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64" autoAdjust="0"/>
  </p:normalViewPr>
  <p:slideViewPr>
    <p:cSldViewPr snapToGrid="0">
      <p:cViewPr varScale="1">
        <p:scale>
          <a:sx n="69" d="100"/>
          <a:sy n="69" d="100"/>
        </p:scale>
        <p:origin x="77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9B525B-7821-4FDA-A336-A91E0F06504D}" type="datetimeFigureOut">
              <a:rPr lang="ar-EG" smtClean="0"/>
              <a:t>14/05/1445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10194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B525B-7821-4FDA-A336-A91E0F06504D}" type="datetimeFigureOut">
              <a:rPr lang="ar-EG" smtClean="0"/>
              <a:t>14/05/1445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305876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B525B-7821-4FDA-A336-A91E0F06504D}" type="datetimeFigureOut">
              <a:rPr lang="ar-EG" smtClean="0"/>
              <a:t>14/05/1445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107300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B525B-7821-4FDA-A336-A91E0F06504D}" type="datetimeFigureOut">
              <a:rPr lang="ar-EG" smtClean="0"/>
              <a:t>14/05/1445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F240AC1-0BBE-42D6-8B4D-3F9F0C1970E7}" type="slidenum">
              <a:rPr lang="ar-EG" smtClean="0"/>
              <a:t>‹#›</a:t>
            </a:fld>
            <a:endParaRPr lang="ar-EG"/>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5075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B525B-7821-4FDA-A336-A91E0F06504D}" type="datetimeFigureOut">
              <a:rPr lang="ar-EG" smtClean="0"/>
              <a:t>14/05/1445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47036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9B525B-7821-4FDA-A336-A91E0F06504D}" type="datetimeFigureOut">
              <a:rPr lang="ar-EG" smtClean="0"/>
              <a:t>14/05/1445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2755023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9B525B-7821-4FDA-A336-A91E0F06504D}" type="datetimeFigureOut">
              <a:rPr lang="ar-EG" smtClean="0"/>
              <a:t>14/05/1445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3358380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9B525B-7821-4FDA-A336-A91E0F06504D}" type="datetimeFigureOut">
              <a:rPr lang="ar-EG" smtClean="0"/>
              <a:t>14/05/1445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3361954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9B525B-7821-4FDA-A336-A91E0F06504D}" type="datetimeFigureOut">
              <a:rPr lang="ar-EG" smtClean="0"/>
              <a:t>14/05/1445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101422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9B525B-7821-4FDA-A336-A91E0F06504D}" type="datetimeFigureOut">
              <a:rPr lang="ar-EG" smtClean="0"/>
              <a:t>14/05/1445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38342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9B525B-7821-4FDA-A336-A91E0F06504D}" type="datetimeFigureOut">
              <a:rPr lang="ar-EG" smtClean="0"/>
              <a:t>14/05/1445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413080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9B525B-7821-4FDA-A336-A91E0F06504D}" type="datetimeFigureOut">
              <a:rPr lang="ar-EG" smtClean="0"/>
              <a:t>14/05/1445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84080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9B525B-7821-4FDA-A336-A91E0F06504D}" type="datetimeFigureOut">
              <a:rPr lang="ar-EG" smtClean="0"/>
              <a:t>14/05/1445</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383422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9B525B-7821-4FDA-A336-A91E0F06504D}" type="datetimeFigureOut">
              <a:rPr lang="ar-EG" smtClean="0"/>
              <a:t>14/05/1445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313905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B525B-7821-4FDA-A336-A91E0F06504D}" type="datetimeFigureOut">
              <a:rPr lang="ar-EG" smtClean="0"/>
              <a:t>14/05/1445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57415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B525B-7821-4FDA-A336-A91E0F06504D}" type="datetimeFigureOut">
              <a:rPr lang="ar-EG" smtClean="0"/>
              <a:t>14/05/1445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98520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B525B-7821-4FDA-A336-A91E0F06504D}" type="datetimeFigureOut">
              <a:rPr lang="ar-EG" smtClean="0"/>
              <a:t>14/05/1445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F240AC1-0BBE-42D6-8B4D-3F9F0C1970E7}" type="slidenum">
              <a:rPr lang="ar-EG" smtClean="0"/>
              <a:t>‹#›</a:t>
            </a:fld>
            <a:endParaRPr lang="ar-EG"/>
          </a:p>
        </p:txBody>
      </p:sp>
    </p:spTree>
    <p:extLst>
      <p:ext uri="{BB962C8B-B14F-4D97-AF65-F5344CB8AC3E}">
        <p14:creationId xmlns:p14="http://schemas.microsoft.com/office/powerpoint/2010/main" val="403713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9B525B-7821-4FDA-A336-A91E0F06504D}" type="datetimeFigureOut">
              <a:rPr lang="ar-EG" smtClean="0"/>
              <a:t>14/05/1445</a:t>
            </a:fld>
            <a:endParaRPr lang="ar-EG"/>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F240AC1-0BBE-42D6-8B4D-3F9F0C1970E7}" type="slidenum">
              <a:rPr lang="ar-EG" smtClean="0"/>
              <a:t>‹#›</a:t>
            </a:fld>
            <a:endParaRPr lang="ar-EG"/>
          </a:p>
        </p:txBody>
      </p:sp>
    </p:spTree>
    <p:extLst>
      <p:ext uri="{BB962C8B-B14F-4D97-AF65-F5344CB8AC3E}">
        <p14:creationId xmlns:p14="http://schemas.microsoft.com/office/powerpoint/2010/main" val="14526220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13448"/>
            <a:ext cx="10515600" cy="1144298"/>
          </a:xfrm>
        </p:spPr>
        <p:txBody>
          <a:bodyPr/>
          <a:lstStyle/>
          <a:p>
            <a:pPr algn="ctr"/>
            <a:r>
              <a:rPr lang="en-US" b="1" dirty="0" smtClean="0"/>
              <a:t>Mid Project EpsilonAI</a:t>
            </a:r>
            <a:endParaRPr lang="ar-EG" b="1" dirty="0"/>
          </a:p>
        </p:txBody>
      </p:sp>
      <p:sp>
        <p:nvSpPr>
          <p:cNvPr id="3" name="Subtitle 2"/>
          <p:cNvSpPr>
            <a:spLocks noGrp="1"/>
          </p:cNvSpPr>
          <p:nvPr>
            <p:ph type="body" idx="1"/>
          </p:nvPr>
        </p:nvSpPr>
        <p:spPr>
          <a:xfrm>
            <a:off x="831850" y="1790845"/>
            <a:ext cx="10515600" cy="3182937"/>
          </a:xfrm>
        </p:spPr>
        <p:txBody>
          <a:bodyPr>
            <a:noAutofit/>
          </a:bodyPr>
          <a:lstStyle/>
          <a:p>
            <a:r>
              <a:rPr lang="en-US" sz="4000" dirty="0" smtClean="0">
                <a:solidFill>
                  <a:schemeClr val="tx1"/>
                </a:solidFill>
              </a:rPr>
              <a:t>Name: </a:t>
            </a:r>
            <a:r>
              <a:rPr lang="en-US" sz="3200" dirty="0" smtClean="0">
                <a:solidFill>
                  <a:schemeClr val="accent1"/>
                </a:solidFill>
              </a:rPr>
              <a:t>Mohamed Hamdy Hassan</a:t>
            </a:r>
          </a:p>
          <a:p>
            <a:r>
              <a:rPr lang="en-US" sz="4000" dirty="0" smtClean="0">
                <a:solidFill>
                  <a:schemeClr val="tx1"/>
                </a:solidFill>
              </a:rPr>
              <a:t>Project Name: </a:t>
            </a:r>
            <a:r>
              <a:rPr lang="en-US" sz="3200" dirty="0" smtClean="0">
                <a:solidFill>
                  <a:schemeClr val="accent1"/>
                </a:solidFill>
              </a:rPr>
              <a:t>Glaucoma Detection</a:t>
            </a:r>
            <a:endParaRPr lang="en-US" sz="4000" dirty="0" smtClean="0">
              <a:solidFill>
                <a:schemeClr val="accent1"/>
              </a:solidFill>
            </a:endParaRPr>
          </a:p>
          <a:p>
            <a:r>
              <a:rPr lang="en-US" sz="4000" dirty="0" smtClean="0">
                <a:solidFill>
                  <a:schemeClr val="tx1"/>
                </a:solidFill>
              </a:rPr>
              <a:t>Project Link: </a:t>
            </a:r>
            <a:r>
              <a:rPr lang="en-US" sz="3200" dirty="0" smtClean="0">
                <a:solidFill>
                  <a:schemeClr val="accent1"/>
                </a:solidFill>
              </a:rPr>
              <a:t>https://www.kaggle.com/datasets/teamincribo/glaucoma-detection-dataset</a:t>
            </a:r>
            <a:endParaRPr lang="ar-EG" sz="3200" dirty="0">
              <a:solidFill>
                <a:schemeClr val="accent1"/>
              </a:solidFill>
            </a:endParaRPr>
          </a:p>
        </p:txBody>
      </p:sp>
    </p:spTree>
    <p:extLst>
      <p:ext uri="{BB962C8B-B14F-4D97-AF65-F5344CB8AC3E}">
        <p14:creationId xmlns:p14="http://schemas.microsoft.com/office/powerpoint/2010/main" val="20583162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8) I changed IOP (Intraocular Pressure) column to categorical data in order to know whether he is has the disease or not, And I specified the ranges, And I made the same adjustment to the CDR(Cup-to-Disc Ratio) and pachymetry.</a:t>
            </a:r>
            <a:endParaRPr lang="ar-EG"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3927" y="2705100"/>
            <a:ext cx="6400800" cy="2476500"/>
          </a:xfrm>
        </p:spPr>
      </p:pic>
    </p:spTree>
    <p:extLst>
      <p:ext uri="{BB962C8B-B14F-4D97-AF65-F5344CB8AC3E}">
        <p14:creationId xmlns:p14="http://schemas.microsoft.com/office/powerpoint/2010/main" val="3046220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606" y="124690"/>
            <a:ext cx="3932237" cy="1094509"/>
          </a:xfrm>
        </p:spPr>
        <p:txBody>
          <a:bodyPr/>
          <a:lstStyle/>
          <a:p>
            <a:r>
              <a:rPr lang="en-US" dirty="0" smtClean="0"/>
              <a:t>Data Analysis:</a:t>
            </a:r>
            <a:br>
              <a:rPr lang="en-US" dirty="0" smtClean="0"/>
            </a:br>
            <a:endParaRPr lang="ar-E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2254" y="692727"/>
            <a:ext cx="5763491" cy="5721928"/>
          </a:xfrm>
        </p:spPr>
      </p:pic>
      <p:sp>
        <p:nvSpPr>
          <p:cNvPr id="5" name="Text Placeholder 4"/>
          <p:cNvSpPr>
            <a:spLocks noGrp="1"/>
          </p:cNvSpPr>
          <p:nvPr>
            <p:ph type="body" sz="half" idx="2"/>
          </p:nvPr>
        </p:nvSpPr>
        <p:spPr>
          <a:xfrm>
            <a:off x="285606" y="987425"/>
            <a:ext cx="4466503" cy="1146175"/>
          </a:xfrm>
        </p:spPr>
        <p:txBody>
          <a:bodyPr>
            <a:normAutofit fontScale="92500" lnSpcReduction="10000"/>
          </a:bodyPr>
          <a:lstStyle/>
          <a:p>
            <a:r>
              <a:rPr lang="en-US" dirty="0" smtClean="0"/>
              <a:t>Questions:</a:t>
            </a:r>
          </a:p>
          <a:p>
            <a:pPr marL="342900" indent="-342900" rtl="0">
              <a:buAutoNum type="arabicParenR"/>
            </a:pPr>
            <a:r>
              <a:rPr lang="en-US" dirty="0" smtClean="0"/>
              <a:t>The Highest Age that contains patients ?</a:t>
            </a:r>
          </a:p>
          <a:p>
            <a:pPr marL="342900" indent="-342900" rtl="0">
              <a:buAutoNum type="arabicParenR"/>
            </a:pPr>
            <a:r>
              <a:rPr lang="en-US" dirty="0" smtClean="0"/>
              <a:t>The Highest Age Have Glaucoma ?</a:t>
            </a:r>
            <a:endParaRPr lang="ar-E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05" y="2355273"/>
            <a:ext cx="5851959" cy="4059382"/>
          </a:xfrm>
          <a:prstGeom prst="rect">
            <a:avLst/>
          </a:prstGeom>
        </p:spPr>
      </p:pic>
    </p:spTree>
    <p:extLst>
      <p:ext uri="{BB962C8B-B14F-4D97-AF65-F5344CB8AC3E}">
        <p14:creationId xmlns:p14="http://schemas.microsoft.com/office/powerpoint/2010/main" val="309572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5582" y="417367"/>
            <a:ext cx="10515600" cy="590839"/>
          </a:xfrm>
        </p:spPr>
        <p:txBody>
          <a:bodyPr>
            <a:normAutofit fontScale="90000"/>
          </a:bodyPr>
          <a:lstStyle/>
          <a:p>
            <a:r>
              <a:rPr lang="en-US" sz="2000" dirty="0" smtClean="0"/>
              <a:t>3) Is it a condition that I have a (family history) or (medical history) of glaucoma?</a:t>
            </a:r>
            <a:br>
              <a:rPr lang="en-US" sz="2000" dirty="0" smtClean="0"/>
            </a:br>
            <a:r>
              <a:rPr lang="en-US" sz="2000" dirty="0" smtClean="0"/>
              <a:t/>
            </a:r>
            <a:br>
              <a:rPr lang="en-US" sz="2000" dirty="0" smtClean="0"/>
            </a:br>
            <a:r>
              <a:rPr lang="en-US" sz="2000" dirty="0" smtClean="0"/>
              <a:t>     - The Answer is </a:t>
            </a:r>
            <a:r>
              <a:rPr lang="en-US" sz="2000" b="1" dirty="0" smtClean="0"/>
              <a:t>NO</a:t>
            </a:r>
            <a:endParaRPr lang="ar-EG" sz="2000" b="1"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836" y="1399309"/>
            <a:ext cx="5583382" cy="4710546"/>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32764" y="1399309"/>
            <a:ext cx="6151418" cy="4710546"/>
          </a:xfrm>
        </p:spPr>
      </p:pic>
    </p:spTree>
    <p:extLst>
      <p:ext uri="{BB962C8B-B14F-4D97-AF65-F5344CB8AC3E}">
        <p14:creationId xmlns:p14="http://schemas.microsoft.com/office/powerpoint/2010/main" val="23922721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226" y="665020"/>
            <a:ext cx="5825837" cy="1510144"/>
          </a:xfrm>
        </p:spPr>
        <p:txBody>
          <a:bodyPr>
            <a:normAutofit fontScale="90000"/>
          </a:bodyPr>
          <a:lstStyle/>
          <a:p>
            <a:pPr lvl="0"/>
            <a:r>
              <a:rPr lang="en-US" sz="2400" dirty="0" smtClean="0"/>
              <a:t>4) The most medications usage used.</a:t>
            </a:r>
            <a:br>
              <a:rPr lang="en-US" sz="2400" dirty="0" smtClean="0"/>
            </a:br>
            <a:r>
              <a:rPr lang="en-US" sz="2400" b="1" dirty="0" smtClean="0"/>
              <a:t>Note:</a:t>
            </a:r>
            <a:r>
              <a:rPr lang="ar-EG" sz="2400" b="1" dirty="0" smtClean="0"/>
              <a:t> </a:t>
            </a:r>
            <a:r>
              <a:rPr lang="ar-EG" altLang="ar-EG" sz="2400" dirty="0" smtClean="0"/>
              <a:t>The </a:t>
            </a:r>
            <a:r>
              <a:rPr lang="ar-EG" altLang="ar-EG" sz="2400" dirty="0"/>
              <a:t>majority of patients take only one of these medications, and this is one of the reasons that increases the speed of the disease </a:t>
            </a:r>
            <a:r>
              <a:rPr kumimoji="0" lang="ar-EG" altLang="ar-EG" sz="2000" b="0" i="0" u="none" strike="noStrike" cap="none" normalizeH="0" baseline="0" dirty="0" smtClean="0">
                <a:ln>
                  <a:noFill/>
                </a:ln>
                <a:solidFill>
                  <a:schemeClr val="tx1"/>
                </a:solidFill>
                <a:effectLst/>
                <a:latin typeface="Arial" panose="020B0604020202020204" pitchFamily="34" charset="0"/>
              </a:rPr>
              <a:t/>
            </a:r>
            <a:br>
              <a:rPr kumimoji="0" lang="ar-EG" altLang="ar-EG" sz="2000" b="0" i="0" u="none" strike="noStrike" cap="none" normalizeH="0" baseline="0" dirty="0" smtClean="0">
                <a:ln>
                  <a:noFill/>
                </a:ln>
                <a:solidFill>
                  <a:schemeClr val="tx1"/>
                </a:solidFill>
                <a:effectLst/>
                <a:latin typeface="Arial" panose="020B0604020202020204" pitchFamily="34" charset="0"/>
              </a:rPr>
            </a:br>
            <a:endParaRPr lang="ar-EG"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68291" y="484909"/>
            <a:ext cx="6061364" cy="6066127"/>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6363" y="2521526"/>
            <a:ext cx="5430981" cy="3849399"/>
          </a:xfrm>
        </p:spPr>
      </p:pic>
      <p:sp>
        <p:nvSpPr>
          <p:cNvPr id="9"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3962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138544"/>
            <a:ext cx="10515600" cy="3020291"/>
          </a:xfrm>
        </p:spPr>
        <p:txBody>
          <a:bodyPr>
            <a:normAutofit/>
          </a:bodyPr>
          <a:lstStyle/>
          <a:p>
            <a:pPr algn="l"/>
            <a:r>
              <a:rPr lang="en-US" sz="2000" dirty="0" smtClean="0"/>
              <a:t>5) The Relation between IOP and Diagnosis ? &amp; The Relation between IOP and Pachymetry ? </a:t>
            </a:r>
            <a:r>
              <a:rPr lang="ar-EG" sz="2000" dirty="0" smtClean="0"/>
              <a:t/>
            </a:r>
            <a:br>
              <a:rPr lang="ar-EG" sz="2000" dirty="0" smtClean="0"/>
            </a:br>
            <a:r>
              <a:rPr lang="en-US" sz="2000" dirty="0"/>
              <a:t/>
            </a:r>
            <a:br>
              <a:rPr lang="en-US" sz="2000" dirty="0"/>
            </a:br>
            <a:r>
              <a:rPr lang="ar-EG" sz="2000" dirty="0" smtClean="0"/>
              <a:t> </a:t>
            </a:r>
            <a:r>
              <a:rPr lang="en-US" sz="2000" dirty="0" smtClean="0"/>
              <a:t> Note: </a:t>
            </a:r>
            <a:br>
              <a:rPr lang="en-US" sz="2000" dirty="0" smtClean="0"/>
            </a:br>
            <a:r>
              <a:rPr lang="en-US" sz="2000" dirty="0" smtClean="0"/>
              <a:t>			       1) 10&lt;=IOP&lt;=21 (Normal)</a:t>
            </a:r>
            <a:r>
              <a:rPr lang="en-US" sz="2000" dirty="0"/>
              <a:t> </a:t>
            </a:r>
            <a:r>
              <a:rPr lang="en-US" sz="2000" dirty="0" smtClean="0"/>
              <a:t/>
            </a:r>
            <a:br>
              <a:rPr lang="en-US" sz="2000" dirty="0" smtClean="0"/>
            </a:br>
            <a:r>
              <a:rPr lang="en-US" sz="2000" dirty="0"/>
              <a:t> </a:t>
            </a:r>
            <a:r>
              <a:rPr lang="en-US" sz="2000" dirty="0" smtClean="0"/>
              <a:t>      2) IOP&lt;10 (Low) </a:t>
            </a:r>
            <a:br>
              <a:rPr lang="en-US" sz="2000" dirty="0" smtClean="0"/>
            </a:br>
            <a:r>
              <a:rPr lang="en-US" sz="2000" dirty="0"/>
              <a:t> </a:t>
            </a:r>
            <a:r>
              <a:rPr lang="en-US" sz="2000" dirty="0" smtClean="0"/>
              <a:t>      3) IOP&gt;21 (High)</a:t>
            </a:r>
            <a:endParaRPr lang="ar-EG" sz="20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3964" y="3158836"/>
            <a:ext cx="5777345" cy="3297382"/>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89965" y="3352800"/>
            <a:ext cx="5555671" cy="3103418"/>
          </a:xfrm>
        </p:spPr>
      </p:pic>
    </p:spTree>
    <p:extLst>
      <p:ext uri="{BB962C8B-B14F-4D97-AF65-F5344CB8AC3E}">
        <p14:creationId xmlns:p14="http://schemas.microsoft.com/office/powerpoint/2010/main" val="33126483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704" y="235527"/>
            <a:ext cx="10353761" cy="1326321"/>
          </a:xfrm>
        </p:spPr>
        <p:txBody>
          <a:bodyPr>
            <a:noAutofit/>
          </a:bodyPr>
          <a:lstStyle/>
          <a:p>
            <a:pPr algn="l" rtl="0"/>
            <a:r>
              <a:rPr lang="en-US" sz="1600" dirty="0" smtClean="0"/>
              <a:t>6) The weight of the Cup-to-Disc Ratio (CDR) (Case of Glaucoma, Normal), and the relation between CDR and Diagnosis</a:t>
            </a:r>
            <a:r>
              <a:rPr lang="en-US" sz="1600" dirty="0" smtClean="0"/>
              <a:t>.</a:t>
            </a:r>
            <a:br>
              <a:rPr lang="en-US" sz="1600" dirty="0" smtClean="0"/>
            </a:br>
            <a:r>
              <a:rPr lang="en-US" sz="1600" dirty="0" smtClean="0"/>
              <a:t/>
            </a:r>
            <a:br>
              <a:rPr lang="en-US" sz="1600" dirty="0" smtClean="0"/>
            </a:br>
            <a:r>
              <a:rPr lang="en-US" sz="1600" dirty="0" smtClean="0"/>
              <a:t>Note: 1) cdr &lt;= 0.5 (Normal)</a:t>
            </a:r>
            <a:br>
              <a:rPr lang="en-US" sz="1600" dirty="0" smtClean="0"/>
            </a:br>
            <a:r>
              <a:rPr lang="en-US" sz="1600" dirty="0" smtClean="0"/>
              <a:t>           2) cdr &gt; 0.5 (case of glaucoma)</a:t>
            </a:r>
            <a:endParaRPr lang="ar-EG" sz="1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358" y="2095500"/>
            <a:ext cx="6919758" cy="3695700"/>
          </a:xfrm>
        </p:spPr>
      </p:pic>
    </p:spTree>
    <p:extLst>
      <p:ext uri="{BB962C8B-B14F-4D97-AF65-F5344CB8AC3E}">
        <p14:creationId xmlns:p14="http://schemas.microsoft.com/office/powerpoint/2010/main" val="1503158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45" y="392834"/>
            <a:ext cx="10515600" cy="964911"/>
          </a:xfrm>
        </p:spPr>
        <p:txBody>
          <a:bodyPr>
            <a:normAutofit/>
          </a:bodyPr>
          <a:lstStyle/>
          <a:p>
            <a:r>
              <a:rPr lang="en-US" sz="2000" dirty="0"/>
              <a:t>7</a:t>
            </a:r>
            <a:r>
              <a:rPr lang="en-US" sz="2000" dirty="0" smtClean="0"/>
              <a:t>) The Average of RNFL Result and what is the relationship between RNFL and Glaucoma ?</a:t>
            </a:r>
            <a:endParaRPr lang="ar-EG"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45" y="1357745"/>
            <a:ext cx="6102928" cy="5334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636" y="1357745"/>
            <a:ext cx="5472546" cy="5334000"/>
          </a:xfrm>
          <a:prstGeom prst="rect">
            <a:avLst/>
          </a:prstGeom>
        </p:spPr>
      </p:pic>
    </p:spTree>
    <p:extLst>
      <p:ext uri="{BB962C8B-B14F-4D97-AF65-F5344CB8AC3E}">
        <p14:creationId xmlns:p14="http://schemas.microsoft.com/office/powerpoint/2010/main" val="19210982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3" y="-207818"/>
            <a:ext cx="10515600" cy="2095500"/>
          </a:xfrm>
        </p:spPr>
        <p:txBody>
          <a:bodyPr>
            <a:normAutofit/>
          </a:bodyPr>
          <a:lstStyle/>
          <a:p>
            <a:pPr algn="l" rtl="0"/>
            <a:r>
              <a:rPr lang="en-US" sz="2000" dirty="0" smtClean="0"/>
              <a:t>8) The Weight of Pachymetry and the Relationship between the Pachymetry and Diagnosis </a:t>
            </a:r>
            <a:r>
              <a:rPr lang="en-US" sz="2000" dirty="0" smtClean="0"/>
              <a:t>?</a:t>
            </a:r>
            <a:br>
              <a:rPr lang="en-US" sz="2000" dirty="0" smtClean="0"/>
            </a:br>
            <a:r>
              <a:rPr lang="en-US" sz="2000" dirty="0" smtClean="0"/>
              <a:t/>
            </a:r>
            <a:br>
              <a:rPr lang="en-US" sz="2000" dirty="0" smtClean="0"/>
            </a:br>
            <a:r>
              <a:rPr lang="en-US" sz="2000" dirty="0" smtClean="0"/>
              <a:t>Note: 1) 500 &lt;= pachymetry &lt;=550 (Normal)</a:t>
            </a:r>
            <a:br>
              <a:rPr lang="en-US" sz="2000" dirty="0" smtClean="0"/>
            </a:br>
            <a:r>
              <a:rPr lang="en-US" sz="2000" dirty="0"/>
              <a:t> </a:t>
            </a:r>
            <a:r>
              <a:rPr lang="en-US" sz="2000" dirty="0" smtClean="0"/>
              <a:t>          2) pachymetry &gt; 550 (Thick)</a:t>
            </a:r>
            <a:endParaRPr lang="ar-EG" sz="2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358" y="2095500"/>
            <a:ext cx="6919758" cy="3695700"/>
          </a:xfrm>
        </p:spPr>
      </p:pic>
    </p:spTree>
    <p:extLst>
      <p:ext uri="{BB962C8B-B14F-4D97-AF65-F5344CB8AC3E}">
        <p14:creationId xmlns:p14="http://schemas.microsoft.com/office/powerpoint/2010/main" val="1789103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 y="0"/>
            <a:ext cx="10515600" cy="1325563"/>
          </a:xfrm>
        </p:spPr>
        <p:txBody>
          <a:bodyPr>
            <a:normAutofit/>
          </a:bodyPr>
          <a:lstStyle/>
          <a:p>
            <a:r>
              <a:rPr lang="en-US" sz="2000" dirty="0" smtClean="0"/>
              <a:t>9) The weight of </a:t>
            </a:r>
            <a:r>
              <a:rPr lang="en-US" sz="2000" dirty="0"/>
              <a:t>A</a:t>
            </a:r>
            <a:r>
              <a:rPr lang="en-US" sz="2000" dirty="0" smtClean="0"/>
              <a:t>ngle closure status and How does angle closure affect on glaucoma?</a:t>
            </a:r>
            <a:endParaRPr lang="ar-EG"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54" y="1936461"/>
            <a:ext cx="8146917" cy="35915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5346" y="1936461"/>
            <a:ext cx="3048000" cy="3591503"/>
          </a:xfrm>
          <a:prstGeom prst="rect">
            <a:avLst/>
          </a:prstGeom>
        </p:spPr>
      </p:pic>
    </p:spTree>
    <p:extLst>
      <p:ext uri="{BB962C8B-B14F-4D97-AF65-F5344CB8AC3E}">
        <p14:creationId xmlns:p14="http://schemas.microsoft.com/office/powerpoint/2010/main" val="1079278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19"/>
            <a:ext cx="10353761" cy="1326321"/>
          </a:xfrm>
        </p:spPr>
        <p:txBody>
          <a:bodyPr>
            <a:normAutofit/>
          </a:bodyPr>
          <a:lstStyle/>
          <a:p>
            <a:r>
              <a:rPr lang="en-US" sz="3200" dirty="0" smtClean="0"/>
              <a:t>10)The Weight of Diagnosis and the </a:t>
            </a:r>
            <a:r>
              <a:rPr lang="en-US" sz="2800" dirty="0" smtClean="0"/>
              <a:t>Highest</a:t>
            </a:r>
            <a:r>
              <a:rPr lang="en-US" sz="3200" dirty="0" smtClean="0"/>
              <a:t> type of glaucoma ?</a:t>
            </a:r>
            <a:endParaRPr lang="ar-EG" sz="32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2509" y="1825624"/>
            <a:ext cx="5472546" cy="457517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3788" y="1825624"/>
            <a:ext cx="5094287" cy="4575175"/>
          </a:xfrm>
        </p:spPr>
      </p:pic>
    </p:spTree>
    <p:extLst>
      <p:ext uri="{BB962C8B-B14F-4D97-AF65-F5344CB8AC3E}">
        <p14:creationId xmlns:p14="http://schemas.microsoft.com/office/powerpoint/2010/main" val="574658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72835"/>
          </a:xfrm>
        </p:spPr>
        <p:txBody>
          <a:bodyPr>
            <a:normAutofit fontScale="90000"/>
          </a:bodyPr>
          <a:lstStyle/>
          <a:p>
            <a:pPr algn="ctr"/>
            <a:r>
              <a:rPr lang="en-US" sz="3600" b="1" dirty="0" smtClean="0"/>
              <a:t>What is Glaucoma ?</a:t>
            </a:r>
            <a:endParaRPr lang="ar-EG"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455" y="1330035"/>
            <a:ext cx="5625233" cy="3713019"/>
          </a:xfrm>
        </p:spPr>
      </p:pic>
      <p:sp>
        <p:nvSpPr>
          <p:cNvPr id="5" name="Text Placeholder 4"/>
          <p:cNvSpPr>
            <a:spLocks noGrp="1"/>
          </p:cNvSpPr>
          <p:nvPr>
            <p:ph type="body" sz="half" idx="2"/>
          </p:nvPr>
        </p:nvSpPr>
        <p:spPr>
          <a:xfrm>
            <a:off x="839789" y="1607127"/>
            <a:ext cx="4056928" cy="3986647"/>
          </a:xfrm>
        </p:spPr>
        <p:txBody>
          <a:bodyPr>
            <a:normAutofit/>
          </a:bodyPr>
          <a:lstStyle/>
          <a:p>
            <a:r>
              <a:rPr lang="en-US" sz="3200" dirty="0" smtClean="0"/>
              <a:t>a common eye condition where the optic nerve, which connects the eye to the brain, becomes damaged.</a:t>
            </a:r>
            <a:endParaRPr lang="ar-EG" sz="3200" dirty="0"/>
          </a:p>
        </p:txBody>
      </p:sp>
    </p:spTree>
    <p:extLst>
      <p:ext uri="{BB962C8B-B14F-4D97-AF65-F5344CB8AC3E}">
        <p14:creationId xmlns:p14="http://schemas.microsoft.com/office/powerpoint/2010/main" val="2337332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11) The Relation between Medical History and Type of Glaucoma.</a:t>
            </a:r>
            <a:endParaRPr lang="ar-EG"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2095500"/>
            <a:ext cx="8880764" cy="3695700"/>
          </a:xfrm>
        </p:spPr>
      </p:pic>
    </p:spTree>
    <p:extLst>
      <p:ext uri="{BB962C8B-B14F-4D97-AF65-F5344CB8AC3E}">
        <p14:creationId xmlns:p14="http://schemas.microsoft.com/office/powerpoint/2010/main" val="3478772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5875915" cy="1427018"/>
          </a:xfrm>
        </p:spPr>
        <p:txBody>
          <a:bodyPr>
            <a:normAutofit/>
          </a:bodyPr>
          <a:lstStyle/>
          <a:p>
            <a:r>
              <a:rPr lang="en-US" sz="2400" b="1" dirty="0" smtClean="0"/>
              <a:t>Purpose:</a:t>
            </a:r>
            <a:r>
              <a:rPr lang="en-US" b="1" dirty="0" smtClean="0"/>
              <a:t> </a:t>
            </a:r>
            <a:r>
              <a:rPr lang="en-US" sz="2000" dirty="0" smtClean="0"/>
              <a:t>A dataset containing all the required field to build AI/ML models to detect Glaucoma.</a:t>
            </a:r>
            <a:endParaRPr lang="ar-EG" sz="20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31483" r="31483"/>
          <a:stretch>
            <a:fillRect/>
          </a:stretch>
        </p:blipFill>
        <p:spPr/>
      </p:pic>
      <p:sp>
        <p:nvSpPr>
          <p:cNvPr id="6" name="Text Placeholder 5"/>
          <p:cNvSpPr>
            <a:spLocks noGrp="1"/>
          </p:cNvSpPr>
          <p:nvPr>
            <p:ph type="body" sz="half" idx="2"/>
          </p:nvPr>
        </p:nvSpPr>
        <p:spPr>
          <a:xfrm>
            <a:off x="263236" y="1759527"/>
            <a:ext cx="5486400" cy="5098473"/>
          </a:xfrm>
        </p:spPr>
        <p:txBody>
          <a:bodyPr>
            <a:normAutofit fontScale="40000" lnSpcReduction="20000"/>
          </a:bodyPr>
          <a:lstStyle/>
          <a:p>
            <a:r>
              <a:rPr lang="en-US" sz="4500" b="1" dirty="0" smtClean="0">
                <a:latin typeface="+mj-lt"/>
              </a:rPr>
              <a:t>Description</a:t>
            </a:r>
            <a:r>
              <a:rPr lang="en-US" sz="5000" dirty="0" smtClean="0"/>
              <a:t>: </a:t>
            </a:r>
          </a:p>
          <a:p>
            <a:r>
              <a:rPr lang="en-US" sz="3500" b="1" dirty="0" smtClean="0"/>
              <a:t> features:- </a:t>
            </a:r>
          </a:p>
          <a:p>
            <a:pPr marL="742950" lvl="1" indent="-285750" algn="l" rtl="0">
              <a:buFont typeface="Arial" panose="020B0604020202020204" pitchFamily="34" charset="0"/>
              <a:buChar char="•"/>
            </a:pPr>
            <a:r>
              <a:rPr lang="en-US" altLang="ar-EG" sz="2500" dirty="0">
                <a:latin typeface="+mj-lt"/>
              </a:rPr>
              <a:t>p</a:t>
            </a:r>
            <a:r>
              <a:rPr kumimoji="0" lang="ar-EG" altLang="ar-EG" sz="2500" b="0" i="0" u="none" strike="noStrike" cap="none" normalizeH="0" baseline="0" dirty="0" smtClean="0">
                <a:ln>
                  <a:noFill/>
                </a:ln>
                <a:effectLst/>
                <a:latin typeface="+mj-lt"/>
              </a:rPr>
              <a:t>atient ID </a:t>
            </a: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Age </a:t>
            </a: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Gender </a:t>
            </a:r>
            <a:r>
              <a:rPr kumimoji="0" lang="en-US" altLang="ar-EG" sz="2500" b="0" i="0" u="none" strike="noStrike" cap="none" normalizeH="0" baseline="0" dirty="0" smtClean="0">
                <a:ln>
                  <a:noFill/>
                </a:ln>
                <a:effectLst/>
                <a:latin typeface="+mj-lt"/>
              </a:rPr>
              <a:t>(Male,</a:t>
            </a:r>
            <a:r>
              <a:rPr kumimoji="0" lang="en-US" altLang="ar-EG" sz="2500" b="0" i="0" u="none" strike="noStrike" cap="none" normalizeH="0" dirty="0" smtClean="0">
                <a:ln>
                  <a:noFill/>
                </a:ln>
                <a:effectLst/>
                <a:latin typeface="+mj-lt"/>
              </a:rPr>
              <a:t> Female</a:t>
            </a:r>
            <a:r>
              <a:rPr kumimoji="0" lang="en-US" altLang="ar-EG" sz="2500" b="0" i="0" u="none" strike="noStrike" cap="none" normalizeH="0" baseline="0" dirty="0" smtClean="0">
                <a:ln>
                  <a:noFill/>
                </a:ln>
                <a:effectLst/>
                <a:latin typeface="+mj-lt"/>
              </a:rPr>
              <a:t>)</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Visual Acuity Measurements </a:t>
            </a:r>
            <a:r>
              <a:rPr kumimoji="0" lang="en-US" altLang="ar-EG" sz="2500" b="0" i="0" u="none" strike="noStrike" cap="none" normalizeH="0" baseline="0" dirty="0" smtClean="0">
                <a:ln>
                  <a:noFill/>
                </a:ln>
                <a:effectLst/>
                <a:latin typeface="+mj-lt"/>
              </a:rPr>
              <a:t>(0.0, 0.1, 0.3)</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Intraocular Pressure (</a:t>
            </a:r>
            <a:r>
              <a:rPr kumimoji="0" lang="ar-EG" altLang="ar-EG" sz="2500" b="0" i="0" u="none" strike="noStrike" cap="none" normalizeH="0" baseline="0" dirty="0" smtClean="0">
                <a:ln>
                  <a:noFill/>
                </a:ln>
                <a:effectLst/>
                <a:latin typeface="+mj-lt"/>
              </a:rPr>
              <a:t>IOP</a:t>
            </a:r>
            <a:r>
              <a:rPr kumimoji="0" lang="en-US" altLang="ar-EG" sz="2500" b="0" i="0" u="none" strike="noStrike" cap="none" normalizeH="0" baseline="0" dirty="0" smtClean="0">
                <a:ln>
                  <a:noFill/>
                </a:ln>
                <a:effectLst/>
                <a:latin typeface="+mj-lt"/>
              </a:rPr>
              <a:t>)</a:t>
            </a:r>
            <a:r>
              <a:rPr lang="en-US" altLang="ar-EG" sz="2500" dirty="0" smtClean="0">
                <a:latin typeface="+mj-lt"/>
              </a:rPr>
              <a:t> </a:t>
            </a:r>
            <a:r>
              <a:rPr kumimoji="0" lang="en-US" altLang="ar-EG" sz="2500" b="0" i="0" u="none" strike="noStrike" cap="none" normalizeH="0" baseline="0" dirty="0" smtClean="0">
                <a:ln>
                  <a:noFill/>
                </a:ln>
                <a:effectLst/>
                <a:latin typeface="+mj-lt"/>
              </a:rPr>
              <a:t>(Normal, Low,</a:t>
            </a:r>
            <a:r>
              <a:rPr kumimoji="0" lang="en-US" altLang="ar-EG" sz="2500" b="0" i="0" u="none" strike="noStrike" cap="none" normalizeH="0" dirty="0" smtClean="0">
                <a:ln>
                  <a:noFill/>
                </a:ln>
                <a:effectLst/>
                <a:latin typeface="+mj-lt"/>
              </a:rPr>
              <a:t> High</a:t>
            </a:r>
            <a:r>
              <a:rPr kumimoji="0" lang="en-US" altLang="ar-EG" sz="2500" b="0" i="0" u="none" strike="noStrike" cap="none" normalizeH="0" baseline="0" dirty="0" smtClean="0">
                <a:ln>
                  <a:noFill/>
                </a:ln>
                <a:effectLst/>
                <a:latin typeface="+mj-lt"/>
              </a:rPr>
              <a:t>)</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Cup-to-Disc Ratio (CDR) </a:t>
            </a:r>
            <a:r>
              <a:rPr lang="ar-EG" altLang="ar-EG" sz="2500" dirty="0">
                <a:effectLst/>
                <a:latin typeface="+mj-lt"/>
              </a:rPr>
              <a:t> </a:t>
            </a:r>
            <a:r>
              <a:rPr lang="en-US" altLang="ar-EG" sz="2500" dirty="0" smtClean="0">
                <a:effectLst/>
                <a:latin typeface="+mj-lt"/>
              </a:rPr>
              <a:t>(</a:t>
            </a:r>
            <a:r>
              <a:rPr kumimoji="0" lang="en-US" altLang="ar-EG" sz="2500" b="0" i="0" u="none" strike="noStrike" cap="none" normalizeH="0" baseline="0" dirty="0" smtClean="0">
                <a:ln>
                  <a:noFill/>
                </a:ln>
                <a:effectLst/>
                <a:latin typeface="+mj-lt"/>
              </a:rPr>
              <a:t>Normal</a:t>
            </a:r>
            <a:r>
              <a:rPr kumimoji="0" lang="en-US" altLang="ar-EG" sz="2500" b="0" i="0" u="none" strike="noStrike" cap="none" normalizeH="0" baseline="0" dirty="0" smtClean="0">
                <a:ln>
                  <a:noFill/>
                </a:ln>
                <a:effectLst/>
                <a:latin typeface="+mj-lt"/>
              </a:rPr>
              <a:t>, Case of Glaucoma)</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Family History</a:t>
            </a:r>
            <a:r>
              <a:rPr kumimoji="0" lang="en-US" altLang="ar-EG" sz="2500" b="0" i="0" u="none" strike="noStrike" cap="none" normalizeH="0" baseline="0" dirty="0" smtClean="0">
                <a:ln>
                  <a:noFill/>
                </a:ln>
                <a:effectLst/>
                <a:latin typeface="+mj-lt"/>
              </a:rPr>
              <a:t> (Yes, No)</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Medical History</a:t>
            </a:r>
            <a:r>
              <a:rPr kumimoji="0" lang="en-US" altLang="ar-EG" sz="2500" b="0" i="0" u="none" strike="noStrike" cap="none" normalizeH="0" baseline="0" dirty="0" smtClean="0">
                <a:ln>
                  <a:noFill/>
                </a:ln>
                <a:effectLst/>
                <a:latin typeface="+mj-lt"/>
              </a:rPr>
              <a:t> (Diabetes, Hypertension, </a:t>
            </a:r>
          </a:p>
          <a:p>
            <a:pPr lvl="1" algn="l" rtl="0"/>
            <a:r>
              <a:rPr lang="en-US" altLang="ar-EG" sz="2500" dirty="0">
                <a:latin typeface="+mj-lt"/>
              </a:rPr>
              <a:t> </a:t>
            </a:r>
            <a:r>
              <a:rPr lang="en-US" altLang="ar-EG" sz="2500" dirty="0" smtClean="0">
                <a:latin typeface="+mj-lt"/>
              </a:rPr>
              <a:t>     </a:t>
            </a:r>
            <a:r>
              <a:rPr kumimoji="0" lang="en-US" altLang="ar-EG" sz="2500" b="0" i="0" u="none" strike="noStrike" cap="none" normalizeH="0" baseline="0" dirty="0" smtClean="0">
                <a:ln>
                  <a:noFill/>
                </a:ln>
                <a:effectLst/>
                <a:latin typeface="+mj-lt"/>
              </a:rPr>
              <a:t>Glaucoma in family, Others)</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Medication Usage</a:t>
            </a:r>
            <a:r>
              <a:rPr kumimoji="0" lang="en-US" altLang="ar-EG" sz="2500" b="0" i="0" u="none" strike="noStrike" cap="none" normalizeH="0" baseline="0" dirty="0" smtClean="0">
                <a:ln>
                  <a:noFill/>
                </a:ln>
                <a:effectLst/>
                <a:latin typeface="+mj-lt"/>
              </a:rPr>
              <a:t> </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Visual Field Test Results</a:t>
            </a:r>
            <a:r>
              <a:rPr kumimoji="0" lang="en-US" altLang="ar-EG" sz="2500" b="0" i="0" u="none" strike="noStrike" cap="none" normalizeH="0" baseline="0" dirty="0" smtClean="0">
                <a:ln>
                  <a:noFill/>
                </a:ln>
                <a:effectLst/>
                <a:latin typeface="+mj-lt"/>
              </a:rPr>
              <a:t> (Sensitivity,</a:t>
            </a:r>
            <a:r>
              <a:rPr kumimoji="0" lang="en-US" altLang="ar-EG" sz="2500" b="0" i="0" u="none" strike="noStrike" cap="none" normalizeH="0" dirty="0" smtClean="0">
                <a:ln>
                  <a:noFill/>
                </a:ln>
                <a:effectLst/>
                <a:latin typeface="+mj-lt"/>
              </a:rPr>
              <a:t> Specificity</a:t>
            </a:r>
            <a:r>
              <a:rPr kumimoji="0" lang="en-US" altLang="ar-EG" sz="2500" b="0" i="0" u="none" strike="noStrike" cap="none" normalizeH="0" baseline="0" dirty="0" smtClean="0">
                <a:ln>
                  <a:noFill/>
                </a:ln>
                <a:effectLst/>
                <a:latin typeface="+mj-lt"/>
              </a:rPr>
              <a:t>)</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Optical Coherence Tomography(OCT) Results</a:t>
            </a: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Pachymetry </a:t>
            </a:r>
            <a:r>
              <a:rPr kumimoji="0" lang="en-US" altLang="ar-EG" sz="2500" b="0" i="0" u="none" strike="noStrike" cap="none" normalizeH="0" baseline="0" dirty="0" smtClean="0">
                <a:ln>
                  <a:noFill/>
                </a:ln>
                <a:effectLst/>
                <a:latin typeface="+mj-lt"/>
              </a:rPr>
              <a:t>(Normal, Thick)</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Cataract Status </a:t>
            </a:r>
            <a:r>
              <a:rPr kumimoji="0" lang="en-US" altLang="ar-EG" sz="2500" b="0" i="0" u="none" strike="noStrike" cap="none" normalizeH="0" baseline="0" dirty="0" smtClean="0">
                <a:ln>
                  <a:noFill/>
                </a:ln>
                <a:effectLst/>
                <a:latin typeface="+mj-lt"/>
              </a:rPr>
              <a:t>(Absent, Present)</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Angle Closure Status </a:t>
            </a:r>
            <a:r>
              <a:rPr kumimoji="0" lang="en-US" altLang="ar-EG" sz="2500" b="0" i="0" u="none" strike="noStrike" cap="none" normalizeH="0" baseline="0" dirty="0" smtClean="0">
                <a:ln>
                  <a:noFill/>
                </a:ln>
                <a:effectLst/>
                <a:latin typeface="+mj-lt"/>
              </a:rPr>
              <a:t>(Opened, Closed)</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Visual Symptoms </a:t>
            </a: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Diagnosis </a:t>
            </a:r>
            <a:r>
              <a:rPr kumimoji="0" lang="en-US" altLang="ar-EG" sz="2500" b="0" i="0" u="none" strike="noStrike" cap="none" normalizeH="0" baseline="0" dirty="0" smtClean="0">
                <a:ln>
                  <a:noFill/>
                </a:ln>
                <a:effectLst/>
                <a:latin typeface="+mj-lt"/>
              </a:rPr>
              <a:t>(Glaucoma, No Glaucoma)</a:t>
            </a:r>
            <a:endParaRPr kumimoji="0" lang="ar-EG" altLang="ar-EG" sz="2500" b="0" i="0" u="none" strike="noStrike" cap="none" normalizeH="0" baseline="0" dirty="0" smtClean="0">
              <a:ln>
                <a:noFill/>
              </a:ln>
              <a:effectLst/>
              <a:latin typeface="+mj-lt"/>
            </a:endParaRPr>
          </a:p>
          <a:p>
            <a:pPr marL="742950" lvl="1" indent="-285750" algn="l" rtl="0">
              <a:buFont typeface="Arial" panose="020B0604020202020204" pitchFamily="34" charset="0"/>
              <a:buChar char="•"/>
            </a:pPr>
            <a:r>
              <a:rPr kumimoji="0" lang="ar-EG" altLang="ar-EG" sz="2500" b="0" i="0" u="none" strike="noStrike" cap="none" normalizeH="0" baseline="0" dirty="0" smtClean="0">
                <a:ln>
                  <a:noFill/>
                </a:ln>
                <a:effectLst/>
                <a:latin typeface="+mj-lt"/>
              </a:rPr>
              <a:t>Glaucoma Type</a:t>
            </a:r>
            <a:r>
              <a:rPr kumimoji="0" lang="ar-EG" altLang="ar-EG" sz="4200" b="0" i="0" u="none" strike="noStrike" cap="none" normalizeH="0" baseline="0" dirty="0" smtClean="0">
                <a:ln>
                  <a:noFill/>
                </a:ln>
                <a:effectLst/>
                <a:latin typeface="+mj-lt"/>
              </a:rPr>
              <a:t> </a:t>
            </a:r>
            <a:endParaRPr kumimoji="0" lang="ar-EG" altLang="ar-EG" sz="7600" b="0" i="0" u="none" strike="noStrike" cap="none" normalizeH="0" baseline="0" dirty="0" smtClean="0">
              <a:ln>
                <a:noFill/>
              </a:ln>
              <a:effectLst/>
              <a:latin typeface="+mj-lt"/>
            </a:endParaRPr>
          </a:p>
          <a:p>
            <a:pPr marL="742950" lvl="1" indent="-285750">
              <a:buFont typeface="Arial" panose="020B0604020202020204" pitchFamily="34" charset="0"/>
              <a:buChar char="•"/>
            </a:pPr>
            <a:endParaRPr lang="en-US" sz="1800" dirty="0" smtClean="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ar-EG" dirty="0"/>
          </a:p>
        </p:txBody>
      </p:sp>
    </p:spTree>
    <p:extLst>
      <p:ext uri="{BB962C8B-B14F-4D97-AF65-F5344CB8AC3E}">
        <p14:creationId xmlns:p14="http://schemas.microsoft.com/office/powerpoint/2010/main" val="485791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6255" y="1"/>
            <a:ext cx="5638684" cy="2798617"/>
          </a:xfrm>
        </p:spPr>
        <p:txBody>
          <a:bodyPr>
            <a:normAutofit fontScale="90000"/>
          </a:bodyPr>
          <a:lstStyle/>
          <a:p>
            <a:pPr>
              <a:lnSpc>
                <a:spcPct val="100000"/>
              </a:lnSpc>
            </a:pPr>
            <a:r>
              <a:rPr lang="en-US" sz="3200" b="1" dirty="0" smtClean="0"/>
              <a:t>EDA (Exploratory Data Analysis):</a:t>
            </a:r>
            <a:r>
              <a:rPr lang="en-US" b="1" dirty="0" smtClean="0"/>
              <a:t/>
            </a:r>
            <a:br>
              <a:rPr lang="en-US" b="1" dirty="0" smtClean="0"/>
            </a:br>
            <a:r>
              <a:rPr lang="en-US" sz="2200" b="1" dirty="0" smtClean="0"/>
              <a:t>- </a:t>
            </a:r>
            <a:r>
              <a:rPr lang="en-US" sz="2200" dirty="0" smtClean="0"/>
              <a:t>Shape (10000,17</a:t>
            </a:r>
            <a:r>
              <a:rPr lang="en-US" sz="2200" dirty="0" smtClean="0"/>
              <a:t>), (10000,21)</a:t>
            </a:r>
            <a:r>
              <a:rPr lang="en-US" sz="2200" dirty="0" smtClean="0"/>
              <a:t/>
            </a:r>
            <a:br>
              <a:rPr lang="en-US" sz="2200" dirty="0" smtClean="0"/>
            </a:br>
            <a:r>
              <a:rPr lang="en-US" sz="2200" dirty="0" smtClean="0"/>
              <a:t>- Info </a:t>
            </a:r>
            <a:br>
              <a:rPr lang="en-US" sz="2200" dirty="0" smtClean="0"/>
            </a:br>
            <a:r>
              <a:rPr lang="en-US" sz="2200" dirty="0" smtClean="0"/>
              <a:t>- Statistics</a:t>
            </a:r>
            <a:br>
              <a:rPr lang="en-US" sz="2200" dirty="0" smtClean="0"/>
            </a:br>
            <a:r>
              <a:rPr lang="en-US" sz="2200" dirty="0" smtClean="0"/>
              <a:t>- Data Cleaning</a:t>
            </a:r>
            <a:r>
              <a:rPr lang="en-US" dirty="0" smtClean="0"/>
              <a:t/>
            </a:r>
            <a:br>
              <a:rPr lang="en-US" dirty="0" smtClean="0"/>
            </a:br>
            <a:endParaRPr lang="ar-EG" b="1"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64036" y="235527"/>
            <a:ext cx="5389419" cy="612370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6254" y="2216727"/>
            <a:ext cx="6497781" cy="4142509"/>
          </a:xfrm>
        </p:spPr>
      </p:pic>
    </p:spTree>
    <p:extLst>
      <p:ext uri="{BB962C8B-B14F-4D97-AF65-F5344CB8AC3E}">
        <p14:creationId xmlns:p14="http://schemas.microsoft.com/office/powerpoint/2010/main" val="2677932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0164" y="401782"/>
            <a:ext cx="5742709" cy="2050473"/>
          </a:xfrm>
        </p:spPr>
        <p:txBody>
          <a:bodyPr>
            <a:normAutofit fontScale="90000"/>
          </a:bodyPr>
          <a:lstStyle/>
          <a:p>
            <a:r>
              <a:rPr lang="en-US" sz="3200" b="1" dirty="0" smtClean="0"/>
              <a:t>Data Cleaning</a:t>
            </a:r>
            <a:r>
              <a:rPr lang="en-US" sz="3200" b="1" dirty="0" smtClean="0"/>
              <a:t>:</a:t>
            </a:r>
            <a:br>
              <a:rPr lang="en-US" sz="3200" b="1" dirty="0" smtClean="0"/>
            </a:br>
            <a:r>
              <a:rPr lang="en-US" b="1" dirty="0" smtClean="0"/>
              <a:t/>
            </a:r>
            <a:br>
              <a:rPr lang="en-US" b="1" dirty="0" smtClean="0"/>
            </a:br>
            <a:r>
              <a:rPr lang="en-US" sz="2400" dirty="0" smtClean="0"/>
              <a:t>1) Rename the columns.</a:t>
            </a:r>
            <a:br>
              <a:rPr lang="en-US" sz="2400" dirty="0" smtClean="0"/>
            </a:br>
            <a:r>
              <a:rPr lang="en-US" sz="2400" dirty="0" smtClean="0"/>
              <a:t>2) Correction the datatype.</a:t>
            </a:r>
            <a:r>
              <a:rPr lang="en-US" dirty="0" smtClean="0"/>
              <a:t/>
            </a:r>
            <a:br>
              <a:rPr lang="en-US" dirty="0" smtClean="0"/>
            </a:br>
            <a:endParaRPr lang="ar-EG" b="1"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5745" y="2798618"/>
            <a:ext cx="5243080" cy="2493818"/>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2981" y="2798618"/>
            <a:ext cx="5763491" cy="2493817"/>
          </a:xfrm>
        </p:spPr>
      </p:pic>
    </p:spTree>
    <p:extLst>
      <p:ext uri="{BB962C8B-B14F-4D97-AF65-F5344CB8AC3E}">
        <p14:creationId xmlns:p14="http://schemas.microsoft.com/office/powerpoint/2010/main" val="3950514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817418"/>
            <a:ext cx="10868891" cy="429491"/>
          </a:xfrm>
        </p:spPr>
        <p:txBody>
          <a:bodyPr>
            <a:normAutofit fontScale="90000"/>
          </a:bodyPr>
          <a:lstStyle/>
          <a:p>
            <a:r>
              <a:rPr lang="en-US" sz="2400" dirty="0" smtClean="0"/>
              <a:t>3)  I standardized the measurements and changed their names according to the medical concepts.</a:t>
            </a:r>
            <a:r>
              <a:rPr lang="en-US" dirty="0" smtClean="0"/>
              <a:t/>
            </a:r>
            <a:br>
              <a:rPr lang="en-US" dirty="0" smtClean="0"/>
            </a:br>
            <a:endParaRPr lang="ar-EG"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9382" y="1461655"/>
            <a:ext cx="7091362" cy="1692054"/>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9382" y="3368455"/>
            <a:ext cx="7202198" cy="2757054"/>
          </a:xfrm>
        </p:spPr>
      </p:pic>
    </p:spTree>
    <p:extLst>
      <p:ext uri="{BB962C8B-B14F-4D97-AF65-F5344CB8AC3E}">
        <p14:creationId xmlns:p14="http://schemas.microsoft.com/office/powerpoint/2010/main" val="2978963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4) We have null-values in the medical history, Because there are other reasons that cause the disease, So we made a fillna for it with </a:t>
            </a:r>
            <a:r>
              <a:rPr lang="en-US" sz="2800" b="1" dirty="0"/>
              <a:t>other</a:t>
            </a:r>
            <a:r>
              <a:rPr lang="en-US" sz="2800" dirty="0"/>
              <a:t>.</a:t>
            </a:r>
            <a:endParaRPr lang="ar-EG" sz="28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309" y="2258290"/>
            <a:ext cx="4775055" cy="44196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48400" y="2258290"/>
            <a:ext cx="4890654" cy="4419600"/>
          </a:xfrm>
        </p:spPr>
      </p:pic>
    </p:spTree>
    <p:extLst>
      <p:ext uri="{BB962C8B-B14F-4D97-AF65-F5344CB8AC3E}">
        <p14:creationId xmlns:p14="http://schemas.microsoft.com/office/powerpoint/2010/main" val="31640466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5" y="883514"/>
            <a:ext cx="10515600" cy="942109"/>
          </a:xfrm>
        </p:spPr>
        <p:txBody>
          <a:bodyPr>
            <a:noAutofit/>
          </a:bodyPr>
          <a:lstStyle/>
          <a:p>
            <a:r>
              <a:rPr lang="en-US" sz="1800" dirty="0"/>
              <a:t>5) We have null-values in medical usage, So </a:t>
            </a:r>
            <a:r>
              <a:rPr lang="en-US" sz="1800" dirty="0" smtClean="0"/>
              <a:t>I </a:t>
            </a:r>
            <a:r>
              <a:rPr lang="en-US" sz="1800" dirty="0"/>
              <a:t>found the most common medicine used for glaucoma patients from data via made and created fillna for this medicine. </a:t>
            </a:r>
            <a:r>
              <a:rPr lang="en-US" sz="1800" dirty="0" smtClean="0"/>
              <a:t/>
            </a:r>
            <a:br>
              <a:rPr lang="en-US" sz="1800" dirty="0" smtClean="0"/>
            </a:br>
            <a:r>
              <a:rPr lang="en-US" sz="1800" dirty="0"/>
              <a:t>6) I made an adjustment to the visual field test result, Which contains the sensitivity and specificity readings together, So </a:t>
            </a:r>
            <a:r>
              <a:rPr lang="en-US" sz="1800" dirty="0" smtClean="0"/>
              <a:t>I </a:t>
            </a:r>
            <a:r>
              <a:rPr lang="en-US" sz="1800" dirty="0"/>
              <a:t>left each reading in a separate column, I made the same adjustment to the optical coherence tomography (OCT).</a:t>
            </a:r>
            <a:r>
              <a:rPr lang="en-US" sz="1600" dirty="0"/>
              <a:t/>
            </a:r>
            <a:br>
              <a:rPr lang="en-US" sz="1600" dirty="0"/>
            </a:br>
            <a:r>
              <a:rPr lang="en-US" sz="1100" dirty="0"/>
              <a:t/>
            </a:r>
            <a:br>
              <a:rPr lang="en-US" sz="1100" dirty="0"/>
            </a:br>
            <a:endParaRPr lang="ar-EG" sz="3200"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6364" y="2115739"/>
            <a:ext cx="5153891" cy="450673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8291" y="2115740"/>
            <a:ext cx="5569527" cy="3094399"/>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8019" y="5500255"/>
            <a:ext cx="6470072" cy="1025236"/>
          </a:xfrm>
          <a:prstGeom prst="rect">
            <a:avLst/>
          </a:prstGeom>
        </p:spPr>
      </p:pic>
    </p:spTree>
    <p:extLst>
      <p:ext uri="{BB962C8B-B14F-4D97-AF65-F5344CB8AC3E}">
        <p14:creationId xmlns:p14="http://schemas.microsoft.com/office/powerpoint/2010/main" val="474757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6" y="124690"/>
            <a:ext cx="11838709" cy="2202873"/>
          </a:xfrm>
        </p:spPr>
        <p:txBody>
          <a:bodyPr>
            <a:noAutofit/>
          </a:bodyPr>
          <a:lstStyle/>
          <a:p>
            <a:r>
              <a:rPr lang="en-US" sz="2000" dirty="0"/>
              <a:t>7) We created a new column that includes the number of medications that each patient takes in order to know whether one treatment condition is sufficient to treat the disease according to the diagnosis of the case, Or whether more than one treatment is required.</a:t>
            </a:r>
            <a:br>
              <a:rPr lang="en-US" sz="2000" dirty="0"/>
            </a:br>
            <a:r>
              <a:rPr lang="ar-EG" sz="2400" dirty="0" smtClean="0"/>
              <a:t/>
            </a:r>
            <a:br>
              <a:rPr lang="ar-EG" sz="2400" dirty="0" smtClean="0"/>
            </a:br>
            <a:endParaRPr lang="ar-EG" sz="24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7036" y="1842655"/>
            <a:ext cx="11838709" cy="4003963"/>
          </a:xfrm>
        </p:spPr>
      </p:pic>
    </p:spTree>
    <p:extLst>
      <p:ext uri="{BB962C8B-B14F-4D97-AF65-F5344CB8AC3E}">
        <p14:creationId xmlns:p14="http://schemas.microsoft.com/office/powerpoint/2010/main" val="1997034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282</TotalTime>
  <Words>521</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Rockwell</vt:lpstr>
      <vt:lpstr>Times New Roman</vt:lpstr>
      <vt:lpstr>Damask</vt:lpstr>
      <vt:lpstr>Mid Project EpsilonAI</vt:lpstr>
      <vt:lpstr>What is Glaucoma ?</vt:lpstr>
      <vt:lpstr>Purpose: A dataset containing all the required field to build AI/ML models to detect Glaucoma.</vt:lpstr>
      <vt:lpstr>EDA (Exploratory Data Analysis): - Shape (10000,17), (10000,21) - Info  - Statistics - Data Cleaning </vt:lpstr>
      <vt:lpstr>Data Cleaning:  1) Rename the columns. 2) Correction the datatype. </vt:lpstr>
      <vt:lpstr>3)  I standardized the measurements and changed their names according to the medical concepts. </vt:lpstr>
      <vt:lpstr>4) We have null-values in the medical history, Because there are other reasons that cause the disease, So we made a fillna for it with other.</vt:lpstr>
      <vt:lpstr>5) We have null-values in medical usage, So I found the most common medicine used for glaucoma patients from data via made and created fillna for this medicine.  6) I made an adjustment to the visual field test result, Which contains the sensitivity and specificity readings together, So I left each reading in a separate column, I made the same adjustment to the optical coherence tomography (OCT).  </vt:lpstr>
      <vt:lpstr>7) We created a new column that includes the number of medications that each patient takes in order to know whether one treatment condition is sufficient to treat the disease according to the diagnosis of the case, Or whether more than one treatment is required.  </vt:lpstr>
      <vt:lpstr>8) I changed IOP (Intraocular Pressure) column to categorical data in order to know whether he is has the disease or not, And I specified the ranges, And I made the same adjustment to the CDR(Cup-to-Disc Ratio) and pachymetry.</vt:lpstr>
      <vt:lpstr>Data Analysis: </vt:lpstr>
      <vt:lpstr>3) Is it a condition that I have a (family history) or (medical history) of glaucoma?       - The Answer is NO</vt:lpstr>
      <vt:lpstr>4) The most medications usage used. Note: The majority of patients take only one of these medications, and this is one of the reasons that increases the speed of the disease  </vt:lpstr>
      <vt:lpstr>5) The Relation between IOP and Diagnosis ? &amp; The Relation between IOP and Pachymetry ?     Note:            1) 10&lt;=IOP&lt;=21 (Normal)         2) IOP&lt;10 (Low)         3) IOP&gt;21 (High)</vt:lpstr>
      <vt:lpstr>6) The weight of the Cup-to-Disc Ratio (CDR) (Case of Glaucoma, Normal), and the relation between CDR and Diagnosis.  Note: 1) cdr &lt;= 0.5 (Normal)            2) cdr &gt; 0.5 (case of glaucoma)</vt:lpstr>
      <vt:lpstr>7) The Average of RNFL Result and what is the relationship between RNFL and Glaucoma ?</vt:lpstr>
      <vt:lpstr>8) The Weight of Pachymetry and the Relationship between the Pachymetry and Diagnosis ?  Note: 1) 500 &lt;= pachymetry &lt;=550 (Normal)            2) pachymetry &gt; 550 (Thick)</vt:lpstr>
      <vt:lpstr>9) The weight of Angle closure status and How does angle closure affect on glaucoma?</vt:lpstr>
      <vt:lpstr>10)The Weight of Diagnosis and the Highest type of glaucoma ?</vt:lpstr>
      <vt:lpstr>11) The Relation between Medical History and Type of Glaucoma.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Project EpsilonAI</dc:title>
  <dc:creator>mnso</dc:creator>
  <cp:lastModifiedBy>mnso</cp:lastModifiedBy>
  <cp:revision>28</cp:revision>
  <dcterms:created xsi:type="dcterms:W3CDTF">2023-11-25T17:58:30Z</dcterms:created>
  <dcterms:modified xsi:type="dcterms:W3CDTF">2023-11-26T08:39:16Z</dcterms:modified>
</cp:coreProperties>
</file>