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notesSlides/notesSlide10.xml" ContentType="application/vnd.openxmlformats-officedocument.presentationml.notesSlide+xml"/>
  <Override PartName="/ppt/ink/ink82.xml" ContentType="application/inkml+xml"/>
  <Override PartName="/ppt/ink/ink83.xml" ContentType="application/inkml+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notesSlides/notesSlide14.xml" ContentType="application/vnd.openxmlformats-officedocument.presentationml.notesSlide+xml"/>
  <Override PartName="/ppt/ink/ink93.xml" ContentType="application/inkml+xml"/>
  <Override PartName="/ppt/ink/ink94.xml" ContentType="application/inkml+xml"/>
  <Override PartName="/ppt/notesSlides/notesSlide15.xml" ContentType="application/vnd.openxmlformats-officedocument.presentationml.notesSlide+xml"/>
  <Override PartName="/ppt/ink/ink95.xml" ContentType="application/inkml+xml"/>
  <Override PartName="/ppt/ink/ink96.xml" ContentType="application/inkml+xml"/>
  <Override PartName="/ppt/notesSlides/notesSlide16.xml" ContentType="application/vnd.openxmlformats-officedocument.presentationml.notesSlide+xml"/>
  <Override PartName="/ppt/ink/ink97.xml" ContentType="application/inkml+xml"/>
  <Override PartName="/ppt/ink/ink98.xml" ContentType="application/inkml+xml"/>
  <Override PartName="/ppt/notesSlides/notesSlide17.xml" ContentType="application/vnd.openxmlformats-officedocument.presentationml.notesSlide+xml"/>
  <Override PartName="/ppt/ink/ink99.xml" ContentType="application/inkml+xml"/>
  <Override PartName="/ppt/ink/ink100.xml" ContentType="application/inkml+xml"/>
  <Override PartName="/ppt/notesSlides/notesSlide18.xml" ContentType="application/vnd.openxmlformats-officedocument.presentationml.notesSlide+xml"/>
  <Override PartName="/ppt/ink/ink101.xml" ContentType="application/inkml+xml"/>
  <Override PartName="/ppt/ink/ink102.xml" ContentType="application/inkml+xml"/>
  <Override PartName="/ppt/notesSlides/notesSlide19.xml" ContentType="application/vnd.openxmlformats-officedocument.presentationml.notesSlide+xml"/>
  <Override PartName="/ppt/ink/ink103.xml" ContentType="application/inkml+xml"/>
  <Override PartName="/ppt/ink/ink104.xml" ContentType="application/inkml+xml"/>
  <Override PartName="/ppt/notesSlides/notesSlide20.xml" ContentType="application/vnd.openxmlformats-officedocument.presentationml.notesSlide+xml"/>
  <Override PartName="/ppt/ink/ink105.xml" ContentType="application/inkml+xml"/>
  <Override PartName="/ppt/ink/ink106.xml" ContentType="application/inkml+xml"/>
  <Override PartName="/ppt/notesSlides/notesSlide21.xml" ContentType="application/vnd.openxmlformats-officedocument.presentationml.notesSlide+xml"/>
  <Override PartName="/ppt/ink/ink107.xml" ContentType="application/inkml+xml"/>
  <Override PartName="/ppt/ink/ink108.xml" ContentType="application/inkml+xml"/>
  <Override PartName="/ppt/notesSlides/notesSlide22.xml" ContentType="application/vnd.openxmlformats-officedocument.presentationml.notesSlide+xml"/>
  <Override PartName="/ppt/ink/ink109.xml" ContentType="application/inkml+xml"/>
  <Override PartName="/ppt/ink/ink110.xml" ContentType="application/inkml+xml"/>
  <Override PartName="/ppt/notesSlides/notesSlide23.xml" ContentType="application/vnd.openxmlformats-officedocument.presentationml.notesSlide+xml"/>
  <Override PartName="/ppt/ink/ink111.xml" ContentType="application/inkml+xml"/>
  <Override PartName="/ppt/ink/ink112.xml" ContentType="application/inkml+xml"/>
  <Override PartName="/ppt/notesSlides/notesSlide24.xml" ContentType="application/vnd.openxmlformats-officedocument.presentationml.notesSlide+xml"/>
  <Override PartName="/ppt/ink/ink113.xml" ContentType="application/inkml+xml"/>
  <Override PartName="/ppt/ink/ink114.xml" ContentType="application/inkml+xml"/>
  <Override PartName="/ppt/notesSlides/notesSlide25.xml" ContentType="application/vnd.openxmlformats-officedocument.presentationml.notesSlide+xml"/>
  <Override PartName="/ppt/ink/ink115.xml" ContentType="application/inkml+xml"/>
  <Override PartName="/ppt/ink/ink116.xml" ContentType="application/inkml+xml"/>
  <Override PartName="/ppt/notesSlides/notesSlide26.xml" ContentType="application/vnd.openxmlformats-officedocument.presentationml.notesSlide+xml"/>
  <Override PartName="/ppt/ink/ink117.xml" ContentType="application/inkml+xml"/>
  <Override PartName="/ppt/ink/ink118.xml" ContentType="application/inkml+xml"/>
  <Override PartName="/ppt/notesSlides/notesSlide27.xml" ContentType="application/vnd.openxmlformats-officedocument.presentationml.notesSlide+xml"/>
  <Override PartName="/ppt/ink/ink119.xml" ContentType="application/inkml+xml"/>
  <Override PartName="/ppt/ink/ink120.xml" ContentType="application/inkml+xml"/>
  <Override PartName="/ppt/notesSlides/notesSlide28.xml" ContentType="application/vnd.openxmlformats-officedocument.presentationml.notesSlide+xml"/>
  <Override PartName="/ppt/ink/ink121.xml" ContentType="application/inkml+xml"/>
  <Override PartName="/ppt/ink/ink122.xml" ContentType="application/inkml+xml"/>
  <Override PartName="/ppt/notesSlides/notesSlide29.xml" ContentType="application/vnd.openxmlformats-officedocument.presentationml.notesSlide+xml"/>
  <Override PartName="/ppt/ink/ink123.xml" ContentType="application/inkml+xml"/>
  <Override PartName="/ppt/ink/ink124.xml" ContentType="application/inkml+xml"/>
  <Override PartName="/ppt/notesSlides/notesSlide30.xml" ContentType="application/vnd.openxmlformats-officedocument.presentationml.notesSlide+xml"/>
  <Override PartName="/ppt/ink/ink125.xml" ContentType="application/inkml+xml"/>
  <Override PartName="/ppt/ink/ink126.xml" ContentType="application/inkml+xml"/>
  <Override PartName="/ppt/notesSlides/notesSlide31.xml" ContentType="application/vnd.openxmlformats-officedocument.presentationml.notesSlide+xml"/>
  <Override PartName="/ppt/ink/ink127.xml" ContentType="application/inkml+xml"/>
  <Override PartName="/ppt/ink/ink128.xml" ContentType="application/inkml+xml"/>
  <Override PartName="/ppt/notesSlides/notesSlide32.xml" ContentType="application/vnd.openxmlformats-officedocument.presentationml.notesSlide+xml"/>
  <Override PartName="/ppt/ink/ink129.xml" ContentType="application/inkml+xml"/>
  <Override PartName="/ppt/ink/ink130.xml" ContentType="application/inkml+xml"/>
  <Override PartName="/ppt/notesSlides/notesSlide33.xml" ContentType="application/vnd.openxmlformats-officedocument.presentationml.notesSlide+xml"/>
  <Override PartName="/ppt/ink/ink131.xml" ContentType="application/inkml+xml"/>
  <Override PartName="/ppt/ink/ink132.xml" ContentType="application/inkml+xml"/>
  <Override PartName="/ppt/notesSlides/notesSlide34.xml" ContentType="application/vnd.openxmlformats-officedocument.presentationml.notesSlide+xml"/>
  <Override PartName="/ppt/ink/ink133.xml" ContentType="application/inkml+xml"/>
  <Override PartName="/ppt/ink/ink134.xml" ContentType="application/inkml+xml"/>
  <Override PartName="/ppt/notesSlides/notesSlide35.xml" ContentType="application/vnd.openxmlformats-officedocument.presentationml.notesSlide+xml"/>
  <Override PartName="/ppt/ink/ink135.xml" ContentType="application/inkml+xml"/>
  <Override PartName="/ppt/ink/ink136.xml" ContentType="application/inkml+xml"/>
  <Override PartName="/ppt/notesSlides/notesSlide36.xml" ContentType="application/vnd.openxmlformats-officedocument.presentationml.notesSlide+xml"/>
  <Override PartName="/ppt/ink/ink137.xml" ContentType="application/inkml+xml"/>
  <Override PartName="/ppt/ink/ink138.xml" ContentType="application/inkml+xml"/>
  <Override PartName="/ppt/notesSlides/notesSlide37.xml" ContentType="application/vnd.openxmlformats-officedocument.presentationml.notesSlide+xml"/>
  <Override PartName="/ppt/ink/ink139.xml" ContentType="application/inkml+xml"/>
  <Override PartName="/ppt/ink/ink140.xml" ContentType="application/inkml+xml"/>
  <Override PartName="/ppt/notesSlides/notesSlide38.xml" ContentType="application/vnd.openxmlformats-officedocument.presentationml.notesSlide+xml"/>
  <Override PartName="/ppt/ink/ink141.xml" ContentType="application/inkml+xml"/>
  <Override PartName="/ppt/ink/ink142.xml" ContentType="application/inkml+xml"/>
  <Override PartName="/ppt/notesSlides/notesSlide39.xml" ContentType="application/vnd.openxmlformats-officedocument.presentationml.notesSlide+xml"/>
  <Override PartName="/ppt/ink/ink143.xml" ContentType="application/inkml+xml"/>
  <Override PartName="/ppt/ink/ink144.xml" ContentType="application/inkml+xml"/>
  <Override PartName="/ppt/notesSlides/notesSlide40.xml" ContentType="application/vnd.openxmlformats-officedocument.presentationml.notesSlide+xml"/>
  <Override PartName="/ppt/ink/ink145.xml" ContentType="application/inkml+xml"/>
  <Override PartName="/ppt/ink/ink146.xml" ContentType="application/inkml+xml"/>
  <Override PartName="/ppt/notesSlides/notesSlide41.xml" ContentType="application/vnd.openxmlformats-officedocument.presentationml.notesSlide+xml"/>
  <Override PartName="/ppt/ink/ink147.xml" ContentType="application/inkml+xml"/>
  <Override PartName="/ppt/ink/ink148.xml" ContentType="application/inkml+xml"/>
  <Override PartName="/ppt/notesSlides/notesSlide42.xml" ContentType="application/vnd.openxmlformats-officedocument.presentationml.notesSlide+xml"/>
  <Override PartName="/ppt/ink/ink149.xml" ContentType="application/inkml+xml"/>
  <Override PartName="/ppt/ink/ink150.xml" ContentType="application/inkml+xml"/>
  <Override PartName="/ppt/notesSlides/notesSlide43.xml" ContentType="application/vnd.openxmlformats-officedocument.presentationml.notesSlide+xml"/>
  <Override PartName="/ppt/ink/ink151.xml" ContentType="application/inkml+xml"/>
  <Override PartName="/ppt/ink/ink152.xml" ContentType="application/inkml+xml"/>
  <Override PartName="/ppt/notesSlides/notesSlide44.xml" ContentType="application/vnd.openxmlformats-officedocument.presentationml.notesSlide+xml"/>
  <Override PartName="/ppt/ink/ink153.xml" ContentType="application/inkml+xml"/>
  <Override PartName="/ppt/ink/ink154.xml" ContentType="application/inkml+xml"/>
  <Override PartName="/ppt/notesSlides/notesSlide45.xml" ContentType="application/vnd.openxmlformats-officedocument.presentationml.notesSlide+xml"/>
  <Override PartName="/ppt/ink/ink155.xml" ContentType="application/inkml+xml"/>
  <Override PartName="/ppt/ink/ink156.xml" ContentType="application/inkml+xml"/>
  <Override PartName="/ppt/notesSlides/notesSlide46.xml" ContentType="application/vnd.openxmlformats-officedocument.presentationml.notesSlide+xml"/>
  <Override PartName="/ppt/ink/ink157.xml" ContentType="application/inkml+xml"/>
  <Override PartName="/ppt/ink/ink158.xml" ContentType="application/inkml+xml"/>
  <Override PartName="/ppt/notesSlides/notesSlide47.xml" ContentType="application/vnd.openxmlformats-officedocument.presentationml.notesSlide+xml"/>
  <Override PartName="/ppt/ink/ink159.xml" ContentType="application/inkml+xml"/>
  <Override PartName="/ppt/ink/ink160.xml" ContentType="application/inkml+xml"/>
  <Override PartName="/ppt/notesSlides/notesSlide48.xml" ContentType="application/vnd.openxmlformats-officedocument.presentationml.notesSlide+xml"/>
  <Override PartName="/ppt/ink/ink161.xml" ContentType="application/inkml+xml"/>
  <Override PartName="/ppt/ink/ink162.xml" ContentType="application/inkml+xml"/>
  <Override PartName="/ppt/notesSlides/notesSlide49.xml" ContentType="application/vnd.openxmlformats-officedocument.presentationml.notesSlide+xml"/>
  <Override PartName="/ppt/ink/ink163.xml" ContentType="application/inkml+xml"/>
  <Override PartName="/ppt/ink/ink164.xml" ContentType="application/inkml+xml"/>
  <Override PartName="/ppt/notesSlides/notesSlide50.xml" ContentType="application/vnd.openxmlformats-officedocument.presentationml.notesSlide+xml"/>
  <Override PartName="/ppt/ink/ink165.xml" ContentType="application/inkml+xml"/>
  <Override PartName="/ppt/ink/ink166.xml" ContentType="application/inkml+xml"/>
  <Override PartName="/ppt/notesSlides/notesSlide51.xml" ContentType="application/vnd.openxmlformats-officedocument.presentationml.notesSlide+xml"/>
  <Override PartName="/ppt/ink/ink167.xml" ContentType="application/inkml+xml"/>
  <Override PartName="/ppt/ink/ink168.xml" ContentType="application/inkml+xml"/>
  <Override PartName="/ppt/notesSlides/notesSlide52.xml" ContentType="application/vnd.openxmlformats-officedocument.presentationml.notesSlide+xml"/>
  <Override PartName="/ppt/ink/ink169.xml" ContentType="application/inkml+xml"/>
  <Override PartName="/ppt/ink/ink170.xml" ContentType="application/inkml+xml"/>
  <Override PartName="/ppt/notesSlides/notesSlide53.xml" ContentType="application/vnd.openxmlformats-officedocument.presentationml.notesSlide+xml"/>
  <Override PartName="/ppt/ink/ink171.xml" ContentType="application/inkml+xml"/>
  <Override PartName="/ppt/ink/ink172.xml" ContentType="application/inkml+xml"/>
  <Override PartName="/ppt/notesSlides/notesSlide54.xml" ContentType="application/vnd.openxmlformats-officedocument.presentationml.notesSlide+xml"/>
  <Override PartName="/ppt/ink/ink173.xml" ContentType="application/inkml+xml"/>
  <Override PartName="/ppt/ink/ink174.xml" ContentType="application/inkml+xml"/>
  <Override PartName="/ppt/notesSlides/notesSlide55.xml" ContentType="application/vnd.openxmlformats-officedocument.presentationml.notesSlide+xml"/>
  <Override PartName="/ppt/ink/ink175.xml" ContentType="application/inkml+xml"/>
  <Override PartName="/ppt/ink/ink176.xml" ContentType="application/inkml+xml"/>
  <Override PartName="/ppt/notesSlides/notesSlide56.xml" ContentType="application/vnd.openxmlformats-officedocument.presentationml.notesSlide+xml"/>
  <Override PartName="/ppt/ink/ink177.xml" ContentType="application/inkml+xml"/>
  <Override PartName="/ppt/ink/ink178.xml" ContentType="application/inkml+xml"/>
  <Override PartName="/ppt/notesSlides/notesSlide57.xml" ContentType="application/vnd.openxmlformats-officedocument.presentationml.notesSlide+xml"/>
  <Override PartName="/ppt/ink/ink179.xml" ContentType="application/inkml+xml"/>
  <Override PartName="/ppt/ink/ink180.xml" ContentType="application/inkml+xml"/>
  <Override PartName="/ppt/notesSlides/notesSlide58.xml" ContentType="application/vnd.openxmlformats-officedocument.presentationml.notesSlide+xml"/>
  <Override PartName="/ppt/ink/ink181.xml" ContentType="application/inkml+xml"/>
  <Override PartName="/ppt/ink/ink182.xml" ContentType="application/inkml+xml"/>
  <Override PartName="/ppt/notesSlides/notesSlide59.xml" ContentType="application/vnd.openxmlformats-officedocument.presentationml.notesSlide+xml"/>
  <Override PartName="/ppt/ink/ink183.xml" ContentType="application/inkml+xml"/>
  <Override PartName="/ppt/ink/ink184.xml" ContentType="application/inkml+xml"/>
  <Override PartName="/ppt/notesSlides/notesSlide60.xml" ContentType="application/vnd.openxmlformats-officedocument.presentationml.notesSlide+xml"/>
  <Override PartName="/ppt/ink/ink185.xml" ContentType="application/inkml+xml"/>
  <Override PartName="/ppt/ink/ink186.xml" ContentType="application/inkml+xml"/>
  <Override PartName="/ppt/notesSlides/notesSlide61.xml" ContentType="application/vnd.openxmlformats-officedocument.presentationml.notesSlide+xml"/>
  <Override PartName="/ppt/ink/ink187.xml" ContentType="application/inkml+xml"/>
  <Override PartName="/ppt/ink/ink188.xml" ContentType="application/inkml+xml"/>
  <Override PartName="/ppt/notesSlides/notesSlide62.xml" ContentType="application/vnd.openxmlformats-officedocument.presentationml.notesSlide+xml"/>
  <Override PartName="/ppt/ink/ink189.xml" ContentType="application/inkml+xml"/>
  <Override PartName="/ppt/ink/ink190.xml" ContentType="application/inkml+xml"/>
  <Override PartName="/ppt/notesSlides/notesSlide63.xml" ContentType="application/vnd.openxmlformats-officedocument.presentationml.notesSlide+xml"/>
  <Override PartName="/ppt/ink/ink191.xml" ContentType="application/inkml+xml"/>
  <Override PartName="/ppt/ink/ink192.xml" ContentType="application/inkml+xml"/>
  <Override PartName="/ppt/notesSlides/notesSlide64.xml" ContentType="application/vnd.openxmlformats-officedocument.presentationml.notesSlide+xml"/>
  <Override PartName="/ppt/ink/ink193.xml" ContentType="application/inkml+xml"/>
  <Override PartName="/ppt/ink/ink194.xml" ContentType="application/inkml+xml"/>
  <Override PartName="/ppt/notesSlides/notesSlide65.xml" ContentType="application/vnd.openxmlformats-officedocument.presentationml.notesSlide+xml"/>
  <Override PartName="/ppt/ink/ink195.xml" ContentType="application/inkml+xml"/>
  <Override PartName="/ppt/ink/ink196.xml" ContentType="application/inkml+xml"/>
  <Override PartName="/ppt/notesSlides/notesSlide66.xml" ContentType="application/vnd.openxmlformats-officedocument.presentationml.notesSlide+xml"/>
  <Override PartName="/ppt/ink/ink197.xml" ContentType="application/inkml+xml"/>
  <Override PartName="/ppt/ink/ink198.xml" ContentType="application/inkml+xml"/>
  <Override PartName="/ppt/notesSlides/notesSlide67.xml" ContentType="application/vnd.openxmlformats-officedocument.presentationml.notesSlide+xml"/>
  <Override PartName="/ppt/ink/ink199.xml" ContentType="application/inkml+xml"/>
  <Override PartName="/ppt/ink/ink200.xml" ContentType="application/inkml+xml"/>
  <Override PartName="/ppt/notesSlides/notesSlide68.xml" ContentType="application/vnd.openxmlformats-officedocument.presentationml.notesSlide+xml"/>
  <Override PartName="/ppt/ink/ink201.xml" ContentType="application/inkml+xml"/>
  <Override PartName="/ppt/ink/ink20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79" r:id="rId3"/>
    <p:sldId id="280" r:id="rId4"/>
    <p:sldId id="282" r:id="rId5"/>
    <p:sldId id="281" r:id="rId6"/>
    <p:sldId id="258" r:id="rId7"/>
    <p:sldId id="259" r:id="rId8"/>
    <p:sldId id="260" r:id="rId9"/>
    <p:sldId id="257" r:id="rId10"/>
    <p:sldId id="261" r:id="rId11"/>
    <p:sldId id="262" r:id="rId12"/>
    <p:sldId id="263" r:id="rId13"/>
    <p:sldId id="283" r:id="rId14"/>
    <p:sldId id="264" r:id="rId15"/>
    <p:sldId id="268" r:id="rId16"/>
    <p:sldId id="267" r:id="rId17"/>
    <p:sldId id="270" r:id="rId18"/>
    <p:sldId id="269" r:id="rId19"/>
    <p:sldId id="271" r:id="rId20"/>
    <p:sldId id="272" r:id="rId21"/>
    <p:sldId id="273" r:id="rId22"/>
    <p:sldId id="275" r:id="rId23"/>
    <p:sldId id="274" r:id="rId24"/>
    <p:sldId id="284" r:id="rId25"/>
    <p:sldId id="285" r:id="rId26"/>
    <p:sldId id="286" r:id="rId27"/>
    <p:sldId id="287" r:id="rId28"/>
    <p:sldId id="288" r:id="rId29"/>
    <p:sldId id="314" r:id="rId30"/>
    <p:sldId id="315" r:id="rId31"/>
    <p:sldId id="291" r:id="rId32"/>
    <p:sldId id="277" r:id="rId33"/>
    <p:sldId id="278" r:id="rId34"/>
    <p:sldId id="293" r:id="rId35"/>
    <p:sldId id="290" r:id="rId36"/>
    <p:sldId id="316" r:id="rId37"/>
    <p:sldId id="317" r:id="rId38"/>
    <p:sldId id="318" r:id="rId39"/>
    <p:sldId id="319" r:id="rId40"/>
    <p:sldId id="320" r:id="rId41"/>
    <p:sldId id="321" r:id="rId42"/>
    <p:sldId id="322" r:id="rId43"/>
    <p:sldId id="324" r:id="rId44"/>
    <p:sldId id="298" r:id="rId45"/>
    <p:sldId id="299" r:id="rId46"/>
    <p:sldId id="312" r:id="rId47"/>
    <p:sldId id="311" r:id="rId48"/>
    <p:sldId id="310" r:id="rId49"/>
    <p:sldId id="325" r:id="rId50"/>
    <p:sldId id="289" r:id="rId51"/>
    <p:sldId id="326" r:id="rId52"/>
    <p:sldId id="292" r:id="rId53"/>
    <p:sldId id="294" r:id="rId54"/>
    <p:sldId id="295" r:id="rId55"/>
    <p:sldId id="296" r:id="rId56"/>
    <p:sldId id="297" r:id="rId57"/>
    <p:sldId id="301" r:id="rId58"/>
    <p:sldId id="302" r:id="rId59"/>
    <p:sldId id="304" r:id="rId60"/>
    <p:sldId id="327" r:id="rId61"/>
    <p:sldId id="313" r:id="rId62"/>
    <p:sldId id="328" r:id="rId63"/>
    <p:sldId id="303" r:id="rId64"/>
    <p:sldId id="330" r:id="rId65"/>
    <p:sldId id="331" r:id="rId66"/>
    <p:sldId id="334" r:id="rId67"/>
    <p:sldId id="335" r:id="rId68"/>
    <p:sldId id="329" r:id="rId69"/>
    <p:sldId id="332" r:id="rId70"/>
    <p:sldId id="333" r:id="rId71"/>
    <p:sldId id="309" r:id="rId72"/>
    <p:sldId id="336" r:id="rId73"/>
    <p:sldId id="337" r:id="rId7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3" autoAdjust="0"/>
    <p:restoredTop sz="92101" autoAdjust="0"/>
  </p:normalViewPr>
  <p:slideViewPr>
    <p:cSldViewPr snapToGrid="0">
      <p:cViewPr varScale="1">
        <p:scale>
          <a:sx n="83" d="100"/>
          <a:sy n="83"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08:34:58.68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1,'2642'0,"-2583"5,-37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08:35:01.6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35,'0'-1,"1"-1,-1 1,1-1,0 1,-1 0,1-1,0 1,0 0,0 0,0-1,0 1,1 0,-1 0,0 0,0 0,1 1,-1-1,0 0,1 0,-1 1,1-1,-1 1,1 0,-1-1,1 1,-1 0,3 0,51-6,-49 5,396-2,-205 6,-158-1,72 12,-71-7,67 3,-80-8,-1 1,38 9,-36-6,0-1,29 0,-25-4,233-3,-238-3,-6-3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0:02:46.461"/>
    </inkml:context>
    <inkml:brush xml:id="br0">
      <inkml:brushProperty name="width" value="0.05" units="cm"/>
      <inkml:brushProperty name="height" value="0.05" units="cm"/>
      <inkml:brushProperty name="color" value="#FFFFFF"/>
    </inkml:brush>
  </inkml:definitions>
  <inkml:trace contextRef="#ctx0" brushRef="#br0">1 68 24575,'1552'0'0,"-1531"-1"0,1-2 0,-1 0 0,0-2 0,-1 0 0,30-11 0,-28 8 0,0 1 0,1 1 0,0 1 0,29-3 0,44 7-1365,-67 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20/05/2024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ansible.com/ansible/latest/reference_appendices/config.html#ansible-configuration-setting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ansible.com/ansible/latest/collections/ansible/builtin/yum_module.html#yum-module"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docs.ansible.com/ansible/latest/collections/ansible/builtin/apt_module.html#apt-module"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ocs.ansible.com/ansible/latest/collections/ansible/builtin/yum_module.html#yum-module"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docs.ansible.com/ansible/latest/collections/ansible/builtin/apt_module.html#apt-module"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ocs.ansible.com/ansible/latest/playbook_guide/playbooks_reuse_roles.html#embedding-modules-and-plugins-in-roles"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15</a:t>
            </a:fld>
            <a:endParaRPr lang="fr-FR"/>
          </a:p>
        </p:txBody>
      </p:sp>
    </p:spTree>
    <p:extLst>
      <p:ext uri="{BB962C8B-B14F-4D97-AF65-F5344CB8AC3E}">
        <p14:creationId xmlns:p14="http://schemas.microsoft.com/office/powerpoint/2010/main" val="275976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16</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17</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18</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Ansible est un outil d'automatisation qui permet de décrire l'état désiré d'un système dans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YAML, et de le mettre en œuvre de manière cohérente et reproductible sur un ensemble d'hôtes distants via des connexions SSH sécurisées.</a:t>
            </a:r>
          </a:p>
          <a:p>
            <a:pPr algn="l"/>
            <a:r>
              <a:rPr lang="fr-FR" b="0" i="0" dirty="0">
                <a:solidFill>
                  <a:srgbClr val="0D0D0D"/>
                </a:solidFill>
                <a:effectLst/>
                <a:highlight>
                  <a:srgbClr val="FFFFFF"/>
                </a:highlight>
                <a:latin typeface="Söhne"/>
              </a:rPr>
              <a:t>L'architecture d'Ansible est principalement basée sur un modèle </a:t>
            </a:r>
            <a:r>
              <a:rPr lang="fr-FR" b="0" i="0" dirty="0" err="1">
                <a:solidFill>
                  <a:srgbClr val="0D0D0D"/>
                </a:solidFill>
                <a:effectLst/>
                <a:highlight>
                  <a:srgbClr val="FFFFFF"/>
                </a:highlight>
                <a:latin typeface="Söhne"/>
              </a:rPr>
              <a:t>agentless</a:t>
            </a:r>
            <a:r>
              <a:rPr lang="fr-FR" b="0" i="0" dirty="0">
                <a:solidFill>
                  <a:srgbClr val="0D0D0D"/>
                </a:solidFill>
                <a:effectLst/>
                <a:highlight>
                  <a:srgbClr val="FFFFFF"/>
                </a:highlight>
                <a:latin typeface="Söhne"/>
              </a:rPr>
              <a:t> (sans agent), ce qui signifie qu'Ansible n'a pas besoin d'installer un agent sur les machines cibles pour les gérer. Voici les composants clés de l'architecture d'Ansible :</a:t>
            </a:r>
          </a:p>
          <a:p>
            <a:pPr algn="l">
              <a:buFont typeface="+mj-lt"/>
              <a:buAutoNum type="arabicPeriod"/>
            </a:pPr>
            <a:r>
              <a:rPr lang="fr-FR" b="1" i="0" dirty="0">
                <a:solidFill>
                  <a:srgbClr val="0D0D0D"/>
                </a:solidFill>
                <a:effectLst/>
                <a:highlight>
                  <a:srgbClr val="FFFFFF"/>
                </a:highlight>
                <a:latin typeface="Söhne"/>
              </a:rPr>
              <a:t>Serveur Ansible</a:t>
            </a:r>
            <a:r>
              <a:rPr lang="fr-FR" b="0" i="0" dirty="0">
                <a:solidFill>
                  <a:srgbClr val="0D0D0D"/>
                </a:solidFill>
                <a:effectLst/>
                <a:highlight>
                  <a:srgbClr val="FFFFFF"/>
                </a:highlight>
                <a:latin typeface="Söhne"/>
              </a:rPr>
              <a:t> : C'est la machine à partir de laquelle vous exécutez les commandes Ansible. Le serveur Ansible est généralement utilisé pour écrire et exécuter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gérer les configurations, et contrôler les ressources sur les machines distantes.</a:t>
            </a:r>
          </a:p>
          <a:p>
            <a:pPr algn="l">
              <a:buFont typeface="+mj-lt"/>
              <a:buAutoNum type="arabicPeriod"/>
            </a:pPr>
            <a:r>
              <a:rPr lang="fr-FR" b="1"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sont des fichiers YAML qui décrivent les tâches que Ansible doit exécuter sur les machines distantes. Ils contiennent des listes de tâches, de rôles et d'autres directives pour automatiser les déploiements, les configurations et la gestion des infrastructures.</a:t>
            </a:r>
          </a:p>
          <a:p>
            <a:pPr algn="l">
              <a:buFont typeface="+mj-lt"/>
              <a:buAutoNum type="arabicPeriod"/>
            </a:pPr>
            <a:r>
              <a:rPr lang="fr-FR" b="1" i="0" dirty="0">
                <a:solidFill>
                  <a:srgbClr val="0D0D0D"/>
                </a:solidFill>
                <a:effectLst/>
                <a:highlight>
                  <a:srgbClr val="FFFFFF"/>
                </a:highlight>
                <a:latin typeface="Söhne"/>
              </a:rPr>
              <a:t>Inventaire</a:t>
            </a:r>
            <a:r>
              <a:rPr lang="fr-FR" b="0" i="0" dirty="0">
                <a:solidFill>
                  <a:srgbClr val="0D0D0D"/>
                </a:solidFill>
                <a:effectLst/>
                <a:highlight>
                  <a:srgbClr val="FFFFFF"/>
                </a:highlight>
                <a:latin typeface="Söhne"/>
              </a:rPr>
              <a:t> : L'inventaire est un fichier ou une configuration qui répertorie les hôtes sur lesquels Ansible peut agir. Il peut s'agir de noms d'hôtes ou d'adresses IP et peut être organisé en groupes pour une gestion plus efficace des hôtes.</a:t>
            </a:r>
          </a:p>
          <a:p>
            <a:pPr algn="l">
              <a:buFont typeface="+mj-lt"/>
              <a:buAutoNum type="arabicPeriod"/>
            </a:pPr>
            <a:r>
              <a:rPr lang="fr-FR" b="1" i="0" dirty="0">
                <a:solidFill>
                  <a:srgbClr val="0D0D0D"/>
                </a:solidFill>
                <a:effectLst/>
                <a:highlight>
                  <a:srgbClr val="FFFFFF"/>
                </a:highlight>
                <a:latin typeface="Söhne"/>
              </a:rPr>
              <a:t>Modules Ansible</a:t>
            </a:r>
            <a:r>
              <a:rPr lang="fr-FR" b="0" i="0" dirty="0">
                <a:solidFill>
                  <a:srgbClr val="0D0D0D"/>
                </a:solidFill>
                <a:effectLst/>
                <a:highlight>
                  <a:srgbClr val="FFFFFF"/>
                </a:highlight>
                <a:latin typeface="Söhne"/>
              </a:rPr>
              <a:t> : Les modules Ansible sont des programmes écrits en Python qui effectuent des tâches spécifiques sur les machines distantes. Ils sont exécutés à distance et fournissent une interface simple et cohérente pour la gestion des ressources système, des configurations et des applications.</a:t>
            </a:r>
          </a:p>
          <a:p>
            <a:pPr algn="l">
              <a:buFont typeface="+mj-lt"/>
              <a:buAutoNum type="arabicPeriod"/>
            </a:pPr>
            <a:r>
              <a:rPr lang="fr-FR" b="1" i="0" dirty="0">
                <a:solidFill>
                  <a:srgbClr val="0D0D0D"/>
                </a:solidFill>
                <a:effectLst/>
                <a:highlight>
                  <a:srgbClr val="FFFFFF"/>
                </a:highlight>
                <a:latin typeface="Söhne"/>
              </a:rPr>
              <a:t>Connexion SSH</a:t>
            </a:r>
            <a:r>
              <a:rPr lang="fr-FR" b="0" i="0" dirty="0">
                <a:solidFill>
                  <a:srgbClr val="0D0D0D"/>
                </a:solidFill>
                <a:effectLst/>
                <a:highlight>
                  <a:srgbClr val="FFFFFF"/>
                </a:highlight>
                <a:latin typeface="Söhne"/>
              </a:rPr>
              <a:t> : Ansible utilise SSH pour se connecter aux machines distantes et exécuter des commandes. Il peut également utiliser d'autres protocoles, comme </a:t>
            </a:r>
            <a:r>
              <a:rPr lang="fr-FR" b="0" i="0" dirty="0" err="1">
                <a:solidFill>
                  <a:srgbClr val="0D0D0D"/>
                </a:solidFill>
                <a:effectLst/>
                <a:highlight>
                  <a:srgbClr val="FFFFFF"/>
                </a:highlight>
                <a:latin typeface="Söhne"/>
              </a:rPr>
              <a:t>WinRM</a:t>
            </a:r>
            <a:r>
              <a:rPr lang="fr-FR" b="0" i="0" dirty="0">
                <a:solidFill>
                  <a:srgbClr val="0D0D0D"/>
                </a:solidFill>
                <a:effectLst/>
                <a:highlight>
                  <a:srgbClr val="FFFFFF"/>
                </a:highlight>
                <a:latin typeface="Söhne"/>
              </a:rPr>
              <a:t> pour les systèmes Windows.</a:t>
            </a:r>
          </a:p>
          <a:p>
            <a:pPr algn="l">
              <a:buFont typeface="+mj-lt"/>
              <a:buAutoNum type="arabicPeriod"/>
            </a:pPr>
            <a:r>
              <a:rPr lang="fr-FR" b="1" i="0" dirty="0">
                <a:solidFill>
                  <a:srgbClr val="0D0D0D"/>
                </a:solidFill>
                <a:effectLst/>
                <a:highlight>
                  <a:srgbClr val="FFFFFF"/>
                </a:highlight>
                <a:latin typeface="Söhne"/>
              </a:rPr>
              <a:t>Fichiers de configuration</a:t>
            </a:r>
            <a:r>
              <a:rPr lang="fr-FR" b="0" i="0" dirty="0">
                <a:solidFill>
                  <a:srgbClr val="0D0D0D"/>
                </a:solidFill>
                <a:effectLst/>
                <a:highlight>
                  <a:srgbClr val="FFFFFF"/>
                </a:highlight>
                <a:latin typeface="Söhne"/>
              </a:rPr>
              <a:t> : Ansible utilise des fichiers de configuration pour définir des options et des paramètres de fonctionnement, tels que le chemin vers l'inventaire, les clés SSH à utiliser, et d'autres options de personnalisation.</a:t>
            </a:r>
          </a:p>
          <a:p>
            <a:pPr algn="l"/>
            <a:r>
              <a:rPr lang="fr-FR" b="0" i="0" dirty="0">
                <a:solidFill>
                  <a:srgbClr val="0D0D0D"/>
                </a:solidFill>
                <a:effectLst/>
                <a:highlight>
                  <a:srgbClr val="FFFFFF"/>
                </a:highlight>
                <a:latin typeface="Söhne"/>
              </a:rPr>
              <a:t>Dans l'ensemble, l'architecture d'Ansible est conçue pour être simple, légère et flexible, ce qui facilite l'automatisation des tâches de gestion des systèmes et des applications dans les environnements informatiques de toutes tailles.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19</a:t>
            </a:fld>
            <a:endParaRPr lang="fr-FR"/>
          </a:p>
        </p:txBody>
      </p:sp>
    </p:spTree>
    <p:extLst>
      <p:ext uri="{BB962C8B-B14F-4D97-AF65-F5344CB8AC3E}">
        <p14:creationId xmlns:p14="http://schemas.microsoft.com/office/powerpoint/2010/main" val="1830107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20</a:t>
            </a:fld>
            <a:endParaRPr lang="fr-FR"/>
          </a:p>
        </p:txBody>
      </p:sp>
    </p:spTree>
    <p:extLst>
      <p:ext uri="{BB962C8B-B14F-4D97-AF65-F5344CB8AC3E}">
        <p14:creationId xmlns:p14="http://schemas.microsoft.com/office/powerpoint/2010/main" val="4657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21</a:t>
            </a:fld>
            <a:endParaRPr lang="fr-FR"/>
          </a:p>
        </p:txBody>
      </p:sp>
    </p:spTree>
    <p:extLst>
      <p:ext uri="{BB962C8B-B14F-4D97-AF65-F5344CB8AC3E}">
        <p14:creationId xmlns:p14="http://schemas.microsoft.com/office/powerpoint/2010/main" val="4231028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rgbClr val="0D0D0D"/>
                </a:solidFill>
                <a:effectLst/>
                <a:highlight>
                  <a:srgbClr val="FFFFFF"/>
                </a:highlight>
                <a:latin typeface="Söhne"/>
              </a:rPr>
              <a:t>En informatique, cela fait référence à des commandes</a:t>
            </a:r>
            <a:r>
              <a:rPr lang="fr-FR" b="0" i="0" dirty="0">
                <a:solidFill>
                  <a:srgbClr val="0D0D0D"/>
                </a:solidFill>
                <a:effectLst/>
                <a:highlight>
                  <a:srgbClr val="FFFFFF"/>
                </a:highlight>
                <a:latin typeface="Söhne"/>
              </a:rPr>
              <a:t> ou des instructions spécifiques conçues pour répondre à un besoin particulier à un moment donné. Ces commandes ne sont </a:t>
            </a:r>
            <a:r>
              <a:rPr lang="fr-FR" b="0" i="0" dirty="0" err="1">
                <a:solidFill>
                  <a:srgbClr val="0D0D0D"/>
                </a:solidFill>
                <a:effectLst/>
                <a:highlight>
                  <a:srgbClr val="FFFFFF"/>
                </a:highlight>
                <a:latin typeface="Söhne"/>
              </a:rPr>
              <a:t>géné</a:t>
            </a:r>
            <a:endParaRPr lang="fr-FR" b="0" i="0" dirty="0">
              <a:solidFill>
                <a:srgbClr val="0D0D0D"/>
              </a:solidFill>
              <a:effectLst/>
              <a:highlight>
                <a:srgbClr val="FFFFFF"/>
              </a:highlight>
              <a:latin typeface="Söhne"/>
            </a:endParaRPr>
          </a:p>
          <a:p>
            <a:r>
              <a:rPr lang="fr-FR" b="0" i="0" dirty="0" err="1">
                <a:solidFill>
                  <a:srgbClr val="0D0D0D"/>
                </a:solidFill>
                <a:effectLst/>
                <a:highlight>
                  <a:srgbClr val="FFFFFF"/>
                </a:highlight>
                <a:latin typeface="Söhne"/>
              </a:rPr>
              <a:t>ralement</a:t>
            </a:r>
            <a:r>
              <a:rPr lang="fr-FR" b="0" i="0" dirty="0">
                <a:solidFill>
                  <a:srgbClr val="0D0D0D"/>
                </a:solidFill>
                <a:effectLst/>
                <a:highlight>
                  <a:srgbClr val="FFFFFF"/>
                </a:highlight>
                <a:latin typeface="Söhne"/>
              </a:rPr>
              <a:t> pas automatisées ou intégrées dans un processus régulier, mais plutôt exécutées de manière ponctuelle pour effectuer une tâche spécifique.</a:t>
            </a:r>
          </a:p>
          <a:p>
            <a:endParaRPr lang="fr-FR" b="0" i="0" dirty="0">
              <a:solidFill>
                <a:srgbClr val="0D0D0D"/>
              </a:solidFill>
              <a:effectLst/>
              <a:highlight>
                <a:srgbClr val="FFFFFF"/>
              </a:highlight>
              <a:latin typeface="Söhne"/>
            </a:endParaRPr>
          </a:p>
          <a:p>
            <a:r>
              <a:rPr lang="fr-FR" dirty="0" err="1"/>
              <a:t>sudo</a:t>
            </a:r>
            <a:r>
              <a:rPr lang="fr-FR" dirty="0"/>
              <a:t> nano /</a:t>
            </a:r>
            <a:r>
              <a:rPr lang="fr-FR" dirty="0" err="1"/>
              <a:t>etc</a:t>
            </a:r>
            <a:r>
              <a:rPr lang="fr-FR" dirty="0"/>
              <a:t>/</a:t>
            </a:r>
            <a:r>
              <a:rPr lang="fr-FR" dirty="0" err="1"/>
              <a:t>sudoers</a:t>
            </a:r>
            <a:endParaRPr lang="fr-FR" b="0" i="0" dirty="0">
              <a:solidFill>
                <a:srgbClr val="0D0D0D"/>
              </a:solidFill>
              <a:effectLst/>
              <a:highlight>
                <a:srgbClr val="FFFFFF"/>
              </a:highlight>
              <a:latin typeface="Söhne"/>
            </a:endParaRPr>
          </a:p>
          <a:p>
            <a:r>
              <a:rPr lang="en-US" dirty="0"/>
              <a:t>%</a:t>
            </a:r>
            <a:r>
              <a:rPr lang="en-US" dirty="0" err="1"/>
              <a:t>sudo</a:t>
            </a:r>
            <a:r>
              <a:rPr lang="en-US" dirty="0"/>
              <a:t>   ALL=(ALL:ALL) NOPASSWD: ALL</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22</a:t>
            </a:fld>
            <a:endParaRPr lang="fr-FR"/>
          </a:p>
        </p:txBody>
      </p:sp>
    </p:spTree>
    <p:extLst>
      <p:ext uri="{BB962C8B-B14F-4D97-AF65-F5344CB8AC3E}">
        <p14:creationId xmlns:p14="http://schemas.microsoft.com/office/powerpoint/2010/main" val="283225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23</a:t>
            </a:fld>
            <a:endParaRPr lang="fr-FR"/>
          </a:p>
        </p:txBody>
      </p:sp>
    </p:spTree>
    <p:extLst>
      <p:ext uri="{BB962C8B-B14F-4D97-AF65-F5344CB8AC3E}">
        <p14:creationId xmlns:p14="http://schemas.microsoft.com/office/powerpoint/2010/main" val="407565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24</a:t>
            </a:fld>
            <a:endParaRPr lang="fr-FR"/>
          </a:p>
        </p:txBody>
      </p:sp>
    </p:spTree>
    <p:extLst>
      <p:ext uri="{BB962C8B-B14F-4D97-AF65-F5344CB8AC3E}">
        <p14:creationId xmlns:p14="http://schemas.microsoft.com/office/powerpoint/2010/main" val="24293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25</a:t>
            </a:fld>
            <a:endParaRPr lang="fr-FR"/>
          </a:p>
        </p:txBody>
      </p:sp>
    </p:spTree>
    <p:extLst>
      <p:ext uri="{BB962C8B-B14F-4D97-AF65-F5344CB8AC3E}">
        <p14:creationId xmlns:p14="http://schemas.microsoft.com/office/powerpoint/2010/main" val="34635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26</a:t>
            </a:fld>
            <a:endParaRPr lang="fr-FR"/>
          </a:p>
        </p:txBody>
      </p:sp>
    </p:spTree>
    <p:extLst>
      <p:ext uri="{BB962C8B-B14F-4D97-AF65-F5344CB8AC3E}">
        <p14:creationId xmlns:p14="http://schemas.microsoft.com/office/powerpoint/2010/main" val="3014475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27</a:t>
            </a:fld>
            <a:endParaRPr lang="fr-FR"/>
          </a:p>
        </p:txBody>
      </p:sp>
    </p:spTree>
    <p:extLst>
      <p:ext uri="{BB962C8B-B14F-4D97-AF65-F5344CB8AC3E}">
        <p14:creationId xmlns:p14="http://schemas.microsoft.com/office/powerpoint/2010/main" val="31753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28</a:t>
            </a:fld>
            <a:endParaRPr lang="fr-FR"/>
          </a:p>
        </p:txBody>
      </p:sp>
    </p:spTree>
    <p:extLst>
      <p:ext uri="{BB962C8B-B14F-4D97-AF65-F5344CB8AC3E}">
        <p14:creationId xmlns:p14="http://schemas.microsoft.com/office/powerpoint/2010/main" val="388000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Les variables de communication : Ces variables sont utilisées pour configurer la connexion SSH entre le contrôleur Ansible et les hôtes distants.</a:t>
            </a:r>
          </a:p>
          <a:p>
            <a:r>
              <a:rPr lang="fr-FR" sz="1200" dirty="0" err="1">
                <a:solidFill>
                  <a:schemeClr val="bg1"/>
                </a:solidFill>
              </a:rPr>
              <a:t>inventory_hostname</a:t>
            </a:r>
            <a:r>
              <a:rPr lang="fr-FR" sz="1200" dirty="0">
                <a:solidFill>
                  <a:schemeClr val="bg1"/>
                </a:solidFill>
              </a:rPr>
              <a:t> : Le nom de l'hôte tel qu'il est défini dans l'inventaire. Il est utilisé pour faire référence à l'hôte actuel lors de l'exécution de </a:t>
            </a:r>
            <a:r>
              <a:rPr lang="fr-FR" sz="1200" dirty="0" err="1">
                <a:solidFill>
                  <a:schemeClr val="bg1"/>
                </a:solidFill>
              </a:rPr>
              <a:t>playbooks</a:t>
            </a:r>
            <a:r>
              <a:rPr lang="fr-FR" sz="1200" dirty="0">
                <a:solidFill>
                  <a:schemeClr val="bg1"/>
                </a:solidFill>
              </a:rPr>
              <a:t> ou de commandes ad hoc.</a:t>
            </a:r>
          </a:p>
          <a:p>
            <a:r>
              <a:rPr lang="fr-FR" sz="1200" dirty="0" err="1">
                <a:solidFill>
                  <a:schemeClr val="bg1"/>
                </a:solidFill>
              </a:rPr>
              <a:t>ansible_ssh_host</a:t>
            </a:r>
            <a:r>
              <a:rPr lang="fr-FR" sz="1200" dirty="0">
                <a:solidFill>
                  <a:schemeClr val="bg1"/>
                </a:solidFill>
              </a:rPr>
              <a:t> : L'adresse IP ou le nom d'hôte de l'hôte distant auquel Ansible doit se connecter via SSH.</a:t>
            </a:r>
          </a:p>
          <a:p>
            <a:r>
              <a:rPr lang="fr-FR" sz="1200" dirty="0" err="1">
                <a:solidFill>
                  <a:schemeClr val="bg1"/>
                </a:solidFill>
              </a:rPr>
              <a:t>ansible_ssh_port</a:t>
            </a:r>
            <a:r>
              <a:rPr lang="fr-FR" sz="1200" dirty="0">
                <a:solidFill>
                  <a:schemeClr val="bg1"/>
                </a:solidFill>
              </a:rPr>
              <a:t> : Le numéro de port SSH à utiliser pour se connecter à l'hôte distant.</a:t>
            </a:r>
          </a:p>
          <a:p>
            <a:r>
              <a:rPr lang="fr-FR" sz="1200" dirty="0" err="1">
                <a:solidFill>
                  <a:schemeClr val="bg1"/>
                </a:solidFill>
              </a:rPr>
              <a:t>ansible_user</a:t>
            </a:r>
            <a:r>
              <a:rPr lang="fr-FR" sz="1200" dirty="0">
                <a:solidFill>
                  <a:schemeClr val="bg1"/>
                </a:solidFill>
              </a:rPr>
              <a:t> : Le nom d'utilisateur SSH à utiliser lors de la connexion à l'hôte distant.</a:t>
            </a:r>
          </a:p>
          <a:p>
            <a:r>
              <a:rPr lang="fr-FR" sz="1200" dirty="0" err="1">
                <a:solidFill>
                  <a:schemeClr val="bg1"/>
                </a:solidFill>
              </a:rPr>
              <a:t>ansible_ssh_private_key_file</a:t>
            </a:r>
            <a:r>
              <a:rPr lang="fr-FR" sz="1200" dirty="0">
                <a:solidFill>
                  <a:schemeClr val="bg1"/>
                </a:solidFill>
              </a:rPr>
              <a:t> : Le chemin vers la clé privée SSH à utiliser lors de la connexion à l'hôte distant.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29</a:t>
            </a:fld>
            <a:endParaRPr lang="fr-FR"/>
          </a:p>
        </p:txBody>
      </p:sp>
    </p:spTree>
    <p:extLst>
      <p:ext uri="{BB962C8B-B14F-4D97-AF65-F5344CB8AC3E}">
        <p14:creationId xmlns:p14="http://schemas.microsoft.com/office/powerpoint/2010/main" val="2235627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0D0D0D"/>
                </a:solidFill>
                <a:effectLst/>
                <a:highlight>
                  <a:srgbClr val="FFFFFF"/>
                </a:highlight>
                <a:latin typeface="Söhne"/>
              </a:rPr>
              <a:t>NOT (</a:t>
            </a:r>
            <a:r>
              <a:rPr lang="fr-FR" b="0" i="0" dirty="0" err="1">
                <a:solidFill>
                  <a:srgbClr val="0D0D0D"/>
                </a:solidFill>
                <a:effectLst/>
                <a:highlight>
                  <a:srgbClr val="FFFFFF"/>
                </a:highlight>
                <a:latin typeface="Söhne"/>
              </a:rPr>
              <a:t>webservers:dbservers</a:t>
            </a:r>
            <a:r>
              <a:rPr lang="fr-FR" b="0" i="0" dirty="0">
                <a:solidFill>
                  <a:srgbClr val="0D0D0D"/>
                </a:solidFill>
                <a:effectLst/>
                <a:highlight>
                  <a:srgbClr val="FFFFFF"/>
                </a:highlight>
                <a:latin typeface="Söhne"/>
              </a:rPr>
              <a:t>:!production) : Cette partie de l'expression sélectionne tous les hôtes qui sont membres des groupes </a:t>
            </a:r>
            <a:r>
              <a:rPr lang="fr-FR" b="0" i="0" dirty="0" err="1">
                <a:solidFill>
                  <a:srgbClr val="0D0D0D"/>
                </a:solidFill>
                <a:effectLst/>
                <a:highlight>
                  <a:srgbClr val="FFFFFF"/>
                </a:highlight>
                <a:latin typeface="Söhne"/>
              </a:rPr>
              <a:t>webservers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dbservers</a:t>
            </a:r>
            <a:r>
              <a:rPr lang="fr-FR" b="0" i="0" dirty="0">
                <a:solidFill>
                  <a:srgbClr val="0D0D0D"/>
                </a:solidFill>
                <a:effectLst/>
                <a:highlight>
                  <a:srgbClr val="FFFFFF"/>
                </a:highlight>
                <a:latin typeface="Söhne"/>
              </a:rPr>
              <a:t>, mais qui ne sont pas membres du groupe production.</a:t>
            </a:r>
          </a:p>
          <a:p>
            <a:pPr algn="l">
              <a:buFont typeface="+mj-lt"/>
              <a:buAutoNum type="arabicPeriod"/>
            </a:pPr>
            <a:r>
              <a:rPr lang="fr-FR" b="0" i="0" dirty="0">
                <a:solidFill>
                  <a:srgbClr val="0D0D0D"/>
                </a:solidFill>
                <a:effectLst/>
                <a:highlight>
                  <a:srgbClr val="FFFFFF"/>
                </a:highlight>
                <a:latin typeface="Söhne"/>
              </a:rPr>
              <a:t>AND (</a:t>
            </a:r>
            <a:r>
              <a:rPr lang="fr-FR" b="0" i="0" dirty="0" err="1">
                <a:solidFill>
                  <a:srgbClr val="0D0D0D"/>
                </a:solidFill>
                <a:effectLst/>
                <a:highlight>
                  <a:srgbClr val="FFFFFF"/>
                </a:highlight>
                <a:latin typeface="Söhne"/>
              </a:rPr>
              <a:t>webservers:dbservers</a:t>
            </a:r>
            <a:r>
              <a:rPr lang="fr-FR" b="0" i="0" dirty="0">
                <a:solidFill>
                  <a:srgbClr val="0D0D0D"/>
                </a:solidFill>
                <a:effectLst/>
                <a:highlight>
                  <a:srgbClr val="FFFFFF"/>
                </a:highlight>
                <a:latin typeface="Söhne"/>
              </a:rPr>
              <a:t>:&amp;</a:t>
            </a:r>
            <a:r>
              <a:rPr lang="fr-FR" b="0" i="0" dirty="0" err="1">
                <a:solidFill>
                  <a:srgbClr val="0D0D0D"/>
                </a:solidFill>
                <a:effectLst/>
                <a:highlight>
                  <a:srgbClr val="FFFFFF"/>
                </a:highlight>
                <a:latin typeface="Söhne"/>
              </a:rPr>
              <a:t>staging</a:t>
            </a:r>
            <a:r>
              <a:rPr lang="fr-FR" b="0" i="0" dirty="0">
                <a:solidFill>
                  <a:srgbClr val="0D0D0D"/>
                </a:solidFill>
                <a:effectLst/>
                <a:highlight>
                  <a:srgbClr val="FFFFFF"/>
                </a:highlight>
                <a:latin typeface="Söhne"/>
              </a:rPr>
              <a:t>) : Cette partie de l'expression sélectionne tous les hôtes qui sont membres des groupes </a:t>
            </a:r>
            <a:r>
              <a:rPr lang="fr-FR" b="0" i="0" dirty="0" err="1">
                <a:solidFill>
                  <a:srgbClr val="0D0D0D"/>
                </a:solidFill>
                <a:effectLst/>
                <a:highlight>
                  <a:srgbClr val="FFFFFF"/>
                </a:highlight>
                <a:latin typeface="Söhne"/>
              </a:rPr>
              <a:t>webservers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dbservers</a:t>
            </a:r>
            <a:r>
              <a:rPr lang="fr-FR" b="0" i="0" dirty="0">
                <a:solidFill>
                  <a:srgbClr val="0D0D0D"/>
                </a:solidFill>
                <a:effectLst/>
                <a:highlight>
                  <a:srgbClr val="FFFFFF"/>
                </a:highlight>
                <a:latin typeface="Söhne"/>
              </a:rPr>
              <a:t>, et qui sont également membres du groupe </a:t>
            </a:r>
            <a:r>
              <a:rPr lang="fr-FR" b="0" i="0" dirty="0" err="1">
                <a:solidFill>
                  <a:srgbClr val="0D0D0D"/>
                </a:solidFill>
                <a:effectLst/>
                <a:highlight>
                  <a:srgbClr val="FFFFFF"/>
                </a:highlight>
                <a:latin typeface="Söhne"/>
              </a:rPr>
              <a:t>staging</a:t>
            </a:r>
            <a:r>
              <a:rPr lang="fr-FR" b="0" i="0" dirty="0">
                <a:solidFill>
                  <a:srgbClr val="0D0D0D"/>
                </a:solidFill>
                <a:effectLst/>
                <a:highlight>
                  <a:srgbClr val="FFFFFF"/>
                </a:highlight>
                <a:latin typeface="Söhne"/>
              </a:rPr>
              <a:t>.</a:t>
            </a:r>
          </a:p>
          <a:p>
            <a:pPr algn="l">
              <a:buFont typeface="+mj-lt"/>
              <a:buAutoNum type="arabicPeriod"/>
            </a:pPr>
            <a:r>
              <a:rPr lang="fr-FR" b="0" i="0" dirty="0">
                <a:solidFill>
                  <a:srgbClr val="0D0D0D"/>
                </a:solidFill>
                <a:effectLst/>
                <a:highlight>
                  <a:srgbClr val="FFFFFF"/>
                </a:highlight>
                <a:latin typeface="Söhne"/>
              </a:rPr>
              <a:t>REGEX (~(</a:t>
            </a:r>
            <a:r>
              <a:rPr lang="fr-FR" b="0" i="0" dirty="0" err="1">
                <a:solidFill>
                  <a:srgbClr val="0D0D0D"/>
                </a:solidFill>
                <a:effectLst/>
                <a:highlight>
                  <a:srgbClr val="FFFFFF"/>
                </a:highlight>
                <a:latin typeface="Söhne"/>
              </a:rPr>
              <a:t>web|db</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example</a:t>
            </a:r>
            <a:r>
              <a:rPr lang="fr-FR" b="0" i="0" dirty="0">
                <a:solidFill>
                  <a:srgbClr val="0D0D0D"/>
                </a:solidFill>
                <a:effectLst/>
                <a:highlight>
                  <a:srgbClr val="FFFFFF"/>
                </a:highlight>
                <a:latin typeface="Söhne"/>
              </a:rPr>
              <a:t>\.com) : Cette partie de l'expression utilise une expression régulière pour sélectionner tous les hôtes dont le nom d'hôte correspond au motif ~(</a:t>
            </a:r>
            <a:r>
              <a:rPr lang="fr-FR" b="0" i="0" dirty="0" err="1">
                <a:solidFill>
                  <a:srgbClr val="0D0D0D"/>
                </a:solidFill>
                <a:effectLst/>
                <a:highlight>
                  <a:srgbClr val="FFFFFF"/>
                </a:highlight>
                <a:latin typeface="Söhne"/>
              </a:rPr>
              <a:t>web|db</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example</a:t>
            </a:r>
            <a:r>
              <a:rPr lang="fr-FR" b="0" i="0" dirty="0">
                <a:solidFill>
                  <a:srgbClr val="0D0D0D"/>
                </a:solidFill>
                <a:effectLst/>
                <a:highlight>
                  <a:srgbClr val="FFFFFF"/>
                </a:highlight>
                <a:latin typeface="Söhne"/>
              </a:rPr>
              <a:t>\.com. Cela sélectionnerait tous les hôtes dont le nom d'hôte commence par web ou </a:t>
            </a:r>
            <a:r>
              <a:rPr lang="fr-FR" b="0" i="0" dirty="0" err="1">
                <a:solidFill>
                  <a:srgbClr val="0D0D0D"/>
                </a:solidFill>
                <a:effectLst/>
                <a:highlight>
                  <a:srgbClr val="FFFFFF"/>
                </a:highlight>
                <a:latin typeface="Söhne"/>
              </a:rPr>
              <a:t>db</a:t>
            </a:r>
            <a:r>
              <a:rPr lang="fr-FR" b="0" i="0" dirty="0">
                <a:solidFill>
                  <a:srgbClr val="0D0D0D"/>
                </a:solidFill>
                <a:effectLst/>
                <a:highlight>
                  <a:srgbClr val="FFFFFF"/>
                </a:highlight>
                <a:latin typeface="Söhne"/>
              </a:rPr>
              <a:t> et se termine par .example.com.</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30</a:t>
            </a:fld>
            <a:endParaRPr lang="fr-FR"/>
          </a:p>
        </p:txBody>
      </p:sp>
    </p:spTree>
    <p:extLst>
      <p:ext uri="{BB962C8B-B14F-4D97-AF65-F5344CB8AC3E}">
        <p14:creationId xmlns:p14="http://schemas.microsoft.com/office/powerpoint/2010/main" val="3614462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Emplacement de l'inventaire par défaut (fichier d'inventaire contenant la liste des hôtes)</a:t>
            </a:r>
          </a:p>
          <a:p>
            <a:r>
              <a:rPr lang="fr-FR" sz="1200" dirty="0" err="1">
                <a:solidFill>
                  <a:schemeClr val="bg1"/>
                </a:solidFill>
                <a:latin typeface="Courier New" panose="02070309020205020404" pitchFamily="49" charset="0"/>
                <a:cs typeface="Courier New" panose="02070309020205020404" pitchFamily="49" charset="0"/>
              </a:rPr>
              <a:t>inventory</a:t>
            </a:r>
            <a:r>
              <a:rPr lang="fr-FR" sz="1200" dirty="0">
                <a:solidFill>
                  <a:schemeClr val="bg1"/>
                </a:solidFill>
                <a:latin typeface="Courier New" panose="02070309020205020404" pitchFamily="49" charset="0"/>
                <a:cs typeface="Courier New" panose="02070309020205020404" pitchFamily="49" charset="0"/>
              </a:rPr>
              <a:t> = /chemin/vers/votre/inventaire</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Utilisateur SSH par défaut à utiliser lors de la connexion aux hôtes</a:t>
            </a:r>
          </a:p>
          <a:p>
            <a:r>
              <a:rPr lang="fr-FR" sz="1200" dirty="0" err="1">
                <a:solidFill>
                  <a:schemeClr val="bg1"/>
                </a:solidFill>
                <a:latin typeface="Courier New" panose="02070309020205020404" pitchFamily="49" charset="0"/>
                <a:cs typeface="Courier New" panose="02070309020205020404" pitchFamily="49" charset="0"/>
              </a:rPr>
              <a:t>remote_user</a:t>
            </a:r>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votre_utilisateur_ssh</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Emplacement des clés privées SSH à utiliser pour l'authentification</a:t>
            </a:r>
          </a:p>
          <a:p>
            <a:r>
              <a:rPr lang="fr-FR" sz="1200" dirty="0" err="1">
                <a:solidFill>
                  <a:schemeClr val="bg1"/>
                </a:solidFill>
                <a:latin typeface="Courier New" panose="02070309020205020404" pitchFamily="49" charset="0"/>
                <a:cs typeface="Courier New" panose="02070309020205020404" pitchFamily="49" charset="0"/>
              </a:rPr>
              <a:t>private_key_file</a:t>
            </a:r>
            <a:r>
              <a:rPr lang="fr-FR" sz="1200" dirty="0">
                <a:solidFill>
                  <a:schemeClr val="bg1"/>
                </a:solidFill>
                <a:latin typeface="Courier New" panose="02070309020205020404" pitchFamily="49" charset="0"/>
                <a:cs typeface="Courier New" panose="02070309020205020404" pitchFamily="49" charset="0"/>
              </a:rPr>
              <a:t> = /chemin/vers/votre/</a:t>
            </a:r>
            <a:r>
              <a:rPr lang="fr-FR" sz="1200" dirty="0" err="1">
                <a:solidFill>
                  <a:schemeClr val="bg1"/>
                </a:solidFill>
                <a:latin typeface="Courier New" panose="02070309020205020404" pitchFamily="49" charset="0"/>
                <a:cs typeface="Courier New" panose="02070309020205020404" pitchFamily="49" charset="0"/>
              </a:rPr>
              <a:t>clef_privée</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Utiliser le format de sortie JSON pour les résultats des commandes</a:t>
            </a:r>
          </a:p>
          <a:p>
            <a:r>
              <a:rPr lang="fr-FR" sz="1200" dirty="0" err="1">
                <a:solidFill>
                  <a:schemeClr val="bg1"/>
                </a:solidFill>
                <a:latin typeface="Courier New" panose="02070309020205020404" pitchFamily="49" charset="0"/>
                <a:cs typeface="Courier New" panose="02070309020205020404" pitchFamily="49" charset="0"/>
              </a:rPr>
              <a:t>stdout_callback</a:t>
            </a:r>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json</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Définition du nombre de forks (processus parallèles) utilisés par défaut par Ansible</a:t>
            </a:r>
          </a:p>
          <a:p>
            <a:r>
              <a:rPr lang="fr-FR" sz="1200" dirty="0">
                <a:solidFill>
                  <a:schemeClr val="bg1"/>
                </a:solidFill>
                <a:latin typeface="Courier New" panose="02070309020205020404" pitchFamily="49" charset="0"/>
                <a:cs typeface="Courier New" panose="02070309020205020404" pitchFamily="49" charset="0"/>
              </a:rPr>
              <a:t>forks = 5</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Réglage du délai d'attente pour les connexions SSH</a:t>
            </a:r>
          </a:p>
          <a:p>
            <a:r>
              <a:rPr lang="fr-FR" sz="1200" dirty="0">
                <a:solidFill>
                  <a:schemeClr val="bg1"/>
                </a:solidFill>
                <a:latin typeface="Courier New" panose="02070309020205020404" pitchFamily="49" charset="0"/>
                <a:cs typeface="Courier New" panose="02070309020205020404" pitchFamily="49" charset="0"/>
              </a:rPr>
              <a:t>timeout = 30</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Ignorer les erreurs SSH lors de la vérification des clés de l'hôte (à utiliser avec prudence)</a:t>
            </a:r>
          </a:p>
          <a:p>
            <a:r>
              <a:rPr lang="fr-FR" sz="1200" dirty="0" err="1">
                <a:solidFill>
                  <a:schemeClr val="bg1"/>
                </a:solidFill>
                <a:latin typeface="Courier New" panose="02070309020205020404" pitchFamily="49" charset="0"/>
                <a:cs typeface="Courier New" panose="02070309020205020404" pitchFamily="49" charset="0"/>
              </a:rPr>
              <a:t>host_key_checking</a:t>
            </a:r>
            <a:r>
              <a:rPr lang="fr-FR" sz="1200" dirty="0">
                <a:solidFill>
                  <a:schemeClr val="bg1"/>
                </a:solidFill>
                <a:latin typeface="Courier New" panose="02070309020205020404" pitchFamily="49" charset="0"/>
                <a:cs typeface="Courier New" panose="02070309020205020404" pitchFamily="49" charset="0"/>
              </a:rPr>
              <a:t> = False</a:t>
            </a:r>
          </a:p>
          <a:p>
            <a:pPr algn="l">
              <a:buFont typeface="+mj-lt"/>
              <a:buAutoNum type="arabicPeriod"/>
            </a:pPr>
            <a:r>
              <a:rPr lang="fr-FR" b="1" i="0" dirty="0">
                <a:solidFill>
                  <a:srgbClr val="0D0D0D"/>
                </a:solidFill>
                <a:effectLst/>
                <a:highlight>
                  <a:srgbClr val="FFFFFF"/>
                </a:highlight>
                <a:latin typeface="Söhne"/>
              </a:rPr>
              <a:t>Emplacement personnalisé :</a:t>
            </a:r>
            <a:r>
              <a:rPr lang="fr-FR" b="0" i="0" dirty="0">
                <a:solidFill>
                  <a:srgbClr val="0D0D0D"/>
                </a:solidFill>
                <a:effectLst/>
                <a:highlight>
                  <a:srgbClr val="FFFFFF"/>
                </a:highlight>
                <a:latin typeface="Söhne"/>
              </a:rPr>
              <a:t> Vous pouvez également spécifier un emplacement personnalisé pour votre fichier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en utilisant la variable d'environnement ANSIBLE_CONFIG. Par exemple :</a:t>
            </a:r>
          </a:p>
          <a:p>
            <a:pPr algn="l">
              <a:buFont typeface="+mj-lt"/>
              <a:buAutoNum type="arabicPeriod"/>
            </a:pPr>
            <a:r>
              <a:rPr lang="fr-FR" b="0" i="0" dirty="0" err="1">
                <a:solidFill>
                  <a:srgbClr val="0D0D0D"/>
                </a:solidFill>
                <a:effectLst/>
                <a:highlight>
                  <a:srgbClr val="FFFFFF"/>
                </a:highlight>
                <a:latin typeface="Söhne"/>
              </a:rPr>
              <a:t>bashCopy</a:t>
            </a:r>
            <a:r>
              <a:rPr lang="fr-FR" b="0" i="0" dirty="0">
                <a:solidFill>
                  <a:srgbClr val="0D0D0D"/>
                </a:solidFill>
                <a:effectLst/>
                <a:highlight>
                  <a:srgbClr val="FFFFFF"/>
                </a:highlight>
                <a:latin typeface="Söhne"/>
              </a:rPr>
              <a:t> code</a:t>
            </a:r>
          </a:p>
          <a:p>
            <a:pPr algn="l" rtl="0">
              <a:buFont typeface="+mj-lt"/>
              <a:buAutoNum type="arabicPeriod"/>
            </a:pPr>
            <a:r>
              <a:rPr lang="fr-FR" b="0" i="0" dirty="0">
                <a:solidFill>
                  <a:srgbClr val="E9950C"/>
                </a:solidFill>
                <a:effectLst/>
                <a:highlight>
                  <a:srgbClr val="FFFFFF"/>
                </a:highlight>
                <a:latin typeface="Söhne"/>
              </a:rPr>
              <a:t>export</a:t>
            </a:r>
            <a:r>
              <a:rPr lang="fr-FR" b="0" i="0" dirty="0">
                <a:solidFill>
                  <a:srgbClr val="0D0D0D"/>
                </a:solidFill>
                <a:effectLst/>
                <a:highlight>
                  <a:srgbClr val="FFFFFF"/>
                </a:highlight>
                <a:latin typeface="Söhne"/>
              </a:rPr>
              <a:t> ANSIBLE_CONFIG=/chemin/vers/votre/</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Avec cette approche, vous pouvez placer votre fichier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où vous le souhaitez et indiquer à Ansible où le trouver en définissant cette variable d'environnement.</a:t>
            </a:r>
          </a:p>
          <a:p>
            <a:endParaRPr lang="fr-FR" sz="1200" dirty="0">
              <a:solidFill>
                <a:schemeClr val="bg1"/>
              </a:solidFill>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31</a:t>
            </a:fld>
            <a:endParaRPr lang="fr-FR"/>
          </a:p>
        </p:txBody>
      </p:sp>
    </p:spTree>
    <p:extLst>
      <p:ext uri="{BB962C8B-B14F-4D97-AF65-F5344CB8AC3E}">
        <p14:creationId xmlns:p14="http://schemas.microsoft.com/office/powerpoint/2010/main" val="2014880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32</a:t>
            </a:fld>
            <a:endParaRPr lang="fr-FR"/>
          </a:p>
        </p:txBody>
      </p:sp>
    </p:spTree>
    <p:extLst>
      <p:ext uri="{BB962C8B-B14F-4D97-AF65-F5344CB8AC3E}">
        <p14:creationId xmlns:p14="http://schemas.microsoft.com/office/powerpoint/2010/main" val="621954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33</a:t>
            </a:fld>
            <a:endParaRPr lang="fr-FR"/>
          </a:p>
        </p:txBody>
      </p:sp>
    </p:spTree>
    <p:extLst>
      <p:ext uri="{BB962C8B-B14F-4D97-AF65-F5344CB8AC3E}">
        <p14:creationId xmlns:p14="http://schemas.microsoft.com/office/powerpoint/2010/main" val="2222608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34</a:t>
            </a:fld>
            <a:endParaRPr lang="fr-FR"/>
          </a:p>
        </p:txBody>
      </p:sp>
    </p:spTree>
    <p:extLst>
      <p:ext uri="{BB962C8B-B14F-4D97-AF65-F5344CB8AC3E}">
        <p14:creationId xmlns:p14="http://schemas.microsoft.com/office/powerpoint/2010/main" val="9387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35</a:t>
            </a:fld>
            <a:endParaRPr lang="fr-FR"/>
          </a:p>
        </p:txBody>
      </p:sp>
    </p:spTree>
    <p:extLst>
      <p:ext uri="{BB962C8B-B14F-4D97-AF65-F5344CB8AC3E}">
        <p14:creationId xmlns:p14="http://schemas.microsoft.com/office/powerpoint/2010/main" val="2377313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36</a:t>
            </a:fld>
            <a:endParaRPr lang="fr-FR"/>
          </a:p>
        </p:txBody>
      </p:sp>
    </p:spTree>
    <p:extLst>
      <p:ext uri="{BB962C8B-B14F-4D97-AF65-F5344CB8AC3E}">
        <p14:creationId xmlns:p14="http://schemas.microsoft.com/office/powerpoint/2010/main" val="2325470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37</a:t>
            </a:fld>
            <a:endParaRPr lang="fr-FR"/>
          </a:p>
        </p:txBody>
      </p:sp>
    </p:spTree>
    <p:extLst>
      <p:ext uri="{BB962C8B-B14F-4D97-AF65-F5344CB8AC3E}">
        <p14:creationId xmlns:p14="http://schemas.microsoft.com/office/powerpoint/2010/main" val="4049589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38</a:t>
            </a:fld>
            <a:endParaRPr lang="fr-FR"/>
          </a:p>
        </p:txBody>
      </p:sp>
    </p:spTree>
    <p:extLst>
      <p:ext uri="{BB962C8B-B14F-4D97-AF65-F5344CB8AC3E}">
        <p14:creationId xmlns:p14="http://schemas.microsoft.com/office/powerpoint/2010/main" val="1876664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39</a:t>
            </a:fld>
            <a:endParaRPr lang="fr-FR"/>
          </a:p>
        </p:txBody>
      </p:sp>
    </p:spTree>
    <p:extLst>
      <p:ext uri="{BB962C8B-B14F-4D97-AF65-F5344CB8AC3E}">
        <p14:creationId xmlns:p14="http://schemas.microsoft.com/office/powerpoint/2010/main" val="3860176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rgbClr val="0D0D0D"/>
                </a:solidFill>
                <a:effectLst/>
                <a:highlight>
                  <a:srgbClr val="FFFFFF"/>
                </a:highlight>
                <a:latin typeface="Söhne"/>
              </a:rPr>
              <a:t>Dans ce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t>
            </a:r>
          </a:p>
          <a:p>
            <a:pPr algn="l">
              <a:buFont typeface="Arial" panose="020B0604020202020204" pitchFamily="34" charset="0"/>
              <a:buChar char="•"/>
            </a:pPr>
            <a:r>
              <a:rPr lang="fr-FR" sz="2000" b="1" i="0" dirty="0">
                <a:solidFill>
                  <a:srgbClr val="0D0D0D"/>
                </a:solidFill>
                <a:effectLst/>
                <a:highlight>
                  <a:srgbClr val="FFFFFF"/>
                </a:highlight>
                <a:latin typeface="Söhne"/>
              </a:rPr>
              <a:t>Nom du </a:t>
            </a:r>
            <a:r>
              <a:rPr lang="fr-FR" sz="2000" b="1"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 "Exemple de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avec diverses fonctionnalités" est le nom attribué au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pour l'identifier dans la sortie de la console ou les rapports d'exécution.</a:t>
            </a:r>
          </a:p>
          <a:p>
            <a:pPr algn="l">
              <a:buFont typeface="Arial" panose="020B0604020202020204" pitchFamily="34" charset="0"/>
              <a:buChar char="•"/>
            </a:pPr>
            <a:r>
              <a:rPr lang="fr-FR" sz="2000" b="1" i="0" dirty="0">
                <a:solidFill>
                  <a:srgbClr val="0D0D0D"/>
                </a:solidFill>
                <a:effectLst/>
                <a:highlight>
                  <a:srgbClr val="FFFFFF"/>
                </a:highlight>
                <a:latin typeface="Söhne"/>
              </a:rPr>
              <a:t>Hosts</a:t>
            </a:r>
            <a:r>
              <a:rPr lang="fr-FR" sz="2000" b="0" i="0" dirty="0">
                <a:solidFill>
                  <a:srgbClr val="0D0D0D"/>
                </a:solidFill>
                <a:effectLst/>
                <a:highlight>
                  <a:srgbClr val="FFFFFF"/>
                </a:highlight>
                <a:latin typeface="Söhne"/>
              </a:rPr>
              <a:t> : "all" spécifie que les tâches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seront exécutées sur tous les hôtes de l'inventaire.</a:t>
            </a:r>
          </a:p>
          <a:p>
            <a:pPr algn="l">
              <a:buFont typeface="Arial" panose="020B0604020202020204" pitchFamily="34" charset="0"/>
              <a:buChar char="•"/>
            </a:pPr>
            <a:r>
              <a:rPr lang="fr-FR" sz="2000" b="1" i="0" dirty="0" err="1">
                <a:solidFill>
                  <a:srgbClr val="0D0D0D"/>
                </a:solidFill>
                <a:effectLst/>
                <a:highlight>
                  <a:srgbClr val="FFFFFF"/>
                </a:highlight>
                <a:latin typeface="Söhne"/>
              </a:rPr>
              <a:t>gather_facts</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true</a:t>
            </a:r>
            <a:r>
              <a:rPr lang="fr-FR" sz="2000" b="0" i="0" dirty="0">
                <a:solidFill>
                  <a:srgbClr val="0D0D0D"/>
                </a:solidFill>
                <a:effectLst/>
                <a:highlight>
                  <a:srgbClr val="FFFFFF"/>
                </a:highlight>
                <a:latin typeface="Söhne"/>
              </a:rPr>
              <a:t>" indique que les faits (</a:t>
            </a:r>
            <a:r>
              <a:rPr lang="fr-FR" sz="2000" b="0" i="0" dirty="0" err="1">
                <a:solidFill>
                  <a:srgbClr val="0D0D0D"/>
                </a:solidFill>
                <a:effectLst/>
                <a:highlight>
                  <a:srgbClr val="FFFFFF"/>
                </a:highlight>
                <a:latin typeface="Söhne"/>
              </a:rPr>
              <a:t>facts</a:t>
            </a:r>
            <a:r>
              <a:rPr lang="fr-FR" sz="2000" b="0" i="0" dirty="0">
                <a:solidFill>
                  <a:srgbClr val="0D0D0D"/>
                </a:solidFill>
                <a:effectLst/>
                <a:highlight>
                  <a:srgbClr val="FFFFFF"/>
                </a:highlight>
                <a:latin typeface="Söhne"/>
              </a:rPr>
              <a:t>) des hôtes seront collectés avant l'exécution des </a:t>
            </a:r>
            <a:r>
              <a:rPr lang="fr-FR" sz="2000" b="0"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err="1">
                <a:solidFill>
                  <a:srgbClr val="0D0D0D"/>
                </a:solidFill>
                <a:effectLst/>
                <a:highlight>
                  <a:srgbClr val="FFFFFF"/>
                </a:highlight>
                <a:latin typeface="Söhne"/>
              </a:rPr>
              <a:t>vars_files</a:t>
            </a:r>
            <a:r>
              <a:rPr lang="fr-FR" sz="2000" b="0" i="0" dirty="0">
                <a:solidFill>
                  <a:srgbClr val="0D0D0D"/>
                </a:solidFill>
                <a:effectLst/>
                <a:highlight>
                  <a:srgbClr val="FFFFFF"/>
                </a:highlight>
                <a:latin typeface="Söhne"/>
              </a:rPr>
              <a:t> : Les fichiers de variables à charger avant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Dans cet exemple, vars/</a:t>
            </a:r>
            <a:r>
              <a:rPr lang="fr-FR" sz="2000" b="0" i="0" dirty="0" err="1">
                <a:solidFill>
                  <a:srgbClr val="0D0D0D"/>
                </a:solidFill>
                <a:effectLst/>
                <a:highlight>
                  <a:srgbClr val="FFFFFF"/>
                </a:highlight>
                <a:latin typeface="Söhne"/>
              </a:rPr>
              <a:t>common.yml</a:t>
            </a:r>
            <a:r>
              <a:rPr lang="fr-FR" sz="2000" b="0" i="0" dirty="0">
                <a:solidFill>
                  <a:srgbClr val="0D0D0D"/>
                </a:solidFill>
                <a:effectLst/>
                <a:highlight>
                  <a:srgbClr val="FFFFFF"/>
                </a:highlight>
                <a:latin typeface="Söhne"/>
              </a:rPr>
              <a:t> et vars/{{ </a:t>
            </a:r>
            <a:r>
              <a:rPr lang="fr-FR" sz="2000" b="0" i="0" dirty="0" err="1">
                <a:solidFill>
                  <a:srgbClr val="0D0D0D"/>
                </a:solidFill>
                <a:effectLst/>
                <a:highlight>
                  <a:srgbClr val="FFFFFF"/>
                </a:highlight>
                <a:latin typeface="Söhne"/>
              </a:rPr>
              <a:t>environment</a:t>
            </a:r>
            <a:r>
              <a:rPr lang="fr-FR" sz="2000" b="0" i="0" dirty="0">
                <a:solidFill>
                  <a:srgbClr val="0D0D0D"/>
                </a:solidFill>
                <a:effectLst/>
                <a:highlight>
                  <a:srgbClr val="FFFFFF"/>
                </a:highlight>
                <a:latin typeface="Söhne"/>
              </a:rPr>
              <a:t> }}.</a:t>
            </a:r>
            <a:r>
              <a:rPr lang="fr-FR" sz="2000" b="0" i="0" dirty="0" err="1">
                <a:solidFill>
                  <a:srgbClr val="0D0D0D"/>
                </a:solidFill>
                <a:effectLst/>
                <a:highlight>
                  <a:srgbClr val="FFFFFF"/>
                </a:highlight>
                <a:latin typeface="Söhne"/>
              </a:rPr>
              <a:t>yml</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remote_user</a:t>
            </a:r>
            <a:r>
              <a:rPr lang="fr-FR" sz="2000" b="0" i="0" dirty="0">
                <a:solidFill>
                  <a:srgbClr val="0D0D0D"/>
                </a:solidFill>
                <a:effectLst/>
                <a:highlight>
                  <a:srgbClr val="FFFFFF"/>
                </a:highlight>
                <a:latin typeface="Söhne"/>
              </a:rPr>
              <a:t> : "ansible" est le nom d'utilisateur utilisé pour se connecter aux hôtes distants.</a:t>
            </a:r>
          </a:p>
          <a:p>
            <a:pPr algn="l">
              <a:buFont typeface="Arial" panose="020B0604020202020204" pitchFamily="34" charset="0"/>
              <a:buChar char="•"/>
            </a:pPr>
            <a:r>
              <a:rPr lang="fr-FR" sz="2000" b="1" i="0" dirty="0" err="1">
                <a:solidFill>
                  <a:srgbClr val="0D0D0D"/>
                </a:solidFill>
                <a:effectLst/>
                <a:highlight>
                  <a:srgbClr val="FFFFFF"/>
                </a:highlight>
                <a:latin typeface="Söhne"/>
              </a:rPr>
              <a:t>connection</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ssh</a:t>
            </a:r>
            <a:r>
              <a:rPr lang="fr-FR" sz="2000" b="0" i="0" dirty="0">
                <a:solidFill>
                  <a:srgbClr val="0D0D0D"/>
                </a:solidFill>
                <a:effectLst/>
                <a:highlight>
                  <a:srgbClr val="FFFFFF"/>
                </a:highlight>
                <a:latin typeface="Söhne"/>
              </a:rPr>
              <a:t>" spécifie le type de connexion à utiliser pour se connecter aux hôtes.</a:t>
            </a:r>
          </a:p>
          <a:p>
            <a:pPr algn="l">
              <a:buFont typeface="Arial" panose="020B0604020202020204" pitchFamily="34" charset="0"/>
              <a:buChar char="•"/>
            </a:pPr>
            <a:r>
              <a:rPr lang="fr-FR" sz="2000" b="1" i="0" dirty="0" err="1">
                <a:solidFill>
                  <a:srgbClr val="0D0D0D"/>
                </a:solidFill>
                <a:effectLst/>
                <a:highlight>
                  <a:srgbClr val="FFFFFF"/>
                </a:highlight>
                <a:latin typeface="Söhne"/>
              </a:rPr>
              <a:t>check_mode</a:t>
            </a:r>
            <a:r>
              <a:rPr lang="fr-FR" sz="2000" b="0" i="0" dirty="0">
                <a:solidFill>
                  <a:srgbClr val="0D0D0D"/>
                </a:solidFill>
                <a:effectLst/>
                <a:highlight>
                  <a:srgbClr val="FFFFFF"/>
                </a:highlight>
                <a:latin typeface="Söhne"/>
              </a:rPr>
              <a:t> : "false" indique que le mode de vérification (dry-run) est désactivé, et les changements seront réellement appliqués.</a:t>
            </a:r>
          </a:p>
          <a:p>
            <a:pPr algn="l">
              <a:buFont typeface="Arial" panose="020B0604020202020204" pitchFamily="34" charset="0"/>
              <a:buChar char="•"/>
            </a:pPr>
            <a:r>
              <a:rPr lang="fr-FR" sz="2000" b="1" i="0" dirty="0" err="1">
                <a:solidFill>
                  <a:srgbClr val="0D0D0D"/>
                </a:solidFill>
                <a:effectLst/>
                <a:highlight>
                  <a:srgbClr val="FFFFFF"/>
                </a:highlight>
                <a:latin typeface="Söhne"/>
              </a:rPr>
              <a:t>roles</a:t>
            </a:r>
            <a:r>
              <a:rPr lang="fr-FR" sz="2000" b="0" i="0" dirty="0">
                <a:solidFill>
                  <a:srgbClr val="0D0D0D"/>
                </a:solidFill>
                <a:effectLst/>
                <a:highlight>
                  <a:srgbClr val="FFFFFF"/>
                </a:highlight>
                <a:latin typeface="Söhne"/>
              </a:rPr>
              <a:t> : Les rôles à appliquer. Dans cet exemple, les rôles "</a:t>
            </a:r>
            <a:r>
              <a:rPr lang="fr-FR" sz="2000" b="0" i="0" dirty="0" err="1">
                <a:solidFill>
                  <a:srgbClr val="0D0D0D"/>
                </a:solidFill>
                <a:effectLst/>
                <a:highlight>
                  <a:srgbClr val="FFFFFF"/>
                </a:highlight>
                <a:latin typeface="Söhne"/>
              </a:rPr>
              <a:t>webserver</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database</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 : Les tâches à exécuter. Dans cet exemple, une tâche est incluse pour installer des packages requis à partir de la liste </a:t>
            </a:r>
            <a:r>
              <a:rPr lang="fr-FR" sz="2000" b="0" i="0" dirty="0" err="1">
                <a:solidFill>
                  <a:srgbClr val="0D0D0D"/>
                </a:solidFill>
                <a:effectLst/>
                <a:highlight>
                  <a:srgbClr val="FFFFFF"/>
                </a:highlight>
                <a:latin typeface="Söhne"/>
              </a:rPr>
              <a:t>required_packages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a:solidFill>
                  <a:srgbClr val="0D0D0D"/>
                </a:solidFill>
                <a:effectLst/>
                <a:highlight>
                  <a:srgbClr val="FFFFFF"/>
                </a:highlight>
                <a:latin typeface="Söhne"/>
              </a:rPr>
              <a:t>handlers</a:t>
            </a:r>
            <a:r>
              <a:rPr lang="fr-FR" sz="2000" b="0" i="0" dirty="0">
                <a:solidFill>
                  <a:srgbClr val="0D0D0D"/>
                </a:solidFill>
                <a:effectLst/>
                <a:highlight>
                  <a:srgbClr val="FFFFFF"/>
                </a:highlight>
                <a:latin typeface="Söhne"/>
              </a:rPr>
              <a:t> : Les handlers sont des tâches déclenchées en réponse à des notifications spécifiques. Dans cet exemple, un handler est inclus pour redémarrer les services </a:t>
            </a:r>
            <a:r>
              <a:rPr lang="fr-FR" sz="2000" b="0" i="0" dirty="0" err="1">
                <a:solidFill>
                  <a:srgbClr val="0D0D0D"/>
                </a:solidFill>
                <a:effectLst/>
                <a:highlight>
                  <a:srgbClr val="FFFFFF"/>
                </a:highlight>
                <a:latin typeface="Söhne"/>
              </a:rPr>
              <a:t>nginx</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mysql</a:t>
            </a:r>
            <a:r>
              <a:rPr lang="fr-FR" sz="2000" b="0" i="0" dirty="0">
                <a:solidFill>
                  <a:srgbClr val="0D0D0D"/>
                </a:solidFill>
                <a:effectLst/>
                <a:highlight>
                  <a:srgbClr val="FFFFFF"/>
                </a:highlight>
                <a:latin typeface="Söhne"/>
              </a:rPr>
              <a:t> lorsque notifié.</a:t>
            </a:r>
          </a:p>
          <a:p>
            <a:pPr algn="l"/>
            <a:r>
              <a:rPr lang="fr-FR" sz="2000" b="0" i="0" dirty="0">
                <a:solidFill>
                  <a:srgbClr val="0D0D0D"/>
                </a:solidFill>
                <a:effectLst/>
                <a:highlight>
                  <a:srgbClr val="FFFFFF"/>
                </a:highlight>
                <a:latin typeface="Söhne"/>
              </a:rPr>
              <a:t>Notez que les valeurs entre {{ }} sont des variables qui seront remplies lors de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40</a:t>
            </a:fld>
            <a:endParaRPr lang="fr-FR"/>
          </a:p>
        </p:txBody>
      </p:sp>
    </p:spTree>
    <p:extLst>
      <p:ext uri="{BB962C8B-B14F-4D97-AF65-F5344CB8AC3E}">
        <p14:creationId xmlns:p14="http://schemas.microsoft.com/office/powerpoint/2010/main" val="1873694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rgbClr val="0D0D0D"/>
                </a:solidFill>
                <a:effectLst/>
                <a:highlight>
                  <a:srgbClr val="FFFFFF"/>
                </a:highlight>
                <a:latin typeface="Söhne"/>
              </a:rPr>
              <a:t>Dans ce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t>
            </a:r>
          </a:p>
          <a:p>
            <a:pPr algn="l">
              <a:buFont typeface="Arial" panose="020B0604020202020204" pitchFamily="34" charset="0"/>
              <a:buChar char="•"/>
            </a:pPr>
            <a:r>
              <a:rPr lang="fr-FR" sz="2000" b="1" i="0" dirty="0">
                <a:solidFill>
                  <a:srgbClr val="0D0D0D"/>
                </a:solidFill>
                <a:effectLst/>
                <a:highlight>
                  <a:srgbClr val="FFFFFF"/>
                </a:highlight>
                <a:latin typeface="Söhne"/>
              </a:rPr>
              <a:t>Nom du </a:t>
            </a:r>
            <a:r>
              <a:rPr lang="fr-FR" sz="2000" b="1"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 "Exemple de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avec diverses fonctionnalités" est le nom attribué au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pour l'identifier dans la sortie de la console ou les rapports d'exécution.</a:t>
            </a:r>
          </a:p>
          <a:p>
            <a:pPr algn="l">
              <a:buFont typeface="Arial" panose="020B0604020202020204" pitchFamily="34" charset="0"/>
              <a:buChar char="•"/>
            </a:pPr>
            <a:r>
              <a:rPr lang="fr-FR" sz="2000" b="1" i="0" dirty="0">
                <a:solidFill>
                  <a:srgbClr val="0D0D0D"/>
                </a:solidFill>
                <a:effectLst/>
                <a:highlight>
                  <a:srgbClr val="FFFFFF"/>
                </a:highlight>
                <a:latin typeface="Söhne"/>
              </a:rPr>
              <a:t>Hosts</a:t>
            </a:r>
            <a:r>
              <a:rPr lang="fr-FR" sz="2000" b="0" i="0" dirty="0">
                <a:solidFill>
                  <a:srgbClr val="0D0D0D"/>
                </a:solidFill>
                <a:effectLst/>
                <a:highlight>
                  <a:srgbClr val="FFFFFF"/>
                </a:highlight>
                <a:latin typeface="Söhne"/>
              </a:rPr>
              <a:t> : "all" spécifie que les tâches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seront exécutées sur tous les hôtes de l'inventaire.</a:t>
            </a:r>
          </a:p>
          <a:p>
            <a:pPr algn="l">
              <a:buFont typeface="Arial" panose="020B0604020202020204" pitchFamily="34" charset="0"/>
              <a:buChar char="•"/>
            </a:pPr>
            <a:r>
              <a:rPr lang="fr-FR" sz="2000" b="1" i="0" dirty="0" err="1">
                <a:solidFill>
                  <a:srgbClr val="0D0D0D"/>
                </a:solidFill>
                <a:effectLst/>
                <a:highlight>
                  <a:srgbClr val="FFFFFF"/>
                </a:highlight>
                <a:latin typeface="Söhne"/>
              </a:rPr>
              <a:t>gather_facts</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true</a:t>
            </a:r>
            <a:r>
              <a:rPr lang="fr-FR" sz="2000" b="0" i="0" dirty="0">
                <a:solidFill>
                  <a:srgbClr val="0D0D0D"/>
                </a:solidFill>
                <a:effectLst/>
                <a:highlight>
                  <a:srgbClr val="FFFFFF"/>
                </a:highlight>
                <a:latin typeface="Söhne"/>
              </a:rPr>
              <a:t>" indique que les faits (</a:t>
            </a:r>
            <a:r>
              <a:rPr lang="fr-FR" sz="2000" b="0" i="0" dirty="0" err="1">
                <a:solidFill>
                  <a:srgbClr val="0D0D0D"/>
                </a:solidFill>
                <a:effectLst/>
                <a:highlight>
                  <a:srgbClr val="FFFFFF"/>
                </a:highlight>
                <a:latin typeface="Söhne"/>
              </a:rPr>
              <a:t>facts</a:t>
            </a:r>
            <a:r>
              <a:rPr lang="fr-FR" sz="2000" b="0" i="0" dirty="0">
                <a:solidFill>
                  <a:srgbClr val="0D0D0D"/>
                </a:solidFill>
                <a:effectLst/>
                <a:highlight>
                  <a:srgbClr val="FFFFFF"/>
                </a:highlight>
                <a:latin typeface="Söhne"/>
              </a:rPr>
              <a:t>) des hôtes seront collectés avant l'exécution des </a:t>
            </a:r>
            <a:r>
              <a:rPr lang="fr-FR" sz="2000" b="0"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err="1">
                <a:solidFill>
                  <a:srgbClr val="0D0D0D"/>
                </a:solidFill>
                <a:effectLst/>
                <a:highlight>
                  <a:srgbClr val="FFFFFF"/>
                </a:highlight>
                <a:latin typeface="Söhne"/>
              </a:rPr>
              <a:t>vars_files</a:t>
            </a:r>
            <a:r>
              <a:rPr lang="fr-FR" sz="2000" b="0" i="0" dirty="0">
                <a:solidFill>
                  <a:srgbClr val="0D0D0D"/>
                </a:solidFill>
                <a:effectLst/>
                <a:highlight>
                  <a:srgbClr val="FFFFFF"/>
                </a:highlight>
                <a:latin typeface="Söhne"/>
              </a:rPr>
              <a:t> : Les fichiers de variables à charger avant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Dans cet exemple, vars/</a:t>
            </a:r>
            <a:r>
              <a:rPr lang="fr-FR" sz="2000" b="0" i="0" dirty="0" err="1">
                <a:solidFill>
                  <a:srgbClr val="0D0D0D"/>
                </a:solidFill>
                <a:effectLst/>
                <a:highlight>
                  <a:srgbClr val="FFFFFF"/>
                </a:highlight>
                <a:latin typeface="Söhne"/>
              </a:rPr>
              <a:t>common.yml</a:t>
            </a:r>
            <a:r>
              <a:rPr lang="fr-FR" sz="2000" b="0" i="0" dirty="0">
                <a:solidFill>
                  <a:srgbClr val="0D0D0D"/>
                </a:solidFill>
                <a:effectLst/>
                <a:highlight>
                  <a:srgbClr val="FFFFFF"/>
                </a:highlight>
                <a:latin typeface="Söhne"/>
              </a:rPr>
              <a:t> et vars/{{ </a:t>
            </a:r>
            <a:r>
              <a:rPr lang="fr-FR" sz="2000" b="0" i="0" dirty="0" err="1">
                <a:solidFill>
                  <a:srgbClr val="0D0D0D"/>
                </a:solidFill>
                <a:effectLst/>
                <a:highlight>
                  <a:srgbClr val="FFFFFF"/>
                </a:highlight>
                <a:latin typeface="Söhne"/>
              </a:rPr>
              <a:t>environment</a:t>
            </a:r>
            <a:r>
              <a:rPr lang="fr-FR" sz="2000" b="0" i="0" dirty="0">
                <a:solidFill>
                  <a:srgbClr val="0D0D0D"/>
                </a:solidFill>
                <a:effectLst/>
                <a:highlight>
                  <a:srgbClr val="FFFFFF"/>
                </a:highlight>
                <a:latin typeface="Söhne"/>
              </a:rPr>
              <a:t> }}.</a:t>
            </a:r>
            <a:r>
              <a:rPr lang="fr-FR" sz="2000" b="0" i="0" dirty="0" err="1">
                <a:solidFill>
                  <a:srgbClr val="0D0D0D"/>
                </a:solidFill>
                <a:effectLst/>
                <a:highlight>
                  <a:srgbClr val="FFFFFF"/>
                </a:highlight>
                <a:latin typeface="Söhne"/>
              </a:rPr>
              <a:t>yml</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remote_user</a:t>
            </a:r>
            <a:r>
              <a:rPr lang="fr-FR" sz="2000" b="0" i="0" dirty="0">
                <a:solidFill>
                  <a:srgbClr val="0D0D0D"/>
                </a:solidFill>
                <a:effectLst/>
                <a:highlight>
                  <a:srgbClr val="FFFFFF"/>
                </a:highlight>
                <a:latin typeface="Söhne"/>
              </a:rPr>
              <a:t> : "ansible" est le nom d'utilisateur utilisé pour se connecter aux hôtes distants.</a:t>
            </a:r>
          </a:p>
          <a:p>
            <a:pPr algn="l">
              <a:buFont typeface="Arial" panose="020B0604020202020204" pitchFamily="34" charset="0"/>
              <a:buChar char="•"/>
            </a:pPr>
            <a:r>
              <a:rPr lang="fr-FR" sz="2000" b="1" i="0" dirty="0" err="1">
                <a:solidFill>
                  <a:srgbClr val="0D0D0D"/>
                </a:solidFill>
                <a:effectLst/>
                <a:highlight>
                  <a:srgbClr val="FFFFFF"/>
                </a:highlight>
                <a:latin typeface="Söhne"/>
              </a:rPr>
              <a:t>connection</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ssh</a:t>
            </a:r>
            <a:r>
              <a:rPr lang="fr-FR" sz="2000" b="0" i="0" dirty="0">
                <a:solidFill>
                  <a:srgbClr val="0D0D0D"/>
                </a:solidFill>
                <a:effectLst/>
                <a:highlight>
                  <a:srgbClr val="FFFFFF"/>
                </a:highlight>
                <a:latin typeface="Söhne"/>
              </a:rPr>
              <a:t>" spécifie le type de connexion à utiliser pour se connecter aux hôtes.</a:t>
            </a:r>
          </a:p>
          <a:p>
            <a:pPr algn="l">
              <a:buFont typeface="Arial" panose="020B0604020202020204" pitchFamily="34" charset="0"/>
              <a:buChar char="•"/>
            </a:pPr>
            <a:r>
              <a:rPr lang="fr-FR" sz="2000" b="1" i="0" dirty="0" err="1">
                <a:solidFill>
                  <a:srgbClr val="0D0D0D"/>
                </a:solidFill>
                <a:effectLst/>
                <a:highlight>
                  <a:srgbClr val="FFFFFF"/>
                </a:highlight>
                <a:latin typeface="Söhne"/>
              </a:rPr>
              <a:t>check_mode</a:t>
            </a:r>
            <a:r>
              <a:rPr lang="fr-FR" sz="2000" b="0" i="0" dirty="0">
                <a:solidFill>
                  <a:srgbClr val="0D0D0D"/>
                </a:solidFill>
                <a:effectLst/>
                <a:highlight>
                  <a:srgbClr val="FFFFFF"/>
                </a:highlight>
                <a:latin typeface="Söhne"/>
              </a:rPr>
              <a:t> : "false" indique que le mode de vérification (dry-run) est désactivé, et les changements seront réellement appliqués.</a:t>
            </a:r>
          </a:p>
          <a:p>
            <a:pPr algn="l">
              <a:buFont typeface="Arial" panose="020B0604020202020204" pitchFamily="34" charset="0"/>
              <a:buChar char="•"/>
            </a:pPr>
            <a:r>
              <a:rPr lang="fr-FR" sz="2000" b="1" i="0" dirty="0" err="1">
                <a:solidFill>
                  <a:srgbClr val="0D0D0D"/>
                </a:solidFill>
                <a:effectLst/>
                <a:highlight>
                  <a:srgbClr val="FFFFFF"/>
                </a:highlight>
                <a:latin typeface="Söhne"/>
              </a:rPr>
              <a:t>roles</a:t>
            </a:r>
            <a:r>
              <a:rPr lang="fr-FR" sz="2000" b="0" i="0" dirty="0">
                <a:solidFill>
                  <a:srgbClr val="0D0D0D"/>
                </a:solidFill>
                <a:effectLst/>
                <a:highlight>
                  <a:srgbClr val="FFFFFF"/>
                </a:highlight>
                <a:latin typeface="Söhne"/>
              </a:rPr>
              <a:t> : Les rôles à appliquer. Dans cet exemple, les rôles "</a:t>
            </a:r>
            <a:r>
              <a:rPr lang="fr-FR" sz="2000" b="0" i="0" dirty="0" err="1">
                <a:solidFill>
                  <a:srgbClr val="0D0D0D"/>
                </a:solidFill>
                <a:effectLst/>
                <a:highlight>
                  <a:srgbClr val="FFFFFF"/>
                </a:highlight>
                <a:latin typeface="Söhne"/>
              </a:rPr>
              <a:t>webserver</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database</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 : Les tâches à exécuter. Dans cet exemple, une tâche est incluse pour installer des packages requis à partir de la liste </a:t>
            </a:r>
            <a:r>
              <a:rPr lang="fr-FR" sz="2000" b="0" i="0" dirty="0" err="1">
                <a:solidFill>
                  <a:srgbClr val="0D0D0D"/>
                </a:solidFill>
                <a:effectLst/>
                <a:highlight>
                  <a:srgbClr val="FFFFFF"/>
                </a:highlight>
                <a:latin typeface="Söhne"/>
              </a:rPr>
              <a:t>required_packages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a:solidFill>
                  <a:srgbClr val="0D0D0D"/>
                </a:solidFill>
                <a:effectLst/>
                <a:highlight>
                  <a:srgbClr val="FFFFFF"/>
                </a:highlight>
                <a:latin typeface="Söhne"/>
              </a:rPr>
              <a:t>handlers</a:t>
            </a:r>
            <a:r>
              <a:rPr lang="fr-FR" sz="2000" b="0" i="0" dirty="0">
                <a:solidFill>
                  <a:srgbClr val="0D0D0D"/>
                </a:solidFill>
                <a:effectLst/>
                <a:highlight>
                  <a:srgbClr val="FFFFFF"/>
                </a:highlight>
                <a:latin typeface="Söhne"/>
              </a:rPr>
              <a:t> : Les handlers sont des tâches déclenchées en réponse à des notifications spécifiques. Dans cet exemple, un handler est inclus pour redémarrer les services </a:t>
            </a:r>
            <a:r>
              <a:rPr lang="fr-FR" sz="2000" b="0" i="0" dirty="0" err="1">
                <a:solidFill>
                  <a:srgbClr val="0D0D0D"/>
                </a:solidFill>
                <a:effectLst/>
                <a:highlight>
                  <a:srgbClr val="FFFFFF"/>
                </a:highlight>
                <a:latin typeface="Söhne"/>
              </a:rPr>
              <a:t>nginx</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mysql</a:t>
            </a:r>
            <a:r>
              <a:rPr lang="fr-FR" sz="2000" b="0" i="0" dirty="0">
                <a:solidFill>
                  <a:srgbClr val="0D0D0D"/>
                </a:solidFill>
                <a:effectLst/>
                <a:highlight>
                  <a:srgbClr val="FFFFFF"/>
                </a:highlight>
                <a:latin typeface="Söhne"/>
              </a:rPr>
              <a:t> lorsque notifié.</a:t>
            </a:r>
          </a:p>
          <a:p>
            <a:pPr algn="l"/>
            <a:r>
              <a:rPr lang="fr-FR" sz="2000" b="0" i="0" dirty="0">
                <a:solidFill>
                  <a:srgbClr val="0D0D0D"/>
                </a:solidFill>
                <a:effectLst/>
                <a:highlight>
                  <a:srgbClr val="FFFFFF"/>
                </a:highlight>
                <a:latin typeface="Söhne"/>
              </a:rPr>
              <a:t>Notez que les valeurs entre {{ }} sont des variables qui seront remplies lors de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41</a:t>
            </a:fld>
            <a:endParaRPr lang="fr-FR"/>
          </a:p>
        </p:txBody>
      </p:sp>
    </p:spTree>
    <p:extLst>
      <p:ext uri="{BB962C8B-B14F-4D97-AF65-F5344CB8AC3E}">
        <p14:creationId xmlns:p14="http://schemas.microsoft.com/office/powerpoint/2010/main" val="3175031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a:t>
            </a:r>
            <a:endParaRPr lang="fr-FR" sz="2000"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42</a:t>
            </a:fld>
            <a:endParaRPr lang="fr-FR"/>
          </a:p>
        </p:txBody>
      </p:sp>
    </p:spTree>
    <p:extLst>
      <p:ext uri="{BB962C8B-B14F-4D97-AF65-F5344CB8AC3E}">
        <p14:creationId xmlns:p14="http://schemas.microsoft.com/office/powerpoint/2010/main" val="3928245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a:t>
            </a:r>
            <a:endParaRPr lang="fr-FR" sz="2000"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43</a:t>
            </a:fld>
            <a:endParaRPr lang="fr-FR"/>
          </a:p>
        </p:txBody>
      </p:sp>
    </p:spTree>
    <p:extLst>
      <p:ext uri="{BB962C8B-B14F-4D97-AF65-F5344CB8AC3E}">
        <p14:creationId xmlns:p14="http://schemas.microsoft.com/office/powerpoint/2010/main" val="1347055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44</a:t>
            </a:fld>
            <a:endParaRPr lang="fr-FR"/>
          </a:p>
        </p:txBody>
      </p:sp>
    </p:spTree>
    <p:extLst>
      <p:ext uri="{BB962C8B-B14F-4D97-AF65-F5344CB8AC3E}">
        <p14:creationId xmlns:p14="http://schemas.microsoft.com/office/powerpoint/2010/main" val="18128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45</a:t>
            </a:fld>
            <a:endParaRPr lang="fr-FR"/>
          </a:p>
        </p:txBody>
      </p:sp>
    </p:spTree>
    <p:extLst>
      <p:ext uri="{BB962C8B-B14F-4D97-AF65-F5344CB8AC3E}">
        <p14:creationId xmlns:p14="http://schemas.microsoft.com/office/powerpoint/2010/main" val="2330587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46</a:t>
            </a:fld>
            <a:endParaRPr lang="fr-FR"/>
          </a:p>
        </p:txBody>
      </p:sp>
    </p:spTree>
    <p:extLst>
      <p:ext uri="{BB962C8B-B14F-4D97-AF65-F5344CB8AC3E}">
        <p14:creationId xmlns:p14="http://schemas.microsoft.com/office/powerpoint/2010/main" val="3333164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47</a:t>
            </a:fld>
            <a:endParaRPr lang="fr-FR"/>
          </a:p>
        </p:txBody>
      </p:sp>
    </p:spTree>
    <p:extLst>
      <p:ext uri="{BB962C8B-B14F-4D97-AF65-F5344CB8AC3E}">
        <p14:creationId xmlns:p14="http://schemas.microsoft.com/office/powerpoint/2010/main" val="583212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Un inventaire dynamique (Dynamic Inventory) est un mécanisme qui permet à Ansible de découvrir automatiquement les hôtes à gérer, au lieu de les spécifier manuellement dans un fichier d'inventaire statique. Cela est particulièrement utile dans des environnements cloud, des conteneurs ou lors de l'utilisation de services de provisionnement dynamique.</a:t>
            </a:r>
          </a:p>
          <a:p>
            <a:pPr algn="l"/>
            <a:r>
              <a:rPr lang="fr-FR" b="0" i="0" dirty="0">
                <a:solidFill>
                  <a:srgbClr val="0D0D0D"/>
                </a:solidFill>
                <a:effectLst/>
                <a:highlight>
                  <a:srgbClr val="FFFFFF"/>
                </a:highlight>
                <a:latin typeface="Söhne"/>
              </a:rPr>
              <a:t>Voici comment fonctionne un inventaire dynamique dans Ansible :</a:t>
            </a:r>
          </a:p>
          <a:p>
            <a:pPr algn="l">
              <a:buFont typeface="+mj-lt"/>
              <a:buAutoNum type="arabicPeriod"/>
            </a:pPr>
            <a:r>
              <a:rPr lang="fr-FR" b="1" i="0" dirty="0">
                <a:solidFill>
                  <a:srgbClr val="0D0D0D"/>
                </a:solidFill>
                <a:effectLst/>
                <a:highlight>
                  <a:srgbClr val="FFFFFF"/>
                </a:highlight>
                <a:latin typeface="Söhne"/>
              </a:rPr>
              <a:t>Scripts d'inventaire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Ansible peut utiliser des scripts d'inventaire pour générer dynamiquement une liste d'hôtes à gérer. Ces scripts peuvent être écrits dans n'importe quel langage de programmation (Python, Shell, etc.).</a:t>
            </a:r>
          </a:p>
          <a:p>
            <a:pPr marL="742950" lvl="1" indent="-285750" algn="l">
              <a:buFont typeface="+mj-lt"/>
              <a:buAutoNum type="arabicPeriod"/>
            </a:pPr>
            <a:r>
              <a:rPr lang="fr-FR" b="0" i="0" dirty="0">
                <a:solidFill>
                  <a:srgbClr val="0D0D0D"/>
                </a:solidFill>
                <a:effectLst/>
                <a:highlight>
                  <a:srgbClr val="FFFFFF"/>
                </a:highlight>
                <a:latin typeface="Söhne"/>
              </a:rPr>
              <a:t>Les scripts d'inventaire renvoient généralement une sortie JSON structurée qui décrit les hôtes et leurs attributs, tels que les adresses IP, les groupes d'hôtes, les variables d'hôte, etc.</a:t>
            </a:r>
          </a:p>
          <a:p>
            <a:pPr algn="l">
              <a:buFont typeface="+mj-lt"/>
              <a:buAutoNum type="arabicPeriod"/>
            </a:pPr>
            <a:r>
              <a:rPr lang="fr-FR" b="1" i="0" dirty="0">
                <a:solidFill>
                  <a:srgbClr val="0D0D0D"/>
                </a:solidFill>
                <a:effectLst/>
                <a:highlight>
                  <a:srgbClr val="FFFFFF"/>
                </a:highlight>
                <a:latin typeface="Söhne"/>
              </a:rPr>
              <a:t>Exécution du script d'inventaire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Lorsque vous exécutez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Ansible, vous spécifiez l'inventaire à utiliser. Si vous utilisez un inventaire dynamique, vous spécifiez le chemin vers le script d'inventaire plutôt que vers un fichier d'inventaire statique.</a:t>
            </a:r>
          </a:p>
          <a:p>
            <a:pPr marL="742950" lvl="1" indent="-285750" algn="l">
              <a:buFont typeface="+mj-lt"/>
              <a:buAutoNum type="arabicPeriod"/>
            </a:pPr>
            <a:r>
              <a:rPr lang="fr-FR" b="0" i="0" dirty="0">
                <a:solidFill>
                  <a:srgbClr val="0D0D0D"/>
                </a:solidFill>
                <a:effectLst/>
                <a:highlight>
                  <a:srgbClr val="FFFFFF"/>
                </a:highlight>
                <a:latin typeface="Söhne"/>
              </a:rPr>
              <a:t>Ansible exécute le script d'inventaire pour récupérer la liste des hôtes et leurs attributs.</a:t>
            </a:r>
          </a:p>
          <a:p>
            <a:pPr marL="742950" lvl="1" indent="-285750" algn="l">
              <a:buFont typeface="+mj-lt"/>
              <a:buAutoNum type="arabicPeriod"/>
            </a:pPr>
            <a:endParaRPr lang="fr-FR" b="0" i="0" dirty="0">
              <a:solidFill>
                <a:srgbClr val="0D0D0D"/>
              </a:solidFill>
              <a:effectLst/>
              <a:highlight>
                <a:srgbClr val="FFFFFF"/>
              </a:highlight>
              <a:latin typeface="Söhne"/>
            </a:endParaRPr>
          </a:p>
          <a:p>
            <a:pPr algn="l"/>
            <a:r>
              <a:rPr lang="en-US" b="0" i="0" dirty="0">
                <a:solidFill>
                  <a:srgbClr val="404040"/>
                </a:solidFill>
                <a:effectLst/>
                <a:highlight>
                  <a:srgbClr val="FCFCFC"/>
                </a:highlight>
                <a:latin typeface="Lato" panose="020F0502020204030203" pitchFamily="34" charset="0"/>
              </a:rPr>
              <a:t>Most inventory plugins shipped with Ansible are enabled by default or can be used with the auto plugin.</a:t>
            </a:r>
          </a:p>
          <a:p>
            <a:pPr algn="l"/>
            <a:r>
              <a:rPr lang="en-US" b="0" i="0" dirty="0">
                <a:solidFill>
                  <a:srgbClr val="404040"/>
                </a:solidFill>
                <a:effectLst/>
                <a:highlight>
                  <a:srgbClr val="FCFCFC"/>
                </a:highlight>
                <a:latin typeface="Lato" panose="020F0502020204030203" pitchFamily="34" charset="0"/>
              </a:rPr>
              <a:t>In some circumstances, for example, if the inventory plugin does not use a YAML configuration file, you may need to enable the specific plugin. You can do this by setting </a:t>
            </a:r>
            <a:r>
              <a:rPr lang="en-US" b="0" i="0" dirty="0" err="1">
                <a:solidFill>
                  <a:srgbClr val="404040"/>
                </a:solidFill>
                <a:effectLst/>
                <a:highlight>
                  <a:srgbClr val="FCFCFC"/>
                </a:highlight>
                <a:latin typeface="Lato" panose="020F0502020204030203" pitchFamily="34" charset="0"/>
              </a:rPr>
              <a:t>enable_plugins</a:t>
            </a:r>
            <a:r>
              <a:rPr lang="en-US" b="0" i="0" dirty="0">
                <a:solidFill>
                  <a:srgbClr val="404040"/>
                </a:solidFill>
                <a:effectLst/>
                <a:highlight>
                  <a:srgbClr val="FCFCFC"/>
                </a:highlight>
                <a:latin typeface="Lato" panose="020F0502020204030203" pitchFamily="34" charset="0"/>
              </a:rPr>
              <a:t> in your </a:t>
            </a:r>
            <a:r>
              <a:rPr lang="en-US" b="0" i="0" u="none" strike="noStrike" dirty="0" err="1">
                <a:solidFill>
                  <a:srgbClr val="2980B9"/>
                </a:solidFill>
                <a:effectLst/>
                <a:highlight>
                  <a:srgbClr val="FCFCFC"/>
                </a:highlight>
                <a:latin typeface="Lato" panose="020F0502020204030203" pitchFamily="34" charset="0"/>
                <a:hlinkClick r:id="rId3"/>
              </a:rPr>
              <a:t>ansible.cfg</a:t>
            </a:r>
            <a:r>
              <a:rPr lang="en-US" b="0" i="0" dirty="0">
                <a:solidFill>
                  <a:srgbClr val="404040"/>
                </a:solidFill>
                <a:effectLst/>
                <a:highlight>
                  <a:srgbClr val="FCFCFC"/>
                </a:highlight>
                <a:latin typeface="Lato" panose="020F0502020204030203" pitchFamily="34" charset="0"/>
              </a:rPr>
              <a:t> file in the [inventory] section. Modifying this will override the default list of enabled plugins. Here is the default list of enabled plugins that ships with Ansible:</a:t>
            </a:r>
          </a:p>
          <a:p>
            <a:pPr algn="l"/>
            <a:r>
              <a:rPr lang="en-US" b="1" i="0" dirty="0">
                <a:solidFill>
                  <a:srgbClr val="007020"/>
                </a:solidFill>
                <a:effectLst/>
                <a:highlight>
                  <a:srgbClr val="F8F8F8"/>
                </a:highlight>
                <a:latin typeface="Lato" panose="020F0502020204030203" pitchFamily="34" charset="0"/>
              </a:rPr>
              <a:t>[inventory]</a:t>
            </a:r>
            <a:r>
              <a:rPr lang="en-US" b="0" i="0" dirty="0">
                <a:solidFill>
                  <a:srgbClr val="404040"/>
                </a:solidFill>
                <a:effectLst/>
                <a:highlight>
                  <a:srgbClr val="F8F8F8"/>
                </a:highlight>
                <a:latin typeface="Lato" panose="020F0502020204030203" pitchFamily="34" charset="0"/>
              </a:rPr>
              <a:t> </a:t>
            </a:r>
            <a:r>
              <a:rPr lang="en-US" b="0" i="0" dirty="0" err="1">
                <a:solidFill>
                  <a:srgbClr val="008080"/>
                </a:solidFill>
                <a:effectLst/>
                <a:highlight>
                  <a:srgbClr val="F8F8F8"/>
                </a:highlight>
                <a:latin typeface="Lato" panose="020F0502020204030203" pitchFamily="34" charset="0"/>
              </a:rPr>
              <a:t>enable_plugins</a:t>
            </a:r>
            <a:r>
              <a:rPr lang="en-US" b="0" i="0" dirty="0">
                <a:solidFill>
                  <a:srgbClr val="BBBBBB"/>
                </a:solidFill>
                <a:effectLst/>
                <a:highlight>
                  <a:srgbClr val="F8F8F8"/>
                </a:highlight>
                <a:latin typeface="Lato" panose="020F0502020204030203" pitchFamily="34" charset="0"/>
              </a:rPr>
              <a:t> </a:t>
            </a:r>
            <a:r>
              <a:rPr lang="en-US" b="1" i="0" dirty="0">
                <a:solidFill>
                  <a:srgbClr val="666666"/>
                </a:solidFill>
                <a:effectLst/>
                <a:highlight>
                  <a:srgbClr val="F8F8F8"/>
                </a:highlight>
                <a:latin typeface="Lato" panose="020F0502020204030203" pitchFamily="34" charset="0"/>
              </a:rPr>
              <a:t>=</a:t>
            </a:r>
            <a:r>
              <a:rPr lang="en-US" b="0" i="0" dirty="0">
                <a:solidFill>
                  <a:srgbClr val="BBBBBB"/>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host_list</a:t>
            </a:r>
            <a:r>
              <a:rPr lang="en-US" b="0" i="0" dirty="0">
                <a:solidFill>
                  <a:srgbClr val="4070A0"/>
                </a:solidFill>
                <a:effectLst/>
                <a:highlight>
                  <a:srgbClr val="F8F8F8"/>
                </a:highlight>
                <a:latin typeface="Lato" panose="020F0502020204030203" pitchFamily="34" charset="0"/>
              </a:rPr>
              <a:t>, script, auto, </a:t>
            </a:r>
            <a:r>
              <a:rPr lang="en-US" b="0" i="0" dirty="0" err="1">
                <a:solidFill>
                  <a:srgbClr val="4070A0"/>
                </a:solidFill>
                <a:effectLst/>
                <a:highlight>
                  <a:srgbClr val="F8F8F8"/>
                </a:highlight>
                <a:latin typeface="Lato" panose="020F0502020204030203" pitchFamily="34" charset="0"/>
              </a:rPr>
              <a:t>yaml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ini</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toml</a:t>
            </a:r>
            <a:r>
              <a:rPr lang="en-US" b="0" i="0" dirty="0">
                <a:solidFill>
                  <a:srgbClr val="404040"/>
                </a:solidFill>
                <a:effectLst/>
                <a:highlight>
                  <a:srgbClr val="F8F8F8"/>
                </a:highlight>
                <a:latin typeface="Lato" panose="020F0502020204030203" pitchFamily="34" charset="0"/>
              </a:rPr>
              <a:t> </a:t>
            </a:r>
          </a:p>
          <a:p>
            <a:pPr algn="l"/>
            <a:r>
              <a:rPr lang="en-US" b="0" i="0" dirty="0">
                <a:solidFill>
                  <a:srgbClr val="404040"/>
                </a:solidFill>
                <a:effectLst/>
                <a:highlight>
                  <a:srgbClr val="FCFCFC"/>
                </a:highlight>
                <a:latin typeface="Lato" panose="020F0502020204030203" pitchFamily="34" charset="0"/>
              </a:rPr>
              <a:t>If the plugin is in a collection and is not being picked up by the </a:t>
            </a:r>
            <a:r>
              <a:rPr lang="en-US" b="0" i="1" dirty="0">
                <a:solidFill>
                  <a:srgbClr val="404040"/>
                </a:solidFill>
                <a:effectLst/>
                <a:highlight>
                  <a:srgbClr val="FCFCFC"/>
                </a:highlight>
                <a:latin typeface="Lato" panose="020F0502020204030203" pitchFamily="34" charset="0"/>
              </a:rPr>
              <a:t>auto</a:t>
            </a:r>
            <a:r>
              <a:rPr lang="en-US" b="0" i="0" dirty="0">
                <a:solidFill>
                  <a:srgbClr val="404040"/>
                </a:solidFill>
                <a:effectLst/>
                <a:highlight>
                  <a:srgbClr val="FCFCFC"/>
                </a:highlight>
                <a:latin typeface="Lato" panose="020F0502020204030203" pitchFamily="34" charset="0"/>
              </a:rPr>
              <a:t> statement, you can append the fully qualified name:</a:t>
            </a:r>
          </a:p>
          <a:p>
            <a:pPr algn="l"/>
            <a:r>
              <a:rPr lang="en-US" b="1" i="0" dirty="0">
                <a:solidFill>
                  <a:srgbClr val="007020"/>
                </a:solidFill>
                <a:effectLst/>
                <a:highlight>
                  <a:srgbClr val="F8F8F8"/>
                </a:highlight>
                <a:latin typeface="Lato" panose="020F0502020204030203" pitchFamily="34" charset="0"/>
              </a:rPr>
              <a:t>[inventory]</a:t>
            </a:r>
            <a:r>
              <a:rPr lang="en-US" b="0" i="0" dirty="0">
                <a:solidFill>
                  <a:srgbClr val="404040"/>
                </a:solidFill>
                <a:effectLst/>
                <a:highlight>
                  <a:srgbClr val="F8F8F8"/>
                </a:highlight>
                <a:latin typeface="Lato" panose="020F0502020204030203" pitchFamily="34" charset="0"/>
              </a:rPr>
              <a:t> </a:t>
            </a:r>
            <a:r>
              <a:rPr lang="en-US" b="0" i="0" dirty="0" err="1">
                <a:solidFill>
                  <a:srgbClr val="008080"/>
                </a:solidFill>
                <a:effectLst/>
                <a:highlight>
                  <a:srgbClr val="F8F8F8"/>
                </a:highlight>
                <a:latin typeface="Lato" panose="020F0502020204030203" pitchFamily="34" charset="0"/>
              </a:rPr>
              <a:t>enable_plugins</a:t>
            </a:r>
            <a:r>
              <a:rPr lang="en-US" b="0" i="0" dirty="0">
                <a:solidFill>
                  <a:srgbClr val="BBBBBB"/>
                </a:solidFill>
                <a:effectLst/>
                <a:highlight>
                  <a:srgbClr val="F8F8F8"/>
                </a:highlight>
                <a:latin typeface="Lato" panose="020F0502020204030203" pitchFamily="34" charset="0"/>
              </a:rPr>
              <a:t> </a:t>
            </a:r>
            <a:r>
              <a:rPr lang="en-US" b="1" i="0" dirty="0">
                <a:solidFill>
                  <a:srgbClr val="666666"/>
                </a:solidFill>
                <a:effectLst/>
                <a:highlight>
                  <a:srgbClr val="F8F8F8"/>
                </a:highlight>
                <a:latin typeface="Lato" panose="020F0502020204030203" pitchFamily="34" charset="0"/>
              </a:rPr>
              <a:t>=</a:t>
            </a:r>
            <a:r>
              <a:rPr lang="en-US" b="0" i="0" dirty="0">
                <a:solidFill>
                  <a:srgbClr val="BBBBBB"/>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host_list</a:t>
            </a:r>
            <a:r>
              <a:rPr lang="en-US" b="0" i="0" dirty="0">
                <a:solidFill>
                  <a:srgbClr val="4070A0"/>
                </a:solidFill>
                <a:effectLst/>
                <a:highlight>
                  <a:srgbClr val="F8F8F8"/>
                </a:highlight>
                <a:latin typeface="Lato" panose="020F0502020204030203" pitchFamily="34" charset="0"/>
              </a:rPr>
              <a:t>, script, auto, </a:t>
            </a:r>
            <a:r>
              <a:rPr lang="en-US" b="0" i="0" dirty="0" err="1">
                <a:solidFill>
                  <a:srgbClr val="4070A0"/>
                </a:solidFill>
                <a:effectLst/>
                <a:highlight>
                  <a:srgbClr val="F8F8F8"/>
                </a:highlight>
                <a:latin typeface="Lato" panose="020F0502020204030203" pitchFamily="34" charset="0"/>
              </a:rPr>
              <a:t>yaml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ini</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toml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namespace.collection_name.inventory_plugin_name</a:t>
            </a:r>
            <a:endParaRPr lang="en-US" b="0" i="0" dirty="0">
              <a:solidFill>
                <a:srgbClr val="404040"/>
              </a:solidFill>
              <a:effectLst/>
              <a:highlight>
                <a:srgbClr val="F8F8F8"/>
              </a:highlight>
              <a:latin typeface="Lato" panose="020F0502020204030203" pitchFamily="34" charset="0"/>
            </a:endParaRPr>
          </a:p>
          <a:p>
            <a:pPr marL="742950" lvl="1" indent="-285750" algn="l">
              <a:buFont typeface="+mj-lt"/>
              <a:buAutoNum type="arabicPeriod"/>
            </a:pPr>
            <a:endParaRPr lang="fr-FR" b="0" i="0" dirty="0">
              <a:solidFill>
                <a:srgbClr val="0D0D0D"/>
              </a:solidFill>
              <a:effectLst/>
              <a:highlight>
                <a:srgbClr val="FFFFFF"/>
              </a:highligh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48</a:t>
            </a:fld>
            <a:endParaRPr lang="fr-FR"/>
          </a:p>
        </p:txBody>
      </p:sp>
    </p:spTree>
    <p:extLst>
      <p:ext uri="{BB962C8B-B14F-4D97-AF65-F5344CB8AC3E}">
        <p14:creationId xmlns:p14="http://schemas.microsoft.com/office/powerpoint/2010/main" val="893797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p>
          <a:p>
            <a:pPr marL="342900" indent="-342900">
              <a:buFont typeface="Wingdings" panose="05000000000000000000" pitchFamily="2" charset="2"/>
              <a:buChar char="§"/>
            </a:pPr>
            <a:r>
              <a:rPr lang="fr-FR" sz="1200" b="0" i="0" dirty="0">
                <a:solidFill>
                  <a:srgbClr val="0D0D0D"/>
                </a:solidFill>
                <a:effectLst/>
                <a:highlight>
                  <a:srgbClr val="FFFFFF"/>
                </a:highlight>
                <a:latin typeface="Söhne"/>
              </a:rPr>
              <a:t>Prédéfinies :</a:t>
            </a:r>
            <a:r>
              <a:rPr lang="fr-FR" dirty="0">
                <a:latin typeface="Calibri"/>
                <a:cs typeface="Calibri"/>
              </a:rPr>
              <a:t>peuvent fournir des informations sur l'environnement d'exécution d'Ansible</a:t>
            </a:r>
          </a:p>
          <a:p>
            <a:pPr marL="342900" indent="-342900">
              <a:buFont typeface="Wingdings" panose="05000000000000000000" pitchFamily="2" charset="2"/>
              <a:buChar char="§"/>
            </a:pPr>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Elles sont déjà attribuées avec des valeurs spécifiques qui sont déterminées par Ansible pendant l'exécution des tâches </a:t>
            </a:r>
          </a:p>
          <a:p>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49</a:t>
            </a:fld>
            <a:endParaRPr lang="fr-FR"/>
          </a:p>
        </p:txBody>
      </p:sp>
    </p:spTree>
    <p:extLst>
      <p:ext uri="{BB962C8B-B14F-4D97-AF65-F5344CB8AC3E}">
        <p14:creationId xmlns:p14="http://schemas.microsoft.com/office/powerpoint/2010/main" val="3915120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50</a:t>
            </a:fld>
            <a:endParaRPr lang="fr-FR"/>
          </a:p>
        </p:txBody>
      </p:sp>
    </p:spTree>
    <p:extLst>
      <p:ext uri="{BB962C8B-B14F-4D97-AF65-F5344CB8AC3E}">
        <p14:creationId xmlns:p14="http://schemas.microsoft.com/office/powerpoint/2010/main" val="3322556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51</a:t>
            </a:fld>
            <a:endParaRPr lang="fr-FR"/>
          </a:p>
        </p:txBody>
      </p:sp>
    </p:spTree>
    <p:extLst>
      <p:ext uri="{BB962C8B-B14F-4D97-AF65-F5344CB8AC3E}">
        <p14:creationId xmlns:p14="http://schemas.microsoft.com/office/powerpoint/2010/main" val="809701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/all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/all contient des fichiers de variables de groupe qui s'appliquent à tous les groupes d'hôtes de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ces fichiers sont appliquées à tous les hôtes, indépendamment du groupe auquel ils appartiennent.</a:t>
            </a:r>
          </a:p>
          <a:p>
            <a:pPr marL="742950" lvl="1" indent="-285750" algn="l">
              <a:buFont typeface="+mj-lt"/>
              <a:buAutoNum type="arabicPeriod"/>
            </a:pPr>
            <a:r>
              <a:rPr lang="fr-FR" b="0" i="0" dirty="0">
                <a:solidFill>
                  <a:srgbClr val="0D0D0D"/>
                </a:solidFill>
                <a:effectLst/>
                <a:highlight>
                  <a:srgbClr val="FFFFFF"/>
                </a:highlight>
                <a:latin typeface="Söhne"/>
              </a:rPr>
              <a:t>Ces variables sont utiles lorsque vous avez des configurations communes à tous les hôtes de votre inventaire, quel que soit leur groupe d'appartenance.</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contient des fichiers de variables de groupe qui s'appliquent à des groupes d'hôtes spécifiques de l'inventaire.</a:t>
            </a:r>
          </a:p>
          <a:p>
            <a:pPr marL="742950" lvl="1" indent="-285750" algn="l">
              <a:buFont typeface="+mj-lt"/>
              <a:buAutoNum type="arabicPeriod"/>
            </a:pPr>
            <a:r>
              <a:rPr lang="fr-FR" b="0" i="0" dirty="0">
                <a:solidFill>
                  <a:srgbClr val="0D0D0D"/>
                </a:solidFill>
                <a:effectLst/>
                <a:highlight>
                  <a:srgbClr val="FFFFFF"/>
                </a:highlight>
                <a:latin typeface="Söhne"/>
              </a:rPr>
              <a:t>Chaque fichier dans ce répertoire est nommé d'après le nom d'un groupe d'hôtes de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ces fichiers ne s'appliquent qu'aux hôtes appartenant au groupe correspondant.</a:t>
            </a:r>
          </a:p>
          <a:p>
            <a:pPr marL="742950" lvl="1" indent="-285750" algn="l">
              <a:buFont typeface="+mj-lt"/>
              <a:buAutoNum type="arabicPeriod"/>
            </a:pPr>
            <a:r>
              <a:rPr lang="fr-FR" b="0" i="0" dirty="0">
                <a:solidFill>
                  <a:srgbClr val="0D0D0D"/>
                </a:solidFill>
                <a:effectLst/>
                <a:highlight>
                  <a:srgbClr val="FFFFFF"/>
                </a:highlight>
                <a:latin typeface="Söhne"/>
              </a:rPr>
              <a:t>Ces variables sont utiles lorsque vous avez des configurations spécifiques à des groupes d'hôtes particuliers dans votre inventaire.</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52</a:t>
            </a:fld>
            <a:endParaRPr lang="fr-FR"/>
          </a:p>
        </p:txBody>
      </p:sp>
    </p:spTree>
    <p:extLst>
      <p:ext uri="{BB962C8B-B14F-4D97-AF65-F5344CB8AC3E}">
        <p14:creationId xmlns:p14="http://schemas.microsoft.com/office/powerpoint/2010/main" val="2134432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Calibri"/>
                <a:cs typeface="Calibri"/>
              </a:rPr>
              <a:t>une variable dans Ansible est un nom associé à une valeur, où cette valeur peut être une chaîne de caractères, un nombre, une liste, un dictionnaire, ou même une structure de données plus complexe</a:t>
            </a:r>
            <a:r>
              <a:rPr lang="fr-FR" b="0" i="0" dirty="0">
                <a:solidFill>
                  <a:srgbClr val="0D0D0D"/>
                </a:solidFill>
                <a:effectLst/>
                <a:highlight>
                  <a:srgbClr val="FFFFFF"/>
                </a:highlight>
                <a:latin typeface="Söhne"/>
              </a:rPr>
              <a:t>.</a:t>
            </a:r>
            <a:endParaRPr lang="fr-FR" dirty="0"/>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Bien sûr, voici une classification des variables Ansible en fonction de leur origine et de leur portée :</a:t>
            </a:r>
          </a:p>
          <a:p>
            <a:r>
              <a:rPr lang="fr-FR" dirty="0">
                <a:latin typeface="Calibri"/>
                <a:cs typeface="Calibri"/>
              </a:rPr>
              <a:t>peuvent fournir des informations sur l'environnement d'exécution d'Ansible, telles que les noms d'hôtes, les adresses IP, les systèmes d'exploitation, etc. </a:t>
            </a:r>
          </a:p>
          <a:p>
            <a:r>
              <a:rPr lang="fr-FR" dirty="0">
                <a:latin typeface="Calibri"/>
                <a:cs typeface="Calibri"/>
              </a:rPr>
              <a:t>Elles sont déjà attribuées avec des valeurs spécifiques qui sont déterminées par Ansible pendant l'exécution des tâches.</a:t>
            </a:r>
          </a:p>
          <a:p>
            <a:r>
              <a:rPr lang="fr-FR" dirty="0">
                <a:latin typeface="Calibri"/>
                <a:cs typeface="Calibri"/>
              </a:rPr>
              <a:t>Par exemple,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r>
              <a:rPr lang="fr-FR" dirty="0">
                <a:latin typeface="Calibri"/>
                <a:cs typeface="Calibri"/>
              </a:rPr>
              <a:t>, etc., sont des variables prédéfinies.</a:t>
            </a:r>
          </a:p>
          <a:p>
            <a:pPr algn="l"/>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Variables de </a:t>
            </a:r>
            <a:r>
              <a:rPr lang="fr-FR" b="1" i="0" dirty="0" err="1">
                <a:solidFill>
                  <a:srgbClr val="0D0D0D"/>
                </a:solidFill>
                <a:effectLst/>
                <a:highlight>
                  <a:srgbClr val="FFFFFF"/>
                </a:highlight>
                <a:latin typeface="Söhne"/>
              </a:rPr>
              <a:t>playbook</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à l'aide de la syntaxe YAML.</a:t>
            </a:r>
          </a:p>
          <a:p>
            <a:pPr marL="742950" lvl="1" indent="-285750" algn="l">
              <a:buFont typeface="+mj-lt"/>
              <a:buAutoNum type="arabicPeriod"/>
            </a:pPr>
            <a:r>
              <a:rPr lang="fr-FR" b="0" i="0" dirty="0">
                <a:solidFill>
                  <a:srgbClr val="0D0D0D"/>
                </a:solidFill>
                <a:effectLst/>
                <a:highlight>
                  <a:srgbClr val="FFFFFF"/>
                </a:highlight>
                <a:latin typeface="Söhne"/>
              </a:rPr>
              <a:t>Ont la portée la plus locale, ne sont visibles que dans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où elles sont définies.</a:t>
            </a:r>
          </a:p>
          <a:p>
            <a:pPr algn="l">
              <a:buFont typeface="+mj-lt"/>
              <a:buAutoNum type="arabicPeriod"/>
            </a:pPr>
            <a:r>
              <a:rPr lang="fr-FR" b="1" i="0" dirty="0">
                <a:solidFill>
                  <a:srgbClr val="0D0D0D"/>
                </a:solidFill>
                <a:effectLst/>
                <a:highlight>
                  <a:srgbClr val="FFFFFF"/>
                </a:highlight>
                <a:latin typeface="Söhne"/>
              </a:rPr>
              <a:t>Variables d'inventaire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a:t>
            </a:r>
          </a:p>
          <a:p>
            <a:pPr marL="742950" lvl="1" indent="-285750" algn="l">
              <a:buFont typeface="+mj-lt"/>
              <a:buAutoNum type="arabicPeriod"/>
            </a:pPr>
            <a:r>
              <a:rPr lang="fr-FR" b="0" i="0" dirty="0">
                <a:solidFill>
                  <a:srgbClr val="0D0D0D"/>
                </a:solidFill>
                <a:effectLst/>
                <a:highlight>
                  <a:srgbClr val="FFFFFF"/>
                </a:highlight>
                <a:latin typeface="Söhne"/>
              </a:rPr>
              <a:t>Peuvent être globales à tous les hôtes ou spécifiques à des groupes d'hôtes.</a:t>
            </a:r>
          </a:p>
          <a:p>
            <a:pPr marL="742950" lvl="1" indent="-285750" algn="l">
              <a:buFont typeface="+mj-lt"/>
              <a:buAutoNum type="arabicPeriod"/>
            </a:pPr>
            <a:r>
              <a:rPr lang="fr-FR" b="0" i="0" dirty="0">
                <a:solidFill>
                  <a:srgbClr val="0D0D0D"/>
                </a:solidFill>
                <a:effectLst/>
                <a:highlight>
                  <a:srgbClr val="FFFFFF"/>
                </a:highlight>
                <a:latin typeface="Söhne"/>
              </a:rPr>
              <a:t>Ont une portée qui s'étend à tous les éléments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qui utilisent cet inventaire.</a:t>
            </a:r>
          </a:p>
          <a:p>
            <a:pPr algn="l">
              <a:buFont typeface="+mj-lt"/>
              <a:buAutoNum type="arabicPeriod"/>
            </a:pPr>
            <a:r>
              <a:rPr lang="fr-FR" b="1" i="0" dirty="0">
                <a:solidFill>
                  <a:srgbClr val="0D0D0D"/>
                </a:solidFill>
                <a:effectLst/>
                <a:highlight>
                  <a:srgbClr val="FFFFFF"/>
                </a:highlight>
                <a:latin typeface="Söhne"/>
              </a:rPr>
              <a:t>Variables de groupe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 ou dans des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S'appliquent à tous les membres d'un groupe spécifique dans l'inventaire.</a:t>
            </a:r>
          </a:p>
          <a:p>
            <a:pPr marL="742950" lvl="1" indent="-285750" algn="l">
              <a:buFont typeface="+mj-lt"/>
              <a:buAutoNum type="arabicPeriod"/>
            </a:pPr>
            <a:r>
              <a:rPr lang="fr-FR" b="0" i="0" dirty="0">
                <a:solidFill>
                  <a:srgbClr val="0D0D0D"/>
                </a:solidFill>
                <a:effectLst/>
                <a:highlight>
                  <a:srgbClr val="FFFFFF"/>
                </a:highlight>
                <a:latin typeface="Söhne"/>
              </a:rPr>
              <a:t>Ont une portée limitée aux hôtes faisant partie de ce groupe.</a:t>
            </a:r>
          </a:p>
          <a:p>
            <a:pPr algn="l">
              <a:buFont typeface="+mj-lt"/>
              <a:buAutoNum type="arabicPeriod"/>
            </a:pPr>
            <a:r>
              <a:rPr lang="fr-FR" b="1" i="0" dirty="0">
                <a:solidFill>
                  <a:srgbClr val="0D0D0D"/>
                </a:solidFill>
                <a:effectLst/>
                <a:highlight>
                  <a:srgbClr val="FFFFFF"/>
                </a:highlight>
                <a:latin typeface="Söhne"/>
              </a:rPr>
              <a:t>Variables d'hôte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 dans des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ou directement dans les fichiers d'inventaire.</a:t>
            </a:r>
          </a:p>
          <a:p>
            <a:pPr marL="742950" lvl="1" indent="-285750" algn="l">
              <a:buFont typeface="+mj-lt"/>
              <a:buAutoNum type="arabicPeriod"/>
            </a:pPr>
            <a:r>
              <a:rPr lang="fr-FR" b="0" i="0" dirty="0">
                <a:solidFill>
                  <a:srgbClr val="0D0D0D"/>
                </a:solidFill>
                <a:effectLst/>
                <a:highlight>
                  <a:srgbClr val="FFFFFF"/>
                </a:highlight>
                <a:latin typeface="Söhne"/>
              </a:rPr>
              <a:t>S'appliquent uniquement à un hôte spécifique.</a:t>
            </a:r>
          </a:p>
          <a:p>
            <a:pPr marL="742950" lvl="1" indent="-285750" algn="l">
              <a:buFont typeface="+mj-lt"/>
              <a:buAutoNum type="arabicPeriod"/>
            </a:pPr>
            <a:r>
              <a:rPr lang="fr-FR" b="0" i="0" dirty="0">
                <a:solidFill>
                  <a:srgbClr val="0D0D0D"/>
                </a:solidFill>
                <a:effectLst/>
                <a:highlight>
                  <a:srgbClr val="FFFFFF"/>
                </a:highlight>
                <a:latin typeface="Söhne"/>
              </a:rPr>
              <a:t>Ont la portée la plus étroite, ne s'appliquent qu'à l'hôte concerné.</a:t>
            </a:r>
          </a:p>
          <a:p>
            <a:pPr algn="l">
              <a:buFont typeface="+mj-lt"/>
              <a:buAutoNum type="arabicPeriod"/>
            </a:pPr>
            <a:r>
              <a:rPr lang="fr-FR" b="1" i="0" dirty="0">
                <a:solidFill>
                  <a:srgbClr val="0D0D0D"/>
                </a:solidFill>
                <a:effectLst/>
                <a:highlight>
                  <a:srgbClr val="FFFFFF"/>
                </a:highlight>
                <a:latin typeface="Söhne"/>
              </a:rPr>
              <a:t>Variables d'environnement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en tant que variables d'environnement dans le </a:t>
            </a:r>
            <a:r>
              <a:rPr lang="fr-FR" b="0" i="0" dirty="0" err="1">
                <a:solidFill>
                  <a:srgbClr val="0D0D0D"/>
                </a:solidFill>
                <a:effectLst/>
                <a:highlight>
                  <a:srgbClr val="FFFFFF"/>
                </a:highlight>
                <a:latin typeface="Söhne"/>
              </a:rPr>
              <a:t>shell</a:t>
            </a:r>
            <a:r>
              <a:rPr lang="fr-FR" b="0" i="0" dirty="0">
                <a:solidFill>
                  <a:srgbClr val="0D0D0D"/>
                </a:solidFill>
                <a:effectLst/>
                <a:highlight>
                  <a:srgbClr val="FFFFFF"/>
                </a:highlight>
                <a:latin typeface="Söhne"/>
              </a:rPr>
              <a:t> où Ansible est exécuté.</a:t>
            </a:r>
          </a:p>
          <a:p>
            <a:pPr marL="742950" lvl="1" indent="-285750" algn="l">
              <a:buFont typeface="+mj-lt"/>
              <a:buAutoNum type="arabicPeriod"/>
            </a:pPr>
            <a:r>
              <a:rPr lang="fr-FR" b="0" i="0" dirty="0">
                <a:solidFill>
                  <a:srgbClr val="0D0D0D"/>
                </a:solidFill>
                <a:effectLst/>
                <a:highlight>
                  <a:srgbClr val="FFFFFF"/>
                </a:highlight>
                <a:latin typeface="Söhne"/>
              </a:rPr>
              <a:t>Peuvent être utilisées pour substituer ou surcharger des variables définies ailleurs.</a:t>
            </a:r>
          </a:p>
          <a:p>
            <a:pPr marL="742950" lvl="1" indent="-285750" algn="l">
              <a:buFont typeface="+mj-lt"/>
              <a:buAutoNum type="arabicPeriod"/>
            </a:pPr>
            <a:r>
              <a:rPr lang="fr-FR" b="0" i="0" dirty="0">
                <a:solidFill>
                  <a:srgbClr val="0D0D0D"/>
                </a:solidFill>
                <a:effectLst/>
                <a:highlight>
                  <a:srgbClr val="FFFFFF"/>
                </a:highlight>
                <a:latin typeface="Söhne"/>
              </a:rPr>
              <a:t>Ont une portée globale à tous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et rôles exécutés dans cet environnement.</a:t>
            </a:r>
          </a:p>
          <a:p>
            <a:pPr algn="l">
              <a:buFont typeface="+mj-lt"/>
              <a:buAutoNum type="arabicPeriod"/>
            </a:pPr>
            <a:r>
              <a:rPr lang="fr-FR" b="1" i="0" dirty="0">
                <a:solidFill>
                  <a:srgbClr val="0D0D0D"/>
                </a:solidFill>
                <a:effectLst/>
                <a:highlight>
                  <a:srgbClr val="FFFFFF"/>
                </a:highlight>
                <a:latin typeface="Söhne"/>
              </a:rPr>
              <a:t>Variables de fichier de configuration (</a:t>
            </a:r>
            <a:r>
              <a:rPr lang="fr-FR" b="1" i="0" dirty="0" err="1">
                <a:solidFill>
                  <a:srgbClr val="0D0D0D"/>
                </a:solidFill>
                <a:effectLst/>
                <a:highlight>
                  <a:srgbClr val="FFFFFF"/>
                </a:highlight>
                <a:latin typeface="Söhne"/>
              </a:rPr>
              <a:t>ansible.cfg</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le fichier de configuration global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Spécifient des options de configuration pour le comportement d'Ansible.</a:t>
            </a:r>
          </a:p>
          <a:p>
            <a:pPr marL="742950" lvl="1" indent="-285750" algn="l">
              <a:buFont typeface="+mj-lt"/>
              <a:buAutoNum type="arabicPeriod"/>
            </a:pPr>
            <a:r>
              <a:rPr lang="fr-FR" b="0" i="0" dirty="0">
                <a:solidFill>
                  <a:srgbClr val="0D0D0D"/>
                </a:solidFill>
                <a:effectLst/>
                <a:highlight>
                  <a:srgbClr val="FFFFFF"/>
                </a:highlight>
                <a:latin typeface="Söhne"/>
              </a:rPr>
              <a:t>Ont une portée globale à toutes les opérations Ansible sur la machine où le fichier de configuration est présent.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53</a:t>
            </a:fld>
            <a:endParaRPr lang="fr-FR"/>
          </a:p>
        </p:txBody>
      </p:sp>
    </p:spTree>
    <p:extLst>
      <p:ext uri="{BB962C8B-B14F-4D97-AF65-F5344CB8AC3E}">
        <p14:creationId xmlns:p14="http://schemas.microsoft.com/office/powerpoint/2010/main" val="466876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variables d'hôtes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 host vars) et les variables de groupe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 group vars) sont deux mécanismes clés d'Ansible pour organiser et gérer les données de configuration dans un inventaire. Voici les différences entre les deux :</a:t>
            </a:r>
          </a:p>
          <a:p>
            <a:pPr algn="l">
              <a:buFont typeface="+mj-lt"/>
              <a:buAutoNum type="arabicPeriod"/>
            </a:pPr>
            <a:r>
              <a:rPr lang="fr-FR" b="1" i="0" dirty="0">
                <a:solidFill>
                  <a:srgbClr val="0D0D0D"/>
                </a:solidFill>
                <a:effectLst/>
                <a:highlight>
                  <a:srgbClr val="FFFFFF"/>
                </a:highlight>
                <a:latin typeface="Söhne"/>
              </a:rPr>
              <a:t>Variables d'hôtes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 host vars)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Les variables d'hôtes sont des variables spécifiques à un hôte particulier.</a:t>
            </a:r>
          </a:p>
          <a:p>
            <a:pPr marL="742950" lvl="1" indent="-285750" algn="l">
              <a:buFont typeface="+mj-lt"/>
              <a:buAutoNum type="arabicPeriod"/>
            </a:pPr>
            <a:r>
              <a:rPr lang="fr-FR" b="0" i="0" dirty="0">
                <a:solidFill>
                  <a:srgbClr val="0D0D0D"/>
                </a:solidFill>
                <a:effectLst/>
                <a:highlight>
                  <a:srgbClr val="FFFFFF"/>
                </a:highlight>
                <a:latin typeface="Söhne"/>
              </a:rPr>
              <a:t>Elles sont définies dans des fichiers YAML individuels sous le répertoire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de l'inventaire Ansible.</a:t>
            </a:r>
          </a:p>
          <a:p>
            <a:pPr marL="742950" lvl="1" indent="-285750" algn="l">
              <a:buFont typeface="+mj-lt"/>
              <a:buAutoNum type="arabicPeriod"/>
            </a:pPr>
            <a:r>
              <a:rPr lang="fr-FR" b="0" i="0" dirty="0">
                <a:solidFill>
                  <a:srgbClr val="0D0D0D"/>
                </a:solidFill>
                <a:effectLst/>
                <a:highlight>
                  <a:srgbClr val="FFFFFF"/>
                </a:highlight>
                <a:latin typeface="Söhne"/>
              </a:rPr>
              <a:t>Chaque fichier YAML est nommé d'après le nom de l'hôte correspondant dans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les fichiers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sont spécifiques à cet hôte et ne sont pas partagées avec d'autres hôtes.</a:t>
            </a:r>
          </a:p>
          <a:p>
            <a:pPr marL="742950" lvl="1" indent="-285750" algn="l">
              <a:buFont typeface="+mj-lt"/>
              <a:buAutoNum type="arabicPeriod"/>
            </a:pPr>
            <a:r>
              <a:rPr lang="fr-FR" b="0" i="0" dirty="0">
                <a:solidFill>
                  <a:srgbClr val="0D0D0D"/>
                </a:solidFill>
                <a:effectLst/>
                <a:highlight>
                  <a:srgbClr val="FFFFFF"/>
                </a:highlight>
                <a:latin typeface="Söhne"/>
              </a:rPr>
              <a:t>Elles peuvent être utilisées pour spécifier des configurations uniques à un hôte particulier, telles que des adresses IP spécifiques, des versions de logiciels, etc.</a:t>
            </a:r>
          </a:p>
          <a:p>
            <a:pPr algn="l">
              <a:buFont typeface="+mj-lt"/>
              <a:buAutoNum type="arabicPeriod"/>
            </a:pPr>
            <a:r>
              <a:rPr lang="fr-FR" b="1" i="0" dirty="0">
                <a:solidFill>
                  <a:srgbClr val="0D0D0D"/>
                </a:solidFill>
                <a:effectLst/>
                <a:highlight>
                  <a:srgbClr val="FFFFFF"/>
                </a:highlight>
                <a:latin typeface="Söhne"/>
              </a:rPr>
              <a:t>Variables de groupe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 group vars)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Les variables de groupe sont des variables partagées par tous les hôtes appartenant à un groupe donné.</a:t>
            </a:r>
          </a:p>
          <a:p>
            <a:pPr marL="742950" lvl="1" indent="-285750" algn="l">
              <a:buFont typeface="+mj-lt"/>
              <a:buAutoNum type="arabicPeriod"/>
            </a:pPr>
            <a:r>
              <a:rPr lang="fr-FR" b="0" i="0" dirty="0">
                <a:solidFill>
                  <a:srgbClr val="0D0D0D"/>
                </a:solidFill>
                <a:effectLst/>
                <a:highlight>
                  <a:srgbClr val="FFFFFF"/>
                </a:highlight>
                <a:latin typeface="Söhne"/>
              </a:rPr>
              <a:t>Elles sont définies dans des fichiers YAML individuels sous 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de l'inventaire Ansible.</a:t>
            </a:r>
          </a:p>
          <a:p>
            <a:pPr marL="742950" lvl="1" indent="-285750" algn="l">
              <a:buFont typeface="+mj-lt"/>
              <a:buAutoNum type="arabicPeriod"/>
            </a:pPr>
            <a:r>
              <a:rPr lang="fr-FR" b="0" i="0" dirty="0">
                <a:solidFill>
                  <a:srgbClr val="0D0D0D"/>
                </a:solidFill>
                <a:effectLst/>
                <a:highlight>
                  <a:srgbClr val="FFFFFF"/>
                </a:highlight>
                <a:latin typeface="Söhne"/>
              </a:rPr>
              <a:t>Chaque fichier YAML est nommé d'après le nom du groupe correspondant dans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les fichiers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sont appliquées à tous les hôtes appartenant à ce groupe.</a:t>
            </a:r>
          </a:p>
          <a:p>
            <a:pPr marL="742950" lvl="1" indent="-285750" algn="l">
              <a:buFont typeface="+mj-lt"/>
              <a:buAutoNum type="arabicPeriod"/>
            </a:pPr>
            <a:r>
              <a:rPr lang="fr-FR" b="0" i="0" dirty="0">
                <a:solidFill>
                  <a:srgbClr val="0D0D0D"/>
                </a:solidFill>
                <a:effectLst/>
                <a:highlight>
                  <a:srgbClr val="FFFFFF"/>
                </a:highlight>
                <a:latin typeface="Söhne"/>
              </a:rPr>
              <a:t>Elles peuvent être utilisées pour spécifier des configurations partagées par plusieurs hôtes, telles que des paramètres de base de données, des paramètres réseau, etc.</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54</a:t>
            </a:fld>
            <a:endParaRPr lang="fr-FR"/>
          </a:p>
        </p:txBody>
      </p:sp>
    </p:spTree>
    <p:extLst>
      <p:ext uri="{BB962C8B-B14F-4D97-AF65-F5344CB8AC3E}">
        <p14:creationId xmlns:p14="http://schemas.microsoft.com/office/powerpoint/2010/main" val="268577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55</a:t>
            </a:fld>
            <a:endParaRPr lang="fr-FR"/>
          </a:p>
        </p:txBody>
      </p:sp>
    </p:spTree>
    <p:extLst>
      <p:ext uri="{BB962C8B-B14F-4D97-AF65-F5344CB8AC3E}">
        <p14:creationId xmlns:p14="http://schemas.microsoft.com/office/powerpoint/2010/main" val="2692007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56</a:t>
            </a:fld>
            <a:endParaRPr lang="fr-FR"/>
          </a:p>
        </p:txBody>
      </p:sp>
    </p:spTree>
    <p:extLst>
      <p:ext uri="{BB962C8B-B14F-4D97-AF65-F5344CB8AC3E}">
        <p14:creationId xmlns:p14="http://schemas.microsoft.com/office/powerpoint/2010/main" val="2424817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57</a:t>
            </a:fld>
            <a:endParaRPr lang="fr-FR"/>
          </a:p>
        </p:txBody>
      </p:sp>
    </p:spTree>
    <p:extLst>
      <p:ext uri="{BB962C8B-B14F-4D97-AF65-F5344CB8AC3E}">
        <p14:creationId xmlns:p14="http://schemas.microsoft.com/office/powerpoint/2010/main" val="324156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Dans Ansible, vous pouvez contrôler l'exécution des tâches en utilisant la directive </a:t>
            </a:r>
            <a:r>
              <a:rPr lang="fr-FR" b="0" i="0" dirty="0" err="1">
                <a:solidFill>
                  <a:srgbClr val="0D0D0D"/>
                </a:solidFill>
                <a:effectLst/>
                <a:highlight>
                  <a:srgbClr val="FFFFFF"/>
                </a:highlight>
                <a:latin typeface="Söhne"/>
              </a:rPr>
              <a:t>when</a:t>
            </a:r>
            <a:r>
              <a:rPr lang="fr-FR" b="0" i="0" dirty="0">
                <a:solidFill>
                  <a:srgbClr val="0D0D0D"/>
                </a:solidFill>
                <a:effectLst/>
                <a:highlight>
                  <a:srgbClr val="FFFFFF"/>
                </a:highlight>
                <a:latin typeface="Söhne"/>
              </a:rPr>
              <a:t>, qui permet d'évaluer des conditions et d'exécuter la tâche uniquement si la condition est vraie. Vous pouvez également définir des variables et des fonctions personnalisées (</a:t>
            </a:r>
            <a:r>
              <a:rPr lang="fr-FR" b="0" i="0" dirty="0" err="1">
                <a:solidFill>
                  <a:srgbClr val="0D0D0D"/>
                </a:solidFill>
                <a:effectLst/>
                <a:highlight>
                  <a:srgbClr val="FFFFFF"/>
                </a:highlight>
                <a:latin typeface="Söhne"/>
              </a:rPr>
              <a:t>def</a:t>
            </a:r>
            <a:r>
              <a:rPr lang="fr-FR" b="0" i="0" dirty="0">
                <a:solidFill>
                  <a:srgbClr val="0D0D0D"/>
                </a:solidFill>
                <a:effectLst/>
                <a:highlight>
                  <a:srgbClr val="FFFFFF"/>
                </a:highlight>
                <a:latin typeface="Söhne"/>
              </a:rPr>
              <a:t>) pour une utilisation dans vos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Voici un exemple de chaque :</a:t>
            </a:r>
          </a:p>
          <a:p>
            <a:pPr algn="l"/>
            <a:r>
              <a:rPr lang="fr-FR" b="1" i="0" dirty="0">
                <a:solidFill>
                  <a:srgbClr val="0D0D0D"/>
                </a:solidFill>
                <a:effectLst/>
                <a:highlight>
                  <a:srgbClr val="FFFFFF"/>
                </a:highlight>
                <a:latin typeface="Söhne"/>
              </a:rPr>
              <a:t>Utilisation de </a:t>
            </a:r>
            <a:r>
              <a:rPr lang="fr-FR" b="1" i="0" dirty="0" err="1">
                <a:solidFill>
                  <a:srgbClr val="0D0D0D"/>
                </a:solidFill>
                <a:effectLst/>
                <a:highlight>
                  <a:srgbClr val="FFFFFF"/>
                </a:highlight>
                <a:latin typeface="Söhne"/>
              </a:rPr>
              <a:t>when</a:t>
            </a:r>
            <a:r>
              <a:rPr lang="fr-FR" b="1" i="0" dirty="0">
                <a:solidFill>
                  <a:srgbClr val="0D0D0D"/>
                </a:solidFill>
                <a:effectLst/>
                <a:highlight>
                  <a:srgbClr val="FFFFFF"/>
                </a:highlight>
                <a:latin typeface="Söhne"/>
              </a:rPr>
              <a:t> pour contrôler l'exécution d'une tâche :</a:t>
            </a:r>
          </a:p>
          <a:p>
            <a:pPr algn="l"/>
            <a:r>
              <a:rPr lang="fr-FR" b="0" i="0" dirty="0">
                <a:solidFill>
                  <a:srgbClr val="0D0D0D"/>
                </a:solidFill>
                <a:effectLst/>
                <a:highlight>
                  <a:srgbClr val="FFFFFF"/>
                </a:highlight>
                <a:latin typeface="Söhne"/>
              </a:rPr>
              <a:t>Supposons que vous ayez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qui doit effectuer une tâche spécifique uniquement si un certain fichier existe sur l'hôte cible. Vous pouvez utiliser la directive </a:t>
            </a:r>
            <a:r>
              <a:rPr lang="fr-FR" b="0" i="0" dirty="0" err="1">
                <a:solidFill>
                  <a:srgbClr val="0D0D0D"/>
                </a:solidFill>
                <a:effectLst/>
                <a:highlight>
                  <a:srgbClr val="FFFFFF"/>
                </a:highlight>
                <a:latin typeface="Söhne"/>
              </a:rPr>
              <a:t>when</a:t>
            </a:r>
            <a:r>
              <a:rPr lang="fr-FR" b="0" i="0" dirty="0">
                <a:solidFill>
                  <a:srgbClr val="0D0D0D"/>
                </a:solidFill>
                <a:effectLst/>
                <a:highlight>
                  <a:srgbClr val="FFFFFF"/>
                </a:highlight>
                <a:latin typeface="Söhne"/>
              </a:rPr>
              <a:t> pour vérifier l'existence du fichier et exécuter la tâche en conséquence.</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58</a:t>
            </a:fld>
            <a:endParaRPr lang="fr-FR"/>
          </a:p>
        </p:txBody>
      </p:sp>
    </p:spTree>
    <p:extLst>
      <p:ext uri="{BB962C8B-B14F-4D97-AF65-F5344CB8AC3E}">
        <p14:creationId xmlns:p14="http://schemas.microsoft.com/office/powerpoint/2010/main" val="1613481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Directives </a:t>
            </a:r>
            <a:r>
              <a:rPr lang="fr-FR" b="1" i="0" dirty="0" err="1">
                <a:solidFill>
                  <a:srgbClr val="0D0D0D"/>
                </a:solidFill>
                <a:effectLst/>
                <a:highlight>
                  <a:srgbClr val="FFFFFF"/>
                </a:highlight>
                <a:latin typeface="Söhne"/>
              </a:rPr>
              <a:t>with</a:t>
            </a:r>
            <a:r>
              <a:rPr lang="fr-FR" b="1" i="0" dirty="0">
                <a:solidFill>
                  <a:srgbClr val="0D0D0D"/>
                </a:solidFill>
                <a:effectLst/>
                <a:highlight>
                  <a:srgbClr val="FFFFFF"/>
                </a:highlight>
                <a:latin typeface="Söhne"/>
              </a:rPr>
              <a:t>_*</a:t>
            </a:r>
            <a:r>
              <a:rPr lang="fr-FR" b="0" i="0" dirty="0">
                <a:solidFill>
                  <a:srgbClr val="0D0D0D"/>
                </a:solidFill>
                <a:effectLst/>
                <a:highlight>
                  <a:srgbClr val="FFFFFF"/>
                </a:highlight>
                <a:latin typeface="Söhne"/>
              </a:rPr>
              <a:t> : Ansible fournit plusieurs autres directives </a:t>
            </a:r>
            <a:r>
              <a:rPr lang="fr-FR" b="0" i="0" dirty="0" err="1">
                <a:solidFill>
                  <a:srgbClr val="0D0D0D"/>
                </a:solidFill>
                <a:effectLst/>
                <a:highlight>
                  <a:srgbClr val="FFFFFF"/>
                </a:highlight>
                <a:latin typeface="Söhne"/>
              </a:rPr>
              <a:t>with</a:t>
            </a:r>
            <a:r>
              <a:rPr lang="fr-FR" b="0" i="0" dirty="0">
                <a:solidFill>
                  <a:srgbClr val="0D0D0D"/>
                </a:solidFill>
                <a:effectLst/>
                <a:highlight>
                  <a:srgbClr val="FFFFFF"/>
                </a:highlight>
                <a:latin typeface="Söhne"/>
              </a:rPr>
              <a:t>_* pour itérer sur des données de manière spécifique. Par exemple,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itère sur les paires clé-valeur d'un dictionnaire,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itère sur une liste de fichiers correspondant à un motif de fichier </a:t>
            </a:r>
            <a:r>
              <a:rPr lang="fr-FR" b="0" i="0" dirty="0" err="1">
                <a:solidFill>
                  <a:srgbClr val="0D0D0D"/>
                </a:solidFill>
                <a:effectLst/>
                <a:highlight>
                  <a:srgbClr val="FFFFFF"/>
                </a:highlight>
                <a:latin typeface="Söhne"/>
              </a:rPr>
              <a:t>glob</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itère sur une séquence de nombres, etc.</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with_dict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paire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clé-valeur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du</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dictionnaire</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item.key</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 </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item.value</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with_dict</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apple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banana: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yellow</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cherry:</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with_fileglob</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fichier</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with_fileglob</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/chemin/vers/</a:t>
            </a:r>
            <a:r>
              <a:rPr lang="fr-FR" b="0" i="0" dirty="0" err="1">
                <a:solidFill>
                  <a:srgbClr val="00A67D"/>
                </a:solidFill>
                <a:effectLst/>
                <a:highlight>
                  <a:srgbClr val="FFFFFF"/>
                </a:highlight>
                <a:latin typeface="Söhne"/>
              </a:rPr>
              <a:t>repertoire</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with_sequence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nombre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à</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5</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with_sequence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start=1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end=5</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59</a:t>
            </a:fld>
            <a:endParaRPr lang="fr-FR"/>
          </a:p>
        </p:txBody>
      </p:sp>
    </p:spTree>
    <p:extLst>
      <p:ext uri="{BB962C8B-B14F-4D97-AF65-F5344CB8AC3E}">
        <p14:creationId xmlns:p14="http://schemas.microsoft.com/office/powerpoint/2010/main" val="2110578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Directives </a:t>
            </a:r>
            <a:r>
              <a:rPr lang="fr-FR" b="1" i="0" dirty="0" err="1">
                <a:solidFill>
                  <a:srgbClr val="0D0D0D"/>
                </a:solidFill>
                <a:effectLst/>
                <a:highlight>
                  <a:srgbClr val="FFFFFF"/>
                </a:highlight>
                <a:latin typeface="Söhne"/>
              </a:rPr>
              <a:t>with</a:t>
            </a:r>
            <a:r>
              <a:rPr lang="fr-FR" b="1" i="0" dirty="0">
                <a:solidFill>
                  <a:srgbClr val="0D0D0D"/>
                </a:solidFill>
                <a:effectLst/>
                <a:highlight>
                  <a:srgbClr val="FFFFFF"/>
                </a:highlight>
                <a:latin typeface="Söhne"/>
              </a:rPr>
              <a:t>_*</a:t>
            </a:r>
            <a:r>
              <a:rPr lang="fr-FR" b="0" i="0" dirty="0">
                <a:solidFill>
                  <a:srgbClr val="0D0D0D"/>
                </a:solidFill>
                <a:effectLst/>
                <a:highlight>
                  <a:srgbClr val="FFFFFF"/>
                </a:highlight>
                <a:latin typeface="Söhne"/>
              </a:rPr>
              <a:t> : Ansible fournit plusieurs autres directives </a:t>
            </a:r>
            <a:r>
              <a:rPr lang="fr-FR" b="0" i="0" dirty="0" err="1">
                <a:solidFill>
                  <a:srgbClr val="0D0D0D"/>
                </a:solidFill>
                <a:effectLst/>
                <a:highlight>
                  <a:srgbClr val="FFFFFF"/>
                </a:highlight>
                <a:latin typeface="Söhne"/>
              </a:rPr>
              <a:t>with</a:t>
            </a:r>
            <a:r>
              <a:rPr lang="fr-FR" b="0" i="0" dirty="0">
                <a:solidFill>
                  <a:srgbClr val="0D0D0D"/>
                </a:solidFill>
                <a:effectLst/>
                <a:highlight>
                  <a:srgbClr val="FFFFFF"/>
                </a:highlight>
                <a:latin typeface="Söhne"/>
              </a:rPr>
              <a:t>_* pour itérer sur des données de manière spécifique. Par exemple,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itère sur les paires clé-valeur d'un dictionnaire,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itère sur une liste de fichiers correspondant à un motif de fichier </a:t>
            </a:r>
            <a:r>
              <a:rPr lang="fr-FR" b="0" i="0" dirty="0" err="1">
                <a:solidFill>
                  <a:srgbClr val="0D0D0D"/>
                </a:solidFill>
                <a:effectLst/>
                <a:highlight>
                  <a:srgbClr val="FFFFFF"/>
                </a:highlight>
                <a:latin typeface="Söhne"/>
              </a:rPr>
              <a:t>glob</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itère sur une séquence de nombres, etc.</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with_dict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paire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clé-valeur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du</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dictionnaire</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item.key</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 </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item.value</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with_dict</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apple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banana: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yellow</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cherry:</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with_fileglob</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fichier</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with_fileglob</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/chemin/vers/</a:t>
            </a:r>
            <a:r>
              <a:rPr lang="fr-FR" b="0" i="0" dirty="0" err="1">
                <a:solidFill>
                  <a:srgbClr val="00A67D"/>
                </a:solidFill>
                <a:effectLst/>
                <a:highlight>
                  <a:srgbClr val="FFFFFF"/>
                </a:highlight>
                <a:latin typeface="Söhne"/>
              </a:rPr>
              <a:t>repertoire</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with_sequence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nombre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à</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5</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with_sequence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start=1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end=5</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60</a:t>
            </a:fld>
            <a:endParaRPr lang="fr-FR"/>
          </a:p>
        </p:txBody>
      </p:sp>
    </p:spTree>
    <p:extLst>
      <p:ext uri="{BB962C8B-B14F-4D97-AF65-F5344CB8AC3E}">
        <p14:creationId xmlns:p14="http://schemas.microsoft.com/office/powerpoint/2010/main" val="1881621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en-US" b="0" i="0" dirty="0">
                <a:solidFill>
                  <a:srgbClr val="404040"/>
                </a:solidFill>
                <a:effectLst/>
                <a:highlight>
                  <a:srgbClr val="FCFCFC"/>
                </a:highlight>
                <a:latin typeface="Lato" panose="020F0502020204030203" pitchFamily="34" charset="0"/>
              </a:rPr>
              <a:t>You can pass a list directly to a parameter for some plugins. Most of the packaging modules, like </a:t>
            </a:r>
            <a:r>
              <a:rPr lang="en-US" b="0" i="0" u="none" strike="noStrike" dirty="0">
                <a:solidFill>
                  <a:srgbClr val="2980B9"/>
                </a:solidFill>
                <a:effectLst/>
                <a:highlight>
                  <a:srgbClr val="FCFCFC"/>
                </a:highlight>
                <a:latin typeface="Lato" panose="020F0502020204030203" pitchFamily="34" charset="0"/>
                <a:hlinkClick r:id="rId3"/>
              </a:rPr>
              <a:t>yum</a:t>
            </a:r>
            <a:r>
              <a:rPr lang="en-US" b="0" i="0" dirty="0">
                <a:solidFill>
                  <a:srgbClr val="404040"/>
                </a:solidFill>
                <a:effectLst/>
                <a:highlight>
                  <a:srgbClr val="FCFCFC"/>
                </a:highlight>
                <a:latin typeface="Lato" panose="020F0502020204030203" pitchFamily="34" charset="0"/>
              </a:rPr>
              <a:t> and </a:t>
            </a:r>
            <a:r>
              <a:rPr lang="en-US" b="0" i="0" u="none" strike="noStrike" dirty="0">
                <a:solidFill>
                  <a:srgbClr val="2980B9"/>
                </a:solidFill>
                <a:effectLst/>
                <a:highlight>
                  <a:srgbClr val="FCFCFC"/>
                </a:highlight>
                <a:latin typeface="Lato" panose="020F0502020204030203" pitchFamily="34" charset="0"/>
                <a:hlinkClick r:id="rId4"/>
              </a:rPr>
              <a:t>apt</a:t>
            </a:r>
            <a:r>
              <a:rPr lang="en-US" b="0" i="0" dirty="0">
                <a:solidFill>
                  <a:srgbClr val="404040"/>
                </a:solidFill>
                <a:effectLst/>
                <a:highlight>
                  <a:srgbClr val="FCFCFC"/>
                </a:highlight>
                <a:latin typeface="Lato" panose="020F0502020204030203" pitchFamily="34" charset="0"/>
              </a:rPr>
              <a:t>, have this capability. When available, passing the list to a parameter is better than looping over the task. For example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61</a:t>
            </a:fld>
            <a:endParaRPr lang="fr-FR"/>
          </a:p>
        </p:txBody>
      </p:sp>
    </p:spTree>
    <p:extLst>
      <p:ext uri="{BB962C8B-B14F-4D97-AF65-F5344CB8AC3E}">
        <p14:creationId xmlns:p14="http://schemas.microsoft.com/office/powerpoint/2010/main" val="4120619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en-US" b="0" i="0" dirty="0">
                <a:solidFill>
                  <a:srgbClr val="404040"/>
                </a:solidFill>
                <a:effectLst/>
                <a:highlight>
                  <a:srgbClr val="FCFCFC"/>
                </a:highlight>
                <a:latin typeface="Lato" panose="020F0502020204030203" pitchFamily="34" charset="0"/>
              </a:rPr>
              <a:t>You can pass a list directly to a parameter for some plugins. Most of the packaging modules, like </a:t>
            </a:r>
            <a:r>
              <a:rPr lang="en-US" b="0" i="0" u="none" strike="noStrike" dirty="0">
                <a:solidFill>
                  <a:srgbClr val="2980B9"/>
                </a:solidFill>
                <a:effectLst/>
                <a:highlight>
                  <a:srgbClr val="FCFCFC"/>
                </a:highlight>
                <a:latin typeface="Lato" panose="020F0502020204030203" pitchFamily="34" charset="0"/>
                <a:hlinkClick r:id="rId3"/>
              </a:rPr>
              <a:t>yum</a:t>
            </a:r>
            <a:r>
              <a:rPr lang="en-US" b="0" i="0" dirty="0">
                <a:solidFill>
                  <a:srgbClr val="404040"/>
                </a:solidFill>
                <a:effectLst/>
                <a:highlight>
                  <a:srgbClr val="FCFCFC"/>
                </a:highlight>
                <a:latin typeface="Lato" panose="020F0502020204030203" pitchFamily="34" charset="0"/>
              </a:rPr>
              <a:t> and </a:t>
            </a:r>
            <a:r>
              <a:rPr lang="en-US" b="0" i="0" u="none" strike="noStrike" dirty="0">
                <a:solidFill>
                  <a:srgbClr val="2980B9"/>
                </a:solidFill>
                <a:effectLst/>
                <a:highlight>
                  <a:srgbClr val="FCFCFC"/>
                </a:highlight>
                <a:latin typeface="Lato" panose="020F0502020204030203" pitchFamily="34" charset="0"/>
                <a:hlinkClick r:id="rId4"/>
              </a:rPr>
              <a:t>apt</a:t>
            </a:r>
            <a:r>
              <a:rPr lang="en-US" b="0" i="0" dirty="0">
                <a:solidFill>
                  <a:srgbClr val="404040"/>
                </a:solidFill>
                <a:effectLst/>
                <a:highlight>
                  <a:srgbClr val="FCFCFC"/>
                </a:highlight>
                <a:latin typeface="Lato" panose="020F0502020204030203" pitchFamily="34" charset="0"/>
              </a:rPr>
              <a:t>, have this capability. When available, passing the list to a parameter is better than looping over the task. For example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62</a:t>
            </a:fld>
            <a:endParaRPr lang="fr-FR"/>
          </a:p>
        </p:txBody>
      </p:sp>
    </p:spTree>
    <p:extLst>
      <p:ext uri="{BB962C8B-B14F-4D97-AF65-F5344CB8AC3E}">
        <p14:creationId xmlns:p14="http://schemas.microsoft.com/office/powerpoint/2010/main" val="296358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63</a:t>
            </a:fld>
            <a:endParaRPr lang="fr-FR"/>
          </a:p>
        </p:txBody>
      </p:sp>
    </p:spTree>
    <p:extLst>
      <p:ext uri="{BB962C8B-B14F-4D97-AF65-F5344CB8AC3E}">
        <p14:creationId xmlns:p14="http://schemas.microsoft.com/office/powerpoint/2010/main" val="37689047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64</a:t>
            </a:fld>
            <a:endParaRPr lang="fr-FR"/>
          </a:p>
        </p:txBody>
      </p:sp>
    </p:spTree>
    <p:extLst>
      <p:ext uri="{BB962C8B-B14F-4D97-AF65-F5344CB8AC3E}">
        <p14:creationId xmlns:p14="http://schemas.microsoft.com/office/powerpoint/2010/main" val="126115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65</a:t>
            </a:fld>
            <a:endParaRPr lang="fr-FR"/>
          </a:p>
        </p:txBody>
      </p:sp>
    </p:spTree>
    <p:extLst>
      <p:ext uri="{BB962C8B-B14F-4D97-AF65-F5344CB8AC3E}">
        <p14:creationId xmlns:p14="http://schemas.microsoft.com/office/powerpoint/2010/main" val="1147300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permet d'inclure dynamiquement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sont évaluées et exécutées au moment de l'exécution.</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dynamically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permet d'inclure statiquement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sont évaluées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Import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statically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import_tasks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était utilisée pour inclure dynamiquement des fichiers de tâches, des fichiers de variables ou d'autres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Cependant, elle a été dépréciée en faveur des directives spécifiques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pour les tâches, et </a:t>
            </a:r>
            <a:r>
              <a:rPr lang="fr-FR" b="0" i="0" dirty="0" err="1">
                <a:solidFill>
                  <a:srgbClr val="0D0D0D"/>
                </a:solidFill>
                <a:effectLst/>
                <a:highlight>
                  <a:srgbClr val="FFFFFF"/>
                </a:highlight>
                <a:latin typeface="Söhne"/>
              </a:rPr>
              <a:t>include_vars</a:t>
            </a:r>
            <a:r>
              <a:rPr lang="fr-FR" b="0" i="0" dirty="0">
                <a:solidFill>
                  <a:srgbClr val="0D0D0D"/>
                </a:solidFill>
                <a:effectLst/>
                <a:highlight>
                  <a:srgbClr val="FFFFFF"/>
                </a:highlight>
                <a:latin typeface="Söhne"/>
              </a:rPr>
              <a:t> pour les variables.</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Bien que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puisse encore fonctionner dans des versions plus anciennes d'Ansible, il est recommandé d'utiliser les directives plus spécifiques.</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or</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r>
              <a:rPr lang="fr-FR" b="1" i="0" dirty="0">
                <a:solidFill>
                  <a:srgbClr val="0D0D0D"/>
                </a:solidFill>
                <a:effectLst/>
                <a:highlight>
                  <a:srgbClr val="FFFFFF"/>
                </a:highlight>
                <a:latin typeface="Söhne"/>
              </a:rPr>
              <a:t>Différences Clés</a:t>
            </a:r>
          </a:p>
          <a:p>
            <a:pPr algn="l">
              <a:buFont typeface="Arial" panose="020B0604020202020204" pitchFamily="34" charset="0"/>
              <a:buChar char="•"/>
            </a:pPr>
            <a:r>
              <a:rPr lang="fr-FR" b="1" i="0" dirty="0">
                <a:solidFill>
                  <a:srgbClr val="0D0D0D"/>
                </a:solidFill>
                <a:effectLst/>
                <a:highlight>
                  <a:srgbClr val="FFFFFF"/>
                </a:highlight>
                <a:latin typeface="Söhne"/>
              </a:rPr>
              <a:t>Évaluation au moment de l'exécution vs. au moment de la lecture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 Évalue et exécute les tâches au moment de l'exécution.</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 Évalue les tâches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avant l'exécution.</a:t>
            </a:r>
          </a:p>
          <a:p>
            <a:pPr algn="l">
              <a:buFont typeface="Arial" panose="020B0604020202020204" pitchFamily="34" charset="0"/>
              <a:buChar char="•"/>
            </a:pPr>
            <a:r>
              <a:rPr lang="fr-FR" b="1" i="0" dirty="0">
                <a:solidFill>
                  <a:srgbClr val="0D0D0D"/>
                </a:solidFill>
                <a:effectLst/>
                <a:highlight>
                  <a:srgbClr val="FFFFFF"/>
                </a:highlight>
                <a:latin typeface="Söhne"/>
              </a:rPr>
              <a:t>Directive dépréciée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 A été dépréciée et remplacée par des directives plus spécifiques comme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66</a:t>
            </a:fld>
            <a:endParaRPr lang="fr-FR"/>
          </a:p>
        </p:txBody>
      </p:sp>
    </p:spTree>
    <p:extLst>
      <p:ext uri="{BB962C8B-B14F-4D97-AF65-F5344CB8AC3E}">
        <p14:creationId xmlns:p14="http://schemas.microsoft.com/office/powerpoint/2010/main" val="2607944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permet d'inclure dynamiquement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sont évaluées et exécutées au moment de l'exécution.</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dynamically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permet d'inclure statiquement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sont évaluées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Import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statically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import_tasks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était utilisée pour inclure dynamiquement des fichiers de tâches, des fichiers de variables ou d'autres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Cependant, elle a été dépréciée en faveur des directives spécifiques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pour les tâches, et </a:t>
            </a:r>
            <a:r>
              <a:rPr lang="fr-FR" b="0" i="0" dirty="0" err="1">
                <a:solidFill>
                  <a:srgbClr val="0D0D0D"/>
                </a:solidFill>
                <a:effectLst/>
                <a:highlight>
                  <a:srgbClr val="FFFFFF"/>
                </a:highlight>
                <a:latin typeface="Söhne"/>
              </a:rPr>
              <a:t>include_vars</a:t>
            </a:r>
            <a:r>
              <a:rPr lang="fr-FR" b="0" i="0" dirty="0">
                <a:solidFill>
                  <a:srgbClr val="0D0D0D"/>
                </a:solidFill>
                <a:effectLst/>
                <a:highlight>
                  <a:srgbClr val="FFFFFF"/>
                </a:highlight>
                <a:latin typeface="Söhne"/>
              </a:rPr>
              <a:t> pour les variables.</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Bien que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puisse encore fonctionner dans des versions plus anciennes d'Ansible, il est recommandé d'utiliser les directives plus spécifiques.</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or</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r>
              <a:rPr lang="fr-FR" b="1" i="0" dirty="0">
                <a:solidFill>
                  <a:srgbClr val="0D0D0D"/>
                </a:solidFill>
                <a:effectLst/>
                <a:highlight>
                  <a:srgbClr val="FFFFFF"/>
                </a:highlight>
                <a:latin typeface="Söhne"/>
              </a:rPr>
              <a:t>Différences Clés</a:t>
            </a:r>
          </a:p>
          <a:p>
            <a:pPr algn="l">
              <a:buFont typeface="Arial" panose="020B0604020202020204" pitchFamily="34" charset="0"/>
              <a:buChar char="•"/>
            </a:pPr>
            <a:r>
              <a:rPr lang="fr-FR" b="1" i="0" dirty="0">
                <a:solidFill>
                  <a:srgbClr val="0D0D0D"/>
                </a:solidFill>
                <a:effectLst/>
                <a:highlight>
                  <a:srgbClr val="FFFFFF"/>
                </a:highlight>
                <a:latin typeface="Söhne"/>
              </a:rPr>
              <a:t>Évaluation au moment de l'exécution vs. au moment de la lecture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 Évalue et exécute les tâches au moment de l'exécution.</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 Évalue les tâches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avant l'exécution.</a:t>
            </a:r>
          </a:p>
          <a:p>
            <a:pPr algn="l">
              <a:buFont typeface="Arial" panose="020B0604020202020204" pitchFamily="34" charset="0"/>
              <a:buChar char="•"/>
            </a:pPr>
            <a:r>
              <a:rPr lang="fr-FR" b="1" i="0" dirty="0">
                <a:solidFill>
                  <a:srgbClr val="0D0D0D"/>
                </a:solidFill>
                <a:effectLst/>
                <a:highlight>
                  <a:srgbClr val="FFFFFF"/>
                </a:highlight>
                <a:latin typeface="Söhne"/>
              </a:rPr>
              <a:t>Directive dépréciée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 A été dépréciée et remplacée par des directives plus spécifiques comme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67</a:t>
            </a:fld>
            <a:endParaRPr lang="fr-FR"/>
          </a:p>
        </p:txBody>
      </p:sp>
    </p:spTree>
    <p:extLst>
      <p:ext uri="{BB962C8B-B14F-4D97-AF65-F5344CB8AC3E}">
        <p14:creationId xmlns:p14="http://schemas.microsoft.com/office/powerpoint/2010/main" val="28720648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Un </a:t>
            </a:r>
            <a:r>
              <a:rPr lang="fr-FR" sz="2251" dirty="0" err="1">
                <a:solidFill>
                  <a:schemeClr val="dk1"/>
                </a:solidFill>
                <a:latin typeface="Arial"/>
                <a:ea typeface="Arial"/>
                <a:cs typeface="Arial"/>
                <a:sym typeface="Arial"/>
              </a:rPr>
              <a:t>playbook</a:t>
            </a:r>
            <a:r>
              <a:rPr lang="fr-FR" sz="2251" dirty="0">
                <a:solidFill>
                  <a:schemeClr val="dk1"/>
                </a:solidFill>
                <a:latin typeface="Arial"/>
                <a:ea typeface="Arial"/>
                <a:cs typeface="Arial"/>
                <a:sym typeface="Arial"/>
              </a:rPr>
              <a:t> est un unique fichier qui permet à Ansible d’installer vos hosts.</a:t>
            </a:r>
          </a:p>
          <a:p>
            <a:pPr marL="291582" marR="0" lvl="0" indent="-279512" algn="l" rtl="0">
              <a:spcBef>
                <a:spcPts val="1406"/>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Un Rôle pour être vu comme un fichier </a:t>
            </a:r>
            <a:r>
              <a:rPr lang="fr-FR" sz="2251" dirty="0" err="1">
                <a:solidFill>
                  <a:schemeClr val="dk1"/>
                </a:solidFill>
                <a:latin typeface="Arial"/>
                <a:ea typeface="Arial"/>
                <a:cs typeface="Arial"/>
                <a:sym typeface="Arial"/>
              </a:rPr>
              <a:t>playbook</a:t>
            </a:r>
            <a:r>
              <a:rPr lang="fr-FR" sz="2251" dirty="0">
                <a:solidFill>
                  <a:schemeClr val="dk1"/>
                </a:solidFill>
                <a:latin typeface="Arial"/>
                <a:ea typeface="Arial"/>
                <a:cs typeface="Arial"/>
                <a:sym typeface="Arial"/>
              </a:rPr>
              <a:t> divisé en plusieurs fichiers:</a:t>
            </a:r>
          </a:p>
          <a:p>
            <a:pPr marL="692427" marR="0" lvl="1" indent="-279512" algn="l" rtl="0">
              <a:spcBef>
                <a:spcPts val="1406"/>
              </a:spcBef>
              <a:spcAft>
                <a:spcPts val="0"/>
              </a:spcAft>
              <a:buClr>
                <a:schemeClr val="dk1"/>
              </a:buClr>
              <a:buSzPts val="1401"/>
              <a:buFont typeface="Arial"/>
              <a:buChar char="●"/>
            </a:pPr>
            <a:r>
              <a:rPr lang="fr-FR" sz="2251" b="0" i="0" u="none" strike="noStrike" cap="none" dirty="0">
                <a:solidFill>
                  <a:schemeClr val="dk1"/>
                </a:solidFill>
                <a:latin typeface="Arial"/>
                <a:ea typeface="Arial"/>
                <a:cs typeface="Arial"/>
                <a:sym typeface="Arial"/>
              </a:rPr>
              <a:t>un pour les </a:t>
            </a:r>
            <a:r>
              <a:rPr lang="fr-FR" sz="2251" b="0" i="0" u="none" strike="noStrike" cap="none" dirty="0" err="1">
                <a:solidFill>
                  <a:schemeClr val="dk1"/>
                </a:solidFill>
                <a:latin typeface="Arial"/>
                <a:ea typeface="Arial"/>
                <a:cs typeface="Arial"/>
                <a:sym typeface="Arial"/>
              </a:rPr>
              <a:t>tasksun</a:t>
            </a:r>
            <a:r>
              <a:rPr lang="fr-FR" sz="2251" b="0" i="0" u="none" strike="noStrike" cap="none" dirty="0">
                <a:solidFill>
                  <a:schemeClr val="dk1"/>
                </a:solidFill>
                <a:latin typeface="Arial"/>
                <a:ea typeface="Arial"/>
                <a:cs typeface="Arial"/>
                <a:sym typeface="Arial"/>
              </a:rPr>
              <a:t> autre pour les variables, un autre pour les handlers et</a:t>
            </a:r>
          </a:p>
          <a:p>
            <a:pPr marL="692427" marR="0" lvl="0" indent="0" algn="l" rtl="0">
              <a:spcBef>
                <a:spcPts val="1406"/>
              </a:spcBef>
              <a:spcAft>
                <a:spcPts val="0"/>
              </a:spcAft>
              <a:buNone/>
            </a:pPr>
            <a:r>
              <a:rPr lang="fr-FR" sz="2251" dirty="0">
                <a:solidFill>
                  <a:schemeClr val="dk1"/>
                </a:solidFill>
                <a:latin typeface="Arial"/>
                <a:ea typeface="Arial"/>
                <a:cs typeface="Arial"/>
                <a:sym typeface="Arial"/>
              </a:rPr>
              <a:t>ainsi de suite.</a:t>
            </a:r>
          </a:p>
          <a:p>
            <a:pPr marL="291582" marR="0" lvl="0" indent="-279512" algn="l" rtl="0">
              <a:spcBef>
                <a:spcPts val="1406"/>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Les rôles ajoutent de la modularité dans vos </a:t>
            </a:r>
            <a:r>
              <a:rPr lang="fr-FR" sz="2251" dirty="0" err="1">
                <a:solidFill>
                  <a:schemeClr val="dk1"/>
                </a:solidFill>
                <a:latin typeface="Arial"/>
                <a:ea typeface="Arial"/>
                <a:cs typeface="Arial"/>
                <a:sym typeface="Arial"/>
              </a:rPr>
              <a:t>playbooks</a:t>
            </a:r>
            <a:r>
              <a:rPr lang="fr-FR" sz="2251" dirty="0">
                <a:solidFill>
                  <a:schemeClr val="dk1"/>
                </a:solidFill>
                <a:latin typeface="Arial"/>
                <a:ea typeface="Arial"/>
                <a:cs typeface="Arial"/>
                <a:sym typeface="Arial"/>
              </a:rPr>
              <a:t>, vous pouvez les</a:t>
            </a:r>
          </a:p>
          <a:p>
            <a:pPr marL="291582" marR="0" lvl="0" indent="0" algn="l" rtl="0">
              <a:spcBef>
                <a:spcPts val="1406"/>
              </a:spcBef>
              <a:spcAft>
                <a:spcPts val="0"/>
              </a:spcAft>
              <a:buNone/>
            </a:pPr>
            <a:r>
              <a:rPr lang="fr-FR" sz="2251" dirty="0">
                <a:solidFill>
                  <a:schemeClr val="dk1"/>
                </a:solidFill>
                <a:latin typeface="Arial"/>
                <a:ea typeface="Arial"/>
                <a:cs typeface="Arial"/>
                <a:sym typeface="Arial"/>
              </a:rPr>
              <a:t>réutiliser en faisant des </a:t>
            </a:r>
            <a:r>
              <a:rPr lang="fr-FR" sz="2251" dirty="0" err="1">
                <a:solidFill>
                  <a:schemeClr val="dk1"/>
                </a:solidFill>
                <a:latin typeface="Arial"/>
                <a:ea typeface="Arial"/>
                <a:cs typeface="Arial"/>
                <a:sym typeface="Arial"/>
              </a:rPr>
              <a:t>includes</a:t>
            </a:r>
            <a:r>
              <a:rPr lang="fr-FR" sz="2251" dirty="0">
                <a:solidFill>
                  <a:schemeClr val="dk1"/>
                </a:solidFill>
                <a:latin typeface="Arial"/>
                <a:ea typeface="Arial"/>
                <a:cs typeface="Arial"/>
                <a:sym typeface="Arial"/>
              </a:rPr>
              <a:t> de rôles dans vos </a:t>
            </a:r>
            <a:r>
              <a:rPr lang="fr-FR" sz="2251" dirty="0" err="1">
                <a:solidFill>
                  <a:schemeClr val="dk1"/>
                </a:solidFill>
                <a:latin typeface="Arial"/>
                <a:ea typeface="Arial"/>
                <a:cs typeface="Arial"/>
                <a:sym typeface="Arial"/>
              </a:rPr>
              <a:t>playbooks</a:t>
            </a:r>
            <a:r>
              <a:rPr lang="fr-FR" sz="2251" dirty="0">
                <a:solidFill>
                  <a:schemeClr val="dk1"/>
                </a:solidFill>
                <a:latin typeface="Arial"/>
                <a:ea typeface="Arial"/>
                <a:cs typeface="Arial"/>
                <a:sym typeface="Arial"/>
              </a:rPr>
              <a:t>.</a:t>
            </a:r>
          </a:p>
          <a:p>
            <a:pPr marL="291582" marR="116886" lvl="0" indent="-279512" algn="l" rtl="0">
              <a:lnSpc>
                <a:spcPct val="152000"/>
              </a:lnSpc>
              <a:spcBef>
                <a:spcPts val="0"/>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Ansible </a:t>
            </a:r>
            <a:r>
              <a:rPr lang="fr-FR" sz="2251" dirty="0" err="1">
                <a:solidFill>
                  <a:schemeClr val="dk1"/>
                </a:solidFill>
                <a:latin typeface="Arial"/>
                <a:ea typeface="Arial"/>
                <a:cs typeface="Arial"/>
                <a:sym typeface="Arial"/>
              </a:rPr>
              <a:t>galaxy</a:t>
            </a:r>
            <a:r>
              <a:rPr lang="fr-FR" sz="2251" dirty="0">
                <a:solidFill>
                  <a:schemeClr val="dk1"/>
                </a:solidFill>
                <a:latin typeface="Arial"/>
                <a:ea typeface="Arial"/>
                <a:cs typeface="Arial"/>
                <a:sym typeface="Arial"/>
              </a:rPr>
              <a:t> est un repository, dans le cloud, de rôles déjà définis par une  communauté de développeurs.</a:t>
            </a:r>
          </a:p>
          <a:p>
            <a:pPr algn="l">
              <a:buFont typeface="Arial" panose="020B0604020202020204" pitchFamily="34" charset="0"/>
              <a:buChar char="•"/>
            </a:pPr>
            <a:endParaRPr lang="en-US" b="0" i="0" dirty="0">
              <a:solidFill>
                <a:srgbClr val="404040"/>
              </a:solidFill>
              <a:effectLst/>
              <a:latin typeface="Lato" panose="020F0502020204030203" pitchFamily="34" charset="0"/>
            </a:endParaRPr>
          </a:p>
          <a:p>
            <a:pPr algn="l">
              <a:buFont typeface="Arial" panose="020B0604020202020204" pitchFamily="34" charset="0"/>
              <a:buChar char="•"/>
            </a:pPr>
            <a:r>
              <a:rPr lang="en-US" b="0" i="0" dirty="0">
                <a:solidFill>
                  <a:srgbClr val="404040"/>
                </a:solidFill>
                <a:effectLst/>
                <a:latin typeface="Lato" panose="020F0502020204030203" pitchFamily="34" charset="0"/>
              </a:rPr>
              <a:t>None of the files above are required for a role. For example, you can just provide files/something.txt or vars/</a:t>
            </a:r>
            <a:r>
              <a:rPr lang="en-US" b="0" i="0" dirty="0" err="1">
                <a:solidFill>
                  <a:srgbClr val="404040"/>
                </a:solidFill>
                <a:effectLst/>
                <a:latin typeface="Lato" panose="020F0502020204030203" pitchFamily="34" charset="0"/>
              </a:rPr>
              <a:t>for_import.yml</a:t>
            </a:r>
            <a:r>
              <a:rPr lang="en-US" b="0" i="0" dirty="0">
                <a:solidFill>
                  <a:srgbClr val="404040"/>
                </a:solidFill>
                <a:effectLst/>
                <a:latin typeface="Lato" panose="020F0502020204030203" pitchFamily="34" charset="0"/>
              </a:rPr>
              <a:t> and it will still be a valid role.</a:t>
            </a:r>
          </a:p>
          <a:p>
            <a:pPr algn="l">
              <a:buFont typeface="Arial" panose="020B0604020202020204" pitchFamily="34" charset="0"/>
              <a:buChar char="•"/>
            </a:pPr>
            <a:r>
              <a:rPr lang="en-US" b="0" i="0" dirty="0">
                <a:solidFill>
                  <a:srgbClr val="404040"/>
                </a:solidFill>
                <a:effectLst/>
                <a:latin typeface="Lato" panose="020F0502020204030203" pitchFamily="34" charset="0"/>
              </a:rPr>
              <a:t>On stand alone roles you can also include custom modules and/or plugins, for example library/my_module.py, which may be used within this role (see </a:t>
            </a:r>
            <a:r>
              <a:rPr lang="en-US" b="0" i="0" u="none" strike="noStrike" dirty="0">
                <a:solidFill>
                  <a:srgbClr val="2980B9"/>
                </a:solidFill>
                <a:effectLst/>
                <a:latin typeface="Lato" panose="020F0502020204030203" pitchFamily="34" charset="0"/>
                <a:hlinkClick r:id="rId3"/>
              </a:rPr>
              <a:t>Embedding modules and plugins in roles</a:t>
            </a:r>
            <a:r>
              <a:rPr lang="en-US" b="0" i="0" dirty="0">
                <a:solidFill>
                  <a:srgbClr val="404040"/>
                </a:solidFill>
                <a:effectLst/>
                <a:latin typeface="Lato" panose="020F0502020204030203" pitchFamily="34" charset="0"/>
              </a:rPr>
              <a:t> for more information).</a:t>
            </a:r>
          </a:p>
          <a:p>
            <a:pPr algn="l">
              <a:buFont typeface="Arial" panose="020B0604020202020204" pitchFamily="34" charset="0"/>
              <a:buChar char="•"/>
            </a:pPr>
            <a:r>
              <a:rPr lang="en-US" b="0" i="0" dirty="0">
                <a:solidFill>
                  <a:srgbClr val="404040"/>
                </a:solidFill>
                <a:effectLst/>
                <a:latin typeface="Lato" panose="020F0502020204030203" pitchFamily="34" charset="0"/>
              </a:rPr>
              <a:t>A ‘stand alone’ role refers to role that is not part of a collection but as individually installable content.</a:t>
            </a:r>
          </a:p>
          <a:p>
            <a:pPr algn="l">
              <a:buFont typeface="Arial" panose="020B0604020202020204" pitchFamily="34" charset="0"/>
              <a:buChar char="•"/>
            </a:pPr>
            <a:r>
              <a:rPr lang="en-US" b="0" i="0" dirty="0">
                <a:solidFill>
                  <a:srgbClr val="404040"/>
                </a:solidFill>
                <a:effectLst/>
                <a:latin typeface="Lato" panose="020F0502020204030203" pitchFamily="34" charset="0"/>
              </a:rPr>
              <a:t>Variables from vars/ and defaults/ are imported into play scope unless you disable it via the public option in </a:t>
            </a:r>
            <a:r>
              <a:rPr lang="en-US" b="0" i="0" dirty="0" err="1">
                <a:solidFill>
                  <a:srgbClr val="404040"/>
                </a:solidFill>
                <a:effectLst/>
                <a:latin typeface="Lato" panose="020F0502020204030203" pitchFamily="34" charset="0"/>
              </a:rPr>
              <a:t>import_role</a:t>
            </a:r>
            <a:r>
              <a:rPr lang="en-US" b="0" i="0" dirty="0">
                <a:solidFill>
                  <a:srgbClr val="404040"/>
                </a:solidFill>
                <a:effectLst/>
                <a:latin typeface="Lato" panose="020F0502020204030203" pitchFamily="34" charset="0"/>
              </a:rPr>
              <a:t>/</a:t>
            </a:r>
            <a:r>
              <a:rPr lang="en-US" b="0" i="0" dirty="0" err="1">
                <a:solidFill>
                  <a:srgbClr val="404040"/>
                </a:solidFill>
                <a:effectLst/>
                <a:latin typeface="Lato" panose="020F0502020204030203" pitchFamily="34" charset="0"/>
              </a:rPr>
              <a:t>include_role</a:t>
            </a:r>
            <a:r>
              <a:rPr lang="en-US" b="0" i="0" dirty="0">
                <a:solidFill>
                  <a:srgbClr val="404040"/>
                </a:solidFill>
                <a:effectLst/>
                <a:latin typeface="Lato" panose="020F0502020204030203" pitchFamily="34" charset="0"/>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68</a:t>
            </a:fld>
            <a:endParaRPr lang="fr-FR"/>
          </a:p>
        </p:txBody>
      </p:sp>
    </p:spTree>
    <p:extLst>
      <p:ext uri="{BB962C8B-B14F-4D97-AF65-F5344CB8AC3E}">
        <p14:creationId xmlns:p14="http://schemas.microsoft.com/office/powerpoint/2010/main" val="25330261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69</a:t>
            </a:fld>
            <a:endParaRPr lang="fr-FR"/>
          </a:p>
        </p:txBody>
      </p:sp>
    </p:spTree>
    <p:extLst>
      <p:ext uri="{BB962C8B-B14F-4D97-AF65-F5344CB8AC3E}">
        <p14:creationId xmlns:p14="http://schemas.microsoft.com/office/powerpoint/2010/main" val="33216453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Si vous stockez vos rôles dans un emplacement différent, définissez l'option de configuration </a:t>
            </a:r>
            <a:r>
              <a:rPr kumimoji="0" lang="fr-FR" altLang="fr-FR" b="1" i="0" u="none" strike="noStrike" cap="none" normalizeH="0" baseline="0" dirty="0" err="1">
                <a:ln>
                  <a:noFill/>
                </a:ln>
                <a:solidFill>
                  <a:schemeClr val="bg1"/>
                </a:solidFill>
                <a:effectLst/>
                <a:latin typeface="Söhne Mono"/>
              </a:rPr>
              <a:t>roles_path</a:t>
            </a:r>
            <a:r>
              <a:rPr kumimoji="0" lang="fr-FR" altLang="fr-FR" b="0" i="0" u="none" strike="noStrike" cap="none" normalizeH="0" baseline="0" dirty="0">
                <a:ln>
                  <a:noFill/>
                </a:ln>
                <a:solidFill>
                  <a:schemeClr val="bg1"/>
                </a:solidFill>
                <a:effectLst/>
                <a:latin typeface="Söhne"/>
              </a:rPr>
              <a:t> pour qu'Ansible puisse trouver vos rôles. Enregistrer les rôles partagés dans un seul emplacement facilite leur utilisation dans plusieurs </a:t>
            </a:r>
            <a:r>
              <a:rPr kumimoji="0" lang="fr-FR" altLang="fr-FR" b="0" i="0" u="none" strike="noStrike" cap="none" normalizeH="0" baseline="0" dirty="0" err="1">
                <a:ln>
                  <a:noFill/>
                </a:ln>
                <a:solidFill>
                  <a:schemeClr val="bg1"/>
                </a:solidFill>
                <a:effectLst/>
                <a:latin typeface="Söhne"/>
              </a:rPr>
              <a:t>playbooks</a:t>
            </a:r>
            <a:r>
              <a:rPr kumimoji="0" lang="fr-FR" altLang="fr-FR" b="0" i="0" u="none" strike="noStrike" cap="none" normalizeH="0" baseline="0" dirty="0">
                <a:ln>
                  <a:noFill/>
                </a:ln>
                <a:solidFill>
                  <a:schemeClr val="bg1"/>
                </a:solidFill>
                <a:effectLst/>
                <a:latin typeface="Söhne"/>
              </a:rPr>
              <a:t>. Voir Configuration d'Ansible pour plus de détails sur la gestion des paramètres dans </a:t>
            </a:r>
            <a:r>
              <a:rPr kumimoji="0" lang="fr-FR" altLang="fr-FR" b="1" i="0" u="none" strike="noStrike" cap="none" normalizeH="0" baseline="0" dirty="0" err="1">
                <a:ln>
                  <a:noFill/>
                </a:ln>
                <a:solidFill>
                  <a:schemeClr val="bg1"/>
                </a:solidFill>
                <a:effectLst/>
                <a:latin typeface="Söhne Mono"/>
              </a:rPr>
              <a:t>ansible.cfg</a:t>
            </a:r>
            <a:r>
              <a:rPr kumimoji="0" lang="fr-FR" altLang="fr-FR" b="0" i="0" u="none" strike="noStrike" cap="none" normalizeH="0" baseline="0" dirty="0">
                <a:ln>
                  <a:noFill/>
                </a:ln>
                <a:solidFill>
                  <a:schemeClr val="bg1"/>
                </a:solidFill>
                <a:effectLst/>
                <a:latin typeface="Söhne"/>
              </a:rPr>
              <a:t>.</a:t>
            </a:r>
            <a:endParaRPr kumimoji="0" lang="fr-FR" altLang="fr-F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Alternativement, vous pouvez appeler un rôle avec un chemin entièrement qualifié :</a:t>
            </a:r>
            <a:endParaRPr kumimoji="0" lang="fr-FR" altLang="fr-FR" b="0" i="0" u="none" strike="noStrike" cap="none" normalizeH="0" baseline="0" dirty="0">
              <a:ln>
                <a:noFill/>
              </a:ln>
              <a:solidFill>
                <a:schemeClr val="bg1"/>
              </a:solidFill>
              <a:effectLst/>
            </a:endParaRPr>
          </a:p>
          <a:p>
            <a:pPr algn="l"/>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70</a:t>
            </a:fld>
            <a:endParaRPr lang="fr-FR"/>
          </a:p>
        </p:txBody>
      </p:sp>
    </p:spTree>
    <p:extLst>
      <p:ext uri="{BB962C8B-B14F-4D97-AF65-F5344CB8AC3E}">
        <p14:creationId xmlns:p14="http://schemas.microsoft.com/office/powerpoint/2010/main" val="3004887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chemeClr val="bg1"/>
                </a:solidFill>
              </a:rPr>
              <a:t>Définition</a:t>
            </a:r>
          </a:p>
          <a:p>
            <a:r>
              <a:rPr lang="fr-FR" dirty="0">
                <a:solidFill>
                  <a:schemeClr val="bg1"/>
                </a:solidFill>
              </a:rPr>
              <a:t>Ansible Vault est une fonctionnalité d'Ansible permettant de chiffrer et de déchiffrer des fichiers pour sécuriser les informations sensibles, telles que les mots de passe, les clés API et les configurations confidentielles. 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a:p>
            <a:endParaRPr lang="fr-FR" dirty="0">
              <a:solidFill>
                <a:schemeClr val="bg1"/>
              </a:solidFill>
            </a:endParaRPr>
          </a:p>
          <a:p>
            <a:r>
              <a:rPr lang="fr-FR" dirty="0">
                <a:solidFill>
                  <a:schemeClr val="bg1"/>
                </a:solidFill>
              </a:rPr>
              <a:t>Utilisation</a:t>
            </a:r>
          </a:p>
          <a:p>
            <a:r>
              <a:rPr lang="fr-FR" dirty="0">
                <a:solidFill>
                  <a:schemeClr val="bg1"/>
                </a:solidFill>
              </a:rPr>
              <a:t>Ansible Vault peut être utilisé pour chiffrer des fichiers de variables, des fichiers de configuration ou même des </a:t>
            </a:r>
            <a:r>
              <a:rPr lang="fr-FR" dirty="0" err="1">
                <a:solidFill>
                  <a:schemeClr val="bg1"/>
                </a:solidFill>
              </a:rPr>
              <a:t>playbooks</a:t>
            </a:r>
            <a:r>
              <a:rPr lang="fr-FR" dirty="0">
                <a:solidFill>
                  <a:schemeClr val="bg1"/>
                </a:solidFill>
              </a:rPr>
              <a:t> entiers. Une fois chiffré, le fichier ne peut être déchiffré que par ceux qui connaissent le mot de passe ou possèdent la clé de déchiffrement.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71</a:t>
            </a:fld>
            <a:endParaRPr lang="fr-FR"/>
          </a:p>
        </p:txBody>
      </p:sp>
    </p:spTree>
    <p:extLst>
      <p:ext uri="{BB962C8B-B14F-4D97-AF65-F5344CB8AC3E}">
        <p14:creationId xmlns:p14="http://schemas.microsoft.com/office/powerpoint/2010/main" val="1615263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chemeClr val="bg1"/>
                </a:solidFill>
              </a:rPr>
              <a:t>Définition</a:t>
            </a:r>
          </a:p>
          <a:p>
            <a:r>
              <a:rPr lang="fr-FR" dirty="0">
                <a:solidFill>
                  <a:schemeClr val="bg1"/>
                </a:solidFill>
              </a:rPr>
              <a:t>Ansible Vault est une fonctionnalité d'Ansible permettant de chiffrer et de déchiffrer des fichiers pour sécuriser les informations sensibles, telles que les mots de passe, les clés API et les configurations confidentielles. 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a:p>
            <a:endParaRPr lang="fr-FR" dirty="0">
              <a:solidFill>
                <a:schemeClr val="bg1"/>
              </a:solidFill>
            </a:endParaRPr>
          </a:p>
          <a:p>
            <a:r>
              <a:rPr lang="fr-FR" dirty="0">
                <a:solidFill>
                  <a:schemeClr val="bg1"/>
                </a:solidFill>
              </a:rPr>
              <a:t>Utilisation</a:t>
            </a:r>
          </a:p>
          <a:p>
            <a:r>
              <a:rPr lang="fr-FR" dirty="0">
                <a:solidFill>
                  <a:schemeClr val="bg1"/>
                </a:solidFill>
              </a:rPr>
              <a:t>Ansible Vault peut être utilisé pour chiffrer des fichiers de variables, des fichiers de configuration ou même des </a:t>
            </a:r>
            <a:r>
              <a:rPr lang="fr-FR" dirty="0" err="1">
                <a:solidFill>
                  <a:schemeClr val="bg1"/>
                </a:solidFill>
              </a:rPr>
              <a:t>playbooks</a:t>
            </a:r>
            <a:r>
              <a:rPr lang="fr-FR" dirty="0">
                <a:solidFill>
                  <a:schemeClr val="bg1"/>
                </a:solidFill>
              </a:rPr>
              <a:t> entiers. Une fois chiffré, le fichier ne peut être déchiffré que par ceux qui connaissent le mot de passe ou possèdent la clé de déchiffrement.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72</a:t>
            </a:fld>
            <a:endParaRPr lang="fr-FR"/>
          </a:p>
        </p:txBody>
      </p:sp>
    </p:spTree>
    <p:extLst>
      <p:ext uri="{BB962C8B-B14F-4D97-AF65-F5344CB8AC3E}">
        <p14:creationId xmlns:p14="http://schemas.microsoft.com/office/powerpoint/2010/main" val="1257355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deux sections couvrent des aspects similaires de l'utilisation d'Ansible Vault, mais elles sont structurées de manière légèrement différente. Voici un résumé et une comparaison des deux :</a:t>
            </a:r>
          </a:p>
          <a:p>
            <a:pPr algn="l"/>
            <a:r>
              <a:rPr lang="fr-FR" b="1" i="0" dirty="0">
                <a:solidFill>
                  <a:srgbClr val="0D0D0D"/>
                </a:solidFill>
                <a:effectLst/>
                <a:highlight>
                  <a:srgbClr val="FFFFFF"/>
                </a:highlight>
                <a:latin typeface="Söhne"/>
              </a:rPr>
              <a:t>Exemple Pratique</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Montrer comment chiffrer un fichier de variables contenant des informations sensibles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avant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fichier YAML avec des variables sensibles.</a:t>
            </a:r>
          </a:p>
          <a:p>
            <a:pPr algn="l">
              <a:buFont typeface="+mj-lt"/>
              <a:buAutoNum type="arabicPeriod"/>
            </a:pPr>
            <a:r>
              <a:rPr lang="fr-FR" b="1" i="0" dirty="0">
                <a:solidFill>
                  <a:srgbClr val="0D0D0D"/>
                </a:solidFill>
                <a:effectLst/>
                <a:highlight>
                  <a:srgbClr val="FFFFFF"/>
                </a:highlight>
                <a:latin typeface="Söhne"/>
              </a:rPr>
              <a:t>Commande pour chiffrer le fichier</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encrypt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Automatisation avec un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Explique comment utiliser un fichier de mot de passe avec --</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password</a:t>
            </a:r>
            <a:r>
              <a:rPr lang="fr-FR" b="0" i="0" dirty="0">
                <a:solidFill>
                  <a:srgbClr val="0D0D0D"/>
                </a:solidFill>
                <a:effectLst/>
                <a:highlight>
                  <a:srgbClr val="FFFFFF"/>
                </a:highlight>
                <a:latin typeface="Söhne"/>
              </a:rPr>
              <a:t>-file.</a:t>
            </a:r>
          </a:p>
          <a:p>
            <a:pPr algn="l"/>
            <a:r>
              <a:rPr lang="fr-FR" b="1" i="0" dirty="0">
                <a:solidFill>
                  <a:srgbClr val="0D0D0D"/>
                </a:solidFill>
                <a:effectLst/>
                <a:highlight>
                  <a:srgbClr val="FFFFFF"/>
                </a:highlight>
                <a:latin typeface="Söhne"/>
              </a:rPr>
              <a:t>Exemple de Création et Utilisation de Vault</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Fournir un guide détaillé pour créer un fichier chiffré, afficher son contenu chiffré,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Création d'un fichier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create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Invite l'utilisateur à saisir un mot de passe et à entrer les données dans un éditeur de texte.</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après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à quoi ressemble le contenu chiffré du fichier.</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Exécution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ask-vault-pass</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Comparaison et Différences</a:t>
            </a:r>
          </a:p>
          <a:p>
            <a:pPr algn="l">
              <a:buFont typeface="+mj-lt"/>
              <a:buAutoNum type="arabicPeriod"/>
            </a:pPr>
            <a:r>
              <a:rPr lang="fr-FR" b="1" i="0" dirty="0">
                <a:solidFill>
                  <a:srgbClr val="0D0D0D"/>
                </a:solidFill>
                <a:effectLst/>
                <a:highlight>
                  <a:srgbClr val="FFFFFF"/>
                </a:highlight>
                <a:latin typeface="Söhne"/>
              </a:rPr>
              <a:t>Création vs.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Présuppose que le fichier existe déjà et montre comment le chiffrer.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comment créer un fichier chiffré dès le début.</a:t>
            </a:r>
          </a:p>
          <a:p>
            <a:pPr algn="l">
              <a:buFont typeface="+mj-lt"/>
              <a:buAutoNum type="arabicPeriod"/>
            </a:pPr>
            <a:r>
              <a:rPr lang="fr-FR" b="1" i="0" dirty="0">
                <a:solidFill>
                  <a:srgbClr val="0D0D0D"/>
                </a:solidFill>
                <a:effectLst/>
                <a:highlight>
                  <a:srgbClr val="FFFFFF"/>
                </a:highlight>
                <a:latin typeface="Söhne"/>
              </a:rPr>
              <a:t>Contenu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Ne montre pas le contenu chiffré du fichier.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à quoi ressemble le contenu du fichier après chiffrement.</a:t>
            </a:r>
          </a:p>
          <a:p>
            <a:pPr algn="l">
              <a:buFont typeface="+mj-lt"/>
              <a:buAutoNum type="arabicPeriod"/>
            </a:pPr>
            <a:r>
              <a:rPr lang="fr-FR" b="1" i="0" dirty="0">
                <a:solidFill>
                  <a:srgbClr val="0D0D0D"/>
                </a:solidFill>
                <a:effectLst/>
                <a:highlight>
                  <a:srgbClr val="FFFFFF"/>
                </a:highlight>
                <a:latin typeface="Söhne"/>
              </a:rPr>
              <a:t>Automatisation avec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Mentionne l'utilisation d'un fichier de mot de passe pour automatiser le déchiffrement.</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Ne mentionne pas spécifiquement cette option.</a:t>
            </a:r>
          </a:p>
          <a:p>
            <a:pPr algn="l"/>
            <a:r>
              <a:rPr lang="fr-FR" b="1" i="0" dirty="0">
                <a:solidFill>
                  <a:srgbClr val="0D0D0D"/>
                </a:solidFill>
                <a:effectLst/>
                <a:highlight>
                  <a:srgbClr val="FFFFFF"/>
                </a:highlight>
                <a:latin typeface="Söhne"/>
              </a:rPr>
              <a:t>Résumé et Consolidation</a:t>
            </a:r>
          </a:p>
          <a:p>
            <a:pPr algn="l"/>
            <a:r>
              <a:rPr lang="fr-FR" b="0" i="0" dirty="0">
                <a:solidFill>
                  <a:srgbClr val="0D0D0D"/>
                </a:solidFill>
                <a:effectLst/>
                <a:highlight>
                  <a:srgbClr val="FFFFFF"/>
                </a:highlight>
                <a:latin typeface="Söhne"/>
              </a:rPr>
              <a:t>Pour fournir une vue d'ensemble complète, on peut combiner les éléments des deux sections comme suit :</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73</a:t>
            </a:fld>
            <a:endParaRPr lang="fr-FR"/>
          </a:p>
        </p:txBody>
      </p:sp>
    </p:spTree>
    <p:extLst>
      <p:ext uri="{BB962C8B-B14F-4D97-AF65-F5344CB8AC3E}">
        <p14:creationId xmlns:p14="http://schemas.microsoft.com/office/powerpoint/2010/main" val="152861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sz="1200" b="1" i="0" dirty="0">
                <a:solidFill>
                  <a:srgbClr val="0D0D0D"/>
                </a:solidFill>
                <a:effectLst/>
                <a:highlight>
                  <a:srgbClr val="FFFFFF"/>
                </a:highlight>
                <a:latin typeface="Söhne"/>
              </a:rPr>
              <a:t>Normes de l'industrie</a:t>
            </a:r>
            <a:r>
              <a:rPr lang="fr-FR" sz="1200" b="0" i="0" dirty="0">
                <a:solidFill>
                  <a:srgbClr val="0D0D0D"/>
                </a:solidFill>
                <a:effectLst/>
                <a:highlight>
                  <a:srgbClr val="FFFFFF"/>
                </a:highlight>
                <a:latin typeface="Söhne"/>
              </a:rPr>
              <a:t> : Assurez-vous que la longueur de la clé est conforme aux normes de l'industrie pour l'algorithme spécifique que vous utilisez. Par exemple, pour les certificats SSL/TLS, les normes de l'industrie recommandent généralement des longueurs de clé spécifiques.</a:t>
            </a:r>
          </a:p>
          <a:p>
            <a:pPr algn="l">
              <a:buFont typeface="+mj-lt"/>
              <a:buAutoNum type="arabicPeriod"/>
            </a:pPr>
            <a:r>
              <a:rPr lang="fr-FR" sz="1200" b="1" i="0" dirty="0">
                <a:solidFill>
                  <a:srgbClr val="0D0D0D"/>
                </a:solidFill>
                <a:effectLst/>
                <a:highlight>
                  <a:srgbClr val="FFFFFF"/>
                </a:highlight>
                <a:latin typeface="Söhne"/>
              </a:rPr>
              <a:t>Performances</a:t>
            </a:r>
            <a:r>
              <a:rPr lang="fr-FR" sz="1200" b="0" i="0" dirty="0">
                <a:solidFill>
                  <a:srgbClr val="0D0D0D"/>
                </a:solidFill>
                <a:effectLst/>
                <a:highlight>
                  <a:srgbClr val="FFFFFF"/>
                </a:highlight>
                <a:latin typeface="Söhne"/>
              </a:rPr>
              <a:t> : Considérez les performances de votre système. Des longueurs de clé plus longues peuvent ralentir les opérations de chiffrement et de déchiffrement, ce qui peut être un facteur critique dans certains cas.</a:t>
            </a:r>
          </a:p>
          <a:p>
            <a:pPr algn="l">
              <a:buFont typeface="+mj-lt"/>
              <a:buAutoNum type="arabicPeriod"/>
            </a:pPr>
            <a:r>
              <a:rPr lang="fr-FR" sz="1200" b="1" i="0" dirty="0">
                <a:solidFill>
                  <a:srgbClr val="0D0D0D"/>
                </a:solidFill>
                <a:effectLst/>
                <a:highlight>
                  <a:srgbClr val="FFFFFF"/>
                </a:highlight>
                <a:latin typeface="Söhne"/>
              </a:rPr>
              <a:t>Exigences de compatibilité</a:t>
            </a:r>
            <a:r>
              <a:rPr lang="fr-FR" sz="1200" b="0" i="0" dirty="0">
                <a:solidFill>
                  <a:srgbClr val="0D0D0D"/>
                </a:solidFill>
                <a:effectLst/>
                <a:highlight>
                  <a:srgbClr val="FFFFFF"/>
                </a:highlight>
                <a:latin typeface="Söhne"/>
              </a:rPr>
              <a:t> : Assurez-vous que la longueur de la clé est compatible avec les exigences de votre application ou de votre système. Par exemple, certaines applications peuvent ne pas prendre en charge les longueurs de clé très longues.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225215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14</a:t>
            </a:fld>
            <a:endParaRPr lang="fr-FR"/>
          </a:p>
        </p:txBody>
      </p:sp>
    </p:spTree>
    <p:extLst>
      <p:ext uri="{BB962C8B-B14F-4D97-AF65-F5344CB8AC3E}">
        <p14:creationId xmlns:p14="http://schemas.microsoft.com/office/powerpoint/2010/main" val="196268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20/05/2024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20/05/2024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20/05/2024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20/05/2024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20/05/2024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20/05/2024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20/05/2024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20/05/2024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20/05/2024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20/05/2024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20/05/2024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20/05/2024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customXml" Target="../ink/ink70.xml"/><Relationship Id="rId18" Type="http://schemas.openxmlformats.org/officeDocument/2006/relationships/image" Target="../media/image76.png"/><Relationship Id="rId3" Type="http://schemas.openxmlformats.org/officeDocument/2006/relationships/image" Target="../media/image7.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2.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7.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71.xml"/><Relationship Id="rId10" Type="http://schemas.openxmlformats.org/officeDocument/2006/relationships/customXml" Target="../ink/ink69.xml"/><Relationship Id="rId19" Type="http://schemas.openxmlformats.org/officeDocument/2006/relationships/customXml" Target="../ink/ink73.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7.xml"/><Relationship Id="rId3" Type="http://schemas.openxmlformats.org/officeDocument/2006/relationships/image" Target="../media/image7.png"/><Relationship Id="rId7" Type="http://schemas.openxmlformats.org/officeDocument/2006/relationships/customXml" Target="../ink/ink74.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6.xml"/><Relationship Id="rId5" Type="http://schemas.openxmlformats.org/officeDocument/2006/relationships/image" Target="../media/image73.png"/><Relationship Id="rId15" Type="http://schemas.openxmlformats.org/officeDocument/2006/relationships/customXml" Target="../ink/ink78.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5.xml"/><Relationship Id="rId14" Type="http://schemas.openxmlformats.org/officeDocument/2006/relationships/image" Target="../media/image8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customXml" Target="../ink/ink80.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79.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1.xml"/><Relationship Id="rId4" Type="http://schemas.openxmlformats.org/officeDocument/2006/relationships/image" Target="../media/image7.png"/><Relationship Id="rId9" Type="http://schemas.openxmlformats.org/officeDocument/2006/relationships/image" Target="../media/image85.png"/></Relationships>
</file>

<file path=ppt/slides/_rels/slide15.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2.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4.xml"/><Relationship Id="rId4" Type="http://schemas.openxmlformats.org/officeDocument/2006/relationships/image" Target="../media/image7.png"/><Relationship Id="rId9" Type="http://schemas.openxmlformats.org/officeDocument/2006/relationships/image" Target="../media/image85.png"/><Relationship Id="rId14" Type="http://schemas.openxmlformats.org/officeDocument/2006/relationships/image" Target="../media/image88.png"/></Relationships>
</file>

<file path=ppt/slides/_rels/slide16.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12" Type="http://schemas.openxmlformats.org/officeDocument/2006/relationships/image" Target="../media/image89.png"/><Relationship Id="rId2" Type="http://schemas.openxmlformats.org/officeDocument/2006/relationships/notesSlide" Target="../notesSlides/notesSlide11.xml"/><Relationship Id="rId1" Type="http://schemas.openxmlformats.org/officeDocument/2006/relationships/slideLayout" Target="../slideLayouts/slideLayout7.xml"/><Relationship Id="rId11" Type="http://schemas.openxmlformats.org/officeDocument/2006/relationships/image" Target="../media/image7.png"/><Relationship Id="rId10" Type="http://schemas.openxmlformats.org/officeDocument/2006/relationships/image" Target="../media/image78.png"/><Relationship Id="rId4" Type="http://schemas.openxmlformats.org/officeDocument/2006/relationships/customXml" Target="../ink/ink86.xml"/><Relationship Id="rId9" Type="http://schemas.openxmlformats.org/officeDocument/2006/relationships/image" Target="../media/image86.png"/></Relationships>
</file>

<file path=ppt/slides/_rels/slide17.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ustomXml" Target="../ink/ink88.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7.png"/><Relationship Id="rId9" Type="http://schemas.openxmlformats.org/officeDocument/2006/relationships/image" Target="../media/image86.png"/></Relationships>
</file>

<file path=ppt/slides/_rels/slide18.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3.xml"/><Relationship Id="rId16"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customXml" Target="../ink/ink91.xml"/><Relationship Id="rId11" Type="http://schemas.openxmlformats.org/officeDocument/2006/relationships/image" Target="../media/image7.png"/><Relationship Id="rId5" Type="http://schemas.openxmlformats.org/officeDocument/2006/relationships/image" Target="../media/image85.png"/><Relationship Id="rId15" Type="http://schemas.openxmlformats.org/officeDocument/2006/relationships/customXml" Target="../ink/ink92.xml"/><Relationship Id="rId10" Type="http://schemas.openxmlformats.org/officeDocument/2006/relationships/image" Target="../media/image90.png"/><Relationship Id="rId4" Type="http://schemas.openxmlformats.org/officeDocument/2006/relationships/customXml" Target="../ink/ink90.xml"/><Relationship Id="rId9" Type="http://schemas.openxmlformats.org/officeDocument/2006/relationships/image" Target="../media/image78.png"/><Relationship Id="rId14" Type="http://schemas.openxmlformats.org/officeDocument/2006/relationships/image" Target="../media/image93.png"/></Relationships>
</file>

<file path=ppt/slides/_rels/slide1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ustomXml" Target="../ink/ink94.xml"/><Relationship Id="rId5" Type="http://schemas.openxmlformats.org/officeDocument/2006/relationships/image" Target="../media/image95.png"/><Relationship Id="rId4" Type="http://schemas.openxmlformats.org/officeDocument/2006/relationships/customXml" Target="../ink/ink93.xml"/><Relationship Id="rId9" Type="http://schemas.openxmlformats.org/officeDocument/2006/relationships/image" Target="../media/image9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customXml" Target="../ink/ink96.xml"/><Relationship Id="rId5" Type="http://schemas.openxmlformats.org/officeDocument/2006/relationships/image" Target="../media/image99.png"/><Relationship Id="rId4" Type="http://schemas.openxmlformats.org/officeDocument/2006/relationships/customXml" Target="../ink/ink95.xml"/><Relationship Id="rId9" Type="http://schemas.openxmlformats.org/officeDocument/2006/relationships/image" Target="../media/image9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customXml" Target="../ink/ink98.xml"/><Relationship Id="rId5" Type="http://schemas.openxmlformats.org/officeDocument/2006/relationships/image" Target="../media/image99.png"/><Relationship Id="rId4" Type="http://schemas.openxmlformats.org/officeDocument/2006/relationships/customXml" Target="../ink/ink9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customXml" Target="../ink/ink100.xml"/><Relationship Id="rId5" Type="http://schemas.openxmlformats.org/officeDocument/2006/relationships/image" Target="../media/image101.png"/><Relationship Id="rId4" Type="http://schemas.openxmlformats.org/officeDocument/2006/relationships/customXml" Target="../ink/ink9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customXml" Target="../ink/ink102.xml"/><Relationship Id="rId5" Type="http://schemas.openxmlformats.org/officeDocument/2006/relationships/image" Target="../media/image99.png"/><Relationship Id="rId4" Type="http://schemas.openxmlformats.org/officeDocument/2006/relationships/customXml" Target="../ink/ink10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ustomXml" Target="../ink/ink104.xml"/><Relationship Id="rId5" Type="http://schemas.openxmlformats.org/officeDocument/2006/relationships/image" Target="../media/image103.png"/><Relationship Id="rId4" Type="http://schemas.openxmlformats.org/officeDocument/2006/relationships/customXml" Target="../ink/ink10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customXml" Target="../ink/ink106.xml"/><Relationship Id="rId5" Type="http://schemas.openxmlformats.org/officeDocument/2006/relationships/image" Target="../media/image103.png"/><Relationship Id="rId4" Type="http://schemas.openxmlformats.org/officeDocument/2006/relationships/customXml" Target="../ink/ink10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customXml" Target="../ink/ink108.xml"/><Relationship Id="rId5" Type="http://schemas.openxmlformats.org/officeDocument/2006/relationships/image" Target="../media/image103.png"/><Relationship Id="rId4" Type="http://schemas.openxmlformats.org/officeDocument/2006/relationships/customXml" Target="../ink/ink10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customXml" Target="../ink/ink110.xml"/><Relationship Id="rId5" Type="http://schemas.openxmlformats.org/officeDocument/2006/relationships/image" Target="../media/image103.png"/><Relationship Id="rId4" Type="http://schemas.openxmlformats.org/officeDocument/2006/relationships/customXml" Target="../ink/ink10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customXml" Target="../ink/ink112.xml"/><Relationship Id="rId5" Type="http://schemas.openxmlformats.org/officeDocument/2006/relationships/image" Target="../media/image103.png"/><Relationship Id="rId4" Type="http://schemas.openxmlformats.org/officeDocument/2006/relationships/customXml" Target="../ink/ink1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customXml" Target="../ink/ink114.xml"/><Relationship Id="rId5" Type="http://schemas.openxmlformats.org/officeDocument/2006/relationships/image" Target="../media/image105.png"/><Relationship Id="rId4" Type="http://schemas.openxmlformats.org/officeDocument/2006/relationships/customXml" Target="../ink/ink1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customXml" Target="../ink/ink116.xml"/><Relationship Id="rId5" Type="http://schemas.openxmlformats.org/officeDocument/2006/relationships/image" Target="../media/image105.png"/><Relationship Id="rId4" Type="http://schemas.openxmlformats.org/officeDocument/2006/relationships/customXml" Target="../ink/ink1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customXml" Target="../ink/ink118.xml"/><Relationship Id="rId5" Type="http://schemas.openxmlformats.org/officeDocument/2006/relationships/image" Target="../media/image103.png"/><Relationship Id="rId4" Type="http://schemas.openxmlformats.org/officeDocument/2006/relationships/customXml" Target="../ink/ink11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customXml" Target="../ink/ink120.xml"/><Relationship Id="rId5" Type="http://schemas.openxmlformats.org/officeDocument/2006/relationships/image" Target="../media/image101.png"/><Relationship Id="rId4" Type="http://schemas.openxmlformats.org/officeDocument/2006/relationships/customXml" Target="../ink/ink119.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customXml" Target="../ink/ink122.xml"/><Relationship Id="rId5" Type="http://schemas.openxmlformats.org/officeDocument/2006/relationships/image" Target="../media/image101.png"/><Relationship Id="rId4" Type="http://schemas.openxmlformats.org/officeDocument/2006/relationships/customXml" Target="../ink/ink12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customXml" Target="../ink/ink124.xml"/><Relationship Id="rId5" Type="http://schemas.openxmlformats.org/officeDocument/2006/relationships/image" Target="../media/image103.png"/><Relationship Id="rId4" Type="http://schemas.openxmlformats.org/officeDocument/2006/relationships/customXml" Target="../ink/ink12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customXml" Target="../ink/ink126.xml"/><Relationship Id="rId5" Type="http://schemas.openxmlformats.org/officeDocument/2006/relationships/image" Target="../media/image103.png"/><Relationship Id="rId4" Type="http://schemas.openxmlformats.org/officeDocument/2006/relationships/customXml" Target="../ink/ink125.xml"/></Relationships>
</file>

<file path=ppt/slides/_rels/slide36.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customXml" Target="../ink/ink128.xml"/><Relationship Id="rId5" Type="http://schemas.openxmlformats.org/officeDocument/2006/relationships/image" Target="../media/image105.png"/><Relationship Id="rId4" Type="http://schemas.openxmlformats.org/officeDocument/2006/relationships/customXml" Target="../ink/ink127.xml"/></Relationships>
</file>

<file path=ppt/slides/_rels/slide37.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customXml" Target="../ink/ink130.xml"/><Relationship Id="rId5" Type="http://schemas.openxmlformats.org/officeDocument/2006/relationships/image" Target="../media/image105.png"/><Relationship Id="rId4" Type="http://schemas.openxmlformats.org/officeDocument/2006/relationships/customXml" Target="../ink/ink129.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customXml" Target="../ink/ink132.xml"/><Relationship Id="rId5" Type="http://schemas.openxmlformats.org/officeDocument/2006/relationships/image" Target="../media/image105.png"/><Relationship Id="rId4" Type="http://schemas.openxmlformats.org/officeDocument/2006/relationships/customXml" Target="../ink/ink13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customXml" Target="../ink/ink134.xml"/><Relationship Id="rId5" Type="http://schemas.openxmlformats.org/officeDocument/2006/relationships/image" Target="../media/image105.png"/><Relationship Id="rId4" Type="http://schemas.openxmlformats.org/officeDocument/2006/relationships/customXml" Target="../ink/ink13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customXml" Target="../ink/ink136.xml"/><Relationship Id="rId5" Type="http://schemas.openxmlformats.org/officeDocument/2006/relationships/image" Target="../media/image105.png"/><Relationship Id="rId4" Type="http://schemas.openxmlformats.org/officeDocument/2006/relationships/customXml" Target="../ink/ink13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customXml" Target="../ink/ink138.xml"/><Relationship Id="rId5" Type="http://schemas.openxmlformats.org/officeDocument/2006/relationships/image" Target="../media/image105.png"/><Relationship Id="rId4" Type="http://schemas.openxmlformats.org/officeDocument/2006/relationships/customXml" Target="../ink/ink13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customXml" Target="../ink/ink140.xml"/><Relationship Id="rId5" Type="http://schemas.openxmlformats.org/officeDocument/2006/relationships/image" Target="../media/image105.png"/><Relationship Id="rId4" Type="http://schemas.openxmlformats.org/officeDocument/2006/relationships/customXml" Target="../ink/ink139.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customXml" Target="../ink/ink142.xml"/><Relationship Id="rId5" Type="http://schemas.openxmlformats.org/officeDocument/2006/relationships/image" Target="../media/image105.png"/><Relationship Id="rId4" Type="http://schemas.openxmlformats.org/officeDocument/2006/relationships/customXml" Target="../ink/ink14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customXml" Target="../ink/ink144.xml"/><Relationship Id="rId5" Type="http://schemas.openxmlformats.org/officeDocument/2006/relationships/image" Target="../media/image103.png"/><Relationship Id="rId4" Type="http://schemas.openxmlformats.org/officeDocument/2006/relationships/customXml" Target="../ink/ink143.xml"/></Relationships>
</file>

<file path=ppt/slides/_rels/slide45.xml.rels><?xml version="1.0" encoding="UTF-8" standalone="yes"?>
<Relationships xmlns="http://schemas.openxmlformats.org/package/2006/relationships"><Relationship Id="rId8" Type="http://schemas.openxmlformats.org/officeDocument/2006/relationships/hyperlink" Target="https://docs.ansible.com/ansible/latest/plugins/action.html" TargetMode="External"/><Relationship Id="rId13" Type="http://schemas.openxmlformats.org/officeDocument/2006/relationships/hyperlink" Target="https://docs.ansible.com/ansible/latest/plugins/connection.html" TargetMode="External"/><Relationship Id="rId18" Type="http://schemas.openxmlformats.org/officeDocument/2006/relationships/hyperlink" Target="https://docs.ansible.com/ansible/latest/plugins/lookup.html" TargetMode="External"/><Relationship Id="rId26" Type="http://schemas.openxmlformats.org/officeDocument/2006/relationships/hyperlink" Target="https://docs.ansible.com/ansible/latest/plugins/vars.html" TargetMode="External"/><Relationship Id="rId3" Type="http://schemas.openxmlformats.org/officeDocument/2006/relationships/image" Target="../media/image1.png"/><Relationship Id="rId21" Type="http://schemas.openxmlformats.org/officeDocument/2006/relationships/hyperlink" Target="https://docs.ansible.com/ansible/latest/plugins/netconf.html" TargetMode="External"/><Relationship Id="rId7" Type="http://schemas.openxmlformats.org/officeDocument/2006/relationships/image" Target="../media/image104.png"/><Relationship Id="rId12" Type="http://schemas.openxmlformats.org/officeDocument/2006/relationships/hyperlink" Target="https://docs.ansible.com/ansible/latest/plugins/cliconf.html" TargetMode="External"/><Relationship Id="rId17" Type="http://schemas.openxmlformats.org/officeDocument/2006/relationships/hyperlink" Target="https://docs.ansible.com/ansible/latest/plugins/inventory.html" TargetMode="External"/><Relationship Id="rId25" Type="http://schemas.openxmlformats.org/officeDocument/2006/relationships/hyperlink" Target="https://docs.ansible.com/ansible/latest/plugins/test.html" TargetMode="External"/><Relationship Id="rId2" Type="http://schemas.openxmlformats.org/officeDocument/2006/relationships/notesSlide" Target="../notesSlides/notesSlide40.xml"/><Relationship Id="rId16" Type="http://schemas.openxmlformats.org/officeDocument/2006/relationships/hyperlink" Target="https://docs.ansible.com/ansible/latest/plugins/httpapi.html" TargetMode="External"/><Relationship Id="rId20" Type="http://schemas.openxmlformats.org/officeDocument/2006/relationships/hyperlink" Target="https://docs.ansible.com/ansible/latest/plugins/module_util.html" TargetMode="External"/><Relationship Id="rId1" Type="http://schemas.openxmlformats.org/officeDocument/2006/relationships/slideLayout" Target="../slideLayouts/slideLayout7.xml"/><Relationship Id="rId6" Type="http://schemas.openxmlformats.org/officeDocument/2006/relationships/customXml" Target="../ink/ink146.xml"/><Relationship Id="rId11" Type="http://schemas.openxmlformats.org/officeDocument/2006/relationships/hyperlink" Target="https://docs.ansible.com/ansible/latest/plugins/callback.html" TargetMode="External"/><Relationship Id="rId24" Type="http://schemas.openxmlformats.org/officeDocument/2006/relationships/hyperlink" Target="https://docs.ansible.com/ansible/latest/plugins/terminal.html" TargetMode="External"/><Relationship Id="rId5" Type="http://schemas.openxmlformats.org/officeDocument/2006/relationships/image" Target="../media/image103.png"/><Relationship Id="rId15" Type="http://schemas.openxmlformats.org/officeDocument/2006/relationships/hyperlink" Target="https://docs.ansible.com/ansible/latest/plugins/filter.html" TargetMode="External"/><Relationship Id="rId23" Type="http://schemas.openxmlformats.org/officeDocument/2006/relationships/hyperlink" Target="https://docs.ansible.com/ansible/latest/plugins/strategy.html" TargetMode="External"/><Relationship Id="rId10" Type="http://schemas.openxmlformats.org/officeDocument/2006/relationships/hyperlink" Target="https://docs.ansible.com/ansible/latest/plugins/cache.html" TargetMode="External"/><Relationship Id="rId19" Type="http://schemas.openxmlformats.org/officeDocument/2006/relationships/hyperlink" Target="https://docs.ansible.com/ansible/latest/plugins/module.html" TargetMode="External"/><Relationship Id="rId4" Type="http://schemas.openxmlformats.org/officeDocument/2006/relationships/customXml" Target="../ink/ink145.xml"/><Relationship Id="rId9" Type="http://schemas.openxmlformats.org/officeDocument/2006/relationships/hyperlink" Target="https://docs.ansible.com/ansible/latest/plugins/become.html" TargetMode="External"/><Relationship Id="rId14" Type="http://schemas.openxmlformats.org/officeDocument/2006/relationships/hyperlink" Target="https://docs.ansible.com/ansible/latest/plugins/docs_fragment.html" TargetMode="External"/><Relationship Id="rId22" Type="http://schemas.openxmlformats.org/officeDocument/2006/relationships/hyperlink" Target="https://docs.ansible.com/ansible/latest/plugins/shell.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customXml" Target="../ink/ink148.xml"/><Relationship Id="rId5" Type="http://schemas.openxmlformats.org/officeDocument/2006/relationships/image" Target="../media/image103.png"/><Relationship Id="rId4" Type="http://schemas.openxmlformats.org/officeDocument/2006/relationships/customXml" Target="../ink/ink14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customXml" Target="../ink/ink150.xml"/><Relationship Id="rId5" Type="http://schemas.openxmlformats.org/officeDocument/2006/relationships/image" Target="../media/image103.png"/><Relationship Id="rId4" Type="http://schemas.openxmlformats.org/officeDocument/2006/relationships/customXml" Target="../ink/ink149.xml"/></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ansible-collections/community.general/tree/main/plugins/inventory" TargetMode="External"/><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customXml" Target="../ink/ink152.xml"/><Relationship Id="rId5" Type="http://schemas.openxmlformats.org/officeDocument/2006/relationships/image" Target="../media/image103.png"/><Relationship Id="rId4" Type="http://schemas.openxmlformats.org/officeDocument/2006/relationships/customXml" Target="../ink/ink15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customXml" Target="../ink/ink154.xml"/><Relationship Id="rId5" Type="http://schemas.openxmlformats.org/officeDocument/2006/relationships/image" Target="../media/image105.png"/><Relationship Id="rId4" Type="http://schemas.openxmlformats.org/officeDocument/2006/relationships/customXml" Target="../ink/ink15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customXml" Target="../ink/ink156.xml"/><Relationship Id="rId5" Type="http://schemas.openxmlformats.org/officeDocument/2006/relationships/image" Target="../media/image103.png"/><Relationship Id="rId4" Type="http://schemas.openxmlformats.org/officeDocument/2006/relationships/customXml" Target="../ink/ink155.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customXml" Target="../ink/ink158.xml"/><Relationship Id="rId5" Type="http://schemas.openxmlformats.org/officeDocument/2006/relationships/image" Target="../media/image105.png"/><Relationship Id="rId4" Type="http://schemas.openxmlformats.org/officeDocument/2006/relationships/customXml" Target="../ink/ink15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customXml" Target="../ink/ink160.xml"/><Relationship Id="rId5" Type="http://schemas.openxmlformats.org/officeDocument/2006/relationships/image" Target="../media/image103.png"/><Relationship Id="rId4" Type="http://schemas.openxmlformats.org/officeDocument/2006/relationships/customXml" Target="../ink/ink159.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customXml" Target="../ink/ink162.xml"/><Relationship Id="rId5" Type="http://schemas.openxmlformats.org/officeDocument/2006/relationships/image" Target="../media/image103.png"/><Relationship Id="rId4" Type="http://schemas.openxmlformats.org/officeDocument/2006/relationships/customXml" Target="../ink/ink16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customXml" Target="../ink/ink164.xml"/><Relationship Id="rId5" Type="http://schemas.openxmlformats.org/officeDocument/2006/relationships/image" Target="../media/image103.png"/><Relationship Id="rId4" Type="http://schemas.openxmlformats.org/officeDocument/2006/relationships/customXml" Target="../ink/ink16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customXml" Target="../ink/ink166.xml"/><Relationship Id="rId5" Type="http://schemas.openxmlformats.org/officeDocument/2006/relationships/image" Target="../media/image103.png"/><Relationship Id="rId4" Type="http://schemas.openxmlformats.org/officeDocument/2006/relationships/customXml" Target="../ink/ink165.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customXml" Target="../ink/ink168.xml"/><Relationship Id="rId5" Type="http://schemas.openxmlformats.org/officeDocument/2006/relationships/image" Target="../media/image103.png"/><Relationship Id="rId4" Type="http://schemas.openxmlformats.org/officeDocument/2006/relationships/customXml" Target="../ink/ink16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customXml" Target="../ink/ink170.xml"/><Relationship Id="rId5" Type="http://schemas.openxmlformats.org/officeDocument/2006/relationships/image" Target="../media/image103.png"/><Relationship Id="rId4" Type="http://schemas.openxmlformats.org/officeDocument/2006/relationships/customXml" Target="../ink/ink169.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customXml" Target="../ink/ink172.xml"/><Relationship Id="rId5" Type="http://schemas.openxmlformats.org/officeDocument/2006/relationships/image" Target="../media/image103.png"/><Relationship Id="rId4" Type="http://schemas.openxmlformats.org/officeDocument/2006/relationships/customXml" Target="../ink/ink17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customXml" Target="../ink/ink174.xml"/><Relationship Id="rId5" Type="http://schemas.openxmlformats.org/officeDocument/2006/relationships/image" Target="../media/image103.png"/><Relationship Id="rId4" Type="http://schemas.openxmlformats.org/officeDocument/2006/relationships/customXml" Target="../ink/ink17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customXml" Target="../ink/ink176.xml"/><Relationship Id="rId5" Type="http://schemas.openxmlformats.org/officeDocument/2006/relationships/image" Target="../media/image105.png"/><Relationship Id="rId4" Type="http://schemas.openxmlformats.org/officeDocument/2006/relationships/customXml" Target="../ink/ink175.xml"/></Relationships>
</file>

<file path=ppt/slides/_rels/slide61.xml.rels><?xml version="1.0" encoding="UTF-8" standalone="yes"?>
<Relationships xmlns="http://schemas.openxmlformats.org/package/2006/relationships"><Relationship Id="rId3" Type="http://schemas.openxmlformats.org/officeDocument/2006/relationships/customXml" Target="../ink/ink177.xml"/><Relationship Id="rId7" Type="http://schemas.openxmlformats.org/officeDocument/2006/relationships/image" Target="../media/image104.png"/><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customXml" Target="../ink/ink178.xml"/><Relationship Id="rId5" Type="http://schemas.openxmlformats.org/officeDocument/2006/relationships/image" Target="../media/image103.png"/></Relationships>
</file>

<file path=ppt/slides/_rels/slide62.xml.rels><?xml version="1.0" encoding="UTF-8" standalone="yes"?>
<Relationships xmlns="http://schemas.openxmlformats.org/package/2006/relationships"><Relationship Id="rId3" Type="http://schemas.openxmlformats.org/officeDocument/2006/relationships/customXml" Target="../ink/ink179.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customXml" Target="../ink/ink180.xml"/><Relationship Id="rId4" Type="http://schemas.openxmlformats.org/officeDocument/2006/relationships/image" Target="../media/image105.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customXml" Target="../ink/ink182.xml"/><Relationship Id="rId5" Type="http://schemas.openxmlformats.org/officeDocument/2006/relationships/image" Target="../media/image103.png"/><Relationship Id="rId4" Type="http://schemas.openxmlformats.org/officeDocument/2006/relationships/customXml" Target="../ink/ink18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customXml" Target="../ink/ink184.xml"/><Relationship Id="rId5" Type="http://schemas.openxmlformats.org/officeDocument/2006/relationships/image" Target="../media/image105.png"/><Relationship Id="rId4" Type="http://schemas.openxmlformats.org/officeDocument/2006/relationships/customXml" Target="../ink/ink18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customXml" Target="../ink/ink186.xml"/><Relationship Id="rId5" Type="http://schemas.openxmlformats.org/officeDocument/2006/relationships/image" Target="../media/image105.png"/><Relationship Id="rId4" Type="http://schemas.openxmlformats.org/officeDocument/2006/relationships/customXml" Target="../ink/ink185.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customXml" Target="../ink/ink188.xml"/><Relationship Id="rId5" Type="http://schemas.openxmlformats.org/officeDocument/2006/relationships/image" Target="../media/image107.png"/><Relationship Id="rId4" Type="http://schemas.openxmlformats.org/officeDocument/2006/relationships/customXml" Target="../ink/ink187.xml"/></Relationships>
</file>

<file path=ppt/slides/_rels/slide67.xml.rels><?xml version="1.0" encoding="UTF-8" standalone="yes"?>
<Relationships xmlns="http://schemas.openxmlformats.org/package/2006/relationships"><Relationship Id="rId8" Type="http://schemas.openxmlformats.org/officeDocument/2006/relationships/image" Target="../media/image100.jpg"/><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customXml" Target="../ink/ink190.xml"/><Relationship Id="rId5" Type="http://schemas.openxmlformats.org/officeDocument/2006/relationships/image" Target="../media/image107.png"/><Relationship Id="rId4" Type="http://schemas.openxmlformats.org/officeDocument/2006/relationships/customXml" Target="../ink/ink189.xml"/><Relationship Id="rId9" Type="http://schemas.openxmlformats.org/officeDocument/2006/relationships/image" Target="../media/image101.jp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customXml" Target="../ink/ink192.xml"/><Relationship Id="rId5" Type="http://schemas.openxmlformats.org/officeDocument/2006/relationships/image" Target="../media/image105.png"/><Relationship Id="rId4" Type="http://schemas.openxmlformats.org/officeDocument/2006/relationships/customXml" Target="../ink/ink19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customXml" Target="../ink/ink194.xml"/><Relationship Id="rId5" Type="http://schemas.openxmlformats.org/officeDocument/2006/relationships/image" Target="../media/image107.png"/><Relationship Id="rId4" Type="http://schemas.openxmlformats.org/officeDocument/2006/relationships/customXml" Target="../ink/ink193.xml"/></Relationships>
</file>

<file path=ppt/slides/_rels/slide7.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2.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45.png"/><Relationship Id="rId112" Type="http://schemas.openxmlformats.org/officeDocument/2006/relationships/customXml" Target="../ink/ink57.xml"/><Relationship Id="rId16" Type="http://schemas.openxmlformats.org/officeDocument/2006/relationships/customXml" Target="../ink/ink9.xml"/><Relationship Id="rId107" Type="http://schemas.openxmlformats.org/officeDocument/2006/relationships/image" Target="../media/image54.png"/><Relationship Id="rId11" Type="http://schemas.openxmlformats.org/officeDocument/2006/relationships/image" Target="../media/image69.png"/><Relationship Id="rId32" Type="http://schemas.openxmlformats.org/officeDocument/2006/relationships/customXml" Target="../ink/ink17.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40.png"/><Relationship Id="rId102" Type="http://schemas.openxmlformats.org/officeDocument/2006/relationships/customXml" Target="../ink/ink52.xml"/><Relationship Id="rId123" Type="http://schemas.openxmlformats.org/officeDocument/2006/relationships/image" Target="../media/image62.png"/><Relationship Id="rId128" Type="http://schemas.openxmlformats.org/officeDocument/2006/relationships/customXml" Target="../ink/ink65.xml"/><Relationship Id="rId5" Type="http://schemas.openxmlformats.org/officeDocument/2006/relationships/image" Target="../media/image7.png"/><Relationship Id="rId90" Type="http://schemas.openxmlformats.org/officeDocument/2006/relationships/customXml" Target="../ink/ink46.xml"/><Relationship Id="rId95" Type="http://schemas.openxmlformats.org/officeDocument/2006/relationships/image" Target="../media/image48.png"/><Relationship Id="rId22" Type="http://schemas.openxmlformats.org/officeDocument/2006/relationships/customXml" Target="../ink/ink12.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60.xml"/><Relationship Id="rId80" Type="http://schemas.openxmlformats.org/officeDocument/2006/relationships/customXml" Target="../ink/ink41.xml"/><Relationship Id="rId85" Type="http://schemas.openxmlformats.org/officeDocument/2006/relationships/image" Target="../media/image43.png"/><Relationship Id="rId12" Type="http://schemas.openxmlformats.org/officeDocument/2006/relationships/customXml" Target="../ink/ink7.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20.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65.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9.xml"/><Relationship Id="rId1" Type="http://schemas.openxmlformats.org/officeDocument/2006/relationships/slideLayout" Target="../slideLayouts/slideLayout7.xml"/><Relationship Id="rId6" Type="http://schemas.openxmlformats.org/officeDocument/2006/relationships/customXml" Target="../ink/ink4.xml"/><Relationship Id="rId23" Type="http://schemas.openxmlformats.org/officeDocument/2006/relationships/image" Target="../media/image12.png"/><Relationship Id="rId28" Type="http://schemas.openxmlformats.org/officeDocument/2006/relationships/customXml" Target="../ink/ink15.xml"/><Relationship Id="rId49" Type="http://schemas.openxmlformats.org/officeDocument/2006/relationships/image" Target="../media/image25.png"/><Relationship Id="rId114" Type="http://schemas.openxmlformats.org/officeDocument/2006/relationships/customXml" Target="../ink/ink58.xml"/><Relationship Id="rId119" Type="http://schemas.openxmlformats.org/officeDocument/2006/relationships/image" Target="../media/image60.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4.xml"/><Relationship Id="rId130" Type="http://schemas.openxmlformats.org/officeDocument/2006/relationships/customXml" Target="../ink/ink66.xml"/><Relationship Id="rId13" Type="http://schemas.openxmlformats.org/officeDocument/2006/relationships/image" Target="../media/image710.png"/><Relationship Id="rId18" Type="http://schemas.openxmlformats.org/officeDocument/2006/relationships/customXml" Target="../ink/ink10.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28.png"/><Relationship Id="rId76" Type="http://schemas.openxmlformats.org/officeDocument/2006/relationships/customXml" Target="../ink/ink39.xml"/><Relationship Id="rId97" Type="http://schemas.openxmlformats.org/officeDocument/2006/relationships/image" Target="../media/image49.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63.png"/><Relationship Id="rId7" Type="http://schemas.openxmlformats.org/officeDocument/2006/relationships/image" Target="../media/image410.png"/><Relationship Id="rId71" Type="http://schemas.openxmlformats.org/officeDocument/2006/relationships/image" Target="../media/image36.png"/><Relationship Id="rId92" Type="http://schemas.openxmlformats.org/officeDocument/2006/relationships/customXml" Target="../ink/ink47.xml"/><Relationship Id="rId2" Type="http://schemas.openxmlformats.org/officeDocument/2006/relationships/notesSlide" Target="../notesSlides/notesSlide2.xml"/><Relationship Id="rId29" Type="http://schemas.openxmlformats.org/officeDocument/2006/relationships/image" Target="../media/image15.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3.png"/><Relationship Id="rId66" Type="http://schemas.openxmlformats.org/officeDocument/2006/relationships/customXml" Target="../ink/ink34.xml"/><Relationship Id="rId87" Type="http://schemas.openxmlformats.org/officeDocument/2006/relationships/image" Target="../media/image44.png"/><Relationship Id="rId110" Type="http://schemas.openxmlformats.org/officeDocument/2006/relationships/customXml" Target="../ink/ink56.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2.xml"/><Relationship Id="rId19" Type="http://schemas.openxmlformats.org/officeDocument/2006/relationships/image" Target="../media/image10.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8.png"/><Relationship Id="rId56" Type="http://schemas.openxmlformats.org/officeDocument/2006/relationships/customXml" Target="../ink/ink29.xml"/><Relationship Id="rId77" Type="http://schemas.openxmlformats.org/officeDocument/2006/relationships/image" Target="../media/image39.png"/><Relationship Id="rId100" Type="http://schemas.openxmlformats.org/officeDocument/2006/relationships/customXml" Target="../ink/ink51.xml"/><Relationship Id="rId105" Type="http://schemas.openxmlformats.org/officeDocument/2006/relationships/image" Target="../media/image53.png"/><Relationship Id="rId126" Type="http://schemas.openxmlformats.org/officeDocument/2006/relationships/customXml" Target="../ink/ink64.xml"/><Relationship Id="rId8" Type="http://schemas.openxmlformats.org/officeDocument/2006/relationships/customXml" Target="../ink/ink5.xml"/><Relationship Id="rId51" Type="http://schemas.openxmlformats.org/officeDocument/2006/relationships/image" Target="../media/image26.png"/><Relationship Id="rId72" Type="http://schemas.openxmlformats.org/officeDocument/2006/relationships/customXml" Target="../ink/ink37.xml"/><Relationship Id="rId93" Type="http://schemas.openxmlformats.org/officeDocument/2006/relationships/image" Target="../media/image47.png"/><Relationship Id="rId98" Type="http://schemas.openxmlformats.org/officeDocument/2006/relationships/customXml" Target="../ink/ink50.xml"/><Relationship Id="rId121" Type="http://schemas.openxmlformats.org/officeDocument/2006/relationships/image" Target="../media/image61.png"/><Relationship Id="rId3" Type="http://schemas.openxmlformats.org/officeDocument/2006/relationships/customXml" Target="../ink/ink3.xml"/><Relationship Id="rId25" Type="http://schemas.openxmlformats.org/officeDocument/2006/relationships/image" Target="../media/image13.png"/><Relationship Id="rId46" Type="http://schemas.openxmlformats.org/officeDocument/2006/relationships/customXml" Target="../ink/ink24.xml"/><Relationship Id="rId67" Type="http://schemas.openxmlformats.org/officeDocument/2006/relationships/image" Target="../media/image34.png"/><Relationship Id="rId116" Type="http://schemas.openxmlformats.org/officeDocument/2006/relationships/customXml" Target="../ink/ink59.xml"/><Relationship Id="rId20" Type="http://schemas.openxmlformats.org/officeDocument/2006/relationships/customXml" Target="../ink/ink11.xml"/><Relationship Id="rId41" Type="http://schemas.openxmlformats.org/officeDocument/2006/relationships/image" Target="../media/image21.png"/><Relationship Id="rId62" Type="http://schemas.openxmlformats.org/officeDocument/2006/relationships/customXml" Target="../ink/ink32.xml"/><Relationship Id="rId83" Type="http://schemas.openxmlformats.org/officeDocument/2006/relationships/image" Target="../media/image42.png"/><Relationship Id="rId88" Type="http://schemas.openxmlformats.org/officeDocument/2006/relationships/customXml" Target="../ink/ink45.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9.xml"/><Relationship Id="rId57" Type="http://schemas.openxmlformats.org/officeDocument/2006/relationships/image" Target="../media/image29.png"/><Relationship Id="rId106" Type="http://schemas.openxmlformats.org/officeDocument/2006/relationships/customXml" Target="../ink/ink54.xml"/><Relationship Id="rId127" Type="http://schemas.openxmlformats.org/officeDocument/2006/relationships/image" Target="../media/image64.png"/><Relationship Id="rId10" Type="http://schemas.openxmlformats.org/officeDocument/2006/relationships/customXml" Target="../ink/ink6.xml"/><Relationship Id="rId31" Type="http://schemas.openxmlformats.org/officeDocument/2006/relationships/image" Target="../media/image16.png"/><Relationship Id="rId52" Type="http://schemas.openxmlformats.org/officeDocument/2006/relationships/customXml" Target="../ink/ink27.xml"/><Relationship Id="rId73" Type="http://schemas.openxmlformats.org/officeDocument/2006/relationships/image" Target="../media/image37.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2.xml"/><Relationship Id="rId4" Type="http://schemas.openxmlformats.org/officeDocument/2006/relationships/image" Target="../media/image210.png"/><Relationship Id="rId9" Type="http://schemas.openxmlformats.org/officeDocument/2006/relationships/image" Target="../media/image510.png"/><Relationship Id="rId26" Type="http://schemas.openxmlformats.org/officeDocument/2006/relationships/customXml" Target="../ink/ink14.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customXml" Target="../ink/ink196.xml"/><Relationship Id="rId5" Type="http://schemas.openxmlformats.org/officeDocument/2006/relationships/image" Target="../media/image107.png"/><Relationship Id="rId4" Type="http://schemas.openxmlformats.org/officeDocument/2006/relationships/customXml" Target="../ink/ink195.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customXml" Target="../ink/ink198.xml"/><Relationship Id="rId5" Type="http://schemas.openxmlformats.org/officeDocument/2006/relationships/image" Target="../media/image103.png"/><Relationship Id="rId4" Type="http://schemas.openxmlformats.org/officeDocument/2006/relationships/customXml" Target="../ink/ink19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customXml" Target="../ink/ink200.xml"/><Relationship Id="rId5" Type="http://schemas.openxmlformats.org/officeDocument/2006/relationships/image" Target="../media/image107.png"/><Relationship Id="rId4" Type="http://schemas.openxmlformats.org/officeDocument/2006/relationships/customXml" Target="../ink/ink199.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customXml" Target="../ink/ink202.xml"/><Relationship Id="rId5" Type="http://schemas.openxmlformats.org/officeDocument/2006/relationships/image" Target="../media/image107.png"/><Relationship Id="rId4" Type="http://schemas.openxmlformats.org/officeDocument/2006/relationships/customXml" Target="../ink/ink201.xml"/></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2825924" y="263111"/>
            <a:ext cx="7481857"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Formation :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accent3">
                    <a:lumMod val="60000"/>
                    <a:lumOff val="40000"/>
                  </a:schemeClr>
                </a:solidFill>
                <a:effectLst/>
                <a:latin typeface="Arial Black" panose="020B0A04020102020204" pitchFamily="34" charset="0"/>
                <a:ea typeface="Calibri" panose="020F0502020204030204" pitchFamily="34" charset="0"/>
                <a:cs typeface="Calibri" panose="020F0502020204030204" pitchFamily="34" charset="0"/>
              </a:rPr>
              <a:t>Jenkins</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444887" y="1129335"/>
            <a:ext cx="4964430" cy="2780081"/>
          </a:xfrm>
          <a:prstGeom prst="rect">
            <a:avLst/>
          </a:prstGeom>
        </p:spPr>
      </p:pic>
      <p:pic>
        <p:nvPicPr>
          <p:cNvPr id="1036" name="Picture 12" descr="Jenkins white logo transparent PNG - StickPNG">
            <a:extLst>
              <a:ext uri="{FF2B5EF4-FFF2-40B4-BE49-F238E27FC236}">
                <a16:creationId xmlns:a16="http://schemas.microsoft.com/office/drawing/2014/main" id="{72AEBB80-88A4-A795-CB29-BED2A740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441" y="1710045"/>
            <a:ext cx="4482131" cy="183882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C677C97-8AAD-CBC4-AB69-7592B68B2370}"/>
              </a:ext>
            </a:extLst>
          </p:cNvPr>
          <p:cNvSpPr txBox="1"/>
          <p:nvPr/>
        </p:nvSpPr>
        <p:spPr>
          <a:xfrm>
            <a:off x="239571" y="6194779"/>
            <a:ext cx="1256720" cy="400110"/>
          </a:xfrm>
          <a:prstGeom prst="rect">
            <a:avLst/>
          </a:prstGeom>
          <a:noFill/>
        </p:spPr>
        <p:txBody>
          <a:bodyPr wrap="square">
            <a:spAutoFit/>
          </a:bodyPr>
          <a:lstStyle/>
          <a:p>
            <a:pPr algn="l"/>
            <a:r>
              <a:rPr lang="fr-FR" sz="2000" b="1" dirty="0">
                <a:solidFill>
                  <a:schemeClr val="bg1"/>
                </a:solidFill>
              </a:rPr>
              <a:t>Juin 2024 </a:t>
            </a:r>
            <a:endParaRPr lang="fr-FR" sz="2000" i="0" dirty="0">
              <a:solidFill>
                <a:schemeClr val="bg1"/>
              </a:solidFill>
              <a:effectLst/>
              <a:latin typeface="Montserrat"/>
            </a:endParaRPr>
          </a:p>
        </p:txBody>
      </p:sp>
      <p:sp>
        <p:nvSpPr>
          <p:cNvPr id="8" name="ZoneTexte 7">
            <a:extLst>
              <a:ext uri="{FF2B5EF4-FFF2-40B4-BE49-F238E27FC236}">
                <a16:creationId xmlns:a16="http://schemas.microsoft.com/office/drawing/2014/main" id="{7D924454-5863-FDA6-5640-37D722A480ED}"/>
              </a:ext>
            </a:extLst>
          </p:cNvPr>
          <p:cNvSpPr txBox="1"/>
          <p:nvPr/>
        </p:nvSpPr>
        <p:spPr>
          <a:xfrm>
            <a:off x="3026271" y="3789688"/>
            <a:ext cx="6139458" cy="1138773"/>
          </a:xfrm>
          <a:prstGeom prst="rect">
            <a:avLst/>
          </a:prstGeom>
          <a:noFill/>
        </p:spPr>
        <p:txBody>
          <a:bodyPr wrap="square">
            <a:spAutoFit/>
          </a:bodyPr>
          <a:lstStyle/>
          <a:p>
            <a:pPr algn="l"/>
            <a:r>
              <a:rPr lang="fr-FR" sz="3200" b="1" dirty="0">
                <a:solidFill>
                  <a:schemeClr val="bg1"/>
                </a:solidFill>
              </a:rPr>
              <a:t>Mohamed HAMMOUDA</a:t>
            </a:r>
          </a:p>
          <a:p>
            <a:pPr algn="l"/>
            <a:r>
              <a:rPr lang="fr-FR" dirty="0">
                <a:solidFill>
                  <a:schemeClr val="bg1"/>
                </a:solidFill>
                <a:latin typeface="Montserrat"/>
              </a:rPr>
              <a:t>Maitre technologue en Génie informatique</a:t>
            </a:r>
          </a:p>
          <a:p>
            <a:pPr algn="l"/>
            <a:r>
              <a:rPr lang="fr-FR" i="0" dirty="0">
                <a:solidFill>
                  <a:schemeClr val="bg1"/>
                </a:solidFill>
                <a:effectLst/>
                <a:latin typeface="Montserrat"/>
              </a:rPr>
              <a:t>Développeurs .net sénior</a:t>
            </a:r>
          </a:p>
        </p:txBody>
      </p:sp>
    </p:spTree>
    <p:extLst>
      <p:ext uri="{BB962C8B-B14F-4D97-AF65-F5344CB8AC3E}">
        <p14:creationId xmlns:p14="http://schemas.microsoft.com/office/powerpoint/2010/main" val="241659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Temps et efficacité : </a:t>
            </a:r>
            <a:r>
              <a:rPr lang="fr-FR" dirty="0">
                <a:solidFill>
                  <a:schemeClr val="bg1"/>
                </a:solidFill>
                <a:latin typeface="Calibri" panose="020F0502020204030204" pitchFamily="34" charset="0"/>
                <a:cs typeface="Calibri" panose="020F050202020403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Consistance</a:t>
            </a:r>
            <a:r>
              <a:rPr lang="fr-FR" dirty="0">
                <a:solidFill>
                  <a:schemeClr val="bg1"/>
                </a:solidFill>
                <a:latin typeface="Calibri" panose="020F0502020204030204" pitchFamily="34" charset="0"/>
                <a:cs typeface="Calibri" panose="020F050202020403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Scalabilité</a:t>
            </a:r>
            <a:r>
              <a:rPr lang="fr-FR" dirty="0">
                <a:solidFill>
                  <a:schemeClr val="bg1"/>
                </a:solidFill>
                <a:latin typeface="Calibri" panose="020F0502020204030204" pitchFamily="34" charset="0"/>
                <a:cs typeface="Calibri" panose="020F050202020403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ZoneTexte 9">
            <a:extLst>
              <a:ext uri="{FF2B5EF4-FFF2-40B4-BE49-F238E27FC236}">
                <a16:creationId xmlns:a16="http://schemas.microsoft.com/office/drawing/2014/main" id="{358C6251-AD55-EE88-740C-15F831573925}"/>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Introduction</a:t>
            </a:r>
            <a:endParaRPr lang="fr-FR" sz="3200" dirty="0">
              <a:solidFill>
                <a:schemeClr val="bg1"/>
              </a:solidFill>
            </a:endParaRPr>
          </a:p>
        </p:txBody>
      </p:sp>
    </p:spTree>
    <p:extLst>
      <p:ext uri="{BB962C8B-B14F-4D97-AF65-F5344CB8AC3E}">
        <p14:creationId xmlns:p14="http://schemas.microsoft.com/office/powerpoint/2010/main" val="154600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Calibri" panose="020F0502020204030204" pitchFamily="34" charset="0"/>
                <a:cs typeface="Calibri" panose="020F0502020204030204" pitchFamily="34" charset="0"/>
              </a:rPr>
              <a:t>GitHub</a:t>
            </a:r>
            <a:r>
              <a:rPr lang="fr-FR" dirty="0">
                <a:solidFill>
                  <a:schemeClr val="bg1"/>
                </a:solidFill>
                <a:latin typeface="Calibri" panose="020F0502020204030204" pitchFamily="34" charset="0"/>
                <a:cs typeface="Calibri" panose="020F0502020204030204" pitchFamily="34" charset="0"/>
              </a:rPr>
              <a:t> est une plateforme web utilisée pour </a:t>
            </a:r>
            <a:r>
              <a:rPr lang="fr-FR" b="1" dirty="0">
                <a:solidFill>
                  <a:schemeClr val="bg1"/>
                </a:solidFill>
                <a:latin typeface="Calibri" panose="020F0502020204030204" pitchFamily="34" charset="0"/>
                <a:cs typeface="Calibri" panose="020F0502020204030204" pitchFamily="34" charset="0"/>
              </a:rPr>
              <a:t>le contrôle de version </a:t>
            </a:r>
            <a:r>
              <a:rPr lang="fr-FR" dirty="0">
                <a:solidFill>
                  <a:schemeClr val="bg1"/>
                </a:solidFill>
                <a:latin typeface="Calibri" panose="020F0502020204030204" pitchFamily="34" charset="0"/>
                <a:cs typeface="Calibri" panose="020F0502020204030204" pitchFamily="34" charset="0"/>
              </a:rPr>
              <a:t>et la </a:t>
            </a:r>
            <a:r>
              <a:rPr lang="fr-FR" b="1" dirty="0">
                <a:solidFill>
                  <a:schemeClr val="bg1"/>
                </a:solidFill>
                <a:latin typeface="Calibri" panose="020F0502020204030204" pitchFamily="34" charset="0"/>
                <a:cs typeface="Calibri" panose="020F0502020204030204" pitchFamily="34" charset="0"/>
              </a:rPr>
              <a:t>collaboration</a:t>
            </a:r>
            <a:r>
              <a:rPr lang="fr-FR" dirty="0">
                <a:solidFill>
                  <a:schemeClr val="bg1"/>
                </a:solidFill>
                <a:latin typeface="Calibri" panose="020F0502020204030204" pitchFamily="34" charset="0"/>
                <a:cs typeface="Calibri" panose="020F050202020403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Sécurité du </a:t>
            </a:r>
            <a:r>
              <a:rPr lang="fr-FR" b="1" dirty="0" err="1">
                <a:solidFill>
                  <a:schemeClr val="bg1"/>
                </a:solidFill>
                <a:latin typeface="Calibri" panose="020F0502020204030204" pitchFamily="34" charset="0"/>
                <a:cs typeface="Calibri" panose="020F0502020204030204" pitchFamily="34" charset="0"/>
              </a:rPr>
              <a:t>playbook</a:t>
            </a:r>
            <a:endParaRPr lang="fr-FR" b="1" dirty="0">
              <a:solidFill>
                <a:schemeClr val="bg1"/>
              </a:solidFill>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Gestion des différentes versions du votre </a:t>
            </a:r>
            <a:r>
              <a:rPr lang="fr-FR" b="1" dirty="0" err="1">
                <a:solidFill>
                  <a:schemeClr val="bg1"/>
                </a:solidFill>
                <a:latin typeface="Calibri" panose="020F0502020204030204" pitchFamily="34" charset="0"/>
                <a:cs typeface="Calibri" panose="020F0502020204030204" pitchFamily="34" charset="0"/>
              </a:rPr>
              <a:t>playbook</a:t>
            </a:r>
            <a:endParaRPr lang="fr-FR" b="1" dirty="0">
              <a:solidFill>
                <a:schemeClr val="bg1"/>
              </a:solidFill>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Réutilisabilité du </a:t>
            </a:r>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par d’autre utilisateurs</a:t>
            </a:r>
          </a:p>
          <a:p>
            <a:pPr>
              <a:lnSpc>
                <a:spcPct val="200000"/>
              </a:lnSpc>
            </a:pPr>
            <a:endParaRPr lang="fr-FR" dirty="0">
              <a:solidFill>
                <a:schemeClr val="bg1"/>
              </a:solidFill>
              <a:latin typeface="Calibri" panose="020F0502020204030204" pitchFamily="34" charset="0"/>
              <a:cs typeface="Calibri" panose="020F050202020403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ZoneTexte 9">
            <a:extLst>
              <a:ext uri="{FF2B5EF4-FFF2-40B4-BE49-F238E27FC236}">
                <a16:creationId xmlns:a16="http://schemas.microsoft.com/office/drawing/2014/main" id="{308D53E0-4446-B166-7347-8350262CB17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GitHub</a:t>
            </a:r>
            <a:endParaRPr lang="fr-FR" sz="3200" dirty="0">
              <a:solidFill>
                <a:schemeClr val="bg1"/>
              </a:solidFill>
            </a:endParaRPr>
          </a:p>
        </p:txBody>
      </p:sp>
    </p:spTree>
    <p:extLst>
      <p:ext uri="{BB962C8B-B14F-4D97-AF65-F5344CB8AC3E}">
        <p14:creationId xmlns:p14="http://schemas.microsoft.com/office/powerpoint/2010/main" val="150393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Calibri" panose="020F0502020204030204" pitchFamily="34" charset="0"/>
                <a:cs typeface="Calibri" panose="020F0502020204030204" pitchFamily="34" charset="0"/>
              </a:rPr>
              <a:t>SSH</a:t>
            </a:r>
            <a:r>
              <a:rPr lang="fr-FR" sz="2400" dirty="0">
                <a:solidFill>
                  <a:schemeClr val="bg1"/>
                </a:solidFill>
                <a:latin typeface="Calibri" panose="020F0502020204030204" pitchFamily="34" charset="0"/>
                <a:cs typeface="Calibri" panose="020F0502020204030204" pitchFamily="34" charset="0"/>
              </a:rPr>
              <a:t> signifie </a:t>
            </a:r>
            <a:r>
              <a:rPr lang="fr-FR" sz="2400" b="1" dirty="0">
                <a:solidFill>
                  <a:schemeClr val="bg1"/>
                </a:solidFill>
                <a:latin typeface="Calibri" panose="020F0502020204030204" pitchFamily="34" charset="0"/>
                <a:cs typeface="Calibri" panose="020F0502020204030204" pitchFamily="34" charset="0"/>
              </a:rPr>
              <a:t>S</a:t>
            </a:r>
            <a:r>
              <a:rPr lang="fr-FR" sz="2400" dirty="0">
                <a:solidFill>
                  <a:schemeClr val="bg1"/>
                </a:solidFill>
                <a:latin typeface="Calibri" panose="020F0502020204030204" pitchFamily="34" charset="0"/>
                <a:cs typeface="Calibri" panose="020F0502020204030204" pitchFamily="34" charset="0"/>
              </a:rPr>
              <a:t>ecure </a:t>
            </a:r>
            <a:r>
              <a:rPr lang="fr-FR" sz="2400" b="1" dirty="0" err="1">
                <a:solidFill>
                  <a:schemeClr val="bg1"/>
                </a:solidFill>
                <a:latin typeface="Calibri" panose="020F0502020204030204" pitchFamily="34" charset="0"/>
                <a:cs typeface="Calibri" panose="020F0502020204030204" pitchFamily="34" charset="0"/>
              </a:rPr>
              <a:t>SH</a:t>
            </a:r>
            <a:r>
              <a:rPr lang="fr-FR" sz="2400" dirty="0" err="1">
                <a:solidFill>
                  <a:schemeClr val="bg1"/>
                </a:solidFill>
                <a:latin typeface="Calibri" panose="020F0502020204030204" pitchFamily="34" charset="0"/>
                <a:cs typeface="Calibri" panose="020F0502020204030204" pitchFamily="34" charset="0"/>
              </a:rPr>
              <a:t>ell</a:t>
            </a:r>
            <a:r>
              <a:rPr lang="fr-FR" sz="2400" dirty="0">
                <a:solidFill>
                  <a:schemeClr val="bg1"/>
                </a:solidFill>
                <a:latin typeface="Calibri" panose="020F0502020204030204" pitchFamily="34" charset="0"/>
                <a:cs typeface="Calibri" panose="020F0502020204030204" pitchFamily="34" charset="0"/>
              </a:rPr>
              <a:t>. C'est un protocole réseau qui permet la </a:t>
            </a:r>
            <a:r>
              <a:rPr lang="fr-FR" sz="2400" b="1" dirty="0">
                <a:solidFill>
                  <a:schemeClr val="bg1"/>
                </a:solidFill>
                <a:latin typeface="Calibri" panose="020F0502020204030204" pitchFamily="34" charset="0"/>
                <a:cs typeface="Calibri" panose="020F0502020204030204" pitchFamily="34" charset="0"/>
              </a:rPr>
              <a:t>communication sécurisée</a:t>
            </a:r>
            <a:r>
              <a:rPr lang="fr-FR" sz="2400" dirty="0">
                <a:solidFill>
                  <a:schemeClr val="bg1"/>
                </a:solidFill>
                <a:latin typeface="Calibri" panose="020F0502020204030204" pitchFamily="34" charset="0"/>
                <a:cs typeface="Calibri" panose="020F050202020403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utilisé pour la </a:t>
            </a:r>
            <a:r>
              <a:rPr lang="fr-FR" sz="2400" b="1" dirty="0">
                <a:solidFill>
                  <a:schemeClr val="bg1"/>
                </a:solidFill>
                <a:latin typeface="Calibri" panose="020F0502020204030204" pitchFamily="34" charset="0"/>
                <a:cs typeface="Calibri" panose="020F0502020204030204" pitchFamily="34" charset="0"/>
              </a:rPr>
              <a:t>connexion distante </a:t>
            </a:r>
            <a:r>
              <a:rPr lang="fr-FR" sz="2400" dirty="0">
                <a:solidFill>
                  <a:schemeClr val="bg1"/>
                </a:solidFill>
                <a:latin typeface="Calibri" panose="020F0502020204030204" pitchFamily="34" charset="0"/>
                <a:cs typeface="Calibri" panose="020F050202020403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permettant aux utilisateurs d'accéder et de </a:t>
            </a:r>
            <a:r>
              <a:rPr lang="fr-FR" sz="2400" b="1" dirty="0">
                <a:solidFill>
                  <a:schemeClr val="bg1"/>
                </a:solidFill>
                <a:latin typeface="Calibri" panose="020F0502020204030204" pitchFamily="34" charset="0"/>
                <a:cs typeface="Calibri" panose="020F0502020204030204" pitchFamily="34" charset="0"/>
              </a:rPr>
              <a:t>gérer</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des</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ressources</a:t>
            </a:r>
            <a:r>
              <a:rPr lang="fr-FR" sz="2400" dirty="0">
                <a:solidFill>
                  <a:schemeClr val="bg1"/>
                </a:solidFill>
                <a:latin typeface="Calibri" panose="020F0502020204030204" pitchFamily="34" charset="0"/>
                <a:cs typeface="Calibri" panose="020F050202020403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Il fournit des </a:t>
            </a:r>
            <a:r>
              <a:rPr lang="fr-FR" sz="2400" b="1" dirty="0">
                <a:solidFill>
                  <a:schemeClr val="bg1"/>
                </a:solidFill>
                <a:latin typeface="Calibri" panose="020F0502020204030204" pitchFamily="34" charset="0"/>
                <a:cs typeface="Calibri" panose="020F0502020204030204" pitchFamily="34" charset="0"/>
              </a:rPr>
              <a:t>mécanismes de cryptage et d'authentification robustes</a:t>
            </a:r>
            <a:r>
              <a:rPr lang="fr-FR" sz="2400" dirty="0">
                <a:solidFill>
                  <a:schemeClr val="bg1"/>
                </a:solidFill>
                <a:latin typeface="Calibri" panose="020F0502020204030204" pitchFamily="34" charset="0"/>
                <a:cs typeface="Calibri" panose="020F0502020204030204" pitchFamily="34" charset="0"/>
              </a:rPr>
              <a:t>, ce qui en fait un choix populaire pour l'administration </a:t>
            </a:r>
            <a:r>
              <a:rPr lang="fr-FR" sz="2400" b="1" dirty="0">
                <a:solidFill>
                  <a:schemeClr val="bg1"/>
                </a:solidFill>
                <a:latin typeface="Calibri" panose="020F0502020204030204" pitchFamily="34" charset="0"/>
                <a:cs typeface="Calibri" panose="020F0502020204030204" pitchFamily="34" charset="0"/>
              </a:rPr>
              <a:t>distante</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sécurisée</a:t>
            </a:r>
            <a:r>
              <a:rPr lang="fr-FR" sz="2400" dirty="0">
                <a:solidFill>
                  <a:schemeClr val="bg1"/>
                </a:solidFill>
                <a:latin typeface="Calibri" panose="020F0502020204030204" pitchFamily="34" charset="0"/>
                <a:cs typeface="Calibri" panose="020F050202020403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Calibri" panose="020F0502020204030204" pitchFamily="34" charset="0"/>
                <a:cs typeface="Calibri" panose="020F0502020204030204" pitchFamily="34" charset="0"/>
              </a:rPr>
              <a:t>SSH est un </a:t>
            </a:r>
            <a:r>
              <a:rPr lang="fr-FR" sz="2400" b="1" dirty="0">
                <a:solidFill>
                  <a:schemeClr val="bg1"/>
                </a:solidFill>
                <a:latin typeface="Calibri" panose="020F0502020204030204" pitchFamily="34" charset="0"/>
                <a:cs typeface="Calibri" panose="020F0502020204030204" pitchFamily="34" charset="0"/>
              </a:rPr>
              <a:t>prérequis</a:t>
            </a:r>
            <a:r>
              <a:rPr lang="fr-FR" sz="2400" dirty="0">
                <a:solidFill>
                  <a:schemeClr val="bg1"/>
                </a:solidFill>
                <a:latin typeface="Calibri" panose="020F0502020204030204" pitchFamily="34" charset="0"/>
                <a:cs typeface="Calibri" panose="020F050202020403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p:sp>
        <p:nvSpPr>
          <p:cNvPr id="3" name="ZoneTexte 2">
            <a:extLst>
              <a:ext uri="{FF2B5EF4-FFF2-40B4-BE49-F238E27FC236}">
                <a16:creationId xmlns:a16="http://schemas.microsoft.com/office/drawing/2014/main" id="{17E14220-F099-340F-D5CA-6B38B041FD4A}"/>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77953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p:sp>
        <p:nvSpPr>
          <p:cNvPr id="3" name="ZoneTexte 2">
            <a:extLst>
              <a:ext uri="{FF2B5EF4-FFF2-40B4-BE49-F238E27FC236}">
                <a16:creationId xmlns:a16="http://schemas.microsoft.com/office/drawing/2014/main" id="{17E14220-F099-340F-D5CA-6B38B041FD4A}"/>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
        <p:nvSpPr>
          <p:cNvPr id="8" name="ZoneTexte 7">
            <a:extLst>
              <a:ext uri="{FF2B5EF4-FFF2-40B4-BE49-F238E27FC236}">
                <a16:creationId xmlns:a16="http://schemas.microsoft.com/office/drawing/2014/main" id="{430838DE-F27F-493C-1ECB-199F15154B40}"/>
              </a:ext>
            </a:extLst>
          </p:cNvPr>
          <p:cNvSpPr txBox="1"/>
          <p:nvPr/>
        </p:nvSpPr>
        <p:spPr>
          <a:xfrm>
            <a:off x="466680" y="1314065"/>
            <a:ext cx="10197027" cy="4093428"/>
          </a:xfrm>
          <a:prstGeom prst="rect">
            <a:avLst/>
          </a:prstGeom>
          <a:noFill/>
        </p:spPr>
        <p:txBody>
          <a:bodyPr wrap="square">
            <a:spAutoFit/>
          </a:bodyPr>
          <a:lstStyle/>
          <a:p>
            <a:pPr algn="just"/>
            <a:r>
              <a:rPr lang="fr-FR" sz="2000" b="1" dirty="0">
                <a:solidFill>
                  <a:schemeClr val="bg1"/>
                </a:solidFill>
                <a:latin typeface="Calibri" panose="020F0502020204030204" pitchFamily="34" charset="0"/>
                <a:cs typeface="Calibri" panose="020F0502020204030204" pitchFamily="34" charset="0"/>
              </a:rPr>
              <a:t>Principe</a:t>
            </a:r>
          </a:p>
          <a:p>
            <a:pPr marL="342900" indent="-342900" algn="jus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Basé sur le mot de  passe</a:t>
            </a:r>
          </a:p>
          <a:p>
            <a:pPr marL="342900" indent="-342900" algn="jus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Basé sur les clés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on peut déduire l’une de l’autre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doit être protégée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 doit être déployée sur les serveurs distants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Type de la clé (option type : -t) : algorithme (rsa,dsa,ecdsa,</a:t>
            </a:r>
            <a:r>
              <a:rPr lang="fr-FR" sz="2000" b="1" dirty="0">
                <a:solidFill>
                  <a:schemeClr val="bg1"/>
                </a:solidFill>
                <a:latin typeface="Calibri" panose="020F0502020204030204" pitchFamily="34" charset="0"/>
                <a:cs typeface="Calibri" panose="020F0502020204030204" pitchFamily="34" charset="0"/>
              </a:rPr>
              <a:t>ed22519</a:t>
            </a:r>
            <a:r>
              <a:rPr lang="fr-FR" sz="2000" dirty="0">
                <a:solidFill>
                  <a:schemeClr val="bg1"/>
                </a:solidFill>
                <a:latin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Longueur de la clé (option  bit : -b) : </a:t>
            </a:r>
            <a:r>
              <a:rPr lang="fr-FR" sz="2000" b="1" dirty="0">
                <a:solidFill>
                  <a:schemeClr val="bg1"/>
                </a:solidFill>
                <a:latin typeface="Calibri" panose="020F0502020204030204" pitchFamily="34" charset="0"/>
                <a:cs typeface="Calibri" panose="020F0502020204030204" pitchFamily="34" charset="0"/>
              </a:rPr>
              <a:t>256</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Normes de l'industrie : pour les certificats SSL/TLS, les normes de l'industrie recommandent généralement des longueurs de clé spécifiques.</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Performances : compromis entre performance et sécurité</a:t>
            </a:r>
          </a:p>
        </p:txBody>
      </p:sp>
    </p:spTree>
    <p:extLst>
      <p:ext uri="{BB962C8B-B14F-4D97-AF65-F5344CB8AC3E}">
        <p14:creationId xmlns:p14="http://schemas.microsoft.com/office/powerpoint/2010/main" val="406882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Calibri" panose="020F0502020204030204" pitchFamily="34" charset="0"/>
                <a:cs typeface="Calibri" panose="020F0502020204030204" pitchFamily="34" charset="0"/>
              </a:rPr>
              <a:t>ssh</a:t>
            </a:r>
            <a:r>
              <a:rPr lang="fr-FR" sz="2400" dirty="0">
                <a:solidFill>
                  <a:schemeClr val="bg1"/>
                </a:solidFill>
                <a:latin typeface="Calibri" panose="020F0502020204030204" pitchFamily="34" charset="0"/>
                <a:cs typeface="Calibri" panose="020F0502020204030204" pitchFamily="34" charset="0"/>
              </a:rPr>
              <a:t> utilise par défaut, l’authentification par mot de passe afin d’assurer la communication avec un serveur </a:t>
            </a:r>
            <a:r>
              <a:rPr lang="fr-FR" sz="2400" dirty="0" err="1">
                <a:solidFill>
                  <a:schemeClr val="bg1"/>
                </a:solidFill>
                <a:latin typeface="Calibri" panose="020F0502020204030204" pitchFamily="34" charset="0"/>
                <a:cs typeface="Calibri" panose="020F0502020204030204" pitchFamily="34" charset="0"/>
              </a:rPr>
              <a:t>dsitant</a:t>
            </a:r>
            <a:endParaRPr lang="fr-FR" sz="2400" dirty="0">
              <a:solidFill>
                <a:schemeClr val="bg1"/>
              </a:solidFill>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xyz</a:t>
            </a:r>
            <a:endParaRPr lang="fr-FR" sz="1600" dirty="0">
              <a:solidFill>
                <a:srgbClr val="FFFF00"/>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remoteServer</a:t>
            </a:r>
            <a:endParaRPr lang="fr-FR" sz="1600" dirty="0">
              <a:solidFill>
                <a:srgbClr val="FFFF00"/>
              </a:solidFill>
              <a:latin typeface="Calibri" panose="020F0502020204030204" pitchFamily="34" charset="0"/>
              <a:cs typeface="Calibri" panose="020F0502020204030204" pitchFamily="34" charset="0"/>
            </a:endParaRPr>
          </a:p>
          <a:p>
            <a:r>
              <a:rPr lang="fr-FR" sz="1600" dirty="0">
                <a:solidFill>
                  <a:schemeClr val="bg1"/>
                </a:solidFill>
                <a:latin typeface="Calibri" panose="020F0502020204030204" pitchFamily="34" charset="0"/>
                <a:cs typeface="Calibri" panose="020F0502020204030204" pitchFamily="34" charset="0"/>
              </a:rPr>
              <a:t>IP : 1</a:t>
            </a:r>
            <a:r>
              <a:rPr lang="fr-FR" sz="1600" dirty="0">
                <a:solidFill>
                  <a:srgbClr val="FFFF00"/>
                </a:solidFill>
                <a:latin typeface="Calibri" panose="020F0502020204030204" pitchFamily="34" charset="0"/>
                <a:cs typeface="Calibri" panose="020F0502020204030204" pitchFamily="34" charset="0"/>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xirtam</a:t>
            </a:r>
            <a:endParaRPr lang="fr-FR" sz="1600" dirty="0">
              <a:solidFill>
                <a:schemeClr val="accent6">
                  <a:lumMod val="75000"/>
                </a:schemeClr>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ubuntu</a:t>
            </a:r>
            <a:endParaRPr lang="fr-FR" sz="1600"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a:t>
            </a:r>
            <a:endParaRPr lang="fr-FR" b="1" dirty="0">
              <a:solidFill>
                <a:srgbClr val="0070C0"/>
              </a:solidFill>
              <a:latin typeface="Calibri" panose="020F0502020204030204" pitchFamily="34" charset="0"/>
              <a:cs typeface="Calibri" panose="020F050202020403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7" name="ZoneTexte 6">
            <a:extLst>
              <a:ext uri="{FF2B5EF4-FFF2-40B4-BE49-F238E27FC236}">
                <a16:creationId xmlns:a16="http://schemas.microsoft.com/office/drawing/2014/main" id="{25DA969C-A3CE-8697-F2B9-AA93538B27C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79188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Calibri" panose="020F0502020204030204" pitchFamily="34" charset="0"/>
                <a:cs typeface="Calibri" panose="020F0502020204030204" pitchFamily="34" charset="0"/>
              </a:rPr>
              <a:t>ssh</a:t>
            </a:r>
            <a:r>
              <a:rPr lang="fr-FR" sz="2400" dirty="0">
                <a:solidFill>
                  <a:schemeClr val="bg1"/>
                </a:solidFill>
                <a:latin typeface="Calibri" panose="020F0502020204030204" pitchFamily="34" charset="0"/>
                <a:cs typeface="Calibri" panose="020F0502020204030204" pitchFamily="34" charset="0"/>
              </a:rPr>
              <a:t> utilise par défaut, l’authentification par mot de passe afin d’assurer la communication avec un serveur </a:t>
            </a:r>
            <a:r>
              <a:rPr lang="fr-FR" sz="2400" dirty="0" err="1">
                <a:solidFill>
                  <a:schemeClr val="bg1"/>
                </a:solidFill>
                <a:latin typeface="Calibri" panose="020F0502020204030204" pitchFamily="34" charset="0"/>
                <a:cs typeface="Calibri" panose="020F0502020204030204" pitchFamily="34" charset="0"/>
              </a:rPr>
              <a:t>dsitant</a:t>
            </a:r>
            <a:endParaRPr lang="fr-FR" sz="2400" dirty="0">
              <a:solidFill>
                <a:schemeClr val="bg1"/>
              </a:solidFill>
              <a:latin typeface="Calibri" panose="020F0502020204030204" pitchFamily="34" charset="0"/>
              <a:cs typeface="Calibri" panose="020F050202020403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latin typeface="Calibri" panose="020F0502020204030204" pitchFamily="34" charset="0"/>
                <a:cs typeface="Calibri" panose="020F0502020204030204" pitchFamily="34" charset="0"/>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xyz</a:t>
            </a:r>
            <a:endParaRPr lang="fr-FR" sz="1600" dirty="0">
              <a:solidFill>
                <a:srgbClr val="FFFF00"/>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remoteServer</a:t>
            </a:r>
            <a:endParaRPr lang="fr-FR" sz="1600" dirty="0">
              <a:solidFill>
                <a:srgbClr val="FFFF00"/>
              </a:solidFill>
              <a:latin typeface="Calibri" panose="020F0502020204030204" pitchFamily="34" charset="0"/>
              <a:cs typeface="Calibri" panose="020F0502020204030204" pitchFamily="34" charset="0"/>
            </a:endParaRPr>
          </a:p>
          <a:p>
            <a:r>
              <a:rPr lang="fr-FR" sz="1600" dirty="0">
                <a:solidFill>
                  <a:schemeClr val="bg1"/>
                </a:solidFill>
                <a:latin typeface="Calibri" panose="020F0502020204030204" pitchFamily="34" charset="0"/>
                <a:cs typeface="Calibri" panose="020F0502020204030204" pitchFamily="34" charset="0"/>
              </a:rPr>
              <a:t>IP : 1</a:t>
            </a:r>
            <a:r>
              <a:rPr lang="fr-FR" sz="1600" dirty="0">
                <a:solidFill>
                  <a:srgbClr val="FFFF00"/>
                </a:solidFill>
                <a:latin typeface="Calibri" panose="020F0502020204030204" pitchFamily="34" charset="0"/>
                <a:cs typeface="Calibri" panose="020F0502020204030204" pitchFamily="34" charset="0"/>
              </a:rPr>
              <a:t>92.168.233.133</a:t>
            </a:r>
          </a:p>
          <a:p>
            <a:r>
              <a:rPr lang="fr-FR" sz="1600" dirty="0" err="1">
                <a:solidFill>
                  <a:schemeClr val="bg1"/>
                </a:solidFill>
                <a:latin typeface="Calibri" panose="020F0502020204030204" pitchFamily="34" charset="0"/>
                <a:cs typeface="Calibri" panose="020F0502020204030204" pitchFamily="34" charset="0"/>
              </a:rPr>
              <a:t>Password</a:t>
            </a:r>
            <a:r>
              <a:rPr lang="fr-FR" sz="1600" dirty="0">
                <a:solidFill>
                  <a:schemeClr val="bg1"/>
                </a:solidFill>
                <a:latin typeface="Calibri" panose="020F0502020204030204" pitchFamily="34" charset="0"/>
                <a:cs typeface="Calibri" panose="020F0502020204030204" pitchFamily="34" charset="0"/>
              </a:rPr>
              <a:t>  : </a:t>
            </a:r>
            <a:r>
              <a:rPr lang="fr-FR" sz="1600" dirty="0">
                <a:solidFill>
                  <a:srgbClr val="FFFF00"/>
                </a:solidFill>
                <a:latin typeface="Calibri" panose="020F0502020204030204" pitchFamily="34" charset="0"/>
                <a:cs typeface="Calibri" panose="020F0502020204030204" pitchFamily="34" charset="0"/>
              </a:rPr>
              <a:t>********</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xirtam</a:t>
            </a:r>
            <a:endParaRPr lang="fr-FR" sz="1600" dirty="0">
              <a:solidFill>
                <a:schemeClr val="accent6">
                  <a:lumMod val="75000"/>
                </a:schemeClr>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ubuntu</a:t>
            </a:r>
            <a:endParaRPr lang="fr-FR" sz="1600"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Calibri" panose="020F0502020204030204" pitchFamily="34" charset="0"/>
                <a:cs typeface="Calibri" panose="020F0502020204030204" pitchFamily="34" charset="0"/>
              </a:rPr>
              <a:t>xyz@192.168.233.133’s </a:t>
            </a:r>
            <a:r>
              <a:rPr lang="fr-FR" b="1" dirty="0" err="1">
                <a:solidFill>
                  <a:schemeClr val="bg1"/>
                </a:solidFill>
                <a:latin typeface="Calibri" panose="020F0502020204030204" pitchFamily="34" charset="0"/>
                <a:cs typeface="Calibri" panose="020F0502020204030204" pitchFamily="34" charset="0"/>
              </a:rPr>
              <a:t>password</a:t>
            </a:r>
            <a:r>
              <a:rPr lang="fr-FR" b="1" dirty="0">
                <a:solidFill>
                  <a:schemeClr val="bg1"/>
                </a:solidFill>
                <a:latin typeface="Calibri" panose="020F0502020204030204" pitchFamily="34" charset="0"/>
                <a:cs typeface="Calibri" panose="020F0502020204030204" pitchFamily="34" charset="0"/>
              </a:rPr>
              <a:t>:</a:t>
            </a:r>
            <a:r>
              <a:rPr lang="fr-FR" dirty="0">
                <a:solidFill>
                  <a:schemeClr val="bg1"/>
                </a:solidFill>
                <a:latin typeface="Calibri" panose="020F0502020204030204" pitchFamily="34" charset="0"/>
                <a:cs typeface="Calibri" panose="020F0502020204030204" pitchFamily="34" charset="0"/>
              </a:rPr>
              <a:t> ********</a:t>
            </a:r>
          </a:p>
          <a:p>
            <a:pPr algn="just"/>
            <a:r>
              <a:rPr lang="fr-FR" dirty="0" err="1">
                <a:solidFill>
                  <a:schemeClr val="bg1"/>
                </a:solidFill>
                <a:latin typeface="Calibri" panose="020F0502020204030204" pitchFamily="34" charset="0"/>
                <a:cs typeface="Calibri" panose="020F0502020204030204" pitchFamily="34" charset="0"/>
              </a:rPr>
              <a:t>Welcome</a:t>
            </a:r>
            <a:r>
              <a:rPr lang="fr-FR" dirty="0">
                <a:solidFill>
                  <a:schemeClr val="bg1"/>
                </a:solidFill>
                <a:latin typeface="Calibri" panose="020F0502020204030204" pitchFamily="34" charset="0"/>
                <a:cs typeface="Calibri" panose="020F0502020204030204" pitchFamily="34" charset="0"/>
              </a:rPr>
              <a:t> to Ubuntu 20.04.4 LTS (GNU/Linux 5.15.0-105-generic x86_64) …</a:t>
            </a:r>
          </a:p>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err="1">
                <a:solidFill>
                  <a:schemeClr val="bg1"/>
                </a:solidFill>
                <a:latin typeface="Calibri" panose="020F0502020204030204" pitchFamily="34" charset="0"/>
                <a:cs typeface="Calibri" panose="020F0502020204030204" pitchFamily="34" charset="0"/>
              </a:rPr>
              <a:t>mkdir</a:t>
            </a:r>
            <a:r>
              <a:rPr lang="fr-FR" dirty="0">
                <a:solidFill>
                  <a:schemeClr val="bg1"/>
                </a:solidFill>
                <a:latin typeface="Calibri" panose="020F0502020204030204" pitchFamily="34" charset="0"/>
                <a:cs typeface="Calibri" panose="020F0502020204030204" pitchFamily="34" charset="0"/>
              </a:rPr>
              <a:t> </a:t>
            </a:r>
            <a:r>
              <a:rPr lang="fr-FR" dirty="0" err="1">
                <a:solidFill>
                  <a:schemeClr val="bg1"/>
                </a:solidFill>
                <a:latin typeface="Calibri" panose="020F0502020204030204" pitchFamily="34" charset="0"/>
                <a:cs typeface="Calibri" panose="020F0502020204030204" pitchFamily="34" charset="0"/>
              </a:rPr>
              <a:t>xyz</a:t>
            </a:r>
            <a:endParaRPr lang="fr-FR" dirty="0">
              <a:solidFill>
                <a:schemeClr val="bg1"/>
              </a:solidFill>
              <a:latin typeface="Calibri" panose="020F0502020204030204" pitchFamily="34" charset="0"/>
              <a:cs typeface="Calibri" panose="020F050202020403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Calibri" panose="020F0502020204030204" pitchFamily="34" charset="0"/>
                <a:cs typeface="Calibri" panose="020F0502020204030204" pitchFamily="34" charset="0"/>
              </a:rPr>
              <a:t>Desktop  </a:t>
            </a:r>
            <a:r>
              <a:rPr lang="fr-FR" b="1" dirty="0" err="1">
                <a:solidFill>
                  <a:srgbClr val="0070C0"/>
                </a:solidFill>
                <a:latin typeface="Calibri" panose="020F0502020204030204" pitchFamily="34" charset="0"/>
                <a:cs typeface="Calibri" panose="020F0502020204030204" pitchFamily="34" charset="0"/>
              </a:rPr>
              <a:t>devops</a:t>
            </a:r>
            <a:r>
              <a:rPr lang="fr-FR" b="1" dirty="0">
                <a:solidFill>
                  <a:srgbClr val="0070C0"/>
                </a:solidFill>
                <a:latin typeface="Calibri" panose="020F0502020204030204" pitchFamily="34" charset="0"/>
                <a:cs typeface="Calibri" panose="020F0502020204030204" pitchFamily="34" charset="0"/>
              </a:rPr>
              <a:t>  Documents  Downloads  Music  Pictures  Public  snap  </a:t>
            </a:r>
            <a:r>
              <a:rPr lang="fr-FR" b="1" dirty="0" err="1">
                <a:solidFill>
                  <a:srgbClr val="0070C0"/>
                </a:solidFill>
                <a:latin typeface="Calibri" panose="020F0502020204030204" pitchFamily="34" charset="0"/>
                <a:cs typeface="Calibri" panose="020F0502020204030204" pitchFamily="34" charset="0"/>
              </a:rPr>
              <a:t>Templates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Videos</a:t>
            </a:r>
            <a:endParaRPr lang="fr-FR" b="1" dirty="0">
              <a:solidFill>
                <a:srgbClr val="0070C0"/>
              </a:solidFill>
              <a:latin typeface="Calibri" panose="020F0502020204030204" pitchFamily="34" charset="0"/>
              <a:cs typeface="Calibri" panose="020F050202020403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Calibri" panose="020F0502020204030204" pitchFamily="34" charset="0"/>
                <a:cs typeface="Calibri" panose="020F0502020204030204" pitchFamily="34" charset="0"/>
              </a:rPr>
              <a:t>Desktop  </a:t>
            </a:r>
            <a:r>
              <a:rPr lang="fr-FR" b="1" dirty="0" err="1">
                <a:solidFill>
                  <a:srgbClr val="0070C0"/>
                </a:solidFill>
                <a:latin typeface="Calibri" panose="020F0502020204030204" pitchFamily="34" charset="0"/>
                <a:cs typeface="Calibri" panose="020F0502020204030204" pitchFamily="34" charset="0"/>
              </a:rPr>
              <a:t>devops</a:t>
            </a:r>
            <a:r>
              <a:rPr lang="fr-FR" b="1" dirty="0">
                <a:solidFill>
                  <a:srgbClr val="0070C0"/>
                </a:solidFill>
                <a:latin typeface="Calibri" panose="020F0502020204030204" pitchFamily="34" charset="0"/>
                <a:cs typeface="Calibri" panose="020F0502020204030204" pitchFamily="34" charset="0"/>
              </a:rPr>
              <a:t>  Documents  Downloads  Music  Pictures  Public  snap  </a:t>
            </a:r>
            <a:r>
              <a:rPr lang="fr-FR" b="1" dirty="0" err="1">
                <a:solidFill>
                  <a:srgbClr val="0070C0"/>
                </a:solidFill>
                <a:latin typeface="Calibri" panose="020F0502020204030204" pitchFamily="34" charset="0"/>
                <a:cs typeface="Calibri" panose="020F0502020204030204" pitchFamily="34" charset="0"/>
              </a:rPr>
              <a:t>Templates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Videos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FFFF00"/>
                </a:solidFill>
                <a:latin typeface="Calibri" panose="020F0502020204030204" pitchFamily="34" charset="0"/>
                <a:cs typeface="Calibri" panose="020F0502020204030204" pitchFamily="34" charset="0"/>
              </a:rPr>
              <a:t>xyz</a:t>
            </a:r>
            <a:endParaRPr lang="fr-FR" b="1"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10382828" y="5347290"/>
              <a:ext cx="650345" cy="429480"/>
            </p14:xfrm>
          </p:contentPart>
        </mc:Choice>
        <mc:Fallback xmlns="">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10373820" y="5338298"/>
                <a:ext cx="668000" cy="447105"/>
              </a:xfrm>
              <a:prstGeom prst="rect">
                <a:avLst/>
              </a:prstGeom>
            </p:spPr>
          </p:pic>
        </mc:Fallback>
      </mc:AlternateContent>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1477328"/>
          </a:xfrm>
          <a:prstGeom prst="rect">
            <a:avLst/>
          </a:prstGeom>
          <a:solidFill>
            <a:schemeClr val="tx1"/>
          </a:solidFill>
        </p:spPr>
        <p:txBody>
          <a:bodyPr wrap="square">
            <a:spAutoFit/>
          </a:bodyPr>
          <a:lstStyle/>
          <a:p>
            <a:pPr marL="285750" indent="-285750">
              <a:lnSpc>
                <a:spcPct val="150000"/>
              </a:lnSpc>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L'authentification SSH basée sur un mot de passe : </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difficile à le retenir</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Vulnérable de point de vue sécurité</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nécessite l'intervention humaine à chaque connexion,</a:t>
            </a:r>
          </a:p>
        </p:txBody>
      </p:sp>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sz="1000" dirty="0">
                <a:solidFill>
                  <a:schemeClr val="tx2">
                    <a:lumMod val="10000"/>
                    <a:lumOff val="90000"/>
                  </a:schemeClr>
                </a:solidFill>
              </a:rPr>
              <a:t>Mohamed</a:t>
            </a:r>
            <a:r>
              <a:rPr lang="fr-FR" sz="1000" dirty="0"/>
              <a:t> </a:t>
            </a:r>
            <a:r>
              <a:rPr lang="fr-FR" sz="1000"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284195" y="2739005"/>
            <a:ext cx="7201895" cy="4093428"/>
          </a:xfrm>
          <a:prstGeom prst="rect">
            <a:avLst/>
          </a:prstGeom>
          <a:noFill/>
        </p:spPr>
        <p:txBody>
          <a:bodyPr wrap="square">
            <a:spAutoFit/>
          </a:bodyPr>
          <a:lstStyle/>
          <a:p>
            <a:pPr marL="342900" indent="-342900" algn="just">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L'authentification SSH basée sur les clés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clé publique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doit être protégée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 doit être déployée sur les serveurs distants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Type de la clé (option type : -t) : algorithme (</a:t>
            </a:r>
            <a:r>
              <a:rPr lang="fr-FR" sz="2000" dirty="0" err="1">
                <a:solidFill>
                  <a:schemeClr val="bg1"/>
                </a:solidFill>
                <a:latin typeface="Calibri" panose="020F0502020204030204" pitchFamily="34" charset="0"/>
                <a:cs typeface="Calibri" panose="020F0502020204030204" pitchFamily="34" charset="0"/>
              </a:rPr>
              <a:t>rsa</a:t>
            </a:r>
            <a:r>
              <a:rPr lang="fr-FR" sz="2000" dirty="0">
                <a:solidFill>
                  <a:schemeClr val="bg1"/>
                </a:solidFill>
                <a:latin typeface="Calibri" panose="020F0502020204030204" pitchFamily="34" charset="0"/>
                <a:cs typeface="Calibri" panose="020F0502020204030204" pitchFamily="34" charset="0"/>
              </a:rPr>
              <a:t>, </a:t>
            </a:r>
            <a:r>
              <a:rPr lang="fr-FR" sz="2000" dirty="0" err="1">
                <a:solidFill>
                  <a:schemeClr val="bg1"/>
                </a:solidFill>
                <a:latin typeface="Calibri" panose="020F0502020204030204" pitchFamily="34" charset="0"/>
                <a:cs typeface="Calibri" panose="020F0502020204030204" pitchFamily="34" charset="0"/>
              </a:rPr>
              <a:t>dsa</a:t>
            </a:r>
            <a:r>
              <a:rPr lang="fr-FR" sz="2000" dirty="0">
                <a:solidFill>
                  <a:schemeClr val="bg1"/>
                </a:solidFill>
                <a:latin typeface="Calibri" panose="020F0502020204030204" pitchFamily="34" charset="0"/>
                <a:cs typeface="Calibri" panose="020F0502020204030204" pitchFamily="34" charset="0"/>
              </a:rPr>
              <a:t>, </a:t>
            </a:r>
            <a:r>
              <a:rPr lang="fr-FR" sz="2000" dirty="0" err="1">
                <a:solidFill>
                  <a:schemeClr val="bg1"/>
                </a:solidFill>
                <a:latin typeface="Calibri" panose="020F0502020204030204" pitchFamily="34" charset="0"/>
                <a:cs typeface="Calibri" panose="020F0502020204030204" pitchFamily="34" charset="0"/>
              </a:rPr>
              <a:t>ecdsa</a:t>
            </a:r>
            <a:r>
              <a:rPr lang="fr-FR" sz="2000" dirty="0">
                <a:solidFill>
                  <a:schemeClr val="bg1"/>
                </a:solidFill>
                <a:latin typeface="Calibri" panose="020F0502020204030204" pitchFamily="34" charset="0"/>
                <a:cs typeface="Calibri" panose="020F0502020204030204" pitchFamily="34" charset="0"/>
              </a:rPr>
              <a:t>, </a:t>
            </a:r>
            <a:r>
              <a:rPr lang="fr-FR" sz="2000" b="1" dirty="0">
                <a:solidFill>
                  <a:srgbClr val="0070C0"/>
                </a:solidFill>
                <a:latin typeface="Calibri" panose="020F0502020204030204" pitchFamily="34" charset="0"/>
                <a:cs typeface="Calibri" panose="020F0502020204030204" pitchFamily="34" charset="0"/>
              </a:rPr>
              <a:t>ed22519</a:t>
            </a:r>
            <a:r>
              <a:rPr lang="fr-FR" sz="2000" dirty="0">
                <a:solidFill>
                  <a:schemeClr val="bg1"/>
                </a:solidFill>
                <a:latin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Longueur de la clé (option  bit : -b) : </a:t>
            </a:r>
            <a:r>
              <a:rPr lang="fr-FR" sz="2000" b="1" dirty="0">
                <a:solidFill>
                  <a:srgbClr val="0070C0"/>
                </a:solidFill>
                <a:latin typeface="Calibri" panose="020F0502020204030204" pitchFamily="34" charset="0"/>
                <a:cs typeface="Calibri" panose="020F0502020204030204" pitchFamily="34" charset="0"/>
              </a:rPr>
              <a:t>256</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Normes de l'industrie : pour les certificats SSL/TLS, les normes de l'industrie recommandent généralement des longueurs de clé spécifiques.</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Performances : compromis entre performance et sécurité</a:t>
            </a:r>
          </a:p>
          <a:p>
            <a:pPr marL="800100" lvl="1" indent="-342900" algn="just">
              <a:buFont typeface="Arial" panose="020B0604020202020204" pitchFamily="34" charset="0"/>
              <a:buChar char="•"/>
            </a:pPr>
            <a:endParaRPr lang="fr-FR" sz="2000" b="1" dirty="0">
              <a:solidFill>
                <a:schemeClr val="bg1"/>
              </a:solidFill>
              <a:latin typeface="Calibri" panose="020F0502020204030204" pitchFamily="34" charset="0"/>
              <a:cs typeface="Calibri" panose="020F0502020204030204" pitchFamily="34" charset="0"/>
            </a:endParaRPr>
          </a:p>
        </p:txBody>
      </p:sp>
      <p:grpSp>
        <p:nvGrpSpPr>
          <p:cNvPr id="13" name="Groupe 12">
            <a:extLst>
              <a:ext uri="{FF2B5EF4-FFF2-40B4-BE49-F238E27FC236}">
                <a16:creationId xmlns:a16="http://schemas.microsoft.com/office/drawing/2014/main" id="{516B0E63-3D1F-A465-B538-65D365853881}"/>
              </a:ext>
            </a:extLst>
          </p:cNvPr>
          <p:cNvGrpSpPr/>
          <p:nvPr/>
        </p:nvGrpSpPr>
        <p:grpSpPr>
          <a:xfrm>
            <a:off x="7841117" y="3959534"/>
            <a:ext cx="4204579" cy="1867371"/>
            <a:chOff x="7592770" y="3904724"/>
            <a:chExt cx="4204579" cy="1867371"/>
          </a:xfrm>
        </p:grpSpPr>
        <p:sp>
          <p:nvSpPr>
            <p:cNvPr id="11" name="ZoneTexte 10">
              <a:extLst>
                <a:ext uri="{FF2B5EF4-FFF2-40B4-BE49-F238E27FC236}">
                  <a16:creationId xmlns:a16="http://schemas.microsoft.com/office/drawing/2014/main" id="{A2A7839E-F4BD-E1B9-BF15-957A0778B8C1}"/>
                </a:ext>
              </a:extLst>
            </p:cNvPr>
            <p:cNvSpPr txBox="1"/>
            <p:nvPr/>
          </p:nvSpPr>
          <p:spPr>
            <a:xfrm>
              <a:off x="9947287" y="4698749"/>
              <a:ext cx="804071" cy="246221"/>
            </a:xfrm>
            <a:prstGeom prst="rect">
              <a:avLst/>
            </a:prstGeom>
            <a:noFill/>
          </p:spPr>
          <p:txBody>
            <a:bodyPr wrap="square" rtlCol="0">
              <a:spAutoFit/>
            </a:bodyPr>
            <a:lstStyle/>
            <a:p>
              <a:r>
                <a:rPr lang="fr-FR" sz="1000" dirty="0">
                  <a:solidFill>
                    <a:srgbClr val="FFFF00"/>
                  </a:solidFill>
                  <a:latin typeface="Calibri" panose="020F0502020204030204" pitchFamily="34" charset="0"/>
                  <a:cs typeface="Calibri" panose="020F0502020204030204" pitchFamily="34" charset="0"/>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10218408" y="3904724"/>
              <a:ext cx="1578941" cy="553998"/>
            </a:xfrm>
            <a:prstGeom prst="rect">
              <a:avLst/>
            </a:prstGeom>
            <a:noFill/>
          </p:spPr>
          <p:txBody>
            <a:bodyPr wrap="square" rtlCol="0">
              <a:spAutoFit/>
            </a:bodyPr>
            <a:lstStyle/>
            <a:p>
              <a:r>
                <a:rPr lang="fr-FR" sz="1000" dirty="0" err="1">
                  <a:solidFill>
                    <a:schemeClr val="bg1"/>
                  </a:solidFill>
                  <a:latin typeface="Calibri" panose="020F0502020204030204" pitchFamily="34" charset="0"/>
                  <a:cs typeface="Calibri" panose="020F0502020204030204" pitchFamily="34" charset="0"/>
                </a:rPr>
                <a:t>Username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rgbClr val="FFFF00"/>
                  </a:solidFill>
                  <a:latin typeface="Calibri" panose="020F0502020204030204" pitchFamily="34" charset="0"/>
                  <a:cs typeface="Calibri" panose="020F0502020204030204" pitchFamily="34" charset="0"/>
                </a:rPr>
                <a:t>xyz</a:t>
              </a:r>
              <a:endParaRPr lang="fr-FR" sz="1000" dirty="0">
                <a:solidFill>
                  <a:srgbClr val="FFFF00"/>
                </a:solidFill>
                <a:latin typeface="Calibri" panose="020F0502020204030204" pitchFamily="34" charset="0"/>
                <a:cs typeface="Calibri" panose="020F0502020204030204" pitchFamily="34" charset="0"/>
              </a:endParaRPr>
            </a:p>
            <a:p>
              <a:r>
                <a:rPr lang="fr-FR" sz="1000" dirty="0" err="1">
                  <a:solidFill>
                    <a:schemeClr val="bg1"/>
                  </a:solidFill>
                  <a:latin typeface="Calibri" panose="020F0502020204030204" pitchFamily="34" charset="0"/>
                  <a:cs typeface="Calibri" panose="020F0502020204030204" pitchFamily="34" charset="0"/>
                </a:rPr>
                <a:t>Hostname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rgbClr val="FFFF00"/>
                  </a:solidFill>
                  <a:latin typeface="Calibri" panose="020F0502020204030204" pitchFamily="34" charset="0"/>
                  <a:cs typeface="Calibri" panose="020F0502020204030204" pitchFamily="34" charset="0"/>
                </a:rPr>
                <a:t>remoteServer</a:t>
              </a:r>
              <a:endParaRPr lang="fr-FR" sz="1000" dirty="0">
                <a:solidFill>
                  <a:srgbClr val="FFFF00"/>
                </a:solidFill>
                <a:latin typeface="Calibri" panose="020F0502020204030204" pitchFamily="34" charset="0"/>
                <a:cs typeface="Calibri" panose="020F0502020204030204" pitchFamily="34" charset="0"/>
              </a:endParaRPr>
            </a:p>
            <a:p>
              <a:r>
                <a:rPr lang="fr-FR" sz="1000" dirty="0">
                  <a:solidFill>
                    <a:schemeClr val="bg1"/>
                  </a:solidFill>
                  <a:latin typeface="Calibri" panose="020F0502020204030204" pitchFamily="34" charset="0"/>
                  <a:cs typeface="Calibri" panose="020F0502020204030204" pitchFamily="34" charset="0"/>
                </a:rPr>
                <a:t>IP : 1</a:t>
              </a:r>
              <a:r>
                <a:rPr lang="fr-FR" sz="1000" dirty="0">
                  <a:solidFill>
                    <a:srgbClr val="FFFF00"/>
                  </a:solidFill>
                  <a:latin typeface="Calibri" panose="020F0502020204030204" pitchFamily="34" charset="0"/>
                  <a:cs typeface="Calibri" panose="020F0502020204030204" pitchFamily="34" charset="0"/>
                </a:rPr>
                <a:t>92.168.233.133</a:t>
              </a:r>
            </a:p>
          </p:txBody>
        </p:sp>
        <p:grpSp>
          <p:nvGrpSpPr>
            <p:cNvPr id="12" name="Groupe 11">
              <a:extLst>
                <a:ext uri="{FF2B5EF4-FFF2-40B4-BE49-F238E27FC236}">
                  <a16:creationId xmlns:a16="http://schemas.microsoft.com/office/drawing/2014/main" id="{73CCC7C1-9FC4-E8FD-CB8B-A1BC4A6C26CF}"/>
                </a:ext>
              </a:extLst>
            </p:cNvPr>
            <p:cNvGrpSpPr/>
            <p:nvPr/>
          </p:nvGrpSpPr>
          <p:grpSpPr>
            <a:xfrm>
              <a:off x="7592770" y="3973978"/>
              <a:ext cx="3828911" cy="1798117"/>
              <a:chOff x="8050096" y="4172307"/>
              <a:chExt cx="3828911" cy="1798117"/>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8168217" y="4561926"/>
                <a:ext cx="943870" cy="69694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8AF8983C-66EA-074E-30FB-235B14DF387A}"/>
                  </a:ext>
                </a:extLst>
              </p:cNvPr>
              <p:cNvGrpSpPr/>
              <p:nvPr/>
            </p:nvGrpSpPr>
            <p:grpSpPr>
              <a:xfrm>
                <a:off x="8050096" y="4172307"/>
                <a:ext cx="3828911" cy="1798117"/>
                <a:chOff x="1390707" y="4308473"/>
                <a:chExt cx="3828911" cy="1798117"/>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6805" y="4792714"/>
                  <a:ext cx="626088" cy="6139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e 3">
                  <a:extLst>
                    <a:ext uri="{FF2B5EF4-FFF2-40B4-BE49-F238E27FC236}">
                      <a16:creationId xmlns:a16="http://schemas.microsoft.com/office/drawing/2014/main" id="{D6925E7D-2186-799F-3CC8-88F1B7346F29}"/>
                    </a:ext>
                  </a:extLst>
                </p:cNvPr>
                <p:cNvGrpSpPr/>
                <p:nvPr/>
              </p:nvGrpSpPr>
              <p:grpSpPr>
                <a:xfrm>
                  <a:off x="1390707" y="4308473"/>
                  <a:ext cx="2504941" cy="1798117"/>
                  <a:chOff x="1390707" y="4308473"/>
                  <a:chExt cx="2504941" cy="1798117"/>
                </a:xfrm>
              </p:grpSpPr>
              <p:sp>
                <p:nvSpPr>
                  <p:cNvPr id="19" name="ZoneTexte 18">
                    <a:extLst>
                      <a:ext uri="{FF2B5EF4-FFF2-40B4-BE49-F238E27FC236}">
                        <a16:creationId xmlns:a16="http://schemas.microsoft.com/office/drawing/2014/main" id="{31D0CEF4-BDDC-6EB4-579B-80E342397119}"/>
                      </a:ext>
                    </a:extLst>
                  </p:cNvPr>
                  <p:cNvSpPr txBox="1"/>
                  <p:nvPr/>
                </p:nvSpPr>
                <p:spPr>
                  <a:xfrm>
                    <a:off x="1390707" y="4308473"/>
                    <a:ext cx="2504941" cy="400110"/>
                  </a:xfrm>
                  <a:prstGeom prst="rect">
                    <a:avLst/>
                  </a:prstGeom>
                  <a:noFill/>
                </p:spPr>
                <p:txBody>
                  <a:bodyPr wrap="square" rtlCol="0">
                    <a:spAutoFit/>
                  </a:bodyPr>
                  <a:lstStyle/>
                  <a:p>
                    <a:r>
                      <a:rPr lang="fr-FR" sz="1000" dirty="0" err="1">
                        <a:solidFill>
                          <a:schemeClr val="bg1"/>
                        </a:solidFill>
                        <a:latin typeface="Calibri" panose="020F0502020204030204" pitchFamily="34" charset="0"/>
                        <a:cs typeface="Calibri" panose="020F0502020204030204" pitchFamily="34" charset="0"/>
                      </a:rPr>
                      <a:t>Username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chemeClr val="accent6">
                            <a:lumMod val="75000"/>
                          </a:schemeClr>
                        </a:solidFill>
                        <a:latin typeface="Calibri" panose="020F0502020204030204" pitchFamily="34" charset="0"/>
                        <a:cs typeface="Calibri" panose="020F0502020204030204" pitchFamily="34" charset="0"/>
                      </a:rPr>
                      <a:t>xirtam</a:t>
                    </a:r>
                    <a:endParaRPr lang="fr-FR" sz="1000" dirty="0">
                      <a:solidFill>
                        <a:schemeClr val="accent6">
                          <a:lumMod val="75000"/>
                        </a:schemeClr>
                      </a:solidFill>
                      <a:latin typeface="Calibri" panose="020F0502020204030204" pitchFamily="34" charset="0"/>
                      <a:cs typeface="Calibri" panose="020F0502020204030204" pitchFamily="34" charset="0"/>
                    </a:endParaRPr>
                  </a:p>
                  <a:p>
                    <a:r>
                      <a:rPr lang="fr-FR" sz="1000" dirty="0" err="1">
                        <a:solidFill>
                          <a:schemeClr val="bg1"/>
                        </a:solidFill>
                        <a:latin typeface="Calibri" panose="020F0502020204030204" pitchFamily="34" charset="0"/>
                        <a:cs typeface="Calibri" panose="020F0502020204030204" pitchFamily="34" charset="0"/>
                      </a:rPr>
                      <a:t>Hostname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chemeClr val="accent6">
                            <a:lumMod val="75000"/>
                          </a:schemeClr>
                        </a:solidFill>
                        <a:latin typeface="Calibri" panose="020F0502020204030204" pitchFamily="34" charset="0"/>
                        <a:cs typeface="Calibri" panose="020F0502020204030204" pitchFamily="34" charset="0"/>
                      </a:rPr>
                      <a:t>ubuntu</a:t>
                    </a:r>
                    <a:endParaRPr lang="fr-FR" sz="1000" dirty="0">
                      <a:solidFill>
                        <a:srgbClr val="FFFF00"/>
                      </a:solidFill>
                      <a:latin typeface="Calibri" panose="020F0502020204030204" pitchFamily="34" charset="0"/>
                      <a:cs typeface="Calibri" panose="020F0502020204030204" pitchFamily="34" charset="0"/>
                    </a:endParaRP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3917" y="5774394"/>
                    <a:ext cx="316846" cy="31684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3917" y="5498915"/>
                    <a:ext cx="316846" cy="31684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1390707" y="5499612"/>
                    <a:ext cx="1172248" cy="606978"/>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43" name="ZoneTexte 42">
                    <a:extLst>
                      <a:ext uri="{FF2B5EF4-FFF2-40B4-BE49-F238E27FC236}">
                        <a16:creationId xmlns:a16="http://schemas.microsoft.com/office/drawing/2014/main" id="{B0047F1D-F579-69B7-5CC5-54CA64B1FD85}"/>
                      </a:ext>
                    </a:extLst>
                  </p:cNvPr>
                  <p:cNvSpPr txBox="1"/>
                  <p:nvPr/>
                </p:nvSpPr>
                <p:spPr>
                  <a:xfrm>
                    <a:off x="1525020" y="5279465"/>
                    <a:ext cx="943870" cy="252210"/>
                  </a:xfrm>
                  <a:prstGeom prst="rect">
                    <a:avLst/>
                  </a:prstGeom>
                  <a:noFill/>
                </p:spPr>
                <p:txBody>
                  <a:bodyPr wrap="square" rtlCol="0">
                    <a:spAutoFit/>
                  </a:bodyPr>
                  <a:lstStyle/>
                  <a:p>
                    <a:r>
                      <a:rPr lang="fr-FR" sz="10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1970890" y="5541165"/>
                    <a:ext cx="1347805" cy="246221"/>
                  </a:xfrm>
                  <a:prstGeom prst="rect">
                    <a:avLst/>
                  </a:prstGeom>
                  <a:noFill/>
                </p:spPr>
                <p:txBody>
                  <a:bodyPr wrap="square" rtlCol="0">
                    <a:spAutoFit/>
                  </a:bodyPr>
                  <a:lstStyle/>
                  <a:p>
                    <a:r>
                      <a:rPr lang="fr-FR" sz="10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1946506" y="5816223"/>
                    <a:ext cx="1347805" cy="246221"/>
                  </a:xfrm>
                  <a:prstGeom prst="rect">
                    <a:avLst/>
                  </a:prstGeom>
                  <a:noFill/>
                </p:spPr>
                <p:txBody>
                  <a:bodyPr wrap="square" rtlCol="0">
                    <a:spAutoFit/>
                  </a:bodyPr>
                  <a:lstStyle/>
                  <a:p>
                    <a:r>
                      <a:rPr lang="fr-FR" sz="1000" dirty="0">
                        <a:solidFill>
                          <a:srgbClr val="FF0000"/>
                        </a:solidFill>
                      </a:rPr>
                      <a:t>privé</a:t>
                    </a:r>
                  </a:p>
                </p:txBody>
              </p:sp>
            </p:grpSp>
            <p:grpSp>
              <p:nvGrpSpPr>
                <p:cNvPr id="7" name="Groupe 6">
                  <a:extLst>
                    <a:ext uri="{FF2B5EF4-FFF2-40B4-BE49-F238E27FC236}">
                      <a16:creationId xmlns:a16="http://schemas.microsoft.com/office/drawing/2014/main" id="{514EFFE5-B0EC-D371-0B78-A5A5DDE5B738}"/>
                    </a:ext>
                  </a:extLst>
                </p:cNvPr>
                <p:cNvGrpSpPr/>
                <p:nvPr/>
              </p:nvGrpSpPr>
              <p:grpSpPr>
                <a:xfrm>
                  <a:off x="4369813" y="5470540"/>
                  <a:ext cx="849805" cy="316846"/>
                  <a:chOff x="4369813" y="5470540"/>
                  <a:chExt cx="849805" cy="316846"/>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9813" y="5470540"/>
                    <a:ext cx="316846" cy="316846"/>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4662665" y="5507022"/>
                    <a:ext cx="556953" cy="246221"/>
                  </a:xfrm>
                  <a:prstGeom prst="rect">
                    <a:avLst/>
                  </a:prstGeom>
                  <a:noFill/>
                </p:spPr>
                <p:txBody>
                  <a:bodyPr wrap="square" rtlCol="0">
                    <a:spAutoFit/>
                  </a:bodyPr>
                  <a:lstStyle/>
                  <a:p>
                    <a:r>
                      <a:rPr lang="fr-FR" sz="10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2380062" y="4963609"/>
                  <a:ext cx="2006743" cy="82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00"/>
                </a:p>
              </p:txBody>
            </p:sp>
          </p:grpSp>
        </p:grpSp>
      </p:grpSp>
    </p:spTree>
    <p:extLst>
      <p:ext uri="{BB962C8B-B14F-4D97-AF65-F5344CB8AC3E}">
        <p14:creationId xmlns:p14="http://schemas.microsoft.com/office/powerpoint/2010/main" val="158836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7" y="1839371"/>
            <a:ext cx="989026" cy="96986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160599" y="2737809"/>
            <a:ext cx="2504941" cy="307777"/>
          </a:xfrm>
          <a:prstGeom prst="rect">
            <a:avLst/>
          </a:prstGeom>
          <a:noFill/>
        </p:spPr>
        <p:txBody>
          <a:bodyPr wrap="square" rtlCol="0">
            <a:spAutoFit/>
          </a:bodyPr>
          <a:lstStyle/>
          <a:p>
            <a:r>
              <a:rPr lang="fr-FR" sz="14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7441527" y="1124257"/>
            <a:ext cx="2504941" cy="738664"/>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rgbClr val="FFFF00"/>
                </a:solidFill>
              </a:rPr>
              <a:t>xyz</a:t>
            </a:r>
            <a:endParaRPr lang="fr-FR" sz="1400" dirty="0">
              <a:solidFill>
                <a:srgbClr val="FFFF00"/>
              </a:solidFill>
            </a:endParaRPr>
          </a:p>
          <a:p>
            <a:r>
              <a:rPr lang="fr-FR" sz="1400" dirty="0" err="1">
                <a:solidFill>
                  <a:schemeClr val="bg1"/>
                </a:solidFill>
              </a:rPr>
              <a:t>Hostname</a:t>
            </a:r>
            <a:r>
              <a:rPr lang="fr-FR" sz="1400" dirty="0">
                <a:solidFill>
                  <a:srgbClr val="FFFF00"/>
                </a:solidFill>
              </a:rPr>
              <a:t> : </a:t>
            </a:r>
            <a:r>
              <a:rPr lang="fr-FR" sz="1400" dirty="0" err="1">
                <a:solidFill>
                  <a:srgbClr val="FFFF00"/>
                </a:solidFill>
              </a:rPr>
              <a:t>remoteServer</a:t>
            </a:r>
            <a:endParaRPr lang="fr-FR" sz="1400" dirty="0">
              <a:solidFill>
                <a:srgbClr val="FFFF00"/>
              </a:solidFill>
            </a:endParaRPr>
          </a:p>
          <a:p>
            <a:r>
              <a:rPr lang="fr-FR" sz="1400" dirty="0">
                <a:solidFill>
                  <a:schemeClr val="bg1"/>
                </a:solidFill>
              </a:rPr>
              <a:t>IP : 1</a:t>
            </a:r>
            <a:r>
              <a:rPr lang="fr-FR" sz="14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2245533" y="1176444"/>
            <a:ext cx="2504941" cy="523220"/>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chemeClr val="accent6">
                    <a:lumMod val="75000"/>
                  </a:schemeClr>
                </a:solidFill>
              </a:rPr>
              <a:t>xirtam</a:t>
            </a:r>
            <a:endParaRPr lang="fr-FR" sz="1400" dirty="0">
              <a:solidFill>
                <a:schemeClr val="accent6">
                  <a:lumMod val="75000"/>
                </a:schemeClr>
              </a:solidFill>
            </a:endParaRPr>
          </a:p>
          <a:p>
            <a:r>
              <a:rPr lang="fr-FR" sz="1400" dirty="0" err="1">
                <a:solidFill>
                  <a:schemeClr val="bg1"/>
                </a:solidFill>
              </a:rPr>
              <a:t>Hostname</a:t>
            </a:r>
            <a:r>
              <a:rPr lang="fr-FR" sz="1400" dirty="0">
                <a:solidFill>
                  <a:srgbClr val="FFFF00"/>
                </a:solidFill>
              </a:rPr>
              <a:t> : </a:t>
            </a:r>
            <a:r>
              <a:rPr lang="fr-FR" sz="1400" dirty="0" err="1">
                <a:solidFill>
                  <a:schemeClr val="accent6">
                    <a:lumMod val="75000"/>
                  </a:schemeClr>
                </a:solidFill>
              </a:rPr>
              <a:t>ubuntu</a:t>
            </a:r>
            <a:endParaRPr lang="fr-FR" sz="14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7983657" y="297954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2273840"/>
            <a:ext cx="4237496" cy="99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87881" y="1929001"/>
            <a:ext cx="323173" cy="3231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6589" y="1872564"/>
            <a:ext cx="323172" cy="323172"/>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5857065" y="4014650"/>
            <a:ext cx="5035707" cy="307777"/>
          </a:xfrm>
          <a:prstGeom prst="rect">
            <a:avLst/>
          </a:prstGeom>
          <a:noFill/>
        </p:spPr>
        <p:txBody>
          <a:bodyPr wrap="square">
            <a:spAutoFit/>
          </a:bodyPr>
          <a:lstStyle/>
          <a:p>
            <a:r>
              <a:rPr lang="fr-FR" sz="1400" dirty="0">
                <a:solidFill>
                  <a:schemeClr val="bg1"/>
                </a:solidFill>
                <a:highlight>
                  <a:srgbClr val="008080"/>
                </a:highlight>
                <a:latin typeface="Courier New" panose="02070309020205020404" pitchFamily="49" charset="0"/>
                <a:cs typeface="Courier New" panose="02070309020205020404" pitchFamily="49" charset="0"/>
              </a:rPr>
              <a:t>xyZ@Server1:~$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oenssh-derver</a:t>
            </a:r>
            <a:endParaRPr lang="fr-FR" sz="1400" b="1"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5831013" y="4555591"/>
            <a:ext cx="4551815" cy="307777"/>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5857967" y="5028774"/>
            <a:ext cx="5996862" cy="307777"/>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-keygen –t ed25519 –c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Defaultkey</a:t>
            </a:r>
            <a:r>
              <a:rPr lang="fr-FR" sz="14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5870374" y="5443507"/>
            <a:ext cx="5617239" cy="523220"/>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-copy-id –i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5870374" y="5970540"/>
            <a:ext cx="5926975" cy="307777"/>
          </a:xfrm>
          <a:prstGeom prst="rect">
            <a:avLst/>
          </a:prstGeom>
          <a:noFill/>
        </p:spPr>
        <p:txBody>
          <a:bodyPr wrap="square">
            <a:spAutoFit/>
          </a:bodyPr>
          <a:lstStyle>
            <a:defPPr>
              <a:defRPr lang="fr-FR"/>
            </a:defPPr>
            <a:lvl1pPr>
              <a:defRPr sz="1600">
                <a:solidFill>
                  <a:schemeClr val="bg1"/>
                </a:solidFill>
                <a:highlight>
                  <a:srgbClr val="008080"/>
                </a:highlight>
                <a:latin typeface="Courier New" panose="02070309020205020404" pitchFamily="49" charset="0"/>
                <a:cs typeface="Courier New" panose="02070309020205020404" pitchFamily="49" charset="0"/>
              </a:defRPr>
            </a:lvl1pPr>
          </a:lstStyle>
          <a:p>
            <a:r>
              <a:rPr lang="fr-FR" sz="1400" dirty="0" err="1"/>
              <a:t>xirtam@ubuntu</a:t>
            </a:r>
            <a:r>
              <a:rPr lang="fr-FR" sz="1400" dirty="0"/>
              <a:t>:~$  </a:t>
            </a:r>
            <a:r>
              <a:rPr lang="fr-FR" sz="1400" b="1" dirty="0" err="1"/>
              <a:t>ssh</a:t>
            </a:r>
            <a:r>
              <a:rPr lang="fr-FR" sz="1400" b="1" dirty="0"/>
              <a:t>-keygen –t ed25519 –c "Ansible"</a:t>
            </a:r>
          </a:p>
        </p:txBody>
      </p:sp>
      <p:sp>
        <p:nvSpPr>
          <p:cNvPr id="3" name="ZoneTexte 2">
            <a:extLst>
              <a:ext uri="{FF2B5EF4-FFF2-40B4-BE49-F238E27FC236}">
                <a16:creationId xmlns:a16="http://schemas.microsoft.com/office/drawing/2014/main" id="{8BBAA593-9158-9318-AA81-50EB59A4DF2D}"/>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animBg="1"/>
      <p:bldP spid="13" grpId="0" animBg="1"/>
      <p:bldP spid="14" grpId="0" animBg="1"/>
      <p:bldP spid="16" grpId="0" animBg="1"/>
      <p:bldP spid="20" grpId="0" animBg="1"/>
      <p:bldP spid="22" grpId="0" animBg="1"/>
      <p:bldP spid="23" grpId="0" animBg="1"/>
      <p:bldP spid="24" grpId="0" animBg="1"/>
      <p:bldP spid="25"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42" name="ZoneTexte 41">
            <a:extLst>
              <a:ext uri="{FF2B5EF4-FFF2-40B4-BE49-F238E27FC236}">
                <a16:creationId xmlns:a16="http://schemas.microsoft.com/office/drawing/2014/main" id="{0F8026A5-6393-3B15-09A3-4FA36D7F4D74}"/>
              </a:ext>
            </a:extLst>
          </p:cNvPr>
          <p:cNvSpPr txBox="1"/>
          <p:nvPr/>
        </p:nvSpPr>
        <p:spPr>
          <a:xfrm>
            <a:off x="571184" y="4414125"/>
            <a:ext cx="3397246" cy="400110"/>
          </a:xfrm>
          <a:prstGeom prst="rect">
            <a:avLst/>
          </a:prstGeom>
          <a:noFill/>
        </p:spPr>
        <p:txBody>
          <a:bodyPr wrap="square">
            <a:spAutoFit/>
          </a:bodyPr>
          <a:lstStyle/>
          <a:p>
            <a:pPr algn="just"/>
            <a:r>
              <a:rPr lang="fr-FR" sz="20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2000"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44" name="ZoneTexte 43">
            <a:extLst>
              <a:ext uri="{FF2B5EF4-FFF2-40B4-BE49-F238E27FC236}">
                <a16:creationId xmlns:a16="http://schemas.microsoft.com/office/drawing/2014/main" id="{AA1F8798-5F9E-8ECD-9F6A-BCC54196570C}"/>
              </a:ext>
            </a:extLst>
          </p:cNvPr>
          <p:cNvSpPr txBox="1"/>
          <p:nvPr/>
        </p:nvSpPr>
        <p:spPr>
          <a:xfrm>
            <a:off x="3687890" y="4414437"/>
            <a:ext cx="8417164" cy="400110"/>
          </a:xfrm>
          <a:prstGeom prst="rect">
            <a:avLst/>
          </a:prstGeom>
          <a:noFill/>
        </p:spPr>
        <p:txBody>
          <a:bodyPr wrap="square">
            <a:spAutoFit/>
          </a:bodyPr>
          <a:lstStyle/>
          <a:p>
            <a:pPr algn="just"/>
            <a:r>
              <a:rPr lang="fr-FR" sz="2000"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2000" dirty="0">
                <a:solidFill>
                  <a:schemeClr val="bg1"/>
                </a:solidFill>
                <a:highlight>
                  <a:srgbClr val="008080"/>
                </a:highlight>
                <a:latin typeface="Courier New" panose="02070309020205020404" pitchFamily="49" charset="0"/>
                <a:cs typeface="Courier New" panose="02070309020205020404" pitchFamily="49" charset="0"/>
              </a:rPr>
              <a:t> –i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2000" dirty="0">
                <a:solidFill>
                  <a:schemeClr val="bg1"/>
                </a:solidFill>
                <a:highlight>
                  <a:srgbClr val="008080"/>
                </a:highlight>
                <a:latin typeface="Courier New" panose="02070309020205020404" pitchFamily="49" charset="0"/>
                <a:cs typeface="Courier New" panose="02070309020205020404" pitchFamily="49" charset="0"/>
              </a:rPr>
              <a:t>/ansible  xyz@192.168.233.133</a:t>
            </a:r>
          </a:p>
        </p:txBody>
      </p:sp>
      <p:sp>
        <p:nvSpPr>
          <p:cNvPr id="37" name="ZoneTexte 36">
            <a:extLst>
              <a:ext uri="{FF2B5EF4-FFF2-40B4-BE49-F238E27FC236}">
                <a16:creationId xmlns:a16="http://schemas.microsoft.com/office/drawing/2014/main" id="{E180A83A-C315-083E-7122-FA839BEAE116}"/>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grpSp>
        <p:nvGrpSpPr>
          <p:cNvPr id="9" name="Groupe 8">
            <a:extLst>
              <a:ext uri="{FF2B5EF4-FFF2-40B4-BE49-F238E27FC236}">
                <a16:creationId xmlns:a16="http://schemas.microsoft.com/office/drawing/2014/main" id="{41BDDA33-C577-9322-40AE-54ADBE7CA83F}"/>
              </a:ext>
            </a:extLst>
          </p:cNvPr>
          <p:cNvGrpSpPr/>
          <p:nvPr/>
        </p:nvGrpSpPr>
        <p:grpSpPr>
          <a:xfrm>
            <a:off x="1276079" y="2678654"/>
            <a:ext cx="844959" cy="584120"/>
            <a:chOff x="1637189" y="2803427"/>
            <a:chExt cx="1347806" cy="971032"/>
          </a:xfrm>
        </p:grpSpPr>
        <p:pic>
          <p:nvPicPr>
            <p:cNvPr id="40"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9661D3DA-E5D3-4037-F660-7446BB6AEC96}"/>
                </a:ext>
              </a:extLst>
            </p:cNvPr>
            <p:cNvSpPr txBox="1"/>
            <p:nvPr/>
          </p:nvSpPr>
          <p:spPr>
            <a:xfrm>
              <a:off x="1637189" y="3211652"/>
              <a:ext cx="1347806" cy="562807"/>
            </a:xfrm>
            <a:prstGeom prst="rect">
              <a:avLst/>
            </a:prstGeom>
            <a:noFill/>
          </p:spPr>
          <p:txBody>
            <a:bodyPr wrap="square" rtlCol="0">
              <a:spAutoFit/>
            </a:bodyPr>
            <a:lstStyle/>
            <a:p>
              <a:r>
                <a:rPr lang="fr-FR" sz="1600" dirty="0">
                  <a:solidFill>
                    <a:srgbClr val="FF0000"/>
                  </a:solidFill>
                </a:rPr>
                <a:t>ansible</a:t>
              </a:r>
            </a:p>
          </p:txBody>
        </p:sp>
      </p:grpSp>
      <p:grpSp>
        <p:nvGrpSpPr>
          <p:cNvPr id="43" name="Groupe 42">
            <a:extLst>
              <a:ext uri="{FF2B5EF4-FFF2-40B4-BE49-F238E27FC236}">
                <a16:creationId xmlns:a16="http://schemas.microsoft.com/office/drawing/2014/main" id="{D219701B-4AB7-24E5-9A52-B4AA5DEBE9DA}"/>
              </a:ext>
            </a:extLst>
          </p:cNvPr>
          <p:cNvGrpSpPr/>
          <p:nvPr/>
        </p:nvGrpSpPr>
        <p:grpSpPr>
          <a:xfrm>
            <a:off x="1875841" y="1300142"/>
            <a:ext cx="2504941" cy="1583345"/>
            <a:chOff x="1768248" y="1378168"/>
            <a:chExt cx="2504941" cy="1583345"/>
          </a:xfrm>
        </p:grpSpPr>
        <p:pic>
          <p:nvPicPr>
            <p:cNvPr id="410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54868" y="18911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4107" name="ZoneTexte 4106">
              <a:extLst>
                <a:ext uri="{FF2B5EF4-FFF2-40B4-BE49-F238E27FC236}">
                  <a16:creationId xmlns:a16="http://schemas.microsoft.com/office/drawing/2014/main" id="{31D0CEF4-BDDC-6EB4-579B-80E342397119}"/>
                </a:ext>
              </a:extLst>
            </p:cNvPr>
            <p:cNvSpPr txBox="1"/>
            <p:nvPr/>
          </p:nvSpPr>
          <p:spPr>
            <a:xfrm>
              <a:off x="1768248" y="1378168"/>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10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245519" y="1996927"/>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09" name="Groupe 4108">
            <a:extLst>
              <a:ext uri="{FF2B5EF4-FFF2-40B4-BE49-F238E27FC236}">
                <a16:creationId xmlns:a16="http://schemas.microsoft.com/office/drawing/2014/main" id="{8313DC3B-3A61-9BF2-1872-47DC2174ABDD}"/>
              </a:ext>
            </a:extLst>
          </p:cNvPr>
          <p:cNvGrpSpPr/>
          <p:nvPr/>
        </p:nvGrpSpPr>
        <p:grpSpPr>
          <a:xfrm>
            <a:off x="7624598" y="1170245"/>
            <a:ext cx="3185639" cy="1864150"/>
            <a:chOff x="7983235" y="1942976"/>
            <a:chExt cx="3185639" cy="1864150"/>
          </a:xfrm>
        </p:grpSpPr>
        <p:pic>
          <p:nvPicPr>
            <p:cNvPr id="41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0919" y="2648595"/>
              <a:ext cx="962602" cy="943955"/>
            </a:xfrm>
            <a:prstGeom prst="rect">
              <a:avLst/>
            </a:prstGeom>
            <a:noFill/>
            <a:extLst>
              <a:ext uri="{909E8E84-426E-40DD-AFC4-6F175D3DCCD1}">
                <a14:hiddenFill xmlns:a14="http://schemas.microsoft.com/office/drawing/2010/main">
                  <a:solidFill>
                    <a:srgbClr val="FFFFFF"/>
                  </a:solidFill>
                </a14:hiddenFill>
              </a:ext>
            </a:extLst>
          </p:spPr>
        </p:pic>
        <p:sp>
          <p:nvSpPr>
            <p:cNvPr id="4111" name="ZoneTexte 4110">
              <a:extLst>
                <a:ext uri="{FF2B5EF4-FFF2-40B4-BE49-F238E27FC236}">
                  <a16:creationId xmlns:a16="http://schemas.microsoft.com/office/drawing/2014/main" id="{A2A7839E-F4BD-E1B9-BF15-957A0778B8C1}"/>
                </a:ext>
              </a:extLst>
            </p:cNvPr>
            <p:cNvSpPr txBox="1"/>
            <p:nvPr/>
          </p:nvSpPr>
          <p:spPr>
            <a:xfrm>
              <a:off x="8663933" y="3499349"/>
              <a:ext cx="2504941" cy="307777"/>
            </a:xfrm>
            <a:prstGeom prst="rect">
              <a:avLst/>
            </a:prstGeom>
            <a:noFill/>
          </p:spPr>
          <p:txBody>
            <a:bodyPr wrap="square" rtlCol="0">
              <a:spAutoFit/>
            </a:bodyPr>
            <a:lstStyle/>
            <a:p>
              <a:r>
                <a:rPr lang="fr-FR" sz="1400" dirty="0">
                  <a:solidFill>
                    <a:srgbClr val="FFFF00"/>
                  </a:solidFill>
                </a:rPr>
                <a:t>Serveur  1</a:t>
              </a:r>
            </a:p>
          </p:txBody>
        </p:sp>
        <p:sp>
          <p:nvSpPr>
            <p:cNvPr id="4112" name="ZoneTexte 4111">
              <a:extLst>
                <a:ext uri="{FF2B5EF4-FFF2-40B4-BE49-F238E27FC236}">
                  <a16:creationId xmlns:a16="http://schemas.microsoft.com/office/drawing/2014/main" id="{9989DF14-C609-063B-E52E-456A63887DFE}"/>
                </a:ext>
              </a:extLst>
            </p:cNvPr>
            <p:cNvSpPr txBox="1"/>
            <p:nvPr/>
          </p:nvSpPr>
          <p:spPr>
            <a:xfrm>
              <a:off x="7983235" y="1942976"/>
              <a:ext cx="2504941" cy="738664"/>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rgbClr val="FFFF00"/>
                  </a:solidFill>
                </a:rPr>
                <a:t>xyz</a:t>
              </a:r>
              <a:endParaRPr lang="fr-FR" sz="1400" dirty="0">
                <a:solidFill>
                  <a:srgbClr val="FFFF00"/>
                </a:solidFill>
              </a:endParaRPr>
            </a:p>
            <a:p>
              <a:r>
                <a:rPr lang="fr-FR" sz="1400" dirty="0" err="1">
                  <a:solidFill>
                    <a:schemeClr val="bg1"/>
                  </a:solidFill>
                </a:rPr>
                <a:t>Hostname</a:t>
              </a:r>
              <a:r>
                <a:rPr lang="fr-FR" sz="1400" dirty="0">
                  <a:solidFill>
                    <a:srgbClr val="FFFF00"/>
                  </a:solidFill>
                </a:rPr>
                <a:t> : </a:t>
              </a:r>
              <a:r>
                <a:rPr lang="fr-FR" sz="1400" dirty="0" err="1">
                  <a:solidFill>
                    <a:srgbClr val="FFFF00"/>
                  </a:solidFill>
                </a:rPr>
                <a:t>remoteServer</a:t>
              </a:r>
              <a:endParaRPr lang="fr-FR" sz="1400" dirty="0">
                <a:solidFill>
                  <a:srgbClr val="FFFF00"/>
                </a:solidFill>
              </a:endParaRPr>
            </a:p>
            <a:p>
              <a:r>
                <a:rPr lang="fr-FR" sz="1400" dirty="0">
                  <a:solidFill>
                    <a:schemeClr val="bg1"/>
                  </a:solidFill>
                </a:rPr>
                <a:t>IP : 1</a:t>
              </a:r>
              <a:r>
                <a:rPr lang="fr-FR" sz="1400" dirty="0">
                  <a:solidFill>
                    <a:srgbClr val="FFFF00"/>
                  </a:solidFill>
                </a:rPr>
                <a:t>92.168.233.133</a:t>
              </a:r>
            </a:p>
          </p:txBody>
        </p:sp>
        <p:pic>
          <p:nvPicPr>
            <p:cNvPr id="41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54309" y="2777251"/>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14" name="Groupe 4113">
            <a:extLst>
              <a:ext uri="{FF2B5EF4-FFF2-40B4-BE49-F238E27FC236}">
                <a16:creationId xmlns:a16="http://schemas.microsoft.com/office/drawing/2014/main" id="{C889664D-C473-9567-8C26-D56910E4879C}"/>
              </a:ext>
            </a:extLst>
          </p:cNvPr>
          <p:cNvGrpSpPr/>
          <p:nvPr/>
        </p:nvGrpSpPr>
        <p:grpSpPr>
          <a:xfrm>
            <a:off x="2943492" y="2789447"/>
            <a:ext cx="3372822" cy="1154539"/>
            <a:chOff x="2943492" y="4004783"/>
            <a:chExt cx="3372822" cy="1154539"/>
          </a:xfrm>
        </p:grpSpPr>
        <p:cxnSp>
          <p:nvCxnSpPr>
            <p:cNvPr id="4115" name="Connecteur droit avec flèche 4114">
              <a:extLst>
                <a:ext uri="{FF2B5EF4-FFF2-40B4-BE49-F238E27FC236}">
                  <a16:creationId xmlns:a16="http://schemas.microsoft.com/office/drawing/2014/main" id="{A6E3A7E2-CFD0-D43D-1E33-88E7693740E2}"/>
                </a:ext>
              </a:extLst>
            </p:cNvPr>
            <p:cNvCxnSpPr>
              <a:cxnSpLocks/>
            </p:cNvCxnSpPr>
            <p:nvPr/>
          </p:nvCxnSpPr>
          <p:spPr>
            <a:xfrm flipV="1">
              <a:off x="3025393" y="4867435"/>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16" name="ZoneTexte 4115">
              <a:extLst>
                <a:ext uri="{FF2B5EF4-FFF2-40B4-BE49-F238E27FC236}">
                  <a16:creationId xmlns:a16="http://schemas.microsoft.com/office/drawing/2014/main" id="{2B326101-3CF3-4F29-3FC5-2AE603692D6B}"/>
                </a:ext>
              </a:extLst>
            </p:cNvPr>
            <p:cNvSpPr txBox="1"/>
            <p:nvPr/>
          </p:nvSpPr>
          <p:spPr>
            <a:xfrm>
              <a:off x="2943492" y="4512991"/>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4117" name="ZoneTexte 4116">
              <a:extLst>
                <a:ext uri="{FF2B5EF4-FFF2-40B4-BE49-F238E27FC236}">
                  <a16:creationId xmlns:a16="http://schemas.microsoft.com/office/drawing/2014/main" id="{14690856-550A-5CFB-D44E-2119AB68D71C}"/>
                </a:ext>
              </a:extLst>
            </p:cNvPr>
            <p:cNvSpPr txBox="1"/>
            <p:nvPr/>
          </p:nvSpPr>
          <p:spPr>
            <a:xfrm>
              <a:off x="5004557" y="4512991"/>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sp>
          <p:nvSpPr>
            <p:cNvPr id="4118" name="ZoneTexte 4117">
              <a:extLst>
                <a:ext uri="{FF2B5EF4-FFF2-40B4-BE49-F238E27FC236}">
                  <a16:creationId xmlns:a16="http://schemas.microsoft.com/office/drawing/2014/main" id="{3D3F8A1C-9AEE-DC02-BC47-02FDF3025C3C}"/>
                </a:ext>
              </a:extLst>
            </p:cNvPr>
            <p:cNvSpPr txBox="1"/>
            <p:nvPr/>
          </p:nvSpPr>
          <p:spPr>
            <a:xfrm>
              <a:off x="4300950" y="4004783"/>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grpSp>
      <p:grpSp>
        <p:nvGrpSpPr>
          <p:cNvPr id="4119" name="Groupe 4118">
            <a:extLst>
              <a:ext uri="{FF2B5EF4-FFF2-40B4-BE49-F238E27FC236}">
                <a16:creationId xmlns:a16="http://schemas.microsoft.com/office/drawing/2014/main" id="{12366C47-46F7-C792-710E-0B850475B49F}"/>
              </a:ext>
            </a:extLst>
          </p:cNvPr>
          <p:cNvGrpSpPr/>
          <p:nvPr/>
        </p:nvGrpSpPr>
        <p:grpSpPr>
          <a:xfrm>
            <a:off x="5630367" y="3049849"/>
            <a:ext cx="3363843" cy="646331"/>
            <a:chOff x="5630367" y="4265185"/>
            <a:chExt cx="3363843" cy="646331"/>
          </a:xfrm>
        </p:grpSpPr>
        <p:cxnSp>
          <p:nvCxnSpPr>
            <p:cNvPr id="4120" name="Connecteur droit avec flèche 4119">
              <a:extLst>
                <a:ext uri="{FF2B5EF4-FFF2-40B4-BE49-F238E27FC236}">
                  <a16:creationId xmlns:a16="http://schemas.microsoft.com/office/drawing/2014/main" id="{C715CC4D-B76A-EB18-6402-99CE3F4874E4}"/>
                </a:ext>
              </a:extLst>
            </p:cNvPr>
            <p:cNvCxnSpPr>
              <a:cxnSpLocks/>
            </p:cNvCxnSpPr>
            <p:nvPr/>
          </p:nvCxnSpPr>
          <p:spPr>
            <a:xfrm>
              <a:off x="5630367" y="4615398"/>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21" name="ZoneTexte 4120">
              <a:extLst>
                <a:ext uri="{FF2B5EF4-FFF2-40B4-BE49-F238E27FC236}">
                  <a16:creationId xmlns:a16="http://schemas.microsoft.com/office/drawing/2014/main" id="{12536FDF-4F2A-CD88-1C1B-1D245D840633}"/>
                </a:ext>
              </a:extLst>
            </p:cNvPr>
            <p:cNvSpPr txBox="1"/>
            <p:nvPr/>
          </p:nvSpPr>
          <p:spPr>
            <a:xfrm>
              <a:off x="8406538" y="4265185"/>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grpSp>
      <p:grpSp>
        <p:nvGrpSpPr>
          <p:cNvPr id="4122" name="Groupe 4121">
            <a:extLst>
              <a:ext uri="{FF2B5EF4-FFF2-40B4-BE49-F238E27FC236}">
                <a16:creationId xmlns:a16="http://schemas.microsoft.com/office/drawing/2014/main" id="{C68B6611-BE8A-E2AC-E9A4-DC510CEA2537}"/>
              </a:ext>
            </a:extLst>
          </p:cNvPr>
          <p:cNvGrpSpPr/>
          <p:nvPr/>
        </p:nvGrpSpPr>
        <p:grpSpPr>
          <a:xfrm>
            <a:off x="8203025" y="3519806"/>
            <a:ext cx="2167616" cy="833069"/>
            <a:chOff x="8203025" y="4735142"/>
            <a:chExt cx="2167616" cy="833069"/>
          </a:xfrm>
        </p:grpSpPr>
        <p:grpSp>
          <p:nvGrpSpPr>
            <p:cNvPr id="4123" name="Groupe 4122">
              <a:extLst>
                <a:ext uri="{FF2B5EF4-FFF2-40B4-BE49-F238E27FC236}">
                  <a16:creationId xmlns:a16="http://schemas.microsoft.com/office/drawing/2014/main" id="{7356E388-F405-94A7-C447-47B820D4ED19}"/>
                </a:ext>
              </a:extLst>
            </p:cNvPr>
            <p:cNvGrpSpPr/>
            <p:nvPr/>
          </p:nvGrpSpPr>
          <p:grpSpPr>
            <a:xfrm>
              <a:off x="9397421" y="4820769"/>
              <a:ext cx="973220" cy="576006"/>
              <a:chOff x="7516494" y="2796995"/>
              <a:chExt cx="1347805" cy="919746"/>
            </a:xfrm>
          </p:grpSpPr>
          <p:pic>
            <p:nvPicPr>
              <p:cNvPr id="4127"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28" name="ZoneTexte 4127">
                <a:extLst>
                  <a:ext uri="{FF2B5EF4-FFF2-40B4-BE49-F238E27FC236}">
                    <a16:creationId xmlns:a16="http://schemas.microsoft.com/office/drawing/2014/main" id="{3007BFFD-71BE-5E80-9CBD-46D38FFD3F8E}"/>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cxnSp>
          <p:nvCxnSpPr>
            <p:cNvPr id="4124" name="Connecteur : en angle 4123">
              <a:extLst>
                <a:ext uri="{FF2B5EF4-FFF2-40B4-BE49-F238E27FC236}">
                  <a16:creationId xmlns:a16="http://schemas.microsoft.com/office/drawing/2014/main" id="{20FE4FEF-3F2E-95F8-DE30-FB730517D68A}"/>
                </a:ext>
              </a:extLst>
            </p:cNvPr>
            <p:cNvCxnSpPr>
              <a:cxnSpLocks/>
            </p:cNvCxnSpPr>
            <p:nvPr/>
          </p:nvCxnSpPr>
          <p:spPr>
            <a:xfrm rot="10800000">
              <a:off x="8751008" y="4940921"/>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125" name="ZoneTexte 4124">
              <a:extLst>
                <a:ext uri="{FF2B5EF4-FFF2-40B4-BE49-F238E27FC236}">
                  <a16:creationId xmlns:a16="http://schemas.microsoft.com/office/drawing/2014/main" id="{5F8D0861-77B7-2B3D-35C9-CEC8FFAD5EEC}"/>
                </a:ext>
              </a:extLst>
            </p:cNvPr>
            <p:cNvSpPr txBox="1"/>
            <p:nvPr/>
          </p:nvSpPr>
          <p:spPr>
            <a:xfrm>
              <a:off x="8516622" y="5260434"/>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pic>
          <p:nvPicPr>
            <p:cNvPr id="4126"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3025" y="4735142"/>
              <a:ext cx="460940" cy="460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9" name="Groupe 4128">
            <a:extLst>
              <a:ext uri="{FF2B5EF4-FFF2-40B4-BE49-F238E27FC236}">
                <a16:creationId xmlns:a16="http://schemas.microsoft.com/office/drawing/2014/main" id="{2CD9C8F5-BC47-E68F-0814-3A77D607871D}"/>
              </a:ext>
            </a:extLst>
          </p:cNvPr>
          <p:cNvGrpSpPr/>
          <p:nvPr/>
        </p:nvGrpSpPr>
        <p:grpSpPr>
          <a:xfrm>
            <a:off x="3291908" y="2215441"/>
            <a:ext cx="4865149" cy="450359"/>
            <a:chOff x="3305083" y="2932716"/>
            <a:chExt cx="4865149" cy="450359"/>
          </a:xfrm>
        </p:grpSpPr>
        <p:sp>
          <p:nvSpPr>
            <p:cNvPr id="4130" name="Rectangle 4129">
              <a:extLst>
                <a:ext uri="{FF2B5EF4-FFF2-40B4-BE49-F238E27FC236}">
                  <a16:creationId xmlns:a16="http://schemas.microsoft.com/office/drawing/2014/main" id="{50EF2746-9CA3-9948-6752-675CA98039E0}"/>
                </a:ext>
              </a:extLst>
            </p:cNvPr>
            <p:cNvSpPr/>
            <p:nvPr/>
          </p:nvSpPr>
          <p:spPr>
            <a:xfrm>
              <a:off x="3375037" y="3179775"/>
              <a:ext cx="4701374" cy="16196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31"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133" name="Connecteur droit 4132">
              <a:extLst>
                <a:ext uri="{FF2B5EF4-FFF2-40B4-BE49-F238E27FC236}">
                  <a16:creationId xmlns:a16="http://schemas.microsoft.com/office/drawing/2014/main" id="{B294C493-705F-BBEB-3F31-008D33E4327D}"/>
                </a:ext>
              </a:extLst>
            </p:cNvPr>
            <p:cNvCxnSpPr>
              <a:cxnSpLocks/>
            </p:cNvCxnSpPr>
            <p:nvPr/>
          </p:nvCxnSpPr>
          <p:spPr>
            <a:xfrm>
              <a:off x="3746500" y="324829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4134" name="Groupe 4133">
            <a:extLst>
              <a:ext uri="{FF2B5EF4-FFF2-40B4-BE49-F238E27FC236}">
                <a16:creationId xmlns:a16="http://schemas.microsoft.com/office/drawing/2014/main" id="{C31BE932-A72B-429D-F3F3-5CDF7BE2C18E}"/>
              </a:ext>
            </a:extLst>
          </p:cNvPr>
          <p:cNvGrpSpPr/>
          <p:nvPr/>
        </p:nvGrpSpPr>
        <p:grpSpPr>
          <a:xfrm>
            <a:off x="770040" y="2652083"/>
            <a:ext cx="844959" cy="584120"/>
            <a:chOff x="1637189" y="2803427"/>
            <a:chExt cx="1347806" cy="971031"/>
          </a:xfrm>
        </p:grpSpPr>
        <p:pic>
          <p:nvPicPr>
            <p:cNvPr id="4135" name="Picture 8" descr="Symbole clé (icône png) rouge">
              <a:extLst>
                <a:ext uri="{FF2B5EF4-FFF2-40B4-BE49-F238E27FC236}">
                  <a16:creationId xmlns:a16="http://schemas.microsoft.com/office/drawing/2014/main" id="{BE91FEBE-59F8-64EF-D6EE-93A678E6C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36" name="ZoneTexte 4135">
              <a:extLst>
                <a:ext uri="{FF2B5EF4-FFF2-40B4-BE49-F238E27FC236}">
                  <a16:creationId xmlns:a16="http://schemas.microsoft.com/office/drawing/2014/main" id="{509006B6-409A-E334-C864-F5A859F1892F}"/>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grpSp>
        <p:nvGrpSpPr>
          <p:cNvPr id="4137" name="Groupe 4136">
            <a:extLst>
              <a:ext uri="{FF2B5EF4-FFF2-40B4-BE49-F238E27FC236}">
                <a16:creationId xmlns:a16="http://schemas.microsoft.com/office/drawing/2014/main" id="{93DF2D73-A730-A124-AE0C-E54F12C6DDFC}"/>
              </a:ext>
            </a:extLst>
          </p:cNvPr>
          <p:cNvGrpSpPr/>
          <p:nvPr/>
        </p:nvGrpSpPr>
        <p:grpSpPr>
          <a:xfrm>
            <a:off x="1139476" y="3254711"/>
            <a:ext cx="844959" cy="584120"/>
            <a:chOff x="1637189" y="2803427"/>
            <a:chExt cx="1347806" cy="971031"/>
          </a:xfrm>
        </p:grpSpPr>
        <p:pic>
          <p:nvPicPr>
            <p:cNvPr id="4138" name="Picture 8" descr="Symbole clé (icône png) rouge">
              <a:extLst>
                <a:ext uri="{FF2B5EF4-FFF2-40B4-BE49-F238E27FC236}">
                  <a16:creationId xmlns:a16="http://schemas.microsoft.com/office/drawing/2014/main" id="{5C692C1D-D2B5-1A24-DB83-24420AAE78C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39" name="ZoneTexte 4138">
              <a:extLst>
                <a:ext uri="{FF2B5EF4-FFF2-40B4-BE49-F238E27FC236}">
                  <a16:creationId xmlns:a16="http://schemas.microsoft.com/office/drawing/2014/main" id="{61468286-3442-E439-F5F0-EEC448E35CD5}"/>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grpSp>
        <p:nvGrpSpPr>
          <p:cNvPr id="4140" name="Groupe 4139">
            <a:extLst>
              <a:ext uri="{FF2B5EF4-FFF2-40B4-BE49-F238E27FC236}">
                <a16:creationId xmlns:a16="http://schemas.microsoft.com/office/drawing/2014/main" id="{FA6EF8D3-A253-1EDB-3997-2E433ED94391}"/>
              </a:ext>
            </a:extLst>
          </p:cNvPr>
          <p:cNvGrpSpPr/>
          <p:nvPr/>
        </p:nvGrpSpPr>
        <p:grpSpPr>
          <a:xfrm>
            <a:off x="2511126" y="3501247"/>
            <a:ext cx="844959" cy="830341"/>
            <a:chOff x="1637189" y="2803427"/>
            <a:chExt cx="1347806" cy="1380346"/>
          </a:xfrm>
        </p:grpSpPr>
        <p:pic>
          <p:nvPicPr>
            <p:cNvPr id="4141" name="Picture 8" descr="Symbole clé (icône png) rouge">
              <a:extLst>
                <a:ext uri="{FF2B5EF4-FFF2-40B4-BE49-F238E27FC236}">
                  <a16:creationId xmlns:a16="http://schemas.microsoft.com/office/drawing/2014/main" id="{3AAAC1A5-03CC-9D09-F60F-77BB55DD46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42" name="ZoneTexte 4141">
              <a:extLst>
                <a:ext uri="{FF2B5EF4-FFF2-40B4-BE49-F238E27FC236}">
                  <a16:creationId xmlns:a16="http://schemas.microsoft.com/office/drawing/2014/main" id="{A96A3E3E-D39A-2E3D-AC5F-D22B7C8355D1}"/>
                </a:ext>
              </a:extLst>
            </p:cNvPr>
            <p:cNvSpPr txBox="1"/>
            <p:nvPr/>
          </p:nvSpPr>
          <p:spPr>
            <a:xfrm>
              <a:off x="1637189" y="3211652"/>
              <a:ext cx="1347806" cy="972121"/>
            </a:xfrm>
            <a:prstGeom prst="rect">
              <a:avLst/>
            </a:prstGeom>
            <a:noFill/>
          </p:spPr>
          <p:txBody>
            <a:bodyPr wrap="square" rtlCol="0">
              <a:spAutoFit/>
            </a:bodyPr>
            <a:lstStyle/>
            <a:p>
              <a:r>
                <a:rPr lang="fr-FR" sz="1600" dirty="0">
                  <a:solidFill>
                    <a:srgbClr val="FF0000"/>
                  </a:solidFill>
                </a:rPr>
                <a:t>Privé</a:t>
              </a:r>
            </a:p>
            <a:p>
              <a:r>
                <a:rPr lang="fr-FR" sz="1600" dirty="0">
                  <a:solidFill>
                    <a:srgbClr val="FF0000"/>
                  </a:solidFill>
                </a:rPr>
                <a:t>ansible</a:t>
              </a:r>
            </a:p>
          </p:txBody>
        </p:sp>
      </p:grpSp>
      <p:grpSp>
        <p:nvGrpSpPr>
          <p:cNvPr id="4143" name="Groupe 4142">
            <a:extLst>
              <a:ext uri="{FF2B5EF4-FFF2-40B4-BE49-F238E27FC236}">
                <a16:creationId xmlns:a16="http://schemas.microsoft.com/office/drawing/2014/main" id="{75DC7A4C-4E60-39EF-FC17-6A8046B9E9DD}"/>
              </a:ext>
            </a:extLst>
          </p:cNvPr>
          <p:cNvGrpSpPr/>
          <p:nvPr/>
        </p:nvGrpSpPr>
        <p:grpSpPr>
          <a:xfrm>
            <a:off x="626216" y="3154006"/>
            <a:ext cx="844959" cy="584120"/>
            <a:chOff x="1637189" y="2803427"/>
            <a:chExt cx="1347806" cy="971031"/>
          </a:xfrm>
        </p:grpSpPr>
        <p:pic>
          <p:nvPicPr>
            <p:cNvPr id="4144" name="Picture 8" descr="Symbole clé (icône png) rouge">
              <a:extLst>
                <a:ext uri="{FF2B5EF4-FFF2-40B4-BE49-F238E27FC236}">
                  <a16:creationId xmlns:a16="http://schemas.microsoft.com/office/drawing/2014/main" id="{E6AC12F7-7D92-3D4C-33B1-CC71BD608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45" name="ZoneTexte 4144">
              <a:extLst>
                <a:ext uri="{FF2B5EF4-FFF2-40B4-BE49-F238E27FC236}">
                  <a16:creationId xmlns:a16="http://schemas.microsoft.com/office/drawing/2014/main" id="{49CED367-C58A-591E-F439-4F00AF2899DA}"/>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sp>
        <p:nvSpPr>
          <p:cNvPr id="4146" name="Ellipse 4145">
            <a:extLst>
              <a:ext uri="{FF2B5EF4-FFF2-40B4-BE49-F238E27FC236}">
                <a16:creationId xmlns:a16="http://schemas.microsoft.com/office/drawing/2014/main" id="{01459EE3-ABE5-39B1-7A57-23CD9A2B5429}"/>
              </a:ext>
            </a:extLst>
          </p:cNvPr>
          <p:cNvSpPr/>
          <p:nvPr/>
        </p:nvSpPr>
        <p:spPr>
          <a:xfrm>
            <a:off x="290643" y="2402537"/>
            <a:ext cx="1979164" cy="1550068"/>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7" name="ZoneTexte 4146">
            <a:extLst>
              <a:ext uri="{FF2B5EF4-FFF2-40B4-BE49-F238E27FC236}">
                <a16:creationId xmlns:a16="http://schemas.microsoft.com/office/drawing/2014/main" id="{C3747669-6C13-486E-3D8F-6453C1E06119}"/>
              </a:ext>
            </a:extLst>
          </p:cNvPr>
          <p:cNvSpPr txBox="1"/>
          <p:nvPr/>
        </p:nvSpPr>
        <p:spPr>
          <a:xfrm>
            <a:off x="848626" y="3950471"/>
            <a:ext cx="1081879" cy="338554"/>
          </a:xfrm>
          <a:prstGeom prst="rect">
            <a:avLst/>
          </a:prstGeom>
          <a:noFill/>
        </p:spPr>
        <p:txBody>
          <a:bodyPr wrap="square" rtlCol="0">
            <a:spAutoFit/>
          </a:bodyPr>
          <a:lstStyle/>
          <a:p>
            <a:r>
              <a:rPr lang="fr-FR" sz="1600">
                <a:solidFill>
                  <a:schemeClr val="accent1">
                    <a:lumMod val="20000"/>
                    <a:lumOff val="80000"/>
                  </a:schemeClr>
                </a:solidFill>
              </a:rPr>
              <a:t>~/.ssh  </a:t>
            </a:r>
            <a:endParaRPr lang="fr-FR" sz="1600" dirty="0">
              <a:solidFill>
                <a:schemeClr val="accent1">
                  <a:lumMod val="20000"/>
                  <a:lumOff val="80000"/>
                </a:schemeClr>
              </a:solidFill>
            </a:endParaRPr>
          </a:p>
        </p:txBody>
      </p:sp>
      <p:pic>
        <p:nvPicPr>
          <p:cNvPr id="4148" name="Picture 2" descr="folder&quot; Icon - Download for free – Iconduck">
            <a:extLst>
              <a:ext uri="{FF2B5EF4-FFF2-40B4-BE49-F238E27FC236}">
                <a16:creationId xmlns:a16="http://schemas.microsoft.com/office/drawing/2014/main" id="{94A7535A-D743-B1C5-5B96-5899385712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741" y="3982972"/>
            <a:ext cx="354876" cy="283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5">
            <p14:nvContentPartPr>
              <p14:cNvPr id="4149" name="Encre 4148">
                <a:extLst>
                  <a:ext uri="{FF2B5EF4-FFF2-40B4-BE49-F238E27FC236}">
                    <a16:creationId xmlns:a16="http://schemas.microsoft.com/office/drawing/2014/main" id="{C2F0518E-7E0F-2890-32F2-8A36171D6466}"/>
                  </a:ext>
                </a:extLst>
              </p14:cNvPr>
              <p14:cNvContentPartPr/>
              <p14:nvPr/>
            </p14:nvContentPartPr>
            <p14:xfrm>
              <a:off x="1341449" y="3225339"/>
              <a:ext cx="711000" cy="24840"/>
            </p14:xfrm>
          </p:contentPart>
        </mc:Choice>
        <mc:Fallback xmlns="">
          <p:pic>
            <p:nvPicPr>
              <p:cNvPr id="4149" name="Encre 4148">
                <a:extLst>
                  <a:ext uri="{FF2B5EF4-FFF2-40B4-BE49-F238E27FC236}">
                    <a16:creationId xmlns:a16="http://schemas.microsoft.com/office/drawing/2014/main" id="{C2F0518E-7E0F-2890-32F2-8A36171D6466}"/>
                  </a:ext>
                </a:extLst>
              </p:cNvPr>
              <p:cNvPicPr/>
              <p:nvPr/>
            </p:nvPicPr>
            <p:blipFill>
              <a:blip r:embed="rId16"/>
              <a:stretch>
                <a:fillRect/>
              </a:stretch>
            </p:blipFill>
            <p:spPr>
              <a:xfrm>
                <a:off x="1332449" y="3216339"/>
                <a:ext cx="728640" cy="42480"/>
              </a:xfrm>
              <a:prstGeom prst="rect">
                <a:avLst/>
              </a:prstGeom>
            </p:spPr>
          </p:pic>
        </mc:Fallback>
      </mc:AlternateContent>
      <p:grpSp>
        <p:nvGrpSpPr>
          <p:cNvPr id="4150" name="Groupe 4149">
            <a:extLst>
              <a:ext uri="{FF2B5EF4-FFF2-40B4-BE49-F238E27FC236}">
                <a16:creationId xmlns:a16="http://schemas.microsoft.com/office/drawing/2014/main" id="{CFBD7156-7247-6DD7-1C8A-5E2F8585C8AE}"/>
              </a:ext>
            </a:extLst>
          </p:cNvPr>
          <p:cNvGrpSpPr/>
          <p:nvPr/>
        </p:nvGrpSpPr>
        <p:grpSpPr>
          <a:xfrm>
            <a:off x="395030" y="2680239"/>
            <a:ext cx="973220" cy="576006"/>
            <a:chOff x="7516494" y="2796995"/>
            <a:chExt cx="1347805" cy="919746"/>
          </a:xfrm>
        </p:grpSpPr>
        <p:pic>
          <p:nvPicPr>
            <p:cNvPr id="4151" name="Picture 8" descr="Symbole clé (icône png) rouge">
              <a:extLst>
                <a:ext uri="{FF2B5EF4-FFF2-40B4-BE49-F238E27FC236}">
                  <a16:creationId xmlns:a16="http://schemas.microsoft.com/office/drawing/2014/main" id="{10548451-B317-6EB9-2C50-933AA0C00938}"/>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2" name="ZoneTexte 4151">
              <a:extLst>
                <a:ext uri="{FF2B5EF4-FFF2-40B4-BE49-F238E27FC236}">
                  <a16:creationId xmlns:a16="http://schemas.microsoft.com/office/drawing/2014/main" id="{65873026-1B4D-EF15-831A-18A1F72A4507}"/>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3" name="Groupe 4152">
            <a:extLst>
              <a:ext uri="{FF2B5EF4-FFF2-40B4-BE49-F238E27FC236}">
                <a16:creationId xmlns:a16="http://schemas.microsoft.com/office/drawing/2014/main" id="{930C8DAC-A65E-66E7-1626-DBF82ED575B0}"/>
              </a:ext>
            </a:extLst>
          </p:cNvPr>
          <p:cNvGrpSpPr/>
          <p:nvPr/>
        </p:nvGrpSpPr>
        <p:grpSpPr>
          <a:xfrm>
            <a:off x="430246" y="3111502"/>
            <a:ext cx="973220" cy="576006"/>
            <a:chOff x="7516494" y="2796995"/>
            <a:chExt cx="1347805" cy="919746"/>
          </a:xfrm>
        </p:grpSpPr>
        <p:pic>
          <p:nvPicPr>
            <p:cNvPr id="4154" name="Picture 8" descr="Symbole clé (icône png) rouge">
              <a:extLst>
                <a:ext uri="{FF2B5EF4-FFF2-40B4-BE49-F238E27FC236}">
                  <a16:creationId xmlns:a16="http://schemas.microsoft.com/office/drawing/2014/main" id="{3E3FAE9A-AD16-2434-AE9F-E7699DC82971}"/>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5" name="ZoneTexte 4154">
              <a:extLst>
                <a:ext uri="{FF2B5EF4-FFF2-40B4-BE49-F238E27FC236}">
                  <a16:creationId xmlns:a16="http://schemas.microsoft.com/office/drawing/2014/main" id="{77ED001C-2C0F-72DC-0E79-8F38FA7F2342}"/>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6" name="Groupe 4155">
            <a:extLst>
              <a:ext uri="{FF2B5EF4-FFF2-40B4-BE49-F238E27FC236}">
                <a16:creationId xmlns:a16="http://schemas.microsoft.com/office/drawing/2014/main" id="{3278CD52-6A5B-3FF2-13E6-AFE2065F7518}"/>
              </a:ext>
            </a:extLst>
          </p:cNvPr>
          <p:cNvGrpSpPr/>
          <p:nvPr/>
        </p:nvGrpSpPr>
        <p:grpSpPr>
          <a:xfrm>
            <a:off x="1021762" y="2347815"/>
            <a:ext cx="973220" cy="576006"/>
            <a:chOff x="7516494" y="2796995"/>
            <a:chExt cx="1347805" cy="919746"/>
          </a:xfrm>
        </p:grpSpPr>
        <p:pic>
          <p:nvPicPr>
            <p:cNvPr id="4157" name="Picture 8" descr="Symbole clé (icône png) rouge">
              <a:extLst>
                <a:ext uri="{FF2B5EF4-FFF2-40B4-BE49-F238E27FC236}">
                  <a16:creationId xmlns:a16="http://schemas.microsoft.com/office/drawing/2014/main" id="{58E4534C-C09E-DDAC-DA6C-2FB7C9FDC4CF}"/>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8" name="ZoneTexte 4157">
              <a:extLst>
                <a:ext uri="{FF2B5EF4-FFF2-40B4-BE49-F238E27FC236}">
                  <a16:creationId xmlns:a16="http://schemas.microsoft.com/office/drawing/2014/main" id="{C6DB2282-06E0-1697-5387-F3CB40B1284D}"/>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9" name="Groupe 4158">
            <a:extLst>
              <a:ext uri="{FF2B5EF4-FFF2-40B4-BE49-F238E27FC236}">
                <a16:creationId xmlns:a16="http://schemas.microsoft.com/office/drawing/2014/main" id="{2948A2B2-BBD9-6798-5001-E4D95BC23F33}"/>
              </a:ext>
            </a:extLst>
          </p:cNvPr>
          <p:cNvGrpSpPr/>
          <p:nvPr/>
        </p:nvGrpSpPr>
        <p:grpSpPr>
          <a:xfrm>
            <a:off x="1614669" y="3206898"/>
            <a:ext cx="973220" cy="576006"/>
            <a:chOff x="7516494" y="2796995"/>
            <a:chExt cx="1347805" cy="919746"/>
          </a:xfrm>
        </p:grpSpPr>
        <p:pic>
          <p:nvPicPr>
            <p:cNvPr id="1024" name="Picture 8" descr="Symbole clé (icône png) rouge">
              <a:extLst>
                <a:ext uri="{FF2B5EF4-FFF2-40B4-BE49-F238E27FC236}">
                  <a16:creationId xmlns:a16="http://schemas.microsoft.com/office/drawing/2014/main" id="{052E46AF-59CB-33CF-6936-7DBDA523E5BB}"/>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439044FD-0FAE-2EF2-86C9-3769EF76C12F}"/>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Tree>
    <p:extLst>
      <p:ext uri="{BB962C8B-B14F-4D97-AF65-F5344CB8AC3E}">
        <p14:creationId xmlns:p14="http://schemas.microsoft.com/office/powerpoint/2010/main" val="32798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49"/>
                                        </p:tgtEl>
                                        <p:attrNameLst>
                                          <p:attrName>style.visibility</p:attrName>
                                        </p:attrNameLst>
                                      </p:cBhvr>
                                      <p:to>
                                        <p:strVal val="visible"/>
                                      </p:to>
                                    </p:set>
                                    <p:animEffect transition="in" filter="wipe(left)">
                                      <p:cBhvr>
                                        <p:cTn id="12" dur="500"/>
                                        <p:tgtEl>
                                          <p:spTgt spid="414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40"/>
                                        </p:tgtEl>
                                        <p:attrNameLst>
                                          <p:attrName>style.visibility</p:attrName>
                                        </p:attrNameLst>
                                      </p:cBhvr>
                                      <p:to>
                                        <p:strVal val="visible"/>
                                      </p:to>
                                    </p:set>
                                    <p:animEffect transition="in" filter="wipe(left)">
                                      <p:cBhvr>
                                        <p:cTn id="16" dur="500"/>
                                        <p:tgtEl>
                                          <p:spTgt spid="41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14"/>
                                        </p:tgtEl>
                                        <p:attrNameLst>
                                          <p:attrName>style.visibility</p:attrName>
                                        </p:attrNameLst>
                                      </p:cBhvr>
                                      <p:to>
                                        <p:strVal val="visible"/>
                                      </p:to>
                                    </p:set>
                                    <p:animEffect transition="in" filter="wipe(left)">
                                      <p:cBhvr>
                                        <p:cTn id="21" dur="500"/>
                                        <p:tgtEl>
                                          <p:spTgt spid="41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19"/>
                                        </p:tgtEl>
                                        <p:attrNameLst>
                                          <p:attrName>style.visibility</p:attrName>
                                        </p:attrNameLst>
                                      </p:cBhvr>
                                      <p:to>
                                        <p:strVal val="visible"/>
                                      </p:to>
                                    </p:set>
                                    <p:animEffect transition="in" filter="wipe(left)">
                                      <p:cBhvr>
                                        <p:cTn id="26" dur="500"/>
                                        <p:tgtEl>
                                          <p:spTgt spid="41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122"/>
                                        </p:tgtEl>
                                        <p:attrNameLst>
                                          <p:attrName>style.visibility</p:attrName>
                                        </p:attrNameLst>
                                      </p:cBhvr>
                                      <p:to>
                                        <p:strVal val="visible"/>
                                      </p:to>
                                    </p:set>
                                    <p:animEffect transition="in" filter="wipe(right)">
                                      <p:cBhvr>
                                        <p:cTn id="31" dur="500"/>
                                        <p:tgtEl>
                                          <p:spTgt spid="41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29"/>
                                        </p:tgtEl>
                                        <p:attrNameLst>
                                          <p:attrName>style.visibility</p:attrName>
                                        </p:attrNameLst>
                                      </p:cBhvr>
                                      <p:to>
                                        <p:strVal val="visible"/>
                                      </p:to>
                                    </p:set>
                                    <p:animEffect transition="in" filter="wipe(left)">
                                      <p:cBhvr>
                                        <p:cTn id="36" dur="500"/>
                                        <p:tgtEl>
                                          <p:spTgt spid="4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7754B256-AF6A-6022-3550-21D501FCB518}"/>
              </a:ext>
            </a:extLst>
          </p:cNvPr>
          <p:cNvSpPr txBox="1"/>
          <p:nvPr/>
        </p:nvSpPr>
        <p:spPr>
          <a:xfrm>
            <a:off x="196111" y="2094136"/>
            <a:ext cx="5277354"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Ansible management Node </a:t>
            </a:r>
            <a:r>
              <a:rPr lang="fr-FR" dirty="0">
                <a:solidFill>
                  <a:schemeClr val="bg1"/>
                </a:solidFill>
              </a:rPr>
              <a:t>: </a:t>
            </a:r>
            <a:r>
              <a:rPr lang="fr-FR" sz="1600" dirty="0">
                <a:solidFill>
                  <a:schemeClr val="bg1"/>
                </a:solidFill>
              </a:rPr>
              <a:t>C'est la machine à partir de laquelle vous exécutez les commandes Ansible. </a:t>
            </a:r>
          </a:p>
        </p:txBody>
      </p:sp>
      <p:sp>
        <p:nvSpPr>
          <p:cNvPr id="31" name="ZoneTexte 30">
            <a:extLst>
              <a:ext uri="{FF2B5EF4-FFF2-40B4-BE49-F238E27FC236}">
                <a16:creationId xmlns:a16="http://schemas.microsoft.com/office/drawing/2014/main" id="{50ED634B-EB0C-E022-6778-53FE75FCB142}"/>
              </a:ext>
            </a:extLst>
          </p:cNvPr>
          <p:cNvSpPr txBox="1"/>
          <p:nvPr/>
        </p:nvSpPr>
        <p:spPr>
          <a:xfrm>
            <a:off x="191547" y="3793533"/>
            <a:ext cx="5281918" cy="615553"/>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Inventaire : </a:t>
            </a:r>
            <a:r>
              <a:rPr lang="fr-FR" sz="1600" dirty="0">
                <a:solidFill>
                  <a:schemeClr val="bg1"/>
                </a:solidFill>
              </a:rPr>
              <a:t>est un fichier ou une configuration qui répertorie les hôtes sur lesquels Ansible peut agir. </a:t>
            </a:r>
          </a:p>
        </p:txBody>
      </p:sp>
      <p:sp>
        <p:nvSpPr>
          <p:cNvPr id="34" name="ZoneTexte 33">
            <a:extLst>
              <a:ext uri="{FF2B5EF4-FFF2-40B4-BE49-F238E27FC236}">
                <a16:creationId xmlns:a16="http://schemas.microsoft.com/office/drawing/2014/main" id="{96B87C46-5B64-3B6C-42EB-3685F7E93C4C}"/>
              </a:ext>
            </a:extLst>
          </p:cNvPr>
          <p:cNvSpPr txBox="1"/>
          <p:nvPr/>
        </p:nvSpPr>
        <p:spPr>
          <a:xfrm>
            <a:off x="191547" y="2916272"/>
            <a:ext cx="5281918" cy="861774"/>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b="1" dirty="0" err="1">
                <a:solidFill>
                  <a:schemeClr val="bg1"/>
                </a:solidFill>
              </a:rPr>
              <a:t>Playbooks</a:t>
            </a:r>
            <a:r>
              <a:rPr lang="fr-FR" dirty="0">
                <a:solidFill>
                  <a:schemeClr val="bg1"/>
                </a:solidFill>
              </a:rPr>
              <a:t> : </a:t>
            </a:r>
            <a:r>
              <a:rPr lang="fr-FR" sz="1600" dirty="0">
                <a:solidFill>
                  <a:schemeClr val="bg1"/>
                </a:solidFill>
              </a:rPr>
              <a:t>sont des fichiers YAML qui décrivent les tâches que Ansible doit exécuter sur les machines distantes. </a:t>
            </a:r>
          </a:p>
        </p:txBody>
      </p:sp>
      <p:sp>
        <p:nvSpPr>
          <p:cNvPr id="36" name="ZoneTexte 35">
            <a:extLst>
              <a:ext uri="{FF2B5EF4-FFF2-40B4-BE49-F238E27FC236}">
                <a16:creationId xmlns:a16="http://schemas.microsoft.com/office/drawing/2014/main" id="{2522563A-72E0-D6AC-A5CB-790FE3761FDF}"/>
              </a:ext>
            </a:extLst>
          </p:cNvPr>
          <p:cNvSpPr txBox="1"/>
          <p:nvPr/>
        </p:nvSpPr>
        <p:spPr>
          <a:xfrm>
            <a:off x="227411" y="4473450"/>
            <a:ext cx="5219701"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Modules Ansible </a:t>
            </a:r>
            <a:r>
              <a:rPr lang="fr-FR" dirty="0">
                <a:solidFill>
                  <a:schemeClr val="bg1"/>
                </a:solidFill>
              </a:rPr>
              <a:t>: </a:t>
            </a:r>
            <a:r>
              <a:rPr lang="fr-FR" sz="1600" dirty="0">
                <a:solidFill>
                  <a:schemeClr val="bg1"/>
                </a:solidFill>
              </a:rPr>
              <a:t>sont des programmes écrits en Python qui effectuent des tâches spécifiques sur les machines distantes.</a:t>
            </a:r>
          </a:p>
        </p:txBody>
      </p:sp>
      <p:sp>
        <p:nvSpPr>
          <p:cNvPr id="38" name="ZoneTexte 37">
            <a:extLst>
              <a:ext uri="{FF2B5EF4-FFF2-40B4-BE49-F238E27FC236}">
                <a16:creationId xmlns:a16="http://schemas.microsoft.com/office/drawing/2014/main" id="{FAA6A0B2-78F1-B2AC-87B8-5653155F80E7}"/>
              </a:ext>
            </a:extLst>
          </p:cNvPr>
          <p:cNvSpPr txBox="1"/>
          <p:nvPr/>
        </p:nvSpPr>
        <p:spPr>
          <a:xfrm>
            <a:off x="191547" y="5397018"/>
            <a:ext cx="5200073" cy="1107996"/>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Fichiers de configuration : </a:t>
            </a:r>
            <a:r>
              <a:rPr lang="fr-FR" sz="1600" dirty="0">
                <a:solidFill>
                  <a:schemeClr val="bg1"/>
                </a:solidFill>
              </a:rPr>
              <a:t>Ansible utilise des fichiers de configuration pour définir des options et des paramètres de fonctionnement, tels que le chemin vers l'inventaire, les clés SSH à utiliser.</a:t>
            </a:r>
          </a:p>
        </p:txBody>
      </p:sp>
      <p:sp>
        <p:nvSpPr>
          <p:cNvPr id="42" name="ZoneTexte 41">
            <a:extLst>
              <a:ext uri="{FF2B5EF4-FFF2-40B4-BE49-F238E27FC236}">
                <a16:creationId xmlns:a16="http://schemas.microsoft.com/office/drawing/2014/main" id="{F9CA1480-3AB9-0898-A4A5-51D498587758}"/>
              </a:ext>
            </a:extLst>
          </p:cNvPr>
          <p:cNvSpPr txBox="1"/>
          <p:nvPr/>
        </p:nvSpPr>
        <p:spPr>
          <a:xfrm>
            <a:off x="272006" y="1234754"/>
            <a:ext cx="5340028" cy="707886"/>
          </a:xfrm>
          <a:prstGeom prst="rect">
            <a:avLst/>
          </a:prstGeom>
          <a:solidFill>
            <a:schemeClr val="tx1">
              <a:lumMod val="75000"/>
              <a:lumOff val="25000"/>
            </a:schemeClr>
          </a:solidFill>
        </p:spPr>
        <p:txBody>
          <a:bodyPr wrap="square">
            <a:spAutoFit/>
          </a:bodyPr>
          <a:lstStyle/>
          <a:p>
            <a:r>
              <a:rPr lang="fr-FR" sz="2000" dirty="0">
                <a:solidFill>
                  <a:schemeClr val="bg1"/>
                </a:solidFill>
              </a:rPr>
              <a:t>L'architecture d'Ansible est principalement basée sur un modèle </a:t>
            </a:r>
            <a:r>
              <a:rPr lang="fr-FR" sz="2000" b="1" dirty="0">
                <a:solidFill>
                  <a:schemeClr val="bg1"/>
                </a:solidFill>
              </a:rPr>
              <a:t>contrôleur-agent</a:t>
            </a:r>
            <a:r>
              <a:rPr lang="fr-FR" sz="2000" dirty="0">
                <a:solidFill>
                  <a:schemeClr val="bg1"/>
                </a:solidFill>
              </a:rPr>
              <a:t>, </a:t>
            </a:r>
          </a:p>
        </p:txBody>
      </p:sp>
      <p:sp>
        <p:nvSpPr>
          <p:cNvPr id="4" name="ZoneTexte 3">
            <a:extLst>
              <a:ext uri="{FF2B5EF4-FFF2-40B4-BE49-F238E27FC236}">
                <a16:creationId xmlns:a16="http://schemas.microsoft.com/office/drawing/2014/main" id="{A7746F97-EF61-5855-813D-F41CE27D85C2}"/>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Architecture</a:t>
            </a:r>
            <a:endParaRPr lang="fr-FR" sz="3200" dirty="0">
              <a:solidFill>
                <a:schemeClr val="bg1"/>
              </a:solidFill>
            </a:endParaRPr>
          </a:p>
        </p:txBody>
      </p:sp>
    </p:spTree>
    <p:extLst>
      <p:ext uri="{BB962C8B-B14F-4D97-AF65-F5344CB8AC3E}">
        <p14:creationId xmlns:p14="http://schemas.microsoft.com/office/powerpoint/2010/main" val="39514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4" grpId="0"/>
      <p:bldP spid="36"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32BE468D-4260-3EE5-15F2-562AF55262A2}"/>
              </a:ext>
            </a:extLst>
          </p:cNvPr>
          <p:cNvSpPr txBox="1"/>
          <p:nvPr/>
        </p:nvSpPr>
        <p:spPr>
          <a:xfrm>
            <a:off x="333435" y="1199841"/>
            <a:ext cx="5022336"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Module I : </a:t>
            </a:r>
            <a:r>
              <a:rPr lang="fr-FR" sz="3200" dirty="0">
                <a:solidFill>
                  <a:srgbClr val="FFC000"/>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200" dirty="0">
              <a:solidFill>
                <a:srgbClr val="FFC000"/>
              </a:solidFill>
            </a:endParaRPr>
          </a:p>
        </p:txBody>
      </p:sp>
      <p:sp>
        <p:nvSpPr>
          <p:cNvPr id="3" name="ZoneTexte 2">
            <a:extLst>
              <a:ext uri="{FF2B5EF4-FFF2-40B4-BE49-F238E27FC236}">
                <a16:creationId xmlns:a16="http://schemas.microsoft.com/office/drawing/2014/main" id="{1026765F-F4AE-4A30-AB18-EE94C6EEAF6D}"/>
              </a:ext>
            </a:extLst>
          </p:cNvPr>
          <p:cNvSpPr txBox="1"/>
          <p:nvPr/>
        </p:nvSpPr>
        <p:spPr>
          <a:xfrm>
            <a:off x="333435" y="1842832"/>
            <a:ext cx="4182671" cy="3231654"/>
          </a:xfrm>
          <a:prstGeom prst="rect">
            <a:avLst/>
          </a:prstGeom>
          <a:noFill/>
        </p:spPr>
        <p:txBody>
          <a:bodyPr wrap="square">
            <a:spAutoFit/>
          </a:bodyPr>
          <a:lstStyle/>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Introduction à Ansible</a:t>
            </a: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Déploiement d’Ansible</a:t>
            </a:r>
          </a:p>
          <a:p>
            <a:pPr marL="342900" indent="-342900">
              <a:buClr>
                <a:srgbClr val="FFC000"/>
              </a:buClr>
              <a:buFont typeface="Wingdings" panose="05000000000000000000" pitchFamily="2" charset="2"/>
              <a:buChar char="§"/>
            </a:pPr>
            <a:endParaRPr lang="fr-FR" sz="2400" dirty="0">
              <a:solidFill>
                <a:schemeClr val="bg1"/>
              </a:solidFill>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de </a:t>
            </a:r>
            <a:r>
              <a:rPr lang="fr-FR"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playbooks</a:t>
            </a:r>
            <a:endPar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buClr>
                <a:srgbClr val="FFC000"/>
              </a:buClr>
              <a:buFont typeface="Wingdings" panose="05000000000000000000" pitchFamily="2" charset="2"/>
              <a:buChar char="§"/>
            </a:pPr>
            <a:endPar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du contrôle des tâches</a:t>
            </a:r>
          </a:p>
          <a:p>
            <a:pPr marL="342900" indent="-342900">
              <a:buClr>
                <a:srgbClr val="FFC000"/>
              </a:buClr>
              <a:buFont typeface="Wingdings" panose="05000000000000000000" pitchFamily="2" charset="2"/>
              <a:buChar char="§"/>
            </a:pPr>
            <a:endParaRPr lang="fr-FR" sz="2400" dirty="0">
              <a:solidFill>
                <a:schemeClr val="bg1"/>
              </a:solidFill>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de modèles Jinja2</a:t>
            </a: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Configuration de </a:t>
            </a:r>
            <a:r>
              <a:rPr lang="fr-FR"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playbooks</a:t>
            </a: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complexes</a:t>
            </a:r>
          </a:p>
          <a:p>
            <a:pPr marL="342900" indent="-342900">
              <a:buClr>
                <a:srgbClr val="FFC000"/>
              </a:buClr>
              <a:buFont typeface="Wingdings" panose="05000000000000000000" pitchFamily="2" charset="2"/>
              <a:buChar char="§"/>
            </a:pPr>
            <a:endPar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endParaRPr>
          </a:p>
        </p:txBody>
      </p:sp>
      <p:sp>
        <p:nvSpPr>
          <p:cNvPr id="6" name="ZoneTexte 5">
            <a:extLst>
              <a:ext uri="{FF2B5EF4-FFF2-40B4-BE49-F238E27FC236}">
                <a16:creationId xmlns:a16="http://schemas.microsoft.com/office/drawing/2014/main" id="{62224330-F64F-4C7E-46B3-D9F06D89BF33}"/>
              </a:ext>
            </a:extLst>
          </p:cNvPr>
          <p:cNvSpPr txBox="1"/>
          <p:nvPr/>
        </p:nvSpPr>
        <p:spPr>
          <a:xfrm>
            <a:off x="6640950" y="1258057"/>
            <a:ext cx="5129386"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Module II : </a:t>
            </a:r>
            <a:r>
              <a:rPr lang="fr-FR" sz="3200" dirty="0">
                <a:solidFill>
                  <a:schemeClr val="accent3">
                    <a:lumMod val="60000"/>
                    <a:lumOff val="40000"/>
                  </a:schemeClr>
                </a:solidFill>
                <a:effectLst/>
                <a:latin typeface="Arial Black" panose="020B0A04020102020204" pitchFamily="34" charset="0"/>
                <a:ea typeface="Calibri" panose="020F0502020204030204" pitchFamily="34" charset="0"/>
                <a:cs typeface="Calibri" panose="020F0502020204030204" pitchFamily="34" charset="0"/>
              </a:rPr>
              <a:t>Jenkins</a:t>
            </a:r>
            <a:endParaRPr lang="fr-FR" sz="3200" dirty="0">
              <a:solidFill>
                <a:schemeClr val="accent3">
                  <a:lumMod val="60000"/>
                  <a:lumOff val="40000"/>
                </a:schemeClr>
              </a:solidFill>
            </a:endParaRPr>
          </a:p>
        </p:txBody>
      </p:sp>
      <p:sp>
        <p:nvSpPr>
          <p:cNvPr id="8" name="ZoneTexte 7">
            <a:extLst>
              <a:ext uri="{FF2B5EF4-FFF2-40B4-BE49-F238E27FC236}">
                <a16:creationId xmlns:a16="http://schemas.microsoft.com/office/drawing/2014/main" id="{F4F2BEDB-98C2-D161-2AD7-A8C98944BA62}"/>
              </a:ext>
            </a:extLst>
          </p:cNvPr>
          <p:cNvSpPr txBox="1"/>
          <p:nvPr/>
        </p:nvSpPr>
        <p:spPr>
          <a:xfrm>
            <a:off x="6749447" y="1971561"/>
            <a:ext cx="4270854" cy="461665"/>
          </a:xfrm>
          <a:prstGeom prst="rect">
            <a:avLst/>
          </a:prstGeom>
          <a:noFill/>
        </p:spPr>
        <p:txBody>
          <a:bodyPr wrap="square">
            <a:spAutoFit/>
          </a:bodyPr>
          <a:lstStyle/>
          <a:p>
            <a:pPr marL="342900" indent="-342900">
              <a:buClr>
                <a:srgbClr val="FFC000"/>
              </a:buClr>
              <a:buFont typeface="Wingdings" panose="05000000000000000000" pitchFamily="2" charset="2"/>
              <a:buChar char="§"/>
            </a:pPr>
            <a:r>
              <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a:t>
            </a:r>
            <a:endParaRPr lang="fr-FR" sz="2400" dirty="0">
              <a:solidFill>
                <a:srgbClr val="FFC000"/>
              </a:solidFill>
            </a:endParaRPr>
          </a:p>
        </p:txBody>
      </p:sp>
      <p:sp>
        <p:nvSpPr>
          <p:cNvPr id="9" name="ZoneTexte 8">
            <a:extLst>
              <a:ext uri="{FF2B5EF4-FFF2-40B4-BE49-F238E27FC236}">
                <a16:creationId xmlns:a16="http://schemas.microsoft.com/office/drawing/2014/main" id="{03ED0486-D3C0-CCDE-B35D-5FFA963D4DAA}"/>
              </a:ext>
            </a:extLst>
          </p:cNvPr>
          <p:cNvSpPr txBox="1"/>
          <p:nvPr/>
        </p:nvSpPr>
        <p:spPr>
          <a:xfrm>
            <a:off x="2825924" y="263111"/>
            <a:ext cx="7481857"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Formation :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accent3">
                    <a:lumMod val="60000"/>
                    <a:lumOff val="40000"/>
                  </a:schemeClr>
                </a:solidFill>
                <a:effectLst/>
                <a:latin typeface="Arial Black" panose="020B0A04020102020204" pitchFamily="34" charset="0"/>
                <a:ea typeface="Calibri" panose="020F0502020204030204" pitchFamily="34" charset="0"/>
                <a:cs typeface="Calibri" panose="020F0502020204030204" pitchFamily="34" charset="0"/>
              </a:rPr>
              <a:t>Jenkins</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sp>
        <p:nvSpPr>
          <p:cNvPr id="10" name="Espace réservé du numéro de diapositive 3">
            <a:extLst>
              <a:ext uri="{FF2B5EF4-FFF2-40B4-BE49-F238E27FC236}">
                <a16:creationId xmlns:a16="http://schemas.microsoft.com/office/drawing/2014/main" id="{9F2D713E-AF41-2D2D-76B1-6F96FA4F5B7F}"/>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156935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990CB09C-F9EB-D44A-F5CE-3AD450E2780D}"/>
              </a:ext>
            </a:extLst>
          </p:cNvPr>
          <p:cNvSpPr txBox="1"/>
          <p:nvPr/>
        </p:nvSpPr>
        <p:spPr>
          <a:xfrm>
            <a:off x="254187" y="1262618"/>
            <a:ext cx="5323664" cy="646331"/>
          </a:xfrm>
          <a:prstGeom prst="rect">
            <a:avLst/>
          </a:prstGeom>
          <a:solidFill>
            <a:schemeClr val="tx1">
              <a:lumMod val="85000"/>
              <a:lumOff val="15000"/>
            </a:schemeClr>
          </a:solidFill>
        </p:spPr>
        <p:txBody>
          <a:bodyPr wrap="square">
            <a:spAutoFit/>
          </a:bodyPr>
          <a:lstStyle/>
          <a:p>
            <a:pPr marL="285750" indent="-285750" algn="just">
              <a:buClr>
                <a:srgbClr val="FF0000"/>
              </a:buClr>
              <a:buFont typeface="Wingdings" panose="05000000000000000000" pitchFamily="2" charset="2"/>
              <a:buChar char="§"/>
            </a:pPr>
            <a:r>
              <a:rPr lang="fr-FR" b="1" dirty="0" err="1">
                <a:solidFill>
                  <a:schemeClr val="bg1"/>
                </a:solidFill>
                <a:latin typeface="Calibri" panose="020F0502020204030204" pitchFamily="34" charset="0"/>
                <a:cs typeface="Calibri" panose="020F0502020204030204" pitchFamily="34" charset="0"/>
              </a:rPr>
              <a:t>Agentless</a:t>
            </a:r>
            <a:r>
              <a:rPr lang="fr-FR" b="1" dirty="0">
                <a:solidFill>
                  <a:schemeClr val="bg1"/>
                </a:solidFill>
                <a:latin typeface="Calibri" panose="020F0502020204030204" pitchFamily="34" charset="0"/>
                <a:cs typeface="Calibri" panose="020F0502020204030204" pitchFamily="34" charset="0"/>
              </a:rPr>
              <a:t>  : </a:t>
            </a:r>
            <a:r>
              <a:rPr lang="fr-FR" dirty="0">
                <a:solidFill>
                  <a:schemeClr val="bg1"/>
                </a:solidFill>
                <a:latin typeface="Calibri" panose="020F0502020204030204" pitchFamily="34" charset="0"/>
                <a:cs typeface="Calibri" panose="020F0502020204030204" pitchFamily="34" charset="0"/>
              </a:rPr>
              <a:t>L'architecture d'Ansible est principalement basée sur un modèle .</a:t>
            </a:r>
          </a:p>
        </p:txBody>
      </p:sp>
      <p:sp>
        <p:nvSpPr>
          <p:cNvPr id="4" name="ZoneTexte 3">
            <a:extLst>
              <a:ext uri="{FF2B5EF4-FFF2-40B4-BE49-F238E27FC236}">
                <a16:creationId xmlns:a16="http://schemas.microsoft.com/office/drawing/2014/main" id="{28EE6610-9316-7C1D-B23F-4248CA10F5E1}"/>
              </a:ext>
            </a:extLst>
          </p:cNvPr>
          <p:cNvSpPr txBox="1"/>
          <p:nvPr/>
        </p:nvSpPr>
        <p:spPr>
          <a:xfrm>
            <a:off x="227411" y="1954179"/>
            <a:ext cx="5287792" cy="1477328"/>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Infrastructure as Code : </a:t>
            </a:r>
            <a:r>
              <a:rPr lang="fr-FR" dirty="0">
                <a:solidFill>
                  <a:schemeClr val="bg1"/>
                </a:solidFill>
                <a:latin typeface="Calibri" panose="020F0502020204030204" pitchFamily="34" charset="0"/>
                <a:cs typeface="Calibri" panose="020F0502020204030204" pitchFamily="34" charset="0"/>
              </a:rPr>
              <a:t>Ansible adopte le paradigme d'Infrastructure as Code (</a:t>
            </a:r>
            <a:r>
              <a:rPr lang="fr-FR" dirty="0" err="1">
                <a:solidFill>
                  <a:schemeClr val="bg1"/>
                </a:solidFill>
                <a:latin typeface="Calibri" panose="020F0502020204030204" pitchFamily="34" charset="0"/>
                <a:cs typeface="Calibri" panose="020F0502020204030204" pitchFamily="34" charset="0"/>
              </a:rPr>
              <a:t>IaC</a:t>
            </a:r>
            <a:r>
              <a:rPr lang="fr-FR" dirty="0">
                <a:solidFill>
                  <a:schemeClr val="bg1"/>
                </a:solidFill>
                <a:latin typeface="Calibri" panose="020F0502020204030204" pitchFamily="34" charset="0"/>
                <a:cs typeface="Calibri" panose="020F0502020204030204" pitchFamily="34" charset="0"/>
              </a:rPr>
              <a:t>), ce qui permet de décrire toute l'infrastructure d'un environnement informatique dans des fichiers texte, appelés </a:t>
            </a:r>
            <a:r>
              <a:rPr lang="fr-FR" dirty="0" err="1">
                <a:solidFill>
                  <a:schemeClr val="bg1"/>
                </a:solidFill>
                <a:latin typeface="Calibri" panose="020F0502020204030204" pitchFamily="34" charset="0"/>
                <a:cs typeface="Calibri" panose="020F0502020204030204" pitchFamily="34" charset="0"/>
              </a:rPr>
              <a:t>playbooks</a:t>
            </a:r>
            <a:r>
              <a:rPr lang="fr-FR" dirty="0">
                <a:solidFill>
                  <a:schemeClr val="bg1"/>
                </a:solidFill>
                <a:latin typeface="Calibri" panose="020F0502020204030204" pitchFamily="34" charset="0"/>
                <a:cs typeface="Calibri" panose="020F0502020204030204" pitchFamily="34" charset="0"/>
              </a:rPr>
              <a:t>, </a:t>
            </a:r>
          </a:p>
        </p:txBody>
      </p:sp>
      <p:sp>
        <p:nvSpPr>
          <p:cNvPr id="8" name="ZoneTexte 7">
            <a:extLst>
              <a:ext uri="{FF2B5EF4-FFF2-40B4-BE49-F238E27FC236}">
                <a16:creationId xmlns:a16="http://schemas.microsoft.com/office/drawing/2014/main" id="{B395B13E-8DBF-0556-1E2A-093788D91926}"/>
              </a:ext>
            </a:extLst>
          </p:cNvPr>
          <p:cNvSpPr txBox="1"/>
          <p:nvPr/>
        </p:nvSpPr>
        <p:spPr>
          <a:xfrm>
            <a:off x="206466" y="3444056"/>
            <a:ext cx="5323661" cy="923330"/>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Déclaratif :</a:t>
            </a:r>
            <a:r>
              <a:rPr lang="fr-FR" dirty="0">
                <a:solidFill>
                  <a:schemeClr val="bg1"/>
                </a:solidFill>
                <a:latin typeface="Calibri" panose="020F0502020204030204" pitchFamily="34" charset="0"/>
                <a:cs typeface="Calibri" panose="020F0502020204030204" pitchFamily="34" charset="0"/>
              </a:rPr>
              <a:t> Ansible utilise une approche déclarative pour décrire l'état souhaité du système plutôt que d'écrire des scripts impératifs. </a:t>
            </a:r>
          </a:p>
        </p:txBody>
      </p:sp>
      <p:sp>
        <p:nvSpPr>
          <p:cNvPr id="12" name="ZoneTexte 11">
            <a:extLst>
              <a:ext uri="{FF2B5EF4-FFF2-40B4-BE49-F238E27FC236}">
                <a16:creationId xmlns:a16="http://schemas.microsoft.com/office/drawing/2014/main" id="{DFFB7109-4A8E-5CCC-F243-4DF24480999A}"/>
              </a:ext>
            </a:extLst>
          </p:cNvPr>
          <p:cNvSpPr txBox="1"/>
          <p:nvPr/>
        </p:nvSpPr>
        <p:spPr>
          <a:xfrm>
            <a:off x="126990" y="4682319"/>
            <a:ext cx="5388213"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Extensibilité :</a:t>
            </a:r>
            <a:r>
              <a:rPr lang="fr-FR" dirty="0">
                <a:solidFill>
                  <a:schemeClr val="bg1"/>
                </a:solidFill>
                <a:latin typeface="Calibri" panose="020F0502020204030204" pitchFamily="34" charset="0"/>
                <a:cs typeface="Calibri" panose="020F0502020204030204" pitchFamily="34" charset="0"/>
              </a:rPr>
              <a:t>  Ansible est hautement extensible et dispose d'une large gamme de modules intégrés pour gérer divers aspects des systèmes d'exploitation, des applications et des services. </a:t>
            </a:r>
          </a:p>
        </p:txBody>
      </p:sp>
      <p:sp>
        <p:nvSpPr>
          <p:cNvPr id="13" name="ZoneTexte 12">
            <a:extLst>
              <a:ext uri="{FF2B5EF4-FFF2-40B4-BE49-F238E27FC236}">
                <a16:creationId xmlns:a16="http://schemas.microsoft.com/office/drawing/2014/main" id="{93CFF43D-3759-B0AB-4AF0-0A09171C4CB8}"/>
              </a:ext>
            </a:extLst>
          </p:cNvPr>
          <p:cNvSpPr txBox="1"/>
          <p:nvPr/>
        </p:nvSpPr>
        <p:spPr>
          <a:xfrm>
            <a:off x="117142" y="5852911"/>
            <a:ext cx="5388213" cy="369332"/>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Large communauté et écosystème</a:t>
            </a:r>
            <a:r>
              <a:rPr lang="fr-FR" sz="1800" dirty="0">
                <a:solidFill>
                  <a:srgbClr val="0D0D0D"/>
                </a:solidFill>
                <a:effectLst/>
                <a:highlight>
                  <a:srgbClr val="FFFFFF"/>
                </a:highlight>
                <a:latin typeface="Calibri" panose="020F0502020204030204" pitchFamily="34" charset="0"/>
                <a:ea typeface="Aptos" panose="020B0004020202020204" pitchFamily="34" charset="0"/>
                <a:cs typeface="Calibri" panose="020F0502020204030204" pitchFamily="34" charset="0"/>
              </a:rPr>
              <a:t> </a:t>
            </a:r>
            <a:endParaRPr lang="fr-FR" dirty="0">
              <a:solidFill>
                <a:schemeClr val="bg1"/>
              </a:solidFill>
              <a:latin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F03A0ACD-53C8-FDAC-17E7-7EF762FDF899}"/>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Caractéristiques</a:t>
            </a:r>
            <a:endParaRPr lang="fr-FR" sz="3200" dirty="0">
              <a:solidFill>
                <a:schemeClr val="bg1"/>
              </a:solidFill>
            </a:endParaRPr>
          </a:p>
        </p:txBody>
      </p:sp>
    </p:spTree>
    <p:extLst>
      <p:ext uri="{BB962C8B-B14F-4D97-AF65-F5344CB8AC3E}">
        <p14:creationId xmlns:p14="http://schemas.microsoft.com/office/powerpoint/2010/main" val="14883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8"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133805" cy="707886"/>
          </a:xfrm>
          <a:prstGeom prst="rect">
            <a:avLst/>
          </a:prstGeom>
          <a:noFill/>
        </p:spPr>
        <p:txBody>
          <a:bodyPr wrap="square">
            <a:spAutoFit/>
          </a:bodyPr>
          <a:lstStyle/>
          <a:p>
            <a:r>
              <a:rPr lang="fr-FR" sz="2000" dirty="0">
                <a:solidFill>
                  <a:schemeClr val="bg1"/>
                </a:solidFill>
                <a:latin typeface="Calibri" panose="020F0502020204030204" pitchFamily="34" charset="0"/>
                <a:cs typeface="Calibri" panose="020F0502020204030204" pitchFamily="34" charset="0"/>
              </a:rPr>
              <a:t>Pour installer Ansible sur une machine Ubuntu 20.04, vous avez plusieurs options. Voici les méthodes les plus courantes :</a:t>
            </a:r>
          </a:p>
        </p:txBody>
      </p:sp>
      <p:sp>
        <p:nvSpPr>
          <p:cNvPr id="14" name="ZoneTexte 13">
            <a:extLst>
              <a:ext uri="{FF2B5EF4-FFF2-40B4-BE49-F238E27FC236}">
                <a16:creationId xmlns:a16="http://schemas.microsoft.com/office/drawing/2014/main" id="{B76C5A91-790D-29A8-9A95-3941784F31AC}"/>
              </a:ext>
            </a:extLst>
          </p:cNvPr>
          <p:cNvSpPr txBox="1"/>
          <p:nvPr/>
        </p:nvSpPr>
        <p:spPr>
          <a:xfrm>
            <a:off x="261175" y="2024758"/>
            <a:ext cx="5269467" cy="1323439"/>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Installation à partir de la source :</a:t>
            </a:r>
          </a:p>
          <a:p>
            <a:pPr algn="just"/>
            <a:r>
              <a:rPr lang="fr-FR" sz="2000" dirty="0">
                <a:solidFill>
                  <a:schemeClr val="bg1"/>
                </a:solidFill>
                <a:latin typeface="Calibri" panose="020F0502020204030204" pitchFamily="34" charset="0"/>
                <a:cs typeface="Calibri" panose="020F0502020204030204" pitchFamily="34" charset="0"/>
              </a:rPr>
              <a:t>Si vous avez besoin d'une version spécifique d'Ansible ou si vous préférez installer à partir de la source.</a:t>
            </a:r>
          </a:p>
        </p:txBody>
      </p:sp>
      <p:sp>
        <p:nvSpPr>
          <p:cNvPr id="19" name="ZoneTexte 18">
            <a:extLst>
              <a:ext uri="{FF2B5EF4-FFF2-40B4-BE49-F238E27FC236}">
                <a16:creationId xmlns:a16="http://schemas.microsoft.com/office/drawing/2014/main" id="{862963F5-FE8D-D6E6-C9DD-22B87B699694}"/>
              </a:ext>
            </a:extLst>
          </p:cNvPr>
          <p:cNvSpPr txBox="1"/>
          <p:nvPr/>
        </p:nvSpPr>
        <p:spPr>
          <a:xfrm>
            <a:off x="361451" y="3244334"/>
            <a:ext cx="5641296" cy="2823850"/>
          </a:xfrm>
          <a:prstGeom prst="rect">
            <a:avLst/>
          </a:prstGeom>
          <a:noFill/>
        </p:spPr>
        <p:txBody>
          <a:bodyPr wrap="square">
            <a:spAutoFit/>
          </a:bodyPr>
          <a:lstStyle/>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update</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install software-properties-common</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add-apt-repository --yes --update </a:t>
            </a:r>
            <a:r>
              <a:rPr lang="en-US" sz="2000" dirty="0" err="1">
                <a:solidFill>
                  <a:schemeClr val="bg1"/>
                </a:solidFill>
                <a:highlight>
                  <a:srgbClr val="008080"/>
                </a:highlight>
                <a:latin typeface="Courier New" panose="02070309020205020404" pitchFamily="49" charset="0"/>
                <a:cs typeface="Courier New" panose="02070309020205020404" pitchFamily="49" charset="0"/>
              </a:rPr>
              <a:t>ppa:ansible</a:t>
            </a:r>
            <a:r>
              <a:rPr lang="en-US" sz="2000" dirty="0">
                <a:solidFill>
                  <a:schemeClr val="bg1"/>
                </a:solidFill>
                <a:highlight>
                  <a:srgbClr val="008080"/>
                </a:highlight>
                <a:latin typeface="Courier New" panose="02070309020205020404" pitchFamily="49" charset="0"/>
                <a:cs typeface="Courier New" panose="02070309020205020404" pitchFamily="49" charset="0"/>
              </a:rPr>
              <a:t>/ansible</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install ansible</a:t>
            </a:r>
          </a:p>
        </p:txBody>
      </p:sp>
      <p:sp>
        <p:nvSpPr>
          <p:cNvPr id="25" name="ZoneTexte 24">
            <a:extLst>
              <a:ext uri="{FF2B5EF4-FFF2-40B4-BE49-F238E27FC236}">
                <a16:creationId xmlns:a16="http://schemas.microsoft.com/office/drawing/2014/main" id="{E0CF8D66-A4A9-4AA2-567B-48B447CF35D7}"/>
              </a:ext>
            </a:extLst>
          </p:cNvPr>
          <p:cNvSpPr txBox="1"/>
          <p:nvPr/>
        </p:nvSpPr>
        <p:spPr>
          <a:xfrm>
            <a:off x="6039924" y="1939623"/>
            <a:ext cx="5496490" cy="132343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Installation via </a:t>
            </a:r>
            <a:r>
              <a:rPr lang="fr-FR" sz="2000" b="1" dirty="0" err="1">
                <a:solidFill>
                  <a:schemeClr val="bg1"/>
                </a:solidFill>
                <a:latin typeface="Calibri" panose="020F0502020204030204" pitchFamily="34" charset="0"/>
                <a:cs typeface="Calibri" panose="020F0502020204030204" pitchFamily="34" charset="0"/>
              </a:rPr>
              <a:t>pip</a:t>
            </a:r>
            <a:r>
              <a:rPr lang="fr-FR" sz="2000" dirty="0">
                <a:solidFill>
                  <a:schemeClr val="bg1"/>
                </a:solidFill>
                <a:latin typeface="Calibri" panose="020F0502020204030204" pitchFamily="34" charset="0"/>
                <a:cs typeface="Calibri" panose="020F0502020204030204" pitchFamily="34" charset="0"/>
              </a:rPr>
              <a:t> (pour les versions les plus récentes) : Vous pouvez également installer Ansible via </a:t>
            </a:r>
            <a:r>
              <a:rPr lang="fr-FR" sz="2000" dirty="0" err="1">
                <a:solidFill>
                  <a:schemeClr val="bg1"/>
                </a:solidFill>
                <a:latin typeface="Calibri" panose="020F0502020204030204" pitchFamily="34" charset="0"/>
                <a:cs typeface="Calibri" panose="020F0502020204030204" pitchFamily="34" charset="0"/>
              </a:rPr>
              <a:t>pip</a:t>
            </a:r>
            <a:r>
              <a:rPr lang="fr-FR" sz="2000" dirty="0">
                <a:solidFill>
                  <a:schemeClr val="bg1"/>
                </a:solidFill>
                <a:latin typeface="Calibri" panose="020F0502020204030204" pitchFamily="34" charset="0"/>
                <a:cs typeface="Calibri" panose="020F0502020204030204" pitchFamily="34" charset="0"/>
              </a:rPr>
              <a:t> (</a:t>
            </a:r>
            <a:r>
              <a:rPr lang="fr-FR" sz="2000" b="1" dirty="0">
                <a:solidFill>
                  <a:schemeClr val="bg1"/>
                </a:solidFill>
                <a:latin typeface="Calibri" panose="020F0502020204030204" pitchFamily="34" charset="0"/>
                <a:cs typeface="Calibri" panose="020F0502020204030204" pitchFamily="34" charset="0"/>
              </a:rPr>
              <a:t>P</a:t>
            </a:r>
            <a:r>
              <a:rPr lang="fr-FR" sz="2000" dirty="0">
                <a:solidFill>
                  <a:schemeClr val="bg1"/>
                </a:solidFill>
                <a:latin typeface="Calibri" panose="020F0502020204030204" pitchFamily="34" charset="0"/>
                <a:cs typeface="Calibri" panose="020F0502020204030204" pitchFamily="34" charset="0"/>
              </a:rPr>
              <a:t>ython </a:t>
            </a:r>
            <a:r>
              <a:rPr lang="fr-FR" sz="2000" b="1" dirty="0">
                <a:solidFill>
                  <a:schemeClr val="bg1"/>
                </a:solidFill>
                <a:latin typeface="Calibri" panose="020F0502020204030204" pitchFamily="34" charset="0"/>
                <a:cs typeface="Calibri" panose="020F0502020204030204" pitchFamily="34" charset="0"/>
              </a:rPr>
              <a:t>P</a:t>
            </a:r>
            <a:r>
              <a:rPr lang="fr-FR" sz="2000" dirty="0">
                <a:solidFill>
                  <a:schemeClr val="bg1"/>
                </a:solidFill>
                <a:latin typeface="Calibri" panose="020F0502020204030204" pitchFamily="34" charset="0"/>
                <a:cs typeface="Calibri" panose="020F0502020204030204" pitchFamily="34" charset="0"/>
              </a:rPr>
              <a:t>ackage </a:t>
            </a:r>
            <a:r>
              <a:rPr lang="fr-FR" sz="2000" b="1" dirty="0">
                <a:solidFill>
                  <a:schemeClr val="bg1"/>
                </a:solidFill>
                <a:latin typeface="Calibri" panose="020F0502020204030204" pitchFamily="34" charset="0"/>
                <a:cs typeface="Calibri" panose="020F0502020204030204" pitchFamily="34" charset="0"/>
              </a:rPr>
              <a:t>I</a:t>
            </a:r>
            <a:r>
              <a:rPr lang="fr-FR" sz="2000" dirty="0">
                <a:solidFill>
                  <a:schemeClr val="bg1"/>
                </a:solidFill>
                <a:latin typeface="Calibri" panose="020F0502020204030204" pitchFamily="34" charset="0"/>
                <a:cs typeface="Calibri" panose="020F0502020204030204" pitchFamily="34" charset="0"/>
              </a:rPr>
              <a:t>ndex) si vous avez besoin de la dernière version disponible </a:t>
            </a:r>
          </a:p>
        </p:txBody>
      </p:sp>
      <p:sp>
        <p:nvSpPr>
          <p:cNvPr id="30" name="ZoneTexte 29">
            <a:extLst>
              <a:ext uri="{FF2B5EF4-FFF2-40B4-BE49-F238E27FC236}">
                <a16:creationId xmlns:a16="http://schemas.microsoft.com/office/drawing/2014/main" id="{A8291E25-1722-1FD0-F2A9-8C3DE2B1364C}"/>
              </a:ext>
            </a:extLst>
          </p:cNvPr>
          <p:cNvSpPr txBox="1"/>
          <p:nvPr/>
        </p:nvSpPr>
        <p:spPr>
          <a:xfrm>
            <a:off x="6423026" y="3241235"/>
            <a:ext cx="5202391" cy="1900520"/>
          </a:xfrm>
          <a:prstGeom prst="rect">
            <a:avLst/>
          </a:prstGeom>
          <a:noFill/>
        </p:spPr>
        <p:txBody>
          <a:bodyPr wrap="square">
            <a:spAutoFit/>
          </a:bodyPr>
          <a:lstStyle/>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2000" dirty="0">
                <a:solidFill>
                  <a:schemeClr val="bg1"/>
                </a:solidFill>
                <a:highlight>
                  <a:srgbClr val="008080"/>
                </a:highlight>
                <a:latin typeface="Courier New" panose="02070309020205020404" pitchFamily="49" charset="0"/>
                <a:cs typeface="Courier New" panose="02070309020205020404" pitchFamily="49" charset="0"/>
              </a:rPr>
              <a:t> update</a:t>
            </a:r>
          </a:p>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2000" dirty="0">
                <a:solidFill>
                  <a:schemeClr val="bg1"/>
                </a:solidFill>
                <a:highlight>
                  <a:srgbClr val="008080"/>
                </a:highlight>
                <a:latin typeface="Courier New" panose="02070309020205020404" pitchFamily="49" charset="0"/>
                <a:cs typeface="Courier New" panose="02070309020205020404" pitchFamily="49" charset="0"/>
              </a:rPr>
              <a:t> python3-pip</a:t>
            </a:r>
          </a:p>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pip3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2000" dirty="0">
                <a:solidFill>
                  <a:schemeClr val="bg1"/>
                </a:solidFill>
                <a:highlight>
                  <a:srgbClr val="008080"/>
                </a:highlight>
                <a:latin typeface="Courier New" panose="02070309020205020404" pitchFamily="49" charset="0"/>
                <a:cs typeface="Courier New" panose="02070309020205020404" pitchFamily="49" charset="0"/>
              </a:rPr>
              <a:t> ansible</a:t>
            </a:r>
          </a:p>
          <a:p>
            <a:pPr>
              <a:lnSpc>
                <a:spcPct val="150000"/>
              </a:lnSpc>
            </a:pPr>
            <a:endParaRPr lang="fr-FR" sz="2000"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33" name="ZoneTexte 32">
            <a:extLst>
              <a:ext uri="{FF2B5EF4-FFF2-40B4-BE49-F238E27FC236}">
                <a16:creationId xmlns:a16="http://schemas.microsoft.com/office/drawing/2014/main" id="{824F1172-08AE-A4FD-EA7B-4816235D4EDE}"/>
              </a:ext>
            </a:extLst>
          </p:cNvPr>
          <p:cNvSpPr txBox="1"/>
          <p:nvPr/>
        </p:nvSpPr>
        <p:spPr>
          <a:xfrm>
            <a:off x="4812289" y="5907631"/>
            <a:ext cx="2743200" cy="400110"/>
          </a:xfrm>
          <a:prstGeom prst="rect">
            <a:avLst/>
          </a:prstGeom>
          <a:solidFill>
            <a:schemeClr val="bg2">
              <a:lumMod val="10000"/>
            </a:schemeClr>
          </a:solidFill>
        </p:spPr>
        <p:txBody>
          <a:bodyPr wrap="square">
            <a:spAutoFit/>
          </a:bodyPr>
          <a:lstStyle/>
          <a:p>
            <a:r>
              <a:rPr lang="fr-FR" sz="2000" dirty="0">
                <a:solidFill>
                  <a:schemeClr val="bg1"/>
                </a:solidFill>
                <a:highlight>
                  <a:srgbClr val="008080"/>
                </a:highlight>
                <a:latin typeface="Courier New" panose="02070309020205020404" pitchFamily="49" charset="0"/>
                <a:cs typeface="Courier New" panose="02070309020205020404" pitchFamily="49" charset="0"/>
              </a:rPr>
              <a:t>ansible</a:t>
            </a:r>
            <a:r>
              <a:rPr lang="fr-FR" sz="2000" dirty="0">
                <a:solidFill>
                  <a:schemeClr val="bg1"/>
                </a:solidFill>
                <a:highlight>
                  <a:srgbClr val="008080"/>
                </a:highlight>
              </a:rPr>
              <a:t> </a:t>
            </a:r>
            <a:r>
              <a:rPr lang="fr-FR" sz="2000" dirty="0">
                <a:solidFill>
                  <a:schemeClr val="bg1"/>
                </a:solidFill>
                <a:highlight>
                  <a:srgbClr val="008080"/>
                </a:highlight>
                <a:latin typeface="Courier New" panose="02070309020205020404" pitchFamily="49" charset="0"/>
                <a:cs typeface="Courier New" panose="02070309020205020404" pitchFamily="49" charset="0"/>
              </a:rPr>
              <a:t>--version</a:t>
            </a:r>
          </a:p>
        </p:txBody>
      </p:sp>
      <p:sp>
        <p:nvSpPr>
          <p:cNvPr id="3" name="ZoneTexte 2">
            <a:extLst>
              <a:ext uri="{FF2B5EF4-FFF2-40B4-BE49-F238E27FC236}">
                <a16:creationId xmlns:a16="http://schemas.microsoft.com/office/drawing/2014/main" id="{B33C1E01-5BDA-EBA2-4BA0-E1130DB7A574}"/>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nstallation</a:t>
            </a:r>
            <a:endParaRPr lang="fr-FR" sz="3200" dirty="0">
              <a:solidFill>
                <a:schemeClr val="bg1"/>
              </a:solidFill>
            </a:endParaRPr>
          </a:p>
        </p:txBody>
      </p:sp>
    </p:spTree>
    <p:extLst>
      <p:ext uri="{BB962C8B-B14F-4D97-AF65-F5344CB8AC3E}">
        <p14:creationId xmlns:p14="http://schemas.microsoft.com/office/powerpoint/2010/main" val="34768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8" name="ZoneTexte 7">
            <a:extLst>
              <a:ext uri="{FF2B5EF4-FFF2-40B4-BE49-F238E27FC236}">
                <a16:creationId xmlns:a16="http://schemas.microsoft.com/office/drawing/2014/main" id="{FBF617D5-DA82-0DA2-30D1-A3E21FB444CA}"/>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Commandes ad-hoc</a:t>
            </a:r>
            <a:endParaRPr lang="fr-FR" sz="3200" dirty="0">
              <a:solidFill>
                <a:schemeClr val="bg1"/>
              </a:solidFill>
            </a:endParaRPr>
          </a:p>
        </p:txBody>
      </p:sp>
      <p:sp>
        <p:nvSpPr>
          <p:cNvPr id="15" name="ZoneTexte 14">
            <a:extLst>
              <a:ext uri="{FF2B5EF4-FFF2-40B4-BE49-F238E27FC236}">
                <a16:creationId xmlns:a16="http://schemas.microsoft.com/office/drawing/2014/main" id="{4C39C554-9C7B-DDC1-C40E-2E7C77F08692}"/>
              </a:ext>
            </a:extLst>
          </p:cNvPr>
          <p:cNvSpPr txBox="1"/>
          <p:nvPr/>
        </p:nvSpPr>
        <p:spPr>
          <a:xfrm>
            <a:off x="394651" y="3100673"/>
            <a:ext cx="11412417" cy="3488134"/>
          </a:xfrm>
          <a:prstGeom prst="rect">
            <a:avLst/>
          </a:prstGeom>
          <a:noFill/>
        </p:spPr>
        <p:txBody>
          <a:bodyPr wrap="square">
            <a:spAutoFit/>
          </a:bodyPr>
          <a:lstStyle/>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-i</a:t>
            </a:r>
            <a:r>
              <a:rPr lang="fr-FR" sz="1400" b="1"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inventory</a:t>
            </a:r>
            <a:r>
              <a:rPr lang="fr-FR" sz="1400" dirty="0">
                <a:solidFill>
                  <a:schemeClr val="bg1"/>
                </a:solidFill>
                <a:latin typeface="Courier New" panose="02070309020205020404" pitchFamily="49" charset="0"/>
                <a:cs typeface="Courier New" panose="02070309020205020404" pitchFamily="49" charset="0"/>
              </a:rPr>
              <a:t> qui spécifie la liste des serveurs à approvisionner</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All</a:t>
            </a:r>
            <a:r>
              <a:rPr lang="fr-FR" sz="1400" b="1" dirty="0">
                <a:solidFill>
                  <a:schemeClr val="bg1"/>
                </a:solidFill>
                <a:latin typeface="Courier New" panose="02070309020205020404" pitchFamily="49" charset="0"/>
                <a:cs typeface="Courier New" panose="02070309020205020404" pitchFamily="49" charset="0"/>
              </a:rPr>
              <a:t> : </a:t>
            </a:r>
            <a:r>
              <a:rPr lang="fr-FR" sz="1400" dirty="0">
                <a:solidFill>
                  <a:schemeClr val="bg1"/>
                </a:solidFill>
                <a:latin typeface="Courier New" panose="02070309020205020404" pitchFamily="49" charset="0"/>
                <a:cs typeface="Courier New" panose="02070309020205020404" pitchFamily="49" charset="0"/>
              </a:rPr>
              <a:t>tous les serveurs définis par cet </a:t>
            </a:r>
            <a:r>
              <a:rPr lang="fr-FR" sz="1400" dirty="0" err="1">
                <a:solidFill>
                  <a:schemeClr val="bg1"/>
                </a:solidFill>
                <a:latin typeface="Courier New" panose="02070309020205020404" pitchFamily="49" charset="0"/>
                <a:cs typeface="Courier New" panose="02070309020205020404" pitchFamily="49" charset="0"/>
              </a:rPr>
              <a:t>inventory</a:t>
            </a:r>
            <a:r>
              <a:rPr lang="fr-FR" sz="1400" dirty="0">
                <a:solidFill>
                  <a:schemeClr val="bg1"/>
                </a:solidFill>
                <a:latin typeface="Courier New" panose="02070309020205020404" pitchFamily="49" charset="0"/>
                <a:cs typeface="Courier New" panose="02070309020205020404" pitchFamily="49" charset="0"/>
              </a:rPr>
              <a:t>, peut être remplacer par le nom du </a:t>
            </a:r>
            <a:r>
              <a:rPr lang="fr-FR" sz="1400" dirty="0" err="1">
                <a:solidFill>
                  <a:schemeClr val="bg1"/>
                </a:solidFill>
                <a:latin typeface="Courier New" panose="02070309020205020404" pitchFamily="49" charset="0"/>
                <a:cs typeface="Courier New" panose="02070309020205020404" pitchFamily="49" charset="0"/>
              </a:rPr>
              <a:t>hote</a:t>
            </a:r>
            <a:r>
              <a:rPr lang="fr-FR" sz="1400" dirty="0">
                <a:solidFill>
                  <a:schemeClr val="bg1"/>
                </a:solidFill>
                <a:latin typeface="Courier New" panose="02070309020205020404" pitchFamily="49" charset="0"/>
                <a:cs typeface="Courier New" panose="02070309020205020404" pitchFamily="49" charset="0"/>
              </a:rPr>
              <a:t>, du groupe,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-m</a:t>
            </a:r>
            <a:r>
              <a:rPr lang="fr-FR" sz="1400" dirty="0">
                <a:solidFill>
                  <a:schemeClr val="bg1"/>
                </a:solidFill>
                <a:latin typeface="Courier New" panose="02070309020205020404" pitchFamily="49" charset="0"/>
                <a:cs typeface="Courier New" panose="02070309020205020404" pitchFamily="49" charset="0"/>
              </a:rPr>
              <a:t> </a:t>
            </a: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module</a:t>
            </a:r>
            <a:r>
              <a:rPr lang="fr-FR" sz="1400" dirty="0">
                <a:solidFill>
                  <a:schemeClr val="bg1"/>
                </a:solidFill>
                <a:latin typeface="Courier New" panose="02070309020205020404" pitchFamily="49" charset="0"/>
                <a:cs typeface="Courier New" panose="02070309020205020404" pitchFamily="49" charset="0"/>
              </a:rPr>
              <a:t> : le module à exécuter coté serveurs distants </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-u</a:t>
            </a:r>
            <a:r>
              <a:rPr lang="fr-FR" sz="1400" dirty="0">
                <a:solidFill>
                  <a:schemeClr val="bg1"/>
                </a:solidFill>
                <a:latin typeface="Courier New" panose="02070309020205020404" pitchFamily="49" charset="0"/>
                <a:cs typeface="Courier New" panose="02070309020205020404" pitchFamily="49" charset="0"/>
              </a:rPr>
              <a:t> </a:t>
            </a: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user</a:t>
            </a:r>
            <a:r>
              <a:rPr lang="fr-FR" sz="1400" b="1" dirty="0">
                <a:solidFill>
                  <a:schemeClr val="bg1"/>
                </a:solidFill>
                <a:latin typeface="Courier New" panose="02070309020205020404" pitchFamily="49" charset="0"/>
                <a:cs typeface="Courier New" panose="02070309020205020404" pitchFamily="49" charset="0"/>
              </a:rPr>
              <a:t> :</a:t>
            </a:r>
            <a:r>
              <a:rPr lang="fr-FR" sz="1400" b="0" i="0" dirty="0">
                <a:solidFill>
                  <a:srgbClr val="0D0D0D"/>
                </a:solidFill>
                <a:effectLst/>
                <a:highlight>
                  <a:srgbClr val="FFFFFF"/>
                </a:highlight>
                <a:latin typeface="Söhne"/>
              </a:rPr>
              <a:t>  </a:t>
            </a:r>
            <a:r>
              <a:rPr lang="fr-FR" sz="1400" dirty="0">
                <a:solidFill>
                  <a:schemeClr val="bg1"/>
                </a:solidFill>
                <a:latin typeface="Courier New" panose="02070309020205020404" pitchFamily="49" charset="0"/>
                <a:cs typeface="Courier New" panose="02070309020205020404" pitchFamily="49" charset="0"/>
              </a:rPr>
              <a:t>l'utilisateur que Ansible utilisera pour établir la connexion SSH avec l'hôte distant.</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-b</a:t>
            </a:r>
            <a:r>
              <a:rPr lang="fr-FR" sz="1400" dirty="0">
                <a:solidFill>
                  <a:schemeClr val="bg1"/>
                </a:solidFill>
                <a:latin typeface="Courier New" panose="02070309020205020404" pitchFamily="49" charset="0"/>
                <a:cs typeface="Courier New" panose="02070309020205020404" pitchFamily="49" charset="0"/>
              </a:rPr>
              <a:t> : passer les commande en élévation de privilège : </a:t>
            </a:r>
            <a:r>
              <a:rPr lang="fr-FR" sz="1400" dirty="0" err="1">
                <a:solidFill>
                  <a:schemeClr val="bg1"/>
                </a:solidFill>
                <a:latin typeface="Courier New" panose="02070309020205020404" pitchFamily="49" charset="0"/>
                <a:cs typeface="Courier New" panose="02070309020205020404" pitchFamily="49" charset="0"/>
              </a:rPr>
              <a:t>sudo</a:t>
            </a:r>
            <a:endParaRPr lang="fr-FR" sz="1400" dirty="0">
              <a:solidFill>
                <a:schemeClr val="bg1"/>
              </a:solidFill>
              <a:latin typeface="Courier New" panose="02070309020205020404" pitchFamily="49" charset="0"/>
              <a:cs typeface="Courier New" panose="02070309020205020404" pitchFamily="49" charset="0"/>
            </a:endParaRP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--key-file</a:t>
            </a:r>
            <a:r>
              <a:rPr lang="fr-FR" sz="1400" dirty="0">
                <a:solidFill>
                  <a:schemeClr val="bg1"/>
                </a:solidFill>
                <a:latin typeface="Courier New" panose="02070309020205020404" pitchFamily="49" charset="0"/>
                <a:cs typeface="Courier New" panose="02070309020205020404" pitchFamily="49" charset="0"/>
              </a:rPr>
              <a:t> : lien direct pour la clé privé</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a:t>
            </a:r>
            <a:r>
              <a:rPr lang="fr-FR" sz="1400" dirty="0">
                <a:solidFill>
                  <a:schemeClr val="bg1"/>
                </a:solidFill>
                <a:latin typeface="Courier New" panose="02070309020205020404" pitchFamily="49" charset="0"/>
                <a:cs typeface="Courier New" panose="02070309020205020404" pitchFamily="49" charset="0"/>
              </a:rPr>
              <a:t> ou </a:t>
            </a:r>
            <a:r>
              <a:rPr lang="fr-FR" sz="1400" dirty="0" err="1">
                <a:solidFill>
                  <a:schemeClr val="bg1"/>
                </a:solidFill>
                <a:latin typeface="Courier New" panose="02070309020205020404" pitchFamily="49" charset="0"/>
                <a:cs typeface="Courier New" panose="02070309020205020404" pitchFamily="49" charset="0"/>
              </a:rPr>
              <a:t>ask-pass</a:t>
            </a:r>
            <a:r>
              <a:rPr lang="fr-FR" sz="1400" dirty="0">
                <a:solidFill>
                  <a:schemeClr val="bg1"/>
                </a:solidFill>
                <a:latin typeface="Courier New" panose="02070309020205020404" pitchFamily="49" charset="0"/>
                <a:cs typeface="Courier New" panose="02070309020205020404" pitchFamily="49" charset="0"/>
              </a:rPr>
              <a:t> :mot de passe SSH</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a:t>
            </a:r>
            <a:r>
              <a:rPr lang="fr-FR" sz="1400" dirty="0">
                <a:solidFill>
                  <a:schemeClr val="bg1"/>
                </a:solidFill>
                <a:latin typeface="Courier New" panose="02070309020205020404" pitchFamily="49" charset="0"/>
                <a:cs typeface="Courier New" panose="02070309020205020404" pitchFamily="49" charset="0"/>
              </a:rPr>
              <a:t> : mot de passe pour élévation du privilège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-C </a:t>
            </a:r>
            <a:r>
              <a:rPr lang="fr-FR" sz="1400" dirty="0">
                <a:solidFill>
                  <a:schemeClr val="bg1"/>
                </a:solidFill>
                <a:latin typeface="Courier New" panose="02070309020205020404" pitchFamily="49" charset="0"/>
                <a:cs typeface="Courier New" panose="02070309020205020404" pitchFamily="49" charset="0"/>
              </a:rPr>
              <a:t>: dry run : faire passer la commande sans l’exécuter réellement : </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-D : </a:t>
            </a:r>
            <a:r>
              <a:rPr lang="fr-FR" sz="1400" dirty="0">
                <a:solidFill>
                  <a:schemeClr val="bg1"/>
                </a:solidFill>
                <a:latin typeface="Courier New" panose="02070309020205020404" pitchFamily="49" charset="0"/>
                <a:cs typeface="Courier New" panose="02070309020205020404" pitchFamily="49" charset="0"/>
              </a:rPr>
              <a:t>différences entre l’état existant du système et l’état du système si la commande est exécutée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a:t>
            </a:r>
            <a:r>
              <a:rPr lang="fr-FR" sz="1400" b="1" dirty="0" err="1">
                <a:solidFill>
                  <a:schemeClr val="accent4">
                    <a:lumMod val="60000"/>
                    <a:lumOff val="40000"/>
                  </a:schemeClr>
                </a:solidFill>
                <a:latin typeface="Courier New" panose="02070309020205020404" pitchFamily="49" charset="0"/>
                <a:cs typeface="Courier New" panose="02070309020205020404" pitchFamily="49" charset="0"/>
              </a:rPr>
              <a:t>vvv</a:t>
            </a:r>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verbose</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6" name="ZoneTexte 15">
            <a:extLst>
              <a:ext uri="{FF2B5EF4-FFF2-40B4-BE49-F238E27FC236}">
                <a16:creationId xmlns:a16="http://schemas.microsoft.com/office/drawing/2014/main" id="{0819C788-6E35-20E9-9BBB-15FD58A9D874}"/>
              </a:ext>
            </a:extLst>
          </p:cNvPr>
          <p:cNvSpPr txBox="1"/>
          <p:nvPr/>
        </p:nvSpPr>
        <p:spPr>
          <a:xfrm>
            <a:off x="384932" y="1130998"/>
            <a:ext cx="11554084" cy="1631216"/>
          </a:xfrm>
          <a:prstGeom prst="rect">
            <a:avLst/>
          </a:prstGeom>
          <a:noFill/>
        </p:spPr>
        <p:txBody>
          <a:bodyPr wrap="square">
            <a:spAutoFit/>
          </a:bodyPr>
          <a:lstStyle/>
          <a:p>
            <a:pPr algn="just">
              <a:spcAft>
                <a:spcPts val="800"/>
              </a:spcAft>
            </a:pPr>
            <a:r>
              <a:rPr lang="fr-FR" sz="2000" b="1" dirty="0">
                <a:solidFill>
                  <a:schemeClr val="bg1"/>
                </a:solidFill>
                <a:latin typeface="Calibri" panose="020F0502020204030204" pitchFamily="34" charset="0"/>
                <a:cs typeface="Calibri" panose="020F0502020204030204" pitchFamily="34" charset="0"/>
              </a:rPr>
              <a:t>Les commandes ansible CLI</a:t>
            </a: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Peu utilisé au </a:t>
            </a:r>
            <a:r>
              <a:rPr lang="fr-FR" sz="2000" dirty="0" err="1">
                <a:solidFill>
                  <a:schemeClr val="bg1"/>
                </a:solidFill>
                <a:latin typeface="Calibri" panose="020F0502020204030204" pitchFamily="34" charset="0"/>
                <a:cs typeface="Calibri" panose="020F0502020204030204" pitchFamily="34" charset="0"/>
              </a:rPr>
              <a:t>proffil</a:t>
            </a:r>
            <a:r>
              <a:rPr lang="fr-FR" sz="2000" dirty="0">
                <a:solidFill>
                  <a:schemeClr val="bg1"/>
                </a:solidFill>
                <a:latin typeface="Calibri" panose="020F0502020204030204" pitchFamily="34" charset="0"/>
                <a:cs typeface="Calibri" panose="020F0502020204030204" pitchFamily="34" charset="0"/>
              </a:rPr>
              <a:t> de ansible-</a:t>
            </a:r>
            <a:r>
              <a:rPr lang="fr-FR" sz="2000" dirty="0" err="1">
                <a:solidFill>
                  <a:schemeClr val="bg1"/>
                </a:solidFill>
                <a:latin typeface="Calibri" panose="020F0502020204030204" pitchFamily="34" charset="0"/>
                <a:cs typeface="Calibri" panose="020F0502020204030204" pitchFamily="34" charset="0"/>
              </a:rPr>
              <a:t>playbook</a:t>
            </a:r>
            <a:endParaRPr lang="fr-FR" sz="2000" dirty="0">
              <a:solidFill>
                <a:schemeClr val="bg1"/>
              </a:solidFill>
              <a:latin typeface="Calibri" panose="020F0502020204030204" pitchFamily="34" charset="0"/>
              <a:cs typeface="Calibri" panose="020F0502020204030204" pitchFamily="34" charset="0"/>
            </a:endParaRP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Beaucoup d’options similaires à la commande </a:t>
            </a:r>
            <a:r>
              <a:rPr lang="fr-FR" sz="2000" dirty="0" err="1">
                <a:solidFill>
                  <a:schemeClr val="bg1"/>
                </a:solidFill>
                <a:latin typeface="Calibri" panose="020F0502020204030204" pitchFamily="34" charset="0"/>
                <a:cs typeface="Calibri" panose="020F0502020204030204" pitchFamily="34" charset="0"/>
              </a:rPr>
              <a:t>ansibe-playbook</a:t>
            </a:r>
            <a:endParaRPr lang="fr-FR" sz="2000" dirty="0">
              <a:solidFill>
                <a:schemeClr val="bg1"/>
              </a:solidFill>
              <a:latin typeface="Calibri" panose="020F0502020204030204" pitchFamily="34" charset="0"/>
              <a:cs typeface="Calibri" panose="020F0502020204030204" pitchFamily="34" charset="0"/>
            </a:endParaRP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Permet des tests de connexion</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7" name="ZoneTexte 16">
            <a:extLst>
              <a:ext uri="{FF2B5EF4-FFF2-40B4-BE49-F238E27FC236}">
                <a16:creationId xmlns:a16="http://schemas.microsoft.com/office/drawing/2014/main" id="{9EB452A9-A422-BE70-A01B-00F8A9A4E1EC}"/>
              </a:ext>
            </a:extLst>
          </p:cNvPr>
          <p:cNvSpPr txBox="1"/>
          <p:nvPr/>
        </p:nvSpPr>
        <p:spPr>
          <a:xfrm>
            <a:off x="384932" y="2760120"/>
            <a:ext cx="11422136" cy="400110"/>
          </a:xfrm>
          <a:prstGeom prst="rect">
            <a:avLst/>
          </a:prstGeom>
          <a:noFill/>
        </p:spPr>
        <p:txBody>
          <a:bodyPr wrap="square">
            <a:spAutoFit/>
          </a:bodyPr>
          <a:lstStyle/>
          <a:p>
            <a:pPr algn="just">
              <a:spcAft>
                <a:spcPts val="800"/>
              </a:spcAft>
            </a:pPr>
            <a:r>
              <a:rPr lang="en-US" sz="20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a:t>
            </a:r>
            <a:r>
              <a:rPr lang="en-US" sz="2000" b="1" dirty="0" err="1">
                <a:solidFill>
                  <a:srgbClr val="00B0F0"/>
                </a:solidFill>
                <a:highlight>
                  <a:srgbClr val="008080"/>
                </a:highlight>
                <a:latin typeface="Courier New" panose="02070309020205020404" pitchFamily="49" charset="0"/>
                <a:cs typeface="Courier New" panose="02070309020205020404" pitchFamily="49" charset="0"/>
              </a:rPr>
              <a:t>i</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“192.168.233.135,”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all</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–key-file </a:t>
            </a:r>
            <a:r>
              <a:rPr lang="en-US" sz="2000" b="1" dirty="0">
                <a:solidFill>
                  <a:schemeClr val="bg1"/>
                </a:solidFill>
                <a:highlight>
                  <a:srgbClr val="008080"/>
                </a:highlight>
                <a:latin typeface="Courier New" panose="02070309020205020404" pitchFamily="49" charset="0"/>
                <a:cs typeface="Courier New" panose="02070309020205020404" pitchFamily="49" charset="0"/>
              </a:rPr>
              <a:t>~/.ssh/</a:t>
            </a:r>
            <a:r>
              <a:rPr lang="en-US" sz="1900" b="1"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–u</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-m</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ping</a:t>
            </a:r>
            <a:endParaRPr lang="fr-FR" sz="2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94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bg1"/>
                </a:solidFill>
              </a:rPr>
              <a:t>20/05/2024</a:t>
            </a:fld>
            <a:endParaRPr lang="fr-FR" dirty="0">
              <a:solidFill>
                <a:schemeClr val="bg1"/>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bg1"/>
                </a:solidFill>
              </a:rPr>
              <a:t>Mohamed 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bg1"/>
                </a:solidFill>
              </a:rPr>
              <a:t>23</a:t>
            </a:fld>
            <a:endParaRPr lang="fr-FR" b="1" dirty="0">
              <a:solidFill>
                <a:schemeClr val="bg1"/>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17" name="ZoneTexte 16">
            <a:extLst>
              <a:ext uri="{FF2B5EF4-FFF2-40B4-BE49-F238E27FC236}">
                <a16:creationId xmlns:a16="http://schemas.microsoft.com/office/drawing/2014/main" id="{4DD6E01E-A16F-4D45-BA53-CC914278CD67}"/>
              </a:ext>
            </a:extLst>
          </p:cNvPr>
          <p:cNvSpPr txBox="1"/>
          <p:nvPr/>
        </p:nvSpPr>
        <p:spPr>
          <a:xfrm>
            <a:off x="384932" y="1439801"/>
            <a:ext cx="11494329"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-m ping</a:t>
            </a:r>
          </a:p>
        </p:txBody>
      </p:sp>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Commandes ad-hoc</a:t>
            </a:r>
            <a:endParaRPr lang="fr-FR" sz="3200" dirty="0">
              <a:solidFill>
                <a:schemeClr val="bg1"/>
              </a:solidFill>
            </a:endParaRPr>
          </a:p>
        </p:txBody>
      </p:sp>
      <p:sp>
        <p:nvSpPr>
          <p:cNvPr id="4" name="ZoneTexte 3">
            <a:extLst>
              <a:ext uri="{FF2B5EF4-FFF2-40B4-BE49-F238E27FC236}">
                <a16:creationId xmlns:a16="http://schemas.microsoft.com/office/drawing/2014/main" id="{68F8EC09-9636-439B-35D4-E443F2475054}"/>
              </a:ext>
            </a:extLst>
          </p:cNvPr>
          <p:cNvSpPr txBox="1"/>
          <p:nvPr/>
        </p:nvSpPr>
        <p:spPr>
          <a:xfrm>
            <a:off x="350858" y="2118203"/>
            <a:ext cx="11554084"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--list-host </a:t>
            </a:r>
            <a:endParaRPr lang="fr-FR" dirty="0">
              <a:solidFill>
                <a:schemeClr val="bg1"/>
              </a:solidFill>
              <a:latin typeface="Courier New" panose="02070309020205020404" pitchFamily="49" charset="0"/>
              <a:cs typeface="Courier New" panose="02070309020205020404" pitchFamily="49" charset="0"/>
            </a:endParaRPr>
          </a:p>
        </p:txBody>
      </p:sp>
      <p:sp>
        <p:nvSpPr>
          <p:cNvPr id="8" name="ZoneTexte 7">
            <a:extLst>
              <a:ext uri="{FF2B5EF4-FFF2-40B4-BE49-F238E27FC236}">
                <a16:creationId xmlns:a16="http://schemas.microsoft.com/office/drawing/2014/main" id="{917A9DA7-375F-DE36-246B-CF4CAB1CC91B}"/>
              </a:ext>
            </a:extLst>
          </p:cNvPr>
          <p:cNvSpPr txBox="1"/>
          <p:nvPr/>
        </p:nvSpPr>
        <p:spPr>
          <a:xfrm>
            <a:off x="350858" y="4122860"/>
            <a:ext cx="11494329" cy="646331"/>
          </a:xfrm>
          <a:prstGeom prst="rect">
            <a:avLst/>
          </a:prstGeom>
          <a:noFill/>
        </p:spPr>
        <p:txBody>
          <a:bodyPr wrap="square">
            <a:spAutoFit/>
          </a:bodyPr>
          <a:lstStyle/>
          <a:p>
            <a:r>
              <a:rPr lang="en-US" dirty="0" err="1">
                <a:solidFill>
                  <a:schemeClr val="bg1"/>
                </a:solidFill>
                <a:highlight>
                  <a:srgbClr val="008080"/>
                </a:highlight>
                <a:latin typeface="Courier New" panose="02070309020205020404" pitchFamily="49" charset="0"/>
                <a:cs typeface="Courier New" panose="02070309020205020404" pitchFamily="49" charset="0"/>
              </a:rPr>
              <a:t>sshpass</a:t>
            </a:r>
            <a:r>
              <a:rPr lang="en-US" dirty="0">
                <a:solidFill>
                  <a:schemeClr val="bg1"/>
                </a:solidFill>
                <a:highlight>
                  <a:srgbClr val="008080"/>
                </a:highlight>
                <a:latin typeface="Courier New" panose="02070309020205020404" pitchFamily="49" charset="0"/>
                <a:cs typeface="Courier New" panose="02070309020205020404" pitchFamily="49" charset="0"/>
              </a:rPr>
              <a:t> -p '</a:t>
            </a:r>
            <a:r>
              <a:rPr lang="en-US" dirty="0" err="1">
                <a:solidFill>
                  <a:schemeClr val="bg1"/>
                </a:solidFill>
                <a:highlight>
                  <a:srgbClr val="008080"/>
                </a:highlight>
                <a:latin typeface="Courier New" panose="02070309020205020404" pitchFamily="49" charset="0"/>
                <a:cs typeface="Courier New" panose="02070309020205020404" pitchFamily="49" charset="0"/>
              </a:rPr>
              <a:t>ppp</a:t>
            </a:r>
            <a:r>
              <a:rPr lang="en-US" dirty="0">
                <a:solidFill>
                  <a:schemeClr val="bg1"/>
                </a:solidFill>
                <a:highlight>
                  <a:srgbClr val="008080"/>
                </a:highlight>
                <a:latin typeface="Courier New" panose="02070309020205020404" pitchFamily="49" charset="0"/>
                <a:cs typeface="Courier New" panose="02070309020205020404" pitchFamily="49" charset="0"/>
              </a:rPr>
              <a:t>' 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 --extra-vars '</a:t>
            </a:r>
            <a:r>
              <a:rPr lang="en-US" dirty="0" err="1">
                <a:solidFill>
                  <a:schemeClr val="bg1"/>
                </a:solidFill>
                <a:highlight>
                  <a:srgbClr val="008080"/>
                </a:highlight>
                <a:latin typeface="Courier New" panose="02070309020205020404" pitchFamily="49" charset="0"/>
                <a:cs typeface="Courier New" panose="02070309020205020404" pitchFamily="49" charset="0"/>
              </a:rPr>
              <a:t>ansible_ssh_common_args</a:t>
            </a:r>
            <a:r>
              <a:rPr lang="en-US" dirty="0">
                <a:solidFill>
                  <a:schemeClr val="bg1"/>
                </a:solidFill>
                <a:highlight>
                  <a:srgbClr val="008080"/>
                </a:highlight>
                <a:latin typeface="Courier New" panose="02070309020205020404" pitchFamily="49" charset="0"/>
                <a:cs typeface="Courier New" panose="02070309020205020404" pitchFamily="49" charset="0"/>
              </a:rPr>
              <a:t>="-o </a:t>
            </a:r>
            <a:r>
              <a:rPr lang="en-US" dirty="0" err="1">
                <a:solidFill>
                  <a:schemeClr val="bg1"/>
                </a:solidFill>
                <a:highlight>
                  <a:srgbClr val="008080"/>
                </a:highlight>
                <a:latin typeface="Courier New" panose="02070309020205020404" pitchFamily="49" charset="0"/>
                <a:cs typeface="Courier New" panose="02070309020205020404" pitchFamily="49" charset="0"/>
              </a:rPr>
              <a:t>PreferredAuthentications</a:t>
            </a:r>
            <a:r>
              <a:rPr lang="en-US" dirty="0">
                <a:solidFill>
                  <a:schemeClr val="bg1"/>
                </a:solidFill>
                <a:highlight>
                  <a:srgbClr val="008080"/>
                </a:highlight>
                <a:latin typeface="Courier New" panose="02070309020205020404" pitchFamily="49" charset="0"/>
                <a:cs typeface="Courier New" panose="02070309020205020404" pitchFamily="49" charset="0"/>
              </a:rPr>
              <a:t>=password"' -m ping</a:t>
            </a:r>
            <a:endParaRPr lang="fr-FR"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748F0D09-ED3B-D42F-F0A0-5DE49968646E}"/>
              </a:ext>
            </a:extLst>
          </p:cNvPr>
          <p:cNvSpPr txBox="1"/>
          <p:nvPr/>
        </p:nvSpPr>
        <p:spPr>
          <a:xfrm>
            <a:off x="336643" y="5096965"/>
            <a:ext cx="11494329"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-m command –a uptime</a:t>
            </a:r>
          </a:p>
        </p:txBody>
      </p:sp>
      <p:sp>
        <p:nvSpPr>
          <p:cNvPr id="19" name="ZoneTexte 18">
            <a:extLst>
              <a:ext uri="{FF2B5EF4-FFF2-40B4-BE49-F238E27FC236}">
                <a16:creationId xmlns:a16="http://schemas.microsoft.com/office/drawing/2014/main" id="{66FE795D-F131-1C6D-96EA-F3361F92FDC4}"/>
              </a:ext>
            </a:extLst>
          </p:cNvPr>
          <p:cNvSpPr txBox="1"/>
          <p:nvPr/>
        </p:nvSpPr>
        <p:spPr>
          <a:xfrm>
            <a:off x="387873" y="3440804"/>
            <a:ext cx="11491388"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-m gather-facts</a:t>
            </a:r>
            <a:endParaRPr lang="fr-FR" dirty="0">
              <a:solidFill>
                <a:schemeClr val="bg1"/>
              </a:solidFill>
              <a:latin typeface="Courier New" panose="02070309020205020404" pitchFamily="49" charset="0"/>
              <a:cs typeface="Courier New" panose="02070309020205020404" pitchFamily="49" charset="0"/>
            </a:endParaRPr>
          </a:p>
        </p:txBody>
      </p:sp>
      <p:sp>
        <p:nvSpPr>
          <p:cNvPr id="25" name="ZoneTexte 24">
            <a:extLst>
              <a:ext uri="{FF2B5EF4-FFF2-40B4-BE49-F238E27FC236}">
                <a16:creationId xmlns:a16="http://schemas.microsoft.com/office/drawing/2014/main" id="{5E9BFCCE-F6D9-3F42-7681-7B6C430B8011}"/>
              </a:ext>
            </a:extLst>
          </p:cNvPr>
          <p:cNvSpPr txBox="1"/>
          <p:nvPr/>
        </p:nvSpPr>
        <p:spPr>
          <a:xfrm>
            <a:off x="350858" y="2781389"/>
            <a:ext cx="11324307"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–m ping --limit ip1</a:t>
            </a:r>
            <a:endParaRPr lang="fr-FR" dirty="0">
              <a:solidFill>
                <a:schemeClr val="bg1"/>
              </a:solidFill>
              <a:latin typeface="Courier New" panose="02070309020205020404" pitchFamily="49" charset="0"/>
              <a:cs typeface="Courier New" panose="02070309020205020404" pitchFamily="49" charset="0"/>
            </a:endParaRPr>
          </a:p>
        </p:txBody>
      </p:sp>
      <p:sp>
        <p:nvSpPr>
          <p:cNvPr id="30" name="ZoneTexte 29">
            <a:extLst>
              <a:ext uri="{FF2B5EF4-FFF2-40B4-BE49-F238E27FC236}">
                <a16:creationId xmlns:a16="http://schemas.microsoft.com/office/drawing/2014/main" id="{54570203-EB6E-4A56-9202-B5885EB1B1C7}"/>
              </a:ext>
            </a:extLst>
          </p:cNvPr>
          <p:cNvSpPr txBox="1"/>
          <p:nvPr/>
        </p:nvSpPr>
        <p:spPr>
          <a:xfrm>
            <a:off x="316784" y="5744962"/>
            <a:ext cx="11622232" cy="646331"/>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–b –e </a:t>
            </a:r>
            <a:r>
              <a:rPr lang="en-US" dirty="0">
                <a:solidFill>
                  <a:schemeClr val="bg1"/>
                </a:solidFill>
                <a:highlight>
                  <a:srgbClr val="008080"/>
                </a:highlight>
                <a:latin typeface="Courier New" panose="02070309020205020404" pitchFamily="49" charset="0"/>
                <a:cs typeface="Courier New" panose="02070309020205020404" pitchFamily="49" charset="0"/>
              </a:rPr>
              <a:t>‘var1=</a:t>
            </a:r>
            <a:r>
              <a:rPr lang="en-US" dirty="0" err="1">
                <a:solidFill>
                  <a:schemeClr val="bg1"/>
                </a:solidFill>
                <a:highlight>
                  <a:srgbClr val="008080"/>
                </a:highlight>
                <a:latin typeface="Courier New" panose="02070309020205020404" pitchFamily="49" charset="0"/>
                <a:cs typeface="Courier New" panose="02070309020205020404" pitchFamily="49" charset="0"/>
              </a:rPr>
              <a:t>xyz</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fr-FR" dirty="0">
                <a:solidFill>
                  <a:schemeClr val="bg1"/>
                </a:solidFill>
                <a:highlight>
                  <a:srgbClr val="008080"/>
                </a:highlight>
                <a:latin typeface="Courier New" panose="02070309020205020404" pitchFamily="49" charset="0"/>
                <a:cs typeface="Courier New" panose="02070309020205020404" pitchFamily="49" charset="0"/>
              </a:rPr>
              <a:t>-m </a:t>
            </a:r>
            <a:r>
              <a:rPr lang="fr-FR" dirty="0" err="1">
                <a:solidFill>
                  <a:schemeClr val="bg1"/>
                </a:solidFill>
                <a:highlight>
                  <a:srgbClr val="008080"/>
                </a:highlight>
                <a:latin typeface="Courier New" panose="02070309020205020404" pitchFamily="49" charset="0"/>
                <a:cs typeface="Courier New" panose="02070309020205020404" pitchFamily="49" charset="0"/>
              </a:rPr>
              <a:t>debug</a:t>
            </a:r>
            <a:r>
              <a:rPr lang="fr-FR" dirty="0">
                <a:solidFill>
                  <a:schemeClr val="bg1"/>
                </a:solidFill>
                <a:highlight>
                  <a:srgbClr val="008080"/>
                </a:highlight>
                <a:latin typeface="Courier New" panose="02070309020205020404" pitchFamily="49" charset="0"/>
                <a:cs typeface="Courier New" panose="02070309020205020404" pitchFamily="49" charset="0"/>
              </a:rPr>
              <a:t> –a ‘msg={{ var1 }}’</a:t>
            </a:r>
          </a:p>
        </p:txBody>
      </p:sp>
      <p:sp>
        <p:nvSpPr>
          <p:cNvPr id="33" name="ZoneTexte 32">
            <a:extLst>
              <a:ext uri="{FF2B5EF4-FFF2-40B4-BE49-F238E27FC236}">
                <a16:creationId xmlns:a16="http://schemas.microsoft.com/office/drawing/2014/main" id="{C2E7FBC2-91A4-64BB-7155-1EFFE8046B4F}"/>
              </a:ext>
            </a:extLst>
          </p:cNvPr>
          <p:cNvSpPr txBox="1"/>
          <p:nvPr/>
        </p:nvSpPr>
        <p:spPr>
          <a:xfrm>
            <a:off x="384932" y="1175306"/>
            <a:ext cx="2006447" cy="369332"/>
          </a:xfrm>
          <a:prstGeom prst="rect">
            <a:avLst/>
          </a:prstGeom>
          <a:noFill/>
        </p:spPr>
        <p:txBody>
          <a:bodyPr wrap="none" rtlCol="0">
            <a:spAutoFit/>
          </a:bodyPr>
          <a:lstStyle/>
          <a:p>
            <a:r>
              <a:rPr lang="fr-FR" dirty="0">
                <a:solidFill>
                  <a:schemeClr val="bg1"/>
                </a:solidFill>
              </a:rPr>
              <a:t>Test de connexion </a:t>
            </a:r>
          </a:p>
        </p:txBody>
      </p:sp>
      <p:sp>
        <p:nvSpPr>
          <p:cNvPr id="34" name="ZoneTexte 33">
            <a:extLst>
              <a:ext uri="{FF2B5EF4-FFF2-40B4-BE49-F238E27FC236}">
                <a16:creationId xmlns:a16="http://schemas.microsoft.com/office/drawing/2014/main" id="{29236241-14D2-ED73-2AA1-D5876AB7D2A7}"/>
              </a:ext>
            </a:extLst>
          </p:cNvPr>
          <p:cNvSpPr txBox="1"/>
          <p:nvPr/>
        </p:nvSpPr>
        <p:spPr>
          <a:xfrm>
            <a:off x="384931" y="1848617"/>
            <a:ext cx="3179397" cy="369332"/>
          </a:xfrm>
          <a:prstGeom prst="rect">
            <a:avLst/>
          </a:prstGeom>
          <a:noFill/>
        </p:spPr>
        <p:txBody>
          <a:bodyPr wrap="none" rtlCol="0">
            <a:spAutoFit/>
          </a:bodyPr>
          <a:lstStyle/>
          <a:p>
            <a:r>
              <a:rPr lang="fr-FR" dirty="0">
                <a:solidFill>
                  <a:schemeClr val="bg1"/>
                </a:solidFill>
              </a:rPr>
              <a:t>Lister les </a:t>
            </a:r>
            <a:r>
              <a:rPr lang="fr-FR" dirty="0" err="1">
                <a:solidFill>
                  <a:schemeClr val="bg1"/>
                </a:solidFill>
              </a:rPr>
              <a:t>hôstes</a:t>
            </a:r>
            <a:r>
              <a:rPr lang="fr-FR" dirty="0">
                <a:solidFill>
                  <a:schemeClr val="bg1"/>
                </a:solidFill>
              </a:rPr>
              <a:t> de l’</a:t>
            </a:r>
            <a:r>
              <a:rPr lang="fr-FR" dirty="0" err="1">
                <a:solidFill>
                  <a:schemeClr val="bg1"/>
                </a:solidFill>
              </a:rPr>
              <a:t>inventory</a:t>
            </a:r>
            <a:endParaRPr lang="fr-FR" dirty="0">
              <a:solidFill>
                <a:schemeClr val="bg1"/>
              </a:solidFill>
            </a:endParaRPr>
          </a:p>
        </p:txBody>
      </p:sp>
      <p:sp>
        <p:nvSpPr>
          <p:cNvPr id="36" name="ZoneTexte 35">
            <a:extLst>
              <a:ext uri="{FF2B5EF4-FFF2-40B4-BE49-F238E27FC236}">
                <a16:creationId xmlns:a16="http://schemas.microsoft.com/office/drawing/2014/main" id="{724C4204-C187-F2FD-C2C5-03ADDACCFC5B}"/>
              </a:ext>
            </a:extLst>
          </p:cNvPr>
          <p:cNvSpPr txBox="1"/>
          <p:nvPr/>
        </p:nvSpPr>
        <p:spPr>
          <a:xfrm>
            <a:off x="365185" y="2540911"/>
            <a:ext cx="5801140" cy="369332"/>
          </a:xfrm>
          <a:prstGeom prst="rect">
            <a:avLst/>
          </a:prstGeom>
          <a:noFill/>
        </p:spPr>
        <p:txBody>
          <a:bodyPr wrap="none" rtlCol="0">
            <a:spAutoFit/>
          </a:bodyPr>
          <a:lstStyle/>
          <a:p>
            <a:r>
              <a:rPr lang="fr-FR" dirty="0">
                <a:solidFill>
                  <a:schemeClr val="bg1"/>
                </a:solidFill>
              </a:rPr>
              <a:t>Test de connexion de tous les </a:t>
            </a:r>
            <a:r>
              <a:rPr lang="fr-FR" dirty="0" err="1">
                <a:solidFill>
                  <a:schemeClr val="bg1"/>
                </a:solidFill>
              </a:rPr>
              <a:t>hôstes</a:t>
            </a:r>
            <a:r>
              <a:rPr lang="fr-FR" dirty="0">
                <a:solidFill>
                  <a:schemeClr val="bg1"/>
                </a:solidFill>
              </a:rPr>
              <a:t> à l’exception de ip1 </a:t>
            </a:r>
          </a:p>
        </p:txBody>
      </p:sp>
      <p:sp>
        <p:nvSpPr>
          <p:cNvPr id="37" name="ZoneTexte 36">
            <a:extLst>
              <a:ext uri="{FF2B5EF4-FFF2-40B4-BE49-F238E27FC236}">
                <a16:creationId xmlns:a16="http://schemas.microsoft.com/office/drawing/2014/main" id="{97F560EA-3EFC-E60A-6B47-1FC32A2B902C}"/>
              </a:ext>
            </a:extLst>
          </p:cNvPr>
          <p:cNvSpPr txBox="1"/>
          <p:nvPr/>
        </p:nvSpPr>
        <p:spPr>
          <a:xfrm>
            <a:off x="365185" y="3197986"/>
            <a:ext cx="3364383" cy="369332"/>
          </a:xfrm>
          <a:prstGeom prst="rect">
            <a:avLst/>
          </a:prstGeom>
          <a:noFill/>
        </p:spPr>
        <p:txBody>
          <a:bodyPr wrap="none" rtlCol="0">
            <a:spAutoFit/>
          </a:bodyPr>
          <a:lstStyle/>
          <a:p>
            <a:r>
              <a:rPr lang="fr-FR" dirty="0">
                <a:solidFill>
                  <a:schemeClr val="bg1"/>
                </a:solidFill>
              </a:rPr>
              <a:t>Informations sur tous les </a:t>
            </a:r>
            <a:r>
              <a:rPr lang="fr-FR" dirty="0" err="1">
                <a:solidFill>
                  <a:schemeClr val="bg1"/>
                </a:solidFill>
              </a:rPr>
              <a:t>hôstes</a:t>
            </a:r>
            <a:endParaRPr lang="fr-FR" dirty="0">
              <a:solidFill>
                <a:schemeClr val="bg1"/>
              </a:solidFill>
            </a:endParaRPr>
          </a:p>
        </p:txBody>
      </p:sp>
      <p:sp>
        <p:nvSpPr>
          <p:cNvPr id="38" name="ZoneTexte 37">
            <a:extLst>
              <a:ext uri="{FF2B5EF4-FFF2-40B4-BE49-F238E27FC236}">
                <a16:creationId xmlns:a16="http://schemas.microsoft.com/office/drawing/2014/main" id="{7DE55A1E-67C9-B192-C3D9-2BC9C58200CD}"/>
              </a:ext>
            </a:extLst>
          </p:cNvPr>
          <p:cNvSpPr txBox="1"/>
          <p:nvPr/>
        </p:nvSpPr>
        <p:spPr>
          <a:xfrm>
            <a:off x="336643" y="3858258"/>
            <a:ext cx="10414198" cy="369332"/>
          </a:xfrm>
          <a:prstGeom prst="rect">
            <a:avLst/>
          </a:prstGeom>
          <a:noFill/>
        </p:spPr>
        <p:txBody>
          <a:bodyPr wrap="none" rtlCol="0">
            <a:spAutoFit/>
          </a:bodyPr>
          <a:lstStyle/>
          <a:p>
            <a:r>
              <a:rPr lang="fr-FR" dirty="0">
                <a:solidFill>
                  <a:schemeClr val="bg1"/>
                </a:solidFill>
              </a:rPr>
              <a:t>Passer le mot de </a:t>
            </a:r>
            <a:r>
              <a:rPr lang="fr-FR" dirty="0" err="1">
                <a:solidFill>
                  <a:schemeClr val="bg1"/>
                </a:solidFill>
              </a:rPr>
              <a:t>pass</a:t>
            </a:r>
            <a:r>
              <a:rPr lang="fr-FR" dirty="0">
                <a:solidFill>
                  <a:schemeClr val="bg1"/>
                </a:solidFill>
              </a:rPr>
              <a:t> à ansible pour l’utiliser dans une connexion </a:t>
            </a:r>
            <a:r>
              <a:rPr lang="fr-FR" dirty="0" err="1">
                <a:solidFill>
                  <a:schemeClr val="bg1"/>
                </a:solidFill>
              </a:rPr>
              <a:t>ssh</a:t>
            </a:r>
            <a:r>
              <a:rPr lang="fr-FR" dirty="0">
                <a:solidFill>
                  <a:schemeClr val="bg1"/>
                </a:solidFill>
              </a:rPr>
              <a:t>  tout en spécifiant une option </a:t>
            </a:r>
            <a:r>
              <a:rPr lang="fr-FR" dirty="0" err="1">
                <a:solidFill>
                  <a:schemeClr val="bg1"/>
                </a:solidFill>
              </a:rPr>
              <a:t>ssh</a:t>
            </a:r>
            <a:endParaRPr lang="fr-FR" dirty="0">
              <a:solidFill>
                <a:schemeClr val="bg1"/>
              </a:solidFill>
            </a:endParaRPr>
          </a:p>
        </p:txBody>
      </p:sp>
      <p:sp>
        <p:nvSpPr>
          <p:cNvPr id="39" name="ZoneTexte 38">
            <a:extLst>
              <a:ext uri="{FF2B5EF4-FFF2-40B4-BE49-F238E27FC236}">
                <a16:creationId xmlns:a16="http://schemas.microsoft.com/office/drawing/2014/main" id="{E7950EBE-7CAE-98F7-DEFA-8BD0ED0C3742}"/>
              </a:ext>
            </a:extLst>
          </p:cNvPr>
          <p:cNvSpPr txBox="1"/>
          <p:nvPr/>
        </p:nvSpPr>
        <p:spPr>
          <a:xfrm>
            <a:off x="336643" y="4847935"/>
            <a:ext cx="6469079" cy="369332"/>
          </a:xfrm>
          <a:prstGeom prst="rect">
            <a:avLst/>
          </a:prstGeom>
          <a:noFill/>
        </p:spPr>
        <p:txBody>
          <a:bodyPr wrap="none" rtlCol="0">
            <a:spAutoFit/>
          </a:bodyPr>
          <a:lstStyle/>
          <a:p>
            <a:r>
              <a:rPr lang="fr-FR" dirty="0">
                <a:solidFill>
                  <a:schemeClr val="bg1"/>
                </a:solidFill>
              </a:rPr>
              <a:t>Passer une commande en ligne de </a:t>
            </a:r>
            <a:r>
              <a:rPr lang="fr-FR" dirty="0" err="1">
                <a:solidFill>
                  <a:schemeClr val="bg1"/>
                </a:solidFill>
              </a:rPr>
              <a:t>co</a:t>
            </a:r>
            <a:r>
              <a:rPr lang="fr-FR" dirty="0">
                <a:solidFill>
                  <a:schemeClr val="bg1"/>
                </a:solidFill>
              </a:rPr>
              <a:t> </a:t>
            </a:r>
            <a:r>
              <a:rPr lang="fr-FR" dirty="0" err="1">
                <a:solidFill>
                  <a:schemeClr val="bg1"/>
                </a:solidFill>
              </a:rPr>
              <a:t>mmande</a:t>
            </a:r>
            <a:r>
              <a:rPr lang="fr-FR" dirty="0">
                <a:solidFill>
                  <a:schemeClr val="bg1"/>
                </a:solidFill>
              </a:rPr>
              <a:t> (default module)</a:t>
            </a:r>
          </a:p>
        </p:txBody>
      </p:sp>
      <p:sp>
        <p:nvSpPr>
          <p:cNvPr id="40" name="ZoneTexte 39">
            <a:extLst>
              <a:ext uri="{FF2B5EF4-FFF2-40B4-BE49-F238E27FC236}">
                <a16:creationId xmlns:a16="http://schemas.microsoft.com/office/drawing/2014/main" id="{3A734438-870F-34BD-B4B2-8F37BD07DAE1}"/>
              </a:ext>
            </a:extLst>
          </p:cNvPr>
          <p:cNvSpPr txBox="1"/>
          <p:nvPr/>
        </p:nvSpPr>
        <p:spPr>
          <a:xfrm>
            <a:off x="336855" y="5519024"/>
            <a:ext cx="2218364" cy="369332"/>
          </a:xfrm>
          <a:prstGeom prst="rect">
            <a:avLst/>
          </a:prstGeom>
          <a:noFill/>
        </p:spPr>
        <p:txBody>
          <a:bodyPr wrap="none" rtlCol="0">
            <a:spAutoFit/>
          </a:bodyPr>
          <a:lstStyle/>
          <a:p>
            <a:r>
              <a:rPr lang="fr-FR" dirty="0">
                <a:solidFill>
                  <a:schemeClr val="bg1"/>
                </a:solidFill>
              </a:rPr>
              <a:t>Passer des variables</a:t>
            </a:r>
          </a:p>
        </p:txBody>
      </p:sp>
    </p:spTree>
    <p:extLst>
      <p:ext uri="{BB962C8B-B14F-4D97-AF65-F5344CB8AC3E}">
        <p14:creationId xmlns:p14="http://schemas.microsoft.com/office/powerpoint/2010/main" val="3222656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bg1"/>
                </a:solidFill>
              </a:rPr>
              <a:t>20/05/2024</a:t>
            </a:fld>
            <a:endParaRPr lang="fr-FR" dirty="0">
              <a:solidFill>
                <a:schemeClr val="bg1"/>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bg1"/>
                </a:solidFill>
              </a:rPr>
              <a:t>Mohamed 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smtClean="0">
                <a:solidFill>
                  <a:schemeClr val="bg1"/>
                </a:solidFill>
              </a:rPr>
              <a:t>24</a:t>
            </a:fld>
            <a:endParaRPr lang="fr-FR" dirty="0">
              <a:solidFill>
                <a:schemeClr val="bg1"/>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Modules</a:t>
            </a:r>
            <a:endParaRPr lang="fr-FR" sz="3200" dirty="0">
              <a:solidFill>
                <a:schemeClr val="bg1"/>
              </a:solidFill>
            </a:endParaRPr>
          </a:p>
        </p:txBody>
      </p:sp>
      <p:sp>
        <p:nvSpPr>
          <p:cNvPr id="30" name="ZoneTexte 29">
            <a:extLst>
              <a:ext uri="{FF2B5EF4-FFF2-40B4-BE49-F238E27FC236}">
                <a16:creationId xmlns:a16="http://schemas.microsoft.com/office/drawing/2014/main" id="{54570203-EB6E-4A56-9202-B5885EB1B1C7}"/>
              </a:ext>
            </a:extLst>
          </p:cNvPr>
          <p:cNvSpPr txBox="1"/>
          <p:nvPr/>
        </p:nvSpPr>
        <p:spPr>
          <a:xfrm>
            <a:off x="271545" y="2226186"/>
            <a:ext cx="11622232"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a:t>
            </a:r>
            <a:r>
              <a:rPr lang="en-US" sz="1800"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sz="1800"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-m shell -a "</a:t>
            </a:r>
            <a:r>
              <a:rPr lang="en-US" dirty="0" err="1">
                <a:solidFill>
                  <a:schemeClr val="bg1"/>
                </a:solidFill>
                <a:highlight>
                  <a:srgbClr val="008080"/>
                </a:highlight>
                <a:latin typeface="Courier New" panose="02070309020205020404" pitchFamily="49" charset="0"/>
                <a:cs typeface="Courier New" panose="02070309020205020404" pitchFamily="49" charset="0"/>
              </a:rPr>
              <a:t>ps</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aux|grep</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xirtam|wc</a:t>
            </a:r>
            <a:r>
              <a:rPr lang="en-US" dirty="0">
                <a:solidFill>
                  <a:schemeClr val="bg1"/>
                </a:solidFill>
                <a:highlight>
                  <a:srgbClr val="008080"/>
                </a:highlight>
                <a:latin typeface="Courier New" panose="02070309020205020404" pitchFamily="49" charset="0"/>
                <a:cs typeface="Courier New" panose="02070309020205020404" pitchFamily="49" charset="0"/>
              </a:rPr>
              <a:t> -l"</a:t>
            </a:r>
          </a:p>
        </p:txBody>
      </p:sp>
      <p:sp>
        <p:nvSpPr>
          <p:cNvPr id="40" name="ZoneTexte 39">
            <a:extLst>
              <a:ext uri="{FF2B5EF4-FFF2-40B4-BE49-F238E27FC236}">
                <a16:creationId xmlns:a16="http://schemas.microsoft.com/office/drawing/2014/main" id="{3A734438-870F-34BD-B4B2-8F37BD07DAE1}"/>
              </a:ext>
            </a:extLst>
          </p:cNvPr>
          <p:cNvSpPr txBox="1"/>
          <p:nvPr/>
        </p:nvSpPr>
        <p:spPr>
          <a:xfrm>
            <a:off x="282281" y="1967383"/>
            <a:ext cx="1516762" cy="369332"/>
          </a:xfrm>
          <a:prstGeom prst="rect">
            <a:avLst/>
          </a:prstGeom>
          <a:noFill/>
        </p:spPr>
        <p:txBody>
          <a:bodyPr wrap="none" rtlCol="0">
            <a:spAutoFit/>
          </a:bodyPr>
          <a:lstStyle/>
          <a:p>
            <a:r>
              <a:rPr lang="fr-FR" dirty="0">
                <a:solidFill>
                  <a:schemeClr val="bg1"/>
                </a:solidFill>
              </a:rPr>
              <a:t>Module </a:t>
            </a:r>
            <a:r>
              <a:rPr lang="fr-FR" b="1" dirty="0">
                <a:solidFill>
                  <a:schemeClr val="bg1"/>
                </a:solidFill>
              </a:rPr>
              <a:t>Shell</a:t>
            </a:r>
          </a:p>
        </p:txBody>
      </p:sp>
      <p:sp>
        <p:nvSpPr>
          <p:cNvPr id="10" name="ZoneTexte 9">
            <a:extLst>
              <a:ext uri="{FF2B5EF4-FFF2-40B4-BE49-F238E27FC236}">
                <a16:creationId xmlns:a16="http://schemas.microsoft.com/office/drawing/2014/main" id="{42384E4A-940E-89B9-354B-4524A6DA2461}"/>
              </a:ext>
            </a:extLst>
          </p:cNvPr>
          <p:cNvSpPr txBox="1"/>
          <p:nvPr/>
        </p:nvSpPr>
        <p:spPr>
          <a:xfrm>
            <a:off x="295929" y="2771550"/>
            <a:ext cx="11749767"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fr-FR" dirty="0">
                <a:solidFill>
                  <a:schemeClr val="bg1"/>
                </a:solidFill>
                <a:highlight>
                  <a:srgbClr val="008080"/>
                </a:highlight>
                <a:latin typeface="Courier New" panose="02070309020205020404" pitchFamily="49" charset="0"/>
                <a:cs typeface="Courier New" panose="02070309020205020404" pitchFamily="49" charset="0"/>
              </a:rPr>
              <a:t>all –b -K -m </a:t>
            </a:r>
            <a:r>
              <a:rPr lang="fr-FR" dirty="0" err="1">
                <a:solidFill>
                  <a:schemeClr val="bg1"/>
                </a:solidFill>
                <a:highlight>
                  <a:srgbClr val="008080"/>
                </a:highlight>
                <a:latin typeface="Courier New" panose="02070309020205020404" pitchFamily="49" charset="0"/>
                <a:cs typeface="Courier New" panose="02070309020205020404" pitchFamily="49" charset="0"/>
              </a:rPr>
              <a:t>raw</a:t>
            </a:r>
            <a:r>
              <a:rPr lang="fr-FR" dirty="0">
                <a:solidFill>
                  <a:schemeClr val="bg1"/>
                </a:solidFill>
                <a:highlight>
                  <a:srgbClr val="008080"/>
                </a:highlight>
                <a:latin typeface="Courier New" panose="02070309020205020404" pitchFamily="49" charset="0"/>
                <a:cs typeface="Courier New" panose="02070309020205020404" pitchFamily="49" charset="0"/>
              </a:rPr>
              <a:t> -a "</a:t>
            </a:r>
            <a:r>
              <a:rPr lang="fr-FR" dirty="0" err="1">
                <a:solidFill>
                  <a:schemeClr val="bg1"/>
                </a:solidFill>
                <a:highlight>
                  <a:srgbClr val="008080"/>
                </a:highlight>
                <a:latin typeface="Courier New" panose="02070309020205020404" pitchFamily="49" charset="0"/>
                <a:cs typeface="Courier New" panose="02070309020205020404" pitchFamily="49" charset="0"/>
              </a:rPr>
              <a:t>ps</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fr-FR" dirty="0" err="1">
                <a:solidFill>
                  <a:schemeClr val="bg1"/>
                </a:solidFill>
                <a:highlight>
                  <a:srgbClr val="008080"/>
                </a:highlight>
                <a:latin typeface="Courier New" panose="02070309020205020404" pitchFamily="49" charset="0"/>
                <a:cs typeface="Courier New" panose="02070309020205020404" pitchFamily="49" charset="0"/>
              </a:rPr>
              <a:t>aux|grep</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fr-FR" dirty="0" err="1">
                <a:solidFill>
                  <a:schemeClr val="bg1"/>
                </a:solidFill>
                <a:highlight>
                  <a:srgbClr val="008080"/>
                </a:highlight>
                <a:latin typeface="Courier New" panose="02070309020205020404" pitchFamily="49" charset="0"/>
                <a:cs typeface="Courier New" panose="02070309020205020404" pitchFamily="49" charset="0"/>
              </a:rPr>
              <a:t>xirtam|wc</a:t>
            </a:r>
            <a:r>
              <a:rPr lang="fr-FR" dirty="0">
                <a:solidFill>
                  <a:schemeClr val="bg1"/>
                </a:solidFill>
                <a:highlight>
                  <a:srgbClr val="008080"/>
                </a:highlight>
                <a:latin typeface="Courier New" panose="02070309020205020404" pitchFamily="49" charset="0"/>
                <a:cs typeface="Courier New" panose="02070309020205020404" pitchFamily="49" charset="0"/>
              </a:rPr>
              <a:t> -l"</a:t>
            </a:r>
          </a:p>
        </p:txBody>
      </p:sp>
      <p:sp>
        <p:nvSpPr>
          <p:cNvPr id="11" name="ZoneTexte 10">
            <a:extLst>
              <a:ext uri="{FF2B5EF4-FFF2-40B4-BE49-F238E27FC236}">
                <a16:creationId xmlns:a16="http://schemas.microsoft.com/office/drawing/2014/main" id="{ACB4C5D5-57A6-D8D1-53F9-618EE8CED27E}"/>
              </a:ext>
            </a:extLst>
          </p:cNvPr>
          <p:cNvSpPr txBox="1"/>
          <p:nvPr/>
        </p:nvSpPr>
        <p:spPr>
          <a:xfrm>
            <a:off x="282281" y="2523692"/>
            <a:ext cx="4180953" cy="369332"/>
          </a:xfrm>
          <a:prstGeom prst="rect">
            <a:avLst/>
          </a:prstGeom>
          <a:noFill/>
        </p:spPr>
        <p:txBody>
          <a:bodyPr wrap="none" rtlCol="0">
            <a:spAutoFit/>
          </a:bodyPr>
          <a:lstStyle/>
          <a:p>
            <a:r>
              <a:rPr lang="fr-FR" dirty="0">
                <a:solidFill>
                  <a:schemeClr val="bg1"/>
                </a:solidFill>
              </a:rPr>
              <a:t>Module </a:t>
            </a:r>
            <a:r>
              <a:rPr lang="fr-FR" b="1" dirty="0" err="1">
                <a:solidFill>
                  <a:schemeClr val="bg1"/>
                </a:solidFill>
              </a:rPr>
              <a:t>row</a:t>
            </a:r>
            <a:r>
              <a:rPr lang="fr-FR" dirty="0">
                <a:solidFill>
                  <a:schemeClr val="bg1"/>
                </a:solidFill>
              </a:rPr>
              <a:t>  (</a:t>
            </a:r>
            <a:r>
              <a:rPr lang="fr-FR" dirty="0" err="1">
                <a:solidFill>
                  <a:schemeClr val="bg1"/>
                </a:solidFill>
              </a:rPr>
              <a:t>remote</a:t>
            </a:r>
            <a:r>
              <a:rPr lang="fr-FR" dirty="0">
                <a:solidFill>
                  <a:schemeClr val="bg1"/>
                </a:solidFill>
              </a:rPr>
              <a:t> host </a:t>
            </a:r>
            <a:r>
              <a:rPr lang="fr-FR" dirty="0" err="1">
                <a:solidFill>
                  <a:schemeClr val="bg1"/>
                </a:solidFill>
              </a:rPr>
              <a:t>withour</a:t>
            </a:r>
            <a:r>
              <a:rPr lang="fr-FR" dirty="0">
                <a:solidFill>
                  <a:schemeClr val="bg1"/>
                </a:solidFill>
              </a:rPr>
              <a:t> </a:t>
            </a:r>
            <a:r>
              <a:rPr lang="fr-FR" dirty="0" err="1">
                <a:solidFill>
                  <a:schemeClr val="bg1"/>
                </a:solidFill>
              </a:rPr>
              <a:t>pyton</a:t>
            </a:r>
            <a:r>
              <a:rPr lang="fr-FR" dirty="0">
                <a:solidFill>
                  <a:schemeClr val="bg1"/>
                </a:solidFill>
              </a:rPr>
              <a:t>)</a:t>
            </a:r>
          </a:p>
        </p:txBody>
      </p:sp>
      <p:sp>
        <p:nvSpPr>
          <p:cNvPr id="12" name="ZoneTexte 11">
            <a:extLst>
              <a:ext uri="{FF2B5EF4-FFF2-40B4-BE49-F238E27FC236}">
                <a16:creationId xmlns:a16="http://schemas.microsoft.com/office/drawing/2014/main" id="{C7276B8F-BC10-E65A-4FD4-EB7D81208952}"/>
              </a:ext>
            </a:extLst>
          </p:cNvPr>
          <p:cNvSpPr txBox="1"/>
          <p:nvPr/>
        </p:nvSpPr>
        <p:spPr>
          <a:xfrm>
            <a:off x="271544" y="3305525"/>
            <a:ext cx="11667472"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apt -a "name=nginx state=latest"</a:t>
            </a:r>
          </a:p>
        </p:txBody>
      </p:sp>
      <p:sp>
        <p:nvSpPr>
          <p:cNvPr id="13" name="ZoneTexte 12">
            <a:extLst>
              <a:ext uri="{FF2B5EF4-FFF2-40B4-BE49-F238E27FC236}">
                <a16:creationId xmlns:a16="http://schemas.microsoft.com/office/drawing/2014/main" id="{3D1E044C-96B1-36CF-9283-4B31D50E154E}"/>
              </a:ext>
            </a:extLst>
          </p:cNvPr>
          <p:cNvSpPr txBox="1"/>
          <p:nvPr/>
        </p:nvSpPr>
        <p:spPr>
          <a:xfrm>
            <a:off x="309536" y="3055447"/>
            <a:ext cx="1322798" cy="369332"/>
          </a:xfrm>
          <a:prstGeom prst="rect">
            <a:avLst/>
          </a:prstGeom>
          <a:noFill/>
        </p:spPr>
        <p:txBody>
          <a:bodyPr wrap="none" rtlCol="0">
            <a:spAutoFit/>
          </a:bodyPr>
          <a:lstStyle/>
          <a:p>
            <a:r>
              <a:rPr lang="fr-FR" dirty="0">
                <a:solidFill>
                  <a:schemeClr val="bg1"/>
                </a:solidFill>
              </a:rPr>
              <a:t>Module </a:t>
            </a:r>
            <a:r>
              <a:rPr lang="fr-FR" b="1" dirty="0" err="1">
                <a:solidFill>
                  <a:schemeClr val="bg1"/>
                </a:solidFill>
              </a:rPr>
              <a:t>apt</a:t>
            </a:r>
            <a:endParaRPr lang="fr-FR" b="1" dirty="0">
              <a:solidFill>
                <a:schemeClr val="bg1"/>
              </a:solidFill>
            </a:endParaRPr>
          </a:p>
        </p:txBody>
      </p:sp>
      <p:sp>
        <p:nvSpPr>
          <p:cNvPr id="15" name="ZoneTexte 14">
            <a:extLst>
              <a:ext uri="{FF2B5EF4-FFF2-40B4-BE49-F238E27FC236}">
                <a16:creationId xmlns:a16="http://schemas.microsoft.com/office/drawing/2014/main" id="{763F6869-1BBD-30F7-C145-E4F18D6808DD}"/>
              </a:ext>
            </a:extLst>
          </p:cNvPr>
          <p:cNvSpPr txBox="1"/>
          <p:nvPr/>
        </p:nvSpPr>
        <p:spPr>
          <a:xfrm>
            <a:off x="271545" y="4290468"/>
            <a:ext cx="12463434"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service -a "name=nginx state=stopped"</a:t>
            </a:r>
          </a:p>
        </p:txBody>
      </p:sp>
      <p:sp>
        <p:nvSpPr>
          <p:cNvPr id="16" name="ZoneTexte 15">
            <a:extLst>
              <a:ext uri="{FF2B5EF4-FFF2-40B4-BE49-F238E27FC236}">
                <a16:creationId xmlns:a16="http://schemas.microsoft.com/office/drawing/2014/main" id="{2C933323-5269-0872-A941-02080BD5E0CB}"/>
              </a:ext>
            </a:extLst>
          </p:cNvPr>
          <p:cNvSpPr txBox="1"/>
          <p:nvPr/>
        </p:nvSpPr>
        <p:spPr>
          <a:xfrm>
            <a:off x="271545" y="4028962"/>
            <a:ext cx="1954718" cy="373025"/>
          </a:xfrm>
          <a:prstGeom prst="rect">
            <a:avLst/>
          </a:prstGeom>
          <a:noFill/>
        </p:spPr>
        <p:txBody>
          <a:bodyPr wrap="square" rtlCol="0">
            <a:spAutoFit/>
          </a:bodyPr>
          <a:lstStyle/>
          <a:p>
            <a:r>
              <a:rPr lang="fr-FR" dirty="0">
                <a:solidFill>
                  <a:schemeClr val="bg1"/>
                </a:solidFill>
              </a:rPr>
              <a:t>Module </a:t>
            </a:r>
            <a:r>
              <a:rPr lang="fr-FR" b="1" dirty="0">
                <a:solidFill>
                  <a:schemeClr val="bg1"/>
                </a:solidFill>
              </a:rPr>
              <a:t>service</a:t>
            </a:r>
          </a:p>
        </p:txBody>
      </p:sp>
      <p:sp>
        <p:nvSpPr>
          <p:cNvPr id="18" name="ZoneTexte 17">
            <a:extLst>
              <a:ext uri="{FF2B5EF4-FFF2-40B4-BE49-F238E27FC236}">
                <a16:creationId xmlns:a16="http://schemas.microsoft.com/office/drawing/2014/main" id="{A8B7CA67-89EA-B851-BA56-B9A650F04F59}"/>
              </a:ext>
            </a:extLst>
          </p:cNvPr>
          <p:cNvSpPr txBox="1"/>
          <p:nvPr/>
        </p:nvSpPr>
        <p:spPr>
          <a:xfrm>
            <a:off x="295928" y="3690248"/>
            <a:ext cx="11817096"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apt -a "name=nginx state=absent"</a:t>
            </a:r>
          </a:p>
        </p:txBody>
      </p:sp>
      <p:sp>
        <p:nvSpPr>
          <p:cNvPr id="20" name="ZoneTexte 19">
            <a:extLst>
              <a:ext uri="{FF2B5EF4-FFF2-40B4-BE49-F238E27FC236}">
                <a16:creationId xmlns:a16="http://schemas.microsoft.com/office/drawing/2014/main" id="{AA1BF053-F6CD-4467-5077-3C624E603FBD}"/>
              </a:ext>
            </a:extLst>
          </p:cNvPr>
          <p:cNvSpPr txBox="1"/>
          <p:nvPr/>
        </p:nvSpPr>
        <p:spPr>
          <a:xfrm>
            <a:off x="271543" y="4918579"/>
            <a:ext cx="12304769"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copy -a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src</a:t>
            </a:r>
            <a:r>
              <a:rPr lang="en-US" sz="1700" dirty="0">
                <a:solidFill>
                  <a:schemeClr val="bg1"/>
                </a:solidFill>
                <a:highlight>
                  <a:srgbClr val="008080"/>
                </a:highlight>
                <a:latin typeface="Courier New" panose="02070309020205020404" pitchFamily="49" charset="0"/>
                <a:cs typeface="Courier New" panose="02070309020205020404" pitchFamily="49" charset="0"/>
              </a:rPr>
              <a:t>=file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dest</a:t>
            </a:r>
            <a:r>
              <a:rPr lang="en-US" sz="1700" dirty="0">
                <a:solidFill>
                  <a:schemeClr val="bg1"/>
                </a:solidFill>
                <a:highlight>
                  <a:srgbClr val="008080"/>
                </a:highlight>
                <a:latin typeface="Courier New" panose="02070309020205020404" pitchFamily="49" charset="0"/>
                <a:cs typeface="Courier New" panose="02070309020205020404" pitchFamily="49" charset="0"/>
              </a:rPr>
              <a:t>=/home/</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1700"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22" name="ZoneTexte 21">
            <a:extLst>
              <a:ext uri="{FF2B5EF4-FFF2-40B4-BE49-F238E27FC236}">
                <a16:creationId xmlns:a16="http://schemas.microsoft.com/office/drawing/2014/main" id="{5EB192AF-B30A-46C1-3430-4DC2BEFD9C62}"/>
              </a:ext>
            </a:extLst>
          </p:cNvPr>
          <p:cNvSpPr txBox="1"/>
          <p:nvPr/>
        </p:nvSpPr>
        <p:spPr>
          <a:xfrm>
            <a:off x="309536" y="4645071"/>
            <a:ext cx="1922303" cy="369332"/>
          </a:xfrm>
          <a:prstGeom prst="rect">
            <a:avLst/>
          </a:prstGeom>
          <a:noFill/>
        </p:spPr>
        <p:txBody>
          <a:bodyPr wrap="square" rtlCol="0">
            <a:spAutoFit/>
          </a:bodyPr>
          <a:lstStyle/>
          <a:p>
            <a:r>
              <a:rPr lang="fr-FR" dirty="0">
                <a:solidFill>
                  <a:schemeClr val="bg1"/>
                </a:solidFill>
              </a:rPr>
              <a:t>Module </a:t>
            </a:r>
            <a:r>
              <a:rPr lang="fr-FR" b="1" dirty="0">
                <a:solidFill>
                  <a:schemeClr val="bg1"/>
                </a:solidFill>
              </a:rPr>
              <a:t>copy</a:t>
            </a:r>
            <a:r>
              <a:rPr lang="fr-FR" dirty="0">
                <a:solidFill>
                  <a:schemeClr val="bg1"/>
                </a:solidFill>
              </a:rPr>
              <a:t> </a:t>
            </a:r>
          </a:p>
        </p:txBody>
      </p:sp>
      <p:sp>
        <p:nvSpPr>
          <p:cNvPr id="23" name="ZoneTexte 22">
            <a:extLst>
              <a:ext uri="{FF2B5EF4-FFF2-40B4-BE49-F238E27FC236}">
                <a16:creationId xmlns:a16="http://schemas.microsoft.com/office/drawing/2014/main" id="{E82AA3BE-6F72-B7DD-27BD-5EB184B493C6}"/>
              </a:ext>
            </a:extLst>
          </p:cNvPr>
          <p:cNvSpPr txBox="1"/>
          <p:nvPr/>
        </p:nvSpPr>
        <p:spPr>
          <a:xfrm>
            <a:off x="271544" y="5504425"/>
            <a:ext cx="11817096"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copy -a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src</a:t>
            </a:r>
            <a:r>
              <a:rPr lang="en-US" sz="1700" dirty="0">
                <a:solidFill>
                  <a:schemeClr val="bg1"/>
                </a:solidFill>
                <a:highlight>
                  <a:srgbClr val="008080"/>
                </a:highlight>
                <a:latin typeface="Courier New" panose="02070309020205020404" pitchFamily="49" charset="0"/>
                <a:cs typeface="Courier New" panose="02070309020205020404" pitchFamily="49" charset="0"/>
              </a:rPr>
              <a:t>=/home/</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dest</a:t>
            </a:r>
            <a:r>
              <a:rPr lang="en-US" sz="1700" dirty="0">
                <a:solidFill>
                  <a:schemeClr val="bg1"/>
                </a:solidFill>
                <a:highlight>
                  <a:srgbClr val="008080"/>
                </a:highlight>
                <a:latin typeface="Courier New" panose="02070309020205020404" pitchFamily="49" charset="0"/>
                <a:cs typeface="Courier New" panose="02070309020205020404" pitchFamily="49" charset="0"/>
              </a:rPr>
              <a:t>" =file flat=yes </a:t>
            </a:r>
          </a:p>
        </p:txBody>
      </p:sp>
      <p:sp>
        <p:nvSpPr>
          <p:cNvPr id="24" name="ZoneTexte 23">
            <a:extLst>
              <a:ext uri="{FF2B5EF4-FFF2-40B4-BE49-F238E27FC236}">
                <a16:creationId xmlns:a16="http://schemas.microsoft.com/office/drawing/2014/main" id="{05215CF5-D41A-62FC-900E-2508379B6E31}"/>
              </a:ext>
            </a:extLst>
          </p:cNvPr>
          <p:cNvSpPr txBox="1"/>
          <p:nvPr/>
        </p:nvSpPr>
        <p:spPr>
          <a:xfrm>
            <a:off x="271544" y="5256567"/>
            <a:ext cx="1922303" cy="369332"/>
          </a:xfrm>
          <a:prstGeom prst="rect">
            <a:avLst/>
          </a:prstGeom>
          <a:noFill/>
        </p:spPr>
        <p:txBody>
          <a:bodyPr wrap="square" rtlCol="0">
            <a:spAutoFit/>
          </a:bodyPr>
          <a:lstStyle/>
          <a:p>
            <a:r>
              <a:rPr lang="fr-FR" dirty="0">
                <a:solidFill>
                  <a:schemeClr val="bg1"/>
                </a:solidFill>
              </a:rPr>
              <a:t>Module </a:t>
            </a:r>
            <a:r>
              <a:rPr lang="fr-FR" b="1" dirty="0" err="1">
                <a:solidFill>
                  <a:schemeClr val="bg1"/>
                </a:solidFill>
              </a:rPr>
              <a:t>fetch</a:t>
            </a:r>
            <a:r>
              <a:rPr lang="fr-FR" dirty="0">
                <a:solidFill>
                  <a:schemeClr val="bg1"/>
                </a:solidFill>
              </a:rPr>
              <a:t> </a:t>
            </a:r>
          </a:p>
        </p:txBody>
      </p:sp>
      <p:sp>
        <p:nvSpPr>
          <p:cNvPr id="29" name="ZoneTexte 28">
            <a:extLst>
              <a:ext uri="{FF2B5EF4-FFF2-40B4-BE49-F238E27FC236}">
                <a16:creationId xmlns:a16="http://schemas.microsoft.com/office/drawing/2014/main" id="{D13DE0BB-4DAD-A3E5-D828-78BF0F7139E2}"/>
              </a:ext>
            </a:extLst>
          </p:cNvPr>
          <p:cNvSpPr txBox="1"/>
          <p:nvPr/>
        </p:nvSpPr>
        <p:spPr>
          <a:xfrm>
            <a:off x="266632" y="6085301"/>
            <a:ext cx="11817096"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setup -a "filter=</a:t>
            </a:r>
            <a:r>
              <a:rPr lang="en-US" dirty="0" err="1">
                <a:solidFill>
                  <a:schemeClr val="bg1"/>
                </a:solidFill>
                <a:highlight>
                  <a:srgbClr val="008080"/>
                </a:highlight>
                <a:latin typeface="Courier New" panose="02070309020205020404" pitchFamily="49" charset="0"/>
                <a:cs typeface="Courier New" panose="02070309020205020404" pitchFamily="49" charset="0"/>
              </a:rPr>
              <a:t>ansible_distribution</a:t>
            </a:r>
            <a:r>
              <a:rPr lang="en-US"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31" name="ZoneTexte 30">
            <a:extLst>
              <a:ext uri="{FF2B5EF4-FFF2-40B4-BE49-F238E27FC236}">
                <a16:creationId xmlns:a16="http://schemas.microsoft.com/office/drawing/2014/main" id="{78AD5A76-706F-E774-64DE-270224F3462B}"/>
              </a:ext>
            </a:extLst>
          </p:cNvPr>
          <p:cNvSpPr txBox="1"/>
          <p:nvPr/>
        </p:nvSpPr>
        <p:spPr>
          <a:xfrm>
            <a:off x="266632" y="5837443"/>
            <a:ext cx="3663422" cy="369332"/>
          </a:xfrm>
          <a:prstGeom prst="rect">
            <a:avLst/>
          </a:prstGeom>
          <a:noFill/>
        </p:spPr>
        <p:txBody>
          <a:bodyPr wrap="square" rtlCol="0">
            <a:spAutoFit/>
          </a:bodyPr>
          <a:lstStyle/>
          <a:p>
            <a:r>
              <a:rPr lang="fr-FR" dirty="0">
                <a:solidFill>
                  <a:schemeClr val="bg1"/>
                </a:solidFill>
              </a:rPr>
              <a:t>Module set</a:t>
            </a:r>
            <a:r>
              <a:rPr lang="fr-FR" b="1" dirty="0">
                <a:solidFill>
                  <a:schemeClr val="bg1"/>
                </a:solidFill>
              </a:rPr>
              <a:t>up</a:t>
            </a:r>
            <a:r>
              <a:rPr lang="fr-FR" dirty="0">
                <a:solidFill>
                  <a:schemeClr val="bg1"/>
                </a:solidFill>
              </a:rPr>
              <a:t>  (</a:t>
            </a:r>
            <a:r>
              <a:rPr lang="fr-FR" dirty="0" err="1">
                <a:solidFill>
                  <a:schemeClr val="bg1"/>
                </a:solidFill>
              </a:rPr>
              <a:t>gather-facts</a:t>
            </a:r>
            <a:r>
              <a:rPr lang="fr-FR" dirty="0">
                <a:solidFill>
                  <a:schemeClr val="bg1"/>
                </a:solidFill>
              </a:rPr>
              <a:t>)</a:t>
            </a:r>
          </a:p>
        </p:txBody>
      </p:sp>
      <p:sp>
        <p:nvSpPr>
          <p:cNvPr id="43" name="ZoneTexte 42">
            <a:extLst>
              <a:ext uri="{FF2B5EF4-FFF2-40B4-BE49-F238E27FC236}">
                <a16:creationId xmlns:a16="http://schemas.microsoft.com/office/drawing/2014/main" id="{717F849D-AA91-D677-5B52-49F999A82B40}"/>
              </a:ext>
            </a:extLst>
          </p:cNvPr>
          <p:cNvSpPr txBox="1"/>
          <p:nvPr/>
        </p:nvSpPr>
        <p:spPr>
          <a:xfrm>
            <a:off x="295928" y="1166260"/>
            <a:ext cx="9864120" cy="707886"/>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Les modules Ansible </a:t>
            </a:r>
            <a:r>
              <a:rPr lang="fr-FR" sz="2000" dirty="0">
                <a:solidFill>
                  <a:schemeClr val="bg1"/>
                </a:solidFill>
                <a:latin typeface="Calibri" panose="020F0502020204030204" pitchFamily="34" charset="0"/>
                <a:cs typeface="Calibri" panose="020F0502020204030204" pitchFamily="34" charset="0"/>
              </a:rPr>
              <a:t>sont des éléments fondamentaux qui permettent d'effectuer des tâches spécifiques sur les hôtes cibles</a:t>
            </a:r>
            <a:r>
              <a:rPr lang="fr-FR" b="0" i="0" dirty="0">
                <a:solidFill>
                  <a:srgbClr val="0D0D0D"/>
                </a:solidFill>
                <a:effectLst/>
                <a:highlight>
                  <a:srgbClr val="FFFFFF"/>
                </a:highlight>
                <a:latin typeface="Söhne"/>
              </a:rPr>
              <a:t>.</a:t>
            </a:r>
            <a:endParaRPr lang="fr-FR" dirty="0"/>
          </a:p>
        </p:txBody>
      </p:sp>
    </p:spTree>
    <p:extLst>
      <p:ext uri="{BB962C8B-B14F-4D97-AF65-F5344CB8AC3E}">
        <p14:creationId xmlns:p14="http://schemas.microsoft.com/office/powerpoint/2010/main" val="411175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631216"/>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est un fichier (ou plusieurs fichiers) contenant une liste des serveurs distants accessibles par Ansible, organisée en groupes logiques et ensemble de variables </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Fichier d’inventaire</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Répertoire </a:t>
            </a:r>
            <a:r>
              <a:rPr lang="fr-FR" sz="2000" dirty="0" err="1">
                <a:solidFill>
                  <a:schemeClr val="bg1"/>
                </a:solidFill>
                <a:latin typeface="Calibri" panose="020F0502020204030204" pitchFamily="34" charset="0"/>
                <a:cs typeface="Calibri" panose="020F0502020204030204" pitchFamily="34" charset="0"/>
              </a:rPr>
              <a:t>group_vars</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Répertoire </a:t>
            </a:r>
            <a:r>
              <a:rPr lang="fr-FR" sz="2000" dirty="0" err="1">
                <a:solidFill>
                  <a:schemeClr val="bg1"/>
                </a:solidFill>
                <a:latin typeface="Calibri" panose="020F0502020204030204" pitchFamily="34" charset="0"/>
                <a:cs typeface="Calibri" panose="020F0502020204030204" pitchFamily="34" charset="0"/>
              </a:rPr>
              <a:t>host_vars</a:t>
            </a:r>
            <a:endParaRPr lang="fr-FR" sz="2000" dirty="0">
              <a:solidFill>
                <a:schemeClr val="bg1"/>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76DEC041-1724-071E-03A8-B593407BE1B4}"/>
              </a:ext>
            </a:extLst>
          </p:cNvPr>
          <p:cNvSpPr txBox="1"/>
          <p:nvPr/>
        </p:nvSpPr>
        <p:spPr>
          <a:xfrm>
            <a:off x="295928" y="2816706"/>
            <a:ext cx="9864120"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est un élément essentiel de ansible car il décrit l’infrastructure :</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Vos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Vos types de serveurs</a:t>
            </a:r>
          </a:p>
        </p:txBody>
      </p:sp>
      <p:sp>
        <p:nvSpPr>
          <p:cNvPr id="8" name="ZoneTexte 7">
            <a:extLst>
              <a:ext uri="{FF2B5EF4-FFF2-40B4-BE49-F238E27FC236}">
                <a16:creationId xmlns:a16="http://schemas.microsoft.com/office/drawing/2014/main" id="{4089EF5B-457F-670B-DA7C-B348F7E301E4}"/>
              </a:ext>
            </a:extLst>
          </p:cNvPr>
          <p:cNvSpPr txBox="1"/>
          <p:nvPr/>
        </p:nvSpPr>
        <p:spPr>
          <a:xfrm>
            <a:off x="295928" y="3769673"/>
            <a:ext cx="9864120"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Deux types d’instances :</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Les hosts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Les groupes</a:t>
            </a:r>
          </a:p>
        </p:txBody>
      </p:sp>
      <p:sp>
        <p:nvSpPr>
          <p:cNvPr id="9" name="ZoneTexte 8">
            <a:extLst>
              <a:ext uri="{FF2B5EF4-FFF2-40B4-BE49-F238E27FC236}">
                <a16:creationId xmlns:a16="http://schemas.microsoft.com/office/drawing/2014/main" id="{B21217EC-4205-BD76-A983-1C22FFC9FF26}"/>
              </a:ext>
            </a:extLst>
          </p:cNvPr>
          <p:cNvSpPr txBox="1"/>
          <p:nvPr/>
        </p:nvSpPr>
        <p:spPr>
          <a:xfrm>
            <a:off x="295928" y="4777648"/>
            <a:ext cx="5550137"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admet deux formats populaires</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Ini = plat</a:t>
            </a:r>
          </a:p>
          <a:p>
            <a:pPr marL="800100" lvl="1" indent="-342900">
              <a:buClr>
                <a:srgbClr val="FF0000"/>
              </a:buClr>
              <a:buFont typeface="Arial" panose="020B0604020202020204" pitchFamily="34" charset="0"/>
              <a:buChar char="•"/>
            </a:pPr>
            <a:r>
              <a:rPr lang="fr-FR" sz="2000" dirty="0" err="1">
                <a:solidFill>
                  <a:schemeClr val="bg1"/>
                </a:solidFill>
                <a:latin typeface="Calibri" panose="020F0502020204030204" pitchFamily="34" charset="0"/>
                <a:cs typeface="Calibri" panose="020F0502020204030204" pitchFamily="34" charset="0"/>
              </a:rPr>
              <a:t>Yaml</a:t>
            </a:r>
            <a:r>
              <a:rPr lang="fr-FR" sz="2000" dirty="0">
                <a:solidFill>
                  <a:schemeClr val="bg1"/>
                </a:solidFill>
                <a:latin typeface="Calibri" panose="020F0502020204030204" pitchFamily="34" charset="0"/>
                <a:cs typeface="Calibri" panose="020F0502020204030204" pitchFamily="34" charset="0"/>
              </a:rPr>
              <a:t> = plus significatif et plus homogène</a:t>
            </a:r>
          </a:p>
        </p:txBody>
      </p:sp>
      <p:sp>
        <p:nvSpPr>
          <p:cNvPr id="14" name="ZoneTexte 13">
            <a:extLst>
              <a:ext uri="{FF2B5EF4-FFF2-40B4-BE49-F238E27FC236}">
                <a16:creationId xmlns:a16="http://schemas.microsoft.com/office/drawing/2014/main" id="{ACADE686-C862-4A09-B4BC-EAEDAD01D35F}"/>
              </a:ext>
            </a:extLst>
          </p:cNvPr>
          <p:cNvSpPr txBox="1"/>
          <p:nvPr/>
        </p:nvSpPr>
        <p:spPr>
          <a:xfrm>
            <a:off x="295928" y="5757911"/>
            <a:ext cx="9864120" cy="707886"/>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Possibilité d’utiliser des patterns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Server[1..3] </a:t>
            </a:r>
          </a:p>
        </p:txBody>
      </p:sp>
    </p:spTree>
    <p:extLst>
      <p:ext uri="{BB962C8B-B14F-4D97-AF65-F5344CB8AC3E}">
        <p14:creationId xmlns:p14="http://schemas.microsoft.com/office/powerpoint/2010/main" val="2217916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file est constitué à la racine d’un groupe </a:t>
            </a:r>
            <a:r>
              <a:rPr lang="fr-FR" sz="2000" dirty="0">
                <a:solidFill>
                  <a:srgbClr val="00B0F0"/>
                </a:solidFill>
                <a:latin typeface="Calibri" panose="020F0502020204030204" pitchFamily="34" charset="0"/>
                <a:cs typeface="Calibri" panose="020F0502020204030204" pitchFamily="34" charset="0"/>
              </a:rPr>
              <a:t>all</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Liste de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Des sous-groupes : appelé groupe enfants -&gt; </a:t>
            </a:r>
            <a:r>
              <a:rPr lang="fr-FR" sz="2000" dirty="0" err="1">
                <a:solidFill>
                  <a:schemeClr val="bg1"/>
                </a:solidFill>
                <a:latin typeface="Calibri" panose="020F0502020204030204" pitchFamily="34" charset="0"/>
                <a:cs typeface="Calibri" panose="020F0502020204030204" pitchFamily="34" charset="0"/>
              </a:rPr>
              <a:t>children</a:t>
            </a:r>
            <a:r>
              <a:rPr lang="fr-FR" sz="2000" dirty="0">
                <a:solidFill>
                  <a:schemeClr val="bg1"/>
                </a:solidFill>
                <a:latin typeface="Calibri" panose="020F0502020204030204" pitchFamily="34" charset="0"/>
                <a:cs typeface="Calibri" panose="020F0502020204030204" pitchFamily="34" charset="0"/>
              </a:rPr>
              <a:t> group</a:t>
            </a:r>
          </a:p>
        </p:txBody>
      </p:sp>
      <p:sp>
        <p:nvSpPr>
          <p:cNvPr id="10" name="ZoneTexte 9">
            <a:extLst>
              <a:ext uri="{FF2B5EF4-FFF2-40B4-BE49-F238E27FC236}">
                <a16:creationId xmlns:a16="http://schemas.microsoft.com/office/drawing/2014/main" id="{6A1D7163-F806-FC6E-4E71-34239898904A}"/>
              </a:ext>
            </a:extLst>
          </p:cNvPr>
          <p:cNvSpPr txBox="1"/>
          <p:nvPr/>
        </p:nvSpPr>
        <p:spPr>
          <a:xfrm>
            <a:off x="261648" y="2635089"/>
            <a:ext cx="5550137" cy="3584058"/>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Exemple</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Un groupe parent1</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Groupe enfants : enfant1 et enfant2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Sous enfant de enfant2 est enfant 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Enfant1 : serv1 et serv2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Enfant2 : serv3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Enfant3: serv5</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Parent1:serv4</a:t>
            </a:r>
            <a:endParaRPr lang="fr-FR" sz="2000" dirty="0">
              <a:solidFill>
                <a:schemeClr val="bg1"/>
              </a:solidFill>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7711525" y="2829418"/>
            <a:ext cx="3616117" cy="3693319"/>
          </a:xfrm>
          <a:prstGeom prst="rect">
            <a:avLst/>
          </a:prstGeom>
          <a:solidFill>
            <a:schemeClr val="bg2">
              <a:lumMod val="25000"/>
            </a:schemeClr>
          </a:solidFill>
        </p:spPr>
        <p:txBody>
          <a:bodyPr wrap="square">
            <a:spAutoFit/>
          </a:bodyPr>
          <a:lstStyle/>
          <a:p>
            <a:pPr>
              <a:buClr>
                <a:srgbClr val="FF0000"/>
              </a:buClr>
            </a:pPr>
            <a:r>
              <a:rPr lang="fr-FR" dirty="0">
                <a:solidFill>
                  <a:schemeClr val="bg1"/>
                </a:solidFill>
                <a:latin typeface="Courier New" panose="02070309020205020404" pitchFamily="49" charset="0"/>
                <a:cs typeface="Courier New" panose="02070309020205020404" pitchFamily="49" charset="0"/>
              </a:rPr>
              <a:t>[parent1]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serv4</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serv1 et serv2</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serv3</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 3]</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serv3</a:t>
            </a:r>
          </a:p>
          <a:p>
            <a:pPr>
              <a:buClr>
                <a:srgbClr val="FF0000"/>
              </a:buClr>
            </a:pPr>
            <a:r>
              <a:rPr lang="fr-FR" dirty="0">
                <a:solidFill>
                  <a:schemeClr val="bg1"/>
                </a:solidFill>
                <a:latin typeface="Courier New" panose="02070309020205020404" pitchFamily="49" charset="0"/>
                <a:cs typeface="Courier New" panose="02070309020205020404" pitchFamily="49" charset="0"/>
              </a:rPr>
              <a:t>[parent1:children]</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[enfant2:children]</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enfant3</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7711525" y="2395722"/>
            <a:ext cx="1142172" cy="369332"/>
          </a:xfrm>
          <a:prstGeom prst="rect">
            <a:avLst/>
          </a:prstGeom>
          <a:noFill/>
        </p:spPr>
        <p:txBody>
          <a:bodyPr wrap="none" rtlCol="0">
            <a:spAutoFit/>
          </a:bodyPr>
          <a:lstStyle/>
          <a:p>
            <a:r>
              <a:rPr lang="fr-FR" dirty="0">
                <a:solidFill>
                  <a:srgbClr val="0070C0"/>
                </a:solidFill>
              </a:rPr>
              <a:t>Fichier.ini</a:t>
            </a:r>
          </a:p>
        </p:txBody>
      </p:sp>
    </p:spTree>
    <p:extLst>
      <p:ext uri="{BB962C8B-B14F-4D97-AF65-F5344CB8AC3E}">
        <p14:creationId xmlns:p14="http://schemas.microsoft.com/office/powerpoint/2010/main" val="3793347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file est constitué à la racine d’un groupe </a:t>
            </a:r>
            <a:r>
              <a:rPr lang="fr-FR" sz="2000" dirty="0">
                <a:solidFill>
                  <a:srgbClr val="00B0F0"/>
                </a:solidFill>
                <a:latin typeface="Calibri" panose="020F0502020204030204" pitchFamily="34" charset="0"/>
                <a:cs typeface="Calibri" panose="020F0502020204030204" pitchFamily="34" charset="0"/>
              </a:rPr>
              <a:t>all</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Liste de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Des sous-groupes : appelé groupe enfants -&gt; </a:t>
            </a:r>
            <a:r>
              <a:rPr lang="fr-FR" sz="2000" dirty="0" err="1">
                <a:solidFill>
                  <a:schemeClr val="bg1"/>
                </a:solidFill>
                <a:latin typeface="Calibri" panose="020F0502020204030204" pitchFamily="34" charset="0"/>
                <a:cs typeface="Calibri" panose="020F0502020204030204" pitchFamily="34" charset="0"/>
              </a:rPr>
              <a:t>children</a:t>
            </a:r>
            <a:r>
              <a:rPr lang="fr-FR" sz="2000" dirty="0">
                <a:solidFill>
                  <a:schemeClr val="bg1"/>
                </a:solidFill>
                <a:latin typeface="Calibri" panose="020F0502020204030204" pitchFamily="34" charset="0"/>
                <a:cs typeface="Calibri" panose="020F0502020204030204" pitchFamily="34" charset="0"/>
              </a:rPr>
              <a:t> group</a:t>
            </a:r>
          </a:p>
        </p:txBody>
      </p:sp>
      <p:sp>
        <p:nvSpPr>
          <p:cNvPr id="10" name="ZoneTexte 9">
            <a:extLst>
              <a:ext uri="{FF2B5EF4-FFF2-40B4-BE49-F238E27FC236}">
                <a16:creationId xmlns:a16="http://schemas.microsoft.com/office/drawing/2014/main" id="{6A1D7163-F806-FC6E-4E71-34239898904A}"/>
              </a:ext>
            </a:extLst>
          </p:cNvPr>
          <p:cNvSpPr txBox="1"/>
          <p:nvPr/>
        </p:nvSpPr>
        <p:spPr>
          <a:xfrm>
            <a:off x="261648" y="2635089"/>
            <a:ext cx="5550137" cy="3584058"/>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Exemple</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Un groupe parent1</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Groupe enfants : enfant1 et enfant2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Sous enfant de enfant2 est enfant 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Enfant1 : serv1 et serv2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Enfant2 : serv3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Enfant3: serv5</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Parent1:serv4</a:t>
            </a:r>
            <a:endParaRPr lang="fr-FR" sz="2000" dirty="0">
              <a:solidFill>
                <a:schemeClr val="bg1"/>
              </a:solidFill>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7743928" y="2320716"/>
            <a:ext cx="3616117" cy="4278094"/>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serv2:</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serv5: </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7640983" y="1868591"/>
            <a:ext cx="1427570" cy="369332"/>
          </a:xfrm>
          <a:prstGeom prst="rect">
            <a:avLst/>
          </a:prstGeom>
          <a:noFill/>
        </p:spPr>
        <p:txBody>
          <a:bodyPr wrap="none" rtlCol="0">
            <a:spAutoFit/>
          </a:bodyPr>
          <a:lstStyle/>
          <a:p>
            <a:r>
              <a:rPr lang="fr-FR" dirty="0" err="1">
                <a:solidFill>
                  <a:srgbClr val="0070C0"/>
                </a:solidFill>
              </a:rPr>
              <a:t>Fichier.yamli</a:t>
            </a:r>
            <a:endParaRPr lang="fr-FR" dirty="0">
              <a:solidFill>
                <a:srgbClr val="0070C0"/>
              </a:solidFill>
            </a:endParaRPr>
          </a:p>
        </p:txBody>
      </p:sp>
    </p:spTree>
    <p:extLst>
      <p:ext uri="{BB962C8B-B14F-4D97-AF65-F5344CB8AC3E}">
        <p14:creationId xmlns:p14="http://schemas.microsoft.com/office/powerpoint/2010/main" val="719055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381795" y="1551563"/>
            <a:ext cx="2587000" cy="4832092"/>
          </a:xfrm>
          <a:prstGeom prst="rect">
            <a:avLst/>
          </a:prstGeom>
          <a:solidFill>
            <a:schemeClr val="bg2">
              <a:lumMod val="25000"/>
            </a:schemeClr>
          </a:solidFill>
        </p:spPr>
        <p:txBody>
          <a:bodyPr wrap="square">
            <a:spAutoFit/>
          </a:bodyPr>
          <a:lstStyle/>
          <a:p>
            <a:pPr>
              <a:buClr>
                <a:srgbClr val="FF0000"/>
              </a:buClr>
            </a:pPr>
            <a:r>
              <a:rPr lang="fr-FR" sz="14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a:solidFill>
                  <a:srgbClr val="FFFF00"/>
                </a:solidFill>
                <a:latin typeface="Courier New" panose="02070309020205020404" pitchFamily="49" charset="0"/>
                <a:cs typeface="Courier New" panose="02070309020205020404" pitchFamily="49" charset="0"/>
              </a:rPr>
              <a:t>parent2: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serv5:</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a:solidFill>
                  <a:srgbClr val="FFFF00"/>
                </a:solidFill>
                <a:latin typeface="Courier New" panose="02070309020205020404" pitchFamily="49" charset="0"/>
                <a:cs typeface="Courier New" panose="02070309020205020404" pitchFamily="49" charset="0"/>
              </a:rPr>
              <a:t>parent2:</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hosts:</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serv6:</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serv7:</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261969" y="1165520"/>
            <a:ext cx="2395686" cy="400110"/>
          </a:xfrm>
          <a:prstGeom prst="rect">
            <a:avLst/>
          </a:prstGeom>
          <a:noFill/>
        </p:spPr>
        <p:txBody>
          <a:bodyPr wrap="square" rtlCol="0">
            <a:spAutoFit/>
          </a:bodyPr>
          <a:lstStyle/>
          <a:p>
            <a:r>
              <a:rPr lang="fr-FR" sz="2000" b="1" dirty="0">
                <a:solidFill>
                  <a:schemeClr val="bg1"/>
                </a:solidFill>
              </a:rPr>
              <a:t>Sous-groupes</a:t>
            </a:r>
          </a:p>
        </p:txBody>
      </p:sp>
      <p:sp>
        <p:nvSpPr>
          <p:cNvPr id="7" name="ZoneTexte 6">
            <a:extLst>
              <a:ext uri="{FF2B5EF4-FFF2-40B4-BE49-F238E27FC236}">
                <a16:creationId xmlns:a16="http://schemas.microsoft.com/office/drawing/2014/main" id="{380A822E-EE5F-1B5F-C0C5-E6A72F33FEA4}"/>
              </a:ext>
            </a:extLst>
          </p:cNvPr>
          <p:cNvSpPr txBox="1"/>
          <p:nvPr/>
        </p:nvSpPr>
        <p:spPr>
          <a:xfrm>
            <a:off x="3059192" y="1551563"/>
            <a:ext cx="2743200" cy="4832092"/>
          </a:xfrm>
          <a:prstGeom prst="rect">
            <a:avLst/>
          </a:prstGeom>
          <a:solidFill>
            <a:schemeClr val="bg2">
              <a:lumMod val="25000"/>
            </a:schemeClr>
          </a:solidFill>
        </p:spPr>
        <p:txBody>
          <a:bodyPr wrap="square">
            <a:spAutoFit/>
          </a:bodyPr>
          <a:lstStyle/>
          <a:p>
            <a:pPr>
              <a:buClr>
                <a:srgbClr val="FF0000"/>
              </a:buClr>
            </a:pPr>
            <a:r>
              <a:rPr lang="fr-FR" sz="14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rgbClr val="FFFF00"/>
                </a:solidFill>
                <a:latin typeface="Courier New" panose="02070309020205020404" pitchFamily="49" charset="0"/>
                <a:cs typeface="Courier New" panose="02070309020205020404" pitchFamily="49" charset="0"/>
              </a:rPr>
              <a:t>serv</a:t>
            </a:r>
            <a:r>
              <a:rPr lang="fr-FR" sz="1400" dirty="0">
                <a:solidFill>
                  <a:srgbClr val="FFFF00"/>
                </a:solidFill>
                <a:latin typeface="Courier New" panose="02070309020205020404" pitchFamily="49" charset="0"/>
                <a:cs typeface="Courier New" panose="02070309020205020404" pitchFamily="49" charset="0"/>
              </a:rPr>
              <a:t>[1:2]: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serv5:</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parent2:</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hosts</a:t>
            </a:r>
            <a:r>
              <a:rPr lang="fr-FR" sz="1400" dirty="0">
                <a:solidFill>
                  <a:srgbClr val="FFFF00"/>
                </a:solidFill>
                <a:latin typeface="Courier New" panose="02070309020205020404" pitchFamily="49" charset="0"/>
                <a:cs typeface="Courier New" panose="02070309020205020404" pitchFamily="49" charset="0"/>
              </a:rPr>
              <a:t>:</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r>
              <a:rPr lang="fr-FR" sz="1400" dirty="0" err="1">
                <a:solidFill>
                  <a:srgbClr val="FFFF00"/>
                </a:solidFill>
                <a:latin typeface="Courier New" panose="02070309020205020404" pitchFamily="49" charset="0"/>
                <a:cs typeface="Courier New" panose="02070309020205020404" pitchFamily="49" charset="0"/>
              </a:rPr>
              <a:t>serv</a:t>
            </a:r>
            <a:r>
              <a:rPr lang="fr-FR" sz="1400" dirty="0">
                <a:solidFill>
                  <a:srgbClr val="FFFF00"/>
                </a:solidFill>
                <a:latin typeface="Courier New" panose="02070309020205020404" pitchFamily="49" charset="0"/>
                <a:cs typeface="Courier New" panose="02070309020205020404" pitchFamily="49" charset="0"/>
              </a:rPr>
              <a:t>[6:7]:</a:t>
            </a:r>
          </a:p>
          <a:p>
            <a:pPr>
              <a:buClr>
                <a:srgbClr val="FF0000"/>
              </a:buClr>
            </a:pPr>
            <a:endParaRPr lang="fr-FR" sz="1400" dirty="0">
              <a:solidFill>
                <a:srgbClr val="FFFF00"/>
              </a:solidFill>
              <a:latin typeface="Courier New" panose="02070309020205020404" pitchFamily="49" charset="0"/>
              <a:cs typeface="Courier New" panose="02070309020205020404" pitchFamily="49" charset="0"/>
            </a:endParaRP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p>
        </p:txBody>
      </p:sp>
      <p:sp>
        <p:nvSpPr>
          <p:cNvPr id="8" name="ZoneTexte 7">
            <a:extLst>
              <a:ext uri="{FF2B5EF4-FFF2-40B4-BE49-F238E27FC236}">
                <a16:creationId xmlns:a16="http://schemas.microsoft.com/office/drawing/2014/main" id="{0A974E1B-B7C7-14C5-26DC-50DC6D127880}"/>
              </a:ext>
            </a:extLst>
          </p:cNvPr>
          <p:cNvSpPr txBox="1"/>
          <p:nvPr/>
        </p:nvSpPr>
        <p:spPr>
          <a:xfrm>
            <a:off x="3001824" y="1191350"/>
            <a:ext cx="2395686" cy="400110"/>
          </a:xfrm>
          <a:prstGeom prst="rect">
            <a:avLst/>
          </a:prstGeom>
          <a:noFill/>
        </p:spPr>
        <p:txBody>
          <a:bodyPr wrap="square" rtlCol="0">
            <a:spAutoFit/>
          </a:bodyPr>
          <a:lstStyle/>
          <a:p>
            <a:r>
              <a:rPr lang="fr-FR" sz="2000" b="1" dirty="0">
                <a:solidFill>
                  <a:schemeClr val="bg1"/>
                </a:solidFill>
              </a:rPr>
              <a:t>pattern</a:t>
            </a:r>
          </a:p>
        </p:txBody>
      </p:sp>
      <p:sp>
        <p:nvSpPr>
          <p:cNvPr id="9" name="ZoneTexte 8">
            <a:extLst>
              <a:ext uri="{FF2B5EF4-FFF2-40B4-BE49-F238E27FC236}">
                <a16:creationId xmlns:a16="http://schemas.microsoft.com/office/drawing/2014/main" id="{C1F028E4-580F-DBB7-6EA5-3CEBF960A135}"/>
              </a:ext>
            </a:extLst>
          </p:cNvPr>
          <p:cNvSpPr txBox="1"/>
          <p:nvPr/>
        </p:nvSpPr>
        <p:spPr>
          <a:xfrm>
            <a:off x="6198191" y="1565630"/>
            <a:ext cx="5847505" cy="400110"/>
          </a:xfrm>
          <a:prstGeom prst="rect">
            <a:avLst/>
          </a:prstGeom>
          <a:noFill/>
        </p:spPr>
        <p:txBody>
          <a:bodyPr wrap="square">
            <a:spAutoFit/>
          </a:bodyPr>
          <a:lstStyle/>
          <a:p>
            <a:r>
              <a:rPr lang="fr-FR" sz="2000" b="1"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sz="2000" b="1" dirty="0">
                <a:solidFill>
                  <a:srgbClr val="FFC000"/>
                </a:solidFill>
                <a:highlight>
                  <a:srgbClr val="008080"/>
                </a:highlight>
                <a:latin typeface="Courier New" panose="02070309020205020404" pitchFamily="49" charset="0"/>
                <a:cs typeface="Courier New" panose="02070309020205020404" pitchFamily="49" charset="0"/>
              </a:rPr>
              <a:t>“</a:t>
            </a:r>
            <a:r>
              <a:rPr lang="fr-FR" sz="2000" b="1" dirty="0">
                <a:solidFill>
                  <a:srgbClr val="FFC000"/>
                </a:solidFill>
                <a:highlight>
                  <a:srgbClr val="008080"/>
                </a:highlight>
                <a:latin typeface="Courier New" panose="02070309020205020404" pitchFamily="49" charset="0"/>
                <a:cs typeface="Courier New" panose="02070309020205020404" pitchFamily="49" charset="0"/>
              </a:rPr>
              <a:t>ip1,ip2,p4,</a:t>
            </a:r>
            <a:r>
              <a:rPr lang="en-US" sz="2000" b="1" dirty="0">
                <a:solidFill>
                  <a:srgbClr val="FFC000"/>
                </a:solidFill>
                <a:highlight>
                  <a:srgbClr val="008080"/>
                </a:highlight>
                <a:latin typeface="Courier New" panose="02070309020205020404" pitchFamily="49" charset="0"/>
                <a:cs typeface="Courier New" panose="02070309020205020404" pitchFamily="49" charset="0"/>
              </a:rPr>
              <a:t>“</a:t>
            </a:r>
            <a:r>
              <a:rPr lang="fr-FR" sz="2000" b="1" dirty="0">
                <a:solidFill>
                  <a:srgbClr val="FFC000"/>
                </a:solidFill>
                <a:highlight>
                  <a:srgbClr val="008080"/>
                </a:highlight>
                <a:latin typeface="Courier New" panose="02070309020205020404" pitchFamily="49" charset="0"/>
                <a:cs typeface="Courier New" panose="02070309020205020404" pitchFamily="49" charset="0"/>
              </a:rPr>
              <a:t> </a:t>
            </a:r>
            <a:r>
              <a:rPr lang="fr-FR" sz="2000" b="1" dirty="0">
                <a:solidFill>
                  <a:schemeClr val="bg1"/>
                </a:solidFill>
                <a:highlight>
                  <a:srgbClr val="008080"/>
                </a:highlight>
                <a:latin typeface="Courier New" panose="02070309020205020404" pitchFamily="49" charset="0"/>
                <a:cs typeface="Courier New" panose="02070309020205020404" pitchFamily="49" charset="0"/>
              </a:rPr>
              <a:t>all -m ping</a:t>
            </a:r>
          </a:p>
        </p:txBody>
      </p:sp>
      <p:sp>
        <p:nvSpPr>
          <p:cNvPr id="13" name="ZoneTexte 12">
            <a:extLst>
              <a:ext uri="{FF2B5EF4-FFF2-40B4-BE49-F238E27FC236}">
                <a16:creationId xmlns:a16="http://schemas.microsoft.com/office/drawing/2014/main" id="{EA23A881-CA08-BEB3-704B-40BA911BD54B}"/>
              </a:ext>
            </a:extLst>
          </p:cNvPr>
          <p:cNvSpPr txBox="1"/>
          <p:nvPr/>
        </p:nvSpPr>
        <p:spPr>
          <a:xfrm>
            <a:off x="6203929" y="2048445"/>
            <a:ext cx="5086978" cy="400110"/>
          </a:xfrm>
          <a:prstGeom prst="rect">
            <a:avLst/>
          </a:prstGeom>
          <a:noFill/>
        </p:spPr>
        <p:txBody>
          <a:bodyPr wrap="square">
            <a:spAutoFit/>
          </a:bodyPr>
          <a:lstStyle/>
          <a:p>
            <a:r>
              <a:rPr lang="fr-FR" sz="2000" b="1" dirty="0">
                <a:solidFill>
                  <a:schemeClr val="bg1"/>
                </a:solidFill>
                <a:highlight>
                  <a:srgbClr val="008080"/>
                </a:highlight>
                <a:latin typeface="Courier New" panose="02070309020205020404" pitchFamily="49" charset="0"/>
                <a:cs typeface="Courier New" panose="02070309020205020404" pitchFamily="49" charset="0"/>
              </a:rPr>
              <a:t>ansible –i </a:t>
            </a:r>
            <a:r>
              <a:rPr lang="fr-FR" sz="2000" b="1" dirty="0" err="1">
                <a:solidFill>
                  <a:srgbClr val="FFC000"/>
                </a:solidFill>
                <a:highlight>
                  <a:srgbClr val="008080"/>
                </a:highlight>
                <a:latin typeface="Courier New" panose="02070309020205020404" pitchFamily="49" charset="0"/>
                <a:cs typeface="Courier New" panose="02070309020205020404" pitchFamily="49" charset="0"/>
              </a:rPr>
              <a:t>inventory</a:t>
            </a:r>
            <a:r>
              <a:rPr lang="fr-FR" sz="2000" b="1" dirty="0">
                <a:solidFill>
                  <a:schemeClr val="bg1"/>
                </a:solidFill>
                <a:highlight>
                  <a:srgbClr val="008080"/>
                </a:highlight>
                <a:latin typeface="Courier New" panose="02070309020205020404" pitchFamily="49" charset="0"/>
                <a:cs typeface="Courier New" panose="02070309020205020404" pitchFamily="49" charset="0"/>
              </a:rPr>
              <a:t> all -m ping</a:t>
            </a:r>
          </a:p>
        </p:txBody>
      </p:sp>
    </p:spTree>
    <p:extLst>
      <p:ext uri="{BB962C8B-B14F-4D97-AF65-F5344CB8AC3E}">
        <p14:creationId xmlns:p14="http://schemas.microsoft.com/office/powerpoint/2010/main" val="2625471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823563" y="3803492"/>
            <a:ext cx="10849621" cy="1569660"/>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 Inventory file (hosts.ini)</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web_servers</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web1 </a:t>
            </a:r>
            <a:r>
              <a:rPr lang="fr-FR" sz="1600" dirty="0" err="1">
                <a:solidFill>
                  <a:schemeClr val="bg1"/>
                </a:solidFill>
                <a:latin typeface="Courier New" panose="02070309020205020404" pitchFamily="49" charset="0"/>
                <a:cs typeface="Courier New" panose="02070309020205020404" pitchFamily="49" charset="0"/>
              </a:rPr>
              <a:t>ansible_ssh_host</a:t>
            </a:r>
            <a:r>
              <a:rPr lang="fr-FR" sz="1600" dirty="0">
                <a:solidFill>
                  <a:schemeClr val="bg1"/>
                </a:solidFill>
                <a:latin typeface="Courier New" panose="02070309020205020404" pitchFamily="49" charset="0"/>
                <a:cs typeface="Courier New" panose="02070309020205020404" pitchFamily="49" charset="0"/>
              </a:rPr>
              <a:t>=192.168.1.100 </a:t>
            </a:r>
            <a:r>
              <a:rPr lang="fr-FR" sz="1600" dirty="0" err="1">
                <a:solidFill>
                  <a:schemeClr val="bg1"/>
                </a:solidFill>
                <a:latin typeface="Courier New" panose="02070309020205020404" pitchFamily="49" charset="0"/>
                <a:cs typeface="Courier New" panose="02070309020205020404" pitchFamily="49" charset="0"/>
              </a:rPr>
              <a:t>ansible_ssh_port</a:t>
            </a:r>
            <a:r>
              <a:rPr lang="fr-FR" sz="1600" dirty="0">
                <a:solidFill>
                  <a:schemeClr val="bg1"/>
                </a:solidFill>
                <a:latin typeface="Courier New" panose="02070309020205020404" pitchFamily="49" charset="0"/>
                <a:cs typeface="Courier New" panose="02070309020205020404" pitchFamily="49" charset="0"/>
              </a:rPr>
              <a:t>=2222 </a:t>
            </a:r>
            <a:r>
              <a:rPr lang="fr-FR" sz="1600" dirty="0" err="1">
                <a:solidFill>
                  <a:schemeClr val="bg1"/>
                </a:solidFill>
                <a:latin typeface="Courier New" panose="02070309020205020404" pitchFamily="49" charset="0"/>
                <a:cs typeface="Courier New" panose="02070309020205020404" pitchFamily="49" charset="0"/>
              </a:rPr>
              <a:t>ansible_user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myuser</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ansible_ssh_private_key_file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path</a:t>
            </a:r>
            <a:r>
              <a:rPr lang="fr-FR" sz="1600" dirty="0">
                <a:solidFill>
                  <a:schemeClr val="bg1"/>
                </a:solidFill>
                <a:latin typeface="Courier New" panose="02070309020205020404" pitchFamily="49" charset="0"/>
                <a:cs typeface="Courier New" panose="02070309020205020404" pitchFamily="49" charset="0"/>
              </a:rPr>
              <a:t>/to/</a:t>
            </a:r>
            <a:r>
              <a:rPr lang="fr-FR" sz="1600" dirty="0" err="1">
                <a:solidFill>
                  <a:schemeClr val="bg1"/>
                </a:solidFill>
                <a:latin typeface="Courier New" panose="02070309020205020404" pitchFamily="49" charset="0"/>
                <a:cs typeface="Courier New" panose="02070309020205020404" pitchFamily="49" charset="0"/>
              </a:rPr>
              <a:t>private</a:t>
            </a:r>
            <a:r>
              <a:rPr lang="fr-FR" sz="1600" dirty="0">
                <a:solidFill>
                  <a:schemeClr val="bg1"/>
                </a:solidFill>
                <a:latin typeface="Courier New" panose="02070309020205020404" pitchFamily="49" charset="0"/>
                <a:cs typeface="Courier New" panose="02070309020205020404" pitchFamily="49" charset="0"/>
              </a:rPr>
              <a:t>/key</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web2 </a:t>
            </a:r>
            <a:r>
              <a:rPr lang="fr-FR" sz="1600" dirty="0" err="1">
                <a:solidFill>
                  <a:schemeClr val="bg1"/>
                </a:solidFill>
                <a:latin typeface="Courier New" panose="02070309020205020404" pitchFamily="49" charset="0"/>
                <a:cs typeface="Courier New" panose="02070309020205020404" pitchFamily="49" charset="0"/>
              </a:rPr>
              <a:t>ansible_ssh_host</a:t>
            </a:r>
            <a:r>
              <a:rPr lang="fr-FR" sz="1600" dirty="0">
                <a:solidFill>
                  <a:schemeClr val="bg1"/>
                </a:solidFill>
                <a:latin typeface="Courier New" panose="02070309020205020404" pitchFamily="49" charset="0"/>
                <a:cs typeface="Courier New" panose="02070309020205020404" pitchFamily="49" charset="0"/>
              </a:rPr>
              <a:t>=192.168.1.101 </a:t>
            </a:r>
            <a:r>
              <a:rPr lang="fr-FR" sz="1600" dirty="0" err="1">
                <a:solidFill>
                  <a:schemeClr val="bg1"/>
                </a:solidFill>
                <a:latin typeface="Courier New" panose="02070309020205020404" pitchFamily="49" charset="0"/>
                <a:cs typeface="Courier New" panose="02070309020205020404" pitchFamily="49" charset="0"/>
              </a:rPr>
              <a:t>ansible_ssh_port</a:t>
            </a:r>
            <a:r>
              <a:rPr lang="fr-FR" sz="1600" dirty="0">
                <a:solidFill>
                  <a:schemeClr val="bg1"/>
                </a:solidFill>
                <a:latin typeface="Courier New" panose="02070309020205020404" pitchFamily="49" charset="0"/>
                <a:cs typeface="Courier New" panose="02070309020205020404" pitchFamily="49" charset="0"/>
              </a:rPr>
              <a:t>=2222 </a:t>
            </a:r>
            <a:r>
              <a:rPr lang="fr-FR" sz="1600" dirty="0" err="1">
                <a:solidFill>
                  <a:schemeClr val="bg1"/>
                </a:solidFill>
                <a:latin typeface="Courier New" panose="02070309020205020404" pitchFamily="49" charset="0"/>
                <a:cs typeface="Courier New" panose="02070309020205020404" pitchFamily="49" charset="0"/>
              </a:rPr>
              <a:t>ansible_user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myuser</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ansible_ssh_private_key_file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path</a:t>
            </a:r>
            <a:r>
              <a:rPr lang="fr-FR" sz="1600" dirty="0">
                <a:solidFill>
                  <a:schemeClr val="bg1"/>
                </a:solidFill>
                <a:latin typeface="Courier New" panose="02070309020205020404" pitchFamily="49" charset="0"/>
                <a:cs typeface="Courier New" panose="02070309020205020404" pitchFamily="49" charset="0"/>
              </a:rPr>
              <a:t>/to/</a:t>
            </a:r>
            <a:r>
              <a:rPr lang="fr-FR" sz="1600" dirty="0" err="1">
                <a:solidFill>
                  <a:schemeClr val="bg1"/>
                </a:solidFill>
                <a:latin typeface="Courier New" panose="02070309020205020404" pitchFamily="49" charset="0"/>
                <a:cs typeface="Courier New" panose="02070309020205020404" pitchFamily="49" charset="0"/>
              </a:rPr>
              <a:t>private</a:t>
            </a:r>
            <a:r>
              <a:rPr lang="fr-FR" sz="1600" dirty="0">
                <a:solidFill>
                  <a:schemeClr val="bg1"/>
                </a:solidFill>
                <a:latin typeface="Courier New" panose="02070309020205020404" pitchFamily="49" charset="0"/>
                <a:cs typeface="Courier New" panose="02070309020205020404" pitchFamily="49" charset="0"/>
              </a:rPr>
              <a:t>/key</a:t>
            </a:r>
          </a:p>
        </p:txBody>
      </p:sp>
      <p:sp>
        <p:nvSpPr>
          <p:cNvPr id="10" name="ZoneTexte 9">
            <a:extLst>
              <a:ext uri="{FF2B5EF4-FFF2-40B4-BE49-F238E27FC236}">
                <a16:creationId xmlns:a16="http://schemas.microsoft.com/office/drawing/2014/main" id="{A8757D55-7A90-F83E-86C6-3AD6A4239E6A}"/>
              </a:ext>
            </a:extLst>
          </p:cNvPr>
          <p:cNvSpPr txBox="1"/>
          <p:nvPr/>
        </p:nvSpPr>
        <p:spPr>
          <a:xfrm>
            <a:off x="670325" y="5541869"/>
            <a:ext cx="11268691" cy="646331"/>
          </a:xfrm>
          <a:prstGeom prst="rect">
            <a:avLst/>
          </a:prstGeom>
          <a:noFill/>
        </p:spPr>
        <p:txBody>
          <a:bodyPr wrap="square">
            <a:spAutoFit/>
          </a:bodyPr>
          <a:lstStyle/>
          <a:p>
            <a:r>
              <a:rPr lang="fr-FR" dirty="0">
                <a:solidFill>
                  <a:schemeClr val="bg1"/>
                </a:solidFill>
                <a:highlight>
                  <a:srgbClr val="008080"/>
                </a:highlight>
              </a:rPr>
              <a:t>ansible web1 -i hosts.ini -m </a:t>
            </a:r>
            <a:r>
              <a:rPr lang="fr-FR" dirty="0" err="1">
                <a:solidFill>
                  <a:schemeClr val="bg1"/>
                </a:solidFill>
                <a:highlight>
                  <a:srgbClr val="008080"/>
                </a:highlight>
              </a:rPr>
              <a:t>debug</a:t>
            </a:r>
            <a:r>
              <a:rPr lang="fr-FR" dirty="0">
                <a:solidFill>
                  <a:schemeClr val="bg1"/>
                </a:solidFill>
                <a:highlight>
                  <a:srgbClr val="008080"/>
                </a:highlight>
              </a:rPr>
              <a:t> -a "msg='Hôte {{ </a:t>
            </a:r>
            <a:r>
              <a:rPr lang="fr-FR" dirty="0" err="1">
                <a:solidFill>
                  <a:schemeClr val="bg1"/>
                </a:solidFill>
                <a:highlight>
                  <a:srgbClr val="008080"/>
                </a:highlight>
              </a:rPr>
              <a:t>inventory_hostname</a:t>
            </a:r>
            <a:r>
              <a:rPr lang="fr-FR" dirty="0">
                <a:solidFill>
                  <a:schemeClr val="bg1"/>
                </a:solidFill>
                <a:highlight>
                  <a:srgbClr val="008080"/>
                </a:highlight>
              </a:rPr>
              <a:t> }} - Adresse IP : {{ </a:t>
            </a:r>
            <a:r>
              <a:rPr lang="fr-FR" dirty="0" err="1">
                <a:solidFill>
                  <a:schemeClr val="bg1"/>
                </a:solidFill>
                <a:highlight>
                  <a:srgbClr val="008080"/>
                </a:highlight>
              </a:rPr>
              <a:t>ansible_ssh_host</a:t>
            </a:r>
            <a:r>
              <a:rPr lang="fr-FR" dirty="0">
                <a:solidFill>
                  <a:schemeClr val="bg1"/>
                </a:solidFill>
                <a:highlight>
                  <a:srgbClr val="008080"/>
                </a:highlight>
              </a:rPr>
              <a:t> }}, Port SSH : {{ </a:t>
            </a:r>
            <a:r>
              <a:rPr lang="fr-FR" dirty="0" err="1">
                <a:solidFill>
                  <a:schemeClr val="bg1"/>
                </a:solidFill>
                <a:highlight>
                  <a:srgbClr val="008080"/>
                </a:highlight>
              </a:rPr>
              <a:t>ansible_ssh_port</a:t>
            </a:r>
            <a:r>
              <a:rPr lang="fr-FR" dirty="0">
                <a:solidFill>
                  <a:schemeClr val="bg1"/>
                </a:solidFill>
                <a:highlight>
                  <a:srgbClr val="008080"/>
                </a:highlight>
              </a:rPr>
              <a:t> }}, Utilisateur : {{ </a:t>
            </a:r>
            <a:r>
              <a:rPr lang="fr-FR" dirty="0" err="1">
                <a:solidFill>
                  <a:schemeClr val="bg1"/>
                </a:solidFill>
                <a:highlight>
                  <a:srgbClr val="008080"/>
                </a:highlight>
              </a:rPr>
              <a:t>ansible_user</a:t>
            </a:r>
            <a:r>
              <a:rPr lang="fr-FR" dirty="0">
                <a:solidFill>
                  <a:schemeClr val="bg1"/>
                </a:solidFill>
                <a:highlight>
                  <a:srgbClr val="008080"/>
                </a:highlight>
              </a:rPr>
              <a:t> }}, Clé privée : {{ </a:t>
            </a:r>
            <a:r>
              <a:rPr lang="fr-FR" dirty="0" err="1">
                <a:solidFill>
                  <a:schemeClr val="bg1"/>
                </a:solidFill>
                <a:highlight>
                  <a:srgbClr val="008080"/>
                </a:highlight>
              </a:rPr>
              <a:t>ansible_ssh_private_key_file</a:t>
            </a:r>
            <a:r>
              <a:rPr lang="fr-FR" dirty="0">
                <a:solidFill>
                  <a:schemeClr val="bg1"/>
                </a:solidFill>
                <a:highlight>
                  <a:srgbClr val="008080"/>
                </a:highlight>
              </a:rPr>
              <a:t> }}'"</a:t>
            </a:r>
          </a:p>
        </p:txBody>
      </p:sp>
      <p:sp>
        <p:nvSpPr>
          <p:cNvPr id="16" name="ZoneTexte 15">
            <a:extLst>
              <a:ext uri="{FF2B5EF4-FFF2-40B4-BE49-F238E27FC236}">
                <a16:creationId xmlns:a16="http://schemas.microsoft.com/office/drawing/2014/main" id="{3FA5D635-FAC9-0AEC-9AF1-302E092EE060}"/>
              </a:ext>
            </a:extLst>
          </p:cNvPr>
          <p:cNvSpPr txBox="1"/>
          <p:nvPr/>
        </p:nvSpPr>
        <p:spPr>
          <a:xfrm>
            <a:off x="388222" y="1328771"/>
            <a:ext cx="11092188" cy="2246769"/>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rPr>
              <a:t>Les variables de communication </a:t>
            </a:r>
          </a:p>
          <a:p>
            <a:r>
              <a:rPr lang="fr-FR" sz="2000" dirty="0">
                <a:solidFill>
                  <a:schemeClr val="bg1"/>
                </a:solidFill>
              </a:rPr>
              <a:t> Ces variables sont utilisées pour configurer la connexion SSH entre le contrôleur Ansible et les hôtes distants.</a:t>
            </a:r>
          </a:p>
          <a:p>
            <a:pPr marL="800100" lvl="1" indent="-342900">
              <a:buClr>
                <a:srgbClr val="FF0000"/>
              </a:buClr>
              <a:buFont typeface="Arial" panose="020B0604020202020204" pitchFamily="34" charset="0"/>
              <a:buChar char="•"/>
            </a:pPr>
            <a:r>
              <a:rPr lang="fr-FR" sz="2000" dirty="0" err="1">
                <a:solidFill>
                  <a:schemeClr val="bg1"/>
                </a:solidFill>
              </a:rPr>
              <a:t>inventory_hostname</a:t>
            </a:r>
            <a:r>
              <a:rPr lang="fr-FR" sz="2000" dirty="0">
                <a:solidFill>
                  <a:schemeClr val="bg1"/>
                </a:solidFill>
              </a:rPr>
              <a:t> </a:t>
            </a:r>
          </a:p>
          <a:p>
            <a:pPr marL="800100" lvl="1" indent="-342900">
              <a:buClr>
                <a:srgbClr val="FF0000"/>
              </a:buClr>
              <a:buFont typeface="Arial" panose="020B0604020202020204" pitchFamily="34" charset="0"/>
              <a:buChar char="•"/>
            </a:pPr>
            <a:r>
              <a:rPr lang="fr-FR" sz="2000" dirty="0" err="1">
                <a:solidFill>
                  <a:schemeClr val="bg1"/>
                </a:solidFill>
              </a:rPr>
              <a:t>ansible_ssh_host</a:t>
            </a:r>
            <a:r>
              <a:rPr lang="fr-FR" sz="2000" dirty="0">
                <a:solidFill>
                  <a:schemeClr val="bg1"/>
                </a:solidFill>
              </a:rPr>
              <a:t> </a:t>
            </a:r>
          </a:p>
          <a:p>
            <a:pPr marL="800100" lvl="1" indent="-342900">
              <a:buClr>
                <a:srgbClr val="FF0000"/>
              </a:buClr>
              <a:buFont typeface="Arial" panose="020B0604020202020204" pitchFamily="34" charset="0"/>
              <a:buChar char="•"/>
            </a:pPr>
            <a:r>
              <a:rPr lang="fr-FR" sz="2000" dirty="0" err="1">
                <a:solidFill>
                  <a:schemeClr val="bg1"/>
                </a:solidFill>
              </a:rPr>
              <a:t>ansible_ssh_port</a:t>
            </a:r>
            <a:r>
              <a:rPr lang="fr-FR" sz="2000" dirty="0">
                <a:solidFill>
                  <a:schemeClr val="bg1"/>
                </a:solidFill>
              </a:rPr>
              <a:t> : </a:t>
            </a:r>
            <a:r>
              <a:rPr lang="fr-FR" sz="2000" dirty="0" err="1">
                <a:solidFill>
                  <a:schemeClr val="bg1"/>
                </a:solidFill>
              </a:rPr>
              <a:t>ansible_user</a:t>
            </a:r>
            <a:r>
              <a:rPr lang="fr-FR" sz="2000" dirty="0">
                <a:solidFill>
                  <a:schemeClr val="bg1"/>
                </a:solidFill>
              </a:rPr>
              <a:t> : </a:t>
            </a:r>
          </a:p>
          <a:p>
            <a:pPr marL="800100" lvl="1" indent="-342900">
              <a:buClr>
                <a:srgbClr val="FF0000"/>
              </a:buClr>
              <a:buFont typeface="Arial" panose="020B0604020202020204" pitchFamily="34" charset="0"/>
              <a:buChar char="•"/>
            </a:pPr>
            <a:r>
              <a:rPr lang="fr-FR" sz="2000" dirty="0" err="1">
                <a:solidFill>
                  <a:schemeClr val="bg1"/>
                </a:solidFill>
              </a:rPr>
              <a:t>ansible_ssh_private_key_file</a:t>
            </a:r>
            <a:r>
              <a:rPr lang="fr-FR" sz="2000" dirty="0">
                <a:solidFill>
                  <a:schemeClr val="bg1"/>
                </a:solidFill>
              </a:rPr>
              <a:t> :</a:t>
            </a:r>
          </a:p>
        </p:txBody>
      </p:sp>
    </p:spTree>
    <p:extLst>
      <p:ext uri="{BB962C8B-B14F-4D97-AF65-F5344CB8AC3E}">
        <p14:creationId xmlns:p14="http://schemas.microsoft.com/office/powerpoint/2010/main" val="166072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798413" y="278396"/>
            <a:ext cx="7081250" cy="523220"/>
          </a:xfrm>
          <a:prstGeom prst="rect">
            <a:avLst/>
          </a:prstGeom>
          <a:noFill/>
        </p:spPr>
        <p:txBody>
          <a:bodyPr wrap="square">
            <a:spAutoFit/>
          </a:bodyPr>
          <a:lstStyle/>
          <a:p>
            <a:pPr>
              <a:buClr>
                <a:srgbClr val="FF0000"/>
              </a:buClr>
            </a:pPr>
            <a:r>
              <a:rPr lang="fr-FR" sz="28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Thème de la formation</a:t>
            </a:r>
            <a:endParaRPr lang="fr-FR" sz="2800" dirty="0">
              <a:solidFill>
                <a:schemeClr val="bg1"/>
              </a:solidFill>
            </a:endParaRPr>
          </a:p>
        </p:txBody>
      </p:sp>
      <p:sp>
        <p:nvSpPr>
          <p:cNvPr id="6" name="ZoneTexte 5">
            <a:extLst>
              <a:ext uri="{FF2B5EF4-FFF2-40B4-BE49-F238E27FC236}">
                <a16:creationId xmlns:a16="http://schemas.microsoft.com/office/drawing/2014/main" id="{151A6043-3450-6030-2ECB-48A06BB3C953}"/>
              </a:ext>
            </a:extLst>
          </p:cNvPr>
          <p:cNvSpPr txBox="1"/>
          <p:nvPr/>
        </p:nvSpPr>
        <p:spPr>
          <a:xfrm>
            <a:off x="844741" y="1066811"/>
            <a:ext cx="8068716"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
            </a:pPr>
            <a:r>
              <a:rPr lang="fr-FR" sz="2800" dirty="0">
                <a:solidFill>
                  <a:schemeClr val="bg1"/>
                </a:solidFill>
                <a:latin typeface="Ubuntu"/>
              </a:rPr>
              <a:t>D</a:t>
            </a:r>
            <a:r>
              <a:rPr lang="fr-FR" sz="2400" dirty="0">
                <a:solidFill>
                  <a:schemeClr val="bg1"/>
                </a:solidFill>
                <a:latin typeface="Ubuntu"/>
              </a:rPr>
              <a:t>EV</a:t>
            </a:r>
            <a:r>
              <a:rPr lang="fr-FR" sz="2800" dirty="0">
                <a:solidFill>
                  <a:schemeClr val="bg1"/>
                </a:solidFill>
                <a:latin typeface="Ubuntu"/>
              </a:rPr>
              <a:t>O</a:t>
            </a:r>
            <a:r>
              <a:rPr lang="fr-FR" sz="2400" dirty="0">
                <a:solidFill>
                  <a:schemeClr val="bg1"/>
                </a:solidFill>
                <a:latin typeface="Ubuntu"/>
              </a:rPr>
              <a:t>PS</a:t>
            </a:r>
          </a:p>
        </p:txBody>
      </p:sp>
      <p:sp>
        <p:nvSpPr>
          <p:cNvPr id="8" name="ZoneTexte 7">
            <a:extLst>
              <a:ext uri="{FF2B5EF4-FFF2-40B4-BE49-F238E27FC236}">
                <a16:creationId xmlns:a16="http://schemas.microsoft.com/office/drawing/2014/main" id="{7DAFB9FA-609E-B42F-7BA3-CAC050E52D38}"/>
              </a:ext>
            </a:extLst>
          </p:cNvPr>
          <p:cNvSpPr txBox="1"/>
          <p:nvPr/>
        </p:nvSpPr>
        <p:spPr>
          <a:xfrm>
            <a:off x="714107" y="5051725"/>
            <a:ext cx="6927742" cy="1271374"/>
          </a:xfrm>
          <a:prstGeom prst="rect">
            <a:avLst/>
          </a:prstGeom>
          <a:noFill/>
        </p:spPr>
        <p:txBody>
          <a:bodyPr wrap="square">
            <a:spAutoFit/>
          </a:bodyPr>
          <a:lstStyle/>
          <a:p>
            <a:pPr algn="l"/>
            <a:r>
              <a:rPr lang="fr-FR" sz="2000" b="1" dirty="0">
                <a:solidFill>
                  <a:schemeClr val="bg1"/>
                </a:solidFill>
                <a:latin typeface="Calibri" panose="020F0502020204030204" pitchFamily="34" charset="0"/>
                <a:cs typeface="Calibri" panose="020F0502020204030204" pitchFamily="34" charset="0"/>
              </a:rPr>
              <a:t>Les principaux avantages du DevOps</a:t>
            </a:r>
            <a:endParaRPr lang="fr-FR" sz="2000" b="1" i="0" dirty="0">
              <a:solidFill>
                <a:schemeClr val="bg1"/>
              </a:solidFill>
              <a:effectLst/>
              <a:latin typeface="Calibri" panose="020F0502020204030204" pitchFamily="34" charset="0"/>
              <a:cs typeface="Calibri" panose="020F0502020204030204" pitchFamily="34" charset="0"/>
            </a:endParaRPr>
          </a:p>
          <a:p>
            <a:pPr marL="342900" indent="-342900" algn="l">
              <a:lnSpc>
                <a:spcPct val="150000"/>
              </a:lnSpc>
              <a:buClr>
                <a:srgbClr val="002060"/>
              </a:buClr>
              <a:buFont typeface="Wingdings" panose="05000000000000000000" pitchFamily="2" charset="2"/>
              <a:buChar char="§"/>
            </a:pPr>
            <a:r>
              <a:rPr lang="fr-FR" sz="2000" i="0" dirty="0">
                <a:solidFill>
                  <a:schemeClr val="bg1"/>
                </a:solidFill>
                <a:effectLst/>
                <a:latin typeface="Calibri" panose="020F0502020204030204" pitchFamily="34" charset="0"/>
                <a:cs typeface="Calibri" panose="020F0502020204030204" pitchFamily="34" charset="0"/>
              </a:rPr>
              <a:t>l'accélération des déploiements applicatifs ;</a:t>
            </a:r>
          </a:p>
          <a:p>
            <a:pPr marL="342900" indent="-342900" algn="l">
              <a:lnSpc>
                <a:spcPct val="150000"/>
              </a:lnSpc>
              <a:buClr>
                <a:srgbClr val="002060"/>
              </a:buClr>
              <a:buFont typeface="Wingdings" panose="05000000000000000000" pitchFamily="2" charset="2"/>
              <a:buChar char="§"/>
            </a:pPr>
            <a:r>
              <a:rPr lang="fr-FR" sz="2000" i="0" dirty="0">
                <a:solidFill>
                  <a:schemeClr val="bg1"/>
                </a:solidFill>
                <a:effectLst/>
                <a:latin typeface="Calibri" panose="020F0502020204030204" pitchFamily="34" charset="0"/>
                <a:cs typeface="Calibri" panose="020F0502020204030204" pitchFamily="34" charset="0"/>
              </a:rPr>
              <a:t>la réduction du </a:t>
            </a:r>
            <a:r>
              <a:rPr lang="fr-FR" sz="2000" b="1" i="0" dirty="0">
                <a:solidFill>
                  <a:schemeClr val="bg1"/>
                </a:solidFill>
                <a:effectLst/>
                <a:latin typeface="Calibri" panose="020F0502020204030204" pitchFamily="34" charset="0"/>
                <a:cs typeface="Calibri" panose="020F0502020204030204" pitchFamily="34" charset="0"/>
              </a:rPr>
              <a:t>Time-to-</a:t>
            </a:r>
            <a:r>
              <a:rPr lang="fr-FR" sz="2000" b="1" i="0" dirty="0" err="1">
                <a:solidFill>
                  <a:schemeClr val="bg1"/>
                </a:solidFill>
                <a:effectLst/>
                <a:latin typeface="Calibri" panose="020F0502020204030204" pitchFamily="34" charset="0"/>
                <a:cs typeface="Calibri" panose="020F0502020204030204" pitchFamily="34" charset="0"/>
              </a:rPr>
              <a:t>Market</a:t>
            </a:r>
            <a:r>
              <a:rPr lang="fr-FR" sz="2000" i="0" dirty="0">
                <a:solidFill>
                  <a:schemeClr val="bg1"/>
                </a:solidFill>
                <a:effectLst/>
                <a:latin typeface="Calibri" panose="020F0502020204030204" pitchFamily="34" charset="0"/>
                <a:cs typeface="Calibri" panose="020F0502020204030204" pitchFamily="34" charset="0"/>
              </a:rPr>
              <a:t>.</a:t>
            </a:r>
          </a:p>
        </p:txBody>
      </p:sp>
      <p:sp>
        <p:nvSpPr>
          <p:cNvPr id="9" name="ZoneTexte 8">
            <a:extLst>
              <a:ext uri="{FF2B5EF4-FFF2-40B4-BE49-F238E27FC236}">
                <a16:creationId xmlns:a16="http://schemas.microsoft.com/office/drawing/2014/main" id="{56752FA9-ED27-1238-0D05-4E7744F23788}"/>
              </a:ext>
            </a:extLst>
          </p:cNvPr>
          <p:cNvSpPr txBox="1"/>
          <p:nvPr/>
        </p:nvSpPr>
        <p:spPr>
          <a:xfrm>
            <a:off x="798412" y="1620892"/>
            <a:ext cx="6464436" cy="1631216"/>
          </a:xfrm>
          <a:prstGeom prst="rect">
            <a:avLst/>
          </a:prstGeom>
          <a:solidFill>
            <a:schemeClr val="tx1">
              <a:lumMod val="85000"/>
              <a:lumOff val="15000"/>
            </a:schemeClr>
          </a:solidFill>
        </p:spPr>
        <p:txBody>
          <a:bodyPr wrap="square">
            <a:spAutoFit/>
          </a:bodyPr>
          <a:lstStyle/>
          <a:p>
            <a:r>
              <a:rPr lang="en-US" sz="2000" b="1" dirty="0">
                <a:solidFill>
                  <a:schemeClr val="bg1"/>
                </a:solidFill>
                <a:latin typeface="Calibri" panose="020F0502020204030204" pitchFamily="34" charset="0"/>
                <a:cs typeface="Calibri" panose="020F0502020204030204" pitchFamily="34" charset="0"/>
              </a:rPr>
              <a:t>“</a:t>
            </a:r>
            <a:r>
              <a:rPr lang="en-US" sz="2000" dirty="0">
                <a:solidFill>
                  <a:schemeClr val="bg1"/>
                </a:solidFill>
                <a:latin typeface="Calibri" panose="020F0502020204030204" pitchFamily="34" charset="0"/>
                <a:cs typeface="Calibri" panose="020F0502020204030204" pitchFamily="34" charset="0"/>
              </a:rPr>
              <a:t>DevOps is the process of integrating Developer and Operation teams in order to improve collaborations and productivity. This is done by automating workflows and productivity for </a:t>
            </a:r>
            <a:r>
              <a:rPr lang="en-US" sz="2000" b="1" dirty="0">
                <a:solidFill>
                  <a:schemeClr val="bg1"/>
                </a:solidFill>
                <a:latin typeface="Calibri" panose="020F0502020204030204" pitchFamily="34" charset="0"/>
                <a:cs typeface="Calibri" panose="020F0502020204030204" pitchFamily="34" charset="0"/>
              </a:rPr>
              <a:t>continuous</a:t>
            </a:r>
            <a:r>
              <a:rPr lang="en-US" sz="2000" dirty="0">
                <a:solidFill>
                  <a:schemeClr val="bg1"/>
                </a:solidFill>
                <a:latin typeface="Calibri" panose="020F0502020204030204" pitchFamily="34" charset="0"/>
                <a:cs typeface="Calibri" panose="020F0502020204030204" pitchFamily="34" charset="0"/>
              </a:rPr>
              <a:t> measurement of application </a:t>
            </a:r>
            <a:r>
              <a:rPr lang="en-US" sz="2000" b="1" dirty="0">
                <a:solidFill>
                  <a:schemeClr val="bg1"/>
                </a:solidFill>
                <a:latin typeface="Calibri" panose="020F0502020204030204" pitchFamily="34" charset="0"/>
                <a:cs typeface="Calibri" panose="020F0502020204030204" pitchFamily="34" charset="0"/>
              </a:rPr>
              <a:t>performance</a:t>
            </a:r>
            <a:r>
              <a:rPr lang="en-US" sz="2000" b="1" dirty="0">
                <a:solidFill>
                  <a:schemeClr val="bg1"/>
                </a:solidFill>
                <a:effectLst/>
                <a:latin typeface="Calibri" panose="020F0502020204030204" pitchFamily="34" charset="0"/>
                <a:cs typeface="Calibri" panose="020F0502020204030204" pitchFamily="34" charset="0"/>
              </a:rPr>
              <a:t>”</a:t>
            </a:r>
            <a:endParaRPr lang="fr-FR" sz="2000" b="1" dirty="0">
              <a:solidFill>
                <a:schemeClr val="bg1"/>
              </a:solidFill>
              <a:latin typeface="Calibri" panose="020F0502020204030204" pitchFamily="34" charset="0"/>
              <a:cs typeface="Calibri" panose="020F0502020204030204" pitchFamily="34" charset="0"/>
            </a:endParaRPr>
          </a:p>
        </p:txBody>
      </p:sp>
      <p:pic>
        <p:nvPicPr>
          <p:cNvPr id="10" name="Image 9">
            <a:extLst>
              <a:ext uri="{FF2B5EF4-FFF2-40B4-BE49-F238E27FC236}">
                <a16:creationId xmlns:a16="http://schemas.microsoft.com/office/drawing/2014/main" id="{78F95B17-658C-3C99-8225-766F2AC4E895}"/>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7523086" y="1604715"/>
            <a:ext cx="4076336" cy="4626789"/>
          </a:xfrm>
          <a:prstGeom prst="rect">
            <a:avLst/>
          </a:prstGeom>
        </p:spPr>
      </p:pic>
      <p:sp>
        <p:nvSpPr>
          <p:cNvPr id="11" name="ZoneTexte 10">
            <a:extLst>
              <a:ext uri="{FF2B5EF4-FFF2-40B4-BE49-F238E27FC236}">
                <a16:creationId xmlns:a16="http://schemas.microsoft.com/office/drawing/2014/main" id="{8ACF162B-1B36-F311-9F62-1C40F0481D14}"/>
              </a:ext>
            </a:extLst>
          </p:cNvPr>
          <p:cNvSpPr txBox="1"/>
          <p:nvPr/>
        </p:nvSpPr>
        <p:spPr>
          <a:xfrm>
            <a:off x="798411" y="3674054"/>
            <a:ext cx="6464437" cy="1323439"/>
          </a:xfrm>
          <a:prstGeom prst="rect">
            <a:avLst/>
          </a:prstGeom>
          <a:solidFill>
            <a:schemeClr val="tx1">
              <a:lumMod val="85000"/>
              <a:lumOff val="15000"/>
            </a:schemeClr>
          </a:solidFill>
        </p:spPr>
        <p:txBody>
          <a:bodyPr wrap="square">
            <a:spAutoFit/>
          </a:bodyPr>
          <a:lstStyle/>
          <a:p>
            <a:r>
              <a:rPr lang="fr-FR" sz="2000" i="0" dirty="0">
                <a:solidFill>
                  <a:schemeClr val="bg1"/>
                </a:solidFill>
                <a:effectLst/>
                <a:latin typeface="Calibri" panose="020F0502020204030204" pitchFamily="34" charset="0"/>
                <a:cs typeface="Calibri" panose="020F0502020204030204" pitchFamily="34" charset="0"/>
              </a:rPr>
              <a:t>DevOps vise à créer une culture et un environnement professionnel dans lesquels la conception, les tests et l’intégration des composants logiciels peuvent être réalisés </a:t>
            </a:r>
            <a:r>
              <a:rPr lang="fr-FR" sz="2000" b="1" i="0" dirty="0">
                <a:solidFill>
                  <a:schemeClr val="bg1"/>
                </a:solidFill>
                <a:effectLst/>
                <a:latin typeface="Calibri" panose="020F0502020204030204" pitchFamily="34" charset="0"/>
                <a:cs typeface="Calibri" panose="020F0502020204030204" pitchFamily="34" charset="0"/>
              </a:rPr>
              <a:t>rapidement, fréquemment et efficacement,</a:t>
            </a:r>
            <a:endParaRPr lang="fr-FR" sz="2000" b="1" dirty="0">
              <a:solidFill>
                <a:schemeClr val="bg1"/>
              </a:solidFill>
              <a:latin typeface="Calibri" panose="020F0502020204030204" pitchFamily="34" charset="0"/>
              <a:cs typeface="Calibri" panose="020F0502020204030204" pitchFamily="34" charset="0"/>
            </a:endParaRPr>
          </a:p>
        </p:txBody>
      </p:sp>
      <p:sp>
        <p:nvSpPr>
          <p:cNvPr id="15" name="Espace réservé du numéro de diapositive 3">
            <a:extLst>
              <a:ext uri="{FF2B5EF4-FFF2-40B4-BE49-F238E27FC236}">
                <a16:creationId xmlns:a16="http://schemas.microsoft.com/office/drawing/2014/main" id="{0251455C-D24F-DA0A-F183-48C6FBF44153}"/>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16" name="Espace réservé de la date 1">
            <a:extLst>
              <a:ext uri="{FF2B5EF4-FFF2-40B4-BE49-F238E27FC236}">
                <a16:creationId xmlns:a16="http://schemas.microsoft.com/office/drawing/2014/main" id="{33BAEB81-D22A-AB4C-F69D-89398308656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20/05/2024</a:t>
            </a:fld>
            <a:endParaRPr lang="fr-FR" dirty="0">
              <a:solidFill>
                <a:schemeClr val="tx2">
                  <a:lumMod val="10000"/>
                  <a:lumOff val="90000"/>
                </a:schemeClr>
              </a:solidFill>
            </a:endParaRPr>
          </a:p>
        </p:txBody>
      </p:sp>
      <p:sp>
        <p:nvSpPr>
          <p:cNvPr id="17" name="Espace réservé du pied de page 2">
            <a:extLst>
              <a:ext uri="{FF2B5EF4-FFF2-40B4-BE49-F238E27FC236}">
                <a16:creationId xmlns:a16="http://schemas.microsoft.com/office/drawing/2014/main" id="{2038EDA6-DCC7-0FB8-3509-82D8968E91F5}"/>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Tree>
    <p:extLst>
      <p:ext uri="{BB962C8B-B14F-4D97-AF65-F5344CB8AC3E}">
        <p14:creationId xmlns:p14="http://schemas.microsoft.com/office/powerpoint/2010/main" val="42854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678701" y="4990620"/>
            <a:ext cx="3774029" cy="1077218"/>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 Inventory file (hosts.ini)</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web_servers</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192.168.1.100</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192.168.1.101</a:t>
            </a:r>
          </a:p>
        </p:txBody>
      </p:sp>
      <p:sp>
        <p:nvSpPr>
          <p:cNvPr id="10" name="ZoneTexte 9">
            <a:extLst>
              <a:ext uri="{FF2B5EF4-FFF2-40B4-BE49-F238E27FC236}">
                <a16:creationId xmlns:a16="http://schemas.microsoft.com/office/drawing/2014/main" id="{A8757D55-7A90-F83E-86C6-3AD6A4239E6A}"/>
              </a:ext>
            </a:extLst>
          </p:cNvPr>
          <p:cNvSpPr txBox="1"/>
          <p:nvPr/>
        </p:nvSpPr>
        <p:spPr>
          <a:xfrm>
            <a:off x="5566482" y="3909416"/>
            <a:ext cx="6745516" cy="369332"/>
          </a:xfrm>
          <a:prstGeom prst="rect">
            <a:avLst/>
          </a:prstGeom>
          <a:noFill/>
        </p:spPr>
        <p:txBody>
          <a:bodyPr wrap="square">
            <a:spAutoFit/>
          </a:bodyPr>
          <a:lstStyle/>
          <a:p>
            <a:r>
              <a:rPr lang="en-US" dirty="0">
                <a:solidFill>
                  <a:schemeClr val="bg1"/>
                </a:solidFill>
                <a:highlight>
                  <a:srgbClr val="008080"/>
                </a:highlight>
              </a:rPr>
              <a:t>ansible webservers:&amp;</a:t>
            </a:r>
            <a:r>
              <a:rPr lang="en-US" dirty="0" err="1">
                <a:solidFill>
                  <a:schemeClr val="bg1"/>
                </a:solidFill>
                <a:highlight>
                  <a:srgbClr val="008080"/>
                </a:highlight>
              </a:rPr>
              <a:t>dbservers</a:t>
            </a:r>
            <a:r>
              <a:rPr lang="en-US" dirty="0">
                <a:solidFill>
                  <a:schemeClr val="bg1"/>
                </a:solidFill>
                <a:highlight>
                  <a:srgbClr val="008080"/>
                </a:highlight>
              </a:rPr>
              <a:t>:&amp;staging -</a:t>
            </a:r>
            <a:r>
              <a:rPr lang="en-US" dirty="0" err="1">
                <a:solidFill>
                  <a:schemeClr val="bg1"/>
                </a:solidFill>
                <a:highlight>
                  <a:srgbClr val="008080"/>
                </a:highlight>
              </a:rPr>
              <a:t>i</a:t>
            </a:r>
            <a:r>
              <a:rPr lang="en-US" dirty="0">
                <a:solidFill>
                  <a:schemeClr val="bg1"/>
                </a:solidFill>
                <a:highlight>
                  <a:srgbClr val="008080"/>
                </a:highlight>
              </a:rPr>
              <a:t> inventory.ini -m ping</a:t>
            </a:r>
          </a:p>
        </p:txBody>
      </p:sp>
      <p:sp>
        <p:nvSpPr>
          <p:cNvPr id="16" name="ZoneTexte 15">
            <a:extLst>
              <a:ext uri="{FF2B5EF4-FFF2-40B4-BE49-F238E27FC236}">
                <a16:creationId xmlns:a16="http://schemas.microsoft.com/office/drawing/2014/main" id="{3FA5D635-FAC9-0AEC-9AF1-302E092EE060}"/>
              </a:ext>
            </a:extLst>
          </p:cNvPr>
          <p:cNvSpPr txBox="1"/>
          <p:nvPr/>
        </p:nvSpPr>
        <p:spPr>
          <a:xfrm>
            <a:off x="388222" y="1328771"/>
            <a:ext cx="11657474" cy="3477875"/>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Motif</a:t>
            </a:r>
            <a:r>
              <a:rPr lang="fr-FR" sz="2000" dirty="0">
                <a:solidFill>
                  <a:schemeClr val="bg1"/>
                </a:solidFill>
              </a:rPr>
              <a:t> d’utilisation :</a:t>
            </a:r>
          </a:p>
          <a:p>
            <a:pPr marL="678267" lvl="1" indent="-208999">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Tous les </a:t>
            </a:r>
            <a:r>
              <a:rPr lang="en-US" sz="2000" dirty="0" err="1">
                <a:solidFill>
                  <a:schemeClr val="bg1"/>
                </a:solidFill>
                <a:latin typeface="Calibri" panose="020F0502020204030204" pitchFamily="34" charset="0"/>
                <a:cs typeface="Calibri" panose="020F0502020204030204" pitchFamily="34" charset="0"/>
                <a:sym typeface="Trebuchet MS"/>
              </a:rPr>
              <a:t>hôtes</a:t>
            </a:r>
            <a:r>
              <a:rPr lang="en-US" sz="2000" dirty="0">
                <a:solidFill>
                  <a:schemeClr val="bg1"/>
                </a:solidFill>
                <a:latin typeface="Calibri" panose="020F0502020204030204" pitchFamily="34" charset="0"/>
                <a:cs typeface="Calibri" panose="020F0502020204030204" pitchFamily="34" charset="0"/>
                <a:sym typeface="Trebuchet MS"/>
              </a:rPr>
              <a:t> de </a:t>
            </a:r>
            <a:r>
              <a:rPr lang="en-US" sz="2000" dirty="0" err="1">
                <a:solidFill>
                  <a:schemeClr val="bg1"/>
                </a:solidFill>
                <a:latin typeface="Calibri" panose="020F0502020204030204" pitchFamily="34" charset="0"/>
                <a:cs typeface="Calibri" panose="020F0502020204030204" pitchFamily="34" charset="0"/>
                <a:sym typeface="Trebuchet MS"/>
              </a:rPr>
              <a:t>l’inventaire</a:t>
            </a:r>
            <a:r>
              <a:rPr lang="en-US" sz="2000" dirty="0">
                <a:solidFill>
                  <a:schemeClr val="bg1"/>
                </a:solidFill>
                <a:latin typeface="Calibri" panose="020F0502020204030204" pitchFamily="34" charset="0"/>
                <a:cs typeface="Calibri" panose="020F0502020204030204" pitchFamily="34" charset="0"/>
                <a:sym typeface="Trebuchet MS"/>
              </a:rPr>
              <a:t> (all </a:t>
            </a:r>
            <a:r>
              <a:rPr lang="en-US" sz="2000" dirty="0" err="1">
                <a:solidFill>
                  <a:schemeClr val="bg1"/>
                </a:solidFill>
                <a:latin typeface="Calibri" panose="020F0502020204030204" pitchFamily="34" charset="0"/>
                <a:cs typeface="Calibri" panose="020F0502020204030204" pitchFamily="34" charset="0"/>
                <a:sym typeface="Trebuchet MS"/>
              </a:rPr>
              <a:t>ou</a:t>
            </a:r>
            <a:r>
              <a:rPr lang="en-US" sz="2000" dirty="0">
                <a:solidFill>
                  <a:schemeClr val="bg1"/>
                </a:solidFill>
                <a:latin typeface="Calibri" panose="020F0502020204030204" pitchFamily="34" charset="0"/>
                <a:cs typeface="Calibri" panose="020F0502020204030204" pitchFamily="34" charset="0"/>
                <a:sym typeface="Trebuchet MS"/>
              </a:rPr>
              <a:t> *)</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Un nom d’hôte </a:t>
            </a:r>
            <a:r>
              <a:rPr lang="en-US" sz="2000" dirty="0" err="1">
                <a:solidFill>
                  <a:schemeClr val="bg1"/>
                </a:solidFill>
                <a:latin typeface="Calibri" panose="020F0502020204030204" pitchFamily="34" charset="0"/>
                <a:cs typeface="Calibri" panose="020F0502020204030204" pitchFamily="34" charset="0"/>
                <a:sym typeface="Trebuchet MS"/>
              </a:rPr>
              <a:t>ou</a:t>
            </a:r>
            <a:r>
              <a:rPr lang="en-US" sz="2000" dirty="0">
                <a:solidFill>
                  <a:schemeClr val="bg1"/>
                </a:solidFill>
                <a:latin typeface="Calibri" panose="020F0502020204030204" pitchFamily="34" charset="0"/>
                <a:cs typeface="Calibri" panose="020F0502020204030204" pitchFamily="34" charset="0"/>
                <a:sym typeface="Trebuchet MS"/>
              </a:rPr>
              <a:t> </a:t>
            </a:r>
            <a:r>
              <a:rPr lang="en-US" sz="2000" dirty="0" err="1">
                <a:solidFill>
                  <a:schemeClr val="bg1"/>
                </a:solidFill>
                <a:latin typeface="Calibri" panose="020F0502020204030204" pitchFamily="34" charset="0"/>
                <a:cs typeface="Calibri" panose="020F0502020204030204" pitchFamily="34" charset="0"/>
                <a:sym typeface="Trebuchet MS"/>
              </a:rPr>
              <a:t>groupe</a:t>
            </a:r>
            <a:r>
              <a:rPr lang="en-US" sz="2000" dirty="0">
                <a:solidFill>
                  <a:schemeClr val="bg1"/>
                </a:solidFill>
                <a:latin typeface="Calibri" panose="020F0502020204030204" pitchFamily="34" charset="0"/>
                <a:cs typeface="Calibri" panose="020F0502020204030204" pitchFamily="34" charset="0"/>
                <a:sym typeface="Trebuchet MS"/>
              </a:rPr>
              <a:t> (host1, webservers)</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Wildcards (192.168.1.*)</a:t>
            </a:r>
          </a:p>
          <a:p>
            <a:pPr marL="647776" lvl="1" indent="-178506">
              <a:spcBef>
                <a:spcPts val="120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OR (host1:host2, </a:t>
            </a:r>
            <a:r>
              <a:rPr lang="en-US" sz="2000" dirty="0" err="1">
                <a:solidFill>
                  <a:schemeClr val="bg1"/>
                </a:solidFill>
                <a:latin typeface="Calibri" panose="020F0502020204030204" pitchFamily="34" charset="0"/>
                <a:cs typeface="Calibri" panose="020F0502020204030204" pitchFamily="34" charset="0"/>
                <a:sym typeface="Trebuchet MS"/>
              </a:rPr>
              <a:t>webservers:dbservers</a:t>
            </a:r>
            <a:r>
              <a:rPr lang="en-US" sz="2000" dirty="0">
                <a:solidFill>
                  <a:schemeClr val="bg1"/>
                </a:solidFill>
                <a:latin typeface="Calibri" panose="020F0502020204030204" pitchFamily="34" charset="0"/>
                <a:cs typeface="Calibri" panose="020F0502020204030204" pitchFamily="34" charset="0"/>
                <a:sym typeface="Trebuchet MS"/>
              </a:rPr>
              <a:t>)</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NOT (</a:t>
            </a:r>
            <a:r>
              <a:rPr lang="en-US" sz="2000" dirty="0" err="1">
                <a:solidFill>
                  <a:schemeClr val="bg1"/>
                </a:solidFill>
                <a:latin typeface="Calibri" panose="020F0502020204030204" pitchFamily="34" charset="0"/>
                <a:cs typeface="Calibri" panose="020F0502020204030204" pitchFamily="34" charset="0"/>
                <a:sym typeface="Trebuchet MS"/>
              </a:rPr>
              <a:t>webservers:dbservers</a:t>
            </a:r>
            <a:r>
              <a:rPr lang="en-US" sz="2000" dirty="0">
                <a:solidFill>
                  <a:schemeClr val="bg1"/>
                </a:solidFill>
                <a:latin typeface="Calibri" panose="020F0502020204030204" pitchFamily="34" charset="0"/>
                <a:cs typeface="Calibri" panose="020F0502020204030204" pitchFamily="34" charset="0"/>
                <a:sym typeface="Trebuchet MS"/>
              </a:rPr>
              <a:t>:!production)</a:t>
            </a:r>
          </a:p>
          <a:p>
            <a:pPr marL="678267" lvl="1" indent="-208999">
              <a:spcBef>
                <a:spcPts val="1185"/>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AND (webservers:&amp;</a:t>
            </a:r>
            <a:r>
              <a:rPr lang="en-US" sz="2000" dirty="0" err="1">
                <a:solidFill>
                  <a:schemeClr val="bg1"/>
                </a:solidFill>
                <a:latin typeface="Calibri" panose="020F0502020204030204" pitchFamily="34" charset="0"/>
                <a:cs typeface="Calibri" panose="020F0502020204030204" pitchFamily="34" charset="0"/>
                <a:sym typeface="Trebuchet MS"/>
              </a:rPr>
              <a:t>dbservers</a:t>
            </a:r>
            <a:r>
              <a:rPr lang="en-US" sz="2000" dirty="0">
                <a:solidFill>
                  <a:schemeClr val="bg1"/>
                </a:solidFill>
                <a:latin typeface="Calibri" panose="020F0502020204030204" pitchFamily="34" charset="0"/>
                <a:cs typeface="Calibri" panose="020F0502020204030204" pitchFamily="34" charset="0"/>
                <a:sym typeface="Trebuchet MS"/>
              </a:rPr>
              <a:t>:&amp;staging)</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REGEX (~(</a:t>
            </a:r>
            <a:r>
              <a:rPr lang="en-US" sz="2000" dirty="0" err="1">
                <a:solidFill>
                  <a:schemeClr val="bg1"/>
                </a:solidFill>
                <a:latin typeface="Calibri" panose="020F0502020204030204" pitchFamily="34" charset="0"/>
                <a:cs typeface="Calibri" panose="020F0502020204030204" pitchFamily="34" charset="0"/>
                <a:sym typeface="Trebuchet MS"/>
              </a:rPr>
              <a:t>web|db</a:t>
            </a:r>
            <a:r>
              <a:rPr lang="en-US" sz="2000" dirty="0">
                <a:solidFill>
                  <a:schemeClr val="bg1"/>
                </a:solidFill>
                <a:latin typeface="Calibri" panose="020F0502020204030204" pitchFamily="34" charset="0"/>
                <a:cs typeface="Calibri" panose="020F0502020204030204" pitchFamily="34" charset="0"/>
                <a:sym typeface="Trebuchet MS"/>
              </a:rPr>
              <a:t>).*\.example\.com)</a:t>
            </a:r>
            <a:endParaRPr lang="fr-FR"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002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10" name="ZoneTexte 9">
            <a:extLst>
              <a:ext uri="{FF2B5EF4-FFF2-40B4-BE49-F238E27FC236}">
                <a16:creationId xmlns:a16="http://schemas.microsoft.com/office/drawing/2014/main" id="{B75BBB7F-19DA-D40D-C335-EE2DEA7F05B5}"/>
              </a:ext>
            </a:extLst>
          </p:cNvPr>
          <p:cNvSpPr txBox="1"/>
          <p:nvPr/>
        </p:nvSpPr>
        <p:spPr>
          <a:xfrm>
            <a:off x="283578" y="1217771"/>
            <a:ext cx="11412551"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bg1"/>
                </a:solidFill>
                <a:effectLst/>
                <a:latin typeface="Söhne"/>
              </a:rPr>
              <a:t>Le fichier </a:t>
            </a:r>
            <a:r>
              <a:rPr kumimoji="0" lang="fr-FR" altLang="fr-FR" sz="2000" b="1" i="0" u="none" strike="noStrike" cap="none" normalizeH="0" baseline="0" dirty="0" err="1">
                <a:ln>
                  <a:noFill/>
                </a:ln>
                <a:solidFill>
                  <a:schemeClr val="bg1"/>
                </a:solidFill>
                <a:effectLst/>
                <a:latin typeface="Söhne Mono"/>
              </a:rPr>
              <a:t>ansible.cfg</a:t>
            </a:r>
            <a:r>
              <a:rPr kumimoji="0" lang="fr-FR" altLang="fr-FR" sz="2000" b="0" i="0" u="none" strike="noStrike" cap="none" normalizeH="0" baseline="0" dirty="0">
                <a:ln>
                  <a:noFill/>
                </a:ln>
                <a:solidFill>
                  <a:schemeClr val="bg1"/>
                </a:solidFill>
                <a:effectLst/>
                <a:latin typeface="Söhne"/>
              </a:rPr>
              <a:t> est un fichier de configuration global pour Ansible qui vous permet de définir des options de configuration pour le fonctionnement d'Ansible. Voici un exemple de fichier </a:t>
            </a:r>
            <a:r>
              <a:rPr kumimoji="0" lang="fr-FR" altLang="fr-FR" sz="2000" b="1" i="0" u="none" strike="noStrike" cap="none" normalizeH="0" baseline="0" dirty="0" err="1">
                <a:ln>
                  <a:noFill/>
                </a:ln>
                <a:solidFill>
                  <a:schemeClr val="bg1"/>
                </a:solidFill>
                <a:effectLst/>
                <a:latin typeface="Söhne Mono"/>
              </a:rPr>
              <a:t>ansible.cfg</a:t>
            </a:r>
            <a:r>
              <a:rPr kumimoji="0" lang="fr-FR" altLang="fr-FR" sz="2000" b="0" i="0" u="none" strike="noStrike" cap="none" normalizeH="0" baseline="0" dirty="0">
                <a:ln>
                  <a:noFill/>
                </a:ln>
                <a:solidFill>
                  <a:schemeClr val="bg1"/>
                </a:solidFill>
                <a:effectLst/>
                <a:latin typeface="Söhne"/>
              </a:rPr>
              <a:t> avec quelques options couramment utilisées :</a:t>
            </a:r>
            <a:r>
              <a:rPr kumimoji="0" lang="fr-FR" altLang="fr-FR" sz="2000" b="0" i="0" u="none" strike="noStrike" cap="none" normalizeH="0" baseline="0" dirty="0">
                <a:ln>
                  <a:noFill/>
                </a:ln>
                <a:solidFill>
                  <a:schemeClr val="bg1"/>
                </a:solidFill>
                <a:effectLst/>
              </a:rPr>
              <a:t> </a:t>
            </a:r>
            <a:endParaRPr kumimoji="0" lang="fr-FR" altLang="fr-FR" sz="2000" b="0" i="0" u="none" strike="noStrike" cap="none" normalizeH="0" baseline="0" dirty="0">
              <a:ln>
                <a:noFill/>
              </a:ln>
              <a:solidFill>
                <a:schemeClr val="bg1"/>
              </a:solidFill>
              <a:effectLst/>
              <a:latin typeface="Arial" panose="020B0604020202020204" pitchFamily="34" charset="0"/>
            </a:endParaRPr>
          </a:p>
        </p:txBody>
      </p:sp>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ancible.cfg</a:t>
            </a:r>
            <a:endParaRPr lang="fr-FR" sz="3200" dirty="0">
              <a:solidFill>
                <a:schemeClr val="bg1"/>
              </a:solidFill>
            </a:endParaRPr>
          </a:p>
        </p:txBody>
      </p:sp>
      <p:sp>
        <p:nvSpPr>
          <p:cNvPr id="17" name="ZoneTexte 16">
            <a:extLst>
              <a:ext uri="{FF2B5EF4-FFF2-40B4-BE49-F238E27FC236}">
                <a16:creationId xmlns:a16="http://schemas.microsoft.com/office/drawing/2014/main" id="{F81A22E5-40A6-B5DF-B1A2-507EACB7BD6C}"/>
              </a:ext>
            </a:extLst>
          </p:cNvPr>
          <p:cNvSpPr txBox="1"/>
          <p:nvPr/>
        </p:nvSpPr>
        <p:spPr>
          <a:xfrm>
            <a:off x="283578" y="2260533"/>
            <a:ext cx="6212757" cy="1815882"/>
          </a:xfrm>
          <a:prstGeom prst="rect">
            <a:avLst/>
          </a:prstGeom>
          <a:solidFill>
            <a:schemeClr val="bg2">
              <a:lumMod val="25000"/>
            </a:schemeClr>
          </a:solid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[defaults]</a:t>
            </a:r>
          </a:p>
          <a:p>
            <a:r>
              <a:rPr lang="fr-FR" sz="1600" b="1" dirty="0" err="1">
                <a:solidFill>
                  <a:schemeClr val="bg1"/>
                </a:solidFill>
                <a:latin typeface="Courier New" panose="02070309020205020404" pitchFamily="49" charset="0"/>
                <a:cs typeface="Courier New" panose="02070309020205020404" pitchFamily="49" charset="0"/>
              </a:rPr>
              <a:t>inventory</a:t>
            </a:r>
            <a:r>
              <a:rPr lang="fr-FR" sz="1600" dirty="0">
                <a:solidFill>
                  <a:schemeClr val="bg1"/>
                </a:solidFill>
                <a:latin typeface="Courier New" panose="02070309020205020404" pitchFamily="49" charset="0"/>
                <a:cs typeface="Courier New" panose="02070309020205020404" pitchFamily="49" charset="0"/>
              </a:rPr>
              <a:t> = /chemin/vers/votre/inventaire</a:t>
            </a:r>
          </a:p>
          <a:p>
            <a:r>
              <a:rPr lang="fr-FR" sz="1600" b="1" dirty="0" err="1">
                <a:solidFill>
                  <a:schemeClr val="bg1"/>
                </a:solidFill>
                <a:latin typeface="Courier New" panose="02070309020205020404" pitchFamily="49" charset="0"/>
                <a:cs typeface="Courier New" panose="02070309020205020404" pitchFamily="49" charset="0"/>
              </a:rPr>
              <a:t>remote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user</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votre_utilisateur_ssh</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private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key</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file</a:t>
            </a:r>
            <a:r>
              <a:rPr lang="fr-FR" sz="1600" dirty="0">
                <a:solidFill>
                  <a:schemeClr val="bg1"/>
                </a:solidFill>
                <a:latin typeface="Courier New" panose="02070309020205020404" pitchFamily="49" charset="0"/>
                <a:cs typeface="Courier New" panose="02070309020205020404" pitchFamily="49" charset="0"/>
              </a:rPr>
              <a:t> = /chemin/vers/votre/</a:t>
            </a:r>
            <a:r>
              <a:rPr lang="fr-FR" sz="1600" dirty="0" err="1">
                <a:solidFill>
                  <a:schemeClr val="bg1"/>
                </a:solidFill>
                <a:latin typeface="Courier New" panose="02070309020205020404" pitchFamily="49" charset="0"/>
                <a:cs typeface="Courier New" panose="02070309020205020404" pitchFamily="49" charset="0"/>
              </a:rPr>
              <a:t>clef_privée</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stdout</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callback</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json</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a:solidFill>
                  <a:schemeClr val="bg1"/>
                </a:solidFill>
                <a:latin typeface="Courier New" panose="02070309020205020404" pitchFamily="49" charset="0"/>
                <a:cs typeface="Courier New" panose="02070309020205020404" pitchFamily="49" charset="0"/>
              </a:rPr>
              <a:t>timeout</a:t>
            </a:r>
            <a:r>
              <a:rPr lang="fr-FR" sz="1600" dirty="0">
                <a:solidFill>
                  <a:schemeClr val="bg1"/>
                </a:solidFill>
                <a:latin typeface="Courier New" panose="02070309020205020404" pitchFamily="49" charset="0"/>
                <a:cs typeface="Courier New" panose="02070309020205020404" pitchFamily="49" charset="0"/>
              </a:rPr>
              <a:t> = 30</a:t>
            </a:r>
          </a:p>
          <a:p>
            <a:r>
              <a:rPr lang="fr-FR" sz="1600" b="1" dirty="0" err="1">
                <a:solidFill>
                  <a:schemeClr val="bg1"/>
                </a:solidFill>
                <a:latin typeface="Courier New" panose="02070309020205020404" pitchFamily="49" charset="0"/>
                <a:cs typeface="Courier New" panose="02070309020205020404" pitchFamily="49" charset="0"/>
              </a:rPr>
              <a:t>host</a:t>
            </a:r>
            <a:r>
              <a:rPr lang="fr-FR" sz="1600" dirty="0" err="1">
                <a:solidFill>
                  <a:schemeClr val="bg1"/>
                </a:solidFill>
                <a:latin typeface="Courier New" panose="02070309020205020404" pitchFamily="49" charset="0"/>
                <a:cs typeface="Courier New" panose="02070309020205020404" pitchFamily="49" charset="0"/>
              </a:rPr>
              <a:t>_key_checking</a:t>
            </a:r>
            <a:r>
              <a:rPr lang="fr-FR" sz="1600" dirty="0">
                <a:solidFill>
                  <a:schemeClr val="bg1"/>
                </a:solidFill>
                <a:latin typeface="Courier New" panose="02070309020205020404" pitchFamily="49" charset="0"/>
                <a:cs typeface="Courier New" panose="02070309020205020404" pitchFamily="49" charset="0"/>
              </a:rPr>
              <a:t> = False</a:t>
            </a:r>
          </a:p>
        </p:txBody>
      </p:sp>
      <p:sp>
        <p:nvSpPr>
          <p:cNvPr id="18" name="ZoneTexte 17">
            <a:extLst>
              <a:ext uri="{FF2B5EF4-FFF2-40B4-BE49-F238E27FC236}">
                <a16:creationId xmlns:a16="http://schemas.microsoft.com/office/drawing/2014/main" id="{CAE84CF4-DD1E-5ECD-2FFB-C43E06924E36}"/>
              </a:ext>
            </a:extLst>
          </p:cNvPr>
          <p:cNvSpPr txBox="1"/>
          <p:nvPr/>
        </p:nvSpPr>
        <p:spPr>
          <a:xfrm>
            <a:off x="202779" y="6164821"/>
            <a:ext cx="11422136"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all </a:t>
            </a:r>
            <a:r>
              <a:rPr lang="en-US" dirty="0">
                <a:solidFill>
                  <a:srgbClr val="00B0F0"/>
                </a:solidFill>
                <a:highlight>
                  <a:srgbClr val="008080"/>
                </a:highlight>
                <a:latin typeface="Courier New" panose="02070309020205020404" pitchFamily="49" charset="0"/>
                <a:cs typeface="Courier New" panose="02070309020205020404" pitchFamily="49" charset="0"/>
              </a:rPr>
              <a:t>-m</a:t>
            </a:r>
            <a:r>
              <a:rPr lang="en-US" dirty="0">
                <a:solidFill>
                  <a:schemeClr val="bg1"/>
                </a:solidFill>
                <a:highlight>
                  <a:srgbClr val="008080"/>
                </a:highlight>
                <a:latin typeface="Courier New" panose="02070309020205020404" pitchFamily="49" charset="0"/>
                <a:cs typeface="Courier New" panose="02070309020205020404" pitchFamily="49" charset="0"/>
              </a:rPr>
              <a:t> ping</a:t>
            </a:r>
            <a:endParaRPr lang="fr-FR" dirty="0">
              <a:solidFill>
                <a:schemeClr val="bg1"/>
              </a:solidFill>
              <a:latin typeface="Courier New" panose="02070309020205020404" pitchFamily="49" charset="0"/>
              <a:cs typeface="Courier New" panose="02070309020205020404" pitchFamily="49" charset="0"/>
            </a:endParaRPr>
          </a:p>
        </p:txBody>
      </p:sp>
      <p:sp>
        <p:nvSpPr>
          <p:cNvPr id="20" name="ZoneTexte 19">
            <a:extLst>
              <a:ext uri="{FF2B5EF4-FFF2-40B4-BE49-F238E27FC236}">
                <a16:creationId xmlns:a16="http://schemas.microsoft.com/office/drawing/2014/main" id="{F110B595-0E12-1705-E5A9-C3992DC1C3DB}"/>
              </a:ext>
            </a:extLst>
          </p:cNvPr>
          <p:cNvSpPr txBox="1"/>
          <p:nvPr/>
        </p:nvSpPr>
        <p:spPr>
          <a:xfrm>
            <a:off x="288977" y="5040338"/>
            <a:ext cx="6207358" cy="1077218"/>
          </a:xfrm>
          <a:prstGeom prst="rect">
            <a:avLst/>
          </a:prstGeom>
          <a:solidFill>
            <a:schemeClr val="bg2">
              <a:lumMod val="25000"/>
            </a:schemeClr>
          </a:solid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[defaults]</a:t>
            </a:r>
          </a:p>
          <a:p>
            <a:r>
              <a:rPr lang="fr-FR" sz="1600" b="1" dirty="0" err="1">
                <a:solidFill>
                  <a:schemeClr val="bg1"/>
                </a:solidFill>
                <a:latin typeface="Courier New" panose="02070309020205020404" pitchFamily="49" charset="0"/>
                <a:cs typeface="Courier New" panose="02070309020205020404" pitchFamily="49" charset="0"/>
              </a:rPr>
              <a:t>inventory</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workingdir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inventoryFile</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remote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user</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xirtam</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private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key</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file</a:t>
            </a:r>
            <a:r>
              <a:rPr lang="fr-FR" sz="1600" dirty="0">
                <a:solidFill>
                  <a:schemeClr val="bg1"/>
                </a:solidFill>
                <a:latin typeface="Courier New" panose="02070309020205020404" pitchFamily="49" charset="0"/>
                <a:cs typeface="Courier New" panose="02070309020205020404" pitchFamily="49" charset="0"/>
              </a:rPr>
              <a:t> = </a:t>
            </a:r>
            <a:r>
              <a:rPr lang="en-US" sz="1600" dirty="0">
                <a:solidFill>
                  <a:schemeClr val="bg1"/>
                </a:solidFill>
                <a:latin typeface="Courier New" panose="02070309020205020404" pitchFamily="49" charset="0"/>
                <a:cs typeface="Courier New" panose="02070309020205020404" pitchFamily="49" charset="0"/>
              </a:rPr>
              <a:t>~/.ssh/</a:t>
            </a:r>
            <a:r>
              <a:rPr lang="en-US" sz="1600" dirty="0" err="1">
                <a:solidFill>
                  <a:schemeClr val="bg1"/>
                </a:solidFill>
                <a:latin typeface="Courier New" panose="02070309020205020404" pitchFamily="49" charset="0"/>
                <a:cs typeface="Courier New" panose="02070309020205020404" pitchFamily="49" charset="0"/>
              </a:rPr>
              <a:t>prkey</a:t>
            </a:r>
            <a:r>
              <a:rPr lang="en-US" sz="1600" dirty="0">
                <a:solidFill>
                  <a:schemeClr val="bg1"/>
                </a:solidFill>
                <a:latin typeface="Courier New" panose="02070309020205020404" pitchFamily="49" charset="0"/>
                <a:cs typeface="Courier New" panose="02070309020205020404" pitchFamily="49" charset="0"/>
              </a:rPr>
              <a:t> </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22" name="ZoneTexte 21">
            <a:extLst>
              <a:ext uri="{FF2B5EF4-FFF2-40B4-BE49-F238E27FC236}">
                <a16:creationId xmlns:a16="http://schemas.microsoft.com/office/drawing/2014/main" id="{E26B28C1-FCB8-B175-7317-A4DC42E16BCD}"/>
              </a:ext>
            </a:extLst>
          </p:cNvPr>
          <p:cNvSpPr txBox="1"/>
          <p:nvPr/>
        </p:nvSpPr>
        <p:spPr>
          <a:xfrm>
            <a:off x="202779" y="4301401"/>
            <a:ext cx="6288602" cy="646331"/>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a:solidFill>
                  <a:srgbClr val="00B0F0"/>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inventoryfile</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all</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–key-file </a:t>
            </a:r>
            <a:r>
              <a:rPr lang="en-US" dirty="0">
                <a:solidFill>
                  <a:schemeClr val="bg1"/>
                </a:solidFill>
                <a:highlight>
                  <a:srgbClr val="008080"/>
                </a:highlight>
                <a:latin typeface="Courier New" panose="02070309020205020404" pitchFamily="49" charset="0"/>
                <a:cs typeface="Courier New" panose="02070309020205020404" pitchFamily="49" charset="0"/>
              </a:rPr>
              <a:t>~/.ssh/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–u</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-m</a:t>
            </a:r>
            <a:r>
              <a:rPr lang="en-US" dirty="0">
                <a:solidFill>
                  <a:schemeClr val="bg1"/>
                </a:solidFill>
                <a:highlight>
                  <a:srgbClr val="008080"/>
                </a:highlight>
                <a:latin typeface="Courier New" panose="02070309020205020404" pitchFamily="49" charset="0"/>
                <a:cs typeface="Courier New" panose="02070309020205020404" pitchFamily="49" charset="0"/>
              </a:rPr>
              <a:t> ping</a:t>
            </a:r>
            <a:endParaRPr lang="fr-FR" dirty="0">
              <a:solidFill>
                <a:schemeClr val="bg1"/>
              </a:solidFill>
              <a:latin typeface="Courier New" panose="02070309020205020404" pitchFamily="49" charset="0"/>
              <a:cs typeface="Courier New" panose="02070309020205020404" pitchFamily="49" charset="0"/>
            </a:endParaRPr>
          </a:p>
        </p:txBody>
      </p:sp>
      <p:sp>
        <p:nvSpPr>
          <p:cNvPr id="24" name="ZoneTexte 23">
            <a:extLst>
              <a:ext uri="{FF2B5EF4-FFF2-40B4-BE49-F238E27FC236}">
                <a16:creationId xmlns:a16="http://schemas.microsoft.com/office/drawing/2014/main" id="{E12BD545-388B-5A29-F77B-414FB1F1F0B6}"/>
              </a:ext>
            </a:extLst>
          </p:cNvPr>
          <p:cNvSpPr txBox="1"/>
          <p:nvPr/>
        </p:nvSpPr>
        <p:spPr>
          <a:xfrm>
            <a:off x="6990962" y="5076149"/>
            <a:ext cx="3135153" cy="338554"/>
          </a:xfrm>
          <a:prstGeom prst="rect">
            <a:avLst/>
          </a:prstGeom>
          <a:noFill/>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etc</a:t>
            </a:r>
            <a:r>
              <a:rPr lang="en-US" sz="1600" b="1" dirty="0">
                <a:solidFill>
                  <a:schemeClr val="bg1"/>
                </a:solidFill>
                <a:latin typeface="Courier New" panose="02070309020205020404" pitchFamily="49" charset="0"/>
                <a:cs typeface="Courier New" panose="02070309020205020404" pitchFamily="49" charset="0"/>
              </a:rPr>
              <a:t>/ansible/</a:t>
            </a:r>
            <a:r>
              <a:rPr lang="en-US" sz="1600" b="1" dirty="0" err="1">
                <a:solidFill>
                  <a:schemeClr val="bg1"/>
                </a:solidFill>
                <a:latin typeface="Courier New" panose="02070309020205020404" pitchFamily="49" charset="0"/>
                <a:cs typeface="Courier New" panose="02070309020205020404" pitchFamily="49" charset="0"/>
              </a:rPr>
              <a:t>ansible.cfg</a:t>
            </a:r>
            <a:endParaRPr lang="fr-FR" dirty="0">
              <a:solidFill>
                <a:schemeClr val="bg1"/>
              </a:solidFill>
              <a:latin typeface="Söhne"/>
            </a:endParaRPr>
          </a:p>
        </p:txBody>
      </p:sp>
      <p:sp>
        <p:nvSpPr>
          <p:cNvPr id="29" name="Rectangle 28">
            <a:extLst>
              <a:ext uri="{FF2B5EF4-FFF2-40B4-BE49-F238E27FC236}">
                <a16:creationId xmlns:a16="http://schemas.microsoft.com/office/drawing/2014/main" id="{F83B7A8F-36DA-F2EA-20C3-E29116D032C6}"/>
              </a:ext>
            </a:extLst>
          </p:cNvPr>
          <p:cNvSpPr/>
          <p:nvPr/>
        </p:nvSpPr>
        <p:spPr>
          <a:xfrm>
            <a:off x="6595131" y="2936292"/>
            <a:ext cx="5307892" cy="318126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BF833664-C9AB-B50B-4DC2-5008D23D279E}"/>
              </a:ext>
            </a:extLst>
          </p:cNvPr>
          <p:cNvSpPr/>
          <p:nvPr/>
        </p:nvSpPr>
        <p:spPr>
          <a:xfrm>
            <a:off x="6838505" y="4310572"/>
            <a:ext cx="4786410" cy="14661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1B537B2C-F80C-709C-E3C9-CAA20AFAFCC4}"/>
              </a:ext>
            </a:extLst>
          </p:cNvPr>
          <p:cNvSpPr/>
          <p:nvPr/>
        </p:nvSpPr>
        <p:spPr>
          <a:xfrm>
            <a:off x="6719377" y="3792897"/>
            <a:ext cx="5043090" cy="2168473"/>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40A8AC16-1177-EE54-6194-39EF3CB3E76F}"/>
              </a:ext>
            </a:extLst>
          </p:cNvPr>
          <p:cNvSpPr txBox="1"/>
          <p:nvPr/>
        </p:nvSpPr>
        <p:spPr>
          <a:xfrm>
            <a:off x="6657993" y="1984031"/>
            <a:ext cx="4487085" cy="923330"/>
          </a:xfrm>
          <a:prstGeom prst="rect">
            <a:avLst/>
          </a:prstGeom>
          <a:noFill/>
        </p:spPr>
        <p:txBody>
          <a:bodyPr wrap="square">
            <a:spAutoFit/>
          </a:bodyPr>
          <a:lstStyle/>
          <a:p>
            <a:r>
              <a:rPr lang="fr-FR" dirty="0">
                <a:solidFill>
                  <a:schemeClr val="bg1"/>
                </a:solidFill>
                <a:latin typeface="Söhne"/>
              </a:rPr>
              <a:t>Ansible utilise le premier fichier </a:t>
            </a:r>
            <a:r>
              <a:rPr lang="fr-FR" dirty="0" err="1">
                <a:solidFill>
                  <a:schemeClr val="bg1"/>
                </a:solidFill>
                <a:latin typeface="Söhne"/>
              </a:rPr>
              <a:t>ansible.cfg</a:t>
            </a:r>
            <a:r>
              <a:rPr lang="fr-FR" dirty="0">
                <a:solidFill>
                  <a:schemeClr val="bg1"/>
                </a:solidFill>
                <a:latin typeface="Söhne"/>
              </a:rPr>
              <a:t> qu'il trouve, en ignorant tous les autres </a:t>
            </a:r>
            <a:r>
              <a:rPr lang="fr-FR" b="1" dirty="0">
                <a:solidFill>
                  <a:schemeClr val="bg1"/>
                </a:solidFill>
                <a:latin typeface="Söhne"/>
              </a:rPr>
              <a:t>selon l'ordre suivant </a:t>
            </a:r>
          </a:p>
        </p:txBody>
      </p:sp>
      <p:sp>
        <p:nvSpPr>
          <p:cNvPr id="36" name="ZoneTexte 35">
            <a:extLst>
              <a:ext uri="{FF2B5EF4-FFF2-40B4-BE49-F238E27FC236}">
                <a16:creationId xmlns:a16="http://schemas.microsoft.com/office/drawing/2014/main" id="{2C66F1B9-BBCC-7153-EFEA-52A871C7E9BB}"/>
              </a:ext>
            </a:extLst>
          </p:cNvPr>
          <p:cNvSpPr txBox="1"/>
          <p:nvPr/>
        </p:nvSpPr>
        <p:spPr>
          <a:xfrm>
            <a:off x="6637357" y="3168474"/>
            <a:ext cx="5328973" cy="584775"/>
          </a:xfrm>
          <a:prstGeom prst="rect">
            <a:avLst/>
          </a:prstGeom>
          <a:noFill/>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ANSIBLE_CONFIG</a:t>
            </a:r>
          </a:p>
          <a:p>
            <a:r>
              <a:rPr lang="fr-FR" sz="1600" dirty="0">
                <a:solidFill>
                  <a:schemeClr val="bg1"/>
                </a:solidFill>
                <a:latin typeface="Courier New" panose="02070309020205020404" pitchFamily="49" charset="0"/>
                <a:cs typeface="Courier New" panose="02070309020205020404" pitchFamily="49" charset="0"/>
              </a:rPr>
              <a:t>export ANSIBLE_CONFIG=/chemin/</a:t>
            </a:r>
            <a:r>
              <a:rPr lang="fr-FR" sz="1600" dirty="0" err="1">
                <a:solidFill>
                  <a:schemeClr val="bg1"/>
                </a:solidFill>
                <a:latin typeface="Courier New" panose="02070309020205020404" pitchFamily="49" charset="0"/>
                <a:cs typeface="Courier New" panose="02070309020205020404" pitchFamily="49" charset="0"/>
              </a:rPr>
              <a:t>ansible.cfg</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38" name="ZoneTexte 37">
            <a:extLst>
              <a:ext uri="{FF2B5EF4-FFF2-40B4-BE49-F238E27FC236}">
                <a16:creationId xmlns:a16="http://schemas.microsoft.com/office/drawing/2014/main" id="{100E0099-AE4E-2F7C-5B98-480D049D886A}"/>
              </a:ext>
            </a:extLst>
          </p:cNvPr>
          <p:cNvSpPr txBox="1"/>
          <p:nvPr/>
        </p:nvSpPr>
        <p:spPr>
          <a:xfrm>
            <a:off x="6727531" y="3955173"/>
            <a:ext cx="5043090" cy="338554"/>
          </a:xfrm>
          <a:prstGeom prst="rect">
            <a:avLst/>
          </a:prstGeom>
          <a:noFill/>
        </p:spPr>
        <p:txBody>
          <a:bodyPr wrap="square">
            <a:spAutoFit/>
          </a:bodyPr>
          <a:lstStyle/>
          <a:p>
            <a:r>
              <a:rPr lang="en-US" sz="1600" b="1" dirty="0" err="1">
                <a:solidFill>
                  <a:schemeClr val="bg1"/>
                </a:solidFill>
                <a:latin typeface="Courier New" panose="02070309020205020404" pitchFamily="49" charset="0"/>
                <a:cs typeface="Courier New" panose="02070309020205020404" pitchFamily="49" charset="0"/>
              </a:rPr>
              <a:t>ansible.cfg</a:t>
            </a:r>
            <a:r>
              <a:rPr lang="en-US" sz="1600" b="1"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(in the current directory)</a:t>
            </a:r>
          </a:p>
        </p:txBody>
      </p:sp>
      <p:sp>
        <p:nvSpPr>
          <p:cNvPr id="40" name="ZoneTexte 39">
            <a:extLst>
              <a:ext uri="{FF2B5EF4-FFF2-40B4-BE49-F238E27FC236}">
                <a16:creationId xmlns:a16="http://schemas.microsoft.com/office/drawing/2014/main" id="{536DA6D0-8B0A-37BB-86CA-86E7A0897A2E}"/>
              </a:ext>
            </a:extLst>
          </p:cNvPr>
          <p:cNvSpPr txBox="1"/>
          <p:nvPr/>
        </p:nvSpPr>
        <p:spPr>
          <a:xfrm>
            <a:off x="6838505" y="4469579"/>
            <a:ext cx="4857624" cy="338554"/>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ansible.cfg</a:t>
            </a:r>
            <a:r>
              <a:rPr lang="en-US" sz="1600" dirty="0">
                <a:solidFill>
                  <a:schemeClr val="bg1"/>
                </a:solidFill>
                <a:latin typeface="Courier New" panose="02070309020205020404" pitchFamily="49" charset="0"/>
                <a:cs typeface="Courier New" panose="02070309020205020404" pitchFamily="49" charset="0"/>
              </a:rPr>
              <a:t> (in the home directory)</a:t>
            </a:r>
          </a:p>
        </p:txBody>
      </p:sp>
      <p:sp>
        <p:nvSpPr>
          <p:cNvPr id="41" name="Rectangle 40">
            <a:extLst>
              <a:ext uri="{FF2B5EF4-FFF2-40B4-BE49-F238E27FC236}">
                <a16:creationId xmlns:a16="http://schemas.microsoft.com/office/drawing/2014/main" id="{8E042EFC-5AA0-A580-4AAE-AEE1656E82FF}"/>
              </a:ext>
            </a:extLst>
          </p:cNvPr>
          <p:cNvSpPr/>
          <p:nvPr/>
        </p:nvSpPr>
        <p:spPr>
          <a:xfrm>
            <a:off x="6990905" y="4967140"/>
            <a:ext cx="4154173" cy="6411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149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4" name="ZoneTexte 3">
            <a:extLst>
              <a:ext uri="{FF2B5EF4-FFF2-40B4-BE49-F238E27FC236}">
                <a16:creationId xmlns:a16="http://schemas.microsoft.com/office/drawing/2014/main" id="{57BD9C38-A755-A40B-CC89-D6EDB83EB48C}"/>
              </a:ext>
            </a:extLst>
          </p:cNvPr>
          <p:cNvSpPr txBox="1"/>
          <p:nvPr/>
        </p:nvSpPr>
        <p:spPr>
          <a:xfrm>
            <a:off x="590669" y="2653962"/>
            <a:ext cx="4286152" cy="2545377"/>
          </a:xfrm>
          <a:prstGeom prst="rect">
            <a:avLst/>
          </a:prstGeom>
          <a:noFill/>
        </p:spPr>
        <p:txBody>
          <a:bodyPr wrap="square">
            <a:spAutoFit/>
          </a:bodyPr>
          <a:lstStyle/>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Nom du </a:t>
            </a:r>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a:t>
            </a:r>
            <a:endParaRPr lang="fr-FR" dirty="0">
              <a:solidFill>
                <a:schemeClr val="bg1"/>
              </a:solidFill>
              <a:latin typeface="Calibri" panose="020F0502020204030204" pitchFamily="34" charset="0"/>
              <a:cs typeface="Calibri" panose="020F0502020204030204" pitchFamily="34" charset="0"/>
            </a:endParaRP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Liste des hôtes cibles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Tâches :</a:t>
            </a:r>
            <a:r>
              <a:rPr lang="fr-FR" dirty="0">
                <a:solidFill>
                  <a:schemeClr val="bg1"/>
                </a:solidFill>
                <a:latin typeface="Calibri" panose="020F0502020204030204" pitchFamily="34" charset="0"/>
                <a:cs typeface="Calibri" panose="020F0502020204030204" pitchFamily="34" charset="0"/>
              </a:rPr>
              <a:t>.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Variables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Handlers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Stratégies de mise à jour :</a:t>
            </a:r>
            <a:endParaRPr lang="fr-FR" dirty="0">
              <a:solidFill>
                <a:schemeClr val="bg1"/>
              </a:solidFill>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B75BBB7F-19DA-D40D-C335-EE2DEA7F05B5}"/>
              </a:ext>
            </a:extLst>
          </p:cNvPr>
          <p:cNvSpPr txBox="1"/>
          <p:nvPr/>
        </p:nvSpPr>
        <p:spPr>
          <a:xfrm>
            <a:off x="283579" y="1217771"/>
            <a:ext cx="5468785" cy="1477328"/>
          </a:xfrm>
          <a:prstGeom prst="rect">
            <a:avLst/>
          </a:prstGeom>
          <a:noFill/>
        </p:spPr>
        <p:txBody>
          <a:bodyPr wrap="square">
            <a:spAutoFit/>
          </a:bodyPr>
          <a:lstStyle/>
          <a:p>
            <a:pPr algn="l"/>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Ansible  : </a:t>
            </a:r>
            <a:r>
              <a:rPr lang="fr-FR" dirty="0">
                <a:solidFill>
                  <a:schemeClr val="bg1"/>
                </a:solidFill>
                <a:latin typeface="Calibri" panose="020F0502020204030204" pitchFamily="34" charset="0"/>
                <a:cs typeface="Calibri" panose="020F0502020204030204" pitchFamily="34" charset="0"/>
              </a:rPr>
              <a:t>est un fichier </a:t>
            </a:r>
            <a:r>
              <a:rPr lang="fr-FR" b="1" i="1" dirty="0">
                <a:solidFill>
                  <a:schemeClr val="bg1"/>
                </a:solidFill>
                <a:latin typeface="Calibri" panose="020F0502020204030204" pitchFamily="34" charset="0"/>
                <a:cs typeface="Calibri" panose="020F0502020204030204" pitchFamily="34" charset="0"/>
              </a:rPr>
              <a:t>YAML</a:t>
            </a:r>
            <a:r>
              <a:rPr lang="fr-FR" dirty="0">
                <a:solidFill>
                  <a:schemeClr val="bg1"/>
                </a:solidFill>
                <a:latin typeface="Calibri" panose="020F0502020204030204" pitchFamily="34" charset="0"/>
                <a:cs typeface="Calibri" panose="020F0502020204030204" pitchFamily="34" charset="0"/>
              </a:rPr>
              <a:t> qui contient une série d'instructions décrivant les tâches à effectuer sur un ensemble d'hôtes cibles. </a:t>
            </a:r>
          </a:p>
          <a:p>
            <a:pPr algn="l"/>
            <a:endParaRPr lang="fr-FR" dirty="0">
              <a:solidFill>
                <a:schemeClr val="bg1"/>
              </a:solidFill>
              <a:latin typeface="Calibri" panose="020F0502020204030204" pitchFamily="34" charset="0"/>
              <a:cs typeface="Calibri" panose="020F0502020204030204" pitchFamily="34" charset="0"/>
            </a:endParaRPr>
          </a:p>
          <a:p>
            <a:pPr algn="l"/>
            <a:r>
              <a:rPr lang="fr-FR" dirty="0">
                <a:solidFill>
                  <a:schemeClr val="bg1"/>
                </a:solidFill>
                <a:latin typeface="Calibri" panose="020F0502020204030204" pitchFamily="34" charset="0"/>
                <a:cs typeface="Calibri" panose="020F0502020204030204" pitchFamily="34" charset="0"/>
              </a:rPr>
              <a:t>Les principaux éléments d'un </a:t>
            </a:r>
            <a:r>
              <a:rPr lang="fr-FR" dirty="0" err="1">
                <a:solidFill>
                  <a:schemeClr val="bg1"/>
                </a:solidFill>
                <a:latin typeface="Calibri" panose="020F0502020204030204" pitchFamily="34" charset="0"/>
                <a:cs typeface="Calibri" panose="020F0502020204030204" pitchFamily="34" charset="0"/>
              </a:rPr>
              <a:t>playbook</a:t>
            </a:r>
            <a:r>
              <a:rPr lang="fr-FR" dirty="0">
                <a:solidFill>
                  <a:schemeClr val="bg1"/>
                </a:solidFill>
                <a:latin typeface="Calibri" panose="020F0502020204030204" pitchFamily="34" charset="0"/>
                <a:cs typeface="Calibri" panose="020F0502020204030204" pitchFamily="34" charset="0"/>
              </a:rPr>
              <a:t> Ansible </a:t>
            </a:r>
            <a:r>
              <a:rPr lang="fr-FR" b="0" i="0" dirty="0">
                <a:solidFill>
                  <a:srgbClr val="0D0D0D"/>
                </a:solidFill>
                <a:effectLst/>
                <a:highlight>
                  <a:srgbClr val="FFFFFF"/>
                </a:highlight>
                <a:latin typeface="Calibri" panose="020F0502020204030204" pitchFamily="34" charset="0"/>
                <a:cs typeface="Calibri" panose="020F0502020204030204" pitchFamily="34" charset="0"/>
              </a:rPr>
              <a:t>:</a:t>
            </a:r>
          </a:p>
        </p:txBody>
      </p:sp>
      <p:sp>
        <p:nvSpPr>
          <p:cNvPr id="11" name="ZoneTexte 10">
            <a:extLst>
              <a:ext uri="{FF2B5EF4-FFF2-40B4-BE49-F238E27FC236}">
                <a16:creationId xmlns:a16="http://schemas.microsoft.com/office/drawing/2014/main" id="{DA172AF4-1A1E-4A65-4817-8F924AF6EC8A}"/>
              </a:ext>
            </a:extLst>
          </p:cNvPr>
          <p:cNvSpPr txBox="1"/>
          <p:nvPr/>
        </p:nvSpPr>
        <p:spPr>
          <a:xfrm>
            <a:off x="5191640" y="2269830"/>
            <a:ext cx="3010890" cy="3108543"/>
          </a:xfrm>
          <a:prstGeom prst="rect">
            <a:avLst/>
          </a:prstGeom>
          <a:solidFill>
            <a:schemeClr val="bg1">
              <a:lumMod val="85000"/>
            </a:schemeClr>
          </a:solidFill>
        </p:spPr>
        <p:txBody>
          <a:bodyPr wrap="square" rtlCol="0">
            <a:spAutoFit/>
          </a:bodyPr>
          <a:lstStyle/>
          <a:p>
            <a:pPr>
              <a:buClr>
                <a:srgbClr val="FF0000"/>
              </a:buClr>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web_servers:vars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err="1">
                <a:latin typeface="Courier New" panose="02070309020205020404" pitchFamily="49" charset="0"/>
                <a:cs typeface="Courier New" panose="02070309020205020404" pitchFamily="49" charset="0"/>
              </a:rPr>
              <a:t>web_app_dir</a:t>
            </a:r>
            <a:r>
              <a:rPr lang="fr-FR" sz="1400" dirty="0">
                <a:latin typeface="Courier New" panose="02070309020205020404" pitchFamily="49" charset="0"/>
                <a:cs typeface="Courier New" panose="02070309020205020404" pitchFamily="49" charset="0"/>
              </a:rPr>
              <a:t>=/var/www/html</a:t>
            </a:r>
          </a:p>
          <a:p>
            <a:pPr>
              <a:buClr>
                <a:srgbClr val="FF0000"/>
              </a:buClr>
            </a:pP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web_servers:</a:t>
            </a:r>
            <a:r>
              <a:rPr lang="fr-FR" sz="1400" b="1" dirty="0" err="1">
                <a:solidFill>
                  <a:srgbClr val="002060"/>
                </a:solidFill>
                <a:latin typeface="Courier New" panose="02070309020205020404" pitchFamily="49" charset="0"/>
                <a:cs typeface="Courier New" panose="02070309020205020404" pitchFamily="49" charset="0"/>
              </a:rPr>
              <a:t>tasks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Installer Apache</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yum</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httpd</a:t>
            </a: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    state: </a:t>
            </a:r>
            <a:r>
              <a:rPr lang="fr-FR" sz="1400" dirty="0" err="1">
                <a:latin typeface="Courier New" panose="02070309020205020404" pitchFamily="49" charset="0"/>
                <a:cs typeface="Courier New" panose="02070309020205020404" pitchFamily="49" charset="0"/>
              </a:rPr>
              <a:t>present</a:t>
            </a:r>
            <a:endParaRPr lang="fr-FR" sz="1400" dirty="0">
              <a:latin typeface="Courier New" panose="02070309020205020404" pitchFamily="49" charset="0"/>
              <a:cs typeface="Courier New" panose="02070309020205020404" pitchFamily="49" charset="0"/>
            </a:endParaRPr>
          </a:p>
          <a:p>
            <a:pPr>
              <a:buClr>
                <a:srgbClr val="FF0000"/>
              </a:buClr>
            </a:pPr>
            <a:endParaRPr lang="fr-FR" sz="1400" dirty="0">
              <a:latin typeface="Courier New" panose="02070309020205020404" pitchFamily="49" charset="0"/>
              <a:cs typeface="Courier New" panose="02070309020205020404" pitchFamily="49" charset="0"/>
            </a:endParaRPr>
          </a:p>
          <a:p>
            <a:pPr>
              <a:buClr>
                <a:srgbClr val="FF0000"/>
              </a:buClr>
            </a:pP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database_servers:</a:t>
            </a:r>
            <a:r>
              <a:rPr lang="fr-FR" sz="1400" b="1" dirty="0" err="1">
                <a:solidFill>
                  <a:srgbClr val="002060"/>
                </a:solidFill>
                <a:latin typeface="Courier New" panose="02070309020205020404" pitchFamily="49" charset="0"/>
                <a:cs typeface="Courier New" panose="02070309020205020404" pitchFamily="49" charset="0"/>
              </a:rPr>
              <a:t>tasks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Installer MySQL</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yum</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mysql</a:t>
            </a: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    state: </a:t>
            </a:r>
            <a:r>
              <a:rPr lang="fr-FR" sz="1400" dirty="0" err="1">
                <a:latin typeface="Courier New" panose="02070309020205020404" pitchFamily="49" charset="0"/>
                <a:cs typeface="Courier New" panose="02070309020205020404" pitchFamily="49" charset="0"/>
              </a:rPr>
              <a:t>present</a:t>
            </a:r>
            <a:endParaRPr lang="fr-FR" sz="1400" dirty="0">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B5C4A31D-F107-D4C1-2B84-F4B3A1F2D88C}"/>
              </a:ext>
            </a:extLst>
          </p:cNvPr>
          <p:cNvSpPr txBox="1"/>
          <p:nvPr/>
        </p:nvSpPr>
        <p:spPr>
          <a:xfrm>
            <a:off x="8517349" y="2269830"/>
            <a:ext cx="3010890" cy="4401205"/>
          </a:xfrm>
          <a:prstGeom prst="rect">
            <a:avLst/>
          </a:prstGeom>
          <a:solidFill>
            <a:schemeClr val="bg1">
              <a:lumMod val="85000"/>
            </a:schemeClr>
          </a:solidFill>
        </p:spPr>
        <p:txBody>
          <a:bodyPr wrap="square" rtlCol="0">
            <a:spAutoFit/>
          </a:bodyPr>
          <a:lstStyle/>
          <a:p>
            <a:pPr>
              <a:buClr>
                <a:srgbClr val="FF0000"/>
              </a:buClr>
            </a:pPr>
            <a:r>
              <a:rPr lang="fr-FR" sz="1400" dirty="0"/>
              <a:t>---</a:t>
            </a:r>
          </a:p>
          <a:p>
            <a:pPr>
              <a:buClr>
                <a:srgbClr val="FF0000"/>
              </a:buClr>
            </a:pPr>
            <a:r>
              <a:rPr lang="fr-FR" sz="1400" dirty="0"/>
              <a:t>- </a:t>
            </a:r>
            <a:r>
              <a:rPr lang="fr-FR" sz="1400" dirty="0" err="1"/>
              <a:t>name</a:t>
            </a:r>
            <a:r>
              <a:rPr lang="fr-FR" sz="1400" dirty="0"/>
              <a:t>: </a:t>
            </a:r>
            <a:r>
              <a:rPr lang="fr-FR" sz="1400" dirty="0" err="1"/>
              <a:t>Playbook</a:t>
            </a:r>
            <a:r>
              <a:rPr lang="fr-FR" sz="1400" dirty="0"/>
              <a:t> d'exemple</a:t>
            </a:r>
          </a:p>
          <a:p>
            <a:pPr>
              <a:buClr>
                <a:srgbClr val="FF0000"/>
              </a:buClr>
            </a:pPr>
            <a:r>
              <a:rPr lang="fr-FR" sz="1400" b="1" dirty="0"/>
              <a:t>  hosts: </a:t>
            </a:r>
            <a:r>
              <a:rPr lang="fr-FR" sz="1400" b="1" dirty="0" err="1"/>
              <a:t>web_servers</a:t>
            </a:r>
            <a:endParaRPr lang="fr-FR" sz="1400" b="1" dirty="0"/>
          </a:p>
          <a:p>
            <a:pPr>
              <a:buClr>
                <a:srgbClr val="FF0000"/>
              </a:buClr>
            </a:pPr>
            <a:r>
              <a:rPr lang="fr-FR" sz="1400" dirty="0"/>
              <a:t>  vars:</a:t>
            </a:r>
          </a:p>
          <a:p>
            <a:pPr>
              <a:buClr>
                <a:srgbClr val="FF0000"/>
              </a:buClr>
            </a:pPr>
            <a:r>
              <a:rPr lang="fr-FR" sz="1400" dirty="0"/>
              <a:t>    </a:t>
            </a:r>
            <a:r>
              <a:rPr lang="fr-FR" sz="1400" dirty="0" err="1"/>
              <a:t>http_port</a:t>
            </a:r>
            <a:r>
              <a:rPr lang="fr-FR" sz="1400" dirty="0"/>
              <a:t>: 80</a:t>
            </a:r>
          </a:p>
          <a:p>
            <a:pPr>
              <a:buClr>
                <a:srgbClr val="FF0000"/>
              </a:buClr>
            </a:pPr>
            <a:r>
              <a:rPr lang="fr-FR" sz="1400" b="1" dirty="0">
                <a:solidFill>
                  <a:srgbClr val="002060"/>
                </a:solidFill>
              </a:rPr>
              <a:t>  </a:t>
            </a:r>
            <a:r>
              <a:rPr lang="fr-FR" sz="1400" b="1" dirty="0" err="1">
                <a:solidFill>
                  <a:srgbClr val="002060"/>
                </a:solidFill>
              </a:rPr>
              <a:t>tasks</a:t>
            </a:r>
            <a:r>
              <a:rPr lang="fr-FR" sz="1400" b="1" dirty="0">
                <a:solidFill>
                  <a:srgbClr val="002060"/>
                </a:solidFill>
              </a:rPr>
              <a:t>:</a:t>
            </a:r>
          </a:p>
          <a:p>
            <a:pPr>
              <a:buClr>
                <a:srgbClr val="FF0000"/>
              </a:buClr>
            </a:pPr>
            <a:r>
              <a:rPr lang="fr-FR" sz="1400" dirty="0"/>
              <a:t>    - </a:t>
            </a:r>
            <a:r>
              <a:rPr lang="fr-FR" sz="1400" dirty="0" err="1"/>
              <a:t>name</a:t>
            </a:r>
            <a:r>
              <a:rPr lang="fr-FR" sz="1400" dirty="0"/>
              <a:t>: Installer Apache</a:t>
            </a:r>
          </a:p>
          <a:p>
            <a:pPr>
              <a:buClr>
                <a:srgbClr val="FF0000"/>
              </a:buClr>
            </a:pPr>
            <a:r>
              <a:rPr lang="fr-FR" sz="1400" dirty="0"/>
              <a:t>      </a:t>
            </a:r>
            <a:r>
              <a:rPr lang="fr-FR" sz="1400" dirty="0" err="1"/>
              <a:t>yum</a:t>
            </a:r>
            <a:r>
              <a:rPr lang="fr-FR" sz="1400" dirty="0"/>
              <a:t>:</a:t>
            </a:r>
          </a:p>
          <a:p>
            <a:pPr>
              <a:buClr>
                <a:srgbClr val="FF0000"/>
              </a:buClr>
            </a:pPr>
            <a:r>
              <a:rPr lang="fr-FR" sz="1400" dirty="0"/>
              <a:t>        </a:t>
            </a:r>
            <a:r>
              <a:rPr lang="fr-FR" sz="1400" dirty="0" err="1"/>
              <a:t>name</a:t>
            </a:r>
            <a:r>
              <a:rPr lang="fr-FR" sz="1400" dirty="0"/>
              <a:t>: </a:t>
            </a:r>
            <a:r>
              <a:rPr lang="fr-FR" sz="1400" dirty="0" err="1"/>
              <a:t>httpd</a:t>
            </a:r>
            <a:endParaRPr lang="fr-FR" sz="1400" dirty="0"/>
          </a:p>
          <a:p>
            <a:pPr>
              <a:buClr>
                <a:srgbClr val="FF0000"/>
              </a:buClr>
            </a:pPr>
            <a:r>
              <a:rPr lang="fr-FR" sz="1400" dirty="0"/>
              <a:t>        state: </a:t>
            </a:r>
            <a:r>
              <a:rPr lang="fr-FR" sz="1400" dirty="0" err="1"/>
              <a:t>present</a:t>
            </a:r>
            <a:endParaRPr lang="fr-FR" sz="1400" dirty="0"/>
          </a:p>
          <a:p>
            <a:pPr>
              <a:buClr>
                <a:srgbClr val="FF0000"/>
              </a:buClr>
            </a:pPr>
            <a:endParaRPr lang="fr-FR" sz="1400" dirty="0"/>
          </a:p>
          <a:p>
            <a:pPr>
              <a:buClr>
                <a:srgbClr val="FF0000"/>
              </a:buClr>
            </a:pPr>
            <a:r>
              <a:rPr lang="fr-FR" sz="1400" dirty="0"/>
              <a:t>- </a:t>
            </a:r>
            <a:r>
              <a:rPr lang="fr-FR" sz="1400" dirty="0" err="1"/>
              <a:t>name</a:t>
            </a:r>
            <a:r>
              <a:rPr lang="fr-FR" sz="1400" dirty="0"/>
              <a:t>: </a:t>
            </a:r>
            <a:r>
              <a:rPr lang="fr-FR" sz="1400" dirty="0" err="1"/>
              <a:t>Playbook</a:t>
            </a:r>
            <a:r>
              <a:rPr lang="fr-FR" sz="1400" dirty="0"/>
              <a:t> d'exemple</a:t>
            </a:r>
          </a:p>
          <a:p>
            <a:pPr>
              <a:buClr>
                <a:srgbClr val="FF0000"/>
              </a:buClr>
            </a:pPr>
            <a:r>
              <a:rPr lang="fr-FR" sz="1400" dirty="0"/>
              <a:t>  </a:t>
            </a:r>
            <a:r>
              <a:rPr lang="fr-FR" sz="1400" b="1" dirty="0"/>
              <a:t>hosts: </a:t>
            </a:r>
            <a:r>
              <a:rPr lang="fr-FR" sz="1400" b="1" dirty="0" err="1"/>
              <a:t>database_servers</a:t>
            </a:r>
            <a:endParaRPr lang="fr-FR" sz="1400" b="1" dirty="0"/>
          </a:p>
          <a:p>
            <a:pPr>
              <a:buClr>
                <a:srgbClr val="FF0000"/>
              </a:buClr>
            </a:pPr>
            <a:r>
              <a:rPr lang="fr-FR" sz="1400" dirty="0"/>
              <a:t>  vars:</a:t>
            </a:r>
          </a:p>
          <a:p>
            <a:pPr>
              <a:buClr>
                <a:srgbClr val="FF0000"/>
              </a:buClr>
            </a:pPr>
            <a:r>
              <a:rPr lang="fr-FR" sz="1400" dirty="0"/>
              <a:t>    </a:t>
            </a:r>
            <a:r>
              <a:rPr lang="fr-FR" sz="1400" dirty="0" err="1"/>
              <a:t>db_port</a:t>
            </a:r>
            <a:r>
              <a:rPr lang="fr-FR" sz="1400" dirty="0"/>
              <a:t>: 3306</a:t>
            </a:r>
          </a:p>
          <a:p>
            <a:pPr>
              <a:buClr>
                <a:srgbClr val="FF0000"/>
              </a:buClr>
            </a:pPr>
            <a:r>
              <a:rPr lang="fr-FR" sz="1400" dirty="0"/>
              <a:t>  </a:t>
            </a:r>
            <a:r>
              <a:rPr lang="fr-FR" sz="1400" b="1" dirty="0" err="1">
                <a:solidFill>
                  <a:srgbClr val="002060"/>
                </a:solidFill>
              </a:rPr>
              <a:t>tasks</a:t>
            </a:r>
            <a:r>
              <a:rPr lang="fr-FR" sz="1400" b="1" dirty="0">
                <a:solidFill>
                  <a:srgbClr val="002060"/>
                </a:solidFill>
              </a:rPr>
              <a:t>:</a:t>
            </a:r>
          </a:p>
          <a:p>
            <a:pPr>
              <a:buClr>
                <a:srgbClr val="FF0000"/>
              </a:buClr>
            </a:pPr>
            <a:r>
              <a:rPr lang="fr-FR" sz="1400" dirty="0"/>
              <a:t>    - </a:t>
            </a:r>
            <a:r>
              <a:rPr lang="fr-FR" sz="1400" dirty="0" err="1"/>
              <a:t>name</a:t>
            </a:r>
            <a:r>
              <a:rPr lang="fr-FR" sz="1400" dirty="0"/>
              <a:t>: Installer MySQL</a:t>
            </a:r>
          </a:p>
          <a:p>
            <a:pPr>
              <a:buClr>
                <a:srgbClr val="FF0000"/>
              </a:buClr>
            </a:pPr>
            <a:r>
              <a:rPr lang="fr-FR" sz="1400" dirty="0"/>
              <a:t>      </a:t>
            </a:r>
            <a:r>
              <a:rPr lang="fr-FR" sz="1400" dirty="0" err="1"/>
              <a:t>yum</a:t>
            </a:r>
            <a:r>
              <a:rPr lang="fr-FR" sz="1400" dirty="0"/>
              <a:t>:</a:t>
            </a:r>
          </a:p>
          <a:p>
            <a:pPr>
              <a:buClr>
                <a:srgbClr val="FF0000"/>
              </a:buClr>
            </a:pPr>
            <a:r>
              <a:rPr lang="fr-FR" sz="1400" dirty="0"/>
              <a:t>        </a:t>
            </a:r>
            <a:r>
              <a:rPr lang="fr-FR" sz="1400" dirty="0" err="1"/>
              <a:t>name</a:t>
            </a:r>
            <a:r>
              <a:rPr lang="fr-FR" sz="1400" dirty="0"/>
              <a:t>: </a:t>
            </a:r>
            <a:r>
              <a:rPr lang="fr-FR" sz="1400" dirty="0" err="1"/>
              <a:t>mysql</a:t>
            </a:r>
            <a:endParaRPr lang="fr-FR" sz="1400" dirty="0"/>
          </a:p>
          <a:p>
            <a:pPr>
              <a:buClr>
                <a:srgbClr val="FF0000"/>
              </a:buClr>
            </a:pPr>
            <a:r>
              <a:rPr lang="fr-FR" sz="1400" dirty="0"/>
              <a:t>        state: </a:t>
            </a:r>
            <a:r>
              <a:rPr lang="fr-FR" sz="1400" dirty="0" err="1"/>
              <a:t>present</a:t>
            </a:r>
            <a:endParaRPr lang="fr-FR" sz="1400" dirty="0"/>
          </a:p>
        </p:txBody>
      </p:sp>
      <p:sp>
        <p:nvSpPr>
          <p:cNvPr id="13" name="ZoneTexte 12">
            <a:extLst>
              <a:ext uri="{FF2B5EF4-FFF2-40B4-BE49-F238E27FC236}">
                <a16:creationId xmlns:a16="http://schemas.microsoft.com/office/drawing/2014/main" id="{B360B709-8DBF-2C87-8226-BACF4D4D152E}"/>
              </a:ext>
            </a:extLst>
          </p:cNvPr>
          <p:cNvSpPr txBox="1"/>
          <p:nvPr/>
        </p:nvSpPr>
        <p:spPr>
          <a:xfrm>
            <a:off x="5142255" y="1924806"/>
            <a:ext cx="511679" cy="369332"/>
          </a:xfrm>
          <a:prstGeom prst="rect">
            <a:avLst/>
          </a:prstGeom>
          <a:noFill/>
        </p:spPr>
        <p:txBody>
          <a:bodyPr wrap="none" rtlCol="0">
            <a:spAutoFit/>
          </a:bodyPr>
          <a:lstStyle/>
          <a:p>
            <a:r>
              <a:rPr lang="fr-FR" b="1" dirty="0">
                <a:solidFill>
                  <a:srgbClr val="FFFF00"/>
                </a:solidFill>
              </a:rPr>
              <a:t>.</a:t>
            </a:r>
            <a:r>
              <a:rPr lang="fr-FR" b="1" dirty="0" err="1">
                <a:solidFill>
                  <a:srgbClr val="FFFF00"/>
                </a:solidFill>
              </a:rPr>
              <a:t>ini</a:t>
            </a:r>
            <a:endParaRPr lang="fr-FR" b="1" dirty="0">
              <a:solidFill>
                <a:srgbClr val="FFFF00"/>
              </a:solidFill>
            </a:endParaRPr>
          </a:p>
        </p:txBody>
      </p:sp>
      <p:sp>
        <p:nvSpPr>
          <p:cNvPr id="14" name="ZoneTexte 13">
            <a:extLst>
              <a:ext uri="{FF2B5EF4-FFF2-40B4-BE49-F238E27FC236}">
                <a16:creationId xmlns:a16="http://schemas.microsoft.com/office/drawing/2014/main" id="{974336CE-47D5-FECF-4D02-B57BBF799F90}"/>
              </a:ext>
            </a:extLst>
          </p:cNvPr>
          <p:cNvSpPr txBox="1"/>
          <p:nvPr/>
        </p:nvSpPr>
        <p:spPr>
          <a:xfrm>
            <a:off x="8423648" y="1941459"/>
            <a:ext cx="744563" cy="369332"/>
          </a:xfrm>
          <a:prstGeom prst="rect">
            <a:avLst/>
          </a:prstGeom>
          <a:noFill/>
        </p:spPr>
        <p:txBody>
          <a:bodyPr wrap="none" rtlCol="0">
            <a:spAutoFit/>
          </a:bodyPr>
          <a:lstStyle/>
          <a:p>
            <a:r>
              <a:rPr lang="fr-FR" b="1" dirty="0">
                <a:solidFill>
                  <a:srgbClr val="FFFF00"/>
                </a:solidFill>
              </a:rPr>
              <a:t>.</a:t>
            </a:r>
            <a:r>
              <a:rPr lang="fr-FR" b="1" dirty="0" err="1">
                <a:solidFill>
                  <a:srgbClr val="FFFF00"/>
                </a:solidFill>
              </a:rPr>
              <a:t>Yaml</a:t>
            </a:r>
            <a:endParaRPr lang="fr-FR" b="1" dirty="0">
              <a:solidFill>
                <a:srgbClr val="FFFF00"/>
              </a:solidFill>
            </a:endParaRPr>
          </a:p>
        </p:txBody>
      </p:sp>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Tree>
    <p:extLst>
      <p:ext uri="{BB962C8B-B14F-4D97-AF65-F5344CB8AC3E}">
        <p14:creationId xmlns:p14="http://schemas.microsoft.com/office/powerpoint/2010/main" val="3013608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8" name="Google Shape;799;p32">
            <a:extLst>
              <a:ext uri="{FF2B5EF4-FFF2-40B4-BE49-F238E27FC236}">
                <a16:creationId xmlns:a16="http://schemas.microsoft.com/office/drawing/2014/main" id="{7978C694-6AC3-367A-F4B7-C2C9D65285CE}"/>
              </a:ext>
            </a:extLst>
          </p:cNvPr>
          <p:cNvSpPr txBox="1">
            <a:spLocks noGrp="1"/>
          </p:cNvSpPr>
          <p:nvPr/>
        </p:nvSpPr>
        <p:spPr>
          <a:xfrm>
            <a:off x="361977" y="1420969"/>
            <a:ext cx="2311853"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a:lnSpc>
                <a:spcPct val="100000"/>
              </a:lnSpc>
              <a:spcBef>
                <a:spcPts val="0"/>
              </a:spcBef>
              <a:spcAft>
                <a:spcPts val="0"/>
              </a:spcAft>
              <a:buClr>
                <a:srgbClr val="FFFFFF"/>
              </a:buClr>
              <a:buSzPct val="100000"/>
              <a:buFont typeface="Wingdings" panose="05000000000000000000" pitchFamily="2" charset="2"/>
              <a:buChar char="§"/>
            </a:pPr>
            <a:r>
              <a:rPr lang="en-US" sz="2000" b="1" dirty="0">
                <a:solidFill>
                  <a:schemeClr val="bg1"/>
                </a:solidFill>
              </a:rPr>
              <a:t>Ansible playbooks</a:t>
            </a:r>
            <a:endParaRPr sz="2000" b="1" dirty="0">
              <a:solidFill>
                <a:schemeClr val="bg1"/>
              </a:solidFill>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5857460" y="1176148"/>
            <a:ext cx="6042990" cy="4996827"/>
          </a:xfrm>
          <a:prstGeom prst="rect">
            <a:avLst/>
          </a:prstGeom>
          <a:noFill/>
          <a:ln>
            <a:solidFill>
              <a:srgbClr val="FFFF00"/>
            </a:solid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18" name="Rectangle 17">
            <a:extLst>
              <a:ext uri="{FF2B5EF4-FFF2-40B4-BE49-F238E27FC236}">
                <a16:creationId xmlns:a16="http://schemas.microsoft.com/office/drawing/2014/main" id="{E12EE339-E2E8-ED04-2DE6-19A03563F882}"/>
              </a:ext>
            </a:extLst>
          </p:cNvPr>
          <p:cNvSpPr/>
          <p:nvPr/>
        </p:nvSpPr>
        <p:spPr>
          <a:xfrm>
            <a:off x="6003232" y="1476274"/>
            <a:ext cx="5539409" cy="461688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1999C42-3171-A6D5-6F2E-575F3BBBEEFA}"/>
              </a:ext>
            </a:extLst>
          </p:cNvPr>
          <p:cNvSpPr/>
          <p:nvPr/>
        </p:nvSpPr>
        <p:spPr>
          <a:xfrm>
            <a:off x="6308032" y="2663687"/>
            <a:ext cx="4511638" cy="12457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9FFA5C78-595C-E72D-C020-AF18E6B3CB74}"/>
              </a:ext>
            </a:extLst>
          </p:cNvPr>
          <p:cNvSpPr/>
          <p:nvPr/>
        </p:nvSpPr>
        <p:spPr>
          <a:xfrm>
            <a:off x="6586328" y="2968487"/>
            <a:ext cx="2239617" cy="848139"/>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ADF7855E-5507-AAAF-2CBA-6E74DF7B8A12}"/>
              </a:ext>
            </a:extLst>
          </p:cNvPr>
          <p:cNvSpPr txBox="1"/>
          <p:nvPr/>
        </p:nvSpPr>
        <p:spPr>
          <a:xfrm>
            <a:off x="270402" y="1764064"/>
            <a:ext cx="5539409" cy="1631216"/>
          </a:xfrm>
          <a:prstGeom prst="rect">
            <a:avLst/>
          </a:prstGeom>
          <a:noFill/>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a:cs typeface="Calibri"/>
                <a:sym typeface="Calibri"/>
              </a:rPr>
              <a:t>Un </a:t>
            </a:r>
            <a:r>
              <a:rPr lang="fr-FR" sz="2000" b="1" dirty="0" err="1">
                <a:solidFill>
                  <a:schemeClr val="bg1"/>
                </a:solidFill>
                <a:latin typeface="Calibri"/>
                <a:cs typeface="Calibri"/>
                <a:sym typeface="Calibri"/>
              </a:rPr>
              <a:t>play</a:t>
            </a:r>
            <a:r>
              <a:rPr lang="fr-FR" sz="2000" b="1" dirty="0">
                <a:solidFill>
                  <a:schemeClr val="bg1"/>
                </a:solidFill>
                <a:latin typeface="Calibri"/>
                <a:cs typeface="Calibri"/>
                <a:sym typeface="Calibri"/>
              </a:rPr>
              <a:t> </a:t>
            </a:r>
            <a:r>
              <a:rPr lang="fr-FR" sz="2000" dirty="0">
                <a:solidFill>
                  <a:schemeClr val="bg1"/>
                </a:solidFill>
                <a:latin typeface="Calibri" panose="020F0502020204030204" pitchFamily="34" charset="0"/>
                <a:cs typeface="Calibri" panose="020F0502020204030204" pitchFamily="34" charset="0"/>
              </a:rPr>
              <a:t>est une section d'un </a:t>
            </a:r>
            <a:r>
              <a:rPr lang="fr-FR" sz="2000" dirty="0" err="1">
                <a:solidFill>
                  <a:schemeClr val="bg1"/>
                </a:solidFill>
                <a:latin typeface="Calibri" panose="020F0502020204030204" pitchFamily="34" charset="0"/>
                <a:cs typeface="Calibri" panose="020F0502020204030204" pitchFamily="34" charset="0"/>
              </a:rPr>
              <a:t>playbook</a:t>
            </a:r>
            <a:r>
              <a:rPr lang="fr-FR" sz="2000" dirty="0">
                <a:solidFill>
                  <a:schemeClr val="bg1"/>
                </a:solidFill>
                <a:latin typeface="Calibri" panose="020F0502020204030204" pitchFamily="34" charset="0"/>
                <a:cs typeface="Calibri" panose="020F0502020204030204" pitchFamily="34" charset="0"/>
              </a:rPr>
              <a:t> qui spécifie un ensemble d'hôtes sur lesquels les tâches doivent être exécutées. Il contient des variables spécifiques à ce </a:t>
            </a:r>
            <a:r>
              <a:rPr lang="fr-FR" sz="2000" dirty="0" err="1">
                <a:solidFill>
                  <a:schemeClr val="bg1"/>
                </a:solidFill>
                <a:latin typeface="Calibri" panose="020F0502020204030204" pitchFamily="34" charset="0"/>
                <a:cs typeface="Calibri" panose="020F0502020204030204" pitchFamily="34" charset="0"/>
              </a:rPr>
              <a:t>play</a:t>
            </a:r>
            <a:r>
              <a:rPr lang="fr-FR" sz="2000" dirty="0">
                <a:solidFill>
                  <a:schemeClr val="bg1"/>
                </a:solidFill>
                <a:latin typeface="Calibri" panose="020F0502020204030204" pitchFamily="34" charset="0"/>
                <a:cs typeface="Calibri" panose="020F0502020204030204" pitchFamily="34" charset="0"/>
              </a:rPr>
              <a:t> et une liste de tâches à exécuter sur ces hôtes.</a:t>
            </a:r>
          </a:p>
        </p:txBody>
      </p:sp>
      <p:sp>
        <p:nvSpPr>
          <p:cNvPr id="31" name="ZoneTexte 30">
            <a:extLst>
              <a:ext uri="{FF2B5EF4-FFF2-40B4-BE49-F238E27FC236}">
                <a16:creationId xmlns:a16="http://schemas.microsoft.com/office/drawing/2014/main" id="{14BA87F6-2B8B-EB7C-7C9D-68E4CFF5A2F4}"/>
              </a:ext>
            </a:extLst>
          </p:cNvPr>
          <p:cNvSpPr txBox="1"/>
          <p:nvPr/>
        </p:nvSpPr>
        <p:spPr>
          <a:xfrm>
            <a:off x="270402" y="3424504"/>
            <a:ext cx="5238204" cy="1938992"/>
          </a:xfrm>
          <a:prstGeom prst="rect">
            <a:avLst/>
          </a:prstGeom>
          <a:noFill/>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Une tâche (</a:t>
            </a:r>
            <a:r>
              <a:rPr lang="fr-FR" sz="2000" b="1" dirty="0" err="1">
                <a:solidFill>
                  <a:schemeClr val="bg1"/>
                </a:solidFill>
                <a:latin typeface="Calibri" panose="020F0502020204030204" pitchFamily="34" charset="0"/>
                <a:cs typeface="Calibri" panose="020F0502020204030204" pitchFamily="34" charset="0"/>
              </a:rPr>
              <a:t>task</a:t>
            </a:r>
            <a:r>
              <a:rPr lang="fr-FR" sz="2000" b="1" dirty="0">
                <a:solidFill>
                  <a:schemeClr val="bg1"/>
                </a:solidFill>
                <a:latin typeface="Calibri" panose="020F0502020204030204" pitchFamily="34" charset="0"/>
                <a:cs typeface="Calibri" panose="020F0502020204030204" pitchFamily="34" charset="0"/>
              </a:rPr>
              <a:t>)</a:t>
            </a:r>
            <a:r>
              <a:rPr lang="fr-FR" sz="2000" dirty="0">
                <a:solidFill>
                  <a:schemeClr val="bg1"/>
                </a:solidFill>
                <a:latin typeface="Calibri" panose="020F0502020204030204" pitchFamily="34" charset="0"/>
                <a:cs typeface="Calibri" panose="020F0502020204030204" pitchFamily="34" charset="0"/>
              </a:rPr>
              <a:t> dans Ansible représente une action individuelle à exécuter sur les hôtes cibles spécifiés dans un </a:t>
            </a:r>
            <a:r>
              <a:rPr lang="fr-FR" sz="2000" dirty="0" err="1">
                <a:solidFill>
                  <a:schemeClr val="bg1"/>
                </a:solidFill>
                <a:latin typeface="Calibri" panose="020F0502020204030204" pitchFamily="34" charset="0"/>
                <a:cs typeface="Calibri" panose="020F0502020204030204" pitchFamily="34" charset="0"/>
              </a:rPr>
              <a:t>play</a:t>
            </a:r>
            <a:r>
              <a:rPr lang="fr-FR" sz="2000" dirty="0">
                <a:solidFill>
                  <a:schemeClr val="bg1"/>
                </a:solidFill>
                <a:latin typeface="Calibri" panose="020F0502020204030204" pitchFamily="34" charset="0"/>
                <a:cs typeface="Calibri" panose="020F0502020204030204" pitchFamily="34" charset="0"/>
              </a:rPr>
              <a:t>. Elle est définie avec un nom descriptif et utilise un module Ansible pour effectuer l'action souhaitée</a:t>
            </a:r>
            <a:r>
              <a:rPr lang="fr-FR" sz="2000" b="0" i="0" dirty="0">
                <a:solidFill>
                  <a:schemeClr val="bg1"/>
                </a:solidFill>
                <a:effectLst/>
                <a:highlight>
                  <a:srgbClr val="FFFFFF"/>
                </a:highlight>
                <a:latin typeface="Söhne"/>
              </a:rPr>
              <a:t>,</a:t>
            </a:r>
            <a:endParaRPr lang="fr-FR" sz="2000" dirty="0">
              <a:solidFill>
                <a:schemeClr val="bg1"/>
              </a:solidFill>
            </a:endParaRPr>
          </a:p>
        </p:txBody>
      </p:sp>
      <p:sp>
        <p:nvSpPr>
          <p:cNvPr id="34" name="ZoneTexte 33">
            <a:extLst>
              <a:ext uri="{FF2B5EF4-FFF2-40B4-BE49-F238E27FC236}">
                <a16:creationId xmlns:a16="http://schemas.microsoft.com/office/drawing/2014/main" id="{66C6F0F0-5A31-1C60-07E1-7B1C19DCD303}"/>
              </a:ext>
            </a:extLst>
          </p:cNvPr>
          <p:cNvSpPr txBox="1"/>
          <p:nvPr/>
        </p:nvSpPr>
        <p:spPr>
          <a:xfrm>
            <a:off x="291550" y="5392881"/>
            <a:ext cx="5132191" cy="1015663"/>
          </a:xfrm>
          <a:prstGeom prst="rect">
            <a:avLst/>
          </a:prstGeom>
          <a:noFill/>
          <a:ln>
            <a:noFill/>
          </a:ln>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Un module </a:t>
            </a:r>
            <a:r>
              <a:rPr lang="fr-FR" sz="2000" dirty="0">
                <a:solidFill>
                  <a:schemeClr val="bg1"/>
                </a:solidFill>
                <a:latin typeface="Calibri" panose="020F0502020204030204" pitchFamily="34" charset="0"/>
                <a:cs typeface="Calibri" panose="020F0502020204030204" pitchFamily="34" charset="0"/>
              </a:rPr>
              <a:t>dans Ansible est un programme exécutable qui effectue des actions spécifiques sur les hôtes cibles.</a:t>
            </a:r>
          </a:p>
        </p:txBody>
      </p:sp>
    </p:spTree>
    <p:extLst>
      <p:ext uri="{BB962C8B-B14F-4D97-AF65-F5344CB8AC3E}">
        <p14:creationId xmlns:p14="http://schemas.microsoft.com/office/powerpoint/2010/main" val="3127657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V</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otre</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premier</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1240988" y="1512239"/>
            <a:ext cx="6042990" cy="4996827"/>
          </a:xfrm>
          <a:prstGeom prst="rect">
            <a:avLst/>
          </a:prstGeom>
          <a:noFill/>
          <a:ln>
            <a:no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fr-F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23" name="Rectangle 22">
            <a:extLst>
              <a:ext uri="{FF2B5EF4-FFF2-40B4-BE49-F238E27FC236}">
                <a16:creationId xmlns:a16="http://schemas.microsoft.com/office/drawing/2014/main" id="{9FFA5C78-595C-E72D-C020-AF18E6B3CB74}"/>
              </a:ext>
            </a:extLst>
          </p:cNvPr>
          <p:cNvSpPr/>
          <p:nvPr/>
        </p:nvSpPr>
        <p:spPr>
          <a:xfrm>
            <a:off x="1008999" y="2241561"/>
            <a:ext cx="5310115" cy="1043885"/>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ansible-playbook</a:t>
            </a:r>
            <a:endParaRPr sz="2000" b="1" dirty="0">
              <a:solidFill>
                <a:schemeClr val="bg1"/>
              </a:solidFill>
            </a:endParaRPr>
          </a:p>
        </p:txBody>
      </p:sp>
      <p:sp>
        <p:nvSpPr>
          <p:cNvPr id="15" name="ZoneTexte 14">
            <a:extLst>
              <a:ext uri="{FF2B5EF4-FFF2-40B4-BE49-F238E27FC236}">
                <a16:creationId xmlns:a16="http://schemas.microsoft.com/office/drawing/2014/main" id="{22733574-7365-5A49-B236-DA95B7187624}"/>
              </a:ext>
            </a:extLst>
          </p:cNvPr>
          <p:cNvSpPr txBox="1"/>
          <p:nvPr/>
        </p:nvSpPr>
        <p:spPr>
          <a:xfrm>
            <a:off x="7283978" y="1512239"/>
            <a:ext cx="5419603" cy="338554"/>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playbookFile.yml</a:t>
            </a:r>
            <a:endParaRPr lang="fr-FR" sz="1600" b="1" dirty="0">
              <a:solidFill>
                <a:schemeClr val="bg1"/>
              </a:solidFill>
              <a:highlight>
                <a:srgbClr val="0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0020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8" name="Google Shape;799;p32">
            <a:extLst>
              <a:ext uri="{FF2B5EF4-FFF2-40B4-BE49-F238E27FC236}">
                <a16:creationId xmlns:a16="http://schemas.microsoft.com/office/drawing/2014/main" id="{7978C694-6AC3-367A-F4B7-C2C9D65285CE}"/>
              </a:ext>
            </a:extLst>
          </p:cNvPr>
          <p:cNvSpPr txBox="1">
            <a:spLocks noGrp="1"/>
          </p:cNvSpPr>
          <p:nvPr/>
        </p:nvSpPr>
        <p:spPr>
          <a:xfrm>
            <a:off x="577651" y="258219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lines </a:t>
            </a:r>
            <a:r>
              <a:rPr lang="en-US" sz="2000" b="1" dirty="0" err="1">
                <a:solidFill>
                  <a:schemeClr val="bg1"/>
                </a:solidFill>
              </a:rPr>
              <a:t>équivalentes</a:t>
            </a:r>
            <a:r>
              <a:rPr lang="en-US" sz="2000" b="1" dirty="0">
                <a:solidFill>
                  <a:schemeClr val="bg1"/>
                </a:solidFill>
              </a:rPr>
              <a:t> </a:t>
            </a:r>
            <a:endParaRPr sz="2000" b="1" dirty="0">
              <a:solidFill>
                <a:schemeClr val="bg1"/>
              </a:solidFill>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5857460" y="1176148"/>
            <a:ext cx="6042990" cy="4996827"/>
          </a:xfrm>
          <a:prstGeom prst="rect">
            <a:avLst/>
          </a:prstGeom>
          <a:noFill/>
          <a:ln>
            <a:no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fr-F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18" name="Rectangle 17">
            <a:extLst>
              <a:ext uri="{FF2B5EF4-FFF2-40B4-BE49-F238E27FC236}">
                <a16:creationId xmlns:a16="http://schemas.microsoft.com/office/drawing/2014/main" id="{E12EE339-E2E8-ED04-2DE6-19A03563F882}"/>
              </a:ext>
            </a:extLst>
          </p:cNvPr>
          <p:cNvSpPr/>
          <p:nvPr/>
        </p:nvSpPr>
        <p:spPr>
          <a:xfrm>
            <a:off x="6095999" y="5049274"/>
            <a:ext cx="5327374" cy="1043885"/>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1999C42-3171-A6D5-6F2E-575F3BBBEEFA}"/>
              </a:ext>
            </a:extLst>
          </p:cNvPr>
          <p:cNvSpPr/>
          <p:nvPr/>
        </p:nvSpPr>
        <p:spPr>
          <a:xfrm>
            <a:off x="6113258" y="3829878"/>
            <a:ext cx="5310115" cy="11528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9FFA5C78-595C-E72D-C020-AF18E6B3CB74}"/>
              </a:ext>
            </a:extLst>
          </p:cNvPr>
          <p:cNvSpPr/>
          <p:nvPr/>
        </p:nvSpPr>
        <p:spPr>
          <a:xfrm>
            <a:off x="6099027" y="2732681"/>
            <a:ext cx="5310115" cy="1043885"/>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D2798E7-049B-EA59-382E-188E8771954C}"/>
              </a:ext>
            </a:extLst>
          </p:cNvPr>
          <p:cNvSpPr txBox="1"/>
          <p:nvPr/>
        </p:nvSpPr>
        <p:spPr>
          <a:xfrm>
            <a:off x="501462" y="3015385"/>
            <a:ext cx="5419603"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yum</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-a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name</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httpd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state=</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latest</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11" name="ZoneTexte 10">
            <a:extLst>
              <a:ext uri="{FF2B5EF4-FFF2-40B4-BE49-F238E27FC236}">
                <a16:creationId xmlns:a16="http://schemas.microsoft.com/office/drawing/2014/main" id="{884764A0-CA7F-151A-58B7-43642E009A9D}"/>
              </a:ext>
            </a:extLst>
          </p:cNvPr>
          <p:cNvSpPr txBox="1"/>
          <p:nvPr/>
        </p:nvSpPr>
        <p:spPr>
          <a:xfrm>
            <a:off x="501463" y="4115314"/>
            <a:ext cx="5449280"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copy -a "src=files/index.html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dest</a:t>
            </a:r>
            <a:r>
              <a:rPr lang="fr-FR" sz="1600" b="1" dirty="0">
                <a:solidFill>
                  <a:schemeClr val="bg1"/>
                </a:solidFill>
                <a:highlight>
                  <a:srgbClr val="008080"/>
                </a:highlight>
                <a:latin typeface="Courier New" panose="02070309020205020404" pitchFamily="49" charset="0"/>
                <a:cs typeface="Courier New" panose="02070309020205020404" pitchFamily="49" charset="0"/>
              </a:rPr>
              <a:t>=/var/www/html/"</a:t>
            </a:r>
          </a:p>
        </p:txBody>
      </p:sp>
      <p:sp>
        <p:nvSpPr>
          <p:cNvPr id="13" name="ZoneTexte 12">
            <a:extLst>
              <a:ext uri="{FF2B5EF4-FFF2-40B4-BE49-F238E27FC236}">
                <a16:creationId xmlns:a16="http://schemas.microsoft.com/office/drawing/2014/main" id="{EB7B5202-A717-AB71-95D7-2D8C2D8B210E}"/>
              </a:ext>
            </a:extLst>
          </p:cNvPr>
          <p:cNvSpPr txBox="1"/>
          <p:nvPr/>
        </p:nvSpPr>
        <p:spPr>
          <a:xfrm>
            <a:off x="471784" y="5309235"/>
            <a:ext cx="5449281"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service -a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name</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httpd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state=</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started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ansible-playbook</a:t>
            </a:r>
            <a:endParaRPr sz="2000" b="1" dirty="0">
              <a:solidFill>
                <a:schemeClr val="bg1"/>
              </a:solidFill>
            </a:endParaRPr>
          </a:p>
        </p:txBody>
      </p:sp>
      <p:sp>
        <p:nvSpPr>
          <p:cNvPr id="15" name="ZoneTexte 14">
            <a:extLst>
              <a:ext uri="{FF2B5EF4-FFF2-40B4-BE49-F238E27FC236}">
                <a16:creationId xmlns:a16="http://schemas.microsoft.com/office/drawing/2014/main" id="{22733574-7365-5A49-B236-DA95B7187624}"/>
              </a:ext>
            </a:extLst>
          </p:cNvPr>
          <p:cNvSpPr txBox="1"/>
          <p:nvPr/>
        </p:nvSpPr>
        <p:spPr>
          <a:xfrm>
            <a:off x="501462" y="1668912"/>
            <a:ext cx="5419603" cy="338554"/>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playbookFile.yml</a:t>
            </a:r>
            <a:endParaRPr lang="fr-FR" sz="1600" b="1" dirty="0">
              <a:solidFill>
                <a:schemeClr val="bg1"/>
              </a:solidFill>
              <a:highlight>
                <a:srgbClr val="0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58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pic>
        <p:nvPicPr>
          <p:cNvPr id="7" name="Google Shape;1188;p77">
            <a:extLst>
              <a:ext uri="{FF2B5EF4-FFF2-40B4-BE49-F238E27FC236}">
                <a16:creationId xmlns:a16="http://schemas.microsoft.com/office/drawing/2014/main" id="{11A4E47A-A8D6-39D9-4DD1-6214C899097E}"/>
              </a:ext>
            </a:extLst>
          </p:cNvPr>
          <p:cNvPicPr preferRelativeResize="0"/>
          <p:nvPr/>
        </p:nvPicPr>
        <p:blipFill rotWithShape="1">
          <a:blip r:embed="rId8">
            <a:alphaModFix/>
          </a:blip>
          <a:srcRect/>
          <a:stretch/>
        </p:blipFill>
        <p:spPr>
          <a:xfrm>
            <a:off x="271387" y="1284977"/>
            <a:ext cx="5113802" cy="5087501"/>
          </a:xfrm>
          <a:prstGeom prst="rect">
            <a:avLst/>
          </a:prstGeom>
          <a:noFill/>
          <a:ln>
            <a:noFill/>
          </a:ln>
        </p:spPr>
      </p:pic>
      <p:sp>
        <p:nvSpPr>
          <p:cNvPr id="9" name="ZoneTexte 8">
            <a:extLst>
              <a:ext uri="{FF2B5EF4-FFF2-40B4-BE49-F238E27FC236}">
                <a16:creationId xmlns:a16="http://schemas.microsoft.com/office/drawing/2014/main" id="{6D797852-A5B7-45D5-63FC-26DACC36EA0B}"/>
              </a:ext>
            </a:extLst>
          </p:cNvPr>
          <p:cNvSpPr txBox="1"/>
          <p:nvPr/>
        </p:nvSpPr>
        <p:spPr>
          <a:xfrm>
            <a:off x="5857462" y="1355720"/>
            <a:ext cx="5458039" cy="4555093"/>
          </a:xfrm>
          <a:prstGeom prst="rect">
            <a:avLst/>
          </a:prstGeom>
          <a:noFill/>
        </p:spPr>
        <p:txBody>
          <a:bodyPr wrap="square">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Premier </a:t>
            </a:r>
            <a:r>
              <a:rPr lang="fr-FR" dirty="0" err="1">
                <a:solidFill>
                  <a:schemeClr val="bg1"/>
                </a:solidFill>
              </a:rPr>
              <a:t>play</a:t>
            </a:r>
            <a:r>
              <a:rPr lang="fr-FR" dirty="0">
                <a:solidFill>
                  <a:schemeClr val="bg1"/>
                </a:solidFill>
              </a:rPr>
              <a:t> avec le module "copy"</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Copier un fichier</a:t>
            </a:r>
          </a:p>
          <a:p>
            <a:r>
              <a:rPr lang="fr-FR" dirty="0">
                <a:solidFill>
                  <a:schemeClr val="bg1"/>
                </a:solidFill>
              </a:rPr>
              <a:t>      copy:</a:t>
            </a:r>
          </a:p>
          <a:p>
            <a:r>
              <a:rPr lang="fr-FR" dirty="0">
                <a:solidFill>
                  <a:schemeClr val="bg1"/>
                </a:solidFill>
              </a:rPr>
              <a:t>        src: /chemin/source/fichier.txt</a:t>
            </a:r>
          </a:p>
          <a:p>
            <a:r>
              <a:rPr lang="fr-FR" dirty="0">
                <a:solidFill>
                  <a:schemeClr val="bg1"/>
                </a:solidFill>
              </a:rPr>
              <a:t>        </a:t>
            </a:r>
            <a:r>
              <a:rPr lang="fr-FR" dirty="0" err="1">
                <a:solidFill>
                  <a:schemeClr val="bg1"/>
                </a:solidFill>
              </a:rPr>
              <a:t>dest</a:t>
            </a:r>
            <a:r>
              <a:rPr lang="fr-FR" dirty="0">
                <a:solidFill>
                  <a:schemeClr val="bg1"/>
                </a:solidFill>
              </a:rPr>
              <a:t>: /chemin/destination/fichier.txt</a:t>
            </a:r>
          </a:p>
          <a:p>
            <a:endParaRPr lang="fr-FR" sz="2000"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Deuxième </a:t>
            </a:r>
            <a:r>
              <a:rPr lang="fr-FR" dirty="0" err="1">
                <a:solidFill>
                  <a:schemeClr val="bg1"/>
                </a:solidFill>
              </a:rPr>
              <a:t>play</a:t>
            </a:r>
            <a:r>
              <a:rPr lang="fr-FR" dirty="0">
                <a:solidFill>
                  <a:schemeClr val="bg1"/>
                </a:solidFill>
              </a:rPr>
              <a:t> avec le module "</a:t>
            </a:r>
            <a:r>
              <a:rPr lang="fr-FR" dirty="0" err="1">
                <a:solidFill>
                  <a:schemeClr val="bg1"/>
                </a:solidFill>
              </a:rPr>
              <a:t>apt</a:t>
            </a:r>
            <a:r>
              <a:rPr lang="fr-FR" dirty="0">
                <a:solidFill>
                  <a:schemeClr val="bg1"/>
                </a:solidFill>
              </a:rPr>
              <a:t>"</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Installer un paquet avec </a:t>
            </a:r>
            <a:r>
              <a:rPr lang="fr-FR" dirty="0" err="1">
                <a:solidFill>
                  <a:schemeClr val="bg1"/>
                </a:solidFill>
              </a:rPr>
              <a:t>apt</a:t>
            </a:r>
            <a:endParaRPr lang="fr-FR" dirty="0">
              <a:solidFill>
                <a:schemeClr val="bg1"/>
              </a:solidFill>
            </a:endParaRPr>
          </a:p>
          <a:p>
            <a:r>
              <a:rPr lang="fr-FR" dirty="0">
                <a:solidFill>
                  <a:schemeClr val="bg1"/>
                </a:solidFill>
              </a:rPr>
              <a:t>      </a:t>
            </a:r>
            <a:r>
              <a:rPr lang="fr-FR" dirty="0" err="1">
                <a:solidFill>
                  <a:schemeClr val="bg1"/>
                </a:solidFill>
              </a:rPr>
              <a:t>apt</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nginx</a:t>
            </a:r>
            <a:endParaRPr lang="fr-FR" dirty="0">
              <a:solidFill>
                <a:schemeClr val="bg1"/>
              </a:solidFill>
            </a:endParaRPr>
          </a:p>
          <a:p>
            <a:r>
              <a:rPr lang="fr-FR" dirty="0">
                <a:solidFill>
                  <a:schemeClr val="bg1"/>
                </a:solidFill>
              </a:rPr>
              <a:t>        state: </a:t>
            </a:r>
            <a:r>
              <a:rPr lang="fr-FR" dirty="0" err="1">
                <a:solidFill>
                  <a:schemeClr val="bg1"/>
                </a:solidFill>
              </a:rPr>
              <a:t>present</a:t>
            </a:r>
            <a:endParaRPr lang="fr-FR" dirty="0">
              <a:solidFill>
                <a:schemeClr val="bg1"/>
              </a:solidFill>
            </a:endParaRPr>
          </a:p>
        </p:txBody>
      </p:sp>
      <p:sp>
        <p:nvSpPr>
          <p:cNvPr id="16" name="Rectangle 15">
            <a:extLst>
              <a:ext uri="{FF2B5EF4-FFF2-40B4-BE49-F238E27FC236}">
                <a16:creationId xmlns:a16="http://schemas.microsoft.com/office/drawing/2014/main" id="{427D3806-0B61-86B7-E500-91A4A8DD8B5F}"/>
              </a:ext>
            </a:extLst>
          </p:cNvPr>
          <p:cNvSpPr/>
          <p:nvPr/>
        </p:nvSpPr>
        <p:spPr>
          <a:xfrm>
            <a:off x="5738191" y="1340734"/>
            <a:ext cx="6182421" cy="5087501"/>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619BEF2-BA00-64F6-3624-8899A8018CEA}"/>
              </a:ext>
            </a:extLst>
          </p:cNvPr>
          <p:cNvSpPr/>
          <p:nvPr/>
        </p:nvSpPr>
        <p:spPr>
          <a:xfrm>
            <a:off x="5890591" y="1493135"/>
            <a:ext cx="5544181" cy="229501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7BBC18A-52E4-5D20-B378-7170BB9B13A7}"/>
              </a:ext>
            </a:extLst>
          </p:cNvPr>
          <p:cNvSpPr/>
          <p:nvPr/>
        </p:nvSpPr>
        <p:spPr>
          <a:xfrm>
            <a:off x="5890590" y="3940546"/>
            <a:ext cx="5544181" cy="2379332"/>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59D3A8D-9DB6-9515-79ED-1A7E205CE2B0}"/>
              </a:ext>
            </a:extLst>
          </p:cNvPr>
          <p:cNvSpPr/>
          <p:nvPr/>
        </p:nvSpPr>
        <p:spPr>
          <a:xfrm>
            <a:off x="6022385" y="2522227"/>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48423FE5-E6E0-51E2-7A4F-E7F0BADF1497}"/>
              </a:ext>
            </a:extLst>
          </p:cNvPr>
          <p:cNvSpPr/>
          <p:nvPr/>
        </p:nvSpPr>
        <p:spPr>
          <a:xfrm>
            <a:off x="6022385" y="4764990"/>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403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pic>
        <p:nvPicPr>
          <p:cNvPr id="7" name="Google Shape;1188;p77">
            <a:extLst>
              <a:ext uri="{FF2B5EF4-FFF2-40B4-BE49-F238E27FC236}">
                <a16:creationId xmlns:a16="http://schemas.microsoft.com/office/drawing/2014/main" id="{11A4E47A-A8D6-39D9-4DD1-6214C899097E}"/>
              </a:ext>
            </a:extLst>
          </p:cNvPr>
          <p:cNvPicPr preferRelativeResize="0"/>
          <p:nvPr/>
        </p:nvPicPr>
        <p:blipFill rotWithShape="1">
          <a:blip r:embed="rId8">
            <a:alphaModFix/>
          </a:blip>
          <a:srcRect/>
          <a:stretch/>
        </p:blipFill>
        <p:spPr>
          <a:xfrm>
            <a:off x="271387" y="1284977"/>
            <a:ext cx="5113802" cy="5087501"/>
          </a:xfrm>
          <a:prstGeom prst="rect">
            <a:avLst/>
          </a:prstGeom>
          <a:noFill/>
          <a:ln>
            <a:noFill/>
          </a:ln>
        </p:spPr>
      </p:pic>
      <p:sp>
        <p:nvSpPr>
          <p:cNvPr id="9" name="ZoneTexte 8">
            <a:extLst>
              <a:ext uri="{FF2B5EF4-FFF2-40B4-BE49-F238E27FC236}">
                <a16:creationId xmlns:a16="http://schemas.microsoft.com/office/drawing/2014/main" id="{6D797852-A5B7-45D5-63FC-26DACC36EA0B}"/>
              </a:ext>
            </a:extLst>
          </p:cNvPr>
          <p:cNvSpPr txBox="1"/>
          <p:nvPr/>
        </p:nvSpPr>
        <p:spPr>
          <a:xfrm>
            <a:off x="5857462" y="1355720"/>
            <a:ext cx="5458039" cy="4555093"/>
          </a:xfrm>
          <a:prstGeom prst="rect">
            <a:avLst/>
          </a:prstGeom>
          <a:noFill/>
        </p:spPr>
        <p:txBody>
          <a:bodyPr wrap="square">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Premier </a:t>
            </a:r>
            <a:r>
              <a:rPr lang="fr-FR" dirty="0" err="1">
                <a:solidFill>
                  <a:schemeClr val="bg1"/>
                </a:solidFill>
              </a:rPr>
              <a:t>play</a:t>
            </a:r>
            <a:r>
              <a:rPr lang="fr-FR" dirty="0">
                <a:solidFill>
                  <a:schemeClr val="bg1"/>
                </a:solidFill>
              </a:rPr>
              <a:t> avec le module "copy"</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Copier un fichier</a:t>
            </a:r>
          </a:p>
          <a:p>
            <a:r>
              <a:rPr lang="fr-FR" dirty="0">
                <a:solidFill>
                  <a:schemeClr val="bg1"/>
                </a:solidFill>
              </a:rPr>
              <a:t>      copy:</a:t>
            </a:r>
          </a:p>
          <a:p>
            <a:r>
              <a:rPr lang="fr-FR" dirty="0">
                <a:solidFill>
                  <a:schemeClr val="bg1"/>
                </a:solidFill>
              </a:rPr>
              <a:t>        src: /chemin/source/fichier.txt</a:t>
            </a:r>
          </a:p>
          <a:p>
            <a:r>
              <a:rPr lang="fr-FR" dirty="0">
                <a:solidFill>
                  <a:schemeClr val="bg1"/>
                </a:solidFill>
              </a:rPr>
              <a:t>        </a:t>
            </a:r>
            <a:r>
              <a:rPr lang="fr-FR" dirty="0" err="1">
                <a:solidFill>
                  <a:schemeClr val="bg1"/>
                </a:solidFill>
              </a:rPr>
              <a:t>dest</a:t>
            </a:r>
            <a:r>
              <a:rPr lang="fr-FR" dirty="0">
                <a:solidFill>
                  <a:schemeClr val="bg1"/>
                </a:solidFill>
              </a:rPr>
              <a:t>: /chemin/destination/fichier.txt</a:t>
            </a:r>
          </a:p>
          <a:p>
            <a:endParaRPr lang="fr-FR" sz="2000"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Deuxième </a:t>
            </a:r>
            <a:r>
              <a:rPr lang="fr-FR" dirty="0" err="1">
                <a:solidFill>
                  <a:schemeClr val="bg1"/>
                </a:solidFill>
              </a:rPr>
              <a:t>play</a:t>
            </a:r>
            <a:r>
              <a:rPr lang="fr-FR" dirty="0">
                <a:solidFill>
                  <a:schemeClr val="bg1"/>
                </a:solidFill>
              </a:rPr>
              <a:t> avec le module "</a:t>
            </a:r>
            <a:r>
              <a:rPr lang="fr-FR" dirty="0" err="1">
                <a:solidFill>
                  <a:schemeClr val="bg1"/>
                </a:solidFill>
              </a:rPr>
              <a:t>apt</a:t>
            </a:r>
            <a:r>
              <a:rPr lang="fr-FR" dirty="0">
                <a:solidFill>
                  <a:schemeClr val="bg1"/>
                </a:solidFill>
              </a:rPr>
              <a:t>"</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Installer un paquet avec </a:t>
            </a:r>
            <a:r>
              <a:rPr lang="fr-FR" dirty="0" err="1">
                <a:solidFill>
                  <a:schemeClr val="bg1"/>
                </a:solidFill>
              </a:rPr>
              <a:t>apt</a:t>
            </a:r>
            <a:endParaRPr lang="fr-FR" dirty="0">
              <a:solidFill>
                <a:schemeClr val="bg1"/>
              </a:solidFill>
            </a:endParaRPr>
          </a:p>
          <a:p>
            <a:r>
              <a:rPr lang="fr-FR" dirty="0">
                <a:solidFill>
                  <a:schemeClr val="bg1"/>
                </a:solidFill>
              </a:rPr>
              <a:t>      </a:t>
            </a:r>
            <a:r>
              <a:rPr lang="fr-FR" dirty="0" err="1">
                <a:solidFill>
                  <a:schemeClr val="bg1"/>
                </a:solidFill>
              </a:rPr>
              <a:t>apt</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nginx</a:t>
            </a:r>
            <a:endParaRPr lang="fr-FR" dirty="0">
              <a:solidFill>
                <a:schemeClr val="bg1"/>
              </a:solidFill>
            </a:endParaRPr>
          </a:p>
          <a:p>
            <a:r>
              <a:rPr lang="fr-FR" dirty="0">
                <a:solidFill>
                  <a:schemeClr val="bg1"/>
                </a:solidFill>
              </a:rPr>
              <a:t>        state: </a:t>
            </a:r>
            <a:r>
              <a:rPr lang="fr-FR" dirty="0" err="1">
                <a:solidFill>
                  <a:schemeClr val="bg1"/>
                </a:solidFill>
              </a:rPr>
              <a:t>present</a:t>
            </a:r>
            <a:endParaRPr lang="fr-FR" dirty="0">
              <a:solidFill>
                <a:schemeClr val="bg1"/>
              </a:solidFill>
            </a:endParaRPr>
          </a:p>
        </p:txBody>
      </p:sp>
      <p:sp>
        <p:nvSpPr>
          <p:cNvPr id="16" name="Rectangle 15">
            <a:extLst>
              <a:ext uri="{FF2B5EF4-FFF2-40B4-BE49-F238E27FC236}">
                <a16:creationId xmlns:a16="http://schemas.microsoft.com/office/drawing/2014/main" id="{427D3806-0B61-86B7-E500-91A4A8DD8B5F}"/>
              </a:ext>
            </a:extLst>
          </p:cNvPr>
          <p:cNvSpPr/>
          <p:nvPr/>
        </p:nvSpPr>
        <p:spPr>
          <a:xfrm>
            <a:off x="5738191" y="1340734"/>
            <a:ext cx="6182421" cy="5087501"/>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619BEF2-BA00-64F6-3624-8899A8018CEA}"/>
              </a:ext>
            </a:extLst>
          </p:cNvPr>
          <p:cNvSpPr/>
          <p:nvPr/>
        </p:nvSpPr>
        <p:spPr>
          <a:xfrm>
            <a:off x="5890591" y="1493135"/>
            <a:ext cx="5544181" cy="229501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7BBC18A-52E4-5D20-B378-7170BB9B13A7}"/>
              </a:ext>
            </a:extLst>
          </p:cNvPr>
          <p:cNvSpPr/>
          <p:nvPr/>
        </p:nvSpPr>
        <p:spPr>
          <a:xfrm>
            <a:off x="5890590" y="3940546"/>
            <a:ext cx="5544181" cy="2379332"/>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59D3A8D-9DB6-9515-79ED-1A7E205CE2B0}"/>
              </a:ext>
            </a:extLst>
          </p:cNvPr>
          <p:cNvSpPr/>
          <p:nvPr/>
        </p:nvSpPr>
        <p:spPr>
          <a:xfrm>
            <a:off x="6022385" y="2522227"/>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48423FE5-E6E0-51E2-7A4F-E7F0BADF1497}"/>
              </a:ext>
            </a:extLst>
          </p:cNvPr>
          <p:cNvSpPr/>
          <p:nvPr/>
        </p:nvSpPr>
        <p:spPr>
          <a:xfrm>
            <a:off x="6022385" y="4764990"/>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1434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graphicFrame>
        <p:nvGraphicFramePr>
          <p:cNvPr id="4" name="Tableau 3">
            <a:extLst>
              <a:ext uri="{FF2B5EF4-FFF2-40B4-BE49-F238E27FC236}">
                <a16:creationId xmlns:a16="http://schemas.microsoft.com/office/drawing/2014/main" id="{8FCE4945-528D-B36F-F84F-A6E7D0417EAF}"/>
              </a:ext>
            </a:extLst>
          </p:cNvPr>
          <p:cNvGraphicFramePr>
            <a:graphicFrameLocks noGrp="1"/>
          </p:cNvGraphicFramePr>
          <p:nvPr>
            <p:extLst>
              <p:ext uri="{D42A27DB-BD31-4B8C-83A1-F6EECF244321}">
                <p14:modId xmlns:p14="http://schemas.microsoft.com/office/powerpoint/2010/main" val="1423190482"/>
              </p:ext>
            </p:extLst>
          </p:nvPr>
        </p:nvGraphicFramePr>
        <p:xfrm>
          <a:off x="2796900" y="1374829"/>
          <a:ext cx="9000450" cy="2335558"/>
        </p:xfrm>
        <a:graphic>
          <a:graphicData uri="http://schemas.openxmlformats.org/drawingml/2006/table">
            <a:tbl>
              <a:tblPr firstRow="1" bandRow="1">
                <a:noFill/>
              </a:tblPr>
              <a:tblGrid>
                <a:gridCol w="2246626">
                  <a:extLst>
                    <a:ext uri="{9D8B030D-6E8A-4147-A177-3AD203B41FA5}">
                      <a16:colId xmlns:a16="http://schemas.microsoft.com/office/drawing/2014/main" val="2395787114"/>
                    </a:ext>
                  </a:extLst>
                </a:gridCol>
                <a:gridCol w="6753824">
                  <a:extLst>
                    <a:ext uri="{9D8B030D-6E8A-4147-A177-3AD203B41FA5}">
                      <a16:colId xmlns:a16="http://schemas.microsoft.com/office/drawing/2014/main" val="50204399"/>
                    </a:ext>
                  </a:extLst>
                </a:gridCol>
              </a:tblGrid>
              <a:tr h="467001">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hosts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a:solidFill>
                            <a:schemeClr val="bg1"/>
                          </a:solidFill>
                          <a:latin typeface="Arial"/>
                          <a:ea typeface="Arial"/>
                          <a:cs typeface="Arial"/>
                          <a:sym typeface="Arial"/>
                        </a:rPr>
                        <a:t>La declaration de la </a:t>
                      </a: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des </a:t>
                      </a:r>
                      <a:r>
                        <a:rPr lang="en-US" sz="1200" u="none" strike="noStrike" cap="none" dirty="0" err="1">
                          <a:solidFill>
                            <a:schemeClr val="bg1"/>
                          </a:solidFill>
                          <a:latin typeface="Arial"/>
                          <a:ea typeface="Arial"/>
                          <a:cs typeface="Arial"/>
                          <a:sym typeface="Arial"/>
                        </a:rPr>
                        <a:t>hôtes</a:t>
                      </a:r>
                      <a:r>
                        <a:rPr lang="en-US" sz="1200" u="none" strike="noStrike" cap="none" dirty="0">
                          <a:solidFill>
                            <a:schemeClr val="bg1"/>
                          </a:solidFill>
                          <a:latin typeface="Arial"/>
                          <a:ea typeface="Arial"/>
                          <a:cs typeface="Arial"/>
                          <a:sym typeface="Arial"/>
                        </a:rPr>
                        <a:t>/ groups </a:t>
                      </a:r>
                      <a:r>
                        <a:rPr lang="en-US" sz="1200" u="none" strike="noStrike" cap="none" dirty="0" err="1">
                          <a:solidFill>
                            <a:schemeClr val="bg1"/>
                          </a:solidFill>
                          <a:latin typeface="Arial"/>
                          <a:ea typeface="Arial"/>
                          <a:cs typeface="Arial"/>
                          <a:sym typeface="Arial"/>
                        </a:rPr>
                        <a:t>concernés</a:t>
                      </a:r>
                      <a:r>
                        <a:rPr lang="en-US" sz="1200" u="none" strike="noStrike" cap="none" dirty="0">
                          <a:solidFill>
                            <a:schemeClr val="bg1"/>
                          </a:solidFill>
                          <a:latin typeface="Arial"/>
                          <a:ea typeface="Arial"/>
                          <a:cs typeface="Arial"/>
                          <a:sym typeface="Arial"/>
                        </a:rPr>
                        <a:t> par le play</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745368726"/>
                  </a:ext>
                </a:extLst>
              </a:tr>
              <a:tr h="43732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connection</a:t>
                      </a:r>
                      <a:endParaRPr sz="2100" u="none" strike="noStrike" cap="none">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Permet</a:t>
                      </a:r>
                      <a:r>
                        <a:rPr lang="en-US" sz="1200" u="none" strike="noStrike" cap="none" dirty="0">
                          <a:solidFill>
                            <a:schemeClr val="bg1"/>
                          </a:solidFill>
                          <a:latin typeface="Arial"/>
                          <a:ea typeface="Arial"/>
                          <a:cs typeface="Arial"/>
                          <a:sym typeface="Arial"/>
                        </a:rPr>
                        <a:t> de changer le plugin de </a:t>
                      </a:r>
                      <a:r>
                        <a:rPr lang="en-US" sz="1200" u="none" strike="noStrike" cap="none" dirty="0" err="1">
                          <a:solidFill>
                            <a:schemeClr val="bg1"/>
                          </a:solidFill>
                          <a:latin typeface="Arial"/>
                          <a:ea typeface="Arial"/>
                          <a:cs typeface="Arial"/>
                          <a:sym typeface="Arial"/>
                        </a:rPr>
                        <a:t>connexion</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utilisé</a:t>
                      </a:r>
                      <a:r>
                        <a:rPr lang="en-US" sz="1200" u="none" strike="noStrike" cap="none" dirty="0">
                          <a:solidFill>
                            <a:schemeClr val="bg1"/>
                          </a:solidFill>
                          <a:latin typeface="Arial"/>
                          <a:ea typeface="Arial"/>
                          <a:cs typeface="Arial"/>
                          <a:sym typeface="Arial"/>
                        </a:rPr>
                        <a:t> pour les tasks à </a:t>
                      </a:r>
                      <a:r>
                        <a:rPr lang="en-US" sz="1200" u="none" strike="noStrike" cap="none" dirty="0" err="1">
                          <a:solidFill>
                            <a:schemeClr val="bg1"/>
                          </a:solidFill>
                          <a:latin typeface="Arial"/>
                          <a:ea typeface="Arial"/>
                          <a:cs typeface="Arial"/>
                          <a:sym typeface="Arial"/>
                        </a:rPr>
                        <a:t>exécuter</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879031329"/>
                  </a:ext>
                </a:extLst>
              </a:tr>
              <a:tr h="424069">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port</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Permet</a:t>
                      </a:r>
                      <a:r>
                        <a:rPr lang="en-US" sz="1200" u="none" strike="noStrike" cap="none" dirty="0">
                          <a:solidFill>
                            <a:schemeClr val="bg1"/>
                          </a:solidFill>
                          <a:latin typeface="Arial"/>
                          <a:ea typeface="Arial"/>
                          <a:cs typeface="Arial"/>
                          <a:sym typeface="Arial"/>
                        </a:rPr>
                        <a:t> de surcharger le port par </a:t>
                      </a:r>
                      <a:r>
                        <a:rPr lang="en-US" sz="1200" u="none" strike="noStrike" cap="none" dirty="0" err="1">
                          <a:solidFill>
                            <a:schemeClr val="bg1"/>
                          </a:solidFill>
                          <a:latin typeface="Arial"/>
                          <a:ea typeface="Arial"/>
                          <a:cs typeface="Arial"/>
                          <a:sym typeface="Arial"/>
                        </a:rPr>
                        <a:t>défaut</a:t>
                      </a:r>
                      <a:r>
                        <a:rPr lang="en-US" sz="1200" u="none" strike="noStrike" cap="none" dirty="0">
                          <a:solidFill>
                            <a:schemeClr val="bg1"/>
                          </a:solidFill>
                          <a:latin typeface="Arial"/>
                          <a:ea typeface="Arial"/>
                          <a:cs typeface="Arial"/>
                          <a:sym typeface="Arial"/>
                        </a:rPr>
                        <a:t> de la </a:t>
                      </a:r>
                      <a:r>
                        <a:rPr lang="en-US" sz="1200" u="none" strike="noStrike" cap="none" dirty="0" err="1">
                          <a:solidFill>
                            <a:schemeClr val="bg1"/>
                          </a:solidFill>
                          <a:latin typeface="Arial"/>
                          <a:ea typeface="Arial"/>
                          <a:cs typeface="Arial"/>
                          <a:sym typeface="Arial"/>
                        </a:rPr>
                        <a:t>connexion</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104561765"/>
                  </a:ext>
                </a:extLst>
              </a:tr>
              <a:tr h="450574">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remote_user</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Utilisateur</a:t>
                      </a:r>
                      <a:r>
                        <a:rPr lang="en-US" sz="1200" u="none" strike="noStrike" cap="none" dirty="0">
                          <a:solidFill>
                            <a:schemeClr val="bg1"/>
                          </a:solidFill>
                          <a:latin typeface="Arial"/>
                          <a:ea typeface="Arial"/>
                          <a:cs typeface="Arial"/>
                          <a:sym typeface="Arial"/>
                        </a:rPr>
                        <a:t> distant : surcharge </a:t>
                      </a:r>
                      <a:r>
                        <a:rPr lang="en-US" sz="1200" u="none" strike="noStrike" cap="none" dirty="0" err="1">
                          <a:solidFill>
                            <a:schemeClr val="bg1"/>
                          </a:solidFill>
                          <a:latin typeface="Arial"/>
                          <a:ea typeface="Arial"/>
                          <a:cs typeface="Arial"/>
                          <a:sym typeface="Arial"/>
                        </a:rPr>
                        <a:t>l’utilisateur</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indiqué</a:t>
                      </a:r>
                      <a:r>
                        <a:rPr lang="en-US" sz="1200" u="none" strike="noStrike" cap="none" dirty="0">
                          <a:solidFill>
                            <a:schemeClr val="bg1"/>
                          </a:solidFill>
                          <a:latin typeface="Arial"/>
                          <a:ea typeface="Arial"/>
                          <a:cs typeface="Arial"/>
                          <a:sym typeface="Arial"/>
                        </a:rPr>
                        <a:t> dans </a:t>
                      </a:r>
                      <a:r>
                        <a:rPr lang="en-US" sz="1200" u="none" strike="noStrike" cap="none" dirty="0" err="1">
                          <a:solidFill>
                            <a:schemeClr val="bg1"/>
                          </a:solidFill>
                          <a:latin typeface="Arial"/>
                          <a:ea typeface="Arial"/>
                          <a:cs typeface="Arial"/>
                          <a:sym typeface="Arial"/>
                        </a:rPr>
                        <a:t>l’inventaire</a:t>
                      </a:r>
                      <a:endParaRPr sz="1200" u="none" strike="noStrike" cap="none" dirty="0">
                        <a:solidFill>
                          <a:schemeClr val="bg1"/>
                        </a:solidFill>
                        <a:latin typeface="Arial"/>
                        <a:ea typeface="Arial"/>
                        <a:cs typeface="Arial"/>
                        <a:sym typeface="Arial"/>
                      </a:endParaRPr>
                    </a:p>
                  </a:txBody>
                  <a:tcPr marL="0" marR="0" marT="6415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259832571"/>
                  </a:ext>
                </a:extLst>
              </a:tr>
              <a:tr h="55659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become</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controlant</a:t>
                      </a:r>
                      <a:r>
                        <a:rPr lang="en-US" sz="1200" u="none" strike="noStrike" cap="none" dirty="0">
                          <a:solidFill>
                            <a:schemeClr val="bg1"/>
                          </a:solidFill>
                          <a:latin typeface="Arial"/>
                          <a:ea typeface="Arial"/>
                          <a:cs typeface="Arial"/>
                          <a:sym typeface="Arial"/>
                        </a:rPr>
                        <a:t> le gain de </a:t>
                      </a:r>
                      <a:r>
                        <a:rPr lang="en-US" sz="1200" u="none" strike="noStrike" cap="none" dirty="0" err="1">
                          <a:solidFill>
                            <a:schemeClr val="bg1"/>
                          </a:solidFill>
                          <a:latin typeface="Arial"/>
                          <a:ea typeface="Arial"/>
                          <a:cs typeface="Arial"/>
                          <a:sym typeface="Arial"/>
                        </a:rPr>
                        <a:t>privilège</a:t>
                      </a:r>
                      <a:r>
                        <a:rPr lang="en-US" sz="1200" u="none" strike="noStrike" cap="none" dirty="0">
                          <a:solidFill>
                            <a:schemeClr val="bg1"/>
                          </a:solidFill>
                          <a:latin typeface="Arial"/>
                          <a:ea typeface="Arial"/>
                          <a:cs typeface="Arial"/>
                          <a:sym typeface="Arial"/>
                        </a:rPr>
                        <a:t> sur la machine </a:t>
                      </a:r>
                      <a:r>
                        <a:rPr lang="en-US" sz="1200" u="none" strike="noStrike" cap="none" dirty="0" err="1">
                          <a:solidFill>
                            <a:schemeClr val="bg1"/>
                          </a:solidFill>
                          <a:latin typeface="Arial"/>
                          <a:ea typeface="Arial"/>
                          <a:cs typeface="Arial"/>
                          <a:sym typeface="Arial"/>
                        </a:rPr>
                        <a:t>distante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lors</a:t>
                      </a:r>
                      <a:r>
                        <a:rPr lang="en-US" sz="1200" u="none" strike="noStrike" cap="none" dirty="0">
                          <a:solidFill>
                            <a:schemeClr val="bg1"/>
                          </a:solidFill>
                          <a:latin typeface="Arial"/>
                          <a:ea typeface="Arial"/>
                          <a:cs typeface="Arial"/>
                          <a:sym typeface="Arial"/>
                        </a:rPr>
                        <a:t> de</a:t>
                      </a:r>
                      <a:endParaRPr dirty="0">
                        <a:solidFill>
                          <a:schemeClr val="bg1"/>
                        </a:solidFill>
                      </a:endParaRPr>
                    </a:p>
                    <a:p>
                      <a:pPr marL="262890" marR="0" lvl="0" indent="0" algn="l" rtl="0">
                        <a:lnSpc>
                          <a:spcPct val="100000"/>
                        </a:lnSpc>
                        <a:spcBef>
                          <a:spcPts val="265"/>
                        </a:spcBef>
                        <a:spcAft>
                          <a:spcPts val="0"/>
                        </a:spcAft>
                        <a:buNone/>
                      </a:pP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du task.</a:t>
                      </a:r>
                      <a:endParaRPr dirty="0">
                        <a:solidFill>
                          <a:schemeClr val="bg1"/>
                        </a:solidFill>
                      </a:endParaRPr>
                    </a:p>
                  </a:txBody>
                  <a:tcPr marL="0" marR="0" marT="883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85851847"/>
                  </a:ext>
                </a:extLst>
              </a:tr>
            </a:tbl>
          </a:graphicData>
        </a:graphic>
      </p:graphicFrame>
      <p:graphicFrame>
        <p:nvGraphicFramePr>
          <p:cNvPr id="8" name="Tableau 7">
            <a:extLst>
              <a:ext uri="{FF2B5EF4-FFF2-40B4-BE49-F238E27FC236}">
                <a16:creationId xmlns:a16="http://schemas.microsoft.com/office/drawing/2014/main" id="{B2266739-7CB7-263E-E49A-DCB9413D597D}"/>
              </a:ext>
            </a:extLst>
          </p:cNvPr>
          <p:cNvGraphicFramePr>
            <a:graphicFrameLocks noGrp="1"/>
          </p:cNvGraphicFramePr>
          <p:nvPr>
            <p:extLst>
              <p:ext uri="{D42A27DB-BD31-4B8C-83A1-F6EECF244321}">
                <p14:modId xmlns:p14="http://schemas.microsoft.com/office/powerpoint/2010/main" val="4221762892"/>
              </p:ext>
            </p:extLst>
          </p:nvPr>
        </p:nvGraphicFramePr>
        <p:xfrm>
          <a:off x="2796899" y="3868677"/>
          <a:ext cx="9000450" cy="2451439"/>
        </p:xfrm>
        <a:graphic>
          <a:graphicData uri="http://schemas.openxmlformats.org/drawingml/2006/table">
            <a:tbl>
              <a:tblPr firstRow="1" bandRow="1">
                <a:noFill/>
              </a:tblPr>
              <a:tblGrid>
                <a:gridCol w="2642075">
                  <a:extLst>
                    <a:ext uri="{9D8B030D-6E8A-4147-A177-3AD203B41FA5}">
                      <a16:colId xmlns:a16="http://schemas.microsoft.com/office/drawing/2014/main" val="1175639364"/>
                    </a:ext>
                  </a:extLst>
                </a:gridCol>
                <a:gridCol w="6358375">
                  <a:extLst>
                    <a:ext uri="{9D8B030D-6E8A-4147-A177-3AD203B41FA5}">
                      <a16:colId xmlns:a16="http://schemas.microsoft.com/office/drawing/2014/main" val="2527226287"/>
                    </a:ext>
                  </a:extLst>
                </a:gridCol>
              </a:tblGrid>
              <a:tr h="467001">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name</a:t>
                      </a:r>
                      <a:endParaRPr sz="2100" u="none" strike="noStrike" cap="none" dirty="0">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Identifiant: peut être utilisé pour la documentation, tâches ou handlers</a:t>
                      </a:r>
                      <a:endParaRPr sz="1200" u="none" strike="noStrike" cap="none">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318726283"/>
                  </a:ext>
                </a:extLst>
              </a:tr>
              <a:tr h="659221">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gather_facts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permettant</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bypasser</a:t>
                      </a:r>
                      <a:r>
                        <a:rPr lang="en-US" sz="1200" u="none" strike="noStrike" cap="none" dirty="0">
                          <a:solidFill>
                            <a:schemeClr val="bg1"/>
                          </a:solidFill>
                          <a:latin typeface="Arial"/>
                          <a:ea typeface="Arial"/>
                          <a:cs typeface="Arial"/>
                          <a:sym typeface="Arial"/>
                        </a:rPr>
                        <a:t> la </a:t>
                      </a:r>
                      <a:r>
                        <a:rPr lang="en-US" sz="1200" u="none" strike="noStrike" cap="none" dirty="0" err="1">
                          <a:solidFill>
                            <a:schemeClr val="bg1"/>
                          </a:solidFill>
                          <a:latin typeface="Arial"/>
                          <a:ea typeface="Arial"/>
                          <a:cs typeface="Arial"/>
                          <a:sym typeface="Arial"/>
                        </a:rPr>
                        <a:t>collecte</a:t>
                      </a:r>
                      <a:r>
                        <a:rPr lang="en-US" sz="1200" u="none" strike="noStrike" cap="none" dirty="0">
                          <a:solidFill>
                            <a:schemeClr val="bg1"/>
                          </a:solidFill>
                          <a:latin typeface="Arial"/>
                          <a:ea typeface="Arial"/>
                          <a:cs typeface="Arial"/>
                          <a:sym typeface="Arial"/>
                        </a:rPr>
                        <a:t> des faits </a:t>
                      </a:r>
                      <a:r>
                        <a:rPr lang="en-US" sz="1200" u="none" strike="noStrike" cap="none" dirty="0" err="1">
                          <a:solidFill>
                            <a:schemeClr val="bg1"/>
                          </a:solidFill>
                          <a:latin typeface="Arial"/>
                          <a:ea typeface="Arial"/>
                          <a:cs typeface="Arial"/>
                          <a:sym typeface="Arial"/>
                        </a:rPr>
                        <a:t>afin</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d’accélérer</a:t>
                      </a:r>
                      <a:r>
                        <a:rPr lang="en-US" sz="1200" u="none" strike="noStrike" cap="none" dirty="0">
                          <a:solidFill>
                            <a:schemeClr val="bg1"/>
                          </a:solidFill>
                          <a:latin typeface="Arial"/>
                          <a:ea typeface="Arial"/>
                          <a:cs typeface="Arial"/>
                          <a:sym typeface="Arial"/>
                        </a:rPr>
                        <a:t>. Ce </a:t>
                      </a:r>
                      <a:r>
                        <a:rPr lang="en-US" sz="1200" u="none" strike="noStrike" cap="none" dirty="0" err="1">
                          <a:solidFill>
                            <a:schemeClr val="bg1"/>
                          </a:solidFill>
                          <a:latin typeface="Arial"/>
                          <a:ea typeface="Arial"/>
                          <a:cs typeface="Arial"/>
                          <a:sym typeface="Arial"/>
                        </a:rPr>
                        <a:t>contenu</a:t>
                      </a:r>
                      <a:endParaRPr dirty="0">
                        <a:solidFill>
                          <a:schemeClr val="bg1"/>
                        </a:solidFill>
                      </a:endParaRPr>
                    </a:p>
                    <a:p>
                      <a:pPr marL="296545" marR="0" lvl="0" indent="0" algn="l" rtl="0">
                        <a:lnSpc>
                          <a:spcPct val="100000"/>
                        </a:lnSpc>
                        <a:spcBef>
                          <a:spcPts val="265"/>
                        </a:spcBef>
                        <a:spcAft>
                          <a:spcPts val="0"/>
                        </a:spcAft>
                        <a:buNone/>
                      </a:pPr>
                      <a:r>
                        <a:rPr lang="en-US" sz="1200" u="none" strike="noStrike" cap="none" dirty="0" err="1">
                          <a:solidFill>
                            <a:schemeClr val="bg1"/>
                          </a:solidFill>
                          <a:latin typeface="Arial"/>
                          <a:ea typeface="Arial"/>
                          <a:cs typeface="Arial"/>
                          <a:sym typeface="Arial"/>
                        </a:rPr>
                        <a:t>peut</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être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retrouvé</a:t>
                      </a:r>
                      <a:r>
                        <a:rPr lang="en-US" sz="1200" u="none" strike="noStrike" cap="none" dirty="0">
                          <a:solidFill>
                            <a:schemeClr val="bg1"/>
                          </a:solidFill>
                          <a:latin typeface="Arial"/>
                          <a:ea typeface="Arial"/>
                          <a:cs typeface="Arial"/>
                          <a:sym typeface="Arial"/>
                        </a:rPr>
                        <a:t> avec le module setup</a:t>
                      </a:r>
                      <a:endParaRPr dirty="0">
                        <a:solidFill>
                          <a:schemeClr val="bg1"/>
                        </a:solidFil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178266225"/>
                  </a:ext>
                </a:extLst>
              </a:tr>
              <a:tr h="45587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no_log</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controlant</a:t>
                      </a:r>
                      <a:r>
                        <a:rPr lang="en-US" sz="1200" u="none" strike="noStrike" cap="none" dirty="0">
                          <a:solidFill>
                            <a:schemeClr val="bg1"/>
                          </a:solidFill>
                          <a:latin typeface="Arial"/>
                          <a:ea typeface="Arial"/>
                          <a:cs typeface="Arial"/>
                          <a:sym typeface="Arial"/>
                        </a:rPr>
                        <a:t> la </a:t>
                      </a:r>
                      <a:r>
                        <a:rPr lang="en-US" sz="1200" u="none" strike="noStrike" cap="none" dirty="0" err="1">
                          <a:solidFill>
                            <a:schemeClr val="bg1"/>
                          </a:solidFill>
                          <a:latin typeface="Arial"/>
                          <a:ea typeface="Arial"/>
                          <a:cs typeface="Arial"/>
                          <a:sym typeface="Arial"/>
                        </a:rPr>
                        <a:t>journalisation</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l’information</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016729041"/>
                  </a:ext>
                </a:extLst>
              </a:tr>
              <a:tr h="463826">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ignore_errors</a:t>
                      </a:r>
                      <a:endParaRPr sz="2100" u="none" strike="noStrike" cap="none" dirty="0">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si</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vrai</a:t>
                      </a:r>
                      <a:r>
                        <a:rPr lang="en-US" sz="1200" u="none" strike="noStrike" cap="none" dirty="0">
                          <a:solidFill>
                            <a:schemeClr val="bg1"/>
                          </a:solidFill>
                          <a:latin typeface="Arial"/>
                          <a:ea typeface="Arial"/>
                          <a:cs typeface="Arial"/>
                          <a:sym typeface="Arial"/>
                        </a:rPr>
                        <a:t>, ignore les </a:t>
                      </a:r>
                      <a:r>
                        <a:rPr lang="en-US" sz="1200" u="none" strike="noStrike" cap="none" dirty="0" err="1">
                          <a:solidFill>
                            <a:schemeClr val="bg1"/>
                          </a:solidFill>
                          <a:latin typeface="Arial"/>
                          <a:ea typeface="Arial"/>
                          <a:cs typeface="Arial"/>
                          <a:sym typeface="Arial"/>
                        </a:rPr>
                        <a:t>erreurs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sauf</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celles</a:t>
                      </a:r>
                      <a:r>
                        <a:rPr lang="en-US" sz="1200" u="none" strike="noStrike" cap="none" dirty="0">
                          <a:solidFill>
                            <a:schemeClr val="bg1"/>
                          </a:solidFill>
                          <a:latin typeface="Arial"/>
                          <a:ea typeface="Arial"/>
                          <a:cs typeface="Arial"/>
                          <a:sym typeface="Arial"/>
                        </a:rPr>
                        <a:t> bien fatales pour </a:t>
                      </a: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du playbook.</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313795670"/>
                  </a:ext>
                </a:extLst>
              </a:tr>
              <a:tr h="405519">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check_mode</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Connu</a:t>
                      </a:r>
                      <a:r>
                        <a:rPr lang="en-US" sz="1200" u="none" strike="noStrike" cap="none" dirty="0">
                          <a:solidFill>
                            <a:schemeClr val="bg1"/>
                          </a:solidFill>
                          <a:latin typeface="Arial"/>
                          <a:ea typeface="Arial"/>
                          <a:cs typeface="Arial"/>
                          <a:sym typeface="Arial"/>
                        </a:rPr>
                        <a:t> sous le nom « dry run », </a:t>
                      </a:r>
                      <a:r>
                        <a:rPr lang="en-US" sz="1200" u="none" strike="noStrike" cap="none" dirty="0" err="1">
                          <a:solidFill>
                            <a:schemeClr val="bg1"/>
                          </a:solidFill>
                          <a:latin typeface="Arial"/>
                          <a:ea typeface="Arial"/>
                          <a:cs typeface="Arial"/>
                          <a:sym typeface="Arial"/>
                        </a:rPr>
                        <a:t>évalue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sans </a:t>
                      </a:r>
                      <a:r>
                        <a:rPr lang="en-US" sz="1200" u="none" strike="noStrike" cap="none" dirty="0" err="1">
                          <a:solidFill>
                            <a:schemeClr val="bg1"/>
                          </a:solidFill>
                          <a:latin typeface="Arial"/>
                          <a:ea typeface="Arial"/>
                          <a:cs typeface="Arial"/>
                          <a:sym typeface="Arial"/>
                        </a:rPr>
                        <a:t>exécuter</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réellement</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618236111"/>
                  </a:ext>
                </a:extLst>
              </a:tr>
            </a:tbl>
          </a:graphicData>
        </a:graphic>
      </p:graphicFrame>
      <p:sp>
        <p:nvSpPr>
          <p:cNvPr id="10" name="Google Shape;1249;p83">
            <a:extLst>
              <a:ext uri="{FF2B5EF4-FFF2-40B4-BE49-F238E27FC236}">
                <a16:creationId xmlns:a16="http://schemas.microsoft.com/office/drawing/2014/main" id="{F1F93D15-9E71-321F-C10E-25DE3385CA95}"/>
              </a:ext>
            </a:extLst>
          </p:cNvPr>
          <p:cNvSpPr txBox="1"/>
          <p:nvPr/>
        </p:nvSpPr>
        <p:spPr>
          <a:xfrm>
            <a:off x="547254" y="4434985"/>
            <a:ext cx="1958213" cy="659411"/>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101" dirty="0" err="1">
                <a:solidFill>
                  <a:srgbClr val="CC0000"/>
                </a:solidFill>
                <a:latin typeface="Arial"/>
                <a:ea typeface="Arial"/>
                <a:cs typeface="Arial"/>
                <a:sym typeface="Arial"/>
              </a:rPr>
              <a:t>Traitement</a:t>
            </a:r>
            <a:r>
              <a:rPr lang="en-US" sz="2101" dirty="0">
                <a:solidFill>
                  <a:srgbClr val="CC0000"/>
                </a:solidFill>
                <a:latin typeface="Arial"/>
                <a:ea typeface="Arial"/>
                <a:cs typeface="Arial"/>
                <a:sym typeface="Arial"/>
              </a:rPr>
              <a:t> de </a:t>
            </a:r>
            <a:r>
              <a:rPr lang="en-US" sz="2101" dirty="0" err="1">
                <a:solidFill>
                  <a:srgbClr val="CC0000"/>
                </a:solidFill>
                <a:latin typeface="Arial"/>
                <a:ea typeface="Arial"/>
                <a:cs typeface="Arial"/>
                <a:sym typeface="Arial"/>
              </a:rPr>
              <a:t>l’information</a:t>
            </a:r>
            <a:endParaRPr sz="210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6484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graphicFrame>
        <p:nvGraphicFramePr>
          <p:cNvPr id="7" name="Tableau 6">
            <a:extLst>
              <a:ext uri="{FF2B5EF4-FFF2-40B4-BE49-F238E27FC236}">
                <a16:creationId xmlns:a16="http://schemas.microsoft.com/office/drawing/2014/main" id="{1AFC91B6-860E-C4DA-B83B-EA52DADF44BA}"/>
              </a:ext>
            </a:extLst>
          </p:cNvPr>
          <p:cNvGraphicFramePr>
            <a:graphicFrameLocks noGrp="1"/>
          </p:cNvGraphicFramePr>
          <p:nvPr>
            <p:extLst>
              <p:ext uri="{D42A27DB-BD31-4B8C-83A1-F6EECF244321}">
                <p14:modId xmlns:p14="http://schemas.microsoft.com/office/powerpoint/2010/main" val="1074390632"/>
              </p:ext>
            </p:extLst>
          </p:nvPr>
        </p:nvGraphicFramePr>
        <p:xfrm>
          <a:off x="2889504" y="1346029"/>
          <a:ext cx="8999800" cy="1383919"/>
        </p:xfrm>
        <a:graphic>
          <a:graphicData uri="http://schemas.openxmlformats.org/drawingml/2006/table">
            <a:tbl>
              <a:tblPr firstRow="1" bandRow="1">
                <a:noFill/>
              </a:tblPr>
              <a:tblGrid>
                <a:gridCol w="2492775">
                  <a:extLst>
                    <a:ext uri="{9D8B030D-6E8A-4147-A177-3AD203B41FA5}">
                      <a16:colId xmlns:a16="http://schemas.microsoft.com/office/drawing/2014/main" val="3528610529"/>
                    </a:ext>
                  </a:extLst>
                </a:gridCol>
                <a:gridCol w="6507025">
                  <a:extLst>
                    <a:ext uri="{9D8B030D-6E8A-4147-A177-3AD203B41FA5}">
                      <a16:colId xmlns:a16="http://schemas.microsoft.com/office/drawing/2014/main" val="475135166"/>
                    </a:ext>
                  </a:extLst>
                </a:gridCol>
              </a:tblGrid>
              <a:tr h="402446">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vars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Dictionnaire</a:t>
                      </a:r>
                      <a:r>
                        <a:rPr lang="en-US" sz="1200" u="none" strike="noStrike" cap="none" dirty="0">
                          <a:solidFill>
                            <a:schemeClr val="bg1"/>
                          </a:solidFill>
                          <a:latin typeface="Arial"/>
                          <a:ea typeface="Arial"/>
                          <a:cs typeface="Arial"/>
                          <a:sym typeface="Arial"/>
                        </a:rPr>
                        <a:t> des variables</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001954464"/>
                  </a:ext>
                </a:extLst>
              </a:tr>
              <a:tr h="481395">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vars_files</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fichiers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contenant</a:t>
                      </a:r>
                      <a:r>
                        <a:rPr lang="en-US" sz="1200" u="none" strike="noStrike" cap="none" dirty="0">
                          <a:solidFill>
                            <a:schemeClr val="bg1"/>
                          </a:solidFill>
                          <a:latin typeface="Arial"/>
                          <a:ea typeface="Arial"/>
                          <a:cs typeface="Arial"/>
                          <a:sym typeface="Arial"/>
                        </a:rPr>
                        <a:t> des variables à </a:t>
                      </a:r>
                      <a:r>
                        <a:rPr lang="en-US" sz="1200" u="none" strike="noStrike" cap="none" dirty="0" err="1">
                          <a:solidFill>
                            <a:schemeClr val="bg1"/>
                          </a:solidFill>
                          <a:latin typeface="Arial"/>
                          <a:ea typeface="Arial"/>
                          <a:cs typeface="Arial"/>
                          <a:sym typeface="Arial"/>
                        </a:rPr>
                        <a:t>inclure</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288987124"/>
                  </a:ext>
                </a:extLst>
              </a:tr>
              <a:tr h="500078">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vars_prompt</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 variables à </a:t>
                      </a:r>
                      <a:r>
                        <a:rPr lang="en-US" sz="1200" u="none" strike="noStrike" cap="none" dirty="0" err="1">
                          <a:solidFill>
                            <a:schemeClr val="bg1"/>
                          </a:solidFill>
                          <a:latin typeface="Arial"/>
                          <a:ea typeface="Arial"/>
                          <a:cs typeface="Arial"/>
                          <a:sym typeface="Arial"/>
                        </a:rPr>
                        <a:t>saisir</a:t>
                      </a:r>
                      <a:r>
                        <a:rPr lang="en-US" sz="1200" u="none" strike="noStrike" cap="none" dirty="0">
                          <a:solidFill>
                            <a:schemeClr val="bg1"/>
                          </a:solidFill>
                          <a:latin typeface="Arial"/>
                          <a:ea typeface="Arial"/>
                          <a:cs typeface="Arial"/>
                          <a:sym typeface="Arial"/>
                        </a:rPr>
                        <a:t> au clavier.</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459485505"/>
                  </a:ext>
                </a:extLst>
              </a:tr>
            </a:tbl>
          </a:graphicData>
        </a:graphic>
      </p:graphicFrame>
      <p:graphicFrame>
        <p:nvGraphicFramePr>
          <p:cNvPr id="9" name="Tableau 8">
            <a:extLst>
              <a:ext uri="{FF2B5EF4-FFF2-40B4-BE49-F238E27FC236}">
                <a16:creationId xmlns:a16="http://schemas.microsoft.com/office/drawing/2014/main" id="{55647BDC-17F3-D2B3-21F0-D77D19349B78}"/>
              </a:ext>
            </a:extLst>
          </p:cNvPr>
          <p:cNvGraphicFramePr>
            <a:graphicFrameLocks noGrp="1"/>
          </p:cNvGraphicFramePr>
          <p:nvPr>
            <p:extLst>
              <p:ext uri="{D42A27DB-BD31-4B8C-83A1-F6EECF244321}">
                <p14:modId xmlns:p14="http://schemas.microsoft.com/office/powerpoint/2010/main" val="2207373257"/>
              </p:ext>
            </p:extLst>
          </p:nvPr>
        </p:nvGraphicFramePr>
        <p:xfrm>
          <a:off x="2889504" y="2994747"/>
          <a:ext cx="8999825" cy="2465149"/>
        </p:xfrm>
        <a:graphic>
          <a:graphicData uri="http://schemas.openxmlformats.org/drawingml/2006/table">
            <a:tbl>
              <a:tblPr firstRow="1" bandRow="1">
                <a:noFill/>
              </a:tblPr>
              <a:tblGrid>
                <a:gridCol w="2418450">
                  <a:extLst>
                    <a:ext uri="{9D8B030D-6E8A-4147-A177-3AD203B41FA5}">
                      <a16:colId xmlns:a16="http://schemas.microsoft.com/office/drawing/2014/main" val="4041132192"/>
                    </a:ext>
                  </a:extLst>
                </a:gridCol>
                <a:gridCol w="6581375">
                  <a:extLst>
                    <a:ext uri="{9D8B030D-6E8A-4147-A177-3AD203B41FA5}">
                      <a16:colId xmlns:a16="http://schemas.microsoft.com/office/drawing/2014/main" val="1431811935"/>
                    </a:ext>
                  </a:extLst>
                </a:gridCol>
              </a:tblGrid>
              <a:tr h="475872">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pre_tasks</a:t>
                      </a:r>
                      <a:endParaRPr sz="2100" u="none" strike="noStrike" cap="none" dirty="0">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Une liste de tâches à exécuter avec les tâches.</a:t>
                      </a:r>
                      <a:endParaRPr sz="1200" u="none" strike="noStrike" cap="none">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779341072"/>
                  </a:ext>
                </a:extLst>
              </a:tr>
              <a:tr h="397566">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roles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Liste de rôles à importer dans le play.</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089214579"/>
                  </a:ext>
                </a:extLst>
              </a:tr>
              <a:tr h="676425">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tasks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Tâches principales à exécuter dans le pla; elles s’exécutent apres </a:t>
                      </a:r>
                      <a:r>
                        <a:rPr lang="en-US" sz="1200" b="1" u="none" strike="noStrike" cap="none">
                          <a:solidFill>
                            <a:schemeClr val="bg1"/>
                          </a:solidFill>
                          <a:latin typeface="Arial"/>
                          <a:ea typeface="Arial"/>
                          <a:cs typeface="Arial"/>
                          <a:sym typeface="Arial"/>
                        </a:rPr>
                        <a:t>roles </a:t>
                      </a:r>
                      <a:r>
                        <a:rPr lang="en-US" sz="1200" u="none" strike="noStrike" cap="none">
                          <a:solidFill>
                            <a:schemeClr val="bg1"/>
                          </a:solidFill>
                          <a:latin typeface="Arial"/>
                          <a:ea typeface="Arial"/>
                          <a:cs typeface="Arial"/>
                          <a:sym typeface="Arial"/>
                        </a:rPr>
                        <a:t>et avant</a:t>
                      </a:r>
                      <a:endParaRPr sz="1200" u="none" strike="noStrike" cap="none">
                        <a:solidFill>
                          <a:schemeClr val="bg1"/>
                        </a:solidFill>
                        <a:latin typeface="Arial"/>
                        <a:ea typeface="Arial"/>
                        <a:cs typeface="Arial"/>
                        <a:sym typeface="Arial"/>
                      </a:endParaRPr>
                    </a:p>
                    <a:p>
                      <a:pPr marL="553085" marR="0" lvl="0" indent="0" algn="l" rtl="0">
                        <a:lnSpc>
                          <a:spcPct val="100000"/>
                        </a:lnSpc>
                        <a:spcBef>
                          <a:spcPts val="0"/>
                        </a:spcBef>
                        <a:spcAft>
                          <a:spcPts val="0"/>
                        </a:spcAft>
                        <a:buNone/>
                      </a:pPr>
                      <a:r>
                        <a:rPr lang="en-US" sz="1200" b="1" u="none" strike="noStrike" cap="none">
                          <a:solidFill>
                            <a:schemeClr val="bg1"/>
                          </a:solidFill>
                          <a:latin typeface="Arial"/>
                          <a:ea typeface="Arial"/>
                          <a:cs typeface="Arial"/>
                          <a:sym typeface="Arial"/>
                        </a:rPr>
                        <a:t>post_tasks</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79989905"/>
                  </a:ext>
                </a:extLst>
              </a:tr>
              <a:tr h="476514">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post_tasks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Une liste de tâches qui s’exécutent apres la section des tâches.</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932947006"/>
                  </a:ext>
                </a:extLst>
              </a:tr>
              <a:tr h="43877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handlers</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dirty="0">
                          <a:solidFill>
                            <a:schemeClr val="bg1"/>
                          </a:solidFill>
                          <a:latin typeface="Arial"/>
                          <a:ea typeface="Arial"/>
                          <a:cs typeface="Arial"/>
                          <a:sym typeface="Arial"/>
                        </a:rPr>
                        <a:t>Des </a:t>
                      </a:r>
                      <a:r>
                        <a:rPr lang="en-US" sz="1200" u="none" strike="noStrike" cap="none" dirty="0" err="1">
                          <a:solidFill>
                            <a:schemeClr val="bg1"/>
                          </a:solidFill>
                          <a:latin typeface="Arial"/>
                          <a:ea typeface="Arial"/>
                          <a:cs typeface="Arial"/>
                          <a:sym typeface="Arial"/>
                        </a:rPr>
                        <a:t>tâches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s’exécutant</a:t>
                      </a:r>
                      <a:r>
                        <a:rPr lang="en-US" sz="1200" u="none" strike="noStrike" cap="none" dirty="0">
                          <a:solidFill>
                            <a:schemeClr val="bg1"/>
                          </a:solidFill>
                          <a:latin typeface="Arial"/>
                          <a:ea typeface="Arial"/>
                          <a:cs typeface="Arial"/>
                          <a:sym typeface="Arial"/>
                        </a:rPr>
                        <a:t> suite à </a:t>
                      </a:r>
                      <a:r>
                        <a:rPr lang="en-US" sz="1200" u="none" strike="noStrike" cap="none" dirty="0" err="1">
                          <a:solidFill>
                            <a:schemeClr val="bg1"/>
                          </a:solidFill>
                          <a:latin typeface="Arial"/>
                          <a:ea typeface="Arial"/>
                          <a:cs typeface="Arial"/>
                          <a:sym typeface="Arial"/>
                        </a:rPr>
                        <a:t>une</a:t>
                      </a:r>
                      <a:r>
                        <a:rPr lang="en-US" sz="1200" u="none" strike="noStrike" cap="none" dirty="0">
                          <a:solidFill>
                            <a:schemeClr val="bg1"/>
                          </a:solidFill>
                          <a:latin typeface="Arial"/>
                          <a:ea typeface="Arial"/>
                          <a:cs typeface="Arial"/>
                          <a:sym typeface="Arial"/>
                        </a:rPr>
                        <a:t> notification par </a:t>
                      </a:r>
                      <a:r>
                        <a:rPr lang="en-US" sz="1200" u="none" strike="noStrike" cap="none" dirty="0" err="1">
                          <a:solidFill>
                            <a:schemeClr val="bg1"/>
                          </a:solidFill>
                          <a:latin typeface="Arial"/>
                          <a:ea typeface="Arial"/>
                          <a:cs typeface="Arial"/>
                          <a:sym typeface="Arial"/>
                        </a:rPr>
                        <a:t>d’autres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tâches</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855018843"/>
                  </a:ext>
                </a:extLst>
              </a:tr>
            </a:tbl>
          </a:graphicData>
        </a:graphic>
      </p:graphicFrame>
      <p:sp>
        <p:nvSpPr>
          <p:cNvPr id="10" name="Google Shape;1269;p85">
            <a:extLst>
              <a:ext uri="{FF2B5EF4-FFF2-40B4-BE49-F238E27FC236}">
                <a16:creationId xmlns:a16="http://schemas.microsoft.com/office/drawing/2014/main" id="{76A80801-58C1-1D6D-0AA5-2844BF3C638A}"/>
              </a:ext>
            </a:extLst>
          </p:cNvPr>
          <p:cNvSpPr txBox="1"/>
          <p:nvPr/>
        </p:nvSpPr>
        <p:spPr>
          <a:xfrm>
            <a:off x="319758" y="3736623"/>
            <a:ext cx="2413379" cy="628377"/>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000" dirty="0" err="1">
                <a:solidFill>
                  <a:srgbClr val="CC0000"/>
                </a:solidFill>
                <a:latin typeface="Calibri" panose="020F0502020204030204" pitchFamily="34" charset="0"/>
                <a:ea typeface="Arial"/>
                <a:cs typeface="Calibri" panose="020F0502020204030204" pitchFamily="34" charset="0"/>
                <a:sym typeface="Arial"/>
              </a:rPr>
              <a:t>Traitement</a:t>
            </a:r>
            <a:r>
              <a:rPr lang="en-US" sz="2000" dirty="0">
                <a:solidFill>
                  <a:srgbClr val="CC0000"/>
                </a:solidFill>
                <a:latin typeface="Calibri" panose="020F0502020204030204" pitchFamily="34" charset="0"/>
                <a:ea typeface="Arial"/>
                <a:cs typeface="Calibri" panose="020F0502020204030204" pitchFamily="34" charset="0"/>
                <a:sym typeface="Arial"/>
              </a:rPr>
              <a:t> des </a:t>
            </a:r>
          </a:p>
          <a:p>
            <a:pPr marL="12705" marR="0" lvl="0" indent="0" algn="l" rtl="0">
              <a:spcBef>
                <a:spcPts val="0"/>
              </a:spcBef>
              <a:spcAft>
                <a:spcPts val="0"/>
              </a:spcAft>
              <a:buNone/>
            </a:pPr>
            <a:r>
              <a:rPr lang="en-US" sz="2000" dirty="0">
                <a:solidFill>
                  <a:srgbClr val="CC0000"/>
                </a:solidFill>
                <a:latin typeface="Calibri" panose="020F0502020204030204" pitchFamily="34" charset="0"/>
                <a:ea typeface="Arial"/>
                <a:cs typeface="Calibri" panose="020F0502020204030204" pitchFamily="34" charset="0"/>
                <a:sym typeface="Arial"/>
              </a:rPr>
              <a:t>tasks:</a:t>
            </a:r>
            <a:endParaRPr sz="2000" dirty="0">
              <a:solidFill>
                <a:schemeClr val="dk1"/>
              </a:solidFill>
              <a:latin typeface="Calibri" panose="020F0502020204030204" pitchFamily="34" charset="0"/>
              <a:ea typeface="Arial"/>
              <a:cs typeface="Calibri" panose="020F0502020204030204" pitchFamily="34" charset="0"/>
              <a:sym typeface="Arial"/>
            </a:endParaRPr>
          </a:p>
        </p:txBody>
      </p:sp>
      <p:sp>
        <p:nvSpPr>
          <p:cNvPr id="11" name="Google Shape;1269;p85">
            <a:extLst>
              <a:ext uri="{FF2B5EF4-FFF2-40B4-BE49-F238E27FC236}">
                <a16:creationId xmlns:a16="http://schemas.microsoft.com/office/drawing/2014/main" id="{08B3F61C-67AB-D024-7EDB-7937A773E021}"/>
              </a:ext>
            </a:extLst>
          </p:cNvPr>
          <p:cNvSpPr txBox="1"/>
          <p:nvPr/>
        </p:nvSpPr>
        <p:spPr>
          <a:xfrm>
            <a:off x="299023" y="1966005"/>
            <a:ext cx="2413379" cy="628377"/>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000" dirty="0" err="1">
                <a:solidFill>
                  <a:srgbClr val="CC0000"/>
                </a:solidFill>
                <a:latin typeface="Calibri" panose="020F0502020204030204" pitchFamily="34" charset="0"/>
                <a:ea typeface="Arial"/>
                <a:cs typeface="Calibri" panose="020F0502020204030204" pitchFamily="34" charset="0"/>
                <a:sym typeface="Arial"/>
              </a:rPr>
              <a:t>Traitement</a:t>
            </a:r>
            <a:r>
              <a:rPr lang="en-US" sz="2000" dirty="0">
                <a:solidFill>
                  <a:srgbClr val="CC0000"/>
                </a:solidFill>
                <a:latin typeface="Calibri" panose="020F0502020204030204" pitchFamily="34" charset="0"/>
                <a:ea typeface="Arial"/>
                <a:cs typeface="Calibri" panose="020F0502020204030204" pitchFamily="34" charset="0"/>
                <a:sym typeface="Arial"/>
              </a:rPr>
              <a:t> des variables:</a:t>
            </a:r>
            <a:endParaRPr sz="2000" dirty="0">
              <a:solidFill>
                <a:schemeClr val="dk1"/>
              </a:solidFill>
              <a:latin typeface="Calibri" panose="020F0502020204030204" pitchFamily="34" charset="0"/>
              <a:ea typeface="Arial"/>
              <a:cs typeface="Calibri" panose="020F0502020204030204" pitchFamily="34" charset="0"/>
              <a:sym typeface="Arial"/>
            </a:endParaRPr>
          </a:p>
        </p:txBody>
      </p:sp>
    </p:spTree>
    <p:extLst>
      <p:ext uri="{BB962C8B-B14F-4D97-AF65-F5344CB8AC3E}">
        <p14:creationId xmlns:p14="http://schemas.microsoft.com/office/powerpoint/2010/main" val="189742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798413" y="278396"/>
            <a:ext cx="7081250" cy="523220"/>
          </a:xfrm>
          <a:prstGeom prst="rect">
            <a:avLst/>
          </a:prstGeom>
          <a:noFill/>
        </p:spPr>
        <p:txBody>
          <a:bodyPr wrap="square">
            <a:spAutoFit/>
          </a:bodyPr>
          <a:lstStyle/>
          <a:p>
            <a:pPr>
              <a:buClr>
                <a:srgbClr val="FF0000"/>
              </a:buClr>
            </a:pPr>
            <a:r>
              <a:rPr lang="fr-FR" sz="28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Thème de la formation</a:t>
            </a:r>
            <a:endParaRPr lang="fr-FR" sz="2800" dirty="0">
              <a:solidFill>
                <a:schemeClr val="bg1"/>
              </a:solidFill>
            </a:endParaRPr>
          </a:p>
        </p:txBody>
      </p:sp>
      <p:sp>
        <p:nvSpPr>
          <p:cNvPr id="6" name="ZoneTexte 5">
            <a:extLst>
              <a:ext uri="{FF2B5EF4-FFF2-40B4-BE49-F238E27FC236}">
                <a16:creationId xmlns:a16="http://schemas.microsoft.com/office/drawing/2014/main" id="{151A6043-3450-6030-2ECB-48A06BB3C953}"/>
              </a:ext>
            </a:extLst>
          </p:cNvPr>
          <p:cNvSpPr txBox="1"/>
          <p:nvPr/>
        </p:nvSpPr>
        <p:spPr>
          <a:xfrm>
            <a:off x="844741" y="1066811"/>
            <a:ext cx="8068716"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
            </a:pPr>
            <a:r>
              <a:rPr lang="fr-FR" sz="2800" dirty="0">
                <a:solidFill>
                  <a:schemeClr val="bg1"/>
                </a:solidFill>
                <a:latin typeface="Ubuntu"/>
              </a:rPr>
              <a:t>D</a:t>
            </a:r>
            <a:r>
              <a:rPr lang="fr-FR" sz="2400" dirty="0">
                <a:solidFill>
                  <a:schemeClr val="bg1"/>
                </a:solidFill>
                <a:latin typeface="Ubuntu"/>
              </a:rPr>
              <a:t>EV</a:t>
            </a:r>
            <a:r>
              <a:rPr lang="fr-FR" sz="2800" dirty="0">
                <a:solidFill>
                  <a:schemeClr val="bg1"/>
                </a:solidFill>
                <a:latin typeface="Ubuntu"/>
              </a:rPr>
              <a:t>O</a:t>
            </a:r>
            <a:r>
              <a:rPr lang="fr-FR" sz="2400" dirty="0">
                <a:solidFill>
                  <a:schemeClr val="bg1"/>
                </a:solidFill>
                <a:latin typeface="Ubuntu"/>
              </a:rPr>
              <a:t>PS</a:t>
            </a:r>
          </a:p>
        </p:txBody>
      </p:sp>
      <p:sp>
        <p:nvSpPr>
          <p:cNvPr id="15" name="Espace réservé du numéro de diapositive 3">
            <a:extLst>
              <a:ext uri="{FF2B5EF4-FFF2-40B4-BE49-F238E27FC236}">
                <a16:creationId xmlns:a16="http://schemas.microsoft.com/office/drawing/2014/main" id="{0251455C-D24F-DA0A-F183-48C6FBF44153}"/>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
        <p:nvSpPr>
          <p:cNvPr id="16" name="Espace réservé de la date 1">
            <a:extLst>
              <a:ext uri="{FF2B5EF4-FFF2-40B4-BE49-F238E27FC236}">
                <a16:creationId xmlns:a16="http://schemas.microsoft.com/office/drawing/2014/main" id="{33BAEB81-D22A-AB4C-F69D-89398308656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20/05/2024</a:t>
            </a:fld>
            <a:endParaRPr lang="fr-FR" dirty="0">
              <a:solidFill>
                <a:schemeClr val="tx2">
                  <a:lumMod val="10000"/>
                  <a:lumOff val="90000"/>
                </a:schemeClr>
              </a:solidFill>
            </a:endParaRPr>
          </a:p>
        </p:txBody>
      </p:sp>
      <p:sp>
        <p:nvSpPr>
          <p:cNvPr id="17" name="Espace réservé du pied de page 2">
            <a:extLst>
              <a:ext uri="{FF2B5EF4-FFF2-40B4-BE49-F238E27FC236}">
                <a16:creationId xmlns:a16="http://schemas.microsoft.com/office/drawing/2014/main" id="{2038EDA6-DCC7-0FB8-3509-82D8968E91F5}"/>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pic>
        <p:nvPicPr>
          <p:cNvPr id="12" name="Picture 6">
            <a:extLst>
              <a:ext uri="{FF2B5EF4-FFF2-40B4-BE49-F238E27FC236}">
                <a16:creationId xmlns:a16="http://schemas.microsoft.com/office/drawing/2014/main" id="{73649E09-9B47-E368-ADF0-36E37D498D27}"/>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570795" y="1593516"/>
            <a:ext cx="8446410" cy="47467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3" name="Encre 12">
                <a:extLst>
                  <a:ext uri="{FF2B5EF4-FFF2-40B4-BE49-F238E27FC236}">
                    <a16:creationId xmlns:a16="http://schemas.microsoft.com/office/drawing/2014/main" id="{21A19F46-7285-2415-ADC0-4D2D05422F4A}"/>
                  </a:ext>
                </a:extLst>
              </p14:cNvPr>
              <p14:cNvContentPartPr/>
              <p14:nvPr/>
            </p14:nvContentPartPr>
            <p14:xfrm>
              <a:off x="5082129" y="2077995"/>
              <a:ext cx="980280" cy="5040"/>
            </p14:xfrm>
          </p:contentPart>
        </mc:Choice>
        <mc:Fallback xmlns="">
          <p:pic>
            <p:nvPicPr>
              <p:cNvPr id="13" name="Encre 12">
                <a:extLst>
                  <a:ext uri="{FF2B5EF4-FFF2-40B4-BE49-F238E27FC236}">
                    <a16:creationId xmlns:a16="http://schemas.microsoft.com/office/drawing/2014/main" id="{21A19F46-7285-2415-ADC0-4D2D05422F4A}"/>
                  </a:ext>
                </a:extLst>
              </p:cNvPr>
              <p:cNvPicPr/>
              <p:nvPr/>
            </p:nvPicPr>
            <p:blipFill>
              <a:blip r:embed="rId5"/>
              <a:stretch>
                <a:fillRect/>
              </a:stretch>
            </p:blipFill>
            <p:spPr>
              <a:xfrm>
                <a:off x="5028129" y="1970355"/>
                <a:ext cx="10879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Encre 13">
                <a:extLst>
                  <a:ext uri="{FF2B5EF4-FFF2-40B4-BE49-F238E27FC236}">
                    <a16:creationId xmlns:a16="http://schemas.microsoft.com/office/drawing/2014/main" id="{7BE92805-60CD-C44D-1AEC-D5FF15687FFC}"/>
                  </a:ext>
                </a:extLst>
              </p14:cNvPr>
              <p14:cNvContentPartPr/>
              <p14:nvPr/>
            </p14:nvContentPartPr>
            <p14:xfrm>
              <a:off x="9214929" y="1875315"/>
              <a:ext cx="564480" cy="25560"/>
            </p14:xfrm>
          </p:contentPart>
        </mc:Choice>
        <mc:Fallback xmlns="">
          <p:pic>
            <p:nvPicPr>
              <p:cNvPr id="14" name="Encre 13">
                <a:extLst>
                  <a:ext uri="{FF2B5EF4-FFF2-40B4-BE49-F238E27FC236}">
                    <a16:creationId xmlns:a16="http://schemas.microsoft.com/office/drawing/2014/main" id="{7BE92805-60CD-C44D-1AEC-D5FF15687FFC}"/>
                  </a:ext>
                </a:extLst>
              </p:cNvPr>
              <p:cNvPicPr/>
              <p:nvPr/>
            </p:nvPicPr>
            <p:blipFill>
              <a:blip r:embed="rId7"/>
              <a:stretch>
                <a:fillRect/>
              </a:stretch>
            </p:blipFill>
            <p:spPr>
              <a:xfrm>
                <a:off x="9161289" y="1767315"/>
                <a:ext cx="672120" cy="241200"/>
              </a:xfrm>
              <a:prstGeom prst="rect">
                <a:avLst/>
              </a:prstGeom>
            </p:spPr>
          </p:pic>
        </mc:Fallback>
      </mc:AlternateContent>
    </p:spTree>
    <p:extLst>
      <p:ext uri="{BB962C8B-B14F-4D97-AF65-F5344CB8AC3E}">
        <p14:creationId xmlns:p14="http://schemas.microsoft.com/office/powerpoint/2010/main" val="384798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8" name="ZoneTexte 7">
            <a:extLst>
              <a:ext uri="{FF2B5EF4-FFF2-40B4-BE49-F238E27FC236}">
                <a16:creationId xmlns:a16="http://schemas.microsoft.com/office/drawing/2014/main" id="{F5D3D541-45A8-55B3-B9C5-2576E21D4C26}"/>
              </a:ext>
            </a:extLst>
          </p:cNvPr>
          <p:cNvSpPr txBox="1"/>
          <p:nvPr/>
        </p:nvSpPr>
        <p:spPr>
          <a:xfrm>
            <a:off x="586410" y="1198463"/>
            <a:ext cx="5759528" cy="5262979"/>
          </a:xfrm>
          <a:prstGeom prst="rect">
            <a:avLst/>
          </a:prstGeom>
          <a:noFill/>
        </p:spPr>
        <p:txBody>
          <a:bodyPr wrap="square">
            <a:spAutoFit/>
          </a:bodyPr>
          <a:lstStyle/>
          <a:p>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Exemple de </a:t>
            </a:r>
            <a:r>
              <a:rPr lang="fr-FR" sz="1600" dirty="0" err="1">
                <a:solidFill>
                  <a:schemeClr val="bg1"/>
                </a:solidFill>
              </a:rPr>
              <a:t>playbook</a:t>
            </a:r>
            <a:r>
              <a:rPr lang="fr-FR" sz="1600" dirty="0">
                <a:solidFill>
                  <a:schemeClr val="bg1"/>
                </a:solidFill>
              </a:rPr>
              <a:t> avec diverses fonctionnalités</a:t>
            </a:r>
          </a:p>
          <a:p>
            <a:r>
              <a:rPr lang="fr-FR" sz="1600" dirty="0">
                <a:solidFill>
                  <a:schemeClr val="bg1"/>
                </a:solidFill>
              </a:rPr>
              <a:t>  hosts: all</a:t>
            </a:r>
          </a:p>
          <a:p>
            <a:r>
              <a:rPr lang="fr-FR" sz="1600" dirty="0">
                <a:solidFill>
                  <a:schemeClr val="bg1"/>
                </a:solidFill>
              </a:rPr>
              <a:t>  </a:t>
            </a:r>
            <a:r>
              <a:rPr lang="fr-FR" sz="1600" dirty="0" err="1">
                <a:solidFill>
                  <a:schemeClr val="bg1"/>
                </a:solidFill>
              </a:rPr>
              <a:t>gather_facts</a:t>
            </a:r>
            <a:r>
              <a:rPr lang="fr-FR" sz="1600" dirty="0">
                <a:solidFill>
                  <a:schemeClr val="bg1"/>
                </a:solidFill>
              </a:rPr>
              <a:t>: </a:t>
            </a:r>
            <a:r>
              <a:rPr lang="fr-FR" sz="1600" dirty="0" err="1">
                <a:solidFill>
                  <a:schemeClr val="bg1"/>
                </a:solidFill>
              </a:rPr>
              <a:t>true</a:t>
            </a:r>
            <a:endParaRPr lang="fr-FR" sz="1600" dirty="0">
              <a:solidFill>
                <a:schemeClr val="bg1"/>
              </a:solidFill>
            </a:endParaRPr>
          </a:p>
          <a:p>
            <a:r>
              <a:rPr lang="fr-FR" sz="1600" dirty="0">
                <a:solidFill>
                  <a:schemeClr val="bg1"/>
                </a:solidFill>
              </a:rPr>
              <a:t>  </a:t>
            </a:r>
            <a:r>
              <a:rPr lang="fr-FR" sz="1600" dirty="0" err="1">
                <a:solidFill>
                  <a:schemeClr val="bg1"/>
                </a:solidFill>
              </a:rPr>
              <a:t>vars_files</a:t>
            </a:r>
            <a:r>
              <a:rPr lang="fr-FR" sz="1600" dirty="0">
                <a:solidFill>
                  <a:schemeClr val="bg1"/>
                </a:solidFill>
              </a:rPr>
              <a:t>:</a:t>
            </a:r>
          </a:p>
          <a:p>
            <a:r>
              <a:rPr lang="fr-FR" sz="1600" dirty="0">
                <a:solidFill>
                  <a:schemeClr val="bg1"/>
                </a:solidFill>
              </a:rPr>
              <a:t>    - vars/</a:t>
            </a:r>
            <a:r>
              <a:rPr lang="fr-FR" sz="1600" dirty="0" err="1">
                <a:solidFill>
                  <a:schemeClr val="bg1"/>
                </a:solidFill>
              </a:rPr>
              <a:t>common.yml</a:t>
            </a:r>
            <a:endParaRPr lang="fr-FR" sz="1600" dirty="0">
              <a:solidFill>
                <a:schemeClr val="bg1"/>
              </a:solidFill>
            </a:endParaRPr>
          </a:p>
          <a:p>
            <a:r>
              <a:rPr lang="fr-FR" sz="1600" dirty="0">
                <a:solidFill>
                  <a:schemeClr val="bg1"/>
                </a:solidFill>
              </a:rPr>
              <a:t>    - vars/{{ </a:t>
            </a:r>
            <a:r>
              <a:rPr lang="fr-FR" sz="1600" dirty="0" err="1">
                <a:solidFill>
                  <a:schemeClr val="bg1"/>
                </a:solidFill>
              </a:rPr>
              <a:t>environment</a:t>
            </a:r>
            <a:r>
              <a:rPr lang="fr-FR" sz="1600" dirty="0">
                <a:solidFill>
                  <a:schemeClr val="bg1"/>
                </a:solidFill>
              </a:rPr>
              <a:t> }}.</a:t>
            </a:r>
            <a:r>
              <a:rPr lang="fr-FR" sz="1600" dirty="0" err="1">
                <a:solidFill>
                  <a:schemeClr val="bg1"/>
                </a:solidFill>
              </a:rPr>
              <a:t>yml</a:t>
            </a:r>
            <a:endParaRPr lang="fr-FR" sz="1600" dirty="0">
              <a:solidFill>
                <a:schemeClr val="bg1"/>
              </a:solidFill>
            </a:endParaRPr>
          </a:p>
          <a:p>
            <a:r>
              <a:rPr lang="fr-FR" sz="1600" dirty="0">
                <a:solidFill>
                  <a:schemeClr val="bg1"/>
                </a:solidFill>
              </a:rPr>
              <a:t>  </a:t>
            </a:r>
            <a:r>
              <a:rPr lang="fr-FR" sz="1600" dirty="0" err="1">
                <a:solidFill>
                  <a:schemeClr val="bg1"/>
                </a:solidFill>
              </a:rPr>
              <a:t>remote_user</a:t>
            </a:r>
            <a:r>
              <a:rPr lang="fr-FR" sz="1600" dirty="0">
                <a:solidFill>
                  <a:schemeClr val="bg1"/>
                </a:solidFill>
              </a:rPr>
              <a:t>: ansible</a:t>
            </a:r>
          </a:p>
          <a:p>
            <a:r>
              <a:rPr lang="fr-FR" sz="1600" dirty="0">
                <a:solidFill>
                  <a:schemeClr val="bg1"/>
                </a:solidFill>
              </a:rPr>
              <a:t>  </a:t>
            </a:r>
            <a:r>
              <a:rPr lang="fr-FR" sz="1600" dirty="0" err="1">
                <a:solidFill>
                  <a:schemeClr val="bg1"/>
                </a:solidFill>
              </a:rPr>
              <a:t>connection</a:t>
            </a:r>
            <a:r>
              <a:rPr lang="fr-FR" sz="1600" dirty="0">
                <a:solidFill>
                  <a:schemeClr val="bg1"/>
                </a:solidFill>
              </a:rPr>
              <a:t>: </a:t>
            </a:r>
            <a:r>
              <a:rPr lang="fr-FR" sz="1600" dirty="0" err="1">
                <a:solidFill>
                  <a:schemeClr val="bg1"/>
                </a:solidFill>
              </a:rPr>
              <a:t>ssh</a:t>
            </a:r>
            <a:endParaRPr lang="fr-FR" sz="1600" dirty="0">
              <a:solidFill>
                <a:schemeClr val="bg1"/>
              </a:solidFill>
            </a:endParaRPr>
          </a:p>
          <a:p>
            <a:r>
              <a:rPr lang="fr-FR" sz="1600" dirty="0">
                <a:solidFill>
                  <a:schemeClr val="bg1"/>
                </a:solidFill>
              </a:rPr>
              <a:t>  </a:t>
            </a:r>
            <a:r>
              <a:rPr lang="fr-FR" sz="1600" dirty="0" err="1">
                <a:solidFill>
                  <a:schemeClr val="bg1"/>
                </a:solidFill>
              </a:rPr>
              <a:t>check_mode</a:t>
            </a:r>
            <a:r>
              <a:rPr lang="fr-FR" sz="1600" dirty="0">
                <a:solidFill>
                  <a:schemeClr val="bg1"/>
                </a:solidFill>
              </a:rPr>
              <a:t>: false</a:t>
            </a:r>
          </a:p>
          <a:p>
            <a:r>
              <a:rPr lang="fr-FR" sz="1600" dirty="0">
                <a:solidFill>
                  <a:schemeClr val="bg1"/>
                </a:solidFill>
              </a:rPr>
              <a:t>  </a:t>
            </a:r>
            <a:r>
              <a:rPr lang="fr-FR" sz="1600" dirty="0" err="1">
                <a:solidFill>
                  <a:schemeClr val="bg1"/>
                </a:solidFill>
              </a:rPr>
              <a:t>roles</a:t>
            </a:r>
            <a:r>
              <a:rPr lang="fr-FR" sz="1600" dirty="0">
                <a:solidFill>
                  <a:schemeClr val="bg1"/>
                </a:solidFill>
              </a:rPr>
              <a:t>:</a:t>
            </a:r>
          </a:p>
          <a:p>
            <a:r>
              <a:rPr lang="fr-FR" sz="1600" dirty="0">
                <a:solidFill>
                  <a:schemeClr val="bg1"/>
                </a:solidFill>
              </a:rPr>
              <a:t>    - </a:t>
            </a:r>
            <a:r>
              <a:rPr lang="fr-FR" sz="1600" dirty="0" err="1">
                <a:solidFill>
                  <a:schemeClr val="bg1"/>
                </a:solidFill>
              </a:rPr>
              <a:t>webserver</a:t>
            </a:r>
            <a:endParaRPr lang="fr-FR" sz="1600" dirty="0">
              <a:solidFill>
                <a:schemeClr val="bg1"/>
              </a:solidFill>
            </a:endParaRPr>
          </a:p>
          <a:p>
            <a:r>
              <a:rPr lang="fr-FR" sz="1600" dirty="0">
                <a:solidFill>
                  <a:schemeClr val="bg1"/>
                </a:solidFill>
              </a:rPr>
              <a:t>    - </a:t>
            </a:r>
            <a:r>
              <a:rPr lang="fr-FR" sz="1600" dirty="0" err="1">
                <a:solidFill>
                  <a:schemeClr val="bg1"/>
                </a:solidFill>
              </a:rPr>
              <a:t>database</a:t>
            </a:r>
            <a:endParaRPr lang="fr-FR" sz="1600" dirty="0">
              <a:solidFill>
                <a:schemeClr val="bg1"/>
              </a:solidFill>
            </a:endParaRP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Installation des packages requis</a:t>
            </a:r>
          </a:p>
          <a:p>
            <a:r>
              <a:rPr lang="fr-FR" sz="1600" dirty="0">
                <a:solidFill>
                  <a:schemeClr val="bg1"/>
                </a:solidFill>
              </a:rPr>
              <a:t>      package:</a:t>
            </a:r>
          </a:p>
          <a:p>
            <a:r>
              <a:rPr lang="fr-FR" sz="1600" dirty="0">
                <a:solidFill>
                  <a:schemeClr val="bg1"/>
                </a:solidFill>
              </a:rPr>
              <a:t>        </a:t>
            </a:r>
            <a:r>
              <a:rPr lang="fr-FR" sz="1600" dirty="0" err="1">
                <a:solidFill>
                  <a:schemeClr val="bg1"/>
                </a:solidFill>
              </a:rPr>
              <a:t>name</a:t>
            </a:r>
            <a:r>
              <a:rPr lang="fr-FR" sz="1600" dirty="0">
                <a:solidFill>
                  <a:schemeClr val="bg1"/>
                </a:solidFill>
              </a:rPr>
              <a:t>: "{{ item }}"</a:t>
            </a:r>
          </a:p>
          <a:p>
            <a:r>
              <a:rPr lang="fr-FR" sz="1600" dirty="0">
                <a:solidFill>
                  <a:schemeClr val="bg1"/>
                </a:solidFill>
              </a:rPr>
              <a:t>        state: </a:t>
            </a:r>
            <a:r>
              <a:rPr lang="fr-FR" sz="1600" dirty="0" err="1">
                <a:solidFill>
                  <a:schemeClr val="bg1"/>
                </a:solidFill>
              </a:rPr>
              <a:t>present</a:t>
            </a:r>
            <a:endParaRPr lang="fr-FR" sz="1600" dirty="0">
              <a:solidFill>
                <a:schemeClr val="bg1"/>
              </a:solidFill>
            </a:endParaRPr>
          </a:p>
          <a:p>
            <a:r>
              <a:rPr lang="fr-FR" sz="1600" dirty="0">
                <a:solidFill>
                  <a:schemeClr val="bg1"/>
                </a:solidFill>
              </a:rPr>
              <a:t>      </a:t>
            </a:r>
            <a:r>
              <a:rPr lang="fr-FR" sz="1600" dirty="0" err="1">
                <a:solidFill>
                  <a:schemeClr val="bg1"/>
                </a:solidFill>
              </a:rPr>
              <a:t>loop</a:t>
            </a:r>
            <a:r>
              <a:rPr lang="fr-FR" sz="1600" dirty="0">
                <a:solidFill>
                  <a:schemeClr val="bg1"/>
                </a:solidFill>
              </a:rPr>
              <a:t>: "{{ </a:t>
            </a:r>
            <a:r>
              <a:rPr lang="fr-FR" sz="1600" dirty="0" err="1">
                <a:solidFill>
                  <a:schemeClr val="bg1"/>
                </a:solidFill>
              </a:rPr>
              <a:t>required_packages</a:t>
            </a:r>
            <a:r>
              <a:rPr lang="fr-FR" sz="1600" dirty="0">
                <a:solidFill>
                  <a:schemeClr val="bg1"/>
                </a:solidFill>
              </a:rPr>
              <a:t> }}"</a:t>
            </a:r>
          </a:p>
          <a:p>
            <a:r>
              <a:rPr lang="fr-FR" sz="1600" dirty="0">
                <a:solidFill>
                  <a:schemeClr val="bg1"/>
                </a:solidFill>
              </a:rPr>
              <a:t>      </a:t>
            </a:r>
            <a:r>
              <a:rPr lang="fr-FR" sz="1600" dirty="0" err="1">
                <a:solidFill>
                  <a:schemeClr val="bg1"/>
                </a:solidFill>
              </a:rPr>
              <a:t>notify</a:t>
            </a:r>
            <a:r>
              <a:rPr lang="fr-FR" sz="1600" dirty="0">
                <a:solidFill>
                  <a:schemeClr val="bg1"/>
                </a:solidFill>
              </a:rPr>
              <a:t>: </a:t>
            </a:r>
            <a:r>
              <a:rPr lang="fr-FR" sz="1600" dirty="0" err="1">
                <a:solidFill>
                  <a:schemeClr val="bg1"/>
                </a:solidFill>
              </a:rPr>
              <a:t>restart_service</a:t>
            </a:r>
            <a:endParaRPr lang="fr-FR" sz="1600" dirty="0">
              <a:solidFill>
                <a:schemeClr val="bg1"/>
              </a:solidFill>
            </a:endParaRPr>
          </a:p>
          <a:p>
            <a:r>
              <a:rPr lang="fr-FR" sz="1600" dirty="0">
                <a:solidFill>
                  <a:schemeClr val="bg1"/>
                </a:solidFill>
              </a:rPr>
              <a:t>  </a:t>
            </a:r>
          </a:p>
        </p:txBody>
      </p:sp>
      <p:sp>
        <p:nvSpPr>
          <p:cNvPr id="13" name="ZoneTexte 12">
            <a:extLst>
              <a:ext uri="{FF2B5EF4-FFF2-40B4-BE49-F238E27FC236}">
                <a16:creationId xmlns:a16="http://schemas.microsoft.com/office/drawing/2014/main" id="{52A4641C-474F-6893-BAE4-8CF6E5A1A6C7}"/>
              </a:ext>
            </a:extLst>
          </p:cNvPr>
          <p:cNvSpPr txBox="1"/>
          <p:nvPr/>
        </p:nvSpPr>
        <p:spPr>
          <a:xfrm>
            <a:off x="6309531" y="4079139"/>
            <a:ext cx="4447564" cy="2308324"/>
          </a:xfrm>
          <a:prstGeom prst="rect">
            <a:avLst/>
          </a:prstGeom>
          <a:noFill/>
        </p:spPr>
        <p:txBody>
          <a:bodyPr wrap="square">
            <a:spAutoFit/>
          </a:bodyPr>
          <a:lstStyle/>
          <a:p>
            <a:r>
              <a:rPr lang="fr-FR" sz="1800" dirty="0">
                <a:solidFill>
                  <a:schemeClr val="bg1"/>
                </a:solidFill>
              </a:rPr>
              <a:t>handlers:</a:t>
            </a:r>
          </a:p>
          <a:p>
            <a:r>
              <a:rPr lang="fr-FR" sz="1800" dirty="0">
                <a:solidFill>
                  <a:schemeClr val="bg1"/>
                </a:solidFill>
              </a:rPr>
              <a:t>    - </a:t>
            </a:r>
            <a:r>
              <a:rPr lang="fr-FR" sz="1800" dirty="0" err="1">
                <a:solidFill>
                  <a:schemeClr val="bg1"/>
                </a:solidFill>
              </a:rPr>
              <a:t>name</a:t>
            </a:r>
            <a:r>
              <a:rPr lang="fr-FR" sz="1800" dirty="0">
                <a:solidFill>
                  <a:schemeClr val="bg1"/>
                </a:solidFill>
              </a:rPr>
              <a:t>: </a:t>
            </a:r>
            <a:r>
              <a:rPr lang="fr-FR" sz="1800" dirty="0" err="1">
                <a:solidFill>
                  <a:schemeClr val="bg1"/>
                </a:solidFill>
              </a:rPr>
              <a:t>restart_service</a:t>
            </a:r>
            <a:endParaRPr lang="fr-FR" sz="1800" dirty="0">
              <a:solidFill>
                <a:schemeClr val="bg1"/>
              </a:solidFill>
            </a:endParaRPr>
          </a:p>
          <a:p>
            <a:r>
              <a:rPr lang="fr-FR" sz="1800" dirty="0">
                <a:solidFill>
                  <a:schemeClr val="bg1"/>
                </a:solidFill>
              </a:rPr>
              <a:t>      service:</a:t>
            </a:r>
          </a:p>
          <a:p>
            <a:r>
              <a:rPr lang="fr-FR" sz="1800" dirty="0">
                <a:solidFill>
                  <a:schemeClr val="bg1"/>
                </a:solidFill>
              </a:rPr>
              <a:t>        </a:t>
            </a:r>
            <a:r>
              <a:rPr lang="fr-FR" sz="1800" dirty="0" err="1">
                <a:solidFill>
                  <a:schemeClr val="bg1"/>
                </a:solidFill>
              </a:rPr>
              <a:t>name</a:t>
            </a:r>
            <a:r>
              <a:rPr lang="fr-FR" sz="1800" dirty="0">
                <a:solidFill>
                  <a:schemeClr val="bg1"/>
                </a:solidFill>
              </a:rPr>
              <a:t>: "{{ item }}"</a:t>
            </a:r>
          </a:p>
          <a:p>
            <a:r>
              <a:rPr lang="fr-FR" sz="1800" dirty="0">
                <a:solidFill>
                  <a:schemeClr val="bg1"/>
                </a:solidFill>
              </a:rPr>
              <a:t>        state: </a:t>
            </a:r>
            <a:r>
              <a:rPr lang="fr-FR" sz="1800" dirty="0" err="1">
                <a:solidFill>
                  <a:schemeClr val="bg1"/>
                </a:solidFill>
              </a:rPr>
              <a:t>restarted</a:t>
            </a:r>
            <a:endParaRPr lang="fr-FR" sz="1800" dirty="0">
              <a:solidFill>
                <a:schemeClr val="bg1"/>
              </a:solidFill>
            </a:endParaRPr>
          </a:p>
          <a:p>
            <a:r>
              <a:rPr lang="fr-FR" sz="1800" dirty="0">
                <a:solidFill>
                  <a:schemeClr val="bg1"/>
                </a:solidFill>
              </a:rPr>
              <a:t>      </a:t>
            </a:r>
            <a:r>
              <a:rPr lang="fr-FR" sz="1800" dirty="0" err="1">
                <a:solidFill>
                  <a:schemeClr val="bg1"/>
                </a:solidFill>
              </a:rPr>
              <a:t>loop</a:t>
            </a:r>
            <a:r>
              <a:rPr lang="fr-FR" sz="1800" dirty="0">
                <a:solidFill>
                  <a:schemeClr val="bg1"/>
                </a:solidFill>
              </a:rPr>
              <a:t>:</a:t>
            </a:r>
          </a:p>
          <a:p>
            <a:r>
              <a:rPr lang="fr-FR" sz="1800" dirty="0">
                <a:solidFill>
                  <a:schemeClr val="bg1"/>
                </a:solidFill>
              </a:rPr>
              <a:t>        - </a:t>
            </a:r>
            <a:r>
              <a:rPr lang="fr-FR" sz="1800" dirty="0" err="1">
                <a:solidFill>
                  <a:schemeClr val="bg1"/>
                </a:solidFill>
              </a:rPr>
              <a:t>nginx</a:t>
            </a:r>
            <a:endParaRPr lang="fr-FR" sz="1800" dirty="0">
              <a:solidFill>
                <a:schemeClr val="bg1"/>
              </a:solidFill>
            </a:endParaRPr>
          </a:p>
          <a:p>
            <a:r>
              <a:rPr lang="fr-FR" sz="1800" dirty="0">
                <a:solidFill>
                  <a:schemeClr val="bg1"/>
                </a:solidFill>
              </a:rPr>
              <a:t>        - </a:t>
            </a:r>
            <a:r>
              <a:rPr lang="fr-FR" sz="1800" dirty="0" err="1">
                <a:solidFill>
                  <a:schemeClr val="bg1"/>
                </a:solidFill>
              </a:rPr>
              <a:t>mysql</a:t>
            </a:r>
            <a:endParaRPr lang="fr-FR" sz="1800" dirty="0">
              <a:solidFill>
                <a:schemeClr val="bg1"/>
              </a:solidFill>
            </a:endParaRPr>
          </a:p>
        </p:txBody>
      </p:sp>
    </p:spTree>
    <p:extLst>
      <p:ext uri="{BB962C8B-B14F-4D97-AF65-F5344CB8AC3E}">
        <p14:creationId xmlns:p14="http://schemas.microsoft.com/office/powerpoint/2010/main" val="2799129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13" name="ZoneTexte 12">
            <a:extLst>
              <a:ext uri="{FF2B5EF4-FFF2-40B4-BE49-F238E27FC236}">
                <a16:creationId xmlns:a16="http://schemas.microsoft.com/office/drawing/2014/main" id="{52A4641C-474F-6893-BAE4-8CF6E5A1A6C7}"/>
              </a:ext>
            </a:extLst>
          </p:cNvPr>
          <p:cNvSpPr txBox="1"/>
          <p:nvPr/>
        </p:nvSpPr>
        <p:spPr>
          <a:xfrm>
            <a:off x="7491452" y="1395543"/>
            <a:ext cx="4447564" cy="369332"/>
          </a:xfrm>
          <a:prstGeom prst="rect">
            <a:avLst/>
          </a:prstGeom>
          <a:noFill/>
        </p:spPr>
        <p:txBody>
          <a:bodyPr wrap="square">
            <a:spAutoFit/>
          </a:bodyPr>
          <a:lstStyle/>
          <a:p>
            <a:r>
              <a:rPr lang="fr-FR" sz="1800" dirty="0">
                <a:solidFill>
                  <a:schemeClr val="bg1"/>
                </a:solidFill>
              </a:rPr>
              <a:t>ex</a:t>
            </a:r>
          </a:p>
        </p:txBody>
      </p:sp>
      <p:sp>
        <p:nvSpPr>
          <p:cNvPr id="4" name="Google Shape;1335;p92">
            <a:extLst>
              <a:ext uri="{FF2B5EF4-FFF2-40B4-BE49-F238E27FC236}">
                <a16:creationId xmlns:a16="http://schemas.microsoft.com/office/drawing/2014/main" id="{1320A229-A963-F6DD-6684-06E584B73F5C}"/>
              </a:ext>
            </a:extLst>
          </p:cNvPr>
          <p:cNvSpPr txBox="1"/>
          <p:nvPr/>
        </p:nvSpPr>
        <p:spPr>
          <a:xfrm>
            <a:off x="409392" y="1624247"/>
            <a:ext cx="6349217" cy="3679838"/>
          </a:xfrm>
          <a:prstGeom prst="rect">
            <a:avLst/>
          </a:prstGeom>
          <a:noFill/>
          <a:ln>
            <a:noFill/>
          </a:ln>
        </p:spPr>
        <p:txBody>
          <a:bodyPr spcFirstLastPara="1" wrap="square" lIns="0" tIns="12050" rIns="0" bIns="0" anchor="t" anchorCtr="0">
            <a:spAutoFit/>
          </a:bodyPr>
          <a:lstStyle/>
          <a:p>
            <a:pPr marL="12705" marR="5082" lvl="0" indent="0" algn="l" rtl="0">
              <a:lnSpc>
                <a:spcPct val="101600"/>
              </a:lnSpc>
              <a:spcBef>
                <a:spcPts val="0"/>
              </a:spcBef>
              <a:spcAft>
                <a:spcPts val="0"/>
              </a:spcAft>
              <a:buNone/>
            </a:pPr>
            <a:r>
              <a:rPr lang="en-US" sz="1600" b="1" u="sng" dirty="0">
                <a:solidFill>
                  <a:srgbClr val="00FF00"/>
                </a:solidFill>
                <a:latin typeface="Courier New"/>
                <a:ea typeface="Courier New"/>
                <a:cs typeface="Courier New"/>
                <a:sym typeface="Courier New"/>
              </a:rPr>
              <a:t>Vert</a:t>
            </a:r>
            <a:r>
              <a:rPr lang="en-US" sz="1600" b="1" dirty="0">
                <a:solidFill>
                  <a:srgbClr val="00FF00"/>
                </a:solidFill>
                <a:latin typeface="Courier New"/>
                <a:ea typeface="Courier New"/>
                <a:cs typeface="Courier New"/>
                <a:sym typeface="Courier New"/>
              </a:rPr>
              <a:t>: Une </a:t>
            </a:r>
            <a:r>
              <a:rPr lang="en-US" sz="1600" b="1" dirty="0" err="1">
                <a:solidFill>
                  <a:srgbClr val="00FF00"/>
                </a:solidFill>
                <a:latin typeface="Courier New"/>
                <a:ea typeface="Courier New"/>
                <a:cs typeface="Courier New"/>
                <a:sym typeface="Courier New"/>
              </a:rPr>
              <a:t>tâche</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exécutée</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correctement</a:t>
            </a:r>
            <a:r>
              <a:rPr lang="en-US" sz="1600" b="1" dirty="0">
                <a:solidFill>
                  <a:srgbClr val="00FF00"/>
                </a:solidFill>
                <a:latin typeface="Courier New"/>
                <a:ea typeface="Courier New"/>
                <a:cs typeface="Courier New"/>
                <a:sym typeface="Courier New"/>
              </a:rPr>
              <a:t> sans </a:t>
            </a:r>
            <a:r>
              <a:rPr lang="en-US" sz="1600" b="1" dirty="0" err="1">
                <a:solidFill>
                  <a:srgbClr val="00FF00"/>
                </a:solidFill>
                <a:latin typeface="Courier New"/>
                <a:ea typeface="Courier New"/>
                <a:cs typeface="Courier New"/>
                <a:sym typeface="Courier New"/>
              </a:rPr>
              <a:t>effectuer</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aucun</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changement</a:t>
            </a:r>
            <a:r>
              <a:rPr lang="en-US" sz="1600" b="1" dirty="0">
                <a:solidFill>
                  <a:srgbClr val="00FF00"/>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12705" marR="0" lvl="0" indent="0" algn="l" rtl="0">
              <a:spcBef>
                <a:spcPts val="1706"/>
              </a:spcBef>
              <a:spcAft>
                <a:spcPts val="0"/>
              </a:spcAft>
              <a:buNone/>
            </a:pPr>
            <a:r>
              <a:rPr lang="en-US" sz="1600" b="1" u="sng" dirty="0">
                <a:solidFill>
                  <a:srgbClr val="FFD966"/>
                </a:solidFill>
                <a:latin typeface="Courier New"/>
                <a:ea typeface="Courier New"/>
                <a:cs typeface="Courier New"/>
                <a:sym typeface="Courier New"/>
              </a:rPr>
              <a:t>Jaune</a:t>
            </a:r>
            <a:r>
              <a:rPr lang="en-US" sz="1600" b="1" dirty="0">
                <a:solidFill>
                  <a:srgbClr val="FFD966"/>
                </a:solidFill>
                <a:latin typeface="Courier New"/>
                <a:ea typeface="Courier New"/>
                <a:cs typeface="Courier New"/>
                <a:sym typeface="Courier New"/>
              </a:rPr>
              <a:t>: Une </a:t>
            </a:r>
            <a:r>
              <a:rPr lang="en-US" sz="1600" b="1" dirty="0" err="1">
                <a:solidFill>
                  <a:srgbClr val="FFD966"/>
                </a:solidFill>
                <a:latin typeface="Courier New"/>
                <a:ea typeface="Courier New"/>
                <a:cs typeface="Courier New"/>
                <a:sym typeface="Courier New"/>
              </a:rPr>
              <a:t>tâche</a:t>
            </a:r>
            <a:r>
              <a:rPr lang="en-US" sz="1600" b="1" dirty="0">
                <a:solidFill>
                  <a:srgbClr val="FFD966"/>
                </a:solidFill>
                <a:latin typeface="Courier New"/>
                <a:ea typeface="Courier New"/>
                <a:cs typeface="Courier New"/>
                <a:sym typeface="Courier New"/>
              </a:rPr>
              <a:t> </a:t>
            </a:r>
            <a:r>
              <a:rPr lang="en-US" sz="1600" b="1" dirty="0" err="1">
                <a:solidFill>
                  <a:srgbClr val="FFD966"/>
                </a:solidFill>
                <a:latin typeface="Courier New"/>
                <a:ea typeface="Courier New"/>
                <a:cs typeface="Courier New"/>
                <a:sym typeface="Courier New"/>
              </a:rPr>
              <a:t>exécutée</a:t>
            </a:r>
            <a:r>
              <a:rPr lang="en-US" sz="1600" b="1" dirty="0">
                <a:solidFill>
                  <a:srgbClr val="FFD966"/>
                </a:solidFill>
                <a:latin typeface="Courier New"/>
                <a:ea typeface="Courier New"/>
                <a:cs typeface="Courier New"/>
                <a:sym typeface="Courier New"/>
              </a:rPr>
              <a:t> </a:t>
            </a:r>
            <a:r>
              <a:rPr lang="en-US" sz="1600" b="1" dirty="0" err="1">
                <a:solidFill>
                  <a:srgbClr val="FFD966"/>
                </a:solidFill>
                <a:latin typeface="Courier New"/>
                <a:ea typeface="Courier New"/>
                <a:cs typeface="Courier New"/>
                <a:sym typeface="Courier New"/>
              </a:rPr>
              <a:t>correctement</a:t>
            </a:r>
            <a:r>
              <a:rPr lang="en-US" sz="1600" b="1" dirty="0">
                <a:solidFill>
                  <a:srgbClr val="FFD966"/>
                </a:solidFill>
                <a:latin typeface="Courier New"/>
                <a:ea typeface="Courier New"/>
                <a:cs typeface="Courier New"/>
                <a:sym typeface="Courier New"/>
              </a:rPr>
              <a:t> et </a:t>
            </a:r>
            <a:r>
              <a:rPr lang="en-US" sz="1600" b="1" dirty="0" err="1">
                <a:solidFill>
                  <a:srgbClr val="FFD966"/>
                </a:solidFill>
                <a:latin typeface="Courier New"/>
                <a:ea typeface="Courier New"/>
                <a:cs typeface="Courier New"/>
                <a:sym typeface="Courier New"/>
              </a:rPr>
              <a:t>introduit</a:t>
            </a:r>
            <a:r>
              <a:rPr lang="en-US" sz="1600" b="1" dirty="0">
                <a:solidFill>
                  <a:srgbClr val="FFD966"/>
                </a:solidFill>
                <a:latin typeface="Courier New"/>
                <a:ea typeface="Courier New"/>
                <a:cs typeface="Courier New"/>
                <a:sym typeface="Courier New"/>
              </a:rPr>
              <a:t> des </a:t>
            </a:r>
            <a:r>
              <a:rPr lang="en-US" sz="1600" b="1" dirty="0" err="1">
                <a:solidFill>
                  <a:srgbClr val="FFD966"/>
                </a:solidFill>
                <a:latin typeface="Courier New"/>
                <a:ea typeface="Courier New"/>
                <a:cs typeface="Courier New"/>
                <a:sym typeface="Courier New"/>
              </a:rPr>
              <a:t>changements</a:t>
            </a:r>
            <a:r>
              <a:rPr lang="en-US" sz="1600" b="1" dirty="0">
                <a:solidFill>
                  <a:srgbClr val="FFD966"/>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marR="0" lvl="0" indent="0" algn="l" rtl="0">
              <a:spcBef>
                <a:spcPts val="10"/>
              </a:spcBef>
              <a:spcAft>
                <a:spcPts val="0"/>
              </a:spcAft>
              <a:buNone/>
            </a:pPr>
            <a:endParaRPr sz="1600" dirty="0">
              <a:solidFill>
                <a:schemeClr val="dk1"/>
              </a:solidFill>
              <a:latin typeface="Courier New"/>
              <a:ea typeface="Courier New"/>
              <a:cs typeface="Courier New"/>
              <a:sym typeface="Courier New"/>
            </a:endParaRPr>
          </a:p>
          <a:p>
            <a:pPr marL="12705" marR="0" lvl="0" indent="0" algn="l" rtl="0">
              <a:spcBef>
                <a:spcPts val="0"/>
              </a:spcBef>
              <a:spcAft>
                <a:spcPts val="0"/>
              </a:spcAft>
              <a:buNone/>
            </a:pPr>
            <a:r>
              <a:rPr lang="en-US" sz="1600" b="1" u="sng" dirty="0">
                <a:solidFill>
                  <a:srgbClr val="FFFFFF"/>
                </a:solidFill>
                <a:latin typeface="Courier New"/>
                <a:ea typeface="Courier New"/>
                <a:cs typeface="Courier New"/>
                <a:sym typeface="Courier New"/>
              </a:rPr>
              <a:t>Blanc</a:t>
            </a:r>
            <a:r>
              <a:rPr lang="en-US" sz="1600" b="1" dirty="0">
                <a:solidFill>
                  <a:srgbClr val="FFFFFF"/>
                </a:solidFill>
                <a:latin typeface="Courier New"/>
                <a:ea typeface="Courier New"/>
                <a:cs typeface="Courier New"/>
                <a:sym typeface="Courier New"/>
              </a:rPr>
              <a:t>: Information </a:t>
            </a:r>
            <a:r>
              <a:rPr lang="en-US" sz="1600" b="1" dirty="0" err="1">
                <a:solidFill>
                  <a:srgbClr val="FFFFFF"/>
                </a:solidFill>
                <a:latin typeface="Courier New"/>
                <a:ea typeface="Courier New"/>
                <a:cs typeface="Courier New"/>
                <a:sym typeface="Courier New"/>
              </a:rPr>
              <a:t>générale</a:t>
            </a:r>
            <a:r>
              <a:rPr lang="en-US" sz="1600" b="1" dirty="0">
                <a:solidFill>
                  <a:srgbClr val="FFFFFF"/>
                </a:solidFill>
                <a:latin typeface="Courier New"/>
                <a:ea typeface="Courier New"/>
                <a:cs typeface="Courier New"/>
                <a:sym typeface="Courier New"/>
              </a:rPr>
              <a:t> et </a:t>
            </a:r>
            <a:r>
              <a:rPr lang="en-US" sz="1600" b="1" dirty="0" err="1">
                <a:solidFill>
                  <a:srgbClr val="FFFFFF"/>
                </a:solidFill>
                <a:latin typeface="Courier New"/>
                <a:ea typeface="Courier New"/>
                <a:cs typeface="Courier New"/>
                <a:sym typeface="Courier New"/>
              </a:rPr>
              <a:t>entêtes</a:t>
            </a:r>
            <a:r>
              <a:rPr lang="en-US" sz="1600" b="1" dirty="0">
                <a:solidFill>
                  <a:srgbClr val="FFFFFF"/>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12705" marR="1999780" lvl="0" indent="0" algn="l" rtl="0">
              <a:lnSpc>
                <a:spcPct val="198600"/>
              </a:lnSpc>
              <a:spcBef>
                <a:spcPts val="5"/>
              </a:spcBef>
              <a:spcAft>
                <a:spcPts val="0"/>
              </a:spcAft>
              <a:buNone/>
            </a:pPr>
            <a:r>
              <a:rPr lang="en-US" sz="1600" b="1" u="sng" dirty="0">
                <a:solidFill>
                  <a:srgbClr val="00FFFF"/>
                </a:solidFill>
                <a:latin typeface="Courier New"/>
                <a:ea typeface="Courier New"/>
                <a:cs typeface="Courier New"/>
                <a:sym typeface="Courier New"/>
              </a:rPr>
              <a:t>Bleu</a:t>
            </a:r>
            <a:r>
              <a:rPr lang="en-US" sz="1600" b="1" dirty="0">
                <a:solidFill>
                  <a:srgbClr val="00FFFF"/>
                </a:solidFill>
                <a:latin typeface="Courier New"/>
                <a:ea typeface="Courier New"/>
                <a:cs typeface="Courier New"/>
                <a:sym typeface="Courier New"/>
              </a:rPr>
              <a:t>: Une </a:t>
            </a:r>
            <a:r>
              <a:rPr lang="en-US" sz="1600" b="1" dirty="0" err="1">
                <a:solidFill>
                  <a:srgbClr val="00FFFF"/>
                </a:solidFill>
                <a:latin typeface="Courier New"/>
                <a:ea typeface="Courier New"/>
                <a:cs typeface="Courier New"/>
                <a:sym typeface="Courier New"/>
              </a:rPr>
              <a:t>tâche</a:t>
            </a:r>
            <a:r>
              <a:rPr lang="en-US" sz="1600" b="1" dirty="0">
                <a:solidFill>
                  <a:srgbClr val="00FFFF"/>
                </a:solidFill>
                <a:latin typeface="Courier New"/>
                <a:ea typeface="Courier New"/>
                <a:cs typeface="Courier New"/>
                <a:sym typeface="Courier New"/>
              </a:rPr>
              <a:t> </a:t>
            </a:r>
            <a:r>
              <a:rPr lang="en-US" sz="1600" b="1" dirty="0" err="1">
                <a:solidFill>
                  <a:srgbClr val="00FFFF"/>
                </a:solidFill>
                <a:latin typeface="Courier New"/>
                <a:ea typeface="Courier New"/>
                <a:cs typeface="Courier New"/>
                <a:sym typeface="Courier New"/>
              </a:rPr>
              <a:t>conditionnelle</a:t>
            </a:r>
            <a:r>
              <a:rPr lang="en-US" sz="1600" b="1" dirty="0">
                <a:solidFill>
                  <a:srgbClr val="00FFFF"/>
                </a:solidFill>
                <a:latin typeface="Courier New"/>
                <a:ea typeface="Courier New"/>
                <a:cs typeface="Courier New"/>
                <a:sym typeface="Courier New"/>
              </a:rPr>
              <a:t> </a:t>
            </a:r>
            <a:r>
              <a:rPr lang="en-US" sz="1600" b="1" dirty="0" err="1">
                <a:solidFill>
                  <a:srgbClr val="00FFFF"/>
                </a:solidFill>
                <a:latin typeface="Courier New"/>
                <a:ea typeface="Courier New"/>
                <a:cs typeface="Courier New"/>
                <a:sym typeface="Courier New"/>
              </a:rPr>
              <a:t>ignorée</a:t>
            </a:r>
            <a:r>
              <a:rPr lang="en-US" sz="1600" b="1" dirty="0">
                <a:solidFill>
                  <a:srgbClr val="00FFFF"/>
                </a:solidFill>
                <a:latin typeface="Courier New"/>
                <a:ea typeface="Courier New"/>
                <a:cs typeface="Courier New"/>
                <a:sym typeface="Courier New"/>
              </a:rPr>
              <a:t>.  </a:t>
            </a:r>
            <a:r>
              <a:rPr lang="en-US" sz="1600" b="1" u="sng" dirty="0">
                <a:solidFill>
                  <a:srgbClr val="FF00FF"/>
                </a:solidFill>
                <a:latin typeface="Courier New"/>
                <a:ea typeface="Courier New"/>
                <a:cs typeface="Courier New"/>
                <a:sym typeface="Courier New"/>
              </a:rPr>
              <a:t>Violet</a:t>
            </a:r>
            <a:r>
              <a:rPr lang="en-US" sz="1600" b="1" dirty="0">
                <a:solidFill>
                  <a:srgbClr val="FF00FF"/>
                </a:solidFill>
                <a:latin typeface="Courier New"/>
                <a:ea typeface="Courier New"/>
                <a:cs typeface="Courier New"/>
                <a:sym typeface="Courier New"/>
              </a:rPr>
              <a:t>: Un bug </a:t>
            </a:r>
            <a:r>
              <a:rPr lang="en-US" sz="1600" b="1" dirty="0" err="1">
                <a:solidFill>
                  <a:srgbClr val="FF00FF"/>
                </a:solidFill>
                <a:latin typeface="Courier New"/>
                <a:ea typeface="Courier New"/>
                <a:cs typeface="Courier New"/>
                <a:sym typeface="Courier New"/>
              </a:rPr>
              <a:t>ou</a:t>
            </a:r>
            <a:r>
              <a:rPr lang="en-US" sz="1600" b="1" dirty="0">
                <a:solidFill>
                  <a:srgbClr val="FF00FF"/>
                </a:solidFill>
                <a:latin typeface="Courier New"/>
                <a:ea typeface="Courier New"/>
                <a:cs typeface="Courier New"/>
                <a:sym typeface="Courier New"/>
              </a:rPr>
              <a:t> </a:t>
            </a:r>
            <a:r>
              <a:rPr lang="en-US" sz="1600" b="1" dirty="0" err="1">
                <a:solidFill>
                  <a:srgbClr val="FF00FF"/>
                </a:solidFill>
                <a:latin typeface="Courier New"/>
                <a:ea typeface="Courier New"/>
                <a:cs typeface="Courier New"/>
                <a:sym typeface="Courier New"/>
              </a:rPr>
              <a:t>avertissement</a:t>
            </a:r>
            <a:r>
              <a:rPr lang="en-US" sz="1600" b="1" dirty="0">
                <a:solidFill>
                  <a:srgbClr val="FF00FF"/>
                </a:solidFill>
                <a:latin typeface="Courier New"/>
                <a:ea typeface="Courier New"/>
                <a:cs typeface="Courier New"/>
                <a:sym typeface="Courier New"/>
              </a:rPr>
              <a:t> </a:t>
            </a:r>
            <a:r>
              <a:rPr lang="en-US" sz="1600" b="1" dirty="0" err="1">
                <a:solidFill>
                  <a:srgbClr val="FF00FF"/>
                </a:solidFill>
                <a:latin typeface="Courier New"/>
                <a:ea typeface="Courier New"/>
                <a:cs typeface="Courier New"/>
                <a:sym typeface="Courier New"/>
              </a:rPr>
              <a:t>obsolète</a:t>
            </a:r>
            <a:r>
              <a:rPr lang="en-US" sz="1600" b="1" dirty="0">
                <a:solidFill>
                  <a:srgbClr val="FF00FF"/>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marR="0" lvl="0" indent="0" algn="l" rtl="0">
              <a:spcBef>
                <a:spcPts val="30"/>
              </a:spcBef>
              <a:spcAft>
                <a:spcPts val="0"/>
              </a:spcAft>
              <a:buNone/>
            </a:pPr>
            <a:endParaRPr sz="1600" dirty="0">
              <a:solidFill>
                <a:schemeClr val="dk1"/>
              </a:solidFill>
              <a:latin typeface="Courier New"/>
              <a:ea typeface="Courier New"/>
              <a:cs typeface="Courier New"/>
              <a:sym typeface="Courier New"/>
            </a:endParaRPr>
          </a:p>
          <a:p>
            <a:pPr marL="12705" marR="0" lvl="0" indent="0" algn="l" rtl="0">
              <a:spcBef>
                <a:spcPts val="0"/>
              </a:spcBef>
              <a:spcAft>
                <a:spcPts val="0"/>
              </a:spcAft>
              <a:buNone/>
            </a:pPr>
            <a:r>
              <a:rPr lang="en-US" sz="1600" b="1" u="sng" dirty="0">
                <a:solidFill>
                  <a:srgbClr val="FF0000"/>
                </a:solidFill>
                <a:latin typeface="Courier New"/>
                <a:ea typeface="Courier New"/>
                <a:cs typeface="Courier New"/>
                <a:sym typeface="Courier New"/>
              </a:rPr>
              <a:t>Rouge</a:t>
            </a:r>
            <a:r>
              <a:rPr lang="en-US" sz="1600" b="1" dirty="0">
                <a:solidFill>
                  <a:srgbClr val="FF0000"/>
                </a:solidFill>
                <a:latin typeface="Courier New"/>
                <a:ea typeface="Courier New"/>
                <a:cs typeface="Courier New"/>
                <a:sym typeface="Courier New"/>
              </a:rPr>
              <a:t>: Une </a:t>
            </a:r>
            <a:r>
              <a:rPr lang="en-US" sz="1600" b="1" dirty="0" err="1">
                <a:solidFill>
                  <a:srgbClr val="FF0000"/>
                </a:solidFill>
                <a:latin typeface="Courier New"/>
                <a:ea typeface="Courier New"/>
                <a:cs typeface="Courier New"/>
                <a:sym typeface="Courier New"/>
              </a:rPr>
              <a:t>tâche</a:t>
            </a:r>
            <a:r>
              <a:rPr lang="en-US" sz="1600" b="1" dirty="0">
                <a:solidFill>
                  <a:srgbClr val="FF0000"/>
                </a:solidFill>
                <a:latin typeface="Courier New"/>
                <a:ea typeface="Courier New"/>
                <a:cs typeface="Courier New"/>
                <a:sym typeface="Courier New"/>
              </a:rPr>
              <a:t> </a:t>
            </a:r>
            <a:r>
              <a:rPr lang="en-US" sz="1600" b="1" dirty="0" err="1">
                <a:solidFill>
                  <a:srgbClr val="FF0000"/>
                </a:solidFill>
                <a:latin typeface="Courier New"/>
                <a:ea typeface="Courier New"/>
                <a:cs typeface="Courier New"/>
                <a:sym typeface="Courier New"/>
              </a:rPr>
              <a:t>échouée</a:t>
            </a:r>
            <a:r>
              <a:rPr lang="en-US" sz="1600" b="1" dirty="0">
                <a:solidFill>
                  <a:srgbClr val="FF0000"/>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839995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1335;p92">
            <a:extLst>
              <a:ext uri="{FF2B5EF4-FFF2-40B4-BE49-F238E27FC236}">
                <a16:creationId xmlns:a16="http://schemas.microsoft.com/office/drawing/2014/main" id="{1320A229-A963-F6DD-6684-06E584B73F5C}"/>
              </a:ext>
            </a:extLst>
          </p:cNvPr>
          <p:cNvSpPr txBox="1"/>
          <p:nvPr/>
        </p:nvSpPr>
        <p:spPr>
          <a:xfrm>
            <a:off x="266766" y="1232493"/>
            <a:ext cx="10116062" cy="1581828"/>
          </a:xfrm>
          <a:prstGeom prst="rect">
            <a:avLst/>
          </a:prstGeom>
          <a:noFill/>
          <a:ln>
            <a:noFill/>
          </a:ln>
        </p:spPr>
        <p:txBody>
          <a:bodyPr spcFirstLastPara="1" wrap="square" lIns="0" tIns="12050" rIns="0" bIns="0" anchor="t" anchorCtr="0">
            <a:spAutoFit/>
          </a:bodyPr>
          <a:lstStyle/>
          <a:p>
            <a:pPr marL="355605" marR="5082" lvl="0" indent="-342900" algn="l" rtl="0">
              <a:lnSpc>
                <a:spcPct val="101600"/>
              </a:lnSpc>
              <a:spcBef>
                <a:spcPts val="0"/>
              </a:spcBef>
              <a:spcAft>
                <a:spcPts val="0"/>
              </a:spcAft>
              <a:buFont typeface="Arial" panose="020B0604020202020204" pitchFamily="34" charset="0"/>
              <a:buChar char="•"/>
            </a:pPr>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de sa configuration. Voici un exemple d'utilisation des handlers dans un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Ansible :</a:t>
            </a:r>
            <a:endParaRPr sz="2000" dirty="0">
              <a:solidFill>
                <a:schemeClr val="bg1"/>
              </a:solidFill>
              <a:latin typeface="Calibri" panose="020F0502020204030204" pitchFamily="34" charset="0"/>
              <a:ea typeface="Courier New"/>
              <a:cs typeface="Calibri" panose="020F0502020204030204" pitchFamily="34" charset="0"/>
              <a:sym typeface="Courier New"/>
            </a:endParaRPr>
          </a:p>
        </p:txBody>
      </p:sp>
      <p:sp>
        <p:nvSpPr>
          <p:cNvPr id="8" name="ZoneTexte 7">
            <a:extLst>
              <a:ext uri="{FF2B5EF4-FFF2-40B4-BE49-F238E27FC236}">
                <a16:creationId xmlns:a16="http://schemas.microsoft.com/office/drawing/2014/main" id="{E41C33C0-9BA8-1635-4E8F-42C309A7A01D}"/>
              </a:ext>
            </a:extLst>
          </p:cNvPr>
          <p:cNvSpPr txBox="1"/>
          <p:nvPr/>
        </p:nvSpPr>
        <p:spPr>
          <a:xfrm>
            <a:off x="835440" y="3054652"/>
            <a:ext cx="7692886" cy="3489417"/>
          </a:xfrm>
          <a:prstGeom prst="rect">
            <a:avLst/>
          </a:prstGeom>
          <a:noFill/>
        </p:spPr>
        <p:txBody>
          <a:bodyPr wrap="square">
            <a:spAutoFit/>
          </a:bodyPr>
          <a:lstStyle/>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tasks</a:t>
            </a:r>
            <a:r>
              <a:rPr lang="en-US" sz="1800" dirty="0">
                <a:solidFill>
                  <a:schemeClr val="bg1"/>
                </a:solidFill>
                <a:latin typeface="Courier New"/>
                <a:ea typeface="Courier New"/>
                <a:cs typeface="Courier New"/>
                <a:sym typeface="Courier New"/>
              </a:rPr>
              <a:t>:</a:t>
            </a:r>
          </a:p>
          <a:p>
            <a:pPr marL="475169" marR="866485" lvl="0" indent="-242666" algn="l" rtl="0">
              <a:lnSpc>
                <a:spcPct val="102600"/>
              </a:lnSpc>
              <a:spcBef>
                <a:spcPts val="10"/>
              </a:spcBef>
              <a:spcAft>
                <a:spcPts val="0"/>
              </a:spcAft>
              <a:buClr>
                <a:srgbClr val="000000"/>
              </a:buClr>
              <a:buSzPts val="1551"/>
              <a:buFont typeface="Courier New"/>
              <a:buChar char="-"/>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a:t>
            </a:r>
            <a:r>
              <a:rPr lang="en-US" sz="1800" b="1" dirty="0">
                <a:solidFill>
                  <a:schemeClr val="bg1"/>
                </a:solidFill>
                <a:latin typeface="Courier New"/>
                <a:ea typeface="Courier New"/>
                <a:cs typeface="Courier New"/>
                <a:sym typeface="Courier New"/>
              </a:rPr>
              <a:t>Ensure httpd package is present  </a:t>
            </a:r>
          </a:p>
          <a:p>
            <a:pPr marL="475169" marR="866485" lvl="0" indent="-242666" algn="l" rtl="0">
              <a:lnSpc>
                <a:spcPct val="102600"/>
              </a:lnSpc>
              <a:spcBef>
                <a:spcPts val="10"/>
              </a:spcBef>
              <a:spcAft>
                <a:spcPts val="0"/>
              </a:spcAft>
              <a:buClr>
                <a:srgbClr val="000000"/>
              </a:buClr>
              <a:buSzPts val="1551"/>
              <a:buFont typeface="Courier New"/>
              <a:buChar char="-"/>
            </a:pPr>
            <a:r>
              <a:rPr lang="en-US" b="1" dirty="0">
                <a:solidFill>
                  <a:schemeClr val="bg1"/>
                </a:solidFill>
                <a:latin typeface="Courier New"/>
                <a:ea typeface="Courier New"/>
                <a:cs typeface="Courier New"/>
                <a:sym typeface="Courier New"/>
              </a:rPr>
              <a:t>  </a:t>
            </a:r>
            <a:r>
              <a:rPr lang="en-US" sz="1800" b="1" dirty="0">
                <a:solidFill>
                  <a:schemeClr val="bg1"/>
                </a:solidFill>
                <a:latin typeface="Courier New"/>
                <a:ea typeface="Courier New"/>
                <a:cs typeface="Courier New"/>
                <a:sym typeface="Courier New"/>
              </a:rPr>
              <a:t>yum</a:t>
            </a:r>
            <a:r>
              <a:rPr lang="en-US" sz="1800" dirty="0">
                <a:solidFill>
                  <a:schemeClr val="bg1"/>
                </a:solidFill>
                <a:latin typeface="Courier New"/>
                <a:ea typeface="Courier New"/>
                <a:cs typeface="Courier New"/>
                <a:sym typeface="Courier New"/>
              </a:rPr>
              <a:t>:</a:t>
            </a:r>
          </a:p>
          <a:p>
            <a:pPr marL="714661"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httpd</a:t>
            </a:r>
          </a:p>
          <a:p>
            <a:pPr marL="714661" marR="0" lvl="0" indent="0" algn="l" rtl="0">
              <a:spcBef>
                <a:spcPts val="40"/>
              </a:spcBef>
              <a:spcAft>
                <a:spcPts val="0"/>
              </a:spcAft>
              <a:buNone/>
            </a:pPr>
            <a:r>
              <a:rPr lang="en-US" sz="1800" b="1" dirty="0">
                <a:solidFill>
                  <a:schemeClr val="bg1"/>
                </a:solidFill>
                <a:latin typeface="Courier New"/>
                <a:ea typeface="Courier New"/>
                <a:cs typeface="Courier New"/>
                <a:sym typeface="Courier New"/>
              </a:rPr>
              <a:t>  state</a:t>
            </a:r>
            <a:r>
              <a:rPr lang="en-US" sz="1800" dirty="0">
                <a:solidFill>
                  <a:schemeClr val="bg1"/>
                </a:solidFill>
                <a:latin typeface="Courier New"/>
                <a:ea typeface="Courier New"/>
                <a:cs typeface="Courier New"/>
                <a:sym typeface="Courier New"/>
              </a:rPr>
              <a:t>: latest</a:t>
            </a:r>
          </a:p>
          <a:p>
            <a:pPr marL="473898"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notify</a:t>
            </a:r>
            <a:r>
              <a:rPr lang="en-US" sz="1800" dirty="0">
                <a:solidFill>
                  <a:schemeClr val="bg1"/>
                </a:solidFill>
                <a:latin typeface="Courier New"/>
                <a:ea typeface="Courier New"/>
                <a:cs typeface="Courier New"/>
                <a:sym typeface="Courier New"/>
              </a:rPr>
              <a:t>: </a:t>
            </a:r>
            <a:r>
              <a:rPr lang="en-US" sz="1800" dirty="0" err="1">
                <a:solidFill>
                  <a:schemeClr val="bg1"/>
                </a:solidFill>
                <a:latin typeface="Courier New"/>
                <a:ea typeface="Courier New"/>
                <a:cs typeface="Courier New"/>
                <a:sym typeface="Courier New"/>
              </a:rPr>
              <a:t>restart_httpd</a:t>
            </a:r>
            <a:endParaRPr lang="en-US" sz="1800" dirty="0">
              <a:solidFill>
                <a:schemeClr val="bg1"/>
              </a:solidFill>
              <a:latin typeface="Courier New"/>
              <a:ea typeface="Courier New"/>
              <a:cs typeface="Courier New"/>
              <a:sym typeface="Courier New"/>
            </a:endParaRPr>
          </a:p>
          <a:p>
            <a:pPr marL="0" marR="0" lvl="0" indent="0" algn="l" rtl="0">
              <a:spcBef>
                <a:spcPts val="45"/>
              </a:spcBef>
              <a:spcAft>
                <a:spcPts val="0"/>
              </a:spcAft>
              <a:buNone/>
            </a:pPr>
            <a:endParaRPr lang="en-US" sz="2000"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handlers</a:t>
            </a:r>
            <a:r>
              <a:rPr lang="en-US" sz="1800" dirty="0">
                <a:solidFill>
                  <a:schemeClr val="bg1"/>
                </a:solidFill>
                <a:latin typeface="Courier New"/>
                <a:ea typeface="Courier New"/>
                <a:cs typeface="Courier New"/>
                <a:sym typeface="Courier New"/>
              </a:rPr>
              <a:t>:</a:t>
            </a:r>
          </a:p>
          <a:p>
            <a:pPr marL="473898" marR="0" lvl="0" indent="-241397" algn="l" rtl="0">
              <a:spcBef>
                <a:spcPts val="60"/>
              </a:spcBef>
              <a:spcAft>
                <a:spcPts val="0"/>
              </a:spcAft>
              <a:buClr>
                <a:srgbClr val="000000"/>
              </a:buClr>
              <a:buSzPts val="1551"/>
              <a:buFont typeface="Courier New"/>
              <a:buChar char="-"/>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restart_httpd</a:t>
            </a:r>
            <a:endParaRPr lang="en-US" sz="1800" dirty="0">
              <a:solidFill>
                <a:schemeClr val="bg1"/>
              </a:solidFill>
              <a:latin typeface="Courier New"/>
              <a:ea typeface="Courier New"/>
              <a:cs typeface="Courier New"/>
              <a:sym typeface="Courier New"/>
            </a:endParaRPr>
          </a:p>
          <a:p>
            <a:pPr marL="475169" marR="0" lvl="0" indent="0" algn="l" rtl="0">
              <a:spcBef>
                <a:spcPts val="50"/>
              </a:spcBef>
              <a:spcAft>
                <a:spcPts val="0"/>
              </a:spcAft>
              <a:buNone/>
            </a:pPr>
            <a:r>
              <a:rPr lang="en-US" sz="1800" b="1" dirty="0">
                <a:solidFill>
                  <a:schemeClr val="bg1"/>
                </a:solidFill>
                <a:latin typeface="Courier New"/>
                <a:ea typeface="Courier New"/>
                <a:cs typeface="Courier New"/>
                <a:sym typeface="Courier New"/>
              </a:rPr>
              <a:t>  service</a:t>
            </a:r>
            <a:r>
              <a:rPr lang="en-US" sz="1800" dirty="0">
                <a:solidFill>
                  <a:schemeClr val="bg1"/>
                </a:solidFill>
                <a:latin typeface="Courier New"/>
                <a:ea typeface="Courier New"/>
                <a:cs typeface="Courier New"/>
                <a:sym typeface="Courier New"/>
              </a:rPr>
              <a:t>:</a:t>
            </a:r>
          </a:p>
          <a:p>
            <a:pPr marL="714661" marR="0" lvl="0" indent="0" algn="l" rtl="0">
              <a:spcBef>
                <a:spcPts val="40"/>
              </a:spcBef>
              <a:spcAft>
                <a:spcPts val="0"/>
              </a:spcAft>
              <a:buNone/>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httpd</a:t>
            </a:r>
          </a:p>
          <a:p>
            <a:pPr marL="714661"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state</a:t>
            </a:r>
            <a:r>
              <a:rPr lang="en-US" sz="1800" dirty="0">
                <a:solidFill>
                  <a:schemeClr val="bg1"/>
                </a:solidFill>
                <a:latin typeface="Courier New"/>
                <a:ea typeface="Courier New"/>
                <a:cs typeface="Courier New"/>
                <a:sym typeface="Courier New"/>
              </a:rPr>
              <a:t>: restarted</a:t>
            </a:r>
            <a:endParaRPr lang="fr-FR" dirty="0">
              <a:solidFill>
                <a:schemeClr val="bg1"/>
              </a:solidFill>
            </a:endParaRPr>
          </a:p>
        </p:txBody>
      </p:sp>
      <p:sp>
        <p:nvSpPr>
          <p:cNvPr id="9" name="Google Shape;1425;p96">
            <a:extLst>
              <a:ext uri="{FF2B5EF4-FFF2-40B4-BE49-F238E27FC236}">
                <a16:creationId xmlns:a16="http://schemas.microsoft.com/office/drawing/2014/main" id="{497DD4D4-6CE0-93FC-B08E-AAA20B750684}"/>
              </a:ext>
            </a:extLst>
          </p:cNvPr>
          <p:cNvSpPr txBox="1"/>
          <p:nvPr/>
        </p:nvSpPr>
        <p:spPr>
          <a:xfrm>
            <a:off x="8245263" y="2943050"/>
            <a:ext cx="2041747" cy="1767312"/>
          </a:xfrm>
          <a:prstGeom prst="rect">
            <a:avLst/>
          </a:prstGeom>
          <a:solidFill>
            <a:srgbClr val="BEBEBE"/>
          </a:solidFill>
          <a:ln>
            <a:noFill/>
          </a:ln>
        </p:spPr>
        <p:txBody>
          <a:bodyPr spcFirstLastPara="1" wrap="square" lIns="0" tIns="39375" rIns="0" bIns="0" anchor="t" anchorCtr="0">
            <a:spAutoFit/>
          </a:bodyPr>
          <a:lstStyle/>
          <a:p>
            <a:pPr marL="74325" marR="122604" lvl="0" indent="0" algn="l" rtl="0">
              <a:lnSpc>
                <a:spcPct val="100600"/>
              </a:lnSpc>
              <a:spcBef>
                <a:spcPts val="0"/>
              </a:spcBef>
              <a:spcAft>
                <a:spcPts val="0"/>
              </a:spcAft>
              <a:buNone/>
            </a:pPr>
            <a:r>
              <a:rPr lang="en-US" sz="1851">
                <a:solidFill>
                  <a:schemeClr val="dk1"/>
                </a:solidFill>
                <a:latin typeface="Arial"/>
                <a:ea typeface="Arial"/>
                <a:cs typeface="Arial"/>
                <a:sym typeface="Arial"/>
              </a:rPr>
              <a:t>Si </a:t>
            </a:r>
            <a:r>
              <a:rPr lang="en-US" sz="1851" b="1">
                <a:solidFill>
                  <a:srgbClr val="FF0000"/>
                </a:solidFill>
                <a:latin typeface="Arial"/>
                <a:ea typeface="Arial"/>
                <a:cs typeface="Arial"/>
                <a:sym typeface="Arial"/>
              </a:rPr>
              <a:t>une </a:t>
            </a:r>
            <a:r>
              <a:rPr lang="en-US" sz="1851">
                <a:solidFill>
                  <a:schemeClr val="dk1"/>
                </a:solidFill>
                <a:latin typeface="Arial"/>
                <a:ea typeface="Arial"/>
                <a:cs typeface="Arial"/>
                <a:sym typeface="Arial"/>
              </a:rPr>
              <a:t>des  tâches notifie </a:t>
            </a:r>
            <a:r>
              <a:rPr lang="en-US" sz="1851" b="1">
                <a:solidFill>
                  <a:srgbClr val="FF0000"/>
                </a:solidFill>
                <a:latin typeface="Arial"/>
                <a:ea typeface="Arial"/>
                <a:cs typeface="Arial"/>
                <a:sym typeface="Arial"/>
              </a:rPr>
              <a:t>un  changement</a:t>
            </a:r>
            <a:r>
              <a:rPr lang="en-US" sz="1851">
                <a:solidFill>
                  <a:schemeClr val="dk1"/>
                </a:solidFill>
                <a:latin typeface="Arial"/>
                <a:ea typeface="Arial"/>
                <a:cs typeface="Arial"/>
                <a:sym typeface="Arial"/>
              </a:rPr>
              <a:t>, le  handler sera  notifié </a:t>
            </a:r>
            <a:r>
              <a:rPr lang="en-US" sz="1851" b="1">
                <a:solidFill>
                  <a:schemeClr val="dk1"/>
                </a:solidFill>
                <a:latin typeface="Arial"/>
                <a:ea typeface="Arial"/>
                <a:cs typeface="Arial"/>
                <a:sym typeface="Arial"/>
              </a:rPr>
              <a:t>une seule  fois.</a:t>
            </a:r>
            <a:endParaRPr sz="1851">
              <a:solidFill>
                <a:schemeClr val="dk1"/>
              </a:solidFill>
              <a:latin typeface="Arial"/>
              <a:ea typeface="Arial"/>
              <a:cs typeface="Arial"/>
              <a:sym typeface="Arial"/>
            </a:endParaRPr>
          </a:p>
        </p:txBody>
      </p:sp>
      <p:sp>
        <p:nvSpPr>
          <p:cNvPr id="10" name="Google Shape;1448;p97">
            <a:extLst>
              <a:ext uri="{FF2B5EF4-FFF2-40B4-BE49-F238E27FC236}">
                <a16:creationId xmlns:a16="http://schemas.microsoft.com/office/drawing/2014/main" id="{B9D4C8B2-87F1-448F-FD6A-C20946743D90}"/>
              </a:ext>
            </a:extLst>
          </p:cNvPr>
          <p:cNvSpPr txBox="1"/>
          <p:nvPr/>
        </p:nvSpPr>
        <p:spPr>
          <a:xfrm>
            <a:off x="6139608" y="3858195"/>
            <a:ext cx="2041747" cy="1767312"/>
          </a:xfrm>
          <a:prstGeom prst="rect">
            <a:avLst/>
          </a:prstGeom>
          <a:solidFill>
            <a:srgbClr val="BEBEBE"/>
          </a:solidFill>
          <a:ln>
            <a:noFill/>
          </a:ln>
        </p:spPr>
        <p:txBody>
          <a:bodyPr spcFirstLastPara="1" wrap="square" lIns="0" tIns="39375" rIns="0" bIns="0" anchor="t" anchorCtr="0">
            <a:spAutoFit/>
          </a:bodyPr>
          <a:lstStyle/>
          <a:p>
            <a:pPr marL="74325" marR="122604" lvl="0" indent="0" algn="l" rtl="0">
              <a:lnSpc>
                <a:spcPct val="100600"/>
              </a:lnSpc>
              <a:spcBef>
                <a:spcPts val="0"/>
              </a:spcBef>
              <a:spcAft>
                <a:spcPts val="0"/>
              </a:spcAft>
              <a:buNone/>
            </a:pPr>
            <a:r>
              <a:rPr lang="en-US" sz="1851">
                <a:solidFill>
                  <a:schemeClr val="dk1"/>
                </a:solidFill>
                <a:latin typeface="Arial"/>
                <a:ea typeface="Arial"/>
                <a:cs typeface="Arial"/>
                <a:sym typeface="Arial"/>
              </a:rPr>
              <a:t>Si les </a:t>
            </a:r>
            <a:r>
              <a:rPr lang="en-US" sz="1851" b="1">
                <a:solidFill>
                  <a:srgbClr val="FF0000"/>
                </a:solidFill>
                <a:latin typeface="Arial"/>
                <a:ea typeface="Arial"/>
                <a:cs typeface="Arial"/>
                <a:sym typeface="Arial"/>
              </a:rPr>
              <a:t>deux  </a:t>
            </a:r>
            <a:r>
              <a:rPr lang="en-US" sz="1851">
                <a:solidFill>
                  <a:schemeClr val="dk1"/>
                </a:solidFill>
                <a:latin typeface="Arial"/>
                <a:ea typeface="Arial"/>
                <a:cs typeface="Arial"/>
                <a:sym typeface="Arial"/>
              </a:rPr>
              <a:t>tâches notifie </a:t>
            </a:r>
            <a:r>
              <a:rPr lang="en-US" sz="1851" b="1">
                <a:solidFill>
                  <a:srgbClr val="FF0000"/>
                </a:solidFill>
                <a:latin typeface="Arial"/>
                <a:ea typeface="Arial"/>
                <a:cs typeface="Arial"/>
                <a:sym typeface="Arial"/>
              </a:rPr>
              <a:t>un  changement</a:t>
            </a:r>
            <a:r>
              <a:rPr lang="en-US" sz="1851">
                <a:solidFill>
                  <a:schemeClr val="dk1"/>
                </a:solidFill>
                <a:latin typeface="Arial"/>
                <a:ea typeface="Arial"/>
                <a:cs typeface="Arial"/>
                <a:sym typeface="Arial"/>
              </a:rPr>
              <a:t>, le  handler sera  notifié </a:t>
            </a:r>
            <a:r>
              <a:rPr lang="en-US" sz="1851" b="1">
                <a:solidFill>
                  <a:schemeClr val="dk1"/>
                </a:solidFill>
                <a:latin typeface="Arial"/>
                <a:ea typeface="Arial"/>
                <a:cs typeface="Arial"/>
                <a:sym typeface="Arial"/>
              </a:rPr>
              <a:t>une seule  fois.</a:t>
            </a:r>
            <a:endParaRPr sz="1851">
              <a:solidFill>
                <a:schemeClr val="dk1"/>
              </a:solidFill>
              <a:latin typeface="Arial"/>
              <a:ea typeface="Arial"/>
              <a:cs typeface="Arial"/>
              <a:sym typeface="Arial"/>
            </a:endParaRPr>
          </a:p>
        </p:txBody>
      </p:sp>
      <p:sp>
        <p:nvSpPr>
          <p:cNvPr id="11" name="Google Shape;1464;p98">
            <a:extLst>
              <a:ext uri="{FF2B5EF4-FFF2-40B4-BE49-F238E27FC236}">
                <a16:creationId xmlns:a16="http://schemas.microsoft.com/office/drawing/2014/main" id="{E25EF939-5351-5AE9-BD35-1DCF5E35AD9E}"/>
              </a:ext>
            </a:extLst>
          </p:cNvPr>
          <p:cNvSpPr txBox="1"/>
          <p:nvPr/>
        </p:nvSpPr>
        <p:spPr>
          <a:xfrm>
            <a:off x="8354768" y="5109897"/>
            <a:ext cx="2296490" cy="1254716"/>
          </a:xfrm>
          <a:prstGeom prst="rect">
            <a:avLst/>
          </a:prstGeom>
          <a:solidFill>
            <a:srgbClr val="BEBEBE"/>
          </a:solidFill>
          <a:ln>
            <a:noFill/>
          </a:ln>
        </p:spPr>
        <p:txBody>
          <a:bodyPr spcFirstLastPara="1" wrap="square" lIns="0" tIns="24775" rIns="0" bIns="0" anchor="t" anchorCtr="0">
            <a:spAutoFit/>
          </a:bodyPr>
          <a:lstStyle/>
          <a:p>
            <a:pPr marL="166437" marR="224880" lvl="0" indent="0" algn="l" rtl="0">
              <a:lnSpc>
                <a:spcPct val="102899"/>
              </a:lnSpc>
              <a:spcBef>
                <a:spcPts val="0"/>
              </a:spcBef>
              <a:spcAft>
                <a:spcPts val="0"/>
              </a:spcAft>
              <a:buNone/>
            </a:pPr>
            <a:r>
              <a:rPr lang="en-US" sz="1551">
                <a:solidFill>
                  <a:schemeClr val="dk1"/>
                </a:solidFill>
                <a:latin typeface="Arial"/>
                <a:ea typeface="Arial"/>
                <a:cs typeface="Arial"/>
                <a:sym typeface="Arial"/>
              </a:rPr>
              <a:t>Si </a:t>
            </a:r>
            <a:r>
              <a:rPr lang="en-US" sz="1551" b="1">
                <a:solidFill>
                  <a:srgbClr val="FF0000"/>
                </a:solidFill>
                <a:latin typeface="Arial"/>
                <a:ea typeface="Arial"/>
                <a:cs typeface="Arial"/>
                <a:sym typeface="Arial"/>
              </a:rPr>
              <a:t>aucune </a:t>
            </a:r>
            <a:r>
              <a:rPr lang="en-US" sz="1551">
                <a:solidFill>
                  <a:schemeClr val="dk1"/>
                </a:solidFill>
                <a:latin typeface="Arial"/>
                <a:ea typeface="Arial"/>
                <a:cs typeface="Arial"/>
                <a:sym typeface="Arial"/>
              </a:rPr>
              <a:t>tâche  notifie </a:t>
            </a:r>
            <a:r>
              <a:rPr lang="en-US" sz="1551" b="1">
                <a:solidFill>
                  <a:srgbClr val="FF0000"/>
                </a:solidFill>
                <a:latin typeface="Arial"/>
                <a:ea typeface="Arial"/>
                <a:cs typeface="Arial"/>
                <a:sym typeface="Arial"/>
              </a:rPr>
              <a:t>de  changement</a:t>
            </a:r>
            <a:r>
              <a:rPr lang="en-US" sz="1551">
                <a:solidFill>
                  <a:schemeClr val="dk1"/>
                </a:solidFill>
                <a:latin typeface="Arial"/>
                <a:ea typeface="Arial"/>
                <a:cs typeface="Arial"/>
                <a:sym typeface="Arial"/>
              </a:rPr>
              <a:t>, le  handler ne sera pas  notifié.</a:t>
            </a:r>
            <a:endParaRPr sz="1551">
              <a:solidFill>
                <a:schemeClr val="dk1"/>
              </a:solidFill>
              <a:latin typeface="Arial"/>
              <a:ea typeface="Arial"/>
              <a:cs typeface="Arial"/>
              <a:sym typeface="Arial"/>
            </a:endParaRPr>
          </a:p>
        </p:txBody>
      </p:sp>
    </p:spTree>
    <p:extLst>
      <p:ext uri="{BB962C8B-B14F-4D97-AF65-F5344CB8AC3E}">
        <p14:creationId xmlns:p14="http://schemas.microsoft.com/office/powerpoint/2010/main" val="2036168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8" name="ZoneTexte 7">
            <a:extLst>
              <a:ext uri="{FF2B5EF4-FFF2-40B4-BE49-F238E27FC236}">
                <a16:creationId xmlns:a16="http://schemas.microsoft.com/office/drawing/2014/main" id="{E41C33C0-9BA8-1635-4E8F-42C309A7A01D}"/>
              </a:ext>
            </a:extLst>
          </p:cNvPr>
          <p:cNvSpPr txBox="1"/>
          <p:nvPr/>
        </p:nvSpPr>
        <p:spPr>
          <a:xfrm>
            <a:off x="661882" y="1153754"/>
            <a:ext cx="7692886" cy="5355312"/>
          </a:xfrm>
          <a:prstGeom prst="rect">
            <a:avLst/>
          </a:prstGeom>
          <a:noFill/>
        </p:spPr>
        <p:txBody>
          <a:bodyPr wrap="square">
            <a:spAutoFit/>
          </a:bodyPr>
          <a:lstStyle/>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tasks:</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Template configuration file</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ansible.builtin.template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src</a:t>
            </a:r>
            <a:r>
              <a:rPr lang="en-US" sz="1800" b="1" dirty="0">
                <a:solidFill>
                  <a:schemeClr val="bg1"/>
                </a:solidFill>
                <a:latin typeface="Courier New"/>
                <a:ea typeface="Courier New"/>
                <a:cs typeface="Courier New"/>
                <a:sym typeface="Courier New"/>
              </a:rPr>
              <a:t>: template.j2</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dest</a:t>
            </a: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etc</a:t>
            </a:r>
            <a:r>
              <a:rPr lang="en-US" sz="1800" b="1" dirty="0">
                <a:solidFill>
                  <a:schemeClr val="bg1"/>
                </a:solidFill>
                <a:latin typeface="Courier New"/>
                <a:ea typeface="Courier New"/>
                <a:cs typeface="Courier New"/>
                <a:sym typeface="Courier New"/>
              </a:rPr>
              <a:t>/</a:t>
            </a:r>
            <a:r>
              <a:rPr lang="en-US" sz="1800" b="1" dirty="0" err="1">
                <a:solidFill>
                  <a:schemeClr val="bg1"/>
                </a:solidFill>
                <a:latin typeface="Courier New"/>
                <a:ea typeface="Courier New"/>
                <a:cs typeface="Courier New"/>
                <a:sym typeface="Courier New"/>
              </a:rPr>
              <a:t>foo.conf</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notify:</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Restart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Restart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handlers:</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name: Restart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ansible.builtin.service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state: restarted</a:t>
            </a:r>
          </a:p>
          <a:p>
            <a:pPr marL="233138" marR="0" lvl="0" indent="0" algn="l" rtl="0">
              <a:spcBef>
                <a:spcPts val="0"/>
              </a:spcBef>
              <a:spcAft>
                <a:spcPts val="0"/>
              </a:spcAft>
              <a:buNone/>
            </a:pP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name: Restart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ansible.builtin.service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state: restarted</a:t>
            </a:r>
            <a:endParaRPr lang="fr-FR" dirty="0">
              <a:solidFill>
                <a:schemeClr val="bg1"/>
              </a:solidFill>
            </a:endParaRPr>
          </a:p>
        </p:txBody>
      </p:sp>
    </p:spTree>
    <p:extLst>
      <p:ext uri="{BB962C8B-B14F-4D97-AF65-F5344CB8AC3E}">
        <p14:creationId xmlns:p14="http://schemas.microsoft.com/office/powerpoint/2010/main" val="3537701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Modules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Video d12 et </a:t>
            </a:r>
            <a:r>
              <a:rPr lang="en-US" sz="2000" b="1" dirty="0" err="1">
                <a:solidFill>
                  <a:schemeClr val="bg1"/>
                </a:solidFill>
              </a:rPr>
              <a:t>autre</a:t>
            </a:r>
            <a:endParaRPr sz="2000" b="1" dirty="0">
              <a:solidFill>
                <a:schemeClr val="bg1"/>
              </a:solidFill>
            </a:endParaRPr>
          </a:p>
        </p:txBody>
      </p:sp>
    </p:spTree>
    <p:extLst>
      <p:ext uri="{BB962C8B-B14F-4D97-AF65-F5344CB8AC3E}">
        <p14:creationId xmlns:p14="http://schemas.microsoft.com/office/powerpoint/2010/main" val="2941799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316848" y="1498312"/>
            <a:ext cx="5104208" cy="1673353"/>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fr-FR" sz="2000" dirty="0">
                <a:solidFill>
                  <a:schemeClr val="bg1"/>
                </a:solidFill>
                <a:latin typeface="Söhne"/>
                <a:ea typeface="+mn-ea"/>
                <a:cs typeface="+mn-cs"/>
              </a:rPr>
              <a:t>Les plugins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2000" dirty="0">
                <a:solidFill>
                  <a:schemeClr val="bg1"/>
                </a:solidFill>
                <a:latin typeface="Söhne"/>
                <a:ea typeface="+mn-ea"/>
                <a:cs typeface="+mn-cs"/>
              </a:rPr>
              <a:t> </a:t>
            </a:r>
          </a:p>
        </p:txBody>
      </p:sp>
      <p:sp>
        <p:nvSpPr>
          <p:cNvPr id="8" name="ZoneTexte 7">
            <a:extLst>
              <a:ext uri="{FF2B5EF4-FFF2-40B4-BE49-F238E27FC236}">
                <a16:creationId xmlns:a16="http://schemas.microsoft.com/office/drawing/2014/main" id="{560478FF-33F3-3913-BD02-0859001D0D77}"/>
              </a:ext>
            </a:extLst>
          </p:cNvPr>
          <p:cNvSpPr txBox="1"/>
          <p:nvPr/>
        </p:nvSpPr>
        <p:spPr>
          <a:xfrm>
            <a:off x="121920" y="3376307"/>
            <a:ext cx="5204792" cy="2862322"/>
          </a:xfrm>
          <a:prstGeom prst="rect">
            <a:avLst/>
          </a:prstGeom>
          <a:noFill/>
        </p:spPr>
        <p:txBody>
          <a:bodyPr wrap="square">
            <a:spAutoFit/>
          </a:bodyPr>
          <a:lstStyle/>
          <a:p>
            <a:pPr marL="342900" indent="-342900">
              <a:lnSpc>
                <a:spcPct val="90000"/>
              </a:lnSpc>
              <a:buClr>
                <a:srgbClr val="FF0000"/>
              </a:buClr>
              <a:buSzPts val="1800"/>
              <a:buFont typeface="Wingdings" panose="05000000000000000000" pitchFamily="2" charset="2"/>
              <a:buChar char="§"/>
            </a:pPr>
            <a:r>
              <a:rPr lang="fr-FR" sz="2000" b="1" dirty="0">
                <a:solidFill>
                  <a:schemeClr val="bg1"/>
                </a:solidFill>
                <a:latin typeface="Söhne"/>
                <a:sym typeface="Calibri"/>
              </a:rPr>
              <a:t>Ajouter de nouvelles fonctionnalités : </a:t>
            </a:r>
            <a:r>
              <a:rPr lang="fr-FR" sz="2000" dirty="0">
                <a:solidFill>
                  <a:schemeClr val="bg1"/>
                </a:solidFill>
                <a:latin typeface="Söhne"/>
                <a:sym typeface="Calibri"/>
              </a:rPr>
              <a:t>Vous pouvez développer un plugin pour intégrer Ansible avec un système externe ou un service cloud qui n'est pas pris en charge nativement par les modules Ansible. </a:t>
            </a:r>
          </a:p>
          <a:p>
            <a:pPr marL="342900" indent="-342900">
              <a:lnSpc>
                <a:spcPct val="90000"/>
              </a:lnSpc>
              <a:buClr>
                <a:srgbClr val="FF0000"/>
              </a:buClr>
              <a:buSzPts val="1800"/>
              <a:buFont typeface="Wingdings" panose="05000000000000000000" pitchFamily="2" charset="2"/>
              <a:buChar char="§"/>
            </a:pPr>
            <a:endParaRPr lang="fr-FR" sz="20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2000" b="1" dirty="0">
                <a:solidFill>
                  <a:schemeClr val="bg1"/>
                </a:solidFill>
                <a:latin typeface="Söhne"/>
                <a:sym typeface="Calibri"/>
              </a:rPr>
              <a:t>Modifier le comportement existant : </a:t>
            </a:r>
            <a:r>
              <a:rPr lang="fr-FR" sz="2000" dirty="0">
                <a:solidFill>
                  <a:schemeClr val="bg1"/>
                </a:solidFill>
                <a:latin typeface="Söhne"/>
                <a:sym typeface="Calibri"/>
              </a:rPr>
              <a:t>Vous pouvez développer un plugin pour personnaliser le comportement d'Ansible selon vos besoins spécifiques. </a:t>
            </a:r>
          </a:p>
        </p:txBody>
      </p:sp>
      <p:sp>
        <p:nvSpPr>
          <p:cNvPr id="22" name="ZoneTexte 21">
            <a:extLst>
              <a:ext uri="{FF2B5EF4-FFF2-40B4-BE49-F238E27FC236}">
                <a16:creationId xmlns:a16="http://schemas.microsoft.com/office/drawing/2014/main" id="{397B92FF-1C64-B070-A56F-2DF9B35D848C}"/>
              </a:ext>
            </a:extLst>
          </p:cNvPr>
          <p:cNvSpPr txBox="1"/>
          <p:nvPr/>
        </p:nvSpPr>
        <p:spPr>
          <a:xfrm>
            <a:off x="5661532" y="1651943"/>
            <a:ext cx="2559524" cy="4185761"/>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algn="l"/>
            <a:r>
              <a:rPr lang="fr-FR" sz="1400" dirty="0">
                <a:latin typeface="Calibri"/>
                <a:cs typeface="Calibri"/>
                <a:hlinkClick r:id="rId8">
                  <a:extLst>
                    <a:ext uri="{A12FA001-AC4F-418D-AE19-62706E023703}">
                      <ahyp:hlinkClr xmlns:ahyp="http://schemas.microsoft.com/office/drawing/2018/hyperlinkcolor" val="tx"/>
                    </a:ext>
                  </a:extLst>
                </a:hlinkClick>
              </a:rPr>
              <a:t>Action plugins</a:t>
            </a:r>
            <a:endParaRPr lang="fr-FR" sz="1400" dirty="0">
              <a:latin typeface="Calibri"/>
              <a:cs typeface="Calibri"/>
            </a:endParaRPr>
          </a:p>
          <a:p>
            <a:pPr algn="l"/>
            <a:r>
              <a:rPr lang="fr-FR" sz="1400" dirty="0" err="1">
                <a:latin typeface="Calibri"/>
                <a:cs typeface="Calibri"/>
                <a:hlinkClick r:id="rId9">
                  <a:extLst>
                    <a:ext uri="{A12FA001-AC4F-418D-AE19-62706E023703}">
                      <ahyp:hlinkClr xmlns:ahyp="http://schemas.microsoft.com/office/drawing/2018/hyperlinkcolor" val="tx"/>
                    </a:ext>
                  </a:extLst>
                </a:hlinkClick>
              </a:rPr>
              <a:t>Become</a:t>
            </a:r>
            <a:r>
              <a:rPr lang="fr-FR" sz="1400" dirty="0">
                <a:latin typeface="Calibri"/>
                <a:cs typeface="Calibri"/>
                <a:hlinkClick r:id="rId9">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0">
                  <a:extLst>
                    <a:ext uri="{A12FA001-AC4F-418D-AE19-62706E023703}">
                      <ahyp:hlinkClr xmlns:ahyp="http://schemas.microsoft.com/office/drawing/2018/hyperlinkcolor" val="tx"/>
                    </a:ext>
                  </a:extLst>
                </a:hlinkClick>
              </a:rPr>
              <a:t>Cache plugins</a:t>
            </a:r>
            <a:endParaRPr lang="fr-FR" sz="1400" dirty="0">
              <a:latin typeface="Calibri"/>
              <a:cs typeface="Calibri"/>
            </a:endParaRPr>
          </a:p>
          <a:p>
            <a:pPr algn="l"/>
            <a:r>
              <a:rPr lang="fr-FR" sz="1400" dirty="0">
                <a:latin typeface="Calibri"/>
                <a:cs typeface="Calibri"/>
                <a:hlinkClick r:id="rId11">
                  <a:extLst>
                    <a:ext uri="{A12FA001-AC4F-418D-AE19-62706E023703}">
                      <ahyp:hlinkClr xmlns:ahyp="http://schemas.microsoft.com/office/drawing/2018/hyperlinkcolor" val="tx"/>
                    </a:ext>
                  </a:extLst>
                </a:hlinkClick>
              </a:rPr>
              <a:t>Callback plugins</a:t>
            </a:r>
            <a:endParaRPr lang="fr-FR" sz="1400" dirty="0">
              <a:latin typeface="Calibri"/>
              <a:cs typeface="Calibri"/>
            </a:endParaRPr>
          </a:p>
          <a:p>
            <a:pPr algn="l"/>
            <a:r>
              <a:rPr lang="fr-FR" sz="1400" dirty="0" err="1">
                <a:latin typeface="Calibri"/>
                <a:cs typeface="Calibri"/>
                <a:hlinkClick r:id="rId12">
                  <a:extLst>
                    <a:ext uri="{A12FA001-AC4F-418D-AE19-62706E023703}">
                      <ahyp:hlinkClr xmlns:ahyp="http://schemas.microsoft.com/office/drawing/2018/hyperlinkcolor" val="tx"/>
                    </a:ext>
                  </a:extLst>
                </a:hlinkClick>
              </a:rPr>
              <a:t>Cliconf</a:t>
            </a:r>
            <a:r>
              <a:rPr lang="fr-FR" sz="1400" dirty="0">
                <a:latin typeface="Calibri"/>
                <a:cs typeface="Calibri"/>
                <a:hlinkClick r:id="rId12">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3">
                  <a:extLst>
                    <a:ext uri="{A12FA001-AC4F-418D-AE19-62706E023703}">
                      <ahyp:hlinkClr xmlns:ahyp="http://schemas.microsoft.com/office/drawing/2018/hyperlinkcolor" val="tx"/>
                    </a:ext>
                  </a:extLst>
                </a:hlinkClick>
              </a:rPr>
              <a:t>Connection plugins</a:t>
            </a:r>
            <a:endParaRPr lang="fr-FR" sz="1400" dirty="0">
              <a:latin typeface="Calibri"/>
              <a:cs typeface="Calibri"/>
            </a:endParaRPr>
          </a:p>
          <a:p>
            <a:pPr algn="l"/>
            <a:r>
              <a:rPr lang="fr-FR" sz="1400" dirty="0">
                <a:latin typeface="Calibri"/>
                <a:cs typeface="Calibri"/>
                <a:hlinkClick r:id="rId14">
                  <a:extLst>
                    <a:ext uri="{A12FA001-AC4F-418D-AE19-62706E023703}">
                      <ahyp:hlinkClr xmlns:ahyp="http://schemas.microsoft.com/office/drawing/2018/hyperlinkcolor" val="tx"/>
                    </a:ext>
                  </a:extLst>
                </a:hlinkClick>
              </a:rPr>
              <a:t>Docs fragments</a:t>
            </a:r>
            <a:endParaRPr lang="fr-FR" sz="1400" dirty="0">
              <a:latin typeface="Calibri"/>
              <a:cs typeface="Calibri"/>
            </a:endParaRPr>
          </a:p>
          <a:p>
            <a:pPr algn="l"/>
            <a:r>
              <a:rPr lang="fr-FR" sz="1400" b="1" dirty="0" err="1">
                <a:solidFill>
                  <a:srgbClr val="00B0F0"/>
                </a:solidFill>
                <a:latin typeface="Calibri"/>
                <a:cs typeface="Calibri"/>
                <a:hlinkClick r:id="rId15">
                  <a:extLst>
                    <a:ext uri="{A12FA001-AC4F-418D-AE19-62706E023703}">
                      <ahyp:hlinkClr xmlns:ahyp="http://schemas.microsoft.com/office/drawing/2018/hyperlinkcolor" val="tx"/>
                    </a:ext>
                  </a:extLst>
                </a:hlinkClick>
              </a:rPr>
              <a:t>Filter</a:t>
            </a:r>
            <a:r>
              <a:rPr lang="fr-FR" sz="1400" b="1" dirty="0">
                <a:solidFill>
                  <a:srgbClr val="00B0F0"/>
                </a:solidFill>
                <a:latin typeface="Calibri"/>
                <a:cs typeface="Calibri"/>
                <a:hlinkClick r:id="rId15">
                  <a:extLst>
                    <a:ext uri="{A12FA001-AC4F-418D-AE19-62706E023703}">
                      <ahyp:hlinkClr xmlns:ahyp="http://schemas.microsoft.com/office/drawing/2018/hyperlinkcolor" val="tx"/>
                    </a:ext>
                  </a:extLst>
                </a:hlinkClick>
              </a:rPr>
              <a:t> plugins</a:t>
            </a:r>
            <a:endParaRPr lang="fr-FR" sz="1400" b="1" dirty="0">
              <a:solidFill>
                <a:srgbClr val="00B0F0"/>
              </a:solidFill>
              <a:latin typeface="Calibri"/>
              <a:cs typeface="Calibri"/>
            </a:endParaRPr>
          </a:p>
          <a:p>
            <a:pPr algn="l"/>
            <a:r>
              <a:rPr lang="fr-FR" sz="1400" dirty="0" err="1">
                <a:latin typeface="Calibri"/>
                <a:cs typeface="Calibri"/>
                <a:hlinkClick r:id="rId16">
                  <a:extLst>
                    <a:ext uri="{A12FA001-AC4F-418D-AE19-62706E023703}">
                      <ahyp:hlinkClr xmlns:ahyp="http://schemas.microsoft.com/office/drawing/2018/hyperlinkcolor" val="tx"/>
                    </a:ext>
                  </a:extLst>
                </a:hlinkClick>
              </a:rPr>
              <a:t>Httpapi</a:t>
            </a:r>
            <a:r>
              <a:rPr lang="fr-FR" sz="1400" dirty="0">
                <a:latin typeface="Calibri"/>
                <a:cs typeface="Calibri"/>
                <a:hlinkClick r:id="rId16">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7">
                  <a:extLst>
                    <a:ext uri="{A12FA001-AC4F-418D-AE19-62706E023703}">
                      <ahyp:hlinkClr xmlns:ahyp="http://schemas.microsoft.com/office/drawing/2018/hyperlinkcolor" val="tx"/>
                    </a:ext>
                  </a:extLst>
                </a:hlinkClick>
              </a:rPr>
              <a:t>Inventory plugins</a:t>
            </a:r>
            <a:endParaRPr lang="fr-FR" sz="1400" dirty="0">
              <a:latin typeface="Calibri"/>
              <a:cs typeface="Calibri"/>
            </a:endParaRPr>
          </a:p>
          <a:p>
            <a:pPr algn="l"/>
            <a:r>
              <a:rPr lang="fr-FR" sz="1400" dirty="0" err="1">
                <a:latin typeface="Calibri"/>
                <a:cs typeface="Calibri"/>
                <a:hlinkClick r:id="rId18">
                  <a:extLst>
                    <a:ext uri="{A12FA001-AC4F-418D-AE19-62706E023703}">
                      <ahyp:hlinkClr xmlns:ahyp="http://schemas.microsoft.com/office/drawing/2018/hyperlinkcolor" val="tx"/>
                    </a:ext>
                  </a:extLst>
                </a:hlinkClick>
              </a:rPr>
              <a:t>Lookup</a:t>
            </a:r>
            <a:r>
              <a:rPr lang="fr-FR" sz="1400" dirty="0">
                <a:latin typeface="Calibri"/>
                <a:cs typeface="Calibri"/>
                <a:hlinkClick r:id="rId18">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9">
                  <a:extLst>
                    <a:ext uri="{A12FA001-AC4F-418D-AE19-62706E023703}">
                      <ahyp:hlinkClr xmlns:ahyp="http://schemas.microsoft.com/office/drawing/2018/hyperlinkcolor" val="tx"/>
                    </a:ext>
                  </a:extLst>
                </a:hlinkClick>
              </a:rPr>
              <a:t>Modules</a:t>
            </a:r>
            <a:endParaRPr lang="fr-FR" sz="1400" dirty="0">
              <a:latin typeface="Calibri"/>
              <a:cs typeface="Calibri"/>
            </a:endParaRPr>
          </a:p>
          <a:p>
            <a:pPr algn="l"/>
            <a:r>
              <a:rPr lang="fr-FR" sz="1400" dirty="0">
                <a:latin typeface="Calibri"/>
                <a:cs typeface="Calibri"/>
                <a:hlinkClick r:id="rId20">
                  <a:extLst>
                    <a:ext uri="{A12FA001-AC4F-418D-AE19-62706E023703}">
                      <ahyp:hlinkClr xmlns:ahyp="http://schemas.microsoft.com/office/drawing/2018/hyperlinkcolor" val="tx"/>
                    </a:ext>
                  </a:extLst>
                </a:hlinkClick>
              </a:rPr>
              <a:t>Module utilities</a:t>
            </a:r>
            <a:endParaRPr lang="fr-FR" sz="1400" dirty="0">
              <a:latin typeface="Calibri"/>
              <a:cs typeface="Calibri"/>
            </a:endParaRPr>
          </a:p>
          <a:p>
            <a:pPr algn="l"/>
            <a:r>
              <a:rPr lang="fr-FR" sz="1400" dirty="0" err="1">
                <a:latin typeface="Calibri"/>
                <a:cs typeface="Calibri"/>
                <a:hlinkClick r:id="rId21">
                  <a:extLst>
                    <a:ext uri="{A12FA001-AC4F-418D-AE19-62706E023703}">
                      <ahyp:hlinkClr xmlns:ahyp="http://schemas.microsoft.com/office/drawing/2018/hyperlinkcolor" val="tx"/>
                    </a:ext>
                  </a:extLst>
                </a:hlinkClick>
              </a:rPr>
              <a:t>Netconf</a:t>
            </a:r>
            <a:r>
              <a:rPr lang="fr-FR" sz="1400" dirty="0">
                <a:latin typeface="Calibri"/>
                <a:cs typeface="Calibri"/>
                <a:hlinkClick r:id="rId21">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22">
                  <a:extLst>
                    <a:ext uri="{A12FA001-AC4F-418D-AE19-62706E023703}">
                      <ahyp:hlinkClr xmlns:ahyp="http://schemas.microsoft.com/office/drawing/2018/hyperlinkcolor" val="tx"/>
                    </a:ext>
                  </a:extLst>
                </a:hlinkClick>
              </a:rPr>
              <a:t>Shell plugins</a:t>
            </a:r>
            <a:endParaRPr lang="fr-FR" sz="1400" dirty="0">
              <a:latin typeface="Calibri"/>
              <a:cs typeface="Calibri"/>
            </a:endParaRPr>
          </a:p>
          <a:p>
            <a:pPr algn="l"/>
            <a:r>
              <a:rPr lang="fr-FR" sz="1400" dirty="0" err="1">
                <a:latin typeface="Calibri"/>
                <a:cs typeface="Calibri"/>
                <a:hlinkClick r:id="rId23">
                  <a:extLst>
                    <a:ext uri="{A12FA001-AC4F-418D-AE19-62706E023703}">
                      <ahyp:hlinkClr xmlns:ahyp="http://schemas.microsoft.com/office/drawing/2018/hyperlinkcolor" val="tx"/>
                    </a:ext>
                  </a:extLst>
                </a:hlinkClick>
              </a:rPr>
              <a:t>Strategy</a:t>
            </a:r>
            <a:r>
              <a:rPr lang="fr-FR" sz="1400" dirty="0">
                <a:latin typeface="Calibri"/>
                <a:cs typeface="Calibri"/>
                <a:hlinkClick r:id="rId23">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24">
                  <a:extLst>
                    <a:ext uri="{A12FA001-AC4F-418D-AE19-62706E023703}">
                      <ahyp:hlinkClr xmlns:ahyp="http://schemas.microsoft.com/office/drawing/2018/hyperlinkcolor" val="tx"/>
                    </a:ext>
                  </a:extLst>
                </a:hlinkClick>
              </a:rPr>
              <a:t>Terminal plugins</a:t>
            </a:r>
            <a:endParaRPr lang="fr-FR" sz="1400" dirty="0">
              <a:latin typeface="Calibri"/>
              <a:cs typeface="Calibri"/>
            </a:endParaRPr>
          </a:p>
          <a:p>
            <a:pPr algn="l"/>
            <a:r>
              <a:rPr lang="fr-FR" sz="1400" dirty="0">
                <a:latin typeface="Calibri"/>
                <a:cs typeface="Calibri"/>
                <a:hlinkClick r:id="rId25">
                  <a:extLst>
                    <a:ext uri="{A12FA001-AC4F-418D-AE19-62706E023703}">
                      <ahyp:hlinkClr xmlns:ahyp="http://schemas.microsoft.com/office/drawing/2018/hyperlinkcolor" val="tx"/>
                    </a:ext>
                  </a:extLst>
                </a:hlinkClick>
              </a:rPr>
              <a:t>Test plugins</a:t>
            </a:r>
            <a:endParaRPr lang="fr-FR" sz="1400" dirty="0">
              <a:latin typeface="Calibri"/>
              <a:cs typeface="Calibri"/>
            </a:endParaRPr>
          </a:p>
          <a:p>
            <a:pPr algn="l"/>
            <a:r>
              <a:rPr lang="fr-FR" sz="1400" dirty="0">
                <a:latin typeface="Calibri"/>
                <a:cs typeface="Calibri"/>
                <a:hlinkClick r:id="rId26">
                  <a:extLst>
                    <a:ext uri="{A12FA001-AC4F-418D-AE19-62706E023703}">
                      <ahyp:hlinkClr xmlns:ahyp="http://schemas.microsoft.com/office/drawing/2018/hyperlinkcolor" val="tx"/>
                    </a:ext>
                  </a:extLst>
                </a:hlinkClick>
              </a:rPr>
              <a:t>Vars plugins</a:t>
            </a:r>
            <a:endParaRPr lang="fr-FR" sz="1400" dirty="0">
              <a:latin typeface="Calibri"/>
              <a:cs typeface="Calibri"/>
            </a:endParaRPr>
          </a:p>
        </p:txBody>
      </p:sp>
      <p:sp>
        <p:nvSpPr>
          <p:cNvPr id="23" name="ZoneTexte 22">
            <a:extLst>
              <a:ext uri="{FF2B5EF4-FFF2-40B4-BE49-F238E27FC236}">
                <a16:creationId xmlns:a16="http://schemas.microsoft.com/office/drawing/2014/main" id="{EBBCF226-3356-977E-A558-F0590A89021D}"/>
              </a:ext>
            </a:extLst>
          </p:cNvPr>
          <p:cNvSpPr txBox="1"/>
          <p:nvPr/>
        </p:nvSpPr>
        <p:spPr>
          <a:xfrm>
            <a:off x="8461531" y="1674192"/>
            <a:ext cx="3335818" cy="1323439"/>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lgn="l">
              <a:buFont typeface="Wingdings" panose="05000000000000000000" pitchFamily="2" charset="2"/>
              <a:buChar char="§"/>
            </a:pPr>
            <a:r>
              <a:rPr lang="fr-FR" dirty="0">
                <a:latin typeface="Calibri"/>
                <a:cs typeface="Calibri"/>
              </a:rPr>
              <a:t>Plugin spécifique développé par les utilisateurs</a:t>
            </a:r>
          </a:p>
          <a:p>
            <a:endParaRPr lang="fr-FR" dirty="0"/>
          </a:p>
        </p:txBody>
      </p:sp>
      <p:sp>
        <p:nvSpPr>
          <p:cNvPr id="24" name="ZoneTexte 23">
            <a:extLst>
              <a:ext uri="{FF2B5EF4-FFF2-40B4-BE49-F238E27FC236}">
                <a16:creationId xmlns:a16="http://schemas.microsoft.com/office/drawing/2014/main" id="{6A4B95E8-7A36-B777-61E6-9D59881C641E}"/>
              </a:ext>
            </a:extLst>
          </p:cNvPr>
          <p:cNvSpPr txBox="1"/>
          <p:nvPr/>
        </p:nvSpPr>
        <p:spPr>
          <a:xfrm>
            <a:off x="5661532" y="1187702"/>
            <a:ext cx="2559524" cy="369332"/>
          </a:xfrm>
          <a:prstGeom prst="rect">
            <a:avLst/>
          </a:prstGeom>
          <a:solidFill>
            <a:srgbClr val="FFFF00"/>
          </a:solidFill>
        </p:spPr>
        <p:txBody>
          <a:bodyPr wrap="square">
            <a:spAutoFit/>
          </a:bodyPr>
          <a:lstStyle/>
          <a:p>
            <a:pPr algn="ctr"/>
            <a:r>
              <a:rPr lang="fr-FR" b="1" dirty="0" err="1">
                <a:latin typeface="Calibri"/>
                <a:cs typeface="Calibri"/>
              </a:rPr>
              <a:t>Built-in</a:t>
            </a:r>
            <a:r>
              <a:rPr lang="fr-FR" b="1" dirty="0">
                <a:latin typeface="Calibri"/>
                <a:cs typeface="Calibri"/>
              </a:rPr>
              <a:t> plugins</a:t>
            </a:r>
            <a:endParaRPr lang="fr-FR" dirty="0"/>
          </a:p>
        </p:txBody>
      </p:sp>
      <p:sp>
        <p:nvSpPr>
          <p:cNvPr id="25" name="ZoneTexte 24">
            <a:extLst>
              <a:ext uri="{FF2B5EF4-FFF2-40B4-BE49-F238E27FC236}">
                <a16:creationId xmlns:a16="http://schemas.microsoft.com/office/drawing/2014/main" id="{15E80E99-5876-EEEC-AC98-9AA4553AD083}"/>
              </a:ext>
            </a:extLst>
          </p:cNvPr>
          <p:cNvSpPr txBox="1"/>
          <p:nvPr/>
        </p:nvSpPr>
        <p:spPr>
          <a:xfrm>
            <a:off x="8461532" y="1176131"/>
            <a:ext cx="3335817" cy="369332"/>
          </a:xfrm>
          <a:prstGeom prst="rect">
            <a:avLst/>
          </a:prstGeom>
          <a:solidFill>
            <a:srgbClr val="FFFF00"/>
          </a:solidFill>
        </p:spPr>
        <p:txBody>
          <a:bodyPr wrap="square">
            <a:spAutoFit/>
          </a:bodyPr>
          <a:lstStyle/>
          <a:p>
            <a:pPr algn="ctr"/>
            <a:r>
              <a:rPr lang="fr-FR" b="1" dirty="0">
                <a:latin typeface="Calibri"/>
                <a:cs typeface="Calibri"/>
              </a:rPr>
              <a:t>User plugins </a:t>
            </a:r>
          </a:p>
        </p:txBody>
      </p:sp>
      <p:sp>
        <p:nvSpPr>
          <p:cNvPr id="29" name="ZoneTexte 28">
            <a:extLst>
              <a:ext uri="{FF2B5EF4-FFF2-40B4-BE49-F238E27FC236}">
                <a16:creationId xmlns:a16="http://schemas.microsoft.com/office/drawing/2014/main" id="{00281BC9-D671-5076-BEF3-3869ACF9FC26}"/>
              </a:ext>
            </a:extLst>
          </p:cNvPr>
          <p:cNvSpPr txBox="1"/>
          <p:nvPr/>
        </p:nvSpPr>
        <p:spPr>
          <a:xfrm>
            <a:off x="5543117" y="5928327"/>
            <a:ext cx="6669989" cy="535531"/>
          </a:xfrm>
          <a:prstGeom prst="rect">
            <a:avLst/>
          </a:prstGeom>
          <a:noFill/>
        </p:spPr>
        <p:txBody>
          <a:bodyPr wrap="square">
            <a:spAutoFit/>
          </a:bodyPr>
          <a:lstStyle/>
          <a:p>
            <a:pPr>
              <a:lnSpc>
                <a:spcPct val="90000"/>
              </a:lnSpc>
              <a:buClr>
                <a:srgbClr val="FF0000"/>
              </a:buClr>
              <a:buSzPts val="1800"/>
            </a:pPr>
            <a:r>
              <a:rPr lang="fr-FR" sz="1600" dirty="0">
                <a:solidFill>
                  <a:schemeClr val="bg1"/>
                </a:solidFill>
                <a:latin typeface="Söhne"/>
              </a:rPr>
              <a:t>Vous pouvez activer un </a:t>
            </a:r>
            <a:r>
              <a:rPr lang="fr-FR" sz="1600" dirty="0" err="1">
                <a:solidFill>
                  <a:schemeClr val="bg1"/>
                </a:solidFill>
                <a:latin typeface="Söhne"/>
              </a:rPr>
              <a:t>pluginper</a:t>
            </a:r>
            <a:r>
              <a:rPr lang="fr-FR" sz="1600" dirty="0">
                <a:solidFill>
                  <a:schemeClr val="bg1"/>
                </a:solidFill>
                <a:latin typeface="Söhne"/>
              </a:rPr>
              <a:t> </a:t>
            </a:r>
            <a:r>
              <a:rPr lang="fr-FR" sz="1600" dirty="0" err="1">
                <a:solidFill>
                  <a:schemeClr val="bg1"/>
                </a:solidFill>
                <a:latin typeface="Söhne"/>
              </a:rPr>
              <a:t>xyz</a:t>
            </a:r>
            <a:r>
              <a:rPr lang="fr-FR" sz="1600" dirty="0">
                <a:solidFill>
                  <a:schemeClr val="bg1"/>
                </a:solidFill>
                <a:latin typeface="Söhne"/>
              </a:rPr>
              <a:t> en le plaçant soit dans le répertoire </a:t>
            </a:r>
            <a:r>
              <a:rPr lang="fr-FR" sz="1600" dirty="0" err="1">
                <a:solidFill>
                  <a:schemeClr val="bg1"/>
                </a:solidFill>
                <a:latin typeface="Söhne"/>
              </a:rPr>
              <a:t>xyz_plugins</a:t>
            </a:r>
            <a:r>
              <a:rPr lang="fr-FR" sz="1600" dirty="0">
                <a:solidFill>
                  <a:schemeClr val="bg1"/>
                </a:solidFill>
                <a:latin typeface="Söhne"/>
              </a:rPr>
              <a:t> adjacent aux </a:t>
            </a:r>
            <a:r>
              <a:rPr lang="fr-FR" sz="1600" dirty="0" err="1">
                <a:solidFill>
                  <a:schemeClr val="bg1"/>
                </a:solidFill>
                <a:latin typeface="Söhne"/>
              </a:rPr>
              <a:t>plays</a:t>
            </a:r>
            <a:r>
              <a:rPr lang="fr-FR" sz="1600" dirty="0">
                <a:solidFill>
                  <a:schemeClr val="bg1"/>
                </a:solidFill>
                <a:latin typeface="Söhne"/>
              </a:rPr>
              <a:t>, ou </a:t>
            </a:r>
            <a:r>
              <a:rPr lang="fr-FR" sz="1600" dirty="0" err="1">
                <a:solidFill>
                  <a:schemeClr val="bg1"/>
                </a:solidFill>
                <a:latin typeface="Söhne"/>
              </a:rPr>
              <a:t>ildoit</a:t>
            </a:r>
            <a:r>
              <a:rPr lang="fr-FR" sz="1600" dirty="0">
                <a:solidFill>
                  <a:schemeClr val="bg1"/>
                </a:solidFill>
                <a:latin typeface="Söhne"/>
              </a:rPr>
              <a:t> être référencé dans </a:t>
            </a:r>
            <a:r>
              <a:rPr lang="fr-FR" sz="1600" dirty="0" err="1">
                <a:solidFill>
                  <a:schemeClr val="bg1"/>
                </a:solidFill>
                <a:latin typeface="Söhne"/>
              </a:rPr>
              <a:t>ansible.cfg</a:t>
            </a:r>
            <a:r>
              <a:rPr lang="fr-FR" sz="1600" dirty="0">
                <a:solidFill>
                  <a:schemeClr val="bg1"/>
                </a:solidFill>
                <a:latin typeface="Söhne"/>
              </a:rPr>
              <a:t>.</a:t>
            </a:r>
            <a:endParaRPr lang="fr-FR" sz="1600" dirty="0">
              <a:solidFill>
                <a:schemeClr val="bg1"/>
              </a:solidFill>
              <a:latin typeface="Söhne"/>
              <a:sym typeface="Calibri"/>
            </a:endParaRPr>
          </a:p>
        </p:txBody>
      </p:sp>
    </p:spTree>
    <p:extLst>
      <p:ext uri="{BB962C8B-B14F-4D97-AF65-F5344CB8AC3E}">
        <p14:creationId xmlns:p14="http://schemas.microsoft.com/office/powerpoint/2010/main" val="2440156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224624" y="1701575"/>
            <a:ext cx="6092951" cy="584775"/>
          </a:xfrm>
          <a:prstGeom prst="rect">
            <a:avLst/>
          </a:prstGeom>
          <a:solidFill>
            <a:schemeClr val="tx1">
              <a:lumMod val="85000"/>
              <a:lumOff val="15000"/>
            </a:schemeClr>
          </a:solidFill>
        </p:spPr>
        <p:txBody>
          <a:bodyPr wrap="square">
            <a:spAutoFit/>
          </a:bodyPr>
          <a:lstStyle/>
          <a:p>
            <a:r>
              <a:rPr lang="fr-FR" sz="1600" dirty="0" err="1">
                <a:solidFill>
                  <a:schemeClr val="bg1"/>
                </a:solidFill>
              </a:rPr>
              <a:t>mkdir</a:t>
            </a:r>
            <a:r>
              <a:rPr lang="fr-FR" sz="1600" dirty="0">
                <a:solidFill>
                  <a:schemeClr val="bg1"/>
                </a:solidFill>
              </a:rPr>
              <a:t> -p plugins/</a:t>
            </a:r>
            <a:r>
              <a:rPr lang="fr-FR" sz="1600" dirty="0" err="1">
                <a:solidFill>
                  <a:schemeClr val="bg1"/>
                </a:solidFill>
              </a:rPr>
              <a:t>connection</a:t>
            </a:r>
            <a:endParaRPr lang="fr-FR" sz="1600" dirty="0">
              <a:solidFill>
                <a:schemeClr val="bg1"/>
              </a:solidFill>
            </a:endParaRPr>
          </a:p>
          <a:p>
            <a:r>
              <a:rPr lang="fr-FR" sz="1600" dirty="0" err="1">
                <a:solidFill>
                  <a:schemeClr val="bg1"/>
                </a:solidFill>
              </a:rPr>
              <a:t>touch</a:t>
            </a:r>
            <a:r>
              <a:rPr lang="fr-FR" sz="1600" dirty="0">
                <a:solidFill>
                  <a:schemeClr val="bg1"/>
                </a:solidFill>
              </a:rPr>
              <a:t> plugins/connection/my_custom_connection.py</a:t>
            </a:r>
          </a:p>
        </p:txBody>
      </p:sp>
      <p:sp>
        <p:nvSpPr>
          <p:cNvPr id="11" name="ZoneTexte 10">
            <a:extLst>
              <a:ext uri="{FF2B5EF4-FFF2-40B4-BE49-F238E27FC236}">
                <a16:creationId xmlns:a16="http://schemas.microsoft.com/office/drawing/2014/main" id="{E56F02DE-2346-E1BE-55AF-9F5BC485E259}"/>
              </a:ext>
            </a:extLst>
          </p:cNvPr>
          <p:cNvSpPr txBox="1"/>
          <p:nvPr/>
        </p:nvSpPr>
        <p:spPr>
          <a:xfrm>
            <a:off x="232109" y="2642493"/>
            <a:ext cx="6097505" cy="2893100"/>
          </a:xfrm>
          <a:prstGeom prst="rect">
            <a:avLst/>
          </a:prstGeom>
          <a:solidFill>
            <a:schemeClr val="tx1">
              <a:lumMod val="85000"/>
              <a:lumOff val="15000"/>
            </a:schemeClr>
          </a:solidFill>
        </p:spPr>
        <p:txBody>
          <a:bodyPr wrap="square">
            <a:spAutoFit/>
          </a:bodyPr>
          <a:lstStyle/>
          <a:p>
            <a:r>
              <a:rPr lang="fr-FR" sz="1400" dirty="0" err="1">
                <a:solidFill>
                  <a:schemeClr val="bg1"/>
                </a:solidFill>
              </a:rPr>
              <a:t>from</a:t>
            </a:r>
            <a:r>
              <a:rPr lang="fr-FR" sz="1400" dirty="0">
                <a:solidFill>
                  <a:schemeClr val="bg1"/>
                </a:solidFill>
              </a:rPr>
              <a:t> </a:t>
            </a:r>
            <a:r>
              <a:rPr lang="fr-FR" sz="1400" dirty="0" err="1">
                <a:solidFill>
                  <a:schemeClr val="bg1"/>
                </a:solidFill>
              </a:rPr>
              <a:t>ansible.plugins.connection</a:t>
            </a:r>
            <a:r>
              <a:rPr lang="fr-FR" sz="1400" dirty="0">
                <a:solidFill>
                  <a:schemeClr val="bg1"/>
                </a:solidFill>
              </a:rPr>
              <a:t> import </a:t>
            </a:r>
            <a:r>
              <a:rPr lang="fr-FR" sz="1400" dirty="0" err="1">
                <a:solidFill>
                  <a:schemeClr val="bg1"/>
                </a:solidFill>
              </a:rPr>
              <a:t>ConnectionBase</a:t>
            </a:r>
            <a:endParaRPr lang="fr-FR" sz="1400" dirty="0">
              <a:solidFill>
                <a:schemeClr val="bg1"/>
              </a:solidFill>
            </a:endParaRPr>
          </a:p>
          <a:p>
            <a:r>
              <a:rPr lang="fr-FR" sz="1400" dirty="0">
                <a:solidFill>
                  <a:schemeClr val="bg1"/>
                </a:solidFill>
              </a:rPr>
              <a:t>class Connection(</a:t>
            </a:r>
            <a:r>
              <a:rPr lang="fr-FR" sz="1400" dirty="0" err="1">
                <a:solidFill>
                  <a:schemeClr val="bg1"/>
                </a:solidFill>
              </a:rPr>
              <a:t>ConnectionBase</a:t>
            </a:r>
            <a:r>
              <a:rPr lang="fr-FR" sz="1400" dirty="0">
                <a:solidFill>
                  <a:schemeClr val="bg1"/>
                </a:solidFill>
              </a:rPr>
              <a:t>):</a:t>
            </a:r>
          </a:p>
          <a:p>
            <a:r>
              <a:rPr lang="fr-FR" sz="1400" dirty="0">
                <a:solidFill>
                  <a:schemeClr val="bg1"/>
                </a:solidFill>
              </a:rPr>
              <a:t>    </a:t>
            </a:r>
            <a:r>
              <a:rPr lang="fr-FR" sz="1400" dirty="0" err="1">
                <a:solidFill>
                  <a:schemeClr val="bg1"/>
                </a:solidFill>
              </a:rPr>
              <a:t>def</a:t>
            </a:r>
            <a:r>
              <a:rPr lang="fr-FR" sz="1400" dirty="0">
                <a:solidFill>
                  <a:schemeClr val="bg1"/>
                </a:solidFill>
              </a:rPr>
              <a:t> __init__(self, *args, **</a:t>
            </a:r>
            <a:r>
              <a:rPr lang="fr-FR" sz="1400" dirty="0" err="1">
                <a:solidFill>
                  <a:schemeClr val="bg1"/>
                </a:solidFill>
              </a:rPr>
              <a:t>kwargs</a:t>
            </a:r>
            <a:r>
              <a:rPr lang="fr-FR" sz="1400" dirty="0">
                <a:solidFill>
                  <a:schemeClr val="bg1"/>
                </a:solidFill>
              </a:rPr>
              <a:t>):</a:t>
            </a:r>
          </a:p>
          <a:p>
            <a:r>
              <a:rPr lang="fr-FR" sz="1400" dirty="0">
                <a:solidFill>
                  <a:schemeClr val="bg1"/>
                </a:solidFill>
              </a:rPr>
              <a:t>        super(Connection, self).__init__(*args, **</a:t>
            </a:r>
            <a:r>
              <a:rPr lang="fr-FR" sz="1400" dirty="0" err="1">
                <a:solidFill>
                  <a:schemeClr val="bg1"/>
                </a:solidFill>
              </a:rPr>
              <a:t>kwargs</a:t>
            </a:r>
            <a:r>
              <a:rPr lang="fr-FR" sz="1400" dirty="0">
                <a:solidFill>
                  <a:schemeClr val="bg1"/>
                </a:solidFill>
              </a:rPr>
              <a:t>)</a:t>
            </a:r>
          </a:p>
          <a:p>
            <a:r>
              <a:rPr lang="fr-FR" sz="1400" dirty="0">
                <a:solidFill>
                  <a:schemeClr val="bg1"/>
                </a:solidFill>
              </a:rPr>
              <a:t>      </a:t>
            </a:r>
          </a:p>
          <a:p>
            <a:r>
              <a:rPr lang="fr-FR" sz="1400" dirty="0">
                <a:solidFill>
                  <a:schemeClr val="bg1"/>
                </a:solidFill>
              </a:rPr>
              <a:t>  # Ajoutez ici la logique de connexion personnalisée</a:t>
            </a:r>
          </a:p>
          <a:p>
            <a:r>
              <a:rPr lang="fr-FR" sz="1400" dirty="0">
                <a:solidFill>
                  <a:schemeClr val="bg1"/>
                </a:solidFill>
              </a:rPr>
              <a:t>        </a:t>
            </a:r>
            <a:r>
              <a:rPr lang="fr-FR" sz="1400" dirty="0" err="1">
                <a:solidFill>
                  <a:schemeClr val="bg1"/>
                </a:solidFill>
              </a:rPr>
              <a:t>self.connection_method</a:t>
            </a:r>
            <a:r>
              <a:rPr lang="fr-FR" sz="1400" dirty="0">
                <a:solidFill>
                  <a:schemeClr val="bg1"/>
                </a:solidFill>
              </a:rPr>
              <a:t> = "</a:t>
            </a:r>
            <a:r>
              <a:rPr lang="fr-FR" sz="1400" dirty="0" err="1">
                <a:solidFill>
                  <a:schemeClr val="bg1"/>
                </a:solidFill>
              </a:rPr>
              <a:t>custom_method</a:t>
            </a:r>
            <a:r>
              <a:rPr lang="fr-FR" sz="1400" dirty="0">
                <a:solidFill>
                  <a:schemeClr val="bg1"/>
                </a:solidFill>
              </a:rPr>
              <a:t>"</a:t>
            </a:r>
          </a:p>
          <a:p>
            <a:r>
              <a:rPr lang="fr-FR" sz="1400" dirty="0">
                <a:solidFill>
                  <a:schemeClr val="bg1"/>
                </a:solidFill>
              </a:rPr>
              <a:t>    </a:t>
            </a:r>
            <a:r>
              <a:rPr lang="fr-FR" sz="1400" dirty="0" err="1">
                <a:solidFill>
                  <a:schemeClr val="bg1"/>
                </a:solidFill>
              </a:rPr>
              <a:t>def</a:t>
            </a:r>
            <a:r>
              <a:rPr lang="fr-FR" sz="1400" dirty="0">
                <a:solidFill>
                  <a:schemeClr val="bg1"/>
                </a:solidFill>
              </a:rPr>
              <a:t> _</a:t>
            </a:r>
            <a:r>
              <a:rPr lang="fr-FR" sz="1400" dirty="0" err="1">
                <a:solidFill>
                  <a:schemeClr val="bg1"/>
                </a:solidFill>
              </a:rPr>
              <a:t>connect</a:t>
            </a:r>
            <a:r>
              <a:rPr lang="fr-FR" sz="1400" dirty="0">
                <a:solidFill>
                  <a:schemeClr val="bg1"/>
                </a:solidFill>
              </a:rPr>
              <a:t>(self):</a:t>
            </a:r>
          </a:p>
          <a:p>
            <a:r>
              <a:rPr lang="fr-FR" sz="1400" dirty="0">
                <a:solidFill>
                  <a:schemeClr val="bg1"/>
                </a:solidFill>
              </a:rPr>
              <a:t>      </a:t>
            </a:r>
          </a:p>
          <a:p>
            <a:r>
              <a:rPr lang="fr-FR" sz="1400" dirty="0">
                <a:solidFill>
                  <a:schemeClr val="bg1"/>
                </a:solidFill>
              </a:rPr>
              <a:t>  # Implémentez ici la logique de connexion personnalisée</a:t>
            </a:r>
          </a:p>
          <a:p>
            <a:r>
              <a:rPr lang="fr-FR" sz="1400" dirty="0">
                <a:solidFill>
                  <a:schemeClr val="bg1"/>
                </a:solidFill>
              </a:rPr>
              <a:t>        </a:t>
            </a:r>
            <a:r>
              <a:rPr lang="fr-FR" sz="1400" dirty="0" err="1">
                <a:solidFill>
                  <a:schemeClr val="bg1"/>
                </a:solidFill>
              </a:rPr>
              <a:t>pass</a:t>
            </a:r>
            <a:endParaRPr lang="fr-FR" sz="1400" dirty="0">
              <a:solidFill>
                <a:schemeClr val="bg1"/>
              </a:solidFill>
            </a:endParaRPr>
          </a:p>
          <a:p>
            <a:r>
              <a:rPr lang="fr-FR" sz="1400" dirty="0">
                <a:solidFill>
                  <a:schemeClr val="bg1"/>
                </a:solidFill>
              </a:rPr>
              <a:t>    </a:t>
            </a:r>
            <a:r>
              <a:rPr lang="fr-FR" sz="1400" dirty="0" err="1">
                <a:solidFill>
                  <a:schemeClr val="bg1"/>
                </a:solidFill>
              </a:rPr>
              <a:t>def</a:t>
            </a:r>
            <a:r>
              <a:rPr lang="fr-FR" sz="1400" dirty="0">
                <a:solidFill>
                  <a:schemeClr val="bg1"/>
                </a:solidFill>
              </a:rPr>
              <a:t> _</a:t>
            </a:r>
            <a:r>
              <a:rPr lang="fr-FR" sz="1400" dirty="0" err="1">
                <a:solidFill>
                  <a:schemeClr val="bg1"/>
                </a:solidFill>
              </a:rPr>
              <a:t>exec_command</a:t>
            </a:r>
            <a:r>
              <a:rPr lang="fr-FR" sz="1400" dirty="0">
                <a:solidFill>
                  <a:schemeClr val="bg1"/>
                </a:solidFill>
              </a:rPr>
              <a:t>(self, *args, **</a:t>
            </a:r>
            <a:r>
              <a:rPr lang="fr-FR" sz="1400" dirty="0" err="1">
                <a:solidFill>
                  <a:schemeClr val="bg1"/>
                </a:solidFill>
              </a:rPr>
              <a:t>kwargs</a:t>
            </a:r>
            <a:r>
              <a:rPr lang="fr-FR" sz="1400" dirty="0">
                <a:solidFill>
                  <a:schemeClr val="bg1"/>
                </a:solidFill>
              </a:rPr>
              <a:t>):</a:t>
            </a:r>
          </a:p>
          <a:p>
            <a:r>
              <a:rPr lang="fr-FR" sz="1400" dirty="0">
                <a:solidFill>
                  <a:schemeClr val="bg1"/>
                </a:solidFill>
              </a:rPr>
              <a:t>        # Implémentez ici la logique d'exécution de commande personnalisée</a:t>
            </a:r>
          </a:p>
        </p:txBody>
      </p:sp>
      <p:sp>
        <p:nvSpPr>
          <p:cNvPr id="13" name="ZoneTexte 12">
            <a:extLst>
              <a:ext uri="{FF2B5EF4-FFF2-40B4-BE49-F238E27FC236}">
                <a16:creationId xmlns:a16="http://schemas.microsoft.com/office/drawing/2014/main" id="{4DB38DFD-34C7-4BBF-B811-8BCF82E19342}"/>
              </a:ext>
            </a:extLst>
          </p:cNvPr>
          <p:cNvSpPr txBox="1"/>
          <p:nvPr/>
        </p:nvSpPr>
        <p:spPr>
          <a:xfrm>
            <a:off x="6685943" y="1697494"/>
            <a:ext cx="4515233" cy="584775"/>
          </a:xfrm>
          <a:prstGeom prst="rect">
            <a:avLst/>
          </a:prstGeom>
          <a:solidFill>
            <a:schemeClr val="tx1">
              <a:lumMod val="85000"/>
              <a:lumOff val="15000"/>
            </a:schemeClr>
          </a:solidFill>
        </p:spPr>
        <p:txBody>
          <a:bodyPr wrap="square">
            <a:spAutoFit/>
          </a:bodyPr>
          <a:lstStyle/>
          <a:p>
            <a:r>
              <a:rPr lang="fr-FR" sz="1600" dirty="0">
                <a:solidFill>
                  <a:schemeClr val="bg1"/>
                </a:solidFill>
              </a:rPr>
              <a:t>[defaults]</a:t>
            </a:r>
          </a:p>
          <a:p>
            <a:r>
              <a:rPr lang="fr-FR" sz="1600" dirty="0" err="1">
                <a:solidFill>
                  <a:schemeClr val="bg1"/>
                </a:solidFill>
              </a:rPr>
              <a:t>connection_plugins</a:t>
            </a:r>
            <a:r>
              <a:rPr lang="fr-FR" sz="1600" dirty="0">
                <a:solidFill>
                  <a:schemeClr val="bg1"/>
                </a:solidFill>
              </a:rPr>
              <a:t> = plugins/</a:t>
            </a:r>
            <a:r>
              <a:rPr lang="fr-FR" sz="1600" dirty="0" err="1">
                <a:solidFill>
                  <a:schemeClr val="bg1"/>
                </a:solidFill>
              </a:rPr>
              <a:t>connection</a:t>
            </a:r>
            <a:endParaRPr lang="fr-FR" sz="1600" dirty="0">
              <a:solidFill>
                <a:schemeClr val="bg1"/>
              </a:solidFill>
            </a:endParaRPr>
          </a:p>
        </p:txBody>
      </p:sp>
      <p:sp>
        <p:nvSpPr>
          <p:cNvPr id="16" name="ZoneTexte 15">
            <a:extLst>
              <a:ext uri="{FF2B5EF4-FFF2-40B4-BE49-F238E27FC236}">
                <a16:creationId xmlns:a16="http://schemas.microsoft.com/office/drawing/2014/main" id="{F83AFF5A-28B6-338D-A6EB-D398ECF1F17B}"/>
              </a:ext>
            </a:extLst>
          </p:cNvPr>
          <p:cNvSpPr txBox="1"/>
          <p:nvPr/>
        </p:nvSpPr>
        <p:spPr>
          <a:xfrm>
            <a:off x="6685943" y="3011825"/>
            <a:ext cx="4526346" cy="1077218"/>
          </a:xfrm>
          <a:prstGeom prst="rect">
            <a:avLst/>
          </a:prstGeom>
          <a:solidFill>
            <a:schemeClr val="tx1">
              <a:lumMod val="85000"/>
              <a:lumOff val="15000"/>
            </a:schemeClr>
          </a:solidFill>
        </p:spPr>
        <p:txBody>
          <a:bodyPr wrap="square">
            <a:spAutoFit/>
          </a:bodyPr>
          <a:lstStyle/>
          <a:p>
            <a:r>
              <a:rPr lang="fr-FR" sz="1600" dirty="0">
                <a:solidFill>
                  <a:schemeClr val="bg1"/>
                </a:solidFill>
              </a:rPr>
              <a:t>all:</a:t>
            </a:r>
          </a:p>
          <a:p>
            <a:r>
              <a:rPr lang="fr-FR" sz="1600" dirty="0">
                <a:solidFill>
                  <a:schemeClr val="bg1"/>
                </a:solidFill>
              </a:rPr>
              <a:t>  hosts:</a:t>
            </a:r>
          </a:p>
          <a:p>
            <a:r>
              <a:rPr lang="fr-FR" sz="1600" dirty="0">
                <a:solidFill>
                  <a:schemeClr val="bg1"/>
                </a:solidFill>
              </a:rPr>
              <a:t>    </a:t>
            </a:r>
            <a:r>
              <a:rPr lang="fr-FR" sz="1600" dirty="0" err="1">
                <a:solidFill>
                  <a:schemeClr val="bg1"/>
                </a:solidFill>
              </a:rPr>
              <a:t>my_host</a:t>
            </a:r>
            <a:r>
              <a:rPr lang="fr-FR" sz="1600" dirty="0">
                <a:solidFill>
                  <a:schemeClr val="bg1"/>
                </a:solidFill>
              </a:rPr>
              <a:t>:</a:t>
            </a:r>
          </a:p>
          <a:p>
            <a:r>
              <a:rPr lang="fr-FR" sz="1600" dirty="0">
                <a:solidFill>
                  <a:schemeClr val="bg1"/>
                </a:solidFill>
              </a:rPr>
              <a:t>      </a:t>
            </a:r>
            <a:r>
              <a:rPr lang="fr-FR" sz="1600" dirty="0" err="1">
                <a:solidFill>
                  <a:schemeClr val="bg1"/>
                </a:solidFill>
              </a:rPr>
              <a:t>ansible_connection</a:t>
            </a:r>
            <a:r>
              <a:rPr lang="fr-FR" sz="1600" dirty="0">
                <a:solidFill>
                  <a:schemeClr val="bg1"/>
                </a:solidFill>
              </a:rPr>
              <a:t>: </a:t>
            </a:r>
            <a:r>
              <a:rPr lang="fr-FR" sz="1600" dirty="0" err="1">
                <a:solidFill>
                  <a:schemeClr val="bg1"/>
                </a:solidFill>
              </a:rPr>
              <a:t>my_custom_connection</a:t>
            </a:r>
            <a:endParaRPr lang="fr-FR" sz="1600" dirty="0">
              <a:solidFill>
                <a:schemeClr val="bg1"/>
              </a:solidFill>
            </a:endParaRPr>
          </a:p>
        </p:txBody>
      </p:sp>
      <p:sp>
        <p:nvSpPr>
          <p:cNvPr id="17" name="ZoneTexte 16">
            <a:extLst>
              <a:ext uri="{FF2B5EF4-FFF2-40B4-BE49-F238E27FC236}">
                <a16:creationId xmlns:a16="http://schemas.microsoft.com/office/drawing/2014/main" id="{7F2078B7-01D9-6BA3-FDCA-E0BC0B83957B}"/>
              </a:ext>
            </a:extLst>
          </p:cNvPr>
          <p:cNvSpPr txBox="1"/>
          <p:nvPr/>
        </p:nvSpPr>
        <p:spPr>
          <a:xfrm>
            <a:off x="224624" y="1206737"/>
            <a:ext cx="6112476" cy="369332"/>
          </a:xfrm>
          <a:prstGeom prst="rect">
            <a:avLst/>
          </a:prstGeom>
          <a:solidFill>
            <a:srgbClr val="FFFF00"/>
          </a:solidFill>
        </p:spPr>
        <p:txBody>
          <a:bodyPr wrap="square">
            <a:spAutoFit/>
          </a:bodyPr>
          <a:lstStyle/>
          <a:p>
            <a:pPr algn="ctr"/>
            <a:r>
              <a:rPr lang="fr-FR" b="1" dirty="0">
                <a:latin typeface="Calibri"/>
                <a:cs typeface="Calibri"/>
              </a:rPr>
              <a:t>Exemple 1 : user plugin</a:t>
            </a:r>
            <a:endParaRPr lang="fr-FR" dirty="0"/>
          </a:p>
        </p:txBody>
      </p:sp>
      <p:sp>
        <p:nvSpPr>
          <p:cNvPr id="18" name="ZoneTexte 17">
            <a:extLst>
              <a:ext uri="{FF2B5EF4-FFF2-40B4-BE49-F238E27FC236}">
                <a16:creationId xmlns:a16="http://schemas.microsoft.com/office/drawing/2014/main" id="{CD835586-7776-5A18-5C4C-3BE12D6C17D6}"/>
              </a:ext>
            </a:extLst>
          </p:cNvPr>
          <p:cNvSpPr txBox="1"/>
          <p:nvPr/>
        </p:nvSpPr>
        <p:spPr>
          <a:xfrm>
            <a:off x="9907990" y="1684295"/>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19" name="ZoneTexte 18">
            <a:extLst>
              <a:ext uri="{FF2B5EF4-FFF2-40B4-BE49-F238E27FC236}">
                <a16:creationId xmlns:a16="http://schemas.microsoft.com/office/drawing/2014/main" id="{D5926233-A4D9-A870-2AB7-FD06CE667BDB}"/>
              </a:ext>
            </a:extLst>
          </p:cNvPr>
          <p:cNvSpPr txBox="1"/>
          <p:nvPr/>
        </p:nvSpPr>
        <p:spPr>
          <a:xfrm>
            <a:off x="10091726" y="2633748"/>
            <a:ext cx="1147043" cy="338554"/>
          </a:xfrm>
          <a:prstGeom prst="rect">
            <a:avLst/>
          </a:prstGeom>
          <a:noFill/>
        </p:spPr>
        <p:txBody>
          <a:bodyPr wrap="square">
            <a:spAutoFit/>
          </a:bodyPr>
          <a:lstStyle/>
          <a:p>
            <a:r>
              <a:rPr lang="fr-FR" sz="1600" dirty="0" err="1">
                <a:solidFill>
                  <a:srgbClr val="FFFF00"/>
                </a:solidFill>
              </a:rPr>
              <a:t>Hosts.yml</a:t>
            </a:r>
            <a:endParaRPr lang="fr-FR" sz="1600" dirty="0">
              <a:solidFill>
                <a:srgbClr val="FFFF00"/>
              </a:solidFill>
            </a:endParaRPr>
          </a:p>
        </p:txBody>
      </p:sp>
      <p:sp>
        <p:nvSpPr>
          <p:cNvPr id="20" name="ZoneTexte 19">
            <a:extLst>
              <a:ext uri="{FF2B5EF4-FFF2-40B4-BE49-F238E27FC236}">
                <a16:creationId xmlns:a16="http://schemas.microsoft.com/office/drawing/2014/main" id="{1B09BC23-13CE-D847-5046-3CF5786053FD}"/>
              </a:ext>
            </a:extLst>
          </p:cNvPr>
          <p:cNvSpPr txBox="1"/>
          <p:nvPr/>
        </p:nvSpPr>
        <p:spPr>
          <a:xfrm>
            <a:off x="3910661" y="2986773"/>
            <a:ext cx="2649165" cy="338554"/>
          </a:xfrm>
          <a:prstGeom prst="rect">
            <a:avLst/>
          </a:prstGeom>
          <a:noFill/>
        </p:spPr>
        <p:txBody>
          <a:bodyPr wrap="square">
            <a:spAutoFit/>
          </a:bodyPr>
          <a:lstStyle/>
          <a:p>
            <a:r>
              <a:rPr lang="fr-FR" sz="1600" dirty="0">
                <a:solidFill>
                  <a:srgbClr val="FFFF00"/>
                </a:solidFill>
              </a:rPr>
              <a:t>my_custom_connection.py</a:t>
            </a:r>
          </a:p>
        </p:txBody>
      </p:sp>
    </p:spTree>
    <p:extLst>
      <p:ext uri="{BB962C8B-B14F-4D97-AF65-F5344CB8AC3E}">
        <p14:creationId xmlns:p14="http://schemas.microsoft.com/office/powerpoint/2010/main" val="3199799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225817" y="1731642"/>
            <a:ext cx="8096546" cy="584775"/>
          </a:xfrm>
          <a:prstGeom prst="rect">
            <a:avLst/>
          </a:prstGeom>
          <a:solidFill>
            <a:schemeClr val="tx1">
              <a:lumMod val="85000"/>
              <a:lumOff val="15000"/>
            </a:schemeClr>
          </a:solidFill>
        </p:spPr>
        <p:txBody>
          <a:bodyPr wrap="square">
            <a:spAutoFit/>
          </a:bodyPr>
          <a:lstStyle/>
          <a:p>
            <a:r>
              <a:rPr lang="en-US" sz="1600" dirty="0" err="1">
                <a:solidFill>
                  <a:schemeClr val="bg1"/>
                </a:solidFill>
              </a:rPr>
              <a:t>mkdir</a:t>
            </a:r>
            <a:r>
              <a:rPr lang="en-US" sz="1600" dirty="0">
                <a:solidFill>
                  <a:schemeClr val="bg1"/>
                </a:solidFill>
              </a:rPr>
              <a:t> -p </a:t>
            </a:r>
            <a:r>
              <a:rPr lang="en-US" sz="1600" dirty="0" err="1">
                <a:solidFill>
                  <a:schemeClr val="bg1"/>
                </a:solidFill>
              </a:rPr>
              <a:t>filter_plugins</a:t>
            </a:r>
            <a:endParaRPr lang="en-US" sz="1600" dirty="0">
              <a:solidFill>
                <a:schemeClr val="bg1"/>
              </a:solidFill>
            </a:endParaRPr>
          </a:p>
          <a:p>
            <a:r>
              <a:rPr lang="en-US" sz="1600" dirty="0">
                <a:solidFill>
                  <a:schemeClr val="bg1"/>
                </a:solidFill>
              </a:rPr>
              <a:t>touch </a:t>
            </a:r>
            <a:r>
              <a:rPr lang="en-US" sz="1600" dirty="0">
                <a:solidFill>
                  <a:srgbClr val="00B0F0"/>
                </a:solidFill>
              </a:rPr>
              <a:t>filter_plugins</a:t>
            </a:r>
            <a:r>
              <a:rPr lang="en-US" sz="1600" dirty="0">
                <a:solidFill>
                  <a:schemeClr val="bg1"/>
                </a:solidFill>
              </a:rPr>
              <a:t>/my_filters.py</a:t>
            </a:r>
          </a:p>
        </p:txBody>
      </p:sp>
      <p:sp>
        <p:nvSpPr>
          <p:cNvPr id="11" name="ZoneTexte 10">
            <a:extLst>
              <a:ext uri="{FF2B5EF4-FFF2-40B4-BE49-F238E27FC236}">
                <a16:creationId xmlns:a16="http://schemas.microsoft.com/office/drawing/2014/main" id="{E56F02DE-2346-E1BE-55AF-9F5BC485E259}"/>
              </a:ext>
            </a:extLst>
          </p:cNvPr>
          <p:cNvSpPr txBox="1"/>
          <p:nvPr/>
        </p:nvSpPr>
        <p:spPr>
          <a:xfrm>
            <a:off x="221262" y="2386829"/>
            <a:ext cx="8101101" cy="2462213"/>
          </a:xfrm>
          <a:prstGeom prst="rect">
            <a:avLst/>
          </a:prstGeom>
          <a:solidFill>
            <a:schemeClr val="tx1">
              <a:lumMod val="85000"/>
              <a:lumOff val="15000"/>
            </a:schemeClr>
          </a:solidFill>
        </p:spPr>
        <p:txBody>
          <a:bodyPr wrap="square">
            <a:spAutoFit/>
          </a:bodyPr>
          <a:lstStyle/>
          <a:p>
            <a:r>
              <a:rPr lang="fr-FR" sz="1400" dirty="0" err="1">
                <a:solidFill>
                  <a:schemeClr val="bg1"/>
                </a:solidFill>
              </a:rPr>
              <a:t>def</a:t>
            </a:r>
            <a:r>
              <a:rPr lang="fr-FR" sz="1400" dirty="0">
                <a:solidFill>
                  <a:schemeClr val="bg1"/>
                </a:solidFill>
              </a:rPr>
              <a:t> </a:t>
            </a:r>
            <a:r>
              <a:rPr lang="fr-FR" sz="1400" dirty="0" err="1">
                <a:solidFill>
                  <a:schemeClr val="bg1"/>
                </a:solidFill>
              </a:rPr>
              <a:t>to_upper</a:t>
            </a:r>
            <a:r>
              <a:rPr lang="fr-FR" sz="1400" dirty="0">
                <a:solidFill>
                  <a:schemeClr val="bg1"/>
                </a:solidFill>
              </a:rPr>
              <a:t>(value):</a:t>
            </a:r>
          </a:p>
          <a:p>
            <a:r>
              <a:rPr lang="fr-FR" sz="1400" dirty="0">
                <a:solidFill>
                  <a:schemeClr val="bg1"/>
                </a:solidFill>
              </a:rPr>
              <a:t>    """Convertit une chaîne de caractères en majuscules."""</a:t>
            </a:r>
          </a:p>
          <a:p>
            <a:r>
              <a:rPr lang="fr-FR" sz="1400" dirty="0">
                <a:solidFill>
                  <a:schemeClr val="bg1"/>
                </a:solidFill>
              </a:rPr>
              <a:t>    if </a:t>
            </a:r>
            <a:r>
              <a:rPr lang="fr-FR" sz="1400" dirty="0" err="1">
                <a:solidFill>
                  <a:schemeClr val="bg1"/>
                </a:solidFill>
              </a:rPr>
              <a:t>isinstance</a:t>
            </a:r>
            <a:r>
              <a:rPr lang="fr-FR" sz="1400" dirty="0">
                <a:solidFill>
                  <a:schemeClr val="bg1"/>
                </a:solidFill>
              </a:rPr>
              <a:t>(value, </a:t>
            </a:r>
            <a:r>
              <a:rPr lang="fr-FR" sz="1400" dirty="0" err="1">
                <a:solidFill>
                  <a:schemeClr val="bg1"/>
                </a:solidFill>
              </a:rPr>
              <a:t>str</a:t>
            </a:r>
            <a:r>
              <a:rPr lang="fr-FR" sz="1400" dirty="0">
                <a:solidFill>
                  <a:schemeClr val="bg1"/>
                </a:solidFill>
              </a:rPr>
              <a:t>):</a:t>
            </a:r>
          </a:p>
          <a:p>
            <a:r>
              <a:rPr lang="fr-FR" sz="1400" dirty="0">
                <a:solidFill>
                  <a:schemeClr val="bg1"/>
                </a:solidFill>
              </a:rPr>
              <a:t>        return </a:t>
            </a:r>
            <a:r>
              <a:rPr lang="fr-FR" sz="1400" dirty="0" err="1">
                <a:solidFill>
                  <a:schemeClr val="bg1"/>
                </a:solidFill>
              </a:rPr>
              <a:t>value.upper</a:t>
            </a:r>
            <a:r>
              <a:rPr lang="fr-FR" sz="1400" dirty="0">
                <a:solidFill>
                  <a:schemeClr val="bg1"/>
                </a:solidFill>
              </a:rPr>
              <a:t>()</a:t>
            </a:r>
          </a:p>
          <a:p>
            <a:r>
              <a:rPr lang="fr-FR" sz="1400" dirty="0">
                <a:solidFill>
                  <a:schemeClr val="bg1"/>
                </a:solidFill>
              </a:rPr>
              <a:t>    return value</a:t>
            </a:r>
          </a:p>
          <a:p>
            <a:r>
              <a:rPr lang="fr-FR" sz="1400" dirty="0">
                <a:solidFill>
                  <a:schemeClr val="bg1"/>
                </a:solidFill>
              </a:rPr>
              <a:t>class </a:t>
            </a:r>
            <a:r>
              <a:rPr lang="fr-FR" sz="1400" dirty="0" err="1">
                <a:solidFill>
                  <a:schemeClr val="bg1"/>
                </a:solidFill>
              </a:rPr>
              <a:t>FilterModule</a:t>
            </a:r>
            <a:r>
              <a:rPr lang="fr-FR" sz="1400" dirty="0">
                <a:solidFill>
                  <a:schemeClr val="bg1"/>
                </a:solidFill>
              </a:rPr>
              <a:t>(</a:t>
            </a:r>
            <a:r>
              <a:rPr lang="fr-FR" sz="1400" dirty="0" err="1">
                <a:solidFill>
                  <a:schemeClr val="bg1"/>
                </a:solidFill>
              </a:rPr>
              <a:t>object</a:t>
            </a:r>
            <a:r>
              <a:rPr lang="fr-FR" sz="1400" dirty="0">
                <a:solidFill>
                  <a:schemeClr val="bg1"/>
                </a:solidFill>
              </a:rPr>
              <a:t>):</a:t>
            </a:r>
          </a:p>
          <a:p>
            <a:r>
              <a:rPr lang="fr-FR" sz="1400" dirty="0">
                <a:solidFill>
                  <a:schemeClr val="bg1"/>
                </a:solidFill>
              </a:rPr>
              <a:t>    """Un plugin de filtre personnalisé pour convertir une chaîne de caractères en majuscules."""</a:t>
            </a:r>
          </a:p>
          <a:p>
            <a:r>
              <a:rPr lang="fr-FR" sz="1400" dirty="0">
                <a:solidFill>
                  <a:schemeClr val="bg1"/>
                </a:solidFill>
              </a:rPr>
              <a:t>    </a:t>
            </a:r>
            <a:r>
              <a:rPr lang="fr-FR" sz="1400" dirty="0" err="1">
                <a:solidFill>
                  <a:schemeClr val="bg1"/>
                </a:solidFill>
              </a:rPr>
              <a:t>def</a:t>
            </a:r>
            <a:r>
              <a:rPr lang="fr-FR" sz="1400" dirty="0">
                <a:solidFill>
                  <a:schemeClr val="bg1"/>
                </a:solidFill>
              </a:rPr>
              <a:t> </a:t>
            </a:r>
            <a:r>
              <a:rPr lang="fr-FR" sz="1400" dirty="0" err="1">
                <a:solidFill>
                  <a:schemeClr val="bg1"/>
                </a:solidFill>
              </a:rPr>
              <a:t>filters</a:t>
            </a:r>
            <a:r>
              <a:rPr lang="fr-FR" sz="1400" dirty="0">
                <a:solidFill>
                  <a:schemeClr val="bg1"/>
                </a:solidFill>
              </a:rPr>
              <a:t>(self):</a:t>
            </a:r>
          </a:p>
          <a:p>
            <a:r>
              <a:rPr lang="fr-FR" sz="1400" dirty="0">
                <a:solidFill>
                  <a:schemeClr val="bg1"/>
                </a:solidFill>
              </a:rPr>
              <a:t>        return {</a:t>
            </a:r>
          </a:p>
          <a:p>
            <a:r>
              <a:rPr lang="fr-FR" sz="1400" dirty="0">
                <a:solidFill>
                  <a:schemeClr val="bg1"/>
                </a:solidFill>
              </a:rPr>
              <a:t>            '</a:t>
            </a:r>
            <a:r>
              <a:rPr lang="fr-FR" sz="1400" dirty="0" err="1">
                <a:solidFill>
                  <a:schemeClr val="bg1"/>
                </a:solidFill>
              </a:rPr>
              <a:t>to_upper</a:t>
            </a:r>
            <a:r>
              <a:rPr lang="fr-FR" sz="1400" dirty="0">
                <a:solidFill>
                  <a:schemeClr val="bg1"/>
                </a:solidFill>
              </a:rPr>
              <a:t>': </a:t>
            </a:r>
            <a:r>
              <a:rPr lang="fr-FR" sz="1400" dirty="0" err="1">
                <a:solidFill>
                  <a:schemeClr val="bg1"/>
                </a:solidFill>
              </a:rPr>
              <a:t>to_upper</a:t>
            </a:r>
            <a:endParaRPr lang="fr-FR" sz="1400" dirty="0">
              <a:solidFill>
                <a:schemeClr val="bg1"/>
              </a:solidFill>
            </a:endParaRPr>
          </a:p>
          <a:p>
            <a:r>
              <a:rPr lang="fr-FR" sz="1400" dirty="0">
                <a:solidFill>
                  <a:schemeClr val="bg1"/>
                </a:solidFill>
              </a:rPr>
              <a:t>        }</a:t>
            </a:r>
          </a:p>
        </p:txBody>
      </p:sp>
      <p:sp>
        <p:nvSpPr>
          <p:cNvPr id="16" name="ZoneTexte 15">
            <a:extLst>
              <a:ext uri="{FF2B5EF4-FFF2-40B4-BE49-F238E27FC236}">
                <a16:creationId xmlns:a16="http://schemas.microsoft.com/office/drawing/2014/main" id="{F83AFF5A-28B6-338D-A6EB-D398ECF1F17B}"/>
              </a:ext>
            </a:extLst>
          </p:cNvPr>
          <p:cNvSpPr txBox="1"/>
          <p:nvPr/>
        </p:nvSpPr>
        <p:spPr>
          <a:xfrm>
            <a:off x="221262" y="4909571"/>
            <a:ext cx="8101091" cy="1569660"/>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le plugin de filtre personnalisé</a:t>
            </a: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Utiliser le filtre personnalisé</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'hello world' | </a:t>
            </a:r>
            <a:r>
              <a:rPr lang="fr-FR" sz="1600" dirty="0" err="1">
                <a:solidFill>
                  <a:schemeClr val="bg1"/>
                </a:solidFill>
              </a:rPr>
              <a:t>to_upper</a:t>
            </a:r>
            <a:r>
              <a:rPr lang="fr-FR" sz="1600" dirty="0">
                <a:solidFill>
                  <a:schemeClr val="bg1"/>
                </a:solidFill>
              </a:rPr>
              <a:t> }}"</a:t>
            </a:r>
          </a:p>
        </p:txBody>
      </p:sp>
      <p:sp>
        <p:nvSpPr>
          <p:cNvPr id="17" name="ZoneTexte 16">
            <a:extLst>
              <a:ext uri="{FF2B5EF4-FFF2-40B4-BE49-F238E27FC236}">
                <a16:creationId xmlns:a16="http://schemas.microsoft.com/office/drawing/2014/main" id="{7F2078B7-01D9-6BA3-FDCA-E0BC0B83957B}"/>
              </a:ext>
            </a:extLst>
          </p:cNvPr>
          <p:cNvSpPr txBox="1"/>
          <p:nvPr/>
        </p:nvSpPr>
        <p:spPr>
          <a:xfrm>
            <a:off x="225817" y="1240120"/>
            <a:ext cx="8096536" cy="369332"/>
          </a:xfrm>
          <a:prstGeom prst="rect">
            <a:avLst/>
          </a:prstGeom>
          <a:solidFill>
            <a:srgbClr val="FFFF00"/>
          </a:solidFill>
        </p:spPr>
        <p:txBody>
          <a:bodyPr wrap="square">
            <a:spAutoFit/>
          </a:bodyPr>
          <a:lstStyle/>
          <a:p>
            <a:pPr algn="ctr"/>
            <a:r>
              <a:rPr lang="fr-FR" b="1" dirty="0">
                <a:latin typeface="Calibri"/>
                <a:cs typeface="Calibri"/>
              </a:rPr>
              <a:t>Exemple 2 : </a:t>
            </a:r>
            <a:r>
              <a:rPr lang="fr-FR" b="1" dirty="0" err="1">
                <a:latin typeface="Calibri"/>
                <a:cs typeface="Calibri"/>
              </a:rPr>
              <a:t>built-in</a:t>
            </a:r>
            <a:r>
              <a:rPr lang="fr-FR" b="1" dirty="0">
                <a:latin typeface="Calibri"/>
                <a:cs typeface="Calibri"/>
              </a:rPr>
              <a:t> plugin : </a:t>
            </a:r>
            <a:r>
              <a:rPr lang="fr-FR" b="1" dirty="0" err="1">
                <a:latin typeface="Calibri"/>
                <a:cs typeface="Calibri"/>
              </a:rPr>
              <a:t>filter</a:t>
            </a:r>
            <a:r>
              <a:rPr lang="fr-FR" b="1" dirty="0">
                <a:latin typeface="Calibri"/>
                <a:cs typeface="Calibri"/>
              </a:rPr>
              <a:t> plugin </a:t>
            </a:r>
            <a:endParaRPr lang="fr-FR" dirty="0"/>
          </a:p>
        </p:txBody>
      </p:sp>
      <p:sp>
        <p:nvSpPr>
          <p:cNvPr id="18" name="ZoneTexte 17">
            <a:extLst>
              <a:ext uri="{FF2B5EF4-FFF2-40B4-BE49-F238E27FC236}">
                <a16:creationId xmlns:a16="http://schemas.microsoft.com/office/drawing/2014/main" id="{CD835586-7776-5A18-5C4C-3BE12D6C17D6}"/>
              </a:ext>
            </a:extLst>
          </p:cNvPr>
          <p:cNvSpPr txBox="1"/>
          <p:nvPr/>
        </p:nvSpPr>
        <p:spPr>
          <a:xfrm>
            <a:off x="10714917" y="4328033"/>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19" name="ZoneTexte 18">
            <a:extLst>
              <a:ext uri="{FF2B5EF4-FFF2-40B4-BE49-F238E27FC236}">
                <a16:creationId xmlns:a16="http://schemas.microsoft.com/office/drawing/2014/main" id="{D5926233-A4D9-A870-2AB7-FD06CE667BDB}"/>
              </a:ext>
            </a:extLst>
          </p:cNvPr>
          <p:cNvSpPr txBox="1"/>
          <p:nvPr/>
        </p:nvSpPr>
        <p:spPr>
          <a:xfrm>
            <a:off x="6298698" y="5223875"/>
            <a:ext cx="1147043" cy="338554"/>
          </a:xfrm>
          <a:prstGeom prst="rect">
            <a:avLst/>
          </a:prstGeom>
          <a:noFill/>
        </p:spPr>
        <p:txBody>
          <a:bodyPr wrap="square">
            <a:spAutoFit/>
          </a:bodyPr>
          <a:lstStyle/>
          <a:p>
            <a:r>
              <a:rPr lang="fr-FR" sz="1600" dirty="0" err="1">
                <a:solidFill>
                  <a:srgbClr val="FFFF00"/>
                </a:solidFill>
              </a:rPr>
              <a:t>Hosts.yml</a:t>
            </a:r>
            <a:endParaRPr lang="fr-FR" sz="1600" dirty="0">
              <a:solidFill>
                <a:srgbClr val="FFFF00"/>
              </a:solidFill>
            </a:endParaRPr>
          </a:p>
        </p:txBody>
      </p:sp>
      <p:sp>
        <p:nvSpPr>
          <p:cNvPr id="20" name="ZoneTexte 19">
            <a:extLst>
              <a:ext uri="{FF2B5EF4-FFF2-40B4-BE49-F238E27FC236}">
                <a16:creationId xmlns:a16="http://schemas.microsoft.com/office/drawing/2014/main" id="{1B09BC23-13CE-D847-5046-3CF5786053FD}"/>
              </a:ext>
            </a:extLst>
          </p:cNvPr>
          <p:cNvSpPr txBox="1"/>
          <p:nvPr/>
        </p:nvSpPr>
        <p:spPr>
          <a:xfrm>
            <a:off x="6210282" y="2690205"/>
            <a:ext cx="2649165" cy="338554"/>
          </a:xfrm>
          <a:prstGeom prst="rect">
            <a:avLst/>
          </a:prstGeom>
          <a:noFill/>
        </p:spPr>
        <p:txBody>
          <a:bodyPr wrap="square">
            <a:spAutoFit/>
          </a:bodyPr>
          <a:lstStyle/>
          <a:p>
            <a:r>
              <a:rPr lang="en-US" sz="1600" dirty="0" err="1">
                <a:solidFill>
                  <a:srgbClr val="FFFF00"/>
                </a:solidFill>
              </a:rPr>
              <a:t>my_filters</a:t>
            </a:r>
            <a:r>
              <a:rPr lang="fr-FR" sz="1600" dirty="0">
                <a:solidFill>
                  <a:srgbClr val="FFFF00"/>
                </a:solidFill>
              </a:rPr>
              <a:t>.py</a:t>
            </a:r>
          </a:p>
        </p:txBody>
      </p:sp>
      <p:sp>
        <p:nvSpPr>
          <p:cNvPr id="9" name="ZoneTexte 8">
            <a:extLst>
              <a:ext uri="{FF2B5EF4-FFF2-40B4-BE49-F238E27FC236}">
                <a16:creationId xmlns:a16="http://schemas.microsoft.com/office/drawing/2014/main" id="{4D48B1DA-7564-045B-5241-A15121309B2E}"/>
              </a:ext>
            </a:extLst>
          </p:cNvPr>
          <p:cNvSpPr txBox="1"/>
          <p:nvPr/>
        </p:nvSpPr>
        <p:spPr>
          <a:xfrm>
            <a:off x="8345556" y="4328033"/>
            <a:ext cx="3625181" cy="646331"/>
          </a:xfrm>
          <a:prstGeom prst="rect">
            <a:avLst/>
          </a:prstGeom>
          <a:noFill/>
        </p:spPr>
        <p:txBody>
          <a:bodyPr wrap="square">
            <a:spAutoFit/>
          </a:bodyPr>
          <a:lstStyle/>
          <a:p>
            <a:r>
              <a:rPr lang="fr-FR" dirty="0">
                <a:solidFill>
                  <a:schemeClr val="bg1"/>
                </a:solidFill>
              </a:rPr>
              <a:t>[defaults]</a:t>
            </a:r>
          </a:p>
          <a:p>
            <a:r>
              <a:rPr lang="fr-FR" dirty="0" err="1">
                <a:solidFill>
                  <a:schemeClr val="bg1"/>
                </a:solidFill>
              </a:rPr>
              <a:t>filter_plugins</a:t>
            </a:r>
            <a:r>
              <a:rPr lang="fr-FR" dirty="0">
                <a:solidFill>
                  <a:schemeClr val="bg1"/>
                </a:solidFill>
              </a:rPr>
              <a:t> = /../</a:t>
            </a:r>
            <a:r>
              <a:rPr lang="fr-FR" dirty="0" err="1">
                <a:solidFill>
                  <a:schemeClr val="bg1"/>
                </a:solidFill>
              </a:rPr>
              <a:t>repertoire</a:t>
            </a:r>
            <a:r>
              <a:rPr lang="fr-FR" dirty="0">
                <a:solidFill>
                  <a:schemeClr val="bg1"/>
                </a:solidFill>
              </a:rPr>
              <a:t>/filtres</a:t>
            </a:r>
          </a:p>
        </p:txBody>
      </p:sp>
    </p:spTree>
    <p:extLst>
      <p:ext uri="{BB962C8B-B14F-4D97-AF65-F5344CB8AC3E}">
        <p14:creationId xmlns:p14="http://schemas.microsoft.com/office/powerpoint/2010/main" val="411674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7047590" y="6036607"/>
            <a:ext cx="4362372" cy="369332"/>
          </a:xfrm>
          <a:prstGeom prst="rect">
            <a:avLst/>
          </a:prstGeom>
          <a:solidFill>
            <a:schemeClr val="tx1">
              <a:lumMod val="85000"/>
              <a:lumOff val="15000"/>
            </a:schemeClr>
          </a:solidFill>
        </p:spPr>
        <p:txBody>
          <a:bodyPr wrap="square">
            <a:spAutoFit/>
          </a:bodyPr>
          <a:lstStyle/>
          <a:p>
            <a:r>
              <a:rPr lang="fr-FR" dirty="0">
                <a:solidFill>
                  <a:schemeClr val="bg1"/>
                </a:solidFill>
              </a:rPr>
              <a:t>Ansible –i </a:t>
            </a:r>
            <a:r>
              <a:rPr lang="fr-FR" dirty="0" err="1">
                <a:solidFill>
                  <a:schemeClr val="bg1"/>
                </a:solidFill>
              </a:rPr>
              <a:t>nmap.yaml</a:t>
            </a:r>
            <a:r>
              <a:rPr lang="fr-FR" dirty="0">
                <a:solidFill>
                  <a:schemeClr val="bg1"/>
                </a:solidFill>
              </a:rPr>
              <a:t> –m ping </a:t>
            </a:r>
          </a:p>
        </p:txBody>
      </p:sp>
      <p:sp>
        <p:nvSpPr>
          <p:cNvPr id="9" name="ZoneTexte 8">
            <a:extLst>
              <a:ext uri="{FF2B5EF4-FFF2-40B4-BE49-F238E27FC236}">
                <a16:creationId xmlns:a16="http://schemas.microsoft.com/office/drawing/2014/main" id="{62B6C813-DDA2-8DD0-8AF2-05309DE196FE}"/>
              </a:ext>
            </a:extLst>
          </p:cNvPr>
          <p:cNvSpPr txBox="1"/>
          <p:nvPr/>
        </p:nvSpPr>
        <p:spPr>
          <a:xfrm>
            <a:off x="6524851" y="1174034"/>
            <a:ext cx="5391514" cy="646331"/>
          </a:xfrm>
          <a:prstGeom prst="rect">
            <a:avLst/>
          </a:prstGeom>
          <a:noFill/>
        </p:spPr>
        <p:txBody>
          <a:bodyPr wrap="square">
            <a:spAutoFit/>
          </a:bodyPr>
          <a:lstStyle/>
          <a:p>
            <a:r>
              <a:rPr lang="en-US" dirty="0" err="1">
                <a:hlinkClick r:id="rId8"/>
              </a:rPr>
              <a:t>community.general</a:t>
            </a:r>
            <a:r>
              <a:rPr lang="en-US" dirty="0">
                <a:hlinkClick r:id="rId8"/>
              </a:rPr>
              <a:t>/plugins/inventory at main · ansible-collections/</a:t>
            </a:r>
            <a:r>
              <a:rPr lang="en-US" dirty="0" err="1">
                <a:hlinkClick r:id="rId8"/>
              </a:rPr>
              <a:t>community.general</a:t>
            </a:r>
            <a:r>
              <a:rPr lang="en-US" dirty="0">
                <a:hlinkClick r:id="rId8"/>
              </a:rPr>
              <a:t> (github.com)</a:t>
            </a:r>
            <a:endParaRPr lang="fr-FR" dirty="0"/>
          </a:p>
        </p:txBody>
      </p:sp>
      <p:sp>
        <p:nvSpPr>
          <p:cNvPr id="12" name="ZoneTexte 11">
            <a:extLst>
              <a:ext uri="{FF2B5EF4-FFF2-40B4-BE49-F238E27FC236}">
                <a16:creationId xmlns:a16="http://schemas.microsoft.com/office/drawing/2014/main" id="{A2AC4499-C5AC-F694-6819-E0FD289F8A88}"/>
              </a:ext>
            </a:extLst>
          </p:cNvPr>
          <p:cNvSpPr txBox="1"/>
          <p:nvPr/>
        </p:nvSpPr>
        <p:spPr>
          <a:xfrm>
            <a:off x="252983" y="1311882"/>
            <a:ext cx="5935781" cy="369332"/>
          </a:xfrm>
          <a:prstGeom prst="rect">
            <a:avLst/>
          </a:prstGeom>
          <a:solidFill>
            <a:srgbClr val="FFFF00"/>
          </a:solidFill>
        </p:spPr>
        <p:txBody>
          <a:bodyPr wrap="square">
            <a:spAutoFit/>
          </a:bodyPr>
          <a:lstStyle/>
          <a:p>
            <a:pPr algn="ctr"/>
            <a:r>
              <a:rPr lang="fr-FR" b="1" dirty="0">
                <a:latin typeface="Calibri"/>
                <a:cs typeface="Calibri"/>
              </a:rPr>
              <a:t>Exemple 3 : </a:t>
            </a:r>
            <a:r>
              <a:rPr lang="fr-FR" dirty="0">
                <a:latin typeface="Arial Black" panose="020B0A04020102020204" pitchFamily="34" charset="0"/>
                <a:ea typeface="Calibri" panose="020F0502020204030204" pitchFamily="34" charset="0"/>
                <a:cs typeface="Calibri" panose="020F0502020204030204" pitchFamily="34" charset="0"/>
              </a:rPr>
              <a:t> </a:t>
            </a:r>
            <a:r>
              <a:rPr lang="fr-FR" dirty="0" err="1">
                <a:latin typeface="Arial Black" panose="020B0A04020102020204" pitchFamily="34" charset="0"/>
                <a:ea typeface="Calibri" panose="020F0502020204030204" pitchFamily="34" charset="0"/>
                <a:cs typeface="Calibri" panose="020F0502020204030204" pitchFamily="34" charset="0"/>
              </a:rPr>
              <a:t>dynamic</a:t>
            </a:r>
            <a:r>
              <a:rPr lang="fr-FR" dirty="0">
                <a:latin typeface="Arial Black" panose="020B0A04020102020204" pitchFamily="34" charset="0"/>
                <a:ea typeface="Calibri" panose="020F0502020204030204" pitchFamily="34" charset="0"/>
                <a:cs typeface="Calibri" panose="020F0502020204030204" pitchFamily="34" charset="0"/>
              </a:rPr>
              <a:t> </a:t>
            </a:r>
            <a:r>
              <a:rPr lang="fr-FR" dirty="0" err="1">
                <a:latin typeface="Arial Black" panose="020B0A04020102020204" pitchFamily="34" charset="0"/>
                <a:ea typeface="Calibri" panose="020F0502020204030204" pitchFamily="34" charset="0"/>
                <a:cs typeface="Calibri" panose="020F0502020204030204" pitchFamily="34" charset="0"/>
              </a:rPr>
              <a:t>inventory</a:t>
            </a:r>
            <a:r>
              <a:rPr lang="fr-FR" b="1" dirty="0">
                <a:latin typeface="Calibri"/>
                <a:cs typeface="Calibri"/>
              </a:rPr>
              <a:t> </a:t>
            </a:r>
            <a:endParaRPr lang="fr-FR" dirty="0"/>
          </a:p>
        </p:txBody>
      </p:sp>
      <p:sp>
        <p:nvSpPr>
          <p:cNvPr id="15" name="Flèche : bas 14">
            <a:extLst>
              <a:ext uri="{FF2B5EF4-FFF2-40B4-BE49-F238E27FC236}">
                <a16:creationId xmlns:a16="http://schemas.microsoft.com/office/drawing/2014/main" id="{FCD38659-D6AC-6B6E-2B40-50FF79093093}"/>
              </a:ext>
            </a:extLst>
          </p:cNvPr>
          <p:cNvSpPr/>
          <p:nvPr/>
        </p:nvSpPr>
        <p:spPr>
          <a:xfrm>
            <a:off x="8953500" y="1913168"/>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C52545DB-212E-7D3D-330F-54E15E4554A1}"/>
              </a:ext>
            </a:extLst>
          </p:cNvPr>
          <p:cNvSpPr txBox="1"/>
          <p:nvPr/>
        </p:nvSpPr>
        <p:spPr>
          <a:xfrm>
            <a:off x="7982031" y="2471488"/>
            <a:ext cx="2477154" cy="369332"/>
          </a:xfrm>
          <a:prstGeom prst="rect">
            <a:avLst/>
          </a:prstGeom>
          <a:solidFill>
            <a:srgbClr val="FFFF00"/>
          </a:solidFill>
        </p:spPr>
        <p:txBody>
          <a:bodyPr wrap="square">
            <a:spAutoFit/>
          </a:bodyPr>
          <a:lstStyle/>
          <a:p>
            <a:pPr algn="ctr"/>
            <a:r>
              <a:rPr lang="fr-FR" b="1" dirty="0" err="1">
                <a:latin typeface="Calibri"/>
                <a:cs typeface="Calibri"/>
              </a:rPr>
              <a:t>nmap</a:t>
            </a:r>
            <a:r>
              <a:rPr lang="fr-FR" b="1" dirty="0">
                <a:latin typeface="Calibri"/>
                <a:cs typeface="Calibri"/>
              </a:rPr>
              <a:t> plugin</a:t>
            </a:r>
            <a:endParaRPr lang="fr-FR" dirty="0"/>
          </a:p>
        </p:txBody>
      </p:sp>
      <p:sp>
        <p:nvSpPr>
          <p:cNvPr id="18" name="ZoneTexte 17">
            <a:extLst>
              <a:ext uri="{FF2B5EF4-FFF2-40B4-BE49-F238E27FC236}">
                <a16:creationId xmlns:a16="http://schemas.microsoft.com/office/drawing/2014/main" id="{EB029B25-40EF-E0C0-E882-336FF09F3D39}"/>
              </a:ext>
            </a:extLst>
          </p:cNvPr>
          <p:cNvSpPr txBox="1"/>
          <p:nvPr/>
        </p:nvSpPr>
        <p:spPr>
          <a:xfrm>
            <a:off x="7074094" y="3450225"/>
            <a:ext cx="4362372" cy="584775"/>
          </a:xfrm>
          <a:prstGeom prst="rect">
            <a:avLst/>
          </a:prstGeom>
          <a:solidFill>
            <a:schemeClr val="tx1">
              <a:lumMod val="85000"/>
              <a:lumOff val="15000"/>
            </a:schemeClr>
          </a:solidFill>
        </p:spPr>
        <p:txBody>
          <a:bodyPr wrap="square">
            <a:spAutoFit/>
          </a:bodyPr>
          <a:lstStyle/>
          <a:p>
            <a:r>
              <a:rPr lang="fr-FR" sz="1600" dirty="0">
                <a:solidFill>
                  <a:schemeClr val="bg1"/>
                </a:solidFill>
              </a:rPr>
              <a:t>[</a:t>
            </a:r>
            <a:r>
              <a:rPr lang="fr-FR" sz="1600" dirty="0" err="1">
                <a:solidFill>
                  <a:schemeClr val="bg1"/>
                </a:solidFill>
              </a:rPr>
              <a:t>inventory</a:t>
            </a:r>
            <a:r>
              <a:rPr lang="fr-FR" sz="1600" dirty="0">
                <a:solidFill>
                  <a:schemeClr val="bg1"/>
                </a:solidFill>
              </a:rPr>
              <a:t>]</a:t>
            </a:r>
          </a:p>
          <a:p>
            <a:r>
              <a:rPr lang="fr-FR" sz="1600" dirty="0" err="1">
                <a:solidFill>
                  <a:schemeClr val="bg1"/>
                </a:solidFill>
              </a:rPr>
              <a:t>enable_plugins</a:t>
            </a:r>
            <a:r>
              <a:rPr lang="fr-FR" sz="1600" dirty="0">
                <a:solidFill>
                  <a:schemeClr val="bg1"/>
                </a:solidFill>
              </a:rPr>
              <a:t> = </a:t>
            </a:r>
            <a:r>
              <a:rPr lang="fr-FR" sz="1600" dirty="0" err="1">
                <a:solidFill>
                  <a:schemeClr val="bg1"/>
                </a:solidFill>
              </a:rPr>
              <a:t>nmap</a:t>
            </a:r>
            <a:endParaRPr lang="fr-FR" sz="1600" dirty="0">
              <a:solidFill>
                <a:schemeClr val="bg1"/>
              </a:solidFill>
            </a:endParaRPr>
          </a:p>
        </p:txBody>
      </p:sp>
      <p:sp>
        <p:nvSpPr>
          <p:cNvPr id="19" name="Flèche : bas 18">
            <a:extLst>
              <a:ext uri="{FF2B5EF4-FFF2-40B4-BE49-F238E27FC236}">
                <a16:creationId xmlns:a16="http://schemas.microsoft.com/office/drawing/2014/main" id="{1FE27836-0E2D-3768-26DA-B1C8E9E79D13}"/>
              </a:ext>
            </a:extLst>
          </p:cNvPr>
          <p:cNvSpPr/>
          <p:nvPr/>
        </p:nvSpPr>
        <p:spPr>
          <a:xfrm>
            <a:off x="8978292" y="2904717"/>
            <a:ext cx="484632" cy="5271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90B377A3-F6AE-06AA-6624-BE77075E5215}"/>
              </a:ext>
            </a:extLst>
          </p:cNvPr>
          <p:cNvSpPr txBox="1"/>
          <p:nvPr/>
        </p:nvSpPr>
        <p:spPr>
          <a:xfrm>
            <a:off x="7014630" y="4646199"/>
            <a:ext cx="4362372" cy="830997"/>
          </a:xfrm>
          <a:prstGeom prst="rect">
            <a:avLst/>
          </a:prstGeom>
          <a:solidFill>
            <a:schemeClr val="tx1">
              <a:lumMod val="85000"/>
              <a:lumOff val="15000"/>
            </a:schemeClr>
          </a:solidFill>
        </p:spPr>
        <p:txBody>
          <a:bodyPr wrap="square">
            <a:spAutoFit/>
          </a:bodyPr>
          <a:lstStyle/>
          <a:p>
            <a:r>
              <a:rPr lang="fr-FR" sz="1600" dirty="0">
                <a:solidFill>
                  <a:schemeClr val="bg1"/>
                </a:solidFill>
              </a:rPr>
              <a:t>plugin: </a:t>
            </a:r>
            <a:r>
              <a:rPr lang="fr-FR" sz="1600" dirty="0" err="1">
                <a:solidFill>
                  <a:schemeClr val="bg1"/>
                </a:solidFill>
              </a:rPr>
              <a:t>nmap</a:t>
            </a:r>
            <a:endParaRPr lang="fr-FR" sz="1600" dirty="0">
              <a:solidFill>
                <a:schemeClr val="bg1"/>
              </a:solidFill>
            </a:endParaRPr>
          </a:p>
          <a:p>
            <a:r>
              <a:rPr lang="fr-FR" sz="1600" dirty="0">
                <a:solidFill>
                  <a:schemeClr val="bg1"/>
                </a:solidFill>
              </a:rPr>
              <a:t>strict: </a:t>
            </a:r>
            <a:r>
              <a:rPr lang="fr-FR" sz="1600" dirty="0" err="1">
                <a:solidFill>
                  <a:schemeClr val="bg1"/>
                </a:solidFill>
              </a:rPr>
              <a:t>flase</a:t>
            </a:r>
            <a:endParaRPr lang="fr-FR" sz="1600" dirty="0">
              <a:solidFill>
                <a:schemeClr val="bg1"/>
              </a:solidFill>
            </a:endParaRPr>
          </a:p>
          <a:p>
            <a:r>
              <a:rPr lang="fr-FR" sz="1600" dirty="0" err="1">
                <a:solidFill>
                  <a:schemeClr val="bg1"/>
                </a:solidFill>
              </a:rPr>
              <a:t>address</a:t>
            </a:r>
            <a:r>
              <a:rPr lang="fr-FR" sz="1600" dirty="0">
                <a:solidFill>
                  <a:schemeClr val="bg1"/>
                </a:solidFill>
              </a:rPr>
              <a:t> : 192.168.233.0/24</a:t>
            </a:r>
          </a:p>
        </p:txBody>
      </p:sp>
      <p:sp>
        <p:nvSpPr>
          <p:cNvPr id="29" name="ZoneTexte 28">
            <a:extLst>
              <a:ext uri="{FF2B5EF4-FFF2-40B4-BE49-F238E27FC236}">
                <a16:creationId xmlns:a16="http://schemas.microsoft.com/office/drawing/2014/main" id="{D999A03F-E93E-CD55-46BD-64A02F480A6D}"/>
              </a:ext>
            </a:extLst>
          </p:cNvPr>
          <p:cNvSpPr txBox="1"/>
          <p:nvPr/>
        </p:nvSpPr>
        <p:spPr>
          <a:xfrm>
            <a:off x="10079183" y="5013040"/>
            <a:ext cx="1330779" cy="338554"/>
          </a:xfrm>
          <a:prstGeom prst="rect">
            <a:avLst/>
          </a:prstGeom>
          <a:noFill/>
        </p:spPr>
        <p:txBody>
          <a:bodyPr wrap="square">
            <a:spAutoFit/>
          </a:bodyPr>
          <a:lstStyle/>
          <a:p>
            <a:r>
              <a:rPr lang="fr-FR" sz="1600" dirty="0" err="1">
                <a:solidFill>
                  <a:srgbClr val="FFFF00"/>
                </a:solidFill>
              </a:rPr>
              <a:t>nmap.yaml</a:t>
            </a:r>
            <a:endParaRPr lang="fr-FR" sz="1600" dirty="0">
              <a:solidFill>
                <a:srgbClr val="FFFF00"/>
              </a:solidFill>
            </a:endParaRPr>
          </a:p>
        </p:txBody>
      </p:sp>
      <p:sp>
        <p:nvSpPr>
          <p:cNvPr id="30" name="Flèche : bas 29">
            <a:extLst>
              <a:ext uri="{FF2B5EF4-FFF2-40B4-BE49-F238E27FC236}">
                <a16:creationId xmlns:a16="http://schemas.microsoft.com/office/drawing/2014/main" id="{68CCB039-AE0A-35E2-9A18-00D5027A9086}"/>
              </a:ext>
            </a:extLst>
          </p:cNvPr>
          <p:cNvSpPr/>
          <p:nvPr/>
        </p:nvSpPr>
        <p:spPr>
          <a:xfrm>
            <a:off x="8978292" y="4067005"/>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 bas 30">
            <a:extLst>
              <a:ext uri="{FF2B5EF4-FFF2-40B4-BE49-F238E27FC236}">
                <a16:creationId xmlns:a16="http://schemas.microsoft.com/office/drawing/2014/main" id="{CB3B3731-0DE9-C2BC-CB34-8EAF58C22AFF}"/>
              </a:ext>
            </a:extLst>
          </p:cNvPr>
          <p:cNvSpPr/>
          <p:nvPr/>
        </p:nvSpPr>
        <p:spPr>
          <a:xfrm>
            <a:off x="8978292" y="5505220"/>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A1EAF43E-5385-E2F9-C02B-E5133BEE39F2}"/>
              </a:ext>
            </a:extLst>
          </p:cNvPr>
          <p:cNvSpPr txBox="1"/>
          <p:nvPr/>
        </p:nvSpPr>
        <p:spPr>
          <a:xfrm>
            <a:off x="10114200" y="3528734"/>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34" name="ZoneTexte 33">
            <a:extLst>
              <a:ext uri="{FF2B5EF4-FFF2-40B4-BE49-F238E27FC236}">
                <a16:creationId xmlns:a16="http://schemas.microsoft.com/office/drawing/2014/main" id="{59754EE0-8026-470A-A7F9-FB9E8811030B}"/>
              </a:ext>
            </a:extLst>
          </p:cNvPr>
          <p:cNvSpPr txBox="1"/>
          <p:nvPr/>
        </p:nvSpPr>
        <p:spPr>
          <a:xfrm>
            <a:off x="311924" y="1782131"/>
            <a:ext cx="5660896" cy="1015663"/>
          </a:xfrm>
          <a:prstGeom prst="rect">
            <a:avLst/>
          </a:prstGeom>
          <a:noFill/>
        </p:spPr>
        <p:txBody>
          <a:bodyPr wrap="square">
            <a:spAutoFit/>
          </a:bodyPr>
          <a:lstStyle/>
          <a:p>
            <a:r>
              <a:rPr lang="fr-FR" sz="2000" dirty="0">
                <a:solidFill>
                  <a:schemeClr val="bg1"/>
                </a:solidFill>
                <a:latin typeface="Söhne"/>
                <a:sym typeface="Calibri"/>
              </a:rPr>
              <a:t>Un inventaire dynamique (Dynamic Inventory) est un mécanisme qui permet à Ansible de découvrir automatiquement les hôtes à gérer, </a:t>
            </a:r>
          </a:p>
        </p:txBody>
      </p:sp>
      <p:sp>
        <p:nvSpPr>
          <p:cNvPr id="36" name="ZoneTexte 35">
            <a:extLst>
              <a:ext uri="{FF2B5EF4-FFF2-40B4-BE49-F238E27FC236}">
                <a16:creationId xmlns:a16="http://schemas.microsoft.com/office/drawing/2014/main" id="{D6641AD3-E0E9-FC5B-FEFC-0960DD3DF99C}"/>
              </a:ext>
            </a:extLst>
          </p:cNvPr>
          <p:cNvSpPr txBox="1"/>
          <p:nvPr/>
        </p:nvSpPr>
        <p:spPr>
          <a:xfrm>
            <a:off x="296816" y="2763417"/>
            <a:ext cx="6188760" cy="3447098"/>
          </a:xfrm>
          <a:prstGeom prst="rect">
            <a:avLst/>
          </a:prstGeom>
          <a:noFill/>
        </p:spPr>
        <p:txBody>
          <a:bodyPr wrap="square">
            <a:spAutoFit/>
          </a:bodyPr>
          <a:lstStyle/>
          <a:p>
            <a:pPr marL="285750" indent="-285750" algn="l">
              <a:buClr>
                <a:srgbClr val="FF0000"/>
              </a:buClr>
              <a:buFont typeface="Wingdings" panose="05000000000000000000" pitchFamily="2" charset="2"/>
              <a:buChar char="§"/>
            </a:pPr>
            <a:endParaRPr lang="fr-FR" b="0" i="0" dirty="0">
              <a:solidFill>
                <a:srgbClr val="0D0D0D"/>
              </a:solidFill>
              <a:effectLst/>
              <a:highlight>
                <a:srgbClr val="FFFFFF"/>
              </a:highlight>
              <a:latin typeface="Söhne"/>
            </a:endParaRPr>
          </a:p>
          <a:p>
            <a:pPr marL="342900" indent="-342900">
              <a:buClr>
                <a:srgbClr val="FF0000"/>
              </a:buClr>
              <a:buFont typeface="Wingdings" panose="05000000000000000000" pitchFamily="2" charset="2"/>
              <a:buChar char="§"/>
            </a:pPr>
            <a:r>
              <a:rPr lang="fr-FR" sz="2000" dirty="0">
                <a:solidFill>
                  <a:schemeClr val="bg1"/>
                </a:solidFill>
                <a:latin typeface="Söhne"/>
              </a:rPr>
              <a:t>Scripts d'inventaire : Ansible peut utiliser des scripts d'inventaire pour générer dynamiquement une liste d'hôtes à gérer. Ces scripts peuvent être écrits dans n'importe quel langage de programmation (</a:t>
            </a:r>
            <a:r>
              <a:rPr lang="fr-FR" sz="2000" dirty="0">
                <a:solidFill>
                  <a:srgbClr val="00B0F0"/>
                </a:solidFill>
                <a:latin typeface="Söhne"/>
              </a:rPr>
              <a:t>Python</a:t>
            </a:r>
            <a:r>
              <a:rPr lang="fr-FR" sz="2000" dirty="0">
                <a:solidFill>
                  <a:schemeClr val="bg1"/>
                </a:solidFill>
                <a:latin typeface="Söhne"/>
              </a:rPr>
              <a:t>, </a:t>
            </a:r>
            <a:r>
              <a:rPr lang="fr-FR" sz="2000" dirty="0">
                <a:solidFill>
                  <a:srgbClr val="00B0F0"/>
                </a:solidFill>
                <a:latin typeface="Söhne"/>
              </a:rPr>
              <a:t>Shell</a:t>
            </a:r>
            <a:r>
              <a:rPr lang="fr-FR" sz="2000" dirty="0">
                <a:solidFill>
                  <a:schemeClr val="bg1"/>
                </a:solidFill>
                <a:latin typeface="Söhne"/>
              </a:rPr>
              <a:t>).</a:t>
            </a:r>
          </a:p>
          <a:p>
            <a:pPr marL="57150" lvl="1" indent="-342900">
              <a:buClr>
                <a:srgbClr val="FF0000"/>
              </a:buClr>
              <a:buFont typeface="Wingdings" panose="05000000000000000000" pitchFamily="2" charset="2"/>
              <a:buChar char="§"/>
            </a:pPr>
            <a:endParaRPr lang="fr-FR" sz="2000" dirty="0">
              <a:solidFill>
                <a:schemeClr val="bg1"/>
              </a:solidFill>
              <a:latin typeface="Söhne"/>
            </a:endParaRPr>
          </a:p>
          <a:p>
            <a:pPr marL="342900" indent="-342900">
              <a:buClr>
                <a:srgbClr val="FF0000"/>
              </a:buClr>
              <a:buFont typeface="Wingdings" panose="05000000000000000000" pitchFamily="2" charset="2"/>
              <a:buChar char="§"/>
            </a:pPr>
            <a:r>
              <a:rPr lang="fr-FR" sz="2000" dirty="0">
                <a:solidFill>
                  <a:schemeClr val="bg1"/>
                </a:solidFill>
                <a:latin typeface="Söhne"/>
              </a:rPr>
              <a:t>Exécution du script d'inventaire Si vous utilisez un inventaire dynamique, vous spécifiez le chemin vers le script d'inventaire plutôt que vers un fichier d'inventaire statique.</a:t>
            </a:r>
          </a:p>
        </p:txBody>
      </p:sp>
    </p:spTree>
    <p:extLst>
      <p:ext uri="{BB962C8B-B14F-4D97-AF65-F5344CB8AC3E}">
        <p14:creationId xmlns:p14="http://schemas.microsoft.com/office/powerpoint/2010/main" val="1047620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14" name="ZoneTexte 13">
            <a:extLst>
              <a:ext uri="{FF2B5EF4-FFF2-40B4-BE49-F238E27FC236}">
                <a16:creationId xmlns:a16="http://schemas.microsoft.com/office/drawing/2014/main" id="{E2F455C3-E7C2-E3AC-E02F-2DCFD9D6422B}"/>
              </a:ext>
            </a:extLst>
          </p:cNvPr>
          <p:cNvSpPr txBox="1"/>
          <p:nvPr/>
        </p:nvSpPr>
        <p:spPr>
          <a:xfrm>
            <a:off x="334618" y="1353882"/>
            <a:ext cx="11340547" cy="2554545"/>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Söhne"/>
              </a:rPr>
              <a:t>Ansible utilise des variables pour gérer les différences entre les systèmes. Vous pouvez exécuter des tâches et des </a:t>
            </a:r>
            <a:r>
              <a:rPr lang="fr-FR" sz="2000" dirty="0" err="1">
                <a:solidFill>
                  <a:schemeClr val="bg1"/>
                </a:solidFill>
                <a:latin typeface="Söhne"/>
              </a:rPr>
              <a:t>playbooks</a:t>
            </a:r>
            <a:r>
              <a:rPr lang="fr-FR" sz="2000" dirty="0">
                <a:solidFill>
                  <a:schemeClr val="bg1"/>
                </a:solidFill>
                <a:latin typeface="Söhne"/>
              </a:rPr>
              <a:t> sur plusieurs systèmes différents avec une seule commande.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peuvent être définie avec la syntaxe standard YAML, y compris des listes et des dictionnaires.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sont définies dans les  </a:t>
            </a:r>
            <a:r>
              <a:rPr lang="fr-FR" sz="2000" dirty="0" err="1">
                <a:solidFill>
                  <a:schemeClr val="bg1"/>
                </a:solidFill>
                <a:latin typeface="Söhne"/>
              </a:rPr>
              <a:t>playbooks</a:t>
            </a:r>
            <a:r>
              <a:rPr lang="fr-FR" sz="2000" dirty="0">
                <a:solidFill>
                  <a:schemeClr val="bg1"/>
                </a:solidFill>
                <a:latin typeface="Söhne"/>
              </a:rPr>
              <a:t>, dans les inventaires, dans des fichiers réutilisables ou des rôles, ou encore en ligne de commande.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a:t>
            </a:r>
            <a:r>
              <a:rPr lang="fr-FR" sz="2000">
                <a:solidFill>
                  <a:schemeClr val="bg1"/>
                </a:solidFill>
                <a:latin typeface="Söhne"/>
              </a:rPr>
              <a:t>sont définies pendant </a:t>
            </a:r>
            <a:r>
              <a:rPr lang="fr-FR" sz="2000" dirty="0">
                <a:solidFill>
                  <a:schemeClr val="bg1"/>
                </a:solidFill>
                <a:latin typeface="Söhne"/>
              </a:rPr>
              <a:t>l'exécution d'un </a:t>
            </a:r>
            <a:r>
              <a:rPr lang="fr-FR" sz="2000" dirty="0" err="1">
                <a:solidFill>
                  <a:schemeClr val="bg1"/>
                </a:solidFill>
                <a:latin typeface="Söhne"/>
              </a:rPr>
              <a:t>playbook</a:t>
            </a:r>
            <a:r>
              <a:rPr lang="fr-FR" sz="2000" dirty="0">
                <a:solidFill>
                  <a:schemeClr val="bg1"/>
                </a:solidFill>
                <a:latin typeface="Söhne"/>
              </a:rPr>
              <a:t> en enregistrant la ou les valeurs de retour d'une tâche comme une nouvelle variable.</a:t>
            </a:r>
            <a:endParaRPr lang="fr-FR" sz="2000" dirty="0">
              <a:solidFill>
                <a:schemeClr val="bg1"/>
              </a:solidFill>
              <a:latin typeface="Söhne"/>
              <a:sym typeface="Calibri"/>
            </a:endParaRPr>
          </a:p>
        </p:txBody>
      </p:sp>
      <p:sp>
        <p:nvSpPr>
          <p:cNvPr id="17" name="ZoneTexte 16">
            <a:extLst>
              <a:ext uri="{FF2B5EF4-FFF2-40B4-BE49-F238E27FC236}">
                <a16:creationId xmlns:a16="http://schemas.microsoft.com/office/drawing/2014/main" id="{DBCEEB8C-5701-AC3A-A14E-C51D489EA2BA}"/>
              </a:ext>
            </a:extLst>
          </p:cNvPr>
          <p:cNvSpPr txBox="1"/>
          <p:nvPr/>
        </p:nvSpPr>
        <p:spPr>
          <a:xfrm>
            <a:off x="351209" y="4680276"/>
            <a:ext cx="5350671" cy="1631216"/>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buFont typeface="Wingdings" panose="05000000000000000000" pitchFamily="2" charset="2"/>
              <a:buChar char="§"/>
            </a:pPr>
            <a:r>
              <a:rPr lang="fr-FR" dirty="0">
                <a:latin typeface="Calibri"/>
                <a:cs typeface="Calibri"/>
              </a:rPr>
              <a:t>peuvent fournir des informations sur l'environnement d'exécution d'Ansible</a:t>
            </a:r>
          </a:p>
          <a:p>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endParaRPr lang="fr-FR" dirty="0"/>
          </a:p>
        </p:txBody>
      </p:sp>
      <p:sp>
        <p:nvSpPr>
          <p:cNvPr id="18" name="ZoneTexte 17">
            <a:extLst>
              <a:ext uri="{FF2B5EF4-FFF2-40B4-BE49-F238E27FC236}">
                <a16:creationId xmlns:a16="http://schemas.microsoft.com/office/drawing/2014/main" id="{9A6BEDB5-0DB1-A688-35EA-BB743AC57C9F}"/>
              </a:ext>
            </a:extLst>
          </p:cNvPr>
          <p:cNvSpPr txBox="1"/>
          <p:nvPr/>
        </p:nvSpPr>
        <p:spPr>
          <a:xfrm>
            <a:off x="6096000" y="4680276"/>
            <a:ext cx="5374154" cy="1631216"/>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lgn="l">
              <a:buFont typeface="Wingdings" panose="05000000000000000000" pitchFamily="2" charset="2"/>
              <a:buChar char="§"/>
            </a:pPr>
            <a:r>
              <a:rPr lang="fr-FR" dirty="0">
                <a:latin typeface="Calibri"/>
                <a:cs typeface="Calibri"/>
              </a:rPr>
              <a:t>Les variables définies sont créées et attribuées par l'utilisateur dans ses </a:t>
            </a:r>
            <a:r>
              <a:rPr lang="fr-FR" dirty="0" err="1">
                <a:latin typeface="Calibri"/>
                <a:cs typeface="Calibri"/>
              </a:rPr>
              <a:t>playbooks</a:t>
            </a:r>
            <a:r>
              <a:rPr lang="fr-FR" dirty="0">
                <a:latin typeface="Calibri"/>
                <a:cs typeface="Calibri"/>
              </a:rPr>
              <a:t>, rôles, fichiers d'inventaire, etc.</a:t>
            </a:r>
          </a:p>
          <a:p>
            <a:pPr marL="342900" indent="-342900" algn="l">
              <a:buFont typeface="Wingdings" panose="05000000000000000000" pitchFamily="2" charset="2"/>
              <a:buChar char="§"/>
            </a:pPr>
            <a:endParaRPr lang="fr-FR" dirty="0">
              <a:latin typeface="Calibri"/>
              <a:cs typeface="Calibri"/>
            </a:endParaRPr>
          </a:p>
          <a:p>
            <a:endParaRPr lang="fr-FR" dirty="0"/>
          </a:p>
        </p:txBody>
      </p:sp>
      <p:sp>
        <p:nvSpPr>
          <p:cNvPr id="23" name="ZoneTexte 22">
            <a:extLst>
              <a:ext uri="{FF2B5EF4-FFF2-40B4-BE49-F238E27FC236}">
                <a16:creationId xmlns:a16="http://schemas.microsoft.com/office/drawing/2014/main" id="{567C207B-E6F1-2F29-A44E-64FF16BFFBDF}"/>
              </a:ext>
            </a:extLst>
          </p:cNvPr>
          <p:cNvSpPr txBox="1"/>
          <p:nvPr/>
        </p:nvSpPr>
        <p:spPr>
          <a:xfrm>
            <a:off x="362979" y="4228277"/>
            <a:ext cx="5350671" cy="369332"/>
          </a:xfrm>
          <a:prstGeom prst="rect">
            <a:avLst/>
          </a:prstGeom>
          <a:solidFill>
            <a:srgbClr val="FFFF00"/>
          </a:solidFill>
        </p:spPr>
        <p:txBody>
          <a:bodyPr wrap="square">
            <a:spAutoFit/>
          </a:bodyPr>
          <a:lstStyle/>
          <a:p>
            <a:pPr algn="ctr"/>
            <a:r>
              <a:rPr lang="fr-FR" b="1" dirty="0">
                <a:latin typeface="Calibri"/>
                <a:cs typeface="Calibri"/>
              </a:rPr>
              <a:t>Variables prédéfinies </a:t>
            </a:r>
            <a:endParaRPr lang="fr-FR" dirty="0"/>
          </a:p>
        </p:txBody>
      </p:sp>
      <p:sp>
        <p:nvSpPr>
          <p:cNvPr id="25" name="ZoneTexte 24">
            <a:extLst>
              <a:ext uri="{FF2B5EF4-FFF2-40B4-BE49-F238E27FC236}">
                <a16:creationId xmlns:a16="http://schemas.microsoft.com/office/drawing/2014/main" id="{EF1DAE8D-0F7B-EDB5-19CC-0296431202F0}"/>
              </a:ext>
            </a:extLst>
          </p:cNvPr>
          <p:cNvSpPr txBox="1"/>
          <p:nvPr/>
        </p:nvSpPr>
        <p:spPr>
          <a:xfrm>
            <a:off x="6096000" y="4214474"/>
            <a:ext cx="5374154" cy="369332"/>
          </a:xfrm>
          <a:prstGeom prst="rect">
            <a:avLst/>
          </a:prstGeom>
          <a:solidFill>
            <a:srgbClr val="FFFF00"/>
          </a:solidFill>
        </p:spPr>
        <p:txBody>
          <a:bodyPr wrap="square">
            <a:spAutoFit/>
          </a:bodyPr>
          <a:lstStyle/>
          <a:p>
            <a:pPr algn="ctr"/>
            <a:r>
              <a:rPr lang="fr-FR" b="1" dirty="0">
                <a:latin typeface="Calibri"/>
                <a:cs typeface="Calibri"/>
              </a:rPr>
              <a:t>Variables définies </a:t>
            </a:r>
          </a:p>
        </p:txBody>
      </p:sp>
    </p:spTree>
    <p:extLst>
      <p:ext uri="{BB962C8B-B14F-4D97-AF65-F5344CB8AC3E}">
        <p14:creationId xmlns:p14="http://schemas.microsoft.com/office/powerpoint/2010/main" val="320442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
        <p:nvSpPr>
          <p:cNvPr id="2" name="Espace réservé du numéro de diapositive 3">
            <a:extLst>
              <a:ext uri="{FF2B5EF4-FFF2-40B4-BE49-F238E27FC236}">
                <a16:creationId xmlns:a16="http://schemas.microsoft.com/office/drawing/2014/main" id="{E7FBCF9D-BA63-C200-AD2B-51B8E552B47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1213155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8" name="ZoneTexte 7">
            <a:extLst>
              <a:ext uri="{FF2B5EF4-FFF2-40B4-BE49-F238E27FC236}">
                <a16:creationId xmlns:a16="http://schemas.microsoft.com/office/drawing/2014/main" id="{91A5DD8E-DADF-855A-5B6A-A4B606395620}"/>
              </a:ext>
            </a:extLst>
          </p:cNvPr>
          <p:cNvSpPr txBox="1"/>
          <p:nvPr/>
        </p:nvSpPr>
        <p:spPr>
          <a:xfrm>
            <a:off x="137954" y="1252455"/>
            <a:ext cx="3650711" cy="4524315"/>
          </a:xfrm>
          <a:prstGeom prst="rect">
            <a:avLst/>
          </a:prstGeom>
          <a:noFill/>
        </p:spPr>
        <p:txBody>
          <a:bodyPr wrap="square">
            <a:spAutoFit/>
          </a:bodyPr>
          <a:lstStyle/>
          <a:p>
            <a:r>
              <a:rPr lang="en-US" b="1" dirty="0">
                <a:solidFill>
                  <a:srgbClr val="00B0F0"/>
                </a:solidFill>
              </a:rPr>
              <a:t>Defining simple variables</a:t>
            </a:r>
          </a:p>
          <a:p>
            <a:r>
              <a:rPr lang="en-US" dirty="0">
                <a:solidFill>
                  <a:schemeClr val="bg1"/>
                </a:solidFill>
              </a:rPr>
              <a:t>name: value</a:t>
            </a:r>
          </a:p>
          <a:p>
            <a:r>
              <a:rPr lang="en-US" dirty="0" err="1">
                <a:solidFill>
                  <a:schemeClr val="bg1"/>
                </a:solidFill>
              </a:rPr>
              <a:t>install_path</a:t>
            </a:r>
            <a:r>
              <a:rPr lang="en-US" dirty="0">
                <a:solidFill>
                  <a:schemeClr val="bg1"/>
                </a:solidFill>
              </a:rPr>
              <a:t>: /opt/</a:t>
            </a:r>
            <a:r>
              <a:rPr lang="en-US" dirty="0" err="1">
                <a:solidFill>
                  <a:schemeClr val="bg1"/>
                </a:solidFill>
              </a:rPr>
              <a:t>my_app_config</a:t>
            </a:r>
            <a:endParaRPr lang="en-US" dirty="0">
              <a:solidFill>
                <a:schemeClr val="bg1"/>
              </a:solidFill>
            </a:endParaRPr>
          </a:p>
          <a:p>
            <a:r>
              <a:rPr lang="fr-FR" b="1" dirty="0" err="1">
                <a:solidFill>
                  <a:srgbClr val="00B0F0"/>
                </a:solidFill>
              </a:rPr>
              <a:t>Referencing</a:t>
            </a:r>
            <a:r>
              <a:rPr lang="fr-FR" b="1" dirty="0">
                <a:solidFill>
                  <a:srgbClr val="00B0F0"/>
                </a:solidFill>
              </a:rPr>
              <a:t> simple variables</a:t>
            </a:r>
          </a:p>
          <a:p>
            <a:r>
              <a:rPr lang="fr-FR" dirty="0" err="1">
                <a:solidFill>
                  <a:schemeClr val="bg1"/>
                </a:solidFill>
              </a:rPr>
              <a:t>template</a:t>
            </a:r>
            <a:r>
              <a:rPr lang="fr-FR" dirty="0">
                <a:solidFill>
                  <a:schemeClr val="bg1"/>
                </a:solidFill>
              </a:rPr>
              <a:t>:</a:t>
            </a:r>
          </a:p>
          <a:p>
            <a:r>
              <a:rPr lang="fr-FR" dirty="0">
                <a:solidFill>
                  <a:schemeClr val="bg1"/>
                </a:solidFill>
              </a:rPr>
              <a:t>   src: foo.cfg.j2</a:t>
            </a:r>
          </a:p>
          <a:p>
            <a:r>
              <a:rPr lang="fr-FR" dirty="0">
                <a:solidFill>
                  <a:schemeClr val="bg1"/>
                </a:solidFill>
              </a:rPr>
              <a:t>   </a:t>
            </a:r>
            <a:r>
              <a:rPr lang="fr-FR" dirty="0" err="1">
                <a:solidFill>
                  <a:schemeClr val="bg1"/>
                </a:solidFill>
              </a:rPr>
              <a:t>dest</a:t>
            </a:r>
            <a:r>
              <a:rPr lang="fr-FR" dirty="0">
                <a:solidFill>
                  <a:schemeClr val="bg1"/>
                </a:solidFill>
              </a:rPr>
              <a:t>: '{{ </a:t>
            </a:r>
            <a:r>
              <a:rPr lang="fr-FR" dirty="0" err="1">
                <a:solidFill>
                  <a:schemeClr val="bg1"/>
                </a:solidFill>
              </a:rPr>
              <a:t>install_path</a:t>
            </a:r>
            <a:r>
              <a:rPr lang="fr-FR" dirty="0">
                <a:solidFill>
                  <a:schemeClr val="bg1"/>
                </a:solidFill>
              </a:rPr>
              <a:t> }}/</a:t>
            </a:r>
            <a:r>
              <a:rPr lang="fr-FR" dirty="0" err="1">
                <a:solidFill>
                  <a:schemeClr val="bg1"/>
                </a:solidFill>
              </a:rPr>
              <a:t>foo.cfg</a:t>
            </a:r>
            <a:r>
              <a:rPr lang="fr-FR" dirty="0">
                <a:solidFill>
                  <a:schemeClr val="bg1"/>
                </a:solidFill>
              </a:rPr>
              <a:t>’</a:t>
            </a:r>
          </a:p>
          <a:p>
            <a:r>
              <a:rPr lang="en-US" b="1" dirty="0">
                <a:solidFill>
                  <a:srgbClr val="00B0F0"/>
                </a:solidFill>
              </a:rPr>
              <a:t>Defining variables as lists</a:t>
            </a:r>
          </a:p>
          <a:p>
            <a:r>
              <a:rPr lang="en-US" dirty="0">
                <a:solidFill>
                  <a:schemeClr val="bg1"/>
                </a:solidFill>
              </a:rPr>
              <a:t>region:</a:t>
            </a:r>
          </a:p>
          <a:p>
            <a:r>
              <a:rPr lang="en-US" dirty="0">
                <a:solidFill>
                  <a:schemeClr val="bg1"/>
                </a:solidFill>
              </a:rPr>
              <a:t>   - northeast </a:t>
            </a:r>
          </a:p>
          <a:p>
            <a:r>
              <a:rPr lang="en-US" dirty="0">
                <a:solidFill>
                  <a:schemeClr val="bg1"/>
                </a:solidFill>
              </a:rPr>
              <a:t>   - southeast</a:t>
            </a:r>
          </a:p>
          <a:p>
            <a:r>
              <a:rPr lang="en-US" dirty="0">
                <a:solidFill>
                  <a:schemeClr val="bg1"/>
                </a:solidFill>
              </a:rPr>
              <a:t>   - Midwest</a:t>
            </a:r>
          </a:p>
          <a:p>
            <a:r>
              <a:rPr lang="en-US" b="1" dirty="0">
                <a:solidFill>
                  <a:srgbClr val="00B0F0"/>
                </a:solidFill>
              </a:rPr>
              <a:t>Referencing list variables</a:t>
            </a:r>
          </a:p>
          <a:p>
            <a:r>
              <a:rPr lang="en-US" dirty="0">
                <a:solidFill>
                  <a:schemeClr val="bg1"/>
                </a:solidFill>
              </a:rPr>
              <a:t>region: "{{ region[0] }}"</a:t>
            </a:r>
          </a:p>
          <a:p>
            <a:endParaRPr lang="en-US" dirty="0">
              <a:solidFill>
                <a:schemeClr val="bg1"/>
              </a:solidFill>
            </a:endParaRPr>
          </a:p>
          <a:p>
            <a:endParaRPr lang="fr-FR" dirty="0">
              <a:solidFill>
                <a:schemeClr val="bg1"/>
              </a:solidFill>
            </a:endParaRPr>
          </a:p>
        </p:txBody>
      </p:sp>
      <p:sp>
        <p:nvSpPr>
          <p:cNvPr id="12" name="ZoneTexte 11">
            <a:extLst>
              <a:ext uri="{FF2B5EF4-FFF2-40B4-BE49-F238E27FC236}">
                <a16:creationId xmlns:a16="http://schemas.microsoft.com/office/drawing/2014/main" id="{2B9A59FA-DE87-C06E-81E4-69236B96B7C8}"/>
              </a:ext>
            </a:extLst>
          </p:cNvPr>
          <p:cNvSpPr txBox="1"/>
          <p:nvPr/>
        </p:nvSpPr>
        <p:spPr>
          <a:xfrm>
            <a:off x="3606646" y="1231760"/>
            <a:ext cx="3746454" cy="5355312"/>
          </a:xfrm>
          <a:prstGeom prst="rect">
            <a:avLst/>
          </a:prstGeom>
          <a:noFill/>
        </p:spPr>
        <p:txBody>
          <a:bodyPr wrap="square">
            <a:spAutoFit/>
          </a:bodyPr>
          <a:lstStyle/>
          <a:p>
            <a:r>
              <a:rPr lang="fr-FR" b="1" dirty="0" err="1">
                <a:solidFill>
                  <a:srgbClr val="00B0F0"/>
                </a:solidFill>
              </a:rPr>
              <a:t>Dictionary</a:t>
            </a:r>
            <a:r>
              <a:rPr lang="fr-FR" b="1" dirty="0">
                <a:solidFill>
                  <a:srgbClr val="00B0F0"/>
                </a:solidFill>
              </a:rPr>
              <a:t> variables</a:t>
            </a:r>
            <a:endParaRPr lang="en-US" b="1" dirty="0">
              <a:solidFill>
                <a:srgbClr val="00B0F0"/>
              </a:solidFill>
            </a:endParaRPr>
          </a:p>
          <a:p>
            <a:r>
              <a:rPr lang="en-US" dirty="0">
                <a:solidFill>
                  <a:schemeClr val="bg1"/>
                </a:solidFill>
              </a:rPr>
              <a:t>foo:</a:t>
            </a:r>
          </a:p>
          <a:p>
            <a:r>
              <a:rPr lang="en-US" dirty="0">
                <a:solidFill>
                  <a:schemeClr val="bg1"/>
                </a:solidFill>
              </a:rPr>
              <a:t>  field1: one</a:t>
            </a:r>
          </a:p>
          <a:p>
            <a:r>
              <a:rPr lang="en-US" dirty="0">
                <a:solidFill>
                  <a:schemeClr val="bg1"/>
                </a:solidFill>
              </a:rPr>
              <a:t>  field2: two</a:t>
            </a:r>
          </a:p>
          <a:p>
            <a:r>
              <a:rPr lang="en-US" dirty="0">
                <a:solidFill>
                  <a:schemeClr val="bg1"/>
                </a:solidFill>
              </a:rPr>
              <a:t>Referencing </a:t>
            </a:r>
            <a:r>
              <a:rPr lang="en-US" dirty="0" err="1">
                <a:solidFill>
                  <a:schemeClr val="bg1"/>
                </a:solidFill>
              </a:rPr>
              <a:t>key:value</a:t>
            </a:r>
            <a:r>
              <a:rPr lang="en-US" dirty="0">
                <a:solidFill>
                  <a:schemeClr val="bg1"/>
                </a:solidFill>
              </a:rPr>
              <a:t> dictionary var</a:t>
            </a:r>
          </a:p>
          <a:p>
            <a:r>
              <a:rPr lang="en-US" dirty="0">
                <a:solidFill>
                  <a:schemeClr val="bg1"/>
                </a:solidFill>
              </a:rPr>
              <a:t>  foo['field1’]</a:t>
            </a:r>
          </a:p>
          <a:p>
            <a:r>
              <a:rPr lang="en-US" dirty="0">
                <a:solidFill>
                  <a:schemeClr val="bg1"/>
                </a:solidFill>
              </a:rPr>
              <a:t>  foo.field1</a:t>
            </a:r>
          </a:p>
          <a:p>
            <a:r>
              <a:rPr lang="en-US" b="1" dirty="0">
                <a:solidFill>
                  <a:srgbClr val="00B0F0"/>
                </a:solidFill>
              </a:rPr>
              <a:t>Combining variables</a:t>
            </a:r>
          </a:p>
          <a:p>
            <a:r>
              <a:rPr lang="en-US" dirty="0">
                <a:solidFill>
                  <a:schemeClr val="bg1"/>
                </a:solidFill>
              </a:rPr>
              <a:t>vars:</a:t>
            </a:r>
          </a:p>
          <a:p>
            <a:r>
              <a:rPr lang="en-US" dirty="0">
                <a:solidFill>
                  <a:schemeClr val="bg1"/>
                </a:solidFill>
              </a:rPr>
              <a:t>  list1:</a:t>
            </a:r>
          </a:p>
          <a:p>
            <a:r>
              <a:rPr lang="en-US" dirty="0">
                <a:solidFill>
                  <a:schemeClr val="bg1"/>
                </a:solidFill>
              </a:rPr>
              <a:t>  - apple</a:t>
            </a:r>
          </a:p>
          <a:p>
            <a:r>
              <a:rPr lang="en-US" dirty="0">
                <a:solidFill>
                  <a:schemeClr val="bg1"/>
                </a:solidFill>
              </a:rPr>
              <a:t>  - banana</a:t>
            </a:r>
          </a:p>
          <a:p>
            <a:r>
              <a:rPr lang="en-US" dirty="0">
                <a:solidFill>
                  <a:schemeClr val="bg1"/>
                </a:solidFill>
              </a:rPr>
              <a:t>list2:</a:t>
            </a:r>
          </a:p>
          <a:p>
            <a:r>
              <a:rPr lang="en-US" dirty="0">
                <a:solidFill>
                  <a:schemeClr val="bg1"/>
                </a:solidFill>
              </a:rPr>
              <a:t>  - peach</a:t>
            </a:r>
          </a:p>
          <a:p>
            <a:r>
              <a:rPr lang="en-US" dirty="0">
                <a:solidFill>
                  <a:schemeClr val="bg1"/>
                </a:solidFill>
              </a:rPr>
              <a:t>  - plum</a:t>
            </a:r>
          </a:p>
          <a:p>
            <a:r>
              <a:rPr lang="en-US" dirty="0">
                <a:solidFill>
                  <a:schemeClr val="bg1"/>
                </a:solidFill>
              </a:rPr>
              <a:t>tasks:</a:t>
            </a:r>
          </a:p>
          <a:p>
            <a:r>
              <a:rPr lang="en-US" dirty="0">
                <a:solidFill>
                  <a:schemeClr val="bg1"/>
                </a:solidFill>
              </a:rPr>
              <a:t>- name: Combine list1 and list2</a:t>
            </a:r>
          </a:p>
          <a:p>
            <a:r>
              <a:rPr lang="en-US" dirty="0">
                <a:solidFill>
                  <a:schemeClr val="bg1"/>
                </a:solidFill>
              </a:rPr>
              <a:t>  </a:t>
            </a:r>
            <a:r>
              <a:rPr lang="en-US" dirty="0" err="1">
                <a:solidFill>
                  <a:schemeClr val="bg1"/>
                </a:solidFill>
              </a:rPr>
              <a:t>set_fact</a:t>
            </a:r>
            <a:r>
              <a:rPr lang="en-US" dirty="0">
                <a:solidFill>
                  <a:schemeClr val="bg1"/>
                </a:solidFill>
              </a:rPr>
              <a:t>:</a:t>
            </a:r>
          </a:p>
          <a:p>
            <a:r>
              <a:rPr lang="en-US" dirty="0">
                <a:solidFill>
                  <a:schemeClr val="bg1"/>
                </a:solidFill>
              </a:rPr>
              <a:t>    </a:t>
            </a:r>
            <a:r>
              <a:rPr lang="en-US" dirty="0" err="1">
                <a:solidFill>
                  <a:schemeClr val="bg1"/>
                </a:solidFill>
              </a:rPr>
              <a:t>merged_list</a:t>
            </a:r>
            <a:r>
              <a:rPr lang="en-US" dirty="0">
                <a:solidFill>
                  <a:schemeClr val="bg1"/>
                </a:solidFill>
              </a:rPr>
              <a:t>: "{{ list1 + list2 }}"</a:t>
            </a:r>
          </a:p>
        </p:txBody>
      </p:sp>
      <p:sp>
        <p:nvSpPr>
          <p:cNvPr id="15" name="ZoneTexte 14">
            <a:extLst>
              <a:ext uri="{FF2B5EF4-FFF2-40B4-BE49-F238E27FC236}">
                <a16:creationId xmlns:a16="http://schemas.microsoft.com/office/drawing/2014/main" id="{490F775F-9756-20D0-3818-56569AA2838F}"/>
              </a:ext>
            </a:extLst>
          </p:cNvPr>
          <p:cNvSpPr txBox="1"/>
          <p:nvPr/>
        </p:nvSpPr>
        <p:spPr>
          <a:xfrm>
            <a:off x="7544131" y="1252455"/>
            <a:ext cx="4310534" cy="4524315"/>
          </a:xfrm>
          <a:prstGeom prst="rect">
            <a:avLst/>
          </a:prstGeom>
          <a:noFill/>
        </p:spPr>
        <p:txBody>
          <a:bodyPr wrap="square">
            <a:spAutoFit/>
          </a:bodyPr>
          <a:lstStyle/>
          <a:p>
            <a:r>
              <a:rPr lang="en-US" b="1" dirty="0">
                <a:solidFill>
                  <a:srgbClr val="00B0F0"/>
                </a:solidFill>
              </a:rPr>
              <a:t>Combining dictionary variables</a:t>
            </a:r>
          </a:p>
          <a:p>
            <a:r>
              <a:rPr lang="en-US" dirty="0">
                <a:solidFill>
                  <a:schemeClr val="bg1"/>
                </a:solidFill>
              </a:rPr>
              <a:t>vars:</a:t>
            </a:r>
          </a:p>
          <a:p>
            <a:r>
              <a:rPr lang="en-US" dirty="0">
                <a:solidFill>
                  <a:schemeClr val="bg1"/>
                </a:solidFill>
              </a:rPr>
              <a:t>  dict1:</a:t>
            </a:r>
          </a:p>
          <a:p>
            <a:r>
              <a:rPr lang="en-US" dirty="0">
                <a:solidFill>
                  <a:schemeClr val="bg1"/>
                </a:solidFill>
              </a:rPr>
              <a:t>    name: Leeroy Jenkins</a:t>
            </a:r>
          </a:p>
          <a:p>
            <a:r>
              <a:rPr lang="en-US" dirty="0">
                <a:solidFill>
                  <a:schemeClr val="bg1"/>
                </a:solidFill>
              </a:rPr>
              <a:t>    age: 25</a:t>
            </a:r>
          </a:p>
          <a:p>
            <a:r>
              <a:rPr lang="en-US" dirty="0">
                <a:solidFill>
                  <a:schemeClr val="bg1"/>
                </a:solidFill>
              </a:rPr>
              <a:t>    occupation: Astronaut</a:t>
            </a:r>
          </a:p>
          <a:p>
            <a:r>
              <a:rPr lang="en-US" dirty="0">
                <a:solidFill>
                  <a:schemeClr val="bg1"/>
                </a:solidFill>
              </a:rPr>
              <a:t>  dict2:</a:t>
            </a:r>
          </a:p>
          <a:p>
            <a:r>
              <a:rPr lang="en-US" dirty="0">
                <a:solidFill>
                  <a:schemeClr val="bg1"/>
                </a:solidFill>
              </a:rPr>
              <a:t>    location: Galway</a:t>
            </a:r>
          </a:p>
          <a:p>
            <a:r>
              <a:rPr lang="en-US" dirty="0">
                <a:solidFill>
                  <a:schemeClr val="bg1"/>
                </a:solidFill>
              </a:rPr>
              <a:t>    country: Ireland</a:t>
            </a:r>
          </a:p>
          <a:p>
            <a:r>
              <a:rPr lang="en-US" dirty="0">
                <a:solidFill>
                  <a:schemeClr val="bg1"/>
                </a:solidFill>
              </a:rPr>
              <a:t>    postcode: H71 1234</a:t>
            </a:r>
          </a:p>
          <a:p>
            <a:r>
              <a:rPr lang="en-US" dirty="0">
                <a:solidFill>
                  <a:schemeClr val="bg1"/>
                </a:solidFill>
              </a:rPr>
              <a:t>tasks:</a:t>
            </a:r>
          </a:p>
          <a:p>
            <a:r>
              <a:rPr lang="en-US" dirty="0">
                <a:solidFill>
                  <a:schemeClr val="bg1"/>
                </a:solidFill>
              </a:rPr>
              <a:t>- name: Combine dict1 and dict2 into a </a:t>
            </a:r>
            <a:r>
              <a:rPr lang="en-US" dirty="0" err="1">
                <a:solidFill>
                  <a:schemeClr val="bg1"/>
                </a:solidFill>
              </a:rPr>
              <a:t>merged_dict</a:t>
            </a:r>
            <a:r>
              <a:rPr lang="en-US" dirty="0">
                <a:solidFill>
                  <a:schemeClr val="bg1"/>
                </a:solidFill>
              </a:rPr>
              <a:t> var</a:t>
            </a:r>
          </a:p>
          <a:p>
            <a:r>
              <a:rPr lang="en-US" dirty="0">
                <a:solidFill>
                  <a:schemeClr val="bg1"/>
                </a:solidFill>
              </a:rPr>
              <a:t>  </a:t>
            </a:r>
            <a:r>
              <a:rPr lang="en-US" dirty="0" err="1">
                <a:solidFill>
                  <a:schemeClr val="bg1"/>
                </a:solidFill>
              </a:rPr>
              <a:t>ansible.builtin.set_fact</a:t>
            </a:r>
            <a:r>
              <a:rPr lang="en-US" dirty="0">
                <a:solidFill>
                  <a:schemeClr val="bg1"/>
                </a:solidFill>
              </a:rPr>
              <a:t>:</a:t>
            </a:r>
          </a:p>
          <a:p>
            <a:r>
              <a:rPr lang="en-US" dirty="0">
                <a:solidFill>
                  <a:schemeClr val="bg1"/>
                </a:solidFill>
              </a:rPr>
              <a:t>    </a:t>
            </a:r>
            <a:r>
              <a:rPr lang="en-US" dirty="0" err="1">
                <a:solidFill>
                  <a:schemeClr val="bg1"/>
                </a:solidFill>
              </a:rPr>
              <a:t>merged_dict</a:t>
            </a:r>
            <a:r>
              <a:rPr lang="en-US" dirty="0">
                <a:solidFill>
                  <a:schemeClr val="bg1"/>
                </a:solidFill>
              </a:rPr>
              <a:t>: "{{ dict1 | </a:t>
            </a:r>
            <a:r>
              <a:rPr lang="en-US" dirty="0" err="1">
                <a:solidFill>
                  <a:schemeClr val="bg1"/>
                </a:solidFill>
              </a:rPr>
              <a:t>ansible.builtin.combine</a:t>
            </a:r>
            <a:r>
              <a:rPr lang="en-US" dirty="0">
                <a:solidFill>
                  <a:schemeClr val="bg1"/>
                </a:solidFill>
              </a:rPr>
              <a:t>(dict2) }}"</a:t>
            </a:r>
          </a:p>
        </p:txBody>
      </p:sp>
    </p:spTree>
    <p:extLst>
      <p:ext uri="{BB962C8B-B14F-4D97-AF65-F5344CB8AC3E}">
        <p14:creationId xmlns:p14="http://schemas.microsoft.com/office/powerpoint/2010/main" val="2972518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8" name="ZoneTexte 7">
            <a:extLst>
              <a:ext uri="{FF2B5EF4-FFF2-40B4-BE49-F238E27FC236}">
                <a16:creationId xmlns:a16="http://schemas.microsoft.com/office/drawing/2014/main" id="{91A5DD8E-DADF-855A-5B6A-A4B606395620}"/>
              </a:ext>
            </a:extLst>
          </p:cNvPr>
          <p:cNvSpPr txBox="1"/>
          <p:nvPr/>
        </p:nvSpPr>
        <p:spPr>
          <a:xfrm>
            <a:off x="215365" y="1132531"/>
            <a:ext cx="5880636" cy="2554545"/>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Registering variables</a:t>
            </a:r>
          </a:p>
          <a:p>
            <a:r>
              <a:rPr lang="en-US" sz="1600" dirty="0">
                <a:solidFill>
                  <a:schemeClr val="bg1"/>
                </a:solidFill>
                <a:latin typeface="Courier New" panose="02070309020205020404" pitchFamily="49" charset="0"/>
                <a:cs typeface="Courier New" panose="02070309020205020404" pitchFamily="49" charset="0"/>
              </a:rPr>
              <a:t>  hosts: </a:t>
            </a:r>
            <a:r>
              <a:rPr lang="en-US" sz="1600" dirty="0" err="1">
                <a:solidFill>
                  <a:schemeClr val="bg1"/>
                </a:solidFill>
                <a:latin typeface="Courier New" panose="02070309020205020404" pitchFamily="49" charset="0"/>
                <a:cs typeface="Courier New" panose="02070309020205020404" pitchFamily="49" charset="0"/>
              </a:rPr>
              <a:t>web_servers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tasks:</a:t>
            </a:r>
          </a:p>
          <a:p>
            <a:r>
              <a:rPr lang="en-US" sz="1600" dirty="0">
                <a:solidFill>
                  <a:schemeClr val="bg1"/>
                </a:solidFill>
                <a:latin typeface="Courier New" panose="02070309020205020404" pitchFamily="49" charset="0"/>
                <a:cs typeface="Courier New" panose="02070309020205020404" pitchFamily="49" charset="0"/>
              </a:rPr>
              <a:t>    - name: register </a:t>
            </a:r>
            <a:r>
              <a:rPr lang="en-US" sz="1600" dirty="0" err="1">
                <a:solidFill>
                  <a:schemeClr val="bg1"/>
                </a:solidFill>
                <a:latin typeface="Courier New" panose="02070309020205020404" pitchFamily="49" charset="0"/>
                <a:cs typeface="Courier New" panose="02070309020205020404" pitchFamily="49" charset="0"/>
              </a:rPr>
              <a:t>cmd</a:t>
            </a:r>
            <a:r>
              <a:rPr lang="en-US" sz="1600" dirty="0">
                <a:solidFill>
                  <a:schemeClr val="bg1"/>
                </a:solidFill>
                <a:latin typeface="Courier New" panose="02070309020205020404" pitchFamily="49" charset="0"/>
                <a:cs typeface="Courier New" panose="02070309020205020404" pitchFamily="49" charset="0"/>
              </a:rPr>
              <a:t> output as a var</a:t>
            </a:r>
          </a:p>
          <a:p>
            <a:r>
              <a:rPr lang="en-US" sz="1600" dirty="0">
                <a:solidFill>
                  <a:schemeClr val="bg1"/>
                </a:solidFill>
                <a:latin typeface="Courier New" panose="02070309020205020404" pitchFamily="49" charset="0"/>
                <a:cs typeface="Courier New" panose="02070309020205020404" pitchFamily="49" charset="0"/>
              </a:rPr>
              <a:t>       shell: /</a:t>
            </a:r>
            <a:r>
              <a:rPr lang="en-US" sz="1600" dirty="0" err="1">
                <a:solidFill>
                  <a:schemeClr val="bg1"/>
                </a:solidFill>
                <a:latin typeface="Courier New" panose="02070309020205020404" pitchFamily="49" charset="0"/>
                <a:cs typeface="Courier New" panose="02070309020205020404" pitchFamily="49" charset="0"/>
              </a:rPr>
              <a:t>usr</a:t>
            </a:r>
            <a:r>
              <a:rPr lang="en-US" sz="1600" dirty="0">
                <a:solidFill>
                  <a:schemeClr val="bg1"/>
                </a:solidFill>
                <a:latin typeface="Courier New" panose="02070309020205020404" pitchFamily="49" charset="0"/>
                <a:cs typeface="Courier New" panose="02070309020205020404" pitchFamily="49" charset="0"/>
              </a:rPr>
              <a:t>/bin/foo</a:t>
            </a:r>
          </a:p>
          <a:p>
            <a:r>
              <a:rPr lang="en-US" sz="1600" dirty="0">
                <a:solidFill>
                  <a:schemeClr val="bg1"/>
                </a:solidFill>
                <a:latin typeface="Courier New" panose="02070309020205020404" pitchFamily="49" charset="0"/>
                <a:cs typeface="Courier New" panose="02070309020205020404" pitchFamily="49" charset="0"/>
              </a:rPr>
              <a:t>       register: </a:t>
            </a:r>
            <a:r>
              <a:rPr lang="en-US" sz="1600" dirty="0" err="1">
                <a:solidFill>
                  <a:schemeClr val="bg1"/>
                </a:solidFill>
                <a:latin typeface="Courier New" panose="02070309020205020404" pitchFamily="49" charset="0"/>
                <a:cs typeface="Courier New" panose="02070309020205020404" pitchFamily="49" charset="0"/>
              </a:rPr>
              <a:t>foo_result</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ignore_errors</a:t>
            </a:r>
            <a:r>
              <a:rPr lang="en-US" sz="1600" dirty="0">
                <a:solidFill>
                  <a:schemeClr val="bg1"/>
                </a:solidFill>
                <a:latin typeface="Courier New" panose="02070309020205020404" pitchFamily="49" charset="0"/>
                <a:cs typeface="Courier New" panose="02070309020205020404" pitchFamily="49" charset="0"/>
              </a:rPr>
              <a:t>: true</a:t>
            </a:r>
          </a:p>
          <a:p>
            <a:r>
              <a:rPr lang="en-US" sz="1600" dirty="0">
                <a:solidFill>
                  <a:schemeClr val="bg1"/>
                </a:solidFill>
                <a:latin typeface="Courier New" panose="02070309020205020404" pitchFamily="49" charset="0"/>
                <a:cs typeface="Courier New" panose="02070309020205020404" pitchFamily="49" charset="0"/>
              </a:rPr>
              <a:t>     - name: use output of the previous </a:t>
            </a:r>
            <a:r>
              <a:rPr lang="en-US" sz="1600" dirty="0" err="1">
                <a:solidFill>
                  <a:schemeClr val="bg1"/>
                </a:solidFill>
                <a:latin typeface="Courier New" panose="02070309020205020404" pitchFamily="49" charset="0"/>
                <a:cs typeface="Courier New" panose="02070309020205020404" pitchFamily="49" charset="0"/>
              </a:rPr>
              <a:t>cmd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shell: /</a:t>
            </a:r>
            <a:r>
              <a:rPr lang="en-US" sz="1600" dirty="0" err="1">
                <a:solidFill>
                  <a:schemeClr val="bg1"/>
                </a:solidFill>
                <a:latin typeface="Courier New" panose="02070309020205020404" pitchFamily="49" charset="0"/>
                <a:cs typeface="Courier New" panose="02070309020205020404" pitchFamily="49" charset="0"/>
              </a:rPr>
              <a:t>usr</a:t>
            </a:r>
            <a:r>
              <a:rPr lang="en-US" sz="1600" dirty="0">
                <a:solidFill>
                  <a:schemeClr val="bg1"/>
                </a:solidFill>
                <a:latin typeface="Courier New" panose="02070309020205020404" pitchFamily="49" charset="0"/>
                <a:cs typeface="Courier New" panose="02070309020205020404" pitchFamily="49" charset="0"/>
              </a:rPr>
              <a:t>/bin/bar</a:t>
            </a:r>
          </a:p>
          <a:p>
            <a:r>
              <a:rPr lang="en-US" sz="1600" dirty="0">
                <a:solidFill>
                  <a:schemeClr val="bg1"/>
                </a:solidFill>
                <a:latin typeface="Courier New" panose="02070309020205020404" pitchFamily="49" charset="0"/>
                <a:cs typeface="Courier New" panose="02070309020205020404" pitchFamily="49" charset="0"/>
              </a:rPr>
              <a:t>       when: </a:t>
            </a:r>
            <a:r>
              <a:rPr lang="en-US" sz="1600" dirty="0" err="1">
                <a:solidFill>
                  <a:schemeClr val="bg1"/>
                </a:solidFill>
                <a:latin typeface="Courier New" panose="02070309020205020404" pitchFamily="49" charset="0"/>
                <a:cs typeface="Courier New" panose="02070309020205020404" pitchFamily="49" charset="0"/>
              </a:rPr>
              <a:t>foo_result.rc</a:t>
            </a:r>
            <a:r>
              <a:rPr lang="en-US" sz="1600" dirty="0">
                <a:solidFill>
                  <a:schemeClr val="bg1"/>
                </a:solidFill>
                <a:latin typeface="Courier New" panose="02070309020205020404" pitchFamily="49" charset="0"/>
                <a:cs typeface="Courier New" panose="02070309020205020404" pitchFamily="49" charset="0"/>
              </a:rPr>
              <a:t> == 5</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5" name="ZoneTexte 14">
            <a:extLst>
              <a:ext uri="{FF2B5EF4-FFF2-40B4-BE49-F238E27FC236}">
                <a16:creationId xmlns:a16="http://schemas.microsoft.com/office/drawing/2014/main" id="{490F775F-9756-20D0-3818-56569AA2838F}"/>
              </a:ext>
            </a:extLst>
          </p:cNvPr>
          <p:cNvSpPr txBox="1"/>
          <p:nvPr/>
        </p:nvSpPr>
        <p:spPr>
          <a:xfrm>
            <a:off x="6427304" y="1252455"/>
            <a:ext cx="5427361" cy="2862322"/>
          </a:xfrm>
          <a:prstGeom prst="rect">
            <a:avLst/>
          </a:prstGeom>
          <a:noFill/>
        </p:spPr>
        <p:txBody>
          <a:bodyPr wrap="square">
            <a:spAutoFit/>
          </a:bodyPr>
          <a:lstStyle/>
          <a:p>
            <a:r>
              <a:rPr lang="en-US" dirty="0">
                <a:solidFill>
                  <a:srgbClr val="00B0F0"/>
                </a:solidFill>
              </a:rPr>
              <a:t>Changed : variable boo </a:t>
            </a:r>
            <a:r>
              <a:rPr lang="en-US" dirty="0" err="1">
                <a:solidFill>
                  <a:srgbClr val="00B0F0"/>
                </a:solidFill>
              </a:rPr>
              <a:t>indiquant</a:t>
            </a:r>
            <a:r>
              <a:rPr lang="en-US" dirty="0">
                <a:solidFill>
                  <a:srgbClr val="00B0F0"/>
                </a:solidFill>
              </a:rPr>
              <a:t> </a:t>
            </a:r>
            <a:r>
              <a:rPr lang="en-US" dirty="0" err="1">
                <a:solidFill>
                  <a:srgbClr val="00B0F0"/>
                </a:solidFill>
              </a:rPr>
              <a:t>si</a:t>
            </a:r>
            <a:r>
              <a:rPr lang="en-US" dirty="0">
                <a:solidFill>
                  <a:srgbClr val="00B0F0"/>
                </a:solidFill>
              </a:rPr>
              <a:t> la </a:t>
            </a:r>
            <a:r>
              <a:rPr lang="en-US" dirty="0" err="1">
                <a:solidFill>
                  <a:srgbClr val="00B0F0"/>
                </a:solidFill>
              </a:rPr>
              <a:t>commande</a:t>
            </a:r>
            <a:r>
              <a:rPr lang="en-US" dirty="0">
                <a:solidFill>
                  <a:srgbClr val="00B0F0"/>
                </a:solidFill>
              </a:rPr>
              <a:t>  a </a:t>
            </a:r>
            <a:r>
              <a:rPr lang="en-US" dirty="0" err="1">
                <a:solidFill>
                  <a:srgbClr val="00B0F0"/>
                </a:solidFill>
              </a:rPr>
              <a:t>dû</a:t>
            </a:r>
            <a:r>
              <a:rPr lang="en-US" dirty="0">
                <a:solidFill>
                  <a:srgbClr val="00B0F0"/>
                </a:solidFill>
              </a:rPr>
              <a:t> </a:t>
            </a:r>
            <a:r>
              <a:rPr lang="en-US" dirty="0" err="1">
                <a:solidFill>
                  <a:srgbClr val="00B0F0"/>
                </a:solidFill>
              </a:rPr>
              <a:t>effectuer</a:t>
            </a:r>
            <a:r>
              <a:rPr lang="en-US" dirty="0">
                <a:solidFill>
                  <a:srgbClr val="00B0F0"/>
                </a:solidFill>
              </a:rPr>
              <a:t> des modification</a:t>
            </a:r>
          </a:p>
          <a:p>
            <a:r>
              <a:rPr lang="en-US" dirty="0">
                <a:solidFill>
                  <a:srgbClr val="00B0F0"/>
                </a:solidFill>
              </a:rPr>
              <a:t>Skipped : variable boo </a:t>
            </a:r>
            <a:r>
              <a:rPr lang="en-US" dirty="0" err="1">
                <a:solidFill>
                  <a:srgbClr val="00B0F0"/>
                </a:solidFill>
              </a:rPr>
              <a:t>indiquant</a:t>
            </a:r>
            <a:r>
              <a:rPr lang="en-US" dirty="0">
                <a:solidFill>
                  <a:srgbClr val="00B0F0"/>
                </a:solidFill>
              </a:rPr>
              <a:t> </a:t>
            </a:r>
            <a:r>
              <a:rPr lang="en-US" dirty="0" err="1">
                <a:solidFill>
                  <a:srgbClr val="00B0F0"/>
                </a:solidFill>
              </a:rPr>
              <a:t>si</a:t>
            </a:r>
            <a:r>
              <a:rPr lang="en-US" dirty="0">
                <a:solidFill>
                  <a:srgbClr val="00B0F0"/>
                </a:solidFill>
              </a:rPr>
              <a:t> la </a:t>
            </a:r>
            <a:r>
              <a:rPr lang="en-US" dirty="0" err="1">
                <a:solidFill>
                  <a:srgbClr val="00B0F0"/>
                </a:solidFill>
              </a:rPr>
              <a:t>commande</a:t>
            </a:r>
            <a:r>
              <a:rPr lang="en-US" dirty="0">
                <a:solidFill>
                  <a:srgbClr val="00B0F0"/>
                </a:solidFill>
              </a:rPr>
              <a:t> a </a:t>
            </a:r>
            <a:r>
              <a:rPr lang="en-US" dirty="0" err="1">
                <a:solidFill>
                  <a:srgbClr val="00B0F0"/>
                </a:solidFill>
              </a:rPr>
              <a:t>été</a:t>
            </a:r>
            <a:r>
              <a:rPr lang="en-US" dirty="0">
                <a:solidFill>
                  <a:srgbClr val="00B0F0"/>
                </a:solidFill>
              </a:rPr>
              <a:t> </a:t>
            </a:r>
            <a:r>
              <a:rPr lang="en-US" dirty="0" err="1">
                <a:solidFill>
                  <a:srgbClr val="00B0F0"/>
                </a:solidFill>
              </a:rPr>
              <a:t>ignorée</a:t>
            </a:r>
            <a:r>
              <a:rPr lang="en-US" dirty="0">
                <a:solidFill>
                  <a:srgbClr val="00B0F0"/>
                </a:solidFill>
              </a:rPr>
              <a:t> </a:t>
            </a:r>
            <a:r>
              <a:rPr lang="en-US" dirty="0" err="1">
                <a:solidFill>
                  <a:srgbClr val="00B0F0"/>
                </a:solidFill>
              </a:rPr>
              <a:t>ou</a:t>
            </a:r>
            <a:r>
              <a:rPr lang="en-US" dirty="0">
                <a:solidFill>
                  <a:srgbClr val="00B0F0"/>
                </a:solidFill>
              </a:rPr>
              <a:t> pas</a:t>
            </a:r>
          </a:p>
          <a:p>
            <a:r>
              <a:rPr lang="en-US" dirty="0">
                <a:solidFill>
                  <a:srgbClr val="00B0F0"/>
                </a:solidFill>
              </a:rPr>
              <a:t> </a:t>
            </a:r>
            <a:r>
              <a:rPr lang="en-US" dirty="0" err="1">
                <a:solidFill>
                  <a:srgbClr val="00B0F0"/>
                </a:solidFill>
              </a:rPr>
              <a:t>rc</a:t>
            </a:r>
            <a:r>
              <a:rPr lang="en-US" dirty="0">
                <a:solidFill>
                  <a:srgbClr val="00B0F0"/>
                </a:solidFill>
              </a:rPr>
              <a:t> : </a:t>
            </a:r>
            <a:r>
              <a:rPr lang="en-US" dirty="0" err="1">
                <a:solidFill>
                  <a:srgbClr val="00B0F0"/>
                </a:solidFill>
              </a:rPr>
              <a:t>certains</a:t>
            </a:r>
            <a:r>
              <a:rPr lang="en-US" dirty="0">
                <a:solidFill>
                  <a:srgbClr val="00B0F0"/>
                </a:solidFill>
              </a:rPr>
              <a:t> modules execute des </a:t>
            </a:r>
            <a:r>
              <a:rPr lang="en-US" dirty="0" err="1">
                <a:solidFill>
                  <a:srgbClr val="00B0F0"/>
                </a:solidFill>
              </a:rPr>
              <a:t>utilitaires</a:t>
            </a:r>
            <a:r>
              <a:rPr lang="en-US" dirty="0">
                <a:solidFill>
                  <a:srgbClr val="00B0F0"/>
                </a:solidFill>
              </a:rPr>
              <a:t> de </a:t>
            </a:r>
            <a:r>
              <a:rPr lang="en-US" dirty="0" err="1">
                <a:solidFill>
                  <a:srgbClr val="00B0F0"/>
                </a:solidFill>
              </a:rPr>
              <a:t>ligne</a:t>
            </a:r>
            <a:r>
              <a:rPr lang="en-US" dirty="0">
                <a:solidFill>
                  <a:srgbClr val="00B0F0"/>
                </a:solidFill>
              </a:rPr>
              <a:t> de </a:t>
            </a:r>
            <a:r>
              <a:rPr lang="en-US" dirty="0" err="1">
                <a:solidFill>
                  <a:srgbClr val="00B0F0"/>
                </a:solidFill>
              </a:rPr>
              <a:t>commande</a:t>
            </a:r>
            <a:r>
              <a:rPr lang="en-US" dirty="0">
                <a:solidFill>
                  <a:srgbClr val="00B0F0"/>
                </a:solidFill>
              </a:rPr>
              <a:t> (</a:t>
            </a:r>
            <a:r>
              <a:rPr lang="en-US" dirty="0" err="1">
                <a:solidFill>
                  <a:srgbClr val="00B0F0"/>
                </a:solidFill>
              </a:rPr>
              <a:t>raw,shell,command,etc</a:t>
            </a:r>
            <a:r>
              <a:rPr lang="en-US" dirty="0">
                <a:solidFill>
                  <a:srgbClr val="00B0F0"/>
                </a:solidFill>
              </a:rPr>
              <a:t>.) </a:t>
            </a:r>
            <a:r>
              <a:rPr lang="en-US" dirty="0" err="1">
                <a:solidFill>
                  <a:srgbClr val="00B0F0"/>
                </a:solidFill>
              </a:rPr>
              <a:t>ce</a:t>
            </a:r>
            <a:r>
              <a:rPr lang="en-US" dirty="0">
                <a:solidFill>
                  <a:srgbClr val="00B0F0"/>
                </a:solidFill>
              </a:rPr>
              <a:t> champ </a:t>
            </a:r>
            <a:r>
              <a:rPr lang="en-US" dirty="0" err="1">
                <a:solidFill>
                  <a:srgbClr val="00B0F0"/>
                </a:solidFill>
              </a:rPr>
              <a:t>contient</a:t>
            </a:r>
            <a:r>
              <a:rPr lang="en-US" dirty="0">
                <a:solidFill>
                  <a:srgbClr val="00B0F0"/>
                </a:solidFill>
              </a:rPr>
              <a:t> le code de retour de </a:t>
            </a:r>
            <a:r>
              <a:rPr lang="en-US" dirty="0" err="1">
                <a:solidFill>
                  <a:srgbClr val="00B0F0"/>
                </a:solidFill>
              </a:rPr>
              <a:t>ces</a:t>
            </a:r>
            <a:r>
              <a:rPr lang="en-US" dirty="0">
                <a:solidFill>
                  <a:srgbClr val="00B0F0"/>
                </a:solidFill>
              </a:rPr>
              <a:t> </a:t>
            </a:r>
            <a:r>
              <a:rPr lang="en-US" dirty="0" err="1">
                <a:solidFill>
                  <a:srgbClr val="00B0F0"/>
                </a:solidFill>
              </a:rPr>
              <a:t>utilitaires</a:t>
            </a:r>
            <a:endParaRPr lang="en-US" dirty="0">
              <a:solidFill>
                <a:srgbClr val="00B0F0"/>
              </a:solidFill>
            </a:endParaRPr>
          </a:p>
          <a:p>
            <a:r>
              <a:rPr lang="en-US" dirty="0" err="1">
                <a:solidFill>
                  <a:srgbClr val="00B0F0"/>
                </a:solidFill>
              </a:rPr>
              <a:t>Stdout</a:t>
            </a:r>
            <a:r>
              <a:rPr lang="en-US" dirty="0">
                <a:solidFill>
                  <a:srgbClr val="00B0F0"/>
                </a:solidFill>
              </a:rPr>
              <a:t> : </a:t>
            </a:r>
            <a:r>
              <a:rPr lang="en-US" dirty="0" err="1">
                <a:solidFill>
                  <a:srgbClr val="00B0F0"/>
                </a:solidFill>
              </a:rPr>
              <a:t>cette</a:t>
            </a:r>
            <a:r>
              <a:rPr lang="en-US" dirty="0">
                <a:solidFill>
                  <a:srgbClr val="00B0F0"/>
                </a:solidFill>
              </a:rPr>
              <a:t> zone </a:t>
            </a:r>
            <a:r>
              <a:rPr lang="en-US" dirty="0" err="1">
                <a:solidFill>
                  <a:srgbClr val="00B0F0"/>
                </a:solidFill>
              </a:rPr>
              <a:t>contient</a:t>
            </a:r>
            <a:r>
              <a:rPr lang="en-US" dirty="0">
                <a:solidFill>
                  <a:srgbClr val="00B0F0"/>
                </a:solidFill>
              </a:rPr>
              <a:t> </a:t>
            </a:r>
            <a:r>
              <a:rPr lang="en-US" dirty="0" err="1">
                <a:solidFill>
                  <a:srgbClr val="00B0F0"/>
                </a:solidFill>
              </a:rPr>
              <a:t>l’edition</a:t>
            </a:r>
            <a:r>
              <a:rPr lang="en-US" dirty="0">
                <a:solidFill>
                  <a:srgbClr val="00B0F0"/>
                </a:solidFill>
              </a:rPr>
              <a:t> </a:t>
            </a:r>
            <a:r>
              <a:rPr lang="en-US" dirty="0" err="1">
                <a:solidFill>
                  <a:srgbClr val="00B0F0"/>
                </a:solidFill>
              </a:rPr>
              <a:t>normale</a:t>
            </a:r>
            <a:r>
              <a:rPr lang="en-US" dirty="0">
                <a:solidFill>
                  <a:srgbClr val="00B0F0"/>
                </a:solidFill>
              </a:rPr>
              <a:t> de </a:t>
            </a:r>
            <a:r>
              <a:rPr lang="en-US" dirty="0" err="1">
                <a:solidFill>
                  <a:srgbClr val="00B0F0"/>
                </a:solidFill>
              </a:rPr>
              <a:t>ces</a:t>
            </a:r>
            <a:r>
              <a:rPr lang="en-US" dirty="0">
                <a:solidFill>
                  <a:srgbClr val="00B0F0"/>
                </a:solidFill>
              </a:rPr>
              <a:t> </a:t>
            </a:r>
            <a:r>
              <a:rPr lang="en-US" dirty="0" err="1">
                <a:solidFill>
                  <a:srgbClr val="00B0F0"/>
                </a:solidFill>
              </a:rPr>
              <a:t>utilisatire</a:t>
            </a:r>
            <a:endParaRPr lang="en-US" dirty="0">
              <a:solidFill>
                <a:srgbClr val="00B0F0"/>
              </a:solidFill>
            </a:endParaRPr>
          </a:p>
          <a:p>
            <a:r>
              <a:rPr lang="en-US" dirty="0">
                <a:solidFill>
                  <a:srgbClr val="00B0F0"/>
                </a:solidFill>
              </a:rPr>
              <a:t>Stderr : </a:t>
            </a:r>
            <a:r>
              <a:rPr lang="en-US" dirty="0" err="1">
                <a:solidFill>
                  <a:srgbClr val="00B0F0"/>
                </a:solidFill>
              </a:rPr>
              <a:t>contient</a:t>
            </a:r>
            <a:r>
              <a:rPr lang="en-US" dirty="0">
                <a:solidFill>
                  <a:srgbClr val="00B0F0"/>
                </a:solidFill>
              </a:rPr>
              <a:t> la sortie </a:t>
            </a:r>
            <a:r>
              <a:rPr lang="en-US" dirty="0" err="1">
                <a:solidFill>
                  <a:srgbClr val="00B0F0"/>
                </a:solidFill>
              </a:rPr>
              <a:t>erreur</a:t>
            </a:r>
            <a:r>
              <a:rPr lang="en-US" dirty="0">
                <a:solidFill>
                  <a:srgbClr val="00B0F0"/>
                </a:solidFill>
              </a:rPr>
              <a:t> des </a:t>
            </a:r>
            <a:r>
              <a:rPr lang="en-US" dirty="0" err="1">
                <a:solidFill>
                  <a:srgbClr val="00B0F0"/>
                </a:solidFill>
              </a:rPr>
              <a:t>utilitaire</a:t>
            </a:r>
            <a:r>
              <a:rPr lang="en-US" dirty="0">
                <a:solidFill>
                  <a:srgbClr val="00B0F0"/>
                </a:solidFill>
              </a:rPr>
              <a:t> </a:t>
            </a:r>
            <a:r>
              <a:rPr lang="en-US" dirty="0" err="1">
                <a:solidFill>
                  <a:srgbClr val="00B0F0"/>
                </a:solidFill>
              </a:rPr>
              <a:t>utilisée</a:t>
            </a:r>
            <a:endParaRPr lang="en-US" dirty="0">
              <a:solidFill>
                <a:schemeClr val="bg1"/>
              </a:solidFill>
            </a:endParaRPr>
          </a:p>
        </p:txBody>
      </p:sp>
      <p:sp>
        <p:nvSpPr>
          <p:cNvPr id="7" name="ZoneTexte 6">
            <a:extLst>
              <a:ext uri="{FF2B5EF4-FFF2-40B4-BE49-F238E27FC236}">
                <a16:creationId xmlns:a16="http://schemas.microsoft.com/office/drawing/2014/main" id="{952033A9-5AA4-C4BE-5254-E710AF0B684E}"/>
              </a:ext>
            </a:extLst>
          </p:cNvPr>
          <p:cNvSpPr txBox="1"/>
          <p:nvPr/>
        </p:nvSpPr>
        <p:spPr>
          <a:xfrm>
            <a:off x="6621415" y="4349997"/>
            <a:ext cx="5039137" cy="1754326"/>
          </a:xfrm>
          <a:prstGeom prst="rect">
            <a:avLst/>
          </a:prstGeom>
          <a:noFill/>
        </p:spPr>
        <p:txBody>
          <a:bodyPr wrap="square">
            <a:spAutoFit/>
          </a:bodyPr>
          <a:lstStyle/>
          <a:p>
            <a:r>
              <a:rPr lang="fr-FR" dirty="0">
                <a:solidFill>
                  <a:schemeClr val="bg1"/>
                </a:solidFill>
              </a:rPr>
              <a:t>Les </a:t>
            </a:r>
            <a:r>
              <a:rPr lang="fr-FR" dirty="0" err="1">
                <a:solidFill>
                  <a:schemeClr val="bg1"/>
                </a:solidFill>
              </a:rPr>
              <a:t>facts</a:t>
            </a:r>
            <a:r>
              <a:rPr lang="fr-FR" dirty="0">
                <a:solidFill>
                  <a:schemeClr val="bg1"/>
                </a:solidFill>
              </a:rPr>
              <a:t> visent l’obtention des informations de vos hosts. Elles commencent par ansible_</a:t>
            </a:r>
          </a:p>
          <a:p>
            <a:r>
              <a:rPr lang="fr-FR" dirty="0">
                <a:solidFill>
                  <a:schemeClr val="bg1"/>
                </a:solidFill>
              </a:rPr>
              <a:t>Le retour des informations fournies par les </a:t>
            </a:r>
            <a:r>
              <a:rPr lang="fr-FR" dirty="0" err="1">
                <a:solidFill>
                  <a:schemeClr val="bg1"/>
                </a:solidFill>
              </a:rPr>
              <a:t>facts</a:t>
            </a:r>
            <a:r>
              <a:rPr lang="fr-FR" dirty="0">
                <a:solidFill>
                  <a:schemeClr val="bg1"/>
                </a:solidFill>
              </a:rPr>
              <a:t> peut être bloqué pour améliorer les performances : </a:t>
            </a:r>
            <a:r>
              <a:rPr lang="fr-FR" dirty="0" err="1">
                <a:solidFill>
                  <a:schemeClr val="bg1"/>
                </a:solidFill>
              </a:rPr>
              <a:t>gather_facts</a:t>
            </a:r>
            <a:r>
              <a:rPr lang="fr-FR" dirty="0">
                <a:solidFill>
                  <a:schemeClr val="bg1"/>
                </a:solidFill>
              </a:rPr>
              <a:t>: no</a:t>
            </a:r>
          </a:p>
          <a:p>
            <a:r>
              <a:rPr lang="fr-FR" dirty="0">
                <a:solidFill>
                  <a:schemeClr val="bg1"/>
                </a:solidFill>
              </a:rPr>
              <a:t>Les </a:t>
            </a:r>
            <a:r>
              <a:rPr lang="fr-FR" dirty="0" err="1">
                <a:solidFill>
                  <a:schemeClr val="bg1"/>
                </a:solidFill>
              </a:rPr>
              <a:t>facts</a:t>
            </a:r>
            <a:r>
              <a:rPr lang="fr-FR" dirty="0">
                <a:solidFill>
                  <a:schemeClr val="bg1"/>
                </a:solidFill>
              </a:rPr>
              <a:t> sont fournies par le module setup:</a:t>
            </a:r>
          </a:p>
        </p:txBody>
      </p:sp>
      <p:sp>
        <p:nvSpPr>
          <p:cNvPr id="10" name="ZoneTexte 9">
            <a:extLst>
              <a:ext uri="{FF2B5EF4-FFF2-40B4-BE49-F238E27FC236}">
                <a16:creationId xmlns:a16="http://schemas.microsoft.com/office/drawing/2014/main" id="{E44794D0-69E2-56EA-E1D4-894CBB24ACC2}"/>
              </a:ext>
            </a:extLst>
          </p:cNvPr>
          <p:cNvSpPr txBox="1"/>
          <p:nvPr/>
        </p:nvSpPr>
        <p:spPr>
          <a:xfrm>
            <a:off x="228617" y="3756621"/>
            <a:ext cx="5843016" cy="2800767"/>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name: print out </a:t>
            </a:r>
            <a:r>
              <a:rPr lang="en-US" sz="1600" dirty="0" err="1">
                <a:solidFill>
                  <a:schemeClr val="bg1"/>
                </a:solidFill>
                <a:latin typeface="Courier New" panose="02070309020205020404" pitchFamily="49" charset="0"/>
                <a:cs typeface="Courier New" panose="02070309020205020404" pitchFamily="49" charset="0"/>
              </a:rPr>
              <a:t>os</a:t>
            </a:r>
            <a:r>
              <a:rPr lang="en-US" sz="1600" dirty="0">
                <a:solidFill>
                  <a:schemeClr val="bg1"/>
                </a:solidFill>
                <a:latin typeface="Courier New" panose="02070309020205020404" pitchFamily="49" charset="0"/>
                <a:cs typeface="Courier New" panose="02070309020205020404" pitchFamily="49" charset="0"/>
              </a:rPr>
              <a:t> system</a:t>
            </a:r>
          </a:p>
          <a:p>
            <a:r>
              <a:rPr lang="en-US" sz="1600" dirty="0">
                <a:solidFill>
                  <a:schemeClr val="bg1"/>
                </a:solidFill>
                <a:latin typeface="Courier New" panose="02070309020205020404" pitchFamily="49" charset="0"/>
                <a:cs typeface="Courier New" panose="02070309020205020404" pitchFamily="49" charset="0"/>
              </a:rPr>
              <a:t>  hosts: web</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gathet_facts</a:t>
            </a:r>
            <a:r>
              <a:rPr lang="en-US" sz="1600" dirty="0">
                <a:solidFill>
                  <a:schemeClr val="bg1"/>
                </a:solidFill>
                <a:latin typeface="Courier New" panose="02070309020205020404" pitchFamily="49" charset="0"/>
                <a:cs typeface="Courier New" panose="02070309020205020404" pitchFamily="49" charset="0"/>
              </a:rPr>
              <a:t> : false</a:t>
            </a:r>
          </a:p>
          <a:p>
            <a:r>
              <a:rPr lang="en-US" sz="1600" dirty="0">
                <a:solidFill>
                  <a:schemeClr val="bg1"/>
                </a:solidFill>
                <a:latin typeface="Courier New" panose="02070309020205020404" pitchFamily="49" charset="0"/>
                <a:cs typeface="Courier New" panose="02070309020205020404" pitchFamily="49" charset="0"/>
              </a:rPr>
              <a:t>  tasks:</a:t>
            </a:r>
          </a:p>
          <a:p>
            <a:r>
              <a:rPr lang="en-US" sz="1600" dirty="0">
                <a:solidFill>
                  <a:schemeClr val="bg1"/>
                </a:solidFill>
                <a:latin typeface="Courier New" panose="02070309020205020404" pitchFamily="49" charset="0"/>
                <a:cs typeface="Courier New" panose="02070309020205020404" pitchFamily="49" charset="0"/>
              </a:rPr>
              <a:t>    - name: facts</a:t>
            </a:r>
          </a:p>
          <a:p>
            <a:r>
              <a:rPr lang="en-US" sz="1600" dirty="0">
                <a:solidFill>
                  <a:schemeClr val="bg1"/>
                </a:solidFill>
                <a:latin typeface="Courier New" panose="02070309020205020404" pitchFamily="49" charset="0"/>
                <a:cs typeface="Courier New" panose="02070309020205020404" pitchFamily="49" charset="0"/>
              </a:rPr>
              <a:t>     setup:</a:t>
            </a:r>
          </a:p>
          <a:p>
            <a:r>
              <a:rPr lang="en-US" sz="1600" dirty="0">
                <a:solidFill>
                  <a:schemeClr val="bg1"/>
                </a:solidFill>
                <a:latin typeface="Courier New" panose="02070309020205020404" pitchFamily="49" charset="0"/>
                <a:cs typeface="Courier New" panose="02070309020205020404" pitchFamily="49" charset="0"/>
              </a:rPr>
              <a:t>    register : output </a:t>
            </a:r>
          </a:p>
          <a:p>
            <a:r>
              <a:rPr lang="en-US" sz="1600" dirty="0">
                <a:solidFill>
                  <a:schemeClr val="bg1"/>
                </a:solidFill>
                <a:latin typeface="Courier New" panose="02070309020205020404" pitchFamily="49" charset="0"/>
                <a:cs typeface="Courier New" panose="02070309020205020404" pitchFamily="49" charset="0"/>
              </a:rPr>
              <a:t>    - name: “print out”</a:t>
            </a:r>
          </a:p>
          <a:p>
            <a:r>
              <a:rPr lang="en-US" sz="1600" dirty="0">
                <a:solidFill>
                  <a:schemeClr val="bg1"/>
                </a:solidFill>
                <a:latin typeface="Courier New" panose="02070309020205020404" pitchFamily="49" charset="0"/>
                <a:cs typeface="Courier New" panose="02070309020205020404" pitchFamily="49" charset="0"/>
              </a:rPr>
              <a:t>       debug:</a:t>
            </a:r>
          </a:p>
          <a:p>
            <a:r>
              <a:rPr lang="en-US" sz="1600" dirty="0">
                <a:solidFill>
                  <a:schemeClr val="bg1"/>
                </a:solidFill>
                <a:latin typeface="Courier New" panose="02070309020205020404" pitchFamily="49" charset="0"/>
                <a:cs typeface="Courier New" panose="02070309020205020404" pitchFamily="49" charset="0"/>
              </a:rPr>
              <a:t>         message : “{{ output }}”</a:t>
            </a:r>
          </a:p>
        </p:txBody>
      </p:sp>
    </p:spTree>
    <p:extLst>
      <p:ext uri="{BB962C8B-B14F-4D97-AF65-F5344CB8AC3E}">
        <p14:creationId xmlns:p14="http://schemas.microsoft.com/office/powerpoint/2010/main" val="603771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14" name="ZoneTexte 13">
            <a:extLst>
              <a:ext uri="{FF2B5EF4-FFF2-40B4-BE49-F238E27FC236}">
                <a16:creationId xmlns:a16="http://schemas.microsoft.com/office/drawing/2014/main" id="{E2F455C3-E7C2-E3AC-E02F-2DCFD9D6422B}"/>
              </a:ext>
            </a:extLst>
          </p:cNvPr>
          <p:cNvSpPr txBox="1"/>
          <p:nvPr/>
        </p:nvSpPr>
        <p:spPr>
          <a:xfrm>
            <a:off x="334618" y="1353882"/>
            <a:ext cx="11340547" cy="1015663"/>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Calibri"/>
                <a:cs typeface="Calibri"/>
              </a:rPr>
              <a:t>Dans Ansible, les variables sont évaluées selon une </a:t>
            </a:r>
            <a:r>
              <a:rPr lang="fr-FR" sz="2000" b="1" dirty="0">
                <a:solidFill>
                  <a:schemeClr val="bg1"/>
                </a:solidFill>
                <a:latin typeface="Calibri"/>
                <a:cs typeface="Calibri"/>
              </a:rPr>
              <a:t>hiérarchie de priorité</a:t>
            </a:r>
            <a:r>
              <a:rPr lang="fr-FR" sz="2000" dirty="0">
                <a:solidFill>
                  <a:schemeClr val="bg1"/>
                </a:solidFill>
                <a:latin typeface="Calibri"/>
                <a:cs typeface="Calibri"/>
              </a:rPr>
              <a:t>, ce qui signifie que certaines valeurs de variables sont préférées à d'autres en fonction de leur niveau de spécificité et de la façon dont elles sont définies. </a:t>
            </a:r>
            <a:endParaRPr lang="fr-FR" sz="2000" dirty="0">
              <a:solidFill>
                <a:schemeClr val="bg1"/>
              </a:solidFill>
              <a:latin typeface="Calibri"/>
              <a:cs typeface="Calibri"/>
              <a:sym typeface="Calibri"/>
            </a:endParaRPr>
          </a:p>
        </p:txBody>
      </p:sp>
      <p:sp>
        <p:nvSpPr>
          <p:cNvPr id="8" name="ZoneTexte 7">
            <a:extLst>
              <a:ext uri="{FF2B5EF4-FFF2-40B4-BE49-F238E27FC236}">
                <a16:creationId xmlns:a16="http://schemas.microsoft.com/office/drawing/2014/main" id="{551A5097-7A8E-C8DB-E2AA-074BC4D59CDA}"/>
              </a:ext>
            </a:extLst>
          </p:cNvPr>
          <p:cNvSpPr txBox="1"/>
          <p:nvPr/>
        </p:nvSpPr>
        <p:spPr>
          <a:xfrm>
            <a:off x="695017" y="2349626"/>
            <a:ext cx="3982999" cy="4154984"/>
          </a:xfrm>
          <a:prstGeom prst="rect">
            <a:avLst/>
          </a:prstGeom>
          <a:noFill/>
        </p:spPr>
        <p:txBody>
          <a:bodyPr wrap="square">
            <a:spAutoFit/>
          </a:bodyPr>
          <a:lstStyle/>
          <a:p>
            <a:r>
              <a:rPr lang="fr-FR" sz="1100" dirty="0">
                <a:solidFill>
                  <a:schemeClr val="bg1"/>
                </a:solidFill>
              </a:rPr>
              <a:t>valeurs de la ligne de)</a:t>
            </a:r>
          </a:p>
          <a:p>
            <a:r>
              <a:rPr lang="fr-FR" sz="1100" dirty="0">
                <a:solidFill>
                  <a:schemeClr val="bg1"/>
                </a:solidFill>
              </a:rPr>
              <a:t>valeurs par défaut des rôles (définies dans </a:t>
            </a:r>
            <a:r>
              <a:rPr lang="fr-FR" sz="1100" dirty="0" err="1">
                <a:solidFill>
                  <a:schemeClr val="bg1"/>
                </a:solidFill>
              </a:rPr>
              <a:t>role</a:t>
            </a:r>
            <a:r>
              <a:rPr lang="fr-FR" sz="1100" dirty="0">
                <a:solidFill>
                  <a:schemeClr val="bg1"/>
                </a:solidFill>
              </a:rPr>
              <a:t>/defaults/</a:t>
            </a:r>
            <a:r>
              <a:rPr lang="fr-FR" sz="1100" dirty="0" err="1">
                <a:solidFill>
                  <a:schemeClr val="bg1"/>
                </a:solidFill>
              </a:rPr>
              <a:t>main.yml</a:t>
            </a:r>
            <a:r>
              <a:rPr lang="fr-FR" sz="1100" dirty="0">
                <a:solidFill>
                  <a:schemeClr val="bg1"/>
                </a:solidFill>
              </a:rPr>
              <a:t>)</a:t>
            </a:r>
          </a:p>
          <a:p>
            <a:r>
              <a:rPr lang="fr-FR" sz="1100" dirty="0">
                <a:solidFill>
                  <a:schemeClr val="bg1"/>
                </a:solidFill>
              </a:rPr>
              <a:t>fichiers </a:t>
            </a:r>
            <a:r>
              <a:rPr lang="fr-FR" sz="1100" dirty="0" err="1">
                <a:solidFill>
                  <a:schemeClr val="bg1"/>
                </a:solidFill>
              </a:rPr>
              <a:t>inventory</a:t>
            </a:r>
            <a:r>
              <a:rPr lang="fr-FR" sz="1100" dirty="0">
                <a:solidFill>
                  <a:schemeClr val="bg1"/>
                </a:solidFill>
              </a:rPr>
              <a:t> ou script </a:t>
            </a:r>
            <a:r>
              <a:rPr lang="fr-FR" sz="1100" dirty="0" err="1">
                <a:solidFill>
                  <a:schemeClr val="bg1"/>
                </a:solidFill>
              </a:rPr>
              <a:t>group_vars</a:t>
            </a:r>
            <a:endParaRPr lang="fr-FR" sz="1100" dirty="0">
              <a:solidFill>
                <a:schemeClr val="bg1"/>
              </a:solidFill>
            </a:endParaRPr>
          </a:p>
          <a:p>
            <a:r>
              <a:rPr lang="fr-FR" sz="1100" dirty="0" err="1">
                <a:solidFill>
                  <a:schemeClr val="bg1"/>
                </a:solidFill>
              </a:rPr>
              <a:t>inventory</a:t>
            </a:r>
            <a:r>
              <a:rPr lang="fr-FR" sz="1100" dirty="0">
                <a:solidFill>
                  <a:schemeClr val="bg1"/>
                </a:solidFill>
              </a:rPr>
              <a:t> </a:t>
            </a:r>
            <a:r>
              <a:rPr lang="fr-FR" sz="1100" dirty="0" err="1">
                <a:solidFill>
                  <a:schemeClr val="bg1"/>
                </a:solidFill>
              </a:rPr>
              <a:t>group_vars</a:t>
            </a:r>
            <a:r>
              <a:rPr lang="fr-FR" sz="1100" dirty="0">
                <a:solidFill>
                  <a:schemeClr val="bg1"/>
                </a:solidFill>
              </a:rPr>
              <a:t>/all</a:t>
            </a:r>
          </a:p>
          <a:p>
            <a:r>
              <a:rPr lang="fr-FR" sz="1100" dirty="0" err="1">
                <a:solidFill>
                  <a:schemeClr val="bg1"/>
                </a:solidFill>
              </a:rPr>
              <a:t>playbook</a:t>
            </a:r>
            <a:r>
              <a:rPr lang="fr-FR" sz="1100" dirty="0">
                <a:solidFill>
                  <a:schemeClr val="bg1"/>
                </a:solidFill>
              </a:rPr>
              <a:t> </a:t>
            </a:r>
            <a:r>
              <a:rPr lang="fr-FR" sz="1100" dirty="0" err="1">
                <a:solidFill>
                  <a:schemeClr val="bg1"/>
                </a:solidFill>
              </a:rPr>
              <a:t>group_vars</a:t>
            </a:r>
            <a:r>
              <a:rPr lang="fr-FR" sz="1100" dirty="0">
                <a:solidFill>
                  <a:schemeClr val="bg1"/>
                </a:solidFill>
              </a:rPr>
              <a:t>/all</a:t>
            </a:r>
          </a:p>
          <a:p>
            <a:r>
              <a:rPr lang="fr-FR" sz="1100" dirty="0" err="1">
                <a:solidFill>
                  <a:schemeClr val="bg1"/>
                </a:solidFill>
              </a:rPr>
              <a:t>inventory</a:t>
            </a:r>
            <a:r>
              <a:rPr lang="fr-FR" sz="1100" dirty="0">
                <a:solidFill>
                  <a:schemeClr val="bg1"/>
                </a:solidFill>
              </a:rPr>
              <a:t> </a:t>
            </a:r>
            <a:r>
              <a:rPr lang="fr-FR" sz="1100" dirty="0" err="1">
                <a:solidFill>
                  <a:schemeClr val="bg1"/>
                </a:solidFill>
              </a:rPr>
              <a:t>group_vars</a:t>
            </a:r>
            <a:r>
              <a:rPr lang="fr-FR" sz="1100" dirty="0">
                <a:solidFill>
                  <a:schemeClr val="bg1"/>
                </a:solidFill>
              </a:rPr>
              <a:t>/*</a:t>
            </a:r>
          </a:p>
          <a:p>
            <a:r>
              <a:rPr lang="fr-FR" sz="1100" dirty="0" err="1">
                <a:solidFill>
                  <a:schemeClr val="bg1"/>
                </a:solidFill>
              </a:rPr>
              <a:t>playbook</a:t>
            </a:r>
            <a:r>
              <a:rPr lang="fr-FR" sz="1100" dirty="0">
                <a:solidFill>
                  <a:schemeClr val="bg1"/>
                </a:solidFill>
              </a:rPr>
              <a:t> </a:t>
            </a:r>
            <a:r>
              <a:rPr lang="fr-FR" sz="1100" dirty="0" err="1">
                <a:solidFill>
                  <a:schemeClr val="bg1"/>
                </a:solidFill>
              </a:rPr>
              <a:t>group_vars</a:t>
            </a:r>
            <a:r>
              <a:rPr lang="fr-FR" sz="1100" dirty="0">
                <a:solidFill>
                  <a:schemeClr val="bg1"/>
                </a:solidFill>
              </a:rPr>
              <a:t>/*</a:t>
            </a:r>
          </a:p>
          <a:p>
            <a:r>
              <a:rPr lang="fr-FR" sz="1100" dirty="0">
                <a:solidFill>
                  <a:schemeClr val="bg1"/>
                </a:solidFill>
              </a:rPr>
              <a:t>fichiers </a:t>
            </a:r>
            <a:r>
              <a:rPr lang="fr-FR" sz="1100" dirty="0" err="1">
                <a:solidFill>
                  <a:schemeClr val="bg1"/>
                </a:solidFill>
              </a:rPr>
              <a:t>inventory</a:t>
            </a:r>
            <a:r>
              <a:rPr lang="fr-FR" sz="1100" dirty="0">
                <a:solidFill>
                  <a:schemeClr val="bg1"/>
                </a:solidFill>
              </a:rPr>
              <a:t> ou script </a:t>
            </a:r>
            <a:r>
              <a:rPr lang="fr-FR" sz="1100" dirty="0" err="1">
                <a:solidFill>
                  <a:schemeClr val="bg1"/>
                </a:solidFill>
              </a:rPr>
              <a:t>host_vars</a:t>
            </a:r>
            <a:endParaRPr lang="fr-FR" sz="1100" dirty="0">
              <a:solidFill>
                <a:schemeClr val="bg1"/>
              </a:solidFill>
            </a:endParaRPr>
          </a:p>
          <a:p>
            <a:r>
              <a:rPr lang="fr-FR" sz="1100" dirty="0" err="1">
                <a:solidFill>
                  <a:schemeClr val="bg1"/>
                </a:solidFill>
              </a:rPr>
              <a:t>inventory</a:t>
            </a:r>
            <a:r>
              <a:rPr lang="fr-FR" sz="1100" dirty="0">
                <a:solidFill>
                  <a:schemeClr val="bg1"/>
                </a:solidFill>
              </a:rPr>
              <a:t> </a:t>
            </a:r>
            <a:r>
              <a:rPr lang="fr-FR" sz="1100" dirty="0" err="1">
                <a:solidFill>
                  <a:schemeClr val="bg1"/>
                </a:solidFill>
              </a:rPr>
              <a:t>host_vars</a:t>
            </a:r>
            <a:r>
              <a:rPr lang="fr-FR" sz="1100" dirty="0">
                <a:solidFill>
                  <a:schemeClr val="bg1"/>
                </a:solidFill>
              </a:rPr>
              <a:t>/*</a:t>
            </a:r>
          </a:p>
          <a:p>
            <a:r>
              <a:rPr lang="fr-FR" sz="1100" dirty="0" err="1">
                <a:solidFill>
                  <a:schemeClr val="bg1"/>
                </a:solidFill>
              </a:rPr>
              <a:t>playbook</a:t>
            </a:r>
            <a:r>
              <a:rPr lang="fr-FR" sz="1100" dirty="0">
                <a:solidFill>
                  <a:schemeClr val="bg1"/>
                </a:solidFill>
              </a:rPr>
              <a:t> </a:t>
            </a:r>
            <a:r>
              <a:rPr lang="fr-FR" sz="1100" dirty="0" err="1">
                <a:solidFill>
                  <a:schemeClr val="bg1"/>
                </a:solidFill>
              </a:rPr>
              <a:t>host_vars</a:t>
            </a:r>
            <a:r>
              <a:rPr lang="fr-FR" sz="1100" dirty="0">
                <a:solidFill>
                  <a:schemeClr val="bg1"/>
                </a:solidFill>
              </a:rPr>
              <a:t>/*</a:t>
            </a:r>
          </a:p>
          <a:p>
            <a:r>
              <a:rPr lang="fr-FR" sz="1100" dirty="0" err="1">
                <a:solidFill>
                  <a:schemeClr val="bg1"/>
                </a:solidFill>
              </a:rPr>
              <a:t>facts</a:t>
            </a:r>
            <a:r>
              <a:rPr lang="fr-FR" sz="1100" dirty="0">
                <a:solidFill>
                  <a:schemeClr val="bg1"/>
                </a:solidFill>
              </a:rPr>
              <a:t> de l’host / </a:t>
            </a:r>
            <a:r>
              <a:rPr lang="fr-FR" sz="1100" dirty="0" err="1">
                <a:solidFill>
                  <a:schemeClr val="bg1"/>
                </a:solidFill>
              </a:rPr>
              <a:t>set_facts</a:t>
            </a:r>
            <a:r>
              <a:rPr lang="fr-FR" sz="1100" dirty="0">
                <a:solidFill>
                  <a:schemeClr val="bg1"/>
                </a:solidFill>
              </a:rPr>
              <a:t> en cache</a:t>
            </a:r>
          </a:p>
          <a:p>
            <a:r>
              <a:rPr lang="fr-FR" sz="1100" dirty="0">
                <a:solidFill>
                  <a:schemeClr val="bg1"/>
                </a:solidFill>
              </a:rPr>
              <a:t>variables </a:t>
            </a:r>
            <a:r>
              <a:rPr lang="fr-FR" sz="1100" dirty="0" err="1">
                <a:solidFill>
                  <a:schemeClr val="bg1"/>
                </a:solidFill>
              </a:rPr>
              <a:t>play</a:t>
            </a:r>
            <a:endParaRPr lang="fr-FR" sz="1100" dirty="0">
              <a:solidFill>
                <a:schemeClr val="bg1"/>
              </a:solidFill>
            </a:endParaRPr>
          </a:p>
          <a:p>
            <a:r>
              <a:rPr lang="fr-FR" sz="1100" dirty="0" err="1">
                <a:solidFill>
                  <a:schemeClr val="bg1"/>
                </a:solidFill>
              </a:rPr>
              <a:t>play</a:t>
            </a:r>
            <a:r>
              <a:rPr lang="fr-FR" sz="1100" dirty="0">
                <a:solidFill>
                  <a:schemeClr val="bg1"/>
                </a:solidFill>
              </a:rPr>
              <a:t> </a:t>
            </a:r>
            <a:r>
              <a:rPr lang="fr-FR" sz="1100" dirty="0" err="1">
                <a:solidFill>
                  <a:schemeClr val="bg1"/>
                </a:solidFill>
              </a:rPr>
              <a:t>vars_prompt</a:t>
            </a:r>
            <a:endParaRPr lang="fr-FR" sz="1100" dirty="0">
              <a:solidFill>
                <a:schemeClr val="bg1"/>
              </a:solidFill>
            </a:endParaRPr>
          </a:p>
          <a:p>
            <a:r>
              <a:rPr lang="fr-FR" sz="1100" dirty="0" err="1">
                <a:solidFill>
                  <a:schemeClr val="bg1"/>
                </a:solidFill>
              </a:rPr>
              <a:t>play</a:t>
            </a:r>
            <a:r>
              <a:rPr lang="fr-FR" sz="1100" dirty="0">
                <a:solidFill>
                  <a:schemeClr val="bg1"/>
                </a:solidFill>
              </a:rPr>
              <a:t> </a:t>
            </a:r>
            <a:r>
              <a:rPr lang="fr-FR" sz="1100" dirty="0" err="1">
                <a:solidFill>
                  <a:schemeClr val="bg1"/>
                </a:solidFill>
              </a:rPr>
              <a:t>vars_files</a:t>
            </a:r>
            <a:endParaRPr lang="fr-FR" sz="1100" dirty="0">
              <a:solidFill>
                <a:schemeClr val="bg1"/>
              </a:solidFill>
            </a:endParaRPr>
          </a:p>
          <a:p>
            <a:r>
              <a:rPr lang="fr-FR" sz="1100" dirty="0">
                <a:solidFill>
                  <a:schemeClr val="bg1"/>
                </a:solidFill>
              </a:rPr>
              <a:t>variables de rôle (définies dans </a:t>
            </a:r>
            <a:r>
              <a:rPr lang="fr-FR" sz="1100" dirty="0" err="1">
                <a:solidFill>
                  <a:schemeClr val="bg1"/>
                </a:solidFill>
              </a:rPr>
              <a:t>role</a:t>
            </a:r>
            <a:r>
              <a:rPr lang="fr-FR" sz="1100" dirty="0">
                <a:solidFill>
                  <a:schemeClr val="bg1"/>
                </a:solidFill>
              </a:rPr>
              <a:t>/vars/</a:t>
            </a:r>
            <a:r>
              <a:rPr lang="fr-FR" sz="1100" dirty="0" err="1">
                <a:solidFill>
                  <a:schemeClr val="bg1"/>
                </a:solidFill>
              </a:rPr>
              <a:t>main.yml</a:t>
            </a:r>
            <a:r>
              <a:rPr lang="fr-FR" sz="1100" dirty="0">
                <a:solidFill>
                  <a:schemeClr val="bg1"/>
                </a:solidFill>
              </a:rPr>
              <a:t>)</a:t>
            </a:r>
          </a:p>
          <a:p>
            <a:r>
              <a:rPr lang="fr-FR" sz="1100" dirty="0">
                <a:solidFill>
                  <a:schemeClr val="bg1"/>
                </a:solidFill>
              </a:rPr>
              <a:t>variables de bloc (seulement pour les tâches d’un bloc)</a:t>
            </a:r>
          </a:p>
          <a:p>
            <a:r>
              <a:rPr lang="fr-FR" sz="1100" dirty="0">
                <a:solidFill>
                  <a:schemeClr val="bg1"/>
                </a:solidFill>
              </a:rPr>
              <a:t>variables de tâche (uniquement pour une tâche)</a:t>
            </a:r>
          </a:p>
          <a:p>
            <a:r>
              <a:rPr lang="fr-FR" sz="1100" dirty="0" err="1">
                <a:solidFill>
                  <a:schemeClr val="bg1"/>
                </a:solidFill>
              </a:rPr>
              <a:t>include_vars</a:t>
            </a:r>
            <a:endParaRPr lang="fr-FR" sz="1100" dirty="0">
              <a:solidFill>
                <a:schemeClr val="bg1"/>
              </a:solidFill>
            </a:endParaRPr>
          </a:p>
          <a:p>
            <a:r>
              <a:rPr lang="fr-FR" sz="1100" dirty="0" err="1">
                <a:solidFill>
                  <a:schemeClr val="bg1"/>
                </a:solidFill>
              </a:rPr>
              <a:t>set_facts</a:t>
            </a:r>
            <a:r>
              <a:rPr lang="fr-FR" sz="1100" dirty="0">
                <a:solidFill>
                  <a:schemeClr val="bg1"/>
                </a:solidFill>
              </a:rPr>
              <a:t> / variables enregistrées (</a:t>
            </a:r>
            <a:r>
              <a:rPr lang="fr-FR" sz="1100" dirty="0" err="1">
                <a:solidFill>
                  <a:schemeClr val="bg1"/>
                </a:solidFill>
              </a:rPr>
              <a:t>registered</a:t>
            </a:r>
            <a:r>
              <a:rPr lang="fr-FR" sz="1100" dirty="0">
                <a:solidFill>
                  <a:schemeClr val="bg1"/>
                </a:solidFill>
              </a:rPr>
              <a:t>)</a:t>
            </a:r>
          </a:p>
          <a:p>
            <a:r>
              <a:rPr lang="fr-FR" sz="1100" dirty="0">
                <a:solidFill>
                  <a:schemeClr val="bg1"/>
                </a:solidFill>
              </a:rPr>
              <a:t>paramètres de rôle (et </a:t>
            </a:r>
            <a:r>
              <a:rPr lang="fr-FR" sz="1100" dirty="0" err="1">
                <a:solidFill>
                  <a:schemeClr val="bg1"/>
                </a:solidFill>
              </a:rPr>
              <a:t>include_role</a:t>
            </a:r>
            <a:r>
              <a:rPr lang="fr-FR" sz="1100" dirty="0">
                <a:solidFill>
                  <a:schemeClr val="bg1"/>
                </a:solidFill>
              </a:rPr>
              <a:t>)</a:t>
            </a:r>
          </a:p>
          <a:p>
            <a:r>
              <a:rPr lang="fr-FR" sz="1100" dirty="0">
                <a:solidFill>
                  <a:schemeClr val="bg1"/>
                </a:solidFill>
              </a:rPr>
              <a:t>paramètres inclus (</a:t>
            </a:r>
            <a:r>
              <a:rPr lang="fr-FR" sz="1100" dirty="0" err="1">
                <a:solidFill>
                  <a:schemeClr val="bg1"/>
                </a:solidFill>
              </a:rPr>
              <a:t>include</a:t>
            </a:r>
            <a:r>
              <a:rPr lang="fr-FR" sz="1100" dirty="0">
                <a:solidFill>
                  <a:schemeClr val="bg1"/>
                </a:solidFill>
              </a:rPr>
              <a:t>)</a:t>
            </a:r>
          </a:p>
          <a:p>
            <a:r>
              <a:rPr lang="fr-FR" sz="1100" dirty="0">
                <a:solidFill>
                  <a:schemeClr val="bg1"/>
                </a:solidFill>
              </a:rPr>
              <a:t>paramètres supplémentaires (par exemple, -e "user=</a:t>
            </a:r>
            <a:r>
              <a:rPr lang="fr-FR" sz="1100" dirty="0" err="1">
                <a:solidFill>
                  <a:schemeClr val="bg1"/>
                </a:solidFill>
              </a:rPr>
              <a:t>my_user</a:t>
            </a:r>
            <a:r>
              <a:rPr lang="fr-FR" sz="1100" dirty="0">
                <a:solidFill>
                  <a:schemeClr val="bg1"/>
                </a:solidFill>
              </a:rPr>
              <a:t>") (toujours prioritaires).</a:t>
            </a:r>
          </a:p>
        </p:txBody>
      </p:sp>
      <p:sp>
        <p:nvSpPr>
          <p:cNvPr id="9" name="ZoneTexte 8">
            <a:extLst>
              <a:ext uri="{FF2B5EF4-FFF2-40B4-BE49-F238E27FC236}">
                <a16:creationId xmlns:a16="http://schemas.microsoft.com/office/drawing/2014/main" id="{E2104187-70D6-8A13-B7B1-3E32684264D3}"/>
              </a:ext>
            </a:extLst>
          </p:cNvPr>
          <p:cNvSpPr txBox="1"/>
          <p:nvPr/>
        </p:nvSpPr>
        <p:spPr>
          <a:xfrm>
            <a:off x="5353878" y="2218096"/>
            <a:ext cx="6321286" cy="400110"/>
          </a:xfrm>
          <a:prstGeom prst="rect">
            <a:avLst/>
          </a:prstGeom>
          <a:solidFill>
            <a:srgbClr val="FFFF00"/>
          </a:solidFill>
        </p:spPr>
        <p:txBody>
          <a:bodyPr wrap="square">
            <a:spAutoFit/>
          </a:bodyPr>
          <a:lstStyle/>
          <a:p>
            <a:pPr marL="342900" indent="-342900">
              <a:buClr>
                <a:srgbClr val="FF0000"/>
              </a:buClr>
              <a:buFont typeface="Wingdings" panose="05000000000000000000" pitchFamily="2" charset="2"/>
              <a:buChar char="§"/>
            </a:pPr>
            <a:r>
              <a:rPr lang="fr-FR" sz="2000" dirty="0">
                <a:latin typeface="Calibri"/>
                <a:cs typeface="Calibri"/>
              </a:rPr>
              <a:t>Les niveaux les plus fréquemment utilisés sont . </a:t>
            </a:r>
            <a:endParaRPr lang="fr-FR" sz="2000" dirty="0">
              <a:latin typeface="Calibri"/>
              <a:cs typeface="Calibri"/>
              <a:sym typeface="Calibri"/>
            </a:endParaRPr>
          </a:p>
        </p:txBody>
      </p:sp>
      <p:sp>
        <p:nvSpPr>
          <p:cNvPr id="11" name="ZoneTexte 10">
            <a:extLst>
              <a:ext uri="{FF2B5EF4-FFF2-40B4-BE49-F238E27FC236}">
                <a16:creationId xmlns:a16="http://schemas.microsoft.com/office/drawing/2014/main" id="{B4B86C70-C650-07AB-A2BF-E69D95CB7C74}"/>
              </a:ext>
            </a:extLst>
          </p:cNvPr>
          <p:cNvSpPr txBox="1"/>
          <p:nvPr/>
        </p:nvSpPr>
        <p:spPr>
          <a:xfrm>
            <a:off x="5333278" y="2718441"/>
            <a:ext cx="6321286" cy="3693319"/>
          </a:xfrm>
          <a:prstGeom prst="rect">
            <a:avLst/>
          </a:prstGeom>
          <a:solidFill>
            <a:schemeClr val="tx1">
              <a:lumMod val="85000"/>
              <a:lumOff val="15000"/>
            </a:schemeClr>
          </a:solidFill>
        </p:spPr>
        <p:txBody>
          <a:bodyPr wrap="square">
            <a:spAutoFit/>
          </a:bodyPr>
          <a:lstStyle/>
          <a:p>
            <a:pPr marL="285750" indent="-285750" algn="l">
              <a:buFont typeface="Arial" panose="020B0604020202020204" pitchFamily="34" charset="0"/>
              <a:buChar char="•"/>
            </a:pPr>
            <a:r>
              <a:rPr lang="fr-FR" b="1" dirty="0" err="1">
                <a:solidFill>
                  <a:schemeClr val="accent1">
                    <a:lumMod val="60000"/>
                    <a:lumOff val="40000"/>
                  </a:schemeClr>
                </a:solidFill>
                <a:latin typeface="Calibri"/>
                <a:cs typeface="Calibri"/>
              </a:rPr>
              <a:t>Playbook</a:t>
            </a:r>
            <a:r>
              <a:rPr lang="fr-FR" dirty="0">
                <a:solidFill>
                  <a:schemeClr val="bg1"/>
                </a:solidFill>
                <a:latin typeface="Calibri"/>
                <a:cs typeface="Calibri"/>
              </a:rPr>
              <a:t> : Ont la portée la plus locale, ne sont visibles que dans le </a:t>
            </a:r>
            <a:r>
              <a:rPr lang="fr-FR" dirty="0" err="1">
                <a:solidFill>
                  <a:schemeClr val="bg1"/>
                </a:solidFill>
                <a:latin typeface="Calibri"/>
                <a:cs typeface="Calibri"/>
              </a:rPr>
              <a:t>playbook</a:t>
            </a:r>
            <a:r>
              <a:rPr lang="fr-FR" dirty="0">
                <a:solidFill>
                  <a:schemeClr val="bg1"/>
                </a:solidFill>
                <a:latin typeface="Calibri"/>
                <a:cs typeface="Calibri"/>
              </a:rPr>
              <a:t> où elles sont définies.</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Inventaire</a:t>
            </a:r>
            <a:r>
              <a:rPr lang="fr-FR" dirty="0">
                <a:solidFill>
                  <a:schemeClr val="bg1"/>
                </a:solidFill>
                <a:latin typeface="Calibri"/>
                <a:cs typeface="Calibri"/>
              </a:rPr>
              <a:t> : Ont une portée qui s'étend à tous les éléments du </a:t>
            </a:r>
            <a:r>
              <a:rPr lang="fr-FR" dirty="0" err="1">
                <a:solidFill>
                  <a:schemeClr val="bg1"/>
                </a:solidFill>
                <a:latin typeface="Calibri"/>
                <a:cs typeface="Calibri"/>
              </a:rPr>
              <a:t>playbook</a:t>
            </a:r>
            <a:r>
              <a:rPr lang="fr-FR" dirty="0">
                <a:solidFill>
                  <a:schemeClr val="bg1"/>
                </a:solidFill>
                <a:latin typeface="Calibri"/>
                <a:cs typeface="Calibri"/>
              </a:rPr>
              <a:t> qui utilisent cet inventaire.</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Groupe</a:t>
            </a:r>
            <a:r>
              <a:rPr lang="fr-FR" dirty="0">
                <a:solidFill>
                  <a:schemeClr val="bg1"/>
                </a:solidFill>
                <a:latin typeface="Calibri"/>
                <a:cs typeface="Calibri"/>
              </a:rPr>
              <a:t> : Ont une portée limitée aux hôtes faisant partie de ce groupe.</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Hôte</a:t>
            </a:r>
            <a:r>
              <a:rPr lang="fr-FR" dirty="0">
                <a:solidFill>
                  <a:schemeClr val="bg1"/>
                </a:solidFill>
                <a:latin typeface="Calibri"/>
                <a:cs typeface="Calibri"/>
              </a:rPr>
              <a:t> : Ont la portée la plus étroite, ne s'appliquent qu'à l'hôte concerné.</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Environnement</a:t>
            </a:r>
            <a:r>
              <a:rPr lang="fr-FR" dirty="0">
                <a:solidFill>
                  <a:schemeClr val="bg1"/>
                </a:solidFill>
                <a:latin typeface="Calibri"/>
                <a:cs typeface="Calibri"/>
              </a:rPr>
              <a:t> : Ont une portée globale à tous les </a:t>
            </a:r>
            <a:r>
              <a:rPr lang="fr-FR" dirty="0" err="1">
                <a:solidFill>
                  <a:schemeClr val="bg1"/>
                </a:solidFill>
                <a:latin typeface="Calibri"/>
                <a:cs typeface="Calibri"/>
              </a:rPr>
              <a:t>playbooks</a:t>
            </a:r>
            <a:r>
              <a:rPr lang="fr-FR" dirty="0">
                <a:solidFill>
                  <a:schemeClr val="bg1"/>
                </a:solidFill>
                <a:latin typeface="Calibri"/>
                <a:cs typeface="Calibri"/>
              </a:rPr>
              <a:t> et rôles exécutés dans cet environnement.</a:t>
            </a:r>
          </a:p>
          <a:p>
            <a:pPr marL="285750" indent="-285750" algn="l">
              <a:buFont typeface="Arial" panose="020B0604020202020204" pitchFamily="34" charset="0"/>
              <a:buChar char="•"/>
            </a:pPr>
            <a:r>
              <a:rPr lang="fr-FR" b="1" dirty="0" err="1">
                <a:solidFill>
                  <a:schemeClr val="accent1">
                    <a:lumMod val="60000"/>
                    <a:lumOff val="40000"/>
                  </a:schemeClr>
                </a:solidFill>
                <a:latin typeface="Calibri"/>
                <a:cs typeface="Calibri"/>
              </a:rPr>
              <a:t>Cnfiguration</a:t>
            </a:r>
            <a:r>
              <a:rPr lang="fr-FR" dirty="0">
                <a:solidFill>
                  <a:schemeClr val="bg1"/>
                </a:solidFill>
                <a:latin typeface="Calibri"/>
                <a:cs typeface="Calibri"/>
              </a:rPr>
              <a:t> (</a:t>
            </a:r>
            <a:r>
              <a:rPr lang="fr-FR" dirty="0" err="1">
                <a:solidFill>
                  <a:schemeClr val="bg1"/>
                </a:solidFill>
                <a:latin typeface="Calibri"/>
                <a:cs typeface="Calibri"/>
              </a:rPr>
              <a:t>ansible.cfg</a:t>
            </a:r>
            <a:r>
              <a:rPr lang="fr-FR" dirty="0">
                <a:solidFill>
                  <a:schemeClr val="bg1"/>
                </a:solidFill>
                <a:latin typeface="Calibri"/>
                <a:cs typeface="Calibri"/>
              </a:rPr>
              <a:t>) : Ont une portée globale à toutes les opérations Ansible sur la machine où le fichier de configuration est présent.</a:t>
            </a:r>
          </a:p>
        </p:txBody>
      </p:sp>
      <p:sp>
        <p:nvSpPr>
          <p:cNvPr id="7" name="ZoneTexte 6">
            <a:extLst>
              <a:ext uri="{FF2B5EF4-FFF2-40B4-BE49-F238E27FC236}">
                <a16:creationId xmlns:a16="http://schemas.microsoft.com/office/drawing/2014/main" id="{1E9540C4-B832-F6DC-3E91-011682CA6368}"/>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Tree>
    <p:extLst>
      <p:ext uri="{BB962C8B-B14F-4D97-AF65-F5344CB8AC3E}">
        <p14:creationId xmlns:p14="http://schemas.microsoft.com/office/powerpoint/2010/main" val="649603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9" name="ZoneTexte 8">
            <a:extLst>
              <a:ext uri="{FF2B5EF4-FFF2-40B4-BE49-F238E27FC236}">
                <a16:creationId xmlns:a16="http://schemas.microsoft.com/office/drawing/2014/main" id="{E2104187-70D6-8A13-B7B1-3E32684264D3}"/>
              </a:ext>
            </a:extLst>
          </p:cNvPr>
          <p:cNvSpPr txBox="1"/>
          <p:nvPr/>
        </p:nvSpPr>
        <p:spPr>
          <a:xfrm>
            <a:off x="10213147" y="1281104"/>
            <a:ext cx="1670968" cy="400110"/>
          </a:xfrm>
          <a:prstGeom prst="rect">
            <a:avLst/>
          </a:prstGeom>
          <a:solidFill>
            <a:srgbClr val="FFC000"/>
          </a:solidFill>
        </p:spPr>
        <p:txBody>
          <a:bodyPr wrap="square">
            <a:spAutoFit/>
          </a:bodyPr>
          <a:lstStyle/>
          <a:p>
            <a:pPr>
              <a:buClr>
                <a:srgbClr val="FF0000"/>
              </a:buClr>
            </a:pPr>
            <a:r>
              <a:rPr lang="fr-FR" sz="2000" dirty="0" err="1">
                <a:latin typeface="Calibri"/>
                <a:cs typeface="Calibri"/>
              </a:rPr>
              <a:t>Playbook.yml</a:t>
            </a:r>
            <a:r>
              <a:rPr lang="fr-FR" sz="2000" dirty="0">
                <a:latin typeface="Calibri"/>
                <a:cs typeface="Calibri"/>
              </a:rPr>
              <a:t> </a:t>
            </a:r>
            <a:endParaRPr lang="fr-FR" sz="2000" dirty="0">
              <a:latin typeface="Calibri"/>
              <a:cs typeface="Calibri"/>
              <a:sym typeface="Calibri"/>
            </a:endParaRPr>
          </a:p>
        </p:txBody>
      </p:sp>
      <p:sp>
        <p:nvSpPr>
          <p:cNvPr id="11" name="ZoneTexte 10">
            <a:extLst>
              <a:ext uri="{FF2B5EF4-FFF2-40B4-BE49-F238E27FC236}">
                <a16:creationId xmlns:a16="http://schemas.microsoft.com/office/drawing/2014/main" id="{B4B86C70-C650-07AB-A2BF-E69D95CB7C74}"/>
              </a:ext>
            </a:extLst>
          </p:cNvPr>
          <p:cNvSpPr txBox="1"/>
          <p:nvPr/>
        </p:nvSpPr>
        <p:spPr>
          <a:xfrm>
            <a:off x="352502" y="1782295"/>
            <a:ext cx="5817705" cy="4278094"/>
          </a:xfrm>
          <a:prstGeom prst="rect">
            <a:avLst/>
          </a:prstGeom>
          <a:solidFill>
            <a:schemeClr val="tx1"/>
          </a:solidFill>
        </p:spPr>
        <p:txBody>
          <a:bodyPr wrap="square">
            <a:spAutoFit/>
          </a:bodyPr>
          <a:lstStyle/>
          <a:p>
            <a:pPr algn="l"/>
            <a:r>
              <a:rPr lang="fr-FR" sz="1600" dirty="0">
                <a:solidFill>
                  <a:schemeClr val="bg1"/>
                </a:solidFill>
                <a:latin typeface="Calibri"/>
                <a:cs typeface="Calibri"/>
              </a:rPr>
              <a:t>---</a:t>
            </a:r>
          </a:p>
          <a:p>
            <a:pPr algn="l"/>
            <a:r>
              <a:rPr lang="fr-FR" sz="1600" dirty="0">
                <a:solidFill>
                  <a:schemeClr val="bg1"/>
                </a:solidFill>
                <a:latin typeface="Calibri"/>
                <a:cs typeface="Calibri"/>
              </a:rPr>
              <a:t>- ---</a:t>
            </a:r>
          </a:p>
          <a:p>
            <a:pPr algn="l"/>
            <a:r>
              <a:rPr lang="fr-FR" sz="1600" dirty="0">
                <a:solidFill>
                  <a:schemeClr val="bg1"/>
                </a:solidFill>
                <a:latin typeface="Calibri"/>
                <a:cs typeface="Calibri"/>
              </a:rPr>
              <a:t>- </a:t>
            </a:r>
            <a:r>
              <a:rPr lang="fr-FR" sz="1600" dirty="0" err="1">
                <a:solidFill>
                  <a:schemeClr val="bg1"/>
                </a:solidFill>
                <a:latin typeface="Calibri"/>
                <a:cs typeface="Calibri"/>
              </a:rPr>
              <a:t>name</a:t>
            </a:r>
            <a:r>
              <a:rPr lang="fr-FR" sz="1600" dirty="0">
                <a:solidFill>
                  <a:schemeClr val="bg1"/>
                </a:solidFill>
                <a:latin typeface="Calibri"/>
                <a:cs typeface="Calibri"/>
              </a:rPr>
              <a:t>: </a:t>
            </a:r>
            <a:r>
              <a:rPr lang="fr-FR" sz="1600" dirty="0" err="1">
                <a:solidFill>
                  <a:schemeClr val="bg1"/>
                </a:solidFill>
                <a:latin typeface="Calibri"/>
                <a:cs typeface="Calibri"/>
              </a:rPr>
              <a:t>Playbook</a:t>
            </a:r>
            <a:r>
              <a:rPr lang="fr-FR" sz="1600" dirty="0">
                <a:solidFill>
                  <a:schemeClr val="bg1"/>
                </a:solidFill>
                <a:latin typeface="Calibri"/>
                <a:cs typeface="Calibri"/>
              </a:rPr>
              <a:t> avec deux </a:t>
            </a:r>
            <a:r>
              <a:rPr lang="fr-FR" sz="1600" dirty="0" err="1">
                <a:solidFill>
                  <a:schemeClr val="bg1"/>
                </a:solidFill>
                <a:latin typeface="Calibri"/>
                <a:cs typeface="Calibri"/>
              </a:rPr>
              <a:t>plays</a:t>
            </a:r>
            <a:r>
              <a:rPr lang="fr-FR" sz="1600" dirty="0">
                <a:solidFill>
                  <a:schemeClr val="bg1"/>
                </a:solidFill>
                <a:latin typeface="Calibri"/>
                <a:cs typeface="Calibri"/>
              </a:rPr>
              <a:t> </a:t>
            </a:r>
          </a:p>
          <a:p>
            <a:pPr algn="l"/>
            <a:r>
              <a:rPr lang="fr-FR" sz="1600" dirty="0">
                <a:solidFill>
                  <a:schemeClr val="bg1"/>
                </a:solidFill>
                <a:latin typeface="Calibri"/>
                <a:cs typeface="Calibri"/>
              </a:rPr>
              <a:t>  hosts: localhost</a:t>
            </a:r>
          </a:p>
          <a:p>
            <a:pPr algn="l"/>
            <a:r>
              <a:rPr lang="fr-FR" sz="1600" dirty="0">
                <a:solidFill>
                  <a:schemeClr val="bg1"/>
                </a:solidFill>
                <a:latin typeface="Calibri"/>
                <a:cs typeface="Calibri"/>
              </a:rPr>
              <a:t>  </a:t>
            </a:r>
            <a:r>
              <a:rPr lang="fr-FR" sz="1600" dirty="0" err="1">
                <a:solidFill>
                  <a:schemeClr val="bg1"/>
                </a:solidFill>
                <a:latin typeface="Calibri"/>
                <a:cs typeface="Calibri"/>
              </a:rPr>
              <a:t>gather_facts</a:t>
            </a:r>
            <a:r>
              <a:rPr lang="fr-FR" sz="1600" dirty="0">
                <a:solidFill>
                  <a:schemeClr val="bg1"/>
                </a:solidFill>
                <a:latin typeface="Calibri"/>
                <a:cs typeface="Calibri"/>
              </a:rPr>
              <a:t>: no</a:t>
            </a:r>
          </a:p>
          <a:p>
            <a:pPr algn="l"/>
            <a:r>
              <a:rPr lang="fr-FR" sz="1600" dirty="0">
                <a:solidFill>
                  <a:schemeClr val="bg1"/>
                </a:solidFill>
                <a:latin typeface="Calibri"/>
                <a:cs typeface="Calibri"/>
              </a:rPr>
              <a:t>  </a:t>
            </a:r>
            <a:r>
              <a:rPr lang="fr-FR" sz="1600" dirty="0" err="1">
                <a:solidFill>
                  <a:schemeClr val="bg1"/>
                </a:solidFill>
                <a:latin typeface="Calibri"/>
                <a:cs typeface="Calibri"/>
              </a:rPr>
              <a:t>vars_prompt</a:t>
            </a:r>
            <a:r>
              <a:rPr lang="fr-FR" sz="1600" dirty="0">
                <a:solidFill>
                  <a:schemeClr val="bg1"/>
                </a:solidFill>
                <a:latin typeface="Calibri"/>
                <a:cs typeface="Calibri"/>
              </a:rPr>
              <a:t>:</a:t>
            </a:r>
          </a:p>
          <a:p>
            <a:pPr algn="l"/>
            <a:r>
              <a:rPr lang="fr-FR" sz="1600" dirty="0">
                <a:solidFill>
                  <a:schemeClr val="bg1"/>
                </a:solidFill>
                <a:latin typeface="Calibri"/>
                <a:cs typeface="Calibri"/>
              </a:rPr>
              <a:t>    - </a:t>
            </a:r>
            <a:r>
              <a:rPr lang="fr-FR" sz="1600" dirty="0" err="1">
                <a:solidFill>
                  <a:schemeClr val="bg1"/>
                </a:solidFill>
                <a:latin typeface="Calibri"/>
                <a:cs typeface="Calibri"/>
              </a:rPr>
              <a:t>name</a:t>
            </a:r>
            <a:r>
              <a:rPr lang="fr-FR" sz="1600" dirty="0">
                <a:solidFill>
                  <a:schemeClr val="bg1"/>
                </a:solidFill>
                <a:latin typeface="Calibri"/>
                <a:cs typeface="Calibri"/>
              </a:rPr>
              <a:t>: </a:t>
            </a:r>
            <a:r>
              <a:rPr lang="fr-FR" sz="1600" dirty="0" err="1">
                <a:solidFill>
                  <a:schemeClr val="bg1"/>
                </a:solidFill>
                <a:latin typeface="Calibri"/>
                <a:cs typeface="Calibri"/>
              </a:rPr>
              <a:t>user_name</a:t>
            </a:r>
            <a:endParaRPr lang="fr-FR" sz="1600" dirty="0">
              <a:solidFill>
                <a:schemeClr val="bg1"/>
              </a:solidFill>
              <a:latin typeface="Calibri"/>
              <a:cs typeface="Calibri"/>
            </a:endParaRPr>
          </a:p>
          <a:p>
            <a:pPr algn="l"/>
            <a:r>
              <a:rPr lang="fr-FR" sz="1600" dirty="0">
                <a:solidFill>
                  <a:schemeClr val="bg1"/>
                </a:solidFill>
                <a:latin typeface="Calibri"/>
                <a:cs typeface="Calibri"/>
              </a:rPr>
              <a:t>      prompt: "LOGIN : "</a:t>
            </a:r>
          </a:p>
          <a:p>
            <a:pPr algn="l"/>
            <a:r>
              <a:rPr lang="fr-FR" sz="1600" dirty="0">
                <a:solidFill>
                  <a:schemeClr val="bg1"/>
                </a:solidFill>
                <a:latin typeface="Calibri"/>
                <a:cs typeface="Calibri"/>
              </a:rPr>
              <a:t>  </a:t>
            </a:r>
            <a:r>
              <a:rPr lang="fr-FR" sz="1600" dirty="0" err="1">
                <a:solidFill>
                  <a:schemeClr val="bg1"/>
                </a:solidFill>
                <a:latin typeface="Calibri"/>
                <a:cs typeface="Calibri"/>
              </a:rPr>
              <a:t>tasks</a:t>
            </a:r>
            <a:r>
              <a:rPr lang="fr-FR" sz="1600" dirty="0">
                <a:solidFill>
                  <a:schemeClr val="bg1"/>
                </a:solidFill>
                <a:latin typeface="Calibri"/>
                <a:cs typeface="Calibri"/>
              </a:rPr>
              <a:t>:</a:t>
            </a:r>
          </a:p>
          <a:p>
            <a:pPr algn="l"/>
            <a:r>
              <a:rPr lang="fr-FR" sz="1600" dirty="0">
                <a:solidFill>
                  <a:schemeClr val="bg1"/>
                </a:solidFill>
                <a:latin typeface="Calibri"/>
                <a:cs typeface="Calibri"/>
              </a:rPr>
              <a:t>    - </a:t>
            </a:r>
            <a:r>
              <a:rPr lang="fr-FR" sz="1600" dirty="0" err="1">
                <a:solidFill>
                  <a:schemeClr val="bg1"/>
                </a:solidFill>
                <a:latin typeface="Calibri"/>
                <a:cs typeface="Calibri"/>
              </a:rPr>
              <a:t>set_fact</a:t>
            </a:r>
            <a:r>
              <a:rPr lang="fr-FR" sz="1600" dirty="0">
                <a:solidFill>
                  <a:schemeClr val="bg1"/>
                </a:solidFill>
                <a:latin typeface="Calibri"/>
                <a:cs typeface="Calibri"/>
              </a:rPr>
              <a:t>: </a:t>
            </a:r>
            <a:r>
              <a:rPr lang="fr-FR" sz="1600" b="1" dirty="0">
                <a:solidFill>
                  <a:srgbClr val="92D050"/>
                </a:solidFill>
                <a:latin typeface="Calibri"/>
                <a:cs typeface="Calibri"/>
              </a:rPr>
              <a:t>host</a:t>
            </a:r>
            <a:r>
              <a:rPr lang="fr-FR" sz="1600" dirty="0">
                <a:solidFill>
                  <a:schemeClr val="bg1"/>
                </a:solidFill>
                <a:latin typeface="Calibri"/>
                <a:cs typeface="Calibri"/>
              </a:rPr>
              <a:t>='</a:t>
            </a:r>
            <a:r>
              <a:rPr lang="fr-FR" sz="1600" dirty="0" err="1">
                <a:solidFill>
                  <a:schemeClr val="bg1"/>
                </a:solidFill>
                <a:latin typeface="Calibri"/>
                <a:cs typeface="Calibri"/>
              </a:rPr>
              <a:t>fact</a:t>
            </a:r>
            <a:r>
              <a:rPr lang="fr-FR" sz="1600" dirty="0">
                <a:solidFill>
                  <a:schemeClr val="bg1"/>
                </a:solidFill>
                <a:latin typeface="Calibri"/>
                <a:cs typeface="Calibri"/>
              </a:rPr>
              <a:t> var'</a:t>
            </a:r>
          </a:p>
          <a:p>
            <a:pPr algn="l"/>
            <a:r>
              <a:rPr lang="fr-FR" sz="1600" dirty="0">
                <a:solidFill>
                  <a:schemeClr val="bg1"/>
                </a:solidFill>
                <a:latin typeface="Calibri"/>
                <a:cs typeface="Calibri"/>
              </a:rPr>
              <a:t>    - </a:t>
            </a:r>
            <a:r>
              <a:rPr lang="fr-FR" sz="1600" dirty="0" err="1">
                <a:solidFill>
                  <a:schemeClr val="bg1"/>
                </a:solidFill>
                <a:latin typeface="Calibri"/>
                <a:cs typeface="Calibri"/>
              </a:rPr>
              <a:t>name</a:t>
            </a:r>
            <a:r>
              <a:rPr lang="fr-FR" sz="1600" dirty="0">
                <a:solidFill>
                  <a:schemeClr val="bg1"/>
                </a:solidFill>
                <a:latin typeface="Calibri"/>
                <a:cs typeface="Calibri"/>
              </a:rPr>
              <a:t>: Premier Play</a:t>
            </a:r>
          </a:p>
          <a:p>
            <a:pPr algn="l"/>
            <a:r>
              <a:rPr lang="fr-FR" sz="1600" dirty="0">
                <a:solidFill>
                  <a:schemeClr val="bg1"/>
                </a:solidFill>
                <a:latin typeface="Calibri"/>
                <a:cs typeface="Calibri"/>
              </a:rPr>
              <a:t>      vars:</a:t>
            </a:r>
          </a:p>
          <a:p>
            <a:pPr algn="l"/>
            <a:r>
              <a:rPr lang="fr-FR" sz="1600" dirty="0">
                <a:solidFill>
                  <a:srgbClr val="00B0F0"/>
                </a:solidFill>
                <a:latin typeface="Calibri"/>
                <a:cs typeface="Calibri"/>
              </a:rPr>
              <a:t>        </a:t>
            </a:r>
            <a:r>
              <a:rPr lang="fr-FR" sz="1600" dirty="0" err="1">
                <a:solidFill>
                  <a:srgbClr val="00B0F0"/>
                </a:solidFill>
                <a:latin typeface="Calibri"/>
                <a:cs typeface="Calibri"/>
              </a:rPr>
              <a:t>play_var</a:t>
            </a:r>
            <a:r>
              <a:rPr lang="fr-FR" sz="1600" dirty="0">
                <a:solidFill>
                  <a:srgbClr val="00B0F0"/>
                </a:solidFill>
                <a:latin typeface="Calibri"/>
                <a:cs typeface="Calibri"/>
              </a:rPr>
              <a:t>: </a:t>
            </a:r>
            <a:r>
              <a:rPr lang="fr-FR" sz="1600" dirty="0">
                <a:solidFill>
                  <a:schemeClr val="bg1"/>
                </a:solidFill>
                <a:latin typeface="Calibri"/>
                <a:cs typeface="Calibri"/>
              </a:rPr>
              <a:t>"valeur spécifique play1"</a:t>
            </a:r>
          </a:p>
          <a:p>
            <a:pPr algn="l"/>
            <a:r>
              <a:rPr lang="fr-FR" sz="1600" dirty="0">
                <a:solidFill>
                  <a:schemeClr val="bg1"/>
                </a:solidFill>
                <a:latin typeface="Calibri"/>
                <a:cs typeface="Calibri"/>
              </a:rPr>
              <a:t>        </a:t>
            </a:r>
            <a:r>
              <a:rPr lang="fr-FR" sz="1600" b="1" dirty="0">
                <a:solidFill>
                  <a:srgbClr val="92D050"/>
                </a:solidFill>
                <a:latin typeface="Calibri"/>
                <a:cs typeface="Calibri"/>
              </a:rPr>
              <a:t>host</a:t>
            </a:r>
            <a:r>
              <a:rPr lang="fr-FR" sz="1600" dirty="0">
                <a:solidFill>
                  <a:schemeClr val="bg1"/>
                </a:solidFill>
                <a:latin typeface="Calibri"/>
                <a:cs typeface="Calibri"/>
              </a:rPr>
              <a:t> : "</a:t>
            </a:r>
            <a:r>
              <a:rPr lang="fr-FR" sz="1600" dirty="0" err="1">
                <a:solidFill>
                  <a:schemeClr val="bg1"/>
                </a:solidFill>
                <a:latin typeface="Calibri"/>
                <a:cs typeface="Calibri"/>
              </a:rPr>
              <a:t>machinehote</a:t>
            </a:r>
            <a:r>
              <a:rPr lang="fr-FR" sz="1600" dirty="0">
                <a:solidFill>
                  <a:schemeClr val="bg1"/>
                </a:solidFill>
                <a:latin typeface="Calibri"/>
                <a:cs typeface="Calibri"/>
              </a:rPr>
              <a:t>"</a:t>
            </a:r>
          </a:p>
          <a:p>
            <a:pPr algn="l"/>
            <a:r>
              <a:rPr lang="fr-FR" sz="1600" dirty="0">
                <a:solidFill>
                  <a:schemeClr val="bg1"/>
                </a:solidFill>
                <a:latin typeface="Calibri"/>
                <a:cs typeface="Calibri"/>
              </a:rPr>
              <a:t>      </a:t>
            </a:r>
            <a:r>
              <a:rPr lang="fr-FR" sz="1600" dirty="0" err="1">
                <a:solidFill>
                  <a:schemeClr val="bg1"/>
                </a:solidFill>
                <a:latin typeface="Calibri"/>
                <a:cs typeface="Calibri"/>
              </a:rPr>
              <a:t>debug</a:t>
            </a:r>
            <a:r>
              <a:rPr lang="fr-FR" sz="1600" dirty="0">
                <a:solidFill>
                  <a:schemeClr val="bg1"/>
                </a:solidFill>
                <a:latin typeface="Calibri"/>
                <a:cs typeface="Calibri"/>
              </a:rPr>
              <a:t>:</a:t>
            </a:r>
          </a:p>
          <a:p>
            <a:pPr algn="l"/>
            <a:r>
              <a:rPr lang="fr-FR" sz="1600" dirty="0">
                <a:solidFill>
                  <a:schemeClr val="bg1"/>
                </a:solidFill>
                <a:latin typeface="Calibri"/>
                <a:cs typeface="Calibri"/>
              </a:rPr>
              <a:t>        msg: "playvar1: {{ </a:t>
            </a:r>
            <a:r>
              <a:rPr lang="fr-FR" sz="1600" dirty="0" err="1">
                <a:solidFill>
                  <a:srgbClr val="00B0F0"/>
                </a:solidFill>
                <a:latin typeface="Calibri"/>
                <a:cs typeface="Calibri"/>
              </a:rPr>
              <a:t>play_var</a:t>
            </a:r>
            <a:r>
              <a:rPr lang="fr-FR" sz="1600" dirty="0">
                <a:solidFill>
                  <a:srgbClr val="00B0F0"/>
                </a:solidFill>
                <a:latin typeface="Calibri"/>
                <a:cs typeface="Calibri"/>
              </a:rPr>
              <a:t> </a:t>
            </a:r>
            <a:r>
              <a:rPr lang="fr-FR" sz="1600" dirty="0">
                <a:solidFill>
                  <a:schemeClr val="bg1"/>
                </a:solidFill>
                <a:latin typeface="Calibri"/>
                <a:cs typeface="Calibri"/>
              </a:rPr>
              <a:t>}}, </a:t>
            </a:r>
            <a:r>
              <a:rPr lang="fr-FR" sz="1600" dirty="0" err="1">
                <a:solidFill>
                  <a:schemeClr val="bg1"/>
                </a:solidFill>
                <a:latin typeface="Calibri"/>
                <a:cs typeface="Calibri"/>
              </a:rPr>
              <a:t>playbookvar</a:t>
            </a:r>
            <a:r>
              <a:rPr lang="fr-FR" sz="1600" dirty="0">
                <a:solidFill>
                  <a:schemeClr val="bg1"/>
                </a:solidFill>
                <a:latin typeface="Calibri"/>
                <a:cs typeface="Calibri"/>
              </a:rPr>
              <a:t>: {{ </a:t>
            </a:r>
            <a:r>
              <a:rPr lang="fr-FR" sz="1600" b="1" dirty="0">
                <a:solidFill>
                  <a:srgbClr val="92D050"/>
                </a:solidFill>
                <a:latin typeface="Calibri"/>
                <a:cs typeface="Calibri"/>
              </a:rPr>
              <a:t>host</a:t>
            </a:r>
            <a:r>
              <a:rPr lang="fr-FR" sz="1600" dirty="0">
                <a:solidFill>
                  <a:schemeClr val="bg1"/>
                </a:solidFill>
                <a:latin typeface="Calibri"/>
                <a:cs typeface="Calibri"/>
              </a:rPr>
              <a:t> }}"</a:t>
            </a:r>
          </a:p>
          <a:p>
            <a:pPr algn="l"/>
            <a:endParaRPr lang="fr-FR" sz="1600" dirty="0">
              <a:solidFill>
                <a:schemeClr val="bg1"/>
              </a:solidFill>
              <a:latin typeface="Calibri"/>
              <a:cs typeface="Calibri"/>
            </a:endParaRPr>
          </a:p>
        </p:txBody>
      </p:sp>
      <p:sp>
        <p:nvSpPr>
          <p:cNvPr id="7" name="ZoneTexte 6">
            <a:extLst>
              <a:ext uri="{FF2B5EF4-FFF2-40B4-BE49-F238E27FC236}">
                <a16:creationId xmlns:a16="http://schemas.microsoft.com/office/drawing/2014/main" id="{331C823E-CA9F-7616-BBD7-46ABFDA28DE7}"/>
              </a:ext>
            </a:extLst>
          </p:cNvPr>
          <p:cNvSpPr txBox="1"/>
          <p:nvPr/>
        </p:nvSpPr>
        <p:spPr>
          <a:xfrm>
            <a:off x="6341877" y="2039882"/>
            <a:ext cx="5561412" cy="2862322"/>
          </a:xfrm>
          <a:prstGeom prst="rect">
            <a:avLst/>
          </a:prstGeom>
          <a:solidFill>
            <a:schemeClr val="tx1"/>
          </a:solidFill>
        </p:spPr>
        <p:txBody>
          <a:bodyPr wrap="square">
            <a:spAutoFit/>
          </a:bodyPr>
          <a:lstStyle/>
          <a:p>
            <a:pPr algn="l"/>
            <a:r>
              <a:rPr lang="fr-FR" sz="1800" dirty="0">
                <a:solidFill>
                  <a:schemeClr val="bg1"/>
                </a:solidFill>
                <a:latin typeface="Calibri"/>
                <a:cs typeface="Calibri"/>
              </a:rPr>
              <a:t>- </a:t>
            </a:r>
            <a:r>
              <a:rPr lang="fr-FR" sz="1800" dirty="0" err="1">
                <a:solidFill>
                  <a:schemeClr val="bg1"/>
                </a:solidFill>
                <a:latin typeface="Calibri"/>
                <a:cs typeface="Calibri"/>
              </a:rPr>
              <a:t>name</a:t>
            </a:r>
            <a:r>
              <a:rPr lang="fr-FR" sz="1800" dirty="0">
                <a:solidFill>
                  <a:schemeClr val="bg1"/>
                </a:solidFill>
                <a:latin typeface="Calibri"/>
                <a:cs typeface="Calibri"/>
              </a:rPr>
              <a:t>: Second Play</a:t>
            </a:r>
          </a:p>
          <a:p>
            <a:pPr algn="l"/>
            <a:r>
              <a:rPr lang="fr-FR" sz="1800" dirty="0">
                <a:solidFill>
                  <a:schemeClr val="bg1"/>
                </a:solidFill>
                <a:latin typeface="Calibri"/>
                <a:cs typeface="Calibri"/>
              </a:rPr>
              <a:t>  hosts: localhost</a:t>
            </a:r>
          </a:p>
          <a:p>
            <a:pPr algn="l"/>
            <a:r>
              <a:rPr lang="fr-FR" sz="1800" dirty="0">
                <a:solidFill>
                  <a:schemeClr val="bg1"/>
                </a:solidFill>
                <a:latin typeface="Calibri"/>
                <a:cs typeface="Calibri"/>
              </a:rPr>
              <a:t>  </a:t>
            </a:r>
            <a:r>
              <a:rPr lang="fr-FR" sz="1800" dirty="0" err="1">
                <a:solidFill>
                  <a:schemeClr val="bg1"/>
                </a:solidFill>
                <a:latin typeface="Calibri"/>
                <a:cs typeface="Calibri"/>
              </a:rPr>
              <a:t>gather_facts</a:t>
            </a:r>
            <a:r>
              <a:rPr lang="fr-FR" sz="1800" dirty="0">
                <a:solidFill>
                  <a:schemeClr val="bg1"/>
                </a:solidFill>
                <a:latin typeface="Calibri"/>
                <a:cs typeface="Calibri"/>
              </a:rPr>
              <a:t>: no</a:t>
            </a:r>
          </a:p>
          <a:p>
            <a:pPr algn="l"/>
            <a:r>
              <a:rPr lang="fr-FR" sz="1800" dirty="0">
                <a:solidFill>
                  <a:schemeClr val="bg1"/>
                </a:solidFill>
                <a:latin typeface="Calibri"/>
                <a:cs typeface="Calibri"/>
              </a:rPr>
              <a:t>  vars:</a:t>
            </a:r>
          </a:p>
          <a:p>
            <a:pPr algn="l"/>
            <a:r>
              <a:rPr lang="fr-FR" sz="1800" dirty="0">
                <a:solidFill>
                  <a:schemeClr val="bg1"/>
                </a:solidFill>
                <a:latin typeface="Calibri"/>
                <a:cs typeface="Calibri"/>
              </a:rPr>
              <a:t>    </a:t>
            </a:r>
            <a:r>
              <a:rPr lang="fr-FR" sz="1800" dirty="0" err="1">
                <a:solidFill>
                  <a:srgbClr val="FFFF00"/>
                </a:solidFill>
                <a:latin typeface="Calibri"/>
                <a:cs typeface="Calibri"/>
              </a:rPr>
              <a:t>play_var</a:t>
            </a:r>
            <a:r>
              <a:rPr lang="fr-FR" sz="1800" dirty="0">
                <a:solidFill>
                  <a:srgbClr val="FFFF00"/>
                </a:solidFill>
                <a:latin typeface="Calibri"/>
                <a:cs typeface="Calibri"/>
              </a:rPr>
              <a:t>: </a:t>
            </a:r>
            <a:r>
              <a:rPr lang="fr-FR" sz="1800" dirty="0">
                <a:solidFill>
                  <a:schemeClr val="bg1"/>
                </a:solidFill>
                <a:latin typeface="Calibri"/>
                <a:cs typeface="Calibri"/>
              </a:rPr>
              <a:t>"valeur spécifique play2"</a:t>
            </a:r>
          </a:p>
          <a:p>
            <a:pPr algn="l"/>
            <a:r>
              <a:rPr lang="fr-FR" sz="1800" dirty="0">
                <a:solidFill>
                  <a:schemeClr val="bg1"/>
                </a:solidFill>
                <a:latin typeface="Calibri"/>
                <a:cs typeface="Calibri"/>
              </a:rPr>
              <a:t>  </a:t>
            </a:r>
            <a:r>
              <a:rPr lang="fr-FR" sz="1800" dirty="0" err="1">
                <a:solidFill>
                  <a:schemeClr val="bg1"/>
                </a:solidFill>
                <a:latin typeface="Calibri"/>
                <a:cs typeface="Calibri"/>
              </a:rPr>
              <a:t>tasks</a:t>
            </a:r>
            <a:r>
              <a:rPr lang="fr-FR" sz="1800" dirty="0">
                <a:solidFill>
                  <a:schemeClr val="bg1"/>
                </a:solidFill>
                <a:latin typeface="Calibri"/>
                <a:cs typeface="Calibri"/>
              </a:rPr>
              <a:t>:</a:t>
            </a:r>
          </a:p>
          <a:p>
            <a:pPr algn="l"/>
            <a:r>
              <a:rPr lang="fr-FR" sz="1800" dirty="0">
                <a:solidFill>
                  <a:schemeClr val="bg1"/>
                </a:solidFill>
                <a:latin typeface="Calibri"/>
                <a:cs typeface="Calibri"/>
              </a:rPr>
              <a:t>    - </a:t>
            </a:r>
            <a:r>
              <a:rPr lang="fr-FR" sz="1800" dirty="0" err="1">
                <a:solidFill>
                  <a:schemeClr val="bg1"/>
                </a:solidFill>
                <a:latin typeface="Calibri"/>
                <a:cs typeface="Calibri"/>
              </a:rPr>
              <a:t>name</a:t>
            </a:r>
            <a:r>
              <a:rPr lang="fr-FR" sz="1800" dirty="0">
                <a:solidFill>
                  <a:schemeClr val="bg1"/>
                </a:solidFill>
                <a:latin typeface="Calibri"/>
                <a:cs typeface="Calibri"/>
              </a:rPr>
              <a:t>: Deuxième Play</a:t>
            </a:r>
          </a:p>
          <a:p>
            <a:pPr algn="l"/>
            <a:r>
              <a:rPr lang="fr-FR" sz="1800" dirty="0">
                <a:solidFill>
                  <a:schemeClr val="bg1"/>
                </a:solidFill>
                <a:latin typeface="Calibri"/>
                <a:cs typeface="Calibri"/>
              </a:rPr>
              <a:t>      </a:t>
            </a:r>
            <a:r>
              <a:rPr lang="fr-FR" sz="1800" dirty="0" err="1">
                <a:solidFill>
                  <a:schemeClr val="bg1"/>
                </a:solidFill>
                <a:latin typeface="Calibri"/>
                <a:cs typeface="Calibri"/>
              </a:rPr>
              <a:t>debug</a:t>
            </a:r>
            <a:r>
              <a:rPr lang="fr-FR" sz="1800" dirty="0">
                <a:solidFill>
                  <a:schemeClr val="bg1"/>
                </a:solidFill>
                <a:latin typeface="Calibri"/>
                <a:cs typeface="Calibri"/>
              </a:rPr>
              <a:t>:</a:t>
            </a:r>
          </a:p>
          <a:p>
            <a:pPr algn="l"/>
            <a:r>
              <a:rPr lang="fr-FR" sz="1800" dirty="0">
                <a:solidFill>
                  <a:schemeClr val="bg1"/>
                </a:solidFill>
                <a:latin typeface="Calibri"/>
                <a:cs typeface="Calibri"/>
              </a:rPr>
              <a:t>        msg: "playvar2 : {{ </a:t>
            </a:r>
            <a:r>
              <a:rPr lang="fr-FR" sz="1800" dirty="0" err="1">
                <a:solidFill>
                  <a:srgbClr val="FFFF00"/>
                </a:solidFill>
                <a:latin typeface="Calibri"/>
                <a:cs typeface="Calibri"/>
              </a:rPr>
              <a:t>play_var</a:t>
            </a:r>
            <a:r>
              <a:rPr lang="fr-FR" sz="1800" dirty="0">
                <a:solidFill>
                  <a:srgbClr val="FFFF00"/>
                </a:solidFill>
                <a:latin typeface="Calibri"/>
                <a:cs typeface="Calibri"/>
              </a:rPr>
              <a:t> </a:t>
            </a:r>
            <a:r>
              <a:rPr lang="fr-FR" sz="1800" dirty="0">
                <a:solidFill>
                  <a:schemeClr val="bg1"/>
                </a:solidFill>
                <a:latin typeface="Calibri"/>
                <a:cs typeface="Calibri"/>
              </a:rPr>
              <a:t>}}, </a:t>
            </a:r>
            <a:r>
              <a:rPr lang="fr-FR" sz="1800" dirty="0" err="1">
                <a:solidFill>
                  <a:schemeClr val="bg1"/>
                </a:solidFill>
                <a:latin typeface="Calibri"/>
                <a:cs typeface="Calibri"/>
              </a:rPr>
              <a:t>plabookvar</a:t>
            </a:r>
            <a:r>
              <a:rPr lang="fr-FR" sz="1800" dirty="0">
                <a:solidFill>
                  <a:schemeClr val="bg1"/>
                </a:solidFill>
                <a:latin typeface="Calibri"/>
                <a:cs typeface="Calibri"/>
              </a:rPr>
              <a:t> : {{ </a:t>
            </a:r>
            <a:r>
              <a:rPr lang="fr-FR" sz="1800" b="1" dirty="0">
                <a:solidFill>
                  <a:srgbClr val="92D050"/>
                </a:solidFill>
                <a:latin typeface="Calibri"/>
                <a:cs typeface="Calibri"/>
              </a:rPr>
              <a:t>host</a:t>
            </a:r>
            <a:r>
              <a:rPr lang="fr-FR" sz="1800" dirty="0">
                <a:solidFill>
                  <a:schemeClr val="bg1"/>
                </a:solidFill>
                <a:latin typeface="Calibri"/>
                <a:cs typeface="Calibri"/>
              </a:rPr>
              <a:t> }}"</a:t>
            </a:r>
          </a:p>
          <a:p>
            <a:pPr algn="l"/>
            <a:endParaRPr lang="fr-FR" sz="1800" dirty="0">
              <a:solidFill>
                <a:schemeClr val="bg1"/>
              </a:solidFill>
              <a:latin typeface="Calibri"/>
              <a:cs typeface="Calibri"/>
            </a:endParaRPr>
          </a:p>
        </p:txBody>
      </p:sp>
      <p:sp>
        <p:nvSpPr>
          <p:cNvPr id="10" name="Rectangle 9">
            <a:extLst>
              <a:ext uri="{FF2B5EF4-FFF2-40B4-BE49-F238E27FC236}">
                <a16:creationId xmlns:a16="http://schemas.microsoft.com/office/drawing/2014/main" id="{9FA689D4-0899-E63A-D00C-08D2877F379D}"/>
              </a:ext>
            </a:extLst>
          </p:cNvPr>
          <p:cNvSpPr/>
          <p:nvPr/>
        </p:nvSpPr>
        <p:spPr>
          <a:xfrm>
            <a:off x="252984" y="1782295"/>
            <a:ext cx="11686032" cy="4658262"/>
          </a:xfrm>
          <a:prstGeom prst="rect">
            <a:avLst/>
          </a:prstGeom>
          <a:noFill/>
          <a:ln w="28575">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8D0BC199-23AD-9DE0-E4D0-F2BF8A7C5BE6}"/>
              </a:ext>
            </a:extLst>
          </p:cNvPr>
          <p:cNvSpPr/>
          <p:nvPr/>
        </p:nvSpPr>
        <p:spPr>
          <a:xfrm>
            <a:off x="405384" y="1881089"/>
            <a:ext cx="5688888" cy="3890145"/>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96135F27-6DF6-3489-BCBB-45507A35A87D}"/>
              </a:ext>
            </a:extLst>
          </p:cNvPr>
          <p:cNvSpPr/>
          <p:nvPr/>
        </p:nvSpPr>
        <p:spPr>
          <a:xfrm>
            <a:off x="6307908" y="1881089"/>
            <a:ext cx="5531590" cy="2862322"/>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BD67BFE9-9B0C-4F2C-86CC-73B180D9F249}"/>
              </a:ext>
            </a:extLst>
          </p:cNvPr>
          <p:cNvSpPr txBox="1"/>
          <p:nvPr/>
        </p:nvSpPr>
        <p:spPr>
          <a:xfrm>
            <a:off x="5081350" y="2170455"/>
            <a:ext cx="896441" cy="400110"/>
          </a:xfrm>
          <a:prstGeom prst="rect">
            <a:avLst/>
          </a:prstGeom>
          <a:solidFill>
            <a:srgbClr val="FF0000"/>
          </a:solidFill>
        </p:spPr>
        <p:txBody>
          <a:bodyPr wrap="square">
            <a:spAutoFit/>
          </a:bodyPr>
          <a:lstStyle/>
          <a:p>
            <a:pPr>
              <a:buClr>
                <a:srgbClr val="FF0000"/>
              </a:buClr>
            </a:pPr>
            <a:r>
              <a:rPr lang="fr-FR" sz="2000" dirty="0">
                <a:latin typeface="Calibri"/>
                <a:cs typeface="Calibri"/>
                <a:sym typeface="Calibri"/>
              </a:rPr>
              <a:t>Play 1</a:t>
            </a:r>
          </a:p>
        </p:txBody>
      </p:sp>
      <p:sp>
        <p:nvSpPr>
          <p:cNvPr id="16" name="ZoneTexte 15">
            <a:extLst>
              <a:ext uri="{FF2B5EF4-FFF2-40B4-BE49-F238E27FC236}">
                <a16:creationId xmlns:a16="http://schemas.microsoft.com/office/drawing/2014/main" id="{09B55E2A-208E-7F98-781A-E8F877E8CCE5}"/>
              </a:ext>
            </a:extLst>
          </p:cNvPr>
          <p:cNvSpPr txBox="1"/>
          <p:nvPr/>
        </p:nvSpPr>
        <p:spPr>
          <a:xfrm>
            <a:off x="10771868" y="2204400"/>
            <a:ext cx="896441" cy="400110"/>
          </a:xfrm>
          <a:prstGeom prst="rect">
            <a:avLst/>
          </a:prstGeom>
          <a:solidFill>
            <a:srgbClr val="FF0000"/>
          </a:solidFill>
        </p:spPr>
        <p:txBody>
          <a:bodyPr wrap="square">
            <a:spAutoFit/>
          </a:bodyPr>
          <a:lstStyle/>
          <a:p>
            <a:pPr>
              <a:buClr>
                <a:srgbClr val="FF0000"/>
              </a:buClr>
            </a:pPr>
            <a:r>
              <a:rPr lang="fr-FR" sz="2000" dirty="0">
                <a:latin typeface="Calibri"/>
                <a:cs typeface="Calibri"/>
                <a:sym typeface="Calibri"/>
              </a:rPr>
              <a:t>Play 2</a:t>
            </a:r>
          </a:p>
        </p:txBody>
      </p:sp>
      <p:sp>
        <p:nvSpPr>
          <p:cNvPr id="17" name="ZoneTexte 16">
            <a:extLst>
              <a:ext uri="{FF2B5EF4-FFF2-40B4-BE49-F238E27FC236}">
                <a16:creationId xmlns:a16="http://schemas.microsoft.com/office/drawing/2014/main" id="{A815325E-AF82-7E22-A30C-7DDEE66667EB}"/>
              </a:ext>
            </a:extLst>
          </p:cNvPr>
          <p:cNvSpPr txBox="1"/>
          <p:nvPr/>
        </p:nvSpPr>
        <p:spPr>
          <a:xfrm>
            <a:off x="252984" y="1311882"/>
            <a:ext cx="5841288" cy="369332"/>
          </a:xfrm>
          <a:prstGeom prst="rect">
            <a:avLst/>
          </a:prstGeom>
          <a:solidFill>
            <a:srgbClr val="FFFF00"/>
          </a:solidFill>
        </p:spPr>
        <p:txBody>
          <a:bodyPr wrap="square">
            <a:spAutoFit/>
          </a:bodyPr>
          <a:lstStyle/>
          <a:p>
            <a:pPr algn="ctr"/>
            <a:r>
              <a:rPr lang="fr-FR" b="1" dirty="0">
                <a:latin typeface="Calibri"/>
                <a:cs typeface="Calibri"/>
              </a:rPr>
              <a:t>Exemple 1</a:t>
            </a:r>
            <a:endParaRPr lang="fr-FR" dirty="0"/>
          </a:p>
        </p:txBody>
      </p:sp>
      <p:sp>
        <p:nvSpPr>
          <p:cNvPr id="23" name="ZoneTexte 22">
            <a:extLst>
              <a:ext uri="{FF2B5EF4-FFF2-40B4-BE49-F238E27FC236}">
                <a16:creationId xmlns:a16="http://schemas.microsoft.com/office/drawing/2014/main" id="{6D5D3C5A-FAAB-299D-BB3D-05B691770DB2}"/>
              </a:ext>
            </a:extLst>
          </p:cNvPr>
          <p:cNvSpPr txBox="1"/>
          <p:nvPr/>
        </p:nvSpPr>
        <p:spPr>
          <a:xfrm>
            <a:off x="6235197" y="4850446"/>
            <a:ext cx="5604301" cy="553998"/>
          </a:xfrm>
          <a:prstGeom prst="rect">
            <a:avLst/>
          </a:prstGeom>
          <a:solidFill>
            <a:schemeClr val="tx1"/>
          </a:solidFill>
        </p:spPr>
        <p:txBody>
          <a:bodyPr wrap="square">
            <a:spAutoFit/>
          </a:bodyPr>
          <a:lstStyle/>
          <a:p>
            <a:r>
              <a:rPr lang="fr-FR" sz="1500" dirty="0">
                <a:solidFill>
                  <a:schemeClr val="bg1"/>
                </a:solidFill>
              </a:rPr>
              <a:t>ASK [Premier Play] ok: [localhost] =&gt; {</a:t>
            </a:r>
          </a:p>
          <a:p>
            <a:r>
              <a:rPr lang="fr-FR" sz="1500" dirty="0">
                <a:solidFill>
                  <a:schemeClr val="bg1"/>
                </a:solidFill>
              </a:rPr>
              <a:t>    "msg": "playvar1: </a:t>
            </a:r>
            <a:r>
              <a:rPr lang="fr-FR" sz="1500" dirty="0">
                <a:solidFill>
                  <a:srgbClr val="00B0F0"/>
                </a:solidFill>
              </a:rPr>
              <a:t>valeur spécifique play1</a:t>
            </a:r>
            <a:r>
              <a:rPr lang="fr-FR" sz="1500" dirty="0">
                <a:solidFill>
                  <a:schemeClr val="bg1"/>
                </a:solidFill>
              </a:rPr>
              <a:t>, </a:t>
            </a:r>
            <a:r>
              <a:rPr lang="fr-FR" sz="1500" dirty="0" err="1">
                <a:solidFill>
                  <a:schemeClr val="bg1"/>
                </a:solidFill>
              </a:rPr>
              <a:t>playbookvar</a:t>
            </a:r>
            <a:r>
              <a:rPr lang="fr-FR" sz="1500" dirty="0">
                <a:solidFill>
                  <a:schemeClr val="bg1"/>
                </a:solidFill>
              </a:rPr>
              <a:t>: </a:t>
            </a:r>
            <a:r>
              <a:rPr lang="fr-FR" sz="1500" b="1" dirty="0" err="1">
                <a:solidFill>
                  <a:srgbClr val="92D050"/>
                </a:solidFill>
              </a:rPr>
              <a:t>fact</a:t>
            </a:r>
            <a:r>
              <a:rPr lang="fr-FR" sz="1500" b="1" dirty="0">
                <a:solidFill>
                  <a:srgbClr val="92D050"/>
                </a:solidFill>
              </a:rPr>
              <a:t> var</a:t>
            </a:r>
            <a:r>
              <a:rPr lang="fr-FR" sz="1500" dirty="0">
                <a:solidFill>
                  <a:schemeClr val="bg1"/>
                </a:solidFill>
              </a:rPr>
              <a:t>"</a:t>
            </a:r>
          </a:p>
        </p:txBody>
      </p:sp>
      <p:sp>
        <p:nvSpPr>
          <p:cNvPr id="24" name="ZoneTexte 23">
            <a:extLst>
              <a:ext uri="{FF2B5EF4-FFF2-40B4-BE49-F238E27FC236}">
                <a16:creationId xmlns:a16="http://schemas.microsoft.com/office/drawing/2014/main" id="{E53C71F3-C471-99E5-157E-B46ED8C16B7C}"/>
              </a:ext>
            </a:extLst>
          </p:cNvPr>
          <p:cNvSpPr txBox="1"/>
          <p:nvPr/>
        </p:nvSpPr>
        <p:spPr>
          <a:xfrm>
            <a:off x="6236467" y="5562666"/>
            <a:ext cx="5669291" cy="553998"/>
          </a:xfrm>
          <a:prstGeom prst="rect">
            <a:avLst/>
          </a:prstGeom>
          <a:solidFill>
            <a:schemeClr val="tx1"/>
          </a:solidFill>
        </p:spPr>
        <p:txBody>
          <a:bodyPr wrap="square">
            <a:spAutoFit/>
          </a:bodyPr>
          <a:lstStyle/>
          <a:p>
            <a:r>
              <a:rPr lang="fr-FR" sz="1500" dirty="0">
                <a:solidFill>
                  <a:schemeClr val="bg1"/>
                </a:solidFill>
              </a:rPr>
              <a:t>ASK [Second Play] ok: [localhost] =&gt; {</a:t>
            </a:r>
          </a:p>
          <a:p>
            <a:r>
              <a:rPr lang="fr-FR" sz="1500" dirty="0">
                <a:solidFill>
                  <a:schemeClr val="bg1"/>
                </a:solidFill>
              </a:rPr>
              <a:t>    "msg": "playvar2: </a:t>
            </a:r>
            <a:r>
              <a:rPr lang="fr-FR" sz="1500" dirty="0">
                <a:solidFill>
                  <a:srgbClr val="FFFF00"/>
                </a:solidFill>
              </a:rPr>
              <a:t>valeur spécifique play2</a:t>
            </a:r>
            <a:r>
              <a:rPr lang="fr-FR" sz="1500" dirty="0">
                <a:solidFill>
                  <a:schemeClr val="bg1"/>
                </a:solidFill>
              </a:rPr>
              <a:t>, </a:t>
            </a:r>
            <a:r>
              <a:rPr lang="fr-FR" sz="1500" dirty="0" err="1">
                <a:solidFill>
                  <a:schemeClr val="bg1"/>
                </a:solidFill>
              </a:rPr>
              <a:t>plabookvar</a:t>
            </a:r>
            <a:r>
              <a:rPr lang="fr-FR" sz="1500" dirty="0">
                <a:solidFill>
                  <a:schemeClr val="bg1"/>
                </a:solidFill>
              </a:rPr>
              <a:t> : </a:t>
            </a:r>
            <a:r>
              <a:rPr lang="fr-FR" sz="1500" b="1" dirty="0" err="1">
                <a:solidFill>
                  <a:srgbClr val="92D050"/>
                </a:solidFill>
              </a:rPr>
              <a:t>fact</a:t>
            </a:r>
            <a:r>
              <a:rPr lang="fr-FR" sz="1500" b="1" dirty="0">
                <a:solidFill>
                  <a:srgbClr val="92D050"/>
                </a:solidFill>
              </a:rPr>
              <a:t> var</a:t>
            </a:r>
            <a:r>
              <a:rPr lang="fr-FR" sz="1500" dirty="0">
                <a:solidFill>
                  <a:schemeClr val="bg1"/>
                </a:solidFill>
              </a:rPr>
              <a:t>"</a:t>
            </a:r>
          </a:p>
        </p:txBody>
      </p:sp>
    </p:spTree>
    <p:extLst>
      <p:ext uri="{BB962C8B-B14F-4D97-AF65-F5344CB8AC3E}">
        <p14:creationId xmlns:p14="http://schemas.microsoft.com/office/powerpoint/2010/main" val="122871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252984" y="1311882"/>
            <a:ext cx="5302414" cy="369332"/>
          </a:xfrm>
          <a:prstGeom prst="rect">
            <a:avLst/>
          </a:prstGeom>
          <a:solidFill>
            <a:srgbClr val="FFFF00"/>
          </a:solidFill>
        </p:spPr>
        <p:txBody>
          <a:bodyPr wrap="square">
            <a:spAutoFit/>
          </a:bodyPr>
          <a:lstStyle/>
          <a:p>
            <a:pPr algn="ctr"/>
            <a:r>
              <a:rPr lang="fr-FR" b="1" dirty="0">
                <a:latin typeface="Calibri"/>
                <a:cs typeface="Calibri"/>
              </a:rPr>
              <a:t>Exemple 2</a:t>
            </a:r>
            <a:endParaRPr lang="fr-FR" dirty="0"/>
          </a:p>
        </p:txBody>
      </p:sp>
      <p:sp>
        <p:nvSpPr>
          <p:cNvPr id="23" name="ZoneTexte 22">
            <a:extLst>
              <a:ext uri="{FF2B5EF4-FFF2-40B4-BE49-F238E27FC236}">
                <a16:creationId xmlns:a16="http://schemas.microsoft.com/office/drawing/2014/main" id="{6D5D3C5A-FAAB-299D-BB3D-05B691770DB2}"/>
              </a:ext>
            </a:extLst>
          </p:cNvPr>
          <p:cNvSpPr txBox="1"/>
          <p:nvPr/>
        </p:nvSpPr>
        <p:spPr>
          <a:xfrm>
            <a:off x="276752" y="1836892"/>
            <a:ext cx="5302414" cy="4524315"/>
          </a:xfrm>
          <a:prstGeom prst="rect">
            <a:avLst/>
          </a:prstGeom>
          <a:solidFill>
            <a:schemeClr val="tx1"/>
          </a:solidFill>
        </p:spPr>
        <p:txBody>
          <a:bodyPr wrap="square">
            <a:spAutoFit/>
          </a:bodyPr>
          <a:lstStyle/>
          <a:p>
            <a:r>
              <a:rPr lang="fr-FR" b="1" dirty="0" err="1">
                <a:solidFill>
                  <a:srgbClr val="00B0F0"/>
                </a:solidFill>
              </a:rPr>
              <a:t>inventory</a:t>
            </a:r>
            <a:r>
              <a:rPr lang="fr-FR" b="1" dirty="0">
                <a:solidFill>
                  <a:srgbClr val="00B0F0"/>
                </a:solidFill>
              </a:rPr>
              <a:t> host vars :  </a:t>
            </a:r>
            <a:r>
              <a:rPr lang="fr-FR" dirty="0">
                <a:solidFill>
                  <a:schemeClr val="bg1"/>
                </a:solidFill>
              </a:rPr>
              <a:t>Les variables d'hôtes sont des variables spécifiques à un hôte particulier.</a:t>
            </a:r>
          </a:p>
          <a:p>
            <a:pPr marL="285750" indent="-285750">
              <a:buFont typeface="Arial" panose="020B0604020202020204" pitchFamily="34" charset="0"/>
              <a:buChar char="•"/>
            </a:pPr>
            <a:r>
              <a:rPr lang="fr-FR" dirty="0">
                <a:solidFill>
                  <a:schemeClr val="bg1"/>
                </a:solidFill>
              </a:rPr>
              <a:t>Elles sont définies dans des fichiers YAML individuels sous le répertoire </a:t>
            </a:r>
            <a:r>
              <a:rPr lang="fr-FR" dirty="0" err="1">
                <a:solidFill>
                  <a:schemeClr val="bg1"/>
                </a:solidFill>
              </a:rPr>
              <a:t>host_vars</a:t>
            </a:r>
            <a:r>
              <a:rPr lang="fr-FR" dirty="0">
                <a:solidFill>
                  <a:schemeClr val="bg1"/>
                </a:solidFill>
              </a:rPr>
              <a:t>/ de l'inventaire Ansible.</a:t>
            </a:r>
          </a:p>
          <a:p>
            <a:pPr marL="285750" indent="-285750">
              <a:buFont typeface="Arial" panose="020B0604020202020204" pitchFamily="34" charset="0"/>
              <a:buChar char="•"/>
            </a:pPr>
            <a:r>
              <a:rPr lang="fr-FR" dirty="0">
                <a:solidFill>
                  <a:schemeClr val="bg1"/>
                </a:solidFill>
              </a:rPr>
              <a:t>Chaque fichier YAML est nommé d'après le nom de l'hôte correspondant dans l'inventaire.</a:t>
            </a:r>
          </a:p>
          <a:p>
            <a:endParaRPr lang="fr-FR" dirty="0">
              <a:solidFill>
                <a:schemeClr val="bg1"/>
              </a:solidFill>
            </a:endParaRPr>
          </a:p>
          <a:p>
            <a:r>
              <a:rPr lang="fr-FR" b="1" dirty="0" err="1">
                <a:solidFill>
                  <a:srgbClr val="00B0F0"/>
                </a:solidFill>
              </a:rPr>
              <a:t>inventory</a:t>
            </a:r>
            <a:r>
              <a:rPr lang="fr-FR" b="1" dirty="0">
                <a:solidFill>
                  <a:srgbClr val="00B0F0"/>
                </a:solidFill>
              </a:rPr>
              <a:t> group vars : </a:t>
            </a:r>
            <a:r>
              <a:rPr lang="fr-FR" dirty="0">
                <a:solidFill>
                  <a:schemeClr val="bg1"/>
                </a:solidFill>
              </a:rPr>
              <a:t>Les variables de groupe sont des variables partagées par tous les hôtes appartenant à un groupe donné.</a:t>
            </a:r>
          </a:p>
          <a:p>
            <a:pPr marL="285750" indent="-285750">
              <a:buFont typeface="Arial" panose="020B0604020202020204" pitchFamily="34" charset="0"/>
              <a:buChar char="•"/>
            </a:pPr>
            <a:r>
              <a:rPr lang="fr-FR" dirty="0">
                <a:solidFill>
                  <a:schemeClr val="bg1"/>
                </a:solidFill>
              </a:rPr>
              <a:t>Elles sont définies dans des fichiers YAML individuels sous le répertoire </a:t>
            </a:r>
            <a:r>
              <a:rPr lang="fr-FR" dirty="0" err="1">
                <a:solidFill>
                  <a:schemeClr val="bg1"/>
                </a:solidFill>
              </a:rPr>
              <a:t>group_vars</a:t>
            </a:r>
            <a:r>
              <a:rPr lang="fr-FR" dirty="0">
                <a:solidFill>
                  <a:schemeClr val="bg1"/>
                </a:solidFill>
              </a:rPr>
              <a:t>/ de l'inventaire Ansible.</a:t>
            </a:r>
          </a:p>
          <a:p>
            <a:pPr marL="285750" indent="-285750">
              <a:buFont typeface="Arial" panose="020B0604020202020204" pitchFamily="34" charset="0"/>
              <a:buChar char="•"/>
            </a:pPr>
            <a:r>
              <a:rPr lang="fr-FR" dirty="0">
                <a:solidFill>
                  <a:schemeClr val="bg1"/>
                </a:solidFill>
              </a:rPr>
              <a:t>Chaque fichier YAML est nommé d'après le nom du groupe correspondant dans l'inventaire.</a:t>
            </a:r>
          </a:p>
        </p:txBody>
      </p:sp>
      <p:sp>
        <p:nvSpPr>
          <p:cNvPr id="19" name="ZoneTexte 18">
            <a:extLst>
              <a:ext uri="{FF2B5EF4-FFF2-40B4-BE49-F238E27FC236}">
                <a16:creationId xmlns:a16="http://schemas.microsoft.com/office/drawing/2014/main" id="{06D827FE-09E6-73C9-A673-F991344ABB02}"/>
              </a:ext>
            </a:extLst>
          </p:cNvPr>
          <p:cNvSpPr txBox="1"/>
          <p:nvPr/>
        </p:nvSpPr>
        <p:spPr>
          <a:xfrm>
            <a:off x="5693140" y="1466774"/>
            <a:ext cx="2849215" cy="1384995"/>
          </a:xfrm>
          <a:prstGeom prst="rect">
            <a:avLst/>
          </a:prstGeom>
          <a:solidFill>
            <a:schemeClr val="tx1">
              <a:lumMod val="85000"/>
              <a:lumOff val="15000"/>
            </a:schemeClr>
          </a:solidFill>
        </p:spPr>
        <p:txBody>
          <a:bodyPr wrap="square">
            <a:spAutoFit/>
          </a:bodyPr>
          <a:lstStyle/>
          <a:p>
            <a:r>
              <a:rPr lang="fr-FR" sz="1400" dirty="0">
                <a:solidFill>
                  <a:schemeClr val="bg1"/>
                </a:solidFill>
              </a:rPr>
              <a:t>[</a:t>
            </a:r>
            <a:r>
              <a:rPr lang="fr-FR" sz="1400" dirty="0" err="1">
                <a:solidFill>
                  <a:schemeClr val="bg1"/>
                </a:solidFill>
              </a:rPr>
              <a:t>web_servers</a:t>
            </a:r>
            <a:r>
              <a:rPr lang="fr-FR" sz="1400" dirty="0">
                <a:solidFill>
                  <a:schemeClr val="bg1"/>
                </a:solidFill>
              </a:rPr>
              <a:t>]</a:t>
            </a:r>
          </a:p>
          <a:p>
            <a:r>
              <a:rPr lang="fr-FR" sz="1400" dirty="0">
                <a:solidFill>
                  <a:schemeClr val="bg1"/>
                </a:solidFill>
              </a:rPr>
              <a:t>web1 </a:t>
            </a:r>
            <a:r>
              <a:rPr lang="fr-FR" sz="1400" dirty="0" err="1">
                <a:solidFill>
                  <a:schemeClr val="bg1"/>
                </a:solidFill>
              </a:rPr>
              <a:t>ansible_host</a:t>
            </a:r>
            <a:r>
              <a:rPr lang="fr-FR" sz="1400" dirty="0">
                <a:solidFill>
                  <a:schemeClr val="bg1"/>
                </a:solidFill>
              </a:rPr>
              <a:t>=192.168.1.101</a:t>
            </a:r>
          </a:p>
          <a:p>
            <a:r>
              <a:rPr lang="fr-FR" sz="1400" dirty="0">
                <a:solidFill>
                  <a:schemeClr val="bg1"/>
                </a:solidFill>
              </a:rPr>
              <a:t>web2 </a:t>
            </a:r>
            <a:r>
              <a:rPr lang="fr-FR" sz="1400" dirty="0" err="1">
                <a:solidFill>
                  <a:schemeClr val="bg1"/>
                </a:solidFill>
              </a:rPr>
              <a:t>ansible_host</a:t>
            </a:r>
            <a:r>
              <a:rPr lang="fr-FR" sz="1400" dirty="0">
                <a:solidFill>
                  <a:schemeClr val="bg1"/>
                </a:solidFill>
              </a:rPr>
              <a:t>=192.168.1.102</a:t>
            </a:r>
          </a:p>
          <a:p>
            <a:r>
              <a:rPr lang="fr-FR" sz="1400" dirty="0">
                <a:solidFill>
                  <a:schemeClr val="bg1"/>
                </a:solidFill>
              </a:rPr>
              <a:t>[</a:t>
            </a:r>
            <a:r>
              <a:rPr lang="fr-FR" sz="1400" dirty="0" err="1">
                <a:solidFill>
                  <a:schemeClr val="bg1"/>
                </a:solidFill>
              </a:rPr>
              <a:t>db_servers</a:t>
            </a:r>
            <a:r>
              <a:rPr lang="fr-FR" sz="1400" dirty="0">
                <a:solidFill>
                  <a:schemeClr val="bg1"/>
                </a:solidFill>
              </a:rPr>
              <a:t>]</a:t>
            </a:r>
          </a:p>
          <a:p>
            <a:r>
              <a:rPr lang="fr-FR" sz="1400" dirty="0">
                <a:solidFill>
                  <a:schemeClr val="bg1"/>
                </a:solidFill>
              </a:rPr>
              <a:t>db1 </a:t>
            </a:r>
            <a:r>
              <a:rPr lang="fr-FR" sz="1400" dirty="0" err="1">
                <a:solidFill>
                  <a:schemeClr val="bg1"/>
                </a:solidFill>
              </a:rPr>
              <a:t>ansible_host</a:t>
            </a:r>
            <a:r>
              <a:rPr lang="fr-FR" sz="1400" dirty="0">
                <a:solidFill>
                  <a:schemeClr val="bg1"/>
                </a:solidFill>
              </a:rPr>
              <a:t>=192.168.1.201</a:t>
            </a:r>
          </a:p>
          <a:p>
            <a:r>
              <a:rPr lang="fr-FR" sz="1400" dirty="0">
                <a:solidFill>
                  <a:schemeClr val="bg1"/>
                </a:solidFill>
              </a:rPr>
              <a:t>db2 </a:t>
            </a:r>
            <a:r>
              <a:rPr lang="fr-FR" sz="1400" dirty="0" err="1">
                <a:solidFill>
                  <a:schemeClr val="bg1"/>
                </a:solidFill>
              </a:rPr>
              <a:t>ansible_host</a:t>
            </a:r>
            <a:r>
              <a:rPr lang="fr-FR" sz="1400" dirty="0">
                <a:solidFill>
                  <a:schemeClr val="bg1"/>
                </a:solidFill>
              </a:rPr>
              <a:t>=192.168.1.202</a:t>
            </a:r>
          </a:p>
        </p:txBody>
      </p:sp>
      <p:sp>
        <p:nvSpPr>
          <p:cNvPr id="22" name="ZoneTexte 21">
            <a:extLst>
              <a:ext uri="{FF2B5EF4-FFF2-40B4-BE49-F238E27FC236}">
                <a16:creationId xmlns:a16="http://schemas.microsoft.com/office/drawing/2014/main" id="{98F0BEE0-07F3-B96C-D987-95D2CC98B364}"/>
              </a:ext>
            </a:extLst>
          </p:cNvPr>
          <p:cNvSpPr txBox="1"/>
          <p:nvPr/>
        </p:nvSpPr>
        <p:spPr>
          <a:xfrm>
            <a:off x="8680097" y="1652226"/>
            <a:ext cx="3117252" cy="369332"/>
          </a:xfrm>
          <a:prstGeom prst="rect">
            <a:avLst/>
          </a:prstGeom>
          <a:solidFill>
            <a:schemeClr val="tx1">
              <a:lumMod val="85000"/>
              <a:lumOff val="15000"/>
            </a:schemeClr>
          </a:solidFill>
        </p:spPr>
        <p:txBody>
          <a:bodyPr wrap="square">
            <a:spAutoFit/>
          </a:bodyPr>
          <a:lstStyle/>
          <a:p>
            <a:r>
              <a:rPr lang="fr-FR" dirty="0" err="1">
                <a:solidFill>
                  <a:schemeClr val="bg1"/>
                </a:solidFill>
              </a:rPr>
              <a:t>nginx_version</a:t>
            </a:r>
            <a:r>
              <a:rPr lang="fr-FR" dirty="0">
                <a:solidFill>
                  <a:schemeClr val="bg1"/>
                </a:solidFill>
              </a:rPr>
              <a:t>: "1.18.0"</a:t>
            </a:r>
          </a:p>
        </p:txBody>
      </p:sp>
      <p:sp>
        <p:nvSpPr>
          <p:cNvPr id="29" name="ZoneTexte 28">
            <a:extLst>
              <a:ext uri="{FF2B5EF4-FFF2-40B4-BE49-F238E27FC236}">
                <a16:creationId xmlns:a16="http://schemas.microsoft.com/office/drawing/2014/main" id="{7AD52607-FBEB-A9E1-0756-6709726217A1}"/>
              </a:ext>
            </a:extLst>
          </p:cNvPr>
          <p:cNvSpPr txBox="1"/>
          <p:nvPr/>
        </p:nvSpPr>
        <p:spPr>
          <a:xfrm>
            <a:off x="5664269" y="2898021"/>
            <a:ext cx="6250979" cy="3539430"/>
          </a:xfrm>
          <a:prstGeom prst="rect">
            <a:avLst/>
          </a:prstGeom>
          <a:solidFill>
            <a:schemeClr val="tx1">
              <a:lumMod val="85000"/>
              <a:lumOff val="15000"/>
            </a:schemeClr>
          </a:solidFill>
        </p:spPr>
        <p:txBody>
          <a:bodyPr wrap="square">
            <a:spAutoFit/>
          </a:bodyPr>
          <a:lstStyle/>
          <a:p>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variables d'hôtes et de groupe</a:t>
            </a:r>
          </a:p>
          <a:p>
            <a:r>
              <a:rPr lang="fr-FR" sz="1600" dirty="0">
                <a:solidFill>
                  <a:schemeClr val="bg1"/>
                </a:solidFill>
              </a:rPr>
              <a:t>  hosts: </a:t>
            </a:r>
            <a:r>
              <a:rPr lang="fr-FR" sz="1600" dirty="0" err="1">
                <a:solidFill>
                  <a:schemeClr val="bg1"/>
                </a:solidFill>
              </a:rPr>
              <a:t>web_servers</a:t>
            </a:r>
            <a:endParaRPr lang="fr-FR" sz="1600" dirty="0">
              <a:solidFill>
                <a:schemeClr val="bg1"/>
              </a:solidFill>
            </a:endParaRPr>
          </a:p>
          <a:p>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Installer </a:t>
            </a:r>
            <a:r>
              <a:rPr lang="fr-FR" sz="1600" dirty="0" err="1">
                <a:solidFill>
                  <a:schemeClr val="bg1"/>
                </a:solidFill>
              </a:rPr>
              <a:t>nginx</a:t>
            </a:r>
            <a:r>
              <a:rPr lang="fr-FR" sz="1600" dirty="0">
                <a:solidFill>
                  <a:schemeClr val="bg1"/>
                </a:solidFill>
              </a:rPr>
              <a:t> avec la version spécifiée pour web1</a:t>
            </a:r>
          </a:p>
          <a:p>
            <a:r>
              <a:rPr lang="fr-FR" sz="1600" dirty="0">
                <a:solidFill>
                  <a:schemeClr val="bg1"/>
                </a:solidFill>
              </a:rPr>
              <a:t>      </a:t>
            </a:r>
            <a:r>
              <a:rPr lang="fr-FR" sz="1600" dirty="0" err="1">
                <a:solidFill>
                  <a:schemeClr val="bg1"/>
                </a:solidFill>
              </a:rPr>
              <a:t>yum</a:t>
            </a:r>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a:t>
            </a:r>
            <a:r>
              <a:rPr lang="fr-FR" sz="1600" dirty="0" err="1">
                <a:solidFill>
                  <a:schemeClr val="bg1"/>
                </a:solidFill>
              </a:rPr>
              <a:t>nginx</a:t>
            </a:r>
            <a:endParaRPr lang="fr-FR" sz="1600" dirty="0">
              <a:solidFill>
                <a:schemeClr val="bg1"/>
              </a:solidFill>
            </a:endParaRPr>
          </a:p>
          <a:p>
            <a:r>
              <a:rPr lang="fr-FR" sz="1600" dirty="0">
                <a:solidFill>
                  <a:schemeClr val="bg1"/>
                </a:solidFill>
              </a:rPr>
              <a:t>        state: </a:t>
            </a:r>
            <a:r>
              <a:rPr lang="fr-FR" sz="1600" dirty="0" err="1">
                <a:solidFill>
                  <a:schemeClr val="bg1"/>
                </a:solidFill>
              </a:rPr>
              <a:t>present</a:t>
            </a:r>
            <a:endParaRPr lang="fr-FR" sz="1600" dirty="0">
              <a:solidFill>
                <a:schemeClr val="bg1"/>
              </a:solidFill>
            </a:endParaRPr>
          </a:p>
          <a:p>
            <a:r>
              <a:rPr lang="fr-FR" sz="1600" dirty="0">
                <a:solidFill>
                  <a:schemeClr val="bg1"/>
                </a:solidFill>
              </a:rPr>
              <a:t>        version: "{{ </a:t>
            </a:r>
            <a:r>
              <a:rPr lang="fr-FR" sz="1600" dirty="0" err="1">
                <a:solidFill>
                  <a:schemeClr val="bg1"/>
                </a:solidFill>
              </a:rPr>
              <a:t>nginx_version</a:t>
            </a:r>
            <a:r>
              <a:rPr lang="fr-FR" sz="1600" dirty="0">
                <a:solidFill>
                  <a:schemeClr val="bg1"/>
                </a:solidFill>
              </a:rPr>
              <a:t> }}"</a:t>
            </a:r>
          </a:p>
          <a:p>
            <a:r>
              <a:rPr lang="fr-FR" sz="1600" dirty="0">
                <a:solidFill>
                  <a:schemeClr val="bg1"/>
                </a:solidFill>
              </a:rPr>
              <a:t>      </a:t>
            </a:r>
            <a:r>
              <a:rPr lang="fr-FR" sz="1600" dirty="0" err="1">
                <a:solidFill>
                  <a:schemeClr val="bg1"/>
                </a:solidFill>
              </a:rPr>
              <a:t>when</a:t>
            </a:r>
            <a:r>
              <a:rPr lang="fr-FR" sz="1600" dirty="0">
                <a:solidFill>
                  <a:schemeClr val="bg1"/>
                </a:solidFill>
              </a:rPr>
              <a:t>: </a:t>
            </a:r>
            <a:r>
              <a:rPr lang="fr-FR" sz="1600" dirty="0" err="1">
                <a:solidFill>
                  <a:schemeClr val="bg1"/>
                </a:solidFill>
              </a:rPr>
              <a:t>inventory_hostname</a:t>
            </a:r>
            <a:r>
              <a:rPr lang="fr-FR" sz="1600" dirty="0">
                <a:solidFill>
                  <a:schemeClr val="bg1"/>
                </a:solidFill>
              </a:rPr>
              <a:t> == 'web1'</a:t>
            </a:r>
          </a:p>
          <a:p>
            <a:r>
              <a:rPr lang="fr-FR" sz="1600" dirty="0">
                <a:solidFill>
                  <a:schemeClr val="bg1"/>
                </a:solidFill>
              </a:rPr>
              <a:t>    - </a:t>
            </a:r>
            <a:r>
              <a:rPr lang="fr-FR" sz="1600" dirty="0" err="1">
                <a:solidFill>
                  <a:schemeClr val="bg1"/>
                </a:solidFill>
              </a:rPr>
              <a:t>name</a:t>
            </a:r>
            <a:r>
              <a:rPr lang="fr-FR" sz="1600" dirty="0">
                <a:solidFill>
                  <a:schemeClr val="bg1"/>
                </a:solidFill>
              </a:rPr>
              <a:t>: Afficher les détails de configuration pour les serveurs web</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"Serveur {{ </a:t>
            </a:r>
            <a:r>
              <a:rPr lang="fr-FR" sz="1600" dirty="0" err="1">
                <a:solidFill>
                  <a:schemeClr val="bg1"/>
                </a:solidFill>
              </a:rPr>
              <a:t>inventory_hostname</a:t>
            </a:r>
            <a:r>
              <a:rPr lang="fr-FR" sz="1600" dirty="0">
                <a:solidFill>
                  <a:schemeClr val="bg1"/>
                </a:solidFill>
              </a:rPr>
              <a:t> }}: Version de Nginx - {{ </a:t>
            </a:r>
            <a:r>
              <a:rPr lang="fr-FR" sz="1600" dirty="0" err="1">
                <a:solidFill>
                  <a:schemeClr val="bg1"/>
                </a:solidFill>
              </a:rPr>
              <a:t>nginx_version</a:t>
            </a:r>
            <a:r>
              <a:rPr lang="fr-FR" sz="1600" dirty="0">
                <a:solidFill>
                  <a:schemeClr val="bg1"/>
                </a:solidFill>
              </a:rPr>
              <a:t> }}, Port HTTP - {{ </a:t>
            </a:r>
            <a:r>
              <a:rPr lang="fr-FR" sz="1600" dirty="0" err="1">
                <a:solidFill>
                  <a:schemeClr val="bg1"/>
                </a:solidFill>
              </a:rPr>
              <a:t>http_port</a:t>
            </a:r>
            <a:r>
              <a:rPr lang="fr-FR" sz="1600" dirty="0">
                <a:solidFill>
                  <a:schemeClr val="bg1"/>
                </a:solidFill>
              </a:rPr>
              <a:t> }}"</a:t>
            </a:r>
          </a:p>
        </p:txBody>
      </p:sp>
      <p:sp>
        <p:nvSpPr>
          <p:cNvPr id="31" name="ZoneTexte 30">
            <a:extLst>
              <a:ext uri="{FF2B5EF4-FFF2-40B4-BE49-F238E27FC236}">
                <a16:creationId xmlns:a16="http://schemas.microsoft.com/office/drawing/2014/main" id="{CB41A72E-7594-3A54-8B11-3CCC6CFF1685}"/>
              </a:ext>
            </a:extLst>
          </p:cNvPr>
          <p:cNvSpPr txBox="1"/>
          <p:nvPr/>
        </p:nvSpPr>
        <p:spPr>
          <a:xfrm>
            <a:off x="8656329" y="2451650"/>
            <a:ext cx="3258919" cy="369332"/>
          </a:xfrm>
          <a:prstGeom prst="rect">
            <a:avLst/>
          </a:prstGeom>
          <a:solidFill>
            <a:schemeClr val="tx1">
              <a:lumMod val="85000"/>
              <a:lumOff val="15000"/>
            </a:schemeClr>
          </a:solidFill>
        </p:spPr>
        <p:txBody>
          <a:bodyPr wrap="square">
            <a:spAutoFit/>
          </a:bodyPr>
          <a:lstStyle/>
          <a:p>
            <a:r>
              <a:rPr lang="fr-FR" dirty="0" err="1">
                <a:solidFill>
                  <a:schemeClr val="bg1"/>
                </a:solidFill>
              </a:rPr>
              <a:t>http_port</a:t>
            </a:r>
            <a:r>
              <a:rPr lang="fr-FR" dirty="0">
                <a:solidFill>
                  <a:schemeClr val="bg1"/>
                </a:solidFill>
              </a:rPr>
              <a:t>: 80</a:t>
            </a:r>
          </a:p>
        </p:txBody>
      </p:sp>
      <p:sp>
        <p:nvSpPr>
          <p:cNvPr id="34" name="ZoneTexte 33">
            <a:extLst>
              <a:ext uri="{FF2B5EF4-FFF2-40B4-BE49-F238E27FC236}">
                <a16:creationId xmlns:a16="http://schemas.microsoft.com/office/drawing/2014/main" id="{6AAFF6FE-B124-2026-ADB5-A5E3FAAF575A}"/>
              </a:ext>
            </a:extLst>
          </p:cNvPr>
          <p:cNvSpPr txBox="1"/>
          <p:nvPr/>
        </p:nvSpPr>
        <p:spPr>
          <a:xfrm>
            <a:off x="8680097" y="1363434"/>
            <a:ext cx="2143539" cy="338554"/>
          </a:xfrm>
          <a:prstGeom prst="rect">
            <a:avLst/>
          </a:prstGeom>
          <a:noFill/>
        </p:spPr>
        <p:txBody>
          <a:bodyPr wrap="square">
            <a:spAutoFit/>
          </a:bodyPr>
          <a:lstStyle/>
          <a:p>
            <a:r>
              <a:rPr lang="fr-FR" sz="1600" b="1" i="0" dirty="0" err="1">
                <a:solidFill>
                  <a:srgbClr val="FFC000"/>
                </a:solidFill>
                <a:effectLst/>
                <a:latin typeface="Söhne Mono"/>
              </a:rPr>
              <a:t>host_vars</a:t>
            </a:r>
            <a:r>
              <a:rPr lang="fr-FR" sz="1600" b="1" i="0" dirty="0">
                <a:solidFill>
                  <a:srgbClr val="FFFF00"/>
                </a:solidFill>
                <a:effectLst/>
                <a:latin typeface="Söhne Mono"/>
              </a:rPr>
              <a:t>/web1.yml</a:t>
            </a:r>
            <a:endParaRPr lang="fr-FR" sz="1600" dirty="0">
              <a:solidFill>
                <a:srgbClr val="FFFF00"/>
              </a:solidFill>
            </a:endParaRPr>
          </a:p>
        </p:txBody>
      </p:sp>
      <p:sp>
        <p:nvSpPr>
          <p:cNvPr id="35" name="ZoneTexte 34">
            <a:extLst>
              <a:ext uri="{FF2B5EF4-FFF2-40B4-BE49-F238E27FC236}">
                <a16:creationId xmlns:a16="http://schemas.microsoft.com/office/drawing/2014/main" id="{BCF7873E-0A17-CD66-9F1E-EB21E96732C9}"/>
              </a:ext>
            </a:extLst>
          </p:cNvPr>
          <p:cNvSpPr txBox="1"/>
          <p:nvPr/>
        </p:nvSpPr>
        <p:spPr>
          <a:xfrm>
            <a:off x="8656329" y="2113096"/>
            <a:ext cx="2143539" cy="338554"/>
          </a:xfrm>
          <a:prstGeom prst="rect">
            <a:avLst/>
          </a:prstGeom>
          <a:noFill/>
        </p:spPr>
        <p:txBody>
          <a:bodyPr wrap="square">
            <a:spAutoFit/>
          </a:bodyPr>
          <a:lstStyle/>
          <a:p>
            <a:r>
              <a:rPr lang="fr-FR" sz="1600" b="1" dirty="0" err="1">
                <a:solidFill>
                  <a:srgbClr val="FFC000"/>
                </a:solidFill>
                <a:latin typeface="Söhne Mono"/>
              </a:rPr>
              <a:t>group</a:t>
            </a:r>
            <a:r>
              <a:rPr lang="fr-FR" sz="1600" b="1" i="0" dirty="0" err="1">
                <a:solidFill>
                  <a:srgbClr val="FFC000"/>
                </a:solidFill>
                <a:effectLst/>
                <a:latin typeface="Söhne Mono"/>
              </a:rPr>
              <a:t>_vars</a:t>
            </a:r>
            <a:r>
              <a:rPr lang="fr-FR" sz="1600" b="1" i="0" dirty="0">
                <a:solidFill>
                  <a:srgbClr val="FFFF00"/>
                </a:solidFill>
                <a:effectLst/>
                <a:latin typeface="Söhne Mono"/>
              </a:rPr>
              <a:t>/web1.yml</a:t>
            </a:r>
            <a:endParaRPr lang="fr-FR" sz="1600" dirty="0">
              <a:solidFill>
                <a:srgbClr val="FFFF00"/>
              </a:solidFill>
            </a:endParaRPr>
          </a:p>
        </p:txBody>
      </p:sp>
      <p:sp>
        <p:nvSpPr>
          <p:cNvPr id="36" name="ZoneTexte 35">
            <a:extLst>
              <a:ext uri="{FF2B5EF4-FFF2-40B4-BE49-F238E27FC236}">
                <a16:creationId xmlns:a16="http://schemas.microsoft.com/office/drawing/2014/main" id="{7AE50E73-8EF1-9140-1360-739451E83F69}"/>
              </a:ext>
            </a:extLst>
          </p:cNvPr>
          <p:cNvSpPr txBox="1"/>
          <p:nvPr/>
        </p:nvSpPr>
        <p:spPr>
          <a:xfrm>
            <a:off x="5705199" y="1209992"/>
            <a:ext cx="2143539" cy="338554"/>
          </a:xfrm>
          <a:prstGeom prst="rect">
            <a:avLst/>
          </a:prstGeom>
          <a:noFill/>
        </p:spPr>
        <p:txBody>
          <a:bodyPr wrap="square">
            <a:spAutoFit/>
          </a:bodyPr>
          <a:lstStyle/>
          <a:p>
            <a:r>
              <a:rPr lang="fr-FR" sz="1600" b="1" i="0" dirty="0">
                <a:solidFill>
                  <a:srgbClr val="FFFF00"/>
                </a:solidFill>
                <a:effectLst/>
                <a:latin typeface="Söhne Mono"/>
              </a:rPr>
              <a:t>Hosts.ini</a:t>
            </a:r>
            <a:endParaRPr lang="fr-FR" sz="1600" dirty="0">
              <a:solidFill>
                <a:srgbClr val="FFFF00"/>
              </a:solidFill>
            </a:endParaRPr>
          </a:p>
        </p:txBody>
      </p:sp>
      <p:sp>
        <p:nvSpPr>
          <p:cNvPr id="37" name="ZoneTexte 36">
            <a:extLst>
              <a:ext uri="{FF2B5EF4-FFF2-40B4-BE49-F238E27FC236}">
                <a16:creationId xmlns:a16="http://schemas.microsoft.com/office/drawing/2014/main" id="{0C934116-B384-D672-077E-48BC4A6D84E3}"/>
              </a:ext>
            </a:extLst>
          </p:cNvPr>
          <p:cNvSpPr txBox="1"/>
          <p:nvPr/>
        </p:nvSpPr>
        <p:spPr>
          <a:xfrm>
            <a:off x="10570185" y="2941608"/>
            <a:ext cx="1345063" cy="338554"/>
          </a:xfrm>
          <a:prstGeom prst="rect">
            <a:avLst/>
          </a:prstGeom>
          <a:noFill/>
        </p:spPr>
        <p:txBody>
          <a:bodyPr wrap="square">
            <a:spAutoFit/>
          </a:bodyPr>
          <a:lstStyle/>
          <a:p>
            <a:r>
              <a:rPr lang="fr-FR" sz="1600" b="1" dirty="0" err="1">
                <a:solidFill>
                  <a:srgbClr val="FFFF00"/>
                </a:solidFill>
                <a:latin typeface="Söhne Mono"/>
              </a:rPr>
              <a:t>playbook</a:t>
            </a:r>
            <a:r>
              <a:rPr lang="fr-FR" sz="1600" b="1" i="0" dirty="0" err="1">
                <a:solidFill>
                  <a:srgbClr val="FFFF00"/>
                </a:solidFill>
                <a:effectLst/>
                <a:latin typeface="Söhne Mono"/>
              </a:rPr>
              <a:t>.yml</a:t>
            </a:r>
            <a:endParaRPr lang="fr-FR" sz="1600" dirty="0">
              <a:solidFill>
                <a:srgbClr val="FFFF00"/>
              </a:solidFill>
            </a:endParaRPr>
          </a:p>
        </p:txBody>
      </p:sp>
    </p:spTree>
    <p:extLst>
      <p:ext uri="{BB962C8B-B14F-4D97-AF65-F5344CB8AC3E}">
        <p14:creationId xmlns:p14="http://schemas.microsoft.com/office/powerpoint/2010/main" val="1803423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Structure typique d’un projet Ansible</a:t>
            </a:r>
            <a:endParaRPr lang="fr-FR" dirty="0"/>
          </a:p>
        </p:txBody>
      </p:sp>
      <p:sp>
        <p:nvSpPr>
          <p:cNvPr id="12" name="ZoneTexte 11">
            <a:extLst>
              <a:ext uri="{FF2B5EF4-FFF2-40B4-BE49-F238E27FC236}">
                <a16:creationId xmlns:a16="http://schemas.microsoft.com/office/drawing/2014/main" id="{239B1485-F981-B6D0-E8A1-BC5E1633AC82}"/>
              </a:ext>
            </a:extLst>
          </p:cNvPr>
          <p:cNvSpPr txBox="1"/>
          <p:nvPr/>
        </p:nvSpPr>
        <p:spPr>
          <a:xfrm>
            <a:off x="172478" y="1729133"/>
            <a:ext cx="3913385" cy="3539430"/>
          </a:xfrm>
          <a:prstGeom prst="rect">
            <a:avLst/>
          </a:prstGeom>
          <a:noFill/>
        </p:spPr>
        <p:txBody>
          <a:bodyPr wrap="square">
            <a:spAutoFit/>
          </a:bodyPr>
          <a:lstStyle/>
          <a:p>
            <a:r>
              <a:rPr lang="fr-FR" sz="1400" dirty="0" err="1">
                <a:solidFill>
                  <a:schemeClr val="bg1"/>
                </a:solidFill>
                <a:latin typeface="Courier New" panose="02070309020205020404" pitchFamily="49" charset="0"/>
                <a:cs typeface="Courier New" panose="02070309020205020404" pitchFamily="49" charset="0"/>
              </a:rPr>
              <a:t>my_ansible_project</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00B0F0"/>
                </a:solidFill>
                <a:latin typeface="Courier New" panose="02070309020205020404" pitchFamily="49" charset="0"/>
                <a:cs typeface="Courier New" panose="02070309020205020404" pitchFamily="49" charset="0"/>
              </a:rPr>
              <a:t>group_vars</a:t>
            </a:r>
            <a:r>
              <a:rPr lang="fr-FR" sz="1400" b="1" dirty="0">
                <a:solidFill>
                  <a:srgbClr val="00B0F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all.yml</a:t>
            </a:r>
            <a:r>
              <a:rPr lang="fr-FR" sz="1400" dirty="0">
                <a:solidFill>
                  <a:srgbClr val="00B0F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web_servers.yml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db_servers.yml</a:t>
            </a:r>
            <a:r>
              <a:rPr lang="fr-FR" sz="1400" dirty="0">
                <a:solidFill>
                  <a:srgbClr val="00B0F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92D050"/>
                </a:solidFill>
                <a:latin typeface="Courier New" panose="02070309020205020404" pitchFamily="49" charset="0"/>
                <a:cs typeface="Courier New" panose="02070309020205020404" pitchFamily="49" charset="0"/>
              </a:rPr>
              <a:t>host_vars</a:t>
            </a:r>
            <a:r>
              <a:rPr lang="fr-FR" sz="1400" b="1" dirty="0">
                <a:solidFill>
                  <a:srgbClr val="92D05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a:solidFill>
                  <a:srgbClr val="92D050"/>
                </a:solidFill>
                <a:latin typeface="Courier New" panose="02070309020205020404" pitchFamily="49" charset="0"/>
                <a:cs typeface="Courier New" panose="02070309020205020404" pitchFamily="49" charset="0"/>
              </a:rPr>
              <a:t>web1.yml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 </a:t>
            </a:r>
            <a:r>
              <a:rPr lang="fr-FR" sz="1400" dirty="0">
                <a:solidFill>
                  <a:srgbClr val="92D050"/>
                </a:solidFill>
                <a:latin typeface="Courier New" panose="02070309020205020404" pitchFamily="49" charset="0"/>
                <a:cs typeface="Courier New" panose="02070309020205020404" pitchFamily="49" charset="0"/>
              </a:rPr>
              <a:t>db1.yml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FFFF00"/>
                </a:solidFill>
                <a:latin typeface="Courier New" panose="02070309020205020404" pitchFamily="49" charset="0"/>
                <a:cs typeface="Courier New" panose="02070309020205020404" pitchFamily="49" charset="0"/>
              </a:rPr>
              <a:t>inventory</a:t>
            </a:r>
            <a:r>
              <a:rPr lang="fr-FR" sz="1400" b="1" dirty="0">
                <a:solidFill>
                  <a:srgbClr val="FFFF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b="1" dirty="0">
                <a:solidFill>
                  <a:srgbClr val="FFFF00"/>
                </a:solidFill>
                <a:latin typeface="Courier New" panose="02070309020205020404" pitchFamily="49" charset="0"/>
                <a:cs typeface="Courier New" panose="02070309020205020404" pitchFamily="49" charset="0"/>
              </a:rPr>
              <a:t>hosts.ini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FFFF00"/>
                </a:solidFill>
                <a:latin typeface="Courier New" panose="02070309020205020404" pitchFamily="49" charset="0"/>
                <a:cs typeface="Courier New" panose="02070309020205020404" pitchFamily="49" charset="0"/>
              </a:rPr>
              <a:t>group_vars</a:t>
            </a:r>
            <a:r>
              <a:rPr lang="fr-FR" sz="1400" dirty="0">
                <a:solidFill>
                  <a:srgbClr val="FFFF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all.yml</a:t>
            </a:r>
            <a:r>
              <a:rPr lang="fr-FR" sz="1400" dirty="0">
                <a:solidFill>
                  <a:srgbClr val="FFFF0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web_servers.yml</a:t>
            </a:r>
            <a:r>
              <a:rPr lang="fr-FR" sz="1400" dirty="0">
                <a:solidFill>
                  <a:srgbClr val="FFFF00"/>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db_servers.yml</a:t>
            </a:r>
            <a:r>
              <a:rPr lang="fr-FR" sz="1400" dirty="0">
                <a:solidFill>
                  <a:srgbClr val="FFFF00"/>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FFC000"/>
                </a:solidFill>
                <a:latin typeface="Courier New" panose="02070309020205020404" pitchFamily="49" charset="0"/>
                <a:cs typeface="Courier New" panose="02070309020205020404" pitchFamily="49" charset="0"/>
              </a:rPr>
              <a:t>playbooks</a:t>
            </a:r>
            <a:r>
              <a:rPr lang="fr-FR" sz="1400" b="1" dirty="0">
                <a:solidFill>
                  <a:srgbClr val="FFC0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b="1" dirty="0" err="1">
                <a:solidFill>
                  <a:srgbClr val="FFC000"/>
                </a:solidFill>
                <a:latin typeface="Courier New" panose="02070309020205020404" pitchFamily="49" charset="0"/>
                <a:cs typeface="Courier New" panose="02070309020205020404" pitchFamily="49" charset="0"/>
              </a:rPr>
              <a:t>my_playbook.yml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4" name="ZoneTexte 13">
            <a:extLst>
              <a:ext uri="{FF2B5EF4-FFF2-40B4-BE49-F238E27FC236}">
                <a16:creationId xmlns:a16="http://schemas.microsoft.com/office/drawing/2014/main" id="{6F9ADC0A-1B07-9DAE-3553-426BE09C6417}"/>
              </a:ext>
            </a:extLst>
          </p:cNvPr>
          <p:cNvSpPr txBox="1"/>
          <p:nvPr/>
        </p:nvSpPr>
        <p:spPr>
          <a:xfrm>
            <a:off x="5897914" y="1538088"/>
            <a:ext cx="6016478" cy="4524315"/>
          </a:xfrm>
          <a:prstGeom prst="rect">
            <a:avLst/>
          </a:prstGeom>
          <a:solidFill>
            <a:schemeClr val="tx1">
              <a:lumMod val="85000"/>
              <a:lumOff val="15000"/>
            </a:schemeClr>
          </a:solidFill>
        </p:spPr>
        <p:txBody>
          <a:bodyPr wrap="square">
            <a:spAutoFit/>
          </a:bodyPr>
          <a:lstStyle/>
          <a:p>
            <a:pPr marL="285750" indent="-285750">
              <a:buFont typeface="Wingdings" panose="05000000000000000000" pitchFamily="2" charset="2"/>
              <a:buChar char="§"/>
            </a:pP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all.yml</a:t>
            </a:r>
            <a:r>
              <a:rPr lang="fr-FR" sz="1600" b="1" dirty="0">
                <a:solidFill>
                  <a:srgbClr val="00B0F0"/>
                </a:solidFill>
              </a:rPr>
              <a:t> </a:t>
            </a:r>
            <a:r>
              <a:rPr lang="fr-FR" sz="1600" dirty="0">
                <a:solidFill>
                  <a:schemeClr val="bg1"/>
                </a:solidFill>
              </a:rPr>
              <a:t>: Ce fichier contient des variables de groupe qui s'appliquent à tous les hôtes de l'inventaire, indépendamment de leur groupe.</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web_servers.yml</a:t>
            </a:r>
            <a:r>
              <a:rPr lang="fr-FR" sz="1600" b="1" dirty="0">
                <a:solidFill>
                  <a:srgbClr val="00B0F0"/>
                </a:solidFill>
              </a:rPr>
              <a:t> </a:t>
            </a:r>
            <a:r>
              <a:rPr lang="fr-FR" sz="1600" b="1" dirty="0">
                <a:solidFill>
                  <a:schemeClr val="bg1"/>
                </a:solidFill>
              </a:rPr>
              <a:t>et </a:t>
            </a: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db_servers.yml</a:t>
            </a:r>
            <a:r>
              <a:rPr lang="fr-FR" sz="1600" b="1" dirty="0">
                <a:solidFill>
                  <a:srgbClr val="00B0F0"/>
                </a:solidFill>
              </a:rPr>
              <a:t> </a:t>
            </a:r>
            <a:r>
              <a:rPr lang="fr-FR" sz="1600" dirty="0">
                <a:solidFill>
                  <a:schemeClr val="bg1"/>
                </a:solidFill>
              </a:rPr>
              <a:t>: Ces fichiers contiennent des variables de groupe spécifiques aux groupes d'hôtes </a:t>
            </a:r>
            <a:r>
              <a:rPr lang="fr-FR" sz="1600" dirty="0" err="1">
                <a:solidFill>
                  <a:schemeClr val="bg1"/>
                </a:solidFill>
              </a:rPr>
              <a:t>web_servers</a:t>
            </a:r>
            <a:r>
              <a:rPr lang="fr-FR" sz="1600" dirty="0">
                <a:solidFill>
                  <a:schemeClr val="bg1"/>
                </a:solidFill>
              </a:rPr>
              <a:t> et </a:t>
            </a:r>
            <a:r>
              <a:rPr lang="fr-FR" sz="1600" dirty="0" err="1">
                <a:solidFill>
                  <a:schemeClr val="bg1"/>
                </a:solidFill>
              </a:rPr>
              <a:t>db_servers</a:t>
            </a:r>
            <a:r>
              <a:rPr lang="fr-FR" sz="1600" dirty="0">
                <a:solidFill>
                  <a:schemeClr val="bg1"/>
                </a:solidFill>
              </a:rPr>
              <a:t>.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92D050"/>
                </a:solidFill>
              </a:rPr>
              <a:t>host_vars</a:t>
            </a:r>
            <a:r>
              <a:rPr lang="fr-FR" sz="1600" b="1" dirty="0">
                <a:solidFill>
                  <a:srgbClr val="92D050"/>
                </a:solidFill>
              </a:rPr>
              <a:t>/</a:t>
            </a:r>
            <a:r>
              <a:rPr lang="fr-FR" sz="1600" dirty="0">
                <a:solidFill>
                  <a:schemeClr val="bg1"/>
                </a:solidFill>
              </a:rPr>
              <a:t>:</a:t>
            </a:r>
            <a:r>
              <a:rPr lang="fr-FR" sz="1600" b="1" dirty="0">
                <a:solidFill>
                  <a:srgbClr val="92D050"/>
                </a:solidFill>
              </a:rPr>
              <a:t> </a:t>
            </a:r>
            <a:r>
              <a:rPr lang="fr-FR" sz="1600" dirty="0">
                <a:solidFill>
                  <a:schemeClr val="bg1"/>
                </a:solidFill>
              </a:rPr>
              <a:t>Ce répertoire contient des fichiers de variables spécifiques à chaque hôte individuel.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all.yml</a:t>
            </a:r>
            <a:r>
              <a:rPr lang="fr-FR" sz="1600" b="1" dirty="0">
                <a:solidFill>
                  <a:srgbClr val="FFFF00"/>
                </a:solidFill>
              </a:rPr>
              <a:t> </a:t>
            </a:r>
            <a:r>
              <a:rPr lang="fr-FR" sz="1600" dirty="0">
                <a:solidFill>
                  <a:schemeClr val="bg1"/>
                </a:solidFill>
              </a:rPr>
              <a:t>: Ce fichier contient des variables de groupe communes à tous les hôtes de l'inventaire.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web_servers.yml</a:t>
            </a:r>
            <a:r>
              <a:rPr lang="fr-FR" sz="1600" b="1" dirty="0">
                <a:solidFill>
                  <a:srgbClr val="FFFF00"/>
                </a:solidFill>
              </a:rPr>
              <a:t> </a:t>
            </a:r>
            <a:r>
              <a:rPr lang="fr-FR" sz="1600" dirty="0">
                <a:solidFill>
                  <a:schemeClr val="bg1"/>
                </a:solidFill>
              </a:rPr>
              <a:t>et</a:t>
            </a:r>
            <a:r>
              <a:rPr lang="fr-FR" sz="1600" b="1" dirty="0">
                <a:solidFill>
                  <a:srgbClr val="FFFF00"/>
                </a:solidFill>
              </a:rPr>
              <a:t> </a:t>
            </a: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db_servers.yml</a:t>
            </a:r>
            <a:r>
              <a:rPr lang="fr-FR" sz="1600" b="1" dirty="0">
                <a:solidFill>
                  <a:srgbClr val="FFFF00"/>
                </a:solidFill>
              </a:rPr>
              <a:t> </a:t>
            </a:r>
            <a:r>
              <a:rPr lang="fr-FR" sz="1600" dirty="0">
                <a:solidFill>
                  <a:schemeClr val="bg1"/>
                </a:solidFill>
              </a:rPr>
              <a:t>Ces fichiers contiennent des variables de groupe spécifiques aux groupes d'hôtes </a:t>
            </a:r>
            <a:r>
              <a:rPr lang="fr-FR" sz="1600" dirty="0" err="1">
                <a:solidFill>
                  <a:schemeClr val="bg1"/>
                </a:solidFill>
              </a:rPr>
              <a:t>web_servers</a:t>
            </a:r>
            <a:r>
              <a:rPr lang="fr-FR" sz="1600" dirty="0">
                <a:solidFill>
                  <a:schemeClr val="bg1"/>
                </a:solidFill>
              </a:rPr>
              <a:t> et </a:t>
            </a:r>
            <a:r>
              <a:rPr lang="fr-FR" sz="1600" dirty="0" err="1">
                <a:solidFill>
                  <a:schemeClr val="bg1"/>
                </a:solidFill>
              </a:rPr>
              <a:t>db_servers</a:t>
            </a:r>
            <a:r>
              <a:rPr lang="fr-FR" sz="1600" dirty="0">
                <a:solidFill>
                  <a:schemeClr val="bg1"/>
                </a:solidFill>
              </a:rPr>
              <a:t>. </a:t>
            </a:r>
          </a:p>
        </p:txBody>
      </p:sp>
      <p:sp>
        <p:nvSpPr>
          <p:cNvPr id="7" name="ZoneTexte 6">
            <a:extLst>
              <a:ext uri="{FF2B5EF4-FFF2-40B4-BE49-F238E27FC236}">
                <a16:creationId xmlns:a16="http://schemas.microsoft.com/office/drawing/2014/main" id="{B276B31A-72F3-355B-920C-F0256CBE6976}"/>
              </a:ext>
            </a:extLst>
          </p:cNvPr>
          <p:cNvSpPr txBox="1"/>
          <p:nvPr/>
        </p:nvSpPr>
        <p:spPr>
          <a:xfrm>
            <a:off x="2764879" y="2221434"/>
            <a:ext cx="2939600" cy="646331"/>
          </a:xfrm>
          <a:prstGeom prst="rect">
            <a:avLst/>
          </a:prstGeom>
          <a:noFill/>
        </p:spPr>
        <p:txBody>
          <a:bodyPr wrap="square">
            <a:spAutoFit/>
          </a:bodyPr>
          <a:lstStyle/>
          <a:p>
            <a:r>
              <a:rPr lang="fr-FR" sz="1200" dirty="0">
                <a:solidFill>
                  <a:schemeClr val="bg1"/>
                </a:solidFill>
              </a:rPr>
              <a:t># de groupe communes à tous les hôtes</a:t>
            </a:r>
          </a:p>
          <a:p>
            <a:r>
              <a:rPr lang="fr-FR" sz="1200" dirty="0">
                <a:solidFill>
                  <a:schemeClr val="bg1"/>
                </a:solidFill>
              </a:rPr>
              <a:t># spécifiques aux serveurs web</a:t>
            </a:r>
          </a:p>
          <a:p>
            <a:r>
              <a:rPr lang="fr-FR" sz="1200" dirty="0">
                <a:solidFill>
                  <a:schemeClr val="bg1"/>
                </a:solidFill>
              </a:rPr>
              <a:t># spécifiques aux serveurs de bs</a:t>
            </a:r>
            <a:endParaRPr lang="fr-FR" sz="1200" dirty="0"/>
          </a:p>
        </p:txBody>
      </p:sp>
      <p:sp>
        <p:nvSpPr>
          <p:cNvPr id="8" name="ZoneTexte 7">
            <a:extLst>
              <a:ext uri="{FF2B5EF4-FFF2-40B4-BE49-F238E27FC236}">
                <a16:creationId xmlns:a16="http://schemas.microsoft.com/office/drawing/2014/main" id="{1EB0F7EC-2C35-BD6D-F265-F46BBDAEE55C}"/>
              </a:ext>
            </a:extLst>
          </p:cNvPr>
          <p:cNvSpPr txBox="1"/>
          <p:nvPr/>
        </p:nvSpPr>
        <p:spPr>
          <a:xfrm>
            <a:off x="2750172" y="4987361"/>
            <a:ext cx="3472685" cy="276999"/>
          </a:xfrm>
          <a:prstGeom prst="rect">
            <a:avLst/>
          </a:prstGeom>
          <a:noFill/>
        </p:spPr>
        <p:txBody>
          <a:bodyPr wrap="square">
            <a:spAutoFit/>
          </a:bodyPr>
          <a:lstStyle/>
          <a:p>
            <a:r>
              <a:rPr lang="fr-FR" sz="1200" dirty="0">
                <a:solidFill>
                  <a:schemeClr val="bg1"/>
                </a:solidFill>
              </a:rPr>
              <a:t># </a:t>
            </a:r>
            <a:r>
              <a:rPr lang="fr-FR" sz="1200" dirty="0" err="1">
                <a:solidFill>
                  <a:schemeClr val="bg1"/>
                </a:solidFill>
              </a:rPr>
              <a:t>Playbook</a:t>
            </a:r>
            <a:r>
              <a:rPr lang="fr-FR" sz="1200" dirty="0">
                <a:solidFill>
                  <a:schemeClr val="bg1"/>
                </a:solidFill>
              </a:rPr>
              <a:t> principal</a:t>
            </a:r>
          </a:p>
        </p:txBody>
      </p:sp>
      <p:sp>
        <p:nvSpPr>
          <p:cNvPr id="9" name="ZoneTexte 8">
            <a:extLst>
              <a:ext uri="{FF2B5EF4-FFF2-40B4-BE49-F238E27FC236}">
                <a16:creationId xmlns:a16="http://schemas.microsoft.com/office/drawing/2014/main" id="{72B49786-D0D6-1101-12DE-0BDE07E6FC66}"/>
              </a:ext>
            </a:extLst>
          </p:cNvPr>
          <p:cNvSpPr txBox="1"/>
          <p:nvPr/>
        </p:nvSpPr>
        <p:spPr>
          <a:xfrm>
            <a:off x="1994441" y="3030310"/>
            <a:ext cx="3472685" cy="461665"/>
          </a:xfrm>
          <a:prstGeom prst="rect">
            <a:avLst/>
          </a:prstGeom>
          <a:noFill/>
        </p:spPr>
        <p:txBody>
          <a:bodyPr wrap="square">
            <a:spAutoFit/>
          </a:bodyPr>
          <a:lstStyle/>
          <a:p>
            <a:r>
              <a:rPr lang="fr-FR" sz="1200" dirty="0">
                <a:solidFill>
                  <a:schemeClr val="bg1"/>
                </a:solidFill>
              </a:rPr>
              <a:t># spécifiques à l'hôte web1</a:t>
            </a:r>
          </a:p>
          <a:p>
            <a:r>
              <a:rPr lang="fr-FR" sz="1200" dirty="0">
                <a:solidFill>
                  <a:schemeClr val="bg1"/>
                </a:solidFill>
              </a:rPr>
              <a:t># spécifiques à l'hôte db1</a:t>
            </a:r>
            <a:endParaRPr lang="fr-FR" sz="1200" dirty="0"/>
          </a:p>
        </p:txBody>
      </p:sp>
      <p:sp>
        <p:nvSpPr>
          <p:cNvPr id="10" name="ZoneTexte 9">
            <a:extLst>
              <a:ext uri="{FF2B5EF4-FFF2-40B4-BE49-F238E27FC236}">
                <a16:creationId xmlns:a16="http://schemas.microsoft.com/office/drawing/2014/main" id="{0B7E58E0-F4B9-CC2B-F123-5B633CAE6A88}"/>
              </a:ext>
            </a:extLst>
          </p:cNvPr>
          <p:cNvSpPr txBox="1"/>
          <p:nvPr/>
        </p:nvSpPr>
        <p:spPr>
          <a:xfrm>
            <a:off x="2373380" y="3661747"/>
            <a:ext cx="3472685" cy="276999"/>
          </a:xfrm>
          <a:prstGeom prst="rect">
            <a:avLst/>
          </a:prstGeom>
          <a:noFill/>
        </p:spPr>
        <p:txBody>
          <a:bodyPr wrap="square">
            <a:spAutoFit/>
          </a:bodyPr>
          <a:lstStyle/>
          <a:p>
            <a:r>
              <a:rPr lang="fr-FR" sz="1200" dirty="0">
                <a:solidFill>
                  <a:schemeClr val="bg1"/>
                </a:solidFill>
              </a:rPr>
              <a:t># Inventaire des hôtes</a:t>
            </a:r>
            <a:endParaRPr lang="fr-FR" sz="1200" dirty="0"/>
          </a:p>
        </p:txBody>
      </p:sp>
      <p:sp>
        <p:nvSpPr>
          <p:cNvPr id="11" name="ZoneTexte 10">
            <a:extLst>
              <a:ext uri="{FF2B5EF4-FFF2-40B4-BE49-F238E27FC236}">
                <a16:creationId xmlns:a16="http://schemas.microsoft.com/office/drawing/2014/main" id="{B3F0618B-ECAC-2254-AC99-2F01016A6A53}"/>
              </a:ext>
            </a:extLst>
          </p:cNvPr>
          <p:cNvSpPr txBox="1"/>
          <p:nvPr/>
        </p:nvSpPr>
        <p:spPr>
          <a:xfrm>
            <a:off x="3128241" y="4129867"/>
            <a:ext cx="2825920" cy="646331"/>
          </a:xfrm>
          <a:prstGeom prst="rect">
            <a:avLst/>
          </a:prstGeom>
          <a:noFill/>
        </p:spPr>
        <p:txBody>
          <a:bodyPr wrap="square">
            <a:spAutoFit/>
          </a:bodyPr>
          <a:lstStyle/>
          <a:p>
            <a:r>
              <a:rPr lang="fr-FR" sz="1200" dirty="0">
                <a:solidFill>
                  <a:schemeClr val="bg1"/>
                </a:solidFill>
              </a:rPr>
              <a:t># communes à tous les hôtes (copie)</a:t>
            </a:r>
          </a:p>
          <a:p>
            <a:r>
              <a:rPr lang="fr-FR" sz="1200" dirty="0">
                <a:solidFill>
                  <a:schemeClr val="bg1"/>
                </a:solidFill>
              </a:rPr>
              <a:t># spécifiques aux serveurs web (copie)</a:t>
            </a:r>
          </a:p>
          <a:p>
            <a:r>
              <a:rPr lang="fr-FR" sz="1200" dirty="0">
                <a:solidFill>
                  <a:schemeClr val="bg1"/>
                </a:solidFill>
              </a:rPr>
              <a:t># spécifiques aux serveurs bd(copie)</a:t>
            </a:r>
          </a:p>
        </p:txBody>
      </p:sp>
    </p:spTree>
    <p:extLst>
      <p:ext uri="{BB962C8B-B14F-4D97-AF65-F5344CB8AC3E}">
        <p14:creationId xmlns:p14="http://schemas.microsoft.com/office/powerpoint/2010/main" val="2081489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Exemple video32</a:t>
            </a:r>
            <a:endParaRPr lang="fr-FR" dirty="0"/>
          </a:p>
        </p:txBody>
      </p:sp>
    </p:spTree>
    <p:extLst>
      <p:ext uri="{BB962C8B-B14F-4D97-AF65-F5344CB8AC3E}">
        <p14:creationId xmlns:p14="http://schemas.microsoft.com/office/powerpoint/2010/main" val="698850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Ansible-Inventory </a:t>
            </a:r>
            <a:r>
              <a:rPr lang="fr-FR" b="1" dirty="0" err="1">
                <a:latin typeface="Calibri"/>
                <a:cs typeface="Calibri"/>
              </a:rPr>
              <a:t>video</a:t>
            </a:r>
            <a:endParaRPr lang="fr-FR" dirty="0"/>
          </a:p>
        </p:txBody>
      </p:sp>
    </p:spTree>
    <p:extLst>
      <p:ext uri="{BB962C8B-B14F-4D97-AF65-F5344CB8AC3E}">
        <p14:creationId xmlns:p14="http://schemas.microsoft.com/office/powerpoint/2010/main" val="1080524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WHEN</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11356912" cy="707886"/>
          </a:xfrm>
          <a:prstGeom prst="rect">
            <a:avLst/>
          </a:prstGeom>
          <a:noFill/>
        </p:spPr>
        <p:txBody>
          <a:bodyPr wrap="square">
            <a:spAutoFit/>
          </a:bodyPr>
          <a:lstStyle/>
          <a:p>
            <a:pPr algn="l"/>
            <a:r>
              <a:rPr lang="fr-FR" sz="2000" dirty="0">
                <a:solidFill>
                  <a:schemeClr val="bg1"/>
                </a:solidFill>
                <a:latin typeface="Calibri"/>
                <a:cs typeface="Calibri"/>
              </a:rPr>
              <a:t>Dans Ansible, vous pouvez contrôler l'exécution des tâches en utilisant la directive </a:t>
            </a:r>
            <a:r>
              <a:rPr lang="fr-FR" sz="2000" dirty="0" err="1">
                <a:solidFill>
                  <a:schemeClr val="bg1"/>
                </a:solidFill>
                <a:latin typeface="Calibri"/>
                <a:cs typeface="Calibri"/>
              </a:rPr>
              <a:t>when</a:t>
            </a:r>
            <a:r>
              <a:rPr lang="fr-FR" sz="2000" dirty="0">
                <a:solidFill>
                  <a:schemeClr val="bg1"/>
                </a:solidFill>
                <a:latin typeface="Calibri"/>
                <a:cs typeface="Calibri"/>
              </a:rPr>
              <a:t>, qui permet d'évaluer des conditions et d'exécuter la tâche uniquement si la condition est vraie. </a:t>
            </a:r>
          </a:p>
        </p:txBody>
      </p:sp>
      <p:sp>
        <p:nvSpPr>
          <p:cNvPr id="7" name="ZoneTexte 6">
            <a:extLst>
              <a:ext uri="{FF2B5EF4-FFF2-40B4-BE49-F238E27FC236}">
                <a16:creationId xmlns:a16="http://schemas.microsoft.com/office/drawing/2014/main" id="{3458D638-C731-DC91-B069-5EEAAD633387}"/>
              </a:ext>
            </a:extLst>
          </p:cNvPr>
          <p:cNvSpPr txBox="1"/>
          <p:nvPr/>
        </p:nvSpPr>
        <p:spPr>
          <a:xfrm>
            <a:off x="252984" y="2051242"/>
            <a:ext cx="4952338" cy="3416320"/>
          </a:xfrm>
          <a:prstGeom prst="rect">
            <a:avLst/>
          </a:prstGeom>
          <a:noFill/>
        </p:spPr>
        <p:txBody>
          <a:bodyPr wrap="square">
            <a:spAutoFit/>
          </a:bodyPr>
          <a:lstStyle/>
          <a:p>
            <a:r>
              <a:rPr lang="fr-FR" dirty="0">
                <a:solidFill>
                  <a:schemeClr val="bg1"/>
                </a:solidFill>
              </a:rPr>
              <a:t>- </a:t>
            </a:r>
            <a:r>
              <a:rPr lang="fr-FR" dirty="0" err="1">
                <a:solidFill>
                  <a:schemeClr val="bg1"/>
                </a:solidFill>
              </a:rPr>
              <a:t>name</a:t>
            </a:r>
            <a:r>
              <a:rPr lang="fr-FR" dirty="0">
                <a:solidFill>
                  <a:schemeClr val="bg1"/>
                </a:solidFill>
              </a:rPr>
              <a:t>: exécuter une tâche si le fichier existe</a:t>
            </a:r>
          </a:p>
          <a:p>
            <a:r>
              <a:rPr lang="fr-FR" dirty="0">
                <a:solidFill>
                  <a:schemeClr val="bg1"/>
                </a:solidFill>
              </a:rPr>
              <a:t>  hosts: localhost</a:t>
            </a: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Vérifier si le fichier existe</a:t>
            </a:r>
          </a:p>
          <a:p>
            <a:r>
              <a:rPr lang="fr-FR" dirty="0">
                <a:solidFill>
                  <a:schemeClr val="bg1"/>
                </a:solidFill>
              </a:rPr>
              <a:t>      stat:</a:t>
            </a:r>
          </a:p>
          <a:p>
            <a:r>
              <a:rPr lang="fr-FR" dirty="0">
                <a:solidFill>
                  <a:schemeClr val="bg1"/>
                </a:solidFill>
              </a:rPr>
              <a:t>        </a:t>
            </a:r>
            <a:r>
              <a:rPr lang="fr-FR" dirty="0" err="1">
                <a:solidFill>
                  <a:schemeClr val="bg1"/>
                </a:solidFill>
              </a:rPr>
              <a:t>path</a:t>
            </a:r>
            <a:r>
              <a:rPr lang="fr-FR" dirty="0">
                <a:solidFill>
                  <a:schemeClr val="bg1"/>
                </a:solidFill>
              </a:rPr>
              <a:t>: /chemin/vers/mon_fichier.txt</a:t>
            </a:r>
          </a:p>
          <a:p>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file_check</a:t>
            </a:r>
            <a:endParaRPr lang="fr-FR" dirty="0">
              <a:solidFill>
                <a:schemeClr val="bg1"/>
              </a:solidFill>
            </a:endParaRPr>
          </a:p>
          <a:p>
            <a:endParaRPr lang="fr-FR" dirty="0">
              <a:solidFill>
                <a:schemeClr val="bg1"/>
              </a:solidFill>
            </a:endParaRPr>
          </a:p>
          <a:p>
            <a:r>
              <a:rPr lang="fr-FR" dirty="0">
                <a:solidFill>
                  <a:schemeClr val="bg1"/>
                </a:solidFill>
              </a:rPr>
              <a:t>    - </a:t>
            </a:r>
            <a:r>
              <a:rPr lang="fr-FR" dirty="0" err="1">
                <a:solidFill>
                  <a:schemeClr val="bg1"/>
                </a:solidFill>
              </a:rPr>
              <a:t>name</a:t>
            </a:r>
            <a:r>
              <a:rPr lang="fr-FR" dirty="0">
                <a:solidFill>
                  <a:schemeClr val="bg1"/>
                </a:solidFill>
              </a:rPr>
              <a:t>: Exécuter la tâche si le fichier existe</a:t>
            </a:r>
          </a:p>
          <a:p>
            <a:r>
              <a:rPr lang="fr-FR" dirty="0">
                <a:solidFill>
                  <a:schemeClr val="bg1"/>
                </a:solidFill>
              </a:rPr>
              <a:t>      </a:t>
            </a:r>
            <a:r>
              <a:rPr lang="fr-FR" dirty="0" err="1">
                <a:solidFill>
                  <a:schemeClr val="bg1"/>
                </a:solidFill>
              </a:rPr>
              <a:t>debug</a:t>
            </a:r>
            <a:r>
              <a:rPr lang="fr-FR" dirty="0">
                <a:solidFill>
                  <a:schemeClr val="bg1"/>
                </a:solidFill>
              </a:rPr>
              <a:t>:</a:t>
            </a:r>
          </a:p>
          <a:p>
            <a:r>
              <a:rPr lang="fr-FR" dirty="0">
                <a:solidFill>
                  <a:schemeClr val="bg1"/>
                </a:solidFill>
              </a:rPr>
              <a:t>        msg: "Le fichier existe !"</a:t>
            </a: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file_check.stat.exists</a:t>
            </a:r>
            <a:endParaRPr lang="fr-FR" dirty="0">
              <a:solidFill>
                <a:schemeClr val="bg1"/>
              </a:solidFill>
            </a:endParaRPr>
          </a:p>
        </p:txBody>
      </p:sp>
      <p:sp>
        <p:nvSpPr>
          <p:cNvPr id="9" name="ZoneTexte 8">
            <a:extLst>
              <a:ext uri="{FF2B5EF4-FFF2-40B4-BE49-F238E27FC236}">
                <a16:creationId xmlns:a16="http://schemas.microsoft.com/office/drawing/2014/main" id="{7FE6A3AF-8240-39C7-EE7B-CCA41963E088}"/>
              </a:ext>
            </a:extLst>
          </p:cNvPr>
          <p:cNvSpPr txBox="1"/>
          <p:nvPr/>
        </p:nvSpPr>
        <p:spPr>
          <a:xfrm>
            <a:off x="5685183" y="1968657"/>
            <a:ext cx="6253833" cy="2308324"/>
          </a:xfrm>
          <a:prstGeom prst="rect">
            <a:avLst/>
          </a:prstGeom>
          <a:noFill/>
        </p:spPr>
        <p:txBody>
          <a:bodyPr wrap="square">
            <a:spAutoFit/>
          </a:bodyPr>
          <a:lstStyle/>
          <a:p>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Configure </a:t>
            </a:r>
            <a:r>
              <a:rPr lang="fr-FR" dirty="0" err="1">
                <a:solidFill>
                  <a:schemeClr val="bg1"/>
                </a:solidFill>
              </a:rPr>
              <a:t>SELinux</a:t>
            </a:r>
            <a:r>
              <a:rPr lang="fr-FR" dirty="0">
                <a:solidFill>
                  <a:schemeClr val="bg1"/>
                </a:solidFill>
              </a:rPr>
              <a:t> to start </a:t>
            </a:r>
            <a:r>
              <a:rPr lang="fr-FR" dirty="0" err="1">
                <a:solidFill>
                  <a:schemeClr val="bg1"/>
                </a:solidFill>
              </a:rPr>
              <a:t>mysql</a:t>
            </a:r>
            <a:r>
              <a:rPr lang="fr-FR" dirty="0">
                <a:solidFill>
                  <a:schemeClr val="bg1"/>
                </a:solidFill>
              </a:rPr>
              <a:t> on </a:t>
            </a:r>
            <a:r>
              <a:rPr lang="fr-FR" dirty="0" err="1">
                <a:solidFill>
                  <a:schemeClr val="bg1"/>
                </a:solidFill>
              </a:rPr>
              <a:t>any</a:t>
            </a:r>
            <a:r>
              <a:rPr lang="fr-FR" dirty="0">
                <a:solidFill>
                  <a:schemeClr val="bg1"/>
                </a:solidFill>
              </a:rPr>
              <a:t> port</a:t>
            </a:r>
          </a:p>
          <a:p>
            <a:r>
              <a:rPr lang="fr-FR" dirty="0">
                <a:solidFill>
                  <a:schemeClr val="bg1"/>
                </a:solidFill>
              </a:rPr>
              <a:t>    </a:t>
            </a:r>
            <a:r>
              <a:rPr lang="fr-FR" dirty="0" err="1">
                <a:solidFill>
                  <a:schemeClr val="bg1"/>
                </a:solidFill>
              </a:rPr>
              <a:t>ansible.posix.seboolean</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mysql_connect_any</a:t>
            </a:r>
            <a:endParaRPr lang="fr-FR" dirty="0">
              <a:solidFill>
                <a:schemeClr val="bg1"/>
              </a:solidFill>
            </a:endParaRPr>
          </a:p>
          <a:p>
            <a:r>
              <a:rPr lang="fr-FR" dirty="0">
                <a:solidFill>
                  <a:schemeClr val="bg1"/>
                </a:solidFill>
              </a:rPr>
              <a:t>      state: </a:t>
            </a:r>
            <a:r>
              <a:rPr lang="fr-FR" dirty="0" err="1">
                <a:solidFill>
                  <a:schemeClr val="bg1"/>
                </a:solidFill>
              </a:rPr>
              <a:t>true</a:t>
            </a:r>
            <a:endParaRPr lang="fr-FR" dirty="0">
              <a:solidFill>
                <a:schemeClr val="bg1"/>
              </a:solidFill>
            </a:endParaRPr>
          </a:p>
          <a:p>
            <a:r>
              <a:rPr lang="fr-FR" dirty="0">
                <a:solidFill>
                  <a:schemeClr val="bg1"/>
                </a:solidFill>
              </a:rPr>
              <a:t>      persistent: </a:t>
            </a:r>
            <a:r>
              <a:rPr lang="fr-FR" dirty="0" err="1">
                <a:solidFill>
                  <a:schemeClr val="bg1"/>
                </a:solidFill>
              </a:rPr>
              <a:t>true</a:t>
            </a:r>
            <a:endParaRPr lang="fr-FR" dirty="0">
              <a:solidFill>
                <a:schemeClr val="bg1"/>
              </a:solidFill>
            </a:endParaRP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ansible_selinux.status</a:t>
            </a:r>
            <a:r>
              <a:rPr lang="fr-FR" dirty="0">
                <a:solidFill>
                  <a:schemeClr val="bg1"/>
                </a:solidFill>
              </a:rPr>
              <a:t> == "</a:t>
            </a:r>
            <a:r>
              <a:rPr lang="fr-FR" dirty="0" err="1">
                <a:solidFill>
                  <a:schemeClr val="bg1"/>
                </a:solidFill>
              </a:rPr>
              <a:t>enabled</a:t>
            </a:r>
            <a:r>
              <a:rPr lang="fr-FR" dirty="0">
                <a:solidFill>
                  <a:schemeClr val="bg1"/>
                </a:solidFill>
              </a:rPr>
              <a:t>"</a:t>
            </a:r>
          </a:p>
          <a:p>
            <a:r>
              <a:rPr lang="fr-FR" dirty="0">
                <a:solidFill>
                  <a:schemeClr val="bg1"/>
                </a:solidFill>
              </a:rPr>
              <a:t>    # all variables can </a:t>
            </a:r>
            <a:r>
              <a:rPr lang="fr-FR" dirty="0" err="1">
                <a:solidFill>
                  <a:schemeClr val="bg1"/>
                </a:solidFill>
              </a:rPr>
              <a:t>be</a:t>
            </a:r>
            <a:r>
              <a:rPr lang="fr-FR" dirty="0">
                <a:solidFill>
                  <a:schemeClr val="bg1"/>
                </a:solidFill>
              </a:rPr>
              <a:t>  </a:t>
            </a:r>
            <a:r>
              <a:rPr lang="fr-FR" dirty="0" err="1">
                <a:solidFill>
                  <a:schemeClr val="bg1"/>
                </a:solidFill>
              </a:rPr>
              <a:t>without</a:t>
            </a:r>
            <a:r>
              <a:rPr lang="fr-FR" dirty="0">
                <a:solidFill>
                  <a:schemeClr val="bg1"/>
                </a:solidFill>
              </a:rPr>
              <a:t> double </a:t>
            </a:r>
            <a:r>
              <a:rPr lang="fr-FR" dirty="0" err="1">
                <a:solidFill>
                  <a:schemeClr val="bg1"/>
                </a:solidFill>
              </a:rPr>
              <a:t>curly</a:t>
            </a:r>
            <a:r>
              <a:rPr lang="fr-FR" dirty="0">
                <a:solidFill>
                  <a:schemeClr val="bg1"/>
                </a:solidFill>
              </a:rPr>
              <a:t> </a:t>
            </a:r>
            <a:r>
              <a:rPr lang="fr-FR" dirty="0" err="1">
                <a:solidFill>
                  <a:schemeClr val="bg1"/>
                </a:solidFill>
              </a:rPr>
              <a:t>braces</a:t>
            </a:r>
            <a:endParaRPr lang="fr-FR" dirty="0">
              <a:solidFill>
                <a:schemeClr val="bg1"/>
              </a:solidFill>
            </a:endParaRPr>
          </a:p>
        </p:txBody>
      </p:sp>
      <p:sp>
        <p:nvSpPr>
          <p:cNvPr id="11" name="ZoneTexte 10">
            <a:extLst>
              <a:ext uri="{FF2B5EF4-FFF2-40B4-BE49-F238E27FC236}">
                <a16:creationId xmlns:a16="http://schemas.microsoft.com/office/drawing/2014/main" id="{51855468-86AD-FFDB-7F5C-E5B527B42EBA}"/>
              </a:ext>
            </a:extLst>
          </p:cNvPr>
          <p:cNvSpPr txBox="1"/>
          <p:nvPr/>
        </p:nvSpPr>
        <p:spPr>
          <a:xfrm>
            <a:off x="5685183" y="4558008"/>
            <a:ext cx="7692886" cy="2308324"/>
          </a:xfrm>
          <a:prstGeom prst="rect">
            <a:avLst/>
          </a:prstGeom>
          <a:noFill/>
        </p:spPr>
        <p:txBody>
          <a:bodyPr wrap="square">
            <a:spAutoFit/>
          </a:bodyPr>
          <a:lstStyle/>
          <a:p>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t>
            </a:r>
            <a:r>
              <a:rPr lang="fr-FR" dirty="0" err="1">
                <a:solidFill>
                  <a:schemeClr val="bg1"/>
                </a:solidFill>
              </a:rPr>
              <a:t>Get</a:t>
            </a:r>
            <a:r>
              <a:rPr lang="fr-FR" dirty="0">
                <a:solidFill>
                  <a:schemeClr val="bg1"/>
                </a:solidFill>
              </a:rPr>
              <a:t> the CPU </a:t>
            </a:r>
            <a:r>
              <a:rPr lang="fr-FR" dirty="0" err="1">
                <a:solidFill>
                  <a:schemeClr val="bg1"/>
                </a:solidFill>
              </a:rPr>
              <a:t>temperature</a:t>
            </a:r>
            <a:endParaRPr lang="fr-FR" dirty="0">
              <a:solidFill>
                <a:schemeClr val="bg1"/>
              </a:solidFill>
            </a:endParaRPr>
          </a:p>
          <a:p>
            <a:r>
              <a:rPr lang="fr-FR" dirty="0">
                <a:solidFill>
                  <a:schemeClr val="bg1"/>
                </a:solidFill>
              </a:rPr>
              <a:t>      </a:t>
            </a:r>
            <a:r>
              <a:rPr lang="fr-FR" dirty="0" err="1">
                <a:solidFill>
                  <a:schemeClr val="bg1"/>
                </a:solidFill>
              </a:rPr>
              <a:t>set_fact</a:t>
            </a:r>
            <a:r>
              <a:rPr lang="fr-FR" dirty="0">
                <a:solidFill>
                  <a:schemeClr val="bg1"/>
                </a:solidFill>
              </a:rPr>
              <a:t>:</a:t>
            </a:r>
          </a:p>
          <a:p>
            <a:r>
              <a:rPr lang="fr-FR" dirty="0">
                <a:solidFill>
                  <a:schemeClr val="bg1"/>
                </a:solidFill>
              </a:rPr>
              <a:t>        </a:t>
            </a:r>
            <a:r>
              <a:rPr lang="fr-FR" dirty="0" err="1">
                <a:solidFill>
                  <a:schemeClr val="bg1"/>
                </a:solidFill>
              </a:rPr>
              <a:t>temperature</a:t>
            </a:r>
            <a:r>
              <a:rPr lang="fr-FR" dirty="0">
                <a:solidFill>
                  <a:schemeClr val="bg1"/>
                </a:solidFill>
              </a:rPr>
              <a:t>: "{{ </a:t>
            </a:r>
            <a:r>
              <a:rPr lang="fr-FR" dirty="0" err="1">
                <a:solidFill>
                  <a:schemeClr val="bg1"/>
                </a:solidFill>
              </a:rPr>
              <a:t>ansible_facts</a:t>
            </a:r>
            <a:r>
              <a:rPr lang="fr-FR" dirty="0">
                <a:solidFill>
                  <a:schemeClr val="bg1"/>
                </a:solidFill>
              </a:rPr>
              <a:t>['</a:t>
            </a:r>
            <a:r>
              <a:rPr lang="fr-FR" dirty="0" err="1">
                <a:solidFill>
                  <a:schemeClr val="bg1"/>
                </a:solidFill>
              </a:rPr>
              <a:t>cpu_temperature</a:t>
            </a:r>
            <a:r>
              <a:rPr lang="fr-FR" dirty="0">
                <a:solidFill>
                  <a:schemeClr val="bg1"/>
                </a:solidFill>
              </a:rPr>
              <a:t>'] }}"</a:t>
            </a:r>
          </a:p>
          <a:p>
            <a:endParaRPr lang="fr-FR" dirty="0">
              <a:solidFill>
                <a:schemeClr val="bg1"/>
              </a:solidFill>
            </a:endParaRPr>
          </a:p>
          <a:p>
            <a:r>
              <a:rPr lang="fr-FR" dirty="0">
                <a:solidFill>
                  <a:schemeClr val="bg1"/>
                </a:solidFill>
              </a:rPr>
              <a:t>    - </a:t>
            </a:r>
            <a:r>
              <a:rPr lang="fr-FR" dirty="0" err="1">
                <a:solidFill>
                  <a:schemeClr val="bg1"/>
                </a:solidFill>
              </a:rPr>
              <a:t>name</a:t>
            </a:r>
            <a:r>
              <a:rPr lang="fr-FR" dirty="0">
                <a:solidFill>
                  <a:schemeClr val="bg1"/>
                </a:solidFill>
              </a:rPr>
              <a:t>: Restart the system if the </a:t>
            </a:r>
            <a:r>
              <a:rPr lang="fr-FR" dirty="0" err="1">
                <a:solidFill>
                  <a:schemeClr val="bg1"/>
                </a:solidFill>
              </a:rPr>
              <a:t>temperature</a:t>
            </a:r>
            <a:r>
              <a:rPr lang="fr-FR" dirty="0">
                <a:solidFill>
                  <a:schemeClr val="bg1"/>
                </a:solidFill>
              </a:rPr>
              <a:t> </a:t>
            </a:r>
            <a:r>
              <a:rPr lang="fr-FR" dirty="0" err="1">
                <a:solidFill>
                  <a:schemeClr val="bg1"/>
                </a:solidFill>
              </a:rPr>
              <a:t>is</a:t>
            </a:r>
            <a:r>
              <a:rPr lang="fr-FR" dirty="0">
                <a:solidFill>
                  <a:schemeClr val="bg1"/>
                </a:solidFill>
              </a:rPr>
              <a:t> </a:t>
            </a:r>
            <a:r>
              <a:rPr lang="fr-FR" dirty="0" err="1">
                <a:solidFill>
                  <a:schemeClr val="bg1"/>
                </a:solidFill>
              </a:rPr>
              <a:t>too</a:t>
            </a:r>
            <a:r>
              <a:rPr lang="fr-FR" dirty="0">
                <a:solidFill>
                  <a:schemeClr val="bg1"/>
                </a:solidFill>
              </a:rPr>
              <a:t> high</a:t>
            </a: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temperature</a:t>
            </a:r>
            <a:r>
              <a:rPr lang="fr-FR" dirty="0">
                <a:solidFill>
                  <a:schemeClr val="bg1"/>
                </a:solidFill>
              </a:rPr>
              <a:t> | </a:t>
            </a:r>
            <a:r>
              <a:rPr lang="fr-FR" dirty="0" err="1">
                <a:solidFill>
                  <a:schemeClr val="bg1"/>
                </a:solidFill>
              </a:rPr>
              <a:t>float</a:t>
            </a:r>
            <a:r>
              <a:rPr lang="fr-FR" dirty="0">
                <a:solidFill>
                  <a:schemeClr val="bg1"/>
                </a:solidFill>
              </a:rPr>
              <a:t> &gt; 90</a:t>
            </a:r>
          </a:p>
          <a:p>
            <a:r>
              <a:rPr lang="fr-FR" dirty="0">
                <a:solidFill>
                  <a:schemeClr val="bg1"/>
                </a:solidFill>
              </a:rPr>
              <a:t>      </a:t>
            </a:r>
            <a:r>
              <a:rPr lang="fr-FR" dirty="0" err="1">
                <a:solidFill>
                  <a:schemeClr val="bg1"/>
                </a:solidFill>
              </a:rPr>
              <a:t>shell</a:t>
            </a:r>
            <a:r>
              <a:rPr lang="fr-FR" dirty="0">
                <a:solidFill>
                  <a:schemeClr val="bg1"/>
                </a:solidFill>
              </a:rPr>
              <a:t>: "reboot"</a:t>
            </a:r>
          </a:p>
        </p:txBody>
      </p:sp>
    </p:spTree>
    <p:extLst>
      <p:ext uri="{BB962C8B-B14F-4D97-AF65-F5344CB8AC3E}">
        <p14:creationId xmlns:p14="http://schemas.microsoft.com/office/powerpoint/2010/main" val="128301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10210349" cy="1323439"/>
          </a:xfrm>
          <a:prstGeom prst="rect">
            <a:avLst/>
          </a:prstGeom>
          <a:noFill/>
        </p:spPr>
        <p:txBody>
          <a:bodyPr wrap="square">
            <a:spAutoFit/>
          </a:bodyPr>
          <a:lstStyle/>
          <a:p>
            <a:r>
              <a:rPr lang="fr-FR" sz="2000" dirty="0">
                <a:solidFill>
                  <a:schemeClr val="bg1"/>
                </a:solidFill>
                <a:latin typeface="Calibri"/>
                <a:cs typeface="Calibri"/>
              </a:rPr>
              <a:t>Dans Ansible, vous pouvez itérer sur des listes, des dictionnaires et d'autres structures de données à l'aide de différentes méthodes. Les trois méthodes les plus courantes pour itérer dans un </a:t>
            </a:r>
            <a:r>
              <a:rPr lang="fr-FR" sz="2000" dirty="0" err="1">
                <a:solidFill>
                  <a:schemeClr val="bg1"/>
                </a:solidFill>
                <a:latin typeface="Calibri"/>
                <a:cs typeface="Calibri"/>
              </a:rPr>
              <a:t>playbook</a:t>
            </a:r>
            <a:r>
              <a:rPr lang="fr-FR" sz="2000" dirty="0">
                <a:solidFill>
                  <a:schemeClr val="bg1"/>
                </a:solidFill>
                <a:latin typeface="Calibri"/>
                <a:cs typeface="Calibri"/>
              </a:rPr>
              <a:t> sont les boucles </a:t>
            </a:r>
            <a:r>
              <a:rPr lang="fr-FR" sz="2000" dirty="0" err="1">
                <a:solidFill>
                  <a:schemeClr val="bg1"/>
                </a:solidFill>
                <a:latin typeface="Calibri"/>
                <a:cs typeface="Calibri"/>
              </a:rPr>
              <a:t>loop</a:t>
            </a:r>
            <a:r>
              <a:rPr lang="fr-FR" sz="2000" dirty="0">
                <a:solidFill>
                  <a:schemeClr val="bg1"/>
                </a:solidFill>
                <a:latin typeface="Calibri"/>
                <a:cs typeface="Calibri"/>
              </a:rPr>
              <a:t>, </a:t>
            </a:r>
            <a:r>
              <a:rPr lang="fr-FR" sz="2000" dirty="0" err="1">
                <a:solidFill>
                  <a:schemeClr val="bg1"/>
                </a:solidFill>
                <a:latin typeface="Calibri"/>
                <a:cs typeface="Calibri"/>
              </a:rPr>
              <a:t>with_items</a:t>
            </a:r>
            <a:r>
              <a:rPr lang="fr-FR" sz="2000" dirty="0">
                <a:solidFill>
                  <a:schemeClr val="bg1"/>
                </a:solidFill>
                <a:latin typeface="Calibri"/>
                <a:cs typeface="Calibri"/>
              </a:rPr>
              <a:t>, et les directives </a:t>
            </a:r>
            <a:r>
              <a:rPr lang="fr-FR" sz="2000" dirty="0" err="1">
                <a:solidFill>
                  <a:schemeClr val="bg1"/>
                </a:solidFill>
                <a:latin typeface="Calibri"/>
                <a:cs typeface="Calibri"/>
              </a:rPr>
              <a:t>with</a:t>
            </a:r>
            <a:r>
              <a:rPr lang="fr-FR" sz="2000" dirty="0">
                <a:solidFill>
                  <a:schemeClr val="bg1"/>
                </a:solidFill>
                <a:latin typeface="Calibri"/>
                <a:cs typeface="Calibri"/>
              </a:rPr>
              <a:t>_*. Voici une explication de chacune :</a:t>
            </a:r>
          </a:p>
        </p:txBody>
      </p:sp>
      <p:sp>
        <p:nvSpPr>
          <p:cNvPr id="8" name="ZoneTexte 7">
            <a:extLst>
              <a:ext uri="{FF2B5EF4-FFF2-40B4-BE49-F238E27FC236}">
                <a16:creationId xmlns:a16="http://schemas.microsoft.com/office/drawing/2014/main" id="{3C0DF1A6-23A0-A077-CEE9-2EDEE903C812}"/>
              </a:ext>
            </a:extLst>
          </p:cNvPr>
          <p:cNvSpPr txBox="1"/>
          <p:nvPr/>
        </p:nvSpPr>
        <p:spPr>
          <a:xfrm>
            <a:off x="252984" y="3761039"/>
            <a:ext cx="3380281"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une boucle </a:t>
            </a:r>
            <a:r>
              <a:rPr lang="fr-FR" sz="1600" dirty="0" err="1">
                <a:solidFill>
                  <a:schemeClr val="bg1"/>
                </a:solidFill>
              </a:rPr>
              <a:t>loop</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Afficher chaque élément</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item }}"</a:t>
            </a:r>
          </a:p>
          <a:p>
            <a:r>
              <a:rPr lang="fr-FR" sz="1600" b="1" dirty="0">
                <a:solidFill>
                  <a:srgbClr val="00B0F0"/>
                </a:solidFill>
              </a:rPr>
              <a:t>      </a:t>
            </a:r>
            <a:r>
              <a:rPr lang="fr-FR" sz="1600" b="1" dirty="0" err="1">
                <a:solidFill>
                  <a:srgbClr val="00B0F0"/>
                </a:solidFill>
              </a:rPr>
              <a:t>loop</a:t>
            </a:r>
            <a:r>
              <a:rPr lang="fr-FR" sz="1600" b="1" dirty="0">
                <a:solidFill>
                  <a:srgbClr val="00B0F0"/>
                </a:solidFill>
              </a:rPr>
              <a:t>:</a:t>
            </a:r>
          </a:p>
          <a:p>
            <a:r>
              <a:rPr lang="fr-FR" sz="1600" dirty="0">
                <a:solidFill>
                  <a:schemeClr val="bg1"/>
                </a:solidFill>
              </a:rPr>
              <a:t>        - </a:t>
            </a:r>
            <a:r>
              <a:rPr lang="fr-FR" sz="1600" dirty="0" err="1">
                <a:solidFill>
                  <a:schemeClr val="bg1"/>
                </a:solidFill>
              </a:rPr>
              <a:t>apple</a:t>
            </a:r>
            <a:endParaRPr lang="fr-FR" sz="1600" dirty="0">
              <a:solidFill>
                <a:schemeClr val="bg1"/>
              </a:solidFill>
            </a:endParaRPr>
          </a:p>
          <a:p>
            <a:r>
              <a:rPr lang="fr-FR" sz="1600" dirty="0">
                <a:solidFill>
                  <a:schemeClr val="bg1"/>
                </a:solidFill>
              </a:rPr>
              <a:t>        - banana</a:t>
            </a:r>
          </a:p>
          <a:p>
            <a:r>
              <a:rPr lang="fr-FR" sz="1600" dirty="0">
                <a:solidFill>
                  <a:schemeClr val="bg1"/>
                </a:solidFill>
              </a:rPr>
              <a:t>        - cherry</a:t>
            </a:r>
          </a:p>
        </p:txBody>
      </p:sp>
      <p:sp>
        <p:nvSpPr>
          <p:cNvPr id="10" name="ZoneTexte 9">
            <a:extLst>
              <a:ext uri="{FF2B5EF4-FFF2-40B4-BE49-F238E27FC236}">
                <a16:creationId xmlns:a16="http://schemas.microsoft.com/office/drawing/2014/main" id="{6E94BBB6-9813-CEAC-0917-A666083C4D9D}"/>
              </a:ext>
            </a:extLst>
          </p:cNvPr>
          <p:cNvSpPr txBox="1"/>
          <p:nvPr/>
        </p:nvSpPr>
        <p:spPr>
          <a:xfrm>
            <a:off x="3977771" y="3762739"/>
            <a:ext cx="3601460"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la directive </a:t>
            </a:r>
            <a:r>
              <a:rPr lang="fr-FR" sz="1600" dirty="0" err="1">
                <a:solidFill>
                  <a:schemeClr val="bg1"/>
                </a:solidFill>
              </a:rPr>
              <a:t>with_items</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t>
            </a:r>
            <a:r>
              <a:rPr lang="fr-FR" sz="1500" dirty="0">
                <a:solidFill>
                  <a:schemeClr val="bg1"/>
                </a:solidFill>
              </a:rPr>
              <a:t>Afficher chaque élément </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item }}"</a:t>
            </a:r>
          </a:p>
          <a:p>
            <a:r>
              <a:rPr lang="fr-FR" sz="1600" dirty="0">
                <a:solidFill>
                  <a:schemeClr val="bg1"/>
                </a:solidFill>
              </a:rPr>
              <a:t>      </a:t>
            </a:r>
            <a:r>
              <a:rPr lang="fr-FR" sz="1600" dirty="0" err="1">
                <a:solidFill>
                  <a:srgbClr val="00B0F0"/>
                </a:solidFill>
              </a:rPr>
              <a:t>with_items</a:t>
            </a:r>
            <a:r>
              <a:rPr lang="fr-FR" sz="1600" dirty="0">
                <a:solidFill>
                  <a:srgbClr val="00B0F0"/>
                </a:solidFill>
              </a:rPr>
              <a:t>:</a:t>
            </a:r>
          </a:p>
          <a:p>
            <a:r>
              <a:rPr lang="fr-FR" sz="1600" dirty="0">
                <a:solidFill>
                  <a:schemeClr val="bg1"/>
                </a:solidFill>
              </a:rPr>
              <a:t>        - </a:t>
            </a:r>
            <a:r>
              <a:rPr lang="fr-FR" sz="1600" dirty="0" err="1">
                <a:solidFill>
                  <a:schemeClr val="bg1"/>
                </a:solidFill>
              </a:rPr>
              <a:t>apple</a:t>
            </a:r>
            <a:endParaRPr lang="fr-FR" sz="1600" dirty="0">
              <a:solidFill>
                <a:schemeClr val="bg1"/>
              </a:solidFill>
            </a:endParaRPr>
          </a:p>
          <a:p>
            <a:r>
              <a:rPr lang="fr-FR" sz="1600" dirty="0">
                <a:solidFill>
                  <a:schemeClr val="bg1"/>
                </a:solidFill>
              </a:rPr>
              <a:t>        - banana</a:t>
            </a:r>
          </a:p>
          <a:p>
            <a:r>
              <a:rPr lang="fr-FR" sz="1600" dirty="0">
                <a:solidFill>
                  <a:schemeClr val="bg1"/>
                </a:solidFill>
              </a:rPr>
              <a:t>        - cherry</a:t>
            </a:r>
          </a:p>
        </p:txBody>
      </p:sp>
      <p:sp>
        <p:nvSpPr>
          <p:cNvPr id="12" name="ZoneTexte 11">
            <a:extLst>
              <a:ext uri="{FF2B5EF4-FFF2-40B4-BE49-F238E27FC236}">
                <a16:creationId xmlns:a16="http://schemas.microsoft.com/office/drawing/2014/main" id="{2B5FFEA0-727B-9FA2-6C17-DB59967988C2}"/>
              </a:ext>
            </a:extLst>
          </p:cNvPr>
          <p:cNvSpPr txBox="1"/>
          <p:nvPr/>
        </p:nvSpPr>
        <p:spPr>
          <a:xfrm>
            <a:off x="7827578" y="3725985"/>
            <a:ext cx="3969771"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la directive </a:t>
            </a:r>
            <a:r>
              <a:rPr lang="fr-FR" sz="1600" dirty="0" err="1">
                <a:solidFill>
                  <a:schemeClr val="bg1"/>
                </a:solidFill>
              </a:rPr>
              <a:t>with_dict</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Afficher chaque paire clé-valeur </a:t>
            </a:r>
            <a:r>
              <a:rPr lang="fr-FR" sz="1600" dirty="0" err="1">
                <a:solidFill>
                  <a:schemeClr val="bg1"/>
                </a:solidFill>
              </a:rPr>
              <a:t>debug</a:t>
            </a:r>
            <a:r>
              <a:rPr lang="fr-FR" sz="1600" dirty="0">
                <a:solidFill>
                  <a:schemeClr val="bg1"/>
                </a:solidFill>
              </a:rPr>
              <a:t>:</a:t>
            </a:r>
          </a:p>
          <a:p>
            <a:r>
              <a:rPr lang="fr-FR" sz="1600" dirty="0">
                <a:solidFill>
                  <a:schemeClr val="bg1"/>
                </a:solidFill>
              </a:rPr>
              <a:t>        msg: "{{ </a:t>
            </a:r>
            <a:r>
              <a:rPr lang="fr-FR" sz="1600" dirty="0" err="1">
                <a:solidFill>
                  <a:schemeClr val="bg1"/>
                </a:solidFill>
              </a:rPr>
              <a:t>item.key</a:t>
            </a:r>
            <a:r>
              <a:rPr lang="fr-FR" sz="1600" dirty="0">
                <a:solidFill>
                  <a:schemeClr val="bg1"/>
                </a:solidFill>
              </a:rPr>
              <a:t> }}: {{ </a:t>
            </a:r>
            <a:r>
              <a:rPr lang="fr-FR" sz="1600" dirty="0" err="1">
                <a:solidFill>
                  <a:schemeClr val="bg1"/>
                </a:solidFill>
              </a:rPr>
              <a:t>item.value</a:t>
            </a:r>
            <a:r>
              <a:rPr lang="fr-FR" sz="1600" dirty="0">
                <a:solidFill>
                  <a:schemeClr val="bg1"/>
                </a:solidFill>
              </a:rPr>
              <a:t> }}"</a:t>
            </a:r>
          </a:p>
          <a:p>
            <a:r>
              <a:rPr lang="fr-FR" sz="1600" dirty="0">
                <a:solidFill>
                  <a:schemeClr val="bg1"/>
                </a:solidFill>
              </a:rPr>
              <a:t>      </a:t>
            </a:r>
            <a:r>
              <a:rPr lang="fr-FR" sz="1600" dirty="0" err="1">
                <a:solidFill>
                  <a:srgbClr val="00B0F0"/>
                </a:solidFill>
              </a:rPr>
              <a:t>with_dict</a:t>
            </a:r>
            <a:r>
              <a:rPr lang="fr-FR" sz="1600" dirty="0">
                <a:solidFill>
                  <a:srgbClr val="00B0F0"/>
                </a:solidFill>
              </a:rPr>
              <a:t>:</a:t>
            </a:r>
          </a:p>
          <a:p>
            <a:r>
              <a:rPr lang="fr-FR" sz="1600" dirty="0">
                <a:solidFill>
                  <a:schemeClr val="bg1"/>
                </a:solidFill>
              </a:rPr>
              <a:t>        </a:t>
            </a:r>
            <a:r>
              <a:rPr lang="fr-FR" sz="1600" dirty="0" err="1">
                <a:solidFill>
                  <a:schemeClr val="bg1"/>
                </a:solidFill>
              </a:rPr>
              <a:t>apple</a:t>
            </a:r>
            <a:r>
              <a:rPr lang="fr-FR" sz="1600" dirty="0">
                <a:solidFill>
                  <a:schemeClr val="bg1"/>
                </a:solidFill>
              </a:rPr>
              <a:t>: </a:t>
            </a:r>
            <a:r>
              <a:rPr lang="fr-FR" sz="1600" dirty="0" err="1">
                <a:solidFill>
                  <a:schemeClr val="bg1"/>
                </a:solidFill>
              </a:rPr>
              <a:t>red</a:t>
            </a:r>
            <a:endParaRPr lang="fr-FR" sz="1600" dirty="0">
              <a:solidFill>
                <a:schemeClr val="bg1"/>
              </a:solidFill>
            </a:endParaRPr>
          </a:p>
          <a:p>
            <a:r>
              <a:rPr lang="fr-FR" sz="1600" dirty="0">
                <a:solidFill>
                  <a:schemeClr val="bg1"/>
                </a:solidFill>
              </a:rPr>
              <a:t>        banana: </a:t>
            </a:r>
            <a:r>
              <a:rPr lang="fr-FR" sz="1600" dirty="0" err="1">
                <a:solidFill>
                  <a:schemeClr val="bg1"/>
                </a:solidFill>
              </a:rPr>
              <a:t>yellow</a:t>
            </a:r>
            <a:endParaRPr lang="fr-FR" sz="1600" dirty="0">
              <a:solidFill>
                <a:schemeClr val="bg1"/>
              </a:solidFill>
            </a:endParaRPr>
          </a:p>
          <a:p>
            <a:r>
              <a:rPr lang="fr-FR" sz="1600" dirty="0">
                <a:solidFill>
                  <a:schemeClr val="bg1"/>
                </a:solidFill>
              </a:rPr>
              <a:t>        cherry: </a:t>
            </a:r>
            <a:r>
              <a:rPr lang="fr-FR" sz="1600" dirty="0" err="1">
                <a:solidFill>
                  <a:schemeClr val="bg1"/>
                </a:solidFill>
              </a:rPr>
              <a:t>red</a:t>
            </a:r>
            <a:endParaRPr lang="fr-FR" sz="1600" dirty="0">
              <a:solidFill>
                <a:schemeClr val="bg1"/>
              </a:solidFill>
            </a:endParaRPr>
          </a:p>
        </p:txBody>
      </p:sp>
      <p:sp>
        <p:nvSpPr>
          <p:cNvPr id="13" name="Rectangle 2">
            <a:extLst>
              <a:ext uri="{FF2B5EF4-FFF2-40B4-BE49-F238E27FC236}">
                <a16:creationId xmlns:a16="http://schemas.microsoft.com/office/drawing/2014/main" id="{43290D6C-4329-9002-17BD-012A89D2B427}"/>
              </a:ext>
            </a:extLst>
          </p:cNvPr>
          <p:cNvSpPr>
            <a:spLocks noChangeArrowheads="1"/>
          </p:cNvSpPr>
          <p:nvPr/>
        </p:nvSpPr>
        <p:spPr bwMode="auto">
          <a:xfrm>
            <a:off x="7827578" y="3072520"/>
            <a:ext cx="3969771" cy="646331"/>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kumimoji="0" lang="fr-FR" altLang="fr-FR" sz="1200" b="1" i="0" u="none" strike="noStrike" cap="none" normalizeH="0" baseline="0" dirty="0" err="1">
                <a:ln>
                  <a:noFill/>
                </a:ln>
                <a:solidFill>
                  <a:srgbClr val="0D0D0D"/>
                </a:solidFill>
                <a:effectLst/>
                <a:latin typeface="Söhne Mono"/>
              </a:rPr>
              <a:t>with</a:t>
            </a:r>
            <a:r>
              <a:rPr kumimoji="0" lang="fr-FR" altLang="fr-FR" sz="1200" b="1" i="0" u="none" strike="noStrike" cap="none" normalizeH="0" baseline="0" dirty="0">
                <a:ln>
                  <a:noFill/>
                </a:ln>
                <a:solidFill>
                  <a:srgbClr val="0D0D0D"/>
                </a:solidFill>
                <a:effectLst/>
                <a:latin typeface="Söhne Mono"/>
              </a:rPr>
              <a:t>_*</a:t>
            </a:r>
            <a:r>
              <a:rPr kumimoji="0" lang="fr-FR" altLang="fr-FR" sz="1200" b="0" i="0" u="none" strike="noStrike" cap="none" normalizeH="0" baseline="0" dirty="0">
                <a:ln>
                  <a:noFill/>
                </a:ln>
                <a:solidFill>
                  <a:srgbClr val="0D0D0D"/>
                </a:solidFill>
                <a:effectLst/>
                <a:latin typeface="Söhne"/>
              </a:rPr>
              <a:t> : Ansible fournit plusieurs autres directives </a:t>
            </a:r>
            <a:r>
              <a:rPr kumimoji="0" lang="fr-FR" altLang="fr-FR" sz="1200" b="1" i="0" u="none" strike="noStrike" cap="none" normalizeH="0" baseline="0" dirty="0" err="1">
                <a:ln>
                  <a:noFill/>
                </a:ln>
                <a:solidFill>
                  <a:srgbClr val="0D0D0D"/>
                </a:solidFill>
                <a:effectLst/>
                <a:latin typeface="Söhne Mono"/>
              </a:rPr>
              <a:t>with</a:t>
            </a:r>
            <a:r>
              <a:rPr kumimoji="0" lang="fr-FR" altLang="fr-FR" sz="1200" b="1" i="0" u="none" strike="noStrike" cap="none" normalizeH="0" baseline="0" dirty="0">
                <a:ln>
                  <a:noFill/>
                </a:ln>
                <a:solidFill>
                  <a:srgbClr val="0D0D0D"/>
                </a:solidFill>
                <a:effectLst/>
                <a:latin typeface="Söhne Mono"/>
              </a:rPr>
              <a:t>_*</a:t>
            </a:r>
            <a:r>
              <a:rPr kumimoji="0" lang="fr-FR" altLang="fr-FR" sz="1200" b="0" i="0" u="none" strike="noStrike" cap="none" normalizeH="0" baseline="0" dirty="0">
                <a:ln>
                  <a:noFill/>
                </a:ln>
                <a:solidFill>
                  <a:srgbClr val="0D0D0D"/>
                </a:solidFill>
                <a:effectLst/>
                <a:latin typeface="Söhne"/>
              </a:rPr>
              <a:t> pour itérer sur des données de manière spécifique. </a:t>
            </a:r>
            <a:r>
              <a:rPr lang="fr-FR" sz="1200" b="1" dirty="0" err="1">
                <a:solidFill>
                  <a:srgbClr val="0D0D0D"/>
                </a:solidFill>
                <a:latin typeface="Söhne"/>
              </a:rPr>
              <a:t>with_fileglob</a:t>
            </a:r>
            <a:r>
              <a:rPr lang="fr-FR" sz="1200" b="1" dirty="0">
                <a:solidFill>
                  <a:srgbClr val="0D0D0D"/>
                </a:solidFill>
                <a:latin typeface="Söhne"/>
              </a:rPr>
              <a:t>, </a:t>
            </a:r>
            <a:r>
              <a:rPr lang="fr-FR" sz="1200" b="1" dirty="0" err="1">
                <a:solidFill>
                  <a:srgbClr val="0D0D0D"/>
                </a:solidFill>
                <a:latin typeface="Söhne"/>
              </a:rPr>
              <a:t>with_sequence</a:t>
            </a:r>
            <a:endParaRPr lang="fr-FR" altLang="fr-FR" sz="1200" b="1" dirty="0">
              <a:solidFill>
                <a:srgbClr val="0D0D0D"/>
              </a:solidFill>
              <a:latin typeface="Söhne"/>
            </a:endParaRPr>
          </a:p>
        </p:txBody>
      </p:sp>
      <p:sp>
        <p:nvSpPr>
          <p:cNvPr id="14" name="Rectangle 2">
            <a:extLst>
              <a:ext uri="{FF2B5EF4-FFF2-40B4-BE49-F238E27FC236}">
                <a16:creationId xmlns:a16="http://schemas.microsoft.com/office/drawing/2014/main" id="{1A8BE61F-DC5F-7850-66FE-94F0E0F909CB}"/>
              </a:ext>
            </a:extLst>
          </p:cNvPr>
          <p:cNvSpPr>
            <a:spLocks noChangeArrowheads="1"/>
          </p:cNvSpPr>
          <p:nvPr/>
        </p:nvSpPr>
        <p:spPr bwMode="auto">
          <a:xfrm>
            <a:off x="3977772" y="3264678"/>
            <a:ext cx="3601460"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kumimoji="0" lang="fr-FR" altLang="fr-FR" sz="1200" b="1" i="0" u="none" strike="noStrike" cap="none" normalizeH="0" baseline="0" dirty="0" err="1">
                <a:ln>
                  <a:noFill/>
                </a:ln>
                <a:solidFill>
                  <a:srgbClr val="0D0D0D"/>
                </a:solidFill>
                <a:effectLst/>
                <a:latin typeface="Söhne Mono"/>
              </a:rPr>
              <a:t>with_items</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obsolète</a:t>
            </a:r>
            <a:endParaRPr kumimoji="0" lang="fr-FR" altLang="fr-FR" sz="1200" b="0" i="0" u="none" strike="noStrike" cap="none" normalizeH="0" baseline="0" dirty="0">
              <a:ln>
                <a:noFill/>
              </a:ln>
              <a:solidFill>
                <a:schemeClr val="tx1"/>
              </a:solidFill>
              <a:effectLst/>
            </a:endParaRPr>
          </a:p>
        </p:txBody>
      </p:sp>
      <p:sp>
        <p:nvSpPr>
          <p:cNvPr id="15" name="Rectangle 2">
            <a:extLst>
              <a:ext uri="{FF2B5EF4-FFF2-40B4-BE49-F238E27FC236}">
                <a16:creationId xmlns:a16="http://schemas.microsoft.com/office/drawing/2014/main" id="{CA611F17-EF6F-F1B0-BFAF-95C62862E36E}"/>
              </a:ext>
            </a:extLst>
          </p:cNvPr>
          <p:cNvSpPr>
            <a:spLocks noChangeArrowheads="1"/>
          </p:cNvSpPr>
          <p:nvPr/>
        </p:nvSpPr>
        <p:spPr bwMode="auto">
          <a:xfrm>
            <a:off x="252139" y="3257185"/>
            <a:ext cx="3380281"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lang="fr-FR" altLang="fr-FR" sz="1200" b="1" dirty="0" err="1">
                <a:solidFill>
                  <a:srgbClr val="0D0D0D"/>
                </a:solidFill>
                <a:latin typeface="Söhne Mono"/>
              </a:rPr>
              <a:t>loop</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nouvelle</a:t>
            </a:r>
            <a:endParaRPr kumimoji="0" lang="fr-FR" altLang="fr-FR"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304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Calibri" panose="020F0502020204030204" pitchFamily="34" charset="0"/>
                <a:cs typeface="Calibri" panose="020F0502020204030204" pitchFamily="34" charset="0"/>
              </a:rPr>
              <a:t>Tmux</a:t>
            </a:r>
            <a:r>
              <a:rPr lang="fr-FR" sz="2400" dirty="0">
                <a:solidFill>
                  <a:schemeClr val="bg1"/>
                </a:solidFill>
                <a:latin typeface="Calibri" panose="020F0502020204030204" pitchFamily="34" charset="0"/>
                <a:cs typeface="Calibri" panose="020F0502020204030204" pitchFamily="34" charset="0"/>
              </a:rPr>
              <a:t>, est un </a:t>
            </a:r>
            <a:r>
              <a:rPr lang="fr-FR" sz="2400" b="1" dirty="0">
                <a:solidFill>
                  <a:schemeClr val="bg1"/>
                </a:solidFill>
                <a:latin typeface="Calibri" panose="020F0502020204030204" pitchFamily="34" charset="0"/>
                <a:cs typeface="Calibri" panose="020F0502020204030204" pitchFamily="34" charset="0"/>
              </a:rPr>
              <a:t>CLI</a:t>
            </a:r>
            <a:r>
              <a:rPr lang="fr-FR" sz="2400" dirty="0">
                <a:solidFill>
                  <a:schemeClr val="bg1"/>
                </a:solidFill>
                <a:latin typeface="Calibri" panose="020F0502020204030204" pitchFamily="34" charset="0"/>
                <a:cs typeface="Calibri" panose="020F050202020403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3373359"/>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Multiplexage de terminaux </a:t>
            </a:r>
            <a:r>
              <a:rPr lang="fr-FR" sz="1800" dirty="0">
                <a:solidFill>
                  <a:schemeClr val="bg1"/>
                </a:solidFill>
                <a:latin typeface="Calibri" panose="020F0502020204030204" pitchFamily="34" charset="0"/>
                <a:cs typeface="Calibri" panose="020F050202020403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Persistance des sessions </a:t>
            </a:r>
            <a:r>
              <a:rPr lang="fr-FR" sz="1800" dirty="0">
                <a:solidFill>
                  <a:schemeClr val="bg1"/>
                </a:solidFill>
                <a:latin typeface="Calibri" panose="020F0502020204030204" pitchFamily="34" charset="0"/>
                <a:cs typeface="Calibri" panose="020F0502020204030204" pitchFamily="34" charset="0"/>
              </a:rPr>
              <a:t>: assure la continuité des tâches lancées, même dans les cas où la connexion réseau ou bien </a:t>
            </a:r>
            <a:r>
              <a:rPr lang="fr-FR" sz="1800" dirty="0" err="1">
                <a:solidFill>
                  <a:schemeClr val="bg1"/>
                </a:solidFill>
                <a:latin typeface="Calibri" panose="020F0502020204030204" pitchFamily="34" charset="0"/>
                <a:cs typeface="Calibri" panose="020F0502020204030204" pitchFamily="34" charset="0"/>
              </a:rPr>
              <a:t>ssh</a:t>
            </a:r>
            <a:r>
              <a:rPr lang="fr-FR" sz="1800" dirty="0">
                <a:solidFill>
                  <a:schemeClr val="bg1"/>
                </a:solidFill>
                <a:latin typeface="Calibri" panose="020F0502020204030204" pitchFamily="34" charset="0"/>
                <a:cs typeface="Calibri" panose="020F050202020403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Personnalisation</a:t>
            </a:r>
            <a:r>
              <a:rPr lang="fr-FR" sz="1800" dirty="0">
                <a:solidFill>
                  <a:schemeClr val="bg1"/>
                </a:solidFill>
                <a:latin typeface="Calibri" panose="020F0502020204030204" pitchFamily="34" charset="0"/>
                <a:cs typeface="Calibri" panose="020F050202020403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Gestion des sessions distantes </a:t>
            </a:r>
            <a:r>
              <a:rPr lang="fr-FR" sz="1800" dirty="0">
                <a:solidFill>
                  <a:schemeClr val="bg1"/>
                </a:solidFill>
                <a:latin typeface="Calibri" panose="020F0502020204030204" pitchFamily="34" charset="0"/>
                <a:cs typeface="Calibri" panose="020F050202020403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2" name="ZoneTexte 11">
            <a:extLst>
              <a:ext uri="{FF2B5EF4-FFF2-40B4-BE49-F238E27FC236}">
                <a16:creationId xmlns:a16="http://schemas.microsoft.com/office/drawing/2014/main" id="{741C53D2-1448-F6A5-911D-BF6C91DA090E}"/>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4212914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3C0DF1A6-23A0-A077-CEE9-2EDEE903C812}"/>
              </a:ext>
            </a:extLst>
          </p:cNvPr>
          <p:cNvSpPr txBox="1"/>
          <p:nvPr/>
        </p:nvSpPr>
        <p:spPr>
          <a:xfrm>
            <a:off x="186591" y="1624324"/>
            <a:ext cx="3380281" cy="2062103"/>
          </a:xfrm>
          <a:prstGeom prst="rect">
            <a:avLst/>
          </a:prstGeom>
          <a:solidFill>
            <a:schemeClr val="tx1">
              <a:lumMod val="85000"/>
              <a:lumOff val="15000"/>
            </a:schemeClr>
          </a:solidFill>
        </p:spPr>
        <p:txBody>
          <a:bodyPr wrap="square">
            <a:spAutoFit/>
          </a:bodyPr>
          <a:lstStyle/>
          <a:p>
            <a:r>
              <a:rPr lang="fr-FR" sz="1600">
                <a:solidFill>
                  <a:schemeClr val="bg1"/>
                </a:solidFill>
                <a:latin typeface="Courier New" panose="02070309020205020404" pitchFamily="49" charset="0"/>
                <a:cs typeface="Courier New" panose="02070309020205020404" pitchFamily="49" charset="0"/>
              </a:rPr>
              <a:t>- name: Add several users</a:t>
            </a:r>
          </a:p>
          <a:p>
            <a:r>
              <a:rPr lang="fr-FR" sz="1600">
                <a:solidFill>
                  <a:schemeClr val="bg1"/>
                </a:solidFill>
                <a:latin typeface="Courier New" panose="02070309020205020404" pitchFamily="49" charset="0"/>
                <a:cs typeface="Courier New" panose="02070309020205020404" pitchFamily="49" charset="0"/>
              </a:rPr>
              <a:t>  ansible.builtin.user:</a:t>
            </a:r>
          </a:p>
          <a:p>
            <a:r>
              <a:rPr lang="fr-FR" sz="1600">
                <a:solidFill>
                  <a:schemeClr val="bg1"/>
                </a:solidFill>
                <a:latin typeface="Courier New" panose="02070309020205020404" pitchFamily="49" charset="0"/>
                <a:cs typeface="Courier New" panose="02070309020205020404" pitchFamily="49" charset="0"/>
              </a:rPr>
              <a:t>    name: "{{ item }}"</a:t>
            </a:r>
          </a:p>
          <a:p>
            <a:r>
              <a:rPr lang="fr-FR" sz="1600">
                <a:solidFill>
                  <a:schemeClr val="bg1"/>
                </a:solidFill>
                <a:latin typeface="Courier New" panose="02070309020205020404" pitchFamily="49" charset="0"/>
                <a:cs typeface="Courier New" panose="02070309020205020404" pitchFamily="49" charset="0"/>
              </a:rPr>
              <a:t>    state: present</a:t>
            </a:r>
          </a:p>
          <a:p>
            <a:r>
              <a:rPr lang="fr-FR" sz="1600">
                <a:solidFill>
                  <a:schemeClr val="bg1"/>
                </a:solidFill>
                <a:latin typeface="Courier New" panose="02070309020205020404" pitchFamily="49" charset="0"/>
                <a:cs typeface="Courier New" panose="02070309020205020404" pitchFamily="49" charset="0"/>
              </a:rPr>
              <a:t>    groups: "wheel"</a:t>
            </a:r>
          </a:p>
          <a:p>
            <a:r>
              <a:rPr lang="fr-FR" sz="1600">
                <a:solidFill>
                  <a:schemeClr val="bg1"/>
                </a:solidFill>
                <a:latin typeface="Courier New" panose="02070309020205020404" pitchFamily="49" charset="0"/>
                <a:cs typeface="Courier New" panose="02070309020205020404" pitchFamily="49" charset="0"/>
              </a:rPr>
              <a:t>  loop:</a:t>
            </a:r>
          </a:p>
          <a:p>
            <a:r>
              <a:rPr lang="fr-FR" sz="1600">
                <a:solidFill>
                  <a:schemeClr val="bg1"/>
                </a:solidFill>
                <a:latin typeface="Courier New" panose="02070309020205020404" pitchFamily="49" charset="0"/>
                <a:cs typeface="Courier New" panose="02070309020205020404" pitchFamily="49" charset="0"/>
              </a:rPr>
              <a:t>     - testuser1</a:t>
            </a:r>
          </a:p>
          <a:p>
            <a:r>
              <a:rPr lang="fr-FR" sz="1600">
                <a:solidFill>
                  <a:schemeClr val="bg1"/>
                </a:solidFill>
                <a:latin typeface="Courier New" panose="02070309020205020404" pitchFamily="49" charset="0"/>
                <a:cs typeface="Courier New" panose="02070309020205020404" pitchFamily="49" charset="0"/>
              </a:rPr>
              <a:t>     - testuser2</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5" name="Rectangle 2">
            <a:extLst>
              <a:ext uri="{FF2B5EF4-FFF2-40B4-BE49-F238E27FC236}">
                <a16:creationId xmlns:a16="http://schemas.microsoft.com/office/drawing/2014/main" id="{CA611F17-EF6F-F1B0-BFAF-95C62862E36E}"/>
              </a:ext>
            </a:extLst>
          </p:cNvPr>
          <p:cNvSpPr>
            <a:spLocks noChangeArrowheads="1"/>
          </p:cNvSpPr>
          <p:nvPr/>
        </p:nvSpPr>
        <p:spPr bwMode="auto">
          <a:xfrm>
            <a:off x="252984" y="1250225"/>
            <a:ext cx="3380281"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lang="fr-FR" altLang="fr-FR" sz="1200" b="1" dirty="0" err="1">
                <a:solidFill>
                  <a:srgbClr val="0D0D0D"/>
                </a:solidFill>
                <a:latin typeface="Söhne Mono"/>
              </a:rPr>
              <a:t>loop</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nouvelle</a:t>
            </a:r>
            <a:endParaRPr kumimoji="0" lang="fr-FR" altLang="fr-FR" sz="1200" b="0" i="0" u="none" strike="noStrike" cap="none" normalizeH="0" baseline="0" dirty="0">
              <a:ln>
                <a:noFill/>
              </a:ln>
              <a:solidFill>
                <a:schemeClr val="tx1"/>
              </a:solidFill>
              <a:effectLst/>
            </a:endParaRPr>
          </a:p>
        </p:txBody>
      </p:sp>
      <p:sp>
        <p:nvSpPr>
          <p:cNvPr id="7" name="ZoneTexte 6">
            <a:extLst>
              <a:ext uri="{FF2B5EF4-FFF2-40B4-BE49-F238E27FC236}">
                <a16:creationId xmlns:a16="http://schemas.microsoft.com/office/drawing/2014/main" id="{01883637-69CB-3801-766F-98F062E37813}"/>
              </a:ext>
            </a:extLst>
          </p:cNvPr>
          <p:cNvSpPr txBox="1"/>
          <p:nvPr/>
        </p:nvSpPr>
        <p:spPr>
          <a:xfrm>
            <a:off x="3788665" y="1717392"/>
            <a:ext cx="3937352" cy="1754326"/>
          </a:xfrm>
          <a:prstGeom prst="rect">
            <a:avLst/>
          </a:prstGeom>
          <a:noFill/>
        </p:spPr>
        <p:txBody>
          <a:bodyPr wrap="square">
            <a:spAutoFit/>
          </a:bodyPr>
          <a:lstStyle/>
          <a:p>
            <a:r>
              <a:rPr lang="en-US">
                <a:solidFill>
                  <a:schemeClr val="bg1"/>
                </a:solidFill>
              </a:rPr>
              <a:t>You can define the list in a variables file, or in the ‘vars’ section of your play, then refer to the name of the list in the task.</a:t>
            </a:r>
          </a:p>
          <a:p>
            <a:endParaRPr lang="en-US">
              <a:solidFill>
                <a:schemeClr val="bg1"/>
              </a:solidFill>
            </a:endParaRPr>
          </a:p>
          <a:p>
            <a:r>
              <a:rPr lang="en-US">
                <a:solidFill>
                  <a:schemeClr val="bg1"/>
                </a:solidFill>
              </a:rPr>
              <a:t>loop: "{{ somelist }}"</a:t>
            </a:r>
            <a:endParaRPr lang="fr-FR" dirty="0">
              <a:solidFill>
                <a:schemeClr val="bg1"/>
              </a:solidFill>
            </a:endParaRPr>
          </a:p>
        </p:txBody>
      </p:sp>
      <p:sp>
        <p:nvSpPr>
          <p:cNvPr id="11" name="ZoneTexte 10">
            <a:extLst>
              <a:ext uri="{FF2B5EF4-FFF2-40B4-BE49-F238E27FC236}">
                <a16:creationId xmlns:a16="http://schemas.microsoft.com/office/drawing/2014/main" id="{5E5B7A4B-FE37-7143-F36A-ECB809228B94}"/>
              </a:ext>
            </a:extLst>
          </p:cNvPr>
          <p:cNvSpPr txBox="1"/>
          <p:nvPr/>
        </p:nvSpPr>
        <p:spPr>
          <a:xfrm>
            <a:off x="7357438" y="1405905"/>
            <a:ext cx="3190461" cy="1815882"/>
          </a:xfrm>
          <a:prstGeom prst="rect">
            <a:avLst/>
          </a:prstGeom>
          <a:no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Add</a:t>
            </a:r>
            <a:r>
              <a:rPr lang="fr-FR" sz="1600" dirty="0">
                <a:solidFill>
                  <a:schemeClr val="bg1"/>
                </a:solidFill>
                <a:latin typeface="Courier New" panose="02070309020205020404" pitchFamily="49" charset="0"/>
                <a:cs typeface="Courier New" panose="02070309020205020404" pitchFamily="49" charset="0"/>
              </a:rPr>
              <a:t> user testuser1</a:t>
            </a:r>
          </a:p>
          <a:p>
            <a:r>
              <a:rPr lang="fr-FR" sz="1600" dirty="0">
                <a:solidFill>
                  <a:schemeClr val="bg1"/>
                </a:solidFill>
                <a:latin typeface="Courier New" panose="02070309020205020404" pitchFamily="49" charset="0"/>
                <a:cs typeface="Courier New" panose="02070309020205020404" pitchFamily="49" charset="0"/>
              </a:rPr>
              <a:t>user:</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"testuser1"</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groups: "</a:t>
            </a:r>
            <a:r>
              <a:rPr lang="fr-FR" sz="1600" dirty="0" err="1">
                <a:solidFill>
                  <a:schemeClr val="bg1"/>
                </a:solidFill>
                <a:latin typeface="Courier New" panose="02070309020205020404" pitchFamily="49" charset="0"/>
                <a:cs typeface="Courier New" panose="02070309020205020404" pitchFamily="49" charset="0"/>
              </a:rPr>
              <a:t>wheel</a:t>
            </a:r>
            <a:r>
              <a:rPr lang="fr-FR" sz="1600" dirty="0">
                <a:solidFill>
                  <a:schemeClr val="bg1"/>
                </a:solidFill>
                <a:latin typeface="Courier New" panose="02070309020205020404" pitchFamily="49" charset="0"/>
                <a:cs typeface="Courier New" panose="02070309020205020404" pitchFamily="49" charset="0"/>
              </a:rPr>
              <a:t>"</a:t>
            </a:r>
          </a:p>
          <a:p>
            <a:endParaRPr lang="fr-FR" sz="1600" dirty="0">
              <a:solidFill>
                <a:schemeClr val="bg1"/>
              </a:solidFill>
              <a:latin typeface="Courier New" panose="02070309020205020404" pitchFamily="49" charset="0"/>
              <a:cs typeface="Courier New" panose="02070309020205020404" pitchFamily="49" charset="0"/>
            </a:endParaRPr>
          </a:p>
        </p:txBody>
      </p:sp>
      <p:sp>
        <p:nvSpPr>
          <p:cNvPr id="18" name="ZoneTexte 17">
            <a:extLst>
              <a:ext uri="{FF2B5EF4-FFF2-40B4-BE49-F238E27FC236}">
                <a16:creationId xmlns:a16="http://schemas.microsoft.com/office/drawing/2014/main" id="{FBD51154-D160-14D0-9FB8-B8475286D16C}"/>
              </a:ext>
            </a:extLst>
          </p:cNvPr>
          <p:cNvSpPr txBox="1"/>
          <p:nvPr/>
        </p:nvSpPr>
        <p:spPr>
          <a:xfrm>
            <a:off x="8395716" y="1951672"/>
            <a:ext cx="4343400" cy="1477328"/>
          </a:xfrm>
          <a:prstGeom prst="rect">
            <a:avLst/>
          </a:prstGeom>
          <a:noFill/>
        </p:spPr>
        <p:txBody>
          <a:bodyPr wrap="square">
            <a:spAutoFit/>
          </a:bodyPr>
          <a:lstStyle/>
          <a:p>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name</a:t>
            </a:r>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Add</a:t>
            </a:r>
            <a:r>
              <a:rPr lang="fr-FR" sz="1800" dirty="0">
                <a:solidFill>
                  <a:schemeClr val="bg1"/>
                </a:solidFill>
                <a:latin typeface="Courier New" panose="02070309020205020404" pitchFamily="49" charset="0"/>
                <a:cs typeface="Courier New" panose="02070309020205020404" pitchFamily="49" charset="0"/>
              </a:rPr>
              <a:t> user testuser2</a:t>
            </a:r>
          </a:p>
          <a:p>
            <a:r>
              <a:rPr lang="fr-FR" sz="1800" dirty="0">
                <a:solidFill>
                  <a:schemeClr val="bg1"/>
                </a:solidFill>
                <a:latin typeface="Courier New" panose="02070309020205020404" pitchFamily="49" charset="0"/>
                <a:cs typeface="Courier New" panose="02070309020205020404" pitchFamily="49" charset="0"/>
              </a:rPr>
              <a:t>user:</a:t>
            </a:r>
          </a:p>
          <a:p>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name</a:t>
            </a:r>
            <a:r>
              <a:rPr lang="fr-FR" sz="1800" dirty="0">
                <a:solidFill>
                  <a:schemeClr val="bg1"/>
                </a:solidFill>
                <a:latin typeface="Courier New" panose="02070309020205020404" pitchFamily="49" charset="0"/>
                <a:cs typeface="Courier New" panose="02070309020205020404" pitchFamily="49" charset="0"/>
              </a:rPr>
              <a:t>: "testuser2"</a:t>
            </a:r>
          </a:p>
          <a:p>
            <a:r>
              <a:rPr lang="fr-FR" sz="1800" dirty="0">
                <a:solidFill>
                  <a:schemeClr val="bg1"/>
                </a:solidFill>
                <a:latin typeface="Courier New" panose="02070309020205020404" pitchFamily="49" charset="0"/>
                <a:cs typeface="Courier New" panose="02070309020205020404" pitchFamily="49" charset="0"/>
              </a:rPr>
              <a:t>    state: </a:t>
            </a:r>
            <a:r>
              <a:rPr lang="fr-FR" sz="1800" dirty="0" err="1">
                <a:solidFill>
                  <a:schemeClr val="bg1"/>
                </a:solidFill>
                <a:latin typeface="Courier New" panose="02070309020205020404" pitchFamily="49" charset="0"/>
                <a:cs typeface="Courier New" panose="02070309020205020404" pitchFamily="49" charset="0"/>
              </a:rPr>
              <a:t>present</a:t>
            </a:r>
            <a:endParaRPr lang="fr-FR" sz="1800" dirty="0">
              <a:solidFill>
                <a:schemeClr val="bg1"/>
              </a:solidFill>
              <a:latin typeface="Courier New" panose="02070309020205020404" pitchFamily="49" charset="0"/>
              <a:cs typeface="Courier New" panose="02070309020205020404" pitchFamily="49" charset="0"/>
            </a:endParaRPr>
          </a:p>
          <a:p>
            <a:r>
              <a:rPr lang="fr-FR" sz="1800" dirty="0">
                <a:solidFill>
                  <a:schemeClr val="bg1"/>
                </a:solidFill>
                <a:latin typeface="Courier New" panose="02070309020205020404" pitchFamily="49" charset="0"/>
                <a:cs typeface="Courier New" panose="02070309020205020404" pitchFamily="49" charset="0"/>
              </a:rPr>
              <a:t>    groups: "</a:t>
            </a:r>
            <a:r>
              <a:rPr lang="fr-FR" sz="1800" dirty="0" err="1">
                <a:solidFill>
                  <a:schemeClr val="bg1"/>
                </a:solidFill>
                <a:latin typeface="Courier New" panose="02070309020205020404" pitchFamily="49" charset="0"/>
                <a:cs typeface="Courier New" panose="02070309020205020404" pitchFamily="49" charset="0"/>
              </a:rPr>
              <a:t>wheel</a:t>
            </a:r>
            <a:r>
              <a:rPr lang="fr-FR" sz="1800" dirty="0">
                <a:solidFill>
                  <a:schemeClr val="bg1"/>
                </a:solidFill>
                <a:latin typeface="Courier New" panose="02070309020205020404" pitchFamily="49" charset="0"/>
                <a:cs typeface="Courier New" panose="02070309020205020404" pitchFamily="49" charset="0"/>
              </a:rPr>
              <a:t>"</a:t>
            </a:r>
            <a:endParaRPr lang="fr-FR" dirty="0"/>
          </a:p>
        </p:txBody>
      </p:sp>
      <p:sp>
        <p:nvSpPr>
          <p:cNvPr id="19" name="ZoneTexte 18">
            <a:extLst>
              <a:ext uri="{FF2B5EF4-FFF2-40B4-BE49-F238E27FC236}">
                <a16:creationId xmlns:a16="http://schemas.microsoft.com/office/drawing/2014/main" id="{E53354C3-B2A5-ABF6-A89C-6CCA22EA76C1}"/>
              </a:ext>
            </a:extLst>
          </p:cNvPr>
          <p:cNvSpPr txBox="1"/>
          <p:nvPr/>
        </p:nvSpPr>
        <p:spPr>
          <a:xfrm>
            <a:off x="-1" y="3704003"/>
            <a:ext cx="11529391" cy="1015663"/>
          </a:xfrm>
          <a:prstGeom prst="rect">
            <a:avLst/>
          </a:prstGeom>
          <a:noFill/>
        </p:spPr>
        <p:txBody>
          <a:bodyPr wrap="square">
            <a:spAutoFit/>
          </a:bodyPr>
          <a:lstStyle/>
          <a:p>
            <a:r>
              <a:rPr lang="fr-FR" sz="2000" dirty="0">
                <a:solidFill>
                  <a:schemeClr val="bg1"/>
                </a:solidFill>
                <a:latin typeface="Calibri"/>
                <a:cs typeface="Calibri"/>
              </a:rPr>
              <a:t>Vous pouvez passer une liste directement à un paramètre pour certains plugins. La plupart des modules de gestion de paquets, comme </a:t>
            </a:r>
            <a:r>
              <a:rPr lang="fr-FR" sz="2000" dirty="0" err="1">
                <a:solidFill>
                  <a:schemeClr val="bg1"/>
                </a:solidFill>
                <a:latin typeface="Calibri"/>
                <a:cs typeface="Calibri"/>
              </a:rPr>
              <a:t>yum</a:t>
            </a:r>
            <a:r>
              <a:rPr lang="fr-FR" sz="2000" dirty="0">
                <a:solidFill>
                  <a:schemeClr val="bg1"/>
                </a:solidFill>
                <a:latin typeface="Calibri"/>
                <a:cs typeface="Calibri"/>
              </a:rPr>
              <a:t> et </a:t>
            </a:r>
            <a:r>
              <a:rPr lang="fr-FR" sz="2000" dirty="0" err="1">
                <a:solidFill>
                  <a:schemeClr val="bg1"/>
                </a:solidFill>
                <a:latin typeface="Calibri"/>
                <a:cs typeface="Calibri"/>
              </a:rPr>
              <a:t>apt</a:t>
            </a:r>
            <a:r>
              <a:rPr lang="fr-FR" sz="2000" dirty="0">
                <a:solidFill>
                  <a:schemeClr val="bg1"/>
                </a:solidFill>
                <a:latin typeface="Calibri"/>
                <a:cs typeface="Calibri"/>
              </a:rPr>
              <a:t>, ont cette capacité. Lorsque disponible, passer la liste à un paramètre est préférable à l'itération sur la tâche</a:t>
            </a:r>
            <a:r>
              <a:rPr lang="fr-FR" sz="2000" b="0" i="0" dirty="0">
                <a:solidFill>
                  <a:srgbClr val="0D0D0D"/>
                </a:solidFill>
                <a:effectLst/>
                <a:highlight>
                  <a:srgbClr val="FFFFFF"/>
                </a:highlight>
                <a:latin typeface="Söhne"/>
              </a:rPr>
              <a:t>. </a:t>
            </a:r>
            <a:endParaRPr lang="fr-FR" sz="2000" dirty="0">
              <a:solidFill>
                <a:schemeClr val="bg1"/>
              </a:solidFill>
              <a:latin typeface="Calibri"/>
              <a:cs typeface="Calibri"/>
            </a:endParaRPr>
          </a:p>
        </p:txBody>
      </p:sp>
      <p:sp>
        <p:nvSpPr>
          <p:cNvPr id="20" name="ZoneTexte 19">
            <a:extLst>
              <a:ext uri="{FF2B5EF4-FFF2-40B4-BE49-F238E27FC236}">
                <a16:creationId xmlns:a16="http://schemas.microsoft.com/office/drawing/2014/main" id="{58151587-48E6-9BF4-3483-14FAF0F984FA}"/>
              </a:ext>
            </a:extLst>
          </p:cNvPr>
          <p:cNvSpPr txBox="1"/>
          <p:nvPr/>
        </p:nvSpPr>
        <p:spPr>
          <a:xfrm>
            <a:off x="186591" y="4200742"/>
            <a:ext cx="9752539" cy="2308324"/>
          </a:xfrm>
          <a:prstGeom prst="rect">
            <a:avLst/>
          </a:prstGeom>
          <a:no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Optimal </a:t>
            </a:r>
            <a:r>
              <a:rPr lang="fr-FR" sz="1600" dirty="0" err="1">
                <a:solidFill>
                  <a:schemeClr val="bg1"/>
                </a:solidFill>
                <a:latin typeface="Courier New" panose="02070309020205020404" pitchFamily="49" charset="0"/>
                <a:cs typeface="Courier New" panose="02070309020205020404" pitchFamily="49" charset="0"/>
              </a:rPr>
              <a:t>yum</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list_of_packages</a:t>
            </a:r>
            <a:r>
              <a:rPr lang="fr-FR" sz="1600" dirty="0">
                <a:solidFill>
                  <a:schemeClr val="bg1"/>
                </a:solidFill>
                <a:latin typeface="Courier New" panose="02070309020205020404" pitchFamily="49" charset="0"/>
                <a:cs typeface="Courier New" panose="02070309020205020404" pitchFamily="49" charset="0"/>
              </a:rPr>
              <a:t> }}"</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Non-optimal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slower</a:t>
            </a:r>
            <a:r>
              <a:rPr lang="fr-FR" sz="1600" dirty="0">
                <a:solidFill>
                  <a:schemeClr val="bg1"/>
                </a:solidFill>
                <a:latin typeface="Courier New" panose="02070309020205020404" pitchFamily="49" charset="0"/>
                <a:cs typeface="Courier New" panose="02070309020205020404" pitchFamily="49" charset="0"/>
              </a:rPr>
              <a:t> and </a:t>
            </a:r>
            <a:r>
              <a:rPr lang="fr-FR" sz="1600" dirty="0" err="1">
                <a:solidFill>
                  <a:schemeClr val="bg1"/>
                </a:solidFill>
                <a:latin typeface="Courier New" panose="02070309020205020404" pitchFamily="49" charset="0"/>
                <a:cs typeface="Courier New" panose="02070309020205020404" pitchFamily="49" charset="0"/>
              </a:rPr>
              <a:t>may</a:t>
            </a:r>
            <a:r>
              <a:rPr lang="fr-FR" sz="1600" dirty="0">
                <a:solidFill>
                  <a:schemeClr val="bg1"/>
                </a:solidFill>
                <a:latin typeface="Courier New" panose="02070309020205020404" pitchFamily="49" charset="0"/>
                <a:cs typeface="Courier New" panose="02070309020205020404" pitchFamily="49" charset="0"/>
              </a:rPr>
              <a:t> cause issues </a:t>
            </a:r>
            <a:r>
              <a:rPr lang="fr-FR" sz="1600" dirty="0" err="1">
                <a:solidFill>
                  <a:schemeClr val="bg1"/>
                </a:solidFill>
                <a:latin typeface="Courier New" panose="02070309020205020404" pitchFamily="49" charset="0"/>
                <a:cs typeface="Courier New" panose="02070309020205020404" pitchFamily="49" charset="0"/>
              </a:rPr>
              <a:t>with</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interdependencies</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 item }}"</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loop</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list_of_packages</a:t>
            </a:r>
            <a:r>
              <a:rPr lang="fr-FR"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64717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0CE7B03D-21AC-B05D-71C1-4DD78FE32BAB}"/>
              </a:ext>
            </a:extLst>
          </p:cNvPr>
          <p:cNvSpPr txBox="1"/>
          <p:nvPr/>
        </p:nvSpPr>
        <p:spPr>
          <a:xfrm>
            <a:off x="159521" y="1116161"/>
            <a:ext cx="4022860" cy="5355312"/>
          </a:xfrm>
          <a:prstGeom prst="rect">
            <a:avLst/>
          </a:prstGeom>
          <a:noFill/>
        </p:spPr>
        <p:txBody>
          <a:bodyPr wrap="square">
            <a:spAutoFit/>
          </a:bodyPr>
          <a:lstStyle/>
          <a:p>
            <a:r>
              <a:rPr lang="fr-FR" b="1" dirty="0" err="1">
                <a:solidFill>
                  <a:srgbClr val="00B0F0"/>
                </a:solidFill>
              </a:rPr>
              <a:t>Iterating</a:t>
            </a:r>
            <a:r>
              <a:rPr lang="fr-FR" b="1" dirty="0">
                <a:solidFill>
                  <a:srgbClr val="00B0F0"/>
                </a:solidFill>
              </a:rPr>
              <a:t> over a </a:t>
            </a:r>
            <a:r>
              <a:rPr lang="fr-FR" b="1" dirty="0" err="1">
                <a:solidFill>
                  <a:srgbClr val="00B0F0"/>
                </a:solidFill>
              </a:rPr>
              <a:t>list</a:t>
            </a:r>
            <a:r>
              <a:rPr lang="fr-FR" b="1" dirty="0">
                <a:solidFill>
                  <a:srgbClr val="00B0F0"/>
                </a:solidFill>
              </a:rPr>
              <a:t> of </a:t>
            </a:r>
            <a:r>
              <a:rPr lang="fr-FR" b="1" dirty="0" err="1">
                <a:solidFill>
                  <a:srgbClr val="00B0F0"/>
                </a:solidFill>
              </a:rPr>
              <a:t>hashes</a:t>
            </a:r>
            <a:r>
              <a:rPr lang="fr-FR" b="1"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Add</a:t>
            </a:r>
            <a:r>
              <a:rPr lang="fr-FR" dirty="0">
                <a:solidFill>
                  <a:schemeClr val="bg1"/>
                </a:solidFill>
              </a:rPr>
              <a:t> </a:t>
            </a:r>
            <a:r>
              <a:rPr lang="fr-FR" dirty="0" err="1">
                <a:solidFill>
                  <a:schemeClr val="bg1"/>
                </a:solidFill>
              </a:rPr>
              <a:t>several</a:t>
            </a:r>
            <a:r>
              <a:rPr lang="fr-FR" dirty="0">
                <a:solidFill>
                  <a:schemeClr val="bg1"/>
                </a:solidFill>
              </a:rPr>
              <a:t> </a:t>
            </a:r>
            <a:r>
              <a:rPr lang="fr-FR" dirty="0" err="1">
                <a:solidFill>
                  <a:schemeClr val="bg1"/>
                </a:solidFill>
              </a:rPr>
              <a:t>users</a:t>
            </a:r>
            <a:endParaRPr lang="fr-FR" dirty="0">
              <a:solidFill>
                <a:schemeClr val="bg1"/>
              </a:solidFill>
            </a:endParaRPr>
          </a:p>
          <a:p>
            <a:r>
              <a:rPr lang="fr-FR" dirty="0">
                <a:solidFill>
                  <a:schemeClr val="bg1"/>
                </a:solidFill>
              </a:rPr>
              <a:t>  </a:t>
            </a:r>
            <a:r>
              <a:rPr lang="fr-FR" dirty="0" err="1">
                <a:solidFill>
                  <a:schemeClr val="bg1"/>
                </a:solidFill>
              </a:rPr>
              <a:t>ansible.builtin.user</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 item.name }}"</a:t>
            </a:r>
          </a:p>
          <a:p>
            <a:r>
              <a:rPr lang="fr-FR" dirty="0">
                <a:solidFill>
                  <a:schemeClr val="bg1"/>
                </a:solidFill>
              </a:rPr>
              <a:t>    state: </a:t>
            </a:r>
            <a:r>
              <a:rPr lang="fr-FR" dirty="0" err="1">
                <a:solidFill>
                  <a:schemeClr val="bg1"/>
                </a:solidFill>
              </a:rPr>
              <a:t>present</a:t>
            </a:r>
            <a:endParaRPr lang="fr-FR" dirty="0">
              <a:solidFill>
                <a:schemeClr val="bg1"/>
              </a:solidFill>
            </a:endParaRPr>
          </a:p>
          <a:p>
            <a:r>
              <a:rPr lang="fr-FR" dirty="0">
                <a:solidFill>
                  <a:schemeClr val="bg1"/>
                </a:solidFill>
              </a:rPr>
              <a:t>    groups: "{{ </a:t>
            </a:r>
            <a:r>
              <a:rPr lang="fr-FR" dirty="0" err="1">
                <a:solidFill>
                  <a:schemeClr val="bg1"/>
                </a:solidFill>
              </a:rPr>
              <a:t>item.groups</a:t>
            </a:r>
            <a:r>
              <a:rPr lang="fr-FR" dirty="0">
                <a:solidFill>
                  <a:schemeClr val="bg1"/>
                </a:solidFill>
              </a:rPr>
              <a:t> }}"</a:t>
            </a:r>
          </a:p>
          <a:p>
            <a:r>
              <a:rPr lang="fr-FR" dirty="0">
                <a:solidFill>
                  <a:schemeClr val="bg1"/>
                </a:solidFill>
              </a:rPr>
              <a:t>  </a:t>
            </a:r>
            <a:r>
              <a:rPr lang="fr-FR" dirty="0" err="1">
                <a:solidFill>
                  <a:schemeClr val="bg1"/>
                </a:solidFill>
              </a:rPr>
              <a:t>loop</a:t>
            </a:r>
            <a:r>
              <a:rPr lang="fr-FR" dirty="0">
                <a:solidFill>
                  <a:schemeClr val="bg1"/>
                </a:solidFill>
              </a:rPr>
              <a:t>:</a:t>
            </a:r>
          </a:p>
          <a:p>
            <a:r>
              <a:rPr lang="fr-FR" dirty="0">
                <a:solidFill>
                  <a:schemeClr val="bg1"/>
                </a:solidFill>
              </a:rPr>
              <a:t>    - { </a:t>
            </a:r>
            <a:r>
              <a:rPr lang="fr-FR" dirty="0" err="1">
                <a:solidFill>
                  <a:schemeClr val="bg1"/>
                </a:solidFill>
              </a:rPr>
              <a:t>name</a:t>
            </a:r>
            <a:r>
              <a:rPr lang="fr-FR" dirty="0">
                <a:solidFill>
                  <a:schemeClr val="bg1"/>
                </a:solidFill>
              </a:rPr>
              <a:t>: 'testuser1', groups: '</a:t>
            </a:r>
            <a:r>
              <a:rPr lang="fr-FR" dirty="0" err="1">
                <a:solidFill>
                  <a:schemeClr val="bg1"/>
                </a:solidFill>
              </a:rPr>
              <a:t>wheel</a:t>
            </a:r>
            <a:r>
              <a:rPr lang="fr-FR" dirty="0">
                <a:solidFill>
                  <a:schemeClr val="bg1"/>
                </a:solidFill>
              </a:rPr>
              <a:t>' }</a:t>
            </a:r>
          </a:p>
          <a:p>
            <a:r>
              <a:rPr lang="fr-FR" dirty="0">
                <a:solidFill>
                  <a:schemeClr val="bg1"/>
                </a:solidFill>
              </a:rPr>
              <a:t>    - { </a:t>
            </a:r>
            <a:r>
              <a:rPr lang="fr-FR" dirty="0" err="1">
                <a:solidFill>
                  <a:schemeClr val="bg1"/>
                </a:solidFill>
              </a:rPr>
              <a:t>name</a:t>
            </a:r>
            <a:r>
              <a:rPr lang="fr-FR" dirty="0">
                <a:solidFill>
                  <a:schemeClr val="bg1"/>
                </a:solidFill>
              </a:rPr>
              <a:t>: 'testuser2', groups: 'root’ }</a:t>
            </a:r>
          </a:p>
          <a:p>
            <a:r>
              <a:rPr lang="fr-FR" dirty="0" err="1">
                <a:solidFill>
                  <a:srgbClr val="00B0F0"/>
                </a:solidFill>
              </a:rPr>
              <a:t>Iterating</a:t>
            </a:r>
            <a:r>
              <a:rPr lang="fr-FR" dirty="0">
                <a:solidFill>
                  <a:srgbClr val="00B0F0"/>
                </a:solidFill>
              </a:rPr>
              <a:t> over a </a:t>
            </a:r>
            <a:r>
              <a:rPr lang="fr-FR" dirty="0" err="1">
                <a:solidFill>
                  <a:srgbClr val="00B0F0"/>
                </a:solidFill>
              </a:rPr>
              <a:t>dictionary</a:t>
            </a:r>
            <a:r>
              <a:rPr lang="fr-FR"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Using</a:t>
            </a:r>
            <a:r>
              <a:rPr lang="fr-FR" dirty="0">
                <a:solidFill>
                  <a:schemeClr val="bg1"/>
                </a:solidFill>
              </a:rPr>
              <a:t> dict2items</a:t>
            </a:r>
          </a:p>
          <a:p>
            <a:r>
              <a:rPr lang="fr-FR" dirty="0">
                <a:solidFill>
                  <a:schemeClr val="bg1"/>
                </a:solidFill>
              </a:rPr>
              <a:t>  </a:t>
            </a:r>
            <a:r>
              <a:rPr lang="fr-FR" dirty="0" err="1">
                <a:solidFill>
                  <a:schemeClr val="bg1"/>
                </a:solidFill>
              </a:rPr>
              <a:t>ansible.builtin.debug</a:t>
            </a:r>
            <a:r>
              <a:rPr lang="fr-FR" dirty="0">
                <a:solidFill>
                  <a:schemeClr val="bg1"/>
                </a:solidFill>
              </a:rPr>
              <a:t>:</a:t>
            </a:r>
          </a:p>
          <a:p>
            <a:r>
              <a:rPr lang="fr-FR" dirty="0">
                <a:solidFill>
                  <a:schemeClr val="bg1"/>
                </a:solidFill>
              </a:rPr>
              <a:t>    msg: "{{ </a:t>
            </a:r>
            <a:r>
              <a:rPr lang="fr-FR" dirty="0" err="1">
                <a:solidFill>
                  <a:schemeClr val="bg1"/>
                </a:solidFill>
              </a:rPr>
              <a:t>item.key</a:t>
            </a:r>
            <a:r>
              <a:rPr lang="fr-FR" dirty="0">
                <a:solidFill>
                  <a:schemeClr val="bg1"/>
                </a:solidFill>
              </a:rPr>
              <a:t> }} - {{ </a:t>
            </a:r>
            <a:r>
              <a:rPr lang="fr-FR" dirty="0" err="1">
                <a:solidFill>
                  <a:schemeClr val="bg1"/>
                </a:solidFill>
              </a:rPr>
              <a:t>item.value</a:t>
            </a:r>
            <a:r>
              <a:rPr lang="fr-FR" dirty="0">
                <a:solidFill>
                  <a:schemeClr val="bg1"/>
                </a:solidFill>
              </a:rPr>
              <a:t> }}"</a:t>
            </a:r>
          </a:p>
          <a:p>
            <a:r>
              <a:rPr lang="fr-FR" dirty="0">
                <a:solidFill>
                  <a:schemeClr val="bg1"/>
                </a:solidFill>
              </a:rPr>
              <a:t>  </a:t>
            </a:r>
            <a:r>
              <a:rPr lang="fr-FR" dirty="0" err="1">
                <a:solidFill>
                  <a:schemeClr val="bg1"/>
                </a:solidFill>
              </a:rPr>
              <a:t>loop</a:t>
            </a:r>
            <a:r>
              <a:rPr lang="fr-FR" dirty="0">
                <a:solidFill>
                  <a:schemeClr val="bg1"/>
                </a:solidFill>
              </a:rPr>
              <a:t>: "{{ </a:t>
            </a:r>
            <a:r>
              <a:rPr lang="fr-FR" dirty="0" err="1">
                <a:solidFill>
                  <a:schemeClr val="bg1"/>
                </a:solidFill>
              </a:rPr>
              <a:t>tag_data</a:t>
            </a:r>
            <a:r>
              <a:rPr lang="fr-FR" dirty="0">
                <a:solidFill>
                  <a:schemeClr val="bg1"/>
                </a:solidFill>
              </a:rPr>
              <a:t> | dict2items }}"</a:t>
            </a:r>
          </a:p>
          <a:p>
            <a:r>
              <a:rPr lang="fr-FR" dirty="0">
                <a:solidFill>
                  <a:schemeClr val="bg1"/>
                </a:solidFill>
              </a:rPr>
              <a:t>  vars:</a:t>
            </a:r>
          </a:p>
          <a:p>
            <a:r>
              <a:rPr lang="fr-FR" dirty="0">
                <a:solidFill>
                  <a:schemeClr val="bg1"/>
                </a:solidFill>
              </a:rPr>
              <a:t>    </a:t>
            </a:r>
            <a:r>
              <a:rPr lang="fr-FR" dirty="0" err="1">
                <a:solidFill>
                  <a:schemeClr val="bg1"/>
                </a:solidFill>
              </a:rPr>
              <a:t>tag_data</a:t>
            </a:r>
            <a:r>
              <a:rPr lang="fr-FR" dirty="0">
                <a:solidFill>
                  <a:schemeClr val="bg1"/>
                </a:solidFill>
              </a:rPr>
              <a:t>:</a:t>
            </a:r>
          </a:p>
          <a:p>
            <a:r>
              <a:rPr lang="fr-FR" dirty="0">
                <a:solidFill>
                  <a:schemeClr val="bg1"/>
                </a:solidFill>
              </a:rPr>
              <a:t>      </a:t>
            </a:r>
            <a:r>
              <a:rPr lang="fr-FR" dirty="0" err="1">
                <a:solidFill>
                  <a:schemeClr val="bg1"/>
                </a:solidFill>
              </a:rPr>
              <a:t>Environment</a:t>
            </a:r>
            <a:r>
              <a:rPr lang="fr-FR" dirty="0">
                <a:solidFill>
                  <a:schemeClr val="bg1"/>
                </a:solidFill>
              </a:rPr>
              <a:t>: dev</a:t>
            </a:r>
          </a:p>
          <a:p>
            <a:r>
              <a:rPr lang="fr-FR" dirty="0">
                <a:solidFill>
                  <a:schemeClr val="bg1"/>
                </a:solidFill>
              </a:rPr>
              <a:t>      Application: </a:t>
            </a:r>
            <a:r>
              <a:rPr lang="fr-FR" dirty="0" err="1">
                <a:solidFill>
                  <a:schemeClr val="bg1"/>
                </a:solidFill>
              </a:rPr>
              <a:t>payment</a:t>
            </a:r>
            <a:endParaRPr lang="fr-FR" dirty="0">
              <a:solidFill>
                <a:schemeClr val="bg1"/>
              </a:solidFill>
            </a:endParaRPr>
          </a:p>
          <a:p>
            <a:endParaRPr lang="fr-FR" dirty="0">
              <a:solidFill>
                <a:schemeClr val="bg1"/>
              </a:solidFill>
            </a:endParaRPr>
          </a:p>
        </p:txBody>
      </p:sp>
      <p:sp>
        <p:nvSpPr>
          <p:cNvPr id="10" name="ZoneTexte 9">
            <a:extLst>
              <a:ext uri="{FF2B5EF4-FFF2-40B4-BE49-F238E27FC236}">
                <a16:creationId xmlns:a16="http://schemas.microsoft.com/office/drawing/2014/main" id="{36B74135-CBC6-9D52-3430-BA4FFC550E78}"/>
              </a:ext>
            </a:extLst>
          </p:cNvPr>
          <p:cNvSpPr txBox="1"/>
          <p:nvPr/>
        </p:nvSpPr>
        <p:spPr>
          <a:xfrm>
            <a:off x="4237309" y="1116161"/>
            <a:ext cx="4455217" cy="5355312"/>
          </a:xfrm>
          <a:prstGeom prst="rect">
            <a:avLst/>
          </a:prstGeom>
          <a:noFill/>
        </p:spPr>
        <p:txBody>
          <a:bodyPr wrap="square">
            <a:spAutoFit/>
          </a:bodyPr>
          <a:lstStyle/>
          <a:p>
            <a:r>
              <a:rPr lang="fr-FR" dirty="0" err="1">
                <a:solidFill>
                  <a:srgbClr val="00B0F0"/>
                </a:solidFill>
              </a:rPr>
              <a:t>Registering</a:t>
            </a:r>
            <a:r>
              <a:rPr lang="fr-FR" dirty="0">
                <a:solidFill>
                  <a:srgbClr val="00B0F0"/>
                </a:solidFill>
              </a:rPr>
              <a:t> variables </a:t>
            </a:r>
            <a:r>
              <a:rPr lang="fr-FR" dirty="0" err="1">
                <a:solidFill>
                  <a:srgbClr val="00B0F0"/>
                </a:solidFill>
              </a:rPr>
              <a:t>with</a:t>
            </a:r>
            <a:r>
              <a:rPr lang="fr-FR" dirty="0">
                <a:solidFill>
                  <a:srgbClr val="00B0F0"/>
                </a:solidFill>
              </a:rPr>
              <a:t> a </a:t>
            </a:r>
            <a:r>
              <a:rPr lang="fr-FR" dirty="0" err="1">
                <a:solidFill>
                  <a:srgbClr val="00B0F0"/>
                </a:solidFill>
              </a:rPr>
              <a:t>loop</a:t>
            </a:r>
            <a:r>
              <a:rPr lang="fr-FR" dirty="0">
                <a:solidFill>
                  <a:srgbClr val="00B0F0"/>
                </a:solidFill>
              </a:rPr>
              <a:t></a:t>
            </a:r>
          </a:p>
          <a:p>
            <a:r>
              <a:rPr lang="fr-FR" dirty="0">
                <a:solidFill>
                  <a:schemeClr val="bg1"/>
                </a:solidFill>
              </a:rPr>
              <a:t>You can </a:t>
            </a:r>
            <a:r>
              <a:rPr lang="fr-FR" dirty="0" err="1">
                <a:solidFill>
                  <a:schemeClr val="bg1"/>
                </a:solidFill>
              </a:rPr>
              <a:t>register</a:t>
            </a:r>
            <a:r>
              <a:rPr lang="fr-FR" dirty="0">
                <a:solidFill>
                  <a:schemeClr val="bg1"/>
                </a:solidFill>
              </a:rPr>
              <a:t> the output of a </a:t>
            </a:r>
            <a:r>
              <a:rPr lang="fr-FR" dirty="0" err="1">
                <a:solidFill>
                  <a:schemeClr val="bg1"/>
                </a:solidFill>
              </a:rPr>
              <a:t>loop</a:t>
            </a:r>
            <a:r>
              <a:rPr lang="fr-FR" dirty="0">
                <a:solidFill>
                  <a:schemeClr val="bg1"/>
                </a:solidFill>
              </a:rPr>
              <a:t> as a variable. For </a:t>
            </a:r>
            <a:r>
              <a:rPr lang="fr-FR" dirty="0" err="1">
                <a:solidFill>
                  <a:schemeClr val="bg1"/>
                </a:solidFill>
              </a:rPr>
              <a:t>example</a:t>
            </a:r>
            <a:endParaRPr lang="fr-FR" dirty="0">
              <a:solidFill>
                <a:schemeClr val="bg1"/>
              </a:solidFill>
            </a:endParaRPr>
          </a:p>
          <a:p>
            <a:endParaRPr lang="fr-FR"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loop</a:t>
            </a:r>
            <a:r>
              <a:rPr lang="fr-FR" dirty="0">
                <a:solidFill>
                  <a:schemeClr val="bg1"/>
                </a:solidFill>
              </a:rPr>
              <a:t> output as a variable</a:t>
            </a:r>
          </a:p>
          <a:p>
            <a:r>
              <a:rPr lang="fr-FR" dirty="0">
                <a:solidFill>
                  <a:schemeClr val="bg1"/>
                </a:solidFill>
              </a:rPr>
              <a:t>  </a:t>
            </a:r>
            <a:r>
              <a:rPr lang="fr-FR" dirty="0" err="1">
                <a:solidFill>
                  <a:schemeClr val="bg1"/>
                </a:solidFill>
              </a:rPr>
              <a:t>ansible.builtin.shell</a:t>
            </a:r>
            <a:r>
              <a:rPr lang="fr-FR" dirty="0">
                <a:solidFill>
                  <a:schemeClr val="bg1"/>
                </a:solidFill>
              </a:rPr>
              <a:t>: "</a:t>
            </a:r>
            <a:r>
              <a:rPr lang="fr-FR" dirty="0" err="1">
                <a:solidFill>
                  <a:schemeClr val="bg1"/>
                </a:solidFill>
              </a:rPr>
              <a:t>echo</a:t>
            </a:r>
            <a:r>
              <a:rPr lang="fr-FR" dirty="0">
                <a:solidFill>
                  <a:schemeClr val="bg1"/>
                </a:solidFill>
              </a:rPr>
              <a:t> {{ item }}"</a:t>
            </a:r>
          </a:p>
          <a:p>
            <a:r>
              <a:rPr lang="fr-FR" dirty="0">
                <a:solidFill>
                  <a:schemeClr val="bg1"/>
                </a:solidFill>
              </a:rPr>
              <a:t>  </a:t>
            </a:r>
            <a:r>
              <a:rPr lang="fr-FR" dirty="0" err="1">
                <a:solidFill>
                  <a:schemeClr val="bg1"/>
                </a:solidFill>
              </a:rPr>
              <a:t>loop</a:t>
            </a:r>
            <a:r>
              <a:rPr lang="fr-FR" dirty="0">
                <a:solidFill>
                  <a:schemeClr val="bg1"/>
                </a:solidFill>
              </a:rPr>
              <a:t>:</a:t>
            </a:r>
          </a:p>
          <a:p>
            <a:r>
              <a:rPr lang="fr-FR" dirty="0">
                <a:solidFill>
                  <a:schemeClr val="bg1"/>
                </a:solidFill>
              </a:rPr>
              <a:t>    - "one"</a:t>
            </a:r>
          </a:p>
          <a:p>
            <a:r>
              <a:rPr lang="fr-FR" dirty="0">
                <a:solidFill>
                  <a:schemeClr val="bg1"/>
                </a:solidFill>
              </a:rPr>
              <a:t>    - "</a:t>
            </a:r>
            <a:r>
              <a:rPr lang="fr-FR" dirty="0" err="1">
                <a:solidFill>
                  <a:schemeClr val="bg1"/>
                </a:solidFill>
              </a:rPr>
              <a:t>two</a:t>
            </a:r>
            <a:r>
              <a:rPr lang="fr-FR" dirty="0">
                <a:solidFill>
                  <a:schemeClr val="bg1"/>
                </a:solidFill>
              </a:rPr>
              <a:t>"</a:t>
            </a:r>
          </a:p>
          <a:p>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echo</a:t>
            </a:r>
            <a:endParaRPr lang="fr-FR" dirty="0">
              <a:solidFill>
                <a:schemeClr val="bg1"/>
              </a:solidFill>
            </a:endParaRPr>
          </a:p>
          <a:p>
            <a:r>
              <a:rPr lang="fr-FR" dirty="0" err="1">
                <a:solidFill>
                  <a:srgbClr val="00B0F0"/>
                </a:solidFill>
              </a:rPr>
              <a:t>Iterating</a:t>
            </a:r>
            <a:r>
              <a:rPr lang="fr-FR" dirty="0">
                <a:solidFill>
                  <a:srgbClr val="00B0F0"/>
                </a:solidFill>
              </a:rPr>
              <a:t> over </a:t>
            </a:r>
            <a:r>
              <a:rPr lang="fr-FR" dirty="0" err="1">
                <a:solidFill>
                  <a:srgbClr val="00B0F0"/>
                </a:solidFill>
              </a:rPr>
              <a:t>nested</a:t>
            </a:r>
            <a:r>
              <a:rPr lang="fr-FR" dirty="0">
                <a:solidFill>
                  <a:srgbClr val="00B0F0"/>
                </a:solidFill>
              </a:rPr>
              <a:t> </a:t>
            </a:r>
            <a:r>
              <a:rPr lang="fr-FR" dirty="0" err="1">
                <a:solidFill>
                  <a:srgbClr val="00B0F0"/>
                </a:solidFill>
              </a:rPr>
              <a:t>lists</a:t>
            </a:r>
            <a:r>
              <a:rPr lang="fr-FR"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Give</a:t>
            </a:r>
            <a:r>
              <a:rPr lang="fr-FR" dirty="0">
                <a:solidFill>
                  <a:schemeClr val="bg1"/>
                </a:solidFill>
              </a:rPr>
              <a:t> </a:t>
            </a:r>
            <a:r>
              <a:rPr lang="fr-FR" dirty="0" err="1">
                <a:solidFill>
                  <a:schemeClr val="bg1"/>
                </a:solidFill>
              </a:rPr>
              <a:t>users</a:t>
            </a:r>
            <a:r>
              <a:rPr lang="fr-FR" dirty="0">
                <a:solidFill>
                  <a:schemeClr val="bg1"/>
                </a:solidFill>
              </a:rPr>
              <a:t> </a:t>
            </a:r>
            <a:r>
              <a:rPr lang="fr-FR" dirty="0" err="1">
                <a:solidFill>
                  <a:schemeClr val="bg1"/>
                </a:solidFill>
              </a:rPr>
              <a:t>access</a:t>
            </a:r>
            <a:r>
              <a:rPr lang="fr-FR" dirty="0">
                <a:solidFill>
                  <a:schemeClr val="bg1"/>
                </a:solidFill>
              </a:rPr>
              <a:t> to multiple DB</a:t>
            </a:r>
          </a:p>
          <a:p>
            <a:r>
              <a:rPr lang="fr-FR" dirty="0">
                <a:solidFill>
                  <a:schemeClr val="bg1"/>
                </a:solidFill>
              </a:rPr>
              <a:t>  </a:t>
            </a:r>
            <a:r>
              <a:rPr lang="fr-FR" dirty="0" err="1">
                <a:solidFill>
                  <a:schemeClr val="bg1"/>
                </a:solidFill>
              </a:rPr>
              <a:t>community.mysql.mysql_user</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 item[0] }}"</a:t>
            </a:r>
          </a:p>
          <a:p>
            <a:r>
              <a:rPr lang="fr-FR" dirty="0">
                <a:solidFill>
                  <a:schemeClr val="bg1"/>
                </a:solidFill>
              </a:rPr>
              <a:t>    </a:t>
            </a:r>
            <a:r>
              <a:rPr lang="fr-FR" dirty="0" err="1">
                <a:solidFill>
                  <a:schemeClr val="bg1"/>
                </a:solidFill>
              </a:rPr>
              <a:t>priv</a:t>
            </a:r>
            <a:r>
              <a:rPr lang="fr-FR" dirty="0">
                <a:solidFill>
                  <a:schemeClr val="bg1"/>
                </a:solidFill>
              </a:rPr>
              <a:t>: "{{ item[1] }}.*:ALL"</a:t>
            </a:r>
          </a:p>
          <a:p>
            <a:r>
              <a:rPr lang="fr-FR" dirty="0">
                <a:solidFill>
                  <a:schemeClr val="bg1"/>
                </a:solidFill>
              </a:rPr>
              <a:t>    </a:t>
            </a:r>
            <a:r>
              <a:rPr lang="fr-FR" dirty="0" err="1">
                <a:solidFill>
                  <a:schemeClr val="bg1"/>
                </a:solidFill>
              </a:rPr>
              <a:t>append_privs</a:t>
            </a:r>
            <a:r>
              <a:rPr lang="fr-FR" dirty="0">
                <a:solidFill>
                  <a:schemeClr val="bg1"/>
                </a:solidFill>
              </a:rPr>
              <a:t>: </a:t>
            </a:r>
            <a:r>
              <a:rPr lang="fr-FR" dirty="0" err="1">
                <a:solidFill>
                  <a:schemeClr val="bg1"/>
                </a:solidFill>
              </a:rPr>
              <a:t>true</a:t>
            </a:r>
            <a:endParaRPr lang="fr-FR" dirty="0">
              <a:solidFill>
                <a:schemeClr val="bg1"/>
              </a:solidFill>
            </a:endParaRPr>
          </a:p>
          <a:p>
            <a:r>
              <a:rPr lang="fr-FR" dirty="0">
                <a:solidFill>
                  <a:schemeClr val="bg1"/>
                </a:solidFill>
              </a:rPr>
              <a:t>    </a:t>
            </a:r>
            <a:r>
              <a:rPr lang="fr-FR" dirty="0" err="1">
                <a:solidFill>
                  <a:schemeClr val="bg1"/>
                </a:solidFill>
              </a:rPr>
              <a:t>password</a:t>
            </a:r>
            <a:r>
              <a:rPr lang="fr-FR" dirty="0">
                <a:solidFill>
                  <a:schemeClr val="bg1"/>
                </a:solidFill>
              </a:rPr>
              <a:t>: "</a:t>
            </a:r>
            <a:r>
              <a:rPr lang="fr-FR" dirty="0" err="1">
                <a:solidFill>
                  <a:schemeClr val="bg1"/>
                </a:solidFill>
              </a:rPr>
              <a:t>foo</a:t>
            </a:r>
            <a:r>
              <a:rPr lang="fr-FR" dirty="0">
                <a:solidFill>
                  <a:schemeClr val="bg1"/>
                </a:solidFill>
              </a:rPr>
              <a:t>"</a:t>
            </a:r>
          </a:p>
          <a:p>
            <a:r>
              <a:rPr lang="fr-FR" dirty="0">
                <a:solidFill>
                  <a:schemeClr val="bg1"/>
                </a:solidFill>
              </a:rPr>
              <a:t>  </a:t>
            </a:r>
            <a:r>
              <a:rPr lang="fr-FR" dirty="0" err="1">
                <a:solidFill>
                  <a:schemeClr val="bg1"/>
                </a:solidFill>
              </a:rPr>
              <a:t>loop</a:t>
            </a:r>
            <a:r>
              <a:rPr lang="fr-FR" dirty="0">
                <a:solidFill>
                  <a:schemeClr val="bg1"/>
                </a:solidFill>
              </a:rPr>
              <a:t>: "{{ ['</a:t>
            </a:r>
            <a:r>
              <a:rPr lang="fr-FR" dirty="0" err="1">
                <a:solidFill>
                  <a:schemeClr val="bg1"/>
                </a:solidFill>
              </a:rPr>
              <a:t>alice</a:t>
            </a:r>
            <a:r>
              <a:rPr lang="fr-FR" dirty="0">
                <a:solidFill>
                  <a:schemeClr val="bg1"/>
                </a:solidFill>
              </a:rPr>
              <a:t>', 'bob'] | </a:t>
            </a:r>
            <a:r>
              <a:rPr lang="fr-FR" dirty="0" err="1">
                <a:solidFill>
                  <a:schemeClr val="bg1"/>
                </a:solidFill>
              </a:rPr>
              <a:t>product</a:t>
            </a:r>
            <a:r>
              <a:rPr lang="fr-FR" dirty="0">
                <a:solidFill>
                  <a:schemeClr val="bg1"/>
                </a:solidFill>
              </a:rPr>
              <a:t>(['</a:t>
            </a:r>
            <a:r>
              <a:rPr lang="fr-FR" dirty="0" err="1">
                <a:solidFill>
                  <a:schemeClr val="bg1"/>
                </a:solidFill>
              </a:rPr>
              <a:t>clientdb</a:t>
            </a:r>
            <a:r>
              <a:rPr lang="fr-FR" dirty="0">
                <a:solidFill>
                  <a:schemeClr val="bg1"/>
                </a:solidFill>
              </a:rPr>
              <a:t>', '</a:t>
            </a:r>
            <a:r>
              <a:rPr lang="fr-FR" dirty="0" err="1">
                <a:solidFill>
                  <a:schemeClr val="bg1"/>
                </a:solidFill>
              </a:rPr>
              <a:t>employeedb</a:t>
            </a:r>
            <a:r>
              <a:rPr lang="fr-FR" dirty="0">
                <a:solidFill>
                  <a:schemeClr val="bg1"/>
                </a:solidFill>
              </a:rPr>
              <a:t>', '</a:t>
            </a:r>
            <a:r>
              <a:rPr lang="fr-FR" dirty="0" err="1">
                <a:solidFill>
                  <a:schemeClr val="bg1"/>
                </a:solidFill>
              </a:rPr>
              <a:t>providerdb</a:t>
            </a:r>
            <a:r>
              <a:rPr lang="fr-FR" dirty="0">
                <a:solidFill>
                  <a:schemeClr val="bg1"/>
                </a:solidFill>
              </a:rPr>
              <a:t>']) | </a:t>
            </a:r>
            <a:r>
              <a:rPr lang="fr-FR" dirty="0" err="1">
                <a:solidFill>
                  <a:schemeClr val="bg1"/>
                </a:solidFill>
              </a:rPr>
              <a:t>list</a:t>
            </a:r>
            <a:r>
              <a:rPr lang="fr-FR" dirty="0">
                <a:solidFill>
                  <a:schemeClr val="bg1"/>
                </a:solidFill>
              </a:rPr>
              <a:t> }}"</a:t>
            </a:r>
          </a:p>
        </p:txBody>
      </p:sp>
    </p:spTree>
    <p:extLst>
      <p:ext uri="{BB962C8B-B14F-4D97-AF65-F5344CB8AC3E}">
        <p14:creationId xmlns:p14="http://schemas.microsoft.com/office/powerpoint/2010/main" val="981876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0CE7B03D-21AC-B05D-71C1-4DD78FE32BAB}"/>
              </a:ext>
            </a:extLst>
          </p:cNvPr>
          <p:cNvSpPr txBox="1"/>
          <p:nvPr/>
        </p:nvSpPr>
        <p:spPr>
          <a:xfrm>
            <a:off x="159521" y="1116161"/>
            <a:ext cx="4022860" cy="369332"/>
          </a:xfrm>
          <a:prstGeom prst="rect">
            <a:avLst/>
          </a:prstGeom>
          <a:noFill/>
        </p:spPr>
        <p:txBody>
          <a:bodyPr wrap="square">
            <a:spAutoFit/>
          </a:bodyPr>
          <a:lstStyle/>
          <a:p>
            <a:endParaRPr lang="fr-FR" dirty="0">
              <a:solidFill>
                <a:schemeClr val="bg1"/>
              </a:solidFill>
            </a:endParaRPr>
          </a:p>
        </p:txBody>
      </p:sp>
      <p:sp>
        <p:nvSpPr>
          <p:cNvPr id="4" name="ZoneTexte 3">
            <a:extLst>
              <a:ext uri="{FF2B5EF4-FFF2-40B4-BE49-F238E27FC236}">
                <a16:creationId xmlns:a16="http://schemas.microsoft.com/office/drawing/2014/main" id="{8E6F2BAA-D403-212C-931D-0C3D4A865E57}"/>
              </a:ext>
            </a:extLst>
          </p:cNvPr>
          <p:cNvSpPr txBox="1"/>
          <p:nvPr/>
        </p:nvSpPr>
        <p:spPr>
          <a:xfrm>
            <a:off x="437321" y="1116161"/>
            <a:ext cx="5408744" cy="2031325"/>
          </a:xfrm>
          <a:prstGeom prst="rect">
            <a:avLst/>
          </a:prstGeom>
          <a:noFill/>
        </p:spPr>
        <p:txBody>
          <a:bodyPr wrap="square">
            <a:spAutoFit/>
          </a:bodyPr>
          <a:lstStyle/>
          <a:p>
            <a:r>
              <a:rPr lang="en-US" dirty="0">
                <a:solidFill>
                  <a:srgbClr val="00B0F0"/>
                </a:solidFill>
              </a:rPr>
              <a:t>Retrying a task until a condition is met</a:t>
            </a:r>
          </a:p>
          <a:p>
            <a:r>
              <a:rPr lang="en-US" dirty="0">
                <a:solidFill>
                  <a:schemeClr val="bg1"/>
                </a:solidFill>
              </a:rPr>
              <a:t>- name: Retry a task until a certain condition is met</a:t>
            </a:r>
          </a:p>
          <a:p>
            <a:r>
              <a:rPr lang="en-US" dirty="0">
                <a:solidFill>
                  <a:schemeClr val="bg1"/>
                </a:solidFill>
              </a:rPr>
              <a:t>  </a:t>
            </a:r>
            <a:r>
              <a:rPr lang="en-US" dirty="0" err="1">
                <a:solidFill>
                  <a:schemeClr val="bg1"/>
                </a:solidFill>
              </a:rPr>
              <a:t>ansible.builtin.shell</a:t>
            </a:r>
            <a:r>
              <a:rPr lang="en-US" dirty="0">
                <a:solidFill>
                  <a:schemeClr val="bg1"/>
                </a:solidFill>
              </a:rPr>
              <a:t>: /</a:t>
            </a:r>
            <a:r>
              <a:rPr lang="en-US" dirty="0" err="1">
                <a:solidFill>
                  <a:schemeClr val="bg1"/>
                </a:solidFill>
              </a:rPr>
              <a:t>usr</a:t>
            </a:r>
            <a:r>
              <a:rPr lang="en-US" dirty="0">
                <a:solidFill>
                  <a:schemeClr val="bg1"/>
                </a:solidFill>
              </a:rPr>
              <a:t>/bin/foo</a:t>
            </a:r>
          </a:p>
          <a:p>
            <a:r>
              <a:rPr lang="en-US" dirty="0">
                <a:solidFill>
                  <a:schemeClr val="bg1"/>
                </a:solidFill>
              </a:rPr>
              <a:t>  register: result</a:t>
            </a:r>
          </a:p>
          <a:p>
            <a:r>
              <a:rPr lang="en-US" dirty="0">
                <a:solidFill>
                  <a:schemeClr val="bg1"/>
                </a:solidFill>
              </a:rPr>
              <a:t>  until: </a:t>
            </a:r>
            <a:r>
              <a:rPr lang="en-US" dirty="0" err="1">
                <a:solidFill>
                  <a:schemeClr val="bg1"/>
                </a:solidFill>
              </a:rPr>
              <a:t>result.stdout.find</a:t>
            </a:r>
            <a:r>
              <a:rPr lang="en-US" dirty="0">
                <a:solidFill>
                  <a:schemeClr val="bg1"/>
                </a:solidFill>
              </a:rPr>
              <a:t>("all systems go") != -1</a:t>
            </a:r>
          </a:p>
          <a:p>
            <a:r>
              <a:rPr lang="en-US" dirty="0">
                <a:solidFill>
                  <a:schemeClr val="bg1"/>
                </a:solidFill>
              </a:rPr>
              <a:t>  retries: 5</a:t>
            </a:r>
          </a:p>
          <a:p>
            <a:r>
              <a:rPr lang="en-US" dirty="0">
                <a:solidFill>
                  <a:schemeClr val="bg1"/>
                </a:solidFill>
              </a:rPr>
              <a:t>  delay: 10</a:t>
            </a:r>
            <a:endParaRPr lang="fr-FR" dirty="0">
              <a:solidFill>
                <a:schemeClr val="bg1"/>
              </a:solidFill>
            </a:endParaRPr>
          </a:p>
        </p:txBody>
      </p:sp>
      <p:sp>
        <p:nvSpPr>
          <p:cNvPr id="9" name="ZoneTexte 8">
            <a:extLst>
              <a:ext uri="{FF2B5EF4-FFF2-40B4-BE49-F238E27FC236}">
                <a16:creationId xmlns:a16="http://schemas.microsoft.com/office/drawing/2014/main" id="{07F4C37A-3AF8-93FB-820E-8192DC221EF4}"/>
              </a:ext>
            </a:extLst>
          </p:cNvPr>
          <p:cNvSpPr txBox="1"/>
          <p:nvPr/>
        </p:nvSpPr>
        <p:spPr>
          <a:xfrm>
            <a:off x="6028927" y="1116161"/>
            <a:ext cx="6690671" cy="3139321"/>
          </a:xfrm>
          <a:prstGeom prst="rect">
            <a:avLst/>
          </a:prstGeom>
          <a:noFill/>
        </p:spPr>
        <p:txBody>
          <a:bodyPr wrap="square">
            <a:spAutoFit/>
          </a:bodyPr>
          <a:lstStyle/>
          <a:p>
            <a:r>
              <a:rPr lang="en-US" dirty="0">
                <a:solidFill>
                  <a:srgbClr val="00B0F0"/>
                </a:solidFill>
              </a:rPr>
              <a:t>Looping over inventory</a:t>
            </a:r>
          </a:p>
          <a:p>
            <a:r>
              <a:rPr lang="en-US" dirty="0">
                <a:solidFill>
                  <a:schemeClr val="bg1"/>
                </a:solidFill>
              </a:rPr>
              <a:t>To loop over your inventory, or just a subset of it, you can use a regular loop with the </a:t>
            </a:r>
            <a:r>
              <a:rPr lang="en-US" dirty="0" err="1">
                <a:solidFill>
                  <a:schemeClr val="bg1"/>
                </a:solidFill>
              </a:rPr>
              <a:t>ansible_play_batch</a:t>
            </a:r>
            <a:r>
              <a:rPr lang="en-US" dirty="0">
                <a:solidFill>
                  <a:schemeClr val="bg1"/>
                </a:solidFill>
              </a:rPr>
              <a:t> or groups variables.</a:t>
            </a:r>
          </a:p>
          <a:p>
            <a:r>
              <a:rPr lang="en-US" dirty="0">
                <a:solidFill>
                  <a:schemeClr val="bg1"/>
                </a:solidFill>
              </a:rPr>
              <a:t>- name: Show all the hosts in the inventory</a:t>
            </a:r>
          </a:p>
          <a:p>
            <a:r>
              <a:rPr lang="en-US" dirty="0">
                <a:solidFill>
                  <a:schemeClr val="bg1"/>
                </a:solidFill>
              </a:rPr>
              <a:t>  </a:t>
            </a:r>
            <a:r>
              <a:rPr lang="en-US" dirty="0" err="1">
                <a:solidFill>
                  <a:schemeClr val="bg1"/>
                </a:solidFill>
              </a:rPr>
              <a:t>ansible.builtin.debug</a:t>
            </a:r>
            <a:r>
              <a:rPr lang="en-US" dirty="0">
                <a:solidFill>
                  <a:schemeClr val="bg1"/>
                </a:solidFill>
              </a:rPr>
              <a:t>:</a:t>
            </a:r>
          </a:p>
          <a:p>
            <a:r>
              <a:rPr lang="en-US" dirty="0">
                <a:solidFill>
                  <a:schemeClr val="bg1"/>
                </a:solidFill>
              </a:rPr>
              <a:t>    msg: "{{ item }}"</a:t>
            </a:r>
          </a:p>
          <a:p>
            <a:r>
              <a:rPr lang="en-US" dirty="0">
                <a:solidFill>
                  <a:schemeClr val="bg1"/>
                </a:solidFill>
              </a:rPr>
              <a:t>  loop: "{{ groups['all'] }}"</a:t>
            </a:r>
          </a:p>
          <a:p>
            <a:r>
              <a:rPr lang="en-US" dirty="0">
                <a:solidFill>
                  <a:schemeClr val="bg1"/>
                </a:solidFill>
              </a:rPr>
              <a:t>- name: Show all the hosts in the current play</a:t>
            </a:r>
          </a:p>
          <a:p>
            <a:r>
              <a:rPr lang="en-US" dirty="0">
                <a:solidFill>
                  <a:schemeClr val="bg1"/>
                </a:solidFill>
              </a:rPr>
              <a:t>  </a:t>
            </a:r>
            <a:r>
              <a:rPr lang="en-US" dirty="0" err="1">
                <a:solidFill>
                  <a:schemeClr val="bg1"/>
                </a:solidFill>
              </a:rPr>
              <a:t>ansible.builtin.debug</a:t>
            </a:r>
            <a:r>
              <a:rPr lang="en-US" dirty="0">
                <a:solidFill>
                  <a:schemeClr val="bg1"/>
                </a:solidFill>
              </a:rPr>
              <a:t>:</a:t>
            </a:r>
          </a:p>
          <a:p>
            <a:r>
              <a:rPr lang="en-US" dirty="0">
                <a:solidFill>
                  <a:schemeClr val="bg1"/>
                </a:solidFill>
              </a:rPr>
              <a:t>    msg: "{{ item }}"</a:t>
            </a:r>
          </a:p>
          <a:p>
            <a:r>
              <a:rPr lang="en-US" dirty="0">
                <a:solidFill>
                  <a:schemeClr val="bg1"/>
                </a:solidFill>
              </a:rPr>
              <a:t>  loop: "{{ </a:t>
            </a:r>
            <a:r>
              <a:rPr lang="en-US" dirty="0" err="1">
                <a:solidFill>
                  <a:schemeClr val="bg1"/>
                </a:solidFill>
              </a:rPr>
              <a:t>ansible_play_batch</a:t>
            </a:r>
            <a:r>
              <a:rPr lang="en-US" dirty="0">
                <a:solidFill>
                  <a:schemeClr val="bg1"/>
                </a:solidFill>
              </a:rPr>
              <a:t> }}"</a:t>
            </a:r>
            <a:endParaRPr lang="fr-FR" dirty="0">
              <a:solidFill>
                <a:schemeClr val="bg1"/>
              </a:solidFill>
            </a:endParaRPr>
          </a:p>
        </p:txBody>
      </p:sp>
      <p:sp>
        <p:nvSpPr>
          <p:cNvPr id="13" name="ZoneTexte 12">
            <a:extLst>
              <a:ext uri="{FF2B5EF4-FFF2-40B4-BE49-F238E27FC236}">
                <a16:creationId xmlns:a16="http://schemas.microsoft.com/office/drawing/2014/main" id="{A824EA4F-AE9C-A1E9-3401-4BC70ECC5886}"/>
              </a:ext>
            </a:extLst>
          </p:cNvPr>
          <p:cNvSpPr txBox="1"/>
          <p:nvPr/>
        </p:nvSpPr>
        <p:spPr>
          <a:xfrm>
            <a:off x="330642" y="3311146"/>
            <a:ext cx="5698286" cy="3139321"/>
          </a:xfrm>
          <a:prstGeom prst="rect">
            <a:avLst/>
          </a:prstGeom>
          <a:noFill/>
        </p:spPr>
        <p:txBody>
          <a:bodyPr wrap="square">
            <a:spAutoFit/>
          </a:bodyPr>
          <a:lstStyle/>
          <a:p>
            <a:r>
              <a:rPr lang="en-US" dirty="0">
                <a:solidFill>
                  <a:srgbClr val="00B0F0"/>
                </a:solidFill>
              </a:rPr>
              <a:t>Pausing within a loop</a:t>
            </a:r>
          </a:p>
          <a:p>
            <a:r>
              <a:rPr lang="en-US" dirty="0">
                <a:solidFill>
                  <a:schemeClr val="bg1"/>
                </a:solidFill>
              </a:rPr>
              <a:t># </a:t>
            </a:r>
            <a:r>
              <a:rPr lang="en-US" dirty="0" err="1">
                <a:solidFill>
                  <a:schemeClr val="bg1"/>
                </a:solidFill>
              </a:rPr>
              <a:t>main.yml</a:t>
            </a:r>
            <a:endParaRPr lang="en-US" dirty="0">
              <a:solidFill>
                <a:schemeClr val="bg1"/>
              </a:solidFill>
            </a:endParaRPr>
          </a:p>
          <a:p>
            <a:r>
              <a:rPr lang="en-US" dirty="0">
                <a:solidFill>
                  <a:schemeClr val="bg1"/>
                </a:solidFill>
              </a:rPr>
              <a:t>- name: Create servers, pause 3s before creating next</a:t>
            </a:r>
          </a:p>
          <a:p>
            <a:r>
              <a:rPr lang="en-US" dirty="0">
                <a:solidFill>
                  <a:schemeClr val="bg1"/>
                </a:solidFill>
              </a:rPr>
              <a:t>  </a:t>
            </a:r>
            <a:r>
              <a:rPr lang="en-US" dirty="0" err="1">
                <a:solidFill>
                  <a:schemeClr val="bg1"/>
                </a:solidFill>
              </a:rPr>
              <a:t>community.digitalocean.digital_ocean</a:t>
            </a:r>
            <a:r>
              <a:rPr lang="en-US" dirty="0">
                <a:solidFill>
                  <a:schemeClr val="bg1"/>
                </a:solidFill>
              </a:rPr>
              <a:t>:</a:t>
            </a:r>
          </a:p>
          <a:p>
            <a:r>
              <a:rPr lang="en-US" dirty="0">
                <a:solidFill>
                  <a:schemeClr val="bg1"/>
                </a:solidFill>
              </a:rPr>
              <a:t>    name: "{{ item }}"</a:t>
            </a:r>
          </a:p>
          <a:p>
            <a:r>
              <a:rPr lang="en-US" dirty="0">
                <a:solidFill>
                  <a:schemeClr val="bg1"/>
                </a:solidFill>
              </a:rPr>
              <a:t>    state: present</a:t>
            </a:r>
          </a:p>
          <a:p>
            <a:r>
              <a:rPr lang="en-US" dirty="0">
                <a:solidFill>
                  <a:schemeClr val="bg1"/>
                </a:solidFill>
              </a:rPr>
              <a:t>  loop:</a:t>
            </a:r>
          </a:p>
          <a:p>
            <a:r>
              <a:rPr lang="en-US" dirty="0">
                <a:solidFill>
                  <a:schemeClr val="bg1"/>
                </a:solidFill>
              </a:rPr>
              <a:t>    - server1</a:t>
            </a:r>
          </a:p>
          <a:p>
            <a:r>
              <a:rPr lang="en-US" dirty="0">
                <a:solidFill>
                  <a:schemeClr val="bg1"/>
                </a:solidFill>
              </a:rPr>
              <a:t>    - server2</a:t>
            </a:r>
          </a:p>
          <a:p>
            <a:r>
              <a:rPr lang="en-US" dirty="0">
                <a:solidFill>
                  <a:schemeClr val="bg1"/>
                </a:solidFill>
              </a:rPr>
              <a:t>  </a:t>
            </a:r>
            <a:r>
              <a:rPr lang="en-US" dirty="0" err="1">
                <a:solidFill>
                  <a:schemeClr val="bg1"/>
                </a:solidFill>
              </a:rPr>
              <a:t>loop_control</a:t>
            </a:r>
            <a:r>
              <a:rPr lang="en-US" dirty="0">
                <a:solidFill>
                  <a:schemeClr val="bg1"/>
                </a:solidFill>
              </a:rPr>
              <a:t>:</a:t>
            </a:r>
          </a:p>
          <a:p>
            <a:r>
              <a:rPr lang="en-US" dirty="0">
                <a:solidFill>
                  <a:schemeClr val="bg1"/>
                </a:solidFill>
              </a:rPr>
              <a:t>    pause: 3</a:t>
            </a:r>
            <a:endParaRPr lang="fr-FR" dirty="0">
              <a:solidFill>
                <a:schemeClr val="bg1"/>
              </a:solidFill>
            </a:endParaRPr>
          </a:p>
        </p:txBody>
      </p:sp>
    </p:spTree>
    <p:extLst>
      <p:ext uri="{BB962C8B-B14F-4D97-AF65-F5344CB8AC3E}">
        <p14:creationId xmlns:p14="http://schemas.microsoft.com/office/powerpoint/2010/main" val="3966349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Les blocs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8520947" cy="1754326"/>
          </a:xfrm>
          <a:prstGeom prst="rect">
            <a:avLst/>
          </a:prstGeom>
          <a:solidFill>
            <a:srgbClr val="FFFF00"/>
          </a:solidFill>
        </p:spPr>
        <p:txBody>
          <a:bodyPr wrap="square">
            <a:spAutoFit/>
          </a:bodyPr>
          <a:lstStyle/>
          <a:p>
            <a:r>
              <a:rPr lang="fr-FR" b="1">
                <a:latin typeface="Calibri"/>
                <a:cs typeface="Calibri"/>
              </a:rPr>
              <a:t>Les blocs permettent le regroupement logique des tâches et la  gestion des erreurs dans le jeu.</a:t>
            </a:r>
          </a:p>
          <a:p>
            <a:r>
              <a:rPr lang="fr-FR" b="1">
                <a:latin typeface="Calibri"/>
                <a:cs typeface="Calibri"/>
              </a:rPr>
              <a:t>Tout ce que l'on peut appliquer à une tâche unique peut être  appliqué au niveau du bloc ce qui facilite également la définition  de données ou de directives communes aux tâches.</a:t>
            </a:r>
          </a:p>
          <a:p>
            <a:r>
              <a:rPr lang="fr-FR" b="1">
                <a:latin typeface="Calibri"/>
                <a:cs typeface="Calibri"/>
              </a:rPr>
              <a:t>Les directives seront appliqué aux tâches, mais pas au bloc lui-  même.</a:t>
            </a:r>
            <a:endParaRPr lang="fr-FR" b="1" dirty="0">
              <a:latin typeface="Calibri"/>
              <a:cs typeface="Calibri"/>
            </a:endParaRPr>
          </a:p>
        </p:txBody>
      </p:sp>
      <p:sp>
        <p:nvSpPr>
          <p:cNvPr id="7" name="ZoneTexte 6">
            <a:extLst>
              <a:ext uri="{FF2B5EF4-FFF2-40B4-BE49-F238E27FC236}">
                <a16:creationId xmlns:a16="http://schemas.microsoft.com/office/drawing/2014/main" id="{3E610632-1BB3-C76C-0422-9831DCC15A5F}"/>
              </a:ext>
            </a:extLst>
          </p:cNvPr>
          <p:cNvSpPr txBox="1"/>
          <p:nvPr/>
        </p:nvSpPr>
        <p:spPr>
          <a:xfrm>
            <a:off x="692426" y="2923224"/>
            <a:ext cx="7692886" cy="3416320"/>
          </a:xfrm>
          <a:prstGeom prst="rect">
            <a:avLst/>
          </a:prstGeom>
          <a:noFill/>
        </p:spPr>
        <p:txBody>
          <a:bodyPr wrap="square">
            <a:spAutoFit/>
          </a:bodyPr>
          <a:lstStyle/>
          <a:p>
            <a:r>
              <a:rPr lang="en-US" dirty="0">
                <a:solidFill>
                  <a:schemeClr val="bg1"/>
                </a:solidFill>
              </a:rPr>
              <a:t>tasks:</a:t>
            </a:r>
          </a:p>
          <a:p>
            <a:r>
              <a:rPr lang="en-US" dirty="0">
                <a:solidFill>
                  <a:schemeClr val="bg1"/>
                </a:solidFill>
              </a:rPr>
              <a:t>name: Install Apache</a:t>
            </a:r>
          </a:p>
          <a:p>
            <a:r>
              <a:rPr lang="en-US" dirty="0">
                <a:solidFill>
                  <a:schemeClr val="bg1"/>
                </a:solidFill>
              </a:rPr>
              <a:t>block:</a:t>
            </a:r>
          </a:p>
          <a:p>
            <a:r>
              <a:rPr lang="en-US" dirty="0">
                <a:solidFill>
                  <a:schemeClr val="bg1"/>
                </a:solidFill>
              </a:rPr>
              <a:t>yum:</a:t>
            </a:r>
          </a:p>
          <a:p>
            <a:r>
              <a:rPr lang="en-US" dirty="0">
                <a:solidFill>
                  <a:schemeClr val="bg1"/>
                </a:solidFill>
              </a:rPr>
              <a:t>name:</a:t>
            </a:r>
          </a:p>
          <a:p>
            <a:r>
              <a:rPr lang="en-US" dirty="0">
                <a:solidFill>
                  <a:schemeClr val="bg1"/>
                </a:solidFill>
              </a:rPr>
              <a:t>httpd</a:t>
            </a:r>
          </a:p>
          <a:p>
            <a:r>
              <a:rPr lang="en-US" dirty="0" err="1">
                <a:solidFill>
                  <a:schemeClr val="bg1"/>
                </a:solidFill>
              </a:rPr>
              <a:t>memcached</a:t>
            </a:r>
            <a:r>
              <a:rPr lang="en-US" dirty="0">
                <a:solidFill>
                  <a:schemeClr val="bg1"/>
                </a:solidFill>
              </a:rPr>
              <a:t>  state: installed</a:t>
            </a:r>
          </a:p>
          <a:p>
            <a:r>
              <a:rPr lang="en-US" dirty="0">
                <a:solidFill>
                  <a:schemeClr val="bg1"/>
                </a:solidFill>
              </a:rPr>
              <a:t>service:  name: bar  state: started</a:t>
            </a:r>
          </a:p>
          <a:p>
            <a:r>
              <a:rPr lang="en-US" dirty="0">
                <a:solidFill>
                  <a:schemeClr val="bg1"/>
                </a:solidFill>
              </a:rPr>
              <a:t>enabled: True</a:t>
            </a:r>
          </a:p>
          <a:p>
            <a:r>
              <a:rPr lang="en-US" dirty="0">
                <a:solidFill>
                  <a:schemeClr val="bg1"/>
                </a:solidFill>
              </a:rPr>
              <a:t>when: </a:t>
            </a:r>
            <a:r>
              <a:rPr lang="en-US" dirty="0" err="1">
                <a:solidFill>
                  <a:schemeClr val="bg1"/>
                </a:solidFill>
              </a:rPr>
              <a:t>ansible_distribution</a:t>
            </a:r>
            <a:r>
              <a:rPr lang="en-US" dirty="0">
                <a:solidFill>
                  <a:schemeClr val="bg1"/>
                </a:solidFill>
              </a:rPr>
              <a:t> == 'CentOS'</a:t>
            </a:r>
          </a:p>
          <a:p>
            <a:r>
              <a:rPr lang="en-US" dirty="0">
                <a:solidFill>
                  <a:schemeClr val="bg1"/>
                </a:solidFill>
              </a:rPr>
              <a:t>become: true</a:t>
            </a:r>
          </a:p>
          <a:p>
            <a:r>
              <a:rPr lang="en-US" dirty="0" err="1">
                <a:solidFill>
                  <a:schemeClr val="bg1"/>
                </a:solidFill>
              </a:rPr>
              <a:t>become_user</a:t>
            </a:r>
            <a:r>
              <a:rPr lang="en-US" dirty="0">
                <a:solidFill>
                  <a:schemeClr val="bg1"/>
                </a:solidFill>
              </a:rPr>
              <a:t>: root</a:t>
            </a:r>
          </a:p>
        </p:txBody>
      </p:sp>
    </p:spTree>
    <p:extLst>
      <p:ext uri="{BB962C8B-B14F-4D97-AF65-F5344CB8AC3E}">
        <p14:creationId xmlns:p14="http://schemas.microsoft.com/office/powerpoint/2010/main" val="664149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La gestion des exceptions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11449679" cy="2031325"/>
          </a:xfrm>
          <a:prstGeom prst="rect">
            <a:avLst/>
          </a:prstGeom>
          <a:solidFill>
            <a:srgbClr val="FFFF00"/>
          </a:solidFill>
        </p:spPr>
        <p:txBody>
          <a:bodyPr wrap="square">
            <a:spAutoFit/>
          </a:bodyPr>
          <a:lstStyle/>
          <a:p>
            <a:pPr marL="355742" marR="5082" lvl="0" indent="-343672" algn="just" rtl="0">
              <a:spcBef>
                <a:spcPts val="0"/>
              </a:spcBef>
              <a:spcAft>
                <a:spcPts val="0"/>
              </a:spcAft>
              <a:buClr>
                <a:schemeClr val="dk1"/>
              </a:buClr>
              <a:buSzPts val="2501"/>
              <a:buFont typeface="Arial"/>
              <a:buChar char="•"/>
            </a:pPr>
            <a:r>
              <a:rPr lang="fr-FR" sz="1800" dirty="0">
                <a:solidFill>
                  <a:schemeClr val="dk1"/>
                </a:solidFill>
                <a:latin typeface="Quattrocento Sans"/>
                <a:ea typeface="Quattrocento Sans"/>
                <a:cs typeface="Quattrocento Sans"/>
                <a:sym typeface="Quattrocento Sans"/>
              </a:rPr>
              <a:t>Les blocs permettent également de gérer les sorties d'erreurs de  manière similaire aux exceptions de la plupart des langages de  programmation.</a:t>
            </a:r>
          </a:p>
          <a:p>
            <a:pPr marL="355742" marR="0" lvl="0" indent="-343672" algn="just" rtl="0">
              <a:spcBef>
                <a:spcPts val="0"/>
              </a:spcBef>
              <a:spcAft>
                <a:spcPts val="0"/>
              </a:spcAft>
              <a:buClr>
                <a:schemeClr val="dk1"/>
              </a:buClr>
              <a:buSzPts val="2501"/>
              <a:buFont typeface="Arial"/>
              <a:buChar char="•"/>
            </a:pPr>
            <a:r>
              <a:rPr lang="fr-FR" sz="1800" dirty="0">
                <a:solidFill>
                  <a:schemeClr val="dk1"/>
                </a:solidFill>
                <a:latin typeface="Quattrocento Sans"/>
                <a:ea typeface="Quattrocento Sans"/>
                <a:cs typeface="Quattrocento Sans"/>
                <a:sym typeface="Quattrocento Sans"/>
              </a:rPr>
              <a:t>Les tâches du </a:t>
            </a:r>
            <a:r>
              <a:rPr lang="fr-FR" sz="1800" dirty="0">
                <a:solidFill>
                  <a:srgbClr val="FF0000"/>
                </a:solidFill>
                <a:latin typeface="Quattrocento Sans"/>
                <a:ea typeface="Quattrocento Sans"/>
                <a:cs typeface="Quattrocento Sans"/>
                <a:sym typeface="Quattrocento Sans"/>
              </a:rPr>
              <a:t>block</a:t>
            </a:r>
            <a:r>
              <a:rPr lang="fr-FR" sz="1800" dirty="0">
                <a:solidFill>
                  <a:schemeClr val="dk1"/>
                </a:solidFill>
                <a:latin typeface="Quattrocento Sans"/>
                <a:ea typeface="Quattrocento Sans"/>
                <a:cs typeface="Quattrocento Sans"/>
                <a:sym typeface="Quattrocento Sans"/>
              </a:rPr>
              <a:t>: s'exécutent normalement.</a:t>
            </a:r>
          </a:p>
          <a:p>
            <a:pPr marL="355742" marR="5717" lvl="0" indent="-343672" algn="just" rtl="0">
              <a:spcBef>
                <a:spcPts val="0"/>
              </a:spcBef>
              <a:spcAft>
                <a:spcPts val="0"/>
              </a:spcAft>
              <a:buClr>
                <a:schemeClr val="dk1"/>
              </a:buClr>
              <a:buSzPts val="2501"/>
              <a:buFont typeface="Arial"/>
              <a:buChar char="•"/>
            </a:pPr>
            <a:r>
              <a:rPr lang="fr-FR" sz="1800" dirty="0">
                <a:solidFill>
                  <a:schemeClr val="dk1"/>
                </a:solidFill>
                <a:latin typeface="Quattrocento Sans"/>
                <a:ea typeface="Quattrocento Sans"/>
                <a:cs typeface="Quattrocento Sans"/>
                <a:sym typeface="Quattrocento Sans"/>
              </a:rPr>
              <a:t>En cas d'erreur, la section </a:t>
            </a:r>
            <a:r>
              <a:rPr lang="fr-FR" sz="1800" dirty="0" err="1">
                <a:solidFill>
                  <a:srgbClr val="FF0000"/>
                </a:solidFill>
                <a:latin typeface="Quattrocento Sans"/>
                <a:ea typeface="Quattrocento Sans"/>
                <a:cs typeface="Quattrocento Sans"/>
                <a:sym typeface="Quattrocento Sans"/>
              </a:rPr>
              <a:t>rescue</a:t>
            </a:r>
            <a:r>
              <a:rPr lang="fr-FR" sz="1800" dirty="0">
                <a:solidFill>
                  <a:schemeClr val="dk1"/>
                </a:solidFill>
                <a:latin typeface="Quattrocento Sans"/>
                <a:ea typeface="Quattrocento Sans"/>
                <a:cs typeface="Quattrocento Sans"/>
                <a:sym typeface="Quattrocento Sans"/>
              </a:rPr>
              <a:t>: s'exécute avec tout ce que vous  devez faire pour résoudre l'erreur précédente.</a:t>
            </a:r>
          </a:p>
          <a:p>
            <a:pPr marL="355742" marR="8894" lvl="0" indent="-343672" algn="just" rtl="0">
              <a:spcBef>
                <a:spcPts val="0"/>
              </a:spcBef>
              <a:spcAft>
                <a:spcPts val="0"/>
              </a:spcAft>
              <a:buClr>
                <a:schemeClr val="dk1"/>
              </a:buClr>
              <a:buSzPts val="2501"/>
              <a:buFont typeface="Arial"/>
              <a:buChar char="•"/>
            </a:pPr>
            <a:r>
              <a:rPr lang="fr-FR" sz="1800" dirty="0">
                <a:solidFill>
                  <a:schemeClr val="dk1"/>
                </a:solidFill>
                <a:latin typeface="Quattrocento Sans"/>
                <a:ea typeface="Quattrocento Sans"/>
                <a:cs typeface="Quattrocento Sans"/>
                <a:sym typeface="Quattrocento Sans"/>
              </a:rPr>
              <a:t>La section </a:t>
            </a:r>
            <a:r>
              <a:rPr lang="fr-FR" sz="1800" dirty="0" err="1">
                <a:solidFill>
                  <a:srgbClr val="FF0000"/>
                </a:solidFill>
                <a:latin typeface="Quattrocento Sans"/>
                <a:ea typeface="Quattrocento Sans"/>
                <a:cs typeface="Quattrocento Sans"/>
                <a:sym typeface="Quattrocento Sans"/>
              </a:rPr>
              <a:t>always</a:t>
            </a:r>
            <a:r>
              <a:rPr lang="fr-FR" sz="1800" dirty="0">
                <a:solidFill>
                  <a:schemeClr val="dk1"/>
                </a:solidFill>
                <a:latin typeface="Quattrocento Sans"/>
                <a:ea typeface="Quattrocento Sans"/>
                <a:cs typeface="Quattrocento Sans"/>
                <a:sym typeface="Quattrocento Sans"/>
              </a:rPr>
              <a:t>: est exécutée quelle que soit l'erreur précédente  qui s'est produite ou non dans les sections de </a:t>
            </a:r>
            <a:r>
              <a:rPr lang="fr-FR" sz="1800" dirty="0">
                <a:solidFill>
                  <a:srgbClr val="FF0000"/>
                </a:solidFill>
                <a:latin typeface="Quattrocento Sans"/>
                <a:ea typeface="Quattrocento Sans"/>
                <a:cs typeface="Quattrocento Sans"/>
                <a:sym typeface="Quattrocento Sans"/>
              </a:rPr>
              <a:t>block: </a:t>
            </a:r>
            <a:r>
              <a:rPr lang="fr-FR" sz="1800" dirty="0">
                <a:solidFill>
                  <a:schemeClr val="dk1"/>
                </a:solidFill>
                <a:latin typeface="Quattrocento Sans"/>
                <a:ea typeface="Quattrocento Sans"/>
                <a:cs typeface="Quattrocento Sans"/>
                <a:sym typeface="Quattrocento Sans"/>
              </a:rPr>
              <a:t>et </a:t>
            </a:r>
            <a:r>
              <a:rPr lang="fr-FR" sz="1800" dirty="0" err="1">
                <a:solidFill>
                  <a:srgbClr val="FF0000"/>
                </a:solidFill>
                <a:latin typeface="Quattrocento Sans"/>
                <a:ea typeface="Quattrocento Sans"/>
                <a:cs typeface="Quattrocento Sans"/>
                <a:sym typeface="Quattrocento Sans"/>
              </a:rPr>
              <a:t>rescue</a:t>
            </a:r>
            <a:r>
              <a:rPr lang="fr-FR" sz="1800" dirty="0">
                <a:solidFill>
                  <a:srgbClr val="FF0000"/>
                </a:solidFill>
                <a:latin typeface="Quattrocento Sans"/>
                <a:ea typeface="Quattrocento Sans"/>
                <a:cs typeface="Quattrocento Sans"/>
                <a:sym typeface="Quattrocento Sans"/>
              </a:rPr>
              <a:t>:</a:t>
            </a:r>
            <a:endParaRPr lang="fr-FR" sz="1800" dirty="0">
              <a:solidFill>
                <a:schemeClr val="dk1"/>
              </a:solidFill>
              <a:latin typeface="Quattrocento Sans"/>
              <a:ea typeface="Quattrocento Sans"/>
              <a:cs typeface="Quattrocento Sans"/>
              <a:sym typeface="Quattrocento Sans"/>
            </a:endParaRPr>
          </a:p>
        </p:txBody>
      </p:sp>
      <p:sp>
        <p:nvSpPr>
          <p:cNvPr id="7" name="ZoneTexte 6">
            <a:extLst>
              <a:ext uri="{FF2B5EF4-FFF2-40B4-BE49-F238E27FC236}">
                <a16:creationId xmlns:a16="http://schemas.microsoft.com/office/drawing/2014/main" id="{3E610632-1BB3-C76C-0422-9831DCC15A5F}"/>
              </a:ext>
            </a:extLst>
          </p:cNvPr>
          <p:cNvSpPr txBox="1"/>
          <p:nvPr/>
        </p:nvSpPr>
        <p:spPr>
          <a:xfrm>
            <a:off x="692426" y="2923224"/>
            <a:ext cx="9233452" cy="4522905"/>
          </a:xfrm>
          <a:prstGeom prst="rect">
            <a:avLst/>
          </a:prstGeom>
          <a:noFill/>
        </p:spPr>
        <p:txBody>
          <a:bodyPr wrap="square">
            <a:spAutoFit/>
          </a:bodyPr>
          <a:lstStyle/>
          <a:p>
            <a:pPr marL="12705" marR="0" lvl="0" indent="0" algn="l" rtl="0">
              <a:lnSpc>
                <a:spcPct val="114050"/>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tasks:</a:t>
            </a:r>
          </a:p>
          <a:p>
            <a:pPr marL="364636" marR="1040546" lvl="0" indent="-131191" algn="l" rtl="0">
              <a:lnSpc>
                <a:spcPct val="89060"/>
              </a:lnSpc>
              <a:spcBef>
                <a:spcPts val="125"/>
              </a:spcBef>
              <a:spcAft>
                <a:spcPts val="0"/>
              </a:spcAft>
              <a:buClr>
                <a:schemeClr val="dk1"/>
              </a:buClr>
              <a:buSzPts val="2066"/>
              <a:buFont typeface="Quattrocento Sans"/>
              <a:buChar char="-"/>
            </a:pPr>
            <a:r>
              <a:rPr lang="en-US" dirty="0">
                <a:solidFill>
                  <a:schemeClr val="bg1"/>
                </a:solidFill>
                <a:latin typeface="Courier New" panose="02070309020205020404" pitchFamily="49" charset="0"/>
                <a:ea typeface="Calibri"/>
                <a:cs typeface="Courier New" panose="02070309020205020404" pitchFamily="49" charset="0"/>
                <a:sym typeface="Calibri"/>
              </a:rPr>
              <a:t>	</a:t>
            </a: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name: Attempt and graceful roll back demo  block:</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07936"/>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execute normally'</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command: /bin/false</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364636" marR="5082" lvl="0" indent="351931" algn="l" rtl="0">
              <a:lnSpc>
                <a:spcPct val="108171"/>
              </a:lnSpc>
              <a:spcBef>
                <a:spcPts val="125"/>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never execute, due to the above task failing'  rescue:</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07936"/>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caught an error'</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command: /bin/false</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364636" marR="2119207" lvl="0" indent="351931" algn="l" rtl="0">
              <a:lnSpc>
                <a:spcPct val="108171"/>
              </a:lnSpc>
              <a:spcBef>
                <a:spcPts val="125"/>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also never execute :-('  always:</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14050"/>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"This always executes"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43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ignorer les tâches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11449679" cy="1613070"/>
          </a:xfrm>
          <a:prstGeom prst="rect">
            <a:avLst/>
          </a:prstGeom>
          <a:solidFill>
            <a:srgbClr val="FFFF00"/>
          </a:solidFill>
        </p:spPr>
        <p:txBody>
          <a:bodyPr wrap="square">
            <a:spAutoFit/>
          </a:bodyPr>
          <a:lstStyle/>
          <a:p>
            <a:pPr marL="12705" marR="5082" lvl="0" indent="-158813" algn="l" rtl="0">
              <a:spcBef>
                <a:spcPts val="0"/>
              </a:spcBef>
              <a:spcAft>
                <a:spcPts val="0"/>
              </a:spcAft>
              <a:buClr>
                <a:schemeClr val="dk1"/>
              </a:buClr>
              <a:buSzPts val="2501"/>
              <a:buFont typeface="Arial"/>
              <a:buChar char="•"/>
            </a:pPr>
            <a:r>
              <a:rPr lang="fr-FR" sz="1800" dirty="0">
                <a:solidFill>
                  <a:schemeClr val="dk1"/>
                </a:solidFill>
                <a:latin typeface="Quattrocento Sans"/>
                <a:ea typeface="Quattrocento Sans"/>
                <a:cs typeface="Quattrocento Sans"/>
                <a:sym typeface="Quattrocento Sans"/>
              </a:rPr>
              <a:t>Une tâche qui échoue (</a:t>
            </a:r>
            <a:r>
              <a:rPr lang="fr-FR" sz="1800" dirty="0" err="1">
                <a:solidFill>
                  <a:schemeClr val="dk1"/>
                </a:solidFill>
                <a:latin typeface="Quattrocento Sans"/>
                <a:ea typeface="Quattrocento Sans"/>
                <a:cs typeface="Quattrocento Sans"/>
                <a:sym typeface="Quattrocento Sans"/>
              </a:rPr>
              <a:t>failed</a:t>
            </a:r>
            <a:r>
              <a:rPr lang="fr-FR" sz="1800" dirty="0">
                <a:solidFill>
                  <a:schemeClr val="dk1"/>
                </a:solidFill>
                <a:latin typeface="Quattrocento Sans"/>
                <a:ea typeface="Quattrocento Sans"/>
                <a:cs typeface="Quattrocento Sans"/>
                <a:sym typeface="Quattrocento Sans"/>
              </a:rPr>
              <a:t>) arrête la lecture du livre de jeu.  </a:t>
            </a:r>
            <a:r>
              <a:rPr lang="fr-FR" sz="1800" dirty="0" err="1">
                <a:solidFill>
                  <a:srgbClr val="FF0000"/>
                </a:solidFill>
                <a:latin typeface="Quattrocento Sans"/>
                <a:ea typeface="Quattrocento Sans"/>
                <a:cs typeface="Quattrocento Sans"/>
                <a:sym typeface="Quattrocento Sans"/>
              </a:rPr>
              <a:t>ignore_errors</a:t>
            </a:r>
            <a:r>
              <a:rPr lang="fr-FR" sz="1800" dirty="0">
                <a:solidFill>
                  <a:srgbClr val="FF0000"/>
                </a:solidFill>
                <a:latin typeface="Quattrocento Sans"/>
                <a:ea typeface="Quattrocento Sans"/>
                <a:cs typeface="Quattrocento Sans"/>
                <a:sym typeface="Quattrocento Sans"/>
              </a:rPr>
              <a:t> </a:t>
            </a:r>
            <a:r>
              <a:rPr lang="fr-FR" sz="1800" dirty="0">
                <a:solidFill>
                  <a:schemeClr val="dk1"/>
                </a:solidFill>
                <a:latin typeface="Quattrocento Sans"/>
                <a:ea typeface="Quattrocento Sans"/>
                <a:cs typeface="Quattrocento Sans"/>
                <a:sym typeface="Quattrocento Sans"/>
              </a:rPr>
              <a:t>permet d'outrepasser ce comportement:</a:t>
            </a:r>
          </a:p>
          <a:p>
            <a:pPr marL="698666" marR="2912004" lvl="0" indent="-285750" algn="l" rtl="0">
              <a:lnSpc>
                <a:spcPct val="119992"/>
              </a:lnSpc>
              <a:spcBef>
                <a:spcPts val="5"/>
              </a:spcBef>
              <a:spcAft>
                <a:spcPts val="0"/>
              </a:spcAft>
              <a:buFontTx/>
              <a:buChar char="-"/>
            </a:pPr>
            <a:r>
              <a:rPr lang="fr-FR" sz="1800" dirty="0" err="1">
                <a:solidFill>
                  <a:schemeClr val="dk1"/>
                </a:solidFill>
                <a:latin typeface="Calibri"/>
                <a:ea typeface="Calibri"/>
                <a:cs typeface="Calibri"/>
                <a:sym typeface="Calibri"/>
              </a:rPr>
              <a:t>name</a:t>
            </a:r>
            <a:r>
              <a:rPr lang="fr-FR" sz="1800" dirty="0">
                <a:solidFill>
                  <a:schemeClr val="dk1"/>
                </a:solidFill>
                <a:latin typeface="Calibri"/>
                <a:ea typeface="Calibri"/>
                <a:cs typeface="Calibri"/>
                <a:sym typeface="Calibri"/>
              </a:rPr>
              <a:t>: </a:t>
            </a:r>
            <a:r>
              <a:rPr lang="fr-FR" sz="1800" dirty="0" err="1">
                <a:solidFill>
                  <a:schemeClr val="dk1"/>
                </a:solidFill>
                <a:latin typeface="Calibri"/>
                <a:ea typeface="Calibri"/>
                <a:cs typeface="Calibri"/>
                <a:sym typeface="Calibri"/>
              </a:rPr>
              <a:t>this</a:t>
            </a:r>
            <a:r>
              <a:rPr lang="fr-FR" sz="1800" dirty="0">
                <a:solidFill>
                  <a:schemeClr val="dk1"/>
                </a:solidFill>
                <a:latin typeface="Calibri"/>
                <a:ea typeface="Calibri"/>
                <a:cs typeface="Calibri"/>
                <a:sym typeface="Calibri"/>
              </a:rPr>
              <a:t> </a:t>
            </a:r>
            <a:r>
              <a:rPr lang="fr-FR" sz="1800" dirty="0" err="1">
                <a:solidFill>
                  <a:schemeClr val="dk1"/>
                </a:solidFill>
                <a:latin typeface="Calibri"/>
                <a:ea typeface="Calibri"/>
                <a:cs typeface="Calibri"/>
                <a:sym typeface="Calibri"/>
              </a:rPr>
              <a:t>will</a:t>
            </a:r>
            <a:r>
              <a:rPr lang="fr-FR" sz="1800" dirty="0">
                <a:solidFill>
                  <a:schemeClr val="dk1"/>
                </a:solidFill>
                <a:latin typeface="Calibri"/>
                <a:ea typeface="Calibri"/>
                <a:cs typeface="Calibri"/>
                <a:sym typeface="Calibri"/>
              </a:rPr>
              <a:t> not </a:t>
            </a:r>
            <a:r>
              <a:rPr lang="fr-FR" sz="1800" dirty="0" err="1">
                <a:solidFill>
                  <a:schemeClr val="dk1"/>
                </a:solidFill>
                <a:latin typeface="Calibri"/>
                <a:ea typeface="Calibri"/>
                <a:cs typeface="Calibri"/>
                <a:sym typeface="Calibri"/>
              </a:rPr>
              <a:t>be</a:t>
            </a:r>
            <a:r>
              <a:rPr lang="fr-FR" sz="1800" dirty="0">
                <a:solidFill>
                  <a:schemeClr val="dk1"/>
                </a:solidFill>
                <a:latin typeface="Calibri"/>
                <a:ea typeface="Calibri"/>
                <a:cs typeface="Calibri"/>
                <a:sym typeface="Calibri"/>
              </a:rPr>
              <a:t> </a:t>
            </a:r>
            <a:r>
              <a:rPr lang="fr-FR" sz="1800" dirty="0" err="1">
                <a:solidFill>
                  <a:schemeClr val="dk1"/>
                </a:solidFill>
                <a:latin typeface="Calibri"/>
                <a:ea typeface="Calibri"/>
                <a:cs typeface="Calibri"/>
                <a:sym typeface="Calibri"/>
              </a:rPr>
              <a:t>counted</a:t>
            </a:r>
            <a:r>
              <a:rPr lang="fr-FR" sz="1800" dirty="0">
                <a:solidFill>
                  <a:schemeClr val="dk1"/>
                </a:solidFill>
                <a:latin typeface="Calibri"/>
                <a:ea typeface="Calibri"/>
                <a:cs typeface="Calibri"/>
                <a:sym typeface="Calibri"/>
              </a:rPr>
              <a:t> as a </a:t>
            </a:r>
            <a:r>
              <a:rPr lang="fr-FR" sz="1800" dirty="0" err="1">
                <a:solidFill>
                  <a:schemeClr val="dk1"/>
                </a:solidFill>
                <a:latin typeface="Calibri"/>
                <a:ea typeface="Calibri"/>
                <a:cs typeface="Calibri"/>
                <a:sym typeface="Calibri"/>
              </a:rPr>
              <a:t>failure</a:t>
            </a:r>
            <a:r>
              <a:rPr lang="fr-FR" sz="1800" dirty="0">
                <a:solidFill>
                  <a:schemeClr val="dk1"/>
                </a:solidFill>
                <a:latin typeface="Calibri"/>
                <a:ea typeface="Calibri"/>
                <a:cs typeface="Calibri"/>
                <a:sym typeface="Calibri"/>
              </a:rPr>
              <a:t>  </a:t>
            </a:r>
          </a:p>
          <a:p>
            <a:pPr marL="698666" marR="2912004" lvl="0" indent="-285750" algn="l" rtl="0">
              <a:lnSpc>
                <a:spcPct val="119992"/>
              </a:lnSpc>
              <a:spcBef>
                <a:spcPts val="5"/>
              </a:spcBef>
              <a:spcAft>
                <a:spcPts val="0"/>
              </a:spcAft>
              <a:buFontTx/>
              <a:buChar char="-"/>
            </a:pPr>
            <a:r>
              <a:rPr lang="fr-FR" sz="1800" dirty="0">
                <a:solidFill>
                  <a:schemeClr val="dk1"/>
                </a:solidFill>
                <a:latin typeface="Calibri"/>
                <a:ea typeface="Calibri"/>
                <a:cs typeface="Calibri"/>
                <a:sym typeface="Calibri"/>
              </a:rPr>
              <a:t>command: /bin/false</a:t>
            </a:r>
          </a:p>
          <a:p>
            <a:pPr marL="556483" marR="0" lvl="0" indent="0" algn="l" rtl="0">
              <a:lnSpc>
                <a:spcPct val="116193"/>
              </a:lnSpc>
              <a:spcBef>
                <a:spcPts val="0"/>
              </a:spcBef>
              <a:spcAft>
                <a:spcPts val="0"/>
              </a:spcAft>
              <a:buNone/>
            </a:pPr>
            <a:r>
              <a:rPr lang="fr-FR" sz="1800" b="1" dirty="0" err="1">
                <a:solidFill>
                  <a:srgbClr val="FF0000"/>
                </a:solidFill>
                <a:latin typeface="Calibri"/>
                <a:ea typeface="Calibri"/>
                <a:cs typeface="Calibri"/>
                <a:sym typeface="Calibri"/>
              </a:rPr>
              <a:t>ignore_errors</a:t>
            </a:r>
            <a:r>
              <a:rPr lang="fr-FR" sz="1800" b="1" dirty="0">
                <a:solidFill>
                  <a:srgbClr val="FF0000"/>
                </a:solidFill>
                <a:latin typeface="Calibri"/>
                <a:ea typeface="Calibri"/>
                <a:cs typeface="Calibri"/>
                <a:sym typeface="Calibri"/>
              </a:rPr>
              <a:t>: yes</a:t>
            </a:r>
            <a:endParaRPr lang="fr-F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9956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import/</a:t>
            </a:r>
            <a:r>
              <a:rPr lang="fr-FR" sz="3000" dirty="0" err="1">
                <a:solidFill>
                  <a:schemeClr val="bg1"/>
                </a:solidFill>
                <a:latin typeface="Arial Black" panose="020B0A04020102020204" pitchFamily="34" charset="0"/>
                <a:ea typeface="Calibri" panose="020F0502020204030204" pitchFamily="34" charset="0"/>
                <a:cs typeface="Calibri" panose="020F0502020204030204" pitchFamily="34" charset="0"/>
              </a:rPr>
              <a:t>include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7330290" cy="884473"/>
          </a:xfrm>
          <a:prstGeom prst="rect">
            <a:avLst/>
          </a:prstGeom>
          <a:noFill/>
        </p:spPr>
        <p:txBody>
          <a:bodyPr wrap="square">
            <a:spAutoFit/>
          </a:bodyPr>
          <a:lstStyle/>
          <a:p>
            <a:pPr marL="355742" marR="0" lvl="0" indent="-343037" algn="l" rtl="0">
              <a:lnSpc>
                <a:spcPct val="150000"/>
              </a:lnSpc>
              <a:spcBef>
                <a:spcPts val="0"/>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Il est possible d' "inclure"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 des fichiers qui comprennent une liste de jeux ou de tâches.</a:t>
            </a:r>
          </a:p>
        </p:txBody>
      </p:sp>
      <p:sp>
        <p:nvSpPr>
          <p:cNvPr id="8" name="ZoneTexte 7">
            <a:extLst>
              <a:ext uri="{FF2B5EF4-FFF2-40B4-BE49-F238E27FC236}">
                <a16:creationId xmlns:a16="http://schemas.microsoft.com/office/drawing/2014/main" id="{EFBDAC02-80B7-C6DD-9A05-EE791D8D5E12}"/>
              </a:ext>
            </a:extLst>
          </p:cNvPr>
          <p:cNvSpPr txBox="1"/>
          <p:nvPr/>
        </p:nvSpPr>
        <p:spPr>
          <a:xfrm>
            <a:off x="7829608" y="2577020"/>
            <a:ext cx="4216088" cy="1126847"/>
          </a:xfrm>
          <a:prstGeom prst="rect">
            <a:avLst/>
          </a:prstGeom>
          <a:noFill/>
        </p:spPr>
        <p:txBody>
          <a:bodyPr wrap="square">
            <a:spAutoFit/>
          </a:bodyPr>
          <a:lstStyle/>
          <a:p>
            <a:pPr marL="355742" marR="5082" lvl="0" indent="-343037" algn="l" rtl="0">
              <a:lnSpc>
                <a:spcPct val="200000"/>
              </a:lnSpc>
              <a:spcBef>
                <a:spcPts val="5"/>
              </a:spcBef>
              <a:spcAft>
                <a:spcPts val="0"/>
              </a:spcAft>
              <a:buClr>
                <a:schemeClr val="dk1"/>
              </a:buClr>
              <a:buSzPts val="2201"/>
              <a:buFont typeface="Arial"/>
              <a:buChar char="•"/>
            </a:pPr>
            <a:r>
              <a:rPr lang="en-US" sz="1800" dirty="0">
                <a:solidFill>
                  <a:schemeClr val="bg1"/>
                </a:solidFill>
                <a:latin typeface="Quattrocento Sans"/>
                <a:ea typeface="Quattrocento Sans"/>
                <a:cs typeface="Quattrocento Sans"/>
                <a:sym typeface="Quattrocento Sans"/>
              </a:rPr>
              <a:t>name: Include tasks dynamically</a:t>
            </a:r>
          </a:p>
          <a:p>
            <a:pPr marL="355742" marR="5082" lvl="0" indent="-343037" algn="l" rtl="0">
              <a:lnSpc>
                <a:spcPct val="200000"/>
              </a:lnSpc>
              <a:spcBef>
                <a:spcPts val="5"/>
              </a:spcBef>
              <a:spcAft>
                <a:spcPts val="0"/>
              </a:spcAft>
              <a:buClr>
                <a:schemeClr val="dk1"/>
              </a:buClr>
              <a:buSzPts val="2201"/>
              <a:buFont typeface="Arial"/>
              <a:buChar char="•"/>
            </a:pPr>
            <a:r>
              <a:rPr lang="en-US" sz="1800" dirty="0">
                <a:solidFill>
                  <a:schemeClr val="bg1"/>
                </a:solidFill>
                <a:latin typeface="Quattrocento Sans"/>
                <a:ea typeface="Quattrocento Sans"/>
                <a:cs typeface="Quattrocento Sans"/>
                <a:sym typeface="Quattrocento Sans"/>
              </a:rPr>
              <a:t>  </a:t>
            </a:r>
            <a:r>
              <a:rPr lang="en-US" sz="1800" dirty="0" err="1">
                <a:solidFill>
                  <a:schemeClr val="bg1"/>
                </a:solidFill>
                <a:latin typeface="Quattrocento Sans"/>
                <a:ea typeface="Quattrocento Sans"/>
                <a:cs typeface="Quattrocento Sans"/>
                <a:sym typeface="Quattrocento Sans"/>
              </a:rPr>
              <a:t>include_tasks</a:t>
            </a:r>
            <a:r>
              <a:rPr lang="en-US" sz="1800" dirty="0">
                <a:solidFill>
                  <a:schemeClr val="bg1"/>
                </a:solidFill>
                <a:latin typeface="Quattrocento Sans"/>
                <a:ea typeface="Quattrocento Sans"/>
                <a:cs typeface="Quattrocento Sans"/>
                <a:sym typeface="Quattrocento Sans"/>
              </a:rPr>
              <a:t>: </a:t>
            </a:r>
            <a:r>
              <a:rPr lang="en-US" sz="1800" dirty="0" err="1">
                <a:solidFill>
                  <a:schemeClr val="bg1"/>
                </a:solidFill>
                <a:latin typeface="Quattrocento Sans"/>
                <a:ea typeface="Quattrocento Sans"/>
                <a:cs typeface="Quattrocento Sans"/>
                <a:sym typeface="Quattrocento Sans"/>
              </a:rPr>
              <a:t>tasks.yml</a:t>
            </a:r>
            <a:endParaRPr lang="en-US" sz="1800" dirty="0">
              <a:solidFill>
                <a:schemeClr val="bg1"/>
              </a:solidFill>
              <a:latin typeface="Quattrocento Sans"/>
              <a:ea typeface="Quattrocento Sans"/>
              <a:cs typeface="Quattrocento Sans"/>
              <a:sym typeface="Quattrocento Sans"/>
            </a:endParaRPr>
          </a:p>
        </p:txBody>
      </p:sp>
      <p:sp>
        <p:nvSpPr>
          <p:cNvPr id="10" name="ZoneTexte 9">
            <a:extLst>
              <a:ext uri="{FF2B5EF4-FFF2-40B4-BE49-F238E27FC236}">
                <a16:creationId xmlns:a16="http://schemas.microsoft.com/office/drawing/2014/main" id="{A7A64B9F-D5C3-9BBD-17F1-8EC300957733}"/>
              </a:ext>
            </a:extLst>
          </p:cNvPr>
          <p:cNvSpPr txBox="1"/>
          <p:nvPr/>
        </p:nvSpPr>
        <p:spPr>
          <a:xfrm>
            <a:off x="7789390" y="4564665"/>
            <a:ext cx="4074421" cy="1126847"/>
          </a:xfrm>
          <a:prstGeom prst="rect">
            <a:avLst/>
          </a:prstGeom>
          <a:noFill/>
        </p:spPr>
        <p:txBody>
          <a:bodyPr wrap="square">
            <a:spAutoFit/>
          </a:bodyPr>
          <a:lstStyle/>
          <a:p>
            <a:pPr marL="355742" marR="5082" lvl="0" indent="-343037" algn="l" rtl="0">
              <a:lnSpc>
                <a:spcPct val="20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name</a:t>
            </a:r>
            <a:r>
              <a:rPr lang="fr-FR" sz="1800" dirty="0">
                <a:solidFill>
                  <a:schemeClr val="bg1"/>
                </a:solidFill>
                <a:latin typeface="Quattrocento Sans"/>
                <a:ea typeface="Quattrocento Sans"/>
                <a:cs typeface="Quattrocento Sans"/>
                <a:sym typeface="Quattrocento Sans"/>
              </a:rPr>
              <a:t>: Import </a:t>
            </a:r>
            <a:r>
              <a:rPr lang="fr-FR" sz="1800" dirty="0" err="1">
                <a:solidFill>
                  <a:schemeClr val="bg1"/>
                </a:solidFill>
                <a:latin typeface="Quattrocento Sans"/>
                <a:ea typeface="Quattrocento Sans"/>
                <a:cs typeface="Quattrocento Sans"/>
                <a:sym typeface="Quattrocento Sans"/>
              </a:rPr>
              <a:t>tasks</a:t>
            </a: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statically</a:t>
            </a:r>
            <a:endParaRPr lang="fr-FR" sz="1800" dirty="0">
              <a:solidFill>
                <a:schemeClr val="bg1"/>
              </a:solidFill>
              <a:latin typeface="Quattrocento Sans"/>
              <a:ea typeface="Quattrocento Sans"/>
              <a:cs typeface="Quattrocento Sans"/>
              <a:sym typeface="Quattrocento Sans"/>
            </a:endParaRPr>
          </a:p>
          <a:p>
            <a:pPr marL="355742" marR="5082" lvl="0" indent="-343037" algn="l" rtl="0">
              <a:lnSpc>
                <a:spcPct val="20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tasks.yml</a:t>
            </a:r>
            <a:endParaRPr lang="fr-FR" sz="1800" dirty="0">
              <a:solidFill>
                <a:schemeClr val="bg1"/>
              </a:solidFill>
              <a:latin typeface="Quattrocento Sans"/>
              <a:ea typeface="Quattrocento Sans"/>
              <a:cs typeface="Quattrocento Sans"/>
              <a:sym typeface="Quattrocento Sans"/>
            </a:endParaRPr>
          </a:p>
        </p:txBody>
      </p:sp>
      <p:sp>
        <p:nvSpPr>
          <p:cNvPr id="12" name="ZoneTexte 11">
            <a:extLst>
              <a:ext uri="{FF2B5EF4-FFF2-40B4-BE49-F238E27FC236}">
                <a16:creationId xmlns:a16="http://schemas.microsoft.com/office/drawing/2014/main" id="{FD1644D2-9A48-309A-9AB9-198D275342D9}"/>
              </a:ext>
            </a:extLst>
          </p:cNvPr>
          <p:cNvSpPr txBox="1"/>
          <p:nvPr/>
        </p:nvSpPr>
        <p:spPr>
          <a:xfrm>
            <a:off x="363415" y="4543264"/>
            <a:ext cx="7690338" cy="1715470"/>
          </a:xfrm>
          <a:prstGeom prst="rect">
            <a:avLst/>
          </a:prstGeom>
          <a:noFill/>
        </p:spPr>
        <p:txBody>
          <a:bodyPr wrap="square">
            <a:spAutoFit/>
          </a:bodyPr>
          <a:lstStyle/>
          <a:p>
            <a:pPr marL="355742" marR="5082" lvl="0" indent="-343037" algn="l" rtl="0">
              <a:lnSpc>
                <a:spcPct val="150000"/>
              </a:lnSpc>
              <a:spcBef>
                <a:spcPts val="5"/>
              </a:spcBef>
              <a:spcAft>
                <a:spcPts val="0"/>
              </a:spcAft>
              <a:buClr>
                <a:schemeClr val="dk1"/>
              </a:buClr>
              <a:buSzPts val="2201"/>
              <a:buFont typeface="Arial"/>
              <a:buChar char="•"/>
            </a:pP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 permet d'inclure statiquement un fichier de tâches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a:p>
            <a:pPr marL="355742" marR="5082" lvl="0" indent="-343037" algn="l" rtl="0">
              <a:lnSpc>
                <a:spcPct val="15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Utilisation : Les tâches incluses avec </a:t>
            </a: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sont évaluées au moment de la lecture du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p:txBody>
      </p:sp>
      <p:sp>
        <p:nvSpPr>
          <p:cNvPr id="14" name="ZoneTexte 13">
            <a:extLst>
              <a:ext uri="{FF2B5EF4-FFF2-40B4-BE49-F238E27FC236}">
                <a16:creationId xmlns:a16="http://schemas.microsoft.com/office/drawing/2014/main" id="{6207E263-19D8-E97A-B8CC-D20AF45F3772}"/>
              </a:ext>
            </a:extLst>
          </p:cNvPr>
          <p:cNvSpPr txBox="1"/>
          <p:nvPr/>
        </p:nvSpPr>
        <p:spPr>
          <a:xfrm>
            <a:off x="363415" y="2434315"/>
            <a:ext cx="7690338" cy="1715470"/>
          </a:xfrm>
          <a:prstGeom prst="rect">
            <a:avLst/>
          </a:prstGeom>
          <a:noFill/>
        </p:spPr>
        <p:txBody>
          <a:bodyPr wrap="square">
            <a:spAutoFit/>
          </a:bodyPr>
          <a:lstStyle/>
          <a:p>
            <a:pPr marL="355742" marR="5082" lvl="0" indent="-343037" algn="l" rtl="0">
              <a:lnSpc>
                <a:spcPct val="150000"/>
              </a:lnSpc>
              <a:spcBef>
                <a:spcPts val="5"/>
              </a:spcBef>
              <a:spcAft>
                <a:spcPts val="0"/>
              </a:spcAft>
              <a:buClr>
                <a:schemeClr val="dk1"/>
              </a:buClr>
              <a:buSzPts val="2201"/>
              <a:buFont typeface="Arial"/>
              <a:buChar char="•"/>
            </a:pPr>
            <a:r>
              <a:rPr lang="fr-FR" sz="1800" dirty="0" err="1">
                <a:solidFill>
                  <a:schemeClr val="bg1"/>
                </a:solidFill>
                <a:latin typeface="Quattrocento Sans"/>
                <a:ea typeface="Quattrocento Sans"/>
                <a:cs typeface="Quattrocento Sans"/>
                <a:sym typeface="Quattrocento Sans"/>
              </a:rPr>
              <a:t>include_tasks</a:t>
            </a:r>
            <a:r>
              <a:rPr lang="fr-FR" sz="1800" dirty="0">
                <a:solidFill>
                  <a:schemeClr val="bg1"/>
                </a:solidFill>
                <a:latin typeface="Quattrocento Sans"/>
                <a:ea typeface="Quattrocento Sans"/>
                <a:cs typeface="Quattrocento Sans"/>
                <a:sym typeface="Quattrocento Sans"/>
              </a:rPr>
              <a:t> : permet d'inclure dynamiquement un fichier de tâches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a:p>
            <a:pPr marL="355742" marR="5082" lvl="0" indent="-343037" algn="l" rtl="0">
              <a:lnSpc>
                <a:spcPct val="15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Utilisation : Les tâches incluses avec </a:t>
            </a:r>
            <a:r>
              <a:rPr lang="fr-FR" sz="1800" dirty="0" err="1">
                <a:solidFill>
                  <a:schemeClr val="bg1"/>
                </a:solidFill>
                <a:latin typeface="Quattrocento Sans"/>
                <a:ea typeface="Quattrocento Sans"/>
                <a:cs typeface="Quattrocento Sans"/>
                <a:sym typeface="Quattrocento Sans"/>
              </a:rPr>
              <a:t>include_tasks</a:t>
            </a:r>
            <a:r>
              <a:rPr lang="fr-FR" sz="1800" dirty="0">
                <a:solidFill>
                  <a:schemeClr val="bg1"/>
                </a:solidFill>
                <a:latin typeface="Quattrocento Sans"/>
                <a:ea typeface="Quattrocento Sans"/>
                <a:cs typeface="Quattrocento Sans"/>
                <a:sym typeface="Quattrocento Sans"/>
              </a:rPr>
              <a:t> sont évaluées et exécutées au moment de l'exécution.</a:t>
            </a:r>
            <a:r>
              <a:rPr lang="en-US" sz="1800" dirty="0">
                <a:solidFill>
                  <a:schemeClr val="bg1"/>
                </a:solidFill>
                <a:latin typeface="Quattrocento Sans"/>
                <a:ea typeface="Quattrocento Sans"/>
                <a:cs typeface="Quattrocento Sans"/>
                <a:sym typeface="Quattrocento Sans"/>
              </a:rPr>
              <a:t> </a:t>
            </a:r>
          </a:p>
        </p:txBody>
      </p:sp>
    </p:spTree>
    <p:extLst>
      <p:ext uri="{BB962C8B-B14F-4D97-AF65-F5344CB8AC3E}">
        <p14:creationId xmlns:p14="http://schemas.microsoft.com/office/powerpoint/2010/main" val="780731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import/</a:t>
            </a:r>
            <a:r>
              <a:rPr lang="fr-FR" sz="3000" dirty="0" err="1">
                <a:solidFill>
                  <a:schemeClr val="bg1"/>
                </a:solidFill>
                <a:latin typeface="Arial Black" panose="020B0A04020102020204" pitchFamily="34" charset="0"/>
                <a:ea typeface="Calibri" panose="020F0502020204030204" pitchFamily="34" charset="0"/>
                <a:cs typeface="Calibri" panose="020F0502020204030204" pitchFamily="34" charset="0"/>
              </a:rPr>
              <a:t>include</a:t>
            </a:r>
            <a:endParaRPr lang="fr-FR" sz="3000" dirty="0">
              <a:solidFill>
                <a:schemeClr val="bg1"/>
              </a:solidFill>
            </a:endParaRPr>
          </a:p>
        </p:txBody>
      </p:sp>
      <p:pic>
        <p:nvPicPr>
          <p:cNvPr id="4" name="Google Shape;1812;p145">
            <a:extLst>
              <a:ext uri="{FF2B5EF4-FFF2-40B4-BE49-F238E27FC236}">
                <a16:creationId xmlns:a16="http://schemas.microsoft.com/office/drawing/2014/main" id="{D1B71B09-2BED-6F9E-ACBD-E85C623BBCF4}"/>
              </a:ext>
            </a:extLst>
          </p:cNvPr>
          <p:cNvPicPr preferRelativeResize="0"/>
          <p:nvPr/>
        </p:nvPicPr>
        <p:blipFill rotWithShape="1">
          <a:blip r:embed="rId8">
            <a:alphaModFix/>
          </a:blip>
          <a:srcRect/>
          <a:stretch/>
        </p:blipFill>
        <p:spPr>
          <a:xfrm>
            <a:off x="1008999" y="1895113"/>
            <a:ext cx="5228956" cy="3881657"/>
          </a:xfrm>
          <a:prstGeom prst="rect">
            <a:avLst/>
          </a:prstGeom>
          <a:noFill/>
          <a:ln>
            <a:noFill/>
          </a:ln>
        </p:spPr>
      </p:pic>
      <p:pic>
        <p:nvPicPr>
          <p:cNvPr id="7" name="Google Shape;1813;p145">
            <a:extLst>
              <a:ext uri="{FF2B5EF4-FFF2-40B4-BE49-F238E27FC236}">
                <a16:creationId xmlns:a16="http://schemas.microsoft.com/office/drawing/2014/main" id="{FBFC0267-727D-71E5-EB7D-96301A1CDA37}"/>
              </a:ext>
            </a:extLst>
          </p:cNvPr>
          <p:cNvPicPr preferRelativeResize="0"/>
          <p:nvPr/>
        </p:nvPicPr>
        <p:blipFill rotWithShape="1">
          <a:blip r:embed="rId9">
            <a:alphaModFix/>
          </a:blip>
          <a:srcRect/>
          <a:stretch/>
        </p:blipFill>
        <p:spPr>
          <a:xfrm>
            <a:off x="6252237" y="2230412"/>
            <a:ext cx="5081575" cy="3210988"/>
          </a:xfrm>
          <a:prstGeom prst="rect">
            <a:avLst/>
          </a:prstGeom>
          <a:noFill/>
          <a:ln>
            <a:noFill/>
          </a:ln>
        </p:spPr>
      </p:pic>
    </p:spTree>
    <p:extLst>
      <p:ext uri="{BB962C8B-B14F-4D97-AF65-F5344CB8AC3E}">
        <p14:creationId xmlns:p14="http://schemas.microsoft.com/office/powerpoint/2010/main" val="4002938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D824911A-8867-7F1E-5B77-DB32D3DF0546}"/>
              </a:ext>
            </a:extLst>
          </p:cNvPr>
          <p:cNvSpPr txBox="1"/>
          <p:nvPr/>
        </p:nvSpPr>
        <p:spPr>
          <a:xfrm>
            <a:off x="146304" y="1097053"/>
            <a:ext cx="11516985" cy="1323439"/>
          </a:xfrm>
          <a:prstGeom prst="rect">
            <a:avLst/>
          </a:prstGeom>
          <a:noFill/>
        </p:spPr>
        <p:txBody>
          <a:bodyPr wrap="square">
            <a:spAutoFit/>
          </a:bodyPr>
          <a:lstStyle/>
          <a:p>
            <a:r>
              <a:rPr lang="fr-FR" sz="2000" dirty="0">
                <a:solidFill>
                  <a:schemeClr val="bg1"/>
                </a:solidFill>
              </a:rPr>
              <a:t>Les rôles dans Ansible permettent de structurer et réutiliser le code de manière modulaire et organisée. Un rôle regroupe les tâches, fichiers, </a:t>
            </a:r>
            <a:r>
              <a:rPr lang="fr-FR" sz="2000" dirty="0" err="1">
                <a:solidFill>
                  <a:schemeClr val="bg1"/>
                </a:solidFill>
              </a:rPr>
              <a:t>templates</a:t>
            </a:r>
            <a:r>
              <a:rPr lang="fr-FR" sz="2000" dirty="0">
                <a:solidFill>
                  <a:schemeClr val="bg1"/>
                </a:solidFill>
              </a:rPr>
              <a:t>, variables, et handlers nécessaires à l'accomplissement d'une fonction particulière, comme l'installation d'un service ou la configuration d'un serveur. L'utilisation de rôles facilite la maintenance et la réutilisation de votre code Ansible</a:t>
            </a:r>
            <a:r>
              <a:rPr lang="fr-FR" sz="2000" b="0" i="0" dirty="0">
                <a:solidFill>
                  <a:srgbClr val="0D0D0D"/>
                </a:solidFill>
                <a:effectLst/>
                <a:highlight>
                  <a:srgbClr val="FFFFFF"/>
                </a:highlight>
                <a:latin typeface="Söhne"/>
              </a:rPr>
              <a:t>.</a:t>
            </a:r>
            <a:endParaRPr lang="fr-FR" sz="2000" dirty="0"/>
          </a:p>
        </p:txBody>
      </p:sp>
      <p:sp>
        <p:nvSpPr>
          <p:cNvPr id="9" name="ZoneTexte 8">
            <a:extLst>
              <a:ext uri="{FF2B5EF4-FFF2-40B4-BE49-F238E27FC236}">
                <a16:creationId xmlns:a16="http://schemas.microsoft.com/office/drawing/2014/main" id="{3E56A6CB-6D12-31AD-B696-FE4D5B13324D}"/>
              </a:ext>
            </a:extLst>
          </p:cNvPr>
          <p:cNvSpPr txBox="1"/>
          <p:nvPr/>
        </p:nvSpPr>
        <p:spPr>
          <a:xfrm>
            <a:off x="456849" y="2913017"/>
            <a:ext cx="3388320" cy="3323987"/>
          </a:xfrm>
          <a:prstGeom prst="rect">
            <a:avLst/>
          </a:prstGeom>
          <a:noFill/>
        </p:spPr>
        <p:txBody>
          <a:bodyPr wrap="square">
            <a:spAutoFit/>
          </a:bodyPr>
          <a:lstStyle/>
          <a:p>
            <a:r>
              <a:rPr lang="fr-FR" sz="1400" dirty="0" err="1">
                <a:solidFill>
                  <a:schemeClr val="bg1"/>
                </a:solidFill>
                <a:latin typeface="Courier New" panose="02070309020205020404" pitchFamily="49" charset="0"/>
                <a:cs typeface="Courier New" panose="02070309020205020404" pitchFamily="49" charset="0"/>
              </a:rPr>
              <a:t>my_role</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tasks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handlers/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templates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example_template.j2</a:t>
            </a:r>
          </a:p>
          <a:p>
            <a:r>
              <a:rPr lang="fr-FR" sz="1400" dirty="0">
                <a:solidFill>
                  <a:schemeClr val="bg1"/>
                </a:solidFill>
                <a:latin typeface="Courier New" panose="02070309020205020404" pitchFamily="49" charset="0"/>
                <a:cs typeface="Courier New" panose="02070309020205020404" pitchFamily="49" charset="0"/>
              </a:rPr>
              <a:t>├── files/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example_file</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vars/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defaults/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meta</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40A249D1-0D62-C00B-BDC3-BBF965F37140}"/>
              </a:ext>
            </a:extLst>
          </p:cNvPr>
          <p:cNvSpPr txBox="1"/>
          <p:nvPr/>
        </p:nvSpPr>
        <p:spPr>
          <a:xfrm>
            <a:off x="3646998" y="2738558"/>
            <a:ext cx="8150351" cy="3600986"/>
          </a:xfrm>
          <a:prstGeom prst="rect">
            <a:avLst/>
          </a:prstGeom>
          <a:noFill/>
        </p:spPr>
        <p:txBody>
          <a:bodyPr wrap="square">
            <a:spAutoFit/>
          </a:bodyPr>
          <a:lstStyle/>
          <a:p>
            <a:pPr marL="342900" indent="-342900">
              <a:spcBef>
                <a:spcPts val="300"/>
              </a:spcBef>
              <a:spcAft>
                <a:spcPts val="300"/>
              </a:spcAft>
              <a:buFont typeface="Arial" panose="020B0604020202020204" pitchFamily="34" charset="0"/>
              <a:buChar char="•"/>
            </a:pPr>
            <a:r>
              <a:rPr lang="fr-FR" b="1" dirty="0" err="1">
                <a:solidFill>
                  <a:srgbClr val="FFFF00"/>
                </a:solidFill>
              </a:rPr>
              <a:t>tasks</a:t>
            </a:r>
            <a:r>
              <a:rPr lang="fr-FR" dirty="0">
                <a:solidFill>
                  <a:srgbClr val="FFFF00"/>
                </a:solidFill>
              </a:rPr>
              <a:t>/ : </a:t>
            </a:r>
            <a:r>
              <a:rPr lang="fr-FR" dirty="0">
                <a:solidFill>
                  <a:schemeClr val="bg1"/>
                </a:solidFill>
              </a:rPr>
              <a:t>Contient les fichiers YAML définissant les tâches à exécuter. Le fichier </a:t>
            </a:r>
            <a:r>
              <a:rPr lang="fr-FR" dirty="0" err="1">
                <a:solidFill>
                  <a:schemeClr val="bg1"/>
                </a:solidFill>
              </a:rPr>
              <a:t>main.yml</a:t>
            </a:r>
            <a:r>
              <a:rPr lang="fr-FR" dirty="0">
                <a:solidFill>
                  <a:schemeClr val="bg1"/>
                </a:solidFill>
              </a:rPr>
              <a:t> est le point d'entrée des tâches.</a:t>
            </a:r>
          </a:p>
          <a:p>
            <a:pPr marL="342900" indent="-342900">
              <a:spcBef>
                <a:spcPts val="300"/>
              </a:spcBef>
              <a:spcAft>
                <a:spcPts val="300"/>
              </a:spcAft>
              <a:buFont typeface="Arial" panose="020B0604020202020204" pitchFamily="34" charset="0"/>
              <a:buChar char="•"/>
            </a:pPr>
            <a:r>
              <a:rPr lang="fr-FR" b="1" dirty="0">
                <a:solidFill>
                  <a:srgbClr val="FFFF00"/>
                </a:solidFill>
              </a:rPr>
              <a:t>handlers</a:t>
            </a:r>
            <a:r>
              <a:rPr lang="fr-FR" dirty="0">
                <a:solidFill>
                  <a:srgbClr val="FFFF00"/>
                </a:solidFill>
              </a:rPr>
              <a:t>/ : </a:t>
            </a:r>
            <a:r>
              <a:rPr lang="fr-FR" dirty="0">
                <a:solidFill>
                  <a:schemeClr val="bg1"/>
                </a:solidFill>
              </a:rPr>
              <a:t>Contient les handlers, qui sont des tâches spéciales déclenchées par des notifications.</a:t>
            </a:r>
          </a:p>
          <a:p>
            <a:pPr marL="342900" indent="-342900">
              <a:spcBef>
                <a:spcPts val="300"/>
              </a:spcBef>
              <a:spcAft>
                <a:spcPts val="300"/>
              </a:spcAft>
              <a:buFont typeface="Arial" panose="020B0604020202020204" pitchFamily="34" charset="0"/>
              <a:buChar char="•"/>
            </a:pPr>
            <a:r>
              <a:rPr lang="fr-FR" b="1" dirty="0" err="1">
                <a:solidFill>
                  <a:srgbClr val="FFFF00"/>
                </a:solidFill>
              </a:rPr>
              <a:t>templates</a:t>
            </a:r>
            <a:r>
              <a:rPr lang="fr-FR" dirty="0">
                <a:solidFill>
                  <a:srgbClr val="FFFF00"/>
                </a:solidFill>
              </a:rPr>
              <a:t>/ : </a:t>
            </a:r>
            <a:r>
              <a:rPr lang="fr-FR" dirty="0">
                <a:solidFill>
                  <a:schemeClr val="bg1"/>
                </a:solidFill>
              </a:rPr>
              <a:t>Contient les </a:t>
            </a:r>
            <a:r>
              <a:rPr lang="fr-FR" dirty="0" err="1">
                <a:solidFill>
                  <a:schemeClr val="bg1"/>
                </a:solidFill>
              </a:rPr>
              <a:t>templates</a:t>
            </a:r>
            <a:r>
              <a:rPr lang="fr-FR" dirty="0">
                <a:solidFill>
                  <a:schemeClr val="bg1"/>
                </a:solidFill>
              </a:rPr>
              <a:t> Jinja2 utilisés pour générer des fichiers de configuration dynamiques.</a:t>
            </a:r>
          </a:p>
          <a:p>
            <a:pPr marL="342900" indent="-342900">
              <a:spcBef>
                <a:spcPts val="300"/>
              </a:spcBef>
              <a:spcAft>
                <a:spcPts val="300"/>
              </a:spcAft>
              <a:buFont typeface="Arial" panose="020B0604020202020204" pitchFamily="34" charset="0"/>
              <a:buChar char="•"/>
            </a:pPr>
            <a:r>
              <a:rPr lang="fr-FR" b="1" dirty="0">
                <a:solidFill>
                  <a:srgbClr val="FFFF00"/>
                </a:solidFill>
              </a:rPr>
              <a:t>files</a:t>
            </a:r>
            <a:r>
              <a:rPr lang="fr-FR" dirty="0">
                <a:solidFill>
                  <a:srgbClr val="FFFF00"/>
                </a:solidFill>
              </a:rPr>
              <a:t>/ : </a:t>
            </a:r>
            <a:r>
              <a:rPr lang="fr-FR" dirty="0">
                <a:solidFill>
                  <a:schemeClr val="bg1"/>
                </a:solidFill>
              </a:rPr>
              <a:t>Contient les fichiers statiques à copier sur les hôtes cibles.</a:t>
            </a:r>
          </a:p>
          <a:p>
            <a:pPr marL="342900" indent="-342900">
              <a:spcBef>
                <a:spcPts val="300"/>
              </a:spcBef>
              <a:spcAft>
                <a:spcPts val="300"/>
              </a:spcAft>
              <a:buFont typeface="Arial" panose="020B0604020202020204" pitchFamily="34" charset="0"/>
              <a:buChar char="•"/>
            </a:pPr>
            <a:r>
              <a:rPr lang="fr-FR" b="1" dirty="0">
                <a:solidFill>
                  <a:srgbClr val="FFFF00"/>
                </a:solidFill>
              </a:rPr>
              <a:t>vars</a:t>
            </a:r>
            <a:r>
              <a:rPr lang="fr-FR" dirty="0">
                <a:solidFill>
                  <a:srgbClr val="FFFF00"/>
                </a:solidFill>
              </a:rPr>
              <a:t>/ : </a:t>
            </a:r>
            <a:r>
              <a:rPr lang="fr-FR" dirty="0">
                <a:solidFill>
                  <a:schemeClr val="bg1"/>
                </a:solidFill>
              </a:rPr>
              <a:t>Contient les variables spécifiques au rôle.</a:t>
            </a:r>
          </a:p>
          <a:p>
            <a:pPr marL="342900" indent="-342900">
              <a:spcBef>
                <a:spcPts val="300"/>
              </a:spcBef>
              <a:spcAft>
                <a:spcPts val="300"/>
              </a:spcAft>
              <a:buFont typeface="Arial" panose="020B0604020202020204" pitchFamily="34" charset="0"/>
              <a:buChar char="•"/>
            </a:pPr>
            <a:r>
              <a:rPr lang="fr-FR" b="1" dirty="0">
                <a:solidFill>
                  <a:srgbClr val="FFFF00"/>
                </a:solidFill>
              </a:rPr>
              <a:t>defaults</a:t>
            </a:r>
            <a:r>
              <a:rPr lang="fr-FR" dirty="0">
                <a:solidFill>
                  <a:srgbClr val="FFFF00"/>
                </a:solidFill>
              </a:rPr>
              <a:t>/ : </a:t>
            </a:r>
            <a:r>
              <a:rPr lang="fr-FR" dirty="0">
                <a:solidFill>
                  <a:schemeClr val="bg1"/>
                </a:solidFill>
              </a:rPr>
              <a:t>Contient les variables par défaut pour le rôle.</a:t>
            </a:r>
          </a:p>
          <a:p>
            <a:pPr marL="342900" indent="-342900">
              <a:spcBef>
                <a:spcPts val="300"/>
              </a:spcBef>
              <a:spcAft>
                <a:spcPts val="300"/>
              </a:spcAft>
              <a:buFont typeface="Arial" panose="020B0604020202020204" pitchFamily="34" charset="0"/>
              <a:buChar char="•"/>
            </a:pPr>
            <a:r>
              <a:rPr lang="fr-FR" b="1" dirty="0" err="1">
                <a:solidFill>
                  <a:srgbClr val="FFFF00"/>
                </a:solidFill>
              </a:rPr>
              <a:t>meta</a:t>
            </a:r>
            <a:r>
              <a:rPr lang="fr-FR" dirty="0">
                <a:solidFill>
                  <a:srgbClr val="FFFF00"/>
                </a:solidFill>
              </a:rPr>
              <a:t>/ : </a:t>
            </a:r>
            <a:r>
              <a:rPr lang="fr-FR" dirty="0">
                <a:solidFill>
                  <a:schemeClr val="bg1"/>
                </a:solidFill>
              </a:rPr>
              <a:t>Contient les métadonnées sur le rôle, comme les dépendances à d'autres rôles.</a:t>
            </a:r>
          </a:p>
        </p:txBody>
      </p:sp>
    </p:spTree>
    <p:extLst>
      <p:ext uri="{BB962C8B-B14F-4D97-AF65-F5344CB8AC3E}">
        <p14:creationId xmlns:p14="http://schemas.microsoft.com/office/powerpoint/2010/main" val="1475040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D824911A-8867-7F1E-5B77-DB32D3DF0546}"/>
              </a:ext>
            </a:extLst>
          </p:cNvPr>
          <p:cNvSpPr txBox="1"/>
          <p:nvPr/>
        </p:nvSpPr>
        <p:spPr>
          <a:xfrm>
            <a:off x="121920" y="1199802"/>
            <a:ext cx="11516985" cy="707886"/>
          </a:xfrm>
          <a:prstGeom prst="rect">
            <a:avLst/>
          </a:prstGeom>
          <a:noFill/>
        </p:spPr>
        <p:txBody>
          <a:bodyPr wrap="square">
            <a:spAutoFit/>
          </a:bodyPr>
          <a:lstStyle/>
          <a:p>
            <a:r>
              <a:rPr lang="fr-FR" sz="2000" dirty="0">
                <a:solidFill>
                  <a:schemeClr val="bg1"/>
                </a:solidFill>
              </a:rPr>
              <a:t>Imaginons un rôle simple appelé </a:t>
            </a:r>
            <a:r>
              <a:rPr lang="fr-FR" sz="2000" dirty="0" err="1">
                <a:solidFill>
                  <a:schemeClr val="bg1"/>
                </a:solidFill>
              </a:rPr>
              <a:t>webserver</a:t>
            </a:r>
            <a:r>
              <a:rPr lang="fr-FR" sz="2000" dirty="0">
                <a:solidFill>
                  <a:schemeClr val="bg1"/>
                </a:solidFill>
              </a:rPr>
              <a:t> qui installe et configure un serveur web Apache.</a:t>
            </a:r>
          </a:p>
          <a:p>
            <a:r>
              <a:rPr lang="fr-FR" sz="2000" dirty="0">
                <a:solidFill>
                  <a:schemeClr val="bg1"/>
                </a:solidFill>
              </a:rPr>
              <a:t>Structure du rôle :</a:t>
            </a:r>
          </a:p>
        </p:txBody>
      </p:sp>
      <p:sp>
        <p:nvSpPr>
          <p:cNvPr id="10" name="ZoneTexte 9">
            <a:extLst>
              <a:ext uri="{FF2B5EF4-FFF2-40B4-BE49-F238E27FC236}">
                <a16:creationId xmlns:a16="http://schemas.microsoft.com/office/drawing/2014/main" id="{8EBE6F05-C115-F53C-5E88-F47ACB38A25C}"/>
              </a:ext>
            </a:extLst>
          </p:cNvPr>
          <p:cNvSpPr txBox="1"/>
          <p:nvPr/>
        </p:nvSpPr>
        <p:spPr>
          <a:xfrm>
            <a:off x="146304" y="2379512"/>
            <a:ext cx="2332893" cy="2862322"/>
          </a:xfrm>
          <a:prstGeom prst="rect">
            <a:avLst/>
          </a:prstGeom>
          <a:noFill/>
        </p:spPr>
        <p:txBody>
          <a:bodyPr wrap="square">
            <a:spAutoFit/>
          </a:bodyPr>
          <a:lstStyle/>
          <a:p>
            <a:r>
              <a:rPr lang="fr-FR" sz="1200" dirty="0" err="1">
                <a:solidFill>
                  <a:schemeClr val="bg1"/>
                </a:solidFill>
                <a:latin typeface="Courier New" panose="02070309020205020404" pitchFamily="49" charset="0"/>
                <a:cs typeface="Courier New" panose="02070309020205020404" pitchFamily="49" charset="0"/>
              </a:rPr>
              <a:t>webserver</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tasks</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handlers/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templates</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httpd.conf.j2</a:t>
            </a:r>
          </a:p>
          <a:p>
            <a:r>
              <a:rPr lang="fr-FR" sz="1200" dirty="0">
                <a:solidFill>
                  <a:schemeClr val="bg1"/>
                </a:solidFill>
                <a:latin typeface="Courier New" panose="02070309020205020404" pitchFamily="49" charset="0"/>
                <a:cs typeface="Courier New" panose="02070309020205020404" pitchFamily="49" charset="0"/>
              </a:rPr>
              <a:t>├── files/</a:t>
            </a:r>
          </a:p>
          <a:p>
            <a:r>
              <a:rPr lang="fr-FR" sz="1200" dirty="0">
                <a:solidFill>
                  <a:schemeClr val="bg1"/>
                </a:solidFill>
                <a:latin typeface="Courier New" panose="02070309020205020404" pitchFamily="49" charset="0"/>
                <a:cs typeface="Courier New" panose="02070309020205020404" pitchFamily="49" charset="0"/>
              </a:rPr>
              <a:t>│   └── index.html</a:t>
            </a:r>
          </a:p>
          <a:p>
            <a:r>
              <a:rPr lang="fr-FR" sz="1200" dirty="0">
                <a:solidFill>
                  <a:schemeClr val="bg1"/>
                </a:solidFill>
                <a:latin typeface="Courier New" panose="02070309020205020404" pitchFamily="49" charset="0"/>
                <a:cs typeface="Courier New" panose="02070309020205020404" pitchFamily="49" charset="0"/>
              </a:rPr>
              <a:t>├── vars/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defaults/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meta</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8936A377-3C30-C483-5552-141553C8EFBE}"/>
              </a:ext>
            </a:extLst>
          </p:cNvPr>
          <p:cNvSpPr txBox="1"/>
          <p:nvPr/>
        </p:nvSpPr>
        <p:spPr>
          <a:xfrm>
            <a:off x="2378847" y="1964893"/>
            <a:ext cx="4883599" cy="3539430"/>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Install Apache</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ansible.builtin.yum</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httpd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state: </a:t>
            </a:r>
            <a:r>
              <a:rPr lang="fr-FR" sz="1400" dirty="0" err="1">
                <a:solidFill>
                  <a:schemeClr val="bg1"/>
                </a:solidFill>
                <a:latin typeface="Courier New" panose="02070309020205020404" pitchFamily="49" charset="0"/>
                <a:cs typeface="Courier New" panose="02070309020205020404" pitchFamily="49" charset="0"/>
              </a:rPr>
              <a:t>present</a:t>
            </a:r>
            <a:endParaRPr lang="fr-FR" sz="1400" dirty="0">
              <a:solidFill>
                <a:schemeClr val="bg1"/>
              </a:solidFill>
              <a:latin typeface="Courier New" panose="02070309020205020404" pitchFamily="49" charset="0"/>
              <a:cs typeface="Courier New" panose="02070309020205020404" pitchFamily="49" charset="0"/>
            </a:endParaRPr>
          </a:p>
          <a:p>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Copy index.html to the </a:t>
            </a:r>
            <a:r>
              <a:rPr lang="fr-FR" sz="1400" dirty="0" err="1">
                <a:solidFill>
                  <a:schemeClr val="bg1"/>
                </a:solidFill>
                <a:latin typeface="Courier New" panose="02070309020205020404" pitchFamily="49" charset="0"/>
                <a:cs typeface="Courier New" panose="02070309020205020404" pitchFamily="49" charset="0"/>
              </a:rPr>
              <a:t>webserver</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ansible.builtin.copy</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src: index.html</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dest</a:t>
            </a:r>
            <a:r>
              <a:rPr lang="fr-FR" sz="1400" dirty="0">
                <a:solidFill>
                  <a:schemeClr val="bg1"/>
                </a:solidFill>
                <a:latin typeface="Courier New" panose="02070309020205020404" pitchFamily="49" charset="0"/>
                <a:cs typeface="Courier New" panose="02070309020205020404" pitchFamily="49" charset="0"/>
              </a:rPr>
              <a:t>: /var/www/html/index.html</a:t>
            </a:r>
          </a:p>
          <a:p>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Deploy</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httpd.conf</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template</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ansible.builtin.template</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src: httpd.conf.j2</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dest</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etc</a:t>
            </a:r>
            <a:r>
              <a:rPr lang="fr-FR" sz="1400" dirty="0">
                <a:solidFill>
                  <a:schemeClr val="bg1"/>
                </a:solidFill>
                <a:latin typeface="Courier New" panose="02070309020205020404" pitchFamily="49" charset="0"/>
                <a:cs typeface="Courier New" panose="02070309020205020404" pitchFamily="49" charset="0"/>
              </a:rPr>
              <a:t>/</a:t>
            </a:r>
            <a:r>
              <a:rPr lang="fr-FR" sz="1400" dirty="0" err="1">
                <a:solidFill>
                  <a:schemeClr val="bg1"/>
                </a:solidFill>
                <a:latin typeface="Courier New" panose="02070309020205020404" pitchFamily="49" charset="0"/>
                <a:cs typeface="Courier New" panose="02070309020205020404" pitchFamily="49" charset="0"/>
              </a:rPr>
              <a:t>httpd</a:t>
            </a:r>
            <a:r>
              <a:rPr lang="fr-FR" sz="1400" dirty="0">
                <a:solidFill>
                  <a:schemeClr val="bg1"/>
                </a:solidFill>
                <a:latin typeface="Courier New" panose="02070309020205020404" pitchFamily="49" charset="0"/>
                <a:cs typeface="Courier New" panose="02070309020205020404" pitchFamily="49" charset="0"/>
              </a:rPr>
              <a:t>/conf/</a:t>
            </a:r>
            <a:r>
              <a:rPr lang="fr-FR" sz="1400" dirty="0" err="1">
                <a:solidFill>
                  <a:schemeClr val="bg1"/>
                </a:solidFill>
                <a:latin typeface="Courier New" panose="02070309020205020404" pitchFamily="49" charset="0"/>
                <a:cs typeface="Courier New" panose="02070309020205020404" pitchFamily="49" charset="0"/>
              </a:rPr>
              <a:t>httpd.conf</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notify</a:t>
            </a:r>
            <a:r>
              <a:rPr lang="fr-FR" sz="1400" dirty="0">
                <a:solidFill>
                  <a:schemeClr val="bg1"/>
                </a:solidFill>
                <a:latin typeface="Courier New" panose="02070309020205020404" pitchFamily="49" charset="0"/>
                <a:cs typeface="Courier New" panose="02070309020205020404" pitchFamily="49" charset="0"/>
              </a:rPr>
              <a:t>: Restart Apache</a:t>
            </a:r>
          </a:p>
        </p:txBody>
      </p:sp>
      <p:sp>
        <p:nvSpPr>
          <p:cNvPr id="15" name="ZoneTexte 14">
            <a:extLst>
              <a:ext uri="{FF2B5EF4-FFF2-40B4-BE49-F238E27FC236}">
                <a16:creationId xmlns:a16="http://schemas.microsoft.com/office/drawing/2014/main" id="{C6897246-CCF1-17F6-DAE6-7D8376D68E0D}"/>
              </a:ext>
            </a:extLst>
          </p:cNvPr>
          <p:cNvSpPr txBox="1"/>
          <p:nvPr/>
        </p:nvSpPr>
        <p:spPr>
          <a:xfrm>
            <a:off x="6147478" y="1722036"/>
            <a:ext cx="1248508" cy="276999"/>
          </a:xfrm>
          <a:prstGeom prst="rect">
            <a:avLst/>
          </a:prstGeom>
          <a:noFill/>
        </p:spPr>
        <p:txBody>
          <a:bodyPr wrap="square">
            <a:spAutoFit/>
          </a:bodyPr>
          <a:lstStyle/>
          <a:p>
            <a:r>
              <a:rPr lang="fr-FR" sz="1200" b="1" i="0" dirty="0" err="1">
                <a:solidFill>
                  <a:srgbClr val="FFFF00"/>
                </a:solidFill>
                <a:effectLst/>
                <a:latin typeface="Söhne"/>
              </a:rPr>
              <a:t>tasks</a:t>
            </a:r>
            <a:r>
              <a:rPr lang="fr-FR" sz="1200" b="1" i="0" dirty="0">
                <a:solidFill>
                  <a:srgbClr val="FFFF00"/>
                </a:solidFill>
                <a:effectLst/>
                <a:latin typeface="Söhne"/>
              </a:rPr>
              <a:t>/</a:t>
            </a:r>
            <a:r>
              <a:rPr lang="fr-FR" sz="1200" b="1" i="0" dirty="0" err="1">
                <a:solidFill>
                  <a:srgbClr val="FFFF00"/>
                </a:solidFill>
                <a:effectLst/>
                <a:latin typeface="Söhne"/>
              </a:rPr>
              <a:t>main.yml</a:t>
            </a:r>
            <a:endParaRPr lang="fr-FR" sz="1200" dirty="0">
              <a:solidFill>
                <a:srgbClr val="FFFF00"/>
              </a:solidFill>
            </a:endParaRPr>
          </a:p>
        </p:txBody>
      </p:sp>
      <p:sp>
        <p:nvSpPr>
          <p:cNvPr id="18" name="ZoneTexte 17">
            <a:extLst>
              <a:ext uri="{FF2B5EF4-FFF2-40B4-BE49-F238E27FC236}">
                <a16:creationId xmlns:a16="http://schemas.microsoft.com/office/drawing/2014/main" id="{3948600A-E806-BE3A-17F1-C861853C32A4}"/>
              </a:ext>
            </a:extLst>
          </p:cNvPr>
          <p:cNvSpPr txBox="1"/>
          <p:nvPr/>
        </p:nvSpPr>
        <p:spPr>
          <a:xfrm>
            <a:off x="7534120" y="1918222"/>
            <a:ext cx="4327491" cy="1169551"/>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Restart Apache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ansible.builtin.service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httpd</a:t>
            </a:r>
          </a:p>
          <a:p>
            <a:r>
              <a:rPr lang="en-US" sz="1400" dirty="0">
                <a:solidFill>
                  <a:schemeClr val="bg1"/>
                </a:solidFill>
                <a:latin typeface="Courier New" panose="02070309020205020404" pitchFamily="49" charset="0"/>
                <a:cs typeface="Courier New" panose="02070309020205020404" pitchFamily="49" charset="0"/>
              </a:rPr>
              <a:t>    state: restarted</a:t>
            </a:r>
          </a:p>
        </p:txBody>
      </p:sp>
      <p:sp>
        <p:nvSpPr>
          <p:cNvPr id="23" name="ZoneTexte 22">
            <a:extLst>
              <a:ext uri="{FF2B5EF4-FFF2-40B4-BE49-F238E27FC236}">
                <a16:creationId xmlns:a16="http://schemas.microsoft.com/office/drawing/2014/main" id="{7333CA5D-BE90-7358-19BD-B7F4851EDC2E}"/>
              </a:ext>
            </a:extLst>
          </p:cNvPr>
          <p:cNvSpPr txBox="1"/>
          <p:nvPr/>
        </p:nvSpPr>
        <p:spPr>
          <a:xfrm>
            <a:off x="10551436" y="1671437"/>
            <a:ext cx="1402218" cy="276999"/>
          </a:xfrm>
          <a:prstGeom prst="rect">
            <a:avLst/>
          </a:prstGeom>
          <a:noFill/>
        </p:spPr>
        <p:txBody>
          <a:bodyPr wrap="square">
            <a:spAutoFit/>
          </a:bodyPr>
          <a:lstStyle/>
          <a:p>
            <a:r>
              <a:rPr lang="fr-FR" sz="1200" b="1" i="0" dirty="0">
                <a:solidFill>
                  <a:srgbClr val="FFFF00"/>
                </a:solidFill>
                <a:effectLst/>
                <a:latin typeface="Söhne"/>
              </a:rPr>
              <a:t>handlers/</a:t>
            </a:r>
            <a:r>
              <a:rPr lang="fr-FR" sz="1200" b="1" i="0" dirty="0" err="1">
                <a:solidFill>
                  <a:srgbClr val="FFFF00"/>
                </a:solidFill>
                <a:effectLst/>
                <a:latin typeface="Söhne"/>
              </a:rPr>
              <a:t>main.yml</a:t>
            </a:r>
            <a:r>
              <a:rPr lang="fr-FR" sz="1200" b="1" i="0" dirty="0">
                <a:solidFill>
                  <a:srgbClr val="FFFF00"/>
                </a:solidFill>
                <a:effectLst/>
                <a:latin typeface="Söhne"/>
              </a:rPr>
              <a:t> </a:t>
            </a:r>
            <a:endParaRPr lang="fr-FR" sz="1200" dirty="0">
              <a:solidFill>
                <a:srgbClr val="FFFF00"/>
              </a:solidFill>
            </a:endParaRPr>
          </a:p>
        </p:txBody>
      </p:sp>
      <p:sp>
        <p:nvSpPr>
          <p:cNvPr id="25" name="ZoneTexte 24">
            <a:extLst>
              <a:ext uri="{FF2B5EF4-FFF2-40B4-BE49-F238E27FC236}">
                <a16:creationId xmlns:a16="http://schemas.microsoft.com/office/drawing/2014/main" id="{03DACB20-4F48-AF57-7DAB-645B26B6D254}"/>
              </a:ext>
            </a:extLst>
          </p:cNvPr>
          <p:cNvSpPr txBox="1"/>
          <p:nvPr/>
        </p:nvSpPr>
        <p:spPr>
          <a:xfrm>
            <a:off x="7546413" y="3297179"/>
            <a:ext cx="4327491" cy="523220"/>
          </a:xfrm>
          <a:prstGeom prst="rect">
            <a:avLst/>
          </a:prstGeom>
          <a:solidFill>
            <a:schemeClr val="tx1">
              <a:lumMod val="85000"/>
              <a:lumOff val="15000"/>
            </a:schemeClr>
          </a:solidFill>
        </p:spPr>
        <p:txBody>
          <a:bodyPr wrap="square">
            <a:spAutoFit/>
          </a:bodyPr>
          <a:lstStyle/>
          <a:p>
            <a:r>
              <a:rPr lang="en-US" sz="1400" dirty="0" err="1">
                <a:solidFill>
                  <a:schemeClr val="bg1"/>
                </a:solidFill>
                <a:latin typeface="Courier New" panose="02070309020205020404" pitchFamily="49" charset="0"/>
                <a:cs typeface="Courier New" panose="02070309020205020404" pitchFamily="49" charset="0"/>
              </a:rPr>
              <a:t>ServerName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ansible_hostname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err="1">
                <a:solidFill>
                  <a:schemeClr val="bg1"/>
                </a:solidFill>
                <a:latin typeface="Courier New" panose="02070309020205020404" pitchFamily="49" charset="0"/>
                <a:cs typeface="Courier New" panose="02070309020205020404" pitchFamily="49" charset="0"/>
              </a:rPr>
              <a:t>DocumentRoot</a:t>
            </a:r>
            <a:r>
              <a:rPr lang="en-US" sz="1400" dirty="0">
                <a:solidFill>
                  <a:schemeClr val="bg1"/>
                </a:solidFill>
                <a:latin typeface="Courier New" panose="02070309020205020404" pitchFamily="49" charset="0"/>
                <a:cs typeface="Courier New" panose="02070309020205020404" pitchFamily="49" charset="0"/>
              </a:rPr>
              <a:t> /var/www/html</a:t>
            </a:r>
          </a:p>
        </p:txBody>
      </p:sp>
      <p:sp>
        <p:nvSpPr>
          <p:cNvPr id="30" name="ZoneTexte 29">
            <a:extLst>
              <a:ext uri="{FF2B5EF4-FFF2-40B4-BE49-F238E27FC236}">
                <a16:creationId xmlns:a16="http://schemas.microsoft.com/office/drawing/2014/main" id="{65B1C973-871C-70A8-CAB6-273364ABA5F9}"/>
              </a:ext>
            </a:extLst>
          </p:cNvPr>
          <p:cNvSpPr txBox="1"/>
          <p:nvPr/>
        </p:nvSpPr>
        <p:spPr>
          <a:xfrm>
            <a:off x="7546412" y="4063936"/>
            <a:ext cx="4327491" cy="954107"/>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&lt;html&gt;</a:t>
            </a:r>
          </a:p>
          <a:p>
            <a:r>
              <a:rPr lang="en-US" sz="1400" dirty="0">
                <a:solidFill>
                  <a:schemeClr val="bg1"/>
                </a:solidFill>
                <a:latin typeface="Courier New" panose="02070309020205020404" pitchFamily="49" charset="0"/>
                <a:cs typeface="Courier New" panose="02070309020205020404" pitchFamily="49" charset="0"/>
              </a:rPr>
              <a:t>  &lt;head&gt;&lt;title&gt;Welcome&lt;/title&gt;&lt;/head&gt;</a:t>
            </a:r>
          </a:p>
          <a:p>
            <a:r>
              <a:rPr lang="en-US" sz="1400" dirty="0">
                <a:solidFill>
                  <a:schemeClr val="bg1"/>
                </a:solidFill>
                <a:latin typeface="Courier New" panose="02070309020205020404" pitchFamily="49" charset="0"/>
                <a:cs typeface="Courier New" panose="02070309020205020404" pitchFamily="49" charset="0"/>
              </a:rPr>
              <a:t>  &lt;body&gt;&lt;h1&gt;It works!&lt;/h1&gt;&lt;/body&gt;</a:t>
            </a:r>
          </a:p>
          <a:p>
            <a:r>
              <a:rPr lang="en-US" sz="1400" dirty="0">
                <a:solidFill>
                  <a:schemeClr val="bg1"/>
                </a:solidFill>
                <a:latin typeface="Courier New" panose="02070309020205020404" pitchFamily="49" charset="0"/>
                <a:cs typeface="Courier New" panose="02070309020205020404" pitchFamily="49" charset="0"/>
              </a:rPr>
              <a:t>&lt;/html&gt;</a:t>
            </a:r>
          </a:p>
        </p:txBody>
      </p:sp>
      <p:sp>
        <p:nvSpPr>
          <p:cNvPr id="33" name="ZoneTexte 32">
            <a:extLst>
              <a:ext uri="{FF2B5EF4-FFF2-40B4-BE49-F238E27FC236}">
                <a16:creationId xmlns:a16="http://schemas.microsoft.com/office/drawing/2014/main" id="{6782F7AD-CAF1-B296-B14F-F00EF9F4F9D5}"/>
              </a:ext>
            </a:extLst>
          </p:cNvPr>
          <p:cNvSpPr txBox="1"/>
          <p:nvPr/>
        </p:nvSpPr>
        <p:spPr>
          <a:xfrm>
            <a:off x="7534120" y="5168764"/>
            <a:ext cx="4327491" cy="1169551"/>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Apply webserver role</a:t>
            </a:r>
          </a:p>
          <a:p>
            <a:r>
              <a:rPr lang="en-US" sz="1400" dirty="0">
                <a:solidFill>
                  <a:schemeClr val="bg1"/>
                </a:solidFill>
                <a:latin typeface="Courier New" panose="02070309020205020404" pitchFamily="49" charset="0"/>
                <a:cs typeface="Courier New" panose="02070309020205020404" pitchFamily="49" charset="0"/>
              </a:rPr>
              <a:t>  hosts: webservers</a:t>
            </a:r>
          </a:p>
          <a:p>
            <a:r>
              <a:rPr lang="en-US" sz="1400" dirty="0">
                <a:solidFill>
                  <a:schemeClr val="bg1"/>
                </a:solidFill>
                <a:latin typeface="Courier New" panose="02070309020205020404" pitchFamily="49" charset="0"/>
                <a:cs typeface="Courier New" panose="02070309020205020404" pitchFamily="49" charset="0"/>
              </a:rPr>
              <a:t>  roles:</a:t>
            </a:r>
          </a:p>
          <a:p>
            <a:r>
              <a:rPr lang="en-US" sz="1400" dirty="0">
                <a:solidFill>
                  <a:schemeClr val="bg1"/>
                </a:solidFill>
                <a:latin typeface="Courier New" panose="02070309020205020404" pitchFamily="49" charset="0"/>
                <a:cs typeface="Courier New" panose="02070309020205020404" pitchFamily="49" charset="0"/>
              </a:rPr>
              <a:t>    - webserver</a:t>
            </a:r>
          </a:p>
        </p:txBody>
      </p:sp>
      <p:sp>
        <p:nvSpPr>
          <p:cNvPr id="35" name="ZoneTexte 34">
            <a:extLst>
              <a:ext uri="{FF2B5EF4-FFF2-40B4-BE49-F238E27FC236}">
                <a16:creationId xmlns:a16="http://schemas.microsoft.com/office/drawing/2014/main" id="{189ECDA6-D4AA-9478-7DB3-56814C23A9DD}"/>
              </a:ext>
            </a:extLst>
          </p:cNvPr>
          <p:cNvSpPr txBox="1"/>
          <p:nvPr/>
        </p:nvSpPr>
        <p:spPr>
          <a:xfrm>
            <a:off x="10261526" y="3068001"/>
            <a:ext cx="1809172" cy="276999"/>
          </a:xfrm>
          <a:prstGeom prst="rect">
            <a:avLst/>
          </a:prstGeom>
          <a:noFill/>
        </p:spPr>
        <p:txBody>
          <a:bodyPr wrap="square">
            <a:spAutoFit/>
          </a:bodyPr>
          <a:lstStyle/>
          <a:p>
            <a:r>
              <a:rPr lang="fr-FR" sz="1200" b="1" i="0" dirty="0" err="1">
                <a:solidFill>
                  <a:srgbClr val="FFFF00"/>
                </a:solidFill>
                <a:effectLst/>
                <a:latin typeface="Söhne"/>
              </a:rPr>
              <a:t>templates</a:t>
            </a:r>
            <a:r>
              <a:rPr lang="fr-FR" sz="1200" b="1" i="0" dirty="0">
                <a:solidFill>
                  <a:srgbClr val="FFFF00"/>
                </a:solidFill>
                <a:effectLst/>
                <a:latin typeface="Söhne"/>
              </a:rPr>
              <a:t>/httpd.conf.j2</a:t>
            </a:r>
            <a:endParaRPr lang="fr-FR" sz="1200" dirty="0">
              <a:solidFill>
                <a:srgbClr val="FFFF00"/>
              </a:solidFill>
            </a:endParaRPr>
          </a:p>
        </p:txBody>
      </p:sp>
      <p:sp>
        <p:nvSpPr>
          <p:cNvPr id="37" name="ZoneTexte 36">
            <a:extLst>
              <a:ext uri="{FF2B5EF4-FFF2-40B4-BE49-F238E27FC236}">
                <a16:creationId xmlns:a16="http://schemas.microsoft.com/office/drawing/2014/main" id="{87334816-7C55-FFE8-A478-6FC327CBFB0C}"/>
              </a:ext>
            </a:extLst>
          </p:cNvPr>
          <p:cNvSpPr txBox="1"/>
          <p:nvPr/>
        </p:nvSpPr>
        <p:spPr>
          <a:xfrm>
            <a:off x="10720988" y="3786937"/>
            <a:ext cx="1324708" cy="276999"/>
          </a:xfrm>
          <a:prstGeom prst="rect">
            <a:avLst/>
          </a:prstGeom>
          <a:noFill/>
        </p:spPr>
        <p:txBody>
          <a:bodyPr wrap="square">
            <a:spAutoFit/>
          </a:bodyPr>
          <a:lstStyle/>
          <a:p>
            <a:r>
              <a:rPr lang="fr-FR" sz="1200" b="1" i="0" dirty="0">
                <a:solidFill>
                  <a:srgbClr val="FFFF00"/>
                </a:solidFill>
                <a:effectLst/>
                <a:latin typeface="Söhne"/>
              </a:rPr>
              <a:t>files/index.html </a:t>
            </a:r>
            <a:endParaRPr lang="fr-FR" sz="1200" dirty="0">
              <a:solidFill>
                <a:srgbClr val="FFFF00"/>
              </a:solidFill>
            </a:endParaRPr>
          </a:p>
        </p:txBody>
      </p:sp>
      <p:sp>
        <p:nvSpPr>
          <p:cNvPr id="39" name="ZoneTexte 38">
            <a:extLst>
              <a:ext uri="{FF2B5EF4-FFF2-40B4-BE49-F238E27FC236}">
                <a16:creationId xmlns:a16="http://schemas.microsoft.com/office/drawing/2014/main" id="{5E109549-1E57-5952-4BCA-1AA15FC4A844}"/>
              </a:ext>
            </a:extLst>
          </p:cNvPr>
          <p:cNvSpPr txBox="1"/>
          <p:nvPr/>
        </p:nvSpPr>
        <p:spPr>
          <a:xfrm>
            <a:off x="96918" y="5529265"/>
            <a:ext cx="7690338" cy="830997"/>
          </a:xfrm>
          <a:prstGeom prst="rect">
            <a:avLst/>
          </a:prstGeom>
          <a:noFill/>
        </p:spPr>
        <p:txBody>
          <a:bodyPr wrap="square">
            <a:spAutoFit/>
          </a:bodyPr>
          <a:lstStyle/>
          <a:p>
            <a:r>
              <a:rPr lang="fr-FR" sz="1600" b="0" i="0" dirty="0">
                <a:solidFill>
                  <a:schemeClr val="bg1"/>
                </a:solidFill>
                <a:effectLst/>
                <a:latin typeface="Söhne"/>
              </a:rPr>
              <a:t>Les rôles Ansible facilitent donc l'organisation, la réutilisation et la maintenance des configurations et déploiements, permettant de gérer des environnements complexes de manière efficace et cohérente.</a:t>
            </a:r>
            <a:endParaRPr lang="fr-FR" sz="1600" dirty="0">
              <a:solidFill>
                <a:schemeClr val="bg1"/>
              </a:solidFill>
            </a:endParaRPr>
          </a:p>
        </p:txBody>
      </p:sp>
    </p:spTree>
    <p:extLst>
      <p:ext uri="{BB962C8B-B14F-4D97-AF65-F5344CB8AC3E}">
        <p14:creationId xmlns:p14="http://schemas.microsoft.com/office/powerpoint/2010/main" val="424652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a:t>
            </a:r>
            <a:r>
              <a:rPr lang="fr-FR" sz="2400" dirty="0">
                <a:solidFill>
                  <a:schemeClr val="bg1"/>
                </a:solidFill>
                <a:latin typeface="Calibri" panose="020F0502020204030204" pitchFamily="34" charset="0"/>
                <a:cs typeface="Calibri" panose="020F0502020204030204" pitchFamily="34" charset="0"/>
              </a:rPr>
              <a:t>permet</a:t>
            </a:r>
            <a:r>
              <a:rPr lang="fr-FR" sz="2400" dirty="0">
                <a:solidFill>
                  <a:schemeClr val="bg1"/>
                </a:solidFill>
                <a:latin typeface="Abadi Extra Light" panose="020B0204020104020204" pitchFamily="34" charset="0"/>
              </a:rPr>
              <a: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739602" y="281002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230516" y="4007593"/>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7544157" y="5306401"/>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5C088BF1-8372-80F2-6CC5-BF6DAE2A078E}"/>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1711805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4" name="Rectangle 1">
            <a:extLst>
              <a:ext uri="{FF2B5EF4-FFF2-40B4-BE49-F238E27FC236}">
                <a16:creationId xmlns:a16="http://schemas.microsoft.com/office/drawing/2014/main" id="{14CC3266-C731-DA8A-3DAF-858AA3CDF3FB}"/>
              </a:ext>
            </a:extLst>
          </p:cNvPr>
          <p:cNvSpPr>
            <a:spLocks noChangeArrowheads="1"/>
          </p:cNvSpPr>
          <p:nvPr/>
        </p:nvSpPr>
        <p:spPr bwMode="auto">
          <a:xfrm>
            <a:off x="246799" y="961501"/>
            <a:ext cx="7948714" cy="2616616"/>
          </a:xfrm>
          <a:prstGeom prst="rect">
            <a:avLst/>
          </a:prstGeom>
          <a:noFill/>
          <a:ln>
            <a:noFill/>
          </a:ln>
          <a:effec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bg1"/>
                </a:solidFill>
                <a:effectLst/>
                <a:latin typeface="Söhne"/>
              </a:rPr>
              <a:t>Stockage et recherche des rôles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Par défaut, Ansible recherche les rôles dans les emplacements suivants :</a:t>
            </a:r>
            <a:endParaRPr kumimoji="0" lang="fr-FR" altLang="fr-F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les collections, si vous les utilisez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un répertoire appelé </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0" i="0" u="none" strike="noStrike" cap="none" normalizeH="0" baseline="0" dirty="0">
                <a:ln>
                  <a:noFill/>
                </a:ln>
                <a:solidFill>
                  <a:schemeClr val="bg1"/>
                </a:solidFill>
                <a:effectLst/>
                <a:latin typeface="Söhne"/>
              </a:rPr>
              <a:t>, relatif au fichier </a:t>
            </a:r>
            <a:r>
              <a:rPr kumimoji="0" lang="fr-FR" altLang="fr-FR" b="0" i="0" u="none" strike="noStrike" cap="none" normalizeH="0" baseline="0" dirty="0" err="1">
                <a:ln>
                  <a:noFill/>
                </a:ln>
                <a:solidFill>
                  <a:schemeClr val="bg1"/>
                </a:solidFill>
                <a:effectLst/>
                <a:latin typeface="Söhne"/>
              </a:rPr>
              <a:t>playbook</a:t>
            </a:r>
            <a:endParaRPr kumimoji="0" lang="fr-FR" altLang="fr-FR" b="0" i="0" u="none" strike="noStrike" cap="none" normalizeH="0" baseline="0" dirty="0">
              <a:ln>
                <a:noFill/>
              </a:ln>
              <a:solidFill>
                <a:schemeClr val="bg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 </a:t>
            </a:r>
            <a:r>
              <a:rPr kumimoji="0" lang="fr-FR" altLang="fr-FR" b="1" i="0" u="none" strike="noStrike" cap="none" normalizeH="0" baseline="0" dirty="0" err="1">
                <a:ln>
                  <a:noFill/>
                </a:ln>
                <a:solidFill>
                  <a:schemeClr val="bg1"/>
                </a:solidFill>
                <a:effectLst/>
                <a:latin typeface="Söhne Mono"/>
              </a:rPr>
              <a:t>roles_path</a:t>
            </a:r>
            <a:r>
              <a:rPr kumimoji="0" lang="fr-FR" altLang="fr-FR" b="0" i="0" u="none" strike="noStrike" cap="none" normalizeH="0" baseline="0" dirty="0">
                <a:ln>
                  <a:noFill/>
                </a:ln>
                <a:solidFill>
                  <a:schemeClr val="bg1"/>
                </a:solidFill>
                <a:effectLst/>
                <a:latin typeface="Söhne"/>
              </a:rPr>
              <a:t> configuré. Le chemin de recherche par défaut est </a:t>
            </a:r>
          </a:p>
          <a:p>
            <a:pPr marL="0" marR="0" lvl="0" indent="0" algn="l" defTabSz="914400" rtl="0" eaLnBrk="0" fontAlgn="base" latinLnBrk="0" hangingPunct="0">
              <a:lnSpc>
                <a:spcPct val="100000"/>
              </a:lnSpc>
              <a:spcBef>
                <a:spcPct val="0"/>
              </a:spcBef>
              <a:spcAft>
                <a:spcPct val="0"/>
              </a:spcAft>
              <a:buClrTx/>
              <a:buSzTx/>
              <a:tabLst/>
            </a:pP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usr</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share</a:t>
            </a: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etc</a:t>
            </a: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0" i="0" u="none" strike="noStrike" cap="none" normalizeH="0" baseline="0" dirty="0">
                <a:ln>
                  <a:noFill/>
                </a:ln>
                <a:solidFill>
                  <a:schemeClr val="bg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 répertoire où se trouve le fichier </a:t>
            </a:r>
            <a:r>
              <a:rPr kumimoji="0" lang="fr-FR" altLang="fr-FR" b="0" i="0" u="none" strike="noStrike" cap="none" normalizeH="0" baseline="0" dirty="0" err="1">
                <a:ln>
                  <a:noFill/>
                </a:ln>
                <a:solidFill>
                  <a:schemeClr val="bg1"/>
                </a:solidFill>
                <a:effectLst/>
                <a:latin typeface="Söhne"/>
              </a:rPr>
              <a:t>playbook</a:t>
            </a:r>
            <a:endParaRPr kumimoji="0" lang="fr-FR" altLang="fr-FR" b="0" i="0" u="none" strike="noStrike" cap="none" normalizeH="0" baseline="0" dirty="0">
              <a:ln>
                <a:noFill/>
              </a:ln>
              <a:solidFill>
                <a:schemeClr val="bg1"/>
              </a:solidFill>
              <a:effectLst/>
              <a:latin typeface="Söhne"/>
            </a:endParaRPr>
          </a:p>
          <a:p>
            <a:pPr>
              <a:buFontTx/>
              <a:buChar char="•"/>
            </a:pPr>
            <a:r>
              <a:rPr kumimoji="0" lang="fr-FR" altLang="fr-FR" b="0" i="0" u="none" strike="noStrike" cap="none" normalizeH="0" baseline="0" dirty="0">
                <a:ln>
                  <a:noFill/>
                </a:ln>
                <a:solidFill>
                  <a:schemeClr val="bg1"/>
                </a:solidFill>
                <a:effectLst/>
                <a:latin typeface="Söhne"/>
              </a:rPr>
              <a:t>Alternativement, vous pouvez appeler un rôle avec un chemin entièrement qualifié </a:t>
            </a:r>
          </a:p>
        </p:txBody>
      </p:sp>
      <p:sp>
        <p:nvSpPr>
          <p:cNvPr id="13" name="ZoneTexte 12">
            <a:extLst>
              <a:ext uri="{FF2B5EF4-FFF2-40B4-BE49-F238E27FC236}">
                <a16:creationId xmlns:a16="http://schemas.microsoft.com/office/drawing/2014/main" id="{480CA553-5522-9FDA-71A0-77DB8E3B97D8}"/>
              </a:ext>
            </a:extLst>
          </p:cNvPr>
          <p:cNvSpPr txBox="1"/>
          <p:nvPr/>
        </p:nvSpPr>
        <p:spPr>
          <a:xfrm>
            <a:off x="7733412" y="1802767"/>
            <a:ext cx="5298831" cy="1200329"/>
          </a:xfrm>
          <a:prstGeom prst="rect">
            <a:avLst/>
          </a:prstGeom>
          <a:noFill/>
        </p:spPr>
        <p:txBody>
          <a:bodyPr wrap="square">
            <a:spAutoFit/>
          </a:bodyPr>
          <a:lstStyle/>
          <a:p>
            <a:r>
              <a:rPr lang="en-US" dirty="0">
                <a:solidFill>
                  <a:schemeClr val="bg1"/>
                </a:solidFill>
              </a:rPr>
              <a:t>---</a:t>
            </a:r>
          </a:p>
          <a:p>
            <a:r>
              <a:rPr lang="en-US" dirty="0">
                <a:solidFill>
                  <a:schemeClr val="bg1"/>
                </a:solidFill>
              </a:rPr>
              <a:t>- hosts: webservers</a:t>
            </a:r>
          </a:p>
          <a:p>
            <a:r>
              <a:rPr lang="en-US" dirty="0">
                <a:solidFill>
                  <a:schemeClr val="bg1"/>
                </a:solidFill>
              </a:rPr>
              <a:t>  roles:</a:t>
            </a:r>
          </a:p>
          <a:p>
            <a:r>
              <a:rPr lang="en-US" dirty="0">
                <a:solidFill>
                  <a:schemeClr val="bg1"/>
                </a:solidFill>
              </a:rPr>
              <a:t>    - role: '/path/to/my/roles/common'</a:t>
            </a:r>
          </a:p>
        </p:txBody>
      </p:sp>
      <p:sp>
        <p:nvSpPr>
          <p:cNvPr id="16" name="ZoneTexte 15">
            <a:extLst>
              <a:ext uri="{FF2B5EF4-FFF2-40B4-BE49-F238E27FC236}">
                <a16:creationId xmlns:a16="http://schemas.microsoft.com/office/drawing/2014/main" id="{6961F744-4643-E402-84FE-E9D365D02737}"/>
              </a:ext>
            </a:extLst>
          </p:cNvPr>
          <p:cNvSpPr txBox="1"/>
          <p:nvPr/>
        </p:nvSpPr>
        <p:spPr>
          <a:xfrm>
            <a:off x="146305" y="3601665"/>
            <a:ext cx="8563942" cy="2862322"/>
          </a:xfrm>
          <a:prstGeom prst="rect">
            <a:avLst/>
          </a:prstGeom>
          <a:noFill/>
        </p:spPr>
        <p:txBody>
          <a:bodyPr wrap="square">
            <a:spAutoFit/>
          </a:bodyPr>
          <a:lstStyle/>
          <a:p>
            <a:pPr algn="l"/>
            <a:r>
              <a:rPr lang="fr-FR" b="1" i="0" dirty="0">
                <a:solidFill>
                  <a:schemeClr val="bg1"/>
                </a:solidFill>
                <a:effectLst/>
                <a:latin typeface="Söhne"/>
              </a:rPr>
              <a:t>Utilisation des rôles</a:t>
            </a:r>
          </a:p>
          <a:p>
            <a:pPr algn="l"/>
            <a:r>
              <a:rPr lang="fr-FR" b="0" i="0" dirty="0">
                <a:solidFill>
                  <a:schemeClr val="bg1"/>
                </a:solidFill>
                <a:effectLst/>
                <a:latin typeface="Söhne"/>
              </a:rPr>
              <a:t>Vous pouvez utiliser les rôles de différentes manières :</a:t>
            </a:r>
          </a:p>
          <a:p>
            <a:pPr algn="l">
              <a:buFont typeface="Arial" panose="020B0604020202020204" pitchFamily="34" charset="0"/>
              <a:buChar char="•"/>
            </a:pPr>
            <a:r>
              <a:rPr lang="fr-FR" b="1" i="0" dirty="0">
                <a:solidFill>
                  <a:schemeClr val="bg1"/>
                </a:solidFill>
                <a:effectLst/>
                <a:latin typeface="Söhne"/>
              </a:rPr>
              <a:t>Au niveau du </a:t>
            </a:r>
            <a:r>
              <a:rPr lang="fr-FR" b="1" i="0" dirty="0" err="1">
                <a:solidFill>
                  <a:schemeClr val="bg1"/>
                </a:solidFill>
                <a:effectLst/>
                <a:latin typeface="Söhne"/>
              </a:rPr>
              <a:t>play</a:t>
            </a:r>
            <a:r>
              <a:rPr lang="fr-FR" b="1" i="0" dirty="0">
                <a:solidFill>
                  <a:schemeClr val="bg1"/>
                </a:solidFill>
                <a:effectLst/>
                <a:latin typeface="Söhne"/>
              </a:rPr>
              <a:t> avec l'option </a:t>
            </a:r>
            <a:r>
              <a:rPr lang="fr-FR" b="1" i="0" dirty="0" err="1">
                <a:solidFill>
                  <a:schemeClr val="bg1"/>
                </a:solidFill>
                <a:effectLst/>
                <a:latin typeface="Söhne"/>
              </a:rPr>
              <a:t>roles</a:t>
            </a:r>
            <a:r>
              <a:rPr lang="fr-FR" b="0" i="0" dirty="0">
                <a:solidFill>
                  <a:schemeClr val="bg1"/>
                </a:solidFill>
                <a:effectLst/>
                <a:latin typeface="Söhne"/>
              </a:rPr>
              <a:t> : C'est la manière classique d'utiliser les rôles dans un </a:t>
            </a:r>
            <a:r>
              <a:rPr lang="fr-FR" b="0" i="0" dirty="0" err="1">
                <a:solidFill>
                  <a:schemeClr val="bg1"/>
                </a:solidFill>
                <a:effectLst/>
                <a:latin typeface="Söhne"/>
              </a:rPr>
              <a:t>play</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Au niveau des tâches avec </a:t>
            </a:r>
            <a:r>
              <a:rPr lang="fr-FR" b="1" i="0" dirty="0" err="1">
                <a:solidFill>
                  <a:schemeClr val="bg1"/>
                </a:solidFill>
                <a:effectLst/>
                <a:latin typeface="Söhne"/>
              </a:rPr>
              <a:t>include_role</a:t>
            </a:r>
            <a:r>
              <a:rPr lang="fr-FR" b="0" i="0" dirty="0">
                <a:solidFill>
                  <a:schemeClr val="bg1"/>
                </a:solidFill>
                <a:effectLst/>
                <a:latin typeface="Söhne"/>
              </a:rPr>
              <a:t> : Vous pouvez réutiliser les rôles de manière dynamique à n'importe quel endroit de la section </a:t>
            </a:r>
            <a:r>
              <a:rPr lang="fr-FR" b="0" i="0" dirty="0" err="1">
                <a:solidFill>
                  <a:schemeClr val="bg1"/>
                </a:solidFill>
                <a:effectLst/>
                <a:latin typeface="Söhne"/>
              </a:rPr>
              <a:t>tasks</a:t>
            </a:r>
            <a:r>
              <a:rPr lang="fr-FR" b="0" i="0" dirty="0">
                <a:solidFill>
                  <a:schemeClr val="bg1"/>
                </a:solidFill>
                <a:effectLst/>
                <a:latin typeface="Söhne"/>
              </a:rPr>
              <a:t> d'un </a:t>
            </a:r>
            <a:r>
              <a:rPr lang="fr-FR" b="0" i="0" dirty="0" err="1">
                <a:solidFill>
                  <a:schemeClr val="bg1"/>
                </a:solidFill>
                <a:effectLst/>
                <a:latin typeface="Söhne"/>
              </a:rPr>
              <a:t>play</a:t>
            </a:r>
            <a:r>
              <a:rPr lang="fr-FR" b="0" i="0" dirty="0">
                <a:solidFill>
                  <a:schemeClr val="bg1"/>
                </a:solidFill>
                <a:effectLst/>
                <a:latin typeface="Söhne"/>
              </a:rPr>
              <a:t> en utilisant </a:t>
            </a:r>
            <a:r>
              <a:rPr lang="fr-FR" b="0" i="0" dirty="0" err="1">
                <a:solidFill>
                  <a:schemeClr val="bg1"/>
                </a:solidFill>
                <a:effectLst/>
                <a:latin typeface="Söhne"/>
              </a:rPr>
              <a:t>include_role</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Au niveau des tâches avec </a:t>
            </a:r>
            <a:r>
              <a:rPr lang="fr-FR" b="1" i="0" dirty="0" err="1">
                <a:solidFill>
                  <a:schemeClr val="bg1"/>
                </a:solidFill>
                <a:effectLst/>
                <a:latin typeface="Söhne"/>
              </a:rPr>
              <a:t>import_role</a:t>
            </a:r>
            <a:r>
              <a:rPr lang="fr-FR" b="0" i="0" dirty="0">
                <a:solidFill>
                  <a:schemeClr val="bg1"/>
                </a:solidFill>
                <a:effectLst/>
                <a:latin typeface="Söhne"/>
              </a:rPr>
              <a:t> : Vous pouvez réutiliser les rôles de manière statique à n'importe quel endroit de la section </a:t>
            </a:r>
            <a:r>
              <a:rPr lang="fr-FR" b="0" i="0" dirty="0" err="1">
                <a:solidFill>
                  <a:schemeClr val="bg1"/>
                </a:solidFill>
                <a:effectLst/>
                <a:latin typeface="Söhne"/>
              </a:rPr>
              <a:t>tasks</a:t>
            </a:r>
            <a:r>
              <a:rPr lang="fr-FR" b="0" i="0" dirty="0">
                <a:solidFill>
                  <a:schemeClr val="bg1"/>
                </a:solidFill>
                <a:effectLst/>
                <a:latin typeface="Söhne"/>
              </a:rPr>
              <a:t> d'un </a:t>
            </a:r>
            <a:r>
              <a:rPr lang="fr-FR" b="0" i="0" dirty="0" err="1">
                <a:solidFill>
                  <a:schemeClr val="bg1"/>
                </a:solidFill>
                <a:effectLst/>
                <a:latin typeface="Söhne"/>
              </a:rPr>
              <a:t>play</a:t>
            </a:r>
            <a:r>
              <a:rPr lang="fr-FR" b="0" i="0" dirty="0">
                <a:solidFill>
                  <a:schemeClr val="bg1"/>
                </a:solidFill>
                <a:effectLst/>
                <a:latin typeface="Söhne"/>
              </a:rPr>
              <a:t> en utilisant </a:t>
            </a:r>
            <a:r>
              <a:rPr lang="fr-FR" b="0" i="0" dirty="0" err="1">
                <a:solidFill>
                  <a:schemeClr val="bg1"/>
                </a:solidFill>
                <a:effectLst/>
                <a:latin typeface="Söhne"/>
              </a:rPr>
              <a:t>import_role</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En tant que dépendance d'un autre rôle</a:t>
            </a:r>
            <a:r>
              <a:rPr lang="fr-FR" b="0" i="0" dirty="0">
                <a:solidFill>
                  <a:schemeClr val="bg1"/>
                </a:solidFill>
                <a:effectLst/>
                <a:latin typeface="Söhne"/>
              </a:rPr>
              <a:t> : (voir le mot-clé </a:t>
            </a:r>
            <a:r>
              <a:rPr lang="fr-FR" b="0" i="0" dirty="0" err="1">
                <a:solidFill>
                  <a:schemeClr val="bg1"/>
                </a:solidFill>
                <a:effectLst/>
                <a:latin typeface="Söhne"/>
              </a:rPr>
              <a:t>dependencies</a:t>
            </a:r>
            <a:r>
              <a:rPr lang="fr-FR" b="0" i="0" dirty="0">
                <a:solidFill>
                  <a:schemeClr val="bg1"/>
                </a:solidFill>
                <a:effectLst/>
                <a:latin typeface="Söhne"/>
              </a:rPr>
              <a:t> dans </a:t>
            </a:r>
            <a:r>
              <a:rPr lang="fr-FR" b="0" i="0" dirty="0" err="1">
                <a:solidFill>
                  <a:schemeClr val="bg1"/>
                </a:solidFill>
                <a:effectLst/>
                <a:latin typeface="Söhne"/>
              </a:rPr>
              <a:t>meta</a:t>
            </a:r>
            <a:r>
              <a:rPr lang="fr-FR" b="0" i="0" dirty="0">
                <a:solidFill>
                  <a:schemeClr val="bg1"/>
                </a:solidFill>
                <a:effectLst/>
                <a:latin typeface="Söhne"/>
              </a:rPr>
              <a:t>/</a:t>
            </a:r>
            <a:r>
              <a:rPr lang="fr-FR" b="0" i="0" dirty="0" err="1">
                <a:solidFill>
                  <a:schemeClr val="bg1"/>
                </a:solidFill>
                <a:effectLst/>
                <a:latin typeface="Söhne"/>
              </a:rPr>
              <a:t>main.yml</a:t>
            </a:r>
            <a:r>
              <a:rPr lang="fr-FR" b="0" i="0" dirty="0">
                <a:solidFill>
                  <a:schemeClr val="bg1"/>
                </a:solidFill>
                <a:effectLst/>
                <a:latin typeface="Söhne"/>
              </a:rPr>
              <a:t> sur cette même page).</a:t>
            </a:r>
          </a:p>
        </p:txBody>
      </p:sp>
      <p:sp>
        <p:nvSpPr>
          <p:cNvPr id="17" name="ZoneTexte 16">
            <a:extLst>
              <a:ext uri="{FF2B5EF4-FFF2-40B4-BE49-F238E27FC236}">
                <a16:creationId xmlns:a16="http://schemas.microsoft.com/office/drawing/2014/main" id="{BDD8B8EA-937F-87C2-0E83-274867DAFA3D}"/>
              </a:ext>
            </a:extLst>
          </p:cNvPr>
          <p:cNvSpPr txBox="1"/>
          <p:nvPr/>
        </p:nvSpPr>
        <p:spPr>
          <a:xfrm>
            <a:off x="8964335" y="3832497"/>
            <a:ext cx="5298831" cy="1754326"/>
          </a:xfrm>
          <a:prstGeom prst="rect">
            <a:avLst/>
          </a:prstGeom>
          <a:noFill/>
        </p:spPr>
        <p:txBody>
          <a:bodyPr wrap="square">
            <a:spAutoFit/>
          </a:bodyPr>
          <a:lstStyle/>
          <a:p>
            <a:r>
              <a:rPr lang="en-US" dirty="0">
                <a:solidFill>
                  <a:schemeClr val="bg1"/>
                </a:solidFill>
              </a:rPr>
              <a:t>---</a:t>
            </a:r>
          </a:p>
          <a:p>
            <a:r>
              <a:rPr lang="en-US" dirty="0">
                <a:solidFill>
                  <a:schemeClr val="bg1"/>
                </a:solidFill>
              </a:rPr>
              <a:t>- hosts: webservers</a:t>
            </a:r>
          </a:p>
          <a:p>
            <a:r>
              <a:rPr lang="en-US" dirty="0">
                <a:solidFill>
                  <a:schemeClr val="bg1"/>
                </a:solidFill>
              </a:rPr>
              <a:t>  roles:</a:t>
            </a:r>
          </a:p>
          <a:p>
            <a:r>
              <a:rPr lang="en-US" dirty="0">
                <a:solidFill>
                  <a:schemeClr val="bg1"/>
                </a:solidFill>
              </a:rPr>
              <a:t>    - common </a:t>
            </a:r>
          </a:p>
          <a:p>
            <a:r>
              <a:rPr lang="en-US" dirty="0">
                <a:solidFill>
                  <a:schemeClr val="bg1"/>
                </a:solidFill>
              </a:rPr>
              <a:t>    - webservers</a:t>
            </a:r>
          </a:p>
          <a:p>
            <a:r>
              <a:rPr lang="en-US" dirty="0">
                <a:solidFill>
                  <a:schemeClr val="bg1"/>
                </a:solidFill>
              </a:rPr>
              <a:t>      </a:t>
            </a:r>
          </a:p>
        </p:txBody>
      </p:sp>
    </p:spTree>
    <p:extLst>
      <p:ext uri="{BB962C8B-B14F-4D97-AF65-F5344CB8AC3E}">
        <p14:creationId xmlns:p14="http://schemas.microsoft.com/office/powerpoint/2010/main" val="2633637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3FC4A4E0-87CF-AC97-3EF2-80231BD26F68}"/>
              </a:ext>
            </a:extLst>
          </p:cNvPr>
          <p:cNvSpPr txBox="1"/>
          <p:nvPr/>
        </p:nvSpPr>
        <p:spPr>
          <a:xfrm>
            <a:off x="146303" y="1150700"/>
            <a:ext cx="10638927" cy="1477328"/>
          </a:xfrm>
          <a:prstGeom prst="rect">
            <a:avLst/>
          </a:prstGeom>
          <a:noFill/>
        </p:spPr>
        <p:txBody>
          <a:bodyPr wrap="square">
            <a:spAutoFit/>
          </a:bodyPr>
          <a:lstStyle/>
          <a:p>
            <a:r>
              <a:rPr lang="fr-FR" b="1" dirty="0">
                <a:solidFill>
                  <a:schemeClr val="bg1"/>
                </a:solidFill>
              </a:rPr>
              <a:t>Ansible Vault </a:t>
            </a:r>
            <a:r>
              <a:rPr lang="fr-FR" dirty="0">
                <a:solidFill>
                  <a:schemeClr val="bg1"/>
                </a:solidFill>
              </a:rPr>
              <a:t>est une fonctionnalité d'Ansible permettant de chiffrer et de déchiffrer des fichiers pour sécuriser les informations sensibles, telles que les mots de passe, les clés API et les configurations confidentielles. </a:t>
            </a:r>
          </a:p>
          <a:p>
            <a:r>
              <a:rPr lang="fr-FR" dirty="0">
                <a:solidFill>
                  <a:schemeClr val="bg1"/>
                </a:solidFill>
              </a:rPr>
              <a:t>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p:txBody>
      </p:sp>
      <p:graphicFrame>
        <p:nvGraphicFramePr>
          <p:cNvPr id="8" name="Tableau 7">
            <a:extLst>
              <a:ext uri="{FF2B5EF4-FFF2-40B4-BE49-F238E27FC236}">
                <a16:creationId xmlns:a16="http://schemas.microsoft.com/office/drawing/2014/main" id="{58DA0AFF-7750-FAEA-1E04-941968F4F912}"/>
              </a:ext>
            </a:extLst>
          </p:cNvPr>
          <p:cNvGraphicFramePr>
            <a:graphicFrameLocks noGrp="1"/>
          </p:cNvGraphicFramePr>
          <p:nvPr>
            <p:extLst>
              <p:ext uri="{D42A27DB-BD31-4B8C-83A1-F6EECF244321}">
                <p14:modId xmlns:p14="http://schemas.microsoft.com/office/powerpoint/2010/main" val="301414681"/>
              </p:ext>
            </p:extLst>
          </p:nvPr>
        </p:nvGraphicFramePr>
        <p:xfrm>
          <a:off x="502997" y="2968557"/>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encrypt</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encrypt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graphicFrame>
        <p:nvGraphicFramePr>
          <p:cNvPr id="11" name="Tableau 10">
            <a:extLst>
              <a:ext uri="{FF2B5EF4-FFF2-40B4-BE49-F238E27FC236}">
                <a16:creationId xmlns:a16="http://schemas.microsoft.com/office/drawing/2014/main" id="{9AEAC82C-8AB6-27D1-A0B4-4AC0BD31466E}"/>
              </a:ext>
            </a:extLst>
          </p:cNvPr>
          <p:cNvGraphicFramePr>
            <a:graphicFrameLocks noGrp="1"/>
          </p:cNvGraphicFramePr>
          <p:nvPr>
            <p:extLst>
              <p:ext uri="{D42A27DB-BD31-4B8C-83A1-F6EECF244321}">
                <p14:modId xmlns:p14="http://schemas.microsoft.com/office/powerpoint/2010/main" val="1494579749"/>
              </p:ext>
            </p:extLst>
          </p:nvPr>
        </p:nvGraphicFramePr>
        <p:xfrm>
          <a:off x="502997" y="3635683"/>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b="0" i="0" kern="1200" dirty="0">
                          <a:solidFill>
                            <a:schemeClr val="lt1"/>
                          </a:solidFill>
                          <a:effectLst/>
                          <a:latin typeface="Courier New" panose="02070309020205020404" pitchFamily="49" charset="0"/>
                          <a:ea typeface="+mn-ea"/>
                          <a:cs typeface="Courier New" panose="02070309020205020404" pitchFamily="49" charset="0"/>
                        </a:rPr>
                        <a:t>ansible-</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vault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decrypt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&lt;</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nom_du_fichier</a:t>
                      </a:r>
                      <a:r>
                        <a:rPr lang="fr-FR" sz="1400" b="0" i="0" kern="1200" dirty="0">
                          <a:solidFill>
                            <a:schemeClr val="lt1"/>
                          </a:solidFill>
                          <a:effectLst/>
                          <a:latin typeface="Courier New" panose="02070309020205020404" pitchFamily="49" charset="0"/>
                          <a:ea typeface="+mn-ea"/>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b="0" i="0" kern="1200" dirty="0">
                          <a:solidFill>
                            <a:schemeClr val="lt1"/>
                          </a:solidFill>
                          <a:effectLst/>
                          <a:latin typeface="Courier New" panose="02070309020205020404" pitchFamily="49" charset="0"/>
                          <a:ea typeface="+mn-ea"/>
                          <a:cs typeface="Courier New" panose="02070309020205020404" pitchFamily="49" charset="0"/>
                        </a:rPr>
                        <a:t>ansible-</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vault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decrypt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secrets.yml</a:t>
                      </a:r>
                      <a:endParaRPr lang="fr-FR" sz="1400" b="0" i="0" kern="1200" dirty="0">
                        <a:solidFill>
                          <a:schemeClr val="lt1"/>
                        </a:solidFill>
                        <a:effectLst/>
                        <a:latin typeface="Courier New" panose="02070309020205020404" pitchFamily="49" charset="0"/>
                        <a:ea typeface="+mn-ea"/>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2" name="ZoneTexte 11">
            <a:extLst>
              <a:ext uri="{FF2B5EF4-FFF2-40B4-BE49-F238E27FC236}">
                <a16:creationId xmlns:a16="http://schemas.microsoft.com/office/drawing/2014/main" id="{491C4C4C-C161-D0C8-A954-A232AFAFF633}"/>
              </a:ext>
            </a:extLst>
          </p:cNvPr>
          <p:cNvSpPr txBox="1"/>
          <p:nvPr/>
        </p:nvSpPr>
        <p:spPr>
          <a:xfrm>
            <a:off x="502997" y="2668734"/>
            <a:ext cx="1759557" cy="338554"/>
          </a:xfrm>
          <a:prstGeom prst="rect">
            <a:avLst/>
          </a:prstGeom>
          <a:noFill/>
        </p:spPr>
        <p:txBody>
          <a:bodyPr wrap="square">
            <a:spAutoFit/>
          </a:bodyPr>
          <a:lstStyle/>
          <a:p>
            <a:r>
              <a:rPr lang="fr-FR" sz="1600" b="1" dirty="0">
                <a:solidFill>
                  <a:srgbClr val="FFFF00"/>
                </a:solidFill>
                <a:latin typeface="Söhne Mono"/>
              </a:rPr>
              <a:t>Chiffrer un fichier</a:t>
            </a:r>
            <a:endParaRPr lang="fr-FR" sz="1600" dirty="0">
              <a:solidFill>
                <a:srgbClr val="FFFF00"/>
              </a:solidFill>
            </a:endParaRPr>
          </a:p>
        </p:txBody>
      </p:sp>
      <p:sp>
        <p:nvSpPr>
          <p:cNvPr id="13" name="ZoneTexte 12">
            <a:extLst>
              <a:ext uri="{FF2B5EF4-FFF2-40B4-BE49-F238E27FC236}">
                <a16:creationId xmlns:a16="http://schemas.microsoft.com/office/drawing/2014/main" id="{E52583A5-64FD-8A86-23E8-E240294E4E92}"/>
              </a:ext>
            </a:extLst>
          </p:cNvPr>
          <p:cNvSpPr txBox="1"/>
          <p:nvPr/>
        </p:nvSpPr>
        <p:spPr>
          <a:xfrm>
            <a:off x="502996" y="3377443"/>
            <a:ext cx="2111250" cy="338554"/>
          </a:xfrm>
          <a:prstGeom prst="rect">
            <a:avLst/>
          </a:prstGeom>
          <a:noFill/>
        </p:spPr>
        <p:txBody>
          <a:bodyPr wrap="square">
            <a:spAutoFit/>
          </a:bodyPr>
          <a:lstStyle/>
          <a:p>
            <a:r>
              <a:rPr lang="fr-FR" sz="1600" b="1" dirty="0">
                <a:solidFill>
                  <a:srgbClr val="FFFF00"/>
                </a:solidFill>
                <a:latin typeface="Söhne Mono"/>
              </a:rPr>
              <a:t>Déchiffrer un fichier</a:t>
            </a:r>
            <a:endParaRPr lang="fr-FR" sz="1600" dirty="0">
              <a:solidFill>
                <a:srgbClr val="FFFF00"/>
              </a:solidFill>
            </a:endParaRPr>
          </a:p>
        </p:txBody>
      </p:sp>
      <p:graphicFrame>
        <p:nvGraphicFramePr>
          <p:cNvPr id="14" name="Tableau 13">
            <a:extLst>
              <a:ext uri="{FF2B5EF4-FFF2-40B4-BE49-F238E27FC236}">
                <a16:creationId xmlns:a16="http://schemas.microsoft.com/office/drawing/2014/main" id="{E5252999-7160-98D8-9C8C-2EFD5E0D376F}"/>
              </a:ext>
            </a:extLst>
          </p:cNvPr>
          <p:cNvGraphicFramePr>
            <a:graphicFrameLocks noGrp="1"/>
          </p:cNvGraphicFramePr>
          <p:nvPr>
            <p:extLst>
              <p:ext uri="{D42A27DB-BD31-4B8C-83A1-F6EECF244321}">
                <p14:modId xmlns:p14="http://schemas.microsoft.com/office/powerpoint/2010/main" val="2026764982"/>
              </p:ext>
            </p:extLst>
          </p:nvPr>
        </p:nvGraphicFramePr>
        <p:xfrm>
          <a:off x="502997" y="4373388"/>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edit</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edit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5" name="ZoneTexte 14">
            <a:extLst>
              <a:ext uri="{FF2B5EF4-FFF2-40B4-BE49-F238E27FC236}">
                <a16:creationId xmlns:a16="http://schemas.microsoft.com/office/drawing/2014/main" id="{014771CF-658B-9DEE-9557-D1CD64C97BB3}"/>
              </a:ext>
            </a:extLst>
          </p:cNvPr>
          <p:cNvSpPr txBox="1"/>
          <p:nvPr/>
        </p:nvSpPr>
        <p:spPr>
          <a:xfrm>
            <a:off x="502996" y="4115148"/>
            <a:ext cx="2743200" cy="338554"/>
          </a:xfrm>
          <a:prstGeom prst="rect">
            <a:avLst/>
          </a:prstGeom>
          <a:noFill/>
        </p:spPr>
        <p:txBody>
          <a:bodyPr wrap="square">
            <a:spAutoFit/>
          </a:bodyPr>
          <a:lstStyle/>
          <a:p>
            <a:r>
              <a:rPr lang="fr-FR" sz="1600" b="1" dirty="0">
                <a:solidFill>
                  <a:srgbClr val="FFFF00"/>
                </a:solidFill>
                <a:latin typeface="Söhne Mono"/>
              </a:rPr>
              <a:t>Éditer un fichier chiffré</a:t>
            </a:r>
            <a:endParaRPr lang="fr-FR" sz="1600" dirty="0">
              <a:solidFill>
                <a:srgbClr val="FFFF00"/>
              </a:solidFill>
            </a:endParaRPr>
          </a:p>
        </p:txBody>
      </p:sp>
      <p:graphicFrame>
        <p:nvGraphicFramePr>
          <p:cNvPr id="16" name="Tableau 15">
            <a:extLst>
              <a:ext uri="{FF2B5EF4-FFF2-40B4-BE49-F238E27FC236}">
                <a16:creationId xmlns:a16="http://schemas.microsoft.com/office/drawing/2014/main" id="{0234F536-55A2-8215-5299-8E0F14E3F13D}"/>
              </a:ext>
            </a:extLst>
          </p:cNvPr>
          <p:cNvGraphicFramePr>
            <a:graphicFrameLocks noGrp="1"/>
          </p:cNvGraphicFramePr>
          <p:nvPr>
            <p:extLst>
              <p:ext uri="{D42A27DB-BD31-4B8C-83A1-F6EECF244321}">
                <p14:modId xmlns:p14="http://schemas.microsoft.com/office/powerpoint/2010/main" val="2604070554"/>
              </p:ext>
            </p:extLst>
          </p:nvPr>
        </p:nvGraphicFramePr>
        <p:xfrm>
          <a:off x="502997" y="5065561"/>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rekey</a:t>
                      </a:r>
                      <a:r>
                        <a:rPr lang="fr-FR" sz="1800" b="0" i="0" kern="1200" dirty="0">
                          <a:solidFill>
                            <a:schemeClr val="lt1"/>
                          </a:solidFill>
                          <a:effectLst/>
                          <a:latin typeface="+mn-lt"/>
                          <a:ea typeface="+mn-ea"/>
                          <a:cs typeface="+mn-cs"/>
                        </a:rPr>
                        <a:t> </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800" b="0" i="0" kern="1200" dirty="0" err="1">
                          <a:solidFill>
                            <a:schemeClr val="lt1"/>
                          </a:solidFill>
                          <a:effectLst/>
                          <a:latin typeface="+mn-lt"/>
                          <a:ea typeface="+mn-ea"/>
                          <a:cs typeface="+mn-cs"/>
                        </a:rPr>
                        <a:t>rekey</a:t>
                      </a:r>
                      <a:r>
                        <a:rPr lang="fr-FR" sz="1800" b="0" i="0" kern="1200" dirty="0">
                          <a:solidFill>
                            <a:schemeClr val="lt1"/>
                          </a:solidFill>
                          <a:effectLst/>
                          <a:latin typeface="+mn-lt"/>
                          <a:ea typeface="+mn-ea"/>
                          <a:cs typeface="+mn-cs"/>
                        </a:rPr>
                        <a:t> </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8" name="ZoneTexte 17">
            <a:extLst>
              <a:ext uri="{FF2B5EF4-FFF2-40B4-BE49-F238E27FC236}">
                <a16:creationId xmlns:a16="http://schemas.microsoft.com/office/drawing/2014/main" id="{AC064624-C6BF-6563-3589-5877DB791369}"/>
              </a:ext>
            </a:extLst>
          </p:cNvPr>
          <p:cNvSpPr txBox="1"/>
          <p:nvPr/>
        </p:nvSpPr>
        <p:spPr>
          <a:xfrm>
            <a:off x="502995" y="4807321"/>
            <a:ext cx="4713773" cy="338554"/>
          </a:xfrm>
          <a:prstGeom prst="rect">
            <a:avLst/>
          </a:prstGeom>
          <a:noFill/>
        </p:spPr>
        <p:txBody>
          <a:bodyPr wrap="square">
            <a:spAutoFit/>
          </a:bodyPr>
          <a:lstStyle/>
          <a:p>
            <a:r>
              <a:rPr lang="fr-FR" sz="1600" b="1" dirty="0">
                <a:solidFill>
                  <a:srgbClr val="FFFF00"/>
                </a:solidFill>
                <a:latin typeface="Söhne Mono"/>
              </a:rPr>
              <a:t>Ré-chiffrer un fichier avec un nouveau mot de passe</a:t>
            </a:r>
            <a:endParaRPr lang="fr-FR" sz="1600" dirty="0">
              <a:solidFill>
                <a:srgbClr val="FFFF00"/>
              </a:solidFill>
            </a:endParaRPr>
          </a:p>
        </p:txBody>
      </p:sp>
      <p:graphicFrame>
        <p:nvGraphicFramePr>
          <p:cNvPr id="19" name="Tableau 18">
            <a:extLst>
              <a:ext uri="{FF2B5EF4-FFF2-40B4-BE49-F238E27FC236}">
                <a16:creationId xmlns:a16="http://schemas.microsoft.com/office/drawing/2014/main" id="{F8514D7E-E4B0-37F5-4A93-71570A3C4FC9}"/>
              </a:ext>
            </a:extLst>
          </p:cNvPr>
          <p:cNvGraphicFramePr>
            <a:graphicFrameLocks noGrp="1"/>
          </p:cNvGraphicFramePr>
          <p:nvPr>
            <p:extLst>
              <p:ext uri="{D42A27DB-BD31-4B8C-83A1-F6EECF244321}">
                <p14:modId xmlns:p14="http://schemas.microsoft.com/office/powerpoint/2010/main" val="1746220326"/>
              </p:ext>
            </p:extLst>
          </p:nvPr>
        </p:nvGraphicFramePr>
        <p:xfrm>
          <a:off x="502997" y="5862066"/>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create</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create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20" name="ZoneTexte 19">
            <a:extLst>
              <a:ext uri="{FF2B5EF4-FFF2-40B4-BE49-F238E27FC236}">
                <a16:creationId xmlns:a16="http://schemas.microsoft.com/office/drawing/2014/main" id="{23347216-38AC-DA36-8F61-2AF4D35BE1FA}"/>
              </a:ext>
            </a:extLst>
          </p:cNvPr>
          <p:cNvSpPr txBox="1"/>
          <p:nvPr/>
        </p:nvSpPr>
        <p:spPr>
          <a:xfrm>
            <a:off x="502996" y="5603826"/>
            <a:ext cx="4244850" cy="338554"/>
          </a:xfrm>
          <a:prstGeom prst="rect">
            <a:avLst/>
          </a:prstGeom>
          <a:noFill/>
        </p:spPr>
        <p:txBody>
          <a:bodyPr wrap="square">
            <a:spAutoFit/>
          </a:bodyPr>
          <a:lstStyle/>
          <a:p>
            <a:r>
              <a:rPr lang="fr-FR" sz="1600" b="1" dirty="0">
                <a:solidFill>
                  <a:srgbClr val="FFFF00"/>
                </a:solidFill>
                <a:latin typeface="Söhne Mono"/>
              </a:rPr>
              <a:t>Chiffrer un fichier lors de sa création </a:t>
            </a:r>
          </a:p>
        </p:txBody>
      </p:sp>
    </p:spTree>
    <p:extLst>
      <p:ext uri="{BB962C8B-B14F-4D97-AF65-F5344CB8AC3E}">
        <p14:creationId xmlns:p14="http://schemas.microsoft.com/office/powerpoint/2010/main" val="1775934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3FC4A4E0-87CF-AC97-3EF2-80231BD26F68}"/>
              </a:ext>
            </a:extLst>
          </p:cNvPr>
          <p:cNvSpPr txBox="1"/>
          <p:nvPr/>
        </p:nvSpPr>
        <p:spPr>
          <a:xfrm>
            <a:off x="146303" y="1150700"/>
            <a:ext cx="10638927" cy="369332"/>
          </a:xfrm>
          <a:prstGeom prst="rect">
            <a:avLst/>
          </a:prstGeom>
          <a:noFill/>
        </p:spPr>
        <p:txBody>
          <a:bodyPr wrap="square">
            <a:spAutoFit/>
          </a:bodyPr>
          <a:lstStyle/>
          <a:p>
            <a:r>
              <a:rPr lang="fr-FR" b="1" dirty="0">
                <a:solidFill>
                  <a:schemeClr val="bg1"/>
                </a:solidFill>
              </a:rPr>
              <a:t>Exemple :  Supposons que vous ayez un fichier de variables contenant des informations sensibles, </a:t>
            </a:r>
          </a:p>
        </p:txBody>
      </p:sp>
      <p:sp>
        <p:nvSpPr>
          <p:cNvPr id="9" name="ZoneTexte 8">
            <a:extLst>
              <a:ext uri="{FF2B5EF4-FFF2-40B4-BE49-F238E27FC236}">
                <a16:creationId xmlns:a16="http://schemas.microsoft.com/office/drawing/2014/main" id="{877F2A33-5682-1C35-AF9C-8040E963750E}"/>
              </a:ext>
            </a:extLst>
          </p:cNvPr>
          <p:cNvSpPr txBox="1"/>
          <p:nvPr/>
        </p:nvSpPr>
        <p:spPr>
          <a:xfrm>
            <a:off x="234461" y="1896606"/>
            <a:ext cx="4513385" cy="923330"/>
          </a:xfrm>
          <a:prstGeom prst="rect">
            <a:avLst/>
          </a:prstGeom>
          <a:noFill/>
        </p:spPr>
        <p:txBody>
          <a:bodyPr wrap="square">
            <a:spAutoFit/>
          </a:bodyPr>
          <a:lstStyle/>
          <a:p>
            <a:r>
              <a:rPr lang="fr-FR">
                <a:solidFill>
                  <a:schemeClr val="bg1"/>
                </a:solidFill>
              </a:rPr>
              <a:t># secrets.yml</a:t>
            </a:r>
          </a:p>
          <a:p>
            <a:r>
              <a:rPr lang="fr-FR">
                <a:solidFill>
                  <a:schemeClr val="bg1"/>
                </a:solidFill>
              </a:rPr>
              <a:t>db_password: supersecretpassword</a:t>
            </a:r>
          </a:p>
          <a:p>
            <a:r>
              <a:rPr lang="fr-FR">
                <a:solidFill>
                  <a:schemeClr val="bg1"/>
                </a:solidFill>
              </a:rPr>
              <a:t>api_key: myapikey123456</a:t>
            </a:r>
            <a:endParaRPr lang="fr-FR" dirty="0">
              <a:solidFill>
                <a:schemeClr val="bg1"/>
              </a:solidFill>
            </a:endParaRPr>
          </a:p>
        </p:txBody>
      </p:sp>
      <p:sp>
        <p:nvSpPr>
          <p:cNvPr id="17" name="ZoneTexte 16">
            <a:extLst>
              <a:ext uri="{FF2B5EF4-FFF2-40B4-BE49-F238E27FC236}">
                <a16:creationId xmlns:a16="http://schemas.microsoft.com/office/drawing/2014/main" id="{6579FE2C-3433-5A5E-E2A0-CAEAE2BBBE34}"/>
              </a:ext>
            </a:extLst>
          </p:cNvPr>
          <p:cNvSpPr txBox="1"/>
          <p:nvPr/>
        </p:nvSpPr>
        <p:spPr>
          <a:xfrm>
            <a:off x="286980" y="3143735"/>
            <a:ext cx="7690338" cy="369332"/>
          </a:xfrm>
          <a:prstGeom prst="rect">
            <a:avLst/>
          </a:prstGeom>
          <a:noFill/>
        </p:spPr>
        <p:txBody>
          <a:bodyPr wrap="square">
            <a:spAutoFit/>
          </a:bodyPr>
          <a:lstStyle/>
          <a:p>
            <a:r>
              <a:rPr lang="fr-FR" dirty="0">
                <a:solidFill>
                  <a:schemeClr val="bg1"/>
                </a:solidFill>
              </a:rPr>
              <a:t>ansible-</a:t>
            </a:r>
            <a:r>
              <a:rPr lang="fr-FR" dirty="0" err="1">
                <a:solidFill>
                  <a:schemeClr val="bg1"/>
                </a:solidFill>
              </a:rPr>
              <a:t>vault</a:t>
            </a:r>
            <a:r>
              <a:rPr lang="fr-FR" dirty="0">
                <a:solidFill>
                  <a:schemeClr val="bg1"/>
                </a:solidFill>
              </a:rPr>
              <a:t> </a:t>
            </a:r>
            <a:r>
              <a:rPr lang="fr-FR" dirty="0" err="1">
                <a:solidFill>
                  <a:schemeClr val="bg1"/>
                </a:solidFill>
              </a:rPr>
              <a:t>encrypt</a:t>
            </a:r>
            <a:r>
              <a:rPr lang="fr-FR" dirty="0">
                <a:solidFill>
                  <a:schemeClr val="bg1"/>
                </a:solidFill>
              </a:rPr>
              <a:t> </a:t>
            </a:r>
            <a:r>
              <a:rPr lang="fr-FR" dirty="0" err="1">
                <a:solidFill>
                  <a:schemeClr val="bg1"/>
                </a:solidFill>
              </a:rPr>
              <a:t>secrets.yml</a:t>
            </a:r>
            <a:endParaRPr lang="fr-FR" dirty="0">
              <a:solidFill>
                <a:schemeClr val="bg1"/>
              </a:solidFill>
            </a:endParaRPr>
          </a:p>
        </p:txBody>
      </p:sp>
      <p:sp>
        <p:nvSpPr>
          <p:cNvPr id="23" name="ZoneTexte 22">
            <a:extLst>
              <a:ext uri="{FF2B5EF4-FFF2-40B4-BE49-F238E27FC236}">
                <a16:creationId xmlns:a16="http://schemas.microsoft.com/office/drawing/2014/main" id="{6515D976-CE57-62D2-39A6-1BCE3BBA9347}"/>
              </a:ext>
            </a:extLst>
          </p:cNvPr>
          <p:cNvSpPr txBox="1"/>
          <p:nvPr/>
        </p:nvSpPr>
        <p:spPr>
          <a:xfrm>
            <a:off x="410308" y="3909416"/>
            <a:ext cx="7690338" cy="2308324"/>
          </a:xfrm>
          <a:prstGeom prst="rect">
            <a:avLst/>
          </a:prstGeom>
          <a:noFill/>
        </p:spPr>
        <p:txBody>
          <a:bodyPr wrap="square">
            <a:spAutoFit/>
          </a:bodyPr>
          <a:lstStyle/>
          <a:p>
            <a:r>
              <a:rPr lang="fr-FR" dirty="0">
                <a:solidFill>
                  <a:schemeClr val="bg1"/>
                </a:solidFill>
              </a:rPr>
              <a:t># </a:t>
            </a:r>
            <a:r>
              <a:rPr lang="fr-FR" dirty="0" err="1">
                <a:solidFill>
                  <a:schemeClr val="bg1"/>
                </a:solidFill>
              </a:rPr>
              <a:t>playbook.yml</a:t>
            </a:r>
            <a:endParaRPr lang="fr-FR" dirty="0">
              <a:solidFill>
                <a:schemeClr val="bg1"/>
              </a:solidFill>
            </a:endParaRPr>
          </a:p>
          <a:p>
            <a:r>
              <a:rPr lang="fr-FR" dirty="0">
                <a:solidFill>
                  <a:schemeClr val="bg1"/>
                </a:solidFill>
              </a:rPr>
              <a:t>- hosts: localhost</a:t>
            </a:r>
          </a:p>
          <a:p>
            <a:r>
              <a:rPr lang="fr-FR" dirty="0">
                <a:solidFill>
                  <a:schemeClr val="bg1"/>
                </a:solidFill>
              </a:rPr>
              <a:t>  </a:t>
            </a:r>
            <a:r>
              <a:rPr lang="fr-FR" dirty="0" err="1">
                <a:solidFill>
                  <a:schemeClr val="bg1"/>
                </a:solidFill>
              </a:rPr>
              <a:t>vars_files</a:t>
            </a:r>
            <a:r>
              <a:rPr lang="fr-FR" dirty="0">
                <a:solidFill>
                  <a:schemeClr val="bg1"/>
                </a:solidFill>
              </a:rPr>
              <a:t>:</a:t>
            </a:r>
          </a:p>
          <a:p>
            <a:r>
              <a:rPr lang="fr-FR" dirty="0">
                <a:solidFill>
                  <a:schemeClr val="bg1"/>
                </a:solidFill>
              </a:rPr>
              <a:t>    - </a:t>
            </a:r>
            <a:r>
              <a:rPr lang="fr-FR" dirty="0" err="1">
                <a:solidFill>
                  <a:schemeClr val="bg1"/>
                </a:solidFill>
              </a:rPr>
              <a:t>secrets.yml</a:t>
            </a:r>
            <a:endParaRPr lang="fr-FR" dirty="0">
              <a:solidFill>
                <a:schemeClr val="bg1"/>
              </a:solidFill>
            </a:endParaRP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t>
            </a:r>
            <a:r>
              <a:rPr lang="fr-FR" dirty="0" err="1">
                <a:solidFill>
                  <a:schemeClr val="bg1"/>
                </a:solidFill>
              </a:rPr>
              <a:t>Print</a:t>
            </a:r>
            <a:r>
              <a:rPr lang="fr-FR" dirty="0">
                <a:solidFill>
                  <a:schemeClr val="bg1"/>
                </a:solidFill>
              </a:rPr>
              <a:t> the </a:t>
            </a:r>
            <a:r>
              <a:rPr lang="fr-FR" dirty="0" err="1">
                <a:solidFill>
                  <a:schemeClr val="bg1"/>
                </a:solidFill>
              </a:rPr>
              <a:t>database</a:t>
            </a:r>
            <a:r>
              <a:rPr lang="fr-FR" dirty="0">
                <a:solidFill>
                  <a:schemeClr val="bg1"/>
                </a:solidFill>
              </a:rPr>
              <a:t> </a:t>
            </a:r>
            <a:r>
              <a:rPr lang="fr-FR" dirty="0" err="1">
                <a:solidFill>
                  <a:schemeClr val="bg1"/>
                </a:solidFill>
              </a:rPr>
              <a:t>password</a:t>
            </a:r>
            <a:endParaRPr lang="fr-FR" dirty="0">
              <a:solidFill>
                <a:schemeClr val="bg1"/>
              </a:solidFill>
            </a:endParaRPr>
          </a:p>
          <a:p>
            <a:r>
              <a:rPr lang="fr-FR" dirty="0">
                <a:solidFill>
                  <a:schemeClr val="bg1"/>
                </a:solidFill>
              </a:rPr>
              <a:t>      </a:t>
            </a:r>
            <a:r>
              <a:rPr lang="fr-FR" dirty="0" err="1">
                <a:solidFill>
                  <a:schemeClr val="bg1"/>
                </a:solidFill>
              </a:rPr>
              <a:t>ansible.builtin.debug</a:t>
            </a:r>
            <a:r>
              <a:rPr lang="fr-FR" dirty="0">
                <a:solidFill>
                  <a:schemeClr val="bg1"/>
                </a:solidFill>
              </a:rPr>
              <a:t>:</a:t>
            </a:r>
          </a:p>
          <a:p>
            <a:r>
              <a:rPr lang="fr-FR" dirty="0">
                <a:solidFill>
                  <a:schemeClr val="bg1"/>
                </a:solidFill>
              </a:rPr>
              <a:t>        msg: "The </a:t>
            </a:r>
            <a:r>
              <a:rPr lang="fr-FR" dirty="0" err="1">
                <a:solidFill>
                  <a:schemeClr val="bg1"/>
                </a:solidFill>
              </a:rPr>
              <a:t>database</a:t>
            </a:r>
            <a:r>
              <a:rPr lang="fr-FR" dirty="0">
                <a:solidFill>
                  <a:schemeClr val="bg1"/>
                </a:solidFill>
              </a:rPr>
              <a:t> </a:t>
            </a:r>
            <a:r>
              <a:rPr lang="fr-FR" dirty="0" err="1">
                <a:solidFill>
                  <a:schemeClr val="bg1"/>
                </a:solidFill>
              </a:rPr>
              <a:t>password</a:t>
            </a:r>
            <a:r>
              <a:rPr lang="fr-FR" dirty="0">
                <a:solidFill>
                  <a:schemeClr val="bg1"/>
                </a:solidFill>
              </a:rPr>
              <a:t> </a:t>
            </a:r>
            <a:r>
              <a:rPr lang="fr-FR" dirty="0" err="1">
                <a:solidFill>
                  <a:schemeClr val="bg1"/>
                </a:solidFill>
              </a:rPr>
              <a:t>is</a:t>
            </a:r>
            <a:r>
              <a:rPr lang="fr-FR" dirty="0">
                <a:solidFill>
                  <a:schemeClr val="bg1"/>
                </a:solidFill>
              </a:rPr>
              <a:t> {{ </a:t>
            </a:r>
            <a:r>
              <a:rPr lang="fr-FR" dirty="0" err="1">
                <a:solidFill>
                  <a:schemeClr val="bg1"/>
                </a:solidFill>
              </a:rPr>
              <a:t>db_password</a:t>
            </a:r>
            <a:r>
              <a:rPr lang="fr-FR" dirty="0">
                <a:solidFill>
                  <a:schemeClr val="bg1"/>
                </a:solidFill>
              </a:rPr>
              <a:t> }}"</a:t>
            </a:r>
          </a:p>
        </p:txBody>
      </p:sp>
      <p:sp>
        <p:nvSpPr>
          <p:cNvPr id="25" name="ZoneTexte 24">
            <a:extLst>
              <a:ext uri="{FF2B5EF4-FFF2-40B4-BE49-F238E27FC236}">
                <a16:creationId xmlns:a16="http://schemas.microsoft.com/office/drawing/2014/main" id="{9880FCF6-5E14-F0CA-C63F-D4D05B1DD26E}"/>
              </a:ext>
            </a:extLst>
          </p:cNvPr>
          <p:cNvSpPr txBox="1"/>
          <p:nvPr/>
        </p:nvSpPr>
        <p:spPr>
          <a:xfrm>
            <a:off x="5057993" y="1679621"/>
            <a:ext cx="6977789" cy="923330"/>
          </a:xfrm>
          <a:prstGeom prst="rect">
            <a:avLst/>
          </a:prstGeom>
          <a:noFill/>
        </p:spPr>
        <p:txBody>
          <a:bodyPr wrap="square">
            <a:spAutoFit/>
          </a:bodyPr>
          <a:lstStyle/>
          <a:p>
            <a:r>
              <a:rPr lang="fr-FR" b="0" i="0" dirty="0">
                <a:solidFill>
                  <a:srgbClr val="0D0D0D"/>
                </a:solidFill>
                <a:effectLst/>
                <a:highlight>
                  <a:srgbClr val="FFFFFF"/>
                </a:highlight>
                <a:latin typeface="Söhne"/>
              </a:rPr>
              <a:t>Vous pouvez également spécifier le mot de passe Vault via une variable d'environnement ou un fichier de mot de passe pour automatiser les processus :</a:t>
            </a:r>
            <a:endParaRPr lang="fr-FR" dirty="0"/>
          </a:p>
        </p:txBody>
      </p:sp>
      <p:sp>
        <p:nvSpPr>
          <p:cNvPr id="30" name="ZoneTexte 29">
            <a:extLst>
              <a:ext uri="{FF2B5EF4-FFF2-40B4-BE49-F238E27FC236}">
                <a16:creationId xmlns:a16="http://schemas.microsoft.com/office/drawing/2014/main" id="{31BEB69B-1F66-FBA4-FED8-524DA3E990F1}"/>
              </a:ext>
            </a:extLst>
          </p:cNvPr>
          <p:cNvSpPr txBox="1"/>
          <p:nvPr/>
        </p:nvSpPr>
        <p:spPr>
          <a:xfrm>
            <a:off x="4876799" y="2909048"/>
            <a:ext cx="7690338" cy="646331"/>
          </a:xfrm>
          <a:prstGeom prst="rect">
            <a:avLst/>
          </a:prstGeom>
          <a:noFill/>
        </p:spPr>
        <p:txBody>
          <a:bodyPr wrap="square">
            <a:spAutoFit/>
          </a:bodyPr>
          <a:lstStyle/>
          <a:p>
            <a:r>
              <a:rPr lang="fr-FR" dirty="0">
                <a:solidFill>
                  <a:schemeClr val="bg1"/>
                </a:solidFill>
              </a:rPr>
              <a:t>ansible-</a:t>
            </a:r>
            <a:r>
              <a:rPr lang="fr-FR" dirty="0" err="1">
                <a:solidFill>
                  <a:schemeClr val="bg1"/>
                </a:solidFill>
              </a:rPr>
              <a:t>playbook</a:t>
            </a:r>
            <a:r>
              <a:rPr lang="fr-FR" dirty="0">
                <a:solidFill>
                  <a:schemeClr val="bg1"/>
                </a:solidFill>
              </a:rPr>
              <a:t> --</a:t>
            </a:r>
            <a:r>
              <a:rPr lang="fr-FR" dirty="0" err="1">
                <a:solidFill>
                  <a:schemeClr val="bg1"/>
                </a:solidFill>
              </a:rPr>
              <a:t>vault</a:t>
            </a:r>
            <a:r>
              <a:rPr lang="fr-FR" dirty="0">
                <a:solidFill>
                  <a:schemeClr val="bg1"/>
                </a:solidFill>
              </a:rPr>
              <a:t>-</a:t>
            </a:r>
            <a:r>
              <a:rPr lang="fr-FR" dirty="0" err="1">
                <a:solidFill>
                  <a:schemeClr val="bg1"/>
                </a:solidFill>
              </a:rPr>
              <a:t>password</a:t>
            </a:r>
            <a:r>
              <a:rPr lang="fr-FR" dirty="0">
                <a:solidFill>
                  <a:schemeClr val="bg1"/>
                </a:solidFill>
              </a:rPr>
              <a:t>-file &lt;</a:t>
            </a:r>
            <a:r>
              <a:rPr lang="fr-FR" dirty="0" err="1">
                <a:solidFill>
                  <a:schemeClr val="bg1"/>
                </a:solidFill>
              </a:rPr>
              <a:t>chemin_du_fichier_mot_de_passe</a:t>
            </a:r>
            <a:r>
              <a:rPr lang="fr-FR" dirty="0">
                <a:solidFill>
                  <a:schemeClr val="bg1"/>
                </a:solidFill>
              </a:rPr>
              <a:t>&gt; </a:t>
            </a:r>
            <a:r>
              <a:rPr lang="fr-FR" dirty="0" err="1">
                <a:solidFill>
                  <a:schemeClr val="bg1"/>
                </a:solidFill>
              </a:rPr>
              <a:t>playbook.yml</a:t>
            </a:r>
            <a:endParaRPr lang="fr-FR" dirty="0">
              <a:solidFill>
                <a:schemeClr val="bg1"/>
              </a:solidFill>
            </a:endParaRPr>
          </a:p>
        </p:txBody>
      </p:sp>
    </p:spTree>
    <p:extLst>
      <p:ext uri="{BB962C8B-B14F-4D97-AF65-F5344CB8AC3E}">
        <p14:creationId xmlns:p14="http://schemas.microsoft.com/office/powerpoint/2010/main" val="1955751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8" name="ZoneTexte 7">
            <a:extLst>
              <a:ext uri="{FF2B5EF4-FFF2-40B4-BE49-F238E27FC236}">
                <a16:creationId xmlns:a16="http://schemas.microsoft.com/office/drawing/2014/main" id="{11E8E573-05F0-4FE3-F62E-4DA2E2D36A6D}"/>
              </a:ext>
            </a:extLst>
          </p:cNvPr>
          <p:cNvSpPr txBox="1"/>
          <p:nvPr/>
        </p:nvSpPr>
        <p:spPr>
          <a:xfrm>
            <a:off x="146304" y="1081230"/>
            <a:ext cx="11792712" cy="369332"/>
          </a:xfrm>
          <a:prstGeom prst="rect">
            <a:avLst/>
          </a:prstGeom>
          <a:noFill/>
        </p:spPr>
        <p:txBody>
          <a:bodyPr wrap="square">
            <a:spAutoFit/>
          </a:bodyPr>
          <a:lstStyle/>
          <a:p>
            <a:pPr algn="l"/>
            <a:r>
              <a:rPr lang="fr-FR" b="1" dirty="0">
                <a:solidFill>
                  <a:schemeClr val="bg1"/>
                </a:solidFill>
              </a:rPr>
              <a:t>Exemple pratique2</a:t>
            </a:r>
          </a:p>
        </p:txBody>
      </p:sp>
      <p:sp>
        <p:nvSpPr>
          <p:cNvPr id="11" name="ZoneTexte 10">
            <a:extLst>
              <a:ext uri="{FF2B5EF4-FFF2-40B4-BE49-F238E27FC236}">
                <a16:creationId xmlns:a16="http://schemas.microsoft.com/office/drawing/2014/main" id="{EA569964-9CB0-3823-C1A1-ABEA33C9AC0A}"/>
              </a:ext>
            </a:extLst>
          </p:cNvPr>
          <p:cNvSpPr txBox="1"/>
          <p:nvPr/>
        </p:nvSpPr>
        <p:spPr>
          <a:xfrm>
            <a:off x="289503" y="1802391"/>
            <a:ext cx="7106581"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vault</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create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EA62D34E-9F79-19A1-40AB-1301CC203940}"/>
              </a:ext>
            </a:extLst>
          </p:cNvPr>
          <p:cNvSpPr txBox="1"/>
          <p:nvPr/>
        </p:nvSpPr>
        <p:spPr>
          <a:xfrm>
            <a:off x="286982" y="2384728"/>
            <a:ext cx="7109105" cy="738664"/>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err="1">
                <a:solidFill>
                  <a:schemeClr val="bg1"/>
                </a:solidFill>
                <a:latin typeface="Courier New" panose="02070309020205020404" pitchFamily="49" charset="0"/>
                <a:cs typeface="Courier New" panose="02070309020205020404" pitchFamily="49" charset="0"/>
              </a:rPr>
              <a:t>db_password</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supersecretpassword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err="1">
                <a:solidFill>
                  <a:schemeClr val="bg1"/>
                </a:solidFill>
                <a:latin typeface="Courier New" panose="02070309020205020404" pitchFamily="49" charset="0"/>
                <a:cs typeface="Courier New" panose="02070309020205020404" pitchFamily="49" charset="0"/>
              </a:rPr>
              <a:t>api_key</a:t>
            </a:r>
            <a:r>
              <a:rPr lang="fr-FR" sz="1400" dirty="0">
                <a:solidFill>
                  <a:schemeClr val="bg1"/>
                </a:solidFill>
                <a:latin typeface="Courier New" panose="02070309020205020404" pitchFamily="49" charset="0"/>
                <a:cs typeface="Courier New" panose="02070309020205020404" pitchFamily="49" charset="0"/>
              </a:rPr>
              <a:t>: myapikey123456</a:t>
            </a:r>
          </a:p>
        </p:txBody>
      </p:sp>
      <p:sp>
        <p:nvSpPr>
          <p:cNvPr id="19" name="ZoneTexte 18">
            <a:extLst>
              <a:ext uri="{FF2B5EF4-FFF2-40B4-BE49-F238E27FC236}">
                <a16:creationId xmlns:a16="http://schemas.microsoft.com/office/drawing/2014/main" id="{202F9715-34B8-94A9-3C89-3D6DA0ED798D}"/>
              </a:ext>
            </a:extLst>
          </p:cNvPr>
          <p:cNvSpPr txBox="1"/>
          <p:nvPr/>
        </p:nvSpPr>
        <p:spPr>
          <a:xfrm>
            <a:off x="7721052" y="1802308"/>
            <a:ext cx="3999677" cy="2246769"/>
          </a:xfrm>
          <a:prstGeom prst="rect">
            <a:avLst/>
          </a:prstGeom>
          <a:solidFill>
            <a:schemeClr val="tx1">
              <a:lumMod val="85000"/>
              <a:lumOff val="15000"/>
            </a:schemeClr>
          </a:solidFill>
        </p:spPr>
        <p:txBody>
          <a:bodyPr wrap="square">
            <a:spAutoFit/>
          </a:bodyPr>
          <a:lstStyle/>
          <a:p>
            <a:r>
              <a:rPr lang="fr-FR" sz="1400" dirty="0">
                <a:solidFill>
                  <a:schemeClr val="bg1"/>
                </a:solidFill>
              </a:rPr>
              <a:t>$ANSIBLE_VAULT;1.1;AES256</a:t>
            </a:r>
          </a:p>
          <a:p>
            <a:r>
              <a:rPr lang="fr-FR" sz="1400" dirty="0">
                <a:solidFill>
                  <a:schemeClr val="bg1"/>
                </a:solidFill>
              </a:rPr>
              <a:t>66386332326432636235346338653632323465306565313337303161663232373739626533383030</a:t>
            </a:r>
          </a:p>
          <a:p>
            <a:r>
              <a:rPr lang="fr-FR" sz="1400" dirty="0">
                <a:solidFill>
                  <a:schemeClr val="bg1"/>
                </a:solidFill>
              </a:rPr>
              <a:t>6163646233623532386239623430663038613137323964380a383637383762376637653162363736</a:t>
            </a:r>
          </a:p>
          <a:p>
            <a:r>
              <a:rPr lang="fr-FR" sz="1400" dirty="0">
                <a:solidFill>
                  <a:schemeClr val="bg1"/>
                </a:solidFill>
              </a:rPr>
              <a:t>65633662323138623864613062643765386439656437613536336631393063323033303862323762</a:t>
            </a:r>
          </a:p>
          <a:p>
            <a:r>
              <a:rPr lang="fr-FR" sz="1400" dirty="0">
                <a:solidFill>
                  <a:schemeClr val="bg1"/>
                </a:solidFill>
              </a:rPr>
              <a:t>6139633833653136650a636638383838343462633762623935656534623933306136333731633238</a:t>
            </a:r>
          </a:p>
          <a:p>
            <a:r>
              <a:rPr lang="fr-FR" sz="1400" dirty="0">
                <a:solidFill>
                  <a:schemeClr val="bg1"/>
                </a:solidFill>
              </a:rPr>
              <a:t>...</a:t>
            </a:r>
            <a:r>
              <a:rPr lang="fr-FR" sz="1400" dirty="0" err="1">
                <a:solidFill>
                  <a:schemeClr val="bg1"/>
                </a:solidFill>
              </a:rPr>
              <a:t>trcqTLLKJHGFDSQ</a:t>
            </a:r>
            <a:endParaRPr lang="fr-FR" sz="1400" dirty="0">
              <a:solidFill>
                <a:schemeClr val="bg1"/>
              </a:solidFill>
            </a:endParaRPr>
          </a:p>
        </p:txBody>
      </p:sp>
      <p:sp>
        <p:nvSpPr>
          <p:cNvPr id="22" name="ZoneTexte 21">
            <a:extLst>
              <a:ext uri="{FF2B5EF4-FFF2-40B4-BE49-F238E27FC236}">
                <a16:creationId xmlns:a16="http://schemas.microsoft.com/office/drawing/2014/main" id="{92A556C5-943D-8DE4-7167-08FE35134861}"/>
              </a:ext>
            </a:extLst>
          </p:cNvPr>
          <p:cNvSpPr txBox="1"/>
          <p:nvPr/>
        </p:nvSpPr>
        <p:spPr>
          <a:xfrm>
            <a:off x="286983" y="3460917"/>
            <a:ext cx="7109106" cy="1815882"/>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hosts: localhost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vars_files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tasks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Print</a:t>
            </a:r>
            <a:r>
              <a:rPr lang="fr-FR" sz="1400" dirty="0">
                <a:solidFill>
                  <a:schemeClr val="bg1"/>
                </a:solidFill>
                <a:latin typeface="Courier New" panose="02070309020205020404" pitchFamily="49" charset="0"/>
                <a:cs typeface="Courier New" panose="02070309020205020404" pitchFamily="49" charset="0"/>
              </a:rPr>
              <a:t> the </a:t>
            </a:r>
            <a:r>
              <a:rPr lang="fr-FR" sz="1400" dirty="0" err="1">
                <a:solidFill>
                  <a:schemeClr val="bg1"/>
                </a:solidFill>
                <a:latin typeface="Courier New" panose="02070309020205020404" pitchFamily="49" charset="0"/>
                <a:cs typeface="Courier New" panose="02070309020205020404" pitchFamily="49" charset="0"/>
              </a:rPr>
              <a:t>database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password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ansible.builtin.debug</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msg: "The </a:t>
            </a:r>
            <a:r>
              <a:rPr lang="fr-FR" sz="1400" dirty="0" err="1">
                <a:solidFill>
                  <a:schemeClr val="bg1"/>
                </a:solidFill>
                <a:latin typeface="Courier New" panose="02070309020205020404" pitchFamily="49" charset="0"/>
                <a:cs typeface="Courier New" panose="02070309020205020404" pitchFamily="49" charset="0"/>
              </a:rPr>
              <a:t>database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password</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is</a:t>
            </a:r>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db_password</a:t>
            </a:r>
            <a:r>
              <a:rPr lang="fr-FR" sz="1400" dirty="0">
                <a:solidFill>
                  <a:schemeClr val="bg1"/>
                </a:solidFill>
                <a:latin typeface="Courier New" panose="02070309020205020404" pitchFamily="49" charset="0"/>
                <a:cs typeface="Courier New" panose="02070309020205020404" pitchFamily="49" charset="0"/>
              </a:rPr>
              <a:t> }}"</a:t>
            </a:r>
          </a:p>
        </p:txBody>
      </p:sp>
      <p:sp>
        <p:nvSpPr>
          <p:cNvPr id="34" name="ZoneTexte 33">
            <a:extLst>
              <a:ext uri="{FF2B5EF4-FFF2-40B4-BE49-F238E27FC236}">
                <a16:creationId xmlns:a16="http://schemas.microsoft.com/office/drawing/2014/main" id="{E7F559FC-82AE-6D06-FDD3-C9E3C9301A9F}"/>
              </a:ext>
            </a:extLst>
          </p:cNvPr>
          <p:cNvSpPr txBox="1"/>
          <p:nvPr/>
        </p:nvSpPr>
        <p:spPr>
          <a:xfrm>
            <a:off x="252984" y="5607128"/>
            <a:ext cx="7143105"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playbook</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ask-vault-pass</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36" name="ZoneTexte 35">
            <a:extLst>
              <a:ext uri="{FF2B5EF4-FFF2-40B4-BE49-F238E27FC236}">
                <a16:creationId xmlns:a16="http://schemas.microsoft.com/office/drawing/2014/main" id="{3EA3EF0D-C428-935D-5F4D-0C63BDA687B7}"/>
              </a:ext>
            </a:extLst>
          </p:cNvPr>
          <p:cNvSpPr txBox="1"/>
          <p:nvPr/>
        </p:nvSpPr>
        <p:spPr>
          <a:xfrm>
            <a:off x="252984" y="6163563"/>
            <a:ext cx="7143105"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playbook</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vault</a:t>
            </a:r>
            <a:r>
              <a:rPr lang="fr-FR" sz="1400" dirty="0">
                <a:solidFill>
                  <a:schemeClr val="bg1"/>
                </a:solidFill>
                <a:latin typeface="Courier New" panose="02070309020205020404" pitchFamily="49" charset="0"/>
                <a:cs typeface="Courier New" panose="02070309020205020404" pitchFamily="49" charset="0"/>
              </a:rPr>
              <a:t>-</a:t>
            </a:r>
            <a:r>
              <a:rPr lang="fr-FR" sz="1400" dirty="0" err="1">
                <a:solidFill>
                  <a:schemeClr val="bg1"/>
                </a:solidFill>
                <a:latin typeface="Courier New" panose="02070309020205020404" pitchFamily="49" charset="0"/>
                <a:cs typeface="Courier New" panose="02070309020205020404" pitchFamily="49" charset="0"/>
              </a:rPr>
              <a:t>password</a:t>
            </a:r>
            <a:r>
              <a:rPr lang="fr-FR" sz="1400" dirty="0">
                <a:solidFill>
                  <a:schemeClr val="bg1"/>
                </a:solidFill>
                <a:latin typeface="Courier New" panose="02070309020205020404" pitchFamily="49" charset="0"/>
                <a:cs typeface="Courier New" panose="02070309020205020404" pitchFamily="49" charset="0"/>
              </a:rPr>
              <a:t>-file &lt;</a:t>
            </a:r>
            <a:r>
              <a:rPr lang="fr-FR" sz="1400" dirty="0" err="1">
                <a:solidFill>
                  <a:schemeClr val="bg1"/>
                </a:solidFill>
                <a:latin typeface="Courier New" panose="02070309020205020404" pitchFamily="49" charset="0"/>
                <a:cs typeface="Courier New" panose="02070309020205020404" pitchFamily="49" charset="0"/>
              </a:rPr>
              <a:t>pwdfilepath</a:t>
            </a:r>
            <a:r>
              <a:rPr lang="fr-FR" sz="1400" dirty="0">
                <a:solidFill>
                  <a:schemeClr val="bg1"/>
                </a:solidFill>
                <a:latin typeface="Courier New" panose="02070309020205020404" pitchFamily="49" charset="0"/>
                <a:cs typeface="Courier New" panose="02070309020205020404" pitchFamily="49" charset="0"/>
              </a:rPr>
              <a:t>&gt;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38" name="ZoneTexte 37">
            <a:extLst>
              <a:ext uri="{FF2B5EF4-FFF2-40B4-BE49-F238E27FC236}">
                <a16:creationId xmlns:a16="http://schemas.microsoft.com/office/drawing/2014/main" id="{602174F5-0B27-3FC0-607E-8674373DEF6C}"/>
              </a:ext>
            </a:extLst>
          </p:cNvPr>
          <p:cNvSpPr txBox="1"/>
          <p:nvPr/>
        </p:nvSpPr>
        <p:spPr>
          <a:xfrm>
            <a:off x="252984" y="1497968"/>
            <a:ext cx="3406493" cy="307777"/>
          </a:xfrm>
          <a:prstGeom prst="rect">
            <a:avLst/>
          </a:prstGeom>
          <a:noFill/>
        </p:spPr>
        <p:txBody>
          <a:bodyPr wrap="square">
            <a:spAutoFit/>
          </a:bodyPr>
          <a:lstStyle/>
          <a:p>
            <a:r>
              <a:rPr lang="fr-FR" sz="1400" b="1" i="0" dirty="0">
                <a:solidFill>
                  <a:srgbClr val="FFFF00"/>
                </a:solidFill>
                <a:effectLst/>
                <a:latin typeface="Söhne"/>
              </a:rPr>
              <a:t>Création d'un fichier chiffré</a:t>
            </a:r>
            <a:endParaRPr lang="fr-FR" sz="1400" dirty="0">
              <a:solidFill>
                <a:srgbClr val="FFFF00"/>
              </a:solidFill>
            </a:endParaRPr>
          </a:p>
        </p:txBody>
      </p:sp>
      <p:sp>
        <p:nvSpPr>
          <p:cNvPr id="39" name="ZoneTexte 38">
            <a:extLst>
              <a:ext uri="{FF2B5EF4-FFF2-40B4-BE49-F238E27FC236}">
                <a16:creationId xmlns:a16="http://schemas.microsoft.com/office/drawing/2014/main" id="{051A0938-72C7-0D96-3F52-30C64BA4719E}"/>
              </a:ext>
            </a:extLst>
          </p:cNvPr>
          <p:cNvSpPr txBox="1"/>
          <p:nvPr/>
        </p:nvSpPr>
        <p:spPr>
          <a:xfrm>
            <a:off x="191384" y="2083658"/>
            <a:ext cx="7204699" cy="307777"/>
          </a:xfrm>
          <a:prstGeom prst="rect">
            <a:avLst/>
          </a:prstGeom>
          <a:noFill/>
        </p:spPr>
        <p:txBody>
          <a:bodyPr wrap="square">
            <a:spAutoFit/>
          </a:bodyPr>
          <a:lstStyle/>
          <a:p>
            <a:r>
              <a:rPr lang="fr-FR" sz="1400" b="1" i="0" dirty="0">
                <a:solidFill>
                  <a:srgbClr val="FFFF00"/>
                </a:solidFill>
                <a:effectLst/>
                <a:latin typeface="Söhne"/>
              </a:rPr>
              <a:t>Saisissez un mot de passe et entrez les données sensibles dans l'éditeur de texte </a:t>
            </a:r>
            <a:endParaRPr lang="fr-FR" sz="1400" dirty="0">
              <a:solidFill>
                <a:srgbClr val="FFFF00"/>
              </a:solidFill>
            </a:endParaRPr>
          </a:p>
        </p:txBody>
      </p:sp>
      <p:sp>
        <p:nvSpPr>
          <p:cNvPr id="40" name="ZoneTexte 39">
            <a:extLst>
              <a:ext uri="{FF2B5EF4-FFF2-40B4-BE49-F238E27FC236}">
                <a16:creationId xmlns:a16="http://schemas.microsoft.com/office/drawing/2014/main" id="{78B3678D-629E-1EF6-54AF-F6B0FD6E0F9A}"/>
              </a:ext>
            </a:extLst>
          </p:cNvPr>
          <p:cNvSpPr txBox="1"/>
          <p:nvPr/>
        </p:nvSpPr>
        <p:spPr>
          <a:xfrm>
            <a:off x="180183" y="3148633"/>
            <a:ext cx="3735325" cy="307777"/>
          </a:xfrm>
          <a:prstGeom prst="rect">
            <a:avLst/>
          </a:prstGeom>
          <a:noFill/>
        </p:spPr>
        <p:txBody>
          <a:bodyPr wrap="square">
            <a:spAutoFit/>
          </a:bodyPr>
          <a:lstStyle/>
          <a:p>
            <a:r>
              <a:rPr lang="fr-FR" sz="1400" b="1" i="0" dirty="0">
                <a:solidFill>
                  <a:srgbClr val="FFFF00"/>
                </a:solidFill>
                <a:effectLst/>
                <a:latin typeface="Söhne"/>
              </a:rPr>
              <a:t>Utilisation du fichier chiffré dans un </a:t>
            </a:r>
            <a:r>
              <a:rPr lang="fr-FR" sz="1400" b="1" i="0" dirty="0" err="1">
                <a:solidFill>
                  <a:srgbClr val="FFFF00"/>
                </a:solidFill>
                <a:effectLst/>
                <a:latin typeface="Söhne"/>
              </a:rPr>
              <a:t>playbook</a:t>
            </a:r>
            <a:r>
              <a:rPr lang="fr-FR" sz="1400" b="1" i="0" dirty="0">
                <a:solidFill>
                  <a:srgbClr val="FFFF00"/>
                </a:solidFill>
                <a:effectLst/>
                <a:latin typeface="Söhne"/>
              </a:rPr>
              <a:t> </a:t>
            </a:r>
            <a:endParaRPr lang="fr-FR" sz="1400" dirty="0">
              <a:solidFill>
                <a:srgbClr val="FFFF00"/>
              </a:solidFill>
            </a:endParaRPr>
          </a:p>
        </p:txBody>
      </p:sp>
      <p:sp>
        <p:nvSpPr>
          <p:cNvPr id="41" name="ZoneTexte 40">
            <a:extLst>
              <a:ext uri="{FF2B5EF4-FFF2-40B4-BE49-F238E27FC236}">
                <a16:creationId xmlns:a16="http://schemas.microsoft.com/office/drawing/2014/main" id="{B584105D-A036-8A2A-2D80-E5BFF87EF7A8}"/>
              </a:ext>
            </a:extLst>
          </p:cNvPr>
          <p:cNvSpPr txBox="1"/>
          <p:nvPr/>
        </p:nvSpPr>
        <p:spPr>
          <a:xfrm>
            <a:off x="180183" y="5292701"/>
            <a:ext cx="4520771" cy="738664"/>
          </a:xfrm>
          <a:prstGeom prst="rect">
            <a:avLst/>
          </a:prstGeom>
          <a:noFill/>
        </p:spPr>
        <p:txBody>
          <a:bodyPr wrap="square">
            <a:spAutoFit/>
          </a:bodyPr>
          <a:lstStyle/>
          <a:p>
            <a:r>
              <a:rPr lang="fr-FR" sz="1400" b="1" i="0" dirty="0">
                <a:solidFill>
                  <a:srgbClr val="FFFF00"/>
                </a:solidFill>
                <a:effectLst/>
                <a:latin typeface="Söhne"/>
              </a:rPr>
              <a:t>Exécution du </a:t>
            </a:r>
            <a:r>
              <a:rPr lang="fr-FR" sz="1400" b="1" i="0" dirty="0" err="1">
                <a:solidFill>
                  <a:srgbClr val="FFFF00"/>
                </a:solidFill>
                <a:effectLst/>
                <a:latin typeface="Söhne"/>
              </a:rPr>
              <a:t>playbook</a:t>
            </a:r>
            <a:r>
              <a:rPr lang="fr-FR" sz="1400" b="1" i="0" dirty="0">
                <a:solidFill>
                  <a:srgbClr val="FFFF00"/>
                </a:solidFill>
                <a:effectLst/>
                <a:latin typeface="Söhne"/>
              </a:rPr>
              <a:t> avec demande de mot de passe :</a:t>
            </a:r>
          </a:p>
          <a:p>
            <a:endParaRPr lang="fr-FR" sz="1400" b="1" i="0" dirty="0">
              <a:solidFill>
                <a:srgbClr val="FFFF00"/>
              </a:solidFill>
              <a:effectLst/>
              <a:latin typeface="Söhne"/>
            </a:endParaRPr>
          </a:p>
          <a:p>
            <a:r>
              <a:rPr lang="fr-FR" sz="1400" b="1" i="0" dirty="0" err="1">
                <a:solidFill>
                  <a:srgbClr val="FFFF00"/>
                </a:solidFill>
                <a:effectLst/>
                <a:latin typeface="Söhne"/>
              </a:rPr>
              <a:t>bash</a:t>
            </a:r>
            <a:endParaRPr lang="fr-FR" sz="1400" b="1" i="0" dirty="0">
              <a:solidFill>
                <a:srgbClr val="FFFF00"/>
              </a:solidFill>
              <a:effectLst/>
              <a:latin typeface="Söhne"/>
            </a:endParaRPr>
          </a:p>
        </p:txBody>
      </p:sp>
      <p:sp>
        <p:nvSpPr>
          <p:cNvPr id="42" name="ZoneTexte 41">
            <a:extLst>
              <a:ext uri="{FF2B5EF4-FFF2-40B4-BE49-F238E27FC236}">
                <a16:creationId xmlns:a16="http://schemas.microsoft.com/office/drawing/2014/main" id="{1166D9D3-EBD1-6C33-FD52-0CF77F0D232C}"/>
              </a:ext>
            </a:extLst>
          </p:cNvPr>
          <p:cNvSpPr txBox="1"/>
          <p:nvPr/>
        </p:nvSpPr>
        <p:spPr>
          <a:xfrm>
            <a:off x="180183" y="5890950"/>
            <a:ext cx="3934617" cy="307777"/>
          </a:xfrm>
          <a:prstGeom prst="rect">
            <a:avLst/>
          </a:prstGeom>
          <a:noFill/>
        </p:spPr>
        <p:txBody>
          <a:bodyPr wrap="square">
            <a:spAutoFit/>
          </a:bodyPr>
          <a:lstStyle/>
          <a:p>
            <a:r>
              <a:rPr lang="fr-FR" sz="1400" b="1" i="0" dirty="0">
                <a:solidFill>
                  <a:srgbClr val="FFFF00"/>
                </a:solidFill>
                <a:effectLst/>
                <a:latin typeface="Söhne"/>
              </a:rPr>
              <a:t>Automatisation avec un fichier de mot de passe </a:t>
            </a:r>
            <a:endParaRPr lang="fr-FR" sz="1400" dirty="0">
              <a:solidFill>
                <a:srgbClr val="FFFF00"/>
              </a:solidFill>
            </a:endParaRPr>
          </a:p>
        </p:txBody>
      </p:sp>
      <p:sp>
        <p:nvSpPr>
          <p:cNvPr id="43" name="ZoneTexte 42">
            <a:extLst>
              <a:ext uri="{FF2B5EF4-FFF2-40B4-BE49-F238E27FC236}">
                <a16:creationId xmlns:a16="http://schemas.microsoft.com/office/drawing/2014/main" id="{683CEAC3-C3A8-3970-72A6-51509C9E2F30}"/>
              </a:ext>
            </a:extLst>
          </p:cNvPr>
          <p:cNvSpPr txBox="1"/>
          <p:nvPr/>
        </p:nvSpPr>
        <p:spPr>
          <a:xfrm>
            <a:off x="7643149" y="1524934"/>
            <a:ext cx="3999677" cy="307777"/>
          </a:xfrm>
          <a:prstGeom prst="rect">
            <a:avLst/>
          </a:prstGeom>
          <a:noFill/>
        </p:spPr>
        <p:txBody>
          <a:bodyPr wrap="square">
            <a:spAutoFit/>
          </a:bodyPr>
          <a:lstStyle/>
          <a:p>
            <a:r>
              <a:rPr lang="fr-FR" sz="1400" b="1" i="0" dirty="0">
                <a:solidFill>
                  <a:srgbClr val="FFFF00"/>
                </a:solidFill>
                <a:effectLst/>
                <a:latin typeface="Söhne"/>
              </a:rPr>
              <a:t>Contenu du fichier </a:t>
            </a:r>
            <a:r>
              <a:rPr lang="fr-FR" sz="1400" b="1" i="0" dirty="0" err="1">
                <a:solidFill>
                  <a:srgbClr val="FFFF00"/>
                </a:solidFill>
                <a:effectLst/>
                <a:latin typeface="Söhne"/>
              </a:rPr>
              <a:t>secrets.yml</a:t>
            </a:r>
            <a:r>
              <a:rPr lang="fr-FR" sz="1400" b="1" i="0" dirty="0">
                <a:solidFill>
                  <a:srgbClr val="FFFF00"/>
                </a:solidFill>
                <a:effectLst/>
                <a:latin typeface="Söhne"/>
              </a:rPr>
              <a:t> après chiffrement </a:t>
            </a:r>
            <a:endParaRPr lang="fr-FR" sz="1400" dirty="0">
              <a:solidFill>
                <a:srgbClr val="FFFF00"/>
              </a:solidFill>
            </a:endParaRPr>
          </a:p>
        </p:txBody>
      </p:sp>
    </p:spTree>
    <p:extLst>
      <p:ext uri="{BB962C8B-B14F-4D97-AF65-F5344CB8AC3E}">
        <p14:creationId xmlns:p14="http://schemas.microsoft.com/office/powerpoint/2010/main" val="392065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C84E2837-8982-B863-15F0-0E54132E2A04}"/>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138108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20/05/2024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Calibri" panose="020F0502020204030204" pitchFamily="34" charset="0"/>
                <a:cs typeface="Calibri" panose="020F0502020204030204" pitchFamily="34" charset="0"/>
              </a:rPr>
              <a:t>Ansible</a:t>
            </a:r>
            <a:r>
              <a:rPr lang="fr-FR" sz="2400" dirty="0">
                <a:solidFill>
                  <a:schemeClr val="bg1"/>
                </a:solidFill>
                <a:latin typeface="Calibri" panose="020F0502020204030204" pitchFamily="34" charset="0"/>
                <a:cs typeface="Calibri" panose="020F0502020204030204" pitchFamily="34" charset="0"/>
              </a:rPr>
              <a:t> est un logiciel </a:t>
            </a:r>
            <a:r>
              <a:rPr lang="fr-FR" sz="2400" b="1" dirty="0">
                <a:solidFill>
                  <a:schemeClr val="bg1"/>
                </a:solidFill>
                <a:latin typeface="Calibri" panose="020F0502020204030204" pitchFamily="34" charset="0"/>
                <a:cs typeface="Calibri" panose="020F0502020204030204" pitchFamily="34" charset="0"/>
              </a:rPr>
              <a:t>Open Source </a:t>
            </a:r>
            <a:r>
              <a:rPr lang="fr-FR" sz="2400" dirty="0">
                <a:solidFill>
                  <a:schemeClr val="bg1"/>
                </a:solidFill>
                <a:latin typeface="Calibri" panose="020F0502020204030204" pitchFamily="34" charset="0"/>
                <a:cs typeface="Calibri" panose="020F0502020204030204" pitchFamily="34" charset="0"/>
              </a:rPr>
              <a:t>qui permet de gérer finement  une infrastructure informatique en permettant aux administrateurs systèmes </a:t>
            </a:r>
            <a:r>
              <a:rPr lang="fr-FR" sz="2400" dirty="0">
                <a:solidFill>
                  <a:srgbClr val="FFFF00"/>
                </a:solidFill>
                <a:latin typeface="Calibri" panose="020F0502020204030204" pitchFamily="34" charset="0"/>
                <a:cs typeface="Calibri" panose="020F0502020204030204" pitchFamily="34" charset="0"/>
              </a:rPr>
              <a:t>d'automatiser</a:t>
            </a:r>
            <a:r>
              <a:rPr lang="fr-FR" sz="2400" dirty="0">
                <a:solidFill>
                  <a:schemeClr val="bg1"/>
                </a:solidFill>
                <a:latin typeface="Calibri" panose="020F0502020204030204" pitchFamily="34" charset="0"/>
                <a:cs typeface="Calibri" panose="020F050202020403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Calibri" panose="020F0502020204030204" pitchFamily="34" charset="0"/>
                <a:cs typeface="Calibri" panose="020F0502020204030204" pitchFamily="34" charset="0"/>
              </a:rPr>
              <a:t>Cet outil a été développé par </a:t>
            </a:r>
            <a:r>
              <a:rPr lang="fr-FR" sz="2400" b="1" dirty="0">
                <a:solidFill>
                  <a:schemeClr val="bg1"/>
                </a:solidFill>
                <a:latin typeface="Calibri" panose="020F0502020204030204" pitchFamily="34" charset="0"/>
                <a:cs typeface="Calibri" panose="020F0502020204030204" pitchFamily="34" charset="0"/>
              </a:rPr>
              <a:t>Michael </a:t>
            </a:r>
            <a:r>
              <a:rPr lang="fr-FR" sz="2400" b="1" dirty="0" err="1">
                <a:solidFill>
                  <a:schemeClr val="bg1"/>
                </a:solidFill>
                <a:latin typeface="Calibri" panose="020F0502020204030204" pitchFamily="34" charset="0"/>
                <a:cs typeface="Calibri" panose="020F0502020204030204" pitchFamily="34" charset="0"/>
              </a:rPr>
              <a:t>Dehaan</a:t>
            </a:r>
            <a:r>
              <a:rPr lang="fr-FR" sz="2400" b="1" dirty="0">
                <a:solidFill>
                  <a:schemeClr val="bg1"/>
                </a:solidFill>
                <a:latin typeface="Calibri" panose="020F0502020204030204" pitchFamily="34" charset="0"/>
                <a:cs typeface="Calibri" panose="020F0502020204030204" pitchFamily="34" charset="0"/>
              </a:rPr>
              <a:t> </a:t>
            </a:r>
            <a:r>
              <a:rPr lang="fr-FR" sz="2400" dirty="0">
                <a:solidFill>
                  <a:schemeClr val="bg1"/>
                </a:solidFill>
                <a:latin typeface="Calibri" panose="020F0502020204030204" pitchFamily="34" charset="0"/>
                <a:cs typeface="Calibri" panose="020F0502020204030204" pitchFamily="34" charset="0"/>
              </a:rPr>
              <a:t>en 2012.</a:t>
            </a:r>
          </a:p>
          <a:p>
            <a:pPr>
              <a:lnSpc>
                <a:spcPct val="150000"/>
              </a:lnSpc>
            </a:pPr>
            <a:r>
              <a:rPr lang="fr-FR" sz="2400" dirty="0">
                <a:solidFill>
                  <a:schemeClr val="bg1"/>
                </a:solidFill>
                <a:latin typeface="Calibri" panose="020F0502020204030204" pitchFamily="34" charset="0"/>
                <a:cs typeface="Calibri" panose="020F0502020204030204" pitchFamily="34" charset="0"/>
              </a:rPr>
              <a:t> Il fonctionne sous un environnement </a:t>
            </a:r>
            <a:r>
              <a:rPr lang="fr-FR" sz="2400" b="1" dirty="0">
                <a:solidFill>
                  <a:schemeClr val="bg1"/>
                </a:solidFill>
                <a:latin typeface="Calibri" panose="020F0502020204030204" pitchFamily="34" charset="0"/>
                <a:cs typeface="Calibri" panose="020F0502020204030204" pitchFamily="34" charset="0"/>
              </a:rPr>
              <a:t>Linux</a:t>
            </a:r>
            <a:r>
              <a:rPr lang="fr-FR" sz="2400" dirty="0">
                <a:solidFill>
                  <a:schemeClr val="bg1"/>
                </a:solidFill>
                <a:latin typeface="Calibri" panose="020F0502020204030204" pitchFamily="34" charset="0"/>
                <a:cs typeface="Calibri" panose="020F0502020204030204" pitchFamily="34" charset="0"/>
              </a:rPr>
              <a:t> et écrit en langage </a:t>
            </a:r>
            <a:r>
              <a:rPr lang="fr-FR" sz="2400" b="1" dirty="0">
                <a:solidFill>
                  <a:schemeClr val="bg1"/>
                </a:solidFill>
                <a:latin typeface="Calibri" panose="020F0502020204030204" pitchFamily="34" charset="0"/>
                <a:cs typeface="Calibri" panose="020F0502020204030204" pitchFamily="34" charset="0"/>
              </a:rPr>
              <a:t>Python</a:t>
            </a:r>
            <a:r>
              <a:rPr lang="fr-FR" sz="2400" dirty="0">
                <a:solidFill>
                  <a:schemeClr val="bg1"/>
                </a:solidFill>
                <a:latin typeface="Calibri" panose="020F0502020204030204" pitchFamily="34" charset="0"/>
                <a:cs typeface="Calibri" panose="020F0502020204030204" pitchFamily="34" charset="0"/>
              </a:rPr>
              <a:t>. </a:t>
            </a:r>
          </a:p>
          <a:p>
            <a:pPr>
              <a:lnSpc>
                <a:spcPct val="150000"/>
              </a:lnSpc>
            </a:pPr>
            <a:r>
              <a:rPr lang="fr-FR" sz="2400" dirty="0">
                <a:solidFill>
                  <a:schemeClr val="bg1"/>
                </a:solidFill>
                <a:latin typeface="Calibri" panose="020F0502020204030204" pitchFamily="34" charset="0"/>
                <a:cs typeface="Calibri" panose="020F0502020204030204" pitchFamily="34" charset="0"/>
              </a:rPr>
              <a:t>Ansible Inc. a ensuite été racheté par </a:t>
            </a:r>
            <a:r>
              <a:rPr lang="fr-FR" sz="2400" b="1" dirty="0">
                <a:solidFill>
                  <a:schemeClr val="bg1"/>
                </a:solidFill>
                <a:latin typeface="Calibri" panose="020F0502020204030204" pitchFamily="34" charset="0"/>
                <a:cs typeface="Calibri" panose="020F0502020204030204" pitchFamily="34" charset="0"/>
              </a:rPr>
              <a:t>Red Hat </a:t>
            </a:r>
            <a:r>
              <a:rPr lang="fr-FR" sz="2400" dirty="0">
                <a:solidFill>
                  <a:schemeClr val="bg1"/>
                </a:solidFill>
                <a:latin typeface="Calibri" panose="020F0502020204030204" pitchFamily="34" charset="0"/>
                <a:cs typeface="Calibri" panose="020F050202020403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27BF42A6-3111-CCE3-E56F-3CC0D969D35C}"/>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Introduction</a:t>
            </a:r>
            <a:endParaRPr lang="fr-FR" sz="3200" dirty="0">
              <a:solidFill>
                <a:schemeClr val="bg1"/>
              </a:solidFill>
            </a:endParaRPr>
          </a:p>
        </p:txBody>
      </p:sp>
    </p:spTree>
    <p:extLst>
      <p:ext uri="{BB962C8B-B14F-4D97-AF65-F5344CB8AC3E}">
        <p14:creationId xmlns:p14="http://schemas.microsoft.com/office/powerpoint/2010/main" val="25319354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19606</TotalTime>
  <Words>22293</Words>
  <Application>Microsoft Office PowerPoint</Application>
  <PresentationFormat>Grand écran</PresentationFormat>
  <Paragraphs>2252</Paragraphs>
  <Slides>73</Slides>
  <Notes>68</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73</vt:i4>
      </vt:variant>
    </vt:vector>
  </HeadingPairs>
  <TitlesOfParts>
    <vt:vector size="89" baseType="lpstr">
      <vt:lpstr>Abadi Extra Light</vt:lpstr>
      <vt:lpstr>Aptos</vt:lpstr>
      <vt:lpstr>Aptos Display</vt:lpstr>
      <vt:lpstr>Arial</vt:lpstr>
      <vt:lpstr>Arial Black</vt:lpstr>
      <vt:lpstr>Calibri</vt:lpstr>
      <vt:lpstr>Courier New</vt:lpstr>
      <vt:lpstr>Lato</vt:lpstr>
      <vt:lpstr>Montserrat</vt:lpstr>
      <vt:lpstr>Quattrocento Sans</vt:lpstr>
      <vt:lpstr>Söhne</vt:lpstr>
      <vt:lpstr>Söhne Mono</vt:lpstr>
      <vt:lpstr>Tahoma</vt:lpstr>
      <vt:lpstr>Ubuntu</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47</cp:revision>
  <dcterms:created xsi:type="dcterms:W3CDTF">2024-05-01T07:24:43Z</dcterms:created>
  <dcterms:modified xsi:type="dcterms:W3CDTF">2024-05-20T22:40:51Z</dcterms:modified>
</cp:coreProperties>
</file>