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notesSlides/notesSlide6.xml" ContentType="application/vnd.openxmlformats-officedocument.presentationml.notesSlide+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79.xml" ContentType="application/inkml+xml"/>
  <Override PartName="/ppt/ink/ink80.xml" ContentType="application/inkml+xml"/>
  <Override PartName="/ppt/ink/ink81.xml" ContentType="application/inkml+xml"/>
  <Override PartName="/ppt/notesSlides/notesSlide10.xml" ContentType="application/vnd.openxmlformats-officedocument.presentationml.notesSlide+xml"/>
  <Override PartName="/ppt/ink/ink82.xml" ContentType="application/inkml+xml"/>
  <Override PartName="/ppt/ink/ink83.xml" ContentType="application/inkml+xml"/>
  <Override PartName="/ppt/ink/ink84.xml" ContentType="application/inkml+xml"/>
  <Override PartName="/ppt/ink/ink85.xml" ContentType="application/inkml+xml"/>
  <Override PartName="/ppt/notesSlides/notesSlide11.xml" ContentType="application/vnd.openxmlformats-officedocument.presentationml.notesSlide+xml"/>
  <Override PartName="/ppt/ink/ink86.xml" ContentType="application/inkml+xml"/>
  <Override PartName="/ppt/ink/ink87.xml" ContentType="application/inkml+xml"/>
  <Override PartName="/ppt/notesSlides/notesSlide12.xml" ContentType="application/vnd.openxmlformats-officedocument.presentationml.notesSlide+xml"/>
  <Override PartName="/ppt/ink/ink88.xml" ContentType="application/inkml+xml"/>
  <Override PartName="/ppt/ink/ink89.xml" ContentType="application/inkml+xml"/>
  <Override PartName="/ppt/notesSlides/notesSlide13.xml" ContentType="application/vnd.openxmlformats-officedocument.presentationml.notesSlide+xml"/>
  <Override PartName="/ppt/ink/ink90.xml" ContentType="application/inkml+xml"/>
  <Override PartName="/ppt/ink/ink91.xml" ContentType="application/inkml+xml"/>
  <Override PartName="/ppt/ink/ink92.xml" ContentType="application/inkml+xml"/>
  <Override PartName="/ppt/notesSlides/notesSlide14.xml" ContentType="application/vnd.openxmlformats-officedocument.presentationml.notesSlide+xml"/>
  <Override PartName="/ppt/ink/ink93.xml" ContentType="application/inkml+xml"/>
  <Override PartName="/ppt/ink/ink94.xml" ContentType="application/inkml+xml"/>
  <Override PartName="/ppt/notesSlides/notesSlide15.xml" ContentType="application/vnd.openxmlformats-officedocument.presentationml.notesSlide+xml"/>
  <Override PartName="/ppt/ink/ink95.xml" ContentType="application/inkml+xml"/>
  <Override PartName="/ppt/ink/ink96.xml" ContentType="application/inkml+xml"/>
  <Override PartName="/ppt/notesSlides/notesSlide16.xml" ContentType="application/vnd.openxmlformats-officedocument.presentationml.notesSlide+xml"/>
  <Override PartName="/ppt/ink/ink97.xml" ContentType="application/inkml+xml"/>
  <Override PartName="/ppt/ink/ink98.xml" ContentType="application/inkml+xml"/>
  <Override PartName="/ppt/notesSlides/notesSlide17.xml" ContentType="application/vnd.openxmlformats-officedocument.presentationml.notesSlide+xml"/>
  <Override PartName="/ppt/ink/ink99.xml" ContentType="application/inkml+xml"/>
  <Override PartName="/ppt/ink/ink100.xml" ContentType="application/inkml+xml"/>
  <Override PartName="/ppt/notesSlides/notesSlide18.xml" ContentType="application/vnd.openxmlformats-officedocument.presentationml.notesSlide+xml"/>
  <Override PartName="/ppt/ink/ink101.xml" ContentType="application/inkml+xml"/>
  <Override PartName="/ppt/ink/ink102.xml" ContentType="application/inkml+xml"/>
  <Override PartName="/ppt/notesSlides/notesSlide19.xml" ContentType="application/vnd.openxmlformats-officedocument.presentationml.notesSlide+xml"/>
  <Override PartName="/ppt/ink/ink103.xml" ContentType="application/inkml+xml"/>
  <Override PartName="/ppt/ink/ink104.xml" ContentType="application/inkml+xml"/>
  <Override PartName="/ppt/notesSlides/notesSlide20.xml" ContentType="application/vnd.openxmlformats-officedocument.presentationml.notesSlide+xml"/>
  <Override PartName="/ppt/ink/ink105.xml" ContentType="application/inkml+xml"/>
  <Override PartName="/ppt/ink/ink106.xml" ContentType="application/inkml+xml"/>
  <Override PartName="/ppt/notesSlides/notesSlide21.xml" ContentType="application/vnd.openxmlformats-officedocument.presentationml.notesSlide+xml"/>
  <Override PartName="/ppt/ink/ink107.xml" ContentType="application/inkml+xml"/>
  <Override PartName="/ppt/ink/ink108.xml" ContentType="application/inkml+xml"/>
  <Override PartName="/ppt/notesSlides/notesSlide22.xml" ContentType="application/vnd.openxmlformats-officedocument.presentationml.notesSlide+xml"/>
  <Override PartName="/ppt/ink/ink109.xml" ContentType="application/inkml+xml"/>
  <Override PartName="/ppt/ink/ink110.xml" ContentType="application/inkml+xml"/>
  <Override PartName="/ppt/notesSlides/notesSlide23.xml" ContentType="application/vnd.openxmlformats-officedocument.presentationml.notesSlide+xml"/>
  <Override PartName="/ppt/ink/ink111.xml" ContentType="application/inkml+xml"/>
  <Override PartName="/ppt/ink/ink112.xml" ContentType="application/inkml+xml"/>
  <Override PartName="/ppt/notesSlides/notesSlide24.xml" ContentType="application/vnd.openxmlformats-officedocument.presentationml.notesSlide+xml"/>
  <Override PartName="/ppt/ink/ink113.xml" ContentType="application/inkml+xml"/>
  <Override PartName="/ppt/ink/ink114.xml" ContentType="application/inkml+xml"/>
  <Override PartName="/ppt/notesSlides/notesSlide25.xml" ContentType="application/vnd.openxmlformats-officedocument.presentationml.notesSlide+xml"/>
  <Override PartName="/ppt/ink/ink115.xml" ContentType="application/inkml+xml"/>
  <Override PartName="/ppt/ink/ink116.xml" ContentType="application/inkml+xml"/>
  <Override PartName="/ppt/notesSlides/notesSlide26.xml" ContentType="application/vnd.openxmlformats-officedocument.presentationml.notesSlide+xml"/>
  <Override PartName="/ppt/ink/ink117.xml" ContentType="application/inkml+xml"/>
  <Override PartName="/ppt/ink/ink118.xml" ContentType="application/inkml+xml"/>
  <Override PartName="/ppt/notesSlides/notesSlide27.xml" ContentType="application/vnd.openxmlformats-officedocument.presentationml.notesSlide+xml"/>
  <Override PartName="/ppt/ink/ink119.xml" ContentType="application/inkml+xml"/>
  <Override PartName="/ppt/ink/ink120.xml" ContentType="application/inkml+xml"/>
  <Override PartName="/ppt/notesSlides/notesSlide28.xml" ContentType="application/vnd.openxmlformats-officedocument.presentationml.notesSlide+xml"/>
  <Override PartName="/ppt/ink/ink121.xml" ContentType="application/inkml+xml"/>
  <Override PartName="/ppt/ink/ink122.xml" ContentType="application/inkml+xml"/>
  <Override PartName="/ppt/notesSlides/notesSlide29.xml" ContentType="application/vnd.openxmlformats-officedocument.presentationml.notesSlide+xml"/>
  <Override PartName="/ppt/ink/ink123.xml" ContentType="application/inkml+xml"/>
  <Override PartName="/ppt/ink/ink124.xml" ContentType="application/inkml+xml"/>
  <Override PartName="/ppt/notesSlides/notesSlide30.xml" ContentType="application/vnd.openxmlformats-officedocument.presentationml.notesSlide+xml"/>
  <Override PartName="/ppt/ink/ink125.xml" ContentType="application/inkml+xml"/>
  <Override PartName="/ppt/ink/ink126.xml" ContentType="application/inkml+xml"/>
  <Override PartName="/ppt/notesSlides/notesSlide31.xml" ContentType="application/vnd.openxmlformats-officedocument.presentationml.notesSlide+xml"/>
  <Override PartName="/ppt/ink/ink127.xml" ContentType="application/inkml+xml"/>
  <Override PartName="/ppt/ink/ink128.xml" ContentType="application/inkml+xml"/>
  <Override PartName="/ppt/notesSlides/notesSlide32.xml" ContentType="application/vnd.openxmlformats-officedocument.presentationml.notesSlide+xml"/>
  <Override PartName="/ppt/ink/ink129.xml" ContentType="application/inkml+xml"/>
  <Override PartName="/ppt/ink/ink130.xml" ContentType="application/inkml+xml"/>
  <Override PartName="/ppt/notesSlides/notesSlide33.xml" ContentType="application/vnd.openxmlformats-officedocument.presentationml.notesSlide+xml"/>
  <Override PartName="/ppt/ink/ink131.xml" ContentType="application/inkml+xml"/>
  <Override PartName="/ppt/ink/ink132.xml" ContentType="application/inkml+xml"/>
  <Override PartName="/ppt/notesSlides/notesSlide34.xml" ContentType="application/vnd.openxmlformats-officedocument.presentationml.notesSlide+xml"/>
  <Override PartName="/ppt/ink/ink133.xml" ContentType="application/inkml+xml"/>
  <Override PartName="/ppt/ink/ink134.xml" ContentType="application/inkml+xml"/>
  <Override PartName="/ppt/notesSlides/notesSlide35.xml" ContentType="application/vnd.openxmlformats-officedocument.presentationml.notesSlide+xml"/>
  <Override PartName="/ppt/ink/ink135.xml" ContentType="application/inkml+xml"/>
  <Override PartName="/ppt/ink/ink136.xml" ContentType="application/inkml+xml"/>
  <Override PartName="/ppt/notesSlides/notesSlide36.xml" ContentType="application/vnd.openxmlformats-officedocument.presentationml.notesSlide+xml"/>
  <Override PartName="/ppt/ink/ink137.xml" ContentType="application/inkml+xml"/>
  <Override PartName="/ppt/ink/ink138.xml" ContentType="application/inkml+xml"/>
  <Override PartName="/ppt/notesSlides/notesSlide37.xml" ContentType="application/vnd.openxmlformats-officedocument.presentationml.notesSlide+xml"/>
  <Override PartName="/ppt/ink/ink139.xml" ContentType="application/inkml+xml"/>
  <Override PartName="/ppt/ink/ink140.xml" ContentType="application/inkml+xml"/>
  <Override PartName="/ppt/notesSlides/notesSlide38.xml" ContentType="application/vnd.openxmlformats-officedocument.presentationml.notesSlide+xml"/>
  <Override PartName="/ppt/ink/ink141.xml" ContentType="application/inkml+xml"/>
  <Override PartName="/ppt/ink/ink142.xml" ContentType="application/inkml+xml"/>
  <Override PartName="/ppt/notesSlides/notesSlide39.xml" ContentType="application/vnd.openxmlformats-officedocument.presentationml.notesSlide+xml"/>
  <Override PartName="/ppt/ink/ink143.xml" ContentType="application/inkml+xml"/>
  <Override PartName="/ppt/ink/ink144.xml" ContentType="application/inkml+xml"/>
  <Override PartName="/ppt/notesSlides/notesSlide40.xml" ContentType="application/vnd.openxmlformats-officedocument.presentationml.notesSlide+xml"/>
  <Override PartName="/ppt/ink/ink145.xml" ContentType="application/inkml+xml"/>
  <Override PartName="/ppt/ink/ink146.xml" ContentType="application/inkml+xml"/>
  <Override PartName="/ppt/notesSlides/notesSlide41.xml" ContentType="application/vnd.openxmlformats-officedocument.presentationml.notesSlide+xml"/>
  <Override PartName="/ppt/ink/ink147.xml" ContentType="application/inkml+xml"/>
  <Override PartName="/ppt/ink/ink148.xml" ContentType="application/inkml+xml"/>
  <Override PartName="/ppt/notesSlides/notesSlide42.xml" ContentType="application/vnd.openxmlformats-officedocument.presentationml.notesSlide+xml"/>
  <Override PartName="/ppt/ink/ink149.xml" ContentType="application/inkml+xml"/>
  <Override PartName="/ppt/ink/ink150.xml" ContentType="application/inkml+xml"/>
  <Override PartName="/ppt/notesSlides/notesSlide43.xml" ContentType="application/vnd.openxmlformats-officedocument.presentationml.notesSlide+xml"/>
  <Override PartName="/ppt/ink/ink151.xml" ContentType="application/inkml+xml"/>
  <Override PartName="/ppt/ink/ink152.xml" ContentType="application/inkml+xml"/>
  <Override PartName="/ppt/notesSlides/notesSlide44.xml" ContentType="application/vnd.openxmlformats-officedocument.presentationml.notesSlide+xml"/>
  <Override PartName="/ppt/ink/ink153.xml" ContentType="application/inkml+xml"/>
  <Override PartName="/ppt/ink/ink154.xml" ContentType="application/inkml+xml"/>
  <Override PartName="/ppt/notesSlides/notesSlide45.xml" ContentType="application/vnd.openxmlformats-officedocument.presentationml.notesSlide+xml"/>
  <Override PartName="/ppt/ink/ink155.xml" ContentType="application/inkml+xml"/>
  <Override PartName="/ppt/ink/ink156.xml" ContentType="application/inkml+xml"/>
  <Override PartName="/ppt/notesSlides/notesSlide46.xml" ContentType="application/vnd.openxmlformats-officedocument.presentationml.notesSlide+xml"/>
  <Override PartName="/ppt/ink/ink157.xml" ContentType="application/inkml+xml"/>
  <Override PartName="/ppt/ink/ink158.xml" ContentType="application/inkml+xml"/>
  <Override PartName="/ppt/notesSlides/notesSlide47.xml" ContentType="application/vnd.openxmlformats-officedocument.presentationml.notesSlide+xml"/>
  <Override PartName="/ppt/ink/ink159.xml" ContentType="application/inkml+xml"/>
  <Override PartName="/ppt/ink/ink160.xml" ContentType="application/inkml+xml"/>
  <Override PartName="/ppt/notesSlides/notesSlide48.xml" ContentType="application/vnd.openxmlformats-officedocument.presentationml.notesSlide+xml"/>
  <Override PartName="/ppt/ink/ink161.xml" ContentType="application/inkml+xml"/>
  <Override PartName="/ppt/ink/ink162.xml" ContentType="application/inkml+xml"/>
  <Override PartName="/ppt/notesSlides/notesSlide49.xml" ContentType="application/vnd.openxmlformats-officedocument.presentationml.notesSlide+xml"/>
  <Override PartName="/ppt/ink/ink163.xml" ContentType="application/inkml+xml"/>
  <Override PartName="/ppt/ink/ink164.xml" ContentType="application/inkml+xml"/>
  <Override PartName="/ppt/notesSlides/notesSlide50.xml" ContentType="application/vnd.openxmlformats-officedocument.presentationml.notesSlide+xml"/>
  <Override PartName="/ppt/ink/ink165.xml" ContentType="application/inkml+xml"/>
  <Override PartName="/ppt/ink/ink166.xml" ContentType="application/inkml+xml"/>
  <Override PartName="/ppt/notesSlides/notesSlide51.xml" ContentType="application/vnd.openxmlformats-officedocument.presentationml.notesSlide+xml"/>
  <Override PartName="/ppt/ink/ink167.xml" ContentType="application/inkml+xml"/>
  <Override PartName="/ppt/ink/ink168.xml" ContentType="application/inkml+xml"/>
  <Override PartName="/ppt/notesSlides/notesSlide52.xml" ContentType="application/vnd.openxmlformats-officedocument.presentationml.notesSlide+xml"/>
  <Override PartName="/ppt/ink/ink169.xml" ContentType="application/inkml+xml"/>
  <Override PartName="/ppt/ink/ink170.xml" ContentType="application/inkml+xml"/>
  <Override PartName="/ppt/notesSlides/notesSlide53.xml" ContentType="application/vnd.openxmlformats-officedocument.presentationml.notesSlide+xml"/>
  <Override PartName="/ppt/ink/ink171.xml" ContentType="application/inkml+xml"/>
  <Override PartName="/ppt/ink/ink172.xml" ContentType="application/inkml+xml"/>
  <Override PartName="/ppt/notesSlides/notesSlide54.xml" ContentType="application/vnd.openxmlformats-officedocument.presentationml.notesSlide+xml"/>
  <Override PartName="/ppt/ink/ink173.xml" ContentType="application/inkml+xml"/>
  <Override PartName="/ppt/ink/ink174.xml" ContentType="application/inkml+xml"/>
  <Override PartName="/ppt/notesSlides/notesSlide55.xml" ContentType="application/vnd.openxmlformats-officedocument.presentationml.notesSlide+xml"/>
  <Override PartName="/ppt/ink/ink175.xml" ContentType="application/inkml+xml"/>
  <Override PartName="/ppt/ink/ink176.xml" ContentType="application/inkml+xml"/>
  <Override PartName="/ppt/notesSlides/notesSlide56.xml" ContentType="application/vnd.openxmlformats-officedocument.presentationml.notesSlide+xml"/>
  <Override PartName="/ppt/ink/ink177.xml" ContentType="application/inkml+xml"/>
  <Override PartName="/ppt/ink/ink178.xml" ContentType="application/inkml+xml"/>
  <Override PartName="/ppt/notesSlides/notesSlide57.xml" ContentType="application/vnd.openxmlformats-officedocument.presentationml.notesSlide+xml"/>
  <Override PartName="/ppt/ink/ink179.xml" ContentType="application/inkml+xml"/>
  <Override PartName="/ppt/ink/ink180.xml" ContentType="application/inkml+xml"/>
  <Override PartName="/ppt/notesSlides/notesSlide58.xml" ContentType="application/vnd.openxmlformats-officedocument.presentationml.notesSlide+xml"/>
  <Override PartName="/ppt/ink/ink181.xml" ContentType="application/inkml+xml"/>
  <Override PartName="/ppt/ink/ink182.xml" ContentType="application/inkml+xml"/>
  <Override PartName="/ppt/notesSlides/notesSlide59.xml" ContentType="application/vnd.openxmlformats-officedocument.presentationml.notesSlide+xml"/>
  <Override PartName="/ppt/ink/ink183.xml" ContentType="application/inkml+xml"/>
  <Override PartName="/ppt/ink/ink184.xml" ContentType="application/inkml+xml"/>
  <Override PartName="/ppt/notesSlides/notesSlide60.xml" ContentType="application/vnd.openxmlformats-officedocument.presentationml.notesSlide+xml"/>
  <Override PartName="/ppt/ink/ink185.xml" ContentType="application/inkml+xml"/>
  <Override PartName="/ppt/ink/ink186.xml" ContentType="application/inkml+xml"/>
  <Override PartName="/ppt/notesSlides/notesSlide61.xml" ContentType="application/vnd.openxmlformats-officedocument.presentationml.notesSlide+xml"/>
  <Override PartName="/ppt/ink/ink187.xml" ContentType="application/inkml+xml"/>
  <Override PartName="/ppt/ink/ink188.xml" ContentType="application/inkml+xml"/>
  <Override PartName="/ppt/notesSlides/notesSlide62.xml" ContentType="application/vnd.openxmlformats-officedocument.presentationml.notesSlide+xml"/>
  <Override PartName="/ppt/ink/ink189.xml" ContentType="application/inkml+xml"/>
  <Override PartName="/ppt/ink/ink190.xml" ContentType="application/inkml+xml"/>
  <Override PartName="/ppt/notesSlides/notesSlide63.xml" ContentType="application/vnd.openxmlformats-officedocument.presentationml.notesSlide+xml"/>
  <Override PartName="/ppt/ink/ink191.xml" ContentType="application/inkml+xml"/>
  <Override PartName="/ppt/ink/ink192.xml" ContentType="application/inkml+xml"/>
  <Override PartName="/ppt/notesSlides/notesSlide64.xml" ContentType="application/vnd.openxmlformats-officedocument.presentationml.notesSlide+xml"/>
  <Override PartName="/ppt/ink/ink193.xml" ContentType="application/inkml+xml"/>
  <Override PartName="/ppt/ink/ink194.xml" ContentType="application/inkml+xml"/>
  <Override PartName="/ppt/notesSlides/notesSlide65.xml" ContentType="application/vnd.openxmlformats-officedocument.presentationml.notesSlide+xml"/>
  <Override PartName="/ppt/ink/ink195.xml" ContentType="application/inkml+xml"/>
  <Override PartName="/ppt/ink/ink196.xml" ContentType="application/inkml+xml"/>
  <Override PartName="/ppt/notesSlides/notesSlide66.xml" ContentType="application/vnd.openxmlformats-officedocument.presentationml.notesSlide+xml"/>
  <Override PartName="/ppt/ink/ink197.xml" ContentType="application/inkml+xml"/>
  <Override PartName="/ppt/ink/ink198.xml" ContentType="application/inkml+xml"/>
  <Override PartName="/ppt/notesSlides/notesSlide67.xml" ContentType="application/vnd.openxmlformats-officedocument.presentationml.notesSlide+xml"/>
  <Override PartName="/ppt/ink/ink199.xml" ContentType="application/inkml+xml"/>
  <Override PartName="/ppt/ink/ink200.xml" ContentType="application/inkml+xml"/>
  <Override PartName="/ppt/notesSlides/notesSlide68.xml" ContentType="application/vnd.openxmlformats-officedocument.presentationml.notesSlide+xml"/>
  <Override PartName="/ppt/ink/ink201.xml" ContentType="application/inkml+xml"/>
  <Override PartName="/ppt/ink/ink202.xml" ContentType="application/inkml+xml"/>
  <Override PartName="/ppt/notesSlides/notesSlide69.xml" ContentType="application/vnd.openxmlformats-officedocument.presentationml.notesSlide+xml"/>
  <Override PartName="/ppt/ink/ink203.xml" ContentType="application/inkml+xml"/>
  <Override PartName="/ppt/ink/ink204.xml" ContentType="application/inkml+xml"/>
  <Override PartName="/ppt/notesSlides/notesSlide70.xml" ContentType="application/vnd.openxmlformats-officedocument.presentationml.notesSlide+xml"/>
  <Override PartName="/ppt/ink/ink205.xml" ContentType="application/inkml+xml"/>
  <Override PartName="/ppt/ink/ink206.xml" ContentType="application/inkml+xml"/>
  <Override PartName="/ppt/notesSlides/notesSlide71.xml" ContentType="application/vnd.openxmlformats-officedocument.presentationml.notesSlide+xml"/>
  <Override PartName="/ppt/ink/ink207.xml" ContentType="application/inkml+xml"/>
  <Override PartName="/ppt/ink/ink208.xml" ContentType="application/inkml+xml"/>
  <Override PartName="/ppt/notesSlides/notesSlide72.xml" ContentType="application/vnd.openxmlformats-officedocument.presentationml.notesSlide+xml"/>
  <Override PartName="/ppt/ink/ink209.xml" ContentType="application/inkml+xml"/>
  <Override PartName="/ppt/ink/ink210.xml" ContentType="application/inkml+xml"/>
  <Override PartName="/ppt/notesSlides/notesSlide73.xml" ContentType="application/vnd.openxmlformats-officedocument.presentationml.notesSlide+xml"/>
  <Override PartName="/ppt/ink/ink211.xml" ContentType="application/inkml+xml"/>
  <Override PartName="/ppt/ink/ink212.xml" ContentType="application/inkml+xml"/>
  <Override PartName="/ppt/notesSlides/notesSlide74.xml" ContentType="application/vnd.openxmlformats-officedocument.presentationml.notesSlide+xml"/>
  <Override PartName="/ppt/ink/ink213.xml" ContentType="application/inkml+xml"/>
  <Override PartName="/ppt/ink/ink214.xml" ContentType="application/inkml+xml"/>
  <Override PartName="/ppt/notesSlides/notesSlide75.xml" ContentType="application/vnd.openxmlformats-officedocument.presentationml.notesSlide+xml"/>
  <Override PartName="/ppt/ink/ink215.xml" ContentType="application/inkml+xml"/>
  <Override PartName="/ppt/ink/ink216.xml" ContentType="application/inkml+xml"/>
  <Override PartName="/ppt/notesSlides/notesSlide76.xml" ContentType="application/vnd.openxmlformats-officedocument.presentationml.notesSlide+xml"/>
  <Override PartName="/ppt/ink/ink217.xml" ContentType="application/inkml+xml"/>
  <Override PartName="/ppt/ink/ink218.xml" ContentType="application/inkml+xml"/>
  <Override PartName="/ppt/notesSlides/notesSlide77.xml" ContentType="application/vnd.openxmlformats-officedocument.presentationml.notesSlide+xml"/>
  <Override PartName="/ppt/ink/ink219.xml" ContentType="application/inkml+xml"/>
  <Override PartName="/ppt/ink/ink220.xml" ContentType="application/inkml+xml"/>
  <Override PartName="/ppt/notesSlides/notesSlide78.xml" ContentType="application/vnd.openxmlformats-officedocument.presentationml.notesSlide+xml"/>
  <Override PartName="/ppt/ink/ink221.xml" ContentType="application/inkml+xml"/>
  <Override PartName="/ppt/ink/ink222.xml" ContentType="application/inkml+xml"/>
  <Override PartName="/ppt/notesSlides/notesSlide79.xml" ContentType="application/vnd.openxmlformats-officedocument.presentationml.notesSlide+xml"/>
  <Override PartName="/ppt/ink/ink223.xml" ContentType="application/inkml+xml"/>
  <Override PartName="/ppt/ink/ink224.xml" ContentType="application/inkml+xml"/>
  <Override PartName="/ppt/notesSlides/notesSlide80.xml" ContentType="application/vnd.openxmlformats-officedocument.presentationml.notesSlide+xml"/>
  <Override PartName="/ppt/ink/ink225.xml" ContentType="application/inkml+xml"/>
  <Override PartName="/ppt/ink/ink226.xml" ContentType="application/inkml+xml"/>
  <Override PartName="/ppt/notesSlides/notesSlide81.xml" ContentType="application/vnd.openxmlformats-officedocument.presentationml.notesSlide+xml"/>
  <Override PartName="/ppt/ink/ink227.xml" ContentType="application/inkml+xml"/>
  <Override PartName="/ppt/ink/ink228.xml" ContentType="application/inkml+xml"/>
  <Override PartName="/ppt/notesSlides/notesSlide82.xml" ContentType="application/vnd.openxmlformats-officedocument.presentationml.notesSlide+xml"/>
  <Override PartName="/ppt/ink/ink229.xml" ContentType="application/inkml+xml"/>
  <Override PartName="/ppt/ink/ink230.xml" ContentType="application/inkml+xml"/>
  <Override PartName="/ppt/notesSlides/notesSlide83.xml" ContentType="application/vnd.openxmlformats-officedocument.presentationml.notesSlide+xml"/>
  <Override PartName="/ppt/ink/ink231.xml" ContentType="application/inkml+xml"/>
  <Override PartName="/ppt/ink/ink232.xml" ContentType="application/inkml+xml"/>
  <Override PartName="/ppt/notesSlides/notesSlide84.xml" ContentType="application/vnd.openxmlformats-officedocument.presentationml.notesSlide+xml"/>
  <Override PartName="/ppt/ink/ink233.xml" ContentType="application/inkml+xml"/>
  <Override PartName="/ppt/ink/ink234.xml" ContentType="application/inkml+xml"/>
  <Override PartName="/ppt/notesSlides/notesSlide85.xml" ContentType="application/vnd.openxmlformats-officedocument.presentationml.notesSlide+xml"/>
  <Override PartName="/ppt/ink/ink235.xml" ContentType="application/inkml+xml"/>
  <Override PartName="/ppt/ink/ink236.xml" ContentType="application/inkml+xml"/>
  <Override PartName="/ppt/notesSlides/notesSlide86.xml" ContentType="application/vnd.openxmlformats-officedocument.presentationml.notesSlide+xml"/>
  <Override PartName="/ppt/ink/ink237.xml" ContentType="application/inkml+xml"/>
  <Override PartName="/ppt/ink/ink238.xml" ContentType="application/inkml+xml"/>
  <Override PartName="/ppt/notesSlides/notesSlide87.xml" ContentType="application/vnd.openxmlformats-officedocument.presentationml.notesSlide+xml"/>
  <Override PartName="/ppt/ink/ink239.xml" ContentType="application/inkml+xml"/>
  <Override PartName="/ppt/ink/ink240.xml" ContentType="application/inkml+xml"/>
  <Override PartName="/ppt/notesSlides/notesSlide88.xml" ContentType="application/vnd.openxmlformats-officedocument.presentationml.notesSlide+xml"/>
  <Override PartName="/ppt/ink/ink241.xml" ContentType="application/inkml+xml"/>
  <Override PartName="/ppt/ink/ink242.xml" ContentType="application/inkml+xml"/>
  <Override PartName="/ppt/notesSlides/notesSlide89.xml" ContentType="application/vnd.openxmlformats-officedocument.presentationml.notesSlide+xml"/>
  <Override PartName="/ppt/ink/ink243.xml" ContentType="application/inkml+xml"/>
  <Override PartName="/ppt/ink/ink244.xml" ContentType="application/inkml+xml"/>
  <Override PartName="/ppt/notesSlides/notesSlide90.xml" ContentType="application/vnd.openxmlformats-officedocument.presentationml.notesSlide+xml"/>
  <Override PartName="/ppt/ink/ink245.xml" ContentType="application/inkml+xml"/>
  <Override PartName="/ppt/ink/ink246.xml" ContentType="application/inkml+xml"/>
  <Override PartName="/ppt/notesSlides/notesSlide91.xml" ContentType="application/vnd.openxmlformats-officedocument.presentationml.notesSlide+xml"/>
  <Override PartName="/ppt/ink/ink247.xml" ContentType="application/inkml+xml"/>
  <Override PartName="/ppt/ink/ink248.xml" ContentType="application/inkml+xml"/>
  <Override PartName="/ppt/notesSlides/notesSlide92.xml" ContentType="application/vnd.openxmlformats-officedocument.presentationml.notesSlide+xml"/>
  <Override PartName="/ppt/ink/ink249.xml" ContentType="application/inkml+xml"/>
  <Override PartName="/ppt/ink/ink250.xml" ContentType="application/inkml+xml"/>
  <Override PartName="/ppt/notesSlides/notesSlide93.xml" ContentType="application/vnd.openxmlformats-officedocument.presentationml.notesSlide+xml"/>
  <Override PartName="/ppt/ink/ink251.xml" ContentType="application/inkml+xml"/>
  <Override PartName="/ppt/ink/ink252.xml" ContentType="application/inkml+xml"/>
  <Override PartName="/ppt/notesSlides/notesSlide94.xml" ContentType="application/vnd.openxmlformats-officedocument.presentationml.notesSlide+xml"/>
  <Override PartName="/ppt/ink/ink253.xml" ContentType="application/inkml+xml"/>
  <Override PartName="/ppt/ink/ink254.xml" ContentType="application/inkml+xml"/>
  <Override PartName="/ppt/notesSlides/notesSlide95.xml" ContentType="application/vnd.openxmlformats-officedocument.presentationml.notesSlide+xml"/>
  <Override PartName="/ppt/ink/ink255.xml" ContentType="application/inkml+xml"/>
  <Override PartName="/ppt/ink/ink256.xml" ContentType="application/inkml+xml"/>
  <Override PartName="/ppt/notesSlides/notesSlide96.xml" ContentType="application/vnd.openxmlformats-officedocument.presentationml.notesSlide+xml"/>
  <Override PartName="/ppt/ink/ink257.xml" ContentType="application/inkml+xml"/>
  <Override PartName="/ppt/ink/ink258.xml" ContentType="application/inkml+xml"/>
  <Override PartName="/ppt/notesSlides/notesSlide97.xml" ContentType="application/vnd.openxmlformats-officedocument.presentationml.notesSlide+xml"/>
  <Override PartName="/ppt/ink/ink259.xml" ContentType="application/inkml+xml"/>
  <Override PartName="/ppt/ink/ink26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4"/>
  </p:notesMasterIdLst>
  <p:sldIdLst>
    <p:sldId id="256" r:id="rId2"/>
    <p:sldId id="280" r:id="rId3"/>
    <p:sldId id="282" r:id="rId4"/>
    <p:sldId id="281" r:id="rId5"/>
    <p:sldId id="279" r:id="rId6"/>
    <p:sldId id="258" r:id="rId7"/>
    <p:sldId id="259" r:id="rId8"/>
    <p:sldId id="260" r:id="rId9"/>
    <p:sldId id="257" r:id="rId10"/>
    <p:sldId id="261" r:id="rId11"/>
    <p:sldId id="262" r:id="rId12"/>
    <p:sldId id="263" r:id="rId13"/>
    <p:sldId id="283" r:id="rId14"/>
    <p:sldId id="264" r:id="rId15"/>
    <p:sldId id="268" r:id="rId16"/>
    <p:sldId id="267" r:id="rId17"/>
    <p:sldId id="270" r:id="rId18"/>
    <p:sldId id="269" r:id="rId19"/>
    <p:sldId id="271" r:id="rId20"/>
    <p:sldId id="272" r:id="rId21"/>
    <p:sldId id="273" r:id="rId22"/>
    <p:sldId id="275" r:id="rId23"/>
    <p:sldId id="274" r:id="rId24"/>
    <p:sldId id="284" r:id="rId25"/>
    <p:sldId id="285" r:id="rId26"/>
    <p:sldId id="286" r:id="rId27"/>
    <p:sldId id="287" r:id="rId28"/>
    <p:sldId id="288" r:id="rId29"/>
    <p:sldId id="314" r:id="rId30"/>
    <p:sldId id="315" r:id="rId31"/>
    <p:sldId id="291" r:id="rId32"/>
    <p:sldId id="277" r:id="rId33"/>
    <p:sldId id="278" r:id="rId34"/>
    <p:sldId id="293" r:id="rId35"/>
    <p:sldId id="290" r:id="rId36"/>
    <p:sldId id="316" r:id="rId37"/>
    <p:sldId id="317" r:id="rId38"/>
    <p:sldId id="318" r:id="rId39"/>
    <p:sldId id="319" r:id="rId40"/>
    <p:sldId id="320" r:id="rId41"/>
    <p:sldId id="321" r:id="rId42"/>
    <p:sldId id="322" r:id="rId43"/>
    <p:sldId id="324" r:id="rId44"/>
    <p:sldId id="298" r:id="rId45"/>
    <p:sldId id="299" r:id="rId46"/>
    <p:sldId id="312" r:id="rId47"/>
    <p:sldId id="311" r:id="rId48"/>
    <p:sldId id="310" r:id="rId49"/>
    <p:sldId id="325" r:id="rId50"/>
    <p:sldId id="289" r:id="rId51"/>
    <p:sldId id="326" r:id="rId52"/>
    <p:sldId id="292" r:id="rId53"/>
    <p:sldId id="294" r:id="rId54"/>
    <p:sldId id="295" r:id="rId55"/>
    <p:sldId id="296" r:id="rId56"/>
    <p:sldId id="297" r:id="rId57"/>
    <p:sldId id="301" r:id="rId58"/>
    <p:sldId id="302" r:id="rId59"/>
    <p:sldId id="304" r:id="rId60"/>
    <p:sldId id="327" r:id="rId61"/>
    <p:sldId id="313" r:id="rId62"/>
    <p:sldId id="328" r:id="rId63"/>
    <p:sldId id="303" r:id="rId64"/>
    <p:sldId id="330" r:id="rId65"/>
    <p:sldId id="331" r:id="rId66"/>
    <p:sldId id="334" r:id="rId67"/>
    <p:sldId id="335" r:id="rId68"/>
    <p:sldId id="329" r:id="rId69"/>
    <p:sldId id="332" r:id="rId70"/>
    <p:sldId id="333" r:id="rId71"/>
    <p:sldId id="309" r:id="rId72"/>
    <p:sldId id="336" r:id="rId73"/>
    <p:sldId id="337" r:id="rId74"/>
    <p:sldId id="339" r:id="rId75"/>
    <p:sldId id="338" r:id="rId76"/>
    <p:sldId id="342" r:id="rId77"/>
    <p:sldId id="344" r:id="rId78"/>
    <p:sldId id="345" r:id="rId79"/>
    <p:sldId id="348" r:id="rId80"/>
    <p:sldId id="350" r:id="rId81"/>
    <p:sldId id="346" r:id="rId82"/>
    <p:sldId id="349" r:id="rId83"/>
    <p:sldId id="347" r:id="rId84"/>
    <p:sldId id="351" r:id="rId85"/>
    <p:sldId id="352" r:id="rId86"/>
    <p:sldId id="353" r:id="rId87"/>
    <p:sldId id="354" r:id="rId88"/>
    <p:sldId id="355" r:id="rId89"/>
    <p:sldId id="356" r:id="rId90"/>
    <p:sldId id="357" r:id="rId91"/>
    <p:sldId id="358" r:id="rId92"/>
    <p:sldId id="359" r:id="rId93"/>
    <p:sldId id="360" r:id="rId94"/>
    <p:sldId id="361" r:id="rId95"/>
    <p:sldId id="362" r:id="rId96"/>
    <p:sldId id="363" r:id="rId97"/>
    <p:sldId id="364" r:id="rId98"/>
    <p:sldId id="365" r:id="rId99"/>
    <p:sldId id="366" r:id="rId100"/>
    <p:sldId id="340" r:id="rId101"/>
    <p:sldId id="343" r:id="rId102"/>
    <p:sldId id="341" r:id="rId10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2101" autoAdjust="0"/>
  </p:normalViewPr>
  <p:slideViewPr>
    <p:cSldViewPr snapToGrid="0">
      <p:cViewPr varScale="1">
        <p:scale>
          <a:sx n="80" d="100"/>
          <a:sy n="80" d="100"/>
        </p:scale>
        <p:origin x="103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0T08:34:58.68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1,'2642'0,"-2583"5,-37 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2:21.098"/>
    </inkml:context>
    <inkml:brush xml:id="br0">
      <inkml:brushProperty name="width" value="0.05" units="cm"/>
      <inkml:brushProperty name="height" value="0.05" units="cm"/>
      <inkml:brushProperty name="color" value="#FFC114"/>
    </inkml:brush>
  </inkml:definitions>
  <inkml:trace contextRef="#ctx0" brushRef="#br0">0 39 24575,'34'0'0,"-1"-2"0,0-2 0,47-10 0,-16 5 0,0 3 0,0 2 0,96 7 0,-61 0 0,-630-3-1365,502 0-5461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2:31.119"/>
    </inkml:context>
    <inkml:brush xml:id="br0">
      <inkml:brushProperty name="width" value="0.05" units="cm"/>
      <inkml:brushProperty name="height" value="0.05" units="cm"/>
      <inkml:brushProperty name="color" value="#FFC114"/>
    </inkml:brush>
  </inkml:definitions>
  <inkml:trace contextRef="#ctx0" brushRef="#br0">369 36 24575,'-5'-4'0,"1"1"0,-1-1 0,-1 1 0,1 0 0,0 1 0,-1-1 0,1 1 0,-1 0 0,0 0 0,0 1 0,1 0 0,-10-1 0,-4 0 0,0 1 0,-28 1 0,36 1 0,0 1 0,1 0 0,-1 0 0,1 0 0,0 2 0,0-1 0,0 1 0,0 1 0,0 0 0,1 0 0,-15 11 0,18-11 0,1 0 0,-1 0 0,1 0 0,0 1 0,0 0 0,1 0 0,-1 0 0,1 0 0,1 1 0,-1-1 0,1 1 0,0 0 0,1 0 0,0 0 0,0 1 0,0-1 0,0 10 0,2-14 0,0-1 0,0 0 0,0 1 0,0-1 0,0 1 0,1-1 0,-1 1 0,1-1 0,0 0 0,0 0 0,0 1 0,0-1 0,0 0 0,0 0 0,1 0 0,-1 0 0,1 0 0,-1 0 0,1 0 0,0-1 0,-1 1 0,1 0 0,0-1 0,0 1 0,0-1 0,0 0 0,1 0 0,-1 0 0,0 0 0,0 0 0,1 0 0,3 0 0,10 2 0,1 0 0,-1-1 0,1-1 0,17 0 0,15 1 0,-34 1 0,0-1 0,0 2 0,0 0 0,0 1 0,-1 1 0,0 0 0,0 0 0,24 17 0,-31-17 0,0-1 0,0 2 0,-1-1 0,0 1 0,0 0 0,0 0 0,-1 0 0,0 1 0,-1 0 0,0 0 0,0 0 0,0 0 0,-1 1 0,-1 0 0,1-1 0,1 15 0,-3-19 0,-1-1 0,1 0 0,-1 1 0,0-1 0,0 0 0,0 1 0,0-1 0,0 1 0,-1-1 0,0 0 0,0 1 0,1-1 0,-2 0 0,1 0 0,0 0 0,-1 0 0,1 0 0,-1 0 0,0 0 0,0 0 0,-3 3 0,1-3 0,-1 0 0,1 0 0,-1-1 0,1 0 0,-1 1 0,0-1 0,0-1 0,0 1 0,0-1 0,0 0 0,-1 0 0,1 0 0,-7-1 0,-5 2-227,0-1-1,0-1 1,0-1-1,1 0 1,-33-7-1,26-1-6598</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2:34.850"/>
    </inkml:context>
    <inkml:brush xml:id="br0">
      <inkml:brushProperty name="width" value="0.05" units="cm"/>
      <inkml:brushProperty name="height" value="0.05" units="cm"/>
      <inkml:brushProperty name="color" value="#FFC114"/>
    </inkml:brush>
  </inkml:definitions>
  <inkml:trace contextRef="#ctx0" brushRef="#br0">21 35 24575,'0'0'0,"0"0"0,0 1 0,1-1 0,-1 0 0,0 1 0,0-1 0,0 1 0,0-1 0,0 1 0,-1-1 0,1 0 0,0 1 0,0-1 0,0 1 0,0-1 0,0 0 0,0 1 0,-1-1 0,1 0 0,0 1 0,0-1 0,0 0 0,-1 1 0,1-1 0,0 0 0,-1 0 0,1 1 0,0-1 0,-1 0 0,1 0 0,0 1 0,-1-1 0,1 0 0,0 0 0,-1 0 0,1 0 0,-1 1 0,1-1 0,0 0 0,-1 0 0,1 0 0,-1 0 0,1 0 0,0 0 0,-1 0 0,1 0 0,-1 0 0,1-1 0,-1 1 0,0 0 0,1-1 0,-1 1 0,1-1 0,-1 1 0,0-1 0,1 1 0,-1-1 0,1 1 0,0-1 0,-1 1 0,1-1 0,-1 0 0,1 1 0,0-1 0,-1 0 0,1 0 0,0 1 0,0-1 0,0 0 0,-1 1 0,1-1 0,0 0 0,0 0 0,0 1 0,0-1 0,0 0 0,0 0 0,1 1 0,-1-1 0,0-1 0,0 1 0,0 0 0,0 0 0,1 0 0,-1 0 0,0 0 0,0 0 0,0 0 0,1 0 0,-1 0 0,0 0 0,1 0 0,-1 0 0,1 1 0,-1-1 0,1 0 0,0 0 0,-1 0 0,1 1 0,0-1 0,-1 0 0,1 1 0,0-1 0,0 1 0,0-1 0,0 1 0,-1-1 0,1 1 0,0-1 0,0 1 0,0 0 0,0 0 0,0-1 0,0 1 0,0 0 0,0 0 0,0 0 0,1 0 0,0 1 0,-1 0 0,1 0 0,-1 0 0,1 0 0,-1 0 0,1 0 0,-1 1 0,0-1 0,0 0 0,0 1 0,0-1 0,0 1 0,0-1 0,0 1 0,0 0 0,-1-1 0,1 1 0,0 0 0,-1-1 0,1 4 0,3 13 0,-2 0 0,0 0 0,0 1 0,-3 30 0,1-43 0,-1 0 0,1 1 0,-1-1 0,-1 0 0,1 0 0,-1 0 0,0 0 0,0-1 0,-1 1 0,0 0 0,0-1 0,0 0 0,-1 1 0,1-1 0,-1-1 0,-10 10 0,27-22 0,28-17 0,55-26 0,-71 40-1365,-5 0-5461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2:39.745"/>
    </inkml:context>
    <inkml:brush xml:id="br0">
      <inkml:brushProperty name="width" value="0.05" units="cm"/>
      <inkml:brushProperty name="height" value="0.05" units="cm"/>
      <inkml:brushProperty name="color" value="#FFC114"/>
    </inkml:brush>
  </inkml:definitions>
  <inkml:trace contextRef="#ctx0" brushRef="#br0">395 2 24575,'-98'-2'0,"-109"5"0,202-2 0,0 0 0,0 0 0,0 1 0,0 0 0,0 0 0,0 0 0,1 0 0,-1 1 0,1 0 0,0 0 0,-1 0 0,1 0 0,1 1 0,-1-1 0,-6 9 0,9-10 0,0-1 0,0 1 0,0-1 0,-1 1 0,2 0 0,-1-1 0,0 1 0,0 0 0,1 0 0,-1 0 0,1 0 0,-1 0 0,1 0 0,0-1 0,0 1 0,0 0 0,0 0 0,0 0 0,0 0 0,0 0 0,1 0 0,-1 0 0,1 0 0,-1 0 0,1 0 0,0-1 0,0 1 0,0 0 0,0-1 0,0 1 0,0 0 0,0-1 0,0 1 0,1-1 0,-1 0 0,1 1 0,-1-1 0,1 0 0,-1 0 0,1 0 0,0 0 0,0 0 0,2 1 0,211 123 0,-204-118 0,-1 1 0,0 0 0,0 1 0,-1 0 0,0 0 0,-1 1 0,0 0 0,0 1 0,-1 0 0,-1 0 0,8 16 0,-12-23 0,0 1 0,0-1 0,-1 1 0,0-1 0,1 1 0,-2-1 0,1 1 0,0 0 0,-1 0 0,0-1 0,0 1 0,0 0 0,-1 0 0,0-1 0,0 1 0,0 0 0,0-1 0,-1 1 0,0-1 0,1 0 0,-2 1 0,1-1 0,0 0 0,-1 0 0,0-1 0,0 1 0,0 0 0,0-1 0,-1 0 0,1 1 0,-1-2 0,0 1 0,-8 4 0,5-3 7,-1 0 0,0-1 0,-1 0 0,1 0 0,0-1 0,-1 0 0,1-1-1,-14 1 1,-73-3-406,59 0-629,6 0-5798</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2:44.275"/>
    </inkml:context>
    <inkml:brush xml:id="br0">
      <inkml:brushProperty name="width" value="0.05" units="cm"/>
      <inkml:brushProperty name="height" value="0.05" units="cm"/>
      <inkml:brushProperty name="color" value="#FFC114"/>
    </inkml:brush>
  </inkml:definitions>
  <inkml:trace contextRef="#ctx0" brushRef="#br0">0 27 24575,'0'-1'0,"1"-1"0,0 1 0,-1-1 0,1 1 0,0-1 0,0 1 0,0 0 0,0 0 0,0-1 0,0 1 0,0 0 0,0 0 0,0 0 0,1 0 0,-1 0 0,0 0 0,1 0 0,-1 1 0,0-1 0,1 0 0,-1 1 0,1-1 0,0 1 0,-1-1 0,1 1 0,-1 0 0,1 0 0,0 0 0,2 0 0,49 0 0,-49 0 0,-1 1 0,1 0 0,0 0 0,-1 0 0,1 0 0,-1 0 0,0 1 0,1 0 0,-1 0 0,0 0 0,0 0 0,0 0 0,0 0 0,0 1 0,-1 0 0,1-1 0,-1 1 0,0 0 0,0 0 0,0 0 0,0 1 0,0-1 0,-1 0 0,1 1 0,-1-1 0,0 1 0,0-1 0,1 7 0,-1-3 0,-1-1 0,0 1 0,0 0 0,-1 0 0,0 0 0,0 0 0,-1-1 0,1 1 0,-1-1 0,-1 1 0,1-1 0,-1 1 0,0-1 0,-6 8 0,13-18 0,0 0 0,0 0 0,1 0 0,-1 1 0,1-1 0,0 1 0,0 0 0,0 0 0,0 1 0,1 0 0,-1 0 0,1 0 0,0 0 0,9 0 0,-12 1 0,0 1 0,0-1 0,0 1 0,0 0 0,0 0 0,-1 0 0,1 1 0,0-1 0,0 1 0,0-1 0,0 1 0,0 0 0,-1 0 0,1 0 0,0 1 0,-1-1 0,1 1 0,-1-1 0,1 1 0,-1 0 0,0 0 0,0 0 0,0 0 0,0 0 0,0 0 0,0 1 0,-1-1 0,1 1 0,-1-1 0,1 1 0,-1-1 0,0 1 0,0 0 0,0 0 0,0 5 0,1 0 11,-1-1 0,0 0 0,0 0 0,0 1 0,-1-1 0,-1 1-1,1-1 1,-1 0 0,0 1 0,-4 11 0,3-14-98,0 0-1,0-1 1,-1 1 0,1-1-1,-1 0 1,0 0 0,0 0-1,0 0 1,-1 0-1,1-1 1,-1 1 0,0-1-1,0 0 1,0 0 0,-1-1-1,-6 4 1,-15 5-6739</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29.189"/>
    </inkml:context>
    <inkml:brush xml:id="br0">
      <inkml:brushProperty name="width" value="0.05" units="cm"/>
      <inkml:brushProperty name="height" value="0.05" units="cm"/>
      <inkml:brushProperty name="color" value="#FFC114"/>
    </inkml:brush>
  </inkml:definitions>
  <inkml:trace contextRef="#ctx0" brushRef="#br0">1 565 24575,'6'0'0,"7"-6"0,8-7 0,5-2 0,11-4 0,21-10 0,25-13 0,26-15 0,18-10 0,10-5 0,0 4 0,-13 8 0,-15 8 0,-21 13 0,-25 14-8191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31.109"/>
    </inkml:context>
    <inkml:brush xml:id="br0">
      <inkml:brushProperty name="width" value="0.05" units="cm"/>
      <inkml:brushProperty name="height" value="0.05" units="cm"/>
      <inkml:brushProperty name="color" value="#FFC114"/>
    </inkml:brush>
  </inkml:definitions>
  <inkml:trace contextRef="#ctx0" brushRef="#br0">0 770 24575,'480'-18'0,"-84"2"0,-383 16 0,28-2 0,-40 2 0,1 0 0,-1 0 0,0 0 0,0 0 0,0-1 0,0 1 0,0 0 0,1-1 0,-1 1 0,0-1 0,0 0 0,0 1 0,0-1 0,0 0 0,0 1 0,-1-1 0,1 0 0,0 0 0,0 0 0,0 0 0,-1 0 0,1 0 0,-1 0 0,1 0 0,-1 0 0,1 0 0,0-1 0,0-5 0,1 1 0,0 1 0,1-1 0,-1 0 0,1 0 0,0 1 0,0 0 0,1-1 0,0 1 0,0 1 0,0-1 0,0 0 0,1 1 0,0 0 0,0 0 0,0 1 0,7-5 0,14-6 0,0 0 0,43-14 0,-25 10 0,532-239 0,-560 249 0,-1 0 0,0-1 0,20-15 0,15-11 0,-32 26 0,1 1 0,35-10 0,11-5 0,-44 12 33,0-1 0,-1 0 0,34-29 0,29-18-1530,-61 47-5329</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33.076"/>
    </inkml:context>
    <inkml:brush xml:id="br0">
      <inkml:brushProperty name="width" value="0.05" units="cm"/>
      <inkml:brushProperty name="height" value="0.05" units="cm"/>
      <inkml:brushProperty name="color" value="#FFC114"/>
    </inkml:brush>
  </inkml:definitions>
  <inkml:trace contextRef="#ctx0" brushRef="#br0">0 36 24575,'1'-2'0,"-1"0"0,1 1 0,0 0 0,-1-1 0,1 1 0,0-1 0,0 1 0,0 0 0,0-1 0,0 1 0,0 0 0,0 0 0,1 0 0,-1 0 0,0 0 0,1 0 0,-1 0 0,0 0 0,1 1 0,-1-1 0,1 1 0,-1-1 0,1 1 0,-1-1 0,1 1 0,0 0 0,2-1 0,52-5 0,-50 6 0,19-2 0,0 2 0,0 1 0,0 1 0,0 2 0,-1 0 0,1 1 0,-1 1 0,0 2 0,0 0 0,40 22 0,-60-29 0,-1 1 0,1 0 0,0 1 0,-1-1 0,1 1 0,-1-1 0,0 1 0,0 0 0,0 0 0,0 0 0,0 1 0,-1-1 0,1 1 0,-1 0 0,0-1 0,0 1 0,-1 0 0,1 0 0,-1 0 0,1 0 0,-1 0 0,-1 1 0,2 6 0,-3-5 0,0 0 0,0 0 0,0 0 0,0-1 0,-1 1 0,0 0 0,0 0 0,-1-1 0,0 0 0,1 1 0,-2-1 0,1 0 0,-1 0 0,1-1 0,-2 1 0,-3 4 0,-28 28 0,3 3 0,-50 76 0,70-95-1365,3-1-5461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2:25.565"/>
    </inkml:context>
    <inkml:brush xml:id="br0">
      <inkml:brushProperty name="width" value="0.05" units="cm"/>
      <inkml:brushProperty name="height" value="0.05" units="cm"/>
      <inkml:brushProperty name="color" value="#FFC114"/>
    </inkml:brush>
  </inkml:definitions>
  <inkml:trace contextRef="#ctx0" brushRef="#br0">216 0 24575,'-15'0'0,"0"1"0,0 0 0,0 0 0,1 2 0,-20 5 0,27-6 0,1 1 0,0-1 0,-1 1 0,2 1 0,-1-1 0,0 1 0,1 0 0,-1 1 0,1-1 0,0 1 0,1 0 0,-1 0 0,1 0 0,-4 7 0,6-9 0,-1 1 0,0 0 0,1 0 0,0 0 0,0 1 0,0-1 0,1 0 0,0 1 0,-1-1 0,1 1 0,1-1 0,-1 1 0,1 7 0,0-9 0,1 0 0,0-1 0,0 1 0,1-1 0,-1 1 0,0-1 0,1 0 0,-1 1 0,1-1 0,0 0 0,0 0 0,0 0 0,0 0 0,0-1 0,0 1 0,0 0 0,1-1 0,-1 0 0,1 1 0,-1-1 0,1 0 0,-1 0 0,1 0 0,5 0 0,57 17 0,-40-12 0,0 1 0,0 1 0,45 22 0,-64-27 0,0 0 0,0 1 0,0 0 0,-1 0 0,1 1 0,-1 0 0,-1-1 0,1 2 0,-1-1 0,1 0 0,-1 1 0,-1 0 0,1 0 0,-1 0 0,0 1 0,-1-1 0,1 0 0,-1 1 0,1 10 0,-1-9 0,-1-1 0,0 1 0,-1-1 0,1 1 0,-2-1 0,1 1 0,-1-1 0,0 1 0,-2 7 0,1-12 0,1 0 0,0 0 0,-1 0 0,1-1 0,-1 1 0,0 0 0,0-1 0,0 1 0,0-1 0,-1 0 0,1 0 0,-1 0 0,1 0 0,-1 0 0,1 0 0,-1-1 0,0 1 0,0-1 0,0 0 0,0 1 0,0-2 0,0 1 0,-6 1 0,-3-1-11,-1 0-1,1-1 1,-1 0-1,1-1 1,0 0-1,-1-1 1,1 0-1,-24-8 1,-7-1-1251,17 5-5564</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2:27.423"/>
    </inkml:context>
    <inkml:brush xml:id="br0">
      <inkml:brushProperty name="width" value="0.05" units="cm"/>
      <inkml:brushProperty name="height" value="0.05" units="cm"/>
      <inkml:brushProperty name="color" value="#FFC114"/>
    </inkml:brush>
  </inkml:definitions>
  <inkml:trace contextRef="#ctx0" brushRef="#br0">0 1 24575,'0'5'0,"0"9"0,0 7 0,0 5 0,0 5 0,0 2 0,0-3-8191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0T08:35:01.641"/>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35,'0'-1,"1"-1,-1 1,1-1,0 1,-1 0,1-1,0 1,0 0,0 0,0-1,0 1,1 0,-1 0,0 0,0 0,1 1,-1-1,0 0,1 0,-1 1,1-1,-1 1,1 0,-1-1,1 1,-1 0,3 0,51-6,-49 5,396-2,-205 6,-158-1,72 12,-71-7,67 3,-80-8,-1 1,38 9,-36-6,0-1,29 0,-25-4,233-3,-238-3,-6-3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10.949"/>
    </inkml:context>
    <inkml:brush xml:id="br0">
      <inkml:brushProperty name="width" value="0.05" units="cm"/>
      <inkml:brushProperty name="height" value="0.05" units="cm"/>
      <inkml:brushProperty name="color" value="#FFC114"/>
    </inkml:brush>
  </inkml:definitions>
  <inkml:trace contextRef="#ctx0" brushRef="#br0">99 1 24575,'-6'1'0,"1"-1"0,0 1 0,-1 1 0,1-1 0,0 1 0,0 0 0,0 0 0,0 1 0,1-1 0,-1 1 0,0 0 0,1 0 0,0 1 0,-5 4 0,7-7 0,1 1 0,-1-1 0,0 1 0,1-1 0,0 1 0,-1 0 0,1 0 0,0-1 0,0 1 0,0 0 0,0 0 0,0 0 0,0 0 0,1 1 0,-1-1 0,1 0 0,-1 0 0,1 0 0,0 0 0,0 1 0,0-1 0,0 0 0,0 0 0,0 0 0,1 1 0,-1-1 0,1 0 0,-1 0 0,1 0 0,0 0 0,0 0 0,0 0 0,0 0 0,0 0 0,1 0 0,2 2 0,-3-2 0,0-1 0,1 0 0,-1 1 0,1-1 0,-1 0 0,1 0 0,0 0 0,0 0 0,-1 0 0,1 0 0,0-1 0,0 1 0,0 0 0,0-1 0,0 0 0,0 1 0,0-1 0,0 0 0,0 0 0,0 0 0,0 0 0,-1-1 0,1 1 0,0 0 0,3-2 0,-17 2 0,-9 6 0,10-1 0,11-7 0,21-16 0,11-11 0,-31 28 0,-1 1 0,1-1 0,0 0 0,-1 0 0,1 0 0,-1 0 0,0 0 0,1 0 0,-1 0 0,0 0 0,1-1 0,-1 1 0,0 0 0,0 0 0,0 0 0,0 0 0,0 0 0,0 0 0,0 0 0,-1 0 0,1-1 0,0 1 0,0 0 0,-1 0 0,1 0 0,-1 0 0,1 0 0,-1 0 0,1 0 0,-1 1 0,0-1 0,0 0 0,1 0 0,-1 0 0,0 1 0,0-1 0,0 0 0,0 1 0,1-1 0,-1 0 0,0 1 0,0 0 0,0-1 0,-2 0 0,2 1 0,-1-1 0,1 1 0,0 0 0,-1 0 0,1-1 0,-1 1 0,1 0 0,-1 0 0,1 0 0,-1 0 0,1 1 0,-1-1 0,1 0 0,0 0 0,-1 1 0,1-1 0,-1 1 0,1 0 0,0-1 0,0 1 0,-1 0 0,1 0 0,0 0 0,0-1 0,0 1 0,0 0 0,0 1 0,0-1 0,0 0 0,0 0 0,0 0 0,-1 3 0,2-4 0,0 0 0,0 0 0,0 1 0,0-1 0,0 0 0,-1 0 0,1 0 0,0 0 0,0 1 0,0-1 0,0 0 0,0 0 0,0 0 0,0 0 0,0 1 0,0-1 0,0 0 0,0 0 0,0 0 0,0 0 0,0 1 0,0-1 0,0 0 0,0 0 0,0 0 0,0 1 0,0-1 0,0 0 0,0 0 0,0 0 0,0 0 0,0 1 0,1-1 0,-1 0 0,0 0 0,0 0 0,0 0 0,0 0 0,0 1 0,0-1 0,1 0 0,-1 0 0,0 0 0,0 0 0,0 0 0,0 0 0,1 0 0,-1 0 0,0 0 0,0 0 0,0 0 0,0 0 0,1 1 0,-1-1 0,0 0 0,0 0 0,0 0 0,1-1 0,-1 1 0,18-6 0,14-13 0,-31 19 3,0-1 0,0 1 0,0-1 1,0 1-1,-1-1 0,1 1 0,0-1 0,0 0 0,-1 1 0,1-1 0,0 0 0,-1 0 0,1 1 0,-1-1 0,1 0 0,-1 0 0,1 0 1,-1 0-1,1 0 0,-1 0 0,0 0 0,0 0 0,1 0 0,-1 0 0,0 1 0,0-1 0,0 0 0,0 0 0,0 0 0,0 0 0,0 0 0,-1 0 1,1 0-1,0 0 0,-1 0 0,1 0 0,0 0 0,-1-1 0,-1 1-74,1 0 1,-1 0-1,1 0 0,-1 0 0,0 0 1,1 0-1,-1 1 0,0-1 1,0 1-1,1-1 0,-1 1 0,0 0 1,0 0-1,0-1 0,0 1 1,1 0-1,-1 1 0,0-1 0,0 0 1,-3 1-1,-14 5-6755</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12.167"/>
    </inkml:context>
    <inkml:brush xml:id="br0">
      <inkml:brushProperty name="width" value="0.05" units="cm"/>
      <inkml:brushProperty name="height" value="0.05" units="cm"/>
      <inkml:brushProperty name="color" value="#FFC114"/>
    </inkml:brush>
  </inkml:definitions>
  <inkml:trace contextRef="#ctx0" brushRef="#br0">0 1 24575,'6'0'0,"2"5"0,5 3 0,6 5 0,6 0 0,-1-1-8191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26.822"/>
    </inkml:context>
    <inkml:brush xml:id="br0">
      <inkml:brushProperty name="width" value="0.05" units="cm"/>
      <inkml:brushProperty name="height" value="0.05" units="cm"/>
      <inkml:brushProperty name="color" value="#FFC114"/>
    </inkml:brush>
  </inkml:definitions>
  <inkml:trace contextRef="#ctx0" brushRef="#br0">0 966 24575,'5'-2'0,"0"0"0,0 0 0,0-1 0,0 1 0,-1-1 0,1 0 0,-1 0 0,0-1 0,0 1 0,0-1 0,0 0 0,5-6 0,2-2 0,392-360 0,-238 218 0,259-184 0,-385 307-1365,-28 18-5461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27.533"/>
    </inkml:context>
    <inkml:brush xml:id="br0">
      <inkml:brushProperty name="width" value="0.05" units="cm"/>
      <inkml:brushProperty name="height" value="0.05" units="cm"/>
      <inkml:brushProperty name="color" value="#FFC114"/>
    </inkml:brush>
  </inkml:definitions>
  <inkml:trace contextRef="#ctx0" brushRef="#br0">0 1227 24575,'6'0'0,"2"-6"0,-1-7 0,11-2 0,18-9 0,39-36 0,47-42 0,47-32 0,31-23 0,4-7 0,-9 7 0,-27 24 0,-30 29 0,-39 27 0,-30 26 0,-27 22-8191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28.382"/>
    </inkml:context>
    <inkml:brush xml:id="br0">
      <inkml:brushProperty name="width" value="0.05" units="cm"/>
      <inkml:brushProperty name="height" value="0.05" units="cm"/>
      <inkml:brushProperty name="color" value="#FFC114"/>
    </inkml:brush>
  </inkml:definitions>
  <inkml:trace contextRef="#ctx0" brushRef="#br0">1 897 24575,'5'-6'0,"9"-2"0,7-5 0,17-12 0,37-25 0,52-27 0,38-23 0,26-18 0,-2-1 0,-10 9 0,-24 12 0,-33 22 0,-31 19 0,-32 18-8191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35.084"/>
    </inkml:context>
    <inkml:brush xml:id="br0">
      <inkml:brushProperty name="width" value="0.05" units="cm"/>
      <inkml:brushProperty name="height" value="0.05" units="cm"/>
      <inkml:brushProperty name="color" value="#FFC114"/>
    </inkml:brush>
  </inkml:definitions>
  <inkml:trace contextRef="#ctx0" brushRef="#br0">1 1174 24575,'0'-8'0,"0"0"0,0 1 0,1-1 0,0 1 0,1-1 0,0 1 0,0-1 0,1 1 0,-1 0 0,1 0 0,1 0 0,0 0 0,0 1 0,0-1 0,1 1 0,-1 0 0,1 1 0,1-1 0,-1 1 0,1 0 0,0 0 0,13-7 0,81-58 0,150-78 0,122-31 0,214-58 0,-407 178 0,255-50 0,-350 93-111,283-59 356,-249 45-995,120-46 1,-199 61-6077</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36.010"/>
    </inkml:context>
    <inkml:brush xml:id="br0">
      <inkml:brushProperty name="width" value="0.05" units="cm"/>
      <inkml:brushProperty name="height" value="0.05" units="cm"/>
      <inkml:brushProperty name="color" value="#FFC114"/>
    </inkml:brush>
  </inkml:definitions>
  <inkml:trace contextRef="#ctx0" brushRef="#br0">0 409 24575,'6'-6'0,"14"-2"0,14-5 0,25-12 0,42-13 0,39-12 0,19-9 0,-1 6 0,-10 5 0,-24 7 0,-27 8 0,-25 12 0,-25 8-8191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36.785"/>
    </inkml:context>
    <inkml:brush xml:id="br0">
      <inkml:brushProperty name="width" value="0.05" units="cm"/>
      <inkml:brushProperty name="height" value="0.05" units="cm"/>
      <inkml:brushProperty name="color" value="#FFC114"/>
    </inkml:brush>
  </inkml:definitions>
  <inkml:trace contextRef="#ctx0" brushRef="#br0">0 428 24575,'27'-11'0,"-5"0"0,827-245 0,-703 220 0,281-62 0,-394 90-1365,-11 1-5461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37.512"/>
    </inkml:context>
    <inkml:brush xml:id="br0">
      <inkml:brushProperty name="width" value="0.05" units="cm"/>
      <inkml:brushProperty name="height" value="0.05" units="cm"/>
      <inkml:brushProperty name="color" value="#FFC114"/>
    </inkml:brush>
  </inkml:definitions>
  <inkml:trace contextRef="#ctx0" brushRef="#br0">1 464 24575,'5'0'0,"9"0"0,7 0 0,5-6 0,5-8 0,14-6 0,34-7 0,32-10 0,15-9 0,3-10 0,-9 5 0,-13 6 0,-20 5 0,-12 9 0,-13 3 0,-12 2 0,-9 5 0,-11 5-8191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38.384"/>
    </inkml:context>
    <inkml:brush xml:id="br0">
      <inkml:brushProperty name="width" value="0.05" units="cm"/>
      <inkml:brushProperty name="height" value="0.05" units="cm"/>
      <inkml:brushProperty name="color" value="#FFC114"/>
    </inkml:brush>
  </inkml:definitions>
  <inkml:trace contextRef="#ctx0" brushRef="#br0">1 572 24575,'1'-3'0,"1"-1"0,1 1 0,-1 0 0,0-1 0,1 1 0,0 0 0,0 1 0,0-1 0,0 0 0,0 1 0,0 0 0,6-4 0,4-3 0,14-10 0,1 0 0,1 3 0,0 0 0,53-19 0,-1-1 0,96-50 0,310-139 0,-374 163-1365,-95 55-5461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30:31.537"/>
    </inkml:context>
    <inkml:brush xml:id="br0">
      <inkml:brushProperty name="width" value="0.05" units="cm"/>
      <inkml:brushProperty name="height" value="0.05" units="cm"/>
      <inkml:brushProperty name="color" value="#FFFFFF"/>
    </inkml:brush>
  </inkml:definitions>
  <inkml:trace contextRef="#ctx0" brushRef="#br0">5 1 24575,'0'3'0,"1"1"0,0-1 0,0 0 0,1 1 0,-1-1 0,1 0 0,-1 0 0,1 0 0,0 0 0,0 0 0,1 0 0,-1-1 0,0 1 0,6 4 0,40 30 0,96 58 0,-142-94 0,1 0 0,-1 1 0,0-1 0,1 1 0,-1 0 0,0-1 0,0 1 0,0 0 0,-1 0 0,1 0 0,0 0 0,-1 1 0,1-1 0,-1 0 0,0 1 0,0-1 0,0 1 0,0-1 0,0 1 0,0 0 0,-1-1 0,1 1 0,-1 0 0,0-1 0,0 1 0,0 0 0,0-1 0,0 1 0,-1 0 0,1-1 0,-1 1 0,0 0 0,-1 4 0,-5 4 0,1 0 0,-2 0 0,0-1 0,0 0 0,0 0 0,-11 8 0,-20 25 0,33-33 0,-1 0 0,0-1 0,0 0 0,-1 0 0,0-1 0,-1 0 0,0 0 0,0-1 0,-1-1 0,-14 9 0,22-14 0,1-1 0,0 1 0,0-1 0,-1 1 0,1-1 0,0 0 0,-1 0 0,1 0 0,0 0 0,-1 0 0,1 0 0,0 0 0,-1 0 0,1 0 0,0-1 0,-1 1 0,1 0 0,0-1 0,0 1 0,-1-1 0,1 0 0,0 1 0,0-1 0,0 0 0,0 0 0,0 1 0,0-1 0,0 0 0,0 0 0,0 0 0,0 0 0,1-1 0,-1 1 0,0 0 0,1 0 0,-1 0 0,1 0 0,-1-1 0,1 1 0,-1 0 0,1-1 0,0 1 0,0 0 0,0-3 0,-3-9 0,1 0 0,1 0 0,1-20 0,0 26 0,0-40 0,12-82 0,-8 107 0,0 0 0,2 1 0,0-1 0,1 1 0,19-37 0,-23 61 0,-1 0 0,1 0 0,-1 1 0,0-1 0,0 1 0,-1-1 0,1 1 0,-1-1 0,0 1 0,2 4 0,1 10 0,-1 0 0,0 0 0,-1 0 0,-1 24 0,0-24 0,0-1 0,0 1 0,8 32 0,2-31 0,2-18 0,11-25 0,-19 19 0,-5 5 1,0 0 1,0 0-1,0 0 0,0 1 0,0-1 1,0 0-1,0 0 0,0 0 0,0 0 1,0 0-1,0 1 0,0-1 0,0 0 0,0 0 1,1 0-1,-1 0 0,0 0 0,0 0 1,0 0-1,0 1 0,0-1 0,0 0 0,1 0 1,-1 0-1,0 0 0,0 0 0,0 0 1,0 0-1,0 0 0,1 0 0,-1 0 0,0 0 1,0 0-1,0 0 0,0 0 0,0 0 1,1 0-1,-1 0 0,0 0 0,0 0 0,0 0 1,0 0-1,1 0 0,-1 0 0,0 0 1,0 0-1,0 0 0,0-1 0,0 1 0,0 0 1,1 0-1,-1 0 0,0 0 0,0 0 1,0 0-1,0 0 0,0-1 0,0 1 1,-2 14-1440,-5-2-5388</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40.488"/>
    </inkml:context>
    <inkml:brush xml:id="br0">
      <inkml:brushProperty name="width" value="0.05" units="cm"/>
      <inkml:brushProperty name="height" value="0.05" units="cm"/>
      <inkml:brushProperty name="color" value="#FFC114"/>
    </inkml:brush>
  </inkml:definitions>
  <inkml:trace contextRef="#ctx0" brushRef="#br0">0 3 24575,'132'-3'0,"144"7"0,-271-4 0,-1 0 0,1 1 0,-1 0 0,1 0 0,-1 0 0,1 0 0,-1 1 0,1 0 0,-1 0 0,0 0 0,0 0 0,0 1 0,0-1 0,-1 1 0,1 0 0,-1 0 0,1 1 0,-1-1 0,0 1 0,0-1 0,-1 1 0,1 0 0,2 6 0,-3-6 0,-1 1 0,0 0 0,0 0 0,0 1 0,0-1 0,-1 0 0,0 0 0,0 0 0,0 0 0,0 0 0,-1 1 0,0-1 0,0 0 0,-1 0 0,1 0 0,-1-1 0,0 1 0,0 0 0,-1-1 0,-5 9 0,-17 25 0,-2-2 0,-60 65 0,63-78-341,1 2 0,1 0-1,-31 48 1,42-53-6485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42.143"/>
    </inkml:context>
    <inkml:brush xml:id="br0">
      <inkml:brushProperty name="width" value="0.05" units="cm"/>
      <inkml:brushProperty name="height" value="0.05" units="cm"/>
      <inkml:brushProperty name="color" value="#FFC114"/>
    </inkml:brush>
  </inkml:definitions>
  <inkml:trace contextRef="#ctx0" brushRef="#br0">0 1 24575,'521'30'0,"-6"36"0,-429-54 0,145 19 0,329 2 0,-186-36-1365,-334 3-5461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43.007"/>
    </inkml:context>
    <inkml:brush xml:id="br0">
      <inkml:brushProperty name="width" value="0.05" units="cm"/>
      <inkml:brushProperty name="height" value="0.05" units="cm"/>
      <inkml:brushProperty name="color" value="#FFC114"/>
    </inkml:brush>
  </inkml:definitions>
  <inkml:trace contextRef="#ctx0" brushRef="#br0">0 1 24575,'8'0'0,"1"2"0,-1-1 0,0 1 0,1 0 0,11 5 0,23 6 0,99 17 0,-75-15 0,119 13 0,-44-24-1365,-108-4-5461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43.829"/>
    </inkml:context>
    <inkml:brush xml:id="br0">
      <inkml:brushProperty name="width" value="0.05" units="cm"/>
      <inkml:brushProperty name="height" value="0.05" units="cm"/>
      <inkml:brushProperty name="color" value="#FFC114"/>
    </inkml:brush>
  </inkml:definitions>
  <inkml:trace contextRef="#ctx0" brushRef="#br0">1 1 24575,'7'0'0,"1"1"0,-1 0 0,1 1 0,-1 0 0,10 4 0,35 7 0,278 5 0,-189-14 0,334 6 0,131 7 0,-540-14-97,-29-3-157,0 2 1,0 2-1,0 1 1,38 11-1,-51-6-6572</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44.620"/>
    </inkml:context>
    <inkml:brush xml:id="br0">
      <inkml:brushProperty name="width" value="0.05" units="cm"/>
      <inkml:brushProperty name="height" value="0.05" units="cm"/>
      <inkml:brushProperty name="color" value="#FFC114"/>
    </inkml:brush>
  </inkml:definitions>
  <inkml:trace contextRef="#ctx0" brushRef="#br0">1 1 24575,'6'0'0,"7"0"0,8 0 0,5 0 0,5 0 0,20 0 0,35 0 0,27 0 0,11 0 0,2 0 0,-9 0 0,-19 0 0,-14 5 0,-16 3 0,-14-1 0,-15-1-8191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46.234"/>
    </inkml:context>
    <inkml:brush xml:id="br0">
      <inkml:brushProperty name="width" value="0.05" units="cm"/>
      <inkml:brushProperty name="height" value="0.05" units="cm"/>
      <inkml:brushProperty name="color" value="#FFC114"/>
    </inkml:brush>
  </inkml:definitions>
  <inkml:trace contextRef="#ctx0" brushRef="#br0">1 1 24575,'746'0'-1365,"-717"0"-5461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47.736"/>
    </inkml:context>
    <inkml:brush xml:id="br0">
      <inkml:brushProperty name="width" value="0.05" units="cm"/>
      <inkml:brushProperty name="height" value="0.05" units="cm"/>
      <inkml:brushProperty name="color" value="#FFC114"/>
    </inkml:brush>
  </inkml:definitions>
  <inkml:trace contextRef="#ctx0" brushRef="#br0">1 0 24575,'5'0'0,"3"6"0,5 2 0,1 5 0,3 0 0,5 5 0,4-2 0,4 3 0,2-3 0,-4 3 0,-1-3 0,-5 2 0,-7-2-8191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3:48.838"/>
    </inkml:context>
    <inkml:brush xml:id="br0">
      <inkml:brushProperty name="width" value="0.05" units="cm"/>
      <inkml:brushProperty name="height" value="0.05" units="cm"/>
      <inkml:brushProperty name="color" value="#FFC114"/>
    </inkml:brush>
  </inkml:definitions>
  <inkml:trace contextRef="#ctx0" brushRef="#br0">261 1 24575,'0'11'0,"-1"0"0,0 0 0,-1 0 0,0 0 0,-1-1 0,0 1 0,0 0 0,-1-1 0,-6 11 0,-5 5 0,-37 48 0,12-19 0,-75 134-1365,106-170-5461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5:21.587"/>
    </inkml:context>
    <inkml:brush xml:id="br0">
      <inkml:brushProperty name="width" value="0.05" units="cm"/>
      <inkml:brushProperty name="height" value="0.05" units="cm"/>
      <inkml:brushProperty name="color" value="#E71224"/>
    </inkml:brush>
  </inkml:definitions>
  <inkml:trace contextRef="#ctx0" brushRef="#br0">66 0 24575,'-1'3'0,"1"0"0,0-1 0,-1 1 0,1 0 0,-1-1 0,-1 4 0,-3 14 0,0 57 0,5-61 0,-3 922 0,4-511 0,-1 399 0,-2-792 0,-1 0 0,-7 33 0,-4 30 0,6-19 0,-4 87 0,13 187 0,0-339 0,0-1 0,5 23 0,-3-22 0,-1 1 0,1 15 0,-2 5 0,-1-6 0,1 0 0,7 36 0,-5-46-455,-1 1 0,0 24 0,-2-29-6371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5:21.591"/>
    </inkml:context>
    <inkml:brush xml:id="br0">
      <inkml:brushProperty name="width" value="0.05" units="cm"/>
      <inkml:brushProperty name="height" value="0.05" units="cm"/>
      <inkml:brushProperty name="color" value="#E71224"/>
    </inkml:brush>
  </inkml:definitions>
  <inkml:trace contextRef="#ctx0" brushRef="#br0">0 134 24575,'33'7'0,"491"42"0,-435-42 0,998 14 0,-521-63 0,25-2 0,-415 44 0,250-8 0,195 0 0,-385 10 0,-139-2 0,109-1 0,-187-1 0,1-1 0,-1-1 0,23-7 0,17-4 0,274-33 0,2 25 0,307 12 0,-459 12 0,-175-1-170,0 0-1,0 1 0,0 0 1,0 1-1,0-1 0,-1 2 1,15 5-1,-12-2-6655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1:24.457"/>
    </inkml:context>
    <inkml:brush xml:id="br0">
      <inkml:brushProperty name="width" value="0.05" units="cm"/>
      <inkml:brushProperty name="height" value="0.05" units="cm"/>
      <inkml:brushProperty name="color" value="#5B2D90"/>
    </inkml:brush>
  </inkml:definitions>
  <inkml:trace contextRef="#ctx0" brushRef="#br0">205 0 24575,'21'1103'0,"20"-294"0,-32 72 0,-12-514 0,5-6 0,-5 398 0,-13-444 0,-1 75 0,-3 321 0,-19-316 0,-6 238 0,45-608 0,2 29 0,-4 1 0,-9 64 0,2-42 0,1 102 0,3-30 0,-11-35 0,9-77 0,-3 60 0,11-1 0,0-56 0,-1 0 0,-2 1 0,-10 59 0,3-45 0,2 1 0,3 0 0,3 63 0,2-55 0,-15 123 0,0-63 0,6 0 0,8 155 0,2-109 0,0-137 0,2-1 0,15 60 0,-7-36 0,76 330 0,-63-291-1365,-15-64-5461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5:21.592"/>
    </inkml:context>
    <inkml:brush xml:id="br0">
      <inkml:brushProperty name="width" value="0.05" units="cm"/>
      <inkml:brushProperty name="height" value="0.05" units="cm"/>
      <inkml:brushProperty name="color" value="#E71224"/>
    </inkml:brush>
  </inkml:definitions>
  <inkml:trace contextRef="#ctx0" brushRef="#br0">146 0 24575,'-9'571'0,"1"-57"0,3-165 0,-19-3 0,4-184 0,17-139 0,-10 39 0,-1 2 0,-18 227 0,24-137 0,-1 86 0,9-218 0,-1 8 0,2-1 0,1 1 0,1-1 0,10 41 0,-8-47 0,-1-10 0,-1 0 0,2 0 0,6 15 0,-5-13 0,-1 0 0,-1 0 0,0 1 0,0-1 0,1 27 0,0-11 0,16 152 0,2 12 0,-20-174 0,-1 1 0,-1-1 0,-1 1 0,0-1 0,-2 1 0,-6 32 0,-1-8-1365,5-35-5461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5:21.587"/>
    </inkml:context>
    <inkml:brush xml:id="br0">
      <inkml:brushProperty name="width" value="0.05" units="cm"/>
      <inkml:brushProperty name="height" value="0.05" units="cm"/>
      <inkml:brushProperty name="color" value="#E71224"/>
    </inkml:brush>
  </inkml:definitions>
  <inkml:trace contextRef="#ctx0" brushRef="#br0">6384 114 24575,'-510'29'0,"319"-13"0,-915 25-688,647-34 1024,-12 0 16,189 2-352,1 0 0,-50-20 0,139 5 0,-24-2 0,182 6 0,-209-26 0,102 4 0,100 19 0,-1 2 0,-52 4 0,36 0 0,-258-11 0,33-12 0,96 1 0,75 7 0,61 8 0,-67-5 0,84 9 0,1-1 0,-35-9 0,35 6 0,-1 1 0,-36 0 0,-170 6 0,229-2-30,1-1-1,0 1 0,-1-2 0,1 1 1,-19-9-1,8 3-1150,10 5-5645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8:45.939"/>
    </inkml:context>
    <inkml:brush xml:id="br0">
      <inkml:brushProperty name="width" value="0.05" units="cm"/>
      <inkml:brushProperty name="height" value="0.05" units="cm"/>
      <inkml:brushProperty name="color" value="#E71224"/>
    </inkml:brush>
  </inkml:definitions>
  <inkml:trace contextRef="#ctx0" brushRef="#br0">0 166 24575,'140'-7'0,"-40"0"0,513 4 0,-65 2 0,-368-8 0,35-1 0,-92 11 0,75-2 0,-115-8 0,19 0 0,-59 8 0,1 2 0,84 10 0,-80-5 0,0-3 0,95-3 0,-58-2 0,20 3 0,108-2 0,-107-12 0,-71 8 0,8-3 0,-30 5 0,0 0 0,24-1 0,227-14 0,-29-2 0,-169 12 0,-32 4 0,40-2 0,-4 6 0,-31 1 0,-1-1 0,55-8 0,-36 2 0,1 2 0,91 3 0,21 0 0,-84-7 0,-51 3 0,41 0 0,-34 6 0,48 7 0,17 1 0,139-8 0,-128-1 0,31-9 0,8-1 0,391 11-1365,-530-1-5461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20.323"/>
    </inkml:context>
    <inkml:brush xml:id="br0">
      <inkml:brushProperty name="width" value="0.05" units="cm"/>
      <inkml:brushProperty name="height" value="0.05" units="cm"/>
      <inkml:brushProperty name="color" value="#FFC114"/>
    </inkml:brush>
  </inkml:definitions>
  <inkml:trace contextRef="#ctx0" brushRef="#br0">65 1 24575,'-2'51'0,"-1"0"0,-20 85 0,16-95 0,2-1 0,2 1 0,3 43 0,-1-71 0,-1 0 0,0 0 0,-4 14 0,3-12 0,0 0 0,-1 15 0,3 274 0,2-145 0,1-131 0,7 38 0,2 21 0,-13 3 0,4 42 0,8-76 0,-6-36 0,3 32 0,-6 152 0,-2-95 0,0-96 0,-1 1 0,-6 25 0,4-24 0,1-1 0,-1 20 0,5 59 0,-2 35 0,-15-55-1365,13-58-5461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23.317"/>
    </inkml:context>
    <inkml:brush xml:id="br0">
      <inkml:brushProperty name="width" value="0.05" units="cm"/>
      <inkml:brushProperty name="height" value="0.05" units="cm"/>
      <inkml:brushProperty name="color" value="#FFC114"/>
    </inkml:brush>
  </inkml:definitions>
  <inkml:trace contextRef="#ctx0" brushRef="#br0">0 95 24575,'182'1'0,"195"-3"0,-172-16 0,31-1 0,-216 18 0,36-6 0,11-2 0,-58 8 0,0 0 0,0 0 0,-1-1 0,1-1 0,14-5 0,-12 5 0,-1-1 0,1 1 0,14-2 0,30-1 0,1 3 0,73 4 0,-54 0 0,440 24 0,-197-13 0,-193-10 0,171 27 0,-106-7 0,200 1 0,-55 6 0,-269-23 0,-1-3 0,77-4 0,-41 0 0,-53 1 0,231-3 0,-4-18 0,-239 16 0,98-16 0,-83 12 0,-26 5 0,47-13 0,-56 13 0,0 0 0,0 2 0,0 0 0,0 0 0,0 1 0,25 2 0,-20-1 0,0 0 0,42-6 0,-34 2 0,0 1 0,45 1 0,5-1 0,-27-5 0,-39 5 0,0 0 0,16 0 0,-10 2-1365,-1 1-5461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25.929"/>
    </inkml:context>
    <inkml:brush xml:id="br0">
      <inkml:brushProperty name="width" value="0.05" units="cm"/>
      <inkml:brushProperty name="height" value="0.05" units="cm"/>
      <inkml:brushProperty name="color" value="#FFC114"/>
    </inkml:brush>
  </inkml:definitions>
  <inkml:trace contextRef="#ctx0" brushRef="#br0">1 2445 24575,'7'-359'0,"32"4"0,-30 300 0,27-121 0,-19 90 0,-6 21 0,14-72 0,2-12 0,-23 133 0,11-64 0,-14 71 0,-1 0 0,0 0 0,0 0 0,-1 0 0,-1 0 0,-4-17 0,-13-34 0,13 38 0,-1 0 0,-2 0 0,0 1 0,-23-38 0,27 53 0,0-1 0,1 0 0,0 0 0,0-1 0,0 1 0,1 0 0,1-1 0,0 0 0,0 0 0,-1-13 0,-8-56 0,6 51 0,-1-38 0,7-230 0,0 282 34,0 1-1,1-1 0,5-14 0,3-24-1531,-9 35-5328</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28.113"/>
    </inkml:context>
    <inkml:brush xml:id="br0">
      <inkml:brushProperty name="width" value="0.05" units="cm"/>
      <inkml:brushProperty name="height" value="0.05" units="cm"/>
      <inkml:brushProperty name="color" value="#FFC114"/>
    </inkml:brush>
  </inkml:definitions>
  <inkml:trace contextRef="#ctx0" brushRef="#br0">5529 130 24575,'-425'-32'0,"260"14"0,-1510-62 0,1625 80 0,-260 4 0,1 21 0,198-11 0,39-7 0,1 4 0,-69 18 0,51-7 0,-48 14 0,96-23 0,0-2 0,-54 9 0,45-14 0,0-3 0,-49 0 0,-76 4 0,104 2 0,-2 1 0,-102 2 0,142-11 0,1 2 0,-56 11 0,54-8 0,1 0 0,-48 1 0,-111-9 0,-67 3 0,147 8 0,-37 0 0,129-9-81,12-1-176,-1 1 0,1 0 1,-1 1-1,-15 2 0,10 1-6569</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32.846"/>
    </inkml:context>
    <inkml:brush xml:id="br0">
      <inkml:brushProperty name="width" value="0.05" units="cm"/>
      <inkml:brushProperty name="height" value="0.05" units="cm"/>
      <inkml:brushProperty name="color" value="#FFC114"/>
    </inkml:brush>
  </inkml:definitions>
  <inkml:trace contextRef="#ctx0" brushRef="#br0">0 295 24575,'248'-10'0,"-29"1"0,-184 7 0,1-1 0,-1-1 0,0-1 0,0-2 0,37-12 0,-49 14 0,0 1 0,0 0 0,1 2 0,30-1 0,48-5 0,146-24 0,-170 25 0,97 2 0,-157 5 0,-2 1 0,1-1 0,-1 0 0,1-1 0,-1-1 0,1 0 0,17-5 0,87-26 0,0 4 0,187-22 0,55 25 0,-258 24 0,152 14 0,-213-5 0,52 12 0,-27-4 0,-34-10 0,1-2 0,-1-1 0,69-3 0,-27-1 0,241-9 0,-236 5 0,248-25 0,-267 25 0,1 3 0,76 3 0,-58 1 0,28 0 0,152-1 0,-147-9 0,30-1 0,-111 12 0,0 1 0,-1 2 0,42 9 0,-41-7 0,3-2 0,-1-2 0,1-1 0,68-4 0,-24 1 0,-60 1-1365,-3 0-5461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47.337"/>
    </inkml:context>
    <inkml:brush xml:id="br0">
      <inkml:brushProperty name="width" value="0.05" units="cm"/>
      <inkml:brushProperty name="height" value="0.05" units="cm"/>
      <inkml:brushProperty name="color" value="#FFC114"/>
    </inkml:brush>
  </inkml:definitions>
  <inkml:trace contextRef="#ctx0" brushRef="#br0">0 2 24575,'89'-2'0,"98"4"0,-181-1 0,1 0 0,-1 1 0,0 0 0,1-1 0,-1 2 0,0-1 0,6 4 0,-6-3 0,0-1 0,1 1 0,0-1 0,-1 0 0,13 3 0,20-3-1365,-21-2-5461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55.250"/>
    </inkml:context>
    <inkml:brush xml:id="br0">
      <inkml:brushProperty name="width" value="0.05" units="cm"/>
      <inkml:brushProperty name="height" value="0.05" units="cm"/>
      <inkml:brushProperty name="color" value="#FFFFFF"/>
    </inkml:brush>
  </inkml:definitions>
  <inkml:trace contextRef="#ctx0" brushRef="#br0">0 0 24575,'6'126'0,"42"215"0,-34-286 0,-9-40 0,-1 1 0,0-1 0,1 27 0,-4-25 0,1-1 0,5 18 0,-3-15 0,2 26 0,-5 200 62,-2-126-1489,1-104-5399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1:34.910"/>
    </inkml:context>
    <inkml:brush xml:id="br0">
      <inkml:brushProperty name="width" value="0.05" units="cm"/>
      <inkml:brushProperty name="height" value="0.05" units="cm"/>
      <inkml:brushProperty name="color" value="#5B2D90"/>
    </inkml:brush>
  </inkml:definitions>
  <inkml:trace contextRef="#ctx0" brushRef="#br0">1 177 24575,'655'-16'0,"-151"1"0,6 10 0,538-14 0,-95-32 0,-938 50 0,842-54 0,6 46 0,-432 51 0,-280-23 0,65 15 0,-121-17 0,1-4 0,98 0 0,-44-12 0,181-5 0,16-26 0,-151 10 0,219-52 0,-351 63 0,1 3 0,-1 2 0,89 8 0,-23-1 0,-45-5 0,99 4 0,-101 15 0,-62-12 0,0 0 0,26 1 0,83-2 0,72 7 0,276 44 0,-368-39 0,-67-9 0,78 4 0,211-13-1365,-298 2-5461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57.792"/>
    </inkml:context>
    <inkml:brush xml:id="br0">
      <inkml:brushProperty name="width" value="0.05" units="cm"/>
      <inkml:brushProperty name="height" value="0.05" units="cm"/>
      <inkml:brushProperty name="color" value="#FFFFFF"/>
    </inkml:brush>
  </inkml:definitions>
  <inkml:trace contextRef="#ctx0" brushRef="#br0">0 111 24575,'549'-15'0,"261"-8"0,881 24 0,-1661-3 0,1 0 0,52-11 0,-46 6 0,45-3 0,15 5 0,237-17 0,121 9-655,-402 13-55,-36 0-6116</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9:59.312"/>
    </inkml:context>
    <inkml:brush xml:id="br0">
      <inkml:brushProperty name="width" value="0.05" units="cm"/>
      <inkml:brushProperty name="height" value="0.05" units="cm"/>
      <inkml:brushProperty name="color" value="#FFFFFF"/>
    </inkml:brush>
  </inkml:definitions>
  <inkml:trace contextRef="#ctx0" brushRef="#br0">109 0 24575,'0'4'0,"-1"0"0,0 0 0,0 0 0,0 0 0,-3 6 0,-4 13 0,2 20 0,3 0 0,4 58 0,1-7 0,-35 203 0,4-67 0,28-174 0,2-38 0,-2 1 0,0-1 0,-6 24 0,0-1 0,1 0 0,3 1 0,5 68 0,-1-32 0,-1-42-1365,0-20-5461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30:01.863"/>
    </inkml:context>
    <inkml:brush xml:id="br0">
      <inkml:brushProperty name="width" value="0.05" units="cm"/>
      <inkml:brushProperty name="height" value="0.05" units="cm"/>
      <inkml:brushProperty name="color" value="#FFFFFF"/>
    </inkml:brush>
  </inkml:definitions>
  <inkml:trace contextRef="#ctx0" brushRef="#br0">4121 259 24575,'-25'1'0,"-24"4"0,-9 0 0,-633 4 0,459-11 0,182 2 0,0-2 0,0-2 0,1-3 0,-70-15 0,16 4 0,5 1 0,61 10 0,-1 1 0,-52-2 0,58 6 0,-28-6 0,42 5 0,-1 0 0,-18 0 0,-143 4 0,-77-2 0,217-3 0,0-2 0,-51-13 0,-43-7 0,61 17 0,-20-4 0,-153-3 0,-439 17 0,675-2 0,-1 0 0,1-1 0,0 0 0,0 0 0,0-1 0,0 0 0,0-1 0,1 0 0,0 0 0,-12-7 0,11 5 0,0 1 0,0 1 0,0-1 0,-1 1 0,0 1 0,0 0 0,0 0 0,-18-2 0,-61 5 5,54 2-1375,18-2-5456</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30:04.245"/>
    </inkml:context>
    <inkml:brush xml:id="br0">
      <inkml:brushProperty name="width" value="0.05" units="cm"/>
      <inkml:brushProperty name="height" value="0.05" units="cm"/>
      <inkml:brushProperty name="color" value="#FFFFFF"/>
    </inkml:brush>
  </inkml:definitions>
  <inkml:trace contextRef="#ctx0" brushRef="#br0">0 0 24575,'0'1160'-1365,"0"-1144"-5461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30:06.523"/>
    </inkml:context>
    <inkml:brush xml:id="br0">
      <inkml:brushProperty name="width" value="0.05" units="cm"/>
      <inkml:brushProperty name="height" value="0.05" units="cm"/>
      <inkml:brushProperty name="color" value="#FFFFFF"/>
    </inkml:brush>
  </inkml:definitions>
  <inkml:trace contextRef="#ctx0" brushRef="#br0">1 0 24575,'622'0'0,"-436"10"0,-3 0 0,-65-1 0,-1 0 0,350-10 0,-446 0 0,0-1 0,24-4 0,-22 2 0,36-1 0,43-5 120,-38 3-1605,-44 5-5341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30:08.166"/>
    </inkml:context>
    <inkml:brush xml:id="br0">
      <inkml:brushProperty name="width" value="0.05" units="cm"/>
      <inkml:brushProperty name="height" value="0.05" units="cm"/>
      <inkml:brushProperty name="color" value="#FFFFFF"/>
    </inkml:brush>
  </inkml:definitions>
  <inkml:trace contextRef="#ctx0" brushRef="#br0">0 20 24575,'0'-4'0,"4"0"0,4 0 0,5 1 0,4 1 0,2 0 0,2 1 0,1 1 0,0 0 0,0 0 0,0 0 0,0 1 0,-4-1-8191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30:09.435"/>
    </inkml:context>
    <inkml:brush xml:id="br0">
      <inkml:brushProperty name="width" value="0.05" units="cm"/>
      <inkml:brushProperty name="height" value="0.05" units="cm"/>
      <inkml:brushProperty name="color" value="#FFFFFF"/>
    </inkml:brush>
  </inkml:definitions>
  <inkml:trace contextRef="#ctx0" brushRef="#br0">1 0 24575,'3'0'0,"5"0"0,5 0 0,4 0 0,2 0 0,2 0 0,0 0 0,-2 3 0,-2 1 0,1 0 0,-4-1-8191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30:10.969"/>
    </inkml:context>
    <inkml:brush xml:id="br0">
      <inkml:brushProperty name="width" value="0.05" units="cm"/>
      <inkml:brushProperty name="height" value="0.05" units="cm"/>
      <inkml:brushProperty name="color" value="#FFFFFF"/>
    </inkml:brush>
  </inkml:definitions>
  <inkml:trace contextRef="#ctx0" brushRef="#br0">0 0 24575,'7'0'0,"7"0"0,3 0 0,4 0 0,0 0 0,2 0 0,0 0 0,-1 0 0,0 0 0,0 0 0,0 0 0,-5 0-8191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4:33.476"/>
    </inkml:context>
    <inkml:brush xml:id="br0">
      <inkml:brushProperty name="width" value="0.05" units="cm"/>
      <inkml:brushProperty name="height" value="0.05" units="cm"/>
      <inkml:brushProperty name="color" value="#E71224"/>
    </inkml:brush>
  </inkml:definitions>
  <inkml:trace contextRef="#ctx0" brushRef="#br0">49 0 24575,'0'3'0,"0"-1"0,0 1 0,-1-1 0,1 1 0,-1-1 0,0 3 0,-3 14 0,0 52 0,4-56 0,-2 852 0,3-472 0,-1 369 0,-1-732 0,-2-2 0,-5 33 0,-2 27 0,4-18 0,-3 80 0,10 174 0,-1-314 0,1-1 0,4 21 0,-3-19 0,0-1 0,0 15 0,-2 5 0,1-6 0,0 0 0,4 32 0,-3-41-455,0 1 0,0 21 0,-2-26-6371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4:36.638"/>
    </inkml:context>
    <inkml:brush xml:id="br0">
      <inkml:brushProperty name="width" value="0.05" units="cm"/>
      <inkml:brushProperty name="height" value="0.05" units="cm"/>
      <inkml:brushProperty name="color" value="#E71224"/>
    </inkml:brush>
  </inkml:definitions>
  <inkml:trace contextRef="#ctx0" brushRef="#br0">0 124 24575,'25'6'0,"368"40"0,-326-40 0,748 14 0,-390-60 0,18 1 0,-310 38 0,186-6 0,147-1 0,-289 10 0,-104-2 0,81-1 0,-139-1 0,0 0 0,-1-2 0,17-7 0,14-3 0,204-29 0,3 21 0,229 12 0,-343 11 0,-132-1-170,0 0-1,0 1 0,0 0 1,0 0-1,0 1 0,-1 0 1,11 5-1,-8-1-6655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1:39.206"/>
    </inkml:context>
    <inkml:brush xml:id="br0">
      <inkml:brushProperty name="width" value="0.05" units="cm"/>
      <inkml:brushProperty name="height" value="0.05" units="cm"/>
      <inkml:brushProperty name="color" value="#5B2D90"/>
    </inkml:brush>
  </inkml:definitions>
  <inkml:trace contextRef="#ctx0" brushRef="#br0">240 0 24575,'-20'1178'0,"4"-496"0,-10-366 0,20-256 0,-38 266 0,-15 202 0,57-347 0,40 335 0,19-69 0,-46-323 0,-9 216 0,-5-156 0,-17 378 0,-27-259 0,13-99 0,4-41 0,17-99 0,2 0 0,-5 113 0,18 510 0,0-634 0,13 72 0,2 39 0,-16 604 0,-3-369 0,4-350 0,13 71 0,2 34 0,-14 557 62,-5-368-1489,2-314-5399</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4:38.964"/>
    </inkml:context>
    <inkml:brush xml:id="br0">
      <inkml:brushProperty name="width" value="0.05" units="cm"/>
      <inkml:brushProperty name="height" value="0.05" units="cm"/>
      <inkml:brushProperty name="color" value="#E71224"/>
    </inkml:brush>
  </inkml:definitions>
  <inkml:trace contextRef="#ctx0" brushRef="#br0">110 0 24575,'-7'528'0,"1"-53"0,2-152 0,-14-3 0,3-170 0,13-129 0,-8 36 0,0 3 0,-15 209 0,20-127 0,-2 80 0,7-201 0,-1 6 0,2 0 0,0 0 0,1 1 0,8 37 0,-6-45 0,-1-7 0,-1-1 0,2 0 0,4 14 0,-3-13 0,-2 1 0,1 0 0,-1 1 0,-1-1 0,2 24 0,0-8 0,12 139 0,1 11 0,-15-160 0,0-1 0,-1 1 0,-1 0 0,-1 0 0,0 0 0,-5 30 0,-1-7-1365,4-33-5461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4:41.978"/>
    </inkml:context>
    <inkml:brush xml:id="br0">
      <inkml:brushProperty name="width" value="0.05" units="cm"/>
      <inkml:brushProperty name="height" value="0.05" units="cm"/>
      <inkml:brushProperty name="color" value="#E71224"/>
    </inkml:brush>
  </inkml:definitions>
  <inkml:trace contextRef="#ctx0" brushRef="#br0">4790 106 24575,'-383'27'0,"240"-13"0,-687 24-688,486-31 1024,-10-1 16,143 2-352,0 0 0,-37-18 0,103 5 0,-17-2 0,137 4 0,-158-22 0,78 2 0,74 19 0,0 2 0,-40 2 0,27 1 0,-193-10 0,25-12 0,72 2 0,56 6 0,46 7 0,-51-4 0,64 9 0,-1-2 0,-24-8 0,25 5 0,0 1 0,-28 0 0,-127 6 0,172-2-30,0 0-1,0 0 0,1-1 0,-1-1 1,-14-7-1,6 3-1150,8 4-5645</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4:45.078"/>
    </inkml:context>
    <inkml:brush xml:id="br0">
      <inkml:brushProperty name="width" value="0.05" units="cm"/>
      <inkml:brushProperty name="height" value="0.05" units="cm"/>
      <inkml:brushProperty name="color" value="#E71224"/>
    </inkml:brush>
  </inkml:definitions>
  <inkml:trace contextRef="#ctx0" brushRef="#br0">0 15 24575,'18'-1'0,"25"-6"0,5 0 0,-40 7 27,-1 1 0,1 0-1,-1 0 1,10 4 0,-8-3-527,0 1 1,10-1-1,-9-1-6326</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4:48.484"/>
    </inkml:context>
    <inkml:brush xml:id="br0">
      <inkml:brushProperty name="width" value="0.05" units="cm"/>
      <inkml:brushProperty name="height" value="0.05" units="cm"/>
      <inkml:brushProperty name="color" value="#E71224"/>
    </inkml:brush>
  </inkml:definitions>
  <inkml:trace contextRef="#ctx0" brushRef="#br0">120 0 24575,'-5'0'0,"1"1"0,-1 0 0,1 0 0,0 0 0,-1 0 0,1 1 0,0 0 0,0 0 0,0 1 0,0-1 0,0 1 0,0 0 0,-6 7 0,7-6 0,0-1 0,1 1 0,-1-1 0,0 1 0,1 0 0,0 0 0,0 0 0,0 1 0,0-1 0,0 1 0,1 0 0,-1-1 0,1 1 0,0 0 0,-1 9 0,2-10 0,-1 6 0,1 1 0,0-1 0,1 19 0,0-27 0,-1 0 0,0 0 0,0 0 0,1 0 0,-1 0 0,1 0 0,-1 0 0,1 0 0,0-1 0,0 1 0,-1 0 0,1 0 0,0-1 0,0 1 0,0-1 0,1 1 0,-1-1 0,0 1 0,0-1 0,1 0 0,-1 0 0,0 0 0,1 0 0,-1 0 0,3 1 0,3-1 0,-1 0 0,1 0 0,0-1 0,-1 0 0,1-1 0,-1 0 0,1 0 0,-1 0 0,12-6 0,-17 7 0,0-1 0,0 1 0,0-1 0,0 1 0,0 0 0,0 0 0,0 0 0,0 0 0,0 0 0,0 0 0,0 0 0,0 0 0,0 0 0,0 1 0,0-1 0,0 1 0,0-1 0,0 1 0,0-1 0,0 1 0,0-1 0,-1 1 0,2 1 0,-1 0 0,0 0 0,0-1 0,0 1 0,0 0 0,-1 0 0,1 0 0,0 0 0,-1 1 0,1-1 0,-1 0 0,0 0 0,0 0 0,0 4 0,1-2 0,-1-1 0,0 0 0,0 0 0,-1 1 0,1-1 0,0 0 0,-1 0 0,0 0 0,1 1 0,-1-1 0,0 0 0,0 0 0,-1 0 0,1-1 0,0 1 0,-1 0 0,1-1 0,-1 1 0,0-1 0,1 1 0,-1-1 0,0 0 0,0 0 0,0 0 0,-1 0 0,1-1 0,0 1 0,-4 1 0,-7 2-195,-1-1 0,1-1 0,0 0 0,-1-2 0,1 0 0,-15-1 0,17 0-6631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4:51.180"/>
    </inkml:context>
    <inkml:brush xml:id="br0">
      <inkml:brushProperty name="width" value="0.05" units="cm"/>
      <inkml:brushProperty name="height" value="0.05" units="cm"/>
      <inkml:brushProperty name="color" value="#E71224"/>
    </inkml:brush>
  </inkml:definitions>
  <inkml:trace contextRef="#ctx0" brushRef="#br0">0 0 24575,'0'10'0,"0"1"0,1-1 0,-1 0 0,1 0 0,4 17 0,28 113 0,-29-120 0,4 24 0,-3-10 0,-2-10 0,-1 0 0,-1-1 0,-2 47 0,0-17 0,1 24-1365,0-64-5461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28:27.877"/>
    </inkml:context>
    <inkml:brush xml:id="br0">
      <inkml:brushProperty name="width" value="0.05" units="cm"/>
      <inkml:brushProperty name="height" value="0.05" units="cm"/>
      <inkml:brushProperty name="color" value="#E71224"/>
    </inkml:brush>
  </inkml:definitions>
  <inkml:trace contextRef="#ctx0" brushRef="#br0">0 85 24575,'212'-1'0,"186"1"0,-2 23 0,-149 18 0,-212-37 0,1-1 0,63-4 0,-35 0 0,843 1 0,-862-3 0,0-2 0,67-16 0,-44 7 0,282-69 0,-317 74 0,-22 5 0,0 0 0,1 1 0,-1 1 0,1 0 0,0 0 0,-1 1 0,1 1 0,17 2 0,56 21 0,-61-16 0,0 0 0,34 4 0,45 6 0,-67-10 0,1-1 0,47 0 0,-37-7 0,1-3 0,-1-1 0,0-3 0,47-14 0,-63 13 0,1 2 0,-1 1 0,1 2 0,44 0 0,596 5 0,-644-4-1365,-17-1-5461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9:02:54.319"/>
    </inkml:context>
    <inkml:brush xml:id="br0">
      <inkml:brushProperty name="width" value="0.05" units="cm"/>
      <inkml:brushProperty name="height" value="0.05" units="cm"/>
      <inkml:brushProperty name="color" value="#FFFFFF"/>
    </inkml:brush>
  </inkml:definitions>
  <inkml:trace contextRef="#ctx0" brushRef="#br0">152 1 24575,'-2'30'0,"-1"0"0,-1-1 0,-2 1 0,-12 37 0,-10 52 0,27-99 0,0-1 0,2 0 0,0 1 0,1-1 0,1 0 0,1 0 0,1 0 0,11 28 0,-8-21 0,0 2 0,-2-1 0,4 33 0,-10-30 0,-1 0 0,-1 0 0,-11 55 0,-2 9 0,15-86 0,0 1 0,0-1 0,0 0 0,1 0 0,1 0 0,-1 0 0,1 0 0,0 0 0,1 0 0,5 11 0,4 4 0,30 43 0,-13-23 0,5 5 0,-26-38 0,-1-1 0,0 1 0,-1 0 0,0 0 0,0 1 0,-1-1 0,0 1 0,-1 1 0,-1-1 0,3 12 0,-4-4 0,-1-1 0,-1 0 0,-1 0 0,0 1 0,-1-1 0,-1 0 0,-1 0 0,-6 18 0,7-25 0,-10 34 0,2 1 0,2-1 0,2 2 0,-1 49 0,9-42 0,1-29 0,-2-1 0,-3 31 0,3-55 0,0 1 0,0-1 0,0 1 0,0-1 0,0 1 0,0-1 0,0 1 0,0-1 0,0 0 0,0 1 0,0-1 0,0 1 0,-1-1 0,1 1 0,0-1 0,0 0 0,0 1 0,-1-1 0,1 0 0,0 1 0,-1-1 0,1 0 0,0 1 0,-1-1 0,1 0 0,0 0 0,-1 1 0,1-1 0,-1 0 0,1 0 0,0 0 0,-1 1 0,1-1 0,-1 0 0,-14-10 0,-14-29 0,26 33 0,-22-29 0,-11-19 0,-59-67 0,71 104 0,11 12 0,13 5 0,0 0 0,0 0 0,0 0 0,0 0 0,0 0 0,-1 0 0,1 0 0,0 0 0,0 0 0,0 1 0,0-1 0,-1 0 0,1 0 0,0 0 0,0 0 0,0 0 0,0 0 0,0 0 0,0 0 0,0 1 0,-1-1 0,1 0 0,0 0 0,0 0 0,0 0 0,0 0 0,0 1 0,0-1 0,0 0 0,0 0 0,0 0 0,0 0 0,0 1 0,0-1 0,0 0 0,0 0 0,0 0 0,0 0 0,0 1 0,0-1 0,0 0 0,0 0 0,0 0 0,0 0 0,0 0 0,0 1 0,0-1 0,0 0 0,1 0 0,-1 0 0,0 0 0,0 0 0,0 1 0,0-1 0,2 3 0,1 1 0,-1-1 0,1 0 0,0 0 0,0 0 0,0 0 0,0 0 0,0 0 0,0-1 0,1 0 0,3 3 0,44 19 0,-42-21 0,0 1 0,0-1 0,0 1 0,-1 1 0,0 0 0,0 0 0,0 0 0,0 1 0,-1 0 0,0 1 0,0-1 0,-1 1 0,0 1 0,0-1 0,-1 1 0,0 0 0,0 0 0,-1 1 0,5 11 0,-8-18 0,2 6 0,1 0 0,0 0 0,0 0 0,0-1 0,10 12 0,-14-18 0,1 0 0,0 0 0,0-1 0,0 1 0,0 0 0,0-1 0,0 1 0,0 0 0,0-1 0,0 1 0,0-1 0,0 1 0,1-1 0,-1 0 0,0 1 0,0-1 0,0 0 0,1 0 0,1 0 0,-1-1 0,0 1 0,-1-1 0,1 0 0,0 0 0,0 0 0,-1 0 0,1 0 0,-1 0 0,1 0 0,-1 0 0,1-1 0,-1 1 0,0-1 0,0 1 0,0-1 0,2-2 0,33-66 0,-31 55 0,2 2 0,0-1 0,0 1 0,16-22 0,-12 23 0,0 0 0,1 1 0,1 0 0,0 1 0,0 0 0,1 1 0,0 1 0,18-9 0,-28 16 0,-1-1 0,1 0 0,0-1 0,-1 1 0,0 0 0,1-1 0,-1 0 0,0 0 0,-1 0 0,1 0 0,0-1 0,-1 1 0,0-1 0,1 1 0,-2-1 0,1 0 0,0 0 0,-1 1 0,2-6 0,-3 8 0,0 1 0,0-1 0,0 1 0,0 0 0,0-1 0,0 1 0,0-1 0,0 1 0,0 0 0,0-1 0,0 1 0,0-1 0,0 1 0,0 0 0,0-1 0,-1 1 0,1-1 0,0 1 0,0 0 0,0-1 0,-1 1 0,1 0 0,0-1 0,0 1 0,-1 0 0,1 0 0,0-1 0,-1 1 0,1 0 0,0 0 0,-1-1 0,1 1 0,0 0 0,-1 0 0,1 0 0,-1 0 0,1 0 0,-1-1 0,-21 4 0,-21 12 0,43-14 0,-11 4-68,1 0 0,0 1-1,0 1 1,0 0 0,1 0 0,0 1-1,0 0 1,1 0 0,0 1 0,1 0-1,0 1 1,0 0 0,1 0 0,0 0-1,1 1 1,0-1 0,1 1-1,0 0 1,-5 24 0,3-12-6758</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0:00:02.606"/>
    </inkml:context>
    <inkml:brush xml:id="br0">
      <inkml:brushProperty name="width" value="0.05" units="cm"/>
      <inkml:brushProperty name="height" value="0.05" units="cm"/>
      <inkml:brushProperty name="color" value="#FFFFFF"/>
    </inkml:brush>
  </inkml:definitions>
  <inkml:trace contextRef="#ctx0" brushRef="#br0">1 1388 24575,'1'-18'0,"1"0"0,0 1 0,1-1 0,1 1 0,1 0 0,0 0 0,12-24 0,65-109 0,-65 125 0,39-45 0,-10 16 0,-1 0 0,58-52 0,-70 73 0,-21 19 0,-1 0 0,0-1 0,-2 0 0,13-25 0,15-23 0,15-12 0,93-128 0,-122 174 0,13-16 0,48-80 0,-52 84 0,-26 34 0,-1 1 0,1-1 0,-1 0 0,8-15 0,-13 22 0,0 0 0,0 0 0,0-1 0,-1 1 0,1 0 0,0 0 0,0 0 0,0 0 0,0-1 0,0 1 0,0 0 0,0 0 0,0 0 0,0-1 0,-1 1 0,1 0 0,0 0 0,0 0 0,0 0 0,0 0 0,-1 0 0,1-1 0,0 1 0,0 0 0,0 0 0,0 0 0,-1 0 0,1 0 0,0 0 0,0 0 0,0 0 0,-1 0 0,1 0 0,0 0 0,0 0 0,0 0 0,-1 0 0,1 0 0,0 0 0,0 0 0,0 0 0,-1 0 0,1 0 0,0 0 0,0 0 0,0 1 0,-1-1 0,-20 4 0,-21 7 0,5 2 0,-72 20 0,101-30 0,0 0 0,-1 0 0,1 1 0,-13 8 0,20-11 0,-1 0 0,1 0 0,-1 0 0,1 0 0,-1 0 0,1 1 0,-1-1 0,1 1 0,0-1 0,0 1 0,0-1 0,-1 3 0,2-3 0,0 0 0,0-1 0,0 1 0,0 0 0,0-1 0,0 1 0,0 0 0,0-1 0,0 1 0,0 0 0,1-1 0,-1 1 0,0 0 0,0-1 0,1 1 0,-1 0 0,0-1 0,1 1 0,-1-1 0,1 1 0,-1-1 0,1 1 0,-1-1 0,1 1 0,-1-1 0,1 1 0,0-1 0,-1 0 0,1 1 0,-1-1 0,1 0 0,0 0 0,1 1 0,6 1 0,0-1 0,0 0 0,0 0 0,0-1 0,1 0 0,-1 0 0,0-1 0,0 0 0,0-1 0,1 1 0,-1-1 0,10-5 0,35-5 0,-29 8 0,0-2 0,35-11 0,-59 17 0,1-1 0,-1 1 0,0 0 0,0 0 0,0 0 0,0 0 0,0 0 0,0 0 0,1 0 0,-1 0 0,0 0 0,0 0 0,0 0 0,0 0 0,0 0 0,1 0 0,-1 0 0,0 0 0,0 0 0,0 0 0,0 0 0,0 0 0,1 0 0,-1 0 0,0 0 0,0 0 0,0 1 0,0-1 0,0 0 0,0 0 0,0 0 0,1 0 0,-1 0 0,0 0 0,0 0 0,0 0 0,0 1 0,0-1 0,0 0 0,0 0 0,0 0 0,0 0 0,0 0 0,0 0 0,0 1 0,0-1 0,0 0 0,0 0 0,0 0 0,0 0 0,0 0 0,0 1 0,0-1 0,0 0 0,0 0 0,0 0 0,0 0 0,0 0 0,0 1 0,0-1 0,0 0 0,-6 15 0,-13 15 0,7-11-32,1-1-1,1 2 1,-10 26-1,6-14-1202,4-9-5591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0:00:07.581"/>
    </inkml:context>
    <inkml:brush xml:id="br0">
      <inkml:brushProperty name="width" value="0.05" units="cm"/>
      <inkml:brushProperty name="height" value="0.05" units="cm"/>
      <inkml:brushProperty name="color" value="#FFFFFF"/>
    </inkml:brush>
  </inkml:definitions>
  <inkml:trace contextRef="#ctx0" brushRef="#br0">1 2065 24575,'9'-1'0,"0"0"0,0-1 0,0-1 0,0 1 0,0-1 0,-1-1 0,1 1 0,14-10 0,26-10 0,368-106 0,-87 30 0,-153 51 0,22-7 0,-140 33 0,-1-2 0,101-60 0,-113 58 0,1 3 0,90-31 0,36-17 0,-107 35 0,75-57 0,-93 60 0,21-7 0,-50 31 0,-1-1 0,-1-1 0,0 0 0,15-15 0,100-69 0,-113 81 0,0 0 0,0 1 0,2 1 0,-1 1 0,45-16 0,-38 16 0,-1-1 0,1-1 0,25-18 0,-27 15 0,1 1 0,35-14 0,-42 21 0,0-1 0,0-1 0,-1 0 0,0-1 0,-1-1 0,24-22 0,2-12 0,52-69 0,-85 102 0,1 0 0,1 1 0,0 0 0,26-18 0,-29 23 0,2-4 0,0 0 0,-1 0 0,0-1 0,-1 0 0,-1-1 0,14-26 0,-11 20 0,1 0 0,20-25 0,4 5 0,-26 30 0,-1 0 0,0-1 0,-1 0 0,0-1 0,0 0 0,-1 0 0,7-14 0,35-67 0,-49 91 0,1 0 0,0 0 0,-1 0 0,1 1 0,-1-1 0,0 0 0,1 0 0,-1-1 0,0 1 0,1 0 0,-1 0 0,0 0 0,0 0 0,0 0 0,0 0 0,0 0 0,0 0 0,0 0 0,-1 0 0,1 0 0,0 0 0,0 0 0,-1 0 0,0-2 0,0 3 0,0-1 0,0 1 0,0-1 0,0 0 0,0 1 0,0 0 0,0-1 0,0 1 0,0-1 0,0 1 0,0 0 0,0 0 0,0 0 0,0 0 0,0 0 0,0 0 0,-1 0 0,-1 0 0,-3 1 0,0 0 0,0 1 0,-1 0 0,1 0 0,0 0 0,1 1 0,-8 3 0,12-5 0,-13 7 0,0 2 0,0 0 0,0 0 0,2 1 0,-1 1 0,-17 21 0,29-33 0,1 1 0,0-1 0,0 0 0,-1 1 0,1-1 0,0 0 0,0 1 0,0-1 0,-1 0 0,1 1 0,0-1 0,0 0 0,0 1 0,0-1 0,0 1 0,0-1 0,0 0 0,0 1 0,0-1 0,0 1 0,0-1 0,0 0 0,0 1 0,0-1 0,0 1 0,0-1 0,1 0 0,-1 1 0,0-1 0,0 0 0,0 1 0,1-1 0,-1 0 0,0 1 0,15 1 0,19-10 0,-12-3 0,-18 8 0,-1 1 0,1-1 0,0 1 0,0 0 0,0 0 0,0 1 0,0-1 0,1 1 0,-1 0 0,0 0 0,1 0 0,-1 1 0,0 0 0,1 0 0,-1 0 0,1 0 0,6 2 0,-10-2 0,0 1 0,0 0 0,0-1 0,0 1 0,0 0 0,-1 0 0,1 0 0,0 0 0,0 0 0,-1 0 0,1 0 0,-1 0 0,1 0 0,-1 0 0,0 0 0,1 0 0,-1 0 0,0 0 0,0 1 0,1-1 0,-1 0 0,0 0 0,0 0 0,0 0 0,-1 2 0,-5 34 0,4-24 0,0-2-89,-2 8-93,1 0-1,1 0 1,1 0 0,1 0 0,0 1-1,4 24 1,3-20-6644</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0:00:13.432"/>
    </inkml:context>
    <inkml:brush xml:id="br0">
      <inkml:brushProperty name="width" value="0.05" units="cm"/>
      <inkml:brushProperty name="height" value="0.05" units="cm"/>
      <inkml:brushProperty name="color" value="#FFFFFF"/>
    </inkml:brush>
  </inkml:definitions>
  <inkml:trace contextRef="#ctx0" brushRef="#br0">0 2399 24575,'16'-2'0,"0"0"0,-1-1 0,1 0 0,-1-2 0,27-10 0,5-2 0,95-20 0,243-31 0,-113 25 0,379-72 0,-273 64 0,-16 3 0,-302 40 0,107 0 0,-28 2 0,-109 3 0,0-3 0,40-11 0,-35 7 0,43-6 0,216-19 0,315-46 0,-212 32 0,-49 8 0,-307 35 0,-3 1 0,0-1 0,0-1 0,-1-2 0,0-2 0,36-16 0,-11-2 0,116-38 0,-163 61 0,0-1 0,0 0 0,-1-1 0,0-1 0,0 0 0,-1-1 0,-1-1 0,1 0 0,-2 0 0,13-15 0,-6 7 0,0 0 0,35-25 0,48-28 0,-3-5 0,87-91 0,-43 25 0,-122 121 0,0-2 0,21-33 0,-11 13 0,-4 8 0,0 1 0,3 2 0,0 0 0,3 2 0,0 1 0,55-38 0,-51 46 0,-2-1 0,0-2 0,-2-1 0,0-2 0,-2-1 0,-1-1 0,32-45 0,-19 9 0,-26 38 0,1 2 0,34-42 0,-50 68 0,-1 0 0,0 0 0,1 0 0,-1 0 0,0 0 0,1-1 0,-1 1 0,0 0 0,1 0 0,-1 0 0,0 0 0,1-1 0,-1 1 0,0 0 0,0 0 0,0-1 0,1 1 0,-1 0 0,0 0 0,0-1 0,0 1 0,1 0 0,-1-1 0,0 1 0,0 0 0,0-1 0,0 1 0,0 0 0,0-1 0,0 1 0,0 0 0,0-1 0,0 1 0,0 0 0,0-1 0,0 1 0,0 0 0,0-1 0,0 1 0,0 0 0,0-1 0,0 1 0,-1-1 0,-17 8 0,-26 17 0,-39 20 0,58-32 0,1 0 0,-29 21 0,41-19 0,19-7 0,27-9 0,-14-7 0,0 0 0,-1-2 0,0 0 0,-1-1 0,0-1 0,24-22 0,12-8 0,-46 36 0,15-8 0,-22 15 0,-1-1 0,1 1 0,0 0 0,-1 0 0,1 0 0,-1 0 0,1 0 0,-1 0 0,1 0 0,0 0 0,-1 1 0,1-1 0,-1 0 0,1 0 0,-1 0 0,1 1 0,-1-1 0,1 0 0,-1 0 0,1 1 0,-1-1 0,1 0 0,-1 1 0,1-1 0,-1 1 0,0-1 0,1 1 0,-1-1 0,0 1 0,1-1 0,-1 1 0,0-1 0,0 1 0,1-1 0,-1 1 0,0-1 0,0 1 0,0 0 0,0-1 0,0 1 0,0-1 0,0 1 0,0 0 0,1 9 0,-1 0 0,0-1 0,-1 1 0,0 0 0,-1-1 0,0 1 0,0-1 0,-7 18 0,-7 36 0,14-52 0,1 0 0,1 0 0,0 1 0,1-1 0,0 0 0,0 0 0,1 0 0,1 0 0,5 18 0,-1-14 0,1 1 0,0-1 0,1-1 0,1 0 0,19 23 0,62 80-1365,-77-99-5461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1:41.946"/>
    </inkml:context>
    <inkml:brush xml:id="br0">
      <inkml:brushProperty name="width" value="0.05" units="cm"/>
      <inkml:brushProperty name="height" value="0.05" units="cm"/>
      <inkml:brushProperty name="color" value="#5B2D90"/>
    </inkml:brush>
  </inkml:definitions>
  <inkml:trace contextRef="#ctx0" brushRef="#br0">10418 79 24575,'-503'25'0,"279"-9"0,-2113 100 0,647-101 0,1011-18 0,-1202 3 0,1250-52 0,-8 0 0,450 55 0,-191-4 0,241-15 0,-39-2 0,83 19 0,55 1 0,-1-2 0,1-2 0,-65-11 0,-37-9 0,1 2 0,114 15 14,0 2-1,-48 1 1,58 3-142,0-1 0,1 0 1,-1-1-1,1-1 0,-1-1 0,1 0 0,0-1 0,0-1 1,0 0-1,-17-9 0,16 3-6698</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0:10:38.976"/>
    </inkml:context>
    <inkml:brush xml:id="br0">
      <inkml:brushProperty name="width" value="0.05" units="cm"/>
      <inkml:brushProperty name="height" value="0.05" units="cm"/>
      <inkml:brushProperty name="color" value="#FFFFFF"/>
    </inkml:brush>
  </inkml:definitions>
  <inkml:trace contextRef="#ctx0" brushRef="#br0">1 716 24575,'28'-2'0,"0"-1"0,1-1 0,-1-1 0,-1-2 0,33-11 0,5-2 0,-26 13 0,2 1 0,-1 2 0,1 2 0,80 5 0,-21 0 0,-64-1 0,64 12 0,16 2 0,28-11 0,-67-4 0,133 19 0,-124-9 0,0-5 0,147-6 0,-95-3 0,-41 2 0,119 3 0,-115 13 0,25 1 0,776-10 0,-495-9 0,-371 1 0,-1-2 0,0-2 0,65-18 0,-61 13 0,0 2 0,70-7 0,87 13 0,86-7 0,-1-14 0,-177 8 0,-67 8 0,66-3 0,412 10 0,-244 3 0,-184 6 0,-86-9 0,-1 0 0,1 0 0,0 1 0,-1-1 0,1 0 0,-1 0 0,1 0 0,-1 0 0,1 0 0,-1 0 0,0 0 0,1 0 0,-1 0 0,0 0 0,0 0 0,0 0 0,0 0 0,0 0 0,0 0 0,0-1 0,0 1 0,0 0 0,0 0 0,-1 0 0,1 0 0,0 0 0,-1 0 0,0-1 0,-10-42 0,10 42 0,-15-49 0,9 33 0,1-1 0,1 0 0,-3-23 0,-10-60 0,10 68 0,3-1 0,-3-43 0,9 30 0,-3-33 0,2 80 0,0 1 0,0 0 0,0-1 0,0 1 0,0-1 0,0 1 0,0-1 0,0 1 0,0-1 0,0 1 0,0-1 0,-1 1 0,1-1 0,0 1 0,0-1 0,-1 1 0,1 0 0,0-1 0,0 1 0,-1 0 0,1-1 0,0 1 0,-1 0 0,1-1 0,-1 1 0,1 0 0,0-1 0,-1 1 0,1 0 0,-1 0 0,1 0 0,-1 0 0,0-1 0,-14 11 0,-16 31 0,27-35 0,-4 6 0,1 1 0,0-1 0,-10 25 0,85-116 0,-66 77 0,-1 0 0,0 1 0,1-1 0,0 0 0,-1 1 0,1-1 0,0 1 0,0-1 0,0 1 0,0 0 0,0 0 0,0 0 0,0 0 0,0 0 0,1 1 0,-1-1 0,0 0 0,1 1 0,-1 0 0,0-1 0,0 1 0,1 0 0,-1 0 0,0 1 0,1-1 0,-1 0 0,0 1 0,5 1 0,0 2 0,1 0 0,-1 1 0,0 0 0,0 1 0,0-1 0,8 11 0,-8-9 0,1 0 0,-1 0 0,1 0 0,1-1 0,9 5 0,13 1-1365,-2-4-5461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0:10:42.405"/>
    </inkml:context>
    <inkml:brush xml:id="br0">
      <inkml:brushProperty name="width" value="0.05" units="cm"/>
      <inkml:brushProperty name="height" value="0.05" units="cm"/>
      <inkml:brushProperty name="color" value="#FFFFFF"/>
    </inkml:brush>
  </inkml:definitions>
  <inkml:trace contextRef="#ctx0" brushRef="#br0">1 0 24575,'4'66'0,"3"-1"0,3-1 0,22 78 0,-19-84 0,-2-13 0,-1-5 0,-2 0 0,-1 0 0,1 46 0,-8-71-273,1 0 0,1 0 0,1 0 0,4 17 0,0-9-6553</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0:10:45.326"/>
    </inkml:context>
    <inkml:brush xml:id="br0">
      <inkml:brushProperty name="width" value="0.05" units="cm"/>
      <inkml:brushProperty name="height" value="0.05" units="cm"/>
      <inkml:brushProperty name="color" value="#FFFFFF"/>
    </inkml:brush>
  </inkml:definitions>
  <inkml:trace contextRef="#ctx0" brushRef="#br0">132 83 24575,'-1'4'0,"0"0"0,-1 0 0,0 0 0,1 0 0,-1 0 0,0-1 0,-1 1 0,1-1 0,-1 1 0,1-1 0,-7 6 0,-15 24 0,16-11 0,-13 31 0,20-51 0,-1 1 0,1-1 0,0 0 0,0 0 0,-1 1 0,1-1 0,-1 0 0,0-1 0,0 1 0,0 0 0,0 0 0,0-1 0,0 1 0,0-1 0,0 0 0,-4 2 0,5-3 0,1 0 0,-1 0 0,0 0 0,1 0 0,-1 0 0,1 0 0,-1 0 0,1 0 0,-1 0 0,1 0 0,-1 0 0,1-1 0,-1 1 0,0 0 0,1 0 0,0-1 0,-1 1 0,1 0 0,-1-1 0,1 1 0,-1-1 0,1 1 0,0 0 0,-1-1 0,1 1 0,0-1 0,-1 1 0,1-1 0,0 1 0,0-1 0,-1 1 0,1-1 0,0 1 0,0-1 0,0 1 0,0-1 0,0 0 0,0 1 0,0-1 0,0 1 0,0-1 0,0 1 0,0-1 0,0 0 0,0 1 0,0-1 0,0 1 0,1-1 0,-1 0 0,8-33 0,-8 33 0,7-22 0,1 1 0,1 0 0,1 0 0,1 1 0,1 1 0,17-23 0,-24 38 0,1 0 0,0 1 0,0 0 0,0 0 0,0 0 0,1 1 0,-1 0 0,1 0 0,0 0 0,0 1 0,0 0 0,0 1 0,0-1 0,0 2 0,0-1 0,1 1 0,10 0 0,5 1 0,-1 1 0,1 1 0,-1 0 0,31 10 0,-34-7-170,0 1-1,-1 1 0,0 0 1,0 1-1,-1 1 0,0 1 1,22 18-1,-24-13-6655</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0:10:49.520"/>
    </inkml:context>
    <inkml:brush xml:id="br0">
      <inkml:brushProperty name="width" value="0.05" units="cm"/>
      <inkml:brushProperty name="height" value="0.05" units="cm"/>
      <inkml:brushProperty name="color" value="#FFFFFF"/>
    </inkml:brush>
  </inkml:definitions>
  <inkml:trace contextRef="#ctx0" brushRef="#br0">283 787 24575,'-2'0'0,"0"-1"0,1 1 0,-1-1 0,1 0 0,-1 0 0,1 0 0,-1 0 0,1 0 0,0 0 0,-1 0 0,1 0 0,0 0 0,0-1 0,0 1 0,0 0 0,0-1 0,0 1 0,0-1 0,0 1 0,1-1 0,-1 1 0,1-1 0,-1 0 0,1 1 0,-1-1 0,1 0 0,0-2 0,-7-55 0,7 52 0,-2-75 0,3 56 0,-1 0 0,-2 1 0,0-1 0,-8-31 0,-35-149 0,38 139 0,7 56 0,-1 0 0,0 0 0,0 0 0,-1 0 0,-1 0 0,-4-12 0,7 22 0,0 0 0,-1 0 0,1 0 0,-1 0 0,1 0 0,-1 0 0,1 0 0,-1 0 0,0 0 0,1 0 0,-1 0 0,0 1 0,0-1 0,0 0 0,0 0 0,0 1 0,0-1 0,0 1 0,0-1 0,0 1 0,0-1 0,0 1 0,0 0 0,0-1 0,0 1 0,0 0 0,-2 0 0,1 0 0,0 1 0,0-1 0,0 1 0,-1 0 0,1 0 0,0 0 0,1 0 0,-1 0 0,0 0 0,0 0 0,0 1 0,1-1 0,-3 3 0,-5 5 0,1 2 0,-1-1 0,-8 17 0,17-27 0,-41 85 0,14-25 0,27-73 0,6-16 0,3 1 0,-5 14 0,1 0 0,0 0 0,1 0 0,9-14 0,4-10 0,-16 31 0,0-1 0,0 1 0,1-1 0,0 1 0,1 1 0,0-1 0,0 0 0,0 1 0,1 0 0,-1 0 0,9-6 0,-12 12 0,0 0 0,1 0 0,-1 1 0,0-1 0,0 0 0,0 0 0,0 1 0,0 0 0,0-1 0,0 1 0,0 0 0,-1 0 0,1 0 0,0 0 0,0 0 0,-1 0 0,1 1 0,0-1 0,-1 0 0,1 1 0,-1-1 0,0 1 0,0 0 0,2 2 0,15 13 0,-9-12 0,1 0 0,0-1 0,0 0 0,0-1 0,0 0 0,1 0 0,-1-1 0,12 1 0,-10-2 0,-1 1 0,1 0 0,-1 1 0,0 0 0,0 1 0,19 9 0,0 4-72,-17-10-187,1 1 1,-2 0-1,1 0 1,14 14-1,-12-6-6567</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1:28:44.801"/>
    </inkml:context>
    <inkml:brush xml:id="br0">
      <inkml:brushProperty name="width" value="0.05" units="cm"/>
      <inkml:brushProperty name="height" value="0.05" units="cm"/>
      <inkml:brushProperty name="color" value="#FFFFFF"/>
    </inkml:brush>
  </inkml:definitions>
  <inkml:trace contextRef="#ctx0" brushRef="#br0">4468 2248 24575,'-1'-12'0,"0"0"0,-1 0 0,0 1 0,-1-1 0,0 0 0,-1 1 0,-1 0 0,0 0 0,0 0 0,-1 0 0,0 1 0,-1 0 0,0 0 0,-16-16 0,-9-7 0,-2 2 0,-57-41 0,69 55 0,-54-41 0,-63-50 0,-275-160 0,250 195 0,40 20 0,41 11 0,50 23 0,0 3 0,-1 0 0,-1 2 0,-39-9 0,-292-74 0,159 24 0,-21-6 0,152 54 0,-104-51 0,54 21 0,-197-47 0,86 31 0,98 35 0,100 28 0,1-2 0,-71-27 0,-54-26 0,-25-13 0,161 66 0,0 0 0,-1 2 0,0 1 0,0 1 0,-44-3 0,39 5 0,-1-1 0,1-2 0,-43-14 0,56 13 0,0-1 0,0-1 0,1-1 0,0 0 0,1-2 0,0 0 0,-21-21 0,39 33 0,-1 1 0,1-1 0,-1 1 0,1-1 0,0 0 0,-1 1 0,1-1 0,-1 1 0,1-1 0,-1 1 0,1-1 0,-1 1 0,0 0 0,1-1 0,-1 1 0,0 0 0,1-1 0,-1 1 0,0 0 0,1 0 0,-1-1 0,0 1 0,1 0 0,-1 0 0,0 0 0,0 0 0,1 0 0,-1 0 0,0 0 0,1 0 0,-2 1 0,0 21 0,17 32 0,6-6 0,40 71 0,-56-117 0,-3-11 0,0-12 0,0-1 0,1-1 0,1 0 0,2 1 0,0 0 0,12-28 0,11-43 0,-28 87 0,1 0 0,0-1 0,1 1 0,0 0 0,0 0 0,0 1 0,0-1 0,1 1 0,0-1 0,0 1 0,0 0 0,1 1 0,0-1 0,0 1 0,0 0 0,0 0 0,1 1 0,-1-1 0,12-4 0,6-1 0,1 2 0,-1 0 0,1 1 0,26-2 0,26-7 0,-48 8-1365,-3 2-5461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1:28:50.661"/>
    </inkml:context>
    <inkml:brush xml:id="br0">
      <inkml:brushProperty name="width" value="0.05" units="cm"/>
      <inkml:brushProperty name="height" value="0.05" units="cm"/>
      <inkml:brushProperty name="color" value="#FFFFFF"/>
    </inkml:brush>
  </inkml:definitions>
  <inkml:trace contextRef="#ctx0" brushRef="#br0">0 0 24575,'4'2'0,"-1"-1"0,0 1 0,1 0 0,-1 0 0,0 0 0,0 1 0,0-1 0,-1 1 0,1-1 0,0 1 0,-1 0 0,0 0 0,0 0 0,0 0 0,3 6 0,9 11 0,-12-17 0,167 176 0,-133-138 0,-1 1 0,-2 1 0,-2 2 0,26 53 0,-26-46 0,16 27 0,-22-33 0,2-1 0,1-2 0,3-1 0,2-1 0,46 45 0,13-1 0,95 111 0,-158-156 0,47 82 0,-57-87 0,2 0 0,1-1 0,53 59 0,-55-72 0,1 0 0,1-1 0,1-1 0,1-1 0,0-1 0,40 21 0,105 57 0,1-12 0,113 51 0,-236-118 0,-35-12 0,-1 0 0,1 0 0,-1 1 0,0 0 0,11 8 0,5 2 0,1 0 0,1-2 0,0-1 0,1-1 0,0-1 0,47 8 0,44 15 0,-55-16 0,-46-12 0,0 0 0,-1 1 0,27 11 0,-14-3 0,1-2 0,0-2 0,65 12 0,-23-6 0,-29 3 0,-50-23 0,1 1 0,0-1 0,-1 0 0,1 0 0,1 0 0,-1 0 0,1 0 0,-1-1 0,1 1 0,0-1 0,1 1 0,-1-1 0,1 0 0,0 0 0,0 0 0,0 0 0,1 0 0,0-5 0,0 5 0,-1-1 0,0 0 0,0 1 0,0-1 0,0 1 0,-1-1 0,0 1 0,0 0 0,0-1 0,-1 1 0,-5-8 0,7 13 0,1 0 0,0 0 0,-1-1 0,1 1 0,0 0 0,-1 0 0,1 0 0,0 0 0,-1 0 0,1 0 0,0 0 0,-1 0 0,1 0 0,0 0 0,-1 0 0,1 0 0,-1 0 0,1 0 0,0 0 0,-1 0 0,1 0 0,0 0 0,-1 0 0,1 1 0,0-1 0,-1 0 0,1 0 0,0 0 0,-1 1 0,1-1 0,0 0 0,0 0 0,-1 1 0,1-1 0,0 0 0,0 0 0,0 1 0,-1-1 0,1 0 0,0 1 0,0-1 0,0 0 0,0 1 0,0-1 0,0 1 0,-1-1 0,1 0 0,0 1 0,0-1 0,0 0 0,0 1 0,0-1 0,0 0 0,1 1 0,-1 0 0,-5 23 0,5-10 0,0 0 0,1 0 0,0 0 0,1 0 0,7 24 0,-6-22 0,1 0 0,-2 0 0,1 21 0,-3-31 0,0 0 0,-1 1 0,0-1 0,0 0 0,0 0 0,-1 0 0,0 0 0,0 0 0,0 0 0,-1-1 0,0 1 0,-5 7 0,0-3-105,0 0 0,-1 0 0,1-1 0,-2 0 0,0-1 0,0 0 0,0 0 0,-1-1 0,0 0 0,0-1 0,-1 0 0,-14 5 0,-3-3-6721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1:28:57.639"/>
    </inkml:context>
    <inkml:brush xml:id="br0">
      <inkml:brushProperty name="width" value="0.05" units="cm"/>
      <inkml:brushProperty name="height" value="0.05" units="cm"/>
      <inkml:brushProperty name="color" value="#FFFFFF"/>
    </inkml:brush>
  </inkml:definitions>
  <inkml:trace contextRef="#ctx0" brushRef="#br0">35 14 24575,'0'0'0,"0"-1"0,0 1 0,0-1 0,0 1 0,0-1 0,0 1 0,0-1 0,0 1 0,0 0 0,0-1 0,0 1 0,0-1 0,0 1 0,0-1 0,0 1 0,-1 0 0,1-1 0,0 1 0,0-1 0,0 1 0,-1 0 0,1-1 0,0 1 0,-1 0 0,1-1 0,0 1 0,-1 0 0,1 0 0,0-1 0,-1 1 0,1 0 0,-1 0 0,1 0 0,0-1 0,-1 1 0,1 0 0,-1 0 0,1 0 0,-1 0 0,0 0 0,0 0 0,1 1 0,-1-1 0,0 0 0,1 1 0,-1-1 0,0 1 0,1-1 0,-1 1 0,0-1 0,1 1 0,-1-1 0,1 1 0,-1-1 0,1 1 0,-1 0 0,1 0 0,-1-1 0,1 1 0,0 0 0,-1-1 0,1 2 0,-3 10 0,0-1 0,1 0 0,0 1 0,1 0 0,0-1 0,1 1 0,0 0 0,3 17 0,24 101 0,-17-86 0,156 566 0,4 17 0,-148-548 0,40 96 0,-14-44 0,-24-48 0,-16-52 0,1 0 0,22 46 0,149 288 0,-132-268 0,-28-53 0,1-2 0,1-1 0,3-1 0,46 58 0,-11-27 0,75 118 0,33 90 0,-7-10 0,41 77 0,-60-100 0,31 16 0,-161-237 0,-1 1 0,-1 0 0,-2 0 0,0 1 0,-2 0 0,4 32 0,8 27 0,218 772 0,-190-719 0,7-1 0,6-3 0,5-3 0,7-3 0,89 125 0,184 295 0,-325-516 0,1 0 0,2-1 0,1-1 0,2-1 0,0-2 0,2 0 0,2-2 0,0 0 0,1-3 0,63 39 0,65 37 0,-98-59 0,-41-29 0,1-1 0,0-1 0,29 10 0,-29-13 0,-1 1 0,-1 1 0,0 1 0,20 13 0,20 14 0,104 49 0,-39-23 0,-77-38 0,1-2 0,1-2 0,68 19 0,-27-6 0,-71-24 0,1-2 0,-1 0 0,1-1 0,37 6 0,156 26 0,-192-34 0,0 1 0,26 12 0,-31-12 0,-1 0 0,1 0 0,0-1 0,24 3 0,-38-7 0,-1 0 0,1 0 0,-1 0 0,1-1 0,-1 1 0,1 0 0,-1 0 0,1 0 0,-1 0 0,0 0 0,1-1 0,-1 1 0,1 0 0,-1 0 0,1-1 0,-1 1 0,0 0 0,1-1 0,-1 1 0,0 0 0,1-1 0,-1 1 0,0 0 0,0-1 0,1 1 0,-1-1 0,0 1 0,0-1 0,0 1 0,0-1 0,0 1 0,1-1 0,-1 1 0,0 0 0,0-1 0,0 1 0,0-1 0,0 1 0,0-1 0,0 1 0,-1-1 0,1 1 0,0-1 0,0 1 0,0-1 0,0 1 0,-1 0 0,1-1 0,0 1 0,0-1 0,-1 0 0,-14-30 0,12 26 0,-12-20 0,-1 0 0,-1 1 0,-37-40 0,32 35 0,18 23 0,0-1 0,-1 1 0,0 0 0,0 1 0,-1-1 0,-6-4 0,12 10 0,0 0 0,0 0 0,0-1 0,-1 1 0,1 0 0,0 0 0,0 0 0,0 0 0,0 0 0,-1 0 0,1-1 0,0 1 0,0 0 0,0 0 0,-1 0 0,1 0 0,0 0 0,0 0 0,0 0 0,-1 0 0,1 0 0,0 0 0,0 0 0,0 0 0,-1 0 0,1 0 0,0 0 0,0 0 0,0 0 0,-1 1 0,1-1 0,0 0 0,0 0 0,0 0 0,-1 0 0,1 0 0,0 0 0,0 0 0,0 1 0,0-1 0,0 0 0,-1 0 0,1 0 0,0 0 0,0 1 0,0-1 0,0 0 0,0 0 0,0 0 0,0 1 0,0 15 0,9 16 0,3-12 0,1-1 0,1-1 0,1 0 0,0-1 0,2-1 0,0 0 0,0-2 0,36 24 0,-48-35 0,0 0 0,-1 1 0,1 0 0,-1 0 0,0 0 0,0 0 0,-1 1 0,1-1 0,-1 1 0,0 0 0,0 0 0,-1 0 0,1 0 0,-1 1 0,0-1 0,0 1 0,-1-1 0,0 1 0,0-1 0,0 1 0,-1 0 0,0 0 0,0 7 0,-1-5 0,-1 0 0,1 0 0,-2 0 0,1 0 0,-1-1 0,0 1 0,-1-1 0,0 1 0,0-1 0,0 0 0,-1-1 0,0 1 0,0-1 0,-1 0 0,-10 9 0,-18 13 0,3-3 0,1 1 0,1 1 0,2 2 0,-30 38 0,44-48-455,-1-1 0,-30 31 0,27-35-6371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1:29:02.543"/>
    </inkml:context>
    <inkml:brush xml:id="br0">
      <inkml:brushProperty name="width" value="0.05" units="cm"/>
      <inkml:brushProperty name="height" value="0.05" units="cm"/>
      <inkml:brushProperty name="color" value="#FFFFFF"/>
    </inkml:brush>
  </inkml:definitions>
  <inkml:trace contextRef="#ctx0" brushRef="#br0">1 232 24575,'14'0'0,"29"0"0,1 1 0,76 13 0,-41-3 0,1-3 0,-1-4 0,93-6 0,87 4 0,-139 15 0,-80-10 0,59 4 0,200-11 0,-134-1 0,-158 1 0,0 0 0,0-1 0,0 0 0,1 0 0,-1 0 0,0-1 0,0 0 0,8-4 0,-13 5 0,-1 1 0,1-1 0,-1 0 0,0 0 0,1 0 0,-1 0 0,0-1 0,0 1 0,0 0 0,0 0 0,0-1 0,0 1 0,0 0 0,0-1 0,-1 1 0,1-1 0,0 1 0,-1-1 0,1 0 0,-1 1 0,0-1 0,1 1 0,-1-1 0,0 0 0,0 1 0,0-1 0,0 0 0,0 1 0,-1-1 0,1 0 0,0 1 0,-1-1 0,0 1 0,1-1 0,-1 1 0,0-1 0,1 1 0,-1-1 0,0 1 0,0 0 0,-2-3 0,-11-15 0,-1 0 0,-1 1 0,-1 0 0,-34-27 0,-3-4 0,5 10 0,46 36 0,-1 1 0,0 0 0,1-1 0,-1 1 0,0 1 0,0-1 0,0 1 0,0-1 0,0 1 0,-1 0 0,-6 0 0,11 1 0,0 0 0,-1 0 0,1 0 0,0 0 0,-1 0 0,1 0 0,0 0 0,-1 0 0,1 0 0,0 0 0,-1 0 0,1 1 0,0-1 0,0 0 0,-1 0 0,1 0 0,0 1 0,-1-1 0,1 0 0,0 0 0,0 0 0,0 1 0,-1-1 0,1 0 0,0 1 0,0-1 0,0 0 0,0 0 0,0 1 0,-1-1 0,1 0 0,0 1 0,0-1 0,0 0 0,0 1 0,0-1 0,0 0 0,0 1 0,7 15 0,16 13 0,-23-29 0,24 27 0,20 21 0,58 51 0,-62-63 0,-24-20 0,2-1 0,23 17 0,-38-31 0,0 1 0,-1 0 0,1 0 0,0 0 0,-1 0 0,1 0 0,-1 0 0,0 1 0,0-1 0,0 1 0,0-1 0,0 1 0,-1 0 0,1 0 0,-1 0 0,0 0 0,0 0 0,0 0 0,0 0 0,0 0 0,-1 1 0,1-1 0,-1 0 0,0 0 0,0 1 0,0-1 0,0 0 0,-1 0 0,1 0 0,-1 1 0,0-1 0,0 0 0,0 0 0,0 0 0,-1 0 0,1 0 0,-3 3 0,-8 11 0,1 0 0,-2-1 0,0 0 0,-29 25 0,22-22 0,0 1 0,1 0 0,1 2 0,0 0 0,2 1 0,1 0 0,1 2 0,-17 36 0,4-5-1365,13-34-5461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11:29:07.541"/>
    </inkml:context>
    <inkml:brush xml:id="br0">
      <inkml:brushProperty name="width" value="0.05" units="cm"/>
      <inkml:brushProperty name="height" value="0.05" units="cm"/>
      <inkml:brushProperty name="color" value="#FFFFFF"/>
    </inkml:brush>
  </inkml:definitions>
  <inkml:trace contextRef="#ctx0" brushRef="#br0">1 355 24575,'754'0'0,"-732"-1"0,-1-2 0,1 0 0,28-8 0,-25 5 0,49-6 0,66-6 0,-89 10 0,78-3 0,-105 9 0,0 0 0,44-12 0,-41 8 0,47-5 0,-68 11 0,1 0 0,-1-1 0,0 0 0,1 0 0,-1-1 0,10-3 0,-15 4 0,0 0 0,0 1 0,0-1 0,0 0 0,0 1 0,0-1 0,0 0 0,0 0 0,0 0 0,0 0 0,0 0 0,-1 0 0,1 0 0,0 0 0,-1 0 0,1-1 0,-1 1 0,1 0 0,-1 0 0,0 0 0,0-1 0,1 1 0,-1 0 0,0-1 0,0 1 0,0 0 0,0 0 0,0-1 0,-1 1 0,1 0 0,0 0 0,0-1 0,-1 1 0,1 0 0,-1 0 0,1 0 0,-1 0 0,0 0 0,1-1 0,-1 1 0,-1-1 0,-3-6 0,-1 0 0,0 1 0,0-1 0,0 1 0,-1 0 0,0 1 0,0 0 0,-1 0 0,-11-7 0,-12-4 0,-40-18 0,13 7 0,50 24 0,-2-1 0,0-1 0,-1 2 0,1-1 0,-16-3 0,26 8 0,0 0 0,0 0 0,-1 0 0,1 0 0,0-1 0,0 1 0,0 0 0,0 0 0,-1 0 0,1 0 0,0 0 0,0 0 0,0 0 0,0 0 0,-1 0 0,1 0 0,0 0 0,0 0 0,0 0 0,-1 0 0,1 0 0,0 0 0,0 0 0,0 0 0,-1 0 0,1 0 0,0 0 0,0 0 0,0 0 0,-1 0 0,1 1 0,0-1 0,0 0 0,0 0 0,0 0 0,0 0 0,-1 0 0,1 1 0,0-1 0,0 0 0,0 0 0,0 0 0,0 0 0,0 1 0,0-1 0,0 0 0,-1 0 0,1 0 0,0 0 0,0 1 0,0-1 0,0 0 0,0 0 0,0 0 0,0 1 0,0-1 0,0 0 0,0 0 0,10 16 0,18 12 0,-13-17 0,38 27 0,-2 3 0,58 58 0,-103-93 0,0 0 0,-1 0 0,0 1 0,0 0 0,0 0 0,-1 0 0,0 1 0,0-1 0,-1 1 0,0 0 0,-1 0 0,1 0 0,-1 1 0,-1-1 0,0 0 0,0 1 0,-1-1 0,1 0 0,-2 1 0,1-1 0,-1 1 0,-1-1 0,0 0 0,-4 15 0,-4 1 0,0 0 0,-2 0 0,0-1 0,-29 39 0,22-34 0,1 1 0,-17 38 0,-66 133-158,71-143-1049,18-34-5619</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36.317"/>
    </inkml:context>
    <inkml:brush xml:id="br0">
      <inkml:brushProperty name="width" value="0.05" units="cm"/>
      <inkml:brushProperty name="height" value="0.05" units="cm"/>
      <inkml:brushProperty name="color" value="#FFFFFF"/>
    </inkml:brush>
  </inkml:definitions>
  <inkml:trace contextRef="#ctx0" brushRef="#br0">1 486 24575,'21'-9'0,"1"1"0,0 2 0,0 0 0,1 1 0,-1 1 0,1 1 0,29 1 0,7-3 0,994-59 0,-465 37 0,575-38 0,176 50 0,-813 19 0,3345-4 0,-3558-18 0,19-1 0,1696 21 0,-2037-3 0,1 0 0,-1-1 0,1 0 0,-1 0 0,1 0 0,0-1 0,0 0 0,-14-9 0,-64-43 0,49 30 0,7 5 0,16 10 0,0 1 0,0 1 0,-27-12 0,36 17 0,-1 1 0,1-1 0,-1 1 0,1-2 0,0 1 0,0-1 0,0 1 0,1-1 0,-1 0 0,1-1 0,0 1 0,0-1 0,-3-6 0,10 7 0,8 7 0,9 5 0,197 118 0,-162-99 0,-42-22 0,-1 1 0,1 0 0,-1 1 0,-1 0 0,1 1 0,15 13 0,-26-19 0,1 0 0,0 1 0,0-1 0,-1 0 0,1 1 0,-1-1 0,1 1 0,-1-1 0,0 1 0,0 0 0,-1 0 0,1-1 0,0 1 0,-1 6 0,0-5 0,0 0 0,-1 0 0,0 1 0,0-1 0,0 0 0,0 0 0,-1 0 0,0 0 0,1 0 0,-1-1 0,-1 1 0,-3 6 0,-2-2 0,0 1 0,0-1 0,0-1 0,-1 1 0,-13 7 0,-30 28 0,43-33-86,-1 3-42,-1-1 0,0 0 0,-1-1 0,-1 0 0,0-1 0,0 0 1,-1-1-1,0-1 0,-18 9 0,9-10-6698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1:53.278"/>
    </inkml:context>
    <inkml:brush xml:id="br0">
      <inkml:brushProperty name="width" value="0.05" units="cm"/>
      <inkml:brushProperty name="height" value="0.05" units="cm"/>
      <inkml:brushProperty name="color" value="#5B2D90"/>
    </inkml:brush>
  </inkml:definitions>
  <inkml:trace contextRef="#ctx0" brushRef="#br0">1 104 24575,'848'0'0,"-814"-2"0,0-1 0,38-9 0,-35 5 0,57-3 0,131 11 0,71-2 0,-153-15 0,47-2 0,67 1 0,43-1 0,1241 20 0,-879-2 0,-414 18 0,1 0 0,2005-20 0,-2210 0 0,67-12 0,12-1 0,526 9 0,-363 9 0,1213-3 0,-1478 1 0,-1 1 0,0 1 0,28 8 0,-24-5 0,46 5 0,-43-9-682,45 11-1,-43-6-6143</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36.317"/>
    </inkml:context>
    <inkml:brush xml:id="br0">
      <inkml:brushProperty name="width" value="0.05" units="cm"/>
      <inkml:brushProperty name="height" value="0.05" units="cm"/>
      <inkml:brushProperty name="color" value="#FFFFFF"/>
    </inkml:brush>
  </inkml:definitions>
  <inkml:trace contextRef="#ctx0" brushRef="#br0">1 486 24575,'21'-9'0,"1"1"0,0 2 0,0 0 0,1 1 0,-1 1 0,1 1 0,29 1 0,7-3 0,994-59 0,-465 37 0,575-38 0,176 50 0,-813 19 0,3345-4 0,-3558-18 0,19-1 0,1696 21 0,-2037-3 0,1 0 0,-1-1 0,1 0 0,-1 0 0,1 0 0,0-1 0,0 0 0,-14-9 0,-64-43 0,49 30 0,7 5 0,16 10 0,0 1 0,0 1 0,-27-12 0,36 17 0,-1 1 0,1-1 0,-1 1 0,1-2 0,0 1 0,0-1 0,0 1 0,1-1 0,-1 0 0,1-1 0,0 1 0,0-1 0,-3-6 0,10 7 0,8 7 0,9 5 0,197 118 0,-162-99 0,-42-22 0,-1 1 0,1 0 0,-1 1 0,-1 0 0,1 1 0,15 13 0,-26-19 0,1 0 0,0 1 0,0-1 0,-1 0 0,1 1 0,-1-1 0,1 1 0,-1-1 0,0 1 0,0 0 0,-1 0 0,1-1 0,0 1 0,-1 6 0,0-5 0,0 0 0,-1 0 0,0 1 0,0-1 0,0 0 0,0 0 0,-1 0 0,0 0 0,1 0 0,-1-1 0,-1 1 0,-3 6 0,-2-2 0,0 1 0,0-1 0,0-1 0,-1 1 0,-13 7 0,-30 28 0,43-33-86,-1 3-42,-1-1 0,0 0 0,-1-1 0,-1 0 0,0-1 0,0 0 1,-1-1-1,0-1 0,-18 9 0,9-10-6698</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24.103"/>
    </inkml:context>
    <inkml:brush xml:id="br0">
      <inkml:brushProperty name="width" value="0.05" units="cm"/>
      <inkml:brushProperty name="height" value="0.05" units="cm"/>
      <inkml:brushProperty name="color" value="#E71224"/>
    </inkml:brush>
  </inkml:definitions>
  <inkml:trace contextRef="#ctx0" brushRef="#br0">151 185 24575,'50'-3'0,"-1"-2"0,1-2 0,70-20 0,11-2 0,194-43 0,-268 62 0,-5-1 0,1 3 0,73-2 0,-79 10 0,-25-2 0,0 1 0,-1 2 0,1 0 0,0 1 0,0 1 0,-1 1 0,33 11 0,-34-8 0,1 2 0,-1 0 0,-1 1 0,0 1 0,-1 1 0,0 1 0,-1 0 0,0 1 0,-1 1 0,0 0 0,15 22 0,-14-14 0,-1 1 0,0 1 0,-2 0 0,-2 0 0,0 1 0,-2 1 0,0 0 0,10 55 0,-8-26 0,-7-37 0,-1 1 0,0 1 0,-2-1 0,0 26 0,-2-39 0,0-1 0,-1 1 0,-1-1 0,1 1 0,-1-1 0,0 0 0,0 1 0,-1-1 0,0 0 0,0 0 0,0-1 0,-1 1 0,1-1 0,-1 1 0,-1-1 0,1 0 0,-8 6 0,-13 7 0,0 0 0,-2-2 0,0-1 0,-36 15 0,-34 19 0,-222 123 0,298-161 0,-1-2 0,0 0 0,-1-2 0,1 0 0,-1-2 0,-28 4 0,-46 12 0,50-11 0,0-3 0,-1-2 0,1-2 0,-1-1 0,-53-7 0,-9 2 0,93 4 0,0-2 0,1 0 0,0-1 0,0-1 0,-29-8 0,37 8 0,1 0 0,-2-1 0,2 0 0,-1 0 0,1-1 0,1 0 0,-1 0 0,1-1 0,0 1 0,0-1 0,0-1 0,1 1 0,-6-11 0,-5-9 0,2-2 0,-17-44 0,20 43 0,-1 2 0,-28-48 0,28 54 0,0 0 0,1-1 0,2 0 0,0 0 0,2-1 0,0 0 0,2-1 0,-3-25 0,3 5 0,2 1 0,3-1 0,6-67 0,-5 104 0,0 1 0,0-1 0,1 1 0,0-1 0,0 1 0,1 0 0,0 0 0,0 0 0,0 0 0,0 0 0,1 1 0,0-1 0,1 1 0,-1 0 0,8-5 0,5-3 0,0 0 0,1 1 0,27-13 0,29-20 0,79-60-1365,-131 89-5461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1T08:42:12.241"/>
    </inkml:context>
    <inkml:brush xml:id="br0">
      <inkml:brushProperty name="width" value="0.05" units="cm"/>
      <inkml:brushProperty name="height" value="0.05" units="cm"/>
      <inkml:brushProperty name="color" value="#FFC114"/>
    </inkml:brush>
  </inkml:definitions>
  <inkml:trace contextRef="#ctx0" brushRef="#br0">138 207 24575,'0'1302'0,"-18"-995"0,0 13 0,19-228 0,0 29 0,-22 200 0,12-227 0,5 188 0,3-24 0,-18-97 0,4-58 0,3-7 0,-10 161 0,23 366 0,2-586 0,1 0 0,2 0 0,14 50 0,9 58 0,-19-30 0,-7-62 0,2 0 0,2-1 0,24 87 0,-7-57 0,25 159 0,-13 90 0,-13-101 0,-2 343 0,-22-450 0,-1-92 0,-1 0 0,-2 0 0,-1 0 0,-12 35 0,9-35 0,1 1 0,2 0 0,-5 56 0,11-25 0,-1 2 0,-10 80 0,-5 26 0,9 296 0,9-258 0,-3-135 0,3 87 0,-1-158 0,-1 1 0,1-1 0,0 0 0,0 1 0,0-1 0,0 0 0,1 0 0,-1 0 0,1 0 0,0 0 0,0 0 0,0 0 0,0-1 0,0 1 0,1-1 0,-1 1 0,1-1 0,0 0 0,-1 0 0,1 0 0,0 0 0,0-1 0,0 1 0,1-1 0,-1 1 0,0-1 0,0 0 0,1-1 0,-1 1 0,5 0 0,12 1 0,1 0 0,0-2 0,-1 0 0,23-4 0,-6 2 0,-7 2 0,0 2 0,59 12 0,-52-8 0,51 4 0,-72-10 0,25 1 0,0 1 0,-1 2 0,66 15 0,-44-4 0,0-4 0,126 8 0,132-20 0,-140-2 0,-58 2 0,38-1 0,278 31 0,-108 12 0,552-4 0,601-40 0,-1433 1 0,0-3 0,50-10 0,13-3 0,1018-65 0,13 71 0,-127 12 0,-962-3 0,71-12 0,-69 7 0,63-1 0,-85 7 0,68-13 0,-66 8 0,57-3 0,-32 12 0,-47 0 0,0-1 0,1-1 0,-1 0 0,0-1 0,1-1 0,27-6 0,-40 6 0,0 0 0,0 1 0,-1-1 0,1 0 0,0-1 0,-1 1 0,1 0 0,-1-1 0,1 1 0,-1-1 0,0 0 0,0 0 0,-1 0 0,1 0 0,-1 0 0,1 0 0,-1 0 0,0 0 0,0-1 0,0 1 0,0 0 0,-1-1 0,1-3 0,0-13 0,0 1 0,-3-39 0,0 29 0,-5-1085 0,9 633 0,1 118 0,-7-393 0,-9 432 0,-6-349 0,19-813 0,17 1290 0,0 18 0,-13 121 0,3 0 0,17-68 0,-12 69 0,-3 0 0,4-75 0,-13 119 0,1-46 0,2-1 0,11-63 0,-4 45 0,-3 0 0,-8-150 0,-1 89 0,-16-98 0,1 7 0,15 194 0,-13-67 0,8 66 0,-3-58 0,9-282 0,3 176 0,-2 195 0,1 0 0,-1 0 0,0 0 0,-1 0 0,1 0 0,-1-1 0,0 1 0,0 0 0,-1 1 0,0-1 0,1 0 0,-1 0 0,-1 1 0,1-1 0,-1 1 0,0 0 0,0 0 0,0 0 0,0 0 0,-1 0 0,0 1 0,1-1 0,-1 1 0,-1 0 0,1 0 0,0 1 0,-1-1 0,1 1 0,-1 0 0,0 0 0,0 0 0,1 1 0,-1 0 0,0 0 0,-10-1 0,-183-23 0,-231 2 0,199 14 0,-795-58 0,940 59 0,1 3 0,-1 4 0,-137 15 0,65 3 0,-47 9 0,102-12 0,-127 3 0,174-15 0,-1161 12 0,826-16 0,-750-59 0,735 12 0,194 20 0,-262-3 0,-65 34 0,492 1 0,-1 2 0,1 3 0,-52 14 0,12-3 0,-104 24 0,-82 15 0,9-24 0,176-24 0,0-4 0,-1-4 0,-93-9 0,162 4 0,1-1 0,-1-1 0,1 0 0,-31-15 0,-32-9 0,42 17-96,24 6 168,0 1 0,-28-4 0,39 8-154,0 1-1,1-1 1,-1 1-1,0 0 1,1 0-1,-1 1 1,1-1-1,-1 1 1,0 0-1,1 0 1,0 0-1,-1 0 1,1 0-1,-1 1 0,1 0 1,0-1-1,-4 4 1,-7 9-6744</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5T00:02:46.461"/>
    </inkml:context>
    <inkml:brush xml:id="br0">
      <inkml:brushProperty name="width" value="0.05" units="cm"/>
      <inkml:brushProperty name="height" value="0.05" units="cm"/>
      <inkml:brushProperty name="color" value="#FFFFFF"/>
    </inkml:brush>
  </inkml:definitions>
  <inkml:trace contextRef="#ctx0" brushRef="#br0">1 68 24575,'1552'0'0,"-1531"-1"0,1-2 0,-1 0 0,0-2 0,-1 0 0,30-11 0,-28 8 0,0 1 0,1 1 0,0 1 0,29-3 0,44 7-1365,-67 2-5461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1:01:42.38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20:36:45.74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65EC35-40D6-4C85-8FC9-F5FA24701962}" type="datetimeFigureOut">
              <a:rPr lang="fr-FR" smtClean="0"/>
              <a:t>05/06/2024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99F8F6-3164-46DA-A6CF-FC0368D075AB}" type="slidenum">
              <a:rPr lang="fr-FR" smtClean="0"/>
              <a:t>‹N°›</a:t>
            </a:fld>
            <a:endParaRPr lang="fr-FR"/>
          </a:p>
        </p:txBody>
      </p:sp>
    </p:spTree>
    <p:extLst>
      <p:ext uri="{BB962C8B-B14F-4D97-AF65-F5344CB8AC3E}">
        <p14:creationId xmlns:p14="http://schemas.microsoft.com/office/powerpoint/2010/main" val="2141753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docs.ansible.com/ansible/latest/reference_appendices/config.html#ansible-configuration-settings"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3" Type="http://schemas.openxmlformats.org/officeDocument/2006/relationships/hyperlink" Target="https://docs.ansible.com/ansible/latest/collections/ansible/builtin/yum_module.html#yum-module" TargetMode="External"/><Relationship Id="rId2" Type="http://schemas.openxmlformats.org/officeDocument/2006/relationships/slide" Target="../slides/slide61.xml"/><Relationship Id="rId1" Type="http://schemas.openxmlformats.org/officeDocument/2006/relationships/notesMaster" Target="../notesMasters/notesMaster1.xml"/><Relationship Id="rId4" Type="http://schemas.openxmlformats.org/officeDocument/2006/relationships/hyperlink" Target="https://docs.ansible.com/ansible/latest/collections/ansible/builtin/apt_module.html#apt-module" TargetMode="External"/></Relationships>
</file>

<file path=ppt/notesSlides/_rels/notesSlide57.xml.rels><?xml version="1.0" encoding="UTF-8" standalone="yes"?>
<Relationships xmlns="http://schemas.openxmlformats.org/package/2006/relationships"><Relationship Id="rId3" Type="http://schemas.openxmlformats.org/officeDocument/2006/relationships/hyperlink" Target="https://docs.ansible.com/ansible/latest/collections/ansible/builtin/yum_module.html#yum-module" TargetMode="External"/><Relationship Id="rId2" Type="http://schemas.openxmlformats.org/officeDocument/2006/relationships/slide" Target="../slides/slide62.xml"/><Relationship Id="rId1" Type="http://schemas.openxmlformats.org/officeDocument/2006/relationships/notesMaster" Target="../notesMasters/notesMaster1.xml"/><Relationship Id="rId4" Type="http://schemas.openxmlformats.org/officeDocument/2006/relationships/hyperlink" Target="https://docs.ansible.com/ansible/latest/collections/ansible/builtin/apt_module.html#apt-module" TargetMode="Externa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3" Type="http://schemas.openxmlformats.org/officeDocument/2006/relationships/hyperlink" Target="https://docs.ansible.com/ansible/latest/playbook_guide/playbooks_reuse_roles.html#embedding-modules-and-plugins-in-roles" TargetMode="External"/><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6</a:t>
            </a:fld>
            <a:endParaRPr lang="fr-FR"/>
          </a:p>
        </p:txBody>
      </p:sp>
    </p:spTree>
    <p:extLst>
      <p:ext uri="{BB962C8B-B14F-4D97-AF65-F5344CB8AC3E}">
        <p14:creationId xmlns:p14="http://schemas.microsoft.com/office/powerpoint/2010/main" val="3257147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SSH signifie Secure Shell. C'est un protocole réseau cryptographique qui permet la communication sécurisée entre deux ordinateurs via un réseau non sécurisé. SSH est couramment utilisé pour la connexion distante à des serveurs et d'autres systèmes sur un réseau, permettant aux utilisateurs d'accéder et de gérer des ressources de manière sécurisée. Il fournit des mécanismes de cryptage et d'authentification robustes, ce qui en fait un choix populaire pour l'administration distante sécurisée et le transfert de fichiers.</a:t>
            </a:r>
          </a:p>
          <a:p>
            <a:r>
              <a:rPr lang="fr-FR" b="0" i="0" dirty="0">
                <a:solidFill>
                  <a:srgbClr val="0D0D0D"/>
                </a:solidFill>
                <a:effectLst/>
                <a:highlight>
                  <a:srgbClr val="FFFFFF"/>
                </a:highlight>
                <a:latin typeface="Söhne"/>
              </a:rPr>
              <a:t>Ansible recourt à SSH pour réaliser une provision sécurisée de serveurs distants.</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15</a:t>
            </a:fld>
            <a:endParaRPr lang="fr-FR"/>
          </a:p>
        </p:txBody>
      </p:sp>
    </p:spTree>
    <p:extLst>
      <p:ext uri="{BB962C8B-B14F-4D97-AF65-F5344CB8AC3E}">
        <p14:creationId xmlns:p14="http://schemas.microsoft.com/office/powerpoint/2010/main" val="2759761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SSH signifie Secure Shell. C'est un protocole réseau cryptographique qui permet la communication sécurisée entre deux ordinateurs via un réseau non sécurisé. SSH est couramment utilisé pour la connexion distante à des serveurs et d'autres systèmes sur un réseau, permettant aux utilisateurs d'accéder et de gérer des ressources de manière sécurisée. Il fournit des mécanismes de cryptage et d'authentification robustes, ce qui en fait un choix populaire pour l'administration distante sécurisée et le transfert de fichiers.</a:t>
            </a:r>
          </a:p>
          <a:p>
            <a:r>
              <a:rPr lang="fr-FR" b="0" i="0" dirty="0">
                <a:solidFill>
                  <a:srgbClr val="0D0D0D"/>
                </a:solidFill>
                <a:effectLst/>
                <a:highlight>
                  <a:srgbClr val="FFFFFF"/>
                </a:highlight>
                <a:latin typeface="Söhne"/>
              </a:rPr>
              <a:t>Ansible recourt à SSH pour réaliser une provision sécurisée de serveurs distants.</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16</a:t>
            </a:fld>
            <a:endParaRPr lang="fr-FR"/>
          </a:p>
        </p:txBody>
      </p:sp>
    </p:spTree>
    <p:extLst>
      <p:ext uri="{BB962C8B-B14F-4D97-AF65-F5344CB8AC3E}">
        <p14:creationId xmlns:p14="http://schemas.microsoft.com/office/powerpoint/2010/main" val="1962576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SSH signifie Secure Shell. C'est un protocole réseau cryptographique qui permet la communication sécurisée entre deux ordinateurs via un réseau non sécurisé. SSH est couramment utilisé pour la connexion distante à des serveurs et d'autres systèmes sur un réseau, permettant aux utilisateurs d'accéder et de gérer des ressources de manière sécurisée. Il fournit des mécanismes de cryptage et d'authentification robustes, ce qui en fait un choix populaire pour l'administration distante sécurisée et le transfert de fichiers.</a:t>
            </a:r>
          </a:p>
          <a:p>
            <a:r>
              <a:rPr lang="fr-FR" b="0" i="0" dirty="0">
                <a:solidFill>
                  <a:srgbClr val="0D0D0D"/>
                </a:solidFill>
                <a:effectLst/>
                <a:highlight>
                  <a:srgbClr val="FFFFFF"/>
                </a:highlight>
                <a:latin typeface="Söhne"/>
              </a:rPr>
              <a:t>Ansible recourt à SSH pour réaliser une provision sécurisée de serveurs distants.</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17</a:t>
            </a:fld>
            <a:endParaRPr lang="fr-FR"/>
          </a:p>
        </p:txBody>
      </p:sp>
    </p:spTree>
    <p:extLst>
      <p:ext uri="{BB962C8B-B14F-4D97-AF65-F5344CB8AC3E}">
        <p14:creationId xmlns:p14="http://schemas.microsoft.com/office/powerpoint/2010/main" val="136308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SSH signifie Secure Shell. C'est un protocole réseau cryptographique qui permet la communication sécurisée entre deux ordinateurs via un réseau non sécurisé. SSH est couramment utilisé pour la connexion distante à des serveurs et d'autres systèmes sur un réseau, permettant aux utilisateurs d'accéder et de gérer des ressources de manière sécurisée. Il fournit des mécanismes de cryptage et d'authentification robustes, ce qui en fait un choix populaire pour l'administration distante sécurisée et le transfert de fichiers.</a:t>
            </a:r>
          </a:p>
          <a:p>
            <a:r>
              <a:rPr lang="fr-FR" b="0" i="0" dirty="0">
                <a:solidFill>
                  <a:srgbClr val="0D0D0D"/>
                </a:solidFill>
                <a:effectLst/>
                <a:highlight>
                  <a:srgbClr val="FFFFFF"/>
                </a:highlight>
                <a:latin typeface="Söhne"/>
              </a:rPr>
              <a:t>Ansible recourt à SSH pour réaliser une provision sécurisée de serveurs distants.</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18</a:t>
            </a:fld>
            <a:endParaRPr lang="fr-FR"/>
          </a:p>
        </p:txBody>
      </p:sp>
    </p:spTree>
    <p:extLst>
      <p:ext uri="{BB962C8B-B14F-4D97-AF65-F5344CB8AC3E}">
        <p14:creationId xmlns:p14="http://schemas.microsoft.com/office/powerpoint/2010/main" val="362128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0D0D0D"/>
                </a:solidFill>
                <a:effectLst/>
                <a:highlight>
                  <a:srgbClr val="FFFFFF"/>
                </a:highlight>
                <a:latin typeface="Söhne"/>
              </a:rPr>
              <a:t>Ansible est un outil d'automatisation qui permet de décrire l'état désiré d'un système dans des </a:t>
            </a:r>
            <a:r>
              <a:rPr lang="fr-FR" b="0" i="0" dirty="0" err="1">
                <a:solidFill>
                  <a:srgbClr val="0D0D0D"/>
                </a:solidFill>
                <a:effectLst/>
                <a:highlight>
                  <a:srgbClr val="FFFFFF"/>
                </a:highlight>
                <a:latin typeface="Söhne"/>
              </a:rPr>
              <a:t>playbooks</a:t>
            </a:r>
            <a:r>
              <a:rPr lang="fr-FR" b="0" i="0" dirty="0">
                <a:solidFill>
                  <a:srgbClr val="0D0D0D"/>
                </a:solidFill>
                <a:effectLst/>
                <a:highlight>
                  <a:srgbClr val="FFFFFF"/>
                </a:highlight>
                <a:latin typeface="Söhne"/>
              </a:rPr>
              <a:t> YAML, et de le mettre en œuvre de manière cohérente et reproductible sur un ensemble d'hôtes distants via des connexions SSH sécurisées.</a:t>
            </a:r>
          </a:p>
          <a:p>
            <a:pPr algn="l"/>
            <a:r>
              <a:rPr lang="fr-FR" b="0" i="0" dirty="0">
                <a:solidFill>
                  <a:srgbClr val="0D0D0D"/>
                </a:solidFill>
                <a:effectLst/>
                <a:highlight>
                  <a:srgbClr val="FFFFFF"/>
                </a:highlight>
                <a:latin typeface="Söhne"/>
              </a:rPr>
              <a:t>L'architecture d'Ansible est principalement basée sur un modèle </a:t>
            </a:r>
            <a:r>
              <a:rPr lang="fr-FR" b="0" i="0" dirty="0" err="1">
                <a:solidFill>
                  <a:srgbClr val="0D0D0D"/>
                </a:solidFill>
                <a:effectLst/>
                <a:highlight>
                  <a:srgbClr val="FFFFFF"/>
                </a:highlight>
                <a:latin typeface="Söhne"/>
              </a:rPr>
              <a:t>agentless</a:t>
            </a:r>
            <a:r>
              <a:rPr lang="fr-FR" b="0" i="0" dirty="0">
                <a:solidFill>
                  <a:srgbClr val="0D0D0D"/>
                </a:solidFill>
                <a:effectLst/>
                <a:highlight>
                  <a:srgbClr val="FFFFFF"/>
                </a:highlight>
                <a:latin typeface="Söhne"/>
              </a:rPr>
              <a:t> (sans agent), ce qui signifie qu'Ansible n'a pas besoin d'installer un agent sur les machines cibles pour les gérer. Voici les composants clés de l'architecture d'Ansible :</a:t>
            </a:r>
          </a:p>
          <a:p>
            <a:pPr algn="l">
              <a:buFont typeface="+mj-lt"/>
              <a:buAutoNum type="arabicPeriod"/>
            </a:pPr>
            <a:r>
              <a:rPr lang="fr-FR" b="1" i="0" dirty="0">
                <a:solidFill>
                  <a:srgbClr val="0D0D0D"/>
                </a:solidFill>
                <a:effectLst/>
                <a:highlight>
                  <a:srgbClr val="FFFFFF"/>
                </a:highlight>
                <a:latin typeface="Söhne"/>
              </a:rPr>
              <a:t>Serveur Ansible</a:t>
            </a:r>
            <a:r>
              <a:rPr lang="fr-FR" b="0" i="0" dirty="0">
                <a:solidFill>
                  <a:srgbClr val="0D0D0D"/>
                </a:solidFill>
                <a:effectLst/>
                <a:highlight>
                  <a:srgbClr val="FFFFFF"/>
                </a:highlight>
                <a:latin typeface="Söhne"/>
              </a:rPr>
              <a:t> : C'est la machine à partir de laquelle vous exécutez les commandes Ansible. Le serveur Ansible est généralement utilisé pour écrire et exécuter des </a:t>
            </a:r>
            <a:r>
              <a:rPr lang="fr-FR" b="0" i="0" dirty="0" err="1">
                <a:solidFill>
                  <a:srgbClr val="0D0D0D"/>
                </a:solidFill>
                <a:effectLst/>
                <a:highlight>
                  <a:srgbClr val="FFFFFF"/>
                </a:highlight>
                <a:latin typeface="Söhne"/>
              </a:rPr>
              <a:t>playbooks</a:t>
            </a:r>
            <a:r>
              <a:rPr lang="fr-FR" b="0" i="0" dirty="0">
                <a:solidFill>
                  <a:srgbClr val="0D0D0D"/>
                </a:solidFill>
                <a:effectLst/>
                <a:highlight>
                  <a:srgbClr val="FFFFFF"/>
                </a:highlight>
                <a:latin typeface="Söhne"/>
              </a:rPr>
              <a:t>, gérer les configurations, et contrôler les ressources sur les machines distantes.</a:t>
            </a:r>
          </a:p>
          <a:p>
            <a:pPr algn="l">
              <a:buFont typeface="+mj-lt"/>
              <a:buAutoNum type="arabicPeriod"/>
            </a:pPr>
            <a:r>
              <a:rPr lang="fr-FR" b="1" i="0" dirty="0" err="1">
                <a:solidFill>
                  <a:srgbClr val="0D0D0D"/>
                </a:solidFill>
                <a:effectLst/>
                <a:highlight>
                  <a:srgbClr val="FFFFFF"/>
                </a:highlight>
                <a:latin typeface="Söhne"/>
              </a:rPr>
              <a:t>Playbooks</a:t>
            </a:r>
            <a:r>
              <a:rPr lang="fr-FR" b="0" i="0" dirty="0">
                <a:solidFill>
                  <a:srgbClr val="0D0D0D"/>
                </a:solidFill>
                <a:effectLst/>
                <a:highlight>
                  <a:srgbClr val="FFFFFF"/>
                </a:highlight>
                <a:latin typeface="Söhne"/>
              </a:rPr>
              <a:t> : Les </a:t>
            </a:r>
            <a:r>
              <a:rPr lang="fr-FR" b="0" i="0" dirty="0" err="1">
                <a:solidFill>
                  <a:srgbClr val="0D0D0D"/>
                </a:solidFill>
                <a:effectLst/>
                <a:highlight>
                  <a:srgbClr val="FFFFFF"/>
                </a:highlight>
                <a:latin typeface="Söhne"/>
              </a:rPr>
              <a:t>playbooks</a:t>
            </a:r>
            <a:r>
              <a:rPr lang="fr-FR" b="0" i="0" dirty="0">
                <a:solidFill>
                  <a:srgbClr val="0D0D0D"/>
                </a:solidFill>
                <a:effectLst/>
                <a:highlight>
                  <a:srgbClr val="FFFFFF"/>
                </a:highlight>
                <a:latin typeface="Söhne"/>
              </a:rPr>
              <a:t> sont des fichiers YAML qui décrivent les tâches que Ansible doit exécuter sur les machines distantes. Ils contiennent des listes de tâches, de rôles et d'autres directives pour automatiser les déploiements, les configurations et la gestion des infrastructures.</a:t>
            </a:r>
          </a:p>
          <a:p>
            <a:pPr algn="l">
              <a:buFont typeface="+mj-lt"/>
              <a:buAutoNum type="arabicPeriod"/>
            </a:pPr>
            <a:r>
              <a:rPr lang="fr-FR" b="1" i="0" dirty="0">
                <a:solidFill>
                  <a:srgbClr val="0D0D0D"/>
                </a:solidFill>
                <a:effectLst/>
                <a:highlight>
                  <a:srgbClr val="FFFFFF"/>
                </a:highlight>
                <a:latin typeface="Söhne"/>
              </a:rPr>
              <a:t>Inventaire</a:t>
            </a:r>
            <a:r>
              <a:rPr lang="fr-FR" b="0" i="0" dirty="0">
                <a:solidFill>
                  <a:srgbClr val="0D0D0D"/>
                </a:solidFill>
                <a:effectLst/>
                <a:highlight>
                  <a:srgbClr val="FFFFFF"/>
                </a:highlight>
                <a:latin typeface="Söhne"/>
              </a:rPr>
              <a:t> : L'inventaire est un fichier ou une configuration qui répertorie les hôtes sur lesquels Ansible peut agir. Il peut s'agir de noms d'hôtes ou d'adresses IP et peut être organisé en groupes pour une gestion plus efficace des hôtes.</a:t>
            </a:r>
          </a:p>
          <a:p>
            <a:pPr algn="l">
              <a:buFont typeface="+mj-lt"/>
              <a:buAutoNum type="arabicPeriod"/>
            </a:pPr>
            <a:r>
              <a:rPr lang="fr-FR" b="1" i="0" dirty="0">
                <a:solidFill>
                  <a:srgbClr val="0D0D0D"/>
                </a:solidFill>
                <a:effectLst/>
                <a:highlight>
                  <a:srgbClr val="FFFFFF"/>
                </a:highlight>
                <a:latin typeface="Söhne"/>
              </a:rPr>
              <a:t>Modules Ansible</a:t>
            </a:r>
            <a:r>
              <a:rPr lang="fr-FR" b="0" i="0" dirty="0">
                <a:solidFill>
                  <a:srgbClr val="0D0D0D"/>
                </a:solidFill>
                <a:effectLst/>
                <a:highlight>
                  <a:srgbClr val="FFFFFF"/>
                </a:highlight>
                <a:latin typeface="Söhne"/>
              </a:rPr>
              <a:t> : Les modules Ansible sont des programmes écrits en Python qui effectuent des tâches spécifiques sur les machines distantes. Ils sont exécutés à distance et fournissent une interface simple et cohérente pour la gestion des ressources système, des configurations et des applications.</a:t>
            </a:r>
          </a:p>
          <a:p>
            <a:pPr algn="l">
              <a:buFont typeface="+mj-lt"/>
              <a:buAutoNum type="arabicPeriod"/>
            </a:pPr>
            <a:r>
              <a:rPr lang="fr-FR" b="1" i="0" dirty="0">
                <a:solidFill>
                  <a:srgbClr val="0D0D0D"/>
                </a:solidFill>
                <a:effectLst/>
                <a:highlight>
                  <a:srgbClr val="FFFFFF"/>
                </a:highlight>
                <a:latin typeface="Söhne"/>
              </a:rPr>
              <a:t>Connexion SSH</a:t>
            </a:r>
            <a:r>
              <a:rPr lang="fr-FR" b="0" i="0" dirty="0">
                <a:solidFill>
                  <a:srgbClr val="0D0D0D"/>
                </a:solidFill>
                <a:effectLst/>
                <a:highlight>
                  <a:srgbClr val="FFFFFF"/>
                </a:highlight>
                <a:latin typeface="Söhne"/>
              </a:rPr>
              <a:t> : Ansible utilise SSH pour se connecter aux machines distantes et exécuter des commandes. Il peut également utiliser d'autres protocoles, comme </a:t>
            </a:r>
            <a:r>
              <a:rPr lang="fr-FR" b="0" i="0" dirty="0" err="1">
                <a:solidFill>
                  <a:srgbClr val="0D0D0D"/>
                </a:solidFill>
                <a:effectLst/>
                <a:highlight>
                  <a:srgbClr val="FFFFFF"/>
                </a:highlight>
                <a:latin typeface="Söhne"/>
              </a:rPr>
              <a:t>WinRM</a:t>
            </a:r>
            <a:r>
              <a:rPr lang="fr-FR" b="0" i="0" dirty="0">
                <a:solidFill>
                  <a:srgbClr val="0D0D0D"/>
                </a:solidFill>
                <a:effectLst/>
                <a:highlight>
                  <a:srgbClr val="FFFFFF"/>
                </a:highlight>
                <a:latin typeface="Söhne"/>
              </a:rPr>
              <a:t> pour les systèmes Windows.</a:t>
            </a:r>
          </a:p>
          <a:p>
            <a:pPr algn="l">
              <a:buFont typeface="+mj-lt"/>
              <a:buAutoNum type="arabicPeriod"/>
            </a:pPr>
            <a:r>
              <a:rPr lang="fr-FR" b="1" i="0" dirty="0">
                <a:solidFill>
                  <a:srgbClr val="0D0D0D"/>
                </a:solidFill>
                <a:effectLst/>
                <a:highlight>
                  <a:srgbClr val="FFFFFF"/>
                </a:highlight>
                <a:latin typeface="Söhne"/>
              </a:rPr>
              <a:t>Fichiers de configuration</a:t>
            </a:r>
            <a:r>
              <a:rPr lang="fr-FR" b="0" i="0" dirty="0">
                <a:solidFill>
                  <a:srgbClr val="0D0D0D"/>
                </a:solidFill>
                <a:effectLst/>
                <a:highlight>
                  <a:srgbClr val="FFFFFF"/>
                </a:highlight>
                <a:latin typeface="Söhne"/>
              </a:rPr>
              <a:t> : Ansible utilise des fichiers de configuration pour définir des options et des paramètres de fonctionnement, tels que le chemin vers l'inventaire, les clés SSH à utiliser, et d'autres options de personnalisation.</a:t>
            </a:r>
          </a:p>
          <a:p>
            <a:pPr algn="l"/>
            <a:r>
              <a:rPr lang="fr-FR" b="0" i="0" dirty="0">
                <a:solidFill>
                  <a:srgbClr val="0D0D0D"/>
                </a:solidFill>
                <a:effectLst/>
                <a:highlight>
                  <a:srgbClr val="FFFFFF"/>
                </a:highlight>
                <a:latin typeface="Söhne"/>
              </a:rPr>
              <a:t>Dans l'ensemble, l'architecture d'Ansible est conçue pour être simple, légère et flexible, ce qui facilite l'automatisation des tâches de gestion des systèmes et des applications dans les environnements informatiques de toutes tailles.</a:t>
            </a:r>
          </a:p>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19</a:t>
            </a:fld>
            <a:endParaRPr lang="fr-FR"/>
          </a:p>
        </p:txBody>
      </p:sp>
    </p:spTree>
    <p:extLst>
      <p:ext uri="{BB962C8B-B14F-4D97-AF65-F5344CB8AC3E}">
        <p14:creationId xmlns:p14="http://schemas.microsoft.com/office/powerpoint/2010/main" val="18301076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20</a:t>
            </a:fld>
            <a:endParaRPr lang="fr-FR"/>
          </a:p>
        </p:txBody>
      </p:sp>
    </p:spTree>
    <p:extLst>
      <p:ext uri="{BB962C8B-B14F-4D97-AF65-F5344CB8AC3E}">
        <p14:creationId xmlns:p14="http://schemas.microsoft.com/office/powerpoint/2010/main" val="46575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21</a:t>
            </a:fld>
            <a:endParaRPr lang="fr-FR"/>
          </a:p>
        </p:txBody>
      </p:sp>
    </p:spTree>
    <p:extLst>
      <p:ext uri="{BB962C8B-B14F-4D97-AF65-F5344CB8AC3E}">
        <p14:creationId xmlns:p14="http://schemas.microsoft.com/office/powerpoint/2010/main" val="42310287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i="0" dirty="0">
                <a:solidFill>
                  <a:srgbClr val="0D0D0D"/>
                </a:solidFill>
                <a:effectLst/>
                <a:highlight>
                  <a:srgbClr val="FFFFFF"/>
                </a:highlight>
                <a:latin typeface="Söhne"/>
              </a:rPr>
              <a:t>En informatique, cela fait référence à des commandes</a:t>
            </a:r>
            <a:r>
              <a:rPr lang="fr-FR" b="0" i="0" dirty="0">
                <a:solidFill>
                  <a:srgbClr val="0D0D0D"/>
                </a:solidFill>
                <a:effectLst/>
                <a:highlight>
                  <a:srgbClr val="FFFFFF"/>
                </a:highlight>
                <a:latin typeface="Söhne"/>
              </a:rPr>
              <a:t> ou des instructions spécifiques conçues pour répondre à un besoin particulier à un moment donné. Ces commandes ne sont </a:t>
            </a:r>
            <a:r>
              <a:rPr lang="fr-FR" b="0" i="0" dirty="0" err="1">
                <a:solidFill>
                  <a:srgbClr val="0D0D0D"/>
                </a:solidFill>
                <a:effectLst/>
                <a:highlight>
                  <a:srgbClr val="FFFFFF"/>
                </a:highlight>
                <a:latin typeface="Söhne"/>
              </a:rPr>
              <a:t>géné</a:t>
            </a:r>
            <a:endParaRPr lang="fr-FR" b="0" i="0" dirty="0">
              <a:solidFill>
                <a:srgbClr val="0D0D0D"/>
              </a:solidFill>
              <a:effectLst/>
              <a:highlight>
                <a:srgbClr val="FFFFFF"/>
              </a:highlight>
              <a:latin typeface="Söhne"/>
            </a:endParaRPr>
          </a:p>
          <a:p>
            <a:r>
              <a:rPr lang="fr-FR" b="0" i="0" dirty="0" err="1">
                <a:solidFill>
                  <a:srgbClr val="0D0D0D"/>
                </a:solidFill>
                <a:effectLst/>
                <a:highlight>
                  <a:srgbClr val="FFFFFF"/>
                </a:highlight>
                <a:latin typeface="Söhne"/>
              </a:rPr>
              <a:t>ralement</a:t>
            </a:r>
            <a:r>
              <a:rPr lang="fr-FR" b="0" i="0" dirty="0">
                <a:solidFill>
                  <a:srgbClr val="0D0D0D"/>
                </a:solidFill>
                <a:effectLst/>
                <a:highlight>
                  <a:srgbClr val="FFFFFF"/>
                </a:highlight>
                <a:latin typeface="Söhne"/>
              </a:rPr>
              <a:t> pas automatisées ou intégrées dans un processus régulier, mais plutôt exécutées de manière ponctuelle pour effectuer une tâche spécifique.</a:t>
            </a:r>
          </a:p>
          <a:p>
            <a:endParaRPr lang="fr-FR" b="0" i="0" dirty="0">
              <a:solidFill>
                <a:srgbClr val="0D0D0D"/>
              </a:solidFill>
              <a:effectLst/>
              <a:highlight>
                <a:srgbClr val="FFFFFF"/>
              </a:highlight>
              <a:latin typeface="Söhne"/>
            </a:endParaRPr>
          </a:p>
          <a:p>
            <a:r>
              <a:rPr lang="fr-FR" dirty="0" err="1"/>
              <a:t>sudo</a:t>
            </a:r>
            <a:r>
              <a:rPr lang="fr-FR" dirty="0"/>
              <a:t> nano /</a:t>
            </a:r>
            <a:r>
              <a:rPr lang="fr-FR" dirty="0" err="1"/>
              <a:t>etc</a:t>
            </a:r>
            <a:r>
              <a:rPr lang="fr-FR" dirty="0"/>
              <a:t>/</a:t>
            </a:r>
            <a:r>
              <a:rPr lang="fr-FR" dirty="0" err="1"/>
              <a:t>sudoers</a:t>
            </a:r>
            <a:endParaRPr lang="fr-FR" b="0" i="0" dirty="0">
              <a:solidFill>
                <a:srgbClr val="0D0D0D"/>
              </a:solidFill>
              <a:effectLst/>
              <a:highlight>
                <a:srgbClr val="FFFFFF"/>
              </a:highlight>
              <a:latin typeface="Söhne"/>
            </a:endParaRPr>
          </a:p>
          <a:p>
            <a:r>
              <a:rPr lang="en-US" dirty="0"/>
              <a:t>%</a:t>
            </a:r>
            <a:r>
              <a:rPr lang="en-US" dirty="0" err="1"/>
              <a:t>sudo</a:t>
            </a:r>
            <a:r>
              <a:rPr lang="en-US" dirty="0"/>
              <a:t>   ALL=(ALL:ALL) NOPASSWD: ALL</a:t>
            </a:r>
          </a:p>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22</a:t>
            </a:fld>
            <a:endParaRPr lang="fr-FR"/>
          </a:p>
        </p:txBody>
      </p:sp>
    </p:spTree>
    <p:extLst>
      <p:ext uri="{BB962C8B-B14F-4D97-AF65-F5344CB8AC3E}">
        <p14:creationId xmlns:p14="http://schemas.microsoft.com/office/powerpoint/2010/main" val="2832255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Dans votre fichier de configuration SSH (</a:t>
            </a:r>
            <a:r>
              <a:rPr lang="fr-FR" dirty="0"/>
              <a:t>~/.</a:t>
            </a:r>
            <a:r>
              <a:rPr lang="fr-FR" dirty="0" err="1"/>
              <a:t>ssh</a:t>
            </a:r>
            <a:r>
              <a:rPr lang="fr-FR" dirty="0"/>
              <a:t>/config</a:t>
            </a:r>
            <a:r>
              <a:rPr lang="fr-FR" b="0" i="0" dirty="0">
                <a:solidFill>
                  <a:srgbClr val="0D0D0D"/>
                </a:solidFill>
                <a:effectLst/>
                <a:highlight>
                  <a:srgbClr val="FFFFFF"/>
                </a:highlight>
                <a:latin typeface="Söhne"/>
              </a:rPr>
              <a:t> ou </a:t>
            </a:r>
            <a:r>
              <a:rPr lang="fr-FR" dirty="0"/>
              <a:t>/</a:t>
            </a:r>
            <a:r>
              <a:rPr lang="fr-FR" dirty="0" err="1"/>
              <a:t>etc</a:t>
            </a:r>
            <a:r>
              <a:rPr lang="fr-FR" dirty="0"/>
              <a:t>/</a:t>
            </a:r>
            <a:r>
              <a:rPr lang="fr-FR" dirty="0" err="1"/>
              <a:t>ssh</a:t>
            </a:r>
            <a:r>
              <a:rPr lang="fr-FR" dirty="0"/>
              <a:t>/</a:t>
            </a:r>
            <a:r>
              <a:rPr lang="fr-FR" dirty="0" err="1"/>
              <a:t>ssh_config</a:t>
            </a:r>
            <a:r>
              <a:rPr lang="fr-FR" b="0" i="0" dirty="0">
                <a:solidFill>
                  <a:srgbClr val="0D0D0D"/>
                </a:solidFill>
                <a:effectLst/>
                <a:highlight>
                  <a:srgbClr val="FFFFFF"/>
                </a:highlight>
                <a:latin typeface="Söhne"/>
              </a:rPr>
              <a:t>), </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23</a:t>
            </a:fld>
            <a:endParaRPr lang="fr-FR"/>
          </a:p>
        </p:txBody>
      </p:sp>
    </p:spTree>
    <p:extLst>
      <p:ext uri="{BB962C8B-B14F-4D97-AF65-F5344CB8AC3E}">
        <p14:creationId xmlns:p14="http://schemas.microsoft.com/office/powerpoint/2010/main" val="4075652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Dans votre fichier de configuration SSH (</a:t>
            </a:r>
            <a:r>
              <a:rPr lang="fr-FR" dirty="0"/>
              <a:t>~/.</a:t>
            </a:r>
            <a:r>
              <a:rPr lang="fr-FR" dirty="0" err="1"/>
              <a:t>ssh</a:t>
            </a:r>
            <a:r>
              <a:rPr lang="fr-FR" dirty="0"/>
              <a:t>/config</a:t>
            </a:r>
            <a:r>
              <a:rPr lang="fr-FR" b="0" i="0" dirty="0">
                <a:solidFill>
                  <a:srgbClr val="0D0D0D"/>
                </a:solidFill>
                <a:effectLst/>
                <a:highlight>
                  <a:srgbClr val="FFFFFF"/>
                </a:highlight>
                <a:latin typeface="Söhne"/>
              </a:rPr>
              <a:t> ou </a:t>
            </a:r>
            <a:r>
              <a:rPr lang="fr-FR" dirty="0"/>
              <a:t>/</a:t>
            </a:r>
            <a:r>
              <a:rPr lang="fr-FR" dirty="0" err="1"/>
              <a:t>etc</a:t>
            </a:r>
            <a:r>
              <a:rPr lang="fr-FR" dirty="0"/>
              <a:t>/</a:t>
            </a:r>
            <a:r>
              <a:rPr lang="fr-FR" dirty="0" err="1"/>
              <a:t>ssh</a:t>
            </a:r>
            <a:r>
              <a:rPr lang="fr-FR" dirty="0"/>
              <a:t>/</a:t>
            </a:r>
            <a:r>
              <a:rPr lang="fr-FR" dirty="0" err="1"/>
              <a:t>ssh_config</a:t>
            </a:r>
            <a:r>
              <a:rPr lang="fr-FR" b="0" i="0" dirty="0">
                <a:solidFill>
                  <a:srgbClr val="0D0D0D"/>
                </a:solidFill>
                <a:effectLst/>
                <a:highlight>
                  <a:srgbClr val="FFFFFF"/>
                </a:highlight>
                <a:latin typeface="Söhne"/>
              </a:rPr>
              <a:t>), </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24</a:t>
            </a:fld>
            <a:endParaRPr lang="fr-FR"/>
          </a:p>
        </p:txBody>
      </p:sp>
    </p:spTree>
    <p:extLst>
      <p:ext uri="{BB962C8B-B14F-4D97-AF65-F5344CB8AC3E}">
        <p14:creationId xmlns:p14="http://schemas.microsoft.com/office/powerpoint/2010/main" val="242936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Sans </a:t>
            </a:r>
            <a:r>
              <a:rPr lang="fr-FR" b="0" i="0" dirty="0" err="1">
                <a:solidFill>
                  <a:srgbClr val="0D0D0D"/>
                </a:solidFill>
                <a:effectLst/>
                <a:highlight>
                  <a:srgbClr val="FFFFFF"/>
                </a:highlight>
                <a:latin typeface="Söhne"/>
              </a:rPr>
              <a:t>tmux</a:t>
            </a:r>
            <a:r>
              <a:rPr lang="fr-FR" b="0" i="0" dirty="0">
                <a:solidFill>
                  <a:srgbClr val="0D0D0D"/>
                </a:solidFill>
                <a:effectLst/>
                <a:highlight>
                  <a:srgbClr val="FFFFFF"/>
                </a:highlight>
                <a:latin typeface="Söhne"/>
              </a:rPr>
              <a:t> ou un outil similaire Si une session SSH est fermée en raison d'un problème réseau et que vous avez une tâche en cours d'exécution  (installation d un package par exemple)sur un serveur distant via cette connexion SSH, elle sera interrompue lorsque la connexion SSH sera fermée. Ce qui pourra altérer le système de </a:t>
            </a:r>
            <a:r>
              <a:rPr lang="fr-FR" b="0" i="0" dirty="0" err="1">
                <a:solidFill>
                  <a:srgbClr val="0D0D0D"/>
                </a:solidFill>
                <a:effectLst/>
                <a:highlight>
                  <a:srgbClr val="FFFFFF"/>
                </a:highlight>
                <a:latin typeface="Söhne"/>
              </a:rPr>
              <a:t>fechier</a:t>
            </a:r>
            <a:r>
              <a:rPr lang="fr-FR" b="0" i="0" dirty="0">
                <a:solidFill>
                  <a:srgbClr val="0D0D0D"/>
                </a:solidFill>
                <a:effectLst/>
                <a:highlight>
                  <a:srgbClr val="FFFFFF"/>
                </a:highlight>
                <a:latin typeface="Söhne"/>
              </a:rPr>
              <a:t> de votre machine. Ainsi en utilisant </a:t>
            </a:r>
            <a:r>
              <a:rPr lang="fr-FR" b="0" i="0" dirty="0" err="1">
                <a:solidFill>
                  <a:srgbClr val="0D0D0D"/>
                </a:solidFill>
                <a:effectLst/>
                <a:highlight>
                  <a:srgbClr val="FFFFFF"/>
                </a:highlight>
                <a:latin typeface="Söhne"/>
              </a:rPr>
              <a:t>tmux</a:t>
            </a:r>
            <a:r>
              <a:rPr lang="fr-FR" b="0" i="0" dirty="0">
                <a:solidFill>
                  <a:srgbClr val="0D0D0D"/>
                </a:solidFill>
                <a:effectLst/>
                <a:highlight>
                  <a:srgbClr val="FFFFFF"/>
                </a:highlight>
                <a:latin typeface="Söhne"/>
              </a:rPr>
              <a:t> nous pouvons évité de tels scénario qui pourront tournée </a:t>
            </a:r>
            <a:r>
              <a:rPr lang="fr-FR" b="0" i="0" dirty="0" err="1">
                <a:solidFill>
                  <a:srgbClr val="0D0D0D"/>
                </a:solidFill>
                <a:effectLst/>
                <a:highlight>
                  <a:srgbClr val="FFFFFF"/>
                </a:highlight>
                <a:latin typeface="Söhne"/>
              </a:rPr>
              <a:t>facimlement</a:t>
            </a:r>
            <a:r>
              <a:rPr lang="fr-FR" b="0" i="0" dirty="0">
                <a:solidFill>
                  <a:srgbClr val="0D0D0D"/>
                </a:solidFill>
                <a:effectLst/>
                <a:highlight>
                  <a:srgbClr val="FFFFFF"/>
                </a:highlight>
                <a:latin typeface="Söhne"/>
              </a:rPr>
              <a:t> au </a:t>
            </a:r>
            <a:r>
              <a:rPr lang="fr-FR" b="0" i="0" dirty="0" err="1">
                <a:solidFill>
                  <a:srgbClr val="0D0D0D"/>
                </a:solidFill>
                <a:effectLst/>
                <a:highlight>
                  <a:srgbClr val="FFFFFF"/>
                </a:highlight>
                <a:latin typeface="Söhne"/>
              </a:rPr>
              <a:t>cochmar</a:t>
            </a:r>
            <a:r>
              <a:rPr lang="fr-FR" b="0" i="0" dirty="0">
                <a:solidFill>
                  <a:srgbClr val="0D0D0D"/>
                </a:solidFill>
                <a:effectLst/>
                <a:highlight>
                  <a:srgbClr val="FFFFFF"/>
                </a:highlight>
                <a:latin typeface="Söhne"/>
              </a:rPr>
              <a:t> </a:t>
            </a:r>
          </a:p>
          <a:p>
            <a:pPr algn="l"/>
            <a:r>
              <a:rPr lang="fr-FR" b="0" i="0" dirty="0">
                <a:solidFill>
                  <a:srgbClr val="0D0D0D"/>
                </a:solidFill>
                <a:effectLst/>
                <a:highlight>
                  <a:srgbClr val="FFFFFF"/>
                </a:highlight>
                <a:latin typeface="Söhne"/>
              </a:rPr>
              <a:t>Si la tâche s'est arrêtée en raison de la fermeture de la session SSH et que vous souhaitez la reprendre exactement là où elle s'est arrêtée, cela peut être plus complexe et dépendra de plusieurs facteurs :</a:t>
            </a:r>
          </a:p>
          <a:p>
            <a:pPr algn="l">
              <a:buFont typeface="+mj-lt"/>
              <a:buAutoNum type="arabicPeriod"/>
            </a:pPr>
            <a:r>
              <a:rPr lang="fr-FR" b="1" i="0" dirty="0">
                <a:solidFill>
                  <a:srgbClr val="0D0D0D"/>
                </a:solidFill>
                <a:effectLst/>
                <a:highlight>
                  <a:srgbClr val="FFFFFF"/>
                </a:highlight>
                <a:latin typeface="Söhne"/>
              </a:rPr>
              <a:t>Tâche reproductible</a:t>
            </a:r>
            <a:r>
              <a:rPr lang="fr-FR" b="0" i="0" dirty="0">
                <a:solidFill>
                  <a:srgbClr val="0D0D0D"/>
                </a:solidFill>
                <a:effectLst/>
                <a:highlight>
                  <a:srgbClr val="FFFFFF"/>
                </a:highlight>
                <a:latin typeface="Söhne"/>
              </a:rPr>
              <a:t> : Pour reprendre exactement là où la tâche s'est arrêtée, la tâche doit être conçue de manière à être reproductible. Cela signifie qu'elle doit être capable de reprendre son exécution à partir d'un certain point, par exemple en utilisant une sauvegarde de l'état précédent.</a:t>
            </a:r>
          </a:p>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7</a:t>
            </a:fld>
            <a:endParaRPr lang="fr-FR"/>
          </a:p>
        </p:txBody>
      </p:sp>
    </p:spTree>
    <p:extLst>
      <p:ext uri="{BB962C8B-B14F-4D97-AF65-F5344CB8AC3E}">
        <p14:creationId xmlns:p14="http://schemas.microsoft.com/office/powerpoint/2010/main" val="7536448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Dans votre fichier de configuration SSH (</a:t>
            </a:r>
            <a:r>
              <a:rPr lang="fr-FR" dirty="0"/>
              <a:t>~/.</a:t>
            </a:r>
            <a:r>
              <a:rPr lang="fr-FR" dirty="0" err="1"/>
              <a:t>ssh</a:t>
            </a:r>
            <a:r>
              <a:rPr lang="fr-FR" dirty="0"/>
              <a:t>/config</a:t>
            </a:r>
            <a:r>
              <a:rPr lang="fr-FR" b="0" i="0" dirty="0">
                <a:solidFill>
                  <a:srgbClr val="0D0D0D"/>
                </a:solidFill>
                <a:effectLst/>
                <a:highlight>
                  <a:srgbClr val="FFFFFF"/>
                </a:highlight>
                <a:latin typeface="Söhne"/>
              </a:rPr>
              <a:t> ou </a:t>
            </a:r>
            <a:r>
              <a:rPr lang="fr-FR" dirty="0"/>
              <a:t>/</a:t>
            </a:r>
            <a:r>
              <a:rPr lang="fr-FR" dirty="0" err="1"/>
              <a:t>etc</a:t>
            </a:r>
            <a:r>
              <a:rPr lang="fr-FR" dirty="0"/>
              <a:t>/</a:t>
            </a:r>
            <a:r>
              <a:rPr lang="fr-FR" dirty="0" err="1"/>
              <a:t>ssh</a:t>
            </a:r>
            <a:r>
              <a:rPr lang="fr-FR" dirty="0"/>
              <a:t>/</a:t>
            </a:r>
            <a:r>
              <a:rPr lang="fr-FR" dirty="0" err="1"/>
              <a:t>ssh_config</a:t>
            </a:r>
            <a:r>
              <a:rPr lang="fr-FR" b="0" i="0" dirty="0">
                <a:solidFill>
                  <a:srgbClr val="0D0D0D"/>
                </a:solidFill>
                <a:effectLst/>
                <a:highlight>
                  <a:srgbClr val="FFFFFF"/>
                </a:highlight>
                <a:latin typeface="Söhne"/>
              </a:rPr>
              <a:t>), </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25</a:t>
            </a:fld>
            <a:endParaRPr lang="fr-FR"/>
          </a:p>
        </p:txBody>
      </p:sp>
    </p:spTree>
    <p:extLst>
      <p:ext uri="{BB962C8B-B14F-4D97-AF65-F5344CB8AC3E}">
        <p14:creationId xmlns:p14="http://schemas.microsoft.com/office/powerpoint/2010/main" val="3463531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Dans votre fichier de configuration SSH (</a:t>
            </a:r>
            <a:r>
              <a:rPr lang="fr-FR" dirty="0"/>
              <a:t>~/.</a:t>
            </a:r>
            <a:r>
              <a:rPr lang="fr-FR" dirty="0" err="1"/>
              <a:t>ssh</a:t>
            </a:r>
            <a:r>
              <a:rPr lang="fr-FR" dirty="0"/>
              <a:t>/config</a:t>
            </a:r>
            <a:r>
              <a:rPr lang="fr-FR" b="0" i="0" dirty="0">
                <a:solidFill>
                  <a:srgbClr val="0D0D0D"/>
                </a:solidFill>
                <a:effectLst/>
                <a:highlight>
                  <a:srgbClr val="FFFFFF"/>
                </a:highlight>
                <a:latin typeface="Söhne"/>
              </a:rPr>
              <a:t> ou </a:t>
            </a:r>
            <a:r>
              <a:rPr lang="fr-FR" dirty="0"/>
              <a:t>/</a:t>
            </a:r>
            <a:r>
              <a:rPr lang="fr-FR" dirty="0" err="1"/>
              <a:t>etc</a:t>
            </a:r>
            <a:r>
              <a:rPr lang="fr-FR" dirty="0"/>
              <a:t>/</a:t>
            </a:r>
            <a:r>
              <a:rPr lang="fr-FR" dirty="0" err="1"/>
              <a:t>ssh</a:t>
            </a:r>
            <a:r>
              <a:rPr lang="fr-FR" dirty="0"/>
              <a:t>/</a:t>
            </a:r>
            <a:r>
              <a:rPr lang="fr-FR" dirty="0" err="1"/>
              <a:t>ssh_config</a:t>
            </a:r>
            <a:r>
              <a:rPr lang="fr-FR" b="0" i="0" dirty="0">
                <a:solidFill>
                  <a:srgbClr val="0D0D0D"/>
                </a:solidFill>
                <a:effectLst/>
                <a:highlight>
                  <a:srgbClr val="FFFFFF"/>
                </a:highlight>
                <a:latin typeface="Söhne"/>
              </a:rPr>
              <a:t>), </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26</a:t>
            </a:fld>
            <a:endParaRPr lang="fr-FR"/>
          </a:p>
        </p:txBody>
      </p:sp>
    </p:spTree>
    <p:extLst>
      <p:ext uri="{BB962C8B-B14F-4D97-AF65-F5344CB8AC3E}">
        <p14:creationId xmlns:p14="http://schemas.microsoft.com/office/powerpoint/2010/main" val="30144751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Dans votre fichier de configuration SSH (</a:t>
            </a:r>
            <a:r>
              <a:rPr lang="fr-FR" dirty="0"/>
              <a:t>~/.</a:t>
            </a:r>
            <a:r>
              <a:rPr lang="fr-FR" dirty="0" err="1"/>
              <a:t>ssh</a:t>
            </a:r>
            <a:r>
              <a:rPr lang="fr-FR" dirty="0"/>
              <a:t>/config</a:t>
            </a:r>
            <a:r>
              <a:rPr lang="fr-FR" b="0" i="0" dirty="0">
                <a:solidFill>
                  <a:srgbClr val="0D0D0D"/>
                </a:solidFill>
                <a:effectLst/>
                <a:highlight>
                  <a:srgbClr val="FFFFFF"/>
                </a:highlight>
                <a:latin typeface="Söhne"/>
              </a:rPr>
              <a:t> ou </a:t>
            </a:r>
            <a:r>
              <a:rPr lang="fr-FR" dirty="0"/>
              <a:t>/</a:t>
            </a:r>
            <a:r>
              <a:rPr lang="fr-FR" dirty="0" err="1"/>
              <a:t>etc</a:t>
            </a:r>
            <a:r>
              <a:rPr lang="fr-FR" dirty="0"/>
              <a:t>/</a:t>
            </a:r>
            <a:r>
              <a:rPr lang="fr-FR" dirty="0" err="1"/>
              <a:t>ssh</a:t>
            </a:r>
            <a:r>
              <a:rPr lang="fr-FR" dirty="0"/>
              <a:t>/</a:t>
            </a:r>
            <a:r>
              <a:rPr lang="fr-FR" dirty="0" err="1"/>
              <a:t>ssh_config</a:t>
            </a:r>
            <a:r>
              <a:rPr lang="fr-FR" b="0" i="0" dirty="0">
                <a:solidFill>
                  <a:srgbClr val="0D0D0D"/>
                </a:solidFill>
                <a:effectLst/>
                <a:highlight>
                  <a:srgbClr val="FFFFFF"/>
                </a:highlight>
                <a:latin typeface="Söhne"/>
              </a:rPr>
              <a:t>), </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27</a:t>
            </a:fld>
            <a:endParaRPr lang="fr-FR"/>
          </a:p>
        </p:txBody>
      </p:sp>
    </p:spTree>
    <p:extLst>
      <p:ext uri="{BB962C8B-B14F-4D97-AF65-F5344CB8AC3E}">
        <p14:creationId xmlns:p14="http://schemas.microsoft.com/office/powerpoint/2010/main" val="3175377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Dans votre fichier de configuration SSH (</a:t>
            </a:r>
            <a:r>
              <a:rPr lang="fr-FR" dirty="0"/>
              <a:t>~/.</a:t>
            </a:r>
            <a:r>
              <a:rPr lang="fr-FR" dirty="0" err="1"/>
              <a:t>ssh</a:t>
            </a:r>
            <a:r>
              <a:rPr lang="fr-FR" dirty="0"/>
              <a:t>/config</a:t>
            </a:r>
            <a:r>
              <a:rPr lang="fr-FR" b="0" i="0" dirty="0">
                <a:solidFill>
                  <a:srgbClr val="0D0D0D"/>
                </a:solidFill>
                <a:effectLst/>
                <a:highlight>
                  <a:srgbClr val="FFFFFF"/>
                </a:highlight>
                <a:latin typeface="Söhne"/>
              </a:rPr>
              <a:t> ou </a:t>
            </a:r>
            <a:r>
              <a:rPr lang="fr-FR" dirty="0"/>
              <a:t>/</a:t>
            </a:r>
            <a:r>
              <a:rPr lang="fr-FR" dirty="0" err="1"/>
              <a:t>etc</a:t>
            </a:r>
            <a:r>
              <a:rPr lang="fr-FR" dirty="0"/>
              <a:t>/</a:t>
            </a:r>
            <a:r>
              <a:rPr lang="fr-FR" dirty="0" err="1"/>
              <a:t>ssh</a:t>
            </a:r>
            <a:r>
              <a:rPr lang="fr-FR" dirty="0"/>
              <a:t>/</a:t>
            </a:r>
            <a:r>
              <a:rPr lang="fr-FR" dirty="0" err="1"/>
              <a:t>ssh_config</a:t>
            </a:r>
            <a:r>
              <a:rPr lang="fr-FR" b="0" i="0" dirty="0">
                <a:solidFill>
                  <a:srgbClr val="0D0D0D"/>
                </a:solidFill>
                <a:effectLst/>
                <a:highlight>
                  <a:srgbClr val="FFFFFF"/>
                </a:highlight>
                <a:latin typeface="Söhne"/>
              </a:rPr>
              <a:t>), </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28</a:t>
            </a:fld>
            <a:endParaRPr lang="fr-FR"/>
          </a:p>
        </p:txBody>
      </p:sp>
    </p:spTree>
    <p:extLst>
      <p:ext uri="{BB962C8B-B14F-4D97-AF65-F5344CB8AC3E}">
        <p14:creationId xmlns:p14="http://schemas.microsoft.com/office/powerpoint/2010/main" val="38800051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dirty="0">
                <a:solidFill>
                  <a:schemeClr val="bg1"/>
                </a:solidFill>
              </a:rPr>
              <a:t>Les variables de communication : Ces variables sont utilisées pour configurer la connexion SSH entre le contrôleur Ansible et les hôtes distants.</a:t>
            </a:r>
          </a:p>
          <a:p>
            <a:r>
              <a:rPr lang="fr-FR" sz="1200" dirty="0" err="1">
                <a:solidFill>
                  <a:schemeClr val="bg1"/>
                </a:solidFill>
              </a:rPr>
              <a:t>inventory_hostname</a:t>
            </a:r>
            <a:r>
              <a:rPr lang="fr-FR" sz="1200" dirty="0">
                <a:solidFill>
                  <a:schemeClr val="bg1"/>
                </a:solidFill>
              </a:rPr>
              <a:t> : Le nom de l'hôte tel qu'il est défini dans l'inventaire. Il est utilisé pour faire référence à l'hôte actuel lors de l'exécution de </a:t>
            </a:r>
            <a:r>
              <a:rPr lang="fr-FR" sz="1200" dirty="0" err="1">
                <a:solidFill>
                  <a:schemeClr val="bg1"/>
                </a:solidFill>
              </a:rPr>
              <a:t>playbooks</a:t>
            </a:r>
            <a:r>
              <a:rPr lang="fr-FR" sz="1200" dirty="0">
                <a:solidFill>
                  <a:schemeClr val="bg1"/>
                </a:solidFill>
              </a:rPr>
              <a:t> ou de commandes ad hoc.</a:t>
            </a:r>
          </a:p>
          <a:p>
            <a:r>
              <a:rPr lang="fr-FR" sz="1200" dirty="0" err="1">
                <a:solidFill>
                  <a:schemeClr val="bg1"/>
                </a:solidFill>
              </a:rPr>
              <a:t>ansible_ssh_host</a:t>
            </a:r>
            <a:r>
              <a:rPr lang="fr-FR" sz="1200" dirty="0">
                <a:solidFill>
                  <a:schemeClr val="bg1"/>
                </a:solidFill>
              </a:rPr>
              <a:t> : L'adresse IP ou le nom d'hôte de l'hôte distant auquel Ansible doit se connecter via SSH.</a:t>
            </a:r>
          </a:p>
          <a:p>
            <a:r>
              <a:rPr lang="fr-FR" sz="1200" dirty="0" err="1">
                <a:solidFill>
                  <a:schemeClr val="bg1"/>
                </a:solidFill>
              </a:rPr>
              <a:t>ansible_ssh_port</a:t>
            </a:r>
            <a:r>
              <a:rPr lang="fr-FR" sz="1200" dirty="0">
                <a:solidFill>
                  <a:schemeClr val="bg1"/>
                </a:solidFill>
              </a:rPr>
              <a:t> : Le numéro de port SSH à utiliser pour se connecter à l'hôte distant.</a:t>
            </a:r>
          </a:p>
          <a:p>
            <a:r>
              <a:rPr lang="fr-FR" sz="1200" dirty="0" err="1">
                <a:solidFill>
                  <a:schemeClr val="bg1"/>
                </a:solidFill>
              </a:rPr>
              <a:t>ansible_user</a:t>
            </a:r>
            <a:r>
              <a:rPr lang="fr-FR" sz="1200" dirty="0">
                <a:solidFill>
                  <a:schemeClr val="bg1"/>
                </a:solidFill>
              </a:rPr>
              <a:t> : Le nom d'utilisateur SSH à utiliser lors de la connexion à l'hôte distant.</a:t>
            </a:r>
          </a:p>
          <a:p>
            <a:r>
              <a:rPr lang="fr-FR" sz="1200" dirty="0" err="1">
                <a:solidFill>
                  <a:schemeClr val="bg1"/>
                </a:solidFill>
              </a:rPr>
              <a:t>ansible_ssh_private_key_file</a:t>
            </a:r>
            <a:r>
              <a:rPr lang="fr-FR" sz="1200" dirty="0">
                <a:solidFill>
                  <a:schemeClr val="bg1"/>
                </a:solidFill>
              </a:rPr>
              <a:t> : Le chemin vers la clé privée SSH à utiliser lors de la connexion à l'hôte distant.</a:t>
            </a: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29</a:t>
            </a:fld>
            <a:endParaRPr lang="fr-FR"/>
          </a:p>
        </p:txBody>
      </p:sp>
    </p:spTree>
    <p:extLst>
      <p:ext uri="{BB962C8B-B14F-4D97-AF65-F5344CB8AC3E}">
        <p14:creationId xmlns:p14="http://schemas.microsoft.com/office/powerpoint/2010/main" val="22356277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mj-lt"/>
              <a:buAutoNum type="arabicPeriod"/>
            </a:pPr>
            <a:r>
              <a:rPr lang="fr-FR" b="0" i="0" dirty="0">
                <a:solidFill>
                  <a:srgbClr val="0D0D0D"/>
                </a:solidFill>
                <a:effectLst/>
                <a:highlight>
                  <a:srgbClr val="FFFFFF"/>
                </a:highlight>
                <a:latin typeface="Söhne"/>
              </a:rPr>
              <a:t>NOT (</a:t>
            </a:r>
            <a:r>
              <a:rPr lang="fr-FR" b="0" i="0" dirty="0" err="1">
                <a:solidFill>
                  <a:srgbClr val="0D0D0D"/>
                </a:solidFill>
                <a:effectLst/>
                <a:highlight>
                  <a:srgbClr val="FFFFFF"/>
                </a:highlight>
                <a:latin typeface="Söhne"/>
              </a:rPr>
              <a:t>webservers:dbservers</a:t>
            </a:r>
            <a:r>
              <a:rPr lang="fr-FR" b="0" i="0" dirty="0">
                <a:solidFill>
                  <a:srgbClr val="0D0D0D"/>
                </a:solidFill>
                <a:effectLst/>
                <a:highlight>
                  <a:srgbClr val="FFFFFF"/>
                </a:highlight>
                <a:latin typeface="Söhne"/>
              </a:rPr>
              <a:t>:!production) : Cette partie de l'expression sélectionne tous les hôtes qui sont membres des groupes </a:t>
            </a:r>
            <a:r>
              <a:rPr lang="fr-FR" b="0" i="0" dirty="0" err="1">
                <a:solidFill>
                  <a:srgbClr val="0D0D0D"/>
                </a:solidFill>
                <a:effectLst/>
                <a:highlight>
                  <a:srgbClr val="FFFFFF"/>
                </a:highlight>
                <a:latin typeface="Söhne"/>
              </a:rPr>
              <a:t>webservers</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dbservers</a:t>
            </a:r>
            <a:r>
              <a:rPr lang="fr-FR" b="0" i="0" dirty="0">
                <a:solidFill>
                  <a:srgbClr val="0D0D0D"/>
                </a:solidFill>
                <a:effectLst/>
                <a:highlight>
                  <a:srgbClr val="FFFFFF"/>
                </a:highlight>
                <a:latin typeface="Söhne"/>
              </a:rPr>
              <a:t>, mais qui ne sont pas membres du groupe production.</a:t>
            </a:r>
          </a:p>
          <a:p>
            <a:pPr algn="l">
              <a:buFont typeface="+mj-lt"/>
              <a:buAutoNum type="arabicPeriod"/>
            </a:pPr>
            <a:r>
              <a:rPr lang="fr-FR" b="0" i="0" dirty="0">
                <a:solidFill>
                  <a:srgbClr val="0D0D0D"/>
                </a:solidFill>
                <a:effectLst/>
                <a:highlight>
                  <a:srgbClr val="FFFFFF"/>
                </a:highlight>
                <a:latin typeface="Söhne"/>
              </a:rPr>
              <a:t>AND (</a:t>
            </a:r>
            <a:r>
              <a:rPr lang="fr-FR" b="0" i="0" dirty="0" err="1">
                <a:solidFill>
                  <a:srgbClr val="0D0D0D"/>
                </a:solidFill>
                <a:effectLst/>
                <a:highlight>
                  <a:srgbClr val="FFFFFF"/>
                </a:highlight>
                <a:latin typeface="Söhne"/>
              </a:rPr>
              <a:t>webservers:dbservers</a:t>
            </a:r>
            <a:r>
              <a:rPr lang="fr-FR" b="0" i="0" dirty="0">
                <a:solidFill>
                  <a:srgbClr val="0D0D0D"/>
                </a:solidFill>
                <a:effectLst/>
                <a:highlight>
                  <a:srgbClr val="FFFFFF"/>
                </a:highlight>
                <a:latin typeface="Söhne"/>
              </a:rPr>
              <a:t>:&amp;</a:t>
            </a:r>
            <a:r>
              <a:rPr lang="fr-FR" b="0" i="0" dirty="0" err="1">
                <a:solidFill>
                  <a:srgbClr val="0D0D0D"/>
                </a:solidFill>
                <a:effectLst/>
                <a:highlight>
                  <a:srgbClr val="FFFFFF"/>
                </a:highlight>
                <a:latin typeface="Söhne"/>
              </a:rPr>
              <a:t>staging</a:t>
            </a:r>
            <a:r>
              <a:rPr lang="fr-FR" b="0" i="0" dirty="0">
                <a:solidFill>
                  <a:srgbClr val="0D0D0D"/>
                </a:solidFill>
                <a:effectLst/>
                <a:highlight>
                  <a:srgbClr val="FFFFFF"/>
                </a:highlight>
                <a:latin typeface="Söhne"/>
              </a:rPr>
              <a:t>) : Cette partie de l'expression sélectionne tous les hôtes qui sont membres des groupes </a:t>
            </a:r>
            <a:r>
              <a:rPr lang="fr-FR" b="0" i="0" dirty="0" err="1">
                <a:solidFill>
                  <a:srgbClr val="0D0D0D"/>
                </a:solidFill>
                <a:effectLst/>
                <a:highlight>
                  <a:srgbClr val="FFFFFF"/>
                </a:highlight>
                <a:latin typeface="Söhne"/>
              </a:rPr>
              <a:t>webservers</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dbservers</a:t>
            </a:r>
            <a:r>
              <a:rPr lang="fr-FR" b="0" i="0" dirty="0">
                <a:solidFill>
                  <a:srgbClr val="0D0D0D"/>
                </a:solidFill>
                <a:effectLst/>
                <a:highlight>
                  <a:srgbClr val="FFFFFF"/>
                </a:highlight>
                <a:latin typeface="Söhne"/>
              </a:rPr>
              <a:t>, et qui sont également membres du groupe </a:t>
            </a:r>
            <a:r>
              <a:rPr lang="fr-FR" b="0" i="0" dirty="0" err="1">
                <a:solidFill>
                  <a:srgbClr val="0D0D0D"/>
                </a:solidFill>
                <a:effectLst/>
                <a:highlight>
                  <a:srgbClr val="FFFFFF"/>
                </a:highlight>
                <a:latin typeface="Söhne"/>
              </a:rPr>
              <a:t>staging</a:t>
            </a:r>
            <a:r>
              <a:rPr lang="fr-FR" b="0" i="0" dirty="0">
                <a:solidFill>
                  <a:srgbClr val="0D0D0D"/>
                </a:solidFill>
                <a:effectLst/>
                <a:highlight>
                  <a:srgbClr val="FFFFFF"/>
                </a:highlight>
                <a:latin typeface="Söhne"/>
              </a:rPr>
              <a:t>.</a:t>
            </a:r>
          </a:p>
          <a:p>
            <a:pPr algn="l">
              <a:buFont typeface="+mj-lt"/>
              <a:buAutoNum type="arabicPeriod"/>
            </a:pPr>
            <a:r>
              <a:rPr lang="fr-FR" b="0" i="0" dirty="0">
                <a:solidFill>
                  <a:srgbClr val="0D0D0D"/>
                </a:solidFill>
                <a:effectLst/>
                <a:highlight>
                  <a:srgbClr val="FFFFFF"/>
                </a:highlight>
                <a:latin typeface="Söhne"/>
              </a:rPr>
              <a:t>REGEX (~(</a:t>
            </a:r>
            <a:r>
              <a:rPr lang="fr-FR" b="0" i="0" dirty="0" err="1">
                <a:solidFill>
                  <a:srgbClr val="0D0D0D"/>
                </a:solidFill>
                <a:effectLst/>
                <a:highlight>
                  <a:srgbClr val="FFFFFF"/>
                </a:highlight>
                <a:latin typeface="Söhne"/>
              </a:rPr>
              <a:t>web|db</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example</a:t>
            </a:r>
            <a:r>
              <a:rPr lang="fr-FR" b="0" i="0" dirty="0">
                <a:solidFill>
                  <a:srgbClr val="0D0D0D"/>
                </a:solidFill>
                <a:effectLst/>
                <a:highlight>
                  <a:srgbClr val="FFFFFF"/>
                </a:highlight>
                <a:latin typeface="Söhne"/>
              </a:rPr>
              <a:t>\.com) : Cette partie de l'expression utilise une expression régulière pour sélectionner tous les hôtes dont le nom d'hôte correspond au motif ~(</a:t>
            </a:r>
            <a:r>
              <a:rPr lang="fr-FR" b="0" i="0" dirty="0" err="1">
                <a:solidFill>
                  <a:srgbClr val="0D0D0D"/>
                </a:solidFill>
                <a:effectLst/>
                <a:highlight>
                  <a:srgbClr val="FFFFFF"/>
                </a:highlight>
                <a:latin typeface="Söhne"/>
              </a:rPr>
              <a:t>web|db</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example</a:t>
            </a:r>
            <a:r>
              <a:rPr lang="fr-FR" b="0" i="0" dirty="0">
                <a:solidFill>
                  <a:srgbClr val="0D0D0D"/>
                </a:solidFill>
                <a:effectLst/>
                <a:highlight>
                  <a:srgbClr val="FFFFFF"/>
                </a:highlight>
                <a:latin typeface="Söhne"/>
              </a:rPr>
              <a:t>\.com. Cela sélectionnerait tous les hôtes dont le nom d'hôte commence par web ou </a:t>
            </a:r>
            <a:r>
              <a:rPr lang="fr-FR" b="0" i="0" dirty="0" err="1">
                <a:solidFill>
                  <a:srgbClr val="0D0D0D"/>
                </a:solidFill>
                <a:effectLst/>
                <a:highlight>
                  <a:srgbClr val="FFFFFF"/>
                </a:highlight>
                <a:latin typeface="Söhne"/>
              </a:rPr>
              <a:t>db</a:t>
            </a:r>
            <a:r>
              <a:rPr lang="fr-FR" b="0" i="0" dirty="0">
                <a:solidFill>
                  <a:srgbClr val="0D0D0D"/>
                </a:solidFill>
                <a:effectLst/>
                <a:highlight>
                  <a:srgbClr val="FFFFFF"/>
                </a:highlight>
                <a:latin typeface="Söhne"/>
              </a:rPr>
              <a:t> et se termine par .example.com.</a:t>
            </a: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30</a:t>
            </a:fld>
            <a:endParaRPr lang="fr-FR"/>
          </a:p>
        </p:txBody>
      </p:sp>
    </p:spTree>
    <p:extLst>
      <p:ext uri="{BB962C8B-B14F-4D97-AF65-F5344CB8AC3E}">
        <p14:creationId xmlns:p14="http://schemas.microsoft.com/office/powerpoint/2010/main" val="36144629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dirty="0">
                <a:solidFill>
                  <a:schemeClr val="bg1"/>
                </a:solidFill>
                <a:latin typeface="Courier New" panose="02070309020205020404" pitchFamily="49" charset="0"/>
                <a:cs typeface="Courier New" panose="02070309020205020404" pitchFamily="49" charset="0"/>
              </a:rPr>
              <a:t># </a:t>
            </a:r>
            <a:r>
              <a:rPr lang="fr-FR" sz="1200" b="1" dirty="0">
                <a:solidFill>
                  <a:schemeClr val="bg1"/>
                </a:solidFill>
                <a:latin typeface="Courier New" panose="02070309020205020404" pitchFamily="49" charset="0"/>
                <a:cs typeface="Courier New" panose="02070309020205020404" pitchFamily="49" charset="0"/>
              </a:rPr>
              <a:t>Emplacement de l'inventaire par défaut (fichier d'inventaire contenant la liste des hôtes)</a:t>
            </a:r>
          </a:p>
          <a:p>
            <a:r>
              <a:rPr lang="fr-FR" sz="1200" dirty="0" err="1">
                <a:solidFill>
                  <a:schemeClr val="bg1"/>
                </a:solidFill>
                <a:latin typeface="Courier New" panose="02070309020205020404" pitchFamily="49" charset="0"/>
                <a:cs typeface="Courier New" panose="02070309020205020404" pitchFamily="49" charset="0"/>
              </a:rPr>
              <a:t>inventory</a:t>
            </a:r>
            <a:r>
              <a:rPr lang="fr-FR" sz="1200" dirty="0">
                <a:solidFill>
                  <a:schemeClr val="bg1"/>
                </a:solidFill>
                <a:latin typeface="Courier New" panose="02070309020205020404" pitchFamily="49" charset="0"/>
                <a:cs typeface="Courier New" panose="02070309020205020404" pitchFamily="49" charset="0"/>
              </a:rPr>
              <a:t> = /chemin/vers/votre/inventaire</a:t>
            </a:r>
          </a:p>
          <a:p>
            <a:r>
              <a:rPr lang="fr-FR" sz="1200" dirty="0">
                <a:solidFill>
                  <a:schemeClr val="bg1"/>
                </a:solidFill>
                <a:latin typeface="Courier New" panose="02070309020205020404" pitchFamily="49" charset="0"/>
                <a:cs typeface="Courier New" panose="02070309020205020404" pitchFamily="49" charset="0"/>
              </a:rPr>
              <a:t># </a:t>
            </a:r>
            <a:r>
              <a:rPr lang="fr-FR" sz="1200" b="1" dirty="0">
                <a:solidFill>
                  <a:schemeClr val="bg1"/>
                </a:solidFill>
                <a:latin typeface="Courier New" panose="02070309020205020404" pitchFamily="49" charset="0"/>
                <a:cs typeface="Courier New" panose="02070309020205020404" pitchFamily="49" charset="0"/>
              </a:rPr>
              <a:t>Utilisateur SSH par défaut à utiliser lors de la connexion aux hôtes</a:t>
            </a:r>
          </a:p>
          <a:p>
            <a:r>
              <a:rPr lang="fr-FR" sz="1200" dirty="0" err="1">
                <a:solidFill>
                  <a:schemeClr val="bg1"/>
                </a:solidFill>
                <a:latin typeface="Courier New" panose="02070309020205020404" pitchFamily="49" charset="0"/>
                <a:cs typeface="Courier New" panose="02070309020205020404" pitchFamily="49" charset="0"/>
              </a:rPr>
              <a:t>remote_user</a:t>
            </a:r>
            <a:r>
              <a:rPr lang="fr-FR" sz="1200" dirty="0">
                <a:solidFill>
                  <a:schemeClr val="bg1"/>
                </a:solidFill>
                <a:latin typeface="Courier New" panose="02070309020205020404" pitchFamily="49" charset="0"/>
                <a:cs typeface="Courier New" panose="02070309020205020404" pitchFamily="49" charset="0"/>
              </a:rPr>
              <a:t> = </a:t>
            </a:r>
            <a:r>
              <a:rPr lang="fr-FR" sz="1200" dirty="0" err="1">
                <a:solidFill>
                  <a:schemeClr val="bg1"/>
                </a:solidFill>
                <a:latin typeface="Courier New" panose="02070309020205020404" pitchFamily="49" charset="0"/>
                <a:cs typeface="Courier New" panose="02070309020205020404" pitchFamily="49" charset="0"/>
              </a:rPr>
              <a:t>votre_utilisateur_ssh</a:t>
            </a:r>
            <a:endParaRPr lang="fr-FR" sz="1200" dirty="0">
              <a:solidFill>
                <a:schemeClr val="bg1"/>
              </a:solidFill>
              <a:latin typeface="Courier New" panose="02070309020205020404" pitchFamily="49" charset="0"/>
              <a:cs typeface="Courier New" panose="02070309020205020404" pitchFamily="49" charset="0"/>
            </a:endParaRPr>
          </a:p>
          <a:p>
            <a:r>
              <a:rPr lang="fr-FR" sz="1200" dirty="0">
                <a:solidFill>
                  <a:schemeClr val="bg1"/>
                </a:solidFill>
                <a:latin typeface="Courier New" panose="02070309020205020404" pitchFamily="49" charset="0"/>
                <a:cs typeface="Courier New" panose="02070309020205020404" pitchFamily="49" charset="0"/>
              </a:rPr>
              <a:t># </a:t>
            </a:r>
            <a:r>
              <a:rPr lang="fr-FR" sz="1200" b="1" dirty="0">
                <a:solidFill>
                  <a:schemeClr val="bg1"/>
                </a:solidFill>
                <a:latin typeface="Courier New" panose="02070309020205020404" pitchFamily="49" charset="0"/>
                <a:cs typeface="Courier New" panose="02070309020205020404" pitchFamily="49" charset="0"/>
              </a:rPr>
              <a:t>Emplacement des clés privées SSH à utiliser pour l'authentification</a:t>
            </a:r>
          </a:p>
          <a:p>
            <a:r>
              <a:rPr lang="fr-FR" sz="1200" dirty="0" err="1">
                <a:solidFill>
                  <a:schemeClr val="bg1"/>
                </a:solidFill>
                <a:latin typeface="Courier New" panose="02070309020205020404" pitchFamily="49" charset="0"/>
                <a:cs typeface="Courier New" panose="02070309020205020404" pitchFamily="49" charset="0"/>
              </a:rPr>
              <a:t>private_key_file</a:t>
            </a:r>
            <a:r>
              <a:rPr lang="fr-FR" sz="1200" dirty="0">
                <a:solidFill>
                  <a:schemeClr val="bg1"/>
                </a:solidFill>
                <a:latin typeface="Courier New" panose="02070309020205020404" pitchFamily="49" charset="0"/>
                <a:cs typeface="Courier New" panose="02070309020205020404" pitchFamily="49" charset="0"/>
              </a:rPr>
              <a:t> = /chemin/vers/votre/</a:t>
            </a:r>
            <a:r>
              <a:rPr lang="fr-FR" sz="1200" dirty="0" err="1">
                <a:solidFill>
                  <a:schemeClr val="bg1"/>
                </a:solidFill>
                <a:latin typeface="Courier New" panose="02070309020205020404" pitchFamily="49" charset="0"/>
                <a:cs typeface="Courier New" panose="02070309020205020404" pitchFamily="49" charset="0"/>
              </a:rPr>
              <a:t>clef_privée</a:t>
            </a:r>
            <a:endParaRPr lang="fr-FR" sz="1200" dirty="0">
              <a:solidFill>
                <a:schemeClr val="bg1"/>
              </a:solidFill>
              <a:latin typeface="Courier New" panose="02070309020205020404" pitchFamily="49" charset="0"/>
              <a:cs typeface="Courier New" panose="02070309020205020404" pitchFamily="49" charset="0"/>
            </a:endParaRPr>
          </a:p>
          <a:p>
            <a:r>
              <a:rPr lang="fr-FR" sz="1200" dirty="0">
                <a:solidFill>
                  <a:schemeClr val="bg1"/>
                </a:solidFill>
                <a:latin typeface="Courier New" panose="02070309020205020404" pitchFamily="49" charset="0"/>
                <a:cs typeface="Courier New" panose="02070309020205020404" pitchFamily="49" charset="0"/>
              </a:rPr>
              <a:t># </a:t>
            </a:r>
            <a:r>
              <a:rPr lang="fr-FR" sz="1200" b="1" dirty="0">
                <a:solidFill>
                  <a:schemeClr val="bg1"/>
                </a:solidFill>
                <a:latin typeface="Courier New" panose="02070309020205020404" pitchFamily="49" charset="0"/>
                <a:cs typeface="Courier New" panose="02070309020205020404" pitchFamily="49" charset="0"/>
              </a:rPr>
              <a:t>Utiliser le format de sortie JSON pour les résultats des commandes</a:t>
            </a:r>
          </a:p>
          <a:p>
            <a:r>
              <a:rPr lang="fr-FR" sz="1200" dirty="0" err="1">
                <a:solidFill>
                  <a:schemeClr val="bg1"/>
                </a:solidFill>
                <a:latin typeface="Courier New" panose="02070309020205020404" pitchFamily="49" charset="0"/>
                <a:cs typeface="Courier New" panose="02070309020205020404" pitchFamily="49" charset="0"/>
              </a:rPr>
              <a:t>stdout_callback</a:t>
            </a:r>
            <a:r>
              <a:rPr lang="fr-FR" sz="1200" dirty="0">
                <a:solidFill>
                  <a:schemeClr val="bg1"/>
                </a:solidFill>
                <a:latin typeface="Courier New" panose="02070309020205020404" pitchFamily="49" charset="0"/>
                <a:cs typeface="Courier New" panose="02070309020205020404" pitchFamily="49" charset="0"/>
              </a:rPr>
              <a:t> = </a:t>
            </a:r>
            <a:r>
              <a:rPr lang="fr-FR" sz="1200" dirty="0" err="1">
                <a:solidFill>
                  <a:schemeClr val="bg1"/>
                </a:solidFill>
                <a:latin typeface="Courier New" panose="02070309020205020404" pitchFamily="49" charset="0"/>
                <a:cs typeface="Courier New" panose="02070309020205020404" pitchFamily="49" charset="0"/>
              </a:rPr>
              <a:t>json</a:t>
            </a:r>
            <a:endParaRPr lang="fr-FR" sz="1200" dirty="0">
              <a:solidFill>
                <a:schemeClr val="bg1"/>
              </a:solidFill>
              <a:latin typeface="Courier New" panose="02070309020205020404" pitchFamily="49" charset="0"/>
              <a:cs typeface="Courier New" panose="02070309020205020404" pitchFamily="49" charset="0"/>
            </a:endParaRPr>
          </a:p>
          <a:p>
            <a:r>
              <a:rPr lang="fr-FR" sz="1200" dirty="0">
                <a:solidFill>
                  <a:schemeClr val="bg1"/>
                </a:solidFill>
                <a:latin typeface="Courier New" panose="02070309020205020404" pitchFamily="49" charset="0"/>
                <a:cs typeface="Courier New" panose="02070309020205020404" pitchFamily="49" charset="0"/>
              </a:rPr>
              <a:t># </a:t>
            </a:r>
            <a:r>
              <a:rPr lang="fr-FR" sz="1200" b="1" dirty="0">
                <a:solidFill>
                  <a:schemeClr val="bg1"/>
                </a:solidFill>
                <a:latin typeface="Courier New" panose="02070309020205020404" pitchFamily="49" charset="0"/>
                <a:cs typeface="Courier New" panose="02070309020205020404" pitchFamily="49" charset="0"/>
              </a:rPr>
              <a:t>Définition du nombre de forks (processus parallèles) utilisés par défaut par Ansible</a:t>
            </a:r>
          </a:p>
          <a:p>
            <a:r>
              <a:rPr lang="fr-FR" sz="1200" dirty="0">
                <a:solidFill>
                  <a:schemeClr val="bg1"/>
                </a:solidFill>
                <a:latin typeface="Courier New" panose="02070309020205020404" pitchFamily="49" charset="0"/>
                <a:cs typeface="Courier New" panose="02070309020205020404" pitchFamily="49" charset="0"/>
              </a:rPr>
              <a:t>forks = 5</a:t>
            </a:r>
          </a:p>
          <a:p>
            <a:r>
              <a:rPr lang="fr-FR" sz="1200" dirty="0">
                <a:solidFill>
                  <a:schemeClr val="bg1"/>
                </a:solidFill>
                <a:latin typeface="Courier New" panose="02070309020205020404" pitchFamily="49" charset="0"/>
                <a:cs typeface="Courier New" panose="02070309020205020404" pitchFamily="49" charset="0"/>
              </a:rPr>
              <a:t># </a:t>
            </a:r>
            <a:r>
              <a:rPr lang="fr-FR" sz="1200" b="1" dirty="0">
                <a:solidFill>
                  <a:schemeClr val="bg1"/>
                </a:solidFill>
                <a:latin typeface="Courier New" panose="02070309020205020404" pitchFamily="49" charset="0"/>
                <a:cs typeface="Courier New" panose="02070309020205020404" pitchFamily="49" charset="0"/>
              </a:rPr>
              <a:t>Réglage du délai d'attente pour les connexions SSH</a:t>
            </a:r>
          </a:p>
          <a:p>
            <a:r>
              <a:rPr lang="fr-FR" sz="1200" dirty="0">
                <a:solidFill>
                  <a:schemeClr val="bg1"/>
                </a:solidFill>
                <a:latin typeface="Courier New" panose="02070309020205020404" pitchFamily="49" charset="0"/>
                <a:cs typeface="Courier New" panose="02070309020205020404" pitchFamily="49" charset="0"/>
              </a:rPr>
              <a:t>timeout = 30</a:t>
            </a:r>
          </a:p>
          <a:p>
            <a:r>
              <a:rPr lang="fr-FR" sz="1200" dirty="0">
                <a:solidFill>
                  <a:schemeClr val="bg1"/>
                </a:solidFill>
                <a:latin typeface="Courier New" panose="02070309020205020404" pitchFamily="49" charset="0"/>
                <a:cs typeface="Courier New" panose="02070309020205020404" pitchFamily="49" charset="0"/>
              </a:rPr>
              <a:t># </a:t>
            </a:r>
            <a:r>
              <a:rPr lang="fr-FR" sz="1200" b="1" dirty="0">
                <a:solidFill>
                  <a:schemeClr val="bg1"/>
                </a:solidFill>
                <a:latin typeface="Courier New" panose="02070309020205020404" pitchFamily="49" charset="0"/>
                <a:cs typeface="Courier New" panose="02070309020205020404" pitchFamily="49" charset="0"/>
              </a:rPr>
              <a:t>Ignorer les erreurs SSH lors de la vérification des clés de l'hôte (à utiliser avec prudence)</a:t>
            </a:r>
          </a:p>
          <a:p>
            <a:r>
              <a:rPr lang="fr-FR" sz="1200" dirty="0" err="1">
                <a:solidFill>
                  <a:schemeClr val="bg1"/>
                </a:solidFill>
                <a:latin typeface="Courier New" panose="02070309020205020404" pitchFamily="49" charset="0"/>
                <a:cs typeface="Courier New" panose="02070309020205020404" pitchFamily="49" charset="0"/>
              </a:rPr>
              <a:t>host_key_checking</a:t>
            </a:r>
            <a:r>
              <a:rPr lang="fr-FR" sz="1200" dirty="0">
                <a:solidFill>
                  <a:schemeClr val="bg1"/>
                </a:solidFill>
                <a:latin typeface="Courier New" panose="02070309020205020404" pitchFamily="49" charset="0"/>
                <a:cs typeface="Courier New" panose="02070309020205020404" pitchFamily="49" charset="0"/>
              </a:rPr>
              <a:t> = False</a:t>
            </a:r>
          </a:p>
          <a:p>
            <a:pPr algn="l">
              <a:buFont typeface="+mj-lt"/>
              <a:buAutoNum type="arabicPeriod"/>
            </a:pPr>
            <a:r>
              <a:rPr lang="fr-FR" b="1" i="0" dirty="0">
                <a:solidFill>
                  <a:srgbClr val="0D0D0D"/>
                </a:solidFill>
                <a:effectLst/>
                <a:highlight>
                  <a:srgbClr val="FFFFFF"/>
                </a:highlight>
                <a:latin typeface="Söhne"/>
              </a:rPr>
              <a:t>Emplacement personnalisé :</a:t>
            </a:r>
            <a:r>
              <a:rPr lang="fr-FR" b="0" i="0" dirty="0">
                <a:solidFill>
                  <a:srgbClr val="0D0D0D"/>
                </a:solidFill>
                <a:effectLst/>
                <a:highlight>
                  <a:srgbClr val="FFFFFF"/>
                </a:highlight>
                <a:latin typeface="Söhne"/>
              </a:rPr>
              <a:t> Vous pouvez également spécifier un emplacement personnalisé pour votre fichier </a:t>
            </a:r>
            <a:r>
              <a:rPr lang="fr-FR" b="0" i="0" dirty="0" err="1">
                <a:solidFill>
                  <a:srgbClr val="0D0D0D"/>
                </a:solidFill>
                <a:effectLst/>
                <a:highlight>
                  <a:srgbClr val="FFFFFF"/>
                </a:highlight>
                <a:latin typeface="Söhne"/>
              </a:rPr>
              <a:t>ansible.cfg</a:t>
            </a:r>
            <a:r>
              <a:rPr lang="fr-FR" b="0" i="0" dirty="0">
                <a:solidFill>
                  <a:srgbClr val="0D0D0D"/>
                </a:solidFill>
                <a:effectLst/>
                <a:highlight>
                  <a:srgbClr val="FFFFFF"/>
                </a:highlight>
                <a:latin typeface="Söhne"/>
              </a:rPr>
              <a:t> en utilisant la variable d'environnement ANSIBLE_CONFIG. Par exemple :</a:t>
            </a:r>
          </a:p>
          <a:p>
            <a:pPr algn="l">
              <a:buFont typeface="+mj-lt"/>
              <a:buAutoNum type="arabicPeriod"/>
            </a:pPr>
            <a:r>
              <a:rPr lang="fr-FR" b="0" i="0" dirty="0" err="1">
                <a:solidFill>
                  <a:srgbClr val="0D0D0D"/>
                </a:solidFill>
                <a:effectLst/>
                <a:highlight>
                  <a:srgbClr val="FFFFFF"/>
                </a:highlight>
                <a:latin typeface="Söhne"/>
              </a:rPr>
              <a:t>bashCopy</a:t>
            </a:r>
            <a:r>
              <a:rPr lang="fr-FR" b="0" i="0" dirty="0">
                <a:solidFill>
                  <a:srgbClr val="0D0D0D"/>
                </a:solidFill>
                <a:effectLst/>
                <a:highlight>
                  <a:srgbClr val="FFFFFF"/>
                </a:highlight>
                <a:latin typeface="Söhne"/>
              </a:rPr>
              <a:t> code</a:t>
            </a:r>
          </a:p>
          <a:p>
            <a:pPr algn="l" rtl="0">
              <a:buFont typeface="+mj-lt"/>
              <a:buAutoNum type="arabicPeriod"/>
            </a:pPr>
            <a:r>
              <a:rPr lang="fr-FR" b="0" i="0" dirty="0">
                <a:solidFill>
                  <a:srgbClr val="E9950C"/>
                </a:solidFill>
                <a:effectLst/>
                <a:highlight>
                  <a:srgbClr val="FFFFFF"/>
                </a:highlight>
                <a:latin typeface="Söhne"/>
              </a:rPr>
              <a:t>export</a:t>
            </a:r>
            <a:r>
              <a:rPr lang="fr-FR" b="0" i="0" dirty="0">
                <a:solidFill>
                  <a:srgbClr val="0D0D0D"/>
                </a:solidFill>
                <a:effectLst/>
                <a:highlight>
                  <a:srgbClr val="FFFFFF"/>
                </a:highlight>
                <a:latin typeface="Söhne"/>
              </a:rPr>
              <a:t> ANSIBLE_CONFIG=/chemin/vers/votre/</a:t>
            </a:r>
            <a:r>
              <a:rPr lang="fr-FR" b="0" i="0" dirty="0" err="1">
                <a:solidFill>
                  <a:srgbClr val="0D0D0D"/>
                </a:solidFill>
                <a:effectLst/>
                <a:highlight>
                  <a:srgbClr val="FFFFFF"/>
                </a:highlight>
                <a:latin typeface="Söhne"/>
              </a:rPr>
              <a:t>ansible.cfg</a:t>
            </a:r>
            <a:r>
              <a:rPr lang="fr-FR" b="0" i="0" dirty="0">
                <a:solidFill>
                  <a:srgbClr val="0D0D0D"/>
                </a:solidFill>
                <a:effectLst/>
                <a:highlight>
                  <a:srgbClr val="FFFFFF"/>
                </a:highlight>
                <a:latin typeface="Söhne"/>
              </a:rPr>
              <a:t> </a:t>
            </a:r>
          </a:p>
          <a:p>
            <a:pPr algn="l">
              <a:buFont typeface="+mj-lt"/>
              <a:buAutoNum type="arabicPeriod"/>
            </a:pPr>
            <a:r>
              <a:rPr lang="fr-FR" b="0" i="0" dirty="0">
                <a:solidFill>
                  <a:srgbClr val="0D0D0D"/>
                </a:solidFill>
                <a:effectLst/>
                <a:highlight>
                  <a:srgbClr val="FFFFFF"/>
                </a:highlight>
                <a:latin typeface="Söhne"/>
              </a:rPr>
              <a:t>Avec cette approche, vous pouvez placer votre fichier </a:t>
            </a:r>
            <a:r>
              <a:rPr lang="fr-FR" b="0" i="0" dirty="0" err="1">
                <a:solidFill>
                  <a:srgbClr val="0D0D0D"/>
                </a:solidFill>
                <a:effectLst/>
                <a:highlight>
                  <a:srgbClr val="FFFFFF"/>
                </a:highlight>
                <a:latin typeface="Söhne"/>
              </a:rPr>
              <a:t>ansible.cfg</a:t>
            </a:r>
            <a:r>
              <a:rPr lang="fr-FR" b="0" i="0" dirty="0">
                <a:solidFill>
                  <a:srgbClr val="0D0D0D"/>
                </a:solidFill>
                <a:effectLst/>
                <a:highlight>
                  <a:srgbClr val="FFFFFF"/>
                </a:highlight>
                <a:latin typeface="Söhne"/>
              </a:rPr>
              <a:t> où vous le souhaitez et indiquer à Ansible où le trouver en définissant cette variable d'environnement.</a:t>
            </a:r>
          </a:p>
          <a:p>
            <a:endParaRPr lang="fr-FR" sz="1200" dirty="0">
              <a:solidFill>
                <a:schemeClr val="bg1"/>
              </a:solidFill>
              <a:latin typeface="Courier New" panose="02070309020205020404" pitchFamily="49" charset="0"/>
              <a:cs typeface="Courier New" panose="02070309020205020404" pitchFamily="49" charset="0"/>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31</a:t>
            </a:fld>
            <a:endParaRPr lang="fr-FR"/>
          </a:p>
        </p:txBody>
      </p:sp>
    </p:spTree>
    <p:extLst>
      <p:ext uri="{BB962C8B-B14F-4D97-AF65-F5344CB8AC3E}">
        <p14:creationId xmlns:p14="http://schemas.microsoft.com/office/powerpoint/2010/main" val="20148804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Un </a:t>
            </a:r>
            <a:r>
              <a:rPr lang="fr-FR" sz="1400" dirty="0" err="1">
                <a:solidFill>
                  <a:schemeClr val="dk1"/>
                </a:solidFill>
                <a:latin typeface="Quattrocento Sans"/>
                <a:ea typeface="Quattrocento Sans"/>
                <a:cs typeface="Quattrocento Sans"/>
                <a:sym typeface="Quattrocento Sans"/>
              </a:rPr>
              <a:t>playbook</a:t>
            </a:r>
            <a:r>
              <a:rPr lang="fr-FR" sz="1400" dirty="0">
                <a:solidFill>
                  <a:schemeClr val="dk1"/>
                </a:solidFill>
                <a:latin typeface="Quattrocento Sans"/>
                <a:ea typeface="Quattrocento Sans"/>
                <a:cs typeface="Quattrocento Sans"/>
                <a:sym typeface="Quattrocento Sans"/>
              </a:rPr>
              <a:t> contient les instructions pour configurer vos hosts.</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Un </a:t>
            </a:r>
            <a:r>
              <a:rPr lang="fr-FR" sz="1400" dirty="0" err="1">
                <a:solidFill>
                  <a:schemeClr val="dk1"/>
                </a:solidFill>
                <a:latin typeface="Quattrocento Sans"/>
                <a:ea typeface="Quattrocento Sans"/>
                <a:cs typeface="Quattrocento Sans"/>
                <a:sym typeface="Quattrocento Sans"/>
              </a:rPr>
              <a:t>playbook</a:t>
            </a:r>
            <a:r>
              <a:rPr lang="fr-FR" sz="1400" dirty="0">
                <a:solidFill>
                  <a:schemeClr val="dk1"/>
                </a:solidFill>
                <a:latin typeface="Quattrocento Sans"/>
                <a:ea typeface="Quattrocento Sans"/>
                <a:cs typeface="Quattrocento Sans"/>
                <a:sym typeface="Quattrocento Sans"/>
              </a:rPr>
              <a:t> contient un ou plusieurs </a:t>
            </a:r>
            <a:r>
              <a:rPr lang="fr-FR" sz="1400" dirty="0" err="1">
                <a:solidFill>
                  <a:schemeClr val="dk1"/>
                </a:solidFill>
                <a:latin typeface="Quattrocento Sans"/>
                <a:ea typeface="Quattrocento Sans"/>
                <a:cs typeface="Quattrocento Sans"/>
                <a:sym typeface="Quattrocento Sans"/>
              </a:rPr>
              <a:t>plays</a:t>
            </a:r>
            <a:r>
              <a:rPr lang="fr-FR" sz="1400" dirty="0">
                <a:solidFill>
                  <a:schemeClr val="dk1"/>
                </a:solidFill>
                <a:latin typeface="Quattrocento Sans"/>
                <a:ea typeface="Quattrocento Sans"/>
                <a:cs typeface="Quattrocento Sans"/>
                <a:sym typeface="Quattrocento Sans"/>
              </a:rPr>
              <a:t>.</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Un </a:t>
            </a:r>
            <a:r>
              <a:rPr lang="fr-FR" sz="1400" dirty="0" err="1">
                <a:solidFill>
                  <a:schemeClr val="dk1"/>
                </a:solidFill>
                <a:latin typeface="Quattrocento Sans"/>
                <a:ea typeface="Quattrocento Sans"/>
                <a:cs typeface="Quattrocento Sans"/>
                <a:sym typeface="Quattrocento Sans"/>
              </a:rPr>
              <a:t>play</a:t>
            </a:r>
            <a:r>
              <a:rPr lang="fr-FR" sz="1400" dirty="0">
                <a:solidFill>
                  <a:schemeClr val="dk1"/>
                </a:solidFill>
                <a:latin typeface="Quattrocento Sans"/>
                <a:ea typeface="Quattrocento Sans"/>
                <a:cs typeface="Quattrocento Sans"/>
                <a:sym typeface="Quattrocento Sans"/>
              </a:rPr>
              <a:t> est une </a:t>
            </a:r>
            <a:r>
              <a:rPr lang="fr-FR" sz="1400" dirty="0" err="1">
                <a:solidFill>
                  <a:schemeClr val="dk1"/>
                </a:solidFill>
                <a:latin typeface="Quattrocento Sans"/>
                <a:ea typeface="Quattrocento Sans"/>
                <a:cs typeface="Quattrocento Sans"/>
                <a:sym typeface="Quattrocento Sans"/>
              </a:rPr>
              <a:t>task</a:t>
            </a:r>
            <a:r>
              <a:rPr lang="fr-FR" sz="1400" dirty="0">
                <a:solidFill>
                  <a:schemeClr val="dk1"/>
                </a:solidFill>
                <a:latin typeface="Quattrocento Sans"/>
                <a:ea typeface="Quattrocento Sans"/>
                <a:cs typeface="Quattrocento Sans"/>
                <a:sym typeface="Quattrocento Sans"/>
              </a:rPr>
              <a:t>.</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Les </a:t>
            </a:r>
            <a:r>
              <a:rPr lang="fr-FR" sz="1400" dirty="0" err="1">
                <a:solidFill>
                  <a:schemeClr val="dk1"/>
                </a:solidFill>
                <a:latin typeface="Quattrocento Sans"/>
                <a:ea typeface="Quattrocento Sans"/>
                <a:cs typeface="Quattrocento Sans"/>
                <a:sym typeface="Quattrocento Sans"/>
              </a:rPr>
              <a:t>Playbooks</a:t>
            </a:r>
            <a:r>
              <a:rPr lang="fr-FR" sz="1400" dirty="0">
                <a:solidFill>
                  <a:schemeClr val="dk1"/>
                </a:solidFill>
                <a:latin typeface="Quattrocento Sans"/>
                <a:ea typeface="Quattrocento Sans"/>
                <a:cs typeface="Quattrocento Sans"/>
                <a:sym typeface="Quattrocento Sans"/>
              </a:rPr>
              <a:t> sont au format YAML.</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Utilise un </a:t>
            </a:r>
            <a:r>
              <a:rPr lang="fr-FR" sz="1400" dirty="0" err="1">
                <a:solidFill>
                  <a:schemeClr val="dk1"/>
                </a:solidFill>
                <a:latin typeface="Quattrocento Sans"/>
                <a:ea typeface="Quattrocento Sans"/>
                <a:cs typeface="Quattrocento Sans"/>
                <a:sym typeface="Quattrocento Sans"/>
              </a:rPr>
              <a:t>syntax</a:t>
            </a:r>
            <a:r>
              <a:rPr lang="fr-FR" sz="1400" dirty="0">
                <a:solidFill>
                  <a:schemeClr val="dk1"/>
                </a:solidFill>
                <a:latin typeface="Quattrocento Sans"/>
                <a:ea typeface="Quattrocento Sans"/>
                <a:cs typeface="Quattrocento Sans"/>
                <a:sym typeface="Quattrocento Sans"/>
              </a:rPr>
              <a:t> minime.</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Fait pour être lisible.</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Doit être idempotent, c’est-à-dire exécutés plusieurs fois, le résultat sera le même.</a:t>
            </a:r>
          </a:p>
          <a:p>
            <a:pPr marL="291582" marR="0" lvl="0" indent="-279512" algn="l" rtl="0">
              <a:spcBef>
                <a:spcPts val="5"/>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Peut-être divisés en </a:t>
            </a:r>
            <a:r>
              <a:rPr lang="fr-FR" sz="1400" dirty="0" err="1">
                <a:solidFill>
                  <a:schemeClr val="dk1"/>
                </a:solidFill>
                <a:latin typeface="Quattrocento Sans"/>
                <a:ea typeface="Quattrocento Sans"/>
                <a:cs typeface="Quattrocento Sans"/>
                <a:sym typeface="Quattrocento Sans"/>
              </a:rPr>
              <a:t>template</a:t>
            </a:r>
            <a:r>
              <a:rPr lang="fr-FR" sz="1400" dirty="0">
                <a:solidFill>
                  <a:schemeClr val="dk1"/>
                </a:solidFill>
                <a:latin typeface="Quattrocento Sans"/>
                <a:ea typeface="Quattrocento Sans"/>
                <a:cs typeface="Quattrocento Sans"/>
                <a:sym typeface="Quattrocento Sans"/>
              </a:rPr>
              <a:t> ou rôles.</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Plus efficaces pour être exécuté plusieurs </a:t>
            </a:r>
            <a:r>
              <a:rPr lang="fr-FR" sz="1400" dirty="0" err="1">
                <a:solidFill>
                  <a:schemeClr val="dk1"/>
                </a:solidFill>
                <a:latin typeface="Quattrocento Sans"/>
                <a:ea typeface="Quattrocento Sans"/>
                <a:cs typeface="Quattrocento Sans"/>
                <a:sym typeface="Quattrocento Sans"/>
              </a:rPr>
              <a:t>tasks</a:t>
            </a:r>
            <a:r>
              <a:rPr lang="fr-FR" sz="1400" dirty="0">
                <a:solidFill>
                  <a:schemeClr val="dk1"/>
                </a:solidFill>
                <a:latin typeface="Quattrocento Sans"/>
                <a:ea typeface="Quattrocento Sans"/>
                <a:cs typeface="Quattrocento Sans"/>
                <a:sym typeface="Quattrocento Sans"/>
              </a:rPr>
              <a:t> qu’en ligne de commande.</a:t>
            </a:r>
            <a:endParaRPr lang="fr-FR" b="1" dirty="0">
              <a:solidFill>
                <a:schemeClr val="bg1"/>
              </a:solidFill>
            </a:endParaRPr>
          </a:p>
          <a:p>
            <a:pPr algn="l"/>
            <a:r>
              <a:rPr lang="fr-FR" b="1" dirty="0" err="1">
                <a:solidFill>
                  <a:schemeClr val="bg1"/>
                </a:solidFill>
              </a:rPr>
              <a:t>Playbook</a:t>
            </a:r>
            <a:r>
              <a:rPr lang="fr-FR" b="1" dirty="0">
                <a:solidFill>
                  <a:schemeClr val="bg1"/>
                </a:solidFill>
              </a:rPr>
              <a:t> Ansible  : </a:t>
            </a:r>
            <a:r>
              <a:rPr lang="fr-FR" dirty="0">
                <a:solidFill>
                  <a:schemeClr val="bg1"/>
                </a:solidFill>
              </a:rPr>
              <a:t>est un fichier </a:t>
            </a:r>
            <a:r>
              <a:rPr lang="fr-FR" b="1" i="1" dirty="0">
                <a:solidFill>
                  <a:schemeClr val="bg1"/>
                </a:solidFill>
              </a:rPr>
              <a:t>YAML</a:t>
            </a:r>
            <a:r>
              <a:rPr lang="fr-FR" dirty="0">
                <a:solidFill>
                  <a:schemeClr val="bg1"/>
                </a:solidFill>
              </a:rPr>
              <a:t> qui contient une série d'instructions décrivant les tâches à effectuer sur un ensemble d'hôtes cibles. Un </a:t>
            </a:r>
            <a:r>
              <a:rPr lang="fr-FR" dirty="0" err="1">
                <a:solidFill>
                  <a:schemeClr val="bg1"/>
                </a:solidFill>
              </a:rPr>
              <a:t>playbook</a:t>
            </a:r>
            <a:r>
              <a:rPr lang="fr-FR" dirty="0">
                <a:solidFill>
                  <a:schemeClr val="bg1"/>
                </a:solidFill>
              </a:rPr>
              <a:t> définit les actions à exécuter par Ansible sur chaque hôte cible, ainsi que les conditions et les dépendances nécessaires à l'exécution de ces actions.</a:t>
            </a:r>
          </a:p>
          <a:p>
            <a:pPr algn="l"/>
            <a:r>
              <a:rPr lang="fr-FR" dirty="0">
                <a:solidFill>
                  <a:schemeClr val="bg1"/>
                </a:solidFill>
              </a:rPr>
              <a:t>Voici les principaux éléments d'un </a:t>
            </a:r>
            <a:r>
              <a:rPr lang="fr-FR" dirty="0" err="1">
                <a:solidFill>
                  <a:schemeClr val="bg1"/>
                </a:solidFill>
              </a:rPr>
              <a:t>playbook</a:t>
            </a:r>
            <a:r>
              <a:rPr lang="fr-FR" dirty="0">
                <a:solidFill>
                  <a:schemeClr val="bg1"/>
                </a:solidFill>
              </a:rPr>
              <a:t> Ansible </a:t>
            </a:r>
            <a:r>
              <a:rPr lang="fr-FR" b="0" i="0" dirty="0">
                <a:solidFill>
                  <a:srgbClr val="0D0D0D"/>
                </a:solidFill>
                <a:effectLst/>
                <a:highlight>
                  <a:srgbClr val="FFFFFF"/>
                </a:highlight>
                <a:latin typeface="Söhne"/>
              </a:rPr>
              <a:t>:</a:t>
            </a:r>
          </a:p>
          <a:p>
            <a:pPr algn="l"/>
            <a:r>
              <a:rPr lang="fr-FR" b="0" i="0" dirty="0">
                <a:solidFill>
                  <a:srgbClr val="0D0D0D"/>
                </a:solidFill>
                <a:effectLst/>
                <a:highlight>
                  <a:srgbClr val="FFFFFF"/>
                </a:highlight>
                <a:latin typeface="Söhne"/>
              </a:rPr>
              <a:t> </a:t>
            </a:r>
            <a:r>
              <a:rPr lang="fr-FR" b="1" i="0" dirty="0">
                <a:solidFill>
                  <a:srgbClr val="0D0D0D"/>
                </a:solidFill>
                <a:effectLst/>
                <a:highlight>
                  <a:srgbClr val="FFFFFF"/>
                </a:highlight>
                <a:latin typeface="Söhne"/>
              </a:rPr>
              <a:t>Nom du </a:t>
            </a:r>
            <a:r>
              <a:rPr lang="fr-FR" b="1"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 Chaque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commence généralement par un nom qui décrit son objectif ou son domaine d'application.</a:t>
            </a:r>
          </a:p>
          <a:p>
            <a:pPr algn="l">
              <a:buFont typeface="+mj-lt"/>
              <a:buAutoNum type="arabicPeriod"/>
            </a:pPr>
            <a:r>
              <a:rPr lang="fr-FR" b="1" i="0" dirty="0">
                <a:solidFill>
                  <a:srgbClr val="0D0D0D"/>
                </a:solidFill>
                <a:effectLst/>
                <a:highlight>
                  <a:srgbClr val="FFFFFF"/>
                </a:highlight>
                <a:latin typeface="Söhne"/>
              </a:rPr>
              <a:t>Liste des hôtes cibles</a:t>
            </a:r>
            <a:r>
              <a:rPr lang="fr-FR" b="0" i="0" dirty="0">
                <a:solidFill>
                  <a:srgbClr val="0D0D0D"/>
                </a:solidFill>
                <a:effectLst/>
                <a:highlight>
                  <a:srgbClr val="FFFFFF"/>
                </a:highlight>
                <a:latin typeface="Söhne"/>
              </a:rPr>
              <a:t> : Le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spécifie les hôtes sur lesquels les tâches doivent être exécutées. Cela peut être une liste spécifique d'hôtes, un groupe d'hôtes ou le groupe "all" pour tous les hôtes.</a:t>
            </a:r>
          </a:p>
          <a:p>
            <a:pPr algn="l">
              <a:buFont typeface="+mj-lt"/>
              <a:buAutoNum type="arabicPeriod"/>
            </a:pPr>
            <a:r>
              <a:rPr lang="fr-FR" b="1" i="0" dirty="0">
                <a:solidFill>
                  <a:srgbClr val="0D0D0D"/>
                </a:solidFill>
                <a:effectLst/>
                <a:highlight>
                  <a:srgbClr val="FFFFFF"/>
                </a:highlight>
                <a:latin typeface="Söhne"/>
              </a:rPr>
              <a:t>Tâches</a:t>
            </a:r>
            <a:r>
              <a:rPr lang="fr-FR" b="0" i="0" dirty="0">
                <a:solidFill>
                  <a:srgbClr val="0D0D0D"/>
                </a:solidFill>
                <a:effectLst/>
                <a:highlight>
                  <a:srgbClr val="FFFFFF"/>
                </a:highlight>
                <a:latin typeface="Söhne"/>
              </a:rPr>
              <a:t> : Les tâches sont les actions à effectuer sur les hôtes cibles. Chaque tâche est définie comme une liste d'instructions, généralement sous forme de modules Ansible. Les modules peuvent inclure des actions telles que la copie de fichiers, l'installation de logiciels, la gestion des services, etc.</a:t>
            </a:r>
          </a:p>
          <a:p>
            <a:pPr algn="l">
              <a:buFont typeface="+mj-lt"/>
              <a:buAutoNum type="arabicPeriod"/>
            </a:pPr>
            <a:r>
              <a:rPr lang="fr-FR" b="1" i="0" dirty="0">
                <a:solidFill>
                  <a:srgbClr val="0D0D0D"/>
                </a:solidFill>
                <a:effectLst/>
                <a:highlight>
                  <a:srgbClr val="FFFFFF"/>
                </a:highlight>
                <a:latin typeface="Söhne"/>
              </a:rPr>
              <a:t>Variables</a:t>
            </a:r>
            <a:r>
              <a:rPr lang="fr-FR" b="0" i="0" dirty="0">
                <a:solidFill>
                  <a:srgbClr val="0D0D0D"/>
                </a:solidFill>
                <a:effectLst/>
                <a:highlight>
                  <a:srgbClr val="FFFFFF"/>
                </a:highlight>
                <a:latin typeface="Söhne"/>
              </a:rPr>
              <a:t> : Les variables peuvent être définies au niveau du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pour personnaliser le comportement des tâches en fonction des besoins spécifiques. Les variables peuvent être définies de différentes manières, y compris au niveau du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lui-même, dans des fichiers de variables ou transmises en ligne de commande.</a:t>
            </a:r>
          </a:p>
          <a:p>
            <a:pPr algn="l">
              <a:buFont typeface="+mj-lt"/>
              <a:buAutoNum type="arabicPeriod"/>
            </a:pPr>
            <a:r>
              <a:rPr lang="fr-FR" b="1" i="0" dirty="0">
                <a:solidFill>
                  <a:srgbClr val="0D0D0D"/>
                </a:solidFill>
                <a:effectLst/>
                <a:highlight>
                  <a:srgbClr val="FFFFFF"/>
                </a:highlight>
                <a:latin typeface="Söhne"/>
              </a:rPr>
              <a:t>Handlers</a:t>
            </a:r>
            <a:r>
              <a:rPr lang="fr-FR" b="0" i="0" dirty="0">
                <a:solidFill>
                  <a:srgbClr val="0D0D0D"/>
                </a:solidFill>
                <a:effectLst/>
                <a:highlight>
                  <a:srgbClr val="FFFFFF"/>
                </a:highlight>
                <a:latin typeface="Söhne"/>
              </a:rPr>
              <a:t> : Les handlers sont des actions à exécuter en réponse à des événements spécifiques, tels que la modification d'un fichier de configuration ou le redémarrage d'un service. Ils sont déclenchés par les tâches lorsqu'elles modifient l'état du système et sont exécutés à la fin de l'exécution du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a:t>
            </a:r>
          </a:p>
          <a:p>
            <a:pPr algn="l">
              <a:buFont typeface="+mj-lt"/>
              <a:buAutoNum type="arabicPeriod"/>
            </a:pPr>
            <a:r>
              <a:rPr lang="fr-FR" b="1" i="0" dirty="0">
                <a:solidFill>
                  <a:srgbClr val="0D0D0D"/>
                </a:solidFill>
                <a:effectLst/>
                <a:highlight>
                  <a:srgbClr val="FFFFFF"/>
                </a:highlight>
                <a:latin typeface="Söhne"/>
              </a:rPr>
              <a:t>Stratégies de mise à jour</a:t>
            </a:r>
            <a:r>
              <a:rPr lang="fr-FR" b="0" i="0" dirty="0">
                <a:solidFill>
                  <a:srgbClr val="0D0D0D"/>
                </a:solidFill>
                <a:effectLst/>
                <a:highlight>
                  <a:srgbClr val="FFFFFF"/>
                </a:highlight>
                <a:latin typeface="Söhne"/>
              </a:rPr>
              <a:t> : Les stratégies de mise à jour définissent la manière dont Ansible gère l'exécution des tâches sur les hôtes cibles. Par exemple, vous pouvez définir une stratégie de mise à jour séquentielle ou parallèle pour contrôler le nombre d'hôtes cibles mis à jour en même temps.</a:t>
            </a:r>
          </a:p>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32</a:t>
            </a:fld>
            <a:endParaRPr lang="fr-FR"/>
          </a:p>
        </p:txBody>
      </p:sp>
    </p:spTree>
    <p:extLst>
      <p:ext uri="{BB962C8B-B14F-4D97-AF65-F5344CB8AC3E}">
        <p14:creationId xmlns:p14="http://schemas.microsoft.com/office/powerpoint/2010/main" val="6219544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1" dirty="0" err="1">
                <a:solidFill>
                  <a:schemeClr val="bg1"/>
                </a:solidFill>
              </a:rPr>
              <a:t>Playbook</a:t>
            </a:r>
            <a:r>
              <a:rPr lang="fr-FR" b="1" dirty="0">
                <a:solidFill>
                  <a:schemeClr val="bg1"/>
                </a:solidFill>
              </a:rPr>
              <a:t> Ansible  : </a:t>
            </a:r>
            <a:r>
              <a:rPr lang="fr-FR" dirty="0">
                <a:solidFill>
                  <a:schemeClr val="bg1"/>
                </a:solidFill>
              </a:rPr>
              <a:t>est un fichier </a:t>
            </a:r>
            <a:r>
              <a:rPr lang="fr-FR" b="1" i="1" dirty="0">
                <a:solidFill>
                  <a:schemeClr val="bg1"/>
                </a:solidFill>
              </a:rPr>
              <a:t>YAML</a:t>
            </a:r>
            <a:r>
              <a:rPr lang="fr-FR" dirty="0">
                <a:solidFill>
                  <a:schemeClr val="bg1"/>
                </a:solidFill>
              </a:rPr>
              <a:t> qui contient une série d'instructions décrivant les tâches à effectuer sur un ensemble d'hôtes cibles. Un </a:t>
            </a:r>
            <a:r>
              <a:rPr lang="fr-FR" dirty="0" err="1">
                <a:solidFill>
                  <a:schemeClr val="bg1"/>
                </a:solidFill>
              </a:rPr>
              <a:t>playbook</a:t>
            </a:r>
            <a:r>
              <a:rPr lang="fr-FR" dirty="0">
                <a:solidFill>
                  <a:schemeClr val="bg1"/>
                </a:solidFill>
              </a:rPr>
              <a:t> définit les actions à exécuter par Ansible sur chaque hôte cible, ainsi que les conditions et les dépendances nécessaires à l'exécution de ces actions.</a:t>
            </a:r>
          </a:p>
          <a:p>
            <a:pPr algn="l"/>
            <a:r>
              <a:rPr lang="fr-FR" dirty="0">
                <a:solidFill>
                  <a:schemeClr val="bg1"/>
                </a:solidFill>
              </a:rPr>
              <a:t>Voici les principaux éléments d'un </a:t>
            </a:r>
            <a:r>
              <a:rPr lang="fr-FR" dirty="0" err="1">
                <a:solidFill>
                  <a:schemeClr val="bg1"/>
                </a:solidFill>
              </a:rPr>
              <a:t>playbook</a:t>
            </a:r>
            <a:r>
              <a:rPr lang="fr-FR" dirty="0">
                <a:solidFill>
                  <a:schemeClr val="bg1"/>
                </a:solidFill>
              </a:rPr>
              <a:t> Ansible </a:t>
            </a:r>
            <a:r>
              <a:rPr lang="fr-FR" b="0" i="0" dirty="0">
                <a:solidFill>
                  <a:srgbClr val="0D0D0D"/>
                </a:solidFill>
                <a:effectLst/>
                <a:highlight>
                  <a:srgbClr val="FFFFFF"/>
                </a:highlight>
                <a:latin typeface="Söhne"/>
              </a:rPr>
              <a:t>:</a:t>
            </a:r>
          </a:p>
          <a:p>
            <a:pPr algn="l"/>
            <a:r>
              <a:rPr lang="fr-FR" b="0" i="0" dirty="0">
                <a:solidFill>
                  <a:srgbClr val="0D0D0D"/>
                </a:solidFill>
                <a:effectLst/>
                <a:highlight>
                  <a:srgbClr val="FFFFFF"/>
                </a:highlight>
                <a:latin typeface="Söhne"/>
              </a:rPr>
              <a:t> </a:t>
            </a:r>
            <a:r>
              <a:rPr lang="fr-FR" b="1" i="0" dirty="0">
                <a:solidFill>
                  <a:srgbClr val="0D0D0D"/>
                </a:solidFill>
                <a:effectLst/>
                <a:highlight>
                  <a:srgbClr val="FFFFFF"/>
                </a:highlight>
                <a:latin typeface="Söhne"/>
              </a:rPr>
              <a:t>Nom du </a:t>
            </a:r>
            <a:r>
              <a:rPr lang="fr-FR" b="1"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 Chaque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commence généralement par un nom qui décrit son objectif ou son domaine d'application.</a:t>
            </a:r>
          </a:p>
          <a:p>
            <a:pPr algn="l">
              <a:buFont typeface="+mj-lt"/>
              <a:buAutoNum type="arabicPeriod"/>
            </a:pPr>
            <a:r>
              <a:rPr lang="fr-FR" b="1" i="0" dirty="0">
                <a:solidFill>
                  <a:srgbClr val="0D0D0D"/>
                </a:solidFill>
                <a:effectLst/>
                <a:highlight>
                  <a:srgbClr val="FFFFFF"/>
                </a:highlight>
                <a:latin typeface="Söhne"/>
              </a:rPr>
              <a:t>Liste des hôtes cibles</a:t>
            </a:r>
            <a:r>
              <a:rPr lang="fr-FR" b="0" i="0" dirty="0">
                <a:solidFill>
                  <a:srgbClr val="0D0D0D"/>
                </a:solidFill>
                <a:effectLst/>
                <a:highlight>
                  <a:srgbClr val="FFFFFF"/>
                </a:highlight>
                <a:latin typeface="Söhne"/>
              </a:rPr>
              <a:t> : Le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spécifie les hôtes sur lesquels les tâches doivent être exécutées. Cela peut être une liste spécifique d'hôtes, un groupe d'hôtes ou le groupe "all" pour tous les hôtes.</a:t>
            </a:r>
          </a:p>
          <a:p>
            <a:pPr algn="l">
              <a:buFont typeface="+mj-lt"/>
              <a:buAutoNum type="arabicPeriod"/>
            </a:pPr>
            <a:r>
              <a:rPr lang="fr-FR" b="1" i="0" dirty="0">
                <a:solidFill>
                  <a:srgbClr val="0D0D0D"/>
                </a:solidFill>
                <a:effectLst/>
                <a:highlight>
                  <a:srgbClr val="FFFFFF"/>
                </a:highlight>
                <a:latin typeface="Söhne"/>
              </a:rPr>
              <a:t>Tâches</a:t>
            </a:r>
            <a:r>
              <a:rPr lang="fr-FR" b="0" i="0" dirty="0">
                <a:solidFill>
                  <a:srgbClr val="0D0D0D"/>
                </a:solidFill>
                <a:effectLst/>
                <a:highlight>
                  <a:srgbClr val="FFFFFF"/>
                </a:highlight>
                <a:latin typeface="Söhne"/>
              </a:rPr>
              <a:t> : Les tâches sont les actions à effectuer sur les hôtes cibles. Chaque tâche est définie comme une liste d'instructions, généralement sous forme de modules Ansible. Les modules peuvent inclure des actions telles que la copie de fichiers, l'installation de logiciels, la gestion des services, etc.</a:t>
            </a:r>
          </a:p>
          <a:p>
            <a:pPr algn="l">
              <a:buFont typeface="+mj-lt"/>
              <a:buAutoNum type="arabicPeriod"/>
            </a:pPr>
            <a:r>
              <a:rPr lang="fr-FR" b="1" i="0" dirty="0">
                <a:solidFill>
                  <a:srgbClr val="0D0D0D"/>
                </a:solidFill>
                <a:effectLst/>
                <a:highlight>
                  <a:srgbClr val="FFFFFF"/>
                </a:highlight>
                <a:latin typeface="Söhne"/>
              </a:rPr>
              <a:t>Variables</a:t>
            </a:r>
            <a:r>
              <a:rPr lang="fr-FR" b="0" i="0" dirty="0">
                <a:solidFill>
                  <a:srgbClr val="0D0D0D"/>
                </a:solidFill>
                <a:effectLst/>
                <a:highlight>
                  <a:srgbClr val="FFFFFF"/>
                </a:highlight>
                <a:latin typeface="Söhne"/>
              </a:rPr>
              <a:t> : Les variables peuvent être définies au niveau du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pour personnaliser le comportement des tâches en fonction des besoins spécifiques. Les variables peuvent être définies de différentes manières, y compris au niveau du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lui-même, dans des fichiers de variables ou transmises en ligne de commande.</a:t>
            </a:r>
          </a:p>
          <a:p>
            <a:pPr algn="l">
              <a:buFont typeface="+mj-lt"/>
              <a:buAutoNum type="arabicPeriod"/>
            </a:pPr>
            <a:r>
              <a:rPr lang="fr-FR" b="1" i="0" dirty="0">
                <a:solidFill>
                  <a:srgbClr val="0D0D0D"/>
                </a:solidFill>
                <a:effectLst/>
                <a:highlight>
                  <a:srgbClr val="FFFFFF"/>
                </a:highlight>
                <a:latin typeface="Söhne"/>
              </a:rPr>
              <a:t>Handlers</a:t>
            </a:r>
            <a:r>
              <a:rPr lang="fr-FR" b="0" i="0" dirty="0">
                <a:solidFill>
                  <a:srgbClr val="0D0D0D"/>
                </a:solidFill>
                <a:effectLst/>
                <a:highlight>
                  <a:srgbClr val="FFFFFF"/>
                </a:highlight>
                <a:latin typeface="Söhne"/>
              </a:rPr>
              <a:t> : Les handlers sont des actions à exécuter en réponse à des événements spécifiques, tels que la modification d'un fichier de configuration ou le redémarrage d'un service. Ils sont déclenchés par les tâches lorsqu'elles modifient l'état du système et sont exécutés à la fin de l'exécution du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a:t>
            </a:r>
          </a:p>
          <a:p>
            <a:pPr algn="l">
              <a:buFont typeface="+mj-lt"/>
              <a:buAutoNum type="arabicPeriod"/>
            </a:pPr>
            <a:r>
              <a:rPr lang="fr-FR" b="1" i="0" dirty="0">
                <a:solidFill>
                  <a:srgbClr val="0D0D0D"/>
                </a:solidFill>
                <a:effectLst/>
                <a:highlight>
                  <a:srgbClr val="FFFFFF"/>
                </a:highlight>
                <a:latin typeface="Söhne"/>
              </a:rPr>
              <a:t>Stratégies de mise à jour</a:t>
            </a:r>
            <a:r>
              <a:rPr lang="fr-FR" b="0" i="0" dirty="0">
                <a:solidFill>
                  <a:srgbClr val="0D0D0D"/>
                </a:solidFill>
                <a:effectLst/>
                <a:highlight>
                  <a:srgbClr val="FFFFFF"/>
                </a:highlight>
                <a:latin typeface="Söhne"/>
              </a:rPr>
              <a:t> : Les stratégies de mise à jour définissent la manière dont Ansible gère l'exécution des tâches sur les hôtes cibles. Par exemple, vous pouvez définir une stratégie de mise à jour séquentielle ou parallèle pour contrôler le nombre d'hôtes cibles mis à jour en même temps.</a:t>
            </a:r>
          </a:p>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33</a:t>
            </a:fld>
            <a:endParaRPr lang="fr-FR"/>
          </a:p>
        </p:txBody>
      </p:sp>
    </p:spTree>
    <p:extLst>
      <p:ext uri="{BB962C8B-B14F-4D97-AF65-F5344CB8AC3E}">
        <p14:creationId xmlns:p14="http://schemas.microsoft.com/office/powerpoint/2010/main" val="22226080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mj-lt"/>
              <a:buAutoNum type="arabicPeriod"/>
            </a:pPr>
            <a:r>
              <a:rPr lang="fr-FR" b="1" i="0" dirty="0">
                <a:solidFill>
                  <a:srgbClr val="0D0D0D"/>
                </a:solidFill>
                <a:effectLst/>
                <a:highlight>
                  <a:srgbClr val="FFFFFF"/>
                </a:highlight>
                <a:latin typeface="Söhne"/>
              </a:rPr>
              <a:t>Module copy :</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Le module copy est utilisé pour copier un fichier tel quel, sans aucun traitement spécial.</a:t>
            </a:r>
          </a:p>
          <a:p>
            <a:pPr marL="742950" lvl="1" indent="-285750" algn="l">
              <a:buFont typeface="+mj-lt"/>
              <a:buAutoNum type="arabicPeriod"/>
            </a:pPr>
            <a:r>
              <a:rPr lang="fr-FR" b="0" i="0" dirty="0">
                <a:solidFill>
                  <a:srgbClr val="0D0D0D"/>
                </a:solidFill>
                <a:effectLst/>
                <a:highlight>
                  <a:srgbClr val="FFFFFF"/>
                </a:highlight>
                <a:latin typeface="Söhne"/>
              </a:rPr>
              <a:t>Il est utile lorsque vous souhaitez simplement copier un fichier statique d'un emplacement à un autre sur vos hôtes.</a:t>
            </a:r>
          </a:p>
          <a:p>
            <a:pPr marL="742950" lvl="1" indent="-285750" algn="l">
              <a:buFont typeface="+mj-lt"/>
              <a:buAutoNum type="arabicPeriod"/>
            </a:pPr>
            <a:r>
              <a:rPr lang="fr-FR" b="0" i="0" dirty="0">
                <a:solidFill>
                  <a:srgbClr val="0D0D0D"/>
                </a:solidFill>
                <a:effectLst/>
                <a:highlight>
                  <a:srgbClr val="FFFFFF"/>
                </a:highlight>
                <a:latin typeface="Söhne"/>
              </a:rPr>
              <a:t>Il ne prend pas en charge les </a:t>
            </a:r>
          </a:p>
          <a:p>
            <a:pPr marL="742950" lvl="1" indent="-285750" algn="l">
              <a:buFont typeface="+mj-lt"/>
              <a:buAutoNum type="arabicPeriod"/>
            </a:pPr>
            <a:r>
              <a:rPr lang="fr-FR" b="0" i="0" dirty="0">
                <a:solidFill>
                  <a:srgbClr val="0D0D0D"/>
                </a:solidFill>
                <a:effectLst/>
                <a:highlight>
                  <a:srgbClr val="FFFFFF"/>
                </a:highlight>
                <a:latin typeface="Söhne"/>
              </a:rPr>
              <a:t>fonctionnalités de modèle ou de traitement de texte.</a:t>
            </a:r>
          </a:p>
          <a:p>
            <a:pPr algn="l">
              <a:buFont typeface="+mj-lt"/>
              <a:buAutoNum type="arabicPeriod" startAt="2"/>
            </a:pPr>
            <a:r>
              <a:rPr lang="fr-FR" b="1" i="0" dirty="0">
                <a:solidFill>
                  <a:srgbClr val="0D0D0D"/>
                </a:solidFill>
                <a:effectLst/>
                <a:highlight>
                  <a:srgbClr val="FFFFFF"/>
                </a:highlight>
                <a:latin typeface="Söhne"/>
              </a:rPr>
              <a:t>Module </a:t>
            </a:r>
            <a:r>
              <a:rPr lang="fr-FR" b="1" i="0" dirty="0" err="1">
                <a:solidFill>
                  <a:srgbClr val="0D0D0D"/>
                </a:solidFill>
                <a:effectLst/>
                <a:highlight>
                  <a:srgbClr val="FFFFFF"/>
                </a:highlight>
                <a:latin typeface="Söhne"/>
              </a:rPr>
              <a:t>template</a:t>
            </a:r>
            <a:r>
              <a:rPr lang="fr-FR" b="1" i="0" dirty="0">
                <a:solidFill>
                  <a:srgbClr val="0D0D0D"/>
                </a:solidFill>
                <a:effectLst/>
                <a:highlight>
                  <a:srgbClr val="FFFFFF"/>
                </a:highlight>
                <a:latin typeface="Söhne"/>
              </a:rPr>
              <a:t> :</a:t>
            </a:r>
            <a:endParaRPr lang="fr-FR" b="0" i="0" dirty="0">
              <a:solidFill>
                <a:srgbClr val="0D0D0D"/>
              </a:solidFill>
              <a:effectLst/>
              <a:highlight>
                <a:srgbClr val="FFFFFF"/>
              </a:highlight>
              <a:latin typeface="Söhne"/>
            </a:endParaRPr>
          </a:p>
          <a:p>
            <a:pPr marL="742950" lvl="1" indent="-285750" algn="l">
              <a:buFont typeface="+mj-lt"/>
              <a:buAutoNum type="arabicPeriod" startAt="2"/>
            </a:pPr>
            <a:r>
              <a:rPr lang="fr-FR" b="0" i="0" dirty="0">
                <a:solidFill>
                  <a:srgbClr val="0D0D0D"/>
                </a:solidFill>
                <a:effectLst/>
                <a:highlight>
                  <a:srgbClr val="FFFFFF"/>
                </a:highlight>
                <a:latin typeface="Söhne"/>
              </a:rPr>
              <a:t>Le module </a:t>
            </a:r>
            <a:r>
              <a:rPr lang="fr-FR" b="0" i="0" dirty="0" err="1">
                <a:solidFill>
                  <a:srgbClr val="0D0D0D"/>
                </a:solidFill>
                <a:effectLst/>
                <a:highlight>
                  <a:srgbClr val="FFFFFF"/>
                </a:highlight>
                <a:latin typeface="Söhne"/>
              </a:rPr>
              <a:t>template</a:t>
            </a:r>
            <a:r>
              <a:rPr lang="fr-FR" b="0" i="0" dirty="0">
                <a:solidFill>
                  <a:srgbClr val="0D0D0D"/>
                </a:solidFill>
                <a:effectLst/>
                <a:highlight>
                  <a:srgbClr val="FFFFFF"/>
                </a:highlight>
                <a:latin typeface="Söhne"/>
              </a:rPr>
              <a:t> est utilisé pour copier un fichier en tant que modèle, ce qui signifie qu'il peut inclure des balises Jinja2 pour la génération dynamique de contenu.</a:t>
            </a:r>
          </a:p>
          <a:p>
            <a:pPr marL="742950" lvl="1" indent="-285750" algn="l">
              <a:buFont typeface="+mj-lt"/>
              <a:buAutoNum type="arabicPeriod" startAt="2"/>
            </a:pPr>
            <a:r>
              <a:rPr lang="fr-FR" b="0" i="0" dirty="0">
                <a:solidFill>
                  <a:srgbClr val="0D0D0D"/>
                </a:solidFill>
                <a:effectLst/>
                <a:highlight>
                  <a:srgbClr val="FFFFFF"/>
                </a:highlight>
                <a:latin typeface="Söhne"/>
              </a:rPr>
              <a:t>Il est utile lorsque vous avez besoin de générer des fichiers avec des variables ou des conditions.</a:t>
            </a:r>
          </a:p>
          <a:p>
            <a:pPr marL="742950" lvl="1" indent="-285750" algn="l">
              <a:buFont typeface="+mj-lt"/>
              <a:buAutoNum type="arabicPeriod" startAt="2"/>
            </a:pPr>
            <a:r>
              <a:rPr lang="fr-FR" b="0" i="0" dirty="0">
                <a:solidFill>
                  <a:srgbClr val="0D0D0D"/>
                </a:solidFill>
                <a:effectLst/>
                <a:highlight>
                  <a:srgbClr val="FFFFFF"/>
                </a:highlight>
                <a:latin typeface="Söhne"/>
              </a:rPr>
              <a:t>Il prend en charge le traitement des balises Jinja2 dans le fichier source avant de le copier vers la destination.</a:t>
            </a:r>
          </a:p>
          <a:p>
            <a:pPr algn="l"/>
            <a:r>
              <a:rPr lang="fr-FR" b="0" i="0" dirty="0">
                <a:solidFill>
                  <a:srgbClr val="0D0D0D"/>
                </a:solidFill>
                <a:effectLst/>
                <a:highlight>
                  <a:srgbClr val="FFFFFF"/>
                </a:highlight>
                <a:latin typeface="Söhne"/>
              </a:rPr>
              <a:t>Exemple d'utilisation du module </a:t>
            </a:r>
            <a:r>
              <a:rPr lang="fr-FR" b="0" i="0" dirty="0" err="1">
                <a:solidFill>
                  <a:srgbClr val="0D0D0D"/>
                </a:solidFill>
                <a:effectLst/>
                <a:highlight>
                  <a:srgbClr val="FFFFFF"/>
                </a:highlight>
                <a:latin typeface="Söhne"/>
              </a:rPr>
              <a:t>template</a:t>
            </a:r>
            <a:r>
              <a:rPr lang="fr-FR" b="0" i="0" dirty="0">
                <a:solidFill>
                  <a:srgbClr val="0D0D0D"/>
                </a:solidFill>
                <a:effectLst/>
                <a:highlight>
                  <a:srgbClr val="FFFFFF"/>
                </a:highlight>
                <a:latin typeface="Söhne"/>
              </a:rPr>
              <a:t> :</a:t>
            </a:r>
          </a:p>
          <a:p>
            <a:pPr marL="742950" lvl="1" indent="-285750" algn="l">
              <a:buFont typeface="+mj-lt"/>
              <a:buAutoNum type="arabicPeriod"/>
            </a:pPr>
            <a:endParaRPr lang="fr-FR" b="0" i="0" dirty="0">
              <a:solidFill>
                <a:srgbClr val="0D0D0D"/>
              </a:solidFill>
              <a:effectLst/>
              <a:highlight>
                <a:srgbClr val="FFFFFF"/>
              </a:highlight>
              <a:latin typeface="Söhne"/>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34</a:t>
            </a:fld>
            <a:endParaRPr lang="fr-FR"/>
          </a:p>
        </p:txBody>
      </p:sp>
    </p:spTree>
    <p:extLst>
      <p:ext uri="{BB962C8B-B14F-4D97-AF65-F5344CB8AC3E}">
        <p14:creationId xmlns:p14="http://schemas.microsoft.com/office/powerpoint/2010/main" val="93873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8</a:t>
            </a:fld>
            <a:endParaRPr lang="fr-FR"/>
          </a:p>
        </p:txBody>
      </p:sp>
    </p:spTree>
    <p:extLst>
      <p:ext uri="{BB962C8B-B14F-4D97-AF65-F5344CB8AC3E}">
        <p14:creationId xmlns:p14="http://schemas.microsoft.com/office/powerpoint/2010/main" val="6849706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mj-lt"/>
              <a:buAutoNum type="arabicPeriod"/>
            </a:pPr>
            <a:r>
              <a:rPr lang="fr-FR" b="1" i="0" dirty="0">
                <a:solidFill>
                  <a:srgbClr val="0D0D0D"/>
                </a:solidFill>
                <a:effectLst/>
                <a:highlight>
                  <a:srgbClr val="FFFFFF"/>
                </a:highlight>
                <a:latin typeface="Söhne"/>
              </a:rPr>
              <a:t>Module copy :</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Le module copy est utilisé pour copier un fichier tel quel, sans aucun traitement spécial.</a:t>
            </a:r>
          </a:p>
          <a:p>
            <a:pPr marL="742950" lvl="1" indent="-285750" algn="l">
              <a:buFont typeface="+mj-lt"/>
              <a:buAutoNum type="arabicPeriod"/>
            </a:pPr>
            <a:r>
              <a:rPr lang="fr-FR" b="0" i="0" dirty="0">
                <a:solidFill>
                  <a:srgbClr val="0D0D0D"/>
                </a:solidFill>
                <a:effectLst/>
                <a:highlight>
                  <a:srgbClr val="FFFFFF"/>
                </a:highlight>
                <a:latin typeface="Söhne"/>
              </a:rPr>
              <a:t>Il est utile lorsque vous souhaitez simplement copier un fichier statique d'un emplacement à un autre sur vos hôtes.</a:t>
            </a:r>
          </a:p>
          <a:p>
            <a:pPr marL="742950" lvl="1" indent="-285750" algn="l">
              <a:buFont typeface="+mj-lt"/>
              <a:buAutoNum type="arabicPeriod"/>
            </a:pPr>
            <a:r>
              <a:rPr lang="fr-FR" b="0" i="0" dirty="0">
                <a:solidFill>
                  <a:srgbClr val="0D0D0D"/>
                </a:solidFill>
                <a:effectLst/>
                <a:highlight>
                  <a:srgbClr val="FFFFFF"/>
                </a:highlight>
                <a:latin typeface="Söhne"/>
              </a:rPr>
              <a:t>Il ne prend pas en charge les </a:t>
            </a:r>
          </a:p>
          <a:p>
            <a:pPr marL="742950" lvl="1" indent="-285750" algn="l">
              <a:buFont typeface="+mj-lt"/>
              <a:buAutoNum type="arabicPeriod"/>
            </a:pPr>
            <a:r>
              <a:rPr lang="fr-FR" b="0" i="0" dirty="0">
                <a:solidFill>
                  <a:srgbClr val="0D0D0D"/>
                </a:solidFill>
                <a:effectLst/>
                <a:highlight>
                  <a:srgbClr val="FFFFFF"/>
                </a:highlight>
                <a:latin typeface="Söhne"/>
              </a:rPr>
              <a:t>fonctionnalités de modèle ou de traitement de texte.</a:t>
            </a:r>
          </a:p>
          <a:p>
            <a:pPr algn="l">
              <a:buFont typeface="+mj-lt"/>
              <a:buAutoNum type="arabicPeriod" startAt="2"/>
            </a:pPr>
            <a:r>
              <a:rPr lang="fr-FR" b="1" i="0" dirty="0">
                <a:solidFill>
                  <a:srgbClr val="0D0D0D"/>
                </a:solidFill>
                <a:effectLst/>
                <a:highlight>
                  <a:srgbClr val="FFFFFF"/>
                </a:highlight>
                <a:latin typeface="Söhne"/>
              </a:rPr>
              <a:t>Module </a:t>
            </a:r>
            <a:r>
              <a:rPr lang="fr-FR" b="1" i="0" dirty="0" err="1">
                <a:solidFill>
                  <a:srgbClr val="0D0D0D"/>
                </a:solidFill>
                <a:effectLst/>
                <a:highlight>
                  <a:srgbClr val="FFFFFF"/>
                </a:highlight>
                <a:latin typeface="Söhne"/>
              </a:rPr>
              <a:t>template</a:t>
            </a:r>
            <a:r>
              <a:rPr lang="fr-FR" b="1" i="0" dirty="0">
                <a:solidFill>
                  <a:srgbClr val="0D0D0D"/>
                </a:solidFill>
                <a:effectLst/>
                <a:highlight>
                  <a:srgbClr val="FFFFFF"/>
                </a:highlight>
                <a:latin typeface="Söhne"/>
              </a:rPr>
              <a:t> :</a:t>
            </a:r>
            <a:endParaRPr lang="fr-FR" b="0" i="0" dirty="0">
              <a:solidFill>
                <a:srgbClr val="0D0D0D"/>
              </a:solidFill>
              <a:effectLst/>
              <a:highlight>
                <a:srgbClr val="FFFFFF"/>
              </a:highlight>
              <a:latin typeface="Söhne"/>
            </a:endParaRPr>
          </a:p>
          <a:p>
            <a:pPr marL="742950" lvl="1" indent="-285750" algn="l">
              <a:buFont typeface="+mj-lt"/>
              <a:buAutoNum type="arabicPeriod" startAt="2"/>
            </a:pPr>
            <a:r>
              <a:rPr lang="fr-FR" b="0" i="0" dirty="0">
                <a:solidFill>
                  <a:srgbClr val="0D0D0D"/>
                </a:solidFill>
                <a:effectLst/>
                <a:highlight>
                  <a:srgbClr val="FFFFFF"/>
                </a:highlight>
                <a:latin typeface="Söhne"/>
              </a:rPr>
              <a:t>Le module </a:t>
            </a:r>
            <a:r>
              <a:rPr lang="fr-FR" b="0" i="0" dirty="0" err="1">
                <a:solidFill>
                  <a:srgbClr val="0D0D0D"/>
                </a:solidFill>
                <a:effectLst/>
                <a:highlight>
                  <a:srgbClr val="FFFFFF"/>
                </a:highlight>
                <a:latin typeface="Söhne"/>
              </a:rPr>
              <a:t>template</a:t>
            </a:r>
            <a:r>
              <a:rPr lang="fr-FR" b="0" i="0" dirty="0">
                <a:solidFill>
                  <a:srgbClr val="0D0D0D"/>
                </a:solidFill>
                <a:effectLst/>
                <a:highlight>
                  <a:srgbClr val="FFFFFF"/>
                </a:highlight>
                <a:latin typeface="Söhne"/>
              </a:rPr>
              <a:t> est utilisé pour copier un fichier en tant que modèle, ce qui signifie qu'il peut inclure des balises Jinja2 pour la génération dynamique de contenu.</a:t>
            </a:r>
          </a:p>
          <a:p>
            <a:pPr marL="742950" lvl="1" indent="-285750" algn="l">
              <a:buFont typeface="+mj-lt"/>
              <a:buAutoNum type="arabicPeriod" startAt="2"/>
            </a:pPr>
            <a:r>
              <a:rPr lang="fr-FR" b="0" i="0" dirty="0">
                <a:solidFill>
                  <a:srgbClr val="0D0D0D"/>
                </a:solidFill>
                <a:effectLst/>
                <a:highlight>
                  <a:srgbClr val="FFFFFF"/>
                </a:highlight>
                <a:latin typeface="Söhne"/>
              </a:rPr>
              <a:t>Il est utile lorsque vous avez besoin de générer des fichiers avec des variables ou des conditions.</a:t>
            </a:r>
          </a:p>
          <a:p>
            <a:pPr marL="742950" lvl="1" indent="-285750" algn="l">
              <a:buFont typeface="+mj-lt"/>
              <a:buAutoNum type="arabicPeriod" startAt="2"/>
            </a:pPr>
            <a:r>
              <a:rPr lang="fr-FR" b="0" i="0" dirty="0">
                <a:solidFill>
                  <a:srgbClr val="0D0D0D"/>
                </a:solidFill>
                <a:effectLst/>
                <a:highlight>
                  <a:srgbClr val="FFFFFF"/>
                </a:highlight>
                <a:latin typeface="Söhne"/>
              </a:rPr>
              <a:t>Il prend en charge le traitement des balises Jinja2 dans le fichier source avant de le copier vers la destination.</a:t>
            </a:r>
          </a:p>
          <a:p>
            <a:pPr algn="l"/>
            <a:r>
              <a:rPr lang="fr-FR" b="0" i="0" dirty="0">
                <a:solidFill>
                  <a:srgbClr val="0D0D0D"/>
                </a:solidFill>
                <a:effectLst/>
                <a:highlight>
                  <a:srgbClr val="FFFFFF"/>
                </a:highlight>
                <a:latin typeface="Söhne"/>
              </a:rPr>
              <a:t>Exemple d'utilisation du module </a:t>
            </a:r>
            <a:r>
              <a:rPr lang="fr-FR" b="0" i="0" dirty="0" err="1">
                <a:solidFill>
                  <a:srgbClr val="0D0D0D"/>
                </a:solidFill>
                <a:effectLst/>
                <a:highlight>
                  <a:srgbClr val="FFFFFF"/>
                </a:highlight>
                <a:latin typeface="Söhne"/>
              </a:rPr>
              <a:t>template</a:t>
            </a:r>
            <a:r>
              <a:rPr lang="fr-FR" b="0" i="0" dirty="0">
                <a:solidFill>
                  <a:srgbClr val="0D0D0D"/>
                </a:solidFill>
                <a:effectLst/>
                <a:highlight>
                  <a:srgbClr val="FFFFFF"/>
                </a:highlight>
                <a:latin typeface="Söhne"/>
              </a:rPr>
              <a:t> :</a:t>
            </a:r>
          </a:p>
          <a:p>
            <a:pPr marL="742950" lvl="1" indent="-285750" algn="l">
              <a:buFont typeface="+mj-lt"/>
              <a:buAutoNum type="arabicPeriod"/>
            </a:pPr>
            <a:endParaRPr lang="fr-FR" b="0" i="0" dirty="0">
              <a:solidFill>
                <a:srgbClr val="0D0D0D"/>
              </a:solidFill>
              <a:effectLst/>
              <a:highlight>
                <a:srgbClr val="FFFFFF"/>
              </a:highlight>
              <a:latin typeface="Söhne"/>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35</a:t>
            </a:fld>
            <a:endParaRPr lang="fr-FR"/>
          </a:p>
        </p:txBody>
      </p:sp>
    </p:spTree>
    <p:extLst>
      <p:ext uri="{BB962C8B-B14F-4D97-AF65-F5344CB8AC3E}">
        <p14:creationId xmlns:p14="http://schemas.microsoft.com/office/powerpoint/2010/main" val="23773137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Un </a:t>
            </a:r>
            <a:r>
              <a:rPr lang="fr-FR" sz="1400" dirty="0" err="1">
                <a:solidFill>
                  <a:schemeClr val="dk1"/>
                </a:solidFill>
                <a:latin typeface="Quattrocento Sans"/>
                <a:ea typeface="Quattrocento Sans"/>
                <a:cs typeface="Quattrocento Sans"/>
                <a:sym typeface="Quattrocento Sans"/>
              </a:rPr>
              <a:t>playbook</a:t>
            </a:r>
            <a:r>
              <a:rPr lang="fr-FR" sz="1400" dirty="0">
                <a:solidFill>
                  <a:schemeClr val="dk1"/>
                </a:solidFill>
                <a:latin typeface="Quattrocento Sans"/>
                <a:ea typeface="Quattrocento Sans"/>
                <a:cs typeface="Quattrocento Sans"/>
                <a:sym typeface="Quattrocento Sans"/>
              </a:rPr>
              <a:t> contient les instructions pour configurer vos hosts.</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Un </a:t>
            </a:r>
            <a:r>
              <a:rPr lang="fr-FR" sz="1400" dirty="0" err="1">
                <a:solidFill>
                  <a:schemeClr val="dk1"/>
                </a:solidFill>
                <a:latin typeface="Quattrocento Sans"/>
                <a:ea typeface="Quattrocento Sans"/>
                <a:cs typeface="Quattrocento Sans"/>
                <a:sym typeface="Quattrocento Sans"/>
              </a:rPr>
              <a:t>playbook</a:t>
            </a:r>
            <a:r>
              <a:rPr lang="fr-FR" sz="1400" dirty="0">
                <a:solidFill>
                  <a:schemeClr val="dk1"/>
                </a:solidFill>
                <a:latin typeface="Quattrocento Sans"/>
                <a:ea typeface="Quattrocento Sans"/>
                <a:cs typeface="Quattrocento Sans"/>
                <a:sym typeface="Quattrocento Sans"/>
              </a:rPr>
              <a:t> contient un ou plusieurs </a:t>
            </a:r>
            <a:r>
              <a:rPr lang="fr-FR" sz="1400" dirty="0" err="1">
                <a:solidFill>
                  <a:schemeClr val="dk1"/>
                </a:solidFill>
                <a:latin typeface="Quattrocento Sans"/>
                <a:ea typeface="Quattrocento Sans"/>
                <a:cs typeface="Quattrocento Sans"/>
                <a:sym typeface="Quattrocento Sans"/>
              </a:rPr>
              <a:t>plays</a:t>
            </a:r>
            <a:r>
              <a:rPr lang="fr-FR" sz="1400" dirty="0">
                <a:solidFill>
                  <a:schemeClr val="dk1"/>
                </a:solidFill>
                <a:latin typeface="Quattrocento Sans"/>
                <a:ea typeface="Quattrocento Sans"/>
                <a:cs typeface="Quattrocento Sans"/>
                <a:sym typeface="Quattrocento Sans"/>
              </a:rPr>
              <a:t>.</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Un </a:t>
            </a:r>
            <a:r>
              <a:rPr lang="fr-FR" sz="1400" dirty="0" err="1">
                <a:solidFill>
                  <a:schemeClr val="dk1"/>
                </a:solidFill>
                <a:latin typeface="Quattrocento Sans"/>
                <a:ea typeface="Quattrocento Sans"/>
                <a:cs typeface="Quattrocento Sans"/>
                <a:sym typeface="Quattrocento Sans"/>
              </a:rPr>
              <a:t>play</a:t>
            </a:r>
            <a:r>
              <a:rPr lang="fr-FR" sz="1400" dirty="0">
                <a:solidFill>
                  <a:schemeClr val="dk1"/>
                </a:solidFill>
                <a:latin typeface="Quattrocento Sans"/>
                <a:ea typeface="Quattrocento Sans"/>
                <a:cs typeface="Quattrocento Sans"/>
                <a:sym typeface="Quattrocento Sans"/>
              </a:rPr>
              <a:t> est une </a:t>
            </a:r>
            <a:r>
              <a:rPr lang="fr-FR" sz="1400" dirty="0" err="1">
                <a:solidFill>
                  <a:schemeClr val="dk1"/>
                </a:solidFill>
                <a:latin typeface="Quattrocento Sans"/>
                <a:ea typeface="Quattrocento Sans"/>
                <a:cs typeface="Quattrocento Sans"/>
                <a:sym typeface="Quattrocento Sans"/>
              </a:rPr>
              <a:t>task</a:t>
            </a:r>
            <a:r>
              <a:rPr lang="fr-FR" sz="1400" dirty="0">
                <a:solidFill>
                  <a:schemeClr val="dk1"/>
                </a:solidFill>
                <a:latin typeface="Quattrocento Sans"/>
                <a:ea typeface="Quattrocento Sans"/>
                <a:cs typeface="Quattrocento Sans"/>
                <a:sym typeface="Quattrocento Sans"/>
              </a:rPr>
              <a:t>.</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Les </a:t>
            </a:r>
            <a:r>
              <a:rPr lang="fr-FR" sz="1400" dirty="0" err="1">
                <a:solidFill>
                  <a:schemeClr val="dk1"/>
                </a:solidFill>
                <a:latin typeface="Quattrocento Sans"/>
                <a:ea typeface="Quattrocento Sans"/>
                <a:cs typeface="Quattrocento Sans"/>
                <a:sym typeface="Quattrocento Sans"/>
              </a:rPr>
              <a:t>Playbooks</a:t>
            </a:r>
            <a:r>
              <a:rPr lang="fr-FR" sz="1400" dirty="0">
                <a:solidFill>
                  <a:schemeClr val="dk1"/>
                </a:solidFill>
                <a:latin typeface="Quattrocento Sans"/>
                <a:ea typeface="Quattrocento Sans"/>
                <a:cs typeface="Quattrocento Sans"/>
                <a:sym typeface="Quattrocento Sans"/>
              </a:rPr>
              <a:t> sont au format YAML.</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Utilise un </a:t>
            </a:r>
            <a:r>
              <a:rPr lang="fr-FR" sz="1400" dirty="0" err="1">
                <a:solidFill>
                  <a:schemeClr val="dk1"/>
                </a:solidFill>
                <a:latin typeface="Quattrocento Sans"/>
                <a:ea typeface="Quattrocento Sans"/>
                <a:cs typeface="Quattrocento Sans"/>
                <a:sym typeface="Quattrocento Sans"/>
              </a:rPr>
              <a:t>syntax</a:t>
            </a:r>
            <a:r>
              <a:rPr lang="fr-FR" sz="1400" dirty="0">
                <a:solidFill>
                  <a:schemeClr val="dk1"/>
                </a:solidFill>
                <a:latin typeface="Quattrocento Sans"/>
                <a:ea typeface="Quattrocento Sans"/>
                <a:cs typeface="Quattrocento Sans"/>
                <a:sym typeface="Quattrocento Sans"/>
              </a:rPr>
              <a:t> minime.</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Fait pour être lisible.</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Doit être idempotent, c’est-à-dire exécutés plusieurs fois, le résultat sera le même.</a:t>
            </a:r>
          </a:p>
          <a:p>
            <a:pPr marL="291582" marR="0" lvl="0" indent="-279512" algn="l" rtl="0">
              <a:spcBef>
                <a:spcPts val="5"/>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Peut-être divisés en </a:t>
            </a:r>
            <a:r>
              <a:rPr lang="fr-FR" sz="1400" dirty="0" err="1">
                <a:solidFill>
                  <a:schemeClr val="dk1"/>
                </a:solidFill>
                <a:latin typeface="Quattrocento Sans"/>
                <a:ea typeface="Quattrocento Sans"/>
                <a:cs typeface="Quattrocento Sans"/>
                <a:sym typeface="Quattrocento Sans"/>
              </a:rPr>
              <a:t>template</a:t>
            </a:r>
            <a:r>
              <a:rPr lang="fr-FR" sz="1400" dirty="0">
                <a:solidFill>
                  <a:schemeClr val="dk1"/>
                </a:solidFill>
                <a:latin typeface="Quattrocento Sans"/>
                <a:ea typeface="Quattrocento Sans"/>
                <a:cs typeface="Quattrocento Sans"/>
                <a:sym typeface="Quattrocento Sans"/>
              </a:rPr>
              <a:t> ou rôles.</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Plus efficaces pour être exécuté plusieurs </a:t>
            </a:r>
            <a:r>
              <a:rPr lang="fr-FR" sz="1400" dirty="0" err="1">
                <a:solidFill>
                  <a:schemeClr val="dk1"/>
                </a:solidFill>
                <a:latin typeface="Quattrocento Sans"/>
                <a:ea typeface="Quattrocento Sans"/>
                <a:cs typeface="Quattrocento Sans"/>
                <a:sym typeface="Quattrocento Sans"/>
              </a:rPr>
              <a:t>tasks</a:t>
            </a:r>
            <a:r>
              <a:rPr lang="fr-FR" sz="1400" dirty="0">
                <a:solidFill>
                  <a:schemeClr val="dk1"/>
                </a:solidFill>
                <a:latin typeface="Quattrocento Sans"/>
                <a:ea typeface="Quattrocento Sans"/>
                <a:cs typeface="Quattrocento Sans"/>
                <a:sym typeface="Quattrocento Sans"/>
              </a:rPr>
              <a:t> qu’en ligne de commande.</a:t>
            </a:r>
            <a:endParaRPr lang="fr-FR" b="1" dirty="0">
              <a:solidFill>
                <a:schemeClr val="bg1"/>
              </a:solidFill>
            </a:endParaRPr>
          </a:p>
          <a:p>
            <a:pPr algn="l"/>
            <a:r>
              <a:rPr lang="fr-FR" b="1" dirty="0" err="1">
                <a:solidFill>
                  <a:schemeClr val="bg1"/>
                </a:solidFill>
              </a:rPr>
              <a:t>Playbook</a:t>
            </a:r>
            <a:r>
              <a:rPr lang="fr-FR" b="1" dirty="0">
                <a:solidFill>
                  <a:schemeClr val="bg1"/>
                </a:solidFill>
              </a:rPr>
              <a:t> Ansible  : </a:t>
            </a:r>
            <a:r>
              <a:rPr lang="fr-FR" dirty="0">
                <a:solidFill>
                  <a:schemeClr val="bg1"/>
                </a:solidFill>
              </a:rPr>
              <a:t>est un fichier </a:t>
            </a:r>
            <a:r>
              <a:rPr lang="fr-FR" b="1" i="1" dirty="0">
                <a:solidFill>
                  <a:schemeClr val="bg1"/>
                </a:solidFill>
              </a:rPr>
              <a:t>YAML</a:t>
            </a:r>
            <a:r>
              <a:rPr lang="fr-FR" dirty="0">
                <a:solidFill>
                  <a:schemeClr val="bg1"/>
                </a:solidFill>
              </a:rPr>
              <a:t> qui contient une série d'instructions décrivant les tâches à effectuer sur un ensemble d'hôtes cibles. Un </a:t>
            </a:r>
            <a:r>
              <a:rPr lang="fr-FR" dirty="0" err="1">
                <a:solidFill>
                  <a:schemeClr val="bg1"/>
                </a:solidFill>
              </a:rPr>
              <a:t>playbook</a:t>
            </a:r>
            <a:r>
              <a:rPr lang="fr-FR" dirty="0">
                <a:solidFill>
                  <a:schemeClr val="bg1"/>
                </a:solidFill>
              </a:rPr>
              <a:t> définit les actions à exécuter par Ansible sur chaque hôte cible, ainsi que les conditions et les dépendances nécessaires à l'exécution de ces actions.</a:t>
            </a:r>
          </a:p>
          <a:p>
            <a:pPr algn="l"/>
            <a:r>
              <a:rPr lang="fr-FR" dirty="0">
                <a:solidFill>
                  <a:schemeClr val="bg1"/>
                </a:solidFill>
              </a:rPr>
              <a:t>Voici les principaux éléments d'un </a:t>
            </a:r>
            <a:r>
              <a:rPr lang="fr-FR" dirty="0" err="1">
                <a:solidFill>
                  <a:schemeClr val="bg1"/>
                </a:solidFill>
              </a:rPr>
              <a:t>playbook</a:t>
            </a:r>
            <a:r>
              <a:rPr lang="fr-FR" dirty="0">
                <a:solidFill>
                  <a:schemeClr val="bg1"/>
                </a:solidFill>
              </a:rPr>
              <a:t> Ansible </a:t>
            </a:r>
            <a:r>
              <a:rPr lang="fr-FR" b="0" i="0" dirty="0">
                <a:solidFill>
                  <a:srgbClr val="0D0D0D"/>
                </a:solidFill>
                <a:effectLst/>
                <a:highlight>
                  <a:srgbClr val="FFFFFF"/>
                </a:highlight>
                <a:latin typeface="Söhne"/>
              </a:rPr>
              <a:t>:</a:t>
            </a:r>
          </a:p>
          <a:p>
            <a:pPr algn="l"/>
            <a:r>
              <a:rPr lang="fr-FR" b="0" i="0" dirty="0">
                <a:solidFill>
                  <a:srgbClr val="0D0D0D"/>
                </a:solidFill>
                <a:effectLst/>
                <a:highlight>
                  <a:srgbClr val="FFFFFF"/>
                </a:highlight>
                <a:latin typeface="Söhne"/>
              </a:rPr>
              <a:t> </a:t>
            </a:r>
            <a:r>
              <a:rPr lang="fr-FR" b="1" i="0" dirty="0">
                <a:solidFill>
                  <a:srgbClr val="0D0D0D"/>
                </a:solidFill>
                <a:effectLst/>
                <a:highlight>
                  <a:srgbClr val="FFFFFF"/>
                </a:highlight>
                <a:latin typeface="Söhne"/>
              </a:rPr>
              <a:t>Nom du </a:t>
            </a:r>
            <a:r>
              <a:rPr lang="fr-FR" b="1"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 Chaque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commence généralement par un nom qui décrit son objectif ou son domaine d'application.</a:t>
            </a:r>
          </a:p>
          <a:p>
            <a:pPr algn="l">
              <a:buFont typeface="+mj-lt"/>
              <a:buAutoNum type="arabicPeriod"/>
            </a:pPr>
            <a:r>
              <a:rPr lang="fr-FR" b="1" i="0" dirty="0">
                <a:solidFill>
                  <a:srgbClr val="0D0D0D"/>
                </a:solidFill>
                <a:effectLst/>
                <a:highlight>
                  <a:srgbClr val="FFFFFF"/>
                </a:highlight>
                <a:latin typeface="Söhne"/>
              </a:rPr>
              <a:t>Liste des hôtes cibles</a:t>
            </a:r>
            <a:r>
              <a:rPr lang="fr-FR" b="0" i="0" dirty="0">
                <a:solidFill>
                  <a:srgbClr val="0D0D0D"/>
                </a:solidFill>
                <a:effectLst/>
                <a:highlight>
                  <a:srgbClr val="FFFFFF"/>
                </a:highlight>
                <a:latin typeface="Söhne"/>
              </a:rPr>
              <a:t> : Le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spécifie les hôtes sur lesquels les tâches doivent être exécutées. Cela peut être une liste spécifique d'hôtes, un groupe d'hôtes ou le groupe "all" pour tous les hôtes.</a:t>
            </a:r>
          </a:p>
          <a:p>
            <a:pPr algn="l">
              <a:buFont typeface="+mj-lt"/>
              <a:buAutoNum type="arabicPeriod"/>
            </a:pPr>
            <a:r>
              <a:rPr lang="fr-FR" b="1" i="0" dirty="0">
                <a:solidFill>
                  <a:srgbClr val="0D0D0D"/>
                </a:solidFill>
                <a:effectLst/>
                <a:highlight>
                  <a:srgbClr val="FFFFFF"/>
                </a:highlight>
                <a:latin typeface="Söhne"/>
              </a:rPr>
              <a:t>Tâches</a:t>
            </a:r>
            <a:r>
              <a:rPr lang="fr-FR" b="0" i="0" dirty="0">
                <a:solidFill>
                  <a:srgbClr val="0D0D0D"/>
                </a:solidFill>
                <a:effectLst/>
                <a:highlight>
                  <a:srgbClr val="FFFFFF"/>
                </a:highlight>
                <a:latin typeface="Söhne"/>
              </a:rPr>
              <a:t> : Les tâches sont les actions à effectuer sur les hôtes cibles. Chaque tâche est définie comme une liste d'instructions, généralement sous forme de modules Ansible. Les modules peuvent inclure des actions telles que la copie de fichiers, l'installation de logiciels, la gestion des services, etc.</a:t>
            </a:r>
          </a:p>
          <a:p>
            <a:pPr algn="l">
              <a:buFont typeface="+mj-lt"/>
              <a:buAutoNum type="arabicPeriod"/>
            </a:pPr>
            <a:r>
              <a:rPr lang="fr-FR" b="1" i="0" dirty="0">
                <a:solidFill>
                  <a:srgbClr val="0D0D0D"/>
                </a:solidFill>
                <a:effectLst/>
                <a:highlight>
                  <a:srgbClr val="FFFFFF"/>
                </a:highlight>
                <a:latin typeface="Söhne"/>
              </a:rPr>
              <a:t>Variables</a:t>
            </a:r>
            <a:r>
              <a:rPr lang="fr-FR" b="0" i="0" dirty="0">
                <a:solidFill>
                  <a:srgbClr val="0D0D0D"/>
                </a:solidFill>
                <a:effectLst/>
                <a:highlight>
                  <a:srgbClr val="FFFFFF"/>
                </a:highlight>
                <a:latin typeface="Söhne"/>
              </a:rPr>
              <a:t> : Les variables peuvent être définies au niveau du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pour personnaliser le comportement des tâches en fonction des besoins spécifiques. Les variables peuvent être définies de différentes manières, y compris au niveau du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lui-même, dans des fichiers de variables ou transmises en ligne de commande.</a:t>
            </a:r>
          </a:p>
          <a:p>
            <a:pPr algn="l">
              <a:buFont typeface="+mj-lt"/>
              <a:buAutoNum type="arabicPeriod"/>
            </a:pPr>
            <a:r>
              <a:rPr lang="fr-FR" b="1" i="0" dirty="0">
                <a:solidFill>
                  <a:srgbClr val="0D0D0D"/>
                </a:solidFill>
                <a:effectLst/>
                <a:highlight>
                  <a:srgbClr val="FFFFFF"/>
                </a:highlight>
                <a:latin typeface="Söhne"/>
              </a:rPr>
              <a:t>Handlers</a:t>
            </a:r>
            <a:r>
              <a:rPr lang="fr-FR" b="0" i="0" dirty="0">
                <a:solidFill>
                  <a:srgbClr val="0D0D0D"/>
                </a:solidFill>
                <a:effectLst/>
                <a:highlight>
                  <a:srgbClr val="FFFFFF"/>
                </a:highlight>
                <a:latin typeface="Söhne"/>
              </a:rPr>
              <a:t> : Les handlers sont des actions à exécuter en réponse à des événements spécifiques, tels que la modification d'un fichier de configuration ou le redémarrage d'un service. Ils sont déclenchés par les tâches lorsqu'elles modifient l'état du système et sont exécutés à la fin de l'exécution du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a:t>
            </a:r>
          </a:p>
          <a:p>
            <a:pPr algn="l">
              <a:buFont typeface="+mj-lt"/>
              <a:buAutoNum type="arabicPeriod"/>
            </a:pPr>
            <a:r>
              <a:rPr lang="fr-FR" b="1" i="0" dirty="0">
                <a:solidFill>
                  <a:srgbClr val="0D0D0D"/>
                </a:solidFill>
                <a:effectLst/>
                <a:highlight>
                  <a:srgbClr val="FFFFFF"/>
                </a:highlight>
                <a:latin typeface="Söhne"/>
              </a:rPr>
              <a:t>Stratégies de mise à jour</a:t>
            </a:r>
            <a:r>
              <a:rPr lang="fr-FR" b="0" i="0" dirty="0">
                <a:solidFill>
                  <a:srgbClr val="0D0D0D"/>
                </a:solidFill>
                <a:effectLst/>
                <a:highlight>
                  <a:srgbClr val="FFFFFF"/>
                </a:highlight>
                <a:latin typeface="Söhne"/>
              </a:rPr>
              <a:t> : Les stratégies de mise à jour définissent la manière dont Ansible gère l'exécution des tâches sur les hôtes cibles. Par exemple, vous pouvez définir une stratégie de mise à jour séquentielle ou parallèle pour contrôler le nombre d'hôtes cibles mis à jour en même temps.</a:t>
            </a:r>
          </a:p>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36</a:t>
            </a:fld>
            <a:endParaRPr lang="fr-FR"/>
          </a:p>
        </p:txBody>
      </p:sp>
    </p:spTree>
    <p:extLst>
      <p:ext uri="{BB962C8B-B14F-4D97-AF65-F5344CB8AC3E}">
        <p14:creationId xmlns:p14="http://schemas.microsoft.com/office/powerpoint/2010/main" val="23254709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Un </a:t>
            </a:r>
            <a:r>
              <a:rPr lang="fr-FR" sz="1400" dirty="0" err="1">
                <a:solidFill>
                  <a:schemeClr val="dk1"/>
                </a:solidFill>
                <a:latin typeface="Quattrocento Sans"/>
                <a:ea typeface="Quattrocento Sans"/>
                <a:cs typeface="Quattrocento Sans"/>
                <a:sym typeface="Quattrocento Sans"/>
              </a:rPr>
              <a:t>playbook</a:t>
            </a:r>
            <a:r>
              <a:rPr lang="fr-FR" sz="1400" dirty="0">
                <a:solidFill>
                  <a:schemeClr val="dk1"/>
                </a:solidFill>
                <a:latin typeface="Quattrocento Sans"/>
                <a:ea typeface="Quattrocento Sans"/>
                <a:cs typeface="Quattrocento Sans"/>
                <a:sym typeface="Quattrocento Sans"/>
              </a:rPr>
              <a:t> contient les instructions pour configurer vos hosts.</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Un </a:t>
            </a:r>
            <a:r>
              <a:rPr lang="fr-FR" sz="1400" dirty="0" err="1">
                <a:solidFill>
                  <a:schemeClr val="dk1"/>
                </a:solidFill>
                <a:latin typeface="Quattrocento Sans"/>
                <a:ea typeface="Quattrocento Sans"/>
                <a:cs typeface="Quattrocento Sans"/>
                <a:sym typeface="Quattrocento Sans"/>
              </a:rPr>
              <a:t>playbook</a:t>
            </a:r>
            <a:r>
              <a:rPr lang="fr-FR" sz="1400" dirty="0">
                <a:solidFill>
                  <a:schemeClr val="dk1"/>
                </a:solidFill>
                <a:latin typeface="Quattrocento Sans"/>
                <a:ea typeface="Quattrocento Sans"/>
                <a:cs typeface="Quattrocento Sans"/>
                <a:sym typeface="Quattrocento Sans"/>
              </a:rPr>
              <a:t> contient un ou plusieurs </a:t>
            </a:r>
            <a:r>
              <a:rPr lang="fr-FR" sz="1400" dirty="0" err="1">
                <a:solidFill>
                  <a:schemeClr val="dk1"/>
                </a:solidFill>
                <a:latin typeface="Quattrocento Sans"/>
                <a:ea typeface="Quattrocento Sans"/>
                <a:cs typeface="Quattrocento Sans"/>
                <a:sym typeface="Quattrocento Sans"/>
              </a:rPr>
              <a:t>plays</a:t>
            </a:r>
            <a:r>
              <a:rPr lang="fr-FR" sz="1400" dirty="0">
                <a:solidFill>
                  <a:schemeClr val="dk1"/>
                </a:solidFill>
                <a:latin typeface="Quattrocento Sans"/>
                <a:ea typeface="Quattrocento Sans"/>
                <a:cs typeface="Quattrocento Sans"/>
                <a:sym typeface="Quattrocento Sans"/>
              </a:rPr>
              <a:t>.</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Un </a:t>
            </a:r>
            <a:r>
              <a:rPr lang="fr-FR" sz="1400" dirty="0" err="1">
                <a:solidFill>
                  <a:schemeClr val="dk1"/>
                </a:solidFill>
                <a:latin typeface="Quattrocento Sans"/>
                <a:ea typeface="Quattrocento Sans"/>
                <a:cs typeface="Quattrocento Sans"/>
                <a:sym typeface="Quattrocento Sans"/>
              </a:rPr>
              <a:t>play</a:t>
            </a:r>
            <a:r>
              <a:rPr lang="fr-FR" sz="1400" dirty="0">
                <a:solidFill>
                  <a:schemeClr val="dk1"/>
                </a:solidFill>
                <a:latin typeface="Quattrocento Sans"/>
                <a:ea typeface="Quattrocento Sans"/>
                <a:cs typeface="Quattrocento Sans"/>
                <a:sym typeface="Quattrocento Sans"/>
              </a:rPr>
              <a:t> est une </a:t>
            </a:r>
            <a:r>
              <a:rPr lang="fr-FR" sz="1400" dirty="0" err="1">
                <a:solidFill>
                  <a:schemeClr val="dk1"/>
                </a:solidFill>
                <a:latin typeface="Quattrocento Sans"/>
                <a:ea typeface="Quattrocento Sans"/>
                <a:cs typeface="Quattrocento Sans"/>
                <a:sym typeface="Quattrocento Sans"/>
              </a:rPr>
              <a:t>task</a:t>
            </a:r>
            <a:r>
              <a:rPr lang="fr-FR" sz="1400" dirty="0">
                <a:solidFill>
                  <a:schemeClr val="dk1"/>
                </a:solidFill>
                <a:latin typeface="Quattrocento Sans"/>
                <a:ea typeface="Quattrocento Sans"/>
                <a:cs typeface="Quattrocento Sans"/>
                <a:sym typeface="Quattrocento Sans"/>
              </a:rPr>
              <a:t>.</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Les </a:t>
            </a:r>
            <a:r>
              <a:rPr lang="fr-FR" sz="1400" dirty="0" err="1">
                <a:solidFill>
                  <a:schemeClr val="dk1"/>
                </a:solidFill>
                <a:latin typeface="Quattrocento Sans"/>
                <a:ea typeface="Quattrocento Sans"/>
                <a:cs typeface="Quattrocento Sans"/>
                <a:sym typeface="Quattrocento Sans"/>
              </a:rPr>
              <a:t>Playbooks</a:t>
            </a:r>
            <a:r>
              <a:rPr lang="fr-FR" sz="1400" dirty="0">
                <a:solidFill>
                  <a:schemeClr val="dk1"/>
                </a:solidFill>
                <a:latin typeface="Quattrocento Sans"/>
                <a:ea typeface="Quattrocento Sans"/>
                <a:cs typeface="Quattrocento Sans"/>
                <a:sym typeface="Quattrocento Sans"/>
              </a:rPr>
              <a:t> sont au format YAML.</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Utilise un </a:t>
            </a:r>
            <a:r>
              <a:rPr lang="fr-FR" sz="1400" dirty="0" err="1">
                <a:solidFill>
                  <a:schemeClr val="dk1"/>
                </a:solidFill>
                <a:latin typeface="Quattrocento Sans"/>
                <a:ea typeface="Quattrocento Sans"/>
                <a:cs typeface="Quattrocento Sans"/>
                <a:sym typeface="Quattrocento Sans"/>
              </a:rPr>
              <a:t>syntax</a:t>
            </a:r>
            <a:r>
              <a:rPr lang="fr-FR" sz="1400" dirty="0">
                <a:solidFill>
                  <a:schemeClr val="dk1"/>
                </a:solidFill>
                <a:latin typeface="Quattrocento Sans"/>
                <a:ea typeface="Quattrocento Sans"/>
                <a:cs typeface="Quattrocento Sans"/>
                <a:sym typeface="Quattrocento Sans"/>
              </a:rPr>
              <a:t> minime.</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Fait pour être lisible.</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Doit être idempotent, c’est-à-dire exécutés plusieurs fois, le résultat sera le même.</a:t>
            </a:r>
          </a:p>
          <a:p>
            <a:pPr marL="291582" marR="0" lvl="0" indent="-279512" algn="l" rtl="0">
              <a:spcBef>
                <a:spcPts val="5"/>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Peut-être divisés en </a:t>
            </a:r>
            <a:r>
              <a:rPr lang="fr-FR" sz="1400" dirty="0" err="1">
                <a:solidFill>
                  <a:schemeClr val="dk1"/>
                </a:solidFill>
                <a:latin typeface="Quattrocento Sans"/>
                <a:ea typeface="Quattrocento Sans"/>
                <a:cs typeface="Quattrocento Sans"/>
                <a:sym typeface="Quattrocento Sans"/>
              </a:rPr>
              <a:t>template</a:t>
            </a:r>
            <a:r>
              <a:rPr lang="fr-FR" sz="1400" dirty="0">
                <a:solidFill>
                  <a:schemeClr val="dk1"/>
                </a:solidFill>
                <a:latin typeface="Quattrocento Sans"/>
                <a:ea typeface="Quattrocento Sans"/>
                <a:cs typeface="Quattrocento Sans"/>
                <a:sym typeface="Quattrocento Sans"/>
              </a:rPr>
              <a:t> ou rôles.</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Plus efficaces pour être exécuté plusieurs </a:t>
            </a:r>
            <a:r>
              <a:rPr lang="fr-FR" sz="1400" dirty="0" err="1">
                <a:solidFill>
                  <a:schemeClr val="dk1"/>
                </a:solidFill>
                <a:latin typeface="Quattrocento Sans"/>
                <a:ea typeface="Quattrocento Sans"/>
                <a:cs typeface="Quattrocento Sans"/>
                <a:sym typeface="Quattrocento Sans"/>
              </a:rPr>
              <a:t>tasks</a:t>
            </a:r>
            <a:r>
              <a:rPr lang="fr-FR" sz="1400" dirty="0">
                <a:solidFill>
                  <a:schemeClr val="dk1"/>
                </a:solidFill>
                <a:latin typeface="Quattrocento Sans"/>
                <a:ea typeface="Quattrocento Sans"/>
                <a:cs typeface="Quattrocento Sans"/>
                <a:sym typeface="Quattrocento Sans"/>
              </a:rPr>
              <a:t> qu’en ligne de commande.</a:t>
            </a:r>
            <a:endParaRPr lang="fr-FR" b="1" dirty="0">
              <a:solidFill>
                <a:schemeClr val="bg1"/>
              </a:solidFill>
            </a:endParaRPr>
          </a:p>
          <a:p>
            <a:pPr algn="l"/>
            <a:r>
              <a:rPr lang="fr-FR" b="1" dirty="0" err="1">
                <a:solidFill>
                  <a:schemeClr val="bg1"/>
                </a:solidFill>
              </a:rPr>
              <a:t>Playbook</a:t>
            </a:r>
            <a:r>
              <a:rPr lang="fr-FR" b="1" dirty="0">
                <a:solidFill>
                  <a:schemeClr val="bg1"/>
                </a:solidFill>
              </a:rPr>
              <a:t> Ansible  : </a:t>
            </a:r>
            <a:r>
              <a:rPr lang="fr-FR" dirty="0">
                <a:solidFill>
                  <a:schemeClr val="bg1"/>
                </a:solidFill>
              </a:rPr>
              <a:t>est un fichier </a:t>
            </a:r>
            <a:r>
              <a:rPr lang="fr-FR" b="1" i="1" dirty="0">
                <a:solidFill>
                  <a:schemeClr val="bg1"/>
                </a:solidFill>
              </a:rPr>
              <a:t>YAML</a:t>
            </a:r>
            <a:r>
              <a:rPr lang="fr-FR" dirty="0">
                <a:solidFill>
                  <a:schemeClr val="bg1"/>
                </a:solidFill>
              </a:rPr>
              <a:t> qui contient une série d'instructions décrivant les tâches à effectuer sur un ensemble d'hôtes cibles. Un </a:t>
            </a:r>
            <a:r>
              <a:rPr lang="fr-FR" dirty="0" err="1">
                <a:solidFill>
                  <a:schemeClr val="bg1"/>
                </a:solidFill>
              </a:rPr>
              <a:t>playbook</a:t>
            </a:r>
            <a:r>
              <a:rPr lang="fr-FR" dirty="0">
                <a:solidFill>
                  <a:schemeClr val="bg1"/>
                </a:solidFill>
              </a:rPr>
              <a:t> définit les actions à exécuter par Ansible sur chaque hôte cible, ainsi que les conditions et les dépendances nécessaires à l'exécution de ces actions.</a:t>
            </a:r>
          </a:p>
          <a:p>
            <a:pPr algn="l"/>
            <a:r>
              <a:rPr lang="fr-FR" dirty="0">
                <a:solidFill>
                  <a:schemeClr val="bg1"/>
                </a:solidFill>
              </a:rPr>
              <a:t>Voici les principaux éléments d'un </a:t>
            </a:r>
            <a:r>
              <a:rPr lang="fr-FR" dirty="0" err="1">
                <a:solidFill>
                  <a:schemeClr val="bg1"/>
                </a:solidFill>
              </a:rPr>
              <a:t>playbook</a:t>
            </a:r>
            <a:r>
              <a:rPr lang="fr-FR" dirty="0">
                <a:solidFill>
                  <a:schemeClr val="bg1"/>
                </a:solidFill>
              </a:rPr>
              <a:t> Ansible </a:t>
            </a:r>
            <a:r>
              <a:rPr lang="fr-FR" b="0" i="0" dirty="0">
                <a:solidFill>
                  <a:srgbClr val="0D0D0D"/>
                </a:solidFill>
                <a:effectLst/>
                <a:highlight>
                  <a:srgbClr val="FFFFFF"/>
                </a:highlight>
                <a:latin typeface="Söhne"/>
              </a:rPr>
              <a:t>:</a:t>
            </a:r>
          </a:p>
          <a:p>
            <a:pPr algn="l"/>
            <a:r>
              <a:rPr lang="fr-FR" b="0" i="0" dirty="0">
                <a:solidFill>
                  <a:srgbClr val="0D0D0D"/>
                </a:solidFill>
                <a:effectLst/>
                <a:highlight>
                  <a:srgbClr val="FFFFFF"/>
                </a:highlight>
                <a:latin typeface="Söhne"/>
              </a:rPr>
              <a:t> </a:t>
            </a:r>
            <a:r>
              <a:rPr lang="fr-FR" b="1" i="0" dirty="0">
                <a:solidFill>
                  <a:srgbClr val="0D0D0D"/>
                </a:solidFill>
                <a:effectLst/>
                <a:highlight>
                  <a:srgbClr val="FFFFFF"/>
                </a:highlight>
                <a:latin typeface="Söhne"/>
              </a:rPr>
              <a:t>Nom du </a:t>
            </a:r>
            <a:r>
              <a:rPr lang="fr-FR" b="1"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 Chaque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commence généralement par un nom qui décrit son objectif ou son domaine d'application.</a:t>
            </a:r>
          </a:p>
          <a:p>
            <a:pPr algn="l">
              <a:buFont typeface="+mj-lt"/>
              <a:buAutoNum type="arabicPeriod"/>
            </a:pPr>
            <a:r>
              <a:rPr lang="fr-FR" b="1" i="0" dirty="0">
                <a:solidFill>
                  <a:srgbClr val="0D0D0D"/>
                </a:solidFill>
                <a:effectLst/>
                <a:highlight>
                  <a:srgbClr val="FFFFFF"/>
                </a:highlight>
                <a:latin typeface="Söhne"/>
              </a:rPr>
              <a:t>Liste des hôtes cibles</a:t>
            </a:r>
            <a:r>
              <a:rPr lang="fr-FR" b="0" i="0" dirty="0">
                <a:solidFill>
                  <a:srgbClr val="0D0D0D"/>
                </a:solidFill>
                <a:effectLst/>
                <a:highlight>
                  <a:srgbClr val="FFFFFF"/>
                </a:highlight>
                <a:latin typeface="Söhne"/>
              </a:rPr>
              <a:t> : Le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spécifie les hôtes sur lesquels les tâches doivent être exécutées. Cela peut être une liste spécifique d'hôtes, un groupe d'hôtes ou le groupe "all" pour tous les hôtes.</a:t>
            </a:r>
          </a:p>
          <a:p>
            <a:pPr algn="l">
              <a:buFont typeface="+mj-lt"/>
              <a:buAutoNum type="arabicPeriod"/>
            </a:pPr>
            <a:r>
              <a:rPr lang="fr-FR" b="1" i="0" dirty="0">
                <a:solidFill>
                  <a:srgbClr val="0D0D0D"/>
                </a:solidFill>
                <a:effectLst/>
                <a:highlight>
                  <a:srgbClr val="FFFFFF"/>
                </a:highlight>
                <a:latin typeface="Söhne"/>
              </a:rPr>
              <a:t>Tâches</a:t>
            </a:r>
            <a:r>
              <a:rPr lang="fr-FR" b="0" i="0" dirty="0">
                <a:solidFill>
                  <a:srgbClr val="0D0D0D"/>
                </a:solidFill>
                <a:effectLst/>
                <a:highlight>
                  <a:srgbClr val="FFFFFF"/>
                </a:highlight>
                <a:latin typeface="Söhne"/>
              </a:rPr>
              <a:t> : Les tâches sont les actions à effectuer sur les hôtes cibles. Chaque tâche est définie comme une liste d'instructions, généralement sous forme de modules Ansible. Les modules peuvent inclure des actions telles que la copie de fichiers, l'installation de logiciels, la gestion des services, etc.</a:t>
            </a:r>
          </a:p>
          <a:p>
            <a:pPr algn="l">
              <a:buFont typeface="+mj-lt"/>
              <a:buAutoNum type="arabicPeriod"/>
            </a:pPr>
            <a:r>
              <a:rPr lang="fr-FR" b="1" i="0" dirty="0">
                <a:solidFill>
                  <a:srgbClr val="0D0D0D"/>
                </a:solidFill>
                <a:effectLst/>
                <a:highlight>
                  <a:srgbClr val="FFFFFF"/>
                </a:highlight>
                <a:latin typeface="Söhne"/>
              </a:rPr>
              <a:t>Variables</a:t>
            </a:r>
            <a:r>
              <a:rPr lang="fr-FR" b="0" i="0" dirty="0">
                <a:solidFill>
                  <a:srgbClr val="0D0D0D"/>
                </a:solidFill>
                <a:effectLst/>
                <a:highlight>
                  <a:srgbClr val="FFFFFF"/>
                </a:highlight>
                <a:latin typeface="Söhne"/>
              </a:rPr>
              <a:t> : Les variables peuvent être définies au niveau du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pour personnaliser le comportement des tâches en fonction des besoins spécifiques. Les variables peuvent être définies de différentes manières, y compris au niveau du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lui-même, dans des fichiers de variables ou transmises en ligne de commande.</a:t>
            </a:r>
          </a:p>
          <a:p>
            <a:pPr algn="l">
              <a:buFont typeface="+mj-lt"/>
              <a:buAutoNum type="arabicPeriod"/>
            </a:pPr>
            <a:r>
              <a:rPr lang="fr-FR" b="1" i="0" dirty="0">
                <a:solidFill>
                  <a:srgbClr val="0D0D0D"/>
                </a:solidFill>
                <a:effectLst/>
                <a:highlight>
                  <a:srgbClr val="FFFFFF"/>
                </a:highlight>
                <a:latin typeface="Söhne"/>
              </a:rPr>
              <a:t>Handlers</a:t>
            </a:r>
            <a:r>
              <a:rPr lang="fr-FR" b="0" i="0" dirty="0">
                <a:solidFill>
                  <a:srgbClr val="0D0D0D"/>
                </a:solidFill>
                <a:effectLst/>
                <a:highlight>
                  <a:srgbClr val="FFFFFF"/>
                </a:highlight>
                <a:latin typeface="Söhne"/>
              </a:rPr>
              <a:t> : Les handlers sont des actions à exécuter en réponse à des événements spécifiques, tels que la modification d'un fichier de configuration ou le redémarrage d'un service. Ils sont déclenchés par les tâches lorsqu'elles modifient l'état du système et sont exécutés à la fin de l'exécution du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a:t>
            </a:r>
          </a:p>
          <a:p>
            <a:pPr algn="l">
              <a:buFont typeface="+mj-lt"/>
              <a:buAutoNum type="arabicPeriod"/>
            </a:pPr>
            <a:r>
              <a:rPr lang="fr-FR" b="1" i="0" dirty="0">
                <a:solidFill>
                  <a:srgbClr val="0D0D0D"/>
                </a:solidFill>
                <a:effectLst/>
                <a:highlight>
                  <a:srgbClr val="FFFFFF"/>
                </a:highlight>
                <a:latin typeface="Söhne"/>
              </a:rPr>
              <a:t>Stratégies de mise à jour</a:t>
            </a:r>
            <a:r>
              <a:rPr lang="fr-FR" b="0" i="0" dirty="0">
                <a:solidFill>
                  <a:srgbClr val="0D0D0D"/>
                </a:solidFill>
                <a:effectLst/>
                <a:highlight>
                  <a:srgbClr val="FFFFFF"/>
                </a:highlight>
                <a:latin typeface="Söhne"/>
              </a:rPr>
              <a:t> : Les stratégies de mise à jour définissent la manière dont Ansible gère l'exécution des tâches sur les hôtes cibles. Par exemple, vous pouvez définir une stratégie de mise à jour séquentielle ou parallèle pour contrôler le nombre d'hôtes cibles mis à jour en même temps.</a:t>
            </a:r>
          </a:p>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37</a:t>
            </a:fld>
            <a:endParaRPr lang="fr-FR"/>
          </a:p>
        </p:txBody>
      </p:sp>
    </p:spTree>
    <p:extLst>
      <p:ext uri="{BB962C8B-B14F-4D97-AF65-F5344CB8AC3E}">
        <p14:creationId xmlns:p14="http://schemas.microsoft.com/office/powerpoint/2010/main" val="40495897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Un </a:t>
            </a:r>
            <a:r>
              <a:rPr lang="fr-FR" sz="1400" dirty="0" err="1">
                <a:solidFill>
                  <a:schemeClr val="dk1"/>
                </a:solidFill>
                <a:latin typeface="Quattrocento Sans"/>
                <a:ea typeface="Quattrocento Sans"/>
                <a:cs typeface="Quattrocento Sans"/>
                <a:sym typeface="Quattrocento Sans"/>
              </a:rPr>
              <a:t>playbook</a:t>
            </a:r>
            <a:r>
              <a:rPr lang="fr-FR" sz="1400" dirty="0">
                <a:solidFill>
                  <a:schemeClr val="dk1"/>
                </a:solidFill>
                <a:latin typeface="Quattrocento Sans"/>
                <a:ea typeface="Quattrocento Sans"/>
                <a:cs typeface="Quattrocento Sans"/>
                <a:sym typeface="Quattrocento Sans"/>
              </a:rPr>
              <a:t> contient les instructions pour configurer vos hosts.</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Un </a:t>
            </a:r>
            <a:r>
              <a:rPr lang="fr-FR" sz="1400" dirty="0" err="1">
                <a:solidFill>
                  <a:schemeClr val="dk1"/>
                </a:solidFill>
                <a:latin typeface="Quattrocento Sans"/>
                <a:ea typeface="Quattrocento Sans"/>
                <a:cs typeface="Quattrocento Sans"/>
                <a:sym typeface="Quattrocento Sans"/>
              </a:rPr>
              <a:t>playbook</a:t>
            </a:r>
            <a:r>
              <a:rPr lang="fr-FR" sz="1400" dirty="0">
                <a:solidFill>
                  <a:schemeClr val="dk1"/>
                </a:solidFill>
                <a:latin typeface="Quattrocento Sans"/>
                <a:ea typeface="Quattrocento Sans"/>
                <a:cs typeface="Quattrocento Sans"/>
                <a:sym typeface="Quattrocento Sans"/>
              </a:rPr>
              <a:t> contient un ou plusieurs </a:t>
            </a:r>
            <a:r>
              <a:rPr lang="fr-FR" sz="1400" dirty="0" err="1">
                <a:solidFill>
                  <a:schemeClr val="dk1"/>
                </a:solidFill>
                <a:latin typeface="Quattrocento Sans"/>
                <a:ea typeface="Quattrocento Sans"/>
                <a:cs typeface="Quattrocento Sans"/>
                <a:sym typeface="Quattrocento Sans"/>
              </a:rPr>
              <a:t>plays</a:t>
            </a:r>
            <a:r>
              <a:rPr lang="fr-FR" sz="1400" dirty="0">
                <a:solidFill>
                  <a:schemeClr val="dk1"/>
                </a:solidFill>
                <a:latin typeface="Quattrocento Sans"/>
                <a:ea typeface="Quattrocento Sans"/>
                <a:cs typeface="Quattrocento Sans"/>
                <a:sym typeface="Quattrocento Sans"/>
              </a:rPr>
              <a:t>.</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Un </a:t>
            </a:r>
            <a:r>
              <a:rPr lang="fr-FR" sz="1400" dirty="0" err="1">
                <a:solidFill>
                  <a:schemeClr val="dk1"/>
                </a:solidFill>
                <a:latin typeface="Quattrocento Sans"/>
                <a:ea typeface="Quattrocento Sans"/>
                <a:cs typeface="Quattrocento Sans"/>
                <a:sym typeface="Quattrocento Sans"/>
              </a:rPr>
              <a:t>play</a:t>
            </a:r>
            <a:r>
              <a:rPr lang="fr-FR" sz="1400" dirty="0">
                <a:solidFill>
                  <a:schemeClr val="dk1"/>
                </a:solidFill>
                <a:latin typeface="Quattrocento Sans"/>
                <a:ea typeface="Quattrocento Sans"/>
                <a:cs typeface="Quattrocento Sans"/>
                <a:sym typeface="Quattrocento Sans"/>
              </a:rPr>
              <a:t> est une </a:t>
            </a:r>
            <a:r>
              <a:rPr lang="fr-FR" sz="1400" dirty="0" err="1">
                <a:solidFill>
                  <a:schemeClr val="dk1"/>
                </a:solidFill>
                <a:latin typeface="Quattrocento Sans"/>
                <a:ea typeface="Quattrocento Sans"/>
                <a:cs typeface="Quattrocento Sans"/>
                <a:sym typeface="Quattrocento Sans"/>
              </a:rPr>
              <a:t>task</a:t>
            </a:r>
            <a:r>
              <a:rPr lang="fr-FR" sz="1400" dirty="0">
                <a:solidFill>
                  <a:schemeClr val="dk1"/>
                </a:solidFill>
                <a:latin typeface="Quattrocento Sans"/>
                <a:ea typeface="Quattrocento Sans"/>
                <a:cs typeface="Quattrocento Sans"/>
                <a:sym typeface="Quattrocento Sans"/>
              </a:rPr>
              <a:t>.</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Les </a:t>
            </a:r>
            <a:r>
              <a:rPr lang="fr-FR" sz="1400" dirty="0" err="1">
                <a:solidFill>
                  <a:schemeClr val="dk1"/>
                </a:solidFill>
                <a:latin typeface="Quattrocento Sans"/>
                <a:ea typeface="Quattrocento Sans"/>
                <a:cs typeface="Quattrocento Sans"/>
                <a:sym typeface="Quattrocento Sans"/>
              </a:rPr>
              <a:t>Playbooks</a:t>
            </a:r>
            <a:r>
              <a:rPr lang="fr-FR" sz="1400" dirty="0">
                <a:solidFill>
                  <a:schemeClr val="dk1"/>
                </a:solidFill>
                <a:latin typeface="Quattrocento Sans"/>
                <a:ea typeface="Quattrocento Sans"/>
                <a:cs typeface="Quattrocento Sans"/>
                <a:sym typeface="Quattrocento Sans"/>
              </a:rPr>
              <a:t> sont au format YAML.</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Utilise un </a:t>
            </a:r>
            <a:r>
              <a:rPr lang="fr-FR" sz="1400" dirty="0" err="1">
                <a:solidFill>
                  <a:schemeClr val="dk1"/>
                </a:solidFill>
                <a:latin typeface="Quattrocento Sans"/>
                <a:ea typeface="Quattrocento Sans"/>
                <a:cs typeface="Quattrocento Sans"/>
                <a:sym typeface="Quattrocento Sans"/>
              </a:rPr>
              <a:t>syntax</a:t>
            </a:r>
            <a:r>
              <a:rPr lang="fr-FR" sz="1400" dirty="0">
                <a:solidFill>
                  <a:schemeClr val="dk1"/>
                </a:solidFill>
                <a:latin typeface="Quattrocento Sans"/>
                <a:ea typeface="Quattrocento Sans"/>
                <a:cs typeface="Quattrocento Sans"/>
                <a:sym typeface="Quattrocento Sans"/>
              </a:rPr>
              <a:t> minime.</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Fait pour être lisible.</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Doit être idempotent, c’est-à-dire exécutés plusieurs fois, le résultat sera le même.</a:t>
            </a:r>
          </a:p>
          <a:p>
            <a:pPr marL="291582" marR="0" lvl="0" indent="-279512" algn="l" rtl="0">
              <a:spcBef>
                <a:spcPts val="5"/>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Peut-être divisés en </a:t>
            </a:r>
            <a:r>
              <a:rPr lang="fr-FR" sz="1400" dirty="0" err="1">
                <a:solidFill>
                  <a:schemeClr val="dk1"/>
                </a:solidFill>
                <a:latin typeface="Quattrocento Sans"/>
                <a:ea typeface="Quattrocento Sans"/>
                <a:cs typeface="Quattrocento Sans"/>
                <a:sym typeface="Quattrocento Sans"/>
              </a:rPr>
              <a:t>template</a:t>
            </a:r>
            <a:r>
              <a:rPr lang="fr-FR" sz="1400" dirty="0">
                <a:solidFill>
                  <a:schemeClr val="dk1"/>
                </a:solidFill>
                <a:latin typeface="Quattrocento Sans"/>
                <a:ea typeface="Quattrocento Sans"/>
                <a:cs typeface="Quattrocento Sans"/>
                <a:sym typeface="Quattrocento Sans"/>
              </a:rPr>
              <a:t> ou rôles.</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Plus efficaces pour être exécuté plusieurs </a:t>
            </a:r>
            <a:r>
              <a:rPr lang="fr-FR" sz="1400" dirty="0" err="1">
                <a:solidFill>
                  <a:schemeClr val="dk1"/>
                </a:solidFill>
                <a:latin typeface="Quattrocento Sans"/>
                <a:ea typeface="Quattrocento Sans"/>
                <a:cs typeface="Quattrocento Sans"/>
                <a:sym typeface="Quattrocento Sans"/>
              </a:rPr>
              <a:t>tasks</a:t>
            </a:r>
            <a:r>
              <a:rPr lang="fr-FR" sz="1400" dirty="0">
                <a:solidFill>
                  <a:schemeClr val="dk1"/>
                </a:solidFill>
                <a:latin typeface="Quattrocento Sans"/>
                <a:ea typeface="Quattrocento Sans"/>
                <a:cs typeface="Quattrocento Sans"/>
                <a:sym typeface="Quattrocento Sans"/>
              </a:rPr>
              <a:t> qu’en ligne de commande.</a:t>
            </a:r>
            <a:endParaRPr lang="fr-FR" b="1" dirty="0">
              <a:solidFill>
                <a:schemeClr val="bg1"/>
              </a:solidFill>
            </a:endParaRPr>
          </a:p>
          <a:p>
            <a:pPr algn="l"/>
            <a:r>
              <a:rPr lang="fr-FR" b="1" dirty="0" err="1">
                <a:solidFill>
                  <a:schemeClr val="bg1"/>
                </a:solidFill>
              </a:rPr>
              <a:t>Playbook</a:t>
            </a:r>
            <a:r>
              <a:rPr lang="fr-FR" b="1" dirty="0">
                <a:solidFill>
                  <a:schemeClr val="bg1"/>
                </a:solidFill>
              </a:rPr>
              <a:t> Ansible  : </a:t>
            </a:r>
            <a:r>
              <a:rPr lang="fr-FR" dirty="0">
                <a:solidFill>
                  <a:schemeClr val="bg1"/>
                </a:solidFill>
              </a:rPr>
              <a:t>est un fichier </a:t>
            </a:r>
            <a:r>
              <a:rPr lang="fr-FR" b="1" i="1" dirty="0">
                <a:solidFill>
                  <a:schemeClr val="bg1"/>
                </a:solidFill>
              </a:rPr>
              <a:t>YAML</a:t>
            </a:r>
            <a:r>
              <a:rPr lang="fr-FR" dirty="0">
                <a:solidFill>
                  <a:schemeClr val="bg1"/>
                </a:solidFill>
              </a:rPr>
              <a:t> qui contient une série d'instructions décrivant les tâches à effectuer sur un ensemble d'hôtes cibles. Un </a:t>
            </a:r>
            <a:r>
              <a:rPr lang="fr-FR" dirty="0" err="1">
                <a:solidFill>
                  <a:schemeClr val="bg1"/>
                </a:solidFill>
              </a:rPr>
              <a:t>playbook</a:t>
            </a:r>
            <a:r>
              <a:rPr lang="fr-FR" dirty="0">
                <a:solidFill>
                  <a:schemeClr val="bg1"/>
                </a:solidFill>
              </a:rPr>
              <a:t> définit les actions à exécuter par Ansible sur chaque hôte cible, ainsi que les conditions et les dépendances nécessaires à l'exécution de ces actions.</a:t>
            </a:r>
          </a:p>
          <a:p>
            <a:pPr algn="l"/>
            <a:r>
              <a:rPr lang="fr-FR" dirty="0">
                <a:solidFill>
                  <a:schemeClr val="bg1"/>
                </a:solidFill>
              </a:rPr>
              <a:t>Voici les principaux éléments d'un </a:t>
            </a:r>
            <a:r>
              <a:rPr lang="fr-FR" dirty="0" err="1">
                <a:solidFill>
                  <a:schemeClr val="bg1"/>
                </a:solidFill>
              </a:rPr>
              <a:t>playbook</a:t>
            </a:r>
            <a:r>
              <a:rPr lang="fr-FR" dirty="0">
                <a:solidFill>
                  <a:schemeClr val="bg1"/>
                </a:solidFill>
              </a:rPr>
              <a:t> Ansible </a:t>
            </a:r>
            <a:r>
              <a:rPr lang="fr-FR" b="0" i="0" dirty="0">
                <a:solidFill>
                  <a:srgbClr val="0D0D0D"/>
                </a:solidFill>
                <a:effectLst/>
                <a:highlight>
                  <a:srgbClr val="FFFFFF"/>
                </a:highlight>
                <a:latin typeface="Söhne"/>
              </a:rPr>
              <a:t>:</a:t>
            </a:r>
          </a:p>
          <a:p>
            <a:pPr algn="l"/>
            <a:r>
              <a:rPr lang="fr-FR" b="0" i="0" dirty="0">
                <a:solidFill>
                  <a:srgbClr val="0D0D0D"/>
                </a:solidFill>
                <a:effectLst/>
                <a:highlight>
                  <a:srgbClr val="FFFFFF"/>
                </a:highlight>
                <a:latin typeface="Söhne"/>
              </a:rPr>
              <a:t> </a:t>
            </a:r>
            <a:r>
              <a:rPr lang="fr-FR" b="1" i="0" dirty="0">
                <a:solidFill>
                  <a:srgbClr val="0D0D0D"/>
                </a:solidFill>
                <a:effectLst/>
                <a:highlight>
                  <a:srgbClr val="FFFFFF"/>
                </a:highlight>
                <a:latin typeface="Söhne"/>
              </a:rPr>
              <a:t>Nom du </a:t>
            </a:r>
            <a:r>
              <a:rPr lang="fr-FR" b="1"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 Chaque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commence généralement par un nom qui décrit son objectif ou son domaine d'application.</a:t>
            </a:r>
          </a:p>
          <a:p>
            <a:pPr algn="l">
              <a:buFont typeface="+mj-lt"/>
              <a:buAutoNum type="arabicPeriod"/>
            </a:pPr>
            <a:r>
              <a:rPr lang="fr-FR" b="1" i="0" dirty="0">
                <a:solidFill>
                  <a:srgbClr val="0D0D0D"/>
                </a:solidFill>
                <a:effectLst/>
                <a:highlight>
                  <a:srgbClr val="FFFFFF"/>
                </a:highlight>
                <a:latin typeface="Söhne"/>
              </a:rPr>
              <a:t>Liste des hôtes cibles</a:t>
            </a:r>
            <a:r>
              <a:rPr lang="fr-FR" b="0" i="0" dirty="0">
                <a:solidFill>
                  <a:srgbClr val="0D0D0D"/>
                </a:solidFill>
                <a:effectLst/>
                <a:highlight>
                  <a:srgbClr val="FFFFFF"/>
                </a:highlight>
                <a:latin typeface="Söhne"/>
              </a:rPr>
              <a:t> : Le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spécifie les hôtes sur lesquels les tâches doivent être exécutées. Cela peut être une liste spécifique d'hôtes, un groupe d'hôtes ou le groupe "all" pour tous les hôtes.</a:t>
            </a:r>
          </a:p>
          <a:p>
            <a:pPr algn="l">
              <a:buFont typeface="+mj-lt"/>
              <a:buAutoNum type="arabicPeriod"/>
            </a:pPr>
            <a:r>
              <a:rPr lang="fr-FR" b="1" i="0" dirty="0">
                <a:solidFill>
                  <a:srgbClr val="0D0D0D"/>
                </a:solidFill>
                <a:effectLst/>
                <a:highlight>
                  <a:srgbClr val="FFFFFF"/>
                </a:highlight>
                <a:latin typeface="Söhne"/>
              </a:rPr>
              <a:t>Tâches</a:t>
            </a:r>
            <a:r>
              <a:rPr lang="fr-FR" b="0" i="0" dirty="0">
                <a:solidFill>
                  <a:srgbClr val="0D0D0D"/>
                </a:solidFill>
                <a:effectLst/>
                <a:highlight>
                  <a:srgbClr val="FFFFFF"/>
                </a:highlight>
                <a:latin typeface="Söhne"/>
              </a:rPr>
              <a:t> : Les tâches sont les actions à effectuer sur les hôtes cibles. Chaque tâche est définie comme une liste d'instructions, généralement sous forme de modules Ansible. Les modules peuvent inclure des actions telles que la copie de fichiers, l'installation de logiciels, la gestion des services, etc.</a:t>
            </a:r>
          </a:p>
          <a:p>
            <a:pPr algn="l">
              <a:buFont typeface="+mj-lt"/>
              <a:buAutoNum type="arabicPeriod"/>
            </a:pPr>
            <a:r>
              <a:rPr lang="fr-FR" b="1" i="0" dirty="0">
                <a:solidFill>
                  <a:srgbClr val="0D0D0D"/>
                </a:solidFill>
                <a:effectLst/>
                <a:highlight>
                  <a:srgbClr val="FFFFFF"/>
                </a:highlight>
                <a:latin typeface="Söhne"/>
              </a:rPr>
              <a:t>Variables</a:t>
            </a:r>
            <a:r>
              <a:rPr lang="fr-FR" b="0" i="0" dirty="0">
                <a:solidFill>
                  <a:srgbClr val="0D0D0D"/>
                </a:solidFill>
                <a:effectLst/>
                <a:highlight>
                  <a:srgbClr val="FFFFFF"/>
                </a:highlight>
                <a:latin typeface="Söhne"/>
              </a:rPr>
              <a:t> : Les variables peuvent être définies au niveau du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pour personnaliser le comportement des tâches en fonction des besoins spécifiques. Les variables peuvent être définies de différentes manières, y compris au niveau du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lui-même, dans des fichiers de variables ou transmises en ligne de commande.</a:t>
            </a:r>
          </a:p>
          <a:p>
            <a:pPr algn="l">
              <a:buFont typeface="+mj-lt"/>
              <a:buAutoNum type="arabicPeriod"/>
            </a:pPr>
            <a:r>
              <a:rPr lang="fr-FR" b="1" i="0" dirty="0">
                <a:solidFill>
                  <a:srgbClr val="0D0D0D"/>
                </a:solidFill>
                <a:effectLst/>
                <a:highlight>
                  <a:srgbClr val="FFFFFF"/>
                </a:highlight>
                <a:latin typeface="Söhne"/>
              </a:rPr>
              <a:t>Handlers</a:t>
            </a:r>
            <a:r>
              <a:rPr lang="fr-FR" b="0" i="0" dirty="0">
                <a:solidFill>
                  <a:srgbClr val="0D0D0D"/>
                </a:solidFill>
                <a:effectLst/>
                <a:highlight>
                  <a:srgbClr val="FFFFFF"/>
                </a:highlight>
                <a:latin typeface="Söhne"/>
              </a:rPr>
              <a:t> : Les handlers sont des actions à exécuter en réponse à des événements spécifiques, tels que la modification d'un fichier de configuration ou le redémarrage d'un service. Ils sont déclenchés par les tâches lorsqu'elles modifient l'état du système et sont exécutés à la fin de l'exécution du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a:t>
            </a:r>
          </a:p>
          <a:p>
            <a:pPr algn="l">
              <a:buFont typeface="+mj-lt"/>
              <a:buAutoNum type="arabicPeriod"/>
            </a:pPr>
            <a:r>
              <a:rPr lang="fr-FR" b="1" i="0" dirty="0">
                <a:solidFill>
                  <a:srgbClr val="0D0D0D"/>
                </a:solidFill>
                <a:effectLst/>
                <a:highlight>
                  <a:srgbClr val="FFFFFF"/>
                </a:highlight>
                <a:latin typeface="Söhne"/>
              </a:rPr>
              <a:t>Stratégies de mise à jour</a:t>
            </a:r>
            <a:r>
              <a:rPr lang="fr-FR" b="0" i="0" dirty="0">
                <a:solidFill>
                  <a:srgbClr val="0D0D0D"/>
                </a:solidFill>
                <a:effectLst/>
                <a:highlight>
                  <a:srgbClr val="FFFFFF"/>
                </a:highlight>
                <a:latin typeface="Söhne"/>
              </a:rPr>
              <a:t> : Les stratégies de mise à jour définissent la manière dont Ansible gère l'exécution des tâches sur les hôtes cibles. Par exemple, vous pouvez définir une stratégie de mise à jour séquentielle ou parallèle pour contrôler le nombre d'hôtes cibles mis à jour en même temps.</a:t>
            </a:r>
          </a:p>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38</a:t>
            </a:fld>
            <a:endParaRPr lang="fr-FR"/>
          </a:p>
        </p:txBody>
      </p:sp>
    </p:spTree>
    <p:extLst>
      <p:ext uri="{BB962C8B-B14F-4D97-AF65-F5344CB8AC3E}">
        <p14:creationId xmlns:p14="http://schemas.microsoft.com/office/powerpoint/2010/main" val="18766641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Un </a:t>
            </a:r>
            <a:r>
              <a:rPr lang="fr-FR" sz="1400" dirty="0" err="1">
                <a:solidFill>
                  <a:schemeClr val="dk1"/>
                </a:solidFill>
                <a:latin typeface="Quattrocento Sans"/>
                <a:ea typeface="Quattrocento Sans"/>
                <a:cs typeface="Quattrocento Sans"/>
                <a:sym typeface="Quattrocento Sans"/>
              </a:rPr>
              <a:t>playbook</a:t>
            </a:r>
            <a:r>
              <a:rPr lang="fr-FR" sz="1400" dirty="0">
                <a:solidFill>
                  <a:schemeClr val="dk1"/>
                </a:solidFill>
                <a:latin typeface="Quattrocento Sans"/>
                <a:ea typeface="Quattrocento Sans"/>
                <a:cs typeface="Quattrocento Sans"/>
                <a:sym typeface="Quattrocento Sans"/>
              </a:rPr>
              <a:t> contient les instructions pour configurer vos hosts.</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Un </a:t>
            </a:r>
            <a:r>
              <a:rPr lang="fr-FR" sz="1400" dirty="0" err="1">
                <a:solidFill>
                  <a:schemeClr val="dk1"/>
                </a:solidFill>
                <a:latin typeface="Quattrocento Sans"/>
                <a:ea typeface="Quattrocento Sans"/>
                <a:cs typeface="Quattrocento Sans"/>
                <a:sym typeface="Quattrocento Sans"/>
              </a:rPr>
              <a:t>playbook</a:t>
            </a:r>
            <a:r>
              <a:rPr lang="fr-FR" sz="1400" dirty="0">
                <a:solidFill>
                  <a:schemeClr val="dk1"/>
                </a:solidFill>
                <a:latin typeface="Quattrocento Sans"/>
                <a:ea typeface="Quattrocento Sans"/>
                <a:cs typeface="Quattrocento Sans"/>
                <a:sym typeface="Quattrocento Sans"/>
              </a:rPr>
              <a:t> contient un ou plusieurs </a:t>
            </a:r>
            <a:r>
              <a:rPr lang="fr-FR" sz="1400" dirty="0" err="1">
                <a:solidFill>
                  <a:schemeClr val="dk1"/>
                </a:solidFill>
                <a:latin typeface="Quattrocento Sans"/>
                <a:ea typeface="Quattrocento Sans"/>
                <a:cs typeface="Quattrocento Sans"/>
                <a:sym typeface="Quattrocento Sans"/>
              </a:rPr>
              <a:t>plays</a:t>
            </a:r>
            <a:r>
              <a:rPr lang="fr-FR" sz="1400" dirty="0">
                <a:solidFill>
                  <a:schemeClr val="dk1"/>
                </a:solidFill>
                <a:latin typeface="Quattrocento Sans"/>
                <a:ea typeface="Quattrocento Sans"/>
                <a:cs typeface="Quattrocento Sans"/>
                <a:sym typeface="Quattrocento Sans"/>
              </a:rPr>
              <a:t>.</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Un </a:t>
            </a:r>
            <a:r>
              <a:rPr lang="fr-FR" sz="1400" dirty="0" err="1">
                <a:solidFill>
                  <a:schemeClr val="dk1"/>
                </a:solidFill>
                <a:latin typeface="Quattrocento Sans"/>
                <a:ea typeface="Quattrocento Sans"/>
                <a:cs typeface="Quattrocento Sans"/>
                <a:sym typeface="Quattrocento Sans"/>
              </a:rPr>
              <a:t>play</a:t>
            </a:r>
            <a:r>
              <a:rPr lang="fr-FR" sz="1400" dirty="0">
                <a:solidFill>
                  <a:schemeClr val="dk1"/>
                </a:solidFill>
                <a:latin typeface="Quattrocento Sans"/>
                <a:ea typeface="Quattrocento Sans"/>
                <a:cs typeface="Quattrocento Sans"/>
                <a:sym typeface="Quattrocento Sans"/>
              </a:rPr>
              <a:t> est une </a:t>
            </a:r>
            <a:r>
              <a:rPr lang="fr-FR" sz="1400" dirty="0" err="1">
                <a:solidFill>
                  <a:schemeClr val="dk1"/>
                </a:solidFill>
                <a:latin typeface="Quattrocento Sans"/>
                <a:ea typeface="Quattrocento Sans"/>
                <a:cs typeface="Quattrocento Sans"/>
                <a:sym typeface="Quattrocento Sans"/>
              </a:rPr>
              <a:t>task</a:t>
            </a:r>
            <a:r>
              <a:rPr lang="fr-FR" sz="1400" dirty="0">
                <a:solidFill>
                  <a:schemeClr val="dk1"/>
                </a:solidFill>
                <a:latin typeface="Quattrocento Sans"/>
                <a:ea typeface="Quattrocento Sans"/>
                <a:cs typeface="Quattrocento Sans"/>
                <a:sym typeface="Quattrocento Sans"/>
              </a:rPr>
              <a:t>.</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Les </a:t>
            </a:r>
            <a:r>
              <a:rPr lang="fr-FR" sz="1400" dirty="0" err="1">
                <a:solidFill>
                  <a:schemeClr val="dk1"/>
                </a:solidFill>
                <a:latin typeface="Quattrocento Sans"/>
                <a:ea typeface="Quattrocento Sans"/>
                <a:cs typeface="Quattrocento Sans"/>
                <a:sym typeface="Quattrocento Sans"/>
              </a:rPr>
              <a:t>Playbooks</a:t>
            </a:r>
            <a:r>
              <a:rPr lang="fr-FR" sz="1400" dirty="0">
                <a:solidFill>
                  <a:schemeClr val="dk1"/>
                </a:solidFill>
                <a:latin typeface="Quattrocento Sans"/>
                <a:ea typeface="Quattrocento Sans"/>
                <a:cs typeface="Quattrocento Sans"/>
                <a:sym typeface="Quattrocento Sans"/>
              </a:rPr>
              <a:t> sont au format YAML.</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Utilise un </a:t>
            </a:r>
            <a:r>
              <a:rPr lang="fr-FR" sz="1400" dirty="0" err="1">
                <a:solidFill>
                  <a:schemeClr val="dk1"/>
                </a:solidFill>
                <a:latin typeface="Quattrocento Sans"/>
                <a:ea typeface="Quattrocento Sans"/>
                <a:cs typeface="Quattrocento Sans"/>
                <a:sym typeface="Quattrocento Sans"/>
              </a:rPr>
              <a:t>syntax</a:t>
            </a:r>
            <a:r>
              <a:rPr lang="fr-FR" sz="1400" dirty="0">
                <a:solidFill>
                  <a:schemeClr val="dk1"/>
                </a:solidFill>
                <a:latin typeface="Quattrocento Sans"/>
                <a:ea typeface="Quattrocento Sans"/>
                <a:cs typeface="Quattrocento Sans"/>
                <a:sym typeface="Quattrocento Sans"/>
              </a:rPr>
              <a:t> minime.</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Fait pour être lisible.</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Doit être idempotent, c’est-à-dire exécutés plusieurs fois, le résultat sera le même.</a:t>
            </a:r>
          </a:p>
          <a:p>
            <a:pPr marL="291582" marR="0" lvl="0" indent="-279512" algn="l" rtl="0">
              <a:spcBef>
                <a:spcPts val="5"/>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Peut-être divisés en </a:t>
            </a:r>
            <a:r>
              <a:rPr lang="fr-FR" sz="1400" dirty="0" err="1">
                <a:solidFill>
                  <a:schemeClr val="dk1"/>
                </a:solidFill>
                <a:latin typeface="Quattrocento Sans"/>
                <a:ea typeface="Quattrocento Sans"/>
                <a:cs typeface="Quattrocento Sans"/>
                <a:sym typeface="Quattrocento Sans"/>
              </a:rPr>
              <a:t>template</a:t>
            </a:r>
            <a:r>
              <a:rPr lang="fr-FR" sz="1400" dirty="0">
                <a:solidFill>
                  <a:schemeClr val="dk1"/>
                </a:solidFill>
                <a:latin typeface="Quattrocento Sans"/>
                <a:ea typeface="Quattrocento Sans"/>
                <a:cs typeface="Quattrocento Sans"/>
                <a:sym typeface="Quattrocento Sans"/>
              </a:rPr>
              <a:t> ou rôles.</a:t>
            </a:r>
          </a:p>
          <a:p>
            <a:pPr marL="291582" marR="0" lvl="0" indent="-279512" algn="l" rtl="0">
              <a:spcBef>
                <a:spcPts val="0"/>
              </a:spcBef>
              <a:spcAft>
                <a:spcPts val="0"/>
              </a:spcAft>
              <a:buClr>
                <a:schemeClr val="dk1"/>
              </a:buClr>
              <a:buSzPts val="1401"/>
              <a:buFont typeface="Arial"/>
              <a:buChar char="●"/>
            </a:pPr>
            <a:r>
              <a:rPr lang="fr-FR" sz="1400" dirty="0">
                <a:solidFill>
                  <a:schemeClr val="dk1"/>
                </a:solidFill>
                <a:latin typeface="Quattrocento Sans"/>
                <a:ea typeface="Quattrocento Sans"/>
                <a:cs typeface="Quattrocento Sans"/>
                <a:sym typeface="Quattrocento Sans"/>
              </a:rPr>
              <a:t>Plus efficaces pour être exécuté plusieurs </a:t>
            </a:r>
            <a:r>
              <a:rPr lang="fr-FR" sz="1400" dirty="0" err="1">
                <a:solidFill>
                  <a:schemeClr val="dk1"/>
                </a:solidFill>
                <a:latin typeface="Quattrocento Sans"/>
                <a:ea typeface="Quattrocento Sans"/>
                <a:cs typeface="Quattrocento Sans"/>
                <a:sym typeface="Quattrocento Sans"/>
              </a:rPr>
              <a:t>tasks</a:t>
            </a:r>
            <a:r>
              <a:rPr lang="fr-FR" sz="1400" dirty="0">
                <a:solidFill>
                  <a:schemeClr val="dk1"/>
                </a:solidFill>
                <a:latin typeface="Quattrocento Sans"/>
                <a:ea typeface="Quattrocento Sans"/>
                <a:cs typeface="Quattrocento Sans"/>
                <a:sym typeface="Quattrocento Sans"/>
              </a:rPr>
              <a:t> qu’en ligne de commande.</a:t>
            </a:r>
            <a:endParaRPr lang="fr-FR" b="1" dirty="0">
              <a:solidFill>
                <a:schemeClr val="bg1"/>
              </a:solidFill>
            </a:endParaRPr>
          </a:p>
          <a:p>
            <a:pPr algn="l"/>
            <a:r>
              <a:rPr lang="fr-FR" b="1" dirty="0" err="1">
                <a:solidFill>
                  <a:schemeClr val="bg1"/>
                </a:solidFill>
              </a:rPr>
              <a:t>Playbook</a:t>
            </a:r>
            <a:r>
              <a:rPr lang="fr-FR" b="1" dirty="0">
                <a:solidFill>
                  <a:schemeClr val="bg1"/>
                </a:solidFill>
              </a:rPr>
              <a:t> Ansible  : </a:t>
            </a:r>
            <a:r>
              <a:rPr lang="fr-FR" dirty="0">
                <a:solidFill>
                  <a:schemeClr val="bg1"/>
                </a:solidFill>
              </a:rPr>
              <a:t>est un fichier </a:t>
            </a:r>
            <a:r>
              <a:rPr lang="fr-FR" b="1" i="1" dirty="0">
                <a:solidFill>
                  <a:schemeClr val="bg1"/>
                </a:solidFill>
              </a:rPr>
              <a:t>YAML</a:t>
            </a:r>
            <a:r>
              <a:rPr lang="fr-FR" dirty="0">
                <a:solidFill>
                  <a:schemeClr val="bg1"/>
                </a:solidFill>
              </a:rPr>
              <a:t> qui contient une série d'instructions décrivant les tâches à effectuer sur un ensemble d'hôtes cibles. Un </a:t>
            </a:r>
            <a:r>
              <a:rPr lang="fr-FR" dirty="0" err="1">
                <a:solidFill>
                  <a:schemeClr val="bg1"/>
                </a:solidFill>
              </a:rPr>
              <a:t>playbook</a:t>
            </a:r>
            <a:r>
              <a:rPr lang="fr-FR" dirty="0">
                <a:solidFill>
                  <a:schemeClr val="bg1"/>
                </a:solidFill>
              </a:rPr>
              <a:t> définit les actions à exécuter par Ansible sur chaque hôte cible, ainsi que les conditions et les dépendances nécessaires à l'exécution de ces actions.</a:t>
            </a:r>
          </a:p>
          <a:p>
            <a:pPr algn="l"/>
            <a:r>
              <a:rPr lang="fr-FR" dirty="0">
                <a:solidFill>
                  <a:schemeClr val="bg1"/>
                </a:solidFill>
              </a:rPr>
              <a:t>Voici les principaux éléments d'un </a:t>
            </a:r>
            <a:r>
              <a:rPr lang="fr-FR" dirty="0" err="1">
                <a:solidFill>
                  <a:schemeClr val="bg1"/>
                </a:solidFill>
              </a:rPr>
              <a:t>playbook</a:t>
            </a:r>
            <a:r>
              <a:rPr lang="fr-FR" dirty="0">
                <a:solidFill>
                  <a:schemeClr val="bg1"/>
                </a:solidFill>
              </a:rPr>
              <a:t> Ansible </a:t>
            </a:r>
            <a:r>
              <a:rPr lang="fr-FR" b="0" i="0" dirty="0">
                <a:solidFill>
                  <a:srgbClr val="0D0D0D"/>
                </a:solidFill>
                <a:effectLst/>
                <a:highlight>
                  <a:srgbClr val="FFFFFF"/>
                </a:highlight>
                <a:latin typeface="Söhne"/>
              </a:rPr>
              <a:t>:</a:t>
            </a:r>
          </a:p>
          <a:p>
            <a:pPr algn="l"/>
            <a:r>
              <a:rPr lang="fr-FR" b="0" i="0" dirty="0">
                <a:solidFill>
                  <a:srgbClr val="0D0D0D"/>
                </a:solidFill>
                <a:effectLst/>
                <a:highlight>
                  <a:srgbClr val="FFFFFF"/>
                </a:highlight>
                <a:latin typeface="Söhne"/>
              </a:rPr>
              <a:t> </a:t>
            </a:r>
            <a:r>
              <a:rPr lang="fr-FR" b="1" i="0" dirty="0">
                <a:solidFill>
                  <a:srgbClr val="0D0D0D"/>
                </a:solidFill>
                <a:effectLst/>
                <a:highlight>
                  <a:srgbClr val="FFFFFF"/>
                </a:highlight>
                <a:latin typeface="Söhne"/>
              </a:rPr>
              <a:t>Nom du </a:t>
            </a:r>
            <a:r>
              <a:rPr lang="fr-FR" b="1"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 Chaque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commence généralement par un nom qui décrit son objectif ou son domaine d'application.</a:t>
            </a:r>
          </a:p>
          <a:p>
            <a:pPr algn="l">
              <a:buFont typeface="+mj-lt"/>
              <a:buAutoNum type="arabicPeriod"/>
            </a:pPr>
            <a:r>
              <a:rPr lang="fr-FR" b="1" i="0" dirty="0">
                <a:solidFill>
                  <a:srgbClr val="0D0D0D"/>
                </a:solidFill>
                <a:effectLst/>
                <a:highlight>
                  <a:srgbClr val="FFFFFF"/>
                </a:highlight>
                <a:latin typeface="Söhne"/>
              </a:rPr>
              <a:t>Liste des hôtes cibles</a:t>
            </a:r>
            <a:r>
              <a:rPr lang="fr-FR" b="0" i="0" dirty="0">
                <a:solidFill>
                  <a:srgbClr val="0D0D0D"/>
                </a:solidFill>
                <a:effectLst/>
                <a:highlight>
                  <a:srgbClr val="FFFFFF"/>
                </a:highlight>
                <a:latin typeface="Söhne"/>
              </a:rPr>
              <a:t> : Le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spécifie les hôtes sur lesquels les tâches doivent être exécutées. Cela peut être une liste spécifique d'hôtes, un groupe d'hôtes ou le groupe "all" pour tous les hôtes.</a:t>
            </a:r>
          </a:p>
          <a:p>
            <a:pPr algn="l">
              <a:buFont typeface="+mj-lt"/>
              <a:buAutoNum type="arabicPeriod"/>
            </a:pPr>
            <a:r>
              <a:rPr lang="fr-FR" b="1" i="0" dirty="0">
                <a:solidFill>
                  <a:srgbClr val="0D0D0D"/>
                </a:solidFill>
                <a:effectLst/>
                <a:highlight>
                  <a:srgbClr val="FFFFFF"/>
                </a:highlight>
                <a:latin typeface="Söhne"/>
              </a:rPr>
              <a:t>Tâches</a:t>
            </a:r>
            <a:r>
              <a:rPr lang="fr-FR" b="0" i="0" dirty="0">
                <a:solidFill>
                  <a:srgbClr val="0D0D0D"/>
                </a:solidFill>
                <a:effectLst/>
                <a:highlight>
                  <a:srgbClr val="FFFFFF"/>
                </a:highlight>
                <a:latin typeface="Söhne"/>
              </a:rPr>
              <a:t> : Les tâches sont les actions à effectuer sur les hôtes cibles. Chaque tâche est définie comme une liste d'instructions, généralement sous forme de modules Ansible. Les modules peuvent inclure des actions telles que la copie de fichiers, l'installation de logiciels, la gestion des services, etc.</a:t>
            </a:r>
          </a:p>
          <a:p>
            <a:pPr algn="l">
              <a:buFont typeface="+mj-lt"/>
              <a:buAutoNum type="arabicPeriod"/>
            </a:pPr>
            <a:r>
              <a:rPr lang="fr-FR" b="1" i="0" dirty="0">
                <a:solidFill>
                  <a:srgbClr val="0D0D0D"/>
                </a:solidFill>
                <a:effectLst/>
                <a:highlight>
                  <a:srgbClr val="FFFFFF"/>
                </a:highlight>
                <a:latin typeface="Söhne"/>
              </a:rPr>
              <a:t>Variables</a:t>
            </a:r>
            <a:r>
              <a:rPr lang="fr-FR" b="0" i="0" dirty="0">
                <a:solidFill>
                  <a:srgbClr val="0D0D0D"/>
                </a:solidFill>
                <a:effectLst/>
                <a:highlight>
                  <a:srgbClr val="FFFFFF"/>
                </a:highlight>
                <a:latin typeface="Söhne"/>
              </a:rPr>
              <a:t> : Les variables peuvent être définies au niveau du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pour personnaliser le comportement des tâches en fonction des besoins spécifiques. Les variables peuvent être définies de différentes manières, y compris au niveau du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lui-même, dans des fichiers de variables ou transmises en ligne de commande.</a:t>
            </a:r>
          </a:p>
          <a:p>
            <a:pPr algn="l">
              <a:buFont typeface="+mj-lt"/>
              <a:buAutoNum type="arabicPeriod"/>
            </a:pPr>
            <a:r>
              <a:rPr lang="fr-FR" b="1" i="0" dirty="0">
                <a:solidFill>
                  <a:srgbClr val="0D0D0D"/>
                </a:solidFill>
                <a:effectLst/>
                <a:highlight>
                  <a:srgbClr val="FFFFFF"/>
                </a:highlight>
                <a:latin typeface="Söhne"/>
              </a:rPr>
              <a:t>Handlers</a:t>
            </a:r>
            <a:r>
              <a:rPr lang="fr-FR" b="0" i="0" dirty="0">
                <a:solidFill>
                  <a:srgbClr val="0D0D0D"/>
                </a:solidFill>
                <a:effectLst/>
                <a:highlight>
                  <a:srgbClr val="FFFFFF"/>
                </a:highlight>
                <a:latin typeface="Söhne"/>
              </a:rPr>
              <a:t> : Les handlers sont des actions à exécuter en réponse à des événements spécifiques, tels que la modification d'un fichier de configuration ou le redémarrage d'un service. Ils sont déclenchés par les tâches lorsqu'elles modifient l'état du système et sont exécutés à la fin de l'exécution du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a:t>
            </a:r>
          </a:p>
          <a:p>
            <a:pPr algn="l">
              <a:buFont typeface="+mj-lt"/>
              <a:buAutoNum type="arabicPeriod"/>
            </a:pPr>
            <a:r>
              <a:rPr lang="fr-FR" b="1" i="0" dirty="0">
                <a:solidFill>
                  <a:srgbClr val="0D0D0D"/>
                </a:solidFill>
                <a:effectLst/>
                <a:highlight>
                  <a:srgbClr val="FFFFFF"/>
                </a:highlight>
                <a:latin typeface="Söhne"/>
              </a:rPr>
              <a:t>Stratégies de mise à jour</a:t>
            </a:r>
            <a:r>
              <a:rPr lang="fr-FR" b="0" i="0" dirty="0">
                <a:solidFill>
                  <a:srgbClr val="0D0D0D"/>
                </a:solidFill>
                <a:effectLst/>
                <a:highlight>
                  <a:srgbClr val="FFFFFF"/>
                </a:highlight>
                <a:latin typeface="Söhne"/>
              </a:rPr>
              <a:t> : Les stratégies de mise à jour définissent la manière dont Ansible gère l'exécution des tâches sur les hôtes cibles. Par exemple, vous pouvez définir une stratégie de mise à jour séquentielle ou parallèle pour contrôler le nombre d'hôtes cibles mis à jour en même temps.</a:t>
            </a:r>
          </a:p>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39</a:t>
            </a:fld>
            <a:endParaRPr lang="fr-FR"/>
          </a:p>
        </p:txBody>
      </p:sp>
    </p:spTree>
    <p:extLst>
      <p:ext uri="{BB962C8B-B14F-4D97-AF65-F5344CB8AC3E}">
        <p14:creationId xmlns:p14="http://schemas.microsoft.com/office/powerpoint/2010/main" val="38601763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sz="2000" b="0" i="0" dirty="0">
                <a:solidFill>
                  <a:srgbClr val="0D0D0D"/>
                </a:solidFill>
                <a:effectLst/>
                <a:highlight>
                  <a:srgbClr val="FFFFFF"/>
                </a:highlight>
                <a:latin typeface="Söhne"/>
              </a:rPr>
              <a:t>Dans ce </a:t>
            </a:r>
            <a:r>
              <a:rPr lang="fr-FR" sz="2000" b="0" i="0" dirty="0" err="1">
                <a:solidFill>
                  <a:srgbClr val="0D0D0D"/>
                </a:solidFill>
                <a:effectLst/>
                <a:highlight>
                  <a:srgbClr val="FFFFFF"/>
                </a:highlight>
                <a:latin typeface="Söhne"/>
              </a:rPr>
              <a:t>playbook</a:t>
            </a:r>
            <a:r>
              <a:rPr lang="fr-FR" sz="2000" b="0" i="0" dirty="0">
                <a:solidFill>
                  <a:srgbClr val="0D0D0D"/>
                </a:solidFill>
                <a:effectLst/>
                <a:highlight>
                  <a:srgbClr val="FFFFFF"/>
                </a:highlight>
                <a:latin typeface="Söhne"/>
              </a:rPr>
              <a:t> :</a:t>
            </a:r>
          </a:p>
          <a:p>
            <a:pPr algn="l">
              <a:buFont typeface="Arial" panose="020B0604020202020204" pitchFamily="34" charset="0"/>
              <a:buChar char="•"/>
            </a:pPr>
            <a:r>
              <a:rPr lang="fr-FR" sz="2000" b="1" i="0" dirty="0">
                <a:solidFill>
                  <a:srgbClr val="0D0D0D"/>
                </a:solidFill>
                <a:effectLst/>
                <a:highlight>
                  <a:srgbClr val="FFFFFF"/>
                </a:highlight>
                <a:latin typeface="Söhne"/>
              </a:rPr>
              <a:t>Nom du </a:t>
            </a:r>
            <a:r>
              <a:rPr lang="fr-FR" sz="2000" b="1" i="0" dirty="0" err="1">
                <a:solidFill>
                  <a:srgbClr val="0D0D0D"/>
                </a:solidFill>
                <a:effectLst/>
                <a:highlight>
                  <a:srgbClr val="FFFFFF"/>
                </a:highlight>
                <a:latin typeface="Söhne"/>
              </a:rPr>
              <a:t>playbook</a:t>
            </a:r>
            <a:r>
              <a:rPr lang="fr-FR" sz="2000" b="0" i="0" dirty="0">
                <a:solidFill>
                  <a:srgbClr val="0D0D0D"/>
                </a:solidFill>
                <a:effectLst/>
                <a:highlight>
                  <a:srgbClr val="FFFFFF"/>
                </a:highlight>
                <a:latin typeface="Söhne"/>
              </a:rPr>
              <a:t> : "Exemple de </a:t>
            </a:r>
            <a:r>
              <a:rPr lang="fr-FR" sz="2000" b="0" i="0" dirty="0" err="1">
                <a:solidFill>
                  <a:srgbClr val="0D0D0D"/>
                </a:solidFill>
                <a:effectLst/>
                <a:highlight>
                  <a:srgbClr val="FFFFFF"/>
                </a:highlight>
                <a:latin typeface="Söhne"/>
              </a:rPr>
              <a:t>playbook</a:t>
            </a:r>
            <a:r>
              <a:rPr lang="fr-FR" sz="2000" b="0" i="0" dirty="0">
                <a:solidFill>
                  <a:srgbClr val="0D0D0D"/>
                </a:solidFill>
                <a:effectLst/>
                <a:highlight>
                  <a:srgbClr val="FFFFFF"/>
                </a:highlight>
                <a:latin typeface="Söhne"/>
              </a:rPr>
              <a:t> avec diverses fonctionnalités" est le nom attribué au </a:t>
            </a:r>
            <a:r>
              <a:rPr lang="fr-FR" sz="2000" b="0" i="0" dirty="0" err="1">
                <a:solidFill>
                  <a:srgbClr val="0D0D0D"/>
                </a:solidFill>
                <a:effectLst/>
                <a:highlight>
                  <a:srgbClr val="FFFFFF"/>
                </a:highlight>
                <a:latin typeface="Söhne"/>
              </a:rPr>
              <a:t>playbook</a:t>
            </a:r>
            <a:r>
              <a:rPr lang="fr-FR" sz="2000" b="0" i="0" dirty="0">
                <a:solidFill>
                  <a:srgbClr val="0D0D0D"/>
                </a:solidFill>
                <a:effectLst/>
                <a:highlight>
                  <a:srgbClr val="FFFFFF"/>
                </a:highlight>
                <a:latin typeface="Söhne"/>
              </a:rPr>
              <a:t> pour l'identifier dans la sortie de la console ou les rapports d'exécution.</a:t>
            </a:r>
          </a:p>
          <a:p>
            <a:pPr algn="l">
              <a:buFont typeface="Arial" panose="020B0604020202020204" pitchFamily="34" charset="0"/>
              <a:buChar char="•"/>
            </a:pPr>
            <a:r>
              <a:rPr lang="fr-FR" sz="2000" b="1" i="0" dirty="0">
                <a:solidFill>
                  <a:srgbClr val="0D0D0D"/>
                </a:solidFill>
                <a:effectLst/>
                <a:highlight>
                  <a:srgbClr val="FFFFFF"/>
                </a:highlight>
                <a:latin typeface="Söhne"/>
              </a:rPr>
              <a:t>Hosts</a:t>
            </a:r>
            <a:r>
              <a:rPr lang="fr-FR" sz="2000" b="0" i="0" dirty="0">
                <a:solidFill>
                  <a:srgbClr val="0D0D0D"/>
                </a:solidFill>
                <a:effectLst/>
                <a:highlight>
                  <a:srgbClr val="FFFFFF"/>
                </a:highlight>
                <a:latin typeface="Söhne"/>
              </a:rPr>
              <a:t> : "all" spécifie que les tâches du </a:t>
            </a:r>
            <a:r>
              <a:rPr lang="fr-FR" sz="2000" b="0" i="0" dirty="0" err="1">
                <a:solidFill>
                  <a:srgbClr val="0D0D0D"/>
                </a:solidFill>
                <a:effectLst/>
                <a:highlight>
                  <a:srgbClr val="FFFFFF"/>
                </a:highlight>
                <a:latin typeface="Söhne"/>
              </a:rPr>
              <a:t>playbook</a:t>
            </a:r>
            <a:r>
              <a:rPr lang="fr-FR" sz="2000" b="0" i="0" dirty="0">
                <a:solidFill>
                  <a:srgbClr val="0D0D0D"/>
                </a:solidFill>
                <a:effectLst/>
                <a:highlight>
                  <a:srgbClr val="FFFFFF"/>
                </a:highlight>
                <a:latin typeface="Söhne"/>
              </a:rPr>
              <a:t> seront exécutées sur tous les hôtes de l'inventaire.</a:t>
            </a:r>
          </a:p>
          <a:p>
            <a:pPr algn="l">
              <a:buFont typeface="Arial" panose="020B0604020202020204" pitchFamily="34" charset="0"/>
              <a:buChar char="•"/>
            </a:pPr>
            <a:r>
              <a:rPr lang="fr-FR" sz="2000" b="1" i="0" dirty="0" err="1">
                <a:solidFill>
                  <a:srgbClr val="0D0D0D"/>
                </a:solidFill>
                <a:effectLst/>
                <a:highlight>
                  <a:srgbClr val="FFFFFF"/>
                </a:highlight>
                <a:latin typeface="Söhne"/>
              </a:rPr>
              <a:t>gather_facts</a:t>
            </a:r>
            <a:r>
              <a:rPr lang="fr-FR" sz="2000" b="0" i="0" dirty="0">
                <a:solidFill>
                  <a:srgbClr val="0D0D0D"/>
                </a:solidFill>
                <a:effectLst/>
                <a:highlight>
                  <a:srgbClr val="FFFFFF"/>
                </a:highlight>
                <a:latin typeface="Söhne"/>
              </a:rPr>
              <a:t> : "</a:t>
            </a:r>
            <a:r>
              <a:rPr lang="fr-FR" sz="2000" b="0" i="0" dirty="0" err="1">
                <a:solidFill>
                  <a:srgbClr val="0D0D0D"/>
                </a:solidFill>
                <a:effectLst/>
                <a:highlight>
                  <a:srgbClr val="FFFFFF"/>
                </a:highlight>
                <a:latin typeface="Söhne"/>
              </a:rPr>
              <a:t>true</a:t>
            </a:r>
            <a:r>
              <a:rPr lang="fr-FR" sz="2000" b="0" i="0" dirty="0">
                <a:solidFill>
                  <a:srgbClr val="0D0D0D"/>
                </a:solidFill>
                <a:effectLst/>
                <a:highlight>
                  <a:srgbClr val="FFFFFF"/>
                </a:highlight>
                <a:latin typeface="Söhne"/>
              </a:rPr>
              <a:t>" indique que les faits (</a:t>
            </a:r>
            <a:r>
              <a:rPr lang="fr-FR" sz="2000" b="0" i="0" dirty="0" err="1">
                <a:solidFill>
                  <a:srgbClr val="0D0D0D"/>
                </a:solidFill>
                <a:effectLst/>
                <a:highlight>
                  <a:srgbClr val="FFFFFF"/>
                </a:highlight>
                <a:latin typeface="Söhne"/>
              </a:rPr>
              <a:t>facts</a:t>
            </a:r>
            <a:r>
              <a:rPr lang="fr-FR" sz="2000" b="0" i="0" dirty="0">
                <a:solidFill>
                  <a:srgbClr val="0D0D0D"/>
                </a:solidFill>
                <a:effectLst/>
                <a:highlight>
                  <a:srgbClr val="FFFFFF"/>
                </a:highlight>
                <a:latin typeface="Söhne"/>
              </a:rPr>
              <a:t>) des hôtes seront collectés avant l'exécution des </a:t>
            </a:r>
            <a:r>
              <a:rPr lang="fr-FR" sz="2000" b="0" i="0" dirty="0" err="1">
                <a:solidFill>
                  <a:srgbClr val="0D0D0D"/>
                </a:solidFill>
                <a:effectLst/>
                <a:highlight>
                  <a:srgbClr val="FFFFFF"/>
                </a:highlight>
                <a:latin typeface="Söhne"/>
              </a:rPr>
              <a:t>tasks</a:t>
            </a:r>
            <a:r>
              <a:rPr lang="fr-FR" sz="2000" b="0" i="0" dirty="0">
                <a:solidFill>
                  <a:srgbClr val="0D0D0D"/>
                </a:solidFill>
                <a:effectLst/>
                <a:highlight>
                  <a:srgbClr val="FFFFFF"/>
                </a:highlight>
                <a:latin typeface="Söhne"/>
              </a:rPr>
              <a:t>.</a:t>
            </a:r>
          </a:p>
          <a:p>
            <a:pPr algn="l">
              <a:buFont typeface="Arial" panose="020B0604020202020204" pitchFamily="34" charset="0"/>
              <a:buChar char="•"/>
            </a:pPr>
            <a:r>
              <a:rPr lang="fr-FR" sz="2000" b="1" i="0" dirty="0" err="1">
                <a:solidFill>
                  <a:srgbClr val="0D0D0D"/>
                </a:solidFill>
                <a:effectLst/>
                <a:highlight>
                  <a:srgbClr val="FFFFFF"/>
                </a:highlight>
                <a:latin typeface="Söhne"/>
              </a:rPr>
              <a:t>vars_files</a:t>
            </a:r>
            <a:r>
              <a:rPr lang="fr-FR" sz="2000" b="0" i="0" dirty="0">
                <a:solidFill>
                  <a:srgbClr val="0D0D0D"/>
                </a:solidFill>
                <a:effectLst/>
                <a:highlight>
                  <a:srgbClr val="FFFFFF"/>
                </a:highlight>
                <a:latin typeface="Söhne"/>
              </a:rPr>
              <a:t> : Les fichiers de variables à charger avant l'exécution du </a:t>
            </a:r>
            <a:r>
              <a:rPr lang="fr-FR" sz="2000" b="0" i="0" dirty="0" err="1">
                <a:solidFill>
                  <a:srgbClr val="0D0D0D"/>
                </a:solidFill>
                <a:effectLst/>
                <a:highlight>
                  <a:srgbClr val="FFFFFF"/>
                </a:highlight>
                <a:latin typeface="Söhne"/>
              </a:rPr>
              <a:t>playbook</a:t>
            </a:r>
            <a:r>
              <a:rPr lang="fr-FR" sz="2000" b="0" i="0" dirty="0">
                <a:solidFill>
                  <a:srgbClr val="0D0D0D"/>
                </a:solidFill>
                <a:effectLst/>
                <a:highlight>
                  <a:srgbClr val="FFFFFF"/>
                </a:highlight>
                <a:latin typeface="Söhne"/>
              </a:rPr>
              <a:t>. Dans cet exemple, vars/</a:t>
            </a:r>
            <a:r>
              <a:rPr lang="fr-FR" sz="2000" b="0" i="0" dirty="0" err="1">
                <a:solidFill>
                  <a:srgbClr val="0D0D0D"/>
                </a:solidFill>
                <a:effectLst/>
                <a:highlight>
                  <a:srgbClr val="FFFFFF"/>
                </a:highlight>
                <a:latin typeface="Söhne"/>
              </a:rPr>
              <a:t>common.yml</a:t>
            </a:r>
            <a:r>
              <a:rPr lang="fr-FR" sz="2000" b="0" i="0" dirty="0">
                <a:solidFill>
                  <a:srgbClr val="0D0D0D"/>
                </a:solidFill>
                <a:effectLst/>
                <a:highlight>
                  <a:srgbClr val="FFFFFF"/>
                </a:highlight>
                <a:latin typeface="Söhne"/>
              </a:rPr>
              <a:t> et vars/{{ </a:t>
            </a:r>
            <a:r>
              <a:rPr lang="fr-FR" sz="2000" b="0" i="0" dirty="0" err="1">
                <a:solidFill>
                  <a:srgbClr val="0D0D0D"/>
                </a:solidFill>
                <a:effectLst/>
                <a:highlight>
                  <a:srgbClr val="FFFFFF"/>
                </a:highlight>
                <a:latin typeface="Söhne"/>
              </a:rPr>
              <a:t>environment</a:t>
            </a:r>
            <a:r>
              <a:rPr lang="fr-FR" sz="2000" b="0" i="0" dirty="0">
                <a:solidFill>
                  <a:srgbClr val="0D0D0D"/>
                </a:solidFill>
                <a:effectLst/>
                <a:highlight>
                  <a:srgbClr val="FFFFFF"/>
                </a:highlight>
                <a:latin typeface="Söhne"/>
              </a:rPr>
              <a:t> }}.</a:t>
            </a:r>
            <a:r>
              <a:rPr lang="fr-FR" sz="2000" b="0" i="0" dirty="0" err="1">
                <a:solidFill>
                  <a:srgbClr val="0D0D0D"/>
                </a:solidFill>
                <a:effectLst/>
                <a:highlight>
                  <a:srgbClr val="FFFFFF"/>
                </a:highlight>
                <a:latin typeface="Söhne"/>
              </a:rPr>
              <a:t>yml</a:t>
            </a:r>
            <a:r>
              <a:rPr lang="fr-FR" sz="2000" b="0" i="0" dirty="0">
                <a:solidFill>
                  <a:srgbClr val="0D0D0D"/>
                </a:solidFill>
                <a:effectLst/>
                <a:highlight>
                  <a:srgbClr val="FFFFFF"/>
                </a:highlight>
                <a:latin typeface="Söhne"/>
              </a:rPr>
              <a:t> sont inclus.</a:t>
            </a:r>
          </a:p>
          <a:p>
            <a:pPr algn="l">
              <a:buFont typeface="Arial" panose="020B0604020202020204" pitchFamily="34" charset="0"/>
              <a:buChar char="•"/>
            </a:pPr>
            <a:r>
              <a:rPr lang="fr-FR" sz="2000" b="1" i="0" dirty="0" err="1">
                <a:solidFill>
                  <a:srgbClr val="0D0D0D"/>
                </a:solidFill>
                <a:effectLst/>
                <a:highlight>
                  <a:srgbClr val="FFFFFF"/>
                </a:highlight>
                <a:latin typeface="Söhne"/>
              </a:rPr>
              <a:t>remote_user</a:t>
            </a:r>
            <a:r>
              <a:rPr lang="fr-FR" sz="2000" b="0" i="0" dirty="0">
                <a:solidFill>
                  <a:srgbClr val="0D0D0D"/>
                </a:solidFill>
                <a:effectLst/>
                <a:highlight>
                  <a:srgbClr val="FFFFFF"/>
                </a:highlight>
                <a:latin typeface="Söhne"/>
              </a:rPr>
              <a:t> : "ansible" est le nom d'utilisateur utilisé pour se connecter aux hôtes distants.</a:t>
            </a:r>
          </a:p>
          <a:p>
            <a:pPr algn="l">
              <a:buFont typeface="Arial" panose="020B0604020202020204" pitchFamily="34" charset="0"/>
              <a:buChar char="•"/>
            </a:pPr>
            <a:r>
              <a:rPr lang="fr-FR" sz="2000" b="1" i="0" dirty="0" err="1">
                <a:solidFill>
                  <a:srgbClr val="0D0D0D"/>
                </a:solidFill>
                <a:effectLst/>
                <a:highlight>
                  <a:srgbClr val="FFFFFF"/>
                </a:highlight>
                <a:latin typeface="Söhne"/>
              </a:rPr>
              <a:t>connection</a:t>
            </a:r>
            <a:r>
              <a:rPr lang="fr-FR" sz="2000" b="0" i="0" dirty="0">
                <a:solidFill>
                  <a:srgbClr val="0D0D0D"/>
                </a:solidFill>
                <a:effectLst/>
                <a:highlight>
                  <a:srgbClr val="FFFFFF"/>
                </a:highlight>
                <a:latin typeface="Söhne"/>
              </a:rPr>
              <a:t> : "</a:t>
            </a:r>
            <a:r>
              <a:rPr lang="fr-FR" sz="2000" b="0" i="0" dirty="0" err="1">
                <a:solidFill>
                  <a:srgbClr val="0D0D0D"/>
                </a:solidFill>
                <a:effectLst/>
                <a:highlight>
                  <a:srgbClr val="FFFFFF"/>
                </a:highlight>
                <a:latin typeface="Söhne"/>
              </a:rPr>
              <a:t>ssh</a:t>
            </a:r>
            <a:r>
              <a:rPr lang="fr-FR" sz="2000" b="0" i="0" dirty="0">
                <a:solidFill>
                  <a:srgbClr val="0D0D0D"/>
                </a:solidFill>
                <a:effectLst/>
                <a:highlight>
                  <a:srgbClr val="FFFFFF"/>
                </a:highlight>
                <a:latin typeface="Söhne"/>
              </a:rPr>
              <a:t>" spécifie le type de connexion à utiliser pour se connecter aux hôtes.</a:t>
            </a:r>
          </a:p>
          <a:p>
            <a:pPr algn="l">
              <a:buFont typeface="Arial" panose="020B0604020202020204" pitchFamily="34" charset="0"/>
              <a:buChar char="•"/>
            </a:pPr>
            <a:r>
              <a:rPr lang="fr-FR" sz="2000" b="1" i="0" dirty="0" err="1">
                <a:solidFill>
                  <a:srgbClr val="0D0D0D"/>
                </a:solidFill>
                <a:effectLst/>
                <a:highlight>
                  <a:srgbClr val="FFFFFF"/>
                </a:highlight>
                <a:latin typeface="Söhne"/>
              </a:rPr>
              <a:t>check_mode</a:t>
            </a:r>
            <a:r>
              <a:rPr lang="fr-FR" sz="2000" b="0" i="0" dirty="0">
                <a:solidFill>
                  <a:srgbClr val="0D0D0D"/>
                </a:solidFill>
                <a:effectLst/>
                <a:highlight>
                  <a:srgbClr val="FFFFFF"/>
                </a:highlight>
                <a:latin typeface="Söhne"/>
              </a:rPr>
              <a:t> : "false" indique que le mode de vérification (dry-run) est désactivé, et les changements seront réellement appliqués.</a:t>
            </a:r>
          </a:p>
          <a:p>
            <a:pPr algn="l">
              <a:buFont typeface="Arial" panose="020B0604020202020204" pitchFamily="34" charset="0"/>
              <a:buChar char="•"/>
            </a:pPr>
            <a:r>
              <a:rPr lang="fr-FR" sz="2000" b="1" i="0" dirty="0" err="1">
                <a:solidFill>
                  <a:srgbClr val="0D0D0D"/>
                </a:solidFill>
                <a:effectLst/>
                <a:highlight>
                  <a:srgbClr val="FFFFFF"/>
                </a:highlight>
                <a:latin typeface="Söhne"/>
              </a:rPr>
              <a:t>roles</a:t>
            </a:r>
            <a:r>
              <a:rPr lang="fr-FR" sz="2000" b="0" i="0" dirty="0">
                <a:solidFill>
                  <a:srgbClr val="0D0D0D"/>
                </a:solidFill>
                <a:effectLst/>
                <a:highlight>
                  <a:srgbClr val="FFFFFF"/>
                </a:highlight>
                <a:latin typeface="Söhne"/>
              </a:rPr>
              <a:t> : Les rôles à appliquer. Dans cet exemple, les rôles "</a:t>
            </a:r>
            <a:r>
              <a:rPr lang="fr-FR" sz="2000" b="0" i="0" dirty="0" err="1">
                <a:solidFill>
                  <a:srgbClr val="0D0D0D"/>
                </a:solidFill>
                <a:effectLst/>
                <a:highlight>
                  <a:srgbClr val="FFFFFF"/>
                </a:highlight>
                <a:latin typeface="Söhne"/>
              </a:rPr>
              <a:t>webserver</a:t>
            </a:r>
            <a:r>
              <a:rPr lang="fr-FR" sz="2000" b="0" i="0" dirty="0">
                <a:solidFill>
                  <a:srgbClr val="0D0D0D"/>
                </a:solidFill>
                <a:effectLst/>
                <a:highlight>
                  <a:srgbClr val="FFFFFF"/>
                </a:highlight>
                <a:latin typeface="Söhne"/>
              </a:rPr>
              <a:t>" et "</a:t>
            </a:r>
            <a:r>
              <a:rPr lang="fr-FR" sz="2000" b="0" i="0" dirty="0" err="1">
                <a:solidFill>
                  <a:srgbClr val="0D0D0D"/>
                </a:solidFill>
                <a:effectLst/>
                <a:highlight>
                  <a:srgbClr val="FFFFFF"/>
                </a:highlight>
                <a:latin typeface="Söhne"/>
              </a:rPr>
              <a:t>database</a:t>
            </a:r>
            <a:r>
              <a:rPr lang="fr-FR" sz="2000" b="0" i="0" dirty="0">
                <a:solidFill>
                  <a:srgbClr val="0D0D0D"/>
                </a:solidFill>
                <a:effectLst/>
                <a:highlight>
                  <a:srgbClr val="FFFFFF"/>
                </a:highlight>
                <a:latin typeface="Söhne"/>
              </a:rPr>
              <a:t>" sont inclus.</a:t>
            </a:r>
          </a:p>
          <a:p>
            <a:pPr algn="l">
              <a:buFont typeface="Arial" panose="020B0604020202020204" pitchFamily="34" charset="0"/>
              <a:buChar char="•"/>
            </a:pPr>
            <a:r>
              <a:rPr lang="fr-FR" sz="2000" b="1" i="0" dirty="0" err="1">
                <a:solidFill>
                  <a:srgbClr val="0D0D0D"/>
                </a:solidFill>
                <a:effectLst/>
                <a:highlight>
                  <a:srgbClr val="FFFFFF"/>
                </a:highlight>
                <a:latin typeface="Söhne"/>
              </a:rPr>
              <a:t>tasks</a:t>
            </a:r>
            <a:r>
              <a:rPr lang="fr-FR" sz="2000" b="0" i="0" dirty="0">
                <a:solidFill>
                  <a:srgbClr val="0D0D0D"/>
                </a:solidFill>
                <a:effectLst/>
                <a:highlight>
                  <a:srgbClr val="FFFFFF"/>
                </a:highlight>
                <a:latin typeface="Söhne"/>
              </a:rPr>
              <a:t> : Les tâches à exécuter. Dans cet exemple, une tâche est incluse pour installer des packages requis à partir de la liste </a:t>
            </a:r>
            <a:r>
              <a:rPr lang="fr-FR" sz="2000" b="0" i="0" dirty="0" err="1">
                <a:solidFill>
                  <a:srgbClr val="0D0D0D"/>
                </a:solidFill>
                <a:effectLst/>
                <a:highlight>
                  <a:srgbClr val="FFFFFF"/>
                </a:highlight>
                <a:latin typeface="Söhne"/>
              </a:rPr>
              <a:t>required_packages</a:t>
            </a:r>
            <a:r>
              <a:rPr lang="fr-FR" sz="2000" b="0" i="0" dirty="0">
                <a:solidFill>
                  <a:srgbClr val="0D0D0D"/>
                </a:solidFill>
                <a:effectLst/>
                <a:highlight>
                  <a:srgbClr val="FFFFFF"/>
                </a:highlight>
                <a:latin typeface="Söhne"/>
              </a:rPr>
              <a:t>.</a:t>
            </a:r>
          </a:p>
          <a:p>
            <a:pPr algn="l">
              <a:buFont typeface="Arial" panose="020B0604020202020204" pitchFamily="34" charset="0"/>
              <a:buChar char="•"/>
            </a:pPr>
            <a:r>
              <a:rPr lang="fr-FR" sz="2000" b="1" i="0" dirty="0">
                <a:solidFill>
                  <a:srgbClr val="0D0D0D"/>
                </a:solidFill>
                <a:effectLst/>
                <a:highlight>
                  <a:srgbClr val="FFFFFF"/>
                </a:highlight>
                <a:latin typeface="Söhne"/>
              </a:rPr>
              <a:t>handlers</a:t>
            </a:r>
            <a:r>
              <a:rPr lang="fr-FR" sz="2000" b="0" i="0" dirty="0">
                <a:solidFill>
                  <a:srgbClr val="0D0D0D"/>
                </a:solidFill>
                <a:effectLst/>
                <a:highlight>
                  <a:srgbClr val="FFFFFF"/>
                </a:highlight>
                <a:latin typeface="Söhne"/>
              </a:rPr>
              <a:t> : Les handlers sont des tâches déclenchées en réponse à des notifications spécifiques. Dans cet exemple, un handler est inclus pour redémarrer les services </a:t>
            </a:r>
            <a:r>
              <a:rPr lang="fr-FR" sz="2000" b="0" i="0" dirty="0" err="1">
                <a:solidFill>
                  <a:srgbClr val="0D0D0D"/>
                </a:solidFill>
                <a:effectLst/>
                <a:highlight>
                  <a:srgbClr val="FFFFFF"/>
                </a:highlight>
                <a:latin typeface="Söhne"/>
              </a:rPr>
              <a:t>nginx</a:t>
            </a:r>
            <a:r>
              <a:rPr lang="fr-FR" sz="2000" b="0" i="0" dirty="0">
                <a:solidFill>
                  <a:srgbClr val="0D0D0D"/>
                </a:solidFill>
                <a:effectLst/>
                <a:highlight>
                  <a:srgbClr val="FFFFFF"/>
                </a:highlight>
                <a:latin typeface="Söhne"/>
              </a:rPr>
              <a:t> et </a:t>
            </a:r>
            <a:r>
              <a:rPr lang="fr-FR" sz="2000" b="0" i="0" dirty="0" err="1">
                <a:solidFill>
                  <a:srgbClr val="0D0D0D"/>
                </a:solidFill>
                <a:effectLst/>
                <a:highlight>
                  <a:srgbClr val="FFFFFF"/>
                </a:highlight>
                <a:latin typeface="Söhne"/>
              </a:rPr>
              <a:t>mysql</a:t>
            </a:r>
            <a:r>
              <a:rPr lang="fr-FR" sz="2000" b="0" i="0" dirty="0">
                <a:solidFill>
                  <a:srgbClr val="0D0D0D"/>
                </a:solidFill>
                <a:effectLst/>
                <a:highlight>
                  <a:srgbClr val="FFFFFF"/>
                </a:highlight>
                <a:latin typeface="Söhne"/>
              </a:rPr>
              <a:t> lorsque notifié.</a:t>
            </a:r>
          </a:p>
          <a:p>
            <a:pPr algn="l"/>
            <a:r>
              <a:rPr lang="fr-FR" sz="2000" b="0" i="0" dirty="0">
                <a:solidFill>
                  <a:srgbClr val="0D0D0D"/>
                </a:solidFill>
                <a:effectLst/>
                <a:highlight>
                  <a:srgbClr val="FFFFFF"/>
                </a:highlight>
                <a:latin typeface="Söhne"/>
              </a:rPr>
              <a:t>Notez que les valeurs entre {{ }} sont des variables qui seront remplies lors de l'exécution du </a:t>
            </a:r>
            <a:r>
              <a:rPr lang="fr-FR" sz="2000" b="0" i="0" dirty="0" err="1">
                <a:solidFill>
                  <a:srgbClr val="0D0D0D"/>
                </a:solidFill>
                <a:effectLst/>
                <a:highlight>
                  <a:srgbClr val="FFFFFF"/>
                </a:highlight>
                <a:latin typeface="Söhne"/>
              </a:rPr>
              <a:t>playbook</a:t>
            </a:r>
            <a:r>
              <a:rPr lang="fr-FR" sz="2000" b="0" i="0" dirty="0">
                <a:solidFill>
                  <a:srgbClr val="0D0D0D"/>
                </a:solidFill>
                <a:effectLst/>
                <a:highlight>
                  <a:srgbClr val="FFFFFF"/>
                </a:highlight>
                <a:latin typeface="Söhne"/>
              </a:rPr>
              <a:t>.</a:t>
            </a: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40</a:t>
            </a:fld>
            <a:endParaRPr lang="fr-FR"/>
          </a:p>
        </p:txBody>
      </p:sp>
    </p:spTree>
    <p:extLst>
      <p:ext uri="{BB962C8B-B14F-4D97-AF65-F5344CB8AC3E}">
        <p14:creationId xmlns:p14="http://schemas.microsoft.com/office/powerpoint/2010/main" val="18736940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sz="2000" b="0" i="0" dirty="0">
                <a:solidFill>
                  <a:srgbClr val="0D0D0D"/>
                </a:solidFill>
                <a:effectLst/>
                <a:highlight>
                  <a:srgbClr val="FFFFFF"/>
                </a:highlight>
                <a:latin typeface="Söhne"/>
              </a:rPr>
              <a:t>Dans ce </a:t>
            </a:r>
            <a:r>
              <a:rPr lang="fr-FR" sz="2000" b="0" i="0" dirty="0" err="1">
                <a:solidFill>
                  <a:srgbClr val="0D0D0D"/>
                </a:solidFill>
                <a:effectLst/>
                <a:highlight>
                  <a:srgbClr val="FFFFFF"/>
                </a:highlight>
                <a:latin typeface="Söhne"/>
              </a:rPr>
              <a:t>playbook</a:t>
            </a:r>
            <a:r>
              <a:rPr lang="fr-FR" sz="2000" b="0" i="0" dirty="0">
                <a:solidFill>
                  <a:srgbClr val="0D0D0D"/>
                </a:solidFill>
                <a:effectLst/>
                <a:highlight>
                  <a:srgbClr val="FFFFFF"/>
                </a:highlight>
                <a:latin typeface="Söhne"/>
              </a:rPr>
              <a:t> :</a:t>
            </a:r>
          </a:p>
          <a:p>
            <a:pPr algn="l">
              <a:buFont typeface="Arial" panose="020B0604020202020204" pitchFamily="34" charset="0"/>
              <a:buChar char="•"/>
            </a:pPr>
            <a:r>
              <a:rPr lang="fr-FR" sz="2000" b="1" i="0" dirty="0">
                <a:solidFill>
                  <a:srgbClr val="0D0D0D"/>
                </a:solidFill>
                <a:effectLst/>
                <a:highlight>
                  <a:srgbClr val="FFFFFF"/>
                </a:highlight>
                <a:latin typeface="Söhne"/>
              </a:rPr>
              <a:t>Nom du </a:t>
            </a:r>
            <a:r>
              <a:rPr lang="fr-FR" sz="2000" b="1" i="0" dirty="0" err="1">
                <a:solidFill>
                  <a:srgbClr val="0D0D0D"/>
                </a:solidFill>
                <a:effectLst/>
                <a:highlight>
                  <a:srgbClr val="FFFFFF"/>
                </a:highlight>
                <a:latin typeface="Söhne"/>
              </a:rPr>
              <a:t>playbook</a:t>
            </a:r>
            <a:r>
              <a:rPr lang="fr-FR" sz="2000" b="0" i="0" dirty="0">
                <a:solidFill>
                  <a:srgbClr val="0D0D0D"/>
                </a:solidFill>
                <a:effectLst/>
                <a:highlight>
                  <a:srgbClr val="FFFFFF"/>
                </a:highlight>
                <a:latin typeface="Söhne"/>
              </a:rPr>
              <a:t> : "Exemple de </a:t>
            </a:r>
            <a:r>
              <a:rPr lang="fr-FR" sz="2000" b="0" i="0" dirty="0" err="1">
                <a:solidFill>
                  <a:srgbClr val="0D0D0D"/>
                </a:solidFill>
                <a:effectLst/>
                <a:highlight>
                  <a:srgbClr val="FFFFFF"/>
                </a:highlight>
                <a:latin typeface="Söhne"/>
              </a:rPr>
              <a:t>playbook</a:t>
            </a:r>
            <a:r>
              <a:rPr lang="fr-FR" sz="2000" b="0" i="0" dirty="0">
                <a:solidFill>
                  <a:srgbClr val="0D0D0D"/>
                </a:solidFill>
                <a:effectLst/>
                <a:highlight>
                  <a:srgbClr val="FFFFFF"/>
                </a:highlight>
                <a:latin typeface="Söhne"/>
              </a:rPr>
              <a:t> avec diverses fonctionnalités" est le nom attribué au </a:t>
            </a:r>
            <a:r>
              <a:rPr lang="fr-FR" sz="2000" b="0" i="0" dirty="0" err="1">
                <a:solidFill>
                  <a:srgbClr val="0D0D0D"/>
                </a:solidFill>
                <a:effectLst/>
                <a:highlight>
                  <a:srgbClr val="FFFFFF"/>
                </a:highlight>
                <a:latin typeface="Söhne"/>
              </a:rPr>
              <a:t>playbook</a:t>
            </a:r>
            <a:r>
              <a:rPr lang="fr-FR" sz="2000" b="0" i="0" dirty="0">
                <a:solidFill>
                  <a:srgbClr val="0D0D0D"/>
                </a:solidFill>
                <a:effectLst/>
                <a:highlight>
                  <a:srgbClr val="FFFFFF"/>
                </a:highlight>
                <a:latin typeface="Söhne"/>
              </a:rPr>
              <a:t> pour l'identifier dans la sortie de la console ou les rapports d'exécution.</a:t>
            </a:r>
          </a:p>
          <a:p>
            <a:pPr algn="l">
              <a:buFont typeface="Arial" panose="020B0604020202020204" pitchFamily="34" charset="0"/>
              <a:buChar char="•"/>
            </a:pPr>
            <a:r>
              <a:rPr lang="fr-FR" sz="2000" b="1" i="0" dirty="0">
                <a:solidFill>
                  <a:srgbClr val="0D0D0D"/>
                </a:solidFill>
                <a:effectLst/>
                <a:highlight>
                  <a:srgbClr val="FFFFFF"/>
                </a:highlight>
                <a:latin typeface="Söhne"/>
              </a:rPr>
              <a:t>Hosts</a:t>
            </a:r>
            <a:r>
              <a:rPr lang="fr-FR" sz="2000" b="0" i="0" dirty="0">
                <a:solidFill>
                  <a:srgbClr val="0D0D0D"/>
                </a:solidFill>
                <a:effectLst/>
                <a:highlight>
                  <a:srgbClr val="FFFFFF"/>
                </a:highlight>
                <a:latin typeface="Söhne"/>
              </a:rPr>
              <a:t> : "all" spécifie que les tâches du </a:t>
            </a:r>
            <a:r>
              <a:rPr lang="fr-FR" sz="2000" b="0" i="0" dirty="0" err="1">
                <a:solidFill>
                  <a:srgbClr val="0D0D0D"/>
                </a:solidFill>
                <a:effectLst/>
                <a:highlight>
                  <a:srgbClr val="FFFFFF"/>
                </a:highlight>
                <a:latin typeface="Söhne"/>
              </a:rPr>
              <a:t>playbook</a:t>
            </a:r>
            <a:r>
              <a:rPr lang="fr-FR" sz="2000" b="0" i="0" dirty="0">
                <a:solidFill>
                  <a:srgbClr val="0D0D0D"/>
                </a:solidFill>
                <a:effectLst/>
                <a:highlight>
                  <a:srgbClr val="FFFFFF"/>
                </a:highlight>
                <a:latin typeface="Söhne"/>
              </a:rPr>
              <a:t> seront exécutées sur tous les hôtes de l'inventaire.</a:t>
            </a:r>
          </a:p>
          <a:p>
            <a:pPr algn="l">
              <a:buFont typeface="Arial" panose="020B0604020202020204" pitchFamily="34" charset="0"/>
              <a:buChar char="•"/>
            </a:pPr>
            <a:r>
              <a:rPr lang="fr-FR" sz="2000" b="1" i="0" dirty="0" err="1">
                <a:solidFill>
                  <a:srgbClr val="0D0D0D"/>
                </a:solidFill>
                <a:effectLst/>
                <a:highlight>
                  <a:srgbClr val="FFFFFF"/>
                </a:highlight>
                <a:latin typeface="Söhne"/>
              </a:rPr>
              <a:t>gather_facts</a:t>
            </a:r>
            <a:r>
              <a:rPr lang="fr-FR" sz="2000" b="0" i="0" dirty="0">
                <a:solidFill>
                  <a:srgbClr val="0D0D0D"/>
                </a:solidFill>
                <a:effectLst/>
                <a:highlight>
                  <a:srgbClr val="FFFFFF"/>
                </a:highlight>
                <a:latin typeface="Söhne"/>
              </a:rPr>
              <a:t> : "</a:t>
            </a:r>
            <a:r>
              <a:rPr lang="fr-FR" sz="2000" b="0" i="0" dirty="0" err="1">
                <a:solidFill>
                  <a:srgbClr val="0D0D0D"/>
                </a:solidFill>
                <a:effectLst/>
                <a:highlight>
                  <a:srgbClr val="FFFFFF"/>
                </a:highlight>
                <a:latin typeface="Söhne"/>
              </a:rPr>
              <a:t>true</a:t>
            </a:r>
            <a:r>
              <a:rPr lang="fr-FR" sz="2000" b="0" i="0" dirty="0">
                <a:solidFill>
                  <a:srgbClr val="0D0D0D"/>
                </a:solidFill>
                <a:effectLst/>
                <a:highlight>
                  <a:srgbClr val="FFFFFF"/>
                </a:highlight>
                <a:latin typeface="Söhne"/>
              </a:rPr>
              <a:t>" indique que les faits (</a:t>
            </a:r>
            <a:r>
              <a:rPr lang="fr-FR" sz="2000" b="0" i="0" dirty="0" err="1">
                <a:solidFill>
                  <a:srgbClr val="0D0D0D"/>
                </a:solidFill>
                <a:effectLst/>
                <a:highlight>
                  <a:srgbClr val="FFFFFF"/>
                </a:highlight>
                <a:latin typeface="Söhne"/>
              </a:rPr>
              <a:t>facts</a:t>
            </a:r>
            <a:r>
              <a:rPr lang="fr-FR" sz="2000" b="0" i="0" dirty="0">
                <a:solidFill>
                  <a:srgbClr val="0D0D0D"/>
                </a:solidFill>
                <a:effectLst/>
                <a:highlight>
                  <a:srgbClr val="FFFFFF"/>
                </a:highlight>
                <a:latin typeface="Söhne"/>
              </a:rPr>
              <a:t>) des hôtes seront collectés avant l'exécution des </a:t>
            </a:r>
            <a:r>
              <a:rPr lang="fr-FR" sz="2000" b="0" i="0" dirty="0" err="1">
                <a:solidFill>
                  <a:srgbClr val="0D0D0D"/>
                </a:solidFill>
                <a:effectLst/>
                <a:highlight>
                  <a:srgbClr val="FFFFFF"/>
                </a:highlight>
                <a:latin typeface="Söhne"/>
              </a:rPr>
              <a:t>tasks</a:t>
            </a:r>
            <a:r>
              <a:rPr lang="fr-FR" sz="2000" b="0" i="0" dirty="0">
                <a:solidFill>
                  <a:srgbClr val="0D0D0D"/>
                </a:solidFill>
                <a:effectLst/>
                <a:highlight>
                  <a:srgbClr val="FFFFFF"/>
                </a:highlight>
                <a:latin typeface="Söhne"/>
              </a:rPr>
              <a:t>.</a:t>
            </a:r>
          </a:p>
          <a:p>
            <a:pPr algn="l">
              <a:buFont typeface="Arial" panose="020B0604020202020204" pitchFamily="34" charset="0"/>
              <a:buChar char="•"/>
            </a:pPr>
            <a:r>
              <a:rPr lang="fr-FR" sz="2000" b="1" i="0" dirty="0" err="1">
                <a:solidFill>
                  <a:srgbClr val="0D0D0D"/>
                </a:solidFill>
                <a:effectLst/>
                <a:highlight>
                  <a:srgbClr val="FFFFFF"/>
                </a:highlight>
                <a:latin typeface="Söhne"/>
              </a:rPr>
              <a:t>vars_files</a:t>
            </a:r>
            <a:r>
              <a:rPr lang="fr-FR" sz="2000" b="0" i="0" dirty="0">
                <a:solidFill>
                  <a:srgbClr val="0D0D0D"/>
                </a:solidFill>
                <a:effectLst/>
                <a:highlight>
                  <a:srgbClr val="FFFFFF"/>
                </a:highlight>
                <a:latin typeface="Söhne"/>
              </a:rPr>
              <a:t> : Les fichiers de variables à charger avant l'exécution du </a:t>
            </a:r>
            <a:r>
              <a:rPr lang="fr-FR" sz="2000" b="0" i="0" dirty="0" err="1">
                <a:solidFill>
                  <a:srgbClr val="0D0D0D"/>
                </a:solidFill>
                <a:effectLst/>
                <a:highlight>
                  <a:srgbClr val="FFFFFF"/>
                </a:highlight>
                <a:latin typeface="Söhne"/>
              </a:rPr>
              <a:t>playbook</a:t>
            </a:r>
            <a:r>
              <a:rPr lang="fr-FR" sz="2000" b="0" i="0" dirty="0">
                <a:solidFill>
                  <a:srgbClr val="0D0D0D"/>
                </a:solidFill>
                <a:effectLst/>
                <a:highlight>
                  <a:srgbClr val="FFFFFF"/>
                </a:highlight>
                <a:latin typeface="Söhne"/>
              </a:rPr>
              <a:t>. Dans cet exemple, vars/</a:t>
            </a:r>
            <a:r>
              <a:rPr lang="fr-FR" sz="2000" b="0" i="0" dirty="0" err="1">
                <a:solidFill>
                  <a:srgbClr val="0D0D0D"/>
                </a:solidFill>
                <a:effectLst/>
                <a:highlight>
                  <a:srgbClr val="FFFFFF"/>
                </a:highlight>
                <a:latin typeface="Söhne"/>
              </a:rPr>
              <a:t>common.yml</a:t>
            </a:r>
            <a:r>
              <a:rPr lang="fr-FR" sz="2000" b="0" i="0" dirty="0">
                <a:solidFill>
                  <a:srgbClr val="0D0D0D"/>
                </a:solidFill>
                <a:effectLst/>
                <a:highlight>
                  <a:srgbClr val="FFFFFF"/>
                </a:highlight>
                <a:latin typeface="Söhne"/>
              </a:rPr>
              <a:t> et vars/{{ </a:t>
            </a:r>
            <a:r>
              <a:rPr lang="fr-FR" sz="2000" b="0" i="0" dirty="0" err="1">
                <a:solidFill>
                  <a:srgbClr val="0D0D0D"/>
                </a:solidFill>
                <a:effectLst/>
                <a:highlight>
                  <a:srgbClr val="FFFFFF"/>
                </a:highlight>
                <a:latin typeface="Söhne"/>
              </a:rPr>
              <a:t>environment</a:t>
            </a:r>
            <a:r>
              <a:rPr lang="fr-FR" sz="2000" b="0" i="0" dirty="0">
                <a:solidFill>
                  <a:srgbClr val="0D0D0D"/>
                </a:solidFill>
                <a:effectLst/>
                <a:highlight>
                  <a:srgbClr val="FFFFFF"/>
                </a:highlight>
                <a:latin typeface="Söhne"/>
              </a:rPr>
              <a:t> }}.</a:t>
            </a:r>
            <a:r>
              <a:rPr lang="fr-FR" sz="2000" b="0" i="0" dirty="0" err="1">
                <a:solidFill>
                  <a:srgbClr val="0D0D0D"/>
                </a:solidFill>
                <a:effectLst/>
                <a:highlight>
                  <a:srgbClr val="FFFFFF"/>
                </a:highlight>
                <a:latin typeface="Söhne"/>
              </a:rPr>
              <a:t>yml</a:t>
            </a:r>
            <a:r>
              <a:rPr lang="fr-FR" sz="2000" b="0" i="0" dirty="0">
                <a:solidFill>
                  <a:srgbClr val="0D0D0D"/>
                </a:solidFill>
                <a:effectLst/>
                <a:highlight>
                  <a:srgbClr val="FFFFFF"/>
                </a:highlight>
                <a:latin typeface="Söhne"/>
              </a:rPr>
              <a:t> sont inclus.</a:t>
            </a:r>
          </a:p>
          <a:p>
            <a:pPr algn="l">
              <a:buFont typeface="Arial" panose="020B0604020202020204" pitchFamily="34" charset="0"/>
              <a:buChar char="•"/>
            </a:pPr>
            <a:r>
              <a:rPr lang="fr-FR" sz="2000" b="1" i="0" dirty="0" err="1">
                <a:solidFill>
                  <a:srgbClr val="0D0D0D"/>
                </a:solidFill>
                <a:effectLst/>
                <a:highlight>
                  <a:srgbClr val="FFFFFF"/>
                </a:highlight>
                <a:latin typeface="Söhne"/>
              </a:rPr>
              <a:t>remote_user</a:t>
            </a:r>
            <a:r>
              <a:rPr lang="fr-FR" sz="2000" b="0" i="0" dirty="0">
                <a:solidFill>
                  <a:srgbClr val="0D0D0D"/>
                </a:solidFill>
                <a:effectLst/>
                <a:highlight>
                  <a:srgbClr val="FFFFFF"/>
                </a:highlight>
                <a:latin typeface="Söhne"/>
              </a:rPr>
              <a:t> : "ansible" est le nom d'utilisateur utilisé pour se connecter aux hôtes distants.</a:t>
            </a:r>
          </a:p>
          <a:p>
            <a:pPr algn="l">
              <a:buFont typeface="Arial" panose="020B0604020202020204" pitchFamily="34" charset="0"/>
              <a:buChar char="•"/>
            </a:pPr>
            <a:r>
              <a:rPr lang="fr-FR" sz="2000" b="1" i="0" dirty="0" err="1">
                <a:solidFill>
                  <a:srgbClr val="0D0D0D"/>
                </a:solidFill>
                <a:effectLst/>
                <a:highlight>
                  <a:srgbClr val="FFFFFF"/>
                </a:highlight>
                <a:latin typeface="Söhne"/>
              </a:rPr>
              <a:t>connection</a:t>
            </a:r>
            <a:r>
              <a:rPr lang="fr-FR" sz="2000" b="0" i="0" dirty="0">
                <a:solidFill>
                  <a:srgbClr val="0D0D0D"/>
                </a:solidFill>
                <a:effectLst/>
                <a:highlight>
                  <a:srgbClr val="FFFFFF"/>
                </a:highlight>
                <a:latin typeface="Söhne"/>
              </a:rPr>
              <a:t> : "</a:t>
            </a:r>
            <a:r>
              <a:rPr lang="fr-FR" sz="2000" b="0" i="0" dirty="0" err="1">
                <a:solidFill>
                  <a:srgbClr val="0D0D0D"/>
                </a:solidFill>
                <a:effectLst/>
                <a:highlight>
                  <a:srgbClr val="FFFFFF"/>
                </a:highlight>
                <a:latin typeface="Söhne"/>
              </a:rPr>
              <a:t>ssh</a:t>
            </a:r>
            <a:r>
              <a:rPr lang="fr-FR" sz="2000" b="0" i="0" dirty="0">
                <a:solidFill>
                  <a:srgbClr val="0D0D0D"/>
                </a:solidFill>
                <a:effectLst/>
                <a:highlight>
                  <a:srgbClr val="FFFFFF"/>
                </a:highlight>
                <a:latin typeface="Söhne"/>
              </a:rPr>
              <a:t>" spécifie le type de connexion à utiliser pour se connecter aux hôtes.</a:t>
            </a:r>
          </a:p>
          <a:p>
            <a:pPr algn="l">
              <a:buFont typeface="Arial" panose="020B0604020202020204" pitchFamily="34" charset="0"/>
              <a:buChar char="•"/>
            </a:pPr>
            <a:r>
              <a:rPr lang="fr-FR" sz="2000" b="1" i="0" dirty="0" err="1">
                <a:solidFill>
                  <a:srgbClr val="0D0D0D"/>
                </a:solidFill>
                <a:effectLst/>
                <a:highlight>
                  <a:srgbClr val="FFFFFF"/>
                </a:highlight>
                <a:latin typeface="Söhne"/>
              </a:rPr>
              <a:t>check_mode</a:t>
            </a:r>
            <a:r>
              <a:rPr lang="fr-FR" sz="2000" b="0" i="0" dirty="0">
                <a:solidFill>
                  <a:srgbClr val="0D0D0D"/>
                </a:solidFill>
                <a:effectLst/>
                <a:highlight>
                  <a:srgbClr val="FFFFFF"/>
                </a:highlight>
                <a:latin typeface="Söhne"/>
              </a:rPr>
              <a:t> : "false" indique que le mode de vérification (dry-run) est désactivé, et les changements seront réellement appliqués.</a:t>
            </a:r>
          </a:p>
          <a:p>
            <a:pPr algn="l">
              <a:buFont typeface="Arial" panose="020B0604020202020204" pitchFamily="34" charset="0"/>
              <a:buChar char="•"/>
            </a:pPr>
            <a:r>
              <a:rPr lang="fr-FR" sz="2000" b="1" i="0" dirty="0" err="1">
                <a:solidFill>
                  <a:srgbClr val="0D0D0D"/>
                </a:solidFill>
                <a:effectLst/>
                <a:highlight>
                  <a:srgbClr val="FFFFFF"/>
                </a:highlight>
                <a:latin typeface="Söhne"/>
              </a:rPr>
              <a:t>roles</a:t>
            </a:r>
            <a:r>
              <a:rPr lang="fr-FR" sz="2000" b="0" i="0" dirty="0">
                <a:solidFill>
                  <a:srgbClr val="0D0D0D"/>
                </a:solidFill>
                <a:effectLst/>
                <a:highlight>
                  <a:srgbClr val="FFFFFF"/>
                </a:highlight>
                <a:latin typeface="Söhne"/>
              </a:rPr>
              <a:t> : Les rôles à appliquer. Dans cet exemple, les rôles "</a:t>
            </a:r>
            <a:r>
              <a:rPr lang="fr-FR" sz="2000" b="0" i="0" dirty="0" err="1">
                <a:solidFill>
                  <a:srgbClr val="0D0D0D"/>
                </a:solidFill>
                <a:effectLst/>
                <a:highlight>
                  <a:srgbClr val="FFFFFF"/>
                </a:highlight>
                <a:latin typeface="Söhne"/>
              </a:rPr>
              <a:t>webserver</a:t>
            </a:r>
            <a:r>
              <a:rPr lang="fr-FR" sz="2000" b="0" i="0" dirty="0">
                <a:solidFill>
                  <a:srgbClr val="0D0D0D"/>
                </a:solidFill>
                <a:effectLst/>
                <a:highlight>
                  <a:srgbClr val="FFFFFF"/>
                </a:highlight>
                <a:latin typeface="Söhne"/>
              </a:rPr>
              <a:t>" et "</a:t>
            </a:r>
            <a:r>
              <a:rPr lang="fr-FR" sz="2000" b="0" i="0" dirty="0" err="1">
                <a:solidFill>
                  <a:srgbClr val="0D0D0D"/>
                </a:solidFill>
                <a:effectLst/>
                <a:highlight>
                  <a:srgbClr val="FFFFFF"/>
                </a:highlight>
                <a:latin typeface="Söhne"/>
              </a:rPr>
              <a:t>database</a:t>
            </a:r>
            <a:r>
              <a:rPr lang="fr-FR" sz="2000" b="0" i="0" dirty="0">
                <a:solidFill>
                  <a:srgbClr val="0D0D0D"/>
                </a:solidFill>
                <a:effectLst/>
                <a:highlight>
                  <a:srgbClr val="FFFFFF"/>
                </a:highlight>
                <a:latin typeface="Söhne"/>
              </a:rPr>
              <a:t>" sont inclus.</a:t>
            </a:r>
          </a:p>
          <a:p>
            <a:pPr algn="l">
              <a:buFont typeface="Arial" panose="020B0604020202020204" pitchFamily="34" charset="0"/>
              <a:buChar char="•"/>
            </a:pPr>
            <a:r>
              <a:rPr lang="fr-FR" sz="2000" b="1" i="0" dirty="0" err="1">
                <a:solidFill>
                  <a:srgbClr val="0D0D0D"/>
                </a:solidFill>
                <a:effectLst/>
                <a:highlight>
                  <a:srgbClr val="FFFFFF"/>
                </a:highlight>
                <a:latin typeface="Söhne"/>
              </a:rPr>
              <a:t>tasks</a:t>
            </a:r>
            <a:r>
              <a:rPr lang="fr-FR" sz="2000" b="0" i="0" dirty="0">
                <a:solidFill>
                  <a:srgbClr val="0D0D0D"/>
                </a:solidFill>
                <a:effectLst/>
                <a:highlight>
                  <a:srgbClr val="FFFFFF"/>
                </a:highlight>
                <a:latin typeface="Söhne"/>
              </a:rPr>
              <a:t> : Les tâches à exécuter. Dans cet exemple, une tâche est incluse pour installer des packages requis à partir de la liste </a:t>
            </a:r>
            <a:r>
              <a:rPr lang="fr-FR" sz="2000" b="0" i="0" dirty="0" err="1">
                <a:solidFill>
                  <a:srgbClr val="0D0D0D"/>
                </a:solidFill>
                <a:effectLst/>
                <a:highlight>
                  <a:srgbClr val="FFFFFF"/>
                </a:highlight>
                <a:latin typeface="Söhne"/>
              </a:rPr>
              <a:t>required_packages</a:t>
            </a:r>
            <a:r>
              <a:rPr lang="fr-FR" sz="2000" b="0" i="0" dirty="0">
                <a:solidFill>
                  <a:srgbClr val="0D0D0D"/>
                </a:solidFill>
                <a:effectLst/>
                <a:highlight>
                  <a:srgbClr val="FFFFFF"/>
                </a:highlight>
                <a:latin typeface="Söhne"/>
              </a:rPr>
              <a:t>.</a:t>
            </a:r>
          </a:p>
          <a:p>
            <a:pPr algn="l">
              <a:buFont typeface="Arial" panose="020B0604020202020204" pitchFamily="34" charset="0"/>
              <a:buChar char="•"/>
            </a:pPr>
            <a:r>
              <a:rPr lang="fr-FR" sz="2000" b="1" i="0" dirty="0">
                <a:solidFill>
                  <a:srgbClr val="0D0D0D"/>
                </a:solidFill>
                <a:effectLst/>
                <a:highlight>
                  <a:srgbClr val="FFFFFF"/>
                </a:highlight>
                <a:latin typeface="Söhne"/>
              </a:rPr>
              <a:t>handlers</a:t>
            </a:r>
            <a:r>
              <a:rPr lang="fr-FR" sz="2000" b="0" i="0" dirty="0">
                <a:solidFill>
                  <a:srgbClr val="0D0D0D"/>
                </a:solidFill>
                <a:effectLst/>
                <a:highlight>
                  <a:srgbClr val="FFFFFF"/>
                </a:highlight>
                <a:latin typeface="Söhne"/>
              </a:rPr>
              <a:t> : Les handlers sont des tâches déclenchées en réponse à des notifications spécifiques. Dans cet exemple, un handler est inclus pour redémarrer les services </a:t>
            </a:r>
            <a:r>
              <a:rPr lang="fr-FR" sz="2000" b="0" i="0" dirty="0" err="1">
                <a:solidFill>
                  <a:srgbClr val="0D0D0D"/>
                </a:solidFill>
                <a:effectLst/>
                <a:highlight>
                  <a:srgbClr val="FFFFFF"/>
                </a:highlight>
                <a:latin typeface="Söhne"/>
              </a:rPr>
              <a:t>nginx</a:t>
            </a:r>
            <a:r>
              <a:rPr lang="fr-FR" sz="2000" b="0" i="0" dirty="0">
                <a:solidFill>
                  <a:srgbClr val="0D0D0D"/>
                </a:solidFill>
                <a:effectLst/>
                <a:highlight>
                  <a:srgbClr val="FFFFFF"/>
                </a:highlight>
                <a:latin typeface="Söhne"/>
              </a:rPr>
              <a:t> et </a:t>
            </a:r>
            <a:r>
              <a:rPr lang="fr-FR" sz="2000" b="0" i="0" dirty="0" err="1">
                <a:solidFill>
                  <a:srgbClr val="0D0D0D"/>
                </a:solidFill>
                <a:effectLst/>
                <a:highlight>
                  <a:srgbClr val="FFFFFF"/>
                </a:highlight>
                <a:latin typeface="Söhne"/>
              </a:rPr>
              <a:t>mysql</a:t>
            </a:r>
            <a:r>
              <a:rPr lang="fr-FR" sz="2000" b="0" i="0" dirty="0">
                <a:solidFill>
                  <a:srgbClr val="0D0D0D"/>
                </a:solidFill>
                <a:effectLst/>
                <a:highlight>
                  <a:srgbClr val="FFFFFF"/>
                </a:highlight>
                <a:latin typeface="Söhne"/>
              </a:rPr>
              <a:t> lorsque notifié.</a:t>
            </a:r>
          </a:p>
          <a:p>
            <a:pPr algn="l"/>
            <a:r>
              <a:rPr lang="fr-FR" sz="2000" b="0" i="0" dirty="0">
                <a:solidFill>
                  <a:srgbClr val="0D0D0D"/>
                </a:solidFill>
                <a:effectLst/>
                <a:highlight>
                  <a:srgbClr val="FFFFFF"/>
                </a:highlight>
                <a:latin typeface="Söhne"/>
              </a:rPr>
              <a:t>Notez que les valeurs entre {{ }} sont des variables qui seront remplies lors de l'exécution du </a:t>
            </a:r>
            <a:r>
              <a:rPr lang="fr-FR" sz="2000" b="0" i="0" dirty="0" err="1">
                <a:solidFill>
                  <a:srgbClr val="0D0D0D"/>
                </a:solidFill>
                <a:effectLst/>
                <a:highlight>
                  <a:srgbClr val="FFFFFF"/>
                </a:highlight>
                <a:latin typeface="Söhne"/>
              </a:rPr>
              <a:t>playbook</a:t>
            </a:r>
            <a:r>
              <a:rPr lang="fr-FR" sz="2000" b="0" i="0" dirty="0">
                <a:solidFill>
                  <a:srgbClr val="0D0D0D"/>
                </a:solidFill>
                <a:effectLst/>
                <a:highlight>
                  <a:srgbClr val="FFFFFF"/>
                </a:highlight>
                <a:latin typeface="Söhne"/>
              </a:rPr>
              <a:t>.</a:t>
            </a: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41</a:t>
            </a:fld>
            <a:endParaRPr lang="fr-FR"/>
          </a:p>
        </p:txBody>
      </p:sp>
    </p:spTree>
    <p:extLst>
      <p:ext uri="{BB962C8B-B14F-4D97-AF65-F5344CB8AC3E}">
        <p14:creationId xmlns:p14="http://schemas.microsoft.com/office/powerpoint/2010/main" val="31750315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sz="2000" b="0" i="0" dirty="0">
                <a:solidFill>
                  <a:schemeClr val="bg1"/>
                </a:solidFill>
                <a:effectLst/>
                <a:latin typeface="Calibri" panose="020F0502020204030204" pitchFamily="34" charset="0"/>
                <a:cs typeface="Calibri" panose="020F0502020204030204" pitchFamily="34" charset="0"/>
              </a:rPr>
              <a:t>Les handlers sont des tâches spéciales dans Ansible qui sont déclenchées en réponse à des notifications émises par d'autres tâches. Ils sont souvent utilisés pour effectuer des actions qui doivent être réalisées une seule fois à la fin de l'exécution du </a:t>
            </a:r>
            <a:r>
              <a:rPr lang="fr-FR" sz="2000" b="0" i="0" dirty="0" err="1">
                <a:solidFill>
                  <a:schemeClr val="bg1"/>
                </a:solidFill>
                <a:effectLst/>
                <a:latin typeface="Calibri" panose="020F0502020204030204" pitchFamily="34" charset="0"/>
                <a:cs typeface="Calibri" panose="020F0502020204030204" pitchFamily="34" charset="0"/>
              </a:rPr>
              <a:t>playbook</a:t>
            </a:r>
            <a:r>
              <a:rPr lang="fr-FR" sz="2000" b="0" i="0" dirty="0">
                <a:solidFill>
                  <a:schemeClr val="bg1"/>
                </a:solidFill>
                <a:effectLst/>
                <a:latin typeface="Calibri" panose="020F0502020204030204" pitchFamily="34" charset="0"/>
                <a:cs typeface="Calibri" panose="020F0502020204030204" pitchFamily="34" charset="0"/>
              </a:rPr>
              <a:t>, comme redémarrer un service après une modification </a:t>
            </a:r>
            <a:endParaRPr lang="fr-FR" sz="2000" b="0" i="0" dirty="0">
              <a:solidFill>
                <a:srgbClr val="0D0D0D"/>
              </a:solidFill>
              <a:effectLst/>
              <a:highlight>
                <a:srgbClr val="FFFFFF"/>
              </a:highlight>
              <a:latin typeface="Söhne"/>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42</a:t>
            </a:fld>
            <a:endParaRPr lang="fr-FR"/>
          </a:p>
        </p:txBody>
      </p:sp>
    </p:spTree>
    <p:extLst>
      <p:ext uri="{BB962C8B-B14F-4D97-AF65-F5344CB8AC3E}">
        <p14:creationId xmlns:p14="http://schemas.microsoft.com/office/powerpoint/2010/main" val="39282456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sz="2000" b="0" i="0" dirty="0">
                <a:solidFill>
                  <a:schemeClr val="bg1"/>
                </a:solidFill>
                <a:effectLst/>
                <a:latin typeface="Calibri" panose="020F0502020204030204" pitchFamily="34" charset="0"/>
                <a:cs typeface="Calibri" panose="020F0502020204030204" pitchFamily="34" charset="0"/>
              </a:rPr>
              <a:t>Les handlers sont des tâches spéciales dans Ansible qui sont déclenchées en réponse à des notifications émises par d'autres tâches. Ils sont souvent utilisés pour effectuer des actions qui doivent être réalisées une seule fois à la fin de l'exécution du </a:t>
            </a:r>
            <a:r>
              <a:rPr lang="fr-FR" sz="2000" b="0" i="0" dirty="0" err="1">
                <a:solidFill>
                  <a:schemeClr val="bg1"/>
                </a:solidFill>
                <a:effectLst/>
                <a:latin typeface="Calibri" panose="020F0502020204030204" pitchFamily="34" charset="0"/>
                <a:cs typeface="Calibri" panose="020F0502020204030204" pitchFamily="34" charset="0"/>
              </a:rPr>
              <a:t>playbook</a:t>
            </a:r>
            <a:r>
              <a:rPr lang="fr-FR" sz="2000" b="0" i="0" dirty="0">
                <a:solidFill>
                  <a:schemeClr val="bg1"/>
                </a:solidFill>
                <a:effectLst/>
                <a:latin typeface="Calibri" panose="020F0502020204030204" pitchFamily="34" charset="0"/>
                <a:cs typeface="Calibri" panose="020F0502020204030204" pitchFamily="34" charset="0"/>
              </a:rPr>
              <a:t>, comme redémarrer un service après une modification </a:t>
            </a:r>
            <a:endParaRPr lang="fr-FR" sz="2000" b="0" i="0" dirty="0">
              <a:solidFill>
                <a:srgbClr val="0D0D0D"/>
              </a:solidFill>
              <a:effectLst/>
              <a:highlight>
                <a:srgbClr val="FFFFFF"/>
              </a:highlight>
              <a:latin typeface="Söhne"/>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43</a:t>
            </a:fld>
            <a:endParaRPr lang="fr-FR"/>
          </a:p>
        </p:txBody>
      </p:sp>
    </p:spTree>
    <p:extLst>
      <p:ext uri="{BB962C8B-B14F-4D97-AF65-F5344CB8AC3E}">
        <p14:creationId xmlns:p14="http://schemas.microsoft.com/office/powerpoint/2010/main" val="13470559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mj-lt"/>
              <a:buAutoNum type="arabicPeriod"/>
            </a:pPr>
            <a:r>
              <a:rPr lang="fr-FR" b="1" i="0" dirty="0">
                <a:solidFill>
                  <a:srgbClr val="0D0D0D"/>
                </a:solidFill>
                <a:effectLst/>
                <a:highlight>
                  <a:srgbClr val="FFFFFF"/>
                </a:highlight>
                <a:latin typeface="Söhne"/>
              </a:rPr>
              <a:t>Module copy :</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Le module copy est utilisé pour copier un fichier tel quel, sans aucun traitement spécial.</a:t>
            </a:r>
          </a:p>
          <a:p>
            <a:pPr marL="742950" lvl="1" indent="-285750" algn="l">
              <a:buFont typeface="+mj-lt"/>
              <a:buAutoNum type="arabicPeriod"/>
            </a:pPr>
            <a:r>
              <a:rPr lang="fr-FR" b="0" i="0" dirty="0">
                <a:solidFill>
                  <a:srgbClr val="0D0D0D"/>
                </a:solidFill>
                <a:effectLst/>
                <a:highlight>
                  <a:srgbClr val="FFFFFF"/>
                </a:highlight>
                <a:latin typeface="Söhne"/>
              </a:rPr>
              <a:t>Il est utile lorsque vous souhaitez simplement copier un fichier statique d'un emplacement à un autre sur vos hôtes.</a:t>
            </a:r>
          </a:p>
          <a:p>
            <a:pPr marL="742950" lvl="1" indent="-285750" algn="l">
              <a:buFont typeface="+mj-lt"/>
              <a:buAutoNum type="arabicPeriod"/>
            </a:pPr>
            <a:r>
              <a:rPr lang="fr-FR" b="0" i="0" dirty="0">
                <a:solidFill>
                  <a:srgbClr val="0D0D0D"/>
                </a:solidFill>
                <a:effectLst/>
                <a:highlight>
                  <a:srgbClr val="FFFFFF"/>
                </a:highlight>
                <a:latin typeface="Söhne"/>
              </a:rPr>
              <a:t>Il ne prend pas en charge les </a:t>
            </a:r>
          </a:p>
          <a:p>
            <a:pPr marL="742950" lvl="1" indent="-285750" algn="l">
              <a:buFont typeface="+mj-lt"/>
              <a:buAutoNum type="arabicPeriod"/>
            </a:pPr>
            <a:r>
              <a:rPr lang="fr-FR" b="0" i="0" dirty="0">
                <a:solidFill>
                  <a:srgbClr val="0D0D0D"/>
                </a:solidFill>
                <a:effectLst/>
                <a:highlight>
                  <a:srgbClr val="FFFFFF"/>
                </a:highlight>
                <a:latin typeface="Söhne"/>
              </a:rPr>
              <a:t>fonctionnalités de modèle ou de traitement de texte.</a:t>
            </a:r>
          </a:p>
          <a:p>
            <a:pPr algn="l">
              <a:buFont typeface="+mj-lt"/>
              <a:buAutoNum type="arabicPeriod" startAt="2"/>
            </a:pPr>
            <a:r>
              <a:rPr lang="fr-FR" b="1" i="0" dirty="0">
                <a:solidFill>
                  <a:srgbClr val="0D0D0D"/>
                </a:solidFill>
                <a:effectLst/>
                <a:highlight>
                  <a:srgbClr val="FFFFFF"/>
                </a:highlight>
                <a:latin typeface="Söhne"/>
              </a:rPr>
              <a:t>Module </a:t>
            </a:r>
            <a:r>
              <a:rPr lang="fr-FR" b="1" i="0" dirty="0" err="1">
                <a:solidFill>
                  <a:srgbClr val="0D0D0D"/>
                </a:solidFill>
                <a:effectLst/>
                <a:highlight>
                  <a:srgbClr val="FFFFFF"/>
                </a:highlight>
                <a:latin typeface="Söhne"/>
              </a:rPr>
              <a:t>template</a:t>
            </a:r>
            <a:r>
              <a:rPr lang="fr-FR" b="1" i="0" dirty="0">
                <a:solidFill>
                  <a:srgbClr val="0D0D0D"/>
                </a:solidFill>
                <a:effectLst/>
                <a:highlight>
                  <a:srgbClr val="FFFFFF"/>
                </a:highlight>
                <a:latin typeface="Söhne"/>
              </a:rPr>
              <a:t> :</a:t>
            </a:r>
            <a:endParaRPr lang="fr-FR" b="0" i="0" dirty="0">
              <a:solidFill>
                <a:srgbClr val="0D0D0D"/>
              </a:solidFill>
              <a:effectLst/>
              <a:highlight>
                <a:srgbClr val="FFFFFF"/>
              </a:highlight>
              <a:latin typeface="Söhne"/>
            </a:endParaRPr>
          </a:p>
          <a:p>
            <a:pPr marL="742950" lvl="1" indent="-285750" algn="l">
              <a:buFont typeface="+mj-lt"/>
              <a:buAutoNum type="arabicPeriod" startAt="2"/>
            </a:pPr>
            <a:r>
              <a:rPr lang="fr-FR" b="0" i="0" dirty="0">
                <a:solidFill>
                  <a:srgbClr val="0D0D0D"/>
                </a:solidFill>
                <a:effectLst/>
                <a:highlight>
                  <a:srgbClr val="FFFFFF"/>
                </a:highlight>
                <a:latin typeface="Söhne"/>
              </a:rPr>
              <a:t>Le module </a:t>
            </a:r>
            <a:r>
              <a:rPr lang="fr-FR" b="0" i="0" dirty="0" err="1">
                <a:solidFill>
                  <a:srgbClr val="0D0D0D"/>
                </a:solidFill>
                <a:effectLst/>
                <a:highlight>
                  <a:srgbClr val="FFFFFF"/>
                </a:highlight>
                <a:latin typeface="Söhne"/>
              </a:rPr>
              <a:t>template</a:t>
            </a:r>
            <a:r>
              <a:rPr lang="fr-FR" b="0" i="0" dirty="0">
                <a:solidFill>
                  <a:srgbClr val="0D0D0D"/>
                </a:solidFill>
                <a:effectLst/>
                <a:highlight>
                  <a:srgbClr val="FFFFFF"/>
                </a:highlight>
                <a:latin typeface="Söhne"/>
              </a:rPr>
              <a:t> est utilisé pour copier un fichier en tant que modèle, ce qui signifie qu'il peut inclure des balises Jinja2 pour la génération dynamique de contenu.</a:t>
            </a:r>
          </a:p>
          <a:p>
            <a:pPr marL="742950" lvl="1" indent="-285750" algn="l">
              <a:buFont typeface="+mj-lt"/>
              <a:buAutoNum type="arabicPeriod" startAt="2"/>
            </a:pPr>
            <a:r>
              <a:rPr lang="fr-FR" b="0" i="0" dirty="0">
                <a:solidFill>
                  <a:srgbClr val="0D0D0D"/>
                </a:solidFill>
                <a:effectLst/>
                <a:highlight>
                  <a:srgbClr val="FFFFFF"/>
                </a:highlight>
                <a:latin typeface="Söhne"/>
              </a:rPr>
              <a:t>Il est utile lorsque vous avez besoin de générer des fichiers avec des variables ou des conditions.</a:t>
            </a:r>
          </a:p>
          <a:p>
            <a:pPr marL="742950" lvl="1" indent="-285750" algn="l">
              <a:buFont typeface="+mj-lt"/>
              <a:buAutoNum type="arabicPeriod" startAt="2"/>
            </a:pPr>
            <a:r>
              <a:rPr lang="fr-FR" b="0" i="0" dirty="0">
                <a:solidFill>
                  <a:srgbClr val="0D0D0D"/>
                </a:solidFill>
                <a:effectLst/>
                <a:highlight>
                  <a:srgbClr val="FFFFFF"/>
                </a:highlight>
                <a:latin typeface="Söhne"/>
              </a:rPr>
              <a:t>Il prend en charge le traitement des balises Jinja2 dans le fichier source avant de le copier vers la destination.</a:t>
            </a:r>
          </a:p>
          <a:p>
            <a:pPr algn="l"/>
            <a:r>
              <a:rPr lang="fr-FR" b="0" i="0" dirty="0">
                <a:solidFill>
                  <a:srgbClr val="0D0D0D"/>
                </a:solidFill>
                <a:effectLst/>
                <a:highlight>
                  <a:srgbClr val="FFFFFF"/>
                </a:highlight>
                <a:latin typeface="Söhne"/>
              </a:rPr>
              <a:t>Exemple d'utilisation du module </a:t>
            </a:r>
            <a:r>
              <a:rPr lang="fr-FR" b="0" i="0" dirty="0" err="1">
                <a:solidFill>
                  <a:srgbClr val="0D0D0D"/>
                </a:solidFill>
                <a:effectLst/>
                <a:highlight>
                  <a:srgbClr val="FFFFFF"/>
                </a:highlight>
                <a:latin typeface="Söhne"/>
              </a:rPr>
              <a:t>template</a:t>
            </a:r>
            <a:r>
              <a:rPr lang="fr-FR" b="0" i="0" dirty="0">
                <a:solidFill>
                  <a:srgbClr val="0D0D0D"/>
                </a:solidFill>
                <a:effectLst/>
                <a:highlight>
                  <a:srgbClr val="FFFFFF"/>
                </a:highlight>
                <a:latin typeface="Söhne"/>
              </a:rPr>
              <a:t> :</a:t>
            </a:r>
          </a:p>
          <a:p>
            <a:pPr marL="742950" lvl="1" indent="-285750" algn="l">
              <a:buFont typeface="+mj-lt"/>
              <a:buAutoNum type="arabicPeriod"/>
            </a:pPr>
            <a:endParaRPr lang="fr-FR" b="0" i="0" dirty="0">
              <a:solidFill>
                <a:srgbClr val="0D0D0D"/>
              </a:solidFill>
              <a:effectLst/>
              <a:highlight>
                <a:srgbClr val="FFFFFF"/>
              </a:highlight>
              <a:latin typeface="Söhne"/>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44</a:t>
            </a:fld>
            <a:endParaRPr lang="fr-FR"/>
          </a:p>
        </p:txBody>
      </p:sp>
    </p:spTree>
    <p:extLst>
      <p:ext uri="{BB962C8B-B14F-4D97-AF65-F5344CB8AC3E}">
        <p14:creationId xmlns:p14="http://schemas.microsoft.com/office/powerpoint/2010/main" val="1812842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Ansible est une plateforme d'automatisation open source qui simplifie les tâches informatiques complexes telles que la gestion de la configuration, le déploiement d'applications et l'orchestration. Elle permet aux utilisateurs d'automatiser des tâches répétitives, telles que la provision de serveurs, le déploiement d'applications et la gestion de la configuration, en utilisant des fichiers YAML simples et lisibles par l'homme appelés "</a:t>
            </a:r>
            <a:r>
              <a:rPr lang="fr-FR" b="0" i="0" dirty="0" err="1">
                <a:solidFill>
                  <a:srgbClr val="0D0D0D"/>
                </a:solidFill>
                <a:effectLst/>
                <a:highlight>
                  <a:srgbClr val="FFFFFF"/>
                </a:highlight>
                <a:latin typeface="Söhne"/>
              </a:rPr>
              <a:t>playbooks</a:t>
            </a:r>
            <a:r>
              <a:rPr lang="fr-FR" b="0" i="0" dirty="0">
                <a:solidFill>
                  <a:srgbClr val="0D0D0D"/>
                </a:solidFill>
                <a:effectLst/>
                <a:highlight>
                  <a:srgbClr val="FFFFFF"/>
                </a:highlight>
                <a:latin typeface="Söhne"/>
              </a:rPr>
              <a:t>".</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9</a:t>
            </a:fld>
            <a:endParaRPr lang="fr-FR"/>
          </a:p>
        </p:txBody>
      </p:sp>
    </p:spTree>
    <p:extLst>
      <p:ext uri="{BB962C8B-B14F-4D97-AF65-F5344CB8AC3E}">
        <p14:creationId xmlns:p14="http://schemas.microsoft.com/office/powerpoint/2010/main" val="27541477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Arial" panose="020B0604020202020204" pitchFamily="34" charset="0"/>
              <a:buChar char="•"/>
            </a:pPr>
            <a:r>
              <a:rPr lang="fr-FR" sz="1200" dirty="0">
                <a:solidFill>
                  <a:schemeClr val="bg1"/>
                </a:solidFill>
                <a:latin typeface="Söhne"/>
                <a:ea typeface="+mn-ea"/>
                <a:cs typeface="+mn-cs"/>
              </a:rPr>
              <a:t>Les plugins Ansible sont des extensions qui permettent d'ajouter de nouvelles fonctionnalités ou de modifier le comportement existant d'Ansible au-delà de ce que les modules standard peuvent faire par défaut.</a:t>
            </a:r>
          </a:p>
          <a:p>
            <a:pPr algn="l">
              <a:buFont typeface="Arial" panose="020B0604020202020204" pitchFamily="34" charset="0"/>
              <a:buChar char="•"/>
            </a:pPr>
            <a:r>
              <a:rPr lang="fr-FR" sz="1200" dirty="0">
                <a:solidFill>
                  <a:schemeClr val="bg1"/>
                </a:solidFill>
                <a:latin typeface="Söhne"/>
                <a:ea typeface="+mn-ea"/>
                <a:cs typeface="+mn-cs"/>
              </a:rPr>
              <a:t> Ils peuvent être utilisés pour personnaliser ou étendre le comportement d'Ansible dans divers domaines.</a:t>
            </a:r>
          </a:p>
          <a:p>
            <a:pPr marL="342900" indent="-342900">
              <a:lnSpc>
                <a:spcPct val="90000"/>
              </a:lnSpc>
              <a:buClr>
                <a:srgbClr val="FF0000"/>
              </a:buClr>
              <a:buSzPts val="1800"/>
              <a:buFont typeface="Wingdings" panose="05000000000000000000" pitchFamily="2" charset="2"/>
              <a:buChar char="§"/>
            </a:pPr>
            <a:endParaRPr lang="fr-FR" sz="1200" b="1" dirty="0">
              <a:solidFill>
                <a:schemeClr val="bg1"/>
              </a:solidFill>
              <a:latin typeface="Söhne"/>
              <a:sym typeface="Calibri"/>
            </a:endParaRPr>
          </a:p>
          <a:p>
            <a:pPr marL="342900" indent="-342900">
              <a:lnSpc>
                <a:spcPct val="90000"/>
              </a:lnSpc>
              <a:buClr>
                <a:srgbClr val="FF0000"/>
              </a:buClr>
              <a:buSzPts val="1800"/>
              <a:buFont typeface="Wingdings" panose="05000000000000000000" pitchFamily="2" charset="2"/>
              <a:buChar char="§"/>
            </a:pPr>
            <a:r>
              <a:rPr lang="fr-FR" sz="1200" b="1" dirty="0">
                <a:solidFill>
                  <a:schemeClr val="bg1"/>
                </a:solidFill>
                <a:latin typeface="Söhne"/>
                <a:sym typeface="Calibri"/>
              </a:rPr>
              <a:t>Ajouter de nouvelles fonctionnalités : </a:t>
            </a:r>
            <a:r>
              <a:rPr lang="fr-FR" sz="1200" dirty="0">
                <a:solidFill>
                  <a:schemeClr val="bg1"/>
                </a:solidFill>
                <a:latin typeface="Söhne"/>
                <a:sym typeface="Calibri"/>
              </a:rPr>
              <a:t>Vous pouvez développer un plugin pour intégrer Ansible avec un système externe ou un service cloud qui n'est pas pris en charge nativement par les modules Ansible. Par exemple, vous pourriez développer un plugin pour intégrer Ansible avec un système de gestion de base de données spécifique.</a:t>
            </a:r>
          </a:p>
          <a:p>
            <a:pPr marL="342900" indent="-342900">
              <a:lnSpc>
                <a:spcPct val="90000"/>
              </a:lnSpc>
              <a:buClr>
                <a:srgbClr val="FF0000"/>
              </a:buClr>
              <a:buSzPts val="1800"/>
              <a:buFont typeface="Wingdings" panose="05000000000000000000" pitchFamily="2" charset="2"/>
              <a:buChar char="§"/>
            </a:pPr>
            <a:r>
              <a:rPr lang="fr-FR" sz="1200" b="1" dirty="0">
                <a:solidFill>
                  <a:schemeClr val="bg1"/>
                </a:solidFill>
                <a:latin typeface="Söhne"/>
                <a:sym typeface="Calibri"/>
              </a:rPr>
              <a:t>Modifier le comportement existant : </a:t>
            </a:r>
            <a:r>
              <a:rPr lang="fr-FR" sz="1200" dirty="0">
                <a:solidFill>
                  <a:schemeClr val="bg1"/>
                </a:solidFill>
                <a:latin typeface="Söhne"/>
                <a:sym typeface="Calibri"/>
              </a:rPr>
              <a:t>Vous pouvez développer un plugin pour personnaliser le comportement d'Ansible selon vos besoins spécifiques. Par exemple, vous pourriez développer un plugin de connexion personnalisé pour utiliser un mécanisme d'authentification différent lors de la connexion aux hôtes distants.</a:t>
            </a: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45</a:t>
            </a:fld>
            <a:endParaRPr lang="fr-FR"/>
          </a:p>
        </p:txBody>
      </p:sp>
    </p:spTree>
    <p:extLst>
      <p:ext uri="{BB962C8B-B14F-4D97-AF65-F5344CB8AC3E}">
        <p14:creationId xmlns:p14="http://schemas.microsoft.com/office/powerpoint/2010/main" val="23305877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Arial" panose="020B0604020202020204" pitchFamily="34" charset="0"/>
              <a:buChar char="•"/>
            </a:pPr>
            <a:r>
              <a:rPr lang="fr-FR" sz="1200" dirty="0">
                <a:solidFill>
                  <a:schemeClr val="bg1"/>
                </a:solidFill>
                <a:latin typeface="Söhne"/>
                <a:ea typeface="+mn-ea"/>
                <a:cs typeface="+mn-cs"/>
              </a:rPr>
              <a:t>Les plugins Ansible sont des extensions qui permettent d'ajouter de nouvelles fonctionnalités ou de modifier le comportement existant d'Ansible au-delà de ce que les modules standard peuvent faire par défaut.</a:t>
            </a:r>
          </a:p>
          <a:p>
            <a:pPr algn="l">
              <a:buFont typeface="Arial" panose="020B0604020202020204" pitchFamily="34" charset="0"/>
              <a:buChar char="•"/>
            </a:pPr>
            <a:r>
              <a:rPr lang="fr-FR" sz="1200" dirty="0">
                <a:solidFill>
                  <a:schemeClr val="bg1"/>
                </a:solidFill>
                <a:latin typeface="Söhne"/>
                <a:ea typeface="+mn-ea"/>
                <a:cs typeface="+mn-cs"/>
              </a:rPr>
              <a:t> Ils peuvent être utilisés pour personnaliser ou étendre le comportement d'Ansible dans divers domaines.</a:t>
            </a:r>
          </a:p>
          <a:p>
            <a:pPr marL="342900" indent="-342900">
              <a:lnSpc>
                <a:spcPct val="90000"/>
              </a:lnSpc>
              <a:buClr>
                <a:srgbClr val="FF0000"/>
              </a:buClr>
              <a:buSzPts val="1800"/>
              <a:buFont typeface="Wingdings" panose="05000000000000000000" pitchFamily="2" charset="2"/>
              <a:buChar char="§"/>
            </a:pPr>
            <a:endParaRPr lang="fr-FR" sz="1200" b="1" dirty="0">
              <a:solidFill>
                <a:schemeClr val="bg1"/>
              </a:solidFill>
              <a:latin typeface="Söhne"/>
              <a:sym typeface="Calibri"/>
            </a:endParaRPr>
          </a:p>
          <a:p>
            <a:pPr marL="342900" indent="-342900">
              <a:lnSpc>
                <a:spcPct val="90000"/>
              </a:lnSpc>
              <a:buClr>
                <a:srgbClr val="FF0000"/>
              </a:buClr>
              <a:buSzPts val="1800"/>
              <a:buFont typeface="Wingdings" panose="05000000000000000000" pitchFamily="2" charset="2"/>
              <a:buChar char="§"/>
            </a:pPr>
            <a:r>
              <a:rPr lang="fr-FR" sz="1200" b="1" dirty="0">
                <a:solidFill>
                  <a:schemeClr val="bg1"/>
                </a:solidFill>
                <a:latin typeface="Söhne"/>
                <a:sym typeface="Calibri"/>
              </a:rPr>
              <a:t>Ajouter de nouvelles fonctionnalités : </a:t>
            </a:r>
            <a:r>
              <a:rPr lang="fr-FR" sz="1200" dirty="0">
                <a:solidFill>
                  <a:schemeClr val="bg1"/>
                </a:solidFill>
                <a:latin typeface="Söhne"/>
                <a:sym typeface="Calibri"/>
              </a:rPr>
              <a:t>Vous pouvez développer un plugin pour intégrer Ansible avec un système externe ou un service cloud qui n'est pas pris en charge nativement par les modules Ansible. Par exemple, vous pourriez développer un plugin pour intégrer Ansible avec un système de gestion de base de données spécifique.</a:t>
            </a:r>
          </a:p>
          <a:p>
            <a:pPr marL="342900" indent="-342900">
              <a:lnSpc>
                <a:spcPct val="90000"/>
              </a:lnSpc>
              <a:buClr>
                <a:srgbClr val="FF0000"/>
              </a:buClr>
              <a:buSzPts val="1800"/>
              <a:buFont typeface="Wingdings" panose="05000000000000000000" pitchFamily="2" charset="2"/>
              <a:buChar char="§"/>
            </a:pPr>
            <a:r>
              <a:rPr lang="fr-FR" sz="1200" b="1" dirty="0">
                <a:solidFill>
                  <a:schemeClr val="bg1"/>
                </a:solidFill>
                <a:latin typeface="Söhne"/>
                <a:sym typeface="Calibri"/>
              </a:rPr>
              <a:t>Modifier le comportement existant : </a:t>
            </a:r>
            <a:r>
              <a:rPr lang="fr-FR" sz="1200" dirty="0">
                <a:solidFill>
                  <a:schemeClr val="bg1"/>
                </a:solidFill>
                <a:latin typeface="Söhne"/>
                <a:sym typeface="Calibri"/>
              </a:rPr>
              <a:t>Vous pouvez développer un plugin pour personnaliser le comportement d'Ansible selon vos besoins spécifiques. Par exemple, vous pourriez développer un plugin de connexion personnalisé pour utiliser un mécanisme d'authentification différent lors de la connexion aux hôtes distants.</a:t>
            </a: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46</a:t>
            </a:fld>
            <a:endParaRPr lang="fr-FR"/>
          </a:p>
        </p:txBody>
      </p:sp>
    </p:spTree>
    <p:extLst>
      <p:ext uri="{BB962C8B-B14F-4D97-AF65-F5344CB8AC3E}">
        <p14:creationId xmlns:p14="http://schemas.microsoft.com/office/powerpoint/2010/main" val="33331643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Arial" panose="020B0604020202020204" pitchFamily="34" charset="0"/>
              <a:buChar char="•"/>
            </a:pPr>
            <a:r>
              <a:rPr lang="fr-FR" sz="1200" dirty="0">
                <a:solidFill>
                  <a:schemeClr val="bg1"/>
                </a:solidFill>
                <a:latin typeface="Söhne"/>
                <a:ea typeface="+mn-ea"/>
                <a:cs typeface="+mn-cs"/>
              </a:rPr>
              <a:t>Les plugins Ansible sont des extensions qui permettent d'ajouter de nouvelles fonctionnalités ou de modifier le comportement existant d'Ansible au-delà de ce que les modules standard peuvent faire par défaut.</a:t>
            </a:r>
          </a:p>
          <a:p>
            <a:pPr algn="l">
              <a:buFont typeface="Arial" panose="020B0604020202020204" pitchFamily="34" charset="0"/>
              <a:buChar char="•"/>
            </a:pPr>
            <a:r>
              <a:rPr lang="fr-FR" sz="1200" dirty="0">
                <a:solidFill>
                  <a:schemeClr val="bg1"/>
                </a:solidFill>
                <a:latin typeface="Söhne"/>
                <a:ea typeface="+mn-ea"/>
                <a:cs typeface="+mn-cs"/>
              </a:rPr>
              <a:t> Ils peuvent être utilisés pour personnaliser ou étendre le comportement d'Ansible dans divers domaines.</a:t>
            </a:r>
          </a:p>
          <a:p>
            <a:pPr marL="342900" indent="-342900">
              <a:lnSpc>
                <a:spcPct val="90000"/>
              </a:lnSpc>
              <a:buClr>
                <a:srgbClr val="FF0000"/>
              </a:buClr>
              <a:buSzPts val="1800"/>
              <a:buFont typeface="Wingdings" panose="05000000000000000000" pitchFamily="2" charset="2"/>
              <a:buChar char="§"/>
            </a:pPr>
            <a:endParaRPr lang="fr-FR" sz="1200" b="1" dirty="0">
              <a:solidFill>
                <a:schemeClr val="bg1"/>
              </a:solidFill>
              <a:latin typeface="Söhne"/>
              <a:sym typeface="Calibri"/>
            </a:endParaRPr>
          </a:p>
          <a:p>
            <a:pPr marL="342900" indent="-342900">
              <a:lnSpc>
                <a:spcPct val="90000"/>
              </a:lnSpc>
              <a:buClr>
                <a:srgbClr val="FF0000"/>
              </a:buClr>
              <a:buSzPts val="1800"/>
              <a:buFont typeface="Wingdings" panose="05000000000000000000" pitchFamily="2" charset="2"/>
              <a:buChar char="§"/>
            </a:pPr>
            <a:r>
              <a:rPr lang="fr-FR" sz="1200" b="1" dirty="0">
                <a:solidFill>
                  <a:schemeClr val="bg1"/>
                </a:solidFill>
                <a:latin typeface="Söhne"/>
                <a:sym typeface="Calibri"/>
              </a:rPr>
              <a:t>Ajouter de nouvelles fonctionnalités : </a:t>
            </a:r>
            <a:r>
              <a:rPr lang="fr-FR" sz="1200" dirty="0">
                <a:solidFill>
                  <a:schemeClr val="bg1"/>
                </a:solidFill>
                <a:latin typeface="Söhne"/>
                <a:sym typeface="Calibri"/>
              </a:rPr>
              <a:t>Vous pouvez développer un plugin pour intégrer Ansible avec un système externe ou un service cloud qui n'est pas pris en charge nativement par les modules Ansible. Par exemple, vous pourriez développer un plugin pour intégrer Ansible avec un système de gestion de base de données spécifique.</a:t>
            </a:r>
          </a:p>
          <a:p>
            <a:pPr marL="342900" indent="-342900">
              <a:lnSpc>
                <a:spcPct val="90000"/>
              </a:lnSpc>
              <a:buClr>
                <a:srgbClr val="FF0000"/>
              </a:buClr>
              <a:buSzPts val="1800"/>
              <a:buFont typeface="Wingdings" panose="05000000000000000000" pitchFamily="2" charset="2"/>
              <a:buChar char="§"/>
            </a:pPr>
            <a:r>
              <a:rPr lang="fr-FR" sz="1200" b="1" dirty="0">
                <a:solidFill>
                  <a:schemeClr val="bg1"/>
                </a:solidFill>
                <a:latin typeface="Söhne"/>
                <a:sym typeface="Calibri"/>
              </a:rPr>
              <a:t>Modifier le comportement existant : </a:t>
            </a:r>
            <a:r>
              <a:rPr lang="fr-FR" sz="1200" dirty="0">
                <a:solidFill>
                  <a:schemeClr val="bg1"/>
                </a:solidFill>
                <a:latin typeface="Söhne"/>
                <a:sym typeface="Calibri"/>
              </a:rPr>
              <a:t>Vous pouvez développer un plugin pour personnaliser le comportement d'Ansible selon vos besoins spécifiques. Par exemple, vous pourriez développer un plugin de connexion personnalisé pour utiliser un mécanisme d'authentification différent lors de la connexion aux hôtes distants.</a:t>
            </a: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47</a:t>
            </a:fld>
            <a:endParaRPr lang="fr-FR"/>
          </a:p>
        </p:txBody>
      </p:sp>
    </p:spTree>
    <p:extLst>
      <p:ext uri="{BB962C8B-B14F-4D97-AF65-F5344CB8AC3E}">
        <p14:creationId xmlns:p14="http://schemas.microsoft.com/office/powerpoint/2010/main" val="5832124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Un inventaire dynamique (Dynamic Inventory) est un mécanisme qui permet à Ansible de découvrir automatiquement les hôtes à gérer, au lieu de les spécifier manuellement dans un fichier d'inventaire statique. Cela est particulièrement utile dans des environnements cloud, des conteneurs ou lors de l'utilisation de services de provisionnement dynamique.</a:t>
            </a:r>
          </a:p>
          <a:p>
            <a:pPr algn="l"/>
            <a:r>
              <a:rPr lang="fr-FR" b="0" i="0" dirty="0">
                <a:solidFill>
                  <a:srgbClr val="0D0D0D"/>
                </a:solidFill>
                <a:effectLst/>
                <a:highlight>
                  <a:srgbClr val="FFFFFF"/>
                </a:highlight>
                <a:latin typeface="Söhne"/>
              </a:rPr>
              <a:t>Voici comment fonctionne un inventaire dynamique dans Ansible :</a:t>
            </a:r>
          </a:p>
          <a:p>
            <a:pPr algn="l">
              <a:buFont typeface="+mj-lt"/>
              <a:buAutoNum type="arabicPeriod"/>
            </a:pPr>
            <a:r>
              <a:rPr lang="fr-FR" b="1" i="0" dirty="0">
                <a:solidFill>
                  <a:srgbClr val="0D0D0D"/>
                </a:solidFill>
                <a:effectLst/>
                <a:highlight>
                  <a:srgbClr val="FFFFFF"/>
                </a:highlight>
                <a:latin typeface="Söhne"/>
              </a:rPr>
              <a:t>Scripts d'inventaire</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Ansible peut utiliser des scripts d'inventaire pour générer dynamiquement une liste d'hôtes à gérer. Ces scripts peuvent être écrits dans n'importe quel langage de programmation (Python, Shell, etc.).</a:t>
            </a:r>
          </a:p>
          <a:p>
            <a:pPr marL="742950" lvl="1" indent="-285750" algn="l">
              <a:buFont typeface="+mj-lt"/>
              <a:buAutoNum type="arabicPeriod"/>
            </a:pPr>
            <a:r>
              <a:rPr lang="fr-FR" b="0" i="0" dirty="0">
                <a:solidFill>
                  <a:srgbClr val="0D0D0D"/>
                </a:solidFill>
                <a:effectLst/>
                <a:highlight>
                  <a:srgbClr val="FFFFFF"/>
                </a:highlight>
                <a:latin typeface="Söhne"/>
              </a:rPr>
              <a:t>Les scripts d'inventaire renvoient généralement une sortie JSON structurée qui décrit les hôtes et leurs attributs, tels que les adresses IP, les groupes d'hôtes, les variables d'hôte, etc.</a:t>
            </a:r>
          </a:p>
          <a:p>
            <a:pPr algn="l">
              <a:buFont typeface="+mj-lt"/>
              <a:buAutoNum type="arabicPeriod"/>
            </a:pPr>
            <a:r>
              <a:rPr lang="fr-FR" b="1" i="0" dirty="0">
                <a:solidFill>
                  <a:srgbClr val="0D0D0D"/>
                </a:solidFill>
                <a:effectLst/>
                <a:highlight>
                  <a:srgbClr val="FFFFFF"/>
                </a:highlight>
                <a:latin typeface="Söhne"/>
              </a:rPr>
              <a:t>Exécution du script d'inventaire</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Lorsque vous exécutez un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Ansible, vous spécifiez l'inventaire à utiliser. Si vous utilisez un inventaire dynamique, vous spécifiez le chemin vers le script d'inventaire plutôt que vers un fichier d'inventaire statique.</a:t>
            </a:r>
          </a:p>
          <a:p>
            <a:pPr marL="742950" lvl="1" indent="-285750" algn="l">
              <a:buFont typeface="+mj-lt"/>
              <a:buAutoNum type="arabicPeriod"/>
            </a:pPr>
            <a:r>
              <a:rPr lang="fr-FR" b="0" i="0" dirty="0">
                <a:solidFill>
                  <a:srgbClr val="0D0D0D"/>
                </a:solidFill>
                <a:effectLst/>
                <a:highlight>
                  <a:srgbClr val="FFFFFF"/>
                </a:highlight>
                <a:latin typeface="Söhne"/>
              </a:rPr>
              <a:t>Ansible exécute le script d'inventaire pour récupérer la liste des hôtes et leurs attributs.</a:t>
            </a:r>
          </a:p>
          <a:p>
            <a:pPr marL="742950" lvl="1" indent="-285750" algn="l">
              <a:buFont typeface="+mj-lt"/>
              <a:buAutoNum type="arabicPeriod"/>
            </a:pPr>
            <a:endParaRPr lang="fr-FR" b="0" i="0" dirty="0">
              <a:solidFill>
                <a:srgbClr val="0D0D0D"/>
              </a:solidFill>
              <a:effectLst/>
              <a:highlight>
                <a:srgbClr val="FFFFFF"/>
              </a:highlight>
              <a:latin typeface="Söhne"/>
            </a:endParaRPr>
          </a:p>
          <a:p>
            <a:pPr algn="l"/>
            <a:r>
              <a:rPr lang="en-US" b="0" i="0" dirty="0">
                <a:solidFill>
                  <a:srgbClr val="404040"/>
                </a:solidFill>
                <a:effectLst/>
                <a:highlight>
                  <a:srgbClr val="FCFCFC"/>
                </a:highlight>
                <a:latin typeface="Lato" panose="020F0502020204030203" pitchFamily="34" charset="0"/>
              </a:rPr>
              <a:t>Most inventory plugins shipped with Ansible are enabled by default or can be used with the auto plugin.</a:t>
            </a:r>
          </a:p>
          <a:p>
            <a:pPr algn="l"/>
            <a:r>
              <a:rPr lang="en-US" b="0" i="0" dirty="0">
                <a:solidFill>
                  <a:srgbClr val="404040"/>
                </a:solidFill>
                <a:effectLst/>
                <a:highlight>
                  <a:srgbClr val="FCFCFC"/>
                </a:highlight>
                <a:latin typeface="Lato" panose="020F0502020204030203" pitchFamily="34" charset="0"/>
              </a:rPr>
              <a:t>In some circumstances, for example, if the inventory plugin does not use a YAML configuration file, you may need to enable the specific plugin. You can do this by setting </a:t>
            </a:r>
            <a:r>
              <a:rPr lang="en-US" b="0" i="0" dirty="0" err="1">
                <a:solidFill>
                  <a:srgbClr val="404040"/>
                </a:solidFill>
                <a:effectLst/>
                <a:highlight>
                  <a:srgbClr val="FCFCFC"/>
                </a:highlight>
                <a:latin typeface="Lato" panose="020F0502020204030203" pitchFamily="34" charset="0"/>
              </a:rPr>
              <a:t>enable_plugins</a:t>
            </a:r>
            <a:r>
              <a:rPr lang="en-US" b="0" i="0" dirty="0">
                <a:solidFill>
                  <a:srgbClr val="404040"/>
                </a:solidFill>
                <a:effectLst/>
                <a:highlight>
                  <a:srgbClr val="FCFCFC"/>
                </a:highlight>
                <a:latin typeface="Lato" panose="020F0502020204030203" pitchFamily="34" charset="0"/>
              </a:rPr>
              <a:t> in your </a:t>
            </a:r>
            <a:r>
              <a:rPr lang="en-US" b="0" i="0" u="none" strike="noStrike" dirty="0" err="1">
                <a:solidFill>
                  <a:srgbClr val="2980B9"/>
                </a:solidFill>
                <a:effectLst/>
                <a:highlight>
                  <a:srgbClr val="FCFCFC"/>
                </a:highlight>
                <a:latin typeface="Lato" panose="020F0502020204030203" pitchFamily="34" charset="0"/>
                <a:hlinkClick r:id="rId3"/>
              </a:rPr>
              <a:t>ansible.cfg</a:t>
            </a:r>
            <a:r>
              <a:rPr lang="en-US" b="0" i="0" dirty="0">
                <a:solidFill>
                  <a:srgbClr val="404040"/>
                </a:solidFill>
                <a:effectLst/>
                <a:highlight>
                  <a:srgbClr val="FCFCFC"/>
                </a:highlight>
                <a:latin typeface="Lato" panose="020F0502020204030203" pitchFamily="34" charset="0"/>
              </a:rPr>
              <a:t> file in the [inventory] section. Modifying this will override the default list of enabled plugins. Here is the default list of enabled plugins that ships with Ansible:</a:t>
            </a:r>
          </a:p>
          <a:p>
            <a:pPr algn="l"/>
            <a:r>
              <a:rPr lang="en-US" b="1" i="0" dirty="0">
                <a:solidFill>
                  <a:srgbClr val="007020"/>
                </a:solidFill>
                <a:effectLst/>
                <a:highlight>
                  <a:srgbClr val="F8F8F8"/>
                </a:highlight>
                <a:latin typeface="Lato" panose="020F0502020204030203" pitchFamily="34" charset="0"/>
              </a:rPr>
              <a:t>[inventory]</a:t>
            </a:r>
            <a:r>
              <a:rPr lang="en-US" b="0" i="0" dirty="0">
                <a:solidFill>
                  <a:srgbClr val="404040"/>
                </a:solidFill>
                <a:effectLst/>
                <a:highlight>
                  <a:srgbClr val="F8F8F8"/>
                </a:highlight>
                <a:latin typeface="Lato" panose="020F0502020204030203" pitchFamily="34" charset="0"/>
              </a:rPr>
              <a:t> </a:t>
            </a:r>
            <a:r>
              <a:rPr lang="en-US" b="0" i="0" dirty="0" err="1">
                <a:solidFill>
                  <a:srgbClr val="008080"/>
                </a:solidFill>
                <a:effectLst/>
                <a:highlight>
                  <a:srgbClr val="F8F8F8"/>
                </a:highlight>
                <a:latin typeface="Lato" panose="020F0502020204030203" pitchFamily="34" charset="0"/>
              </a:rPr>
              <a:t>enable_plugins</a:t>
            </a:r>
            <a:r>
              <a:rPr lang="en-US" b="0" i="0" dirty="0">
                <a:solidFill>
                  <a:srgbClr val="BBBBBB"/>
                </a:solidFill>
                <a:effectLst/>
                <a:highlight>
                  <a:srgbClr val="F8F8F8"/>
                </a:highlight>
                <a:latin typeface="Lato" panose="020F0502020204030203" pitchFamily="34" charset="0"/>
              </a:rPr>
              <a:t> </a:t>
            </a:r>
            <a:r>
              <a:rPr lang="en-US" b="1" i="0" dirty="0">
                <a:solidFill>
                  <a:srgbClr val="666666"/>
                </a:solidFill>
                <a:effectLst/>
                <a:highlight>
                  <a:srgbClr val="F8F8F8"/>
                </a:highlight>
                <a:latin typeface="Lato" panose="020F0502020204030203" pitchFamily="34" charset="0"/>
              </a:rPr>
              <a:t>=</a:t>
            </a:r>
            <a:r>
              <a:rPr lang="en-US" b="0" i="0" dirty="0">
                <a:solidFill>
                  <a:srgbClr val="BBBBBB"/>
                </a:solidFill>
                <a:effectLst/>
                <a:highlight>
                  <a:srgbClr val="F8F8F8"/>
                </a:highlight>
                <a:latin typeface="Lato" panose="020F0502020204030203" pitchFamily="34" charset="0"/>
              </a:rPr>
              <a:t> </a:t>
            </a:r>
            <a:r>
              <a:rPr lang="en-US" b="0" i="0" dirty="0" err="1">
                <a:solidFill>
                  <a:srgbClr val="4070A0"/>
                </a:solidFill>
                <a:effectLst/>
                <a:highlight>
                  <a:srgbClr val="F8F8F8"/>
                </a:highlight>
                <a:latin typeface="Lato" panose="020F0502020204030203" pitchFamily="34" charset="0"/>
              </a:rPr>
              <a:t>host_list</a:t>
            </a:r>
            <a:r>
              <a:rPr lang="en-US" b="0" i="0" dirty="0">
                <a:solidFill>
                  <a:srgbClr val="4070A0"/>
                </a:solidFill>
                <a:effectLst/>
                <a:highlight>
                  <a:srgbClr val="F8F8F8"/>
                </a:highlight>
                <a:latin typeface="Lato" panose="020F0502020204030203" pitchFamily="34" charset="0"/>
              </a:rPr>
              <a:t>, script, auto, </a:t>
            </a:r>
            <a:r>
              <a:rPr lang="en-US" b="0" i="0" dirty="0" err="1">
                <a:solidFill>
                  <a:srgbClr val="4070A0"/>
                </a:solidFill>
                <a:effectLst/>
                <a:highlight>
                  <a:srgbClr val="F8F8F8"/>
                </a:highlight>
                <a:latin typeface="Lato" panose="020F0502020204030203" pitchFamily="34" charset="0"/>
              </a:rPr>
              <a:t>yaml</a:t>
            </a:r>
            <a:r>
              <a:rPr lang="en-US" b="0" i="0" dirty="0">
                <a:solidFill>
                  <a:srgbClr val="4070A0"/>
                </a:solidFill>
                <a:effectLst/>
                <a:highlight>
                  <a:srgbClr val="F8F8F8"/>
                </a:highlight>
                <a:latin typeface="Lato" panose="020F0502020204030203" pitchFamily="34" charset="0"/>
              </a:rPr>
              <a:t>, </a:t>
            </a:r>
            <a:r>
              <a:rPr lang="en-US" b="0" i="0" dirty="0" err="1">
                <a:solidFill>
                  <a:srgbClr val="4070A0"/>
                </a:solidFill>
                <a:effectLst/>
                <a:highlight>
                  <a:srgbClr val="F8F8F8"/>
                </a:highlight>
                <a:latin typeface="Lato" panose="020F0502020204030203" pitchFamily="34" charset="0"/>
              </a:rPr>
              <a:t>ini</a:t>
            </a:r>
            <a:r>
              <a:rPr lang="en-US" b="0" i="0" dirty="0">
                <a:solidFill>
                  <a:srgbClr val="4070A0"/>
                </a:solidFill>
                <a:effectLst/>
                <a:highlight>
                  <a:srgbClr val="F8F8F8"/>
                </a:highlight>
                <a:latin typeface="Lato" panose="020F0502020204030203" pitchFamily="34" charset="0"/>
              </a:rPr>
              <a:t>, </a:t>
            </a:r>
            <a:r>
              <a:rPr lang="en-US" b="0" i="0" dirty="0" err="1">
                <a:solidFill>
                  <a:srgbClr val="4070A0"/>
                </a:solidFill>
                <a:effectLst/>
                <a:highlight>
                  <a:srgbClr val="F8F8F8"/>
                </a:highlight>
                <a:latin typeface="Lato" panose="020F0502020204030203" pitchFamily="34" charset="0"/>
              </a:rPr>
              <a:t>toml</a:t>
            </a:r>
            <a:r>
              <a:rPr lang="en-US" b="0" i="0" dirty="0">
                <a:solidFill>
                  <a:srgbClr val="404040"/>
                </a:solidFill>
                <a:effectLst/>
                <a:highlight>
                  <a:srgbClr val="F8F8F8"/>
                </a:highlight>
                <a:latin typeface="Lato" panose="020F0502020204030203" pitchFamily="34" charset="0"/>
              </a:rPr>
              <a:t> </a:t>
            </a:r>
          </a:p>
          <a:p>
            <a:pPr algn="l"/>
            <a:r>
              <a:rPr lang="en-US" b="0" i="0" dirty="0">
                <a:solidFill>
                  <a:srgbClr val="404040"/>
                </a:solidFill>
                <a:effectLst/>
                <a:highlight>
                  <a:srgbClr val="FCFCFC"/>
                </a:highlight>
                <a:latin typeface="Lato" panose="020F0502020204030203" pitchFamily="34" charset="0"/>
              </a:rPr>
              <a:t>If the plugin is in a collection and is not being picked up by the </a:t>
            </a:r>
            <a:r>
              <a:rPr lang="en-US" b="0" i="1" dirty="0">
                <a:solidFill>
                  <a:srgbClr val="404040"/>
                </a:solidFill>
                <a:effectLst/>
                <a:highlight>
                  <a:srgbClr val="FCFCFC"/>
                </a:highlight>
                <a:latin typeface="Lato" panose="020F0502020204030203" pitchFamily="34" charset="0"/>
              </a:rPr>
              <a:t>auto</a:t>
            </a:r>
            <a:r>
              <a:rPr lang="en-US" b="0" i="0" dirty="0">
                <a:solidFill>
                  <a:srgbClr val="404040"/>
                </a:solidFill>
                <a:effectLst/>
                <a:highlight>
                  <a:srgbClr val="FCFCFC"/>
                </a:highlight>
                <a:latin typeface="Lato" panose="020F0502020204030203" pitchFamily="34" charset="0"/>
              </a:rPr>
              <a:t> statement, you can append the fully qualified name:</a:t>
            </a:r>
          </a:p>
          <a:p>
            <a:pPr algn="l"/>
            <a:r>
              <a:rPr lang="en-US" b="1" i="0" dirty="0">
                <a:solidFill>
                  <a:srgbClr val="007020"/>
                </a:solidFill>
                <a:effectLst/>
                <a:highlight>
                  <a:srgbClr val="F8F8F8"/>
                </a:highlight>
                <a:latin typeface="Lato" panose="020F0502020204030203" pitchFamily="34" charset="0"/>
              </a:rPr>
              <a:t>[inventory]</a:t>
            </a:r>
            <a:r>
              <a:rPr lang="en-US" b="0" i="0" dirty="0">
                <a:solidFill>
                  <a:srgbClr val="404040"/>
                </a:solidFill>
                <a:effectLst/>
                <a:highlight>
                  <a:srgbClr val="F8F8F8"/>
                </a:highlight>
                <a:latin typeface="Lato" panose="020F0502020204030203" pitchFamily="34" charset="0"/>
              </a:rPr>
              <a:t> </a:t>
            </a:r>
            <a:r>
              <a:rPr lang="en-US" b="0" i="0" dirty="0" err="1">
                <a:solidFill>
                  <a:srgbClr val="008080"/>
                </a:solidFill>
                <a:effectLst/>
                <a:highlight>
                  <a:srgbClr val="F8F8F8"/>
                </a:highlight>
                <a:latin typeface="Lato" panose="020F0502020204030203" pitchFamily="34" charset="0"/>
              </a:rPr>
              <a:t>enable_plugins</a:t>
            </a:r>
            <a:r>
              <a:rPr lang="en-US" b="0" i="0" dirty="0">
                <a:solidFill>
                  <a:srgbClr val="BBBBBB"/>
                </a:solidFill>
                <a:effectLst/>
                <a:highlight>
                  <a:srgbClr val="F8F8F8"/>
                </a:highlight>
                <a:latin typeface="Lato" panose="020F0502020204030203" pitchFamily="34" charset="0"/>
              </a:rPr>
              <a:t> </a:t>
            </a:r>
            <a:r>
              <a:rPr lang="en-US" b="1" i="0" dirty="0">
                <a:solidFill>
                  <a:srgbClr val="666666"/>
                </a:solidFill>
                <a:effectLst/>
                <a:highlight>
                  <a:srgbClr val="F8F8F8"/>
                </a:highlight>
                <a:latin typeface="Lato" panose="020F0502020204030203" pitchFamily="34" charset="0"/>
              </a:rPr>
              <a:t>=</a:t>
            </a:r>
            <a:r>
              <a:rPr lang="en-US" b="0" i="0" dirty="0">
                <a:solidFill>
                  <a:srgbClr val="BBBBBB"/>
                </a:solidFill>
                <a:effectLst/>
                <a:highlight>
                  <a:srgbClr val="F8F8F8"/>
                </a:highlight>
                <a:latin typeface="Lato" panose="020F0502020204030203" pitchFamily="34" charset="0"/>
              </a:rPr>
              <a:t> </a:t>
            </a:r>
            <a:r>
              <a:rPr lang="en-US" b="0" i="0" dirty="0" err="1">
                <a:solidFill>
                  <a:srgbClr val="4070A0"/>
                </a:solidFill>
                <a:effectLst/>
                <a:highlight>
                  <a:srgbClr val="F8F8F8"/>
                </a:highlight>
                <a:latin typeface="Lato" panose="020F0502020204030203" pitchFamily="34" charset="0"/>
              </a:rPr>
              <a:t>host_list</a:t>
            </a:r>
            <a:r>
              <a:rPr lang="en-US" b="0" i="0" dirty="0">
                <a:solidFill>
                  <a:srgbClr val="4070A0"/>
                </a:solidFill>
                <a:effectLst/>
                <a:highlight>
                  <a:srgbClr val="F8F8F8"/>
                </a:highlight>
                <a:latin typeface="Lato" panose="020F0502020204030203" pitchFamily="34" charset="0"/>
              </a:rPr>
              <a:t>, script, auto, </a:t>
            </a:r>
            <a:r>
              <a:rPr lang="en-US" b="0" i="0" dirty="0" err="1">
                <a:solidFill>
                  <a:srgbClr val="4070A0"/>
                </a:solidFill>
                <a:effectLst/>
                <a:highlight>
                  <a:srgbClr val="F8F8F8"/>
                </a:highlight>
                <a:latin typeface="Lato" panose="020F0502020204030203" pitchFamily="34" charset="0"/>
              </a:rPr>
              <a:t>yaml</a:t>
            </a:r>
            <a:r>
              <a:rPr lang="en-US" b="0" i="0" dirty="0">
                <a:solidFill>
                  <a:srgbClr val="4070A0"/>
                </a:solidFill>
                <a:effectLst/>
                <a:highlight>
                  <a:srgbClr val="F8F8F8"/>
                </a:highlight>
                <a:latin typeface="Lato" panose="020F0502020204030203" pitchFamily="34" charset="0"/>
              </a:rPr>
              <a:t>, </a:t>
            </a:r>
            <a:r>
              <a:rPr lang="en-US" b="0" i="0" dirty="0" err="1">
                <a:solidFill>
                  <a:srgbClr val="4070A0"/>
                </a:solidFill>
                <a:effectLst/>
                <a:highlight>
                  <a:srgbClr val="F8F8F8"/>
                </a:highlight>
                <a:latin typeface="Lato" panose="020F0502020204030203" pitchFamily="34" charset="0"/>
              </a:rPr>
              <a:t>ini</a:t>
            </a:r>
            <a:r>
              <a:rPr lang="en-US" b="0" i="0" dirty="0">
                <a:solidFill>
                  <a:srgbClr val="4070A0"/>
                </a:solidFill>
                <a:effectLst/>
                <a:highlight>
                  <a:srgbClr val="F8F8F8"/>
                </a:highlight>
                <a:latin typeface="Lato" panose="020F0502020204030203" pitchFamily="34" charset="0"/>
              </a:rPr>
              <a:t>, </a:t>
            </a:r>
            <a:r>
              <a:rPr lang="en-US" b="0" i="0" dirty="0" err="1">
                <a:solidFill>
                  <a:srgbClr val="4070A0"/>
                </a:solidFill>
                <a:effectLst/>
                <a:highlight>
                  <a:srgbClr val="F8F8F8"/>
                </a:highlight>
                <a:latin typeface="Lato" panose="020F0502020204030203" pitchFamily="34" charset="0"/>
              </a:rPr>
              <a:t>toml</a:t>
            </a:r>
            <a:r>
              <a:rPr lang="en-US" b="0" i="0" dirty="0">
                <a:solidFill>
                  <a:srgbClr val="4070A0"/>
                </a:solidFill>
                <a:effectLst/>
                <a:highlight>
                  <a:srgbClr val="F8F8F8"/>
                </a:highlight>
                <a:latin typeface="Lato" panose="020F0502020204030203" pitchFamily="34" charset="0"/>
              </a:rPr>
              <a:t>, </a:t>
            </a:r>
            <a:r>
              <a:rPr lang="en-US" b="0" i="0" dirty="0" err="1">
                <a:solidFill>
                  <a:srgbClr val="4070A0"/>
                </a:solidFill>
                <a:effectLst/>
                <a:highlight>
                  <a:srgbClr val="F8F8F8"/>
                </a:highlight>
                <a:latin typeface="Lato" panose="020F0502020204030203" pitchFamily="34" charset="0"/>
              </a:rPr>
              <a:t>namespace.collection_name.inventory_plugin_name</a:t>
            </a:r>
            <a:endParaRPr lang="en-US" b="0" i="0" dirty="0">
              <a:solidFill>
                <a:srgbClr val="404040"/>
              </a:solidFill>
              <a:effectLst/>
              <a:highlight>
                <a:srgbClr val="F8F8F8"/>
              </a:highlight>
              <a:latin typeface="Lato" panose="020F0502020204030203" pitchFamily="34" charset="0"/>
            </a:endParaRPr>
          </a:p>
          <a:p>
            <a:pPr marL="742950" lvl="1" indent="-285750" algn="l">
              <a:buFont typeface="+mj-lt"/>
              <a:buAutoNum type="arabicPeriod"/>
            </a:pPr>
            <a:endParaRPr lang="fr-FR" b="0" i="0" dirty="0">
              <a:solidFill>
                <a:srgbClr val="0D0D0D"/>
              </a:solidFill>
              <a:effectLst/>
              <a:highlight>
                <a:srgbClr val="FFFFFF"/>
              </a:highlight>
              <a:latin typeface="Söhne"/>
            </a:endParaRPr>
          </a:p>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48</a:t>
            </a:fld>
            <a:endParaRPr lang="fr-FR"/>
          </a:p>
        </p:txBody>
      </p:sp>
    </p:spTree>
    <p:extLst>
      <p:ext uri="{BB962C8B-B14F-4D97-AF65-F5344CB8AC3E}">
        <p14:creationId xmlns:p14="http://schemas.microsoft.com/office/powerpoint/2010/main" val="8937971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dirty="0">
                <a:solidFill>
                  <a:srgbClr val="0D0D0D"/>
                </a:solidFill>
                <a:effectLst/>
                <a:highlight>
                  <a:srgbClr val="FFFFFF"/>
                </a:highlight>
                <a:latin typeface="Söhne"/>
              </a:rPr>
              <a:t>Pour représenter les variations entre ces différents systèmes, vous pouvez créer des variables avec la syntaxe standard YAML, y compris des listes et des dictionnaires. Vous pouvez définir ces variables dans vos </a:t>
            </a:r>
            <a:r>
              <a:rPr lang="fr-FR" sz="1200" b="0" i="0" dirty="0" err="1">
                <a:solidFill>
                  <a:srgbClr val="0D0D0D"/>
                </a:solidFill>
                <a:effectLst/>
                <a:highlight>
                  <a:srgbClr val="FFFFFF"/>
                </a:highlight>
                <a:latin typeface="Söhne"/>
              </a:rPr>
              <a:t>playbooks</a:t>
            </a:r>
            <a:r>
              <a:rPr lang="fr-FR" sz="1200" b="0" i="0" dirty="0">
                <a:solidFill>
                  <a:srgbClr val="0D0D0D"/>
                </a:solidFill>
                <a:effectLst/>
                <a:highlight>
                  <a:srgbClr val="FFFFFF"/>
                </a:highlight>
                <a:latin typeface="Söhne"/>
              </a:rPr>
              <a:t>, dans votre inventaire, dans des fichiers réutilisables ou des rôles, ou encore en ligne de commande. Vous pouvez également créer des variables pendant l'exécution d'un </a:t>
            </a:r>
            <a:r>
              <a:rPr lang="fr-FR" sz="1200" b="0" i="0" dirty="0" err="1">
                <a:solidFill>
                  <a:srgbClr val="0D0D0D"/>
                </a:solidFill>
                <a:effectLst/>
                <a:highlight>
                  <a:srgbClr val="FFFFFF"/>
                </a:highlight>
                <a:latin typeface="Söhne"/>
              </a:rPr>
              <a:t>playbook</a:t>
            </a:r>
            <a:r>
              <a:rPr lang="fr-FR" sz="1200" b="0" i="0" dirty="0">
                <a:solidFill>
                  <a:srgbClr val="0D0D0D"/>
                </a:solidFill>
                <a:effectLst/>
                <a:highlight>
                  <a:srgbClr val="FFFFFF"/>
                </a:highlight>
                <a:latin typeface="Söhne"/>
              </a:rPr>
              <a:t> en enregistrant la ou les valeurs de retour d'une tâche comme une nouvelle variable.</a:t>
            </a:r>
          </a:p>
          <a:p>
            <a:pPr marL="342900" indent="-342900">
              <a:buFont typeface="Wingdings" panose="05000000000000000000" pitchFamily="2" charset="2"/>
              <a:buChar char="§"/>
            </a:pPr>
            <a:r>
              <a:rPr lang="fr-FR" sz="1200" b="0" i="0" dirty="0">
                <a:solidFill>
                  <a:srgbClr val="0D0D0D"/>
                </a:solidFill>
                <a:effectLst/>
                <a:highlight>
                  <a:srgbClr val="FFFFFF"/>
                </a:highlight>
                <a:latin typeface="Söhne"/>
              </a:rPr>
              <a:t>Prédéfinies :</a:t>
            </a:r>
            <a:r>
              <a:rPr lang="fr-FR" dirty="0">
                <a:latin typeface="Calibri"/>
                <a:cs typeface="Calibri"/>
              </a:rPr>
              <a:t>peuvent fournir des informations sur l'environnement d'exécution d'Ansible</a:t>
            </a:r>
          </a:p>
          <a:p>
            <a:pPr marL="342900" indent="-342900">
              <a:buFont typeface="Wingdings" panose="05000000000000000000" pitchFamily="2" charset="2"/>
              <a:buChar char="§"/>
            </a:pPr>
            <a:endParaRPr lang="fr-FR" dirty="0">
              <a:latin typeface="Calibri"/>
              <a:cs typeface="Calibri"/>
            </a:endParaRPr>
          </a:p>
          <a:p>
            <a:pPr marL="342900" indent="-342900">
              <a:buFont typeface="Wingdings" panose="05000000000000000000" pitchFamily="2" charset="2"/>
              <a:buChar char="§"/>
            </a:pPr>
            <a:r>
              <a:rPr lang="fr-FR" dirty="0">
                <a:latin typeface="Calibri"/>
                <a:cs typeface="Calibri"/>
              </a:rPr>
              <a:t>Elles sont déjà attribuées avec des valeurs spécifiques qui sont déterminées par Ansible pendant l'exécution des tâches </a:t>
            </a:r>
          </a:p>
          <a:p>
            <a:endParaRPr lang="fr-FR" dirty="0">
              <a:latin typeface="Calibri"/>
              <a:cs typeface="Calibri"/>
            </a:endParaRPr>
          </a:p>
          <a:p>
            <a:pPr marL="342900" indent="-342900">
              <a:buFont typeface="Wingdings" panose="05000000000000000000" pitchFamily="2" charset="2"/>
              <a:buChar char="§"/>
            </a:pPr>
            <a:r>
              <a:rPr lang="fr-FR" dirty="0">
                <a:latin typeface="Calibri"/>
                <a:cs typeface="Calibri"/>
              </a:rPr>
              <a:t> </a:t>
            </a:r>
            <a:r>
              <a:rPr lang="fr-FR" dirty="0" err="1">
                <a:latin typeface="Calibri"/>
                <a:cs typeface="Calibri"/>
              </a:rPr>
              <a:t>ansible_hostname</a:t>
            </a:r>
            <a:r>
              <a:rPr lang="fr-FR" dirty="0">
                <a:latin typeface="Calibri"/>
                <a:cs typeface="Calibri"/>
              </a:rPr>
              <a:t>, </a:t>
            </a:r>
            <a:r>
              <a:rPr lang="fr-FR" dirty="0" err="1">
                <a:latin typeface="Calibri"/>
                <a:cs typeface="Calibri"/>
              </a:rPr>
              <a:t>ansible_os_family</a:t>
            </a:r>
            <a:r>
              <a:rPr lang="fr-FR" dirty="0">
                <a:latin typeface="Calibri"/>
                <a:cs typeface="Calibri"/>
              </a:rPr>
              <a:t>, </a:t>
            </a:r>
            <a:r>
              <a:rPr lang="fr-FR" dirty="0" err="1">
                <a:latin typeface="Calibri"/>
                <a:cs typeface="Calibri"/>
              </a:rPr>
              <a:t>inventory_hostname</a:t>
            </a: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i="0" dirty="0">
              <a:solidFill>
                <a:srgbClr val="0D0D0D"/>
              </a:solidFill>
              <a:effectLst/>
              <a:highlight>
                <a:srgbClr val="FFFFFF"/>
              </a:highlight>
              <a:latin typeface="Söhne"/>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49</a:t>
            </a:fld>
            <a:endParaRPr lang="fr-FR"/>
          </a:p>
        </p:txBody>
      </p:sp>
    </p:spTree>
    <p:extLst>
      <p:ext uri="{BB962C8B-B14F-4D97-AF65-F5344CB8AC3E}">
        <p14:creationId xmlns:p14="http://schemas.microsoft.com/office/powerpoint/2010/main" val="39151200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dirty="0">
                <a:solidFill>
                  <a:srgbClr val="0D0D0D"/>
                </a:solidFill>
                <a:effectLst/>
                <a:highlight>
                  <a:srgbClr val="FFFFFF"/>
                </a:highlight>
                <a:latin typeface="Söhne"/>
              </a:rPr>
              <a:t>Pour représenter les variations entre ces différents systèmes, vous pouvez créer des variables avec la syntaxe standard YAML, y compris des listes et des dictionnaires. Vous pouvez définir ces variables dans vos </a:t>
            </a:r>
            <a:r>
              <a:rPr lang="fr-FR" sz="1200" b="0" i="0" dirty="0" err="1">
                <a:solidFill>
                  <a:srgbClr val="0D0D0D"/>
                </a:solidFill>
                <a:effectLst/>
                <a:highlight>
                  <a:srgbClr val="FFFFFF"/>
                </a:highlight>
                <a:latin typeface="Söhne"/>
              </a:rPr>
              <a:t>playbooks</a:t>
            </a:r>
            <a:r>
              <a:rPr lang="fr-FR" sz="1200" b="0" i="0" dirty="0">
                <a:solidFill>
                  <a:srgbClr val="0D0D0D"/>
                </a:solidFill>
                <a:effectLst/>
                <a:highlight>
                  <a:srgbClr val="FFFFFF"/>
                </a:highlight>
                <a:latin typeface="Söhne"/>
              </a:rPr>
              <a:t>, dans votre inventaire, dans des fichiers réutilisables ou des rôles, ou encore en ligne de commande. Vous pouvez également créer des variables pendant l'exécution d'un </a:t>
            </a:r>
            <a:r>
              <a:rPr lang="fr-FR" sz="1200" b="0" i="0" dirty="0" err="1">
                <a:solidFill>
                  <a:srgbClr val="0D0D0D"/>
                </a:solidFill>
                <a:effectLst/>
                <a:highlight>
                  <a:srgbClr val="FFFFFF"/>
                </a:highlight>
                <a:latin typeface="Söhne"/>
              </a:rPr>
              <a:t>playbook</a:t>
            </a:r>
            <a:r>
              <a:rPr lang="fr-FR" sz="1200" b="0" i="0" dirty="0">
                <a:solidFill>
                  <a:srgbClr val="0D0D0D"/>
                </a:solidFill>
                <a:effectLst/>
                <a:highlight>
                  <a:srgbClr val="FFFFFF"/>
                </a:highlight>
                <a:latin typeface="Söhne"/>
              </a:rPr>
              <a:t> en enregistrant la ou les valeurs de retour d'une tâche comme une nouvelle variable.</a:t>
            </a:r>
            <a:endParaRPr lang="fr-FR" b="0" i="0" dirty="0">
              <a:solidFill>
                <a:srgbClr val="0D0D0D"/>
              </a:solidFill>
              <a:effectLst/>
              <a:highlight>
                <a:srgbClr val="FFFFFF"/>
              </a:highlight>
              <a:latin typeface="Söhne"/>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50</a:t>
            </a:fld>
            <a:endParaRPr lang="fr-FR"/>
          </a:p>
        </p:txBody>
      </p:sp>
    </p:spTree>
    <p:extLst>
      <p:ext uri="{BB962C8B-B14F-4D97-AF65-F5344CB8AC3E}">
        <p14:creationId xmlns:p14="http://schemas.microsoft.com/office/powerpoint/2010/main" val="33225562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dirty="0">
                <a:solidFill>
                  <a:srgbClr val="0D0D0D"/>
                </a:solidFill>
                <a:effectLst/>
                <a:highlight>
                  <a:srgbClr val="FFFFFF"/>
                </a:highlight>
                <a:latin typeface="Söhne"/>
              </a:rPr>
              <a:t>Pour représenter les variations entre ces différents systèmes, vous pouvez créer des variables avec la syntaxe standard YAML, y compris des listes et des dictionnaires. Vous pouvez définir ces variables dans vos </a:t>
            </a:r>
            <a:r>
              <a:rPr lang="fr-FR" sz="1200" b="0" i="0" dirty="0" err="1">
                <a:solidFill>
                  <a:srgbClr val="0D0D0D"/>
                </a:solidFill>
                <a:effectLst/>
                <a:highlight>
                  <a:srgbClr val="FFFFFF"/>
                </a:highlight>
                <a:latin typeface="Söhne"/>
              </a:rPr>
              <a:t>playbooks</a:t>
            </a:r>
            <a:r>
              <a:rPr lang="fr-FR" sz="1200" b="0" i="0" dirty="0">
                <a:solidFill>
                  <a:srgbClr val="0D0D0D"/>
                </a:solidFill>
                <a:effectLst/>
                <a:highlight>
                  <a:srgbClr val="FFFFFF"/>
                </a:highlight>
                <a:latin typeface="Söhne"/>
              </a:rPr>
              <a:t>, dans votre inventaire, dans des fichiers réutilisables ou des rôles, ou encore en ligne de commande. Vous pouvez également créer des variables pendant l'exécution d'un </a:t>
            </a:r>
            <a:r>
              <a:rPr lang="fr-FR" sz="1200" b="0" i="0" dirty="0" err="1">
                <a:solidFill>
                  <a:srgbClr val="0D0D0D"/>
                </a:solidFill>
                <a:effectLst/>
                <a:highlight>
                  <a:srgbClr val="FFFFFF"/>
                </a:highlight>
                <a:latin typeface="Söhne"/>
              </a:rPr>
              <a:t>playbook</a:t>
            </a:r>
            <a:r>
              <a:rPr lang="fr-FR" sz="1200" b="0" i="0" dirty="0">
                <a:solidFill>
                  <a:srgbClr val="0D0D0D"/>
                </a:solidFill>
                <a:effectLst/>
                <a:highlight>
                  <a:srgbClr val="FFFFFF"/>
                </a:highlight>
                <a:latin typeface="Söhne"/>
              </a:rPr>
              <a:t> en enregistrant la ou les valeurs de retour d'une tâche comme une nouvelle variable.</a:t>
            </a:r>
            <a:endParaRPr lang="fr-FR" b="0" i="0" dirty="0">
              <a:solidFill>
                <a:srgbClr val="0D0D0D"/>
              </a:solidFill>
              <a:effectLst/>
              <a:highlight>
                <a:srgbClr val="FFFFFF"/>
              </a:highlight>
              <a:latin typeface="Söhne"/>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51</a:t>
            </a:fld>
            <a:endParaRPr lang="fr-FR"/>
          </a:p>
        </p:txBody>
      </p:sp>
    </p:spTree>
    <p:extLst>
      <p:ext uri="{BB962C8B-B14F-4D97-AF65-F5344CB8AC3E}">
        <p14:creationId xmlns:p14="http://schemas.microsoft.com/office/powerpoint/2010/main" val="8097012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mj-lt"/>
              <a:buAutoNum type="arabicPeriod"/>
            </a:pP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/all</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Le répertoire </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/all contient des fichiers de variables de groupe qui s'appliquent à tous les groupes d'hôtes de l'inventaire.</a:t>
            </a:r>
          </a:p>
          <a:p>
            <a:pPr marL="742950" lvl="1" indent="-285750" algn="l">
              <a:buFont typeface="+mj-lt"/>
              <a:buAutoNum type="arabicPeriod"/>
            </a:pPr>
            <a:r>
              <a:rPr lang="fr-FR" b="0" i="0" dirty="0">
                <a:solidFill>
                  <a:srgbClr val="0D0D0D"/>
                </a:solidFill>
                <a:effectLst/>
                <a:highlight>
                  <a:srgbClr val="FFFFFF"/>
                </a:highlight>
                <a:latin typeface="Söhne"/>
              </a:rPr>
              <a:t>Les variables définies dans ces fichiers sont appliquées à tous les hôtes, indépendamment du groupe auquel ils appartiennent.</a:t>
            </a:r>
          </a:p>
          <a:p>
            <a:pPr marL="742950" lvl="1" indent="-285750" algn="l">
              <a:buFont typeface="+mj-lt"/>
              <a:buAutoNum type="arabicPeriod"/>
            </a:pPr>
            <a:r>
              <a:rPr lang="fr-FR" b="0" i="0" dirty="0">
                <a:solidFill>
                  <a:srgbClr val="0D0D0D"/>
                </a:solidFill>
                <a:effectLst/>
                <a:highlight>
                  <a:srgbClr val="FFFFFF"/>
                </a:highlight>
                <a:latin typeface="Söhne"/>
              </a:rPr>
              <a:t>Ces variables sont utiles lorsque vous avez des configurations communes à tous les hôtes de votre inventaire, quel que soit leur groupe d'appartenance.</a:t>
            </a:r>
          </a:p>
          <a:p>
            <a:pPr algn="l">
              <a:buFont typeface="+mj-lt"/>
              <a:buAutoNum type="arabicPeriod"/>
            </a:pP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Le répertoire </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 contient des fichiers de variables de groupe qui s'appliquent à des groupes d'hôtes spécifiques de l'inventaire.</a:t>
            </a:r>
          </a:p>
          <a:p>
            <a:pPr marL="742950" lvl="1" indent="-285750" algn="l">
              <a:buFont typeface="+mj-lt"/>
              <a:buAutoNum type="arabicPeriod"/>
            </a:pPr>
            <a:r>
              <a:rPr lang="fr-FR" b="0" i="0" dirty="0">
                <a:solidFill>
                  <a:srgbClr val="0D0D0D"/>
                </a:solidFill>
                <a:effectLst/>
                <a:highlight>
                  <a:srgbClr val="FFFFFF"/>
                </a:highlight>
                <a:latin typeface="Söhne"/>
              </a:rPr>
              <a:t>Chaque fichier dans ce répertoire est nommé d'après le nom d'un groupe d'hôtes de l'inventaire.</a:t>
            </a:r>
          </a:p>
          <a:p>
            <a:pPr marL="742950" lvl="1" indent="-285750" algn="l">
              <a:buFont typeface="+mj-lt"/>
              <a:buAutoNum type="arabicPeriod"/>
            </a:pPr>
            <a:r>
              <a:rPr lang="fr-FR" b="0" i="0" dirty="0">
                <a:solidFill>
                  <a:srgbClr val="0D0D0D"/>
                </a:solidFill>
                <a:effectLst/>
                <a:highlight>
                  <a:srgbClr val="FFFFFF"/>
                </a:highlight>
                <a:latin typeface="Söhne"/>
              </a:rPr>
              <a:t>Les variables définies dans ces fichiers ne s'appliquent qu'aux hôtes appartenant au groupe correspondant.</a:t>
            </a:r>
          </a:p>
          <a:p>
            <a:pPr marL="742950" lvl="1" indent="-285750" algn="l">
              <a:buFont typeface="+mj-lt"/>
              <a:buAutoNum type="arabicPeriod"/>
            </a:pPr>
            <a:r>
              <a:rPr lang="fr-FR" b="0" i="0" dirty="0">
                <a:solidFill>
                  <a:srgbClr val="0D0D0D"/>
                </a:solidFill>
                <a:effectLst/>
                <a:highlight>
                  <a:srgbClr val="FFFFFF"/>
                </a:highlight>
                <a:latin typeface="Söhne"/>
              </a:rPr>
              <a:t>Ces variables sont utiles lorsque vous avez des configurations spécifiques à des groupes d'hôtes particuliers dans votre inventaire.</a:t>
            </a: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52</a:t>
            </a:fld>
            <a:endParaRPr lang="fr-FR"/>
          </a:p>
        </p:txBody>
      </p:sp>
    </p:spTree>
    <p:extLst>
      <p:ext uri="{BB962C8B-B14F-4D97-AF65-F5344CB8AC3E}">
        <p14:creationId xmlns:p14="http://schemas.microsoft.com/office/powerpoint/2010/main" val="21344326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latin typeface="Calibri"/>
                <a:cs typeface="Calibri"/>
              </a:rPr>
              <a:t>une variable dans Ansible est un nom associé à une valeur, où cette valeur peut être une chaîne de caractères, un nombre, une liste, un dictionnaire, ou même une structure de données plus complexe</a:t>
            </a:r>
            <a:r>
              <a:rPr lang="fr-FR" b="0" i="0" dirty="0">
                <a:solidFill>
                  <a:srgbClr val="0D0D0D"/>
                </a:solidFill>
                <a:effectLst/>
                <a:highlight>
                  <a:srgbClr val="FFFFFF"/>
                </a:highlight>
                <a:latin typeface="Söhne"/>
              </a:rPr>
              <a:t>.</a:t>
            </a:r>
            <a:endParaRPr lang="fr-FR" dirty="0"/>
          </a:p>
          <a:p>
            <a:pPr algn="l"/>
            <a:endParaRPr lang="fr-FR" b="0" i="0" dirty="0">
              <a:solidFill>
                <a:srgbClr val="0D0D0D"/>
              </a:solidFill>
              <a:effectLst/>
              <a:highlight>
                <a:srgbClr val="FFFFFF"/>
              </a:highlight>
              <a:latin typeface="Söhne"/>
            </a:endParaRPr>
          </a:p>
          <a:p>
            <a:pPr algn="l"/>
            <a:r>
              <a:rPr lang="fr-FR" b="0" i="0" dirty="0">
                <a:solidFill>
                  <a:srgbClr val="0D0D0D"/>
                </a:solidFill>
                <a:effectLst/>
                <a:highlight>
                  <a:srgbClr val="FFFFFF"/>
                </a:highlight>
                <a:latin typeface="Söhne"/>
              </a:rPr>
              <a:t>Bien sûr, voici une classification des variables Ansible en fonction de leur origine et de leur portée :</a:t>
            </a:r>
          </a:p>
          <a:p>
            <a:r>
              <a:rPr lang="fr-FR" dirty="0">
                <a:latin typeface="Calibri"/>
                <a:cs typeface="Calibri"/>
              </a:rPr>
              <a:t>peuvent fournir des informations sur l'environnement d'exécution d'Ansible, telles que les noms d'hôtes, les adresses IP, les systèmes d'exploitation, etc. </a:t>
            </a:r>
          </a:p>
          <a:p>
            <a:r>
              <a:rPr lang="fr-FR" dirty="0">
                <a:latin typeface="Calibri"/>
                <a:cs typeface="Calibri"/>
              </a:rPr>
              <a:t>Elles sont déjà attribuées avec des valeurs spécifiques qui sont déterminées par Ansible pendant l'exécution des tâches.</a:t>
            </a:r>
          </a:p>
          <a:p>
            <a:r>
              <a:rPr lang="fr-FR" dirty="0">
                <a:latin typeface="Calibri"/>
                <a:cs typeface="Calibri"/>
              </a:rPr>
              <a:t>Par exemple, </a:t>
            </a:r>
            <a:r>
              <a:rPr lang="fr-FR" dirty="0" err="1">
                <a:latin typeface="Calibri"/>
                <a:cs typeface="Calibri"/>
              </a:rPr>
              <a:t>ansible_hostname</a:t>
            </a:r>
            <a:r>
              <a:rPr lang="fr-FR" dirty="0">
                <a:latin typeface="Calibri"/>
                <a:cs typeface="Calibri"/>
              </a:rPr>
              <a:t>, </a:t>
            </a:r>
            <a:r>
              <a:rPr lang="fr-FR" dirty="0" err="1">
                <a:latin typeface="Calibri"/>
                <a:cs typeface="Calibri"/>
              </a:rPr>
              <a:t>ansible_os_family</a:t>
            </a:r>
            <a:r>
              <a:rPr lang="fr-FR" dirty="0">
                <a:latin typeface="Calibri"/>
                <a:cs typeface="Calibri"/>
              </a:rPr>
              <a:t>, </a:t>
            </a:r>
            <a:r>
              <a:rPr lang="fr-FR" dirty="0" err="1">
                <a:latin typeface="Calibri"/>
                <a:cs typeface="Calibri"/>
              </a:rPr>
              <a:t>inventory_hostname</a:t>
            </a:r>
            <a:r>
              <a:rPr lang="fr-FR" dirty="0">
                <a:latin typeface="Calibri"/>
                <a:cs typeface="Calibri"/>
              </a:rPr>
              <a:t>, etc., sont des variables prédéfinies.</a:t>
            </a:r>
          </a:p>
          <a:p>
            <a:pPr algn="l"/>
            <a:endParaRPr lang="fr-FR" b="0" i="0" dirty="0">
              <a:solidFill>
                <a:srgbClr val="0D0D0D"/>
              </a:solidFill>
              <a:effectLst/>
              <a:highlight>
                <a:srgbClr val="FFFFFF"/>
              </a:highlight>
              <a:latin typeface="Söhne"/>
            </a:endParaRPr>
          </a:p>
          <a:p>
            <a:pPr algn="l">
              <a:buFont typeface="+mj-lt"/>
              <a:buAutoNum type="arabicPeriod"/>
            </a:pPr>
            <a:r>
              <a:rPr lang="fr-FR" b="1" i="0" dirty="0">
                <a:solidFill>
                  <a:srgbClr val="0D0D0D"/>
                </a:solidFill>
                <a:effectLst/>
                <a:highlight>
                  <a:srgbClr val="FFFFFF"/>
                </a:highlight>
                <a:latin typeface="Söhne"/>
              </a:rPr>
              <a:t>Variables de </a:t>
            </a:r>
            <a:r>
              <a:rPr lang="fr-FR" b="1" i="0" dirty="0" err="1">
                <a:solidFill>
                  <a:srgbClr val="0D0D0D"/>
                </a:solidFill>
                <a:effectLst/>
                <a:highlight>
                  <a:srgbClr val="FFFFFF"/>
                </a:highlight>
                <a:latin typeface="Söhne"/>
              </a:rPr>
              <a:t>playbook</a:t>
            </a:r>
            <a:r>
              <a:rPr lang="fr-FR" b="1" i="0" dirty="0">
                <a:solidFill>
                  <a:srgbClr val="0D0D0D"/>
                </a:solidFill>
                <a:effectLst/>
                <a:highlight>
                  <a:srgbClr val="FFFFFF"/>
                </a:highlight>
                <a:latin typeface="Söhne"/>
              </a:rPr>
              <a:t> :</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Définies dans le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lui-même à l'aide de la syntaxe YAML.</a:t>
            </a:r>
          </a:p>
          <a:p>
            <a:pPr marL="742950" lvl="1" indent="-285750" algn="l">
              <a:buFont typeface="+mj-lt"/>
              <a:buAutoNum type="arabicPeriod"/>
            </a:pPr>
            <a:r>
              <a:rPr lang="fr-FR" b="0" i="0" dirty="0">
                <a:solidFill>
                  <a:srgbClr val="0D0D0D"/>
                </a:solidFill>
                <a:effectLst/>
                <a:highlight>
                  <a:srgbClr val="FFFFFF"/>
                </a:highlight>
                <a:latin typeface="Söhne"/>
              </a:rPr>
              <a:t>Ont la portée la plus locale, ne sont visibles que dans le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où elles sont définies.</a:t>
            </a:r>
          </a:p>
          <a:p>
            <a:pPr algn="l">
              <a:buFont typeface="+mj-lt"/>
              <a:buAutoNum type="arabicPeriod"/>
            </a:pPr>
            <a:r>
              <a:rPr lang="fr-FR" b="1" i="0" dirty="0">
                <a:solidFill>
                  <a:srgbClr val="0D0D0D"/>
                </a:solidFill>
                <a:effectLst/>
                <a:highlight>
                  <a:srgbClr val="FFFFFF"/>
                </a:highlight>
                <a:latin typeface="Söhne"/>
              </a:rPr>
              <a:t>Variables d'inventaire :</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Définies dans des fichiers d'inventaire Ansible.</a:t>
            </a:r>
          </a:p>
          <a:p>
            <a:pPr marL="742950" lvl="1" indent="-285750" algn="l">
              <a:buFont typeface="+mj-lt"/>
              <a:buAutoNum type="arabicPeriod"/>
            </a:pPr>
            <a:r>
              <a:rPr lang="fr-FR" b="0" i="0" dirty="0">
                <a:solidFill>
                  <a:srgbClr val="0D0D0D"/>
                </a:solidFill>
                <a:effectLst/>
                <a:highlight>
                  <a:srgbClr val="FFFFFF"/>
                </a:highlight>
                <a:latin typeface="Söhne"/>
              </a:rPr>
              <a:t>Peuvent être globales à tous les hôtes ou spécifiques à des groupes d'hôtes.</a:t>
            </a:r>
          </a:p>
          <a:p>
            <a:pPr marL="742950" lvl="1" indent="-285750" algn="l">
              <a:buFont typeface="+mj-lt"/>
              <a:buAutoNum type="arabicPeriod"/>
            </a:pPr>
            <a:r>
              <a:rPr lang="fr-FR" b="0" i="0" dirty="0">
                <a:solidFill>
                  <a:srgbClr val="0D0D0D"/>
                </a:solidFill>
                <a:effectLst/>
                <a:highlight>
                  <a:srgbClr val="FFFFFF"/>
                </a:highlight>
                <a:latin typeface="Söhne"/>
              </a:rPr>
              <a:t>Ont une portée qui s'étend à tous les éléments du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qui utilisent cet inventaire.</a:t>
            </a:r>
          </a:p>
          <a:p>
            <a:pPr algn="l">
              <a:buFont typeface="+mj-lt"/>
              <a:buAutoNum type="arabicPeriod"/>
            </a:pPr>
            <a:r>
              <a:rPr lang="fr-FR" b="1" i="0" dirty="0">
                <a:solidFill>
                  <a:srgbClr val="0D0D0D"/>
                </a:solidFill>
                <a:effectLst/>
                <a:highlight>
                  <a:srgbClr val="FFFFFF"/>
                </a:highlight>
                <a:latin typeface="Söhne"/>
              </a:rPr>
              <a:t>Variables de groupe :</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Définies dans des fichiers d'inventaire Ansible ou dans des </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S'appliquent à tous les membres d'un groupe spécifique dans l'inventaire.</a:t>
            </a:r>
          </a:p>
          <a:p>
            <a:pPr marL="742950" lvl="1" indent="-285750" algn="l">
              <a:buFont typeface="+mj-lt"/>
              <a:buAutoNum type="arabicPeriod"/>
            </a:pPr>
            <a:r>
              <a:rPr lang="fr-FR" b="0" i="0" dirty="0">
                <a:solidFill>
                  <a:srgbClr val="0D0D0D"/>
                </a:solidFill>
                <a:effectLst/>
                <a:highlight>
                  <a:srgbClr val="FFFFFF"/>
                </a:highlight>
                <a:latin typeface="Söhne"/>
              </a:rPr>
              <a:t>Ont une portée limitée aux hôtes faisant partie de ce groupe.</a:t>
            </a:r>
          </a:p>
          <a:p>
            <a:pPr algn="l">
              <a:buFont typeface="+mj-lt"/>
              <a:buAutoNum type="arabicPeriod"/>
            </a:pPr>
            <a:r>
              <a:rPr lang="fr-FR" b="1" i="0" dirty="0">
                <a:solidFill>
                  <a:srgbClr val="0D0D0D"/>
                </a:solidFill>
                <a:effectLst/>
                <a:highlight>
                  <a:srgbClr val="FFFFFF"/>
                </a:highlight>
                <a:latin typeface="Söhne"/>
              </a:rPr>
              <a:t>Variables d'hôte :</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Définies dans des fichiers d'inventaire Ansible, dans des </a:t>
            </a:r>
            <a:r>
              <a:rPr lang="fr-FR" b="0" i="0" dirty="0" err="1">
                <a:solidFill>
                  <a:srgbClr val="0D0D0D"/>
                </a:solidFill>
                <a:effectLst/>
                <a:highlight>
                  <a:srgbClr val="FFFFFF"/>
                </a:highlight>
                <a:latin typeface="Söhne"/>
              </a:rPr>
              <a:t>host_vars</a:t>
            </a:r>
            <a:r>
              <a:rPr lang="fr-FR" b="0" i="0" dirty="0">
                <a:solidFill>
                  <a:srgbClr val="0D0D0D"/>
                </a:solidFill>
                <a:effectLst/>
                <a:highlight>
                  <a:srgbClr val="FFFFFF"/>
                </a:highlight>
                <a:latin typeface="Söhne"/>
              </a:rPr>
              <a:t> ou directement dans les fichiers d'inventaire.</a:t>
            </a:r>
          </a:p>
          <a:p>
            <a:pPr marL="742950" lvl="1" indent="-285750" algn="l">
              <a:buFont typeface="+mj-lt"/>
              <a:buAutoNum type="arabicPeriod"/>
            </a:pPr>
            <a:r>
              <a:rPr lang="fr-FR" b="0" i="0" dirty="0">
                <a:solidFill>
                  <a:srgbClr val="0D0D0D"/>
                </a:solidFill>
                <a:effectLst/>
                <a:highlight>
                  <a:srgbClr val="FFFFFF"/>
                </a:highlight>
                <a:latin typeface="Söhne"/>
              </a:rPr>
              <a:t>S'appliquent uniquement à un hôte spécifique.</a:t>
            </a:r>
          </a:p>
          <a:p>
            <a:pPr marL="742950" lvl="1" indent="-285750" algn="l">
              <a:buFont typeface="+mj-lt"/>
              <a:buAutoNum type="arabicPeriod"/>
            </a:pPr>
            <a:r>
              <a:rPr lang="fr-FR" b="0" i="0" dirty="0">
                <a:solidFill>
                  <a:srgbClr val="0D0D0D"/>
                </a:solidFill>
                <a:effectLst/>
                <a:highlight>
                  <a:srgbClr val="FFFFFF"/>
                </a:highlight>
                <a:latin typeface="Söhne"/>
              </a:rPr>
              <a:t>Ont la portée la plus étroite, ne s'appliquent qu'à l'hôte concerné.</a:t>
            </a:r>
          </a:p>
          <a:p>
            <a:pPr algn="l">
              <a:buFont typeface="+mj-lt"/>
              <a:buAutoNum type="arabicPeriod"/>
            </a:pPr>
            <a:r>
              <a:rPr lang="fr-FR" b="1" i="0" dirty="0">
                <a:solidFill>
                  <a:srgbClr val="0D0D0D"/>
                </a:solidFill>
                <a:effectLst/>
                <a:highlight>
                  <a:srgbClr val="FFFFFF"/>
                </a:highlight>
                <a:latin typeface="Söhne"/>
              </a:rPr>
              <a:t>Variables d'environnement :</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Définies en tant que variables d'environnement dans le </a:t>
            </a:r>
            <a:r>
              <a:rPr lang="fr-FR" b="0" i="0" dirty="0" err="1">
                <a:solidFill>
                  <a:srgbClr val="0D0D0D"/>
                </a:solidFill>
                <a:effectLst/>
                <a:highlight>
                  <a:srgbClr val="FFFFFF"/>
                </a:highlight>
                <a:latin typeface="Söhne"/>
              </a:rPr>
              <a:t>shell</a:t>
            </a:r>
            <a:r>
              <a:rPr lang="fr-FR" b="0" i="0" dirty="0">
                <a:solidFill>
                  <a:srgbClr val="0D0D0D"/>
                </a:solidFill>
                <a:effectLst/>
                <a:highlight>
                  <a:srgbClr val="FFFFFF"/>
                </a:highlight>
                <a:latin typeface="Söhne"/>
              </a:rPr>
              <a:t> où Ansible est exécuté.</a:t>
            </a:r>
          </a:p>
          <a:p>
            <a:pPr marL="742950" lvl="1" indent="-285750" algn="l">
              <a:buFont typeface="+mj-lt"/>
              <a:buAutoNum type="arabicPeriod"/>
            </a:pPr>
            <a:r>
              <a:rPr lang="fr-FR" b="0" i="0" dirty="0">
                <a:solidFill>
                  <a:srgbClr val="0D0D0D"/>
                </a:solidFill>
                <a:effectLst/>
                <a:highlight>
                  <a:srgbClr val="FFFFFF"/>
                </a:highlight>
                <a:latin typeface="Söhne"/>
              </a:rPr>
              <a:t>Peuvent être utilisées pour substituer ou surcharger des variables définies ailleurs.</a:t>
            </a:r>
          </a:p>
          <a:p>
            <a:pPr marL="742950" lvl="1" indent="-285750" algn="l">
              <a:buFont typeface="+mj-lt"/>
              <a:buAutoNum type="arabicPeriod"/>
            </a:pPr>
            <a:r>
              <a:rPr lang="fr-FR" b="0" i="0" dirty="0">
                <a:solidFill>
                  <a:srgbClr val="0D0D0D"/>
                </a:solidFill>
                <a:effectLst/>
                <a:highlight>
                  <a:srgbClr val="FFFFFF"/>
                </a:highlight>
                <a:latin typeface="Söhne"/>
              </a:rPr>
              <a:t>Ont une portée globale à tous les </a:t>
            </a:r>
            <a:r>
              <a:rPr lang="fr-FR" b="0" i="0" dirty="0" err="1">
                <a:solidFill>
                  <a:srgbClr val="0D0D0D"/>
                </a:solidFill>
                <a:effectLst/>
                <a:highlight>
                  <a:srgbClr val="FFFFFF"/>
                </a:highlight>
                <a:latin typeface="Söhne"/>
              </a:rPr>
              <a:t>playbooks</a:t>
            </a:r>
            <a:r>
              <a:rPr lang="fr-FR" b="0" i="0" dirty="0">
                <a:solidFill>
                  <a:srgbClr val="0D0D0D"/>
                </a:solidFill>
                <a:effectLst/>
                <a:highlight>
                  <a:srgbClr val="FFFFFF"/>
                </a:highlight>
                <a:latin typeface="Söhne"/>
              </a:rPr>
              <a:t> et rôles exécutés dans cet environnement.</a:t>
            </a:r>
          </a:p>
          <a:p>
            <a:pPr algn="l">
              <a:buFont typeface="+mj-lt"/>
              <a:buAutoNum type="arabicPeriod"/>
            </a:pPr>
            <a:r>
              <a:rPr lang="fr-FR" b="1" i="0" dirty="0">
                <a:solidFill>
                  <a:srgbClr val="0D0D0D"/>
                </a:solidFill>
                <a:effectLst/>
                <a:highlight>
                  <a:srgbClr val="FFFFFF"/>
                </a:highlight>
                <a:latin typeface="Söhne"/>
              </a:rPr>
              <a:t>Variables de fichier de configuration (</a:t>
            </a:r>
            <a:r>
              <a:rPr lang="fr-FR" b="1" i="0" dirty="0" err="1">
                <a:solidFill>
                  <a:srgbClr val="0D0D0D"/>
                </a:solidFill>
                <a:effectLst/>
                <a:highlight>
                  <a:srgbClr val="FFFFFF"/>
                </a:highlight>
                <a:latin typeface="Söhne"/>
              </a:rPr>
              <a:t>ansible.cfg</a:t>
            </a:r>
            <a:r>
              <a:rPr lang="fr-FR" b="1" i="0" dirty="0">
                <a:solidFill>
                  <a:srgbClr val="0D0D0D"/>
                </a:solidFill>
                <a:effectLst/>
                <a:highlight>
                  <a:srgbClr val="FFFFFF"/>
                </a:highlight>
                <a:latin typeface="Söhne"/>
              </a:rPr>
              <a:t>) :</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Définies dans le fichier de configuration global </a:t>
            </a:r>
            <a:r>
              <a:rPr lang="fr-FR" b="0" i="0" dirty="0" err="1">
                <a:solidFill>
                  <a:srgbClr val="0D0D0D"/>
                </a:solidFill>
                <a:effectLst/>
                <a:highlight>
                  <a:srgbClr val="FFFFFF"/>
                </a:highlight>
                <a:latin typeface="Söhne"/>
              </a:rPr>
              <a:t>ansible.cfg</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Spécifient des options de configuration pour le comportement d'Ansible.</a:t>
            </a:r>
          </a:p>
          <a:p>
            <a:pPr marL="742950" lvl="1" indent="-285750" algn="l">
              <a:buFont typeface="+mj-lt"/>
              <a:buAutoNum type="arabicPeriod"/>
            </a:pPr>
            <a:r>
              <a:rPr lang="fr-FR" b="0" i="0" dirty="0">
                <a:solidFill>
                  <a:srgbClr val="0D0D0D"/>
                </a:solidFill>
                <a:effectLst/>
                <a:highlight>
                  <a:srgbClr val="FFFFFF"/>
                </a:highlight>
                <a:latin typeface="Söhne"/>
              </a:rPr>
              <a:t>Ont une portée globale à toutes les opérations Ansible sur la machine où le fichier de configuration est présent.</a:t>
            </a: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53</a:t>
            </a:fld>
            <a:endParaRPr lang="fr-FR"/>
          </a:p>
        </p:txBody>
      </p:sp>
    </p:spTree>
    <p:extLst>
      <p:ext uri="{BB962C8B-B14F-4D97-AF65-F5344CB8AC3E}">
        <p14:creationId xmlns:p14="http://schemas.microsoft.com/office/powerpoint/2010/main" val="4668762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0D0D0D"/>
                </a:solidFill>
                <a:effectLst/>
                <a:highlight>
                  <a:srgbClr val="FFFFFF"/>
                </a:highlight>
                <a:latin typeface="Söhne"/>
              </a:rPr>
              <a:t>Les variables d'hôtes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 host vars) et les variables de groupe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 group vars) sont deux mécanismes clés d'Ansible pour organiser et gérer les données de configuration dans un inventaire. Voici les différences entre les deux :</a:t>
            </a:r>
          </a:p>
          <a:p>
            <a:pPr algn="l">
              <a:buFont typeface="+mj-lt"/>
              <a:buAutoNum type="arabicPeriod"/>
            </a:pPr>
            <a:r>
              <a:rPr lang="fr-FR" b="1" i="0" dirty="0">
                <a:solidFill>
                  <a:srgbClr val="0D0D0D"/>
                </a:solidFill>
                <a:effectLst/>
                <a:highlight>
                  <a:srgbClr val="FFFFFF"/>
                </a:highlight>
                <a:latin typeface="Söhne"/>
              </a:rPr>
              <a:t>Variables d'hôtes (</a:t>
            </a:r>
            <a:r>
              <a:rPr lang="fr-FR" b="1" i="0" dirty="0" err="1">
                <a:solidFill>
                  <a:srgbClr val="0D0D0D"/>
                </a:solidFill>
                <a:effectLst/>
                <a:highlight>
                  <a:srgbClr val="FFFFFF"/>
                </a:highlight>
                <a:latin typeface="Söhne"/>
              </a:rPr>
              <a:t>inventory</a:t>
            </a:r>
            <a:r>
              <a:rPr lang="fr-FR" b="1" i="0" dirty="0">
                <a:solidFill>
                  <a:srgbClr val="0D0D0D"/>
                </a:solidFill>
                <a:effectLst/>
                <a:highlight>
                  <a:srgbClr val="FFFFFF"/>
                </a:highlight>
                <a:latin typeface="Söhne"/>
              </a:rPr>
              <a:t> host vars)</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Les variables d'hôtes sont des variables spécifiques à un hôte particulier.</a:t>
            </a:r>
          </a:p>
          <a:p>
            <a:pPr marL="742950" lvl="1" indent="-285750" algn="l">
              <a:buFont typeface="+mj-lt"/>
              <a:buAutoNum type="arabicPeriod"/>
            </a:pPr>
            <a:r>
              <a:rPr lang="fr-FR" b="0" i="0" dirty="0">
                <a:solidFill>
                  <a:srgbClr val="0D0D0D"/>
                </a:solidFill>
                <a:effectLst/>
                <a:highlight>
                  <a:srgbClr val="FFFFFF"/>
                </a:highlight>
                <a:latin typeface="Söhne"/>
              </a:rPr>
              <a:t>Elles sont définies dans des fichiers YAML individuels sous le répertoire </a:t>
            </a:r>
            <a:r>
              <a:rPr lang="fr-FR" b="0" i="0" dirty="0" err="1">
                <a:solidFill>
                  <a:srgbClr val="0D0D0D"/>
                </a:solidFill>
                <a:effectLst/>
                <a:highlight>
                  <a:srgbClr val="FFFFFF"/>
                </a:highlight>
                <a:latin typeface="Söhne"/>
              </a:rPr>
              <a:t>host_vars</a:t>
            </a:r>
            <a:r>
              <a:rPr lang="fr-FR" b="0" i="0" dirty="0">
                <a:solidFill>
                  <a:srgbClr val="0D0D0D"/>
                </a:solidFill>
                <a:effectLst/>
                <a:highlight>
                  <a:srgbClr val="FFFFFF"/>
                </a:highlight>
                <a:latin typeface="Söhne"/>
              </a:rPr>
              <a:t>/ de l'inventaire Ansible.</a:t>
            </a:r>
          </a:p>
          <a:p>
            <a:pPr marL="742950" lvl="1" indent="-285750" algn="l">
              <a:buFont typeface="+mj-lt"/>
              <a:buAutoNum type="arabicPeriod"/>
            </a:pPr>
            <a:r>
              <a:rPr lang="fr-FR" b="0" i="0" dirty="0">
                <a:solidFill>
                  <a:srgbClr val="0D0D0D"/>
                </a:solidFill>
                <a:effectLst/>
                <a:highlight>
                  <a:srgbClr val="FFFFFF"/>
                </a:highlight>
                <a:latin typeface="Söhne"/>
              </a:rPr>
              <a:t>Chaque fichier YAML est nommé d'après le nom de l'hôte correspondant dans l'inventaire.</a:t>
            </a:r>
          </a:p>
          <a:p>
            <a:pPr marL="742950" lvl="1" indent="-285750" algn="l">
              <a:buFont typeface="+mj-lt"/>
              <a:buAutoNum type="arabicPeriod"/>
            </a:pPr>
            <a:r>
              <a:rPr lang="fr-FR" b="0" i="0" dirty="0">
                <a:solidFill>
                  <a:srgbClr val="0D0D0D"/>
                </a:solidFill>
                <a:effectLst/>
                <a:highlight>
                  <a:srgbClr val="FFFFFF"/>
                </a:highlight>
                <a:latin typeface="Söhne"/>
              </a:rPr>
              <a:t>Les variables définies dans les fichiers </a:t>
            </a:r>
            <a:r>
              <a:rPr lang="fr-FR" b="0" i="0" dirty="0" err="1">
                <a:solidFill>
                  <a:srgbClr val="0D0D0D"/>
                </a:solidFill>
                <a:effectLst/>
                <a:highlight>
                  <a:srgbClr val="FFFFFF"/>
                </a:highlight>
                <a:latin typeface="Söhne"/>
              </a:rPr>
              <a:t>host_vars</a:t>
            </a:r>
            <a:r>
              <a:rPr lang="fr-FR" b="0" i="0" dirty="0">
                <a:solidFill>
                  <a:srgbClr val="0D0D0D"/>
                </a:solidFill>
                <a:effectLst/>
                <a:highlight>
                  <a:srgbClr val="FFFFFF"/>
                </a:highlight>
                <a:latin typeface="Söhne"/>
              </a:rPr>
              <a:t> sont spécifiques à cet hôte et ne sont pas partagées avec d'autres hôtes.</a:t>
            </a:r>
          </a:p>
          <a:p>
            <a:pPr marL="742950" lvl="1" indent="-285750" algn="l">
              <a:buFont typeface="+mj-lt"/>
              <a:buAutoNum type="arabicPeriod"/>
            </a:pPr>
            <a:r>
              <a:rPr lang="fr-FR" b="0" i="0" dirty="0">
                <a:solidFill>
                  <a:srgbClr val="0D0D0D"/>
                </a:solidFill>
                <a:effectLst/>
                <a:highlight>
                  <a:srgbClr val="FFFFFF"/>
                </a:highlight>
                <a:latin typeface="Söhne"/>
              </a:rPr>
              <a:t>Elles peuvent être utilisées pour spécifier des configurations uniques à un hôte particulier, telles que des adresses IP spécifiques, des versions de logiciels, etc.</a:t>
            </a:r>
          </a:p>
          <a:p>
            <a:pPr algn="l">
              <a:buFont typeface="+mj-lt"/>
              <a:buAutoNum type="arabicPeriod"/>
            </a:pPr>
            <a:r>
              <a:rPr lang="fr-FR" b="1" i="0" dirty="0">
                <a:solidFill>
                  <a:srgbClr val="0D0D0D"/>
                </a:solidFill>
                <a:effectLst/>
                <a:highlight>
                  <a:srgbClr val="FFFFFF"/>
                </a:highlight>
                <a:latin typeface="Söhne"/>
              </a:rPr>
              <a:t>Variables de groupe (</a:t>
            </a:r>
            <a:r>
              <a:rPr lang="fr-FR" b="1" i="0" dirty="0" err="1">
                <a:solidFill>
                  <a:srgbClr val="0D0D0D"/>
                </a:solidFill>
                <a:effectLst/>
                <a:highlight>
                  <a:srgbClr val="FFFFFF"/>
                </a:highlight>
                <a:latin typeface="Söhne"/>
              </a:rPr>
              <a:t>inventory</a:t>
            </a:r>
            <a:r>
              <a:rPr lang="fr-FR" b="1" i="0" dirty="0">
                <a:solidFill>
                  <a:srgbClr val="0D0D0D"/>
                </a:solidFill>
                <a:effectLst/>
                <a:highlight>
                  <a:srgbClr val="FFFFFF"/>
                </a:highlight>
                <a:latin typeface="Söhne"/>
              </a:rPr>
              <a:t> group vars)</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Les variables de groupe sont des variables partagées par tous les hôtes appartenant à un groupe donné.</a:t>
            </a:r>
          </a:p>
          <a:p>
            <a:pPr marL="742950" lvl="1" indent="-285750" algn="l">
              <a:buFont typeface="+mj-lt"/>
              <a:buAutoNum type="arabicPeriod"/>
            </a:pPr>
            <a:r>
              <a:rPr lang="fr-FR" b="0" i="0" dirty="0">
                <a:solidFill>
                  <a:srgbClr val="0D0D0D"/>
                </a:solidFill>
                <a:effectLst/>
                <a:highlight>
                  <a:srgbClr val="FFFFFF"/>
                </a:highlight>
                <a:latin typeface="Söhne"/>
              </a:rPr>
              <a:t>Elles sont définies dans des fichiers YAML individuels sous le répertoire </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 de l'inventaire Ansible.</a:t>
            </a:r>
          </a:p>
          <a:p>
            <a:pPr marL="742950" lvl="1" indent="-285750" algn="l">
              <a:buFont typeface="+mj-lt"/>
              <a:buAutoNum type="arabicPeriod"/>
            </a:pPr>
            <a:r>
              <a:rPr lang="fr-FR" b="0" i="0" dirty="0">
                <a:solidFill>
                  <a:srgbClr val="0D0D0D"/>
                </a:solidFill>
                <a:effectLst/>
                <a:highlight>
                  <a:srgbClr val="FFFFFF"/>
                </a:highlight>
                <a:latin typeface="Söhne"/>
              </a:rPr>
              <a:t>Chaque fichier YAML est nommé d'après le nom du groupe correspondant dans l'inventaire.</a:t>
            </a:r>
          </a:p>
          <a:p>
            <a:pPr marL="742950" lvl="1" indent="-285750" algn="l">
              <a:buFont typeface="+mj-lt"/>
              <a:buAutoNum type="arabicPeriod"/>
            </a:pPr>
            <a:r>
              <a:rPr lang="fr-FR" b="0" i="0" dirty="0">
                <a:solidFill>
                  <a:srgbClr val="0D0D0D"/>
                </a:solidFill>
                <a:effectLst/>
                <a:highlight>
                  <a:srgbClr val="FFFFFF"/>
                </a:highlight>
                <a:latin typeface="Söhne"/>
              </a:rPr>
              <a:t>Les variables définies dans les fichiers </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 sont appliquées à tous les hôtes appartenant à ce groupe.</a:t>
            </a:r>
          </a:p>
          <a:p>
            <a:pPr marL="742950" lvl="1" indent="-285750" algn="l">
              <a:buFont typeface="+mj-lt"/>
              <a:buAutoNum type="arabicPeriod"/>
            </a:pPr>
            <a:r>
              <a:rPr lang="fr-FR" b="0" i="0" dirty="0">
                <a:solidFill>
                  <a:srgbClr val="0D0D0D"/>
                </a:solidFill>
                <a:effectLst/>
                <a:highlight>
                  <a:srgbClr val="FFFFFF"/>
                </a:highlight>
                <a:latin typeface="Söhne"/>
              </a:rPr>
              <a:t>Elles peuvent être utilisées pour spécifier des configurations partagées par plusieurs hôtes, telles que des paramètres de base de données, des paramètres réseau, etc.</a:t>
            </a: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54</a:t>
            </a:fld>
            <a:endParaRPr lang="fr-FR"/>
          </a:p>
        </p:txBody>
      </p:sp>
    </p:spTree>
    <p:extLst>
      <p:ext uri="{BB962C8B-B14F-4D97-AF65-F5344CB8AC3E}">
        <p14:creationId xmlns:p14="http://schemas.microsoft.com/office/powerpoint/2010/main" val="2685773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1" i="0" dirty="0">
                <a:solidFill>
                  <a:srgbClr val="0D0D0D"/>
                </a:solidFill>
                <a:effectLst/>
                <a:highlight>
                  <a:srgbClr val="FFFFFF"/>
                </a:highlight>
                <a:latin typeface="Söhne"/>
              </a:rPr>
              <a:t>Approvisionnement</a:t>
            </a:r>
            <a:r>
              <a:rPr lang="fr-FR" b="0" i="0" dirty="0">
                <a:solidFill>
                  <a:srgbClr val="0D0D0D"/>
                </a:solidFill>
                <a:effectLst/>
                <a:highlight>
                  <a:srgbClr val="FFFFFF"/>
                </a:highlight>
                <a:latin typeface="Söhne"/>
              </a:rPr>
              <a:t>:</a:t>
            </a:r>
          </a:p>
          <a:p>
            <a:pPr algn="l">
              <a:buFont typeface="Arial" panose="020B0604020202020204" pitchFamily="34" charset="0"/>
              <a:buChar char="•"/>
            </a:pPr>
            <a:r>
              <a:rPr lang="fr-FR" b="0" i="0" dirty="0">
                <a:solidFill>
                  <a:srgbClr val="0D0D0D"/>
                </a:solidFill>
                <a:effectLst/>
                <a:highlight>
                  <a:srgbClr val="FFFFFF"/>
                </a:highlight>
                <a:latin typeface="Söhne"/>
              </a:rPr>
              <a:t>L'approvisionnement se réfère généralement à l'action de fournir ou de se procurer des ressources ou des fournitures nécessaires à une certaine fin. Par exemple, dans le contexte des entreprises, l'approvisionnement peut concerner l'achat de matériaux ou de fournitures pour la production.</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i="0" dirty="0">
                <a:solidFill>
                  <a:srgbClr val="0D0D0D"/>
                </a:solidFill>
                <a:effectLst/>
                <a:highlight>
                  <a:srgbClr val="FFFFFF"/>
                </a:highlight>
                <a:latin typeface="Söhne"/>
              </a:rPr>
              <a:t>Le provisionnement</a:t>
            </a:r>
            <a:r>
              <a:rPr lang="fr-FR" b="0" i="0" dirty="0">
                <a:solidFill>
                  <a:srgbClr val="0D0D0D"/>
                </a:solidFill>
                <a:effectLst/>
                <a:highlight>
                  <a:srgbClr val="FFFFFF"/>
                </a:highlight>
                <a:latin typeface="Söhne"/>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i="0" dirty="0">
                <a:solidFill>
                  <a:srgbClr val="0D0D0D"/>
                </a:solidFill>
                <a:effectLst/>
                <a:highlight>
                  <a:srgbClr val="FFFFFF"/>
                </a:highlight>
                <a:latin typeface="Söhne"/>
              </a:rPr>
              <a:t>quant à lui, est souvent utilisé dans le contexte de la configuration et de la préparation d'une ressource pour son utilisation future. Par exemple, dans l'informatique, le provisionnement peut impliquer la configuration initiale d'un serveur avec le logiciel nécessaire pour exécuter des applications spécifiques.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i="0" dirty="0">
              <a:solidFill>
                <a:srgbClr val="0D0D0D"/>
              </a:solidFill>
              <a:effectLst/>
              <a:highlight>
                <a:srgbClr val="FFFFFF"/>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i="0" dirty="0">
              <a:solidFill>
                <a:srgbClr val="0D0D0D"/>
              </a:solidFill>
              <a:effectLst/>
              <a:highlight>
                <a:srgbClr val="FFFFFF"/>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1" i="0" dirty="0">
                <a:solidFill>
                  <a:srgbClr val="0D0D0D"/>
                </a:solidFill>
                <a:effectLst/>
                <a:highlight>
                  <a:srgbClr val="FFFFFF"/>
                </a:highlight>
                <a:latin typeface="Söhne"/>
              </a:rPr>
              <a:t>Temps et efficacité :</a:t>
            </a:r>
            <a:r>
              <a:rPr lang="fr-FR" b="0" i="0" dirty="0">
                <a:solidFill>
                  <a:srgbClr val="0D0D0D"/>
                </a:solidFill>
                <a:effectLst/>
                <a:highlight>
                  <a:srgbClr val="FFFFFF"/>
                </a:highlight>
                <a:latin typeface="Söhne"/>
              </a:rPr>
              <a:t> Sans Ansible, les tâches de gestion de configuration et de déploiement d'applications doivent souvent être effectuées manuellement, ce qui peut être fastidieux et chronophage. Ansible automatise ces tâches, ce qui permet de gagner du temps et d'améliorer l'efficacité des opérations système.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i="0" dirty="0">
              <a:solidFill>
                <a:srgbClr val="0D0D0D"/>
              </a:solidFill>
              <a:effectLst/>
              <a:highlight>
                <a:srgbClr val="FFFFFF"/>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0" i="0" dirty="0">
                <a:solidFill>
                  <a:srgbClr val="0D0D0D"/>
                </a:solidFill>
                <a:effectLst/>
                <a:highlight>
                  <a:srgbClr val="FFFFFF"/>
                </a:highlight>
                <a:latin typeface="Söhne"/>
              </a:rPr>
              <a:t>La cohérence des configurations peut être compromise en raison d'erreurs humaines, rendant difficile la reproduction fiable.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i="0" dirty="0">
                <a:solidFill>
                  <a:srgbClr val="0D0D0D"/>
                </a:solidFill>
                <a:effectLst/>
                <a:highlight>
                  <a:srgbClr val="FFFFFF"/>
                </a:highlight>
                <a:latin typeface="Söhne"/>
              </a:rPr>
              <a:t>Scalabilité :</a:t>
            </a:r>
            <a:r>
              <a:rPr lang="fr-FR" b="0" i="0" dirty="0">
                <a:solidFill>
                  <a:srgbClr val="0D0D0D"/>
                </a:solidFill>
                <a:effectLst/>
                <a:highlight>
                  <a:srgbClr val="FFFFFF"/>
                </a:highlight>
                <a:latin typeface="Söhne"/>
              </a:rPr>
              <a:t> Avec Ansible, il est facile de gérer un grand nombre de serveurs de manière centralisée. Sans cet outil, la gestion d'un grand parc de serveurs peut devenir complexe et difficile à maintenir.</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i="0" dirty="0">
              <a:solidFill>
                <a:srgbClr val="0D0D0D"/>
              </a:solidFill>
              <a:effectLst/>
              <a:highlight>
                <a:srgbClr val="FFFFFF"/>
              </a:highlight>
              <a:latin typeface="Söhne"/>
            </a:endParaRPr>
          </a:p>
          <a:p>
            <a:pPr algn="l">
              <a:buFont typeface="+mj-lt"/>
              <a:buAutoNum type="arabicPeriod"/>
            </a:pPr>
            <a:r>
              <a:rPr lang="fr-FR" b="1" i="0" dirty="0">
                <a:solidFill>
                  <a:srgbClr val="0D0D0D"/>
                </a:solidFill>
                <a:effectLst/>
                <a:highlight>
                  <a:srgbClr val="FFFFFF"/>
                </a:highlight>
                <a:latin typeface="Söhne"/>
              </a:rPr>
              <a:t>Gestion des changements :</a:t>
            </a:r>
            <a:r>
              <a:rPr lang="fr-FR" b="0" i="0" dirty="0">
                <a:solidFill>
                  <a:srgbClr val="0D0D0D"/>
                </a:solidFill>
                <a:effectLst/>
                <a:highlight>
                  <a:srgbClr val="FFFFFF"/>
                </a:highlight>
                <a:latin typeface="Söhne"/>
              </a:rPr>
              <a:t> Ansible facilite le suivi des modifications apportées à la configuration des serveurs et des applications. Cela permet une meilleure gestion des changements et une meilleure compréhension de l'état du système.</a:t>
            </a:r>
          </a:p>
          <a:p>
            <a:pPr algn="l">
              <a:buFont typeface="+mj-lt"/>
              <a:buAutoNum type="arabicPeriod"/>
            </a:pPr>
            <a:r>
              <a:rPr lang="fr-FR" b="1" i="0" dirty="0">
                <a:solidFill>
                  <a:srgbClr val="0D0D0D"/>
                </a:solidFill>
                <a:effectLst/>
                <a:highlight>
                  <a:srgbClr val="FFFFFF"/>
                </a:highlight>
                <a:latin typeface="Söhne"/>
              </a:rPr>
              <a:t>Reproductibilité :</a:t>
            </a:r>
            <a:r>
              <a:rPr lang="fr-FR" b="0" i="0" dirty="0">
                <a:solidFill>
                  <a:srgbClr val="0D0D0D"/>
                </a:solidFill>
                <a:effectLst/>
                <a:highlight>
                  <a:srgbClr val="FFFFFF"/>
                </a:highlight>
                <a:latin typeface="Söhne"/>
              </a:rPr>
              <a:t> En utilisant Ansible, les configurations et les déploiements peuvent être documentés et versionnés, ce qui permet de reproduire facilement des environnements identiques à des fins de développement, de test ou de production.</a:t>
            </a:r>
          </a:p>
          <a:p>
            <a:pPr algn="l"/>
            <a:r>
              <a:rPr lang="fr-FR" b="0" i="0" dirty="0">
                <a:solidFill>
                  <a:srgbClr val="0D0D0D"/>
                </a:solidFill>
                <a:effectLst/>
                <a:highlight>
                  <a:srgbClr val="FFFFFF"/>
                </a:highlight>
                <a:latin typeface="Söhne"/>
              </a:rPr>
              <a:t>En résumé, en ne utilisant pas Ansible, on risque de perdre en efficacité, en cohérence, en scalabilité, en traçabilité des changements et en reproductibilité des environnements système. Cependant, il est important de noter que l'utilisation d'Ansible nécessite un investissement initial en temps et en apprentissage pour maîtriser l'outil et développer des </a:t>
            </a:r>
            <a:r>
              <a:rPr lang="fr-FR" b="0" i="0" dirty="0" err="1">
                <a:solidFill>
                  <a:srgbClr val="0D0D0D"/>
                </a:solidFill>
                <a:effectLst/>
                <a:highlight>
                  <a:srgbClr val="FFFFFF"/>
                </a:highlight>
                <a:latin typeface="Söhne"/>
              </a:rPr>
              <a:t>playbooks</a:t>
            </a:r>
            <a:r>
              <a:rPr lang="fr-FR" b="0" i="0" dirty="0">
                <a:solidFill>
                  <a:srgbClr val="0D0D0D"/>
                </a:solidFill>
                <a:effectLst/>
                <a:highlight>
                  <a:srgbClr val="FFFFFF"/>
                </a:highlight>
                <a:latin typeface="Söhne"/>
              </a:rPr>
              <a:t> (scripts) adaptés aux besoins spécifiques de chaque infrastructure.</a:t>
            </a:r>
          </a:p>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10</a:t>
            </a:fld>
            <a:endParaRPr lang="fr-FR"/>
          </a:p>
        </p:txBody>
      </p:sp>
    </p:spTree>
    <p:extLst>
      <p:ext uri="{BB962C8B-B14F-4D97-AF65-F5344CB8AC3E}">
        <p14:creationId xmlns:p14="http://schemas.microsoft.com/office/powerpoint/2010/main" val="39352061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0D0D0D"/>
                </a:solidFill>
                <a:effectLst/>
                <a:highlight>
                  <a:srgbClr val="FFFFFF"/>
                </a:highlight>
                <a:latin typeface="Söhne"/>
              </a:rPr>
              <a:t>Maintenant, expliquons chaque emplacement et son contenu :</a:t>
            </a:r>
          </a:p>
          <a:p>
            <a:pPr algn="l">
              <a:buFont typeface="+mj-lt"/>
              <a:buAutoNum type="arabicPeriod"/>
            </a:pP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all.yml</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all.yml</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Contenu : Ce fichier contient des variables de groupe qui s'appliquent à tous les hôtes de l'inventaire, indépendamment de leur groupe d'appartenance. Par exemple, des variables telles que les paramètres par défaut pour tous les serveurs.</a:t>
            </a:r>
          </a:p>
          <a:p>
            <a:pPr algn="l">
              <a:buFont typeface="+mj-lt"/>
              <a:buAutoNum type="arabicPeriod"/>
            </a:pP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web_servers.yml</a:t>
            </a:r>
            <a:r>
              <a:rPr lang="fr-FR" b="0" i="0" dirty="0">
                <a:solidFill>
                  <a:srgbClr val="0D0D0D"/>
                </a:solidFill>
                <a:effectLst/>
                <a:highlight>
                  <a:srgbClr val="FFFFFF"/>
                </a:highlight>
                <a:latin typeface="Söhne"/>
              </a:rPr>
              <a:t> et </a:t>
            </a: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db_servers.yml</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web_servers.yml</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db_servers.yml</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Contenu : Ces fichiers contiennent des variables de groupe spécifiques aux groupes d'hôtes </a:t>
            </a:r>
            <a:r>
              <a:rPr lang="fr-FR" b="0" i="0" dirty="0" err="1">
                <a:solidFill>
                  <a:srgbClr val="0D0D0D"/>
                </a:solidFill>
                <a:effectLst/>
                <a:highlight>
                  <a:srgbClr val="FFFFFF"/>
                </a:highlight>
                <a:latin typeface="Söhne"/>
              </a:rPr>
              <a:t>web_servers</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db_servers</a:t>
            </a:r>
            <a:r>
              <a:rPr lang="fr-FR" b="0" i="0" dirty="0">
                <a:solidFill>
                  <a:srgbClr val="0D0D0D"/>
                </a:solidFill>
                <a:effectLst/>
                <a:highlight>
                  <a:srgbClr val="FFFFFF"/>
                </a:highlight>
                <a:latin typeface="Söhne"/>
              </a:rPr>
              <a:t>. Par exemple, des configurations spécifiques à un serveur web ou à un serveur de base de données.</a:t>
            </a:r>
          </a:p>
          <a:p>
            <a:pPr algn="l">
              <a:buFont typeface="+mj-lt"/>
              <a:buAutoNum type="arabicPeriod"/>
            </a:pPr>
            <a:r>
              <a:rPr lang="fr-FR" b="1" i="0" dirty="0" err="1">
                <a:solidFill>
                  <a:srgbClr val="0D0D0D"/>
                </a:solidFill>
                <a:effectLst/>
                <a:highlight>
                  <a:srgbClr val="FFFFFF"/>
                </a:highlight>
                <a:latin typeface="Söhne"/>
              </a:rPr>
              <a:t>host_vars</a:t>
            </a:r>
            <a:r>
              <a:rPr lang="fr-FR" b="1" i="0" dirty="0">
                <a:solidFill>
                  <a:srgbClr val="0D0D0D"/>
                </a:solidFill>
                <a:effectLst/>
                <a:highlight>
                  <a:srgbClr val="FFFFFF"/>
                </a:highlight>
                <a:latin typeface="Söhne"/>
              </a:rPr>
              <a:t>/</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host_vars</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Contenu : Ce répertoire contient des fichiers de variables spécifiques à chaque hôte individuel. Par exemple, des configurations spécifiques à un serveur Web particulier ou à un serveur de base de données.</a:t>
            </a:r>
          </a:p>
          <a:p>
            <a:pPr algn="l">
              <a:buFont typeface="+mj-lt"/>
              <a:buAutoNum type="arabicPeriod"/>
            </a:pPr>
            <a:r>
              <a:rPr lang="fr-FR" b="1" i="0" dirty="0" err="1">
                <a:solidFill>
                  <a:srgbClr val="0D0D0D"/>
                </a:solidFill>
                <a:effectLst/>
                <a:highlight>
                  <a:srgbClr val="FFFFFF"/>
                </a:highlight>
                <a:latin typeface="Söhne"/>
              </a:rPr>
              <a:t>inventory</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all.yml</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all.yml</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Contenu : Ce fichier contient des variables de groupe communes à tous les hôtes de l'inventaire. Il est placé dans le répertoire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 pour spécifier qu'il s'applique à tous les hôtes de l'inventaire.</a:t>
            </a:r>
          </a:p>
          <a:p>
            <a:pPr algn="l">
              <a:buFont typeface="+mj-lt"/>
              <a:buAutoNum type="arabicPeriod"/>
            </a:pPr>
            <a:r>
              <a:rPr lang="fr-FR" b="1" i="0" dirty="0" err="1">
                <a:solidFill>
                  <a:srgbClr val="0D0D0D"/>
                </a:solidFill>
                <a:effectLst/>
                <a:highlight>
                  <a:srgbClr val="FFFFFF"/>
                </a:highlight>
                <a:latin typeface="Söhne"/>
              </a:rPr>
              <a:t>inventory</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web_servers.yml</a:t>
            </a:r>
            <a:r>
              <a:rPr lang="fr-FR" b="0" i="0" dirty="0">
                <a:solidFill>
                  <a:srgbClr val="0D0D0D"/>
                </a:solidFill>
                <a:effectLst/>
                <a:highlight>
                  <a:srgbClr val="FFFFFF"/>
                </a:highlight>
                <a:latin typeface="Söhne"/>
              </a:rPr>
              <a:t> et </a:t>
            </a:r>
            <a:r>
              <a:rPr lang="fr-FR" b="1" i="0" dirty="0" err="1">
                <a:solidFill>
                  <a:srgbClr val="0D0D0D"/>
                </a:solidFill>
                <a:effectLst/>
                <a:highlight>
                  <a:srgbClr val="FFFFFF"/>
                </a:highlight>
                <a:latin typeface="Söhne"/>
              </a:rPr>
              <a:t>inventory</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db_servers.yml</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web_servers.yml</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db_servers.yml</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Contenu : Ces fichiers contiennent des variables de groupe spécifiques aux groupes d'hôtes </a:t>
            </a:r>
            <a:r>
              <a:rPr lang="fr-FR" b="0" i="0" dirty="0" err="1">
                <a:solidFill>
                  <a:srgbClr val="0D0D0D"/>
                </a:solidFill>
                <a:effectLst/>
                <a:highlight>
                  <a:srgbClr val="FFFFFF"/>
                </a:highlight>
                <a:latin typeface="Söhne"/>
              </a:rPr>
              <a:t>web_servers</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db_servers</a:t>
            </a:r>
            <a:r>
              <a:rPr lang="fr-FR" b="0" i="0" dirty="0">
                <a:solidFill>
                  <a:srgbClr val="0D0D0D"/>
                </a:solidFill>
                <a:effectLst/>
                <a:highlight>
                  <a:srgbClr val="FFFFFF"/>
                </a:highlight>
                <a:latin typeface="Söhne"/>
              </a:rPr>
              <a:t>. Ils sont placés dans le répertoire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 pour spécifier qu'ils s'appliquent uniquement à ces groupes d'hôtes.</a:t>
            </a: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55</a:t>
            </a:fld>
            <a:endParaRPr lang="fr-FR"/>
          </a:p>
        </p:txBody>
      </p:sp>
    </p:spTree>
    <p:extLst>
      <p:ext uri="{BB962C8B-B14F-4D97-AF65-F5344CB8AC3E}">
        <p14:creationId xmlns:p14="http://schemas.microsoft.com/office/powerpoint/2010/main" val="26920072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0D0D0D"/>
                </a:solidFill>
                <a:effectLst/>
                <a:highlight>
                  <a:srgbClr val="FFFFFF"/>
                </a:highlight>
                <a:latin typeface="Söhne"/>
              </a:rPr>
              <a:t>Maintenant, expliquons chaque emplacement et son contenu :</a:t>
            </a:r>
          </a:p>
          <a:p>
            <a:pPr algn="l">
              <a:buFont typeface="+mj-lt"/>
              <a:buAutoNum type="arabicPeriod"/>
            </a:pP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all.yml</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all.yml</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Contenu : Ce fichier contient des variables de groupe qui s'appliquent à tous les hôtes de l'inventaire, indépendamment de leur groupe d'appartenance. Par exemple, des variables telles que les paramètres par défaut pour tous les serveurs.</a:t>
            </a:r>
          </a:p>
          <a:p>
            <a:pPr algn="l">
              <a:buFont typeface="+mj-lt"/>
              <a:buAutoNum type="arabicPeriod"/>
            </a:pP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web_servers.yml</a:t>
            </a:r>
            <a:r>
              <a:rPr lang="fr-FR" b="0" i="0" dirty="0">
                <a:solidFill>
                  <a:srgbClr val="0D0D0D"/>
                </a:solidFill>
                <a:effectLst/>
                <a:highlight>
                  <a:srgbClr val="FFFFFF"/>
                </a:highlight>
                <a:latin typeface="Söhne"/>
              </a:rPr>
              <a:t> et </a:t>
            </a: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db_servers.yml</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web_servers.yml</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db_servers.yml</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Contenu : Ces fichiers contiennent des variables de groupe spécifiques aux groupes d'hôtes </a:t>
            </a:r>
            <a:r>
              <a:rPr lang="fr-FR" b="0" i="0" dirty="0" err="1">
                <a:solidFill>
                  <a:srgbClr val="0D0D0D"/>
                </a:solidFill>
                <a:effectLst/>
                <a:highlight>
                  <a:srgbClr val="FFFFFF"/>
                </a:highlight>
                <a:latin typeface="Söhne"/>
              </a:rPr>
              <a:t>web_servers</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db_servers</a:t>
            </a:r>
            <a:r>
              <a:rPr lang="fr-FR" b="0" i="0" dirty="0">
                <a:solidFill>
                  <a:srgbClr val="0D0D0D"/>
                </a:solidFill>
                <a:effectLst/>
                <a:highlight>
                  <a:srgbClr val="FFFFFF"/>
                </a:highlight>
                <a:latin typeface="Söhne"/>
              </a:rPr>
              <a:t>. Par exemple, des configurations spécifiques à un serveur web ou à un serveur de base de données.</a:t>
            </a:r>
          </a:p>
          <a:p>
            <a:pPr algn="l">
              <a:buFont typeface="+mj-lt"/>
              <a:buAutoNum type="arabicPeriod"/>
            </a:pPr>
            <a:r>
              <a:rPr lang="fr-FR" b="1" i="0" dirty="0" err="1">
                <a:solidFill>
                  <a:srgbClr val="0D0D0D"/>
                </a:solidFill>
                <a:effectLst/>
                <a:highlight>
                  <a:srgbClr val="FFFFFF"/>
                </a:highlight>
                <a:latin typeface="Söhne"/>
              </a:rPr>
              <a:t>host_vars</a:t>
            </a:r>
            <a:r>
              <a:rPr lang="fr-FR" b="1" i="0" dirty="0">
                <a:solidFill>
                  <a:srgbClr val="0D0D0D"/>
                </a:solidFill>
                <a:effectLst/>
                <a:highlight>
                  <a:srgbClr val="FFFFFF"/>
                </a:highlight>
                <a:latin typeface="Söhne"/>
              </a:rPr>
              <a:t>/</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host_vars</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Contenu : Ce répertoire contient des fichiers de variables spécifiques à chaque hôte individuel. Par exemple, des configurations spécifiques à un serveur Web particulier ou à un serveur de base de données.</a:t>
            </a:r>
          </a:p>
          <a:p>
            <a:pPr algn="l">
              <a:buFont typeface="+mj-lt"/>
              <a:buAutoNum type="arabicPeriod"/>
            </a:pPr>
            <a:r>
              <a:rPr lang="fr-FR" b="1" i="0" dirty="0" err="1">
                <a:solidFill>
                  <a:srgbClr val="0D0D0D"/>
                </a:solidFill>
                <a:effectLst/>
                <a:highlight>
                  <a:srgbClr val="FFFFFF"/>
                </a:highlight>
                <a:latin typeface="Söhne"/>
              </a:rPr>
              <a:t>inventory</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all.yml</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all.yml</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Contenu : Ce fichier contient des variables de groupe communes à tous les hôtes de l'inventaire. Il est placé dans le répertoire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 pour spécifier qu'il s'applique à tous les hôtes de l'inventaire.</a:t>
            </a:r>
          </a:p>
          <a:p>
            <a:pPr algn="l">
              <a:buFont typeface="+mj-lt"/>
              <a:buAutoNum type="arabicPeriod"/>
            </a:pPr>
            <a:r>
              <a:rPr lang="fr-FR" b="1" i="0" dirty="0" err="1">
                <a:solidFill>
                  <a:srgbClr val="0D0D0D"/>
                </a:solidFill>
                <a:effectLst/>
                <a:highlight>
                  <a:srgbClr val="FFFFFF"/>
                </a:highlight>
                <a:latin typeface="Söhne"/>
              </a:rPr>
              <a:t>inventory</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web_servers.yml</a:t>
            </a:r>
            <a:r>
              <a:rPr lang="fr-FR" b="0" i="0" dirty="0">
                <a:solidFill>
                  <a:srgbClr val="0D0D0D"/>
                </a:solidFill>
                <a:effectLst/>
                <a:highlight>
                  <a:srgbClr val="FFFFFF"/>
                </a:highlight>
                <a:latin typeface="Söhne"/>
              </a:rPr>
              <a:t> et </a:t>
            </a:r>
            <a:r>
              <a:rPr lang="fr-FR" b="1" i="0" dirty="0" err="1">
                <a:solidFill>
                  <a:srgbClr val="0D0D0D"/>
                </a:solidFill>
                <a:effectLst/>
                <a:highlight>
                  <a:srgbClr val="FFFFFF"/>
                </a:highlight>
                <a:latin typeface="Söhne"/>
              </a:rPr>
              <a:t>inventory</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db_servers.yml</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web_servers.yml</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db_servers.yml</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Contenu : Ces fichiers contiennent des variables de groupe spécifiques aux groupes d'hôtes </a:t>
            </a:r>
            <a:r>
              <a:rPr lang="fr-FR" b="0" i="0" dirty="0" err="1">
                <a:solidFill>
                  <a:srgbClr val="0D0D0D"/>
                </a:solidFill>
                <a:effectLst/>
                <a:highlight>
                  <a:srgbClr val="FFFFFF"/>
                </a:highlight>
                <a:latin typeface="Söhne"/>
              </a:rPr>
              <a:t>web_servers</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db_servers</a:t>
            </a:r>
            <a:r>
              <a:rPr lang="fr-FR" b="0" i="0" dirty="0">
                <a:solidFill>
                  <a:srgbClr val="0D0D0D"/>
                </a:solidFill>
                <a:effectLst/>
                <a:highlight>
                  <a:srgbClr val="FFFFFF"/>
                </a:highlight>
                <a:latin typeface="Söhne"/>
              </a:rPr>
              <a:t>. Ils sont placés dans le répertoire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 pour spécifier qu'ils s'appliquent uniquement à ces groupes d'hôtes.</a:t>
            </a: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56</a:t>
            </a:fld>
            <a:endParaRPr lang="fr-FR"/>
          </a:p>
        </p:txBody>
      </p:sp>
    </p:spTree>
    <p:extLst>
      <p:ext uri="{BB962C8B-B14F-4D97-AF65-F5344CB8AC3E}">
        <p14:creationId xmlns:p14="http://schemas.microsoft.com/office/powerpoint/2010/main" val="24248178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0D0D0D"/>
                </a:solidFill>
                <a:effectLst/>
                <a:highlight>
                  <a:srgbClr val="FFFFFF"/>
                </a:highlight>
                <a:latin typeface="Söhne"/>
              </a:rPr>
              <a:t>Maintenant, expliquons chaque emplacement et son contenu :</a:t>
            </a:r>
          </a:p>
          <a:p>
            <a:pPr algn="l">
              <a:buFont typeface="+mj-lt"/>
              <a:buAutoNum type="arabicPeriod"/>
            </a:pP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all.yml</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all.yml</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Contenu : Ce fichier contient des variables de groupe qui s'appliquent à tous les hôtes de l'inventaire, indépendamment de leur groupe d'appartenance. Par exemple, des variables telles que les paramètres par défaut pour tous les serveurs.</a:t>
            </a:r>
          </a:p>
          <a:p>
            <a:pPr algn="l">
              <a:buFont typeface="+mj-lt"/>
              <a:buAutoNum type="arabicPeriod"/>
            </a:pP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web_servers.yml</a:t>
            </a:r>
            <a:r>
              <a:rPr lang="fr-FR" b="0" i="0" dirty="0">
                <a:solidFill>
                  <a:srgbClr val="0D0D0D"/>
                </a:solidFill>
                <a:effectLst/>
                <a:highlight>
                  <a:srgbClr val="FFFFFF"/>
                </a:highlight>
                <a:latin typeface="Söhne"/>
              </a:rPr>
              <a:t> et </a:t>
            </a: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db_servers.yml</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web_servers.yml</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db_servers.yml</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Contenu : Ces fichiers contiennent des variables de groupe spécifiques aux groupes d'hôtes </a:t>
            </a:r>
            <a:r>
              <a:rPr lang="fr-FR" b="0" i="0" dirty="0" err="1">
                <a:solidFill>
                  <a:srgbClr val="0D0D0D"/>
                </a:solidFill>
                <a:effectLst/>
                <a:highlight>
                  <a:srgbClr val="FFFFFF"/>
                </a:highlight>
                <a:latin typeface="Söhne"/>
              </a:rPr>
              <a:t>web_servers</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db_servers</a:t>
            </a:r>
            <a:r>
              <a:rPr lang="fr-FR" b="0" i="0" dirty="0">
                <a:solidFill>
                  <a:srgbClr val="0D0D0D"/>
                </a:solidFill>
                <a:effectLst/>
                <a:highlight>
                  <a:srgbClr val="FFFFFF"/>
                </a:highlight>
                <a:latin typeface="Söhne"/>
              </a:rPr>
              <a:t>. Par exemple, des configurations spécifiques à un serveur web ou à un serveur de base de données.</a:t>
            </a:r>
          </a:p>
          <a:p>
            <a:pPr algn="l">
              <a:buFont typeface="+mj-lt"/>
              <a:buAutoNum type="arabicPeriod"/>
            </a:pPr>
            <a:r>
              <a:rPr lang="fr-FR" b="1" i="0" dirty="0" err="1">
                <a:solidFill>
                  <a:srgbClr val="0D0D0D"/>
                </a:solidFill>
                <a:effectLst/>
                <a:highlight>
                  <a:srgbClr val="FFFFFF"/>
                </a:highlight>
                <a:latin typeface="Söhne"/>
              </a:rPr>
              <a:t>host_vars</a:t>
            </a:r>
            <a:r>
              <a:rPr lang="fr-FR" b="1" i="0" dirty="0">
                <a:solidFill>
                  <a:srgbClr val="0D0D0D"/>
                </a:solidFill>
                <a:effectLst/>
                <a:highlight>
                  <a:srgbClr val="FFFFFF"/>
                </a:highlight>
                <a:latin typeface="Söhne"/>
              </a:rPr>
              <a:t>/</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host_vars</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Contenu : Ce répertoire contient des fichiers de variables spécifiques à chaque hôte individuel. Par exemple, des configurations spécifiques à un serveur Web particulier ou à un serveur de base de données.</a:t>
            </a:r>
          </a:p>
          <a:p>
            <a:pPr algn="l">
              <a:buFont typeface="+mj-lt"/>
              <a:buAutoNum type="arabicPeriod"/>
            </a:pPr>
            <a:r>
              <a:rPr lang="fr-FR" b="1" i="0" dirty="0" err="1">
                <a:solidFill>
                  <a:srgbClr val="0D0D0D"/>
                </a:solidFill>
                <a:effectLst/>
                <a:highlight>
                  <a:srgbClr val="FFFFFF"/>
                </a:highlight>
                <a:latin typeface="Söhne"/>
              </a:rPr>
              <a:t>inventory</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all.yml</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all.yml</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Contenu : Ce fichier contient des variables de groupe communes à tous les hôtes de l'inventaire. Il est placé dans le répertoire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 pour spécifier qu'il s'applique à tous les hôtes de l'inventaire.</a:t>
            </a:r>
          </a:p>
          <a:p>
            <a:pPr algn="l">
              <a:buFont typeface="+mj-lt"/>
              <a:buAutoNum type="arabicPeriod"/>
            </a:pPr>
            <a:r>
              <a:rPr lang="fr-FR" b="1" i="0" dirty="0" err="1">
                <a:solidFill>
                  <a:srgbClr val="0D0D0D"/>
                </a:solidFill>
                <a:effectLst/>
                <a:highlight>
                  <a:srgbClr val="FFFFFF"/>
                </a:highlight>
                <a:latin typeface="Söhne"/>
              </a:rPr>
              <a:t>inventory</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web_servers.yml</a:t>
            </a:r>
            <a:r>
              <a:rPr lang="fr-FR" b="0" i="0" dirty="0">
                <a:solidFill>
                  <a:srgbClr val="0D0D0D"/>
                </a:solidFill>
                <a:effectLst/>
                <a:highlight>
                  <a:srgbClr val="FFFFFF"/>
                </a:highlight>
                <a:latin typeface="Söhne"/>
              </a:rPr>
              <a:t> et </a:t>
            </a:r>
            <a:r>
              <a:rPr lang="fr-FR" b="1" i="0" dirty="0" err="1">
                <a:solidFill>
                  <a:srgbClr val="0D0D0D"/>
                </a:solidFill>
                <a:effectLst/>
                <a:highlight>
                  <a:srgbClr val="FFFFFF"/>
                </a:highlight>
                <a:latin typeface="Söhne"/>
              </a:rPr>
              <a:t>inventory</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db_servers.yml</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web_servers.yml</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db_servers.yml</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Contenu : Ces fichiers contiennent des variables de groupe spécifiques aux groupes d'hôtes </a:t>
            </a:r>
            <a:r>
              <a:rPr lang="fr-FR" b="0" i="0" dirty="0" err="1">
                <a:solidFill>
                  <a:srgbClr val="0D0D0D"/>
                </a:solidFill>
                <a:effectLst/>
                <a:highlight>
                  <a:srgbClr val="FFFFFF"/>
                </a:highlight>
                <a:latin typeface="Söhne"/>
              </a:rPr>
              <a:t>web_servers</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db_servers</a:t>
            </a:r>
            <a:r>
              <a:rPr lang="fr-FR" b="0" i="0" dirty="0">
                <a:solidFill>
                  <a:srgbClr val="0D0D0D"/>
                </a:solidFill>
                <a:effectLst/>
                <a:highlight>
                  <a:srgbClr val="FFFFFF"/>
                </a:highlight>
                <a:latin typeface="Söhne"/>
              </a:rPr>
              <a:t>. Ils sont placés dans le répertoire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 pour spécifier qu'ils s'appliquent uniquement à ces groupes d'hôtes.</a:t>
            </a: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57</a:t>
            </a:fld>
            <a:endParaRPr lang="fr-FR"/>
          </a:p>
        </p:txBody>
      </p:sp>
    </p:spTree>
    <p:extLst>
      <p:ext uri="{BB962C8B-B14F-4D97-AF65-F5344CB8AC3E}">
        <p14:creationId xmlns:p14="http://schemas.microsoft.com/office/powerpoint/2010/main" val="3241561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0D0D0D"/>
                </a:solidFill>
                <a:effectLst/>
                <a:highlight>
                  <a:srgbClr val="FFFFFF"/>
                </a:highlight>
                <a:latin typeface="Söhne"/>
              </a:rPr>
              <a:t>Dans Ansible, vous pouvez contrôler l'exécution des tâches en utilisant la directive </a:t>
            </a:r>
            <a:r>
              <a:rPr lang="fr-FR" b="0" i="0" dirty="0" err="1">
                <a:solidFill>
                  <a:srgbClr val="0D0D0D"/>
                </a:solidFill>
                <a:effectLst/>
                <a:highlight>
                  <a:srgbClr val="FFFFFF"/>
                </a:highlight>
                <a:latin typeface="Söhne"/>
              </a:rPr>
              <a:t>when</a:t>
            </a:r>
            <a:r>
              <a:rPr lang="fr-FR" b="0" i="0" dirty="0">
                <a:solidFill>
                  <a:srgbClr val="0D0D0D"/>
                </a:solidFill>
                <a:effectLst/>
                <a:highlight>
                  <a:srgbClr val="FFFFFF"/>
                </a:highlight>
                <a:latin typeface="Söhne"/>
              </a:rPr>
              <a:t>, qui permet d'évaluer des conditions et d'exécuter la tâche uniquement si la condition est vraie. Vous pouvez également définir des variables et des fonctions personnalisées (</a:t>
            </a:r>
            <a:r>
              <a:rPr lang="fr-FR" b="0" i="0" dirty="0" err="1">
                <a:solidFill>
                  <a:srgbClr val="0D0D0D"/>
                </a:solidFill>
                <a:effectLst/>
                <a:highlight>
                  <a:srgbClr val="FFFFFF"/>
                </a:highlight>
                <a:latin typeface="Söhne"/>
              </a:rPr>
              <a:t>def</a:t>
            </a:r>
            <a:r>
              <a:rPr lang="fr-FR" b="0" i="0" dirty="0">
                <a:solidFill>
                  <a:srgbClr val="0D0D0D"/>
                </a:solidFill>
                <a:effectLst/>
                <a:highlight>
                  <a:srgbClr val="FFFFFF"/>
                </a:highlight>
                <a:latin typeface="Söhne"/>
              </a:rPr>
              <a:t>) pour une utilisation dans vos </a:t>
            </a:r>
            <a:r>
              <a:rPr lang="fr-FR" b="0" i="0" dirty="0" err="1">
                <a:solidFill>
                  <a:srgbClr val="0D0D0D"/>
                </a:solidFill>
                <a:effectLst/>
                <a:highlight>
                  <a:srgbClr val="FFFFFF"/>
                </a:highlight>
                <a:latin typeface="Söhne"/>
              </a:rPr>
              <a:t>playbooks</a:t>
            </a:r>
            <a:r>
              <a:rPr lang="fr-FR" b="0" i="0" dirty="0">
                <a:solidFill>
                  <a:srgbClr val="0D0D0D"/>
                </a:solidFill>
                <a:effectLst/>
                <a:highlight>
                  <a:srgbClr val="FFFFFF"/>
                </a:highlight>
                <a:latin typeface="Söhne"/>
              </a:rPr>
              <a:t>. Voici un exemple de chaque :</a:t>
            </a:r>
          </a:p>
          <a:p>
            <a:pPr algn="l"/>
            <a:r>
              <a:rPr lang="fr-FR" b="1" i="0" dirty="0">
                <a:solidFill>
                  <a:srgbClr val="0D0D0D"/>
                </a:solidFill>
                <a:effectLst/>
                <a:highlight>
                  <a:srgbClr val="FFFFFF"/>
                </a:highlight>
                <a:latin typeface="Söhne"/>
              </a:rPr>
              <a:t>Utilisation de </a:t>
            </a:r>
            <a:r>
              <a:rPr lang="fr-FR" b="1" i="0" dirty="0" err="1">
                <a:solidFill>
                  <a:srgbClr val="0D0D0D"/>
                </a:solidFill>
                <a:effectLst/>
                <a:highlight>
                  <a:srgbClr val="FFFFFF"/>
                </a:highlight>
                <a:latin typeface="Söhne"/>
              </a:rPr>
              <a:t>when</a:t>
            </a:r>
            <a:r>
              <a:rPr lang="fr-FR" b="1" i="0" dirty="0">
                <a:solidFill>
                  <a:srgbClr val="0D0D0D"/>
                </a:solidFill>
                <a:effectLst/>
                <a:highlight>
                  <a:srgbClr val="FFFFFF"/>
                </a:highlight>
                <a:latin typeface="Söhne"/>
              </a:rPr>
              <a:t> pour contrôler l'exécution d'une tâche :</a:t>
            </a:r>
          </a:p>
          <a:p>
            <a:pPr algn="l"/>
            <a:r>
              <a:rPr lang="fr-FR" b="0" i="0" dirty="0">
                <a:solidFill>
                  <a:srgbClr val="0D0D0D"/>
                </a:solidFill>
                <a:effectLst/>
                <a:highlight>
                  <a:srgbClr val="FFFFFF"/>
                </a:highlight>
                <a:latin typeface="Söhne"/>
              </a:rPr>
              <a:t>Supposons que vous ayez un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qui doit effectuer une tâche spécifique uniquement si un certain fichier existe sur l'hôte cible. Vous pouvez utiliser la directive </a:t>
            </a:r>
            <a:r>
              <a:rPr lang="fr-FR" b="0" i="0" dirty="0" err="1">
                <a:solidFill>
                  <a:srgbClr val="0D0D0D"/>
                </a:solidFill>
                <a:effectLst/>
                <a:highlight>
                  <a:srgbClr val="FFFFFF"/>
                </a:highlight>
                <a:latin typeface="Söhne"/>
              </a:rPr>
              <a:t>when</a:t>
            </a:r>
            <a:r>
              <a:rPr lang="fr-FR" b="0" i="0" dirty="0">
                <a:solidFill>
                  <a:srgbClr val="0D0D0D"/>
                </a:solidFill>
                <a:effectLst/>
                <a:highlight>
                  <a:srgbClr val="FFFFFF"/>
                </a:highlight>
                <a:latin typeface="Söhne"/>
              </a:rPr>
              <a:t> pour vérifier l'existence du fichier et exécuter la tâche en conséquence.</a:t>
            </a: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58</a:t>
            </a:fld>
            <a:endParaRPr lang="fr-FR"/>
          </a:p>
        </p:txBody>
      </p:sp>
    </p:spTree>
    <p:extLst>
      <p:ext uri="{BB962C8B-B14F-4D97-AF65-F5344CB8AC3E}">
        <p14:creationId xmlns:p14="http://schemas.microsoft.com/office/powerpoint/2010/main" val="161348174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mj-lt"/>
              <a:buAutoNum type="arabicPeriod"/>
            </a:pPr>
            <a:r>
              <a:rPr lang="fr-FR" b="1" i="0" dirty="0">
                <a:solidFill>
                  <a:srgbClr val="0D0D0D"/>
                </a:solidFill>
                <a:effectLst/>
                <a:highlight>
                  <a:srgbClr val="FFFFFF"/>
                </a:highlight>
                <a:latin typeface="Söhne"/>
              </a:rPr>
              <a:t>Directives </a:t>
            </a:r>
            <a:r>
              <a:rPr lang="fr-FR" b="1" i="0" dirty="0" err="1">
                <a:solidFill>
                  <a:srgbClr val="0D0D0D"/>
                </a:solidFill>
                <a:effectLst/>
                <a:highlight>
                  <a:srgbClr val="FFFFFF"/>
                </a:highlight>
                <a:latin typeface="Söhne"/>
              </a:rPr>
              <a:t>with</a:t>
            </a:r>
            <a:r>
              <a:rPr lang="fr-FR" b="1" i="0" dirty="0">
                <a:solidFill>
                  <a:srgbClr val="0D0D0D"/>
                </a:solidFill>
                <a:effectLst/>
                <a:highlight>
                  <a:srgbClr val="FFFFFF"/>
                </a:highlight>
                <a:latin typeface="Söhne"/>
              </a:rPr>
              <a:t>_*</a:t>
            </a:r>
            <a:r>
              <a:rPr lang="fr-FR" b="0" i="0" dirty="0">
                <a:solidFill>
                  <a:srgbClr val="0D0D0D"/>
                </a:solidFill>
                <a:effectLst/>
                <a:highlight>
                  <a:srgbClr val="FFFFFF"/>
                </a:highlight>
                <a:latin typeface="Söhne"/>
              </a:rPr>
              <a:t> : Ansible fournit plusieurs autres directives </a:t>
            </a:r>
            <a:r>
              <a:rPr lang="fr-FR" b="0" i="0" dirty="0" err="1">
                <a:solidFill>
                  <a:srgbClr val="0D0D0D"/>
                </a:solidFill>
                <a:effectLst/>
                <a:highlight>
                  <a:srgbClr val="FFFFFF"/>
                </a:highlight>
                <a:latin typeface="Söhne"/>
              </a:rPr>
              <a:t>with</a:t>
            </a:r>
            <a:r>
              <a:rPr lang="fr-FR" b="0" i="0" dirty="0">
                <a:solidFill>
                  <a:srgbClr val="0D0D0D"/>
                </a:solidFill>
                <a:effectLst/>
                <a:highlight>
                  <a:srgbClr val="FFFFFF"/>
                </a:highlight>
                <a:latin typeface="Söhne"/>
              </a:rPr>
              <a:t>_* pour itérer sur des données de manière spécifique. Par exemple, </a:t>
            </a:r>
            <a:r>
              <a:rPr lang="fr-FR" b="0" i="0" dirty="0" err="1">
                <a:solidFill>
                  <a:srgbClr val="0D0D0D"/>
                </a:solidFill>
                <a:effectLst/>
                <a:highlight>
                  <a:srgbClr val="FFFFFF"/>
                </a:highlight>
                <a:latin typeface="Söhne"/>
              </a:rPr>
              <a:t>with_dict</a:t>
            </a:r>
            <a:r>
              <a:rPr lang="fr-FR" b="0" i="0" dirty="0">
                <a:solidFill>
                  <a:srgbClr val="0D0D0D"/>
                </a:solidFill>
                <a:effectLst/>
                <a:highlight>
                  <a:srgbClr val="FFFFFF"/>
                </a:highlight>
                <a:latin typeface="Söhne"/>
              </a:rPr>
              <a:t> itère sur les paires clé-valeur d'un dictionnaire, </a:t>
            </a:r>
            <a:r>
              <a:rPr lang="fr-FR" b="0" i="0" dirty="0" err="1">
                <a:solidFill>
                  <a:srgbClr val="0D0D0D"/>
                </a:solidFill>
                <a:effectLst/>
                <a:highlight>
                  <a:srgbClr val="FFFFFF"/>
                </a:highlight>
                <a:latin typeface="Söhne"/>
              </a:rPr>
              <a:t>with_fileglob</a:t>
            </a:r>
            <a:r>
              <a:rPr lang="fr-FR" b="0" i="0" dirty="0">
                <a:solidFill>
                  <a:srgbClr val="0D0D0D"/>
                </a:solidFill>
                <a:effectLst/>
                <a:highlight>
                  <a:srgbClr val="FFFFFF"/>
                </a:highlight>
                <a:latin typeface="Söhne"/>
              </a:rPr>
              <a:t> itère sur une liste de fichiers correspondant à un motif de fichier </a:t>
            </a:r>
            <a:r>
              <a:rPr lang="fr-FR" b="0" i="0" dirty="0" err="1">
                <a:solidFill>
                  <a:srgbClr val="0D0D0D"/>
                </a:solidFill>
                <a:effectLst/>
                <a:highlight>
                  <a:srgbClr val="FFFFFF"/>
                </a:highlight>
                <a:latin typeface="Söhne"/>
              </a:rPr>
              <a:t>glob</a:t>
            </a:r>
            <a:r>
              <a:rPr lang="fr-FR" b="0" i="0" dirty="0">
                <a:solidFill>
                  <a:srgbClr val="0D0D0D"/>
                </a:solidFill>
                <a:effectLst/>
                <a:highlight>
                  <a:srgbClr val="FFFFFF"/>
                </a:highlight>
                <a:latin typeface="Söhne"/>
              </a:rPr>
              <a:t>, </a:t>
            </a:r>
            <a:r>
              <a:rPr lang="fr-FR" b="0" i="0" dirty="0" err="1">
                <a:solidFill>
                  <a:srgbClr val="0D0D0D"/>
                </a:solidFill>
                <a:effectLst/>
                <a:highlight>
                  <a:srgbClr val="FFFFFF"/>
                </a:highlight>
                <a:latin typeface="Söhne"/>
              </a:rPr>
              <a:t>with_sequence</a:t>
            </a:r>
            <a:r>
              <a:rPr lang="fr-FR" b="0" i="0" dirty="0">
                <a:solidFill>
                  <a:srgbClr val="0D0D0D"/>
                </a:solidFill>
                <a:effectLst/>
                <a:highlight>
                  <a:srgbClr val="FFFFFF"/>
                </a:highlight>
                <a:latin typeface="Söhne"/>
              </a:rPr>
              <a:t> itère sur une séquence de nombres, etc.</a:t>
            </a:r>
          </a:p>
          <a:p>
            <a:pPr algn="l">
              <a:buFont typeface="+mj-lt"/>
              <a:buAutoNum type="arabicPeriod"/>
            </a:pPr>
            <a:r>
              <a:rPr lang="fr-FR" b="0" i="0" dirty="0">
                <a:solidFill>
                  <a:srgbClr val="0D0D0D"/>
                </a:solidFill>
                <a:effectLst/>
                <a:highlight>
                  <a:srgbClr val="FFFFFF"/>
                </a:highlight>
                <a:latin typeface="Söhne"/>
              </a:rPr>
              <a:t>Exemple avec </a:t>
            </a:r>
            <a:r>
              <a:rPr lang="fr-FR" b="0" i="0" dirty="0" err="1">
                <a:solidFill>
                  <a:srgbClr val="0D0D0D"/>
                </a:solidFill>
                <a:effectLst/>
                <a:highlight>
                  <a:srgbClr val="FFFFFF"/>
                </a:highlight>
                <a:latin typeface="Söhne"/>
              </a:rPr>
              <a:t>with_dict</a:t>
            </a:r>
            <a:r>
              <a:rPr lang="fr-FR" b="0" i="0" dirty="0">
                <a:solidFill>
                  <a:srgbClr val="0D0D0D"/>
                </a:solidFill>
                <a:effectLst/>
                <a:highlight>
                  <a:srgbClr val="FFFFFF"/>
                </a:highlight>
                <a:latin typeface="Söhne"/>
              </a:rPr>
              <a:t> :</a:t>
            </a:r>
          </a:p>
          <a:p>
            <a:pPr algn="l">
              <a:buFont typeface="+mj-lt"/>
              <a:buAutoNum type="arabicPeriod"/>
            </a:pPr>
            <a:r>
              <a:rPr lang="fr-FR" b="0" i="0" dirty="0" err="1">
                <a:solidFill>
                  <a:srgbClr val="0D0D0D"/>
                </a:solidFill>
                <a:effectLst/>
                <a:highlight>
                  <a:srgbClr val="FFFFFF"/>
                </a:highlight>
                <a:latin typeface="Söhne"/>
              </a:rPr>
              <a:t>yamlCopier</a:t>
            </a:r>
            <a:r>
              <a:rPr lang="fr-FR" b="0" i="0" dirty="0">
                <a:solidFill>
                  <a:srgbClr val="0D0D0D"/>
                </a:solidFill>
                <a:effectLst/>
                <a:highlight>
                  <a:srgbClr val="FFFFFF"/>
                </a:highlight>
                <a:latin typeface="Söhne"/>
              </a:rPr>
              <a:t> le code</a:t>
            </a:r>
          </a:p>
          <a:p>
            <a:pPr algn="l" rtl="0">
              <a:buFont typeface="+mj-lt"/>
              <a:buAutoNum type="arabicPeriod"/>
            </a:pPr>
            <a:r>
              <a:rPr lang="fr-FR" b="0" i="0" dirty="0">
                <a:solidFill>
                  <a:srgbClr val="F22C3D"/>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name</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Utiliser</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la</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directive</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with_dict</a:t>
            </a:r>
            <a:r>
              <a:rPr lang="fr-FR" b="0" i="0" dirty="0">
                <a:solidFill>
                  <a:srgbClr val="0D0D0D"/>
                </a:solidFill>
                <a:effectLst/>
                <a:highlight>
                  <a:srgbClr val="FFFFFF"/>
                </a:highlight>
                <a:latin typeface="Söhne"/>
              </a:rPr>
              <a:t> </a:t>
            </a:r>
            <a:r>
              <a:rPr lang="fr-FR" b="0" i="0" dirty="0">
                <a:solidFill>
                  <a:srgbClr val="DF3079"/>
                </a:solidFill>
                <a:effectLst/>
                <a:highlight>
                  <a:srgbClr val="FFFFFF"/>
                </a:highlight>
                <a:latin typeface="Söhne"/>
              </a:rPr>
              <a:t>hosts:</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localhost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tasks</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F22C3D"/>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name</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Afficher</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chaque</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paire</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clé-valeur</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du</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dictionnaire</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debug</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DF3079"/>
                </a:solidFill>
                <a:effectLst/>
                <a:highlight>
                  <a:srgbClr val="FFFFFF"/>
                </a:highlight>
                <a:latin typeface="Söhne"/>
              </a:rPr>
              <a:t>msg:</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a:t>
            </a:r>
            <a:r>
              <a:rPr lang="fr-FR" b="0" i="0" dirty="0">
                <a:solidFill>
                  <a:srgbClr val="DF3079"/>
                </a:solidFill>
                <a:effectLst/>
                <a:highlight>
                  <a:srgbClr val="FFFFFF"/>
                </a:highlight>
                <a:latin typeface="Söhne"/>
              </a:rPr>
              <a:t>{{ </a:t>
            </a:r>
            <a:r>
              <a:rPr lang="fr-FR" b="0" i="0" dirty="0" err="1">
                <a:solidFill>
                  <a:srgbClr val="DF3079"/>
                </a:solidFill>
                <a:effectLst/>
                <a:highlight>
                  <a:srgbClr val="FFFFFF"/>
                </a:highlight>
                <a:latin typeface="Söhne"/>
              </a:rPr>
              <a:t>item.key</a:t>
            </a:r>
            <a:r>
              <a:rPr lang="fr-FR" b="0" i="0" dirty="0">
                <a:solidFill>
                  <a:srgbClr val="DF3079"/>
                </a:solidFill>
                <a:effectLst/>
                <a:highlight>
                  <a:srgbClr val="FFFFFF"/>
                </a:highlight>
                <a:latin typeface="Söhne"/>
              </a:rPr>
              <a:t> }}</a:t>
            </a:r>
            <a:r>
              <a:rPr lang="fr-FR" b="0" i="0" dirty="0">
                <a:solidFill>
                  <a:srgbClr val="00A67D"/>
                </a:solidFill>
                <a:effectLst/>
                <a:highlight>
                  <a:srgbClr val="FFFFFF"/>
                </a:highlight>
                <a:latin typeface="Söhne"/>
              </a:rPr>
              <a:t>: </a:t>
            </a:r>
            <a:r>
              <a:rPr lang="fr-FR" b="0" i="0" dirty="0">
                <a:solidFill>
                  <a:srgbClr val="DF3079"/>
                </a:solidFill>
                <a:effectLst/>
                <a:highlight>
                  <a:srgbClr val="FFFFFF"/>
                </a:highlight>
                <a:latin typeface="Söhne"/>
              </a:rPr>
              <a:t>{{ </a:t>
            </a:r>
            <a:r>
              <a:rPr lang="fr-FR" b="0" i="0" dirty="0" err="1">
                <a:solidFill>
                  <a:srgbClr val="DF3079"/>
                </a:solidFill>
                <a:effectLst/>
                <a:highlight>
                  <a:srgbClr val="FFFFFF"/>
                </a:highlight>
                <a:latin typeface="Söhne"/>
              </a:rPr>
              <a:t>item.value</a:t>
            </a:r>
            <a:r>
              <a:rPr lang="fr-FR" b="0" i="0" dirty="0">
                <a:solidFill>
                  <a:srgbClr val="DF3079"/>
                </a:solidFill>
                <a:effectLst/>
                <a:highlight>
                  <a:srgbClr val="FFFFFF"/>
                </a:highlight>
                <a:latin typeface="Söhne"/>
              </a:rPr>
              <a:t> }}</a:t>
            </a:r>
            <a:r>
              <a:rPr lang="fr-FR" b="0" i="0" dirty="0">
                <a:solidFill>
                  <a:srgbClr val="00A67D"/>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with_dict</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apple</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red</a:t>
            </a:r>
            <a:r>
              <a:rPr lang="fr-FR" b="0" i="0" dirty="0">
                <a:solidFill>
                  <a:srgbClr val="0D0D0D"/>
                </a:solidFill>
                <a:effectLst/>
                <a:highlight>
                  <a:srgbClr val="FFFFFF"/>
                </a:highlight>
                <a:latin typeface="Söhne"/>
              </a:rPr>
              <a:t> </a:t>
            </a:r>
            <a:r>
              <a:rPr lang="fr-FR" b="0" i="0" dirty="0">
                <a:solidFill>
                  <a:srgbClr val="DF3079"/>
                </a:solidFill>
                <a:effectLst/>
                <a:highlight>
                  <a:srgbClr val="FFFFFF"/>
                </a:highlight>
                <a:latin typeface="Söhne"/>
              </a:rPr>
              <a:t>banana:</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yellow</a:t>
            </a:r>
            <a:r>
              <a:rPr lang="fr-FR" b="0" i="0" dirty="0">
                <a:solidFill>
                  <a:srgbClr val="0D0D0D"/>
                </a:solidFill>
                <a:effectLst/>
                <a:highlight>
                  <a:srgbClr val="FFFFFF"/>
                </a:highlight>
                <a:latin typeface="Söhne"/>
              </a:rPr>
              <a:t> </a:t>
            </a:r>
            <a:r>
              <a:rPr lang="fr-FR" b="0" i="0" dirty="0">
                <a:solidFill>
                  <a:srgbClr val="DF3079"/>
                </a:solidFill>
                <a:effectLst/>
                <a:highlight>
                  <a:srgbClr val="FFFFFF"/>
                </a:highlight>
                <a:latin typeface="Söhne"/>
              </a:rPr>
              <a:t>cherry:</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red</a:t>
            </a:r>
            <a:r>
              <a:rPr lang="fr-FR" b="0" i="0" dirty="0">
                <a:solidFill>
                  <a:srgbClr val="0D0D0D"/>
                </a:solidFill>
                <a:effectLst/>
                <a:highlight>
                  <a:srgbClr val="FFFFFF"/>
                </a:highlight>
                <a:latin typeface="Söhne"/>
              </a:rPr>
              <a:t> </a:t>
            </a:r>
          </a:p>
          <a:p>
            <a:pPr algn="l">
              <a:buFont typeface="+mj-lt"/>
              <a:buAutoNum type="arabicPeriod"/>
            </a:pPr>
            <a:r>
              <a:rPr lang="fr-FR" b="0" i="0" dirty="0">
                <a:solidFill>
                  <a:srgbClr val="0D0D0D"/>
                </a:solidFill>
                <a:effectLst/>
                <a:highlight>
                  <a:srgbClr val="FFFFFF"/>
                </a:highlight>
                <a:latin typeface="Söhne"/>
              </a:rPr>
              <a:t>Exemple avec </a:t>
            </a:r>
            <a:r>
              <a:rPr lang="fr-FR" b="0" i="0" dirty="0" err="1">
                <a:solidFill>
                  <a:srgbClr val="0D0D0D"/>
                </a:solidFill>
                <a:effectLst/>
                <a:highlight>
                  <a:srgbClr val="FFFFFF"/>
                </a:highlight>
                <a:latin typeface="Söhne"/>
              </a:rPr>
              <a:t>with_fileglob</a:t>
            </a:r>
            <a:r>
              <a:rPr lang="fr-FR" b="0" i="0" dirty="0">
                <a:solidFill>
                  <a:srgbClr val="0D0D0D"/>
                </a:solidFill>
                <a:effectLst/>
                <a:highlight>
                  <a:srgbClr val="FFFFFF"/>
                </a:highlight>
                <a:latin typeface="Söhne"/>
              </a:rPr>
              <a:t> :</a:t>
            </a:r>
          </a:p>
          <a:p>
            <a:pPr algn="l">
              <a:buFont typeface="+mj-lt"/>
              <a:buAutoNum type="arabicPeriod"/>
            </a:pPr>
            <a:r>
              <a:rPr lang="fr-FR" b="0" i="0" dirty="0" err="1">
                <a:solidFill>
                  <a:srgbClr val="0D0D0D"/>
                </a:solidFill>
                <a:effectLst/>
                <a:highlight>
                  <a:srgbClr val="FFFFFF"/>
                </a:highlight>
                <a:latin typeface="Söhne"/>
              </a:rPr>
              <a:t>yamlCopier</a:t>
            </a:r>
            <a:r>
              <a:rPr lang="fr-FR" b="0" i="0" dirty="0">
                <a:solidFill>
                  <a:srgbClr val="0D0D0D"/>
                </a:solidFill>
                <a:effectLst/>
                <a:highlight>
                  <a:srgbClr val="FFFFFF"/>
                </a:highlight>
                <a:latin typeface="Söhne"/>
              </a:rPr>
              <a:t> le code</a:t>
            </a:r>
          </a:p>
          <a:p>
            <a:pPr algn="l" rtl="0">
              <a:buFont typeface="+mj-lt"/>
              <a:buAutoNum type="arabicPeriod"/>
            </a:pPr>
            <a:r>
              <a:rPr lang="fr-FR" b="0" i="0" dirty="0">
                <a:solidFill>
                  <a:srgbClr val="F22C3D"/>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name</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Utiliser</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la</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directive</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with_fileglob</a:t>
            </a:r>
            <a:r>
              <a:rPr lang="fr-FR" b="0" i="0" dirty="0">
                <a:solidFill>
                  <a:srgbClr val="0D0D0D"/>
                </a:solidFill>
                <a:effectLst/>
                <a:highlight>
                  <a:srgbClr val="FFFFFF"/>
                </a:highlight>
                <a:latin typeface="Söhne"/>
              </a:rPr>
              <a:t> </a:t>
            </a:r>
            <a:r>
              <a:rPr lang="fr-FR" b="0" i="0" dirty="0">
                <a:solidFill>
                  <a:srgbClr val="DF3079"/>
                </a:solidFill>
                <a:effectLst/>
                <a:highlight>
                  <a:srgbClr val="FFFFFF"/>
                </a:highlight>
                <a:latin typeface="Söhne"/>
              </a:rPr>
              <a:t>hosts:</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localhost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tasks</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F22C3D"/>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name</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Afficher</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chaque</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fichier</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debug</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DF3079"/>
                </a:solidFill>
                <a:effectLst/>
                <a:highlight>
                  <a:srgbClr val="FFFFFF"/>
                </a:highlight>
                <a:latin typeface="Söhne"/>
              </a:rPr>
              <a:t>msg:</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a:t>
            </a:r>
            <a:r>
              <a:rPr lang="fr-FR" b="0" i="0" dirty="0">
                <a:solidFill>
                  <a:srgbClr val="DF3079"/>
                </a:solidFill>
                <a:effectLst/>
                <a:highlight>
                  <a:srgbClr val="FFFFFF"/>
                </a:highlight>
                <a:latin typeface="Söhne"/>
              </a:rPr>
              <a:t>{{ item }}</a:t>
            </a:r>
            <a:r>
              <a:rPr lang="fr-FR" b="0" i="0" dirty="0">
                <a:solidFill>
                  <a:srgbClr val="00A67D"/>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with_fileglob</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/chemin/vers/</a:t>
            </a:r>
            <a:r>
              <a:rPr lang="fr-FR" b="0" i="0" dirty="0" err="1">
                <a:solidFill>
                  <a:srgbClr val="00A67D"/>
                </a:solidFill>
                <a:effectLst/>
                <a:highlight>
                  <a:srgbClr val="FFFFFF"/>
                </a:highlight>
                <a:latin typeface="Söhne"/>
              </a:rPr>
              <a:t>repertoire</a:t>
            </a:r>
            <a:r>
              <a:rPr lang="fr-FR" b="0" i="0" dirty="0">
                <a:solidFill>
                  <a:srgbClr val="00A67D"/>
                </a:solidFill>
                <a:effectLst/>
                <a:highlight>
                  <a:srgbClr val="FFFFFF"/>
                </a:highlight>
                <a:latin typeface="Söhne"/>
              </a:rPr>
              <a:t>/*</a:t>
            </a:r>
            <a:r>
              <a:rPr lang="fr-FR" b="0" i="0" dirty="0">
                <a:solidFill>
                  <a:srgbClr val="0D0D0D"/>
                </a:solidFill>
                <a:effectLst/>
                <a:highlight>
                  <a:srgbClr val="FFFFFF"/>
                </a:highlight>
                <a:latin typeface="Söhne"/>
              </a:rPr>
              <a:t> </a:t>
            </a:r>
          </a:p>
          <a:p>
            <a:pPr algn="l">
              <a:buFont typeface="+mj-lt"/>
              <a:buAutoNum type="arabicPeriod"/>
            </a:pPr>
            <a:r>
              <a:rPr lang="fr-FR" b="0" i="0" dirty="0">
                <a:solidFill>
                  <a:srgbClr val="0D0D0D"/>
                </a:solidFill>
                <a:effectLst/>
                <a:highlight>
                  <a:srgbClr val="FFFFFF"/>
                </a:highlight>
                <a:latin typeface="Söhne"/>
              </a:rPr>
              <a:t>Exemple avec </a:t>
            </a:r>
            <a:r>
              <a:rPr lang="fr-FR" b="0" i="0" dirty="0" err="1">
                <a:solidFill>
                  <a:srgbClr val="0D0D0D"/>
                </a:solidFill>
                <a:effectLst/>
                <a:highlight>
                  <a:srgbClr val="FFFFFF"/>
                </a:highlight>
                <a:latin typeface="Söhne"/>
              </a:rPr>
              <a:t>with_sequence</a:t>
            </a:r>
            <a:r>
              <a:rPr lang="fr-FR" b="0" i="0" dirty="0">
                <a:solidFill>
                  <a:srgbClr val="0D0D0D"/>
                </a:solidFill>
                <a:effectLst/>
                <a:highlight>
                  <a:srgbClr val="FFFFFF"/>
                </a:highlight>
                <a:latin typeface="Söhne"/>
              </a:rPr>
              <a:t> :</a:t>
            </a:r>
          </a:p>
          <a:p>
            <a:pPr algn="l">
              <a:buFont typeface="+mj-lt"/>
              <a:buAutoNum type="arabicPeriod"/>
            </a:pPr>
            <a:r>
              <a:rPr lang="fr-FR" b="0" i="0" dirty="0" err="1">
                <a:solidFill>
                  <a:srgbClr val="0D0D0D"/>
                </a:solidFill>
                <a:effectLst/>
                <a:highlight>
                  <a:srgbClr val="FFFFFF"/>
                </a:highlight>
                <a:latin typeface="Söhne"/>
              </a:rPr>
              <a:t>yamlCopier</a:t>
            </a:r>
            <a:r>
              <a:rPr lang="fr-FR" b="0" i="0" dirty="0">
                <a:solidFill>
                  <a:srgbClr val="0D0D0D"/>
                </a:solidFill>
                <a:effectLst/>
                <a:highlight>
                  <a:srgbClr val="FFFFFF"/>
                </a:highlight>
                <a:latin typeface="Söhne"/>
              </a:rPr>
              <a:t> le code</a:t>
            </a:r>
          </a:p>
          <a:p>
            <a:pPr algn="l" rtl="0">
              <a:buFont typeface="+mj-lt"/>
              <a:buAutoNum type="arabicPeriod"/>
            </a:pPr>
            <a:r>
              <a:rPr lang="fr-FR" b="0" i="0" dirty="0">
                <a:solidFill>
                  <a:srgbClr val="F22C3D"/>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name</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Utiliser</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la</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directive</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with_sequence</a:t>
            </a:r>
            <a:r>
              <a:rPr lang="fr-FR" b="0" i="0" dirty="0">
                <a:solidFill>
                  <a:srgbClr val="0D0D0D"/>
                </a:solidFill>
                <a:effectLst/>
                <a:highlight>
                  <a:srgbClr val="FFFFFF"/>
                </a:highlight>
                <a:latin typeface="Söhne"/>
              </a:rPr>
              <a:t> </a:t>
            </a:r>
            <a:r>
              <a:rPr lang="fr-FR" b="0" i="0" dirty="0">
                <a:solidFill>
                  <a:srgbClr val="DF3079"/>
                </a:solidFill>
                <a:effectLst/>
                <a:highlight>
                  <a:srgbClr val="FFFFFF"/>
                </a:highlight>
                <a:latin typeface="Söhne"/>
              </a:rPr>
              <a:t>hosts:</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localhost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tasks</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F22C3D"/>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name</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Afficher</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chaque</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nombre</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de</a:t>
            </a:r>
            <a:r>
              <a:rPr lang="fr-FR" b="0" i="0" dirty="0">
                <a:solidFill>
                  <a:srgbClr val="0D0D0D"/>
                </a:solidFill>
                <a:effectLst/>
                <a:highlight>
                  <a:srgbClr val="FFFFFF"/>
                </a:highlight>
                <a:latin typeface="Söhne"/>
              </a:rPr>
              <a:t> </a:t>
            </a:r>
            <a:r>
              <a:rPr lang="fr-FR" b="0" i="0" dirty="0">
                <a:solidFill>
                  <a:srgbClr val="DF3079"/>
                </a:solidFill>
                <a:effectLst/>
                <a:highlight>
                  <a:srgbClr val="FFFFFF"/>
                </a:highlight>
                <a:latin typeface="Söhne"/>
              </a:rPr>
              <a:t>1</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à</a:t>
            </a:r>
            <a:r>
              <a:rPr lang="fr-FR" b="0" i="0" dirty="0">
                <a:solidFill>
                  <a:srgbClr val="0D0D0D"/>
                </a:solidFill>
                <a:effectLst/>
                <a:highlight>
                  <a:srgbClr val="FFFFFF"/>
                </a:highlight>
                <a:latin typeface="Söhne"/>
              </a:rPr>
              <a:t> </a:t>
            </a:r>
            <a:r>
              <a:rPr lang="fr-FR" b="0" i="0" dirty="0">
                <a:solidFill>
                  <a:srgbClr val="DF3079"/>
                </a:solidFill>
                <a:effectLst/>
                <a:highlight>
                  <a:srgbClr val="FFFFFF"/>
                </a:highlight>
                <a:latin typeface="Söhne"/>
              </a:rPr>
              <a:t>5</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debug</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DF3079"/>
                </a:solidFill>
                <a:effectLst/>
                <a:highlight>
                  <a:srgbClr val="FFFFFF"/>
                </a:highlight>
                <a:latin typeface="Söhne"/>
              </a:rPr>
              <a:t>msg:</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a:t>
            </a:r>
            <a:r>
              <a:rPr lang="fr-FR" b="0" i="0" dirty="0">
                <a:solidFill>
                  <a:srgbClr val="DF3079"/>
                </a:solidFill>
                <a:effectLst/>
                <a:highlight>
                  <a:srgbClr val="FFFFFF"/>
                </a:highlight>
                <a:latin typeface="Söhne"/>
              </a:rPr>
              <a:t>{{ item }}</a:t>
            </a:r>
            <a:r>
              <a:rPr lang="fr-FR" b="0" i="0" dirty="0">
                <a:solidFill>
                  <a:srgbClr val="00A67D"/>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with_sequence</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start=1</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end=5</a:t>
            </a:r>
            <a:endParaRPr lang="fr-FR" b="0" i="0" dirty="0">
              <a:solidFill>
                <a:srgbClr val="0D0D0D"/>
              </a:solidFill>
              <a:effectLst/>
              <a:highlight>
                <a:srgbClr val="FFFFFF"/>
              </a:highlight>
              <a:latin typeface="Söhne"/>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59</a:t>
            </a:fld>
            <a:endParaRPr lang="fr-FR"/>
          </a:p>
        </p:txBody>
      </p:sp>
    </p:spTree>
    <p:extLst>
      <p:ext uri="{BB962C8B-B14F-4D97-AF65-F5344CB8AC3E}">
        <p14:creationId xmlns:p14="http://schemas.microsoft.com/office/powerpoint/2010/main" val="21105784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mj-lt"/>
              <a:buAutoNum type="arabicPeriod"/>
            </a:pPr>
            <a:r>
              <a:rPr lang="fr-FR" b="1" i="0" dirty="0">
                <a:solidFill>
                  <a:srgbClr val="0D0D0D"/>
                </a:solidFill>
                <a:effectLst/>
                <a:highlight>
                  <a:srgbClr val="FFFFFF"/>
                </a:highlight>
                <a:latin typeface="Söhne"/>
              </a:rPr>
              <a:t>Directives </a:t>
            </a:r>
            <a:r>
              <a:rPr lang="fr-FR" b="1" i="0" dirty="0" err="1">
                <a:solidFill>
                  <a:srgbClr val="0D0D0D"/>
                </a:solidFill>
                <a:effectLst/>
                <a:highlight>
                  <a:srgbClr val="FFFFFF"/>
                </a:highlight>
                <a:latin typeface="Söhne"/>
              </a:rPr>
              <a:t>with</a:t>
            </a:r>
            <a:r>
              <a:rPr lang="fr-FR" b="1" i="0" dirty="0">
                <a:solidFill>
                  <a:srgbClr val="0D0D0D"/>
                </a:solidFill>
                <a:effectLst/>
                <a:highlight>
                  <a:srgbClr val="FFFFFF"/>
                </a:highlight>
                <a:latin typeface="Söhne"/>
              </a:rPr>
              <a:t>_*</a:t>
            </a:r>
            <a:r>
              <a:rPr lang="fr-FR" b="0" i="0" dirty="0">
                <a:solidFill>
                  <a:srgbClr val="0D0D0D"/>
                </a:solidFill>
                <a:effectLst/>
                <a:highlight>
                  <a:srgbClr val="FFFFFF"/>
                </a:highlight>
                <a:latin typeface="Söhne"/>
              </a:rPr>
              <a:t> : Ansible fournit plusieurs autres directives </a:t>
            </a:r>
            <a:r>
              <a:rPr lang="fr-FR" b="0" i="0" dirty="0" err="1">
                <a:solidFill>
                  <a:srgbClr val="0D0D0D"/>
                </a:solidFill>
                <a:effectLst/>
                <a:highlight>
                  <a:srgbClr val="FFFFFF"/>
                </a:highlight>
                <a:latin typeface="Söhne"/>
              </a:rPr>
              <a:t>with</a:t>
            </a:r>
            <a:r>
              <a:rPr lang="fr-FR" b="0" i="0" dirty="0">
                <a:solidFill>
                  <a:srgbClr val="0D0D0D"/>
                </a:solidFill>
                <a:effectLst/>
                <a:highlight>
                  <a:srgbClr val="FFFFFF"/>
                </a:highlight>
                <a:latin typeface="Söhne"/>
              </a:rPr>
              <a:t>_* pour itérer sur des données de manière spécifique. Par exemple, </a:t>
            </a:r>
            <a:r>
              <a:rPr lang="fr-FR" b="0" i="0" dirty="0" err="1">
                <a:solidFill>
                  <a:srgbClr val="0D0D0D"/>
                </a:solidFill>
                <a:effectLst/>
                <a:highlight>
                  <a:srgbClr val="FFFFFF"/>
                </a:highlight>
                <a:latin typeface="Söhne"/>
              </a:rPr>
              <a:t>with_dict</a:t>
            </a:r>
            <a:r>
              <a:rPr lang="fr-FR" b="0" i="0" dirty="0">
                <a:solidFill>
                  <a:srgbClr val="0D0D0D"/>
                </a:solidFill>
                <a:effectLst/>
                <a:highlight>
                  <a:srgbClr val="FFFFFF"/>
                </a:highlight>
                <a:latin typeface="Söhne"/>
              </a:rPr>
              <a:t> itère sur les paires clé-valeur d'un dictionnaire, </a:t>
            </a:r>
            <a:r>
              <a:rPr lang="fr-FR" b="0" i="0" dirty="0" err="1">
                <a:solidFill>
                  <a:srgbClr val="0D0D0D"/>
                </a:solidFill>
                <a:effectLst/>
                <a:highlight>
                  <a:srgbClr val="FFFFFF"/>
                </a:highlight>
                <a:latin typeface="Söhne"/>
              </a:rPr>
              <a:t>with_fileglob</a:t>
            </a:r>
            <a:r>
              <a:rPr lang="fr-FR" b="0" i="0" dirty="0">
                <a:solidFill>
                  <a:srgbClr val="0D0D0D"/>
                </a:solidFill>
                <a:effectLst/>
                <a:highlight>
                  <a:srgbClr val="FFFFFF"/>
                </a:highlight>
                <a:latin typeface="Söhne"/>
              </a:rPr>
              <a:t> itère sur une liste de fichiers correspondant à un motif de fichier </a:t>
            </a:r>
            <a:r>
              <a:rPr lang="fr-FR" b="0" i="0" dirty="0" err="1">
                <a:solidFill>
                  <a:srgbClr val="0D0D0D"/>
                </a:solidFill>
                <a:effectLst/>
                <a:highlight>
                  <a:srgbClr val="FFFFFF"/>
                </a:highlight>
                <a:latin typeface="Söhne"/>
              </a:rPr>
              <a:t>glob</a:t>
            </a:r>
            <a:r>
              <a:rPr lang="fr-FR" b="0" i="0" dirty="0">
                <a:solidFill>
                  <a:srgbClr val="0D0D0D"/>
                </a:solidFill>
                <a:effectLst/>
                <a:highlight>
                  <a:srgbClr val="FFFFFF"/>
                </a:highlight>
                <a:latin typeface="Söhne"/>
              </a:rPr>
              <a:t>, </a:t>
            </a:r>
            <a:r>
              <a:rPr lang="fr-FR" b="0" i="0" dirty="0" err="1">
                <a:solidFill>
                  <a:srgbClr val="0D0D0D"/>
                </a:solidFill>
                <a:effectLst/>
                <a:highlight>
                  <a:srgbClr val="FFFFFF"/>
                </a:highlight>
                <a:latin typeface="Söhne"/>
              </a:rPr>
              <a:t>with_sequence</a:t>
            </a:r>
            <a:r>
              <a:rPr lang="fr-FR" b="0" i="0" dirty="0">
                <a:solidFill>
                  <a:srgbClr val="0D0D0D"/>
                </a:solidFill>
                <a:effectLst/>
                <a:highlight>
                  <a:srgbClr val="FFFFFF"/>
                </a:highlight>
                <a:latin typeface="Söhne"/>
              </a:rPr>
              <a:t> itère sur une séquence de nombres, etc.</a:t>
            </a:r>
          </a:p>
          <a:p>
            <a:pPr algn="l">
              <a:buFont typeface="+mj-lt"/>
              <a:buAutoNum type="arabicPeriod"/>
            </a:pPr>
            <a:r>
              <a:rPr lang="fr-FR" b="0" i="0" dirty="0">
                <a:solidFill>
                  <a:srgbClr val="0D0D0D"/>
                </a:solidFill>
                <a:effectLst/>
                <a:highlight>
                  <a:srgbClr val="FFFFFF"/>
                </a:highlight>
                <a:latin typeface="Söhne"/>
              </a:rPr>
              <a:t>Exemple avec </a:t>
            </a:r>
            <a:r>
              <a:rPr lang="fr-FR" b="0" i="0" dirty="0" err="1">
                <a:solidFill>
                  <a:srgbClr val="0D0D0D"/>
                </a:solidFill>
                <a:effectLst/>
                <a:highlight>
                  <a:srgbClr val="FFFFFF"/>
                </a:highlight>
                <a:latin typeface="Söhne"/>
              </a:rPr>
              <a:t>with_dict</a:t>
            </a:r>
            <a:r>
              <a:rPr lang="fr-FR" b="0" i="0" dirty="0">
                <a:solidFill>
                  <a:srgbClr val="0D0D0D"/>
                </a:solidFill>
                <a:effectLst/>
                <a:highlight>
                  <a:srgbClr val="FFFFFF"/>
                </a:highlight>
                <a:latin typeface="Söhne"/>
              </a:rPr>
              <a:t> :</a:t>
            </a:r>
          </a:p>
          <a:p>
            <a:pPr algn="l">
              <a:buFont typeface="+mj-lt"/>
              <a:buAutoNum type="arabicPeriod"/>
            </a:pPr>
            <a:r>
              <a:rPr lang="fr-FR" b="0" i="0" dirty="0" err="1">
                <a:solidFill>
                  <a:srgbClr val="0D0D0D"/>
                </a:solidFill>
                <a:effectLst/>
                <a:highlight>
                  <a:srgbClr val="FFFFFF"/>
                </a:highlight>
                <a:latin typeface="Söhne"/>
              </a:rPr>
              <a:t>yamlCopier</a:t>
            </a:r>
            <a:r>
              <a:rPr lang="fr-FR" b="0" i="0" dirty="0">
                <a:solidFill>
                  <a:srgbClr val="0D0D0D"/>
                </a:solidFill>
                <a:effectLst/>
                <a:highlight>
                  <a:srgbClr val="FFFFFF"/>
                </a:highlight>
                <a:latin typeface="Söhne"/>
              </a:rPr>
              <a:t> le code</a:t>
            </a:r>
          </a:p>
          <a:p>
            <a:pPr algn="l" rtl="0">
              <a:buFont typeface="+mj-lt"/>
              <a:buAutoNum type="arabicPeriod"/>
            </a:pPr>
            <a:r>
              <a:rPr lang="fr-FR" b="0" i="0" dirty="0">
                <a:solidFill>
                  <a:srgbClr val="F22C3D"/>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name</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Utiliser</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la</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directive</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with_dict</a:t>
            </a:r>
            <a:r>
              <a:rPr lang="fr-FR" b="0" i="0" dirty="0">
                <a:solidFill>
                  <a:srgbClr val="0D0D0D"/>
                </a:solidFill>
                <a:effectLst/>
                <a:highlight>
                  <a:srgbClr val="FFFFFF"/>
                </a:highlight>
                <a:latin typeface="Söhne"/>
              </a:rPr>
              <a:t> </a:t>
            </a:r>
            <a:r>
              <a:rPr lang="fr-FR" b="0" i="0" dirty="0">
                <a:solidFill>
                  <a:srgbClr val="DF3079"/>
                </a:solidFill>
                <a:effectLst/>
                <a:highlight>
                  <a:srgbClr val="FFFFFF"/>
                </a:highlight>
                <a:latin typeface="Söhne"/>
              </a:rPr>
              <a:t>hosts:</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localhost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tasks</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F22C3D"/>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name</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Afficher</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chaque</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paire</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clé-valeur</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du</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dictionnaire</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debug</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DF3079"/>
                </a:solidFill>
                <a:effectLst/>
                <a:highlight>
                  <a:srgbClr val="FFFFFF"/>
                </a:highlight>
                <a:latin typeface="Söhne"/>
              </a:rPr>
              <a:t>msg:</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a:t>
            </a:r>
            <a:r>
              <a:rPr lang="fr-FR" b="0" i="0" dirty="0">
                <a:solidFill>
                  <a:srgbClr val="DF3079"/>
                </a:solidFill>
                <a:effectLst/>
                <a:highlight>
                  <a:srgbClr val="FFFFFF"/>
                </a:highlight>
                <a:latin typeface="Söhne"/>
              </a:rPr>
              <a:t>{{ </a:t>
            </a:r>
            <a:r>
              <a:rPr lang="fr-FR" b="0" i="0" dirty="0" err="1">
                <a:solidFill>
                  <a:srgbClr val="DF3079"/>
                </a:solidFill>
                <a:effectLst/>
                <a:highlight>
                  <a:srgbClr val="FFFFFF"/>
                </a:highlight>
                <a:latin typeface="Söhne"/>
              </a:rPr>
              <a:t>item.key</a:t>
            </a:r>
            <a:r>
              <a:rPr lang="fr-FR" b="0" i="0" dirty="0">
                <a:solidFill>
                  <a:srgbClr val="DF3079"/>
                </a:solidFill>
                <a:effectLst/>
                <a:highlight>
                  <a:srgbClr val="FFFFFF"/>
                </a:highlight>
                <a:latin typeface="Söhne"/>
              </a:rPr>
              <a:t> }}</a:t>
            </a:r>
            <a:r>
              <a:rPr lang="fr-FR" b="0" i="0" dirty="0">
                <a:solidFill>
                  <a:srgbClr val="00A67D"/>
                </a:solidFill>
                <a:effectLst/>
                <a:highlight>
                  <a:srgbClr val="FFFFFF"/>
                </a:highlight>
                <a:latin typeface="Söhne"/>
              </a:rPr>
              <a:t>: </a:t>
            </a:r>
            <a:r>
              <a:rPr lang="fr-FR" b="0" i="0" dirty="0">
                <a:solidFill>
                  <a:srgbClr val="DF3079"/>
                </a:solidFill>
                <a:effectLst/>
                <a:highlight>
                  <a:srgbClr val="FFFFFF"/>
                </a:highlight>
                <a:latin typeface="Söhne"/>
              </a:rPr>
              <a:t>{{ </a:t>
            </a:r>
            <a:r>
              <a:rPr lang="fr-FR" b="0" i="0" dirty="0" err="1">
                <a:solidFill>
                  <a:srgbClr val="DF3079"/>
                </a:solidFill>
                <a:effectLst/>
                <a:highlight>
                  <a:srgbClr val="FFFFFF"/>
                </a:highlight>
                <a:latin typeface="Söhne"/>
              </a:rPr>
              <a:t>item.value</a:t>
            </a:r>
            <a:r>
              <a:rPr lang="fr-FR" b="0" i="0" dirty="0">
                <a:solidFill>
                  <a:srgbClr val="DF3079"/>
                </a:solidFill>
                <a:effectLst/>
                <a:highlight>
                  <a:srgbClr val="FFFFFF"/>
                </a:highlight>
                <a:latin typeface="Söhne"/>
              </a:rPr>
              <a:t> }}</a:t>
            </a:r>
            <a:r>
              <a:rPr lang="fr-FR" b="0" i="0" dirty="0">
                <a:solidFill>
                  <a:srgbClr val="00A67D"/>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with_dict</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apple</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red</a:t>
            </a:r>
            <a:r>
              <a:rPr lang="fr-FR" b="0" i="0" dirty="0">
                <a:solidFill>
                  <a:srgbClr val="0D0D0D"/>
                </a:solidFill>
                <a:effectLst/>
                <a:highlight>
                  <a:srgbClr val="FFFFFF"/>
                </a:highlight>
                <a:latin typeface="Söhne"/>
              </a:rPr>
              <a:t> </a:t>
            </a:r>
            <a:r>
              <a:rPr lang="fr-FR" b="0" i="0" dirty="0">
                <a:solidFill>
                  <a:srgbClr val="DF3079"/>
                </a:solidFill>
                <a:effectLst/>
                <a:highlight>
                  <a:srgbClr val="FFFFFF"/>
                </a:highlight>
                <a:latin typeface="Söhne"/>
              </a:rPr>
              <a:t>banana:</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yellow</a:t>
            </a:r>
            <a:r>
              <a:rPr lang="fr-FR" b="0" i="0" dirty="0">
                <a:solidFill>
                  <a:srgbClr val="0D0D0D"/>
                </a:solidFill>
                <a:effectLst/>
                <a:highlight>
                  <a:srgbClr val="FFFFFF"/>
                </a:highlight>
                <a:latin typeface="Söhne"/>
              </a:rPr>
              <a:t> </a:t>
            </a:r>
            <a:r>
              <a:rPr lang="fr-FR" b="0" i="0" dirty="0">
                <a:solidFill>
                  <a:srgbClr val="DF3079"/>
                </a:solidFill>
                <a:effectLst/>
                <a:highlight>
                  <a:srgbClr val="FFFFFF"/>
                </a:highlight>
                <a:latin typeface="Söhne"/>
              </a:rPr>
              <a:t>cherry:</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red</a:t>
            </a:r>
            <a:r>
              <a:rPr lang="fr-FR" b="0" i="0" dirty="0">
                <a:solidFill>
                  <a:srgbClr val="0D0D0D"/>
                </a:solidFill>
                <a:effectLst/>
                <a:highlight>
                  <a:srgbClr val="FFFFFF"/>
                </a:highlight>
                <a:latin typeface="Söhne"/>
              </a:rPr>
              <a:t> </a:t>
            </a:r>
          </a:p>
          <a:p>
            <a:pPr algn="l">
              <a:buFont typeface="+mj-lt"/>
              <a:buAutoNum type="arabicPeriod"/>
            </a:pPr>
            <a:r>
              <a:rPr lang="fr-FR" b="0" i="0" dirty="0">
                <a:solidFill>
                  <a:srgbClr val="0D0D0D"/>
                </a:solidFill>
                <a:effectLst/>
                <a:highlight>
                  <a:srgbClr val="FFFFFF"/>
                </a:highlight>
                <a:latin typeface="Söhne"/>
              </a:rPr>
              <a:t>Exemple avec </a:t>
            </a:r>
            <a:r>
              <a:rPr lang="fr-FR" b="0" i="0" dirty="0" err="1">
                <a:solidFill>
                  <a:srgbClr val="0D0D0D"/>
                </a:solidFill>
                <a:effectLst/>
                <a:highlight>
                  <a:srgbClr val="FFFFFF"/>
                </a:highlight>
                <a:latin typeface="Söhne"/>
              </a:rPr>
              <a:t>with_fileglob</a:t>
            </a:r>
            <a:r>
              <a:rPr lang="fr-FR" b="0" i="0" dirty="0">
                <a:solidFill>
                  <a:srgbClr val="0D0D0D"/>
                </a:solidFill>
                <a:effectLst/>
                <a:highlight>
                  <a:srgbClr val="FFFFFF"/>
                </a:highlight>
                <a:latin typeface="Söhne"/>
              </a:rPr>
              <a:t> :</a:t>
            </a:r>
          </a:p>
          <a:p>
            <a:pPr algn="l">
              <a:buFont typeface="+mj-lt"/>
              <a:buAutoNum type="arabicPeriod"/>
            </a:pPr>
            <a:r>
              <a:rPr lang="fr-FR" b="0" i="0" dirty="0" err="1">
                <a:solidFill>
                  <a:srgbClr val="0D0D0D"/>
                </a:solidFill>
                <a:effectLst/>
                <a:highlight>
                  <a:srgbClr val="FFFFFF"/>
                </a:highlight>
                <a:latin typeface="Söhne"/>
              </a:rPr>
              <a:t>yamlCopier</a:t>
            </a:r>
            <a:r>
              <a:rPr lang="fr-FR" b="0" i="0" dirty="0">
                <a:solidFill>
                  <a:srgbClr val="0D0D0D"/>
                </a:solidFill>
                <a:effectLst/>
                <a:highlight>
                  <a:srgbClr val="FFFFFF"/>
                </a:highlight>
                <a:latin typeface="Söhne"/>
              </a:rPr>
              <a:t> le code</a:t>
            </a:r>
          </a:p>
          <a:p>
            <a:pPr algn="l" rtl="0">
              <a:buFont typeface="+mj-lt"/>
              <a:buAutoNum type="arabicPeriod"/>
            </a:pPr>
            <a:r>
              <a:rPr lang="fr-FR" b="0" i="0" dirty="0">
                <a:solidFill>
                  <a:srgbClr val="F22C3D"/>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name</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Utiliser</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la</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directive</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with_fileglob</a:t>
            </a:r>
            <a:r>
              <a:rPr lang="fr-FR" b="0" i="0" dirty="0">
                <a:solidFill>
                  <a:srgbClr val="0D0D0D"/>
                </a:solidFill>
                <a:effectLst/>
                <a:highlight>
                  <a:srgbClr val="FFFFFF"/>
                </a:highlight>
                <a:latin typeface="Söhne"/>
              </a:rPr>
              <a:t> </a:t>
            </a:r>
            <a:r>
              <a:rPr lang="fr-FR" b="0" i="0" dirty="0">
                <a:solidFill>
                  <a:srgbClr val="DF3079"/>
                </a:solidFill>
                <a:effectLst/>
                <a:highlight>
                  <a:srgbClr val="FFFFFF"/>
                </a:highlight>
                <a:latin typeface="Söhne"/>
              </a:rPr>
              <a:t>hosts:</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localhost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tasks</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F22C3D"/>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name</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Afficher</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chaque</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fichier</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debug</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DF3079"/>
                </a:solidFill>
                <a:effectLst/>
                <a:highlight>
                  <a:srgbClr val="FFFFFF"/>
                </a:highlight>
                <a:latin typeface="Söhne"/>
              </a:rPr>
              <a:t>msg:</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a:t>
            </a:r>
            <a:r>
              <a:rPr lang="fr-FR" b="0" i="0" dirty="0">
                <a:solidFill>
                  <a:srgbClr val="DF3079"/>
                </a:solidFill>
                <a:effectLst/>
                <a:highlight>
                  <a:srgbClr val="FFFFFF"/>
                </a:highlight>
                <a:latin typeface="Söhne"/>
              </a:rPr>
              <a:t>{{ item }}</a:t>
            </a:r>
            <a:r>
              <a:rPr lang="fr-FR" b="0" i="0" dirty="0">
                <a:solidFill>
                  <a:srgbClr val="00A67D"/>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with_fileglob</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/chemin/vers/</a:t>
            </a:r>
            <a:r>
              <a:rPr lang="fr-FR" b="0" i="0" dirty="0" err="1">
                <a:solidFill>
                  <a:srgbClr val="00A67D"/>
                </a:solidFill>
                <a:effectLst/>
                <a:highlight>
                  <a:srgbClr val="FFFFFF"/>
                </a:highlight>
                <a:latin typeface="Söhne"/>
              </a:rPr>
              <a:t>repertoire</a:t>
            </a:r>
            <a:r>
              <a:rPr lang="fr-FR" b="0" i="0" dirty="0">
                <a:solidFill>
                  <a:srgbClr val="00A67D"/>
                </a:solidFill>
                <a:effectLst/>
                <a:highlight>
                  <a:srgbClr val="FFFFFF"/>
                </a:highlight>
                <a:latin typeface="Söhne"/>
              </a:rPr>
              <a:t>/*</a:t>
            </a:r>
            <a:r>
              <a:rPr lang="fr-FR" b="0" i="0" dirty="0">
                <a:solidFill>
                  <a:srgbClr val="0D0D0D"/>
                </a:solidFill>
                <a:effectLst/>
                <a:highlight>
                  <a:srgbClr val="FFFFFF"/>
                </a:highlight>
                <a:latin typeface="Söhne"/>
              </a:rPr>
              <a:t> </a:t>
            </a:r>
          </a:p>
          <a:p>
            <a:pPr algn="l">
              <a:buFont typeface="+mj-lt"/>
              <a:buAutoNum type="arabicPeriod"/>
            </a:pPr>
            <a:r>
              <a:rPr lang="fr-FR" b="0" i="0" dirty="0">
                <a:solidFill>
                  <a:srgbClr val="0D0D0D"/>
                </a:solidFill>
                <a:effectLst/>
                <a:highlight>
                  <a:srgbClr val="FFFFFF"/>
                </a:highlight>
                <a:latin typeface="Söhne"/>
              </a:rPr>
              <a:t>Exemple avec </a:t>
            </a:r>
            <a:r>
              <a:rPr lang="fr-FR" b="0" i="0" dirty="0" err="1">
                <a:solidFill>
                  <a:srgbClr val="0D0D0D"/>
                </a:solidFill>
                <a:effectLst/>
                <a:highlight>
                  <a:srgbClr val="FFFFFF"/>
                </a:highlight>
                <a:latin typeface="Söhne"/>
              </a:rPr>
              <a:t>with_sequence</a:t>
            </a:r>
            <a:r>
              <a:rPr lang="fr-FR" b="0" i="0" dirty="0">
                <a:solidFill>
                  <a:srgbClr val="0D0D0D"/>
                </a:solidFill>
                <a:effectLst/>
                <a:highlight>
                  <a:srgbClr val="FFFFFF"/>
                </a:highlight>
                <a:latin typeface="Söhne"/>
              </a:rPr>
              <a:t> :</a:t>
            </a:r>
          </a:p>
          <a:p>
            <a:pPr algn="l">
              <a:buFont typeface="+mj-lt"/>
              <a:buAutoNum type="arabicPeriod"/>
            </a:pPr>
            <a:r>
              <a:rPr lang="fr-FR" b="0" i="0" dirty="0" err="1">
                <a:solidFill>
                  <a:srgbClr val="0D0D0D"/>
                </a:solidFill>
                <a:effectLst/>
                <a:highlight>
                  <a:srgbClr val="FFFFFF"/>
                </a:highlight>
                <a:latin typeface="Söhne"/>
              </a:rPr>
              <a:t>yamlCopier</a:t>
            </a:r>
            <a:r>
              <a:rPr lang="fr-FR" b="0" i="0" dirty="0">
                <a:solidFill>
                  <a:srgbClr val="0D0D0D"/>
                </a:solidFill>
                <a:effectLst/>
                <a:highlight>
                  <a:srgbClr val="FFFFFF"/>
                </a:highlight>
                <a:latin typeface="Söhne"/>
              </a:rPr>
              <a:t> le code</a:t>
            </a:r>
          </a:p>
          <a:p>
            <a:pPr algn="l" rtl="0">
              <a:buFont typeface="+mj-lt"/>
              <a:buAutoNum type="arabicPeriod"/>
            </a:pPr>
            <a:r>
              <a:rPr lang="fr-FR" b="0" i="0" dirty="0">
                <a:solidFill>
                  <a:srgbClr val="F22C3D"/>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name</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Utiliser</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la</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directive</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with_sequence</a:t>
            </a:r>
            <a:r>
              <a:rPr lang="fr-FR" b="0" i="0" dirty="0">
                <a:solidFill>
                  <a:srgbClr val="0D0D0D"/>
                </a:solidFill>
                <a:effectLst/>
                <a:highlight>
                  <a:srgbClr val="FFFFFF"/>
                </a:highlight>
                <a:latin typeface="Söhne"/>
              </a:rPr>
              <a:t> </a:t>
            </a:r>
            <a:r>
              <a:rPr lang="fr-FR" b="0" i="0" dirty="0">
                <a:solidFill>
                  <a:srgbClr val="DF3079"/>
                </a:solidFill>
                <a:effectLst/>
                <a:highlight>
                  <a:srgbClr val="FFFFFF"/>
                </a:highlight>
                <a:latin typeface="Söhne"/>
              </a:rPr>
              <a:t>hosts:</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localhost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tasks</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F22C3D"/>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name</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Afficher</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chaque</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nombre</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de</a:t>
            </a:r>
            <a:r>
              <a:rPr lang="fr-FR" b="0" i="0" dirty="0">
                <a:solidFill>
                  <a:srgbClr val="0D0D0D"/>
                </a:solidFill>
                <a:effectLst/>
                <a:highlight>
                  <a:srgbClr val="FFFFFF"/>
                </a:highlight>
                <a:latin typeface="Söhne"/>
              </a:rPr>
              <a:t> </a:t>
            </a:r>
            <a:r>
              <a:rPr lang="fr-FR" b="0" i="0" dirty="0">
                <a:solidFill>
                  <a:srgbClr val="DF3079"/>
                </a:solidFill>
                <a:effectLst/>
                <a:highlight>
                  <a:srgbClr val="FFFFFF"/>
                </a:highlight>
                <a:latin typeface="Söhne"/>
              </a:rPr>
              <a:t>1</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à</a:t>
            </a:r>
            <a:r>
              <a:rPr lang="fr-FR" b="0" i="0" dirty="0">
                <a:solidFill>
                  <a:srgbClr val="0D0D0D"/>
                </a:solidFill>
                <a:effectLst/>
                <a:highlight>
                  <a:srgbClr val="FFFFFF"/>
                </a:highlight>
                <a:latin typeface="Söhne"/>
              </a:rPr>
              <a:t> </a:t>
            </a:r>
            <a:r>
              <a:rPr lang="fr-FR" b="0" i="0" dirty="0">
                <a:solidFill>
                  <a:srgbClr val="DF3079"/>
                </a:solidFill>
                <a:effectLst/>
                <a:highlight>
                  <a:srgbClr val="FFFFFF"/>
                </a:highlight>
                <a:latin typeface="Söhne"/>
              </a:rPr>
              <a:t>5</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debug</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DF3079"/>
                </a:solidFill>
                <a:effectLst/>
                <a:highlight>
                  <a:srgbClr val="FFFFFF"/>
                </a:highlight>
                <a:latin typeface="Söhne"/>
              </a:rPr>
              <a:t>msg:</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a:t>
            </a:r>
            <a:r>
              <a:rPr lang="fr-FR" b="0" i="0" dirty="0">
                <a:solidFill>
                  <a:srgbClr val="DF3079"/>
                </a:solidFill>
                <a:effectLst/>
                <a:highlight>
                  <a:srgbClr val="FFFFFF"/>
                </a:highlight>
                <a:latin typeface="Söhne"/>
              </a:rPr>
              <a:t>{{ item }}</a:t>
            </a:r>
            <a:r>
              <a:rPr lang="fr-FR" b="0" i="0" dirty="0">
                <a:solidFill>
                  <a:srgbClr val="00A67D"/>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with_sequence</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start=1</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end=5</a:t>
            </a:r>
            <a:endParaRPr lang="fr-FR" b="0" i="0" dirty="0">
              <a:solidFill>
                <a:srgbClr val="0D0D0D"/>
              </a:solidFill>
              <a:effectLst/>
              <a:highlight>
                <a:srgbClr val="FFFFFF"/>
              </a:highlight>
              <a:latin typeface="Söhne"/>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60</a:t>
            </a:fld>
            <a:endParaRPr lang="fr-FR"/>
          </a:p>
        </p:txBody>
      </p:sp>
    </p:spTree>
    <p:extLst>
      <p:ext uri="{BB962C8B-B14F-4D97-AF65-F5344CB8AC3E}">
        <p14:creationId xmlns:p14="http://schemas.microsoft.com/office/powerpoint/2010/main" val="188162113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mj-lt"/>
              <a:buAutoNum type="arabicPeriod"/>
            </a:pPr>
            <a:r>
              <a:rPr lang="en-US" b="0" i="0" dirty="0">
                <a:solidFill>
                  <a:srgbClr val="404040"/>
                </a:solidFill>
                <a:effectLst/>
                <a:highlight>
                  <a:srgbClr val="FCFCFC"/>
                </a:highlight>
                <a:latin typeface="Lato" panose="020F0502020204030203" pitchFamily="34" charset="0"/>
              </a:rPr>
              <a:t>You can pass a list directly to a parameter for some plugins. Most of the packaging modules, like </a:t>
            </a:r>
            <a:r>
              <a:rPr lang="en-US" b="0" i="0" u="none" strike="noStrike" dirty="0">
                <a:solidFill>
                  <a:srgbClr val="2980B9"/>
                </a:solidFill>
                <a:effectLst/>
                <a:highlight>
                  <a:srgbClr val="FCFCFC"/>
                </a:highlight>
                <a:latin typeface="Lato" panose="020F0502020204030203" pitchFamily="34" charset="0"/>
                <a:hlinkClick r:id="rId3"/>
              </a:rPr>
              <a:t>yum</a:t>
            </a:r>
            <a:r>
              <a:rPr lang="en-US" b="0" i="0" dirty="0">
                <a:solidFill>
                  <a:srgbClr val="404040"/>
                </a:solidFill>
                <a:effectLst/>
                <a:highlight>
                  <a:srgbClr val="FCFCFC"/>
                </a:highlight>
                <a:latin typeface="Lato" panose="020F0502020204030203" pitchFamily="34" charset="0"/>
              </a:rPr>
              <a:t> and </a:t>
            </a:r>
            <a:r>
              <a:rPr lang="en-US" b="0" i="0" u="none" strike="noStrike" dirty="0">
                <a:solidFill>
                  <a:srgbClr val="2980B9"/>
                </a:solidFill>
                <a:effectLst/>
                <a:highlight>
                  <a:srgbClr val="FCFCFC"/>
                </a:highlight>
                <a:latin typeface="Lato" panose="020F0502020204030203" pitchFamily="34" charset="0"/>
                <a:hlinkClick r:id="rId4"/>
              </a:rPr>
              <a:t>apt</a:t>
            </a:r>
            <a:r>
              <a:rPr lang="en-US" b="0" i="0" dirty="0">
                <a:solidFill>
                  <a:srgbClr val="404040"/>
                </a:solidFill>
                <a:effectLst/>
                <a:highlight>
                  <a:srgbClr val="FCFCFC"/>
                </a:highlight>
                <a:latin typeface="Lato" panose="020F0502020204030203" pitchFamily="34" charset="0"/>
              </a:rPr>
              <a:t>, have this capability. When available, passing the list to a parameter is better than looping over the task. For example</a:t>
            </a:r>
            <a:endParaRPr lang="fr-FR" b="0" i="0" dirty="0">
              <a:solidFill>
                <a:srgbClr val="0D0D0D"/>
              </a:solidFill>
              <a:effectLst/>
              <a:highlight>
                <a:srgbClr val="FFFFFF"/>
              </a:highlight>
              <a:latin typeface="Söhne"/>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61</a:t>
            </a:fld>
            <a:endParaRPr lang="fr-FR"/>
          </a:p>
        </p:txBody>
      </p:sp>
    </p:spTree>
    <p:extLst>
      <p:ext uri="{BB962C8B-B14F-4D97-AF65-F5344CB8AC3E}">
        <p14:creationId xmlns:p14="http://schemas.microsoft.com/office/powerpoint/2010/main" val="41206191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mj-lt"/>
              <a:buAutoNum type="arabicPeriod"/>
            </a:pPr>
            <a:r>
              <a:rPr lang="en-US" b="0" i="0" dirty="0">
                <a:solidFill>
                  <a:srgbClr val="404040"/>
                </a:solidFill>
                <a:effectLst/>
                <a:highlight>
                  <a:srgbClr val="FCFCFC"/>
                </a:highlight>
                <a:latin typeface="Lato" panose="020F0502020204030203" pitchFamily="34" charset="0"/>
              </a:rPr>
              <a:t>You can pass a list directly to a parameter for some plugins. Most of the packaging modules, like </a:t>
            </a:r>
            <a:r>
              <a:rPr lang="en-US" b="0" i="0" u="none" strike="noStrike" dirty="0">
                <a:solidFill>
                  <a:srgbClr val="2980B9"/>
                </a:solidFill>
                <a:effectLst/>
                <a:highlight>
                  <a:srgbClr val="FCFCFC"/>
                </a:highlight>
                <a:latin typeface="Lato" panose="020F0502020204030203" pitchFamily="34" charset="0"/>
                <a:hlinkClick r:id="rId3"/>
              </a:rPr>
              <a:t>yum</a:t>
            </a:r>
            <a:r>
              <a:rPr lang="en-US" b="0" i="0" dirty="0">
                <a:solidFill>
                  <a:srgbClr val="404040"/>
                </a:solidFill>
                <a:effectLst/>
                <a:highlight>
                  <a:srgbClr val="FCFCFC"/>
                </a:highlight>
                <a:latin typeface="Lato" panose="020F0502020204030203" pitchFamily="34" charset="0"/>
              </a:rPr>
              <a:t> and </a:t>
            </a:r>
            <a:r>
              <a:rPr lang="en-US" b="0" i="0" u="none" strike="noStrike" dirty="0">
                <a:solidFill>
                  <a:srgbClr val="2980B9"/>
                </a:solidFill>
                <a:effectLst/>
                <a:highlight>
                  <a:srgbClr val="FCFCFC"/>
                </a:highlight>
                <a:latin typeface="Lato" panose="020F0502020204030203" pitchFamily="34" charset="0"/>
                <a:hlinkClick r:id="rId4"/>
              </a:rPr>
              <a:t>apt</a:t>
            </a:r>
            <a:r>
              <a:rPr lang="en-US" b="0" i="0" dirty="0">
                <a:solidFill>
                  <a:srgbClr val="404040"/>
                </a:solidFill>
                <a:effectLst/>
                <a:highlight>
                  <a:srgbClr val="FCFCFC"/>
                </a:highlight>
                <a:latin typeface="Lato" panose="020F0502020204030203" pitchFamily="34" charset="0"/>
              </a:rPr>
              <a:t>, have this capability. When available, passing the list to a parameter is better than looping over the task. For example</a:t>
            </a:r>
            <a:endParaRPr lang="fr-FR" b="0" i="0" dirty="0">
              <a:solidFill>
                <a:srgbClr val="0D0D0D"/>
              </a:solidFill>
              <a:effectLst/>
              <a:highlight>
                <a:srgbClr val="FFFFFF"/>
              </a:highlight>
              <a:latin typeface="Söhne"/>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62</a:t>
            </a:fld>
            <a:endParaRPr lang="fr-FR"/>
          </a:p>
        </p:txBody>
      </p:sp>
    </p:spTree>
    <p:extLst>
      <p:ext uri="{BB962C8B-B14F-4D97-AF65-F5344CB8AC3E}">
        <p14:creationId xmlns:p14="http://schemas.microsoft.com/office/powerpoint/2010/main" val="29635828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0D0D0D"/>
                </a:solidFill>
                <a:effectLst/>
                <a:highlight>
                  <a:srgbClr val="FFFFFF"/>
                </a:highlight>
                <a:latin typeface="Söhne"/>
              </a:rPr>
              <a:t>Maintenant, expliquons chaque emplacement et son contenu :</a:t>
            </a:r>
          </a:p>
          <a:p>
            <a:pPr algn="l">
              <a:buFont typeface="+mj-lt"/>
              <a:buAutoNum type="arabicPeriod"/>
            </a:pP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all.yml</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all.yml</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Contenu : Ce fichier contient des variables de groupe qui s'appliquent à tous les hôtes de l'inventaire, indépendamment de leur groupe d'appartenance. Par exemple, des variables telles que les paramètres par défaut pour tous les serveurs.</a:t>
            </a:r>
          </a:p>
          <a:p>
            <a:pPr algn="l">
              <a:buFont typeface="+mj-lt"/>
              <a:buAutoNum type="arabicPeriod"/>
            </a:pP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web_servers.yml</a:t>
            </a:r>
            <a:r>
              <a:rPr lang="fr-FR" b="0" i="0" dirty="0">
                <a:solidFill>
                  <a:srgbClr val="0D0D0D"/>
                </a:solidFill>
                <a:effectLst/>
                <a:highlight>
                  <a:srgbClr val="FFFFFF"/>
                </a:highlight>
                <a:latin typeface="Söhne"/>
              </a:rPr>
              <a:t> et </a:t>
            </a: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db_servers.yml</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web_servers.yml</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db_servers.yml</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Contenu : Ces fichiers contiennent des variables de groupe spécifiques aux groupes d'hôtes </a:t>
            </a:r>
            <a:r>
              <a:rPr lang="fr-FR" b="0" i="0" dirty="0" err="1">
                <a:solidFill>
                  <a:srgbClr val="0D0D0D"/>
                </a:solidFill>
                <a:effectLst/>
                <a:highlight>
                  <a:srgbClr val="FFFFFF"/>
                </a:highlight>
                <a:latin typeface="Söhne"/>
              </a:rPr>
              <a:t>web_servers</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db_servers</a:t>
            </a:r>
            <a:r>
              <a:rPr lang="fr-FR" b="0" i="0" dirty="0">
                <a:solidFill>
                  <a:srgbClr val="0D0D0D"/>
                </a:solidFill>
                <a:effectLst/>
                <a:highlight>
                  <a:srgbClr val="FFFFFF"/>
                </a:highlight>
                <a:latin typeface="Söhne"/>
              </a:rPr>
              <a:t>. Par exemple, des configurations spécifiques à un serveur web ou à un serveur de base de données.</a:t>
            </a:r>
          </a:p>
          <a:p>
            <a:pPr algn="l">
              <a:buFont typeface="+mj-lt"/>
              <a:buAutoNum type="arabicPeriod"/>
            </a:pPr>
            <a:r>
              <a:rPr lang="fr-FR" b="1" i="0" dirty="0" err="1">
                <a:solidFill>
                  <a:srgbClr val="0D0D0D"/>
                </a:solidFill>
                <a:effectLst/>
                <a:highlight>
                  <a:srgbClr val="FFFFFF"/>
                </a:highlight>
                <a:latin typeface="Söhne"/>
              </a:rPr>
              <a:t>host_vars</a:t>
            </a:r>
            <a:r>
              <a:rPr lang="fr-FR" b="1" i="0" dirty="0">
                <a:solidFill>
                  <a:srgbClr val="0D0D0D"/>
                </a:solidFill>
                <a:effectLst/>
                <a:highlight>
                  <a:srgbClr val="FFFFFF"/>
                </a:highlight>
                <a:latin typeface="Söhne"/>
              </a:rPr>
              <a:t>/</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host_vars</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Contenu : Ce répertoire contient des fichiers de variables spécifiques à chaque hôte individuel. Par exemple, des configurations spécifiques à un serveur Web particulier ou à un serveur de base de données.</a:t>
            </a:r>
          </a:p>
          <a:p>
            <a:pPr algn="l">
              <a:buFont typeface="+mj-lt"/>
              <a:buAutoNum type="arabicPeriod"/>
            </a:pPr>
            <a:r>
              <a:rPr lang="fr-FR" b="1" i="0" dirty="0" err="1">
                <a:solidFill>
                  <a:srgbClr val="0D0D0D"/>
                </a:solidFill>
                <a:effectLst/>
                <a:highlight>
                  <a:srgbClr val="FFFFFF"/>
                </a:highlight>
                <a:latin typeface="Söhne"/>
              </a:rPr>
              <a:t>inventory</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all.yml</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all.yml</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Contenu : Ce fichier contient des variables de groupe communes à tous les hôtes de l'inventaire. Il est placé dans le répertoire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 pour spécifier qu'il s'applique à tous les hôtes de l'inventaire.</a:t>
            </a:r>
          </a:p>
          <a:p>
            <a:pPr algn="l">
              <a:buFont typeface="+mj-lt"/>
              <a:buAutoNum type="arabicPeriod"/>
            </a:pPr>
            <a:r>
              <a:rPr lang="fr-FR" b="1" i="0" dirty="0" err="1">
                <a:solidFill>
                  <a:srgbClr val="0D0D0D"/>
                </a:solidFill>
                <a:effectLst/>
                <a:highlight>
                  <a:srgbClr val="FFFFFF"/>
                </a:highlight>
                <a:latin typeface="Söhne"/>
              </a:rPr>
              <a:t>inventory</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web_servers.yml</a:t>
            </a:r>
            <a:r>
              <a:rPr lang="fr-FR" b="0" i="0" dirty="0">
                <a:solidFill>
                  <a:srgbClr val="0D0D0D"/>
                </a:solidFill>
                <a:effectLst/>
                <a:highlight>
                  <a:srgbClr val="FFFFFF"/>
                </a:highlight>
                <a:latin typeface="Söhne"/>
              </a:rPr>
              <a:t> et </a:t>
            </a:r>
            <a:r>
              <a:rPr lang="fr-FR" b="1" i="0" dirty="0" err="1">
                <a:solidFill>
                  <a:srgbClr val="0D0D0D"/>
                </a:solidFill>
                <a:effectLst/>
                <a:highlight>
                  <a:srgbClr val="FFFFFF"/>
                </a:highlight>
                <a:latin typeface="Söhne"/>
              </a:rPr>
              <a:t>inventory</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db_servers.yml</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web_servers.yml</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db_servers.yml</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Contenu : Ces fichiers contiennent des variables de groupe spécifiques aux groupes d'hôtes </a:t>
            </a:r>
            <a:r>
              <a:rPr lang="fr-FR" b="0" i="0" dirty="0" err="1">
                <a:solidFill>
                  <a:srgbClr val="0D0D0D"/>
                </a:solidFill>
                <a:effectLst/>
                <a:highlight>
                  <a:srgbClr val="FFFFFF"/>
                </a:highlight>
                <a:latin typeface="Söhne"/>
              </a:rPr>
              <a:t>web_servers</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db_servers</a:t>
            </a:r>
            <a:r>
              <a:rPr lang="fr-FR" b="0" i="0" dirty="0">
                <a:solidFill>
                  <a:srgbClr val="0D0D0D"/>
                </a:solidFill>
                <a:effectLst/>
                <a:highlight>
                  <a:srgbClr val="FFFFFF"/>
                </a:highlight>
                <a:latin typeface="Söhne"/>
              </a:rPr>
              <a:t>. Ils sont placés dans le répertoire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 pour spécifier qu'ils s'appliquent uniquement à ces groupes d'hôtes.</a:t>
            </a: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63</a:t>
            </a:fld>
            <a:endParaRPr lang="fr-FR"/>
          </a:p>
        </p:txBody>
      </p:sp>
    </p:spTree>
    <p:extLst>
      <p:ext uri="{BB962C8B-B14F-4D97-AF65-F5344CB8AC3E}">
        <p14:creationId xmlns:p14="http://schemas.microsoft.com/office/powerpoint/2010/main" val="37689047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0D0D0D"/>
                </a:solidFill>
                <a:effectLst/>
                <a:highlight>
                  <a:srgbClr val="FFFFFF"/>
                </a:highlight>
                <a:latin typeface="Söhne"/>
              </a:rPr>
              <a:t>Maintenant, expliquons chaque emplacement et son contenu :</a:t>
            </a:r>
          </a:p>
          <a:p>
            <a:pPr algn="l">
              <a:buFont typeface="+mj-lt"/>
              <a:buAutoNum type="arabicPeriod"/>
            </a:pP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all.yml</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all.yml</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Contenu : Ce fichier contient des variables de groupe qui s'appliquent à tous les hôtes de l'inventaire, indépendamment de leur groupe d'appartenance. Par exemple, des variables telles que les paramètres par défaut pour tous les serveurs.</a:t>
            </a:r>
          </a:p>
          <a:p>
            <a:pPr algn="l">
              <a:buFont typeface="+mj-lt"/>
              <a:buAutoNum type="arabicPeriod"/>
            </a:pP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web_servers.yml</a:t>
            </a:r>
            <a:r>
              <a:rPr lang="fr-FR" b="0" i="0" dirty="0">
                <a:solidFill>
                  <a:srgbClr val="0D0D0D"/>
                </a:solidFill>
                <a:effectLst/>
                <a:highlight>
                  <a:srgbClr val="FFFFFF"/>
                </a:highlight>
                <a:latin typeface="Söhne"/>
              </a:rPr>
              <a:t> et </a:t>
            </a: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db_servers.yml</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web_servers.yml</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db_servers.yml</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Contenu : Ces fichiers contiennent des variables de groupe spécifiques aux groupes d'hôtes </a:t>
            </a:r>
            <a:r>
              <a:rPr lang="fr-FR" b="0" i="0" dirty="0" err="1">
                <a:solidFill>
                  <a:srgbClr val="0D0D0D"/>
                </a:solidFill>
                <a:effectLst/>
                <a:highlight>
                  <a:srgbClr val="FFFFFF"/>
                </a:highlight>
                <a:latin typeface="Söhne"/>
              </a:rPr>
              <a:t>web_servers</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db_servers</a:t>
            </a:r>
            <a:r>
              <a:rPr lang="fr-FR" b="0" i="0" dirty="0">
                <a:solidFill>
                  <a:srgbClr val="0D0D0D"/>
                </a:solidFill>
                <a:effectLst/>
                <a:highlight>
                  <a:srgbClr val="FFFFFF"/>
                </a:highlight>
                <a:latin typeface="Söhne"/>
              </a:rPr>
              <a:t>. Par exemple, des configurations spécifiques à un serveur web ou à un serveur de base de données.</a:t>
            </a:r>
          </a:p>
          <a:p>
            <a:pPr algn="l">
              <a:buFont typeface="+mj-lt"/>
              <a:buAutoNum type="arabicPeriod"/>
            </a:pPr>
            <a:r>
              <a:rPr lang="fr-FR" b="1" i="0" dirty="0" err="1">
                <a:solidFill>
                  <a:srgbClr val="0D0D0D"/>
                </a:solidFill>
                <a:effectLst/>
                <a:highlight>
                  <a:srgbClr val="FFFFFF"/>
                </a:highlight>
                <a:latin typeface="Söhne"/>
              </a:rPr>
              <a:t>host_vars</a:t>
            </a:r>
            <a:r>
              <a:rPr lang="fr-FR" b="1" i="0" dirty="0">
                <a:solidFill>
                  <a:srgbClr val="0D0D0D"/>
                </a:solidFill>
                <a:effectLst/>
                <a:highlight>
                  <a:srgbClr val="FFFFFF"/>
                </a:highlight>
                <a:latin typeface="Söhne"/>
              </a:rPr>
              <a:t>/</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host_vars</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Contenu : Ce répertoire contient des fichiers de variables spécifiques à chaque hôte individuel. Par exemple, des configurations spécifiques à un serveur Web particulier ou à un serveur de base de données.</a:t>
            </a:r>
          </a:p>
          <a:p>
            <a:pPr algn="l">
              <a:buFont typeface="+mj-lt"/>
              <a:buAutoNum type="arabicPeriod"/>
            </a:pPr>
            <a:r>
              <a:rPr lang="fr-FR" b="1" i="0" dirty="0" err="1">
                <a:solidFill>
                  <a:srgbClr val="0D0D0D"/>
                </a:solidFill>
                <a:effectLst/>
                <a:highlight>
                  <a:srgbClr val="FFFFFF"/>
                </a:highlight>
                <a:latin typeface="Söhne"/>
              </a:rPr>
              <a:t>inventory</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all.yml</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all.yml</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Contenu : Ce fichier contient des variables de groupe communes à tous les hôtes de l'inventaire. Il est placé dans le répertoire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 pour spécifier qu'il s'applique à tous les hôtes de l'inventaire.</a:t>
            </a:r>
          </a:p>
          <a:p>
            <a:pPr algn="l">
              <a:buFont typeface="+mj-lt"/>
              <a:buAutoNum type="arabicPeriod"/>
            </a:pPr>
            <a:r>
              <a:rPr lang="fr-FR" b="1" i="0" dirty="0" err="1">
                <a:solidFill>
                  <a:srgbClr val="0D0D0D"/>
                </a:solidFill>
                <a:effectLst/>
                <a:highlight>
                  <a:srgbClr val="FFFFFF"/>
                </a:highlight>
                <a:latin typeface="Söhne"/>
              </a:rPr>
              <a:t>inventory</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web_servers.yml</a:t>
            </a:r>
            <a:r>
              <a:rPr lang="fr-FR" b="0" i="0" dirty="0">
                <a:solidFill>
                  <a:srgbClr val="0D0D0D"/>
                </a:solidFill>
                <a:effectLst/>
                <a:highlight>
                  <a:srgbClr val="FFFFFF"/>
                </a:highlight>
                <a:latin typeface="Söhne"/>
              </a:rPr>
              <a:t> et </a:t>
            </a:r>
            <a:r>
              <a:rPr lang="fr-FR" b="1" i="0" dirty="0" err="1">
                <a:solidFill>
                  <a:srgbClr val="0D0D0D"/>
                </a:solidFill>
                <a:effectLst/>
                <a:highlight>
                  <a:srgbClr val="FFFFFF"/>
                </a:highlight>
                <a:latin typeface="Söhne"/>
              </a:rPr>
              <a:t>inventory</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db_servers.yml</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web_servers.yml</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db_servers.yml</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Contenu : Ces fichiers contiennent des variables de groupe spécifiques aux groupes d'hôtes </a:t>
            </a:r>
            <a:r>
              <a:rPr lang="fr-FR" b="0" i="0" dirty="0" err="1">
                <a:solidFill>
                  <a:srgbClr val="0D0D0D"/>
                </a:solidFill>
                <a:effectLst/>
                <a:highlight>
                  <a:srgbClr val="FFFFFF"/>
                </a:highlight>
                <a:latin typeface="Söhne"/>
              </a:rPr>
              <a:t>web_servers</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db_servers</a:t>
            </a:r>
            <a:r>
              <a:rPr lang="fr-FR" b="0" i="0" dirty="0">
                <a:solidFill>
                  <a:srgbClr val="0D0D0D"/>
                </a:solidFill>
                <a:effectLst/>
                <a:highlight>
                  <a:srgbClr val="FFFFFF"/>
                </a:highlight>
                <a:latin typeface="Söhne"/>
              </a:rPr>
              <a:t>. Ils sont placés dans le répertoire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 pour spécifier qu'ils s'appliquent uniquement à ces groupes d'hôtes.</a:t>
            </a: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64</a:t>
            </a:fld>
            <a:endParaRPr lang="fr-FR"/>
          </a:p>
        </p:txBody>
      </p:sp>
    </p:spTree>
    <p:extLst>
      <p:ext uri="{BB962C8B-B14F-4D97-AF65-F5344CB8AC3E}">
        <p14:creationId xmlns:p14="http://schemas.microsoft.com/office/powerpoint/2010/main" val="1261154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11</a:t>
            </a:fld>
            <a:endParaRPr lang="fr-FR"/>
          </a:p>
        </p:txBody>
      </p:sp>
    </p:spTree>
    <p:extLst>
      <p:ext uri="{BB962C8B-B14F-4D97-AF65-F5344CB8AC3E}">
        <p14:creationId xmlns:p14="http://schemas.microsoft.com/office/powerpoint/2010/main" val="32463669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0D0D0D"/>
                </a:solidFill>
                <a:effectLst/>
                <a:highlight>
                  <a:srgbClr val="FFFFFF"/>
                </a:highlight>
                <a:latin typeface="Söhne"/>
              </a:rPr>
              <a:t>Maintenant, expliquons chaque emplacement et son contenu :</a:t>
            </a:r>
          </a:p>
          <a:p>
            <a:pPr algn="l">
              <a:buFont typeface="+mj-lt"/>
              <a:buAutoNum type="arabicPeriod"/>
            </a:pP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all.yml</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all.yml</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Contenu : Ce fichier contient des variables de groupe qui s'appliquent à tous les hôtes de l'inventaire, indépendamment de leur groupe d'appartenance. Par exemple, des variables telles que les paramètres par défaut pour tous les serveurs.</a:t>
            </a:r>
          </a:p>
          <a:p>
            <a:pPr algn="l">
              <a:buFont typeface="+mj-lt"/>
              <a:buAutoNum type="arabicPeriod"/>
            </a:pP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web_servers.yml</a:t>
            </a:r>
            <a:r>
              <a:rPr lang="fr-FR" b="0" i="0" dirty="0">
                <a:solidFill>
                  <a:srgbClr val="0D0D0D"/>
                </a:solidFill>
                <a:effectLst/>
                <a:highlight>
                  <a:srgbClr val="FFFFFF"/>
                </a:highlight>
                <a:latin typeface="Söhne"/>
              </a:rPr>
              <a:t> et </a:t>
            </a: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db_servers.yml</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web_servers.yml</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db_servers.yml</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Contenu : Ces fichiers contiennent des variables de groupe spécifiques aux groupes d'hôtes </a:t>
            </a:r>
            <a:r>
              <a:rPr lang="fr-FR" b="0" i="0" dirty="0" err="1">
                <a:solidFill>
                  <a:srgbClr val="0D0D0D"/>
                </a:solidFill>
                <a:effectLst/>
                <a:highlight>
                  <a:srgbClr val="FFFFFF"/>
                </a:highlight>
                <a:latin typeface="Söhne"/>
              </a:rPr>
              <a:t>web_servers</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db_servers</a:t>
            </a:r>
            <a:r>
              <a:rPr lang="fr-FR" b="0" i="0" dirty="0">
                <a:solidFill>
                  <a:srgbClr val="0D0D0D"/>
                </a:solidFill>
                <a:effectLst/>
                <a:highlight>
                  <a:srgbClr val="FFFFFF"/>
                </a:highlight>
                <a:latin typeface="Söhne"/>
              </a:rPr>
              <a:t>. Par exemple, des configurations spécifiques à un serveur web ou à un serveur de base de données.</a:t>
            </a:r>
          </a:p>
          <a:p>
            <a:pPr algn="l">
              <a:buFont typeface="+mj-lt"/>
              <a:buAutoNum type="arabicPeriod"/>
            </a:pPr>
            <a:r>
              <a:rPr lang="fr-FR" b="1" i="0" dirty="0" err="1">
                <a:solidFill>
                  <a:srgbClr val="0D0D0D"/>
                </a:solidFill>
                <a:effectLst/>
                <a:highlight>
                  <a:srgbClr val="FFFFFF"/>
                </a:highlight>
                <a:latin typeface="Söhne"/>
              </a:rPr>
              <a:t>host_vars</a:t>
            </a:r>
            <a:r>
              <a:rPr lang="fr-FR" b="1" i="0" dirty="0">
                <a:solidFill>
                  <a:srgbClr val="0D0D0D"/>
                </a:solidFill>
                <a:effectLst/>
                <a:highlight>
                  <a:srgbClr val="FFFFFF"/>
                </a:highlight>
                <a:latin typeface="Söhne"/>
              </a:rPr>
              <a:t>/</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host_vars</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Contenu : Ce répertoire contient des fichiers de variables spécifiques à chaque hôte individuel. Par exemple, des configurations spécifiques à un serveur Web particulier ou à un serveur de base de données.</a:t>
            </a:r>
          </a:p>
          <a:p>
            <a:pPr algn="l">
              <a:buFont typeface="+mj-lt"/>
              <a:buAutoNum type="arabicPeriod"/>
            </a:pPr>
            <a:r>
              <a:rPr lang="fr-FR" b="1" i="0" dirty="0" err="1">
                <a:solidFill>
                  <a:srgbClr val="0D0D0D"/>
                </a:solidFill>
                <a:effectLst/>
                <a:highlight>
                  <a:srgbClr val="FFFFFF"/>
                </a:highlight>
                <a:latin typeface="Söhne"/>
              </a:rPr>
              <a:t>inventory</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all.yml</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all.yml</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Contenu : Ce fichier contient des variables de groupe communes à tous les hôtes de l'inventaire. Il est placé dans le répertoire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 pour spécifier qu'il s'applique à tous les hôtes de l'inventaire.</a:t>
            </a:r>
          </a:p>
          <a:p>
            <a:pPr algn="l">
              <a:buFont typeface="+mj-lt"/>
              <a:buAutoNum type="arabicPeriod"/>
            </a:pPr>
            <a:r>
              <a:rPr lang="fr-FR" b="1" i="0" dirty="0" err="1">
                <a:solidFill>
                  <a:srgbClr val="0D0D0D"/>
                </a:solidFill>
                <a:effectLst/>
                <a:highlight>
                  <a:srgbClr val="FFFFFF"/>
                </a:highlight>
                <a:latin typeface="Söhne"/>
              </a:rPr>
              <a:t>inventory</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web_servers.yml</a:t>
            </a:r>
            <a:r>
              <a:rPr lang="fr-FR" b="0" i="0" dirty="0">
                <a:solidFill>
                  <a:srgbClr val="0D0D0D"/>
                </a:solidFill>
                <a:effectLst/>
                <a:highlight>
                  <a:srgbClr val="FFFFFF"/>
                </a:highlight>
                <a:latin typeface="Söhne"/>
              </a:rPr>
              <a:t> et </a:t>
            </a:r>
            <a:r>
              <a:rPr lang="fr-FR" b="1" i="0" dirty="0" err="1">
                <a:solidFill>
                  <a:srgbClr val="0D0D0D"/>
                </a:solidFill>
                <a:effectLst/>
                <a:highlight>
                  <a:srgbClr val="FFFFFF"/>
                </a:highlight>
                <a:latin typeface="Söhne"/>
              </a:rPr>
              <a:t>inventory</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group_vars</a:t>
            </a:r>
            <a:r>
              <a:rPr lang="fr-FR" b="1" i="0" dirty="0">
                <a:solidFill>
                  <a:srgbClr val="0D0D0D"/>
                </a:solidFill>
                <a:effectLst/>
                <a:highlight>
                  <a:srgbClr val="FFFFFF"/>
                </a:highlight>
                <a:latin typeface="Söhne"/>
              </a:rPr>
              <a:t>/</a:t>
            </a:r>
            <a:r>
              <a:rPr lang="fr-FR" b="1" i="0" dirty="0" err="1">
                <a:solidFill>
                  <a:srgbClr val="0D0D0D"/>
                </a:solidFill>
                <a:effectLst/>
                <a:highlight>
                  <a:srgbClr val="FFFFFF"/>
                </a:highlight>
                <a:latin typeface="Söhne"/>
              </a:rPr>
              <a:t>db_servers.yml</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0" i="0" dirty="0">
                <a:solidFill>
                  <a:srgbClr val="0D0D0D"/>
                </a:solidFill>
                <a:effectLst/>
                <a:highlight>
                  <a:srgbClr val="FFFFFF"/>
                </a:highlight>
                <a:latin typeface="Söhne"/>
              </a:rPr>
              <a:t>Emplacement :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web_servers.yml</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db_servers.yml</a:t>
            </a:r>
            <a:endParaRPr lang="fr-FR" b="0" i="0" dirty="0">
              <a:solidFill>
                <a:srgbClr val="0D0D0D"/>
              </a:solidFill>
              <a:effectLst/>
              <a:highlight>
                <a:srgbClr val="FFFFFF"/>
              </a:highlight>
              <a:latin typeface="Söhne"/>
            </a:endParaRPr>
          </a:p>
          <a:p>
            <a:pPr marL="742950" lvl="1" indent="-285750" algn="l">
              <a:buFont typeface="+mj-lt"/>
              <a:buAutoNum type="arabicPeriod"/>
            </a:pPr>
            <a:r>
              <a:rPr lang="fr-FR" b="0" i="0" dirty="0">
                <a:solidFill>
                  <a:srgbClr val="0D0D0D"/>
                </a:solidFill>
                <a:effectLst/>
                <a:highlight>
                  <a:srgbClr val="FFFFFF"/>
                </a:highlight>
                <a:latin typeface="Söhne"/>
              </a:rPr>
              <a:t>Contenu : Ces fichiers contiennent des variables de groupe spécifiques aux groupes d'hôtes </a:t>
            </a:r>
            <a:r>
              <a:rPr lang="fr-FR" b="0" i="0" dirty="0" err="1">
                <a:solidFill>
                  <a:srgbClr val="0D0D0D"/>
                </a:solidFill>
                <a:effectLst/>
                <a:highlight>
                  <a:srgbClr val="FFFFFF"/>
                </a:highlight>
                <a:latin typeface="Söhne"/>
              </a:rPr>
              <a:t>web_servers</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db_servers</a:t>
            </a:r>
            <a:r>
              <a:rPr lang="fr-FR" b="0" i="0" dirty="0">
                <a:solidFill>
                  <a:srgbClr val="0D0D0D"/>
                </a:solidFill>
                <a:effectLst/>
                <a:highlight>
                  <a:srgbClr val="FFFFFF"/>
                </a:highlight>
                <a:latin typeface="Söhne"/>
              </a:rPr>
              <a:t>. Ils sont placés dans le répertoire </a:t>
            </a:r>
            <a:r>
              <a:rPr lang="fr-FR" b="0" i="0" dirty="0" err="1">
                <a:solidFill>
                  <a:srgbClr val="0D0D0D"/>
                </a:solidFill>
                <a:effectLst/>
                <a:highlight>
                  <a:srgbClr val="FFFFFF"/>
                </a:highlight>
                <a:latin typeface="Söhne"/>
              </a:rPr>
              <a:t>inventory</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group_vars</a:t>
            </a:r>
            <a:r>
              <a:rPr lang="fr-FR" b="0" i="0" dirty="0">
                <a:solidFill>
                  <a:srgbClr val="0D0D0D"/>
                </a:solidFill>
                <a:effectLst/>
                <a:highlight>
                  <a:srgbClr val="FFFFFF"/>
                </a:highlight>
                <a:latin typeface="Söhne"/>
              </a:rPr>
              <a:t>/ pour spécifier qu'ils s'appliquent uniquement à ces groupes d'hôtes.</a:t>
            </a: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65</a:t>
            </a:fld>
            <a:endParaRPr lang="fr-FR"/>
          </a:p>
        </p:txBody>
      </p:sp>
    </p:spTree>
    <p:extLst>
      <p:ext uri="{BB962C8B-B14F-4D97-AF65-F5344CB8AC3E}">
        <p14:creationId xmlns:p14="http://schemas.microsoft.com/office/powerpoint/2010/main" val="114730053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mj-lt"/>
              <a:buAutoNum type="arabicPeriod"/>
            </a:pPr>
            <a:r>
              <a:rPr lang="fr-FR" b="1" i="0" dirty="0" err="1">
                <a:solidFill>
                  <a:srgbClr val="0D0D0D"/>
                </a:solidFill>
                <a:effectLst/>
                <a:highlight>
                  <a:srgbClr val="FFFFFF"/>
                </a:highlight>
                <a:latin typeface="Söhne"/>
              </a:rPr>
              <a:t>include_tasks</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1" i="0" dirty="0">
                <a:solidFill>
                  <a:srgbClr val="0D0D0D"/>
                </a:solidFill>
                <a:effectLst/>
                <a:highlight>
                  <a:srgbClr val="FFFFFF"/>
                </a:highlight>
                <a:latin typeface="Söhne"/>
              </a:rPr>
              <a:t>Définition</a:t>
            </a:r>
            <a:r>
              <a:rPr lang="fr-FR" b="0" i="0" dirty="0">
                <a:solidFill>
                  <a:srgbClr val="0D0D0D"/>
                </a:solidFill>
                <a:effectLst/>
                <a:highlight>
                  <a:srgbClr val="FFFFFF"/>
                </a:highlight>
                <a:latin typeface="Söhne"/>
              </a:rPr>
              <a:t> : La directive </a:t>
            </a:r>
            <a:r>
              <a:rPr lang="fr-FR" b="0" i="0" dirty="0" err="1">
                <a:solidFill>
                  <a:srgbClr val="0D0D0D"/>
                </a:solidFill>
                <a:effectLst/>
                <a:highlight>
                  <a:srgbClr val="FFFFFF"/>
                </a:highlight>
                <a:latin typeface="Söhne"/>
              </a:rPr>
              <a:t>include_tasks</a:t>
            </a:r>
            <a:r>
              <a:rPr lang="fr-FR" b="0" i="0" dirty="0">
                <a:solidFill>
                  <a:srgbClr val="0D0D0D"/>
                </a:solidFill>
                <a:effectLst/>
                <a:highlight>
                  <a:srgbClr val="FFFFFF"/>
                </a:highlight>
                <a:latin typeface="Söhne"/>
              </a:rPr>
              <a:t> permet d'inclure dynamiquement un fichier de tâches dans un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1" i="0" dirty="0">
                <a:solidFill>
                  <a:srgbClr val="0D0D0D"/>
                </a:solidFill>
                <a:effectLst/>
                <a:highlight>
                  <a:srgbClr val="FFFFFF"/>
                </a:highlight>
                <a:latin typeface="Söhne"/>
              </a:rPr>
              <a:t>Utilisation</a:t>
            </a:r>
            <a:r>
              <a:rPr lang="fr-FR" b="0" i="0" dirty="0">
                <a:solidFill>
                  <a:srgbClr val="0D0D0D"/>
                </a:solidFill>
                <a:effectLst/>
                <a:highlight>
                  <a:srgbClr val="FFFFFF"/>
                </a:highlight>
                <a:latin typeface="Söhne"/>
              </a:rPr>
              <a:t> : Les tâches incluses avec </a:t>
            </a:r>
            <a:r>
              <a:rPr lang="fr-FR" b="0" i="0" dirty="0" err="1">
                <a:solidFill>
                  <a:srgbClr val="0D0D0D"/>
                </a:solidFill>
                <a:effectLst/>
                <a:highlight>
                  <a:srgbClr val="FFFFFF"/>
                </a:highlight>
                <a:latin typeface="Söhne"/>
              </a:rPr>
              <a:t>include_tasks</a:t>
            </a:r>
            <a:r>
              <a:rPr lang="fr-FR" b="0" i="0" dirty="0">
                <a:solidFill>
                  <a:srgbClr val="0D0D0D"/>
                </a:solidFill>
                <a:effectLst/>
                <a:highlight>
                  <a:srgbClr val="FFFFFF"/>
                </a:highlight>
                <a:latin typeface="Söhne"/>
              </a:rPr>
              <a:t> sont évaluées et exécutées au moment de l'exécution.</a:t>
            </a:r>
          </a:p>
          <a:p>
            <a:pPr marL="742950" lvl="1" indent="-285750" algn="l">
              <a:buFont typeface="+mj-lt"/>
              <a:buAutoNum type="arabicPeriod"/>
            </a:pPr>
            <a:r>
              <a:rPr lang="fr-FR" b="1" i="0" dirty="0">
                <a:solidFill>
                  <a:srgbClr val="0D0D0D"/>
                </a:solidFill>
                <a:effectLst/>
                <a:highlight>
                  <a:srgbClr val="FFFFFF"/>
                </a:highlight>
                <a:latin typeface="Söhne"/>
              </a:rPr>
              <a:t>Exemple</a:t>
            </a:r>
            <a:r>
              <a:rPr lang="fr-FR" b="0" i="0" dirty="0">
                <a:solidFill>
                  <a:srgbClr val="0D0D0D"/>
                </a:solidFill>
                <a:effectLst/>
                <a:highlight>
                  <a:srgbClr val="FFFFFF"/>
                </a:highlight>
                <a:latin typeface="Söhne"/>
              </a:rPr>
              <a:t> :</a:t>
            </a:r>
            <a:r>
              <a:rPr lang="fr-FR" b="0" i="0" dirty="0" err="1">
                <a:solidFill>
                  <a:srgbClr val="0D0D0D"/>
                </a:solidFill>
                <a:effectLst/>
                <a:highlight>
                  <a:srgbClr val="FFFFFF"/>
                </a:highlight>
                <a:latin typeface="Söhne"/>
              </a:rPr>
              <a:t>yamlCopier</a:t>
            </a:r>
            <a:r>
              <a:rPr lang="fr-FR" b="0" i="0" dirty="0">
                <a:solidFill>
                  <a:srgbClr val="0D0D0D"/>
                </a:solidFill>
                <a:effectLst/>
                <a:highlight>
                  <a:srgbClr val="FFFFFF"/>
                </a:highlight>
                <a:latin typeface="Söhne"/>
              </a:rPr>
              <a:t> le code</a:t>
            </a:r>
          </a:p>
          <a:p>
            <a:pPr marL="742950" lvl="1" indent="-285750" algn="l" rtl="0">
              <a:buFont typeface="+mj-lt"/>
              <a:buAutoNum type="arabicPeriod"/>
            </a:pPr>
            <a:r>
              <a:rPr lang="fr-FR" b="0" i="0" dirty="0">
                <a:solidFill>
                  <a:srgbClr val="F22C3D"/>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name</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Include</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tasks</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dynamically</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include_tasks</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tasks.yml</a:t>
            </a:r>
            <a:r>
              <a:rPr lang="fr-FR" b="0" i="0" dirty="0">
                <a:solidFill>
                  <a:srgbClr val="0D0D0D"/>
                </a:solidFill>
                <a:effectLst/>
                <a:highlight>
                  <a:srgbClr val="FFFFFF"/>
                </a:highlight>
                <a:latin typeface="Söhne"/>
              </a:rPr>
              <a:t> </a:t>
            </a:r>
          </a:p>
          <a:p>
            <a:pPr algn="l">
              <a:buFont typeface="+mj-lt"/>
              <a:buAutoNum type="arabicPeriod"/>
            </a:pPr>
            <a:r>
              <a:rPr lang="fr-FR" b="1" i="0" dirty="0" err="1">
                <a:solidFill>
                  <a:srgbClr val="0D0D0D"/>
                </a:solidFill>
                <a:effectLst/>
                <a:highlight>
                  <a:srgbClr val="FFFFFF"/>
                </a:highlight>
                <a:latin typeface="Söhne"/>
              </a:rPr>
              <a:t>import_tasks</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1" i="0" dirty="0">
                <a:solidFill>
                  <a:srgbClr val="0D0D0D"/>
                </a:solidFill>
                <a:effectLst/>
                <a:highlight>
                  <a:srgbClr val="FFFFFF"/>
                </a:highlight>
                <a:latin typeface="Söhne"/>
              </a:rPr>
              <a:t>Définition</a:t>
            </a:r>
            <a:r>
              <a:rPr lang="fr-FR" b="0" i="0" dirty="0">
                <a:solidFill>
                  <a:srgbClr val="0D0D0D"/>
                </a:solidFill>
                <a:effectLst/>
                <a:highlight>
                  <a:srgbClr val="FFFFFF"/>
                </a:highlight>
                <a:latin typeface="Söhne"/>
              </a:rPr>
              <a:t> : La directive </a:t>
            </a:r>
            <a:r>
              <a:rPr lang="fr-FR" b="0" i="0" dirty="0" err="1">
                <a:solidFill>
                  <a:srgbClr val="0D0D0D"/>
                </a:solidFill>
                <a:effectLst/>
                <a:highlight>
                  <a:srgbClr val="FFFFFF"/>
                </a:highlight>
                <a:latin typeface="Söhne"/>
              </a:rPr>
              <a:t>import_tasks</a:t>
            </a:r>
            <a:r>
              <a:rPr lang="fr-FR" b="0" i="0" dirty="0">
                <a:solidFill>
                  <a:srgbClr val="0D0D0D"/>
                </a:solidFill>
                <a:effectLst/>
                <a:highlight>
                  <a:srgbClr val="FFFFFF"/>
                </a:highlight>
                <a:latin typeface="Söhne"/>
              </a:rPr>
              <a:t> permet d'inclure statiquement un fichier de tâches dans un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1" i="0" dirty="0">
                <a:solidFill>
                  <a:srgbClr val="0D0D0D"/>
                </a:solidFill>
                <a:effectLst/>
                <a:highlight>
                  <a:srgbClr val="FFFFFF"/>
                </a:highlight>
                <a:latin typeface="Söhne"/>
              </a:rPr>
              <a:t>Utilisation</a:t>
            </a:r>
            <a:r>
              <a:rPr lang="fr-FR" b="0" i="0" dirty="0">
                <a:solidFill>
                  <a:srgbClr val="0D0D0D"/>
                </a:solidFill>
                <a:effectLst/>
                <a:highlight>
                  <a:srgbClr val="FFFFFF"/>
                </a:highlight>
                <a:latin typeface="Söhne"/>
              </a:rPr>
              <a:t> : Les tâches incluses avec </a:t>
            </a:r>
            <a:r>
              <a:rPr lang="fr-FR" b="0" i="0" dirty="0" err="1">
                <a:solidFill>
                  <a:srgbClr val="0D0D0D"/>
                </a:solidFill>
                <a:effectLst/>
                <a:highlight>
                  <a:srgbClr val="FFFFFF"/>
                </a:highlight>
                <a:latin typeface="Söhne"/>
              </a:rPr>
              <a:t>import_tasks</a:t>
            </a:r>
            <a:r>
              <a:rPr lang="fr-FR" b="0" i="0" dirty="0">
                <a:solidFill>
                  <a:srgbClr val="0D0D0D"/>
                </a:solidFill>
                <a:effectLst/>
                <a:highlight>
                  <a:srgbClr val="FFFFFF"/>
                </a:highlight>
                <a:latin typeface="Söhne"/>
              </a:rPr>
              <a:t> sont évaluées au moment de la lecture du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1" i="0" dirty="0">
                <a:solidFill>
                  <a:srgbClr val="0D0D0D"/>
                </a:solidFill>
                <a:effectLst/>
                <a:highlight>
                  <a:srgbClr val="FFFFFF"/>
                </a:highlight>
                <a:latin typeface="Söhne"/>
              </a:rPr>
              <a:t>Exemple</a:t>
            </a:r>
            <a:r>
              <a:rPr lang="fr-FR" b="0" i="0" dirty="0">
                <a:solidFill>
                  <a:srgbClr val="0D0D0D"/>
                </a:solidFill>
                <a:effectLst/>
                <a:highlight>
                  <a:srgbClr val="FFFFFF"/>
                </a:highlight>
                <a:latin typeface="Söhne"/>
              </a:rPr>
              <a:t> :</a:t>
            </a:r>
            <a:r>
              <a:rPr lang="fr-FR" b="0" i="0" dirty="0" err="1">
                <a:solidFill>
                  <a:srgbClr val="0D0D0D"/>
                </a:solidFill>
                <a:effectLst/>
                <a:highlight>
                  <a:srgbClr val="FFFFFF"/>
                </a:highlight>
                <a:latin typeface="Söhne"/>
              </a:rPr>
              <a:t>yamlCopier</a:t>
            </a:r>
            <a:r>
              <a:rPr lang="fr-FR" b="0" i="0" dirty="0">
                <a:solidFill>
                  <a:srgbClr val="0D0D0D"/>
                </a:solidFill>
                <a:effectLst/>
                <a:highlight>
                  <a:srgbClr val="FFFFFF"/>
                </a:highlight>
                <a:latin typeface="Söhne"/>
              </a:rPr>
              <a:t> le code</a:t>
            </a:r>
          </a:p>
          <a:p>
            <a:pPr marL="742950" lvl="1" indent="-285750" algn="l" rtl="0">
              <a:buFont typeface="+mj-lt"/>
              <a:buAutoNum type="arabicPeriod"/>
            </a:pPr>
            <a:r>
              <a:rPr lang="fr-FR" b="0" i="0" dirty="0">
                <a:solidFill>
                  <a:srgbClr val="F22C3D"/>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name</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Import</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tasks</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statically</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import_tasks</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tasks.yml</a:t>
            </a:r>
            <a:r>
              <a:rPr lang="fr-FR" b="0" i="0" dirty="0">
                <a:solidFill>
                  <a:srgbClr val="0D0D0D"/>
                </a:solidFill>
                <a:effectLst/>
                <a:highlight>
                  <a:srgbClr val="FFFFFF"/>
                </a:highlight>
                <a:latin typeface="Söhne"/>
              </a:rPr>
              <a:t> </a:t>
            </a:r>
          </a:p>
          <a:p>
            <a:pPr algn="l">
              <a:buFont typeface="+mj-lt"/>
              <a:buAutoNum type="arabicPeriod"/>
            </a:pPr>
            <a:r>
              <a:rPr lang="fr-FR" b="1" i="0" dirty="0" err="1">
                <a:solidFill>
                  <a:srgbClr val="0D0D0D"/>
                </a:solidFill>
                <a:effectLst/>
                <a:highlight>
                  <a:srgbClr val="FFFFFF"/>
                </a:highlight>
                <a:latin typeface="Söhne"/>
              </a:rPr>
              <a:t>include</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1" i="0" dirty="0">
                <a:solidFill>
                  <a:srgbClr val="0D0D0D"/>
                </a:solidFill>
                <a:effectLst/>
                <a:highlight>
                  <a:srgbClr val="FFFFFF"/>
                </a:highlight>
                <a:latin typeface="Söhne"/>
              </a:rPr>
              <a:t>Définition</a:t>
            </a:r>
            <a:r>
              <a:rPr lang="fr-FR" b="0" i="0" dirty="0">
                <a:solidFill>
                  <a:srgbClr val="0D0D0D"/>
                </a:solidFill>
                <a:effectLst/>
                <a:highlight>
                  <a:srgbClr val="FFFFFF"/>
                </a:highlight>
                <a:latin typeface="Söhne"/>
              </a:rPr>
              <a:t> : La directive </a:t>
            </a:r>
            <a:r>
              <a:rPr lang="fr-FR" b="0" i="0" dirty="0" err="1">
                <a:solidFill>
                  <a:srgbClr val="0D0D0D"/>
                </a:solidFill>
                <a:effectLst/>
                <a:highlight>
                  <a:srgbClr val="FFFFFF"/>
                </a:highlight>
                <a:latin typeface="Söhne"/>
              </a:rPr>
              <a:t>include</a:t>
            </a:r>
            <a:r>
              <a:rPr lang="fr-FR" b="0" i="0" dirty="0">
                <a:solidFill>
                  <a:srgbClr val="0D0D0D"/>
                </a:solidFill>
                <a:effectLst/>
                <a:highlight>
                  <a:srgbClr val="FFFFFF"/>
                </a:highlight>
                <a:latin typeface="Söhne"/>
              </a:rPr>
              <a:t> était utilisée pour inclure dynamiquement des fichiers de tâches, des fichiers de variables ou d'autres </a:t>
            </a:r>
            <a:r>
              <a:rPr lang="fr-FR" b="0" i="0" dirty="0" err="1">
                <a:solidFill>
                  <a:srgbClr val="0D0D0D"/>
                </a:solidFill>
                <a:effectLst/>
                <a:highlight>
                  <a:srgbClr val="FFFFFF"/>
                </a:highlight>
                <a:latin typeface="Söhne"/>
              </a:rPr>
              <a:t>playbooks</a:t>
            </a:r>
            <a:r>
              <a:rPr lang="fr-FR" b="0" i="0" dirty="0">
                <a:solidFill>
                  <a:srgbClr val="0D0D0D"/>
                </a:solidFill>
                <a:effectLst/>
                <a:highlight>
                  <a:srgbClr val="FFFFFF"/>
                </a:highlight>
                <a:latin typeface="Söhne"/>
              </a:rPr>
              <a:t>. Cependant, elle a été dépréciée en faveur des directives spécifiques </a:t>
            </a:r>
            <a:r>
              <a:rPr lang="fr-FR" b="0" i="0" dirty="0" err="1">
                <a:solidFill>
                  <a:srgbClr val="0D0D0D"/>
                </a:solidFill>
                <a:effectLst/>
                <a:highlight>
                  <a:srgbClr val="FFFFFF"/>
                </a:highlight>
                <a:latin typeface="Söhne"/>
              </a:rPr>
              <a:t>include_tasks</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import_tasks</a:t>
            </a:r>
            <a:r>
              <a:rPr lang="fr-FR" b="0" i="0" dirty="0">
                <a:solidFill>
                  <a:srgbClr val="0D0D0D"/>
                </a:solidFill>
                <a:effectLst/>
                <a:highlight>
                  <a:srgbClr val="FFFFFF"/>
                </a:highlight>
                <a:latin typeface="Söhne"/>
              </a:rPr>
              <a:t> pour les tâches, et </a:t>
            </a:r>
            <a:r>
              <a:rPr lang="fr-FR" b="0" i="0" dirty="0" err="1">
                <a:solidFill>
                  <a:srgbClr val="0D0D0D"/>
                </a:solidFill>
                <a:effectLst/>
                <a:highlight>
                  <a:srgbClr val="FFFFFF"/>
                </a:highlight>
                <a:latin typeface="Söhne"/>
              </a:rPr>
              <a:t>include_vars</a:t>
            </a:r>
            <a:r>
              <a:rPr lang="fr-FR" b="0" i="0" dirty="0">
                <a:solidFill>
                  <a:srgbClr val="0D0D0D"/>
                </a:solidFill>
                <a:effectLst/>
                <a:highlight>
                  <a:srgbClr val="FFFFFF"/>
                </a:highlight>
                <a:latin typeface="Söhne"/>
              </a:rPr>
              <a:t> pour les variables.</a:t>
            </a:r>
          </a:p>
          <a:p>
            <a:pPr marL="742950" lvl="1" indent="-285750" algn="l">
              <a:buFont typeface="+mj-lt"/>
              <a:buAutoNum type="arabicPeriod"/>
            </a:pPr>
            <a:r>
              <a:rPr lang="fr-FR" b="1" i="0" dirty="0">
                <a:solidFill>
                  <a:srgbClr val="0D0D0D"/>
                </a:solidFill>
                <a:effectLst/>
                <a:highlight>
                  <a:srgbClr val="FFFFFF"/>
                </a:highlight>
                <a:latin typeface="Söhne"/>
              </a:rPr>
              <a:t>Utilisation</a:t>
            </a:r>
            <a:r>
              <a:rPr lang="fr-FR" b="0" i="0" dirty="0">
                <a:solidFill>
                  <a:srgbClr val="0D0D0D"/>
                </a:solidFill>
                <a:effectLst/>
                <a:highlight>
                  <a:srgbClr val="FFFFFF"/>
                </a:highlight>
                <a:latin typeface="Söhne"/>
              </a:rPr>
              <a:t> : Bien que </a:t>
            </a:r>
            <a:r>
              <a:rPr lang="fr-FR" b="0" i="0" dirty="0" err="1">
                <a:solidFill>
                  <a:srgbClr val="0D0D0D"/>
                </a:solidFill>
                <a:effectLst/>
                <a:highlight>
                  <a:srgbClr val="FFFFFF"/>
                </a:highlight>
                <a:latin typeface="Söhne"/>
              </a:rPr>
              <a:t>include</a:t>
            </a:r>
            <a:r>
              <a:rPr lang="fr-FR" b="0" i="0" dirty="0">
                <a:solidFill>
                  <a:srgbClr val="0D0D0D"/>
                </a:solidFill>
                <a:effectLst/>
                <a:highlight>
                  <a:srgbClr val="FFFFFF"/>
                </a:highlight>
                <a:latin typeface="Söhne"/>
              </a:rPr>
              <a:t> puisse encore fonctionner dans des versions plus anciennes d'Ansible, il est recommandé d'utiliser les directives plus spécifiques.</a:t>
            </a:r>
          </a:p>
          <a:p>
            <a:pPr marL="742950" lvl="1" indent="-285750" algn="l">
              <a:buFont typeface="+mj-lt"/>
              <a:buAutoNum type="arabicPeriod"/>
            </a:pPr>
            <a:r>
              <a:rPr lang="fr-FR" b="1" i="0" dirty="0">
                <a:solidFill>
                  <a:srgbClr val="0D0D0D"/>
                </a:solidFill>
                <a:effectLst/>
                <a:highlight>
                  <a:srgbClr val="FFFFFF"/>
                </a:highlight>
                <a:latin typeface="Söhne"/>
              </a:rPr>
              <a:t>Exemple</a:t>
            </a:r>
            <a:r>
              <a:rPr lang="fr-FR" b="0" i="0" dirty="0">
                <a:solidFill>
                  <a:srgbClr val="0D0D0D"/>
                </a:solidFill>
                <a:effectLst/>
                <a:highlight>
                  <a:srgbClr val="FFFFFF"/>
                </a:highlight>
                <a:latin typeface="Söhne"/>
              </a:rPr>
              <a:t> :</a:t>
            </a:r>
            <a:r>
              <a:rPr lang="fr-FR" b="0" i="0" dirty="0" err="1">
                <a:solidFill>
                  <a:srgbClr val="0D0D0D"/>
                </a:solidFill>
                <a:effectLst/>
                <a:highlight>
                  <a:srgbClr val="FFFFFF"/>
                </a:highlight>
                <a:latin typeface="Söhne"/>
              </a:rPr>
              <a:t>yamlCopier</a:t>
            </a:r>
            <a:r>
              <a:rPr lang="fr-FR" b="0" i="0" dirty="0">
                <a:solidFill>
                  <a:srgbClr val="0D0D0D"/>
                </a:solidFill>
                <a:effectLst/>
                <a:highlight>
                  <a:srgbClr val="FFFFFF"/>
                </a:highlight>
                <a:latin typeface="Söhne"/>
              </a:rPr>
              <a:t> le code</a:t>
            </a:r>
          </a:p>
          <a:p>
            <a:pPr marL="742950" lvl="1" indent="-285750" algn="l" rtl="0">
              <a:buFont typeface="+mj-lt"/>
              <a:buAutoNum type="arabicPeriod"/>
            </a:pPr>
            <a:r>
              <a:rPr lang="fr-FR" b="0" i="0" dirty="0">
                <a:solidFill>
                  <a:srgbClr val="F22C3D"/>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name</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Include</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a</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playbook</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or</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tasks</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include</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tasks.yml</a:t>
            </a:r>
            <a:r>
              <a:rPr lang="fr-FR" b="0" i="0" dirty="0">
                <a:solidFill>
                  <a:srgbClr val="0D0D0D"/>
                </a:solidFill>
                <a:effectLst/>
                <a:highlight>
                  <a:srgbClr val="FFFFFF"/>
                </a:highlight>
                <a:latin typeface="Söhne"/>
              </a:rPr>
              <a:t> </a:t>
            </a:r>
          </a:p>
          <a:p>
            <a:pPr algn="l"/>
            <a:r>
              <a:rPr lang="fr-FR" b="1" i="0" dirty="0">
                <a:solidFill>
                  <a:srgbClr val="0D0D0D"/>
                </a:solidFill>
                <a:effectLst/>
                <a:highlight>
                  <a:srgbClr val="FFFFFF"/>
                </a:highlight>
                <a:latin typeface="Söhne"/>
              </a:rPr>
              <a:t>Différences Clés</a:t>
            </a:r>
          </a:p>
          <a:p>
            <a:pPr algn="l">
              <a:buFont typeface="Arial" panose="020B0604020202020204" pitchFamily="34" charset="0"/>
              <a:buChar char="•"/>
            </a:pPr>
            <a:r>
              <a:rPr lang="fr-FR" b="1" i="0" dirty="0">
                <a:solidFill>
                  <a:srgbClr val="0D0D0D"/>
                </a:solidFill>
                <a:effectLst/>
                <a:highlight>
                  <a:srgbClr val="FFFFFF"/>
                </a:highlight>
                <a:latin typeface="Söhne"/>
              </a:rPr>
              <a:t>Évaluation au moment de l'exécution vs. au moment de la lecture</a:t>
            </a:r>
            <a:r>
              <a:rPr lang="fr-FR" b="0" i="0" dirty="0">
                <a:solidFill>
                  <a:srgbClr val="0D0D0D"/>
                </a:solidFill>
                <a:effectLst/>
                <a:highlight>
                  <a:srgbClr val="FFFFFF"/>
                </a:highlight>
                <a:latin typeface="Söhne"/>
              </a:rPr>
              <a:t> :</a:t>
            </a:r>
          </a:p>
          <a:p>
            <a:pPr marL="742950" lvl="1" indent="-285750" algn="l">
              <a:buFont typeface="Arial" panose="020B0604020202020204" pitchFamily="34" charset="0"/>
              <a:buChar char="•"/>
            </a:pPr>
            <a:r>
              <a:rPr lang="fr-FR" b="0" i="0" dirty="0" err="1">
                <a:solidFill>
                  <a:srgbClr val="0D0D0D"/>
                </a:solidFill>
                <a:effectLst/>
                <a:highlight>
                  <a:srgbClr val="FFFFFF"/>
                </a:highlight>
                <a:latin typeface="Söhne"/>
              </a:rPr>
              <a:t>include_tasks</a:t>
            </a:r>
            <a:r>
              <a:rPr lang="fr-FR" b="0" i="0" dirty="0">
                <a:solidFill>
                  <a:srgbClr val="0D0D0D"/>
                </a:solidFill>
                <a:effectLst/>
                <a:highlight>
                  <a:srgbClr val="FFFFFF"/>
                </a:highlight>
                <a:latin typeface="Söhne"/>
              </a:rPr>
              <a:t> : Évalue et exécute les tâches au moment de l'exécution.</a:t>
            </a:r>
          </a:p>
          <a:p>
            <a:pPr marL="742950" lvl="1" indent="-285750" algn="l">
              <a:buFont typeface="Arial" panose="020B0604020202020204" pitchFamily="34" charset="0"/>
              <a:buChar char="•"/>
            </a:pPr>
            <a:r>
              <a:rPr lang="fr-FR" b="0" i="0" dirty="0" err="1">
                <a:solidFill>
                  <a:srgbClr val="0D0D0D"/>
                </a:solidFill>
                <a:effectLst/>
                <a:highlight>
                  <a:srgbClr val="FFFFFF"/>
                </a:highlight>
                <a:latin typeface="Söhne"/>
              </a:rPr>
              <a:t>import_tasks</a:t>
            </a:r>
            <a:r>
              <a:rPr lang="fr-FR" b="0" i="0" dirty="0">
                <a:solidFill>
                  <a:srgbClr val="0D0D0D"/>
                </a:solidFill>
                <a:effectLst/>
                <a:highlight>
                  <a:srgbClr val="FFFFFF"/>
                </a:highlight>
                <a:latin typeface="Söhne"/>
              </a:rPr>
              <a:t> : Évalue les tâches au moment de la lecture du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avant l'exécution.</a:t>
            </a:r>
          </a:p>
          <a:p>
            <a:pPr algn="l">
              <a:buFont typeface="Arial" panose="020B0604020202020204" pitchFamily="34" charset="0"/>
              <a:buChar char="•"/>
            </a:pPr>
            <a:r>
              <a:rPr lang="fr-FR" b="1" i="0" dirty="0">
                <a:solidFill>
                  <a:srgbClr val="0D0D0D"/>
                </a:solidFill>
                <a:effectLst/>
                <a:highlight>
                  <a:srgbClr val="FFFFFF"/>
                </a:highlight>
                <a:latin typeface="Söhne"/>
              </a:rPr>
              <a:t>Directive dépréciée</a:t>
            </a:r>
            <a:r>
              <a:rPr lang="fr-FR" b="0" i="0" dirty="0">
                <a:solidFill>
                  <a:srgbClr val="0D0D0D"/>
                </a:solidFill>
                <a:effectLst/>
                <a:highlight>
                  <a:srgbClr val="FFFFFF"/>
                </a:highlight>
                <a:latin typeface="Söhne"/>
              </a:rPr>
              <a:t> :</a:t>
            </a:r>
          </a:p>
          <a:p>
            <a:pPr marL="742950" lvl="1" indent="-285750" algn="l">
              <a:buFont typeface="Arial" panose="020B0604020202020204" pitchFamily="34" charset="0"/>
              <a:buChar char="•"/>
            </a:pPr>
            <a:r>
              <a:rPr lang="fr-FR" b="0" i="0" dirty="0" err="1">
                <a:solidFill>
                  <a:srgbClr val="0D0D0D"/>
                </a:solidFill>
                <a:effectLst/>
                <a:highlight>
                  <a:srgbClr val="FFFFFF"/>
                </a:highlight>
                <a:latin typeface="Söhne"/>
              </a:rPr>
              <a:t>include</a:t>
            </a:r>
            <a:r>
              <a:rPr lang="fr-FR" b="0" i="0" dirty="0">
                <a:solidFill>
                  <a:srgbClr val="0D0D0D"/>
                </a:solidFill>
                <a:effectLst/>
                <a:highlight>
                  <a:srgbClr val="FFFFFF"/>
                </a:highlight>
                <a:latin typeface="Söhne"/>
              </a:rPr>
              <a:t> : A été dépréciée et remplacée par des directives plus spécifiques comme </a:t>
            </a:r>
            <a:r>
              <a:rPr lang="fr-FR" b="0" i="0" dirty="0" err="1">
                <a:solidFill>
                  <a:srgbClr val="0D0D0D"/>
                </a:solidFill>
                <a:effectLst/>
                <a:highlight>
                  <a:srgbClr val="FFFFFF"/>
                </a:highlight>
                <a:latin typeface="Söhne"/>
              </a:rPr>
              <a:t>include_tasks</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import_tasks</a:t>
            </a:r>
            <a:r>
              <a:rPr lang="fr-FR" b="0" i="0" dirty="0">
                <a:solidFill>
                  <a:srgbClr val="0D0D0D"/>
                </a:solidFill>
                <a:effectLst/>
                <a:highlight>
                  <a:srgbClr val="FFFFFF"/>
                </a:highlight>
                <a:latin typeface="Söhne"/>
              </a:rPr>
              <a:t>.</a:t>
            </a: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66</a:t>
            </a:fld>
            <a:endParaRPr lang="fr-FR"/>
          </a:p>
        </p:txBody>
      </p:sp>
    </p:spTree>
    <p:extLst>
      <p:ext uri="{BB962C8B-B14F-4D97-AF65-F5344CB8AC3E}">
        <p14:creationId xmlns:p14="http://schemas.microsoft.com/office/powerpoint/2010/main" val="26079448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mj-lt"/>
              <a:buAutoNum type="arabicPeriod"/>
            </a:pPr>
            <a:r>
              <a:rPr lang="fr-FR" b="1" i="0" dirty="0" err="1">
                <a:solidFill>
                  <a:srgbClr val="0D0D0D"/>
                </a:solidFill>
                <a:effectLst/>
                <a:highlight>
                  <a:srgbClr val="FFFFFF"/>
                </a:highlight>
                <a:latin typeface="Söhne"/>
              </a:rPr>
              <a:t>include_tasks</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1" i="0" dirty="0">
                <a:solidFill>
                  <a:srgbClr val="0D0D0D"/>
                </a:solidFill>
                <a:effectLst/>
                <a:highlight>
                  <a:srgbClr val="FFFFFF"/>
                </a:highlight>
                <a:latin typeface="Söhne"/>
              </a:rPr>
              <a:t>Définition</a:t>
            </a:r>
            <a:r>
              <a:rPr lang="fr-FR" b="0" i="0" dirty="0">
                <a:solidFill>
                  <a:srgbClr val="0D0D0D"/>
                </a:solidFill>
                <a:effectLst/>
                <a:highlight>
                  <a:srgbClr val="FFFFFF"/>
                </a:highlight>
                <a:latin typeface="Söhne"/>
              </a:rPr>
              <a:t> : La directive </a:t>
            </a:r>
            <a:r>
              <a:rPr lang="fr-FR" b="0" i="0" dirty="0" err="1">
                <a:solidFill>
                  <a:srgbClr val="0D0D0D"/>
                </a:solidFill>
                <a:effectLst/>
                <a:highlight>
                  <a:srgbClr val="FFFFFF"/>
                </a:highlight>
                <a:latin typeface="Söhne"/>
              </a:rPr>
              <a:t>include_tasks</a:t>
            </a:r>
            <a:r>
              <a:rPr lang="fr-FR" b="0" i="0" dirty="0">
                <a:solidFill>
                  <a:srgbClr val="0D0D0D"/>
                </a:solidFill>
                <a:effectLst/>
                <a:highlight>
                  <a:srgbClr val="FFFFFF"/>
                </a:highlight>
                <a:latin typeface="Söhne"/>
              </a:rPr>
              <a:t> permet d'inclure dynamiquement un fichier de tâches dans un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1" i="0" dirty="0">
                <a:solidFill>
                  <a:srgbClr val="0D0D0D"/>
                </a:solidFill>
                <a:effectLst/>
                <a:highlight>
                  <a:srgbClr val="FFFFFF"/>
                </a:highlight>
                <a:latin typeface="Söhne"/>
              </a:rPr>
              <a:t>Utilisation</a:t>
            </a:r>
            <a:r>
              <a:rPr lang="fr-FR" b="0" i="0" dirty="0">
                <a:solidFill>
                  <a:srgbClr val="0D0D0D"/>
                </a:solidFill>
                <a:effectLst/>
                <a:highlight>
                  <a:srgbClr val="FFFFFF"/>
                </a:highlight>
                <a:latin typeface="Söhne"/>
              </a:rPr>
              <a:t> : Les tâches incluses avec </a:t>
            </a:r>
            <a:r>
              <a:rPr lang="fr-FR" b="0" i="0" dirty="0" err="1">
                <a:solidFill>
                  <a:srgbClr val="0D0D0D"/>
                </a:solidFill>
                <a:effectLst/>
                <a:highlight>
                  <a:srgbClr val="FFFFFF"/>
                </a:highlight>
                <a:latin typeface="Söhne"/>
              </a:rPr>
              <a:t>include_tasks</a:t>
            </a:r>
            <a:r>
              <a:rPr lang="fr-FR" b="0" i="0" dirty="0">
                <a:solidFill>
                  <a:srgbClr val="0D0D0D"/>
                </a:solidFill>
                <a:effectLst/>
                <a:highlight>
                  <a:srgbClr val="FFFFFF"/>
                </a:highlight>
                <a:latin typeface="Söhne"/>
              </a:rPr>
              <a:t> sont évaluées et exécutées au moment de l'exécution.</a:t>
            </a:r>
          </a:p>
          <a:p>
            <a:pPr marL="742950" lvl="1" indent="-285750" algn="l">
              <a:buFont typeface="+mj-lt"/>
              <a:buAutoNum type="arabicPeriod"/>
            </a:pPr>
            <a:r>
              <a:rPr lang="fr-FR" b="1" i="0" dirty="0">
                <a:solidFill>
                  <a:srgbClr val="0D0D0D"/>
                </a:solidFill>
                <a:effectLst/>
                <a:highlight>
                  <a:srgbClr val="FFFFFF"/>
                </a:highlight>
                <a:latin typeface="Söhne"/>
              </a:rPr>
              <a:t>Exemple</a:t>
            </a:r>
            <a:r>
              <a:rPr lang="fr-FR" b="0" i="0" dirty="0">
                <a:solidFill>
                  <a:srgbClr val="0D0D0D"/>
                </a:solidFill>
                <a:effectLst/>
                <a:highlight>
                  <a:srgbClr val="FFFFFF"/>
                </a:highlight>
                <a:latin typeface="Söhne"/>
              </a:rPr>
              <a:t> :</a:t>
            </a:r>
            <a:r>
              <a:rPr lang="fr-FR" b="0" i="0" dirty="0" err="1">
                <a:solidFill>
                  <a:srgbClr val="0D0D0D"/>
                </a:solidFill>
                <a:effectLst/>
                <a:highlight>
                  <a:srgbClr val="FFFFFF"/>
                </a:highlight>
                <a:latin typeface="Söhne"/>
              </a:rPr>
              <a:t>yamlCopier</a:t>
            </a:r>
            <a:r>
              <a:rPr lang="fr-FR" b="0" i="0" dirty="0">
                <a:solidFill>
                  <a:srgbClr val="0D0D0D"/>
                </a:solidFill>
                <a:effectLst/>
                <a:highlight>
                  <a:srgbClr val="FFFFFF"/>
                </a:highlight>
                <a:latin typeface="Söhne"/>
              </a:rPr>
              <a:t> le code</a:t>
            </a:r>
          </a:p>
          <a:p>
            <a:pPr marL="742950" lvl="1" indent="-285750" algn="l" rtl="0">
              <a:buFont typeface="+mj-lt"/>
              <a:buAutoNum type="arabicPeriod"/>
            </a:pPr>
            <a:r>
              <a:rPr lang="fr-FR" b="0" i="0" dirty="0">
                <a:solidFill>
                  <a:srgbClr val="F22C3D"/>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name</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Include</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tasks</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dynamically</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include_tasks</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tasks.yml</a:t>
            </a:r>
            <a:r>
              <a:rPr lang="fr-FR" b="0" i="0" dirty="0">
                <a:solidFill>
                  <a:srgbClr val="0D0D0D"/>
                </a:solidFill>
                <a:effectLst/>
                <a:highlight>
                  <a:srgbClr val="FFFFFF"/>
                </a:highlight>
                <a:latin typeface="Söhne"/>
              </a:rPr>
              <a:t> </a:t>
            </a:r>
          </a:p>
          <a:p>
            <a:pPr algn="l">
              <a:buFont typeface="+mj-lt"/>
              <a:buAutoNum type="arabicPeriod"/>
            </a:pPr>
            <a:r>
              <a:rPr lang="fr-FR" b="1" i="0" dirty="0" err="1">
                <a:solidFill>
                  <a:srgbClr val="0D0D0D"/>
                </a:solidFill>
                <a:effectLst/>
                <a:highlight>
                  <a:srgbClr val="FFFFFF"/>
                </a:highlight>
                <a:latin typeface="Söhne"/>
              </a:rPr>
              <a:t>import_tasks</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1" i="0" dirty="0">
                <a:solidFill>
                  <a:srgbClr val="0D0D0D"/>
                </a:solidFill>
                <a:effectLst/>
                <a:highlight>
                  <a:srgbClr val="FFFFFF"/>
                </a:highlight>
                <a:latin typeface="Söhne"/>
              </a:rPr>
              <a:t>Définition</a:t>
            </a:r>
            <a:r>
              <a:rPr lang="fr-FR" b="0" i="0" dirty="0">
                <a:solidFill>
                  <a:srgbClr val="0D0D0D"/>
                </a:solidFill>
                <a:effectLst/>
                <a:highlight>
                  <a:srgbClr val="FFFFFF"/>
                </a:highlight>
                <a:latin typeface="Söhne"/>
              </a:rPr>
              <a:t> : La directive </a:t>
            </a:r>
            <a:r>
              <a:rPr lang="fr-FR" b="0" i="0" dirty="0" err="1">
                <a:solidFill>
                  <a:srgbClr val="0D0D0D"/>
                </a:solidFill>
                <a:effectLst/>
                <a:highlight>
                  <a:srgbClr val="FFFFFF"/>
                </a:highlight>
                <a:latin typeface="Söhne"/>
              </a:rPr>
              <a:t>import_tasks</a:t>
            </a:r>
            <a:r>
              <a:rPr lang="fr-FR" b="0" i="0" dirty="0">
                <a:solidFill>
                  <a:srgbClr val="0D0D0D"/>
                </a:solidFill>
                <a:effectLst/>
                <a:highlight>
                  <a:srgbClr val="FFFFFF"/>
                </a:highlight>
                <a:latin typeface="Söhne"/>
              </a:rPr>
              <a:t> permet d'inclure statiquement un fichier de tâches dans un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1" i="0" dirty="0">
                <a:solidFill>
                  <a:srgbClr val="0D0D0D"/>
                </a:solidFill>
                <a:effectLst/>
                <a:highlight>
                  <a:srgbClr val="FFFFFF"/>
                </a:highlight>
                <a:latin typeface="Söhne"/>
              </a:rPr>
              <a:t>Utilisation</a:t>
            </a:r>
            <a:r>
              <a:rPr lang="fr-FR" b="0" i="0" dirty="0">
                <a:solidFill>
                  <a:srgbClr val="0D0D0D"/>
                </a:solidFill>
                <a:effectLst/>
                <a:highlight>
                  <a:srgbClr val="FFFFFF"/>
                </a:highlight>
                <a:latin typeface="Söhne"/>
              </a:rPr>
              <a:t> : Les tâches incluses avec </a:t>
            </a:r>
            <a:r>
              <a:rPr lang="fr-FR" b="0" i="0" dirty="0" err="1">
                <a:solidFill>
                  <a:srgbClr val="0D0D0D"/>
                </a:solidFill>
                <a:effectLst/>
                <a:highlight>
                  <a:srgbClr val="FFFFFF"/>
                </a:highlight>
                <a:latin typeface="Söhne"/>
              </a:rPr>
              <a:t>import_tasks</a:t>
            </a:r>
            <a:r>
              <a:rPr lang="fr-FR" b="0" i="0" dirty="0">
                <a:solidFill>
                  <a:srgbClr val="0D0D0D"/>
                </a:solidFill>
                <a:effectLst/>
                <a:highlight>
                  <a:srgbClr val="FFFFFF"/>
                </a:highlight>
                <a:latin typeface="Söhne"/>
              </a:rPr>
              <a:t> sont évaluées au moment de la lecture du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1" i="0" dirty="0">
                <a:solidFill>
                  <a:srgbClr val="0D0D0D"/>
                </a:solidFill>
                <a:effectLst/>
                <a:highlight>
                  <a:srgbClr val="FFFFFF"/>
                </a:highlight>
                <a:latin typeface="Söhne"/>
              </a:rPr>
              <a:t>Exemple</a:t>
            </a:r>
            <a:r>
              <a:rPr lang="fr-FR" b="0" i="0" dirty="0">
                <a:solidFill>
                  <a:srgbClr val="0D0D0D"/>
                </a:solidFill>
                <a:effectLst/>
                <a:highlight>
                  <a:srgbClr val="FFFFFF"/>
                </a:highlight>
                <a:latin typeface="Söhne"/>
              </a:rPr>
              <a:t> :</a:t>
            </a:r>
            <a:r>
              <a:rPr lang="fr-FR" b="0" i="0" dirty="0" err="1">
                <a:solidFill>
                  <a:srgbClr val="0D0D0D"/>
                </a:solidFill>
                <a:effectLst/>
                <a:highlight>
                  <a:srgbClr val="FFFFFF"/>
                </a:highlight>
                <a:latin typeface="Söhne"/>
              </a:rPr>
              <a:t>yamlCopier</a:t>
            </a:r>
            <a:r>
              <a:rPr lang="fr-FR" b="0" i="0" dirty="0">
                <a:solidFill>
                  <a:srgbClr val="0D0D0D"/>
                </a:solidFill>
                <a:effectLst/>
                <a:highlight>
                  <a:srgbClr val="FFFFFF"/>
                </a:highlight>
                <a:latin typeface="Söhne"/>
              </a:rPr>
              <a:t> le code</a:t>
            </a:r>
          </a:p>
          <a:p>
            <a:pPr marL="742950" lvl="1" indent="-285750" algn="l" rtl="0">
              <a:buFont typeface="+mj-lt"/>
              <a:buAutoNum type="arabicPeriod"/>
            </a:pPr>
            <a:r>
              <a:rPr lang="fr-FR" b="0" i="0" dirty="0">
                <a:solidFill>
                  <a:srgbClr val="F22C3D"/>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name</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Import</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tasks</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statically</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import_tasks</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tasks.yml</a:t>
            </a:r>
            <a:r>
              <a:rPr lang="fr-FR" b="0" i="0" dirty="0">
                <a:solidFill>
                  <a:srgbClr val="0D0D0D"/>
                </a:solidFill>
                <a:effectLst/>
                <a:highlight>
                  <a:srgbClr val="FFFFFF"/>
                </a:highlight>
                <a:latin typeface="Söhne"/>
              </a:rPr>
              <a:t> </a:t>
            </a:r>
          </a:p>
          <a:p>
            <a:pPr algn="l">
              <a:buFont typeface="+mj-lt"/>
              <a:buAutoNum type="arabicPeriod"/>
            </a:pPr>
            <a:r>
              <a:rPr lang="fr-FR" b="1" i="0" dirty="0" err="1">
                <a:solidFill>
                  <a:srgbClr val="0D0D0D"/>
                </a:solidFill>
                <a:effectLst/>
                <a:highlight>
                  <a:srgbClr val="FFFFFF"/>
                </a:highlight>
                <a:latin typeface="Söhne"/>
              </a:rPr>
              <a:t>include</a:t>
            </a:r>
            <a:r>
              <a:rPr lang="fr-FR" b="0" i="0" dirty="0">
                <a:solidFill>
                  <a:srgbClr val="0D0D0D"/>
                </a:solidFill>
                <a:effectLst/>
                <a:highlight>
                  <a:srgbClr val="FFFFFF"/>
                </a:highlight>
                <a:latin typeface="Söhne"/>
              </a:rPr>
              <a:t> :</a:t>
            </a:r>
          </a:p>
          <a:p>
            <a:pPr marL="742950" lvl="1" indent="-285750" algn="l">
              <a:buFont typeface="+mj-lt"/>
              <a:buAutoNum type="arabicPeriod"/>
            </a:pPr>
            <a:r>
              <a:rPr lang="fr-FR" b="1" i="0" dirty="0">
                <a:solidFill>
                  <a:srgbClr val="0D0D0D"/>
                </a:solidFill>
                <a:effectLst/>
                <a:highlight>
                  <a:srgbClr val="FFFFFF"/>
                </a:highlight>
                <a:latin typeface="Söhne"/>
              </a:rPr>
              <a:t>Définition</a:t>
            </a:r>
            <a:r>
              <a:rPr lang="fr-FR" b="0" i="0" dirty="0">
                <a:solidFill>
                  <a:srgbClr val="0D0D0D"/>
                </a:solidFill>
                <a:effectLst/>
                <a:highlight>
                  <a:srgbClr val="FFFFFF"/>
                </a:highlight>
                <a:latin typeface="Söhne"/>
              </a:rPr>
              <a:t> : La directive </a:t>
            </a:r>
            <a:r>
              <a:rPr lang="fr-FR" b="0" i="0" dirty="0" err="1">
                <a:solidFill>
                  <a:srgbClr val="0D0D0D"/>
                </a:solidFill>
                <a:effectLst/>
                <a:highlight>
                  <a:srgbClr val="FFFFFF"/>
                </a:highlight>
                <a:latin typeface="Söhne"/>
              </a:rPr>
              <a:t>include</a:t>
            </a:r>
            <a:r>
              <a:rPr lang="fr-FR" b="0" i="0" dirty="0">
                <a:solidFill>
                  <a:srgbClr val="0D0D0D"/>
                </a:solidFill>
                <a:effectLst/>
                <a:highlight>
                  <a:srgbClr val="FFFFFF"/>
                </a:highlight>
                <a:latin typeface="Söhne"/>
              </a:rPr>
              <a:t> était utilisée pour inclure dynamiquement des fichiers de tâches, des fichiers de variables ou d'autres </a:t>
            </a:r>
            <a:r>
              <a:rPr lang="fr-FR" b="0" i="0" dirty="0" err="1">
                <a:solidFill>
                  <a:srgbClr val="0D0D0D"/>
                </a:solidFill>
                <a:effectLst/>
                <a:highlight>
                  <a:srgbClr val="FFFFFF"/>
                </a:highlight>
                <a:latin typeface="Söhne"/>
              </a:rPr>
              <a:t>playbooks</a:t>
            </a:r>
            <a:r>
              <a:rPr lang="fr-FR" b="0" i="0" dirty="0">
                <a:solidFill>
                  <a:srgbClr val="0D0D0D"/>
                </a:solidFill>
                <a:effectLst/>
                <a:highlight>
                  <a:srgbClr val="FFFFFF"/>
                </a:highlight>
                <a:latin typeface="Söhne"/>
              </a:rPr>
              <a:t>. Cependant, elle a été dépréciée en faveur des directives spécifiques </a:t>
            </a:r>
            <a:r>
              <a:rPr lang="fr-FR" b="0" i="0" dirty="0" err="1">
                <a:solidFill>
                  <a:srgbClr val="0D0D0D"/>
                </a:solidFill>
                <a:effectLst/>
                <a:highlight>
                  <a:srgbClr val="FFFFFF"/>
                </a:highlight>
                <a:latin typeface="Söhne"/>
              </a:rPr>
              <a:t>include_tasks</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import_tasks</a:t>
            </a:r>
            <a:r>
              <a:rPr lang="fr-FR" b="0" i="0" dirty="0">
                <a:solidFill>
                  <a:srgbClr val="0D0D0D"/>
                </a:solidFill>
                <a:effectLst/>
                <a:highlight>
                  <a:srgbClr val="FFFFFF"/>
                </a:highlight>
                <a:latin typeface="Söhne"/>
              </a:rPr>
              <a:t> pour les tâches, et </a:t>
            </a:r>
            <a:r>
              <a:rPr lang="fr-FR" b="0" i="0" dirty="0" err="1">
                <a:solidFill>
                  <a:srgbClr val="0D0D0D"/>
                </a:solidFill>
                <a:effectLst/>
                <a:highlight>
                  <a:srgbClr val="FFFFFF"/>
                </a:highlight>
                <a:latin typeface="Söhne"/>
              </a:rPr>
              <a:t>include_vars</a:t>
            </a:r>
            <a:r>
              <a:rPr lang="fr-FR" b="0" i="0" dirty="0">
                <a:solidFill>
                  <a:srgbClr val="0D0D0D"/>
                </a:solidFill>
                <a:effectLst/>
                <a:highlight>
                  <a:srgbClr val="FFFFFF"/>
                </a:highlight>
                <a:latin typeface="Söhne"/>
              </a:rPr>
              <a:t> pour les variables.</a:t>
            </a:r>
          </a:p>
          <a:p>
            <a:pPr marL="742950" lvl="1" indent="-285750" algn="l">
              <a:buFont typeface="+mj-lt"/>
              <a:buAutoNum type="arabicPeriod"/>
            </a:pPr>
            <a:r>
              <a:rPr lang="fr-FR" b="1" i="0" dirty="0">
                <a:solidFill>
                  <a:srgbClr val="0D0D0D"/>
                </a:solidFill>
                <a:effectLst/>
                <a:highlight>
                  <a:srgbClr val="FFFFFF"/>
                </a:highlight>
                <a:latin typeface="Söhne"/>
              </a:rPr>
              <a:t>Utilisation</a:t>
            </a:r>
            <a:r>
              <a:rPr lang="fr-FR" b="0" i="0" dirty="0">
                <a:solidFill>
                  <a:srgbClr val="0D0D0D"/>
                </a:solidFill>
                <a:effectLst/>
                <a:highlight>
                  <a:srgbClr val="FFFFFF"/>
                </a:highlight>
                <a:latin typeface="Söhne"/>
              </a:rPr>
              <a:t> : Bien que </a:t>
            </a:r>
            <a:r>
              <a:rPr lang="fr-FR" b="0" i="0" dirty="0" err="1">
                <a:solidFill>
                  <a:srgbClr val="0D0D0D"/>
                </a:solidFill>
                <a:effectLst/>
                <a:highlight>
                  <a:srgbClr val="FFFFFF"/>
                </a:highlight>
                <a:latin typeface="Söhne"/>
              </a:rPr>
              <a:t>include</a:t>
            </a:r>
            <a:r>
              <a:rPr lang="fr-FR" b="0" i="0" dirty="0">
                <a:solidFill>
                  <a:srgbClr val="0D0D0D"/>
                </a:solidFill>
                <a:effectLst/>
                <a:highlight>
                  <a:srgbClr val="FFFFFF"/>
                </a:highlight>
                <a:latin typeface="Söhne"/>
              </a:rPr>
              <a:t> puisse encore fonctionner dans des versions plus anciennes d'Ansible, il est recommandé d'utiliser les directives plus spécifiques.</a:t>
            </a:r>
          </a:p>
          <a:p>
            <a:pPr marL="742950" lvl="1" indent="-285750" algn="l">
              <a:buFont typeface="+mj-lt"/>
              <a:buAutoNum type="arabicPeriod"/>
            </a:pPr>
            <a:r>
              <a:rPr lang="fr-FR" b="1" i="0" dirty="0">
                <a:solidFill>
                  <a:srgbClr val="0D0D0D"/>
                </a:solidFill>
                <a:effectLst/>
                <a:highlight>
                  <a:srgbClr val="FFFFFF"/>
                </a:highlight>
                <a:latin typeface="Söhne"/>
              </a:rPr>
              <a:t>Exemple</a:t>
            </a:r>
            <a:r>
              <a:rPr lang="fr-FR" b="0" i="0" dirty="0">
                <a:solidFill>
                  <a:srgbClr val="0D0D0D"/>
                </a:solidFill>
                <a:effectLst/>
                <a:highlight>
                  <a:srgbClr val="FFFFFF"/>
                </a:highlight>
                <a:latin typeface="Söhne"/>
              </a:rPr>
              <a:t> :</a:t>
            </a:r>
            <a:r>
              <a:rPr lang="fr-FR" b="0" i="0" dirty="0" err="1">
                <a:solidFill>
                  <a:srgbClr val="0D0D0D"/>
                </a:solidFill>
                <a:effectLst/>
                <a:highlight>
                  <a:srgbClr val="FFFFFF"/>
                </a:highlight>
                <a:latin typeface="Söhne"/>
              </a:rPr>
              <a:t>yamlCopier</a:t>
            </a:r>
            <a:r>
              <a:rPr lang="fr-FR" b="0" i="0" dirty="0">
                <a:solidFill>
                  <a:srgbClr val="0D0D0D"/>
                </a:solidFill>
                <a:effectLst/>
                <a:highlight>
                  <a:srgbClr val="FFFFFF"/>
                </a:highlight>
                <a:latin typeface="Söhne"/>
              </a:rPr>
              <a:t> le code</a:t>
            </a:r>
          </a:p>
          <a:p>
            <a:pPr marL="742950" lvl="1" indent="-285750" algn="l" rtl="0">
              <a:buFont typeface="+mj-lt"/>
              <a:buAutoNum type="arabicPeriod"/>
            </a:pPr>
            <a:r>
              <a:rPr lang="fr-FR" b="0" i="0" dirty="0">
                <a:solidFill>
                  <a:srgbClr val="F22C3D"/>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name</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Include</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a</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playbook</a:t>
            </a:r>
            <a:r>
              <a:rPr lang="fr-FR" b="0" i="0" dirty="0">
                <a:solidFill>
                  <a:srgbClr val="0D0D0D"/>
                </a:solidFill>
                <a:effectLst/>
                <a:highlight>
                  <a:srgbClr val="FFFFFF"/>
                </a:highlight>
                <a:latin typeface="Söhne"/>
              </a:rPr>
              <a:t> </a:t>
            </a:r>
            <a:r>
              <a:rPr lang="fr-FR" b="0" i="0" dirty="0">
                <a:solidFill>
                  <a:srgbClr val="00A67D"/>
                </a:solidFill>
                <a:effectLst/>
                <a:highlight>
                  <a:srgbClr val="FFFFFF"/>
                </a:highlight>
                <a:latin typeface="Söhne"/>
              </a:rPr>
              <a:t>or</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tasks</a:t>
            </a:r>
            <a:r>
              <a:rPr lang="fr-FR" b="0" i="0" dirty="0">
                <a:solidFill>
                  <a:srgbClr val="0D0D0D"/>
                </a:solidFill>
                <a:effectLst/>
                <a:highlight>
                  <a:srgbClr val="FFFFFF"/>
                </a:highlight>
                <a:latin typeface="Söhne"/>
              </a:rPr>
              <a:t> </a:t>
            </a:r>
            <a:r>
              <a:rPr lang="fr-FR" b="0" i="0" dirty="0" err="1">
                <a:solidFill>
                  <a:srgbClr val="DF3079"/>
                </a:solidFill>
                <a:effectLst/>
                <a:highlight>
                  <a:srgbClr val="FFFFFF"/>
                </a:highlight>
                <a:latin typeface="Söhne"/>
              </a:rPr>
              <a:t>include</a:t>
            </a:r>
            <a:r>
              <a:rPr lang="fr-FR" b="0" i="0" dirty="0">
                <a:solidFill>
                  <a:srgbClr val="DF3079"/>
                </a:solidFill>
                <a:effectLst/>
                <a:highlight>
                  <a:srgbClr val="FFFFFF"/>
                </a:highlight>
                <a:latin typeface="Söhne"/>
              </a:rPr>
              <a:t>:</a:t>
            </a:r>
            <a:r>
              <a:rPr lang="fr-FR" b="0" i="0" dirty="0">
                <a:solidFill>
                  <a:srgbClr val="0D0D0D"/>
                </a:solidFill>
                <a:effectLst/>
                <a:highlight>
                  <a:srgbClr val="FFFFFF"/>
                </a:highlight>
                <a:latin typeface="Söhne"/>
              </a:rPr>
              <a:t> </a:t>
            </a:r>
            <a:r>
              <a:rPr lang="fr-FR" b="0" i="0" dirty="0" err="1">
                <a:solidFill>
                  <a:srgbClr val="00A67D"/>
                </a:solidFill>
                <a:effectLst/>
                <a:highlight>
                  <a:srgbClr val="FFFFFF"/>
                </a:highlight>
                <a:latin typeface="Söhne"/>
              </a:rPr>
              <a:t>tasks.yml</a:t>
            </a:r>
            <a:r>
              <a:rPr lang="fr-FR" b="0" i="0" dirty="0">
                <a:solidFill>
                  <a:srgbClr val="0D0D0D"/>
                </a:solidFill>
                <a:effectLst/>
                <a:highlight>
                  <a:srgbClr val="FFFFFF"/>
                </a:highlight>
                <a:latin typeface="Söhne"/>
              </a:rPr>
              <a:t> </a:t>
            </a:r>
          </a:p>
          <a:p>
            <a:pPr algn="l"/>
            <a:r>
              <a:rPr lang="fr-FR" b="1" i="0" dirty="0">
                <a:solidFill>
                  <a:srgbClr val="0D0D0D"/>
                </a:solidFill>
                <a:effectLst/>
                <a:highlight>
                  <a:srgbClr val="FFFFFF"/>
                </a:highlight>
                <a:latin typeface="Söhne"/>
              </a:rPr>
              <a:t>Différences Clés</a:t>
            </a:r>
          </a:p>
          <a:p>
            <a:pPr algn="l">
              <a:buFont typeface="Arial" panose="020B0604020202020204" pitchFamily="34" charset="0"/>
              <a:buChar char="•"/>
            </a:pPr>
            <a:r>
              <a:rPr lang="fr-FR" b="1" i="0" dirty="0">
                <a:solidFill>
                  <a:srgbClr val="0D0D0D"/>
                </a:solidFill>
                <a:effectLst/>
                <a:highlight>
                  <a:srgbClr val="FFFFFF"/>
                </a:highlight>
                <a:latin typeface="Söhne"/>
              </a:rPr>
              <a:t>Évaluation au moment de l'exécution vs. au moment de la lecture</a:t>
            </a:r>
            <a:r>
              <a:rPr lang="fr-FR" b="0" i="0" dirty="0">
                <a:solidFill>
                  <a:srgbClr val="0D0D0D"/>
                </a:solidFill>
                <a:effectLst/>
                <a:highlight>
                  <a:srgbClr val="FFFFFF"/>
                </a:highlight>
                <a:latin typeface="Söhne"/>
              </a:rPr>
              <a:t> :</a:t>
            </a:r>
          </a:p>
          <a:p>
            <a:pPr marL="742950" lvl="1" indent="-285750" algn="l">
              <a:buFont typeface="Arial" panose="020B0604020202020204" pitchFamily="34" charset="0"/>
              <a:buChar char="•"/>
            </a:pPr>
            <a:r>
              <a:rPr lang="fr-FR" b="0" i="0" dirty="0" err="1">
                <a:solidFill>
                  <a:srgbClr val="0D0D0D"/>
                </a:solidFill>
                <a:effectLst/>
                <a:highlight>
                  <a:srgbClr val="FFFFFF"/>
                </a:highlight>
                <a:latin typeface="Söhne"/>
              </a:rPr>
              <a:t>include_tasks</a:t>
            </a:r>
            <a:r>
              <a:rPr lang="fr-FR" b="0" i="0" dirty="0">
                <a:solidFill>
                  <a:srgbClr val="0D0D0D"/>
                </a:solidFill>
                <a:effectLst/>
                <a:highlight>
                  <a:srgbClr val="FFFFFF"/>
                </a:highlight>
                <a:latin typeface="Söhne"/>
              </a:rPr>
              <a:t> : Évalue et exécute les tâches au moment de l'exécution.</a:t>
            </a:r>
          </a:p>
          <a:p>
            <a:pPr marL="742950" lvl="1" indent="-285750" algn="l">
              <a:buFont typeface="Arial" panose="020B0604020202020204" pitchFamily="34" charset="0"/>
              <a:buChar char="•"/>
            </a:pPr>
            <a:r>
              <a:rPr lang="fr-FR" b="0" i="0" dirty="0" err="1">
                <a:solidFill>
                  <a:srgbClr val="0D0D0D"/>
                </a:solidFill>
                <a:effectLst/>
                <a:highlight>
                  <a:srgbClr val="FFFFFF"/>
                </a:highlight>
                <a:latin typeface="Söhne"/>
              </a:rPr>
              <a:t>import_tasks</a:t>
            </a:r>
            <a:r>
              <a:rPr lang="fr-FR" b="0" i="0" dirty="0">
                <a:solidFill>
                  <a:srgbClr val="0D0D0D"/>
                </a:solidFill>
                <a:effectLst/>
                <a:highlight>
                  <a:srgbClr val="FFFFFF"/>
                </a:highlight>
                <a:latin typeface="Söhne"/>
              </a:rPr>
              <a:t> : Évalue les tâches au moment de la lecture du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avant l'exécution.</a:t>
            </a:r>
          </a:p>
          <a:p>
            <a:pPr algn="l">
              <a:buFont typeface="Arial" panose="020B0604020202020204" pitchFamily="34" charset="0"/>
              <a:buChar char="•"/>
            </a:pPr>
            <a:r>
              <a:rPr lang="fr-FR" b="1" i="0" dirty="0">
                <a:solidFill>
                  <a:srgbClr val="0D0D0D"/>
                </a:solidFill>
                <a:effectLst/>
                <a:highlight>
                  <a:srgbClr val="FFFFFF"/>
                </a:highlight>
                <a:latin typeface="Söhne"/>
              </a:rPr>
              <a:t>Directive dépréciée</a:t>
            </a:r>
            <a:r>
              <a:rPr lang="fr-FR" b="0" i="0" dirty="0">
                <a:solidFill>
                  <a:srgbClr val="0D0D0D"/>
                </a:solidFill>
                <a:effectLst/>
                <a:highlight>
                  <a:srgbClr val="FFFFFF"/>
                </a:highlight>
                <a:latin typeface="Söhne"/>
              </a:rPr>
              <a:t> :</a:t>
            </a:r>
          </a:p>
          <a:p>
            <a:pPr marL="742950" lvl="1" indent="-285750" algn="l">
              <a:buFont typeface="Arial" panose="020B0604020202020204" pitchFamily="34" charset="0"/>
              <a:buChar char="•"/>
            </a:pPr>
            <a:r>
              <a:rPr lang="fr-FR" b="0" i="0" dirty="0" err="1">
                <a:solidFill>
                  <a:srgbClr val="0D0D0D"/>
                </a:solidFill>
                <a:effectLst/>
                <a:highlight>
                  <a:srgbClr val="FFFFFF"/>
                </a:highlight>
                <a:latin typeface="Söhne"/>
              </a:rPr>
              <a:t>include</a:t>
            </a:r>
            <a:r>
              <a:rPr lang="fr-FR" b="0" i="0" dirty="0">
                <a:solidFill>
                  <a:srgbClr val="0D0D0D"/>
                </a:solidFill>
                <a:effectLst/>
                <a:highlight>
                  <a:srgbClr val="FFFFFF"/>
                </a:highlight>
                <a:latin typeface="Söhne"/>
              </a:rPr>
              <a:t> : A été dépréciée et remplacée par des directives plus spécifiques comme </a:t>
            </a:r>
            <a:r>
              <a:rPr lang="fr-FR" b="0" i="0" dirty="0" err="1">
                <a:solidFill>
                  <a:srgbClr val="0D0D0D"/>
                </a:solidFill>
                <a:effectLst/>
                <a:highlight>
                  <a:srgbClr val="FFFFFF"/>
                </a:highlight>
                <a:latin typeface="Söhne"/>
              </a:rPr>
              <a:t>include_tasks</a:t>
            </a:r>
            <a:r>
              <a:rPr lang="fr-FR" b="0" i="0" dirty="0">
                <a:solidFill>
                  <a:srgbClr val="0D0D0D"/>
                </a:solidFill>
                <a:effectLst/>
                <a:highlight>
                  <a:srgbClr val="FFFFFF"/>
                </a:highlight>
                <a:latin typeface="Söhne"/>
              </a:rPr>
              <a:t> et </a:t>
            </a:r>
            <a:r>
              <a:rPr lang="fr-FR" b="0" i="0" dirty="0" err="1">
                <a:solidFill>
                  <a:srgbClr val="0D0D0D"/>
                </a:solidFill>
                <a:effectLst/>
                <a:highlight>
                  <a:srgbClr val="FFFFFF"/>
                </a:highlight>
                <a:latin typeface="Söhne"/>
              </a:rPr>
              <a:t>import_tasks</a:t>
            </a:r>
            <a:r>
              <a:rPr lang="fr-FR" b="0" i="0" dirty="0">
                <a:solidFill>
                  <a:srgbClr val="0D0D0D"/>
                </a:solidFill>
                <a:effectLst/>
                <a:highlight>
                  <a:srgbClr val="FFFFFF"/>
                </a:highlight>
                <a:latin typeface="Söhne"/>
              </a:rPr>
              <a:t>.</a:t>
            </a: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67</a:t>
            </a:fld>
            <a:endParaRPr lang="fr-FR"/>
          </a:p>
        </p:txBody>
      </p:sp>
    </p:spTree>
    <p:extLst>
      <p:ext uri="{BB962C8B-B14F-4D97-AF65-F5344CB8AC3E}">
        <p14:creationId xmlns:p14="http://schemas.microsoft.com/office/powerpoint/2010/main" val="287206489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91582" marR="0" lvl="0" indent="-279512" algn="l" rtl="0">
              <a:spcBef>
                <a:spcPts val="0"/>
              </a:spcBef>
              <a:spcAft>
                <a:spcPts val="0"/>
              </a:spcAft>
              <a:buClr>
                <a:schemeClr val="dk1"/>
              </a:buClr>
              <a:buSzPts val="1401"/>
              <a:buFont typeface="Arial"/>
              <a:buChar char="●"/>
            </a:pPr>
            <a:r>
              <a:rPr lang="fr-FR" sz="2251" dirty="0">
                <a:solidFill>
                  <a:schemeClr val="dk1"/>
                </a:solidFill>
                <a:latin typeface="Arial"/>
                <a:ea typeface="Arial"/>
                <a:cs typeface="Arial"/>
                <a:sym typeface="Arial"/>
              </a:rPr>
              <a:t>Un </a:t>
            </a:r>
            <a:r>
              <a:rPr lang="fr-FR" sz="2251" dirty="0" err="1">
                <a:solidFill>
                  <a:schemeClr val="dk1"/>
                </a:solidFill>
                <a:latin typeface="Arial"/>
                <a:ea typeface="Arial"/>
                <a:cs typeface="Arial"/>
                <a:sym typeface="Arial"/>
              </a:rPr>
              <a:t>playbook</a:t>
            </a:r>
            <a:r>
              <a:rPr lang="fr-FR" sz="2251" dirty="0">
                <a:solidFill>
                  <a:schemeClr val="dk1"/>
                </a:solidFill>
                <a:latin typeface="Arial"/>
                <a:ea typeface="Arial"/>
                <a:cs typeface="Arial"/>
                <a:sym typeface="Arial"/>
              </a:rPr>
              <a:t> est un unique fichier qui permet à Ansible d’installer vos hosts.</a:t>
            </a:r>
          </a:p>
          <a:p>
            <a:pPr marL="291582" marR="0" lvl="0" indent="-279512" algn="l" rtl="0">
              <a:spcBef>
                <a:spcPts val="1406"/>
              </a:spcBef>
              <a:spcAft>
                <a:spcPts val="0"/>
              </a:spcAft>
              <a:buClr>
                <a:schemeClr val="dk1"/>
              </a:buClr>
              <a:buSzPts val="1401"/>
              <a:buFont typeface="Arial"/>
              <a:buChar char="●"/>
            </a:pPr>
            <a:r>
              <a:rPr lang="fr-FR" sz="2251" dirty="0">
                <a:solidFill>
                  <a:schemeClr val="dk1"/>
                </a:solidFill>
                <a:latin typeface="Arial"/>
                <a:ea typeface="Arial"/>
                <a:cs typeface="Arial"/>
                <a:sym typeface="Arial"/>
              </a:rPr>
              <a:t>Un Rôle pour être vu comme un fichier </a:t>
            </a:r>
            <a:r>
              <a:rPr lang="fr-FR" sz="2251" dirty="0" err="1">
                <a:solidFill>
                  <a:schemeClr val="dk1"/>
                </a:solidFill>
                <a:latin typeface="Arial"/>
                <a:ea typeface="Arial"/>
                <a:cs typeface="Arial"/>
                <a:sym typeface="Arial"/>
              </a:rPr>
              <a:t>playbook</a:t>
            </a:r>
            <a:r>
              <a:rPr lang="fr-FR" sz="2251" dirty="0">
                <a:solidFill>
                  <a:schemeClr val="dk1"/>
                </a:solidFill>
                <a:latin typeface="Arial"/>
                <a:ea typeface="Arial"/>
                <a:cs typeface="Arial"/>
                <a:sym typeface="Arial"/>
              </a:rPr>
              <a:t> divisé en plusieurs fichiers:</a:t>
            </a:r>
          </a:p>
          <a:p>
            <a:pPr marL="692427" marR="0" lvl="1" indent="-279512" algn="l" rtl="0">
              <a:spcBef>
                <a:spcPts val="1406"/>
              </a:spcBef>
              <a:spcAft>
                <a:spcPts val="0"/>
              </a:spcAft>
              <a:buClr>
                <a:schemeClr val="dk1"/>
              </a:buClr>
              <a:buSzPts val="1401"/>
              <a:buFont typeface="Arial"/>
              <a:buChar char="●"/>
            </a:pPr>
            <a:r>
              <a:rPr lang="fr-FR" sz="2251" b="0" i="0" u="none" strike="noStrike" cap="none" dirty="0">
                <a:solidFill>
                  <a:schemeClr val="dk1"/>
                </a:solidFill>
                <a:latin typeface="Arial"/>
                <a:ea typeface="Arial"/>
                <a:cs typeface="Arial"/>
                <a:sym typeface="Arial"/>
              </a:rPr>
              <a:t>un pour les </a:t>
            </a:r>
            <a:r>
              <a:rPr lang="fr-FR" sz="2251" b="0" i="0" u="none" strike="noStrike" cap="none" dirty="0" err="1">
                <a:solidFill>
                  <a:schemeClr val="dk1"/>
                </a:solidFill>
                <a:latin typeface="Arial"/>
                <a:ea typeface="Arial"/>
                <a:cs typeface="Arial"/>
                <a:sym typeface="Arial"/>
              </a:rPr>
              <a:t>tasksun</a:t>
            </a:r>
            <a:r>
              <a:rPr lang="fr-FR" sz="2251" b="0" i="0" u="none" strike="noStrike" cap="none" dirty="0">
                <a:solidFill>
                  <a:schemeClr val="dk1"/>
                </a:solidFill>
                <a:latin typeface="Arial"/>
                <a:ea typeface="Arial"/>
                <a:cs typeface="Arial"/>
                <a:sym typeface="Arial"/>
              </a:rPr>
              <a:t> autre pour les variables, un autre pour les handlers et</a:t>
            </a:r>
          </a:p>
          <a:p>
            <a:pPr marL="692427" marR="0" lvl="0" indent="0" algn="l" rtl="0">
              <a:spcBef>
                <a:spcPts val="1406"/>
              </a:spcBef>
              <a:spcAft>
                <a:spcPts val="0"/>
              </a:spcAft>
              <a:buNone/>
            </a:pPr>
            <a:r>
              <a:rPr lang="fr-FR" sz="2251" dirty="0">
                <a:solidFill>
                  <a:schemeClr val="dk1"/>
                </a:solidFill>
                <a:latin typeface="Arial"/>
                <a:ea typeface="Arial"/>
                <a:cs typeface="Arial"/>
                <a:sym typeface="Arial"/>
              </a:rPr>
              <a:t>ainsi de suite.</a:t>
            </a:r>
          </a:p>
          <a:p>
            <a:pPr marL="291582" marR="0" lvl="0" indent="-279512" algn="l" rtl="0">
              <a:spcBef>
                <a:spcPts val="1406"/>
              </a:spcBef>
              <a:spcAft>
                <a:spcPts val="0"/>
              </a:spcAft>
              <a:buClr>
                <a:schemeClr val="dk1"/>
              </a:buClr>
              <a:buSzPts val="1401"/>
              <a:buFont typeface="Arial"/>
              <a:buChar char="●"/>
            </a:pPr>
            <a:r>
              <a:rPr lang="fr-FR" sz="2251" dirty="0">
                <a:solidFill>
                  <a:schemeClr val="dk1"/>
                </a:solidFill>
                <a:latin typeface="Arial"/>
                <a:ea typeface="Arial"/>
                <a:cs typeface="Arial"/>
                <a:sym typeface="Arial"/>
              </a:rPr>
              <a:t>Les rôles ajoutent de la modularité dans vos </a:t>
            </a:r>
            <a:r>
              <a:rPr lang="fr-FR" sz="2251" dirty="0" err="1">
                <a:solidFill>
                  <a:schemeClr val="dk1"/>
                </a:solidFill>
                <a:latin typeface="Arial"/>
                <a:ea typeface="Arial"/>
                <a:cs typeface="Arial"/>
                <a:sym typeface="Arial"/>
              </a:rPr>
              <a:t>playbooks</a:t>
            </a:r>
            <a:r>
              <a:rPr lang="fr-FR" sz="2251" dirty="0">
                <a:solidFill>
                  <a:schemeClr val="dk1"/>
                </a:solidFill>
                <a:latin typeface="Arial"/>
                <a:ea typeface="Arial"/>
                <a:cs typeface="Arial"/>
                <a:sym typeface="Arial"/>
              </a:rPr>
              <a:t>, vous pouvez les</a:t>
            </a:r>
          </a:p>
          <a:p>
            <a:pPr marL="291582" marR="0" lvl="0" indent="0" algn="l" rtl="0">
              <a:spcBef>
                <a:spcPts val="1406"/>
              </a:spcBef>
              <a:spcAft>
                <a:spcPts val="0"/>
              </a:spcAft>
              <a:buNone/>
            </a:pPr>
            <a:r>
              <a:rPr lang="fr-FR" sz="2251" dirty="0">
                <a:solidFill>
                  <a:schemeClr val="dk1"/>
                </a:solidFill>
                <a:latin typeface="Arial"/>
                <a:ea typeface="Arial"/>
                <a:cs typeface="Arial"/>
                <a:sym typeface="Arial"/>
              </a:rPr>
              <a:t>réutiliser en faisant des </a:t>
            </a:r>
            <a:r>
              <a:rPr lang="fr-FR" sz="2251" dirty="0" err="1">
                <a:solidFill>
                  <a:schemeClr val="dk1"/>
                </a:solidFill>
                <a:latin typeface="Arial"/>
                <a:ea typeface="Arial"/>
                <a:cs typeface="Arial"/>
                <a:sym typeface="Arial"/>
              </a:rPr>
              <a:t>includes</a:t>
            </a:r>
            <a:r>
              <a:rPr lang="fr-FR" sz="2251" dirty="0">
                <a:solidFill>
                  <a:schemeClr val="dk1"/>
                </a:solidFill>
                <a:latin typeface="Arial"/>
                <a:ea typeface="Arial"/>
                <a:cs typeface="Arial"/>
                <a:sym typeface="Arial"/>
              </a:rPr>
              <a:t> de rôles dans vos </a:t>
            </a:r>
            <a:r>
              <a:rPr lang="fr-FR" sz="2251" dirty="0" err="1">
                <a:solidFill>
                  <a:schemeClr val="dk1"/>
                </a:solidFill>
                <a:latin typeface="Arial"/>
                <a:ea typeface="Arial"/>
                <a:cs typeface="Arial"/>
                <a:sym typeface="Arial"/>
              </a:rPr>
              <a:t>playbooks</a:t>
            </a:r>
            <a:r>
              <a:rPr lang="fr-FR" sz="2251" dirty="0">
                <a:solidFill>
                  <a:schemeClr val="dk1"/>
                </a:solidFill>
                <a:latin typeface="Arial"/>
                <a:ea typeface="Arial"/>
                <a:cs typeface="Arial"/>
                <a:sym typeface="Arial"/>
              </a:rPr>
              <a:t>.</a:t>
            </a:r>
          </a:p>
          <a:p>
            <a:pPr marL="291582" marR="116886" lvl="0" indent="-279512" algn="l" rtl="0">
              <a:lnSpc>
                <a:spcPct val="152000"/>
              </a:lnSpc>
              <a:spcBef>
                <a:spcPts val="0"/>
              </a:spcBef>
              <a:spcAft>
                <a:spcPts val="0"/>
              </a:spcAft>
              <a:buClr>
                <a:schemeClr val="dk1"/>
              </a:buClr>
              <a:buSzPts val="1401"/>
              <a:buFont typeface="Arial"/>
              <a:buChar char="●"/>
            </a:pPr>
            <a:r>
              <a:rPr lang="fr-FR" sz="2251" dirty="0">
                <a:solidFill>
                  <a:schemeClr val="dk1"/>
                </a:solidFill>
                <a:latin typeface="Arial"/>
                <a:ea typeface="Arial"/>
                <a:cs typeface="Arial"/>
                <a:sym typeface="Arial"/>
              </a:rPr>
              <a:t>Ansible </a:t>
            </a:r>
            <a:r>
              <a:rPr lang="fr-FR" sz="2251" dirty="0" err="1">
                <a:solidFill>
                  <a:schemeClr val="dk1"/>
                </a:solidFill>
                <a:latin typeface="Arial"/>
                <a:ea typeface="Arial"/>
                <a:cs typeface="Arial"/>
                <a:sym typeface="Arial"/>
              </a:rPr>
              <a:t>galaxy</a:t>
            </a:r>
            <a:r>
              <a:rPr lang="fr-FR" sz="2251" dirty="0">
                <a:solidFill>
                  <a:schemeClr val="dk1"/>
                </a:solidFill>
                <a:latin typeface="Arial"/>
                <a:ea typeface="Arial"/>
                <a:cs typeface="Arial"/>
                <a:sym typeface="Arial"/>
              </a:rPr>
              <a:t> est un repository, dans le cloud, de rôles déjà définis par une  communauté de développeurs.</a:t>
            </a:r>
          </a:p>
          <a:p>
            <a:pPr algn="l">
              <a:buFont typeface="Arial" panose="020B0604020202020204" pitchFamily="34" charset="0"/>
              <a:buChar char="•"/>
            </a:pPr>
            <a:endParaRPr lang="en-US" b="0" i="0" dirty="0">
              <a:solidFill>
                <a:srgbClr val="404040"/>
              </a:solidFill>
              <a:effectLst/>
              <a:latin typeface="Lato" panose="020F0502020204030203" pitchFamily="34" charset="0"/>
            </a:endParaRPr>
          </a:p>
          <a:p>
            <a:pPr algn="l">
              <a:buFont typeface="Arial" panose="020B0604020202020204" pitchFamily="34" charset="0"/>
              <a:buChar char="•"/>
            </a:pPr>
            <a:r>
              <a:rPr lang="en-US" b="0" i="0" dirty="0">
                <a:solidFill>
                  <a:srgbClr val="404040"/>
                </a:solidFill>
                <a:effectLst/>
                <a:latin typeface="Lato" panose="020F0502020204030203" pitchFamily="34" charset="0"/>
              </a:rPr>
              <a:t>None of the files above are required for a role. For example, you can just provide files/something.txt or vars/</a:t>
            </a:r>
            <a:r>
              <a:rPr lang="en-US" b="0" i="0" dirty="0" err="1">
                <a:solidFill>
                  <a:srgbClr val="404040"/>
                </a:solidFill>
                <a:effectLst/>
                <a:latin typeface="Lato" panose="020F0502020204030203" pitchFamily="34" charset="0"/>
              </a:rPr>
              <a:t>for_import.yml</a:t>
            </a:r>
            <a:r>
              <a:rPr lang="en-US" b="0" i="0" dirty="0">
                <a:solidFill>
                  <a:srgbClr val="404040"/>
                </a:solidFill>
                <a:effectLst/>
                <a:latin typeface="Lato" panose="020F0502020204030203" pitchFamily="34" charset="0"/>
              </a:rPr>
              <a:t> and it will still be a valid role.</a:t>
            </a:r>
          </a:p>
          <a:p>
            <a:pPr algn="l">
              <a:buFont typeface="Arial" panose="020B0604020202020204" pitchFamily="34" charset="0"/>
              <a:buChar char="•"/>
            </a:pPr>
            <a:r>
              <a:rPr lang="en-US" b="0" i="0" dirty="0">
                <a:solidFill>
                  <a:srgbClr val="404040"/>
                </a:solidFill>
                <a:effectLst/>
                <a:latin typeface="Lato" panose="020F0502020204030203" pitchFamily="34" charset="0"/>
              </a:rPr>
              <a:t>On stand alone roles you can also include custom modules and/or plugins, for example library/my_module.py, which may be used within this role (see </a:t>
            </a:r>
            <a:r>
              <a:rPr lang="en-US" b="0" i="0" u="none" strike="noStrike" dirty="0">
                <a:solidFill>
                  <a:srgbClr val="2980B9"/>
                </a:solidFill>
                <a:effectLst/>
                <a:latin typeface="Lato" panose="020F0502020204030203" pitchFamily="34" charset="0"/>
                <a:hlinkClick r:id="rId3"/>
              </a:rPr>
              <a:t>Embedding modules and plugins in roles</a:t>
            </a:r>
            <a:r>
              <a:rPr lang="en-US" b="0" i="0" dirty="0">
                <a:solidFill>
                  <a:srgbClr val="404040"/>
                </a:solidFill>
                <a:effectLst/>
                <a:latin typeface="Lato" panose="020F0502020204030203" pitchFamily="34" charset="0"/>
              </a:rPr>
              <a:t> for more information).</a:t>
            </a:r>
          </a:p>
          <a:p>
            <a:pPr algn="l">
              <a:buFont typeface="Arial" panose="020B0604020202020204" pitchFamily="34" charset="0"/>
              <a:buChar char="•"/>
            </a:pPr>
            <a:r>
              <a:rPr lang="en-US" b="0" i="0" dirty="0">
                <a:solidFill>
                  <a:srgbClr val="404040"/>
                </a:solidFill>
                <a:effectLst/>
                <a:latin typeface="Lato" panose="020F0502020204030203" pitchFamily="34" charset="0"/>
              </a:rPr>
              <a:t>A ‘stand alone’ role refers to role that is not part of a collection but as individually installable content.</a:t>
            </a:r>
          </a:p>
          <a:p>
            <a:pPr algn="l">
              <a:buFont typeface="Arial" panose="020B0604020202020204" pitchFamily="34" charset="0"/>
              <a:buChar char="•"/>
            </a:pPr>
            <a:r>
              <a:rPr lang="en-US" b="0" i="0" dirty="0">
                <a:solidFill>
                  <a:srgbClr val="404040"/>
                </a:solidFill>
                <a:effectLst/>
                <a:latin typeface="Lato" panose="020F0502020204030203" pitchFamily="34" charset="0"/>
              </a:rPr>
              <a:t>Variables from vars/ and defaults/ are imported into play scope unless you disable it via the public option in </a:t>
            </a:r>
            <a:r>
              <a:rPr lang="en-US" b="0" i="0" dirty="0" err="1">
                <a:solidFill>
                  <a:srgbClr val="404040"/>
                </a:solidFill>
                <a:effectLst/>
                <a:latin typeface="Lato" panose="020F0502020204030203" pitchFamily="34" charset="0"/>
              </a:rPr>
              <a:t>import_role</a:t>
            </a:r>
            <a:r>
              <a:rPr lang="en-US" b="0" i="0" dirty="0">
                <a:solidFill>
                  <a:srgbClr val="404040"/>
                </a:solidFill>
                <a:effectLst/>
                <a:latin typeface="Lato" panose="020F0502020204030203" pitchFamily="34" charset="0"/>
              </a:rPr>
              <a:t>/</a:t>
            </a:r>
            <a:r>
              <a:rPr lang="en-US" b="0" i="0" dirty="0" err="1">
                <a:solidFill>
                  <a:srgbClr val="404040"/>
                </a:solidFill>
                <a:effectLst/>
                <a:latin typeface="Lato" panose="020F0502020204030203" pitchFamily="34" charset="0"/>
              </a:rPr>
              <a:t>include_role</a:t>
            </a:r>
            <a:r>
              <a:rPr lang="en-US" b="0" i="0" dirty="0">
                <a:solidFill>
                  <a:srgbClr val="404040"/>
                </a:solidFill>
                <a:effectLst/>
                <a:latin typeface="Lato" panose="020F0502020204030203" pitchFamily="34" charset="0"/>
              </a:rPr>
              <a:t>.</a:t>
            </a: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68</a:t>
            </a:fld>
            <a:endParaRPr lang="fr-FR"/>
          </a:p>
        </p:txBody>
      </p:sp>
    </p:spTree>
    <p:extLst>
      <p:ext uri="{BB962C8B-B14F-4D97-AF65-F5344CB8AC3E}">
        <p14:creationId xmlns:p14="http://schemas.microsoft.com/office/powerpoint/2010/main" val="253302618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b="0" i="0" dirty="0">
              <a:solidFill>
                <a:srgbClr val="0D0D0D"/>
              </a:solidFill>
              <a:effectLst/>
              <a:highlight>
                <a:srgbClr val="FFFFFF"/>
              </a:highlight>
              <a:latin typeface="Söhne"/>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69</a:t>
            </a:fld>
            <a:endParaRPr lang="fr-FR"/>
          </a:p>
        </p:txBody>
      </p:sp>
    </p:spTree>
    <p:extLst>
      <p:ext uri="{BB962C8B-B14F-4D97-AF65-F5344CB8AC3E}">
        <p14:creationId xmlns:p14="http://schemas.microsoft.com/office/powerpoint/2010/main" val="332164534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latin typeface="Söhne"/>
              </a:rPr>
              <a:t>Si vous stockez vos rôles dans un emplacement différent, définissez l'option de configuration </a:t>
            </a:r>
            <a:r>
              <a:rPr kumimoji="0" lang="fr-FR" altLang="fr-FR" b="1" i="0" u="none" strike="noStrike" cap="none" normalizeH="0" baseline="0" dirty="0" err="1">
                <a:ln>
                  <a:noFill/>
                </a:ln>
                <a:solidFill>
                  <a:schemeClr val="bg1"/>
                </a:solidFill>
                <a:effectLst/>
                <a:latin typeface="Söhne Mono"/>
              </a:rPr>
              <a:t>roles_path</a:t>
            </a:r>
            <a:r>
              <a:rPr kumimoji="0" lang="fr-FR" altLang="fr-FR" b="0" i="0" u="none" strike="noStrike" cap="none" normalizeH="0" baseline="0" dirty="0">
                <a:ln>
                  <a:noFill/>
                </a:ln>
                <a:solidFill>
                  <a:schemeClr val="bg1"/>
                </a:solidFill>
                <a:effectLst/>
                <a:latin typeface="Söhne"/>
              </a:rPr>
              <a:t> pour qu'Ansible puisse trouver vos rôles. Enregistrer les rôles partagés dans un seul emplacement facilite leur utilisation dans plusieurs </a:t>
            </a:r>
            <a:r>
              <a:rPr kumimoji="0" lang="fr-FR" altLang="fr-FR" b="0" i="0" u="none" strike="noStrike" cap="none" normalizeH="0" baseline="0" dirty="0" err="1">
                <a:ln>
                  <a:noFill/>
                </a:ln>
                <a:solidFill>
                  <a:schemeClr val="bg1"/>
                </a:solidFill>
                <a:effectLst/>
                <a:latin typeface="Söhne"/>
              </a:rPr>
              <a:t>playbooks</a:t>
            </a:r>
            <a:r>
              <a:rPr kumimoji="0" lang="fr-FR" altLang="fr-FR" b="0" i="0" u="none" strike="noStrike" cap="none" normalizeH="0" baseline="0" dirty="0">
                <a:ln>
                  <a:noFill/>
                </a:ln>
                <a:solidFill>
                  <a:schemeClr val="bg1"/>
                </a:solidFill>
                <a:effectLst/>
                <a:latin typeface="Söhne"/>
              </a:rPr>
              <a:t>. Voir Configuration d'Ansible pour plus de détails sur la gestion des paramètres dans </a:t>
            </a:r>
            <a:r>
              <a:rPr kumimoji="0" lang="fr-FR" altLang="fr-FR" b="1" i="0" u="none" strike="noStrike" cap="none" normalizeH="0" baseline="0" dirty="0" err="1">
                <a:ln>
                  <a:noFill/>
                </a:ln>
                <a:solidFill>
                  <a:schemeClr val="bg1"/>
                </a:solidFill>
                <a:effectLst/>
                <a:latin typeface="Söhne Mono"/>
              </a:rPr>
              <a:t>ansible.cfg</a:t>
            </a:r>
            <a:r>
              <a:rPr kumimoji="0" lang="fr-FR" altLang="fr-FR" b="0" i="0" u="none" strike="noStrike" cap="none" normalizeH="0" baseline="0" dirty="0">
                <a:ln>
                  <a:noFill/>
                </a:ln>
                <a:solidFill>
                  <a:schemeClr val="bg1"/>
                </a:solidFill>
                <a:effectLst/>
                <a:latin typeface="Söhne"/>
              </a:rPr>
              <a:t>.</a:t>
            </a:r>
            <a:endParaRPr kumimoji="0" lang="fr-FR" altLang="fr-FR"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latin typeface="Söhne"/>
              </a:rPr>
              <a:t>Alternativement, vous pouvez appeler un rôle avec un chemin entièrement qualifié :</a:t>
            </a:r>
            <a:endParaRPr kumimoji="0" lang="fr-FR" altLang="fr-FR" b="0" i="0" u="none" strike="noStrike" cap="none" normalizeH="0" baseline="0" dirty="0">
              <a:ln>
                <a:noFill/>
              </a:ln>
              <a:solidFill>
                <a:schemeClr val="bg1"/>
              </a:solidFill>
              <a:effectLst/>
            </a:endParaRPr>
          </a:p>
          <a:p>
            <a:pPr algn="l"/>
            <a:endParaRPr lang="fr-FR" b="0" i="0" dirty="0">
              <a:solidFill>
                <a:srgbClr val="0D0D0D"/>
              </a:solidFill>
              <a:effectLst/>
              <a:highlight>
                <a:srgbClr val="FFFFFF"/>
              </a:highlight>
              <a:latin typeface="Söhne"/>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70</a:t>
            </a:fld>
            <a:endParaRPr lang="fr-FR"/>
          </a:p>
        </p:txBody>
      </p:sp>
    </p:spTree>
    <p:extLst>
      <p:ext uri="{BB962C8B-B14F-4D97-AF65-F5344CB8AC3E}">
        <p14:creationId xmlns:p14="http://schemas.microsoft.com/office/powerpoint/2010/main" val="300488732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solidFill>
                  <a:schemeClr val="bg1"/>
                </a:solidFill>
              </a:rPr>
              <a:t>Définition</a:t>
            </a:r>
          </a:p>
          <a:p>
            <a:r>
              <a:rPr lang="fr-FR" dirty="0">
                <a:solidFill>
                  <a:schemeClr val="bg1"/>
                </a:solidFill>
              </a:rPr>
              <a:t>Ansible Vault est une fonctionnalité d'Ansible permettant de chiffrer et de déchiffrer des fichiers pour sécuriser les informations sensibles, telles que les mots de passe, les clés API et les configurations confidentielles. Cela permet de maintenir les données sensibles dans les </a:t>
            </a:r>
            <a:r>
              <a:rPr lang="fr-FR" dirty="0" err="1">
                <a:solidFill>
                  <a:schemeClr val="bg1"/>
                </a:solidFill>
              </a:rPr>
              <a:t>playbooks</a:t>
            </a:r>
            <a:r>
              <a:rPr lang="fr-FR" dirty="0">
                <a:solidFill>
                  <a:schemeClr val="bg1"/>
                </a:solidFill>
              </a:rPr>
              <a:t> tout en les protégeant des accès non autorisés.</a:t>
            </a:r>
          </a:p>
          <a:p>
            <a:endParaRPr lang="fr-FR" dirty="0">
              <a:solidFill>
                <a:schemeClr val="bg1"/>
              </a:solidFill>
            </a:endParaRPr>
          </a:p>
          <a:p>
            <a:r>
              <a:rPr lang="fr-FR" dirty="0">
                <a:solidFill>
                  <a:schemeClr val="bg1"/>
                </a:solidFill>
              </a:rPr>
              <a:t>Utilisation</a:t>
            </a:r>
          </a:p>
          <a:p>
            <a:r>
              <a:rPr lang="fr-FR" dirty="0">
                <a:solidFill>
                  <a:schemeClr val="bg1"/>
                </a:solidFill>
              </a:rPr>
              <a:t>Ansible Vault peut être utilisé pour chiffrer des fichiers de variables, des fichiers de configuration ou même des </a:t>
            </a:r>
            <a:r>
              <a:rPr lang="fr-FR" dirty="0" err="1">
                <a:solidFill>
                  <a:schemeClr val="bg1"/>
                </a:solidFill>
              </a:rPr>
              <a:t>playbooks</a:t>
            </a:r>
            <a:r>
              <a:rPr lang="fr-FR" dirty="0">
                <a:solidFill>
                  <a:schemeClr val="bg1"/>
                </a:solidFill>
              </a:rPr>
              <a:t> entiers. Une fois chiffré, le fichier ne peut être déchiffré que par ceux qui connaissent le mot de passe ou possèdent la clé de déchiffrement.</a:t>
            </a: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71</a:t>
            </a:fld>
            <a:endParaRPr lang="fr-FR"/>
          </a:p>
        </p:txBody>
      </p:sp>
    </p:spTree>
    <p:extLst>
      <p:ext uri="{BB962C8B-B14F-4D97-AF65-F5344CB8AC3E}">
        <p14:creationId xmlns:p14="http://schemas.microsoft.com/office/powerpoint/2010/main" val="161526306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solidFill>
                  <a:schemeClr val="bg1"/>
                </a:solidFill>
              </a:rPr>
              <a:t>Définition</a:t>
            </a:r>
          </a:p>
          <a:p>
            <a:r>
              <a:rPr lang="fr-FR" dirty="0">
                <a:solidFill>
                  <a:schemeClr val="bg1"/>
                </a:solidFill>
              </a:rPr>
              <a:t>Ansible Vault est une fonctionnalité d'Ansible permettant de chiffrer et de déchiffrer des fichiers pour sécuriser les informations sensibles, telles que les mots de passe, les clés API et les configurations confidentielles. Cela permet de maintenir les données sensibles dans les </a:t>
            </a:r>
            <a:r>
              <a:rPr lang="fr-FR" dirty="0" err="1">
                <a:solidFill>
                  <a:schemeClr val="bg1"/>
                </a:solidFill>
              </a:rPr>
              <a:t>playbooks</a:t>
            </a:r>
            <a:r>
              <a:rPr lang="fr-FR" dirty="0">
                <a:solidFill>
                  <a:schemeClr val="bg1"/>
                </a:solidFill>
              </a:rPr>
              <a:t> tout en les protégeant des accès non autorisés.</a:t>
            </a:r>
          </a:p>
          <a:p>
            <a:endParaRPr lang="fr-FR" dirty="0">
              <a:solidFill>
                <a:schemeClr val="bg1"/>
              </a:solidFill>
            </a:endParaRPr>
          </a:p>
          <a:p>
            <a:r>
              <a:rPr lang="fr-FR" dirty="0">
                <a:solidFill>
                  <a:schemeClr val="bg1"/>
                </a:solidFill>
              </a:rPr>
              <a:t>Utilisation</a:t>
            </a:r>
          </a:p>
          <a:p>
            <a:r>
              <a:rPr lang="fr-FR" dirty="0">
                <a:solidFill>
                  <a:schemeClr val="bg1"/>
                </a:solidFill>
              </a:rPr>
              <a:t>Ansible Vault peut être utilisé pour chiffrer des fichiers de variables, des fichiers de configuration ou même des </a:t>
            </a:r>
            <a:r>
              <a:rPr lang="fr-FR" dirty="0" err="1">
                <a:solidFill>
                  <a:schemeClr val="bg1"/>
                </a:solidFill>
              </a:rPr>
              <a:t>playbooks</a:t>
            </a:r>
            <a:r>
              <a:rPr lang="fr-FR" dirty="0">
                <a:solidFill>
                  <a:schemeClr val="bg1"/>
                </a:solidFill>
              </a:rPr>
              <a:t> entiers. Une fois chiffré, le fichier ne peut être déchiffré que par ceux qui connaissent le mot de passe ou possèdent la clé de déchiffrement.</a:t>
            </a: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72</a:t>
            </a:fld>
            <a:endParaRPr lang="fr-FR"/>
          </a:p>
        </p:txBody>
      </p:sp>
    </p:spTree>
    <p:extLst>
      <p:ext uri="{BB962C8B-B14F-4D97-AF65-F5344CB8AC3E}">
        <p14:creationId xmlns:p14="http://schemas.microsoft.com/office/powerpoint/2010/main" val="12573553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0D0D0D"/>
                </a:solidFill>
                <a:effectLst/>
                <a:highlight>
                  <a:srgbClr val="FFFFFF"/>
                </a:highlight>
                <a:latin typeface="Söhne"/>
              </a:rPr>
              <a:t>Les deux sections couvrent des aspects similaires de l'utilisation d'Ansible Vault, mais elles sont structurées de manière légèrement différente. Voici un résumé et une comparaison des deux :</a:t>
            </a:r>
          </a:p>
          <a:p>
            <a:pPr algn="l"/>
            <a:r>
              <a:rPr lang="fr-FR" b="1" i="0" dirty="0">
                <a:solidFill>
                  <a:srgbClr val="0D0D0D"/>
                </a:solidFill>
                <a:effectLst/>
                <a:highlight>
                  <a:srgbClr val="FFFFFF"/>
                </a:highlight>
                <a:latin typeface="Söhne"/>
              </a:rPr>
              <a:t>Exemple Pratique</a:t>
            </a:r>
          </a:p>
          <a:p>
            <a:pPr algn="l"/>
            <a:r>
              <a:rPr lang="fr-FR" b="1" i="0" dirty="0">
                <a:solidFill>
                  <a:srgbClr val="0D0D0D"/>
                </a:solidFill>
                <a:effectLst/>
                <a:highlight>
                  <a:srgbClr val="FFFFFF"/>
                </a:highlight>
                <a:latin typeface="Söhne"/>
              </a:rPr>
              <a:t>Objectif</a:t>
            </a:r>
            <a:r>
              <a:rPr lang="fr-FR" b="0" i="0" dirty="0">
                <a:solidFill>
                  <a:srgbClr val="0D0D0D"/>
                </a:solidFill>
                <a:effectLst/>
                <a:highlight>
                  <a:srgbClr val="FFFFFF"/>
                </a:highlight>
                <a:latin typeface="Söhne"/>
              </a:rPr>
              <a:t>: Montrer comment chiffrer un fichier de variables contenant des informations sensibles et l'utiliser dans un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a:t>
            </a:r>
          </a:p>
          <a:p>
            <a:pPr algn="l"/>
            <a:r>
              <a:rPr lang="fr-FR" b="1" i="0" dirty="0">
                <a:solidFill>
                  <a:srgbClr val="0D0D0D"/>
                </a:solidFill>
                <a:effectLst/>
                <a:highlight>
                  <a:srgbClr val="FFFFFF"/>
                </a:highlight>
                <a:latin typeface="Söhne"/>
              </a:rPr>
              <a:t>Étapes</a:t>
            </a:r>
            <a:r>
              <a:rPr lang="fr-FR" b="0" i="0" dirty="0">
                <a:solidFill>
                  <a:srgbClr val="0D0D0D"/>
                </a:solidFill>
                <a:effectLst/>
                <a:highlight>
                  <a:srgbClr val="FFFFFF"/>
                </a:highlight>
                <a:latin typeface="Söhne"/>
              </a:rPr>
              <a:t>:</a:t>
            </a:r>
          </a:p>
          <a:p>
            <a:pPr algn="l">
              <a:buFont typeface="+mj-lt"/>
              <a:buAutoNum type="arabicPeriod"/>
            </a:pPr>
            <a:r>
              <a:rPr lang="fr-FR" b="1" i="0" dirty="0">
                <a:solidFill>
                  <a:srgbClr val="0D0D0D"/>
                </a:solidFill>
                <a:effectLst/>
                <a:highlight>
                  <a:srgbClr val="FFFFFF"/>
                </a:highlight>
                <a:latin typeface="Söhne"/>
              </a:rPr>
              <a:t>Contenu du fichier </a:t>
            </a:r>
            <a:r>
              <a:rPr lang="fr-FR" b="1" i="0" dirty="0" err="1">
                <a:solidFill>
                  <a:srgbClr val="0D0D0D"/>
                </a:solidFill>
                <a:effectLst/>
                <a:highlight>
                  <a:srgbClr val="FFFFFF"/>
                </a:highlight>
                <a:latin typeface="Söhne"/>
              </a:rPr>
              <a:t>secrets.yml</a:t>
            </a:r>
            <a:r>
              <a:rPr lang="fr-FR" b="1" i="0" dirty="0">
                <a:solidFill>
                  <a:srgbClr val="0D0D0D"/>
                </a:solidFill>
                <a:effectLst/>
                <a:highlight>
                  <a:srgbClr val="FFFFFF"/>
                </a:highlight>
                <a:latin typeface="Söhne"/>
              </a:rPr>
              <a:t> avant chiffrement</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Montre un fichier YAML avec des variables sensibles.</a:t>
            </a:r>
          </a:p>
          <a:p>
            <a:pPr algn="l">
              <a:buFont typeface="+mj-lt"/>
              <a:buAutoNum type="arabicPeriod"/>
            </a:pPr>
            <a:r>
              <a:rPr lang="fr-FR" b="1" i="0" dirty="0">
                <a:solidFill>
                  <a:srgbClr val="0D0D0D"/>
                </a:solidFill>
                <a:effectLst/>
                <a:highlight>
                  <a:srgbClr val="FFFFFF"/>
                </a:highlight>
                <a:latin typeface="Söhne"/>
              </a:rPr>
              <a:t>Commande pour chiffrer le fichier</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Utilise ansible-</a:t>
            </a:r>
            <a:r>
              <a:rPr lang="fr-FR" b="0" i="0" dirty="0" err="1">
                <a:solidFill>
                  <a:srgbClr val="0D0D0D"/>
                </a:solidFill>
                <a:effectLst/>
                <a:highlight>
                  <a:srgbClr val="FFFFFF"/>
                </a:highlight>
                <a:latin typeface="Söhne"/>
              </a:rPr>
              <a:t>vault</a:t>
            </a:r>
            <a:r>
              <a:rPr lang="fr-FR" b="0" i="0" dirty="0">
                <a:solidFill>
                  <a:srgbClr val="0D0D0D"/>
                </a:solidFill>
                <a:effectLst/>
                <a:highlight>
                  <a:srgbClr val="FFFFFF"/>
                </a:highlight>
                <a:latin typeface="Söhne"/>
              </a:rPr>
              <a:t> </a:t>
            </a:r>
            <a:r>
              <a:rPr lang="fr-FR" b="0" i="0" dirty="0" err="1">
                <a:solidFill>
                  <a:srgbClr val="0D0D0D"/>
                </a:solidFill>
                <a:effectLst/>
                <a:highlight>
                  <a:srgbClr val="FFFFFF"/>
                </a:highlight>
                <a:latin typeface="Söhne"/>
              </a:rPr>
              <a:t>encrypt</a:t>
            </a:r>
            <a:r>
              <a:rPr lang="fr-FR" b="0" i="0" dirty="0">
                <a:solidFill>
                  <a:srgbClr val="0D0D0D"/>
                </a:solidFill>
                <a:effectLst/>
                <a:highlight>
                  <a:srgbClr val="FFFFFF"/>
                </a:highlight>
                <a:latin typeface="Söhne"/>
              </a:rPr>
              <a:t> </a:t>
            </a:r>
            <a:r>
              <a:rPr lang="fr-FR" b="0" i="0" dirty="0" err="1">
                <a:solidFill>
                  <a:srgbClr val="0D0D0D"/>
                </a:solidFill>
                <a:effectLst/>
                <a:highlight>
                  <a:srgbClr val="FFFFFF"/>
                </a:highlight>
                <a:latin typeface="Söhne"/>
              </a:rPr>
              <a:t>secrets.yml</a:t>
            </a:r>
            <a:r>
              <a:rPr lang="fr-FR" b="0" i="0" dirty="0">
                <a:solidFill>
                  <a:srgbClr val="0D0D0D"/>
                </a:solidFill>
                <a:effectLst/>
                <a:highlight>
                  <a:srgbClr val="FFFFFF"/>
                </a:highlight>
                <a:latin typeface="Söhne"/>
              </a:rPr>
              <a:t>.</a:t>
            </a:r>
          </a:p>
          <a:p>
            <a:pPr algn="l">
              <a:buFont typeface="+mj-lt"/>
              <a:buAutoNum type="arabicPeriod"/>
            </a:pPr>
            <a:r>
              <a:rPr lang="fr-FR" b="1" i="0" dirty="0">
                <a:solidFill>
                  <a:srgbClr val="0D0D0D"/>
                </a:solidFill>
                <a:effectLst/>
                <a:highlight>
                  <a:srgbClr val="FFFFFF"/>
                </a:highlight>
                <a:latin typeface="Söhne"/>
              </a:rPr>
              <a:t>Utilisation du fichier chiffré dans un </a:t>
            </a:r>
            <a:r>
              <a:rPr lang="fr-FR" b="1"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Montre un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YAML qui inclut </a:t>
            </a:r>
            <a:r>
              <a:rPr lang="fr-FR" b="0" i="0" dirty="0" err="1">
                <a:solidFill>
                  <a:srgbClr val="0D0D0D"/>
                </a:solidFill>
                <a:effectLst/>
                <a:highlight>
                  <a:srgbClr val="FFFFFF"/>
                </a:highlight>
                <a:latin typeface="Söhne"/>
              </a:rPr>
              <a:t>secrets.yml</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Utilise la variable déchiffrée dans une tâche Ansible.</a:t>
            </a:r>
          </a:p>
          <a:p>
            <a:pPr algn="l">
              <a:buFont typeface="+mj-lt"/>
              <a:buAutoNum type="arabicPeriod"/>
            </a:pPr>
            <a:r>
              <a:rPr lang="fr-FR" b="1" i="0" dirty="0">
                <a:solidFill>
                  <a:srgbClr val="0D0D0D"/>
                </a:solidFill>
                <a:effectLst/>
                <a:highlight>
                  <a:srgbClr val="FFFFFF"/>
                </a:highlight>
                <a:latin typeface="Söhne"/>
              </a:rPr>
              <a:t>Automatisation avec un fichier de mot de passe</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Explique comment utiliser un fichier de mot de passe avec --</a:t>
            </a:r>
            <a:r>
              <a:rPr lang="fr-FR" b="0" i="0" dirty="0" err="1">
                <a:solidFill>
                  <a:srgbClr val="0D0D0D"/>
                </a:solidFill>
                <a:effectLst/>
                <a:highlight>
                  <a:srgbClr val="FFFFFF"/>
                </a:highlight>
                <a:latin typeface="Söhne"/>
              </a:rPr>
              <a:t>vault</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password</a:t>
            </a:r>
            <a:r>
              <a:rPr lang="fr-FR" b="0" i="0" dirty="0">
                <a:solidFill>
                  <a:srgbClr val="0D0D0D"/>
                </a:solidFill>
                <a:effectLst/>
                <a:highlight>
                  <a:srgbClr val="FFFFFF"/>
                </a:highlight>
                <a:latin typeface="Söhne"/>
              </a:rPr>
              <a:t>-file.</a:t>
            </a:r>
          </a:p>
          <a:p>
            <a:pPr algn="l"/>
            <a:r>
              <a:rPr lang="fr-FR" b="1" i="0" dirty="0">
                <a:solidFill>
                  <a:srgbClr val="0D0D0D"/>
                </a:solidFill>
                <a:effectLst/>
                <a:highlight>
                  <a:srgbClr val="FFFFFF"/>
                </a:highlight>
                <a:latin typeface="Söhne"/>
              </a:rPr>
              <a:t>Exemple de Création et Utilisation de Vault</a:t>
            </a:r>
          </a:p>
          <a:p>
            <a:pPr algn="l"/>
            <a:r>
              <a:rPr lang="fr-FR" b="1" i="0" dirty="0">
                <a:solidFill>
                  <a:srgbClr val="0D0D0D"/>
                </a:solidFill>
                <a:effectLst/>
                <a:highlight>
                  <a:srgbClr val="FFFFFF"/>
                </a:highlight>
                <a:latin typeface="Söhne"/>
              </a:rPr>
              <a:t>Objectif</a:t>
            </a:r>
            <a:r>
              <a:rPr lang="fr-FR" b="0" i="0" dirty="0">
                <a:solidFill>
                  <a:srgbClr val="0D0D0D"/>
                </a:solidFill>
                <a:effectLst/>
                <a:highlight>
                  <a:srgbClr val="FFFFFF"/>
                </a:highlight>
                <a:latin typeface="Söhne"/>
              </a:rPr>
              <a:t>: Fournir un guide détaillé pour créer un fichier chiffré, afficher son contenu chiffré, et l'utiliser dans un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a:t>
            </a:r>
          </a:p>
          <a:p>
            <a:pPr algn="l"/>
            <a:r>
              <a:rPr lang="fr-FR" b="1" i="0" dirty="0">
                <a:solidFill>
                  <a:srgbClr val="0D0D0D"/>
                </a:solidFill>
                <a:effectLst/>
                <a:highlight>
                  <a:srgbClr val="FFFFFF"/>
                </a:highlight>
                <a:latin typeface="Söhne"/>
              </a:rPr>
              <a:t>Étapes</a:t>
            </a:r>
            <a:r>
              <a:rPr lang="fr-FR" b="0" i="0" dirty="0">
                <a:solidFill>
                  <a:srgbClr val="0D0D0D"/>
                </a:solidFill>
                <a:effectLst/>
                <a:highlight>
                  <a:srgbClr val="FFFFFF"/>
                </a:highlight>
                <a:latin typeface="Söhne"/>
              </a:rPr>
              <a:t>:</a:t>
            </a:r>
          </a:p>
          <a:p>
            <a:pPr algn="l">
              <a:buFont typeface="+mj-lt"/>
              <a:buAutoNum type="arabicPeriod"/>
            </a:pPr>
            <a:r>
              <a:rPr lang="fr-FR" b="1" i="0" dirty="0">
                <a:solidFill>
                  <a:srgbClr val="0D0D0D"/>
                </a:solidFill>
                <a:effectLst/>
                <a:highlight>
                  <a:srgbClr val="FFFFFF"/>
                </a:highlight>
                <a:latin typeface="Söhne"/>
              </a:rPr>
              <a:t>Création d'un fichier chiffré</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Utilise ansible-</a:t>
            </a:r>
            <a:r>
              <a:rPr lang="fr-FR" b="0" i="0" dirty="0" err="1">
                <a:solidFill>
                  <a:srgbClr val="0D0D0D"/>
                </a:solidFill>
                <a:effectLst/>
                <a:highlight>
                  <a:srgbClr val="FFFFFF"/>
                </a:highlight>
                <a:latin typeface="Söhne"/>
              </a:rPr>
              <a:t>vault</a:t>
            </a:r>
            <a:r>
              <a:rPr lang="fr-FR" b="0" i="0" dirty="0">
                <a:solidFill>
                  <a:srgbClr val="0D0D0D"/>
                </a:solidFill>
                <a:effectLst/>
                <a:highlight>
                  <a:srgbClr val="FFFFFF"/>
                </a:highlight>
                <a:latin typeface="Söhne"/>
              </a:rPr>
              <a:t> </a:t>
            </a:r>
            <a:r>
              <a:rPr lang="fr-FR" b="0" i="0" dirty="0" err="1">
                <a:solidFill>
                  <a:srgbClr val="0D0D0D"/>
                </a:solidFill>
                <a:effectLst/>
                <a:highlight>
                  <a:srgbClr val="FFFFFF"/>
                </a:highlight>
                <a:latin typeface="Söhne"/>
              </a:rPr>
              <a:t>create</a:t>
            </a:r>
            <a:r>
              <a:rPr lang="fr-FR" b="0" i="0" dirty="0">
                <a:solidFill>
                  <a:srgbClr val="0D0D0D"/>
                </a:solidFill>
                <a:effectLst/>
                <a:highlight>
                  <a:srgbClr val="FFFFFF"/>
                </a:highlight>
                <a:latin typeface="Söhne"/>
              </a:rPr>
              <a:t> </a:t>
            </a:r>
            <a:r>
              <a:rPr lang="fr-FR" b="0" i="0" dirty="0" err="1">
                <a:solidFill>
                  <a:srgbClr val="0D0D0D"/>
                </a:solidFill>
                <a:effectLst/>
                <a:highlight>
                  <a:srgbClr val="FFFFFF"/>
                </a:highlight>
                <a:latin typeface="Söhne"/>
              </a:rPr>
              <a:t>secrets.yml</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Invite l'utilisateur à saisir un mot de passe et à entrer les données dans un éditeur de texte.</a:t>
            </a:r>
          </a:p>
          <a:p>
            <a:pPr algn="l">
              <a:buFont typeface="+mj-lt"/>
              <a:buAutoNum type="arabicPeriod"/>
            </a:pPr>
            <a:r>
              <a:rPr lang="fr-FR" b="1" i="0" dirty="0">
                <a:solidFill>
                  <a:srgbClr val="0D0D0D"/>
                </a:solidFill>
                <a:effectLst/>
                <a:highlight>
                  <a:srgbClr val="FFFFFF"/>
                </a:highlight>
                <a:latin typeface="Söhne"/>
              </a:rPr>
              <a:t>Contenu du fichier </a:t>
            </a:r>
            <a:r>
              <a:rPr lang="fr-FR" b="1" i="0" dirty="0" err="1">
                <a:solidFill>
                  <a:srgbClr val="0D0D0D"/>
                </a:solidFill>
                <a:effectLst/>
                <a:highlight>
                  <a:srgbClr val="FFFFFF"/>
                </a:highlight>
                <a:latin typeface="Söhne"/>
              </a:rPr>
              <a:t>secrets.yml</a:t>
            </a:r>
            <a:r>
              <a:rPr lang="fr-FR" b="1" i="0" dirty="0">
                <a:solidFill>
                  <a:srgbClr val="0D0D0D"/>
                </a:solidFill>
                <a:effectLst/>
                <a:highlight>
                  <a:srgbClr val="FFFFFF"/>
                </a:highlight>
                <a:latin typeface="Söhne"/>
              </a:rPr>
              <a:t> après chiffrement</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Montre à quoi ressemble le contenu chiffré du fichier.</a:t>
            </a:r>
          </a:p>
          <a:p>
            <a:pPr algn="l">
              <a:buFont typeface="+mj-lt"/>
              <a:buAutoNum type="arabicPeriod"/>
            </a:pPr>
            <a:r>
              <a:rPr lang="fr-FR" b="1" i="0" dirty="0">
                <a:solidFill>
                  <a:srgbClr val="0D0D0D"/>
                </a:solidFill>
                <a:effectLst/>
                <a:highlight>
                  <a:srgbClr val="FFFFFF"/>
                </a:highlight>
                <a:latin typeface="Söhne"/>
              </a:rPr>
              <a:t>Utilisation du fichier chiffré dans un </a:t>
            </a:r>
            <a:r>
              <a:rPr lang="fr-FR" b="1"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Montre un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YAML qui inclut </a:t>
            </a:r>
            <a:r>
              <a:rPr lang="fr-FR" b="0" i="0" dirty="0" err="1">
                <a:solidFill>
                  <a:srgbClr val="0D0D0D"/>
                </a:solidFill>
                <a:effectLst/>
                <a:highlight>
                  <a:srgbClr val="FFFFFF"/>
                </a:highlight>
                <a:latin typeface="Söhne"/>
              </a:rPr>
              <a:t>secrets.yml</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Utilise la variable déchiffrée dans une tâche Ansible.</a:t>
            </a:r>
          </a:p>
          <a:p>
            <a:pPr algn="l">
              <a:buFont typeface="+mj-lt"/>
              <a:buAutoNum type="arabicPeriod"/>
            </a:pPr>
            <a:r>
              <a:rPr lang="fr-FR" b="1" i="0" dirty="0">
                <a:solidFill>
                  <a:srgbClr val="0D0D0D"/>
                </a:solidFill>
                <a:effectLst/>
                <a:highlight>
                  <a:srgbClr val="FFFFFF"/>
                </a:highlight>
                <a:latin typeface="Söhne"/>
              </a:rPr>
              <a:t>Exécution du </a:t>
            </a:r>
            <a:r>
              <a:rPr lang="fr-FR" b="1"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Utilise ansible-</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a:t>
            </a:r>
            <a:r>
              <a:rPr lang="fr-FR" b="0" i="0" dirty="0" err="1">
                <a:solidFill>
                  <a:srgbClr val="0D0D0D"/>
                </a:solidFill>
                <a:effectLst/>
                <a:highlight>
                  <a:srgbClr val="FFFFFF"/>
                </a:highlight>
                <a:latin typeface="Söhne"/>
              </a:rPr>
              <a:t>ask-vault-pass</a:t>
            </a:r>
            <a:r>
              <a:rPr lang="fr-FR" b="0" i="0" dirty="0">
                <a:solidFill>
                  <a:srgbClr val="0D0D0D"/>
                </a:solidFill>
                <a:effectLst/>
                <a:highlight>
                  <a:srgbClr val="FFFFFF"/>
                </a:highlight>
                <a:latin typeface="Söhne"/>
              </a:rPr>
              <a:t>.</a:t>
            </a:r>
          </a:p>
          <a:p>
            <a:pPr algn="l"/>
            <a:r>
              <a:rPr lang="fr-FR" b="1" i="0" dirty="0">
                <a:solidFill>
                  <a:srgbClr val="0D0D0D"/>
                </a:solidFill>
                <a:effectLst/>
                <a:highlight>
                  <a:srgbClr val="FFFFFF"/>
                </a:highlight>
                <a:latin typeface="Söhne"/>
              </a:rPr>
              <a:t>Comparaison et Différences</a:t>
            </a:r>
          </a:p>
          <a:p>
            <a:pPr algn="l">
              <a:buFont typeface="+mj-lt"/>
              <a:buAutoNum type="arabicPeriod"/>
            </a:pPr>
            <a:r>
              <a:rPr lang="fr-FR" b="1" i="0" dirty="0">
                <a:solidFill>
                  <a:srgbClr val="0D0D0D"/>
                </a:solidFill>
                <a:effectLst/>
                <a:highlight>
                  <a:srgbClr val="FFFFFF"/>
                </a:highlight>
                <a:latin typeface="Söhne"/>
              </a:rPr>
              <a:t>Création vs. Chiffrement</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1" i="0" dirty="0">
                <a:solidFill>
                  <a:srgbClr val="0D0D0D"/>
                </a:solidFill>
                <a:effectLst/>
                <a:highlight>
                  <a:srgbClr val="FFFFFF"/>
                </a:highlight>
                <a:latin typeface="Söhne"/>
              </a:rPr>
              <a:t>Exemple Pratique</a:t>
            </a:r>
            <a:r>
              <a:rPr lang="fr-FR" b="0" i="0" dirty="0">
                <a:solidFill>
                  <a:srgbClr val="0D0D0D"/>
                </a:solidFill>
                <a:effectLst/>
                <a:highlight>
                  <a:srgbClr val="FFFFFF"/>
                </a:highlight>
                <a:latin typeface="Söhne"/>
              </a:rPr>
              <a:t>: Présuppose que le fichier existe déjà et montre comment le chiffrer.</a:t>
            </a:r>
          </a:p>
          <a:p>
            <a:pPr marL="742950" lvl="1" indent="-285750" algn="l">
              <a:buFont typeface="+mj-lt"/>
              <a:buAutoNum type="arabicPeriod"/>
            </a:pPr>
            <a:r>
              <a:rPr lang="fr-FR" b="1" i="0" dirty="0">
                <a:solidFill>
                  <a:srgbClr val="0D0D0D"/>
                </a:solidFill>
                <a:effectLst/>
                <a:highlight>
                  <a:srgbClr val="FFFFFF"/>
                </a:highlight>
                <a:latin typeface="Söhne"/>
              </a:rPr>
              <a:t>Exemple de Création et Utilisation</a:t>
            </a:r>
            <a:r>
              <a:rPr lang="fr-FR" b="0" i="0" dirty="0">
                <a:solidFill>
                  <a:srgbClr val="0D0D0D"/>
                </a:solidFill>
                <a:effectLst/>
                <a:highlight>
                  <a:srgbClr val="FFFFFF"/>
                </a:highlight>
                <a:latin typeface="Söhne"/>
              </a:rPr>
              <a:t>: Montre comment créer un fichier chiffré dès le début.</a:t>
            </a:r>
          </a:p>
          <a:p>
            <a:pPr algn="l">
              <a:buFont typeface="+mj-lt"/>
              <a:buAutoNum type="arabicPeriod"/>
            </a:pPr>
            <a:r>
              <a:rPr lang="fr-FR" b="1" i="0" dirty="0">
                <a:solidFill>
                  <a:srgbClr val="0D0D0D"/>
                </a:solidFill>
                <a:effectLst/>
                <a:highlight>
                  <a:srgbClr val="FFFFFF"/>
                </a:highlight>
                <a:latin typeface="Söhne"/>
              </a:rPr>
              <a:t>Contenu chiffré</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1" i="0" dirty="0">
                <a:solidFill>
                  <a:srgbClr val="0D0D0D"/>
                </a:solidFill>
                <a:effectLst/>
                <a:highlight>
                  <a:srgbClr val="FFFFFF"/>
                </a:highlight>
                <a:latin typeface="Söhne"/>
              </a:rPr>
              <a:t>Exemple Pratique</a:t>
            </a:r>
            <a:r>
              <a:rPr lang="fr-FR" b="0" i="0" dirty="0">
                <a:solidFill>
                  <a:srgbClr val="0D0D0D"/>
                </a:solidFill>
                <a:effectLst/>
                <a:highlight>
                  <a:srgbClr val="FFFFFF"/>
                </a:highlight>
                <a:latin typeface="Söhne"/>
              </a:rPr>
              <a:t>: Ne montre pas le contenu chiffré du fichier.</a:t>
            </a:r>
          </a:p>
          <a:p>
            <a:pPr marL="742950" lvl="1" indent="-285750" algn="l">
              <a:buFont typeface="+mj-lt"/>
              <a:buAutoNum type="arabicPeriod"/>
            </a:pPr>
            <a:r>
              <a:rPr lang="fr-FR" b="1" i="0" dirty="0">
                <a:solidFill>
                  <a:srgbClr val="0D0D0D"/>
                </a:solidFill>
                <a:effectLst/>
                <a:highlight>
                  <a:srgbClr val="FFFFFF"/>
                </a:highlight>
                <a:latin typeface="Söhne"/>
              </a:rPr>
              <a:t>Exemple de Création et Utilisation</a:t>
            </a:r>
            <a:r>
              <a:rPr lang="fr-FR" b="0" i="0" dirty="0">
                <a:solidFill>
                  <a:srgbClr val="0D0D0D"/>
                </a:solidFill>
                <a:effectLst/>
                <a:highlight>
                  <a:srgbClr val="FFFFFF"/>
                </a:highlight>
                <a:latin typeface="Söhne"/>
              </a:rPr>
              <a:t>: Montre à quoi ressemble le contenu du fichier après chiffrement.</a:t>
            </a:r>
          </a:p>
          <a:p>
            <a:pPr algn="l">
              <a:buFont typeface="+mj-lt"/>
              <a:buAutoNum type="arabicPeriod"/>
            </a:pPr>
            <a:r>
              <a:rPr lang="fr-FR" b="1" i="0" dirty="0">
                <a:solidFill>
                  <a:srgbClr val="0D0D0D"/>
                </a:solidFill>
                <a:effectLst/>
                <a:highlight>
                  <a:srgbClr val="FFFFFF"/>
                </a:highlight>
                <a:latin typeface="Söhne"/>
              </a:rPr>
              <a:t>Automatisation avec fichier de mot de passe</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1" i="0" dirty="0">
                <a:solidFill>
                  <a:srgbClr val="0D0D0D"/>
                </a:solidFill>
                <a:effectLst/>
                <a:highlight>
                  <a:srgbClr val="FFFFFF"/>
                </a:highlight>
                <a:latin typeface="Söhne"/>
              </a:rPr>
              <a:t>Exemple Pratique</a:t>
            </a:r>
            <a:r>
              <a:rPr lang="fr-FR" b="0" i="0" dirty="0">
                <a:solidFill>
                  <a:srgbClr val="0D0D0D"/>
                </a:solidFill>
                <a:effectLst/>
                <a:highlight>
                  <a:srgbClr val="FFFFFF"/>
                </a:highlight>
                <a:latin typeface="Söhne"/>
              </a:rPr>
              <a:t>: Mentionne l'utilisation d'un fichier de mot de passe pour automatiser le déchiffrement.</a:t>
            </a:r>
          </a:p>
          <a:p>
            <a:pPr marL="742950" lvl="1" indent="-285750" algn="l">
              <a:buFont typeface="+mj-lt"/>
              <a:buAutoNum type="arabicPeriod"/>
            </a:pPr>
            <a:r>
              <a:rPr lang="fr-FR" b="1" i="0" dirty="0">
                <a:solidFill>
                  <a:srgbClr val="0D0D0D"/>
                </a:solidFill>
                <a:effectLst/>
                <a:highlight>
                  <a:srgbClr val="FFFFFF"/>
                </a:highlight>
                <a:latin typeface="Söhne"/>
              </a:rPr>
              <a:t>Exemple de Création et Utilisation</a:t>
            </a:r>
            <a:r>
              <a:rPr lang="fr-FR" b="0" i="0" dirty="0">
                <a:solidFill>
                  <a:srgbClr val="0D0D0D"/>
                </a:solidFill>
                <a:effectLst/>
                <a:highlight>
                  <a:srgbClr val="FFFFFF"/>
                </a:highlight>
                <a:latin typeface="Söhne"/>
              </a:rPr>
              <a:t>: Ne mentionne pas spécifiquement cette option.</a:t>
            </a:r>
          </a:p>
          <a:p>
            <a:pPr algn="l"/>
            <a:r>
              <a:rPr lang="fr-FR" b="1" i="0" dirty="0">
                <a:solidFill>
                  <a:srgbClr val="0D0D0D"/>
                </a:solidFill>
                <a:effectLst/>
                <a:highlight>
                  <a:srgbClr val="FFFFFF"/>
                </a:highlight>
                <a:latin typeface="Söhne"/>
              </a:rPr>
              <a:t>Résumé et Consolidation</a:t>
            </a:r>
          </a:p>
          <a:p>
            <a:pPr algn="l"/>
            <a:r>
              <a:rPr lang="fr-FR" b="0" i="0" dirty="0">
                <a:solidFill>
                  <a:srgbClr val="0D0D0D"/>
                </a:solidFill>
                <a:effectLst/>
                <a:highlight>
                  <a:srgbClr val="FFFFFF"/>
                </a:highlight>
                <a:latin typeface="Söhne"/>
              </a:rPr>
              <a:t>Pour fournir une vue d'ensemble complète, on peut combiner les éléments des deux sections comme suit :</a:t>
            </a: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73</a:t>
            </a:fld>
            <a:endParaRPr lang="fr-FR"/>
          </a:p>
        </p:txBody>
      </p:sp>
    </p:spTree>
    <p:extLst>
      <p:ext uri="{BB962C8B-B14F-4D97-AF65-F5344CB8AC3E}">
        <p14:creationId xmlns:p14="http://schemas.microsoft.com/office/powerpoint/2010/main" val="152861612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0D0D0D"/>
                </a:solidFill>
                <a:effectLst/>
                <a:highlight>
                  <a:srgbClr val="FFFFFF"/>
                </a:highlight>
                <a:latin typeface="Söhne"/>
              </a:rPr>
              <a:t>Les deux sections couvrent des aspects similaires de l'utilisation d'Ansible Vault, mais elles sont structurées de manière légèrement différente. Voici un résumé et une comparaison des deux :</a:t>
            </a:r>
          </a:p>
          <a:p>
            <a:pPr algn="l"/>
            <a:r>
              <a:rPr lang="fr-FR" b="1" i="0" dirty="0">
                <a:solidFill>
                  <a:srgbClr val="0D0D0D"/>
                </a:solidFill>
                <a:effectLst/>
                <a:highlight>
                  <a:srgbClr val="FFFFFF"/>
                </a:highlight>
                <a:latin typeface="Söhne"/>
              </a:rPr>
              <a:t>Exemple Pratique</a:t>
            </a:r>
          </a:p>
          <a:p>
            <a:pPr algn="l"/>
            <a:r>
              <a:rPr lang="fr-FR" b="1" i="0" dirty="0">
                <a:solidFill>
                  <a:srgbClr val="0D0D0D"/>
                </a:solidFill>
                <a:effectLst/>
                <a:highlight>
                  <a:srgbClr val="FFFFFF"/>
                </a:highlight>
                <a:latin typeface="Söhne"/>
              </a:rPr>
              <a:t>Objectif</a:t>
            </a:r>
            <a:r>
              <a:rPr lang="fr-FR" b="0" i="0" dirty="0">
                <a:solidFill>
                  <a:srgbClr val="0D0D0D"/>
                </a:solidFill>
                <a:effectLst/>
                <a:highlight>
                  <a:srgbClr val="FFFFFF"/>
                </a:highlight>
                <a:latin typeface="Söhne"/>
              </a:rPr>
              <a:t>: Montrer comment chiffrer un fichier de variables contenant des informations sensibles et l'utiliser dans un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a:t>
            </a:r>
          </a:p>
          <a:p>
            <a:pPr algn="l"/>
            <a:r>
              <a:rPr lang="fr-FR" b="1" i="0" dirty="0">
                <a:solidFill>
                  <a:srgbClr val="0D0D0D"/>
                </a:solidFill>
                <a:effectLst/>
                <a:highlight>
                  <a:srgbClr val="FFFFFF"/>
                </a:highlight>
                <a:latin typeface="Söhne"/>
              </a:rPr>
              <a:t>Étapes</a:t>
            </a:r>
            <a:r>
              <a:rPr lang="fr-FR" b="0" i="0" dirty="0">
                <a:solidFill>
                  <a:srgbClr val="0D0D0D"/>
                </a:solidFill>
                <a:effectLst/>
                <a:highlight>
                  <a:srgbClr val="FFFFFF"/>
                </a:highlight>
                <a:latin typeface="Söhne"/>
              </a:rPr>
              <a:t>:</a:t>
            </a:r>
          </a:p>
          <a:p>
            <a:pPr algn="l">
              <a:buFont typeface="+mj-lt"/>
              <a:buAutoNum type="arabicPeriod"/>
            </a:pPr>
            <a:r>
              <a:rPr lang="fr-FR" b="1" i="0" dirty="0">
                <a:solidFill>
                  <a:srgbClr val="0D0D0D"/>
                </a:solidFill>
                <a:effectLst/>
                <a:highlight>
                  <a:srgbClr val="FFFFFF"/>
                </a:highlight>
                <a:latin typeface="Söhne"/>
              </a:rPr>
              <a:t>Contenu du fichier </a:t>
            </a:r>
            <a:r>
              <a:rPr lang="fr-FR" b="1" i="0" dirty="0" err="1">
                <a:solidFill>
                  <a:srgbClr val="0D0D0D"/>
                </a:solidFill>
                <a:effectLst/>
                <a:highlight>
                  <a:srgbClr val="FFFFFF"/>
                </a:highlight>
                <a:latin typeface="Söhne"/>
              </a:rPr>
              <a:t>secrets.yml</a:t>
            </a:r>
            <a:r>
              <a:rPr lang="fr-FR" b="1" i="0" dirty="0">
                <a:solidFill>
                  <a:srgbClr val="0D0D0D"/>
                </a:solidFill>
                <a:effectLst/>
                <a:highlight>
                  <a:srgbClr val="FFFFFF"/>
                </a:highlight>
                <a:latin typeface="Söhne"/>
              </a:rPr>
              <a:t> avant chiffrement</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Montre un fichier YAML avec des variables sensibles.</a:t>
            </a:r>
          </a:p>
          <a:p>
            <a:pPr algn="l">
              <a:buFont typeface="+mj-lt"/>
              <a:buAutoNum type="arabicPeriod"/>
            </a:pPr>
            <a:r>
              <a:rPr lang="fr-FR" b="1" i="0" dirty="0">
                <a:solidFill>
                  <a:srgbClr val="0D0D0D"/>
                </a:solidFill>
                <a:effectLst/>
                <a:highlight>
                  <a:srgbClr val="FFFFFF"/>
                </a:highlight>
                <a:latin typeface="Söhne"/>
              </a:rPr>
              <a:t>Commande pour chiffrer le fichier</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Utilise ansible-</a:t>
            </a:r>
            <a:r>
              <a:rPr lang="fr-FR" b="0" i="0" dirty="0" err="1">
                <a:solidFill>
                  <a:srgbClr val="0D0D0D"/>
                </a:solidFill>
                <a:effectLst/>
                <a:highlight>
                  <a:srgbClr val="FFFFFF"/>
                </a:highlight>
                <a:latin typeface="Söhne"/>
              </a:rPr>
              <a:t>vault</a:t>
            </a:r>
            <a:r>
              <a:rPr lang="fr-FR" b="0" i="0" dirty="0">
                <a:solidFill>
                  <a:srgbClr val="0D0D0D"/>
                </a:solidFill>
                <a:effectLst/>
                <a:highlight>
                  <a:srgbClr val="FFFFFF"/>
                </a:highlight>
                <a:latin typeface="Söhne"/>
              </a:rPr>
              <a:t> </a:t>
            </a:r>
            <a:r>
              <a:rPr lang="fr-FR" b="0" i="0" dirty="0" err="1">
                <a:solidFill>
                  <a:srgbClr val="0D0D0D"/>
                </a:solidFill>
                <a:effectLst/>
                <a:highlight>
                  <a:srgbClr val="FFFFFF"/>
                </a:highlight>
                <a:latin typeface="Söhne"/>
              </a:rPr>
              <a:t>encrypt</a:t>
            </a:r>
            <a:r>
              <a:rPr lang="fr-FR" b="0" i="0" dirty="0">
                <a:solidFill>
                  <a:srgbClr val="0D0D0D"/>
                </a:solidFill>
                <a:effectLst/>
                <a:highlight>
                  <a:srgbClr val="FFFFFF"/>
                </a:highlight>
                <a:latin typeface="Söhne"/>
              </a:rPr>
              <a:t> </a:t>
            </a:r>
            <a:r>
              <a:rPr lang="fr-FR" b="0" i="0" dirty="0" err="1">
                <a:solidFill>
                  <a:srgbClr val="0D0D0D"/>
                </a:solidFill>
                <a:effectLst/>
                <a:highlight>
                  <a:srgbClr val="FFFFFF"/>
                </a:highlight>
                <a:latin typeface="Söhne"/>
              </a:rPr>
              <a:t>secrets.yml</a:t>
            </a:r>
            <a:r>
              <a:rPr lang="fr-FR" b="0" i="0" dirty="0">
                <a:solidFill>
                  <a:srgbClr val="0D0D0D"/>
                </a:solidFill>
                <a:effectLst/>
                <a:highlight>
                  <a:srgbClr val="FFFFFF"/>
                </a:highlight>
                <a:latin typeface="Söhne"/>
              </a:rPr>
              <a:t>.</a:t>
            </a:r>
          </a:p>
          <a:p>
            <a:pPr algn="l">
              <a:buFont typeface="+mj-lt"/>
              <a:buAutoNum type="arabicPeriod"/>
            </a:pPr>
            <a:r>
              <a:rPr lang="fr-FR" b="1" i="0" dirty="0">
                <a:solidFill>
                  <a:srgbClr val="0D0D0D"/>
                </a:solidFill>
                <a:effectLst/>
                <a:highlight>
                  <a:srgbClr val="FFFFFF"/>
                </a:highlight>
                <a:latin typeface="Söhne"/>
              </a:rPr>
              <a:t>Utilisation du fichier chiffré dans un </a:t>
            </a:r>
            <a:r>
              <a:rPr lang="fr-FR" b="1"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Montre un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YAML qui inclut </a:t>
            </a:r>
            <a:r>
              <a:rPr lang="fr-FR" b="0" i="0" dirty="0" err="1">
                <a:solidFill>
                  <a:srgbClr val="0D0D0D"/>
                </a:solidFill>
                <a:effectLst/>
                <a:highlight>
                  <a:srgbClr val="FFFFFF"/>
                </a:highlight>
                <a:latin typeface="Söhne"/>
              </a:rPr>
              <a:t>secrets.yml</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Utilise la variable déchiffrée dans une tâche Ansible.</a:t>
            </a:r>
          </a:p>
          <a:p>
            <a:pPr algn="l">
              <a:buFont typeface="+mj-lt"/>
              <a:buAutoNum type="arabicPeriod"/>
            </a:pPr>
            <a:r>
              <a:rPr lang="fr-FR" b="1" i="0" dirty="0">
                <a:solidFill>
                  <a:srgbClr val="0D0D0D"/>
                </a:solidFill>
                <a:effectLst/>
                <a:highlight>
                  <a:srgbClr val="FFFFFF"/>
                </a:highlight>
                <a:latin typeface="Söhne"/>
              </a:rPr>
              <a:t>Automatisation avec un fichier de mot de passe</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Explique comment utiliser un fichier de mot de passe avec --</a:t>
            </a:r>
            <a:r>
              <a:rPr lang="fr-FR" b="0" i="0" dirty="0" err="1">
                <a:solidFill>
                  <a:srgbClr val="0D0D0D"/>
                </a:solidFill>
                <a:effectLst/>
                <a:highlight>
                  <a:srgbClr val="FFFFFF"/>
                </a:highlight>
                <a:latin typeface="Söhne"/>
              </a:rPr>
              <a:t>vault</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password</a:t>
            </a:r>
            <a:r>
              <a:rPr lang="fr-FR" b="0" i="0" dirty="0">
                <a:solidFill>
                  <a:srgbClr val="0D0D0D"/>
                </a:solidFill>
                <a:effectLst/>
                <a:highlight>
                  <a:srgbClr val="FFFFFF"/>
                </a:highlight>
                <a:latin typeface="Söhne"/>
              </a:rPr>
              <a:t>-file.</a:t>
            </a:r>
          </a:p>
          <a:p>
            <a:pPr algn="l"/>
            <a:r>
              <a:rPr lang="fr-FR" b="1" i="0" dirty="0">
                <a:solidFill>
                  <a:srgbClr val="0D0D0D"/>
                </a:solidFill>
                <a:effectLst/>
                <a:highlight>
                  <a:srgbClr val="FFFFFF"/>
                </a:highlight>
                <a:latin typeface="Söhne"/>
              </a:rPr>
              <a:t>Exemple de Création et Utilisation de Vault</a:t>
            </a:r>
          </a:p>
          <a:p>
            <a:pPr algn="l"/>
            <a:r>
              <a:rPr lang="fr-FR" b="1" i="0" dirty="0">
                <a:solidFill>
                  <a:srgbClr val="0D0D0D"/>
                </a:solidFill>
                <a:effectLst/>
                <a:highlight>
                  <a:srgbClr val="FFFFFF"/>
                </a:highlight>
                <a:latin typeface="Söhne"/>
              </a:rPr>
              <a:t>Objectif</a:t>
            </a:r>
            <a:r>
              <a:rPr lang="fr-FR" b="0" i="0" dirty="0">
                <a:solidFill>
                  <a:srgbClr val="0D0D0D"/>
                </a:solidFill>
                <a:effectLst/>
                <a:highlight>
                  <a:srgbClr val="FFFFFF"/>
                </a:highlight>
                <a:latin typeface="Söhne"/>
              </a:rPr>
              <a:t>: Fournir un guide détaillé pour créer un fichier chiffré, afficher son contenu chiffré, et l'utiliser dans un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a:t>
            </a:r>
          </a:p>
          <a:p>
            <a:pPr algn="l"/>
            <a:r>
              <a:rPr lang="fr-FR" b="1" i="0" dirty="0">
                <a:solidFill>
                  <a:srgbClr val="0D0D0D"/>
                </a:solidFill>
                <a:effectLst/>
                <a:highlight>
                  <a:srgbClr val="FFFFFF"/>
                </a:highlight>
                <a:latin typeface="Söhne"/>
              </a:rPr>
              <a:t>Étapes</a:t>
            </a:r>
            <a:r>
              <a:rPr lang="fr-FR" b="0" i="0" dirty="0">
                <a:solidFill>
                  <a:srgbClr val="0D0D0D"/>
                </a:solidFill>
                <a:effectLst/>
                <a:highlight>
                  <a:srgbClr val="FFFFFF"/>
                </a:highlight>
                <a:latin typeface="Söhne"/>
              </a:rPr>
              <a:t>:</a:t>
            </a:r>
          </a:p>
          <a:p>
            <a:pPr algn="l">
              <a:buFont typeface="+mj-lt"/>
              <a:buAutoNum type="arabicPeriod"/>
            </a:pPr>
            <a:r>
              <a:rPr lang="fr-FR" b="1" i="0" dirty="0">
                <a:solidFill>
                  <a:srgbClr val="0D0D0D"/>
                </a:solidFill>
                <a:effectLst/>
                <a:highlight>
                  <a:srgbClr val="FFFFFF"/>
                </a:highlight>
                <a:latin typeface="Söhne"/>
              </a:rPr>
              <a:t>Création d'un fichier chiffré</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Utilise ansible-</a:t>
            </a:r>
            <a:r>
              <a:rPr lang="fr-FR" b="0" i="0" dirty="0" err="1">
                <a:solidFill>
                  <a:srgbClr val="0D0D0D"/>
                </a:solidFill>
                <a:effectLst/>
                <a:highlight>
                  <a:srgbClr val="FFFFFF"/>
                </a:highlight>
                <a:latin typeface="Söhne"/>
              </a:rPr>
              <a:t>vault</a:t>
            </a:r>
            <a:r>
              <a:rPr lang="fr-FR" b="0" i="0" dirty="0">
                <a:solidFill>
                  <a:srgbClr val="0D0D0D"/>
                </a:solidFill>
                <a:effectLst/>
                <a:highlight>
                  <a:srgbClr val="FFFFFF"/>
                </a:highlight>
                <a:latin typeface="Söhne"/>
              </a:rPr>
              <a:t> </a:t>
            </a:r>
            <a:r>
              <a:rPr lang="fr-FR" b="0" i="0" dirty="0" err="1">
                <a:solidFill>
                  <a:srgbClr val="0D0D0D"/>
                </a:solidFill>
                <a:effectLst/>
                <a:highlight>
                  <a:srgbClr val="FFFFFF"/>
                </a:highlight>
                <a:latin typeface="Söhne"/>
              </a:rPr>
              <a:t>create</a:t>
            </a:r>
            <a:r>
              <a:rPr lang="fr-FR" b="0" i="0" dirty="0">
                <a:solidFill>
                  <a:srgbClr val="0D0D0D"/>
                </a:solidFill>
                <a:effectLst/>
                <a:highlight>
                  <a:srgbClr val="FFFFFF"/>
                </a:highlight>
                <a:latin typeface="Söhne"/>
              </a:rPr>
              <a:t> </a:t>
            </a:r>
            <a:r>
              <a:rPr lang="fr-FR" b="0" i="0" dirty="0" err="1">
                <a:solidFill>
                  <a:srgbClr val="0D0D0D"/>
                </a:solidFill>
                <a:effectLst/>
                <a:highlight>
                  <a:srgbClr val="FFFFFF"/>
                </a:highlight>
                <a:latin typeface="Söhne"/>
              </a:rPr>
              <a:t>secrets.yml</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Invite l'utilisateur à saisir un mot de passe et à entrer les données dans un éditeur de texte.</a:t>
            </a:r>
          </a:p>
          <a:p>
            <a:pPr algn="l">
              <a:buFont typeface="+mj-lt"/>
              <a:buAutoNum type="arabicPeriod"/>
            </a:pPr>
            <a:r>
              <a:rPr lang="fr-FR" b="1" i="0" dirty="0">
                <a:solidFill>
                  <a:srgbClr val="0D0D0D"/>
                </a:solidFill>
                <a:effectLst/>
                <a:highlight>
                  <a:srgbClr val="FFFFFF"/>
                </a:highlight>
                <a:latin typeface="Söhne"/>
              </a:rPr>
              <a:t>Contenu du fichier </a:t>
            </a:r>
            <a:r>
              <a:rPr lang="fr-FR" b="1" i="0" dirty="0" err="1">
                <a:solidFill>
                  <a:srgbClr val="0D0D0D"/>
                </a:solidFill>
                <a:effectLst/>
                <a:highlight>
                  <a:srgbClr val="FFFFFF"/>
                </a:highlight>
                <a:latin typeface="Söhne"/>
              </a:rPr>
              <a:t>secrets.yml</a:t>
            </a:r>
            <a:r>
              <a:rPr lang="fr-FR" b="1" i="0" dirty="0">
                <a:solidFill>
                  <a:srgbClr val="0D0D0D"/>
                </a:solidFill>
                <a:effectLst/>
                <a:highlight>
                  <a:srgbClr val="FFFFFF"/>
                </a:highlight>
                <a:latin typeface="Söhne"/>
              </a:rPr>
              <a:t> après chiffrement</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Montre à quoi ressemble le contenu chiffré du fichier.</a:t>
            </a:r>
          </a:p>
          <a:p>
            <a:pPr algn="l">
              <a:buFont typeface="+mj-lt"/>
              <a:buAutoNum type="arabicPeriod"/>
            </a:pPr>
            <a:r>
              <a:rPr lang="fr-FR" b="1" i="0" dirty="0">
                <a:solidFill>
                  <a:srgbClr val="0D0D0D"/>
                </a:solidFill>
                <a:effectLst/>
                <a:highlight>
                  <a:srgbClr val="FFFFFF"/>
                </a:highlight>
                <a:latin typeface="Söhne"/>
              </a:rPr>
              <a:t>Utilisation du fichier chiffré dans un </a:t>
            </a:r>
            <a:r>
              <a:rPr lang="fr-FR" b="1"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Montre un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YAML qui inclut </a:t>
            </a:r>
            <a:r>
              <a:rPr lang="fr-FR" b="0" i="0" dirty="0" err="1">
                <a:solidFill>
                  <a:srgbClr val="0D0D0D"/>
                </a:solidFill>
                <a:effectLst/>
                <a:highlight>
                  <a:srgbClr val="FFFFFF"/>
                </a:highlight>
                <a:latin typeface="Söhne"/>
              </a:rPr>
              <a:t>secrets.yml</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Utilise la variable déchiffrée dans une tâche Ansible.</a:t>
            </a:r>
          </a:p>
          <a:p>
            <a:pPr algn="l">
              <a:buFont typeface="+mj-lt"/>
              <a:buAutoNum type="arabicPeriod"/>
            </a:pPr>
            <a:r>
              <a:rPr lang="fr-FR" b="1" i="0" dirty="0">
                <a:solidFill>
                  <a:srgbClr val="0D0D0D"/>
                </a:solidFill>
                <a:effectLst/>
                <a:highlight>
                  <a:srgbClr val="FFFFFF"/>
                </a:highlight>
                <a:latin typeface="Söhne"/>
              </a:rPr>
              <a:t>Exécution du </a:t>
            </a:r>
            <a:r>
              <a:rPr lang="fr-FR" b="1"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Utilise ansible-</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a:t>
            </a:r>
            <a:r>
              <a:rPr lang="fr-FR" b="0" i="0" dirty="0" err="1">
                <a:solidFill>
                  <a:srgbClr val="0D0D0D"/>
                </a:solidFill>
                <a:effectLst/>
                <a:highlight>
                  <a:srgbClr val="FFFFFF"/>
                </a:highlight>
                <a:latin typeface="Söhne"/>
              </a:rPr>
              <a:t>ask-vault-pass</a:t>
            </a:r>
            <a:r>
              <a:rPr lang="fr-FR" b="0" i="0" dirty="0">
                <a:solidFill>
                  <a:srgbClr val="0D0D0D"/>
                </a:solidFill>
                <a:effectLst/>
                <a:highlight>
                  <a:srgbClr val="FFFFFF"/>
                </a:highlight>
                <a:latin typeface="Söhne"/>
              </a:rPr>
              <a:t>.</a:t>
            </a:r>
          </a:p>
          <a:p>
            <a:pPr algn="l"/>
            <a:r>
              <a:rPr lang="fr-FR" b="1" i="0" dirty="0">
                <a:solidFill>
                  <a:srgbClr val="0D0D0D"/>
                </a:solidFill>
                <a:effectLst/>
                <a:highlight>
                  <a:srgbClr val="FFFFFF"/>
                </a:highlight>
                <a:latin typeface="Söhne"/>
              </a:rPr>
              <a:t>Comparaison et Différences</a:t>
            </a:r>
          </a:p>
          <a:p>
            <a:pPr algn="l">
              <a:buFont typeface="+mj-lt"/>
              <a:buAutoNum type="arabicPeriod"/>
            </a:pPr>
            <a:r>
              <a:rPr lang="fr-FR" b="1" i="0" dirty="0">
                <a:solidFill>
                  <a:srgbClr val="0D0D0D"/>
                </a:solidFill>
                <a:effectLst/>
                <a:highlight>
                  <a:srgbClr val="FFFFFF"/>
                </a:highlight>
                <a:latin typeface="Söhne"/>
              </a:rPr>
              <a:t>Création vs. Chiffrement</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1" i="0" dirty="0">
                <a:solidFill>
                  <a:srgbClr val="0D0D0D"/>
                </a:solidFill>
                <a:effectLst/>
                <a:highlight>
                  <a:srgbClr val="FFFFFF"/>
                </a:highlight>
                <a:latin typeface="Söhne"/>
              </a:rPr>
              <a:t>Exemple Pratique</a:t>
            </a:r>
            <a:r>
              <a:rPr lang="fr-FR" b="0" i="0" dirty="0">
                <a:solidFill>
                  <a:srgbClr val="0D0D0D"/>
                </a:solidFill>
                <a:effectLst/>
                <a:highlight>
                  <a:srgbClr val="FFFFFF"/>
                </a:highlight>
                <a:latin typeface="Söhne"/>
              </a:rPr>
              <a:t>: Présuppose que le fichier existe déjà et montre comment le chiffrer.</a:t>
            </a:r>
          </a:p>
          <a:p>
            <a:pPr marL="742950" lvl="1" indent="-285750" algn="l">
              <a:buFont typeface="+mj-lt"/>
              <a:buAutoNum type="arabicPeriod"/>
            </a:pPr>
            <a:r>
              <a:rPr lang="fr-FR" b="1" i="0" dirty="0">
                <a:solidFill>
                  <a:srgbClr val="0D0D0D"/>
                </a:solidFill>
                <a:effectLst/>
                <a:highlight>
                  <a:srgbClr val="FFFFFF"/>
                </a:highlight>
                <a:latin typeface="Söhne"/>
              </a:rPr>
              <a:t>Exemple de Création et Utilisation</a:t>
            </a:r>
            <a:r>
              <a:rPr lang="fr-FR" b="0" i="0" dirty="0">
                <a:solidFill>
                  <a:srgbClr val="0D0D0D"/>
                </a:solidFill>
                <a:effectLst/>
                <a:highlight>
                  <a:srgbClr val="FFFFFF"/>
                </a:highlight>
                <a:latin typeface="Söhne"/>
              </a:rPr>
              <a:t>: Montre comment créer un fichier chiffré dès le début.</a:t>
            </a:r>
          </a:p>
          <a:p>
            <a:pPr algn="l">
              <a:buFont typeface="+mj-lt"/>
              <a:buAutoNum type="arabicPeriod"/>
            </a:pPr>
            <a:r>
              <a:rPr lang="fr-FR" b="1" i="0" dirty="0">
                <a:solidFill>
                  <a:srgbClr val="0D0D0D"/>
                </a:solidFill>
                <a:effectLst/>
                <a:highlight>
                  <a:srgbClr val="FFFFFF"/>
                </a:highlight>
                <a:latin typeface="Söhne"/>
              </a:rPr>
              <a:t>Contenu chiffré</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1" i="0" dirty="0">
                <a:solidFill>
                  <a:srgbClr val="0D0D0D"/>
                </a:solidFill>
                <a:effectLst/>
                <a:highlight>
                  <a:srgbClr val="FFFFFF"/>
                </a:highlight>
                <a:latin typeface="Söhne"/>
              </a:rPr>
              <a:t>Exemple Pratique</a:t>
            </a:r>
            <a:r>
              <a:rPr lang="fr-FR" b="0" i="0" dirty="0">
                <a:solidFill>
                  <a:srgbClr val="0D0D0D"/>
                </a:solidFill>
                <a:effectLst/>
                <a:highlight>
                  <a:srgbClr val="FFFFFF"/>
                </a:highlight>
                <a:latin typeface="Söhne"/>
              </a:rPr>
              <a:t>: Ne montre pas le contenu chiffré du fichier.</a:t>
            </a:r>
          </a:p>
          <a:p>
            <a:pPr marL="742950" lvl="1" indent="-285750" algn="l">
              <a:buFont typeface="+mj-lt"/>
              <a:buAutoNum type="arabicPeriod"/>
            </a:pPr>
            <a:r>
              <a:rPr lang="fr-FR" b="1" i="0" dirty="0">
                <a:solidFill>
                  <a:srgbClr val="0D0D0D"/>
                </a:solidFill>
                <a:effectLst/>
                <a:highlight>
                  <a:srgbClr val="FFFFFF"/>
                </a:highlight>
                <a:latin typeface="Söhne"/>
              </a:rPr>
              <a:t>Exemple de Création et Utilisation</a:t>
            </a:r>
            <a:r>
              <a:rPr lang="fr-FR" b="0" i="0" dirty="0">
                <a:solidFill>
                  <a:srgbClr val="0D0D0D"/>
                </a:solidFill>
                <a:effectLst/>
                <a:highlight>
                  <a:srgbClr val="FFFFFF"/>
                </a:highlight>
                <a:latin typeface="Söhne"/>
              </a:rPr>
              <a:t>: Montre à quoi ressemble le contenu du fichier après chiffrement.</a:t>
            </a:r>
          </a:p>
          <a:p>
            <a:pPr algn="l">
              <a:buFont typeface="+mj-lt"/>
              <a:buAutoNum type="arabicPeriod"/>
            </a:pPr>
            <a:r>
              <a:rPr lang="fr-FR" b="1" i="0" dirty="0">
                <a:solidFill>
                  <a:srgbClr val="0D0D0D"/>
                </a:solidFill>
                <a:effectLst/>
                <a:highlight>
                  <a:srgbClr val="FFFFFF"/>
                </a:highlight>
                <a:latin typeface="Söhne"/>
              </a:rPr>
              <a:t>Automatisation avec fichier de mot de passe</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1" i="0" dirty="0">
                <a:solidFill>
                  <a:srgbClr val="0D0D0D"/>
                </a:solidFill>
                <a:effectLst/>
                <a:highlight>
                  <a:srgbClr val="FFFFFF"/>
                </a:highlight>
                <a:latin typeface="Söhne"/>
              </a:rPr>
              <a:t>Exemple Pratique</a:t>
            </a:r>
            <a:r>
              <a:rPr lang="fr-FR" b="0" i="0" dirty="0">
                <a:solidFill>
                  <a:srgbClr val="0D0D0D"/>
                </a:solidFill>
                <a:effectLst/>
                <a:highlight>
                  <a:srgbClr val="FFFFFF"/>
                </a:highlight>
                <a:latin typeface="Söhne"/>
              </a:rPr>
              <a:t>: Mentionne l'utilisation d'un fichier de mot de passe pour automatiser le déchiffrement.</a:t>
            </a:r>
          </a:p>
          <a:p>
            <a:pPr marL="742950" lvl="1" indent="-285750" algn="l">
              <a:buFont typeface="+mj-lt"/>
              <a:buAutoNum type="arabicPeriod"/>
            </a:pPr>
            <a:r>
              <a:rPr lang="fr-FR" b="1" i="0" dirty="0">
                <a:solidFill>
                  <a:srgbClr val="0D0D0D"/>
                </a:solidFill>
                <a:effectLst/>
                <a:highlight>
                  <a:srgbClr val="FFFFFF"/>
                </a:highlight>
                <a:latin typeface="Söhne"/>
              </a:rPr>
              <a:t>Exemple de Création et Utilisation</a:t>
            </a:r>
            <a:r>
              <a:rPr lang="fr-FR" b="0" i="0" dirty="0">
                <a:solidFill>
                  <a:srgbClr val="0D0D0D"/>
                </a:solidFill>
                <a:effectLst/>
                <a:highlight>
                  <a:srgbClr val="FFFFFF"/>
                </a:highlight>
                <a:latin typeface="Söhne"/>
              </a:rPr>
              <a:t>: Ne mentionne pas spécifiquement cette option.</a:t>
            </a:r>
          </a:p>
          <a:p>
            <a:pPr algn="l"/>
            <a:r>
              <a:rPr lang="fr-FR" b="1" i="0" dirty="0">
                <a:solidFill>
                  <a:srgbClr val="0D0D0D"/>
                </a:solidFill>
                <a:effectLst/>
                <a:highlight>
                  <a:srgbClr val="FFFFFF"/>
                </a:highlight>
                <a:latin typeface="Söhne"/>
              </a:rPr>
              <a:t>Résumé et Consolidation</a:t>
            </a:r>
          </a:p>
          <a:p>
            <a:pPr algn="l"/>
            <a:r>
              <a:rPr lang="fr-FR" b="0" i="0" dirty="0">
                <a:solidFill>
                  <a:srgbClr val="0D0D0D"/>
                </a:solidFill>
                <a:effectLst/>
                <a:highlight>
                  <a:srgbClr val="FFFFFF"/>
                </a:highlight>
                <a:latin typeface="Söhne"/>
              </a:rPr>
              <a:t>Pour fournir une vue d'ensemble complète, on peut combiner les éléments des deux sections comme suit :</a:t>
            </a: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74</a:t>
            </a:fld>
            <a:endParaRPr lang="fr-FR"/>
          </a:p>
        </p:txBody>
      </p:sp>
    </p:spTree>
    <p:extLst>
      <p:ext uri="{BB962C8B-B14F-4D97-AF65-F5344CB8AC3E}">
        <p14:creationId xmlns:p14="http://schemas.microsoft.com/office/powerpoint/2010/main" val="44951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SSH signifie Secure Shell. C'est un protocole réseau cryptographique qui permet la communication sécurisée entre deux ordinateurs via un réseau non sécurisé. SSH est couramment utilisé pour la connexion distante à des serveurs et d'autres systèmes sur un réseau, permettant aux utilisateurs d'accéder et de gérer des ressources de manière sécurisée. Il fournit des mécanismes de cryptage et d'authentification robustes, ce qui en fait un choix populaire pour l'administration distante sécurisée et le transfert de fichiers.</a:t>
            </a:r>
          </a:p>
          <a:p>
            <a:r>
              <a:rPr lang="fr-FR" b="0" i="0" dirty="0">
                <a:solidFill>
                  <a:srgbClr val="0D0D0D"/>
                </a:solidFill>
                <a:effectLst/>
                <a:highlight>
                  <a:srgbClr val="FFFFFF"/>
                </a:highlight>
                <a:latin typeface="Söhne"/>
              </a:rPr>
              <a:t>Ansible recourt à SSH pour réaliser une provision sécurisée de serveurs distants.</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12</a:t>
            </a:fld>
            <a:endParaRPr lang="fr-FR"/>
          </a:p>
        </p:txBody>
      </p:sp>
    </p:spTree>
    <p:extLst>
      <p:ext uri="{BB962C8B-B14F-4D97-AF65-F5344CB8AC3E}">
        <p14:creationId xmlns:p14="http://schemas.microsoft.com/office/powerpoint/2010/main" val="160760455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0D0D0D"/>
                </a:solidFill>
                <a:effectLst/>
                <a:highlight>
                  <a:srgbClr val="FFFFFF"/>
                </a:highlight>
                <a:latin typeface="Söhne"/>
              </a:rPr>
              <a:t>Les deux sections couvrent des aspects similaires de l'utilisation d'Ansible Vault, mais elles sont structurées de manière légèrement différente. Voici un résumé et une comparaison des deux :</a:t>
            </a:r>
          </a:p>
          <a:p>
            <a:pPr algn="l"/>
            <a:r>
              <a:rPr lang="fr-FR" b="1" i="0" dirty="0">
                <a:solidFill>
                  <a:srgbClr val="0D0D0D"/>
                </a:solidFill>
                <a:effectLst/>
                <a:highlight>
                  <a:srgbClr val="FFFFFF"/>
                </a:highlight>
                <a:latin typeface="Söhne"/>
              </a:rPr>
              <a:t>Exemple Pratique</a:t>
            </a:r>
          </a:p>
          <a:p>
            <a:pPr algn="l"/>
            <a:r>
              <a:rPr lang="fr-FR" b="1" i="0" dirty="0">
                <a:solidFill>
                  <a:srgbClr val="0D0D0D"/>
                </a:solidFill>
                <a:effectLst/>
                <a:highlight>
                  <a:srgbClr val="FFFFFF"/>
                </a:highlight>
                <a:latin typeface="Söhne"/>
              </a:rPr>
              <a:t>Objectif</a:t>
            </a:r>
            <a:r>
              <a:rPr lang="fr-FR" b="0" i="0" dirty="0">
                <a:solidFill>
                  <a:srgbClr val="0D0D0D"/>
                </a:solidFill>
                <a:effectLst/>
                <a:highlight>
                  <a:srgbClr val="FFFFFF"/>
                </a:highlight>
                <a:latin typeface="Söhne"/>
              </a:rPr>
              <a:t>: Montrer comment chiffrer un fichier de variables contenant des informations sensibles et l'utiliser dans un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a:t>
            </a:r>
          </a:p>
          <a:p>
            <a:pPr algn="l"/>
            <a:r>
              <a:rPr lang="fr-FR" b="1" i="0" dirty="0">
                <a:solidFill>
                  <a:srgbClr val="0D0D0D"/>
                </a:solidFill>
                <a:effectLst/>
                <a:highlight>
                  <a:srgbClr val="FFFFFF"/>
                </a:highlight>
                <a:latin typeface="Söhne"/>
              </a:rPr>
              <a:t>Étapes</a:t>
            </a:r>
            <a:r>
              <a:rPr lang="fr-FR" b="0" i="0" dirty="0">
                <a:solidFill>
                  <a:srgbClr val="0D0D0D"/>
                </a:solidFill>
                <a:effectLst/>
                <a:highlight>
                  <a:srgbClr val="FFFFFF"/>
                </a:highlight>
                <a:latin typeface="Söhne"/>
              </a:rPr>
              <a:t>:</a:t>
            </a:r>
          </a:p>
          <a:p>
            <a:pPr algn="l">
              <a:buFont typeface="+mj-lt"/>
              <a:buAutoNum type="arabicPeriod"/>
            </a:pPr>
            <a:r>
              <a:rPr lang="fr-FR" b="1" i="0" dirty="0">
                <a:solidFill>
                  <a:srgbClr val="0D0D0D"/>
                </a:solidFill>
                <a:effectLst/>
                <a:highlight>
                  <a:srgbClr val="FFFFFF"/>
                </a:highlight>
                <a:latin typeface="Söhne"/>
              </a:rPr>
              <a:t>Contenu du fichier </a:t>
            </a:r>
            <a:r>
              <a:rPr lang="fr-FR" b="1" i="0" dirty="0" err="1">
                <a:solidFill>
                  <a:srgbClr val="0D0D0D"/>
                </a:solidFill>
                <a:effectLst/>
                <a:highlight>
                  <a:srgbClr val="FFFFFF"/>
                </a:highlight>
                <a:latin typeface="Söhne"/>
              </a:rPr>
              <a:t>secrets.yml</a:t>
            </a:r>
            <a:r>
              <a:rPr lang="fr-FR" b="1" i="0" dirty="0">
                <a:solidFill>
                  <a:srgbClr val="0D0D0D"/>
                </a:solidFill>
                <a:effectLst/>
                <a:highlight>
                  <a:srgbClr val="FFFFFF"/>
                </a:highlight>
                <a:latin typeface="Söhne"/>
              </a:rPr>
              <a:t> avant chiffrement</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Montre un fichier YAML avec des variables sensibles.</a:t>
            </a:r>
          </a:p>
          <a:p>
            <a:pPr algn="l">
              <a:buFont typeface="+mj-lt"/>
              <a:buAutoNum type="arabicPeriod"/>
            </a:pPr>
            <a:r>
              <a:rPr lang="fr-FR" b="1" i="0" dirty="0">
                <a:solidFill>
                  <a:srgbClr val="0D0D0D"/>
                </a:solidFill>
                <a:effectLst/>
                <a:highlight>
                  <a:srgbClr val="FFFFFF"/>
                </a:highlight>
                <a:latin typeface="Söhne"/>
              </a:rPr>
              <a:t>Commande pour chiffrer le fichier</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Utilise ansible-</a:t>
            </a:r>
            <a:r>
              <a:rPr lang="fr-FR" b="0" i="0" dirty="0" err="1">
                <a:solidFill>
                  <a:srgbClr val="0D0D0D"/>
                </a:solidFill>
                <a:effectLst/>
                <a:highlight>
                  <a:srgbClr val="FFFFFF"/>
                </a:highlight>
                <a:latin typeface="Söhne"/>
              </a:rPr>
              <a:t>vault</a:t>
            </a:r>
            <a:r>
              <a:rPr lang="fr-FR" b="0" i="0" dirty="0">
                <a:solidFill>
                  <a:srgbClr val="0D0D0D"/>
                </a:solidFill>
                <a:effectLst/>
                <a:highlight>
                  <a:srgbClr val="FFFFFF"/>
                </a:highlight>
                <a:latin typeface="Söhne"/>
              </a:rPr>
              <a:t> </a:t>
            </a:r>
            <a:r>
              <a:rPr lang="fr-FR" b="0" i="0" dirty="0" err="1">
                <a:solidFill>
                  <a:srgbClr val="0D0D0D"/>
                </a:solidFill>
                <a:effectLst/>
                <a:highlight>
                  <a:srgbClr val="FFFFFF"/>
                </a:highlight>
                <a:latin typeface="Söhne"/>
              </a:rPr>
              <a:t>encrypt</a:t>
            </a:r>
            <a:r>
              <a:rPr lang="fr-FR" b="0" i="0" dirty="0">
                <a:solidFill>
                  <a:srgbClr val="0D0D0D"/>
                </a:solidFill>
                <a:effectLst/>
                <a:highlight>
                  <a:srgbClr val="FFFFFF"/>
                </a:highlight>
                <a:latin typeface="Söhne"/>
              </a:rPr>
              <a:t> </a:t>
            </a:r>
            <a:r>
              <a:rPr lang="fr-FR" b="0" i="0" dirty="0" err="1">
                <a:solidFill>
                  <a:srgbClr val="0D0D0D"/>
                </a:solidFill>
                <a:effectLst/>
                <a:highlight>
                  <a:srgbClr val="FFFFFF"/>
                </a:highlight>
                <a:latin typeface="Söhne"/>
              </a:rPr>
              <a:t>secrets.yml</a:t>
            </a:r>
            <a:r>
              <a:rPr lang="fr-FR" b="0" i="0" dirty="0">
                <a:solidFill>
                  <a:srgbClr val="0D0D0D"/>
                </a:solidFill>
                <a:effectLst/>
                <a:highlight>
                  <a:srgbClr val="FFFFFF"/>
                </a:highlight>
                <a:latin typeface="Söhne"/>
              </a:rPr>
              <a:t>.</a:t>
            </a:r>
          </a:p>
          <a:p>
            <a:pPr algn="l">
              <a:buFont typeface="+mj-lt"/>
              <a:buAutoNum type="arabicPeriod"/>
            </a:pPr>
            <a:r>
              <a:rPr lang="fr-FR" b="1" i="0" dirty="0">
                <a:solidFill>
                  <a:srgbClr val="0D0D0D"/>
                </a:solidFill>
                <a:effectLst/>
                <a:highlight>
                  <a:srgbClr val="FFFFFF"/>
                </a:highlight>
                <a:latin typeface="Söhne"/>
              </a:rPr>
              <a:t>Utilisation du fichier chiffré dans un </a:t>
            </a:r>
            <a:r>
              <a:rPr lang="fr-FR" b="1"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Montre un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YAML qui inclut </a:t>
            </a:r>
            <a:r>
              <a:rPr lang="fr-FR" b="0" i="0" dirty="0" err="1">
                <a:solidFill>
                  <a:srgbClr val="0D0D0D"/>
                </a:solidFill>
                <a:effectLst/>
                <a:highlight>
                  <a:srgbClr val="FFFFFF"/>
                </a:highlight>
                <a:latin typeface="Söhne"/>
              </a:rPr>
              <a:t>secrets.yml</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Utilise la variable déchiffrée dans une tâche Ansible.</a:t>
            </a:r>
          </a:p>
          <a:p>
            <a:pPr algn="l">
              <a:buFont typeface="+mj-lt"/>
              <a:buAutoNum type="arabicPeriod"/>
            </a:pPr>
            <a:r>
              <a:rPr lang="fr-FR" b="1" i="0" dirty="0">
                <a:solidFill>
                  <a:srgbClr val="0D0D0D"/>
                </a:solidFill>
                <a:effectLst/>
                <a:highlight>
                  <a:srgbClr val="FFFFFF"/>
                </a:highlight>
                <a:latin typeface="Söhne"/>
              </a:rPr>
              <a:t>Automatisation avec un fichier de mot de passe</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Explique comment utiliser un fichier de mot de passe avec --</a:t>
            </a:r>
            <a:r>
              <a:rPr lang="fr-FR" b="0" i="0" dirty="0" err="1">
                <a:solidFill>
                  <a:srgbClr val="0D0D0D"/>
                </a:solidFill>
                <a:effectLst/>
                <a:highlight>
                  <a:srgbClr val="FFFFFF"/>
                </a:highlight>
                <a:latin typeface="Söhne"/>
              </a:rPr>
              <a:t>vault</a:t>
            </a:r>
            <a:r>
              <a:rPr lang="fr-FR" b="0" i="0" dirty="0">
                <a:solidFill>
                  <a:srgbClr val="0D0D0D"/>
                </a:solidFill>
                <a:effectLst/>
                <a:highlight>
                  <a:srgbClr val="FFFFFF"/>
                </a:highlight>
                <a:latin typeface="Söhne"/>
              </a:rPr>
              <a:t>-</a:t>
            </a:r>
            <a:r>
              <a:rPr lang="fr-FR" b="0" i="0" dirty="0" err="1">
                <a:solidFill>
                  <a:srgbClr val="0D0D0D"/>
                </a:solidFill>
                <a:effectLst/>
                <a:highlight>
                  <a:srgbClr val="FFFFFF"/>
                </a:highlight>
                <a:latin typeface="Söhne"/>
              </a:rPr>
              <a:t>password</a:t>
            </a:r>
            <a:r>
              <a:rPr lang="fr-FR" b="0" i="0" dirty="0">
                <a:solidFill>
                  <a:srgbClr val="0D0D0D"/>
                </a:solidFill>
                <a:effectLst/>
                <a:highlight>
                  <a:srgbClr val="FFFFFF"/>
                </a:highlight>
                <a:latin typeface="Söhne"/>
              </a:rPr>
              <a:t>-file.</a:t>
            </a:r>
          </a:p>
          <a:p>
            <a:pPr algn="l"/>
            <a:r>
              <a:rPr lang="fr-FR" b="1" i="0" dirty="0">
                <a:solidFill>
                  <a:srgbClr val="0D0D0D"/>
                </a:solidFill>
                <a:effectLst/>
                <a:highlight>
                  <a:srgbClr val="FFFFFF"/>
                </a:highlight>
                <a:latin typeface="Söhne"/>
              </a:rPr>
              <a:t>Exemple de Création et Utilisation de Vault</a:t>
            </a:r>
          </a:p>
          <a:p>
            <a:pPr algn="l"/>
            <a:r>
              <a:rPr lang="fr-FR" b="1" i="0" dirty="0">
                <a:solidFill>
                  <a:srgbClr val="0D0D0D"/>
                </a:solidFill>
                <a:effectLst/>
                <a:highlight>
                  <a:srgbClr val="FFFFFF"/>
                </a:highlight>
                <a:latin typeface="Söhne"/>
              </a:rPr>
              <a:t>Objectif</a:t>
            </a:r>
            <a:r>
              <a:rPr lang="fr-FR" b="0" i="0" dirty="0">
                <a:solidFill>
                  <a:srgbClr val="0D0D0D"/>
                </a:solidFill>
                <a:effectLst/>
                <a:highlight>
                  <a:srgbClr val="FFFFFF"/>
                </a:highlight>
                <a:latin typeface="Söhne"/>
              </a:rPr>
              <a:t>: Fournir un guide détaillé pour créer un fichier chiffré, afficher son contenu chiffré, et l'utiliser dans un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a:t>
            </a:r>
          </a:p>
          <a:p>
            <a:pPr algn="l"/>
            <a:r>
              <a:rPr lang="fr-FR" b="1" i="0" dirty="0">
                <a:solidFill>
                  <a:srgbClr val="0D0D0D"/>
                </a:solidFill>
                <a:effectLst/>
                <a:highlight>
                  <a:srgbClr val="FFFFFF"/>
                </a:highlight>
                <a:latin typeface="Söhne"/>
              </a:rPr>
              <a:t>Étapes</a:t>
            </a:r>
            <a:r>
              <a:rPr lang="fr-FR" b="0" i="0" dirty="0">
                <a:solidFill>
                  <a:srgbClr val="0D0D0D"/>
                </a:solidFill>
                <a:effectLst/>
                <a:highlight>
                  <a:srgbClr val="FFFFFF"/>
                </a:highlight>
                <a:latin typeface="Söhne"/>
              </a:rPr>
              <a:t>:</a:t>
            </a:r>
          </a:p>
          <a:p>
            <a:pPr algn="l">
              <a:buFont typeface="+mj-lt"/>
              <a:buAutoNum type="arabicPeriod"/>
            </a:pPr>
            <a:r>
              <a:rPr lang="fr-FR" b="1" i="0" dirty="0">
                <a:solidFill>
                  <a:srgbClr val="0D0D0D"/>
                </a:solidFill>
                <a:effectLst/>
                <a:highlight>
                  <a:srgbClr val="FFFFFF"/>
                </a:highlight>
                <a:latin typeface="Söhne"/>
              </a:rPr>
              <a:t>Création d'un fichier chiffré</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Utilise ansible-</a:t>
            </a:r>
            <a:r>
              <a:rPr lang="fr-FR" b="0" i="0" dirty="0" err="1">
                <a:solidFill>
                  <a:srgbClr val="0D0D0D"/>
                </a:solidFill>
                <a:effectLst/>
                <a:highlight>
                  <a:srgbClr val="FFFFFF"/>
                </a:highlight>
                <a:latin typeface="Söhne"/>
              </a:rPr>
              <a:t>vault</a:t>
            </a:r>
            <a:r>
              <a:rPr lang="fr-FR" b="0" i="0" dirty="0">
                <a:solidFill>
                  <a:srgbClr val="0D0D0D"/>
                </a:solidFill>
                <a:effectLst/>
                <a:highlight>
                  <a:srgbClr val="FFFFFF"/>
                </a:highlight>
                <a:latin typeface="Söhne"/>
              </a:rPr>
              <a:t> </a:t>
            </a:r>
            <a:r>
              <a:rPr lang="fr-FR" b="0" i="0" dirty="0" err="1">
                <a:solidFill>
                  <a:srgbClr val="0D0D0D"/>
                </a:solidFill>
                <a:effectLst/>
                <a:highlight>
                  <a:srgbClr val="FFFFFF"/>
                </a:highlight>
                <a:latin typeface="Söhne"/>
              </a:rPr>
              <a:t>create</a:t>
            </a:r>
            <a:r>
              <a:rPr lang="fr-FR" b="0" i="0" dirty="0">
                <a:solidFill>
                  <a:srgbClr val="0D0D0D"/>
                </a:solidFill>
                <a:effectLst/>
                <a:highlight>
                  <a:srgbClr val="FFFFFF"/>
                </a:highlight>
                <a:latin typeface="Söhne"/>
              </a:rPr>
              <a:t> </a:t>
            </a:r>
            <a:r>
              <a:rPr lang="fr-FR" b="0" i="0" dirty="0" err="1">
                <a:solidFill>
                  <a:srgbClr val="0D0D0D"/>
                </a:solidFill>
                <a:effectLst/>
                <a:highlight>
                  <a:srgbClr val="FFFFFF"/>
                </a:highlight>
                <a:latin typeface="Söhne"/>
              </a:rPr>
              <a:t>secrets.yml</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Invite l'utilisateur à saisir un mot de passe et à entrer les données dans un éditeur de texte.</a:t>
            </a:r>
          </a:p>
          <a:p>
            <a:pPr algn="l">
              <a:buFont typeface="+mj-lt"/>
              <a:buAutoNum type="arabicPeriod"/>
            </a:pPr>
            <a:r>
              <a:rPr lang="fr-FR" b="1" i="0" dirty="0">
                <a:solidFill>
                  <a:srgbClr val="0D0D0D"/>
                </a:solidFill>
                <a:effectLst/>
                <a:highlight>
                  <a:srgbClr val="FFFFFF"/>
                </a:highlight>
                <a:latin typeface="Söhne"/>
              </a:rPr>
              <a:t>Contenu du fichier </a:t>
            </a:r>
            <a:r>
              <a:rPr lang="fr-FR" b="1" i="0" dirty="0" err="1">
                <a:solidFill>
                  <a:srgbClr val="0D0D0D"/>
                </a:solidFill>
                <a:effectLst/>
                <a:highlight>
                  <a:srgbClr val="FFFFFF"/>
                </a:highlight>
                <a:latin typeface="Söhne"/>
              </a:rPr>
              <a:t>secrets.yml</a:t>
            </a:r>
            <a:r>
              <a:rPr lang="fr-FR" b="1" i="0" dirty="0">
                <a:solidFill>
                  <a:srgbClr val="0D0D0D"/>
                </a:solidFill>
                <a:effectLst/>
                <a:highlight>
                  <a:srgbClr val="FFFFFF"/>
                </a:highlight>
                <a:latin typeface="Söhne"/>
              </a:rPr>
              <a:t> après chiffrement</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Montre à quoi ressemble le contenu chiffré du fichier.</a:t>
            </a:r>
          </a:p>
          <a:p>
            <a:pPr algn="l">
              <a:buFont typeface="+mj-lt"/>
              <a:buAutoNum type="arabicPeriod"/>
            </a:pPr>
            <a:r>
              <a:rPr lang="fr-FR" b="1" i="0" dirty="0">
                <a:solidFill>
                  <a:srgbClr val="0D0D0D"/>
                </a:solidFill>
                <a:effectLst/>
                <a:highlight>
                  <a:srgbClr val="FFFFFF"/>
                </a:highlight>
                <a:latin typeface="Söhne"/>
              </a:rPr>
              <a:t>Utilisation du fichier chiffré dans un </a:t>
            </a:r>
            <a:r>
              <a:rPr lang="fr-FR" b="1"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Montre un </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YAML qui inclut </a:t>
            </a:r>
            <a:r>
              <a:rPr lang="fr-FR" b="0" i="0" dirty="0" err="1">
                <a:solidFill>
                  <a:srgbClr val="0D0D0D"/>
                </a:solidFill>
                <a:effectLst/>
                <a:highlight>
                  <a:srgbClr val="FFFFFF"/>
                </a:highlight>
                <a:latin typeface="Söhne"/>
              </a:rPr>
              <a:t>secrets.yml</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Utilise la variable déchiffrée dans une tâche Ansible.</a:t>
            </a:r>
          </a:p>
          <a:p>
            <a:pPr algn="l">
              <a:buFont typeface="+mj-lt"/>
              <a:buAutoNum type="arabicPeriod"/>
            </a:pPr>
            <a:r>
              <a:rPr lang="fr-FR" b="1" i="0" dirty="0">
                <a:solidFill>
                  <a:srgbClr val="0D0D0D"/>
                </a:solidFill>
                <a:effectLst/>
                <a:highlight>
                  <a:srgbClr val="FFFFFF"/>
                </a:highlight>
                <a:latin typeface="Söhne"/>
              </a:rPr>
              <a:t>Exécution du </a:t>
            </a:r>
            <a:r>
              <a:rPr lang="fr-FR" b="1"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0" i="0" dirty="0">
                <a:solidFill>
                  <a:srgbClr val="0D0D0D"/>
                </a:solidFill>
                <a:effectLst/>
                <a:highlight>
                  <a:srgbClr val="FFFFFF"/>
                </a:highlight>
                <a:latin typeface="Söhne"/>
              </a:rPr>
              <a:t>Utilise ansible-</a:t>
            </a:r>
            <a:r>
              <a:rPr lang="fr-FR" b="0" i="0" dirty="0" err="1">
                <a:solidFill>
                  <a:srgbClr val="0D0D0D"/>
                </a:solidFill>
                <a:effectLst/>
                <a:highlight>
                  <a:srgbClr val="FFFFFF"/>
                </a:highlight>
                <a:latin typeface="Söhne"/>
              </a:rPr>
              <a:t>playbook</a:t>
            </a:r>
            <a:r>
              <a:rPr lang="fr-FR" b="0" i="0" dirty="0">
                <a:solidFill>
                  <a:srgbClr val="0D0D0D"/>
                </a:solidFill>
                <a:effectLst/>
                <a:highlight>
                  <a:srgbClr val="FFFFFF"/>
                </a:highlight>
                <a:latin typeface="Söhne"/>
              </a:rPr>
              <a:t> --</a:t>
            </a:r>
            <a:r>
              <a:rPr lang="fr-FR" b="0" i="0" dirty="0" err="1">
                <a:solidFill>
                  <a:srgbClr val="0D0D0D"/>
                </a:solidFill>
                <a:effectLst/>
                <a:highlight>
                  <a:srgbClr val="FFFFFF"/>
                </a:highlight>
                <a:latin typeface="Söhne"/>
              </a:rPr>
              <a:t>ask-vault-pass</a:t>
            </a:r>
            <a:r>
              <a:rPr lang="fr-FR" b="0" i="0" dirty="0">
                <a:solidFill>
                  <a:srgbClr val="0D0D0D"/>
                </a:solidFill>
                <a:effectLst/>
                <a:highlight>
                  <a:srgbClr val="FFFFFF"/>
                </a:highlight>
                <a:latin typeface="Söhne"/>
              </a:rPr>
              <a:t>.</a:t>
            </a:r>
          </a:p>
          <a:p>
            <a:pPr algn="l"/>
            <a:r>
              <a:rPr lang="fr-FR" b="1" i="0" dirty="0">
                <a:solidFill>
                  <a:srgbClr val="0D0D0D"/>
                </a:solidFill>
                <a:effectLst/>
                <a:highlight>
                  <a:srgbClr val="FFFFFF"/>
                </a:highlight>
                <a:latin typeface="Söhne"/>
              </a:rPr>
              <a:t>Comparaison et Différences</a:t>
            </a:r>
          </a:p>
          <a:p>
            <a:pPr algn="l">
              <a:buFont typeface="+mj-lt"/>
              <a:buAutoNum type="arabicPeriod"/>
            </a:pPr>
            <a:r>
              <a:rPr lang="fr-FR" b="1" i="0" dirty="0">
                <a:solidFill>
                  <a:srgbClr val="0D0D0D"/>
                </a:solidFill>
                <a:effectLst/>
                <a:highlight>
                  <a:srgbClr val="FFFFFF"/>
                </a:highlight>
                <a:latin typeface="Söhne"/>
              </a:rPr>
              <a:t>Création vs. Chiffrement</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1" i="0" dirty="0">
                <a:solidFill>
                  <a:srgbClr val="0D0D0D"/>
                </a:solidFill>
                <a:effectLst/>
                <a:highlight>
                  <a:srgbClr val="FFFFFF"/>
                </a:highlight>
                <a:latin typeface="Söhne"/>
              </a:rPr>
              <a:t>Exemple Pratique</a:t>
            </a:r>
            <a:r>
              <a:rPr lang="fr-FR" b="0" i="0" dirty="0">
                <a:solidFill>
                  <a:srgbClr val="0D0D0D"/>
                </a:solidFill>
                <a:effectLst/>
                <a:highlight>
                  <a:srgbClr val="FFFFFF"/>
                </a:highlight>
                <a:latin typeface="Söhne"/>
              </a:rPr>
              <a:t>: Présuppose que le fichier existe déjà et montre comment le chiffrer.</a:t>
            </a:r>
          </a:p>
          <a:p>
            <a:pPr marL="742950" lvl="1" indent="-285750" algn="l">
              <a:buFont typeface="+mj-lt"/>
              <a:buAutoNum type="arabicPeriod"/>
            </a:pPr>
            <a:r>
              <a:rPr lang="fr-FR" b="1" i="0" dirty="0">
                <a:solidFill>
                  <a:srgbClr val="0D0D0D"/>
                </a:solidFill>
                <a:effectLst/>
                <a:highlight>
                  <a:srgbClr val="FFFFFF"/>
                </a:highlight>
                <a:latin typeface="Söhne"/>
              </a:rPr>
              <a:t>Exemple de Création et Utilisation</a:t>
            </a:r>
            <a:r>
              <a:rPr lang="fr-FR" b="0" i="0" dirty="0">
                <a:solidFill>
                  <a:srgbClr val="0D0D0D"/>
                </a:solidFill>
                <a:effectLst/>
                <a:highlight>
                  <a:srgbClr val="FFFFFF"/>
                </a:highlight>
                <a:latin typeface="Söhne"/>
              </a:rPr>
              <a:t>: Montre comment créer un fichier chiffré dès le début.</a:t>
            </a:r>
          </a:p>
          <a:p>
            <a:pPr algn="l">
              <a:buFont typeface="+mj-lt"/>
              <a:buAutoNum type="arabicPeriod"/>
            </a:pPr>
            <a:r>
              <a:rPr lang="fr-FR" b="1" i="0" dirty="0">
                <a:solidFill>
                  <a:srgbClr val="0D0D0D"/>
                </a:solidFill>
                <a:effectLst/>
                <a:highlight>
                  <a:srgbClr val="FFFFFF"/>
                </a:highlight>
                <a:latin typeface="Söhne"/>
              </a:rPr>
              <a:t>Contenu chiffré</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1" i="0" dirty="0">
                <a:solidFill>
                  <a:srgbClr val="0D0D0D"/>
                </a:solidFill>
                <a:effectLst/>
                <a:highlight>
                  <a:srgbClr val="FFFFFF"/>
                </a:highlight>
                <a:latin typeface="Söhne"/>
              </a:rPr>
              <a:t>Exemple Pratique</a:t>
            </a:r>
            <a:r>
              <a:rPr lang="fr-FR" b="0" i="0" dirty="0">
                <a:solidFill>
                  <a:srgbClr val="0D0D0D"/>
                </a:solidFill>
                <a:effectLst/>
                <a:highlight>
                  <a:srgbClr val="FFFFFF"/>
                </a:highlight>
                <a:latin typeface="Söhne"/>
              </a:rPr>
              <a:t>: Ne montre pas le contenu chiffré du fichier.</a:t>
            </a:r>
          </a:p>
          <a:p>
            <a:pPr marL="742950" lvl="1" indent="-285750" algn="l">
              <a:buFont typeface="+mj-lt"/>
              <a:buAutoNum type="arabicPeriod"/>
            </a:pPr>
            <a:r>
              <a:rPr lang="fr-FR" b="1" i="0" dirty="0">
                <a:solidFill>
                  <a:srgbClr val="0D0D0D"/>
                </a:solidFill>
                <a:effectLst/>
                <a:highlight>
                  <a:srgbClr val="FFFFFF"/>
                </a:highlight>
                <a:latin typeface="Söhne"/>
              </a:rPr>
              <a:t>Exemple de Création et Utilisation</a:t>
            </a:r>
            <a:r>
              <a:rPr lang="fr-FR" b="0" i="0" dirty="0">
                <a:solidFill>
                  <a:srgbClr val="0D0D0D"/>
                </a:solidFill>
                <a:effectLst/>
                <a:highlight>
                  <a:srgbClr val="FFFFFF"/>
                </a:highlight>
                <a:latin typeface="Söhne"/>
              </a:rPr>
              <a:t>: Montre à quoi ressemble le contenu du fichier après chiffrement.</a:t>
            </a:r>
          </a:p>
          <a:p>
            <a:pPr algn="l">
              <a:buFont typeface="+mj-lt"/>
              <a:buAutoNum type="arabicPeriod"/>
            </a:pPr>
            <a:r>
              <a:rPr lang="fr-FR" b="1" i="0" dirty="0">
                <a:solidFill>
                  <a:srgbClr val="0D0D0D"/>
                </a:solidFill>
                <a:effectLst/>
                <a:highlight>
                  <a:srgbClr val="FFFFFF"/>
                </a:highlight>
                <a:latin typeface="Söhne"/>
              </a:rPr>
              <a:t>Automatisation avec fichier de mot de passe</a:t>
            </a:r>
            <a:r>
              <a:rPr lang="fr-FR" b="0" i="0" dirty="0">
                <a:solidFill>
                  <a:srgbClr val="0D0D0D"/>
                </a:solidFill>
                <a:effectLst/>
                <a:highlight>
                  <a:srgbClr val="FFFFFF"/>
                </a:highlight>
                <a:latin typeface="Söhne"/>
              </a:rPr>
              <a:t>:</a:t>
            </a:r>
          </a:p>
          <a:p>
            <a:pPr marL="742950" lvl="1" indent="-285750" algn="l">
              <a:buFont typeface="+mj-lt"/>
              <a:buAutoNum type="arabicPeriod"/>
            </a:pPr>
            <a:r>
              <a:rPr lang="fr-FR" b="1" i="0" dirty="0">
                <a:solidFill>
                  <a:srgbClr val="0D0D0D"/>
                </a:solidFill>
                <a:effectLst/>
                <a:highlight>
                  <a:srgbClr val="FFFFFF"/>
                </a:highlight>
                <a:latin typeface="Söhne"/>
              </a:rPr>
              <a:t>Exemple Pratique</a:t>
            </a:r>
            <a:r>
              <a:rPr lang="fr-FR" b="0" i="0" dirty="0">
                <a:solidFill>
                  <a:srgbClr val="0D0D0D"/>
                </a:solidFill>
                <a:effectLst/>
                <a:highlight>
                  <a:srgbClr val="FFFFFF"/>
                </a:highlight>
                <a:latin typeface="Söhne"/>
              </a:rPr>
              <a:t>: Mentionne l'utilisation d'un fichier de mot de passe pour automatiser le déchiffrement.</a:t>
            </a:r>
          </a:p>
          <a:p>
            <a:pPr marL="742950" lvl="1" indent="-285750" algn="l">
              <a:buFont typeface="+mj-lt"/>
              <a:buAutoNum type="arabicPeriod"/>
            </a:pPr>
            <a:r>
              <a:rPr lang="fr-FR" b="1" i="0" dirty="0">
                <a:solidFill>
                  <a:srgbClr val="0D0D0D"/>
                </a:solidFill>
                <a:effectLst/>
                <a:highlight>
                  <a:srgbClr val="FFFFFF"/>
                </a:highlight>
                <a:latin typeface="Söhne"/>
              </a:rPr>
              <a:t>Exemple de Création et Utilisation</a:t>
            </a:r>
            <a:r>
              <a:rPr lang="fr-FR" b="0" i="0" dirty="0">
                <a:solidFill>
                  <a:srgbClr val="0D0D0D"/>
                </a:solidFill>
                <a:effectLst/>
                <a:highlight>
                  <a:srgbClr val="FFFFFF"/>
                </a:highlight>
                <a:latin typeface="Söhne"/>
              </a:rPr>
              <a:t>: Ne mentionne pas spécifiquement cette option.</a:t>
            </a:r>
          </a:p>
          <a:p>
            <a:pPr algn="l"/>
            <a:r>
              <a:rPr lang="fr-FR" b="1" i="0" dirty="0">
                <a:solidFill>
                  <a:srgbClr val="0D0D0D"/>
                </a:solidFill>
                <a:effectLst/>
                <a:highlight>
                  <a:srgbClr val="FFFFFF"/>
                </a:highlight>
                <a:latin typeface="Söhne"/>
              </a:rPr>
              <a:t>Résumé et Consolidation</a:t>
            </a:r>
          </a:p>
          <a:p>
            <a:pPr algn="l"/>
            <a:r>
              <a:rPr lang="fr-FR" b="0" i="0" dirty="0">
                <a:solidFill>
                  <a:srgbClr val="0D0D0D"/>
                </a:solidFill>
                <a:effectLst/>
                <a:highlight>
                  <a:srgbClr val="FFFFFF"/>
                </a:highlight>
                <a:latin typeface="Söhne"/>
              </a:rPr>
              <a:t>Pour fournir une vue d'ensemble complète, on peut combiner les éléments des deux sections comme suit :</a:t>
            </a: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75</a:t>
            </a:fld>
            <a:endParaRPr lang="fr-FR"/>
          </a:p>
        </p:txBody>
      </p:sp>
    </p:spTree>
    <p:extLst>
      <p:ext uri="{BB962C8B-B14F-4D97-AF65-F5344CB8AC3E}">
        <p14:creationId xmlns:p14="http://schemas.microsoft.com/office/powerpoint/2010/main" val="387960497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85750" indent="-285750">
              <a:lnSpc>
                <a:spcPct val="150000"/>
              </a:lnSpc>
              <a:buFont typeface="Wingdings" panose="05000000000000000000" pitchFamily="2" charset="2"/>
              <a:buChar char="§"/>
            </a:pPr>
            <a:r>
              <a:rPr lang="fr-FR" sz="4000" dirty="0">
                <a:solidFill>
                  <a:schemeClr val="bg1"/>
                </a:solidFill>
              </a:rPr>
              <a:t>combine les pratiques d'intégration continue et de livraison continue. CI/CD automatise une grande partie, voire la totalité, de l'intervention humaine manuelle traditionnellement nécessaire pour amener un nouveau code d'un commit à la production, englobant les phases de construction, de test (y compris les tests d'intégration, les tests unitaires et les tests de régression) et de déploiement, ainsi que la fourniture d'infrastructure. Avec un pipeline CI/CD, les équipes de développement peuvent apporter des modifications au code qui sont ensuite automatiquement testées et poussées pour la livraison et le déploiement. En maîtrisant le CI/CD, les temps d'arrêt sont minimisés et les releases de code se font plus rapidement.</a:t>
            </a:r>
            <a:endParaRPr lang="fr-FR" sz="3200" dirty="0">
              <a:solidFill>
                <a:schemeClr val="bg1"/>
              </a:solidFill>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76</a:t>
            </a:fld>
            <a:endParaRPr lang="fr-FR"/>
          </a:p>
        </p:txBody>
      </p:sp>
    </p:spTree>
    <p:extLst>
      <p:ext uri="{BB962C8B-B14F-4D97-AF65-F5344CB8AC3E}">
        <p14:creationId xmlns:p14="http://schemas.microsoft.com/office/powerpoint/2010/main" val="327708040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85750" indent="-285750">
              <a:lnSpc>
                <a:spcPct val="150000"/>
              </a:lnSpc>
              <a:buFont typeface="Wingdings" panose="05000000000000000000" pitchFamily="2" charset="2"/>
              <a:buChar char="§"/>
            </a:pPr>
            <a:r>
              <a:rPr lang="fr-FR" sz="5400" dirty="0"/>
              <a:t>Les développeurs doivent attendre que le logiciel complet soit développé pour obtenir les résultats des tests. Il y a une forte possibilité que les résultats des tests révèlent de nombreux bugs. Il était difficile pour les développeurs de localiser ces bugs car ils devaient vérifier l'intégralité du code source de l'application. Cela ralentit le processus de livraison du logiciel. Les retours continus concernant des aspects tels que les problèmes de codage ou d'architecture, les échecs de compilation, le statut des tests et les téléversements de fichiers étaient absents, ce qui peut entraîner une baisse de la qualité du logiciel. L'ensemble du processus était manuel, ce qui augmente le risque de défaillances fréquentes.</a:t>
            </a:r>
            <a:endParaRPr lang="fr-FR" sz="3200" dirty="0">
              <a:solidFill>
                <a:schemeClr val="bg1"/>
              </a:solidFill>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77</a:t>
            </a:fld>
            <a:endParaRPr lang="fr-FR"/>
          </a:p>
        </p:txBody>
      </p:sp>
    </p:spTree>
    <p:extLst>
      <p:ext uri="{BB962C8B-B14F-4D97-AF65-F5344CB8AC3E}">
        <p14:creationId xmlns:p14="http://schemas.microsoft.com/office/powerpoint/2010/main" val="206121834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85750" indent="-285750">
              <a:lnSpc>
                <a:spcPct val="150000"/>
              </a:lnSpc>
              <a:buFont typeface="Wingdings" panose="05000000000000000000" pitchFamily="2" charset="2"/>
              <a:buChar char="§"/>
            </a:pPr>
            <a:r>
              <a:rPr lang="fr-FR" sz="5400" dirty="0"/>
              <a:t>Les développeurs doivent attendre que le logiciel complet soit développé pour obtenir les résultats des tests. Il y a une forte possibilité que les résultats des tests révèlent de nombreux bugs. Il était difficile pour les développeurs de localiser ces bugs car ils devaient vérifier l'intégralité du code source de l'application. Cela ralentit le processus de livraison du logiciel. Les retours continus concernant des aspects tels que les problèmes de codage ou d'architecture, les échecs de compilation, le statut des tests et les téléversements de fichiers étaient absents, ce qui peut entraîner une baisse de la qualité du logiciel. L'ensemble du processus était manuel, ce qui augmente le risque de défaillances fréquentes.</a:t>
            </a:r>
            <a:endParaRPr lang="fr-FR" sz="3200" dirty="0">
              <a:solidFill>
                <a:schemeClr val="bg1"/>
              </a:solidFill>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78</a:t>
            </a:fld>
            <a:endParaRPr lang="fr-FR"/>
          </a:p>
        </p:txBody>
      </p:sp>
    </p:spTree>
    <p:extLst>
      <p:ext uri="{BB962C8B-B14F-4D97-AF65-F5344CB8AC3E}">
        <p14:creationId xmlns:p14="http://schemas.microsoft.com/office/powerpoint/2010/main" val="158169277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85750" indent="-285750">
              <a:lnSpc>
                <a:spcPct val="150000"/>
              </a:lnSpc>
              <a:buFont typeface="Wingdings" panose="05000000000000000000" pitchFamily="2" charset="2"/>
              <a:buChar char="§"/>
            </a:pPr>
            <a:r>
              <a:rPr lang="fr-FR" sz="5400" dirty="0"/>
              <a:t>Les développeurs doivent attendre que le logiciel complet soit développé pour obtenir les résultats des tests. Il y a une forte possibilité que les résultats des tests révèlent de nombreux bugs. Il était difficile pour les développeurs de localiser ces bugs car ils devaient vérifier l'intégralité du code source de l'application. Cela ralentit le processus de livraison du logiciel. Les retours continus concernant des aspects tels que les problèmes de codage ou d'architecture, les échecs de compilation, le statut des tests et les téléversements de fichiers étaient absents, ce qui peut entraîner une baisse de la qualité du logiciel. L'ensemble du processus était manuel, ce qui augmente le risque de défaillances fréquentes.</a:t>
            </a:r>
            <a:endParaRPr lang="fr-FR" sz="3200" dirty="0">
              <a:solidFill>
                <a:schemeClr val="bg1"/>
              </a:solidFill>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79</a:t>
            </a:fld>
            <a:endParaRPr lang="fr-FR"/>
          </a:p>
        </p:txBody>
      </p:sp>
    </p:spTree>
    <p:extLst>
      <p:ext uri="{BB962C8B-B14F-4D97-AF65-F5344CB8AC3E}">
        <p14:creationId xmlns:p14="http://schemas.microsoft.com/office/powerpoint/2010/main" val="251059856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85750" indent="-285750">
              <a:lnSpc>
                <a:spcPct val="150000"/>
              </a:lnSpc>
              <a:buFont typeface="Wingdings" panose="05000000000000000000" pitchFamily="2" charset="2"/>
              <a:buChar char="§"/>
            </a:pPr>
            <a:r>
              <a:rPr lang="fr-FR" sz="5400" dirty="0"/>
              <a:t>Les développeurs doivent attendre que le logiciel complet soit développé pour obtenir les résultats des tests. Il y a une forte possibilité que les résultats des tests révèlent de nombreux bugs. Il était difficile pour les développeurs de localiser ces bugs car ils devaient vérifier l'intégralité du code source de l'application. Cela ralentit le processus de livraison du logiciel. Les retours continus concernant des aspects tels que les problèmes de codage ou d'architecture, les échecs de compilation, le statut des tests et les téléversements de fichiers étaient absents, ce qui peut entraîner une baisse de la qualité du logiciel. L'ensemble du processus était manuel, ce qui augmente le risque de défaillances fréquentes.</a:t>
            </a:r>
            <a:endParaRPr lang="fr-FR" sz="3200" dirty="0">
              <a:solidFill>
                <a:schemeClr val="bg1"/>
              </a:solidFill>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80</a:t>
            </a:fld>
            <a:endParaRPr lang="fr-FR"/>
          </a:p>
        </p:txBody>
      </p:sp>
    </p:spTree>
    <p:extLst>
      <p:ext uri="{BB962C8B-B14F-4D97-AF65-F5344CB8AC3E}">
        <p14:creationId xmlns:p14="http://schemas.microsoft.com/office/powerpoint/2010/main" val="282172960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85750" indent="-285750">
              <a:lnSpc>
                <a:spcPct val="150000"/>
              </a:lnSpc>
              <a:buFont typeface="Wingdings" panose="05000000000000000000" pitchFamily="2" charset="2"/>
              <a:buChar char="§"/>
            </a:pPr>
            <a:r>
              <a:rPr lang="fr-FR" sz="5400" dirty="0"/>
              <a:t>Les développeurs doivent attendre que le logiciel complet soit développé pour obtenir les résultats des tests. Il y a une forte possibilité que les résultats des tests révèlent de nombreux bugs. Il était difficile pour les développeurs de localiser ces bugs car ils devaient vérifier l'intégralité du code source de l'application. Cela ralentit le processus de livraison du logiciel. Les retours continus concernant des aspects tels que les problèmes de codage ou d'architecture, les échecs de compilation, le statut des tests et les téléversements de fichiers étaient absents, ce qui peut entraîner une baisse de la qualité du logiciel. L'ensemble du processus était manuel, ce qui augmente le risque de défaillances fréquentes.</a:t>
            </a:r>
            <a:endParaRPr lang="fr-FR" sz="3200" dirty="0">
              <a:solidFill>
                <a:schemeClr val="bg1"/>
              </a:solidFill>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81</a:t>
            </a:fld>
            <a:endParaRPr lang="fr-FR"/>
          </a:p>
        </p:txBody>
      </p:sp>
    </p:spTree>
    <p:extLst>
      <p:ext uri="{BB962C8B-B14F-4D97-AF65-F5344CB8AC3E}">
        <p14:creationId xmlns:p14="http://schemas.microsoft.com/office/powerpoint/2010/main" val="397711599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85750" indent="-285750">
              <a:lnSpc>
                <a:spcPct val="150000"/>
              </a:lnSpc>
              <a:buFont typeface="Wingdings" panose="05000000000000000000" pitchFamily="2" charset="2"/>
              <a:buChar char="§"/>
            </a:pPr>
            <a:r>
              <a:rPr lang="fr-FR" sz="5400" dirty="0"/>
              <a:t>Les développeurs doivent attendre que le logiciel complet soit développé pour obtenir les résultats des tests. Il y a une forte possibilité que les résultats des tests révèlent de nombreux bugs. Il était difficile pour les développeurs de localiser ces bugs car ils devaient vérifier l'intégralité du code source de l'application. Cela ralentit le processus de livraison du logiciel. Les retours continus concernant des aspects tels que les problèmes de codage ou d'architecture, les échecs de compilation, le statut des tests et les téléversements de fichiers étaient absents, ce qui peut entraîner une baisse de la qualité du logiciel. L'ensemble du processus était manuel, ce qui augmente le risque de défaillances fréquentes.</a:t>
            </a:r>
            <a:endParaRPr lang="fr-FR" sz="3200" dirty="0">
              <a:solidFill>
                <a:schemeClr val="bg1"/>
              </a:solidFill>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82</a:t>
            </a:fld>
            <a:endParaRPr lang="fr-FR"/>
          </a:p>
        </p:txBody>
      </p:sp>
    </p:spTree>
    <p:extLst>
      <p:ext uri="{BB962C8B-B14F-4D97-AF65-F5344CB8AC3E}">
        <p14:creationId xmlns:p14="http://schemas.microsoft.com/office/powerpoint/2010/main" val="326063921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85750" indent="-285750">
              <a:lnSpc>
                <a:spcPct val="150000"/>
              </a:lnSpc>
              <a:buFont typeface="Wingdings" panose="05000000000000000000" pitchFamily="2" charset="2"/>
              <a:buChar char="§"/>
            </a:pPr>
            <a:r>
              <a:rPr lang="fr-FR" sz="5400" dirty="0"/>
              <a:t>Les développeurs doivent attendre que le logiciel complet soit développé pour obtenir les résultats des tests. Il y a une forte possibilité que les résultats des tests révèlent de nombreux bugs. Il était difficile pour les développeurs de localiser ces bugs car ils devaient vérifier l'intégralité du code source de l'application. Cela ralentit le processus de livraison du logiciel. Les retours continus concernant des aspects tels que les problèmes de codage ou d'architecture, les échecs de compilation, le statut des tests et les téléversements de fichiers étaient absents, ce qui peut entraîner une baisse de la qualité du logiciel. L'ensemble du processus était manuel, ce qui augmente le risque de défaillances fréquentes.</a:t>
            </a:r>
            <a:endParaRPr lang="fr-FR" sz="3200" dirty="0">
              <a:solidFill>
                <a:schemeClr val="bg1"/>
              </a:solidFill>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83</a:t>
            </a:fld>
            <a:endParaRPr lang="fr-FR"/>
          </a:p>
        </p:txBody>
      </p:sp>
    </p:spTree>
    <p:extLst>
      <p:ext uri="{BB962C8B-B14F-4D97-AF65-F5344CB8AC3E}">
        <p14:creationId xmlns:p14="http://schemas.microsoft.com/office/powerpoint/2010/main" val="48668338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85750" indent="-285750">
              <a:lnSpc>
                <a:spcPct val="150000"/>
              </a:lnSpc>
              <a:buFont typeface="Wingdings" panose="05000000000000000000" pitchFamily="2" charset="2"/>
              <a:buChar char="§"/>
            </a:pPr>
            <a:r>
              <a:rPr lang="fr-FR" sz="5400" dirty="0"/>
              <a:t>Les développeurs doivent attendre que le logiciel complet soit développé pour obtenir les résultats des tests. Il y a une forte possibilité que les résultats des tests révèlent de nombreux bugs. Il était difficile pour les développeurs de localiser ces bugs car ils devaient vérifier l'intégralité du code source de l'application. Cela ralentit le processus de livraison du logiciel. Les retours continus concernant des aspects tels que les problèmes de codage ou d'architecture, les échecs de compilation, le statut des tests et les téléversements de fichiers étaient absents, ce qui peut entraîner une baisse de la qualité du logiciel. L'ensemble du processus était manuel, ce qui augmente le risque de défaillances fréquentes.</a:t>
            </a:r>
            <a:endParaRPr lang="fr-FR" sz="3200" dirty="0">
              <a:solidFill>
                <a:schemeClr val="bg1"/>
              </a:solidFill>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84</a:t>
            </a:fld>
            <a:endParaRPr lang="fr-FR"/>
          </a:p>
        </p:txBody>
      </p:sp>
    </p:spTree>
    <p:extLst>
      <p:ext uri="{BB962C8B-B14F-4D97-AF65-F5344CB8AC3E}">
        <p14:creationId xmlns:p14="http://schemas.microsoft.com/office/powerpoint/2010/main" val="211706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mj-lt"/>
              <a:buAutoNum type="arabicPeriod"/>
            </a:pPr>
            <a:r>
              <a:rPr lang="fr-FR" sz="1200" b="1" i="0" dirty="0">
                <a:solidFill>
                  <a:srgbClr val="0D0D0D"/>
                </a:solidFill>
                <a:effectLst/>
                <a:highlight>
                  <a:srgbClr val="FFFFFF"/>
                </a:highlight>
                <a:latin typeface="Söhne"/>
              </a:rPr>
              <a:t>Normes de l'industrie</a:t>
            </a:r>
            <a:r>
              <a:rPr lang="fr-FR" sz="1200" b="0" i="0" dirty="0">
                <a:solidFill>
                  <a:srgbClr val="0D0D0D"/>
                </a:solidFill>
                <a:effectLst/>
                <a:highlight>
                  <a:srgbClr val="FFFFFF"/>
                </a:highlight>
                <a:latin typeface="Söhne"/>
              </a:rPr>
              <a:t> : Assurez-vous que la longueur de la clé est conforme aux normes de l'industrie pour l'algorithme spécifique que vous utilisez. Par exemple, pour les certificats SSL/TLS, les normes de l'industrie recommandent généralement des longueurs de clé spécifiques.</a:t>
            </a:r>
          </a:p>
          <a:p>
            <a:pPr algn="l">
              <a:buFont typeface="+mj-lt"/>
              <a:buAutoNum type="arabicPeriod"/>
            </a:pPr>
            <a:r>
              <a:rPr lang="fr-FR" sz="1200" b="1" i="0" dirty="0">
                <a:solidFill>
                  <a:srgbClr val="0D0D0D"/>
                </a:solidFill>
                <a:effectLst/>
                <a:highlight>
                  <a:srgbClr val="FFFFFF"/>
                </a:highlight>
                <a:latin typeface="Söhne"/>
              </a:rPr>
              <a:t>Performances</a:t>
            </a:r>
            <a:r>
              <a:rPr lang="fr-FR" sz="1200" b="0" i="0" dirty="0">
                <a:solidFill>
                  <a:srgbClr val="0D0D0D"/>
                </a:solidFill>
                <a:effectLst/>
                <a:highlight>
                  <a:srgbClr val="FFFFFF"/>
                </a:highlight>
                <a:latin typeface="Söhne"/>
              </a:rPr>
              <a:t> : Considérez les performances de votre système. Des longueurs de clé plus longues peuvent ralentir les opérations de chiffrement et de déchiffrement, ce qui peut être un facteur critique dans certains cas.</a:t>
            </a:r>
          </a:p>
          <a:p>
            <a:pPr algn="l">
              <a:buFont typeface="+mj-lt"/>
              <a:buAutoNum type="arabicPeriod"/>
            </a:pPr>
            <a:r>
              <a:rPr lang="fr-FR" sz="1200" b="1" i="0" dirty="0">
                <a:solidFill>
                  <a:srgbClr val="0D0D0D"/>
                </a:solidFill>
                <a:effectLst/>
                <a:highlight>
                  <a:srgbClr val="FFFFFF"/>
                </a:highlight>
                <a:latin typeface="Söhne"/>
              </a:rPr>
              <a:t>Exigences de compatibilité</a:t>
            </a:r>
            <a:r>
              <a:rPr lang="fr-FR" sz="1200" b="0" i="0" dirty="0">
                <a:solidFill>
                  <a:srgbClr val="0D0D0D"/>
                </a:solidFill>
                <a:effectLst/>
                <a:highlight>
                  <a:srgbClr val="FFFFFF"/>
                </a:highlight>
                <a:latin typeface="Söhne"/>
              </a:rPr>
              <a:t> : Assurez-vous que la longueur de la clé est compatible avec les exigences de votre application ou de votre système. Par exemple, certaines applications peuvent ne pas prendre en charge les longueurs de clé très longues.</a:t>
            </a: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13</a:t>
            </a:fld>
            <a:endParaRPr lang="fr-FR"/>
          </a:p>
        </p:txBody>
      </p:sp>
    </p:spTree>
    <p:extLst>
      <p:ext uri="{BB962C8B-B14F-4D97-AF65-F5344CB8AC3E}">
        <p14:creationId xmlns:p14="http://schemas.microsoft.com/office/powerpoint/2010/main" val="225215295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85750" indent="-285750">
              <a:lnSpc>
                <a:spcPct val="150000"/>
              </a:lnSpc>
              <a:buFont typeface="Wingdings" panose="05000000000000000000" pitchFamily="2" charset="2"/>
              <a:buChar char="§"/>
            </a:pPr>
            <a:r>
              <a:rPr lang="fr-FR" sz="5400" dirty="0"/>
              <a:t>Les développeurs doivent attendre que le logiciel complet soit développé pour obtenir les résultats des tests. Il y a une forte possibilité que les résultats des tests révèlent de nombreux bugs. Il était difficile pour les développeurs de localiser ces bugs car ils devaient vérifier l'intégralité du code source de l'application. Cela ralentit le processus de livraison du logiciel. Les retours continus concernant des aspects tels que les problèmes de codage ou d'architecture, les échecs de compilation, le statut des tests et les téléversements de fichiers étaient absents, ce qui peut entraîner une baisse de la qualité du logiciel. L'ensemble du processus était manuel, ce qui augmente le risque de défaillances fréquentes.</a:t>
            </a:r>
            <a:endParaRPr lang="fr-FR" sz="3200" dirty="0">
              <a:solidFill>
                <a:schemeClr val="bg1"/>
              </a:solidFill>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85</a:t>
            </a:fld>
            <a:endParaRPr lang="fr-FR"/>
          </a:p>
        </p:txBody>
      </p:sp>
    </p:spTree>
    <p:extLst>
      <p:ext uri="{BB962C8B-B14F-4D97-AF65-F5344CB8AC3E}">
        <p14:creationId xmlns:p14="http://schemas.microsoft.com/office/powerpoint/2010/main" val="279411261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85750" indent="-285750">
              <a:lnSpc>
                <a:spcPct val="150000"/>
              </a:lnSpc>
              <a:buFont typeface="Wingdings" panose="05000000000000000000" pitchFamily="2" charset="2"/>
              <a:buChar char="§"/>
            </a:pPr>
            <a:r>
              <a:rPr lang="fr-FR" sz="5400" dirty="0"/>
              <a:t>Les développeurs doivent attendre que le logiciel complet soit développé pour obtenir les résultats des tests. Il y a une forte possibilité que les résultats des tests révèlent de nombreux bugs. Il était difficile pour les développeurs de localiser ces bugs car ils devaient vérifier l'intégralité du code source de l'application. Cela ralentit le processus de livraison du logiciel. Les retours continus concernant des aspects tels que les problèmes de codage ou d'architecture, les échecs de compilation, le statut des tests et les téléversements de fichiers étaient absents, ce qui peut entraîner une baisse de la qualité du logiciel. L'ensemble du processus était manuel, ce qui augmente le risque de défaillances fréquentes.</a:t>
            </a:r>
            <a:endParaRPr lang="fr-FR" sz="3200" dirty="0">
              <a:solidFill>
                <a:schemeClr val="bg1"/>
              </a:solidFill>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86</a:t>
            </a:fld>
            <a:endParaRPr lang="fr-FR"/>
          </a:p>
        </p:txBody>
      </p:sp>
    </p:spTree>
    <p:extLst>
      <p:ext uri="{BB962C8B-B14F-4D97-AF65-F5344CB8AC3E}">
        <p14:creationId xmlns:p14="http://schemas.microsoft.com/office/powerpoint/2010/main" val="257200263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85750" indent="-285750">
              <a:lnSpc>
                <a:spcPct val="150000"/>
              </a:lnSpc>
              <a:buFont typeface="Wingdings" panose="05000000000000000000" pitchFamily="2" charset="2"/>
              <a:buChar char="§"/>
            </a:pPr>
            <a:r>
              <a:rPr lang="fr-FR" sz="5400" dirty="0"/>
              <a:t>Les développeurs doivent attendre que le logiciel complet soit développé pour obtenir les résultats des tests. Il y a une forte possibilité que les résultats des tests révèlent de nombreux bugs. Il était difficile pour les développeurs de localiser ces bugs car ils devaient vérifier l'intégralité du code source de l'application. Cela ralentit le processus de livraison du logiciel. Les retours continus concernant des aspects tels que les problèmes de codage ou d'architecture, les échecs de compilation, le statut des tests et les téléversements de fichiers étaient absents, ce qui peut entraîner une baisse de la qualité du logiciel. L'ensemble du processus était manuel, ce qui augmente le risque de défaillances fréquentes.</a:t>
            </a:r>
            <a:endParaRPr lang="fr-FR" sz="3200" dirty="0">
              <a:solidFill>
                <a:schemeClr val="bg1"/>
              </a:solidFill>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87</a:t>
            </a:fld>
            <a:endParaRPr lang="fr-FR"/>
          </a:p>
        </p:txBody>
      </p:sp>
    </p:spTree>
    <p:extLst>
      <p:ext uri="{BB962C8B-B14F-4D97-AF65-F5344CB8AC3E}">
        <p14:creationId xmlns:p14="http://schemas.microsoft.com/office/powerpoint/2010/main" val="91316185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85750" indent="-285750">
              <a:lnSpc>
                <a:spcPct val="150000"/>
              </a:lnSpc>
              <a:buFont typeface="Wingdings" panose="05000000000000000000" pitchFamily="2" charset="2"/>
              <a:buChar char="§"/>
            </a:pPr>
            <a:r>
              <a:rPr lang="fr-FR" sz="5400" dirty="0"/>
              <a:t>Les développeurs doivent attendre que le logiciel complet soit développé pour obtenir les résultats des tests. Il y a une forte possibilité que les résultats des tests révèlent de nombreux bugs. Il était difficile pour les développeurs de localiser ces bugs car ils devaient vérifier l'intégralité du code source de l'application. Cela ralentit le processus de livraison du logiciel. Les retours continus concernant des aspects tels que les problèmes de codage ou d'architecture, les échecs de compilation, le statut des tests et les téléversements de fichiers étaient absents, ce qui peut entraîner une baisse de la qualité du logiciel. L'ensemble du processus était manuel, ce qui augmente le risque de défaillances fréquentes.</a:t>
            </a:r>
            <a:endParaRPr lang="fr-FR" sz="3200" dirty="0">
              <a:solidFill>
                <a:schemeClr val="bg1"/>
              </a:solidFill>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88</a:t>
            </a:fld>
            <a:endParaRPr lang="fr-FR"/>
          </a:p>
        </p:txBody>
      </p:sp>
    </p:spTree>
    <p:extLst>
      <p:ext uri="{BB962C8B-B14F-4D97-AF65-F5344CB8AC3E}">
        <p14:creationId xmlns:p14="http://schemas.microsoft.com/office/powerpoint/2010/main" val="170558435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85750" indent="-285750">
              <a:lnSpc>
                <a:spcPct val="150000"/>
              </a:lnSpc>
              <a:buFont typeface="Wingdings" panose="05000000000000000000" pitchFamily="2" charset="2"/>
              <a:buChar char="§"/>
            </a:pPr>
            <a:r>
              <a:rPr lang="fr-FR" sz="5400" dirty="0"/>
              <a:t>Les développeurs doivent attendre que le logiciel complet soit développé pour obtenir les résultats des tests. Il y a une forte possibilité que les résultats des tests révèlent de nombreux bugs. Il était difficile pour les développeurs de localiser ces bugs car ils devaient vérifier l'intégralité du code source de l'application. Cela ralentit le processus de livraison du logiciel. Les retours continus concernant des aspects tels que les problèmes de codage ou d'architecture, les échecs de compilation, le statut des tests et les téléversements de fichiers étaient absents, ce qui peut entraîner une baisse de la qualité du logiciel. L'ensemble du processus était manuel, ce qui augmente le risque de défaillances fréquentes.</a:t>
            </a:r>
            <a:endParaRPr lang="fr-FR" sz="3200" dirty="0">
              <a:solidFill>
                <a:schemeClr val="bg1"/>
              </a:solidFill>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89</a:t>
            </a:fld>
            <a:endParaRPr lang="fr-FR"/>
          </a:p>
        </p:txBody>
      </p:sp>
    </p:spTree>
    <p:extLst>
      <p:ext uri="{BB962C8B-B14F-4D97-AF65-F5344CB8AC3E}">
        <p14:creationId xmlns:p14="http://schemas.microsoft.com/office/powerpoint/2010/main" val="169441601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b="0" i="0" dirty="0">
                <a:solidFill>
                  <a:srgbClr val="53126A"/>
                </a:solidFill>
                <a:effectLst/>
                <a:latin typeface="Calibri" panose="020F0502020204030204" pitchFamily="34" charset="0"/>
              </a:rPr>
              <a:t>Publication régulière du code source</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Plus la quantité de codes publiés est grosse plus le risque de conflit augmente.</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La publication régulière du code source :</a:t>
            </a:r>
          </a:p>
          <a:p>
            <a:r>
              <a:rPr lang="fr-FR" sz="1800" b="0" i="0" dirty="0">
                <a:solidFill>
                  <a:srgbClr val="000000"/>
                </a:solidFill>
                <a:effectLst/>
                <a:latin typeface="ArialMT"/>
              </a:rPr>
              <a:t>• </a:t>
            </a:r>
            <a:r>
              <a:rPr lang="fr-FR" sz="1800" b="0" i="0" dirty="0">
                <a:solidFill>
                  <a:srgbClr val="000000"/>
                </a:solidFill>
                <a:effectLst/>
                <a:latin typeface="Calibri" panose="020F0502020204030204" pitchFamily="34" charset="0"/>
              </a:rPr>
              <a:t>Réduit le risque de conflit.</a:t>
            </a:r>
          </a:p>
          <a:p>
            <a:r>
              <a:rPr lang="fr-FR" sz="1800" b="0" i="0" dirty="0">
                <a:solidFill>
                  <a:srgbClr val="000000"/>
                </a:solidFill>
                <a:effectLst/>
                <a:latin typeface="ArialMT"/>
              </a:rPr>
              <a:t>• </a:t>
            </a:r>
            <a:r>
              <a:rPr lang="fr-FR" sz="1800" b="0" i="0" dirty="0">
                <a:solidFill>
                  <a:srgbClr val="000000"/>
                </a:solidFill>
                <a:effectLst/>
                <a:latin typeface="Calibri" panose="020F0502020204030204" pitchFamily="34" charset="0"/>
              </a:rPr>
              <a:t>Facilite l’identification de la modification à l’origine du problème.</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Pour pouvoir publier régulièrement le code source il faut :</a:t>
            </a:r>
          </a:p>
          <a:p>
            <a:r>
              <a:rPr lang="fr-FR" sz="1800" b="0" i="0" dirty="0">
                <a:solidFill>
                  <a:srgbClr val="000000"/>
                </a:solidFill>
                <a:effectLst/>
                <a:latin typeface="ArialMT"/>
              </a:rPr>
              <a:t>• </a:t>
            </a:r>
            <a:r>
              <a:rPr lang="fr-FR" sz="1800" b="0" i="0" dirty="0">
                <a:solidFill>
                  <a:srgbClr val="000000"/>
                </a:solidFill>
                <a:effectLst/>
                <a:latin typeface="Calibri" panose="020F0502020204030204" pitchFamily="34" charset="0"/>
              </a:rPr>
              <a:t>Publier les modifications apportées à la fin de chaque tâche de développement.</a:t>
            </a:r>
          </a:p>
          <a:p>
            <a:r>
              <a:rPr lang="fr-FR" sz="1800" b="0" i="0" dirty="0">
                <a:solidFill>
                  <a:srgbClr val="000000"/>
                </a:solidFill>
                <a:effectLst/>
                <a:latin typeface="ArialMT"/>
              </a:rPr>
              <a:t>• </a:t>
            </a:r>
            <a:r>
              <a:rPr lang="fr-FR" sz="1800" b="0" i="0" dirty="0">
                <a:solidFill>
                  <a:srgbClr val="000000"/>
                </a:solidFill>
                <a:effectLst/>
                <a:latin typeface="Calibri" panose="020F0502020204030204" pitchFamily="34" charset="0"/>
              </a:rPr>
              <a:t>Faire des petits changements et ne pas apporter des changements à plusieurs composants</a:t>
            </a:r>
          </a:p>
          <a:p>
            <a:r>
              <a:rPr lang="fr-FR" sz="1800" b="0" i="0" dirty="0">
                <a:solidFill>
                  <a:srgbClr val="000000"/>
                </a:solidFill>
                <a:effectLst/>
                <a:latin typeface="Calibri" panose="020F0502020204030204" pitchFamily="34" charset="0"/>
              </a:rPr>
              <a:t>dans une seule tâche.</a:t>
            </a:r>
          </a:p>
          <a:p>
            <a:r>
              <a:rPr lang="fr-FR" sz="1800" b="0" i="0" dirty="0">
                <a:solidFill>
                  <a:srgbClr val="53126A"/>
                </a:solidFill>
                <a:effectLst/>
                <a:latin typeface="Wingdings-Regular"/>
              </a:rPr>
              <a:t>➔ </a:t>
            </a:r>
            <a:r>
              <a:rPr lang="fr-FR" sz="1800" b="1" i="0" dirty="0">
                <a:solidFill>
                  <a:srgbClr val="53126A"/>
                </a:solidFill>
                <a:effectLst/>
                <a:latin typeface="Calibri-Bold"/>
              </a:rPr>
              <a:t>Chaque développeur doit publier ses modifications du code source au moins une fois par jour.</a:t>
            </a:r>
            <a:r>
              <a:rPr lang="fr-FR" sz="7200" dirty="0"/>
              <a:t> </a:t>
            </a:r>
            <a:br>
              <a:rPr lang="fr-FR" sz="7200" dirty="0"/>
            </a:br>
            <a:endParaRPr lang="fr-FR" sz="3200" dirty="0">
              <a:solidFill>
                <a:schemeClr val="bg1"/>
              </a:solidFill>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90</a:t>
            </a:fld>
            <a:endParaRPr lang="fr-FR"/>
          </a:p>
        </p:txBody>
      </p:sp>
    </p:spTree>
    <p:extLst>
      <p:ext uri="{BB962C8B-B14F-4D97-AF65-F5344CB8AC3E}">
        <p14:creationId xmlns:p14="http://schemas.microsoft.com/office/powerpoint/2010/main" val="234192621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b="0" i="0" dirty="0">
                <a:solidFill>
                  <a:srgbClr val="53126A"/>
                </a:solidFill>
                <a:effectLst/>
                <a:latin typeface="Calibri" panose="020F0502020204030204" pitchFamily="34" charset="0"/>
              </a:rPr>
              <a:t>Publication régulière du code source</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Plus la quantité de codes publiés est grosse plus le risque de conflit augmente.</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La publication régulière du code source :</a:t>
            </a:r>
          </a:p>
          <a:p>
            <a:r>
              <a:rPr lang="fr-FR" sz="1800" b="0" i="0" dirty="0">
                <a:solidFill>
                  <a:srgbClr val="000000"/>
                </a:solidFill>
                <a:effectLst/>
                <a:latin typeface="ArialMT"/>
              </a:rPr>
              <a:t>• </a:t>
            </a:r>
            <a:r>
              <a:rPr lang="fr-FR" sz="1800" b="0" i="0" dirty="0">
                <a:solidFill>
                  <a:srgbClr val="000000"/>
                </a:solidFill>
                <a:effectLst/>
                <a:latin typeface="Calibri" panose="020F0502020204030204" pitchFamily="34" charset="0"/>
              </a:rPr>
              <a:t>Réduit le risque de conflit.</a:t>
            </a:r>
          </a:p>
          <a:p>
            <a:r>
              <a:rPr lang="fr-FR" sz="1800" b="0" i="0" dirty="0">
                <a:solidFill>
                  <a:srgbClr val="000000"/>
                </a:solidFill>
                <a:effectLst/>
                <a:latin typeface="ArialMT"/>
              </a:rPr>
              <a:t>• </a:t>
            </a:r>
            <a:r>
              <a:rPr lang="fr-FR" sz="1800" b="0" i="0" dirty="0">
                <a:solidFill>
                  <a:srgbClr val="000000"/>
                </a:solidFill>
                <a:effectLst/>
                <a:latin typeface="Calibri" panose="020F0502020204030204" pitchFamily="34" charset="0"/>
              </a:rPr>
              <a:t>Facilite l’identification de la modification à l’origine du problème.</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Pour pouvoir publier régulièrement le code source il faut :</a:t>
            </a:r>
          </a:p>
          <a:p>
            <a:r>
              <a:rPr lang="fr-FR" sz="1800" b="0" i="0" dirty="0">
                <a:solidFill>
                  <a:srgbClr val="000000"/>
                </a:solidFill>
                <a:effectLst/>
                <a:latin typeface="ArialMT"/>
              </a:rPr>
              <a:t>• </a:t>
            </a:r>
            <a:r>
              <a:rPr lang="fr-FR" sz="1800" b="0" i="0" dirty="0">
                <a:solidFill>
                  <a:srgbClr val="000000"/>
                </a:solidFill>
                <a:effectLst/>
                <a:latin typeface="Calibri" panose="020F0502020204030204" pitchFamily="34" charset="0"/>
              </a:rPr>
              <a:t>Publier les modifications apportées à la fin de chaque tâche de développement.</a:t>
            </a:r>
          </a:p>
          <a:p>
            <a:r>
              <a:rPr lang="fr-FR" sz="1800" b="0" i="0" dirty="0">
                <a:solidFill>
                  <a:srgbClr val="000000"/>
                </a:solidFill>
                <a:effectLst/>
                <a:latin typeface="ArialMT"/>
              </a:rPr>
              <a:t>• </a:t>
            </a:r>
            <a:r>
              <a:rPr lang="fr-FR" sz="1800" b="0" i="0" dirty="0">
                <a:solidFill>
                  <a:srgbClr val="000000"/>
                </a:solidFill>
                <a:effectLst/>
                <a:latin typeface="Calibri" panose="020F0502020204030204" pitchFamily="34" charset="0"/>
              </a:rPr>
              <a:t>Faire des petits changements et ne pas apporter des changements à plusieurs composants</a:t>
            </a:r>
          </a:p>
          <a:p>
            <a:r>
              <a:rPr lang="fr-FR" sz="1800" b="0" i="0" dirty="0">
                <a:solidFill>
                  <a:srgbClr val="000000"/>
                </a:solidFill>
                <a:effectLst/>
                <a:latin typeface="Calibri" panose="020F0502020204030204" pitchFamily="34" charset="0"/>
              </a:rPr>
              <a:t>dans une seule tâche.</a:t>
            </a:r>
          </a:p>
          <a:p>
            <a:r>
              <a:rPr lang="fr-FR" sz="1800" b="0" i="0" dirty="0">
                <a:solidFill>
                  <a:srgbClr val="53126A"/>
                </a:solidFill>
                <a:effectLst/>
                <a:latin typeface="Wingdings-Regular"/>
              </a:rPr>
              <a:t>➔ </a:t>
            </a:r>
            <a:r>
              <a:rPr lang="fr-FR" sz="1800" b="1" i="0" dirty="0">
                <a:solidFill>
                  <a:srgbClr val="53126A"/>
                </a:solidFill>
                <a:effectLst/>
                <a:latin typeface="Calibri-Bold"/>
              </a:rPr>
              <a:t>Chaque développeur doit publier ses modifications du code source au moins une fois par jour.</a:t>
            </a:r>
            <a:r>
              <a:rPr lang="fr-FR" sz="7200" dirty="0"/>
              <a:t> </a:t>
            </a:r>
            <a:br>
              <a:rPr lang="fr-FR" sz="7200" dirty="0"/>
            </a:br>
            <a:endParaRPr lang="fr-FR" sz="3200" dirty="0">
              <a:solidFill>
                <a:schemeClr val="bg1"/>
              </a:solidFill>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91</a:t>
            </a:fld>
            <a:endParaRPr lang="fr-FR"/>
          </a:p>
        </p:txBody>
      </p:sp>
    </p:spTree>
    <p:extLst>
      <p:ext uri="{BB962C8B-B14F-4D97-AF65-F5344CB8AC3E}">
        <p14:creationId xmlns:p14="http://schemas.microsoft.com/office/powerpoint/2010/main" val="88316797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b="0" i="0" dirty="0">
                <a:solidFill>
                  <a:srgbClr val="53126A"/>
                </a:solidFill>
                <a:effectLst/>
                <a:latin typeface="Calibri" panose="020F0502020204030204" pitchFamily="34" charset="0"/>
              </a:rPr>
              <a:t>Publication régulière du code source</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Plus la quantité de codes publiés est grosse plus le risque de conflit augmente.</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La publication régulière du code source :</a:t>
            </a:r>
          </a:p>
          <a:p>
            <a:r>
              <a:rPr lang="fr-FR" sz="1800" b="0" i="0" dirty="0">
                <a:solidFill>
                  <a:srgbClr val="000000"/>
                </a:solidFill>
                <a:effectLst/>
                <a:latin typeface="ArialMT"/>
              </a:rPr>
              <a:t>• </a:t>
            </a:r>
            <a:r>
              <a:rPr lang="fr-FR" sz="1800" b="0" i="0" dirty="0">
                <a:solidFill>
                  <a:srgbClr val="000000"/>
                </a:solidFill>
                <a:effectLst/>
                <a:latin typeface="Calibri" panose="020F0502020204030204" pitchFamily="34" charset="0"/>
              </a:rPr>
              <a:t>Réduit le risque de conflit.</a:t>
            </a:r>
          </a:p>
          <a:p>
            <a:r>
              <a:rPr lang="fr-FR" sz="1800" b="0" i="0" dirty="0">
                <a:solidFill>
                  <a:srgbClr val="000000"/>
                </a:solidFill>
                <a:effectLst/>
                <a:latin typeface="ArialMT"/>
              </a:rPr>
              <a:t>• </a:t>
            </a:r>
            <a:r>
              <a:rPr lang="fr-FR" sz="1800" b="0" i="0" dirty="0">
                <a:solidFill>
                  <a:srgbClr val="000000"/>
                </a:solidFill>
                <a:effectLst/>
                <a:latin typeface="Calibri" panose="020F0502020204030204" pitchFamily="34" charset="0"/>
              </a:rPr>
              <a:t>Facilite l’identification de la modification à l’origine du problème.</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Pour pouvoir publier régulièrement le code source il faut :</a:t>
            </a:r>
          </a:p>
          <a:p>
            <a:r>
              <a:rPr lang="fr-FR" sz="1800" b="0" i="0" dirty="0">
                <a:solidFill>
                  <a:srgbClr val="000000"/>
                </a:solidFill>
                <a:effectLst/>
                <a:latin typeface="ArialMT"/>
              </a:rPr>
              <a:t>• </a:t>
            </a:r>
            <a:r>
              <a:rPr lang="fr-FR" sz="1800" b="0" i="0" dirty="0">
                <a:solidFill>
                  <a:srgbClr val="000000"/>
                </a:solidFill>
                <a:effectLst/>
                <a:latin typeface="Calibri" panose="020F0502020204030204" pitchFamily="34" charset="0"/>
              </a:rPr>
              <a:t>Publier les modifications apportées à la fin de chaque tâche de développement.</a:t>
            </a:r>
          </a:p>
          <a:p>
            <a:r>
              <a:rPr lang="fr-FR" sz="1800" b="0" i="0" dirty="0">
                <a:solidFill>
                  <a:srgbClr val="000000"/>
                </a:solidFill>
                <a:effectLst/>
                <a:latin typeface="ArialMT"/>
              </a:rPr>
              <a:t>• </a:t>
            </a:r>
            <a:r>
              <a:rPr lang="fr-FR" sz="1800" b="0" i="0" dirty="0">
                <a:solidFill>
                  <a:srgbClr val="000000"/>
                </a:solidFill>
                <a:effectLst/>
                <a:latin typeface="Calibri" panose="020F0502020204030204" pitchFamily="34" charset="0"/>
              </a:rPr>
              <a:t>Faire des petits changements et ne pas apporter des changements à plusieurs composants</a:t>
            </a:r>
          </a:p>
          <a:p>
            <a:r>
              <a:rPr lang="fr-FR" sz="1800" b="0" i="0" dirty="0">
                <a:solidFill>
                  <a:srgbClr val="000000"/>
                </a:solidFill>
                <a:effectLst/>
                <a:latin typeface="Calibri" panose="020F0502020204030204" pitchFamily="34" charset="0"/>
              </a:rPr>
              <a:t>dans une seule tâche.</a:t>
            </a:r>
          </a:p>
          <a:p>
            <a:r>
              <a:rPr lang="fr-FR" sz="1800" b="0" i="0" dirty="0">
                <a:solidFill>
                  <a:srgbClr val="53126A"/>
                </a:solidFill>
                <a:effectLst/>
                <a:latin typeface="Wingdings-Regular"/>
              </a:rPr>
              <a:t>➔ </a:t>
            </a:r>
            <a:r>
              <a:rPr lang="fr-FR" sz="1800" b="1" i="0" dirty="0">
                <a:solidFill>
                  <a:srgbClr val="53126A"/>
                </a:solidFill>
                <a:effectLst/>
                <a:latin typeface="Calibri-Bold"/>
              </a:rPr>
              <a:t>Chaque développeur doit publier ses modifications du code source au moins une fois par jour.</a:t>
            </a:r>
            <a:r>
              <a:rPr lang="fr-FR" sz="7200" dirty="0"/>
              <a:t> </a:t>
            </a:r>
            <a:br>
              <a:rPr lang="fr-FR" sz="7200" dirty="0"/>
            </a:br>
            <a:endParaRPr lang="fr-FR" sz="3200" dirty="0">
              <a:solidFill>
                <a:schemeClr val="bg1"/>
              </a:solidFill>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92</a:t>
            </a:fld>
            <a:endParaRPr lang="fr-FR"/>
          </a:p>
        </p:txBody>
      </p:sp>
    </p:spTree>
    <p:extLst>
      <p:ext uri="{BB962C8B-B14F-4D97-AF65-F5344CB8AC3E}">
        <p14:creationId xmlns:p14="http://schemas.microsoft.com/office/powerpoint/2010/main" val="359818166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b="0" i="0" dirty="0">
                <a:solidFill>
                  <a:srgbClr val="53126A"/>
                </a:solidFill>
                <a:effectLst/>
                <a:latin typeface="Calibri" panose="020F0502020204030204" pitchFamily="34" charset="0"/>
              </a:rPr>
              <a:t>Publication régulière du code source</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Plus la quantité de codes publiés est grosse plus le risque de conflit augmente.</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La publication régulière du code source :</a:t>
            </a:r>
          </a:p>
          <a:p>
            <a:r>
              <a:rPr lang="fr-FR" sz="1800" b="0" i="0" dirty="0">
                <a:solidFill>
                  <a:srgbClr val="000000"/>
                </a:solidFill>
                <a:effectLst/>
                <a:latin typeface="ArialMT"/>
              </a:rPr>
              <a:t>• </a:t>
            </a:r>
            <a:r>
              <a:rPr lang="fr-FR" sz="1800" b="0" i="0" dirty="0">
                <a:solidFill>
                  <a:srgbClr val="000000"/>
                </a:solidFill>
                <a:effectLst/>
                <a:latin typeface="Calibri" panose="020F0502020204030204" pitchFamily="34" charset="0"/>
              </a:rPr>
              <a:t>Réduit le risque de conflit.</a:t>
            </a:r>
          </a:p>
          <a:p>
            <a:r>
              <a:rPr lang="fr-FR" sz="1800" b="0" i="0" dirty="0">
                <a:solidFill>
                  <a:srgbClr val="000000"/>
                </a:solidFill>
                <a:effectLst/>
                <a:latin typeface="ArialMT"/>
              </a:rPr>
              <a:t>• </a:t>
            </a:r>
            <a:r>
              <a:rPr lang="fr-FR" sz="1800" b="0" i="0" dirty="0">
                <a:solidFill>
                  <a:srgbClr val="000000"/>
                </a:solidFill>
                <a:effectLst/>
                <a:latin typeface="Calibri" panose="020F0502020204030204" pitchFamily="34" charset="0"/>
              </a:rPr>
              <a:t>Facilite l’identification de la modification à l’origine du problème.</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Pour pouvoir publier régulièrement le code source il faut :</a:t>
            </a:r>
          </a:p>
          <a:p>
            <a:r>
              <a:rPr lang="fr-FR" sz="1800" b="0" i="0" dirty="0">
                <a:solidFill>
                  <a:srgbClr val="000000"/>
                </a:solidFill>
                <a:effectLst/>
                <a:latin typeface="ArialMT"/>
              </a:rPr>
              <a:t>• </a:t>
            </a:r>
            <a:r>
              <a:rPr lang="fr-FR" sz="1800" b="0" i="0" dirty="0">
                <a:solidFill>
                  <a:srgbClr val="000000"/>
                </a:solidFill>
                <a:effectLst/>
                <a:latin typeface="Calibri" panose="020F0502020204030204" pitchFamily="34" charset="0"/>
              </a:rPr>
              <a:t>Publier les modifications apportées à la fin de chaque tâche de développement.</a:t>
            </a:r>
          </a:p>
          <a:p>
            <a:r>
              <a:rPr lang="fr-FR" sz="1800" b="0" i="0" dirty="0">
                <a:solidFill>
                  <a:srgbClr val="000000"/>
                </a:solidFill>
                <a:effectLst/>
                <a:latin typeface="ArialMT"/>
              </a:rPr>
              <a:t>• </a:t>
            </a:r>
            <a:r>
              <a:rPr lang="fr-FR" sz="1800" b="0" i="0" dirty="0">
                <a:solidFill>
                  <a:srgbClr val="000000"/>
                </a:solidFill>
                <a:effectLst/>
                <a:latin typeface="Calibri" panose="020F0502020204030204" pitchFamily="34" charset="0"/>
              </a:rPr>
              <a:t>Faire des petits changements et ne pas apporter des changements à plusieurs composants</a:t>
            </a:r>
          </a:p>
          <a:p>
            <a:r>
              <a:rPr lang="fr-FR" sz="1800" b="0" i="0" dirty="0">
                <a:solidFill>
                  <a:srgbClr val="000000"/>
                </a:solidFill>
                <a:effectLst/>
                <a:latin typeface="Calibri" panose="020F0502020204030204" pitchFamily="34" charset="0"/>
              </a:rPr>
              <a:t>dans une seule tâche.</a:t>
            </a:r>
          </a:p>
          <a:p>
            <a:r>
              <a:rPr lang="fr-FR" sz="1800" b="0" i="0" dirty="0">
                <a:solidFill>
                  <a:srgbClr val="53126A"/>
                </a:solidFill>
                <a:effectLst/>
                <a:latin typeface="Wingdings-Regular"/>
              </a:rPr>
              <a:t>➔ </a:t>
            </a:r>
            <a:r>
              <a:rPr lang="fr-FR" sz="1800" b="1" i="0" dirty="0">
                <a:solidFill>
                  <a:srgbClr val="53126A"/>
                </a:solidFill>
                <a:effectLst/>
                <a:latin typeface="Calibri-Bold"/>
              </a:rPr>
              <a:t>Chaque développeur doit publier ses modifications du code source au moins une fois par jour.</a:t>
            </a:r>
            <a:r>
              <a:rPr lang="fr-FR" sz="7200" dirty="0"/>
              <a:t> </a:t>
            </a:r>
            <a:br>
              <a:rPr lang="fr-FR" sz="7200" dirty="0"/>
            </a:br>
            <a:endParaRPr lang="fr-FR" sz="3200" dirty="0">
              <a:solidFill>
                <a:schemeClr val="bg1"/>
              </a:solidFill>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93</a:t>
            </a:fld>
            <a:endParaRPr lang="fr-FR"/>
          </a:p>
        </p:txBody>
      </p:sp>
    </p:spTree>
    <p:extLst>
      <p:ext uri="{BB962C8B-B14F-4D97-AF65-F5344CB8AC3E}">
        <p14:creationId xmlns:p14="http://schemas.microsoft.com/office/powerpoint/2010/main" val="92896493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b="0" i="0" dirty="0">
                <a:solidFill>
                  <a:srgbClr val="53126A"/>
                </a:solidFill>
                <a:effectLst/>
                <a:latin typeface="Calibri" panose="020F0502020204030204" pitchFamily="34" charset="0"/>
              </a:rPr>
              <a:t>Publication régulière du code source</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Plus la quantité de codes publiés est grosse plus le risque de conflit augmente.</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La publication régulière du code source :</a:t>
            </a:r>
          </a:p>
          <a:p>
            <a:r>
              <a:rPr lang="fr-FR" sz="1800" b="0" i="0" dirty="0">
                <a:solidFill>
                  <a:srgbClr val="000000"/>
                </a:solidFill>
                <a:effectLst/>
                <a:latin typeface="ArialMT"/>
              </a:rPr>
              <a:t>• </a:t>
            </a:r>
            <a:r>
              <a:rPr lang="fr-FR" sz="1800" b="0" i="0" dirty="0">
                <a:solidFill>
                  <a:srgbClr val="000000"/>
                </a:solidFill>
                <a:effectLst/>
                <a:latin typeface="Calibri" panose="020F0502020204030204" pitchFamily="34" charset="0"/>
              </a:rPr>
              <a:t>Réduit le risque de conflit.</a:t>
            </a:r>
          </a:p>
          <a:p>
            <a:r>
              <a:rPr lang="fr-FR" sz="1800" b="0" i="0" dirty="0">
                <a:solidFill>
                  <a:srgbClr val="000000"/>
                </a:solidFill>
                <a:effectLst/>
                <a:latin typeface="ArialMT"/>
              </a:rPr>
              <a:t>• </a:t>
            </a:r>
            <a:r>
              <a:rPr lang="fr-FR" sz="1800" b="0" i="0" dirty="0">
                <a:solidFill>
                  <a:srgbClr val="000000"/>
                </a:solidFill>
                <a:effectLst/>
                <a:latin typeface="Calibri" panose="020F0502020204030204" pitchFamily="34" charset="0"/>
              </a:rPr>
              <a:t>Facilite l’identification de la modification à l’origine du problème.</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Pour pouvoir publier régulièrement le code source il faut :</a:t>
            </a:r>
          </a:p>
          <a:p>
            <a:r>
              <a:rPr lang="fr-FR" sz="1800" b="0" i="0" dirty="0">
                <a:solidFill>
                  <a:srgbClr val="000000"/>
                </a:solidFill>
                <a:effectLst/>
                <a:latin typeface="ArialMT"/>
              </a:rPr>
              <a:t>• </a:t>
            </a:r>
            <a:r>
              <a:rPr lang="fr-FR" sz="1800" b="0" i="0" dirty="0">
                <a:solidFill>
                  <a:srgbClr val="000000"/>
                </a:solidFill>
                <a:effectLst/>
                <a:latin typeface="Calibri" panose="020F0502020204030204" pitchFamily="34" charset="0"/>
              </a:rPr>
              <a:t>Publier les modifications apportées à la fin de chaque tâche de développement.</a:t>
            </a:r>
          </a:p>
          <a:p>
            <a:r>
              <a:rPr lang="fr-FR" sz="1800" b="0" i="0" dirty="0">
                <a:solidFill>
                  <a:srgbClr val="000000"/>
                </a:solidFill>
                <a:effectLst/>
                <a:latin typeface="ArialMT"/>
              </a:rPr>
              <a:t>• </a:t>
            </a:r>
            <a:r>
              <a:rPr lang="fr-FR" sz="1800" b="0" i="0" dirty="0">
                <a:solidFill>
                  <a:srgbClr val="000000"/>
                </a:solidFill>
                <a:effectLst/>
                <a:latin typeface="Calibri" panose="020F0502020204030204" pitchFamily="34" charset="0"/>
              </a:rPr>
              <a:t>Faire des petits changements et ne pas apporter des changements à plusieurs composants</a:t>
            </a:r>
          </a:p>
          <a:p>
            <a:r>
              <a:rPr lang="fr-FR" sz="1800" b="0" i="0" dirty="0">
                <a:solidFill>
                  <a:srgbClr val="000000"/>
                </a:solidFill>
                <a:effectLst/>
                <a:latin typeface="Calibri" panose="020F0502020204030204" pitchFamily="34" charset="0"/>
              </a:rPr>
              <a:t>dans une seule tâche.</a:t>
            </a:r>
          </a:p>
          <a:p>
            <a:r>
              <a:rPr lang="fr-FR" sz="1800" b="0" i="0" dirty="0">
                <a:solidFill>
                  <a:srgbClr val="53126A"/>
                </a:solidFill>
                <a:effectLst/>
                <a:latin typeface="Wingdings-Regular"/>
              </a:rPr>
              <a:t>➔ </a:t>
            </a:r>
            <a:r>
              <a:rPr lang="fr-FR" sz="1800" b="1" i="0" dirty="0">
                <a:solidFill>
                  <a:srgbClr val="53126A"/>
                </a:solidFill>
                <a:effectLst/>
                <a:latin typeface="Calibri-Bold"/>
              </a:rPr>
              <a:t>Chaque développeur doit publier ses modifications du code source au moins une fois par jour.</a:t>
            </a:r>
            <a:r>
              <a:rPr lang="fr-FR" sz="7200" dirty="0"/>
              <a:t> </a:t>
            </a:r>
            <a:br>
              <a:rPr lang="fr-FR" sz="7200" dirty="0"/>
            </a:br>
            <a:endParaRPr lang="fr-FR" sz="3200" dirty="0">
              <a:solidFill>
                <a:schemeClr val="bg1"/>
              </a:solidFill>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94</a:t>
            </a:fld>
            <a:endParaRPr lang="fr-FR"/>
          </a:p>
        </p:txBody>
      </p:sp>
    </p:spTree>
    <p:extLst>
      <p:ext uri="{BB962C8B-B14F-4D97-AF65-F5344CB8AC3E}">
        <p14:creationId xmlns:p14="http://schemas.microsoft.com/office/powerpoint/2010/main" val="1236045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D0D0D"/>
                </a:solidFill>
                <a:effectLst/>
                <a:highlight>
                  <a:srgbClr val="FFFFFF"/>
                </a:highlight>
                <a:latin typeface="Söhne"/>
              </a:rPr>
              <a:t>SSH signifie Secure Shell. C'est un protocole réseau cryptographique qui permet la communication sécurisée entre deux ordinateurs via un réseau non sécurisé. SSH est couramment utilisé pour la connexion distante à des serveurs et d'autres systèmes sur un réseau, permettant aux utilisateurs d'accéder et de gérer des ressources de manière sécurisée. Il fournit des mécanismes de cryptage et d'authentification robustes, ce qui en fait un choix populaire pour l'administration distante sécurisée et le transfert de fichiers.</a:t>
            </a:r>
          </a:p>
          <a:p>
            <a:r>
              <a:rPr lang="fr-FR" b="0" i="0" dirty="0">
                <a:solidFill>
                  <a:srgbClr val="0D0D0D"/>
                </a:solidFill>
                <a:effectLst/>
                <a:highlight>
                  <a:srgbClr val="FFFFFF"/>
                </a:highlight>
                <a:latin typeface="Söhne"/>
              </a:rPr>
              <a:t>Ansible recourt à SSH pour réaliser une provision sécurisée de serveurs distants.</a:t>
            </a:r>
            <a:endParaRPr lang="fr-FR" dirty="0"/>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14</a:t>
            </a:fld>
            <a:endParaRPr lang="fr-FR"/>
          </a:p>
        </p:txBody>
      </p:sp>
    </p:spTree>
    <p:extLst>
      <p:ext uri="{BB962C8B-B14F-4D97-AF65-F5344CB8AC3E}">
        <p14:creationId xmlns:p14="http://schemas.microsoft.com/office/powerpoint/2010/main" val="196268606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b="0" i="0" dirty="0">
                <a:solidFill>
                  <a:srgbClr val="53126A"/>
                </a:solidFill>
                <a:effectLst/>
                <a:latin typeface="Calibri" panose="020F0502020204030204" pitchFamily="34" charset="0"/>
              </a:rPr>
              <a:t>Publication régulière du code source</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Plus la quantité de codes publiés est grosse plus le risque de conflit augmente.</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La publication régulière du code source :</a:t>
            </a:r>
          </a:p>
          <a:p>
            <a:r>
              <a:rPr lang="fr-FR" sz="1800" b="0" i="0" dirty="0">
                <a:solidFill>
                  <a:srgbClr val="000000"/>
                </a:solidFill>
                <a:effectLst/>
                <a:latin typeface="ArialMT"/>
              </a:rPr>
              <a:t>• </a:t>
            </a:r>
            <a:r>
              <a:rPr lang="fr-FR" sz="1800" b="0" i="0" dirty="0">
                <a:solidFill>
                  <a:srgbClr val="000000"/>
                </a:solidFill>
                <a:effectLst/>
                <a:latin typeface="Calibri" panose="020F0502020204030204" pitchFamily="34" charset="0"/>
              </a:rPr>
              <a:t>Réduit le risque de conflit.</a:t>
            </a:r>
          </a:p>
          <a:p>
            <a:r>
              <a:rPr lang="fr-FR" sz="1800" b="0" i="0" dirty="0">
                <a:solidFill>
                  <a:srgbClr val="000000"/>
                </a:solidFill>
                <a:effectLst/>
                <a:latin typeface="ArialMT"/>
              </a:rPr>
              <a:t>• </a:t>
            </a:r>
            <a:r>
              <a:rPr lang="fr-FR" sz="1800" b="0" i="0" dirty="0">
                <a:solidFill>
                  <a:srgbClr val="000000"/>
                </a:solidFill>
                <a:effectLst/>
                <a:latin typeface="Calibri" panose="020F0502020204030204" pitchFamily="34" charset="0"/>
              </a:rPr>
              <a:t>Facilite l’identification de la modification à l’origine du problème.</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Pour pouvoir publier régulièrement le code source il faut :</a:t>
            </a:r>
          </a:p>
          <a:p>
            <a:r>
              <a:rPr lang="fr-FR" sz="1800" b="0" i="0" dirty="0">
                <a:solidFill>
                  <a:srgbClr val="000000"/>
                </a:solidFill>
                <a:effectLst/>
                <a:latin typeface="ArialMT"/>
              </a:rPr>
              <a:t>• </a:t>
            </a:r>
            <a:r>
              <a:rPr lang="fr-FR" sz="1800" b="0" i="0" dirty="0">
                <a:solidFill>
                  <a:srgbClr val="000000"/>
                </a:solidFill>
                <a:effectLst/>
                <a:latin typeface="Calibri" panose="020F0502020204030204" pitchFamily="34" charset="0"/>
              </a:rPr>
              <a:t>Publier les modifications apportées à la fin de chaque tâche de développement.</a:t>
            </a:r>
          </a:p>
          <a:p>
            <a:r>
              <a:rPr lang="fr-FR" sz="1800" b="0" i="0" dirty="0">
                <a:solidFill>
                  <a:srgbClr val="000000"/>
                </a:solidFill>
                <a:effectLst/>
                <a:latin typeface="ArialMT"/>
              </a:rPr>
              <a:t>• </a:t>
            </a:r>
            <a:r>
              <a:rPr lang="fr-FR" sz="1800" b="0" i="0" dirty="0">
                <a:solidFill>
                  <a:srgbClr val="000000"/>
                </a:solidFill>
                <a:effectLst/>
                <a:latin typeface="Calibri" panose="020F0502020204030204" pitchFamily="34" charset="0"/>
              </a:rPr>
              <a:t>Faire des petits changements et ne pas apporter des changements à plusieurs composants</a:t>
            </a:r>
          </a:p>
          <a:p>
            <a:r>
              <a:rPr lang="fr-FR" sz="1800" b="0" i="0" dirty="0">
                <a:solidFill>
                  <a:srgbClr val="000000"/>
                </a:solidFill>
                <a:effectLst/>
                <a:latin typeface="Calibri" panose="020F0502020204030204" pitchFamily="34" charset="0"/>
              </a:rPr>
              <a:t>dans une seule tâche.</a:t>
            </a:r>
          </a:p>
          <a:p>
            <a:r>
              <a:rPr lang="fr-FR" sz="1800" b="0" i="0" dirty="0">
                <a:solidFill>
                  <a:srgbClr val="53126A"/>
                </a:solidFill>
                <a:effectLst/>
                <a:latin typeface="Wingdings-Regular"/>
              </a:rPr>
              <a:t>➔ </a:t>
            </a:r>
            <a:r>
              <a:rPr lang="fr-FR" sz="1800" b="1" i="0" dirty="0">
                <a:solidFill>
                  <a:srgbClr val="53126A"/>
                </a:solidFill>
                <a:effectLst/>
                <a:latin typeface="Calibri-Bold"/>
              </a:rPr>
              <a:t>Chaque développeur doit publier ses modifications du code source au moins une fois par jour.</a:t>
            </a:r>
            <a:r>
              <a:rPr lang="fr-FR" sz="7200" dirty="0"/>
              <a:t> </a:t>
            </a:r>
            <a:br>
              <a:rPr lang="fr-FR" sz="7200" dirty="0"/>
            </a:br>
            <a:endParaRPr lang="fr-FR" sz="3200" dirty="0">
              <a:solidFill>
                <a:schemeClr val="bg1"/>
              </a:solidFill>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95</a:t>
            </a:fld>
            <a:endParaRPr lang="fr-FR"/>
          </a:p>
        </p:txBody>
      </p:sp>
    </p:spTree>
    <p:extLst>
      <p:ext uri="{BB962C8B-B14F-4D97-AF65-F5344CB8AC3E}">
        <p14:creationId xmlns:p14="http://schemas.microsoft.com/office/powerpoint/2010/main" val="351311135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b="0" i="0" dirty="0">
                <a:solidFill>
                  <a:srgbClr val="53126A"/>
                </a:solidFill>
                <a:effectLst/>
                <a:latin typeface="Calibri" panose="020F0502020204030204" pitchFamily="34" charset="0"/>
              </a:rPr>
              <a:t>Publication régulière du code source</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Plus la quantité de codes publiés est grosse plus le risque de conflit augmente.</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La publication régulière du code source :</a:t>
            </a:r>
          </a:p>
          <a:p>
            <a:r>
              <a:rPr lang="fr-FR" sz="1800" b="0" i="0" dirty="0">
                <a:solidFill>
                  <a:srgbClr val="000000"/>
                </a:solidFill>
                <a:effectLst/>
                <a:latin typeface="ArialMT"/>
              </a:rPr>
              <a:t>• </a:t>
            </a:r>
            <a:r>
              <a:rPr lang="fr-FR" sz="1800" b="0" i="0" dirty="0">
                <a:solidFill>
                  <a:srgbClr val="000000"/>
                </a:solidFill>
                <a:effectLst/>
                <a:latin typeface="Calibri" panose="020F0502020204030204" pitchFamily="34" charset="0"/>
              </a:rPr>
              <a:t>Réduit le risque de conflit.</a:t>
            </a:r>
          </a:p>
          <a:p>
            <a:r>
              <a:rPr lang="fr-FR" sz="1800" b="0" i="0" dirty="0">
                <a:solidFill>
                  <a:srgbClr val="000000"/>
                </a:solidFill>
                <a:effectLst/>
                <a:latin typeface="ArialMT"/>
              </a:rPr>
              <a:t>• </a:t>
            </a:r>
            <a:r>
              <a:rPr lang="fr-FR" sz="1800" b="0" i="0" dirty="0">
                <a:solidFill>
                  <a:srgbClr val="000000"/>
                </a:solidFill>
                <a:effectLst/>
                <a:latin typeface="Calibri" panose="020F0502020204030204" pitchFamily="34" charset="0"/>
              </a:rPr>
              <a:t>Facilite l’identification de la modification à l’origine du problème.</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Pour pouvoir publier régulièrement le code source il faut :</a:t>
            </a:r>
          </a:p>
          <a:p>
            <a:r>
              <a:rPr lang="fr-FR" sz="1800" b="0" i="0" dirty="0">
                <a:solidFill>
                  <a:srgbClr val="000000"/>
                </a:solidFill>
                <a:effectLst/>
                <a:latin typeface="ArialMT"/>
              </a:rPr>
              <a:t>• </a:t>
            </a:r>
            <a:r>
              <a:rPr lang="fr-FR" sz="1800" b="0" i="0" dirty="0">
                <a:solidFill>
                  <a:srgbClr val="000000"/>
                </a:solidFill>
                <a:effectLst/>
                <a:latin typeface="Calibri" panose="020F0502020204030204" pitchFamily="34" charset="0"/>
              </a:rPr>
              <a:t>Publier les modifications apportées à la fin de chaque tâche de développement.</a:t>
            </a:r>
          </a:p>
          <a:p>
            <a:r>
              <a:rPr lang="fr-FR" sz="1800" b="0" i="0" dirty="0">
                <a:solidFill>
                  <a:srgbClr val="000000"/>
                </a:solidFill>
                <a:effectLst/>
                <a:latin typeface="ArialMT"/>
              </a:rPr>
              <a:t>• </a:t>
            </a:r>
            <a:r>
              <a:rPr lang="fr-FR" sz="1800" b="0" i="0" dirty="0">
                <a:solidFill>
                  <a:srgbClr val="000000"/>
                </a:solidFill>
                <a:effectLst/>
                <a:latin typeface="Calibri" panose="020F0502020204030204" pitchFamily="34" charset="0"/>
              </a:rPr>
              <a:t>Faire des petits changements et ne pas apporter des changements à plusieurs composants</a:t>
            </a:r>
          </a:p>
          <a:p>
            <a:r>
              <a:rPr lang="fr-FR" sz="1800" b="0" i="0" dirty="0">
                <a:solidFill>
                  <a:srgbClr val="000000"/>
                </a:solidFill>
                <a:effectLst/>
                <a:latin typeface="Calibri" panose="020F0502020204030204" pitchFamily="34" charset="0"/>
              </a:rPr>
              <a:t>dans une seule tâche.</a:t>
            </a:r>
          </a:p>
          <a:p>
            <a:r>
              <a:rPr lang="fr-FR" sz="1800" b="0" i="0" dirty="0">
                <a:solidFill>
                  <a:srgbClr val="53126A"/>
                </a:solidFill>
                <a:effectLst/>
                <a:latin typeface="Wingdings-Regular"/>
              </a:rPr>
              <a:t>➔ </a:t>
            </a:r>
            <a:r>
              <a:rPr lang="fr-FR" sz="1800" b="1" i="0" dirty="0">
                <a:solidFill>
                  <a:srgbClr val="53126A"/>
                </a:solidFill>
                <a:effectLst/>
                <a:latin typeface="Calibri-Bold"/>
              </a:rPr>
              <a:t>Chaque développeur doit publier ses modifications du code source au moins une fois par jour.</a:t>
            </a:r>
            <a:r>
              <a:rPr lang="fr-FR" sz="7200" dirty="0"/>
              <a:t> </a:t>
            </a:r>
            <a:br>
              <a:rPr lang="fr-FR" sz="7200" dirty="0"/>
            </a:br>
            <a:endParaRPr lang="fr-FR" sz="3200" dirty="0">
              <a:solidFill>
                <a:schemeClr val="bg1"/>
              </a:solidFill>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96</a:t>
            </a:fld>
            <a:endParaRPr lang="fr-FR"/>
          </a:p>
        </p:txBody>
      </p:sp>
    </p:spTree>
    <p:extLst>
      <p:ext uri="{BB962C8B-B14F-4D97-AF65-F5344CB8AC3E}">
        <p14:creationId xmlns:p14="http://schemas.microsoft.com/office/powerpoint/2010/main" val="189557763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b="0" i="0" dirty="0">
                <a:solidFill>
                  <a:srgbClr val="53126A"/>
                </a:solidFill>
                <a:effectLst/>
                <a:latin typeface="Calibri" panose="020F0502020204030204" pitchFamily="34" charset="0"/>
              </a:rPr>
              <a:t>Publication régulière du code source</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Plus la quantité de codes publiés est grosse plus le risque de conflit augmente.</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La publication régulière du code source :</a:t>
            </a:r>
          </a:p>
          <a:p>
            <a:r>
              <a:rPr lang="fr-FR" sz="1800" b="0" i="0" dirty="0">
                <a:solidFill>
                  <a:srgbClr val="000000"/>
                </a:solidFill>
                <a:effectLst/>
                <a:latin typeface="ArialMT"/>
              </a:rPr>
              <a:t>• </a:t>
            </a:r>
            <a:r>
              <a:rPr lang="fr-FR" sz="1800" b="0" i="0" dirty="0">
                <a:solidFill>
                  <a:srgbClr val="000000"/>
                </a:solidFill>
                <a:effectLst/>
                <a:latin typeface="Calibri" panose="020F0502020204030204" pitchFamily="34" charset="0"/>
              </a:rPr>
              <a:t>Réduit le risque de conflit.</a:t>
            </a:r>
          </a:p>
          <a:p>
            <a:r>
              <a:rPr lang="fr-FR" sz="1800" b="0" i="0" dirty="0">
                <a:solidFill>
                  <a:srgbClr val="000000"/>
                </a:solidFill>
                <a:effectLst/>
                <a:latin typeface="ArialMT"/>
              </a:rPr>
              <a:t>• </a:t>
            </a:r>
            <a:r>
              <a:rPr lang="fr-FR" sz="1800" b="0" i="0" dirty="0">
                <a:solidFill>
                  <a:srgbClr val="000000"/>
                </a:solidFill>
                <a:effectLst/>
                <a:latin typeface="Calibri" panose="020F0502020204030204" pitchFamily="34" charset="0"/>
              </a:rPr>
              <a:t>Facilite l’identification de la modification à l’origine du problème.</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Pour pouvoir publier régulièrement le code source il faut :</a:t>
            </a:r>
          </a:p>
          <a:p>
            <a:r>
              <a:rPr lang="fr-FR" sz="1800" b="0" i="0" dirty="0">
                <a:solidFill>
                  <a:srgbClr val="000000"/>
                </a:solidFill>
                <a:effectLst/>
                <a:latin typeface="ArialMT"/>
              </a:rPr>
              <a:t>• </a:t>
            </a:r>
            <a:r>
              <a:rPr lang="fr-FR" sz="1800" b="0" i="0" dirty="0">
                <a:solidFill>
                  <a:srgbClr val="000000"/>
                </a:solidFill>
                <a:effectLst/>
                <a:latin typeface="Calibri" panose="020F0502020204030204" pitchFamily="34" charset="0"/>
              </a:rPr>
              <a:t>Publier les modifications apportées à la fin de chaque tâche de développement.</a:t>
            </a:r>
          </a:p>
          <a:p>
            <a:r>
              <a:rPr lang="fr-FR" sz="1800" b="0" i="0" dirty="0">
                <a:solidFill>
                  <a:srgbClr val="000000"/>
                </a:solidFill>
                <a:effectLst/>
                <a:latin typeface="ArialMT"/>
              </a:rPr>
              <a:t>• </a:t>
            </a:r>
            <a:r>
              <a:rPr lang="fr-FR" sz="1800" b="0" i="0" dirty="0">
                <a:solidFill>
                  <a:srgbClr val="000000"/>
                </a:solidFill>
                <a:effectLst/>
                <a:latin typeface="Calibri" panose="020F0502020204030204" pitchFamily="34" charset="0"/>
              </a:rPr>
              <a:t>Faire des petits changements et ne pas apporter des changements à plusieurs composants</a:t>
            </a:r>
          </a:p>
          <a:p>
            <a:r>
              <a:rPr lang="fr-FR" sz="1800" b="0" i="0" dirty="0">
                <a:solidFill>
                  <a:srgbClr val="000000"/>
                </a:solidFill>
                <a:effectLst/>
                <a:latin typeface="Calibri" panose="020F0502020204030204" pitchFamily="34" charset="0"/>
              </a:rPr>
              <a:t>dans une seule tâche.</a:t>
            </a:r>
          </a:p>
          <a:p>
            <a:r>
              <a:rPr lang="fr-FR" sz="1800" b="0" i="0" dirty="0">
                <a:solidFill>
                  <a:srgbClr val="53126A"/>
                </a:solidFill>
                <a:effectLst/>
                <a:latin typeface="Wingdings-Regular"/>
              </a:rPr>
              <a:t>➔ </a:t>
            </a:r>
            <a:r>
              <a:rPr lang="fr-FR" sz="1800" b="1" i="0" dirty="0">
                <a:solidFill>
                  <a:srgbClr val="53126A"/>
                </a:solidFill>
                <a:effectLst/>
                <a:latin typeface="Calibri-Bold"/>
              </a:rPr>
              <a:t>Chaque développeur doit publier ses modifications du code source au moins une fois par jour.</a:t>
            </a:r>
            <a:r>
              <a:rPr lang="fr-FR" sz="7200" dirty="0"/>
              <a:t> </a:t>
            </a:r>
            <a:br>
              <a:rPr lang="fr-FR" sz="7200" dirty="0"/>
            </a:br>
            <a:endParaRPr lang="fr-FR" sz="3200" dirty="0">
              <a:solidFill>
                <a:schemeClr val="bg1"/>
              </a:solidFill>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97</a:t>
            </a:fld>
            <a:endParaRPr lang="fr-FR"/>
          </a:p>
        </p:txBody>
      </p:sp>
    </p:spTree>
    <p:extLst>
      <p:ext uri="{BB962C8B-B14F-4D97-AF65-F5344CB8AC3E}">
        <p14:creationId xmlns:p14="http://schemas.microsoft.com/office/powerpoint/2010/main" val="128839279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b="0" i="0" dirty="0">
                <a:solidFill>
                  <a:srgbClr val="53126A"/>
                </a:solidFill>
                <a:effectLst/>
                <a:latin typeface="Calibri" panose="020F0502020204030204" pitchFamily="34" charset="0"/>
              </a:rPr>
              <a:t>Publication régulière du code source</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Plus la quantité de codes publiés est grosse plus le risque de conflit augmente.</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La publication régulière du code source :</a:t>
            </a:r>
          </a:p>
          <a:p>
            <a:r>
              <a:rPr lang="fr-FR" sz="1800" b="0" i="0" dirty="0">
                <a:solidFill>
                  <a:srgbClr val="000000"/>
                </a:solidFill>
                <a:effectLst/>
                <a:latin typeface="ArialMT"/>
              </a:rPr>
              <a:t>• </a:t>
            </a:r>
            <a:r>
              <a:rPr lang="fr-FR" sz="1800" b="0" i="0" dirty="0">
                <a:solidFill>
                  <a:srgbClr val="000000"/>
                </a:solidFill>
                <a:effectLst/>
                <a:latin typeface="Calibri" panose="020F0502020204030204" pitchFamily="34" charset="0"/>
              </a:rPr>
              <a:t>Réduit le risque de conflit.</a:t>
            </a:r>
          </a:p>
          <a:p>
            <a:r>
              <a:rPr lang="fr-FR" sz="1800" b="0" i="0" dirty="0">
                <a:solidFill>
                  <a:srgbClr val="000000"/>
                </a:solidFill>
                <a:effectLst/>
                <a:latin typeface="ArialMT"/>
              </a:rPr>
              <a:t>• </a:t>
            </a:r>
            <a:r>
              <a:rPr lang="fr-FR" sz="1800" b="0" i="0" dirty="0">
                <a:solidFill>
                  <a:srgbClr val="000000"/>
                </a:solidFill>
                <a:effectLst/>
                <a:latin typeface="Calibri" panose="020F0502020204030204" pitchFamily="34" charset="0"/>
              </a:rPr>
              <a:t>Facilite l’identification de la modification à l’origine du problème.</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Pour pouvoir publier régulièrement le code source il faut :</a:t>
            </a:r>
          </a:p>
          <a:p>
            <a:r>
              <a:rPr lang="fr-FR" sz="1800" b="0" i="0" dirty="0">
                <a:solidFill>
                  <a:srgbClr val="000000"/>
                </a:solidFill>
                <a:effectLst/>
                <a:latin typeface="ArialMT"/>
              </a:rPr>
              <a:t>• </a:t>
            </a:r>
            <a:r>
              <a:rPr lang="fr-FR" sz="1800" b="0" i="0" dirty="0">
                <a:solidFill>
                  <a:srgbClr val="000000"/>
                </a:solidFill>
                <a:effectLst/>
                <a:latin typeface="Calibri" panose="020F0502020204030204" pitchFamily="34" charset="0"/>
              </a:rPr>
              <a:t>Publier les modifications apportées à la fin de chaque tâche de développement.</a:t>
            </a:r>
          </a:p>
          <a:p>
            <a:r>
              <a:rPr lang="fr-FR" sz="1800" b="0" i="0" dirty="0">
                <a:solidFill>
                  <a:srgbClr val="000000"/>
                </a:solidFill>
                <a:effectLst/>
                <a:latin typeface="ArialMT"/>
              </a:rPr>
              <a:t>• </a:t>
            </a:r>
            <a:r>
              <a:rPr lang="fr-FR" sz="1800" b="0" i="0" dirty="0">
                <a:solidFill>
                  <a:srgbClr val="000000"/>
                </a:solidFill>
                <a:effectLst/>
                <a:latin typeface="Calibri" panose="020F0502020204030204" pitchFamily="34" charset="0"/>
              </a:rPr>
              <a:t>Faire des petits changements et ne pas apporter des changements à plusieurs composants</a:t>
            </a:r>
          </a:p>
          <a:p>
            <a:r>
              <a:rPr lang="fr-FR" sz="1800" b="0" i="0" dirty="0">
                <a:solidFill>
                  <a:srgbClr val="000000"/>
                </a:solidFill>
                <a:effectLst/>
                <a:latin typeface="Calibri" panose="020F0502020204030204" pitchFamily="34" charset="0"/>
              </a:rPr>
              <a:t>dans une seule tâche.</a:t>
            </a:r>
          </a:p>
          <a:p>
            <a:r>
              <a:rPr lang="fr-FR" sz="1800" b="0" i="0" dirty="0">
                <a:solidFill>
                  <a:srgbClr val="53126A"/>
                </a:solidFill>
                <a:effectLst/>
                <a:latin typeface="Wingdings-Regular"/>
              </a:rPr>
              <a:t>➔ </a:t>
            </a:r>
            <a:r>
              <a:rPr lang="fr-FR" sz="1800" b="1" i="0" dirty="0">
                <a:solidFill>
                  <a:srgbClr val="53126A"/>
                </a:solidFill>
                <a:effectLst/>
                <a:latin typeface="Calibri-Bold"/>
              </a:rPr>
              <a:t>Chaque développeur doit publier ses modifications du code source au moins une fois par jour.</a:t>
            </a:r>
            <a:r>
              <a:rPr lang="fr-FR" sz="7200" dirty="0"/>
              <a:t> </a:t>
            </a:r>
            <a:br>
              <a:rPr lang="fr-FR" sz="7200" dirty="0"/>
            </a:br>
            <a:endParaRPr lang="fr-FR" sz="3200" dirty="0">
              <a:solidFill>
                <a:schemeClr val="bg1"/>
              </a:solidFill>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98</a:t>
            </a:fld>
            <a:endParaRPr lang="fr-FR"/>
          </a:p>
        </p:txBody>
      </p:sp>
    </p:spTree>
    <p:extLst>
      <p:ext uri="{BB962C8B-B14F-4D97-AF65-F5344CB8AC3E}">
        <p14:creationId xmlns:p14="http://schemas.microsoft.com/office/powerpoint/2010/main" val="3767994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b="0" i="0" dirty="0">
                <a:solidFill>
                  <a:srgbClr val="53126A"/>
                </a:solidFill>
                <a:effectLst/>
                <a:latin typeface="Calibri" panose="020F0502020204030204" pitchFamily="34" charset="0"/>
              </a:rPr>
              <a:t>Publication régulière du code source</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Plus la quantité de codes publiés est grosse plus le risque de conflit augmente.</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La publication régulière du code source :</a:t>
            </a:r>
          </a:p>
          <a:p>
            <a:r>
              <a:rPr lang="fr-FR" sz="1800" b="0" i="0" dirty="0">
                <a:solidFill>
                  <a:srgbClr val="000000"/>
                </a:solidFill>
                <a:effectLst/>
                <a:latin typeface="ArialMT"/>
              </a:rPr>
              <a:t>• </a:t>
            </a:r>
            <a:r>
              <a:rPr lang="fr-FR" sz="1800" b="0" i="0" dirty="0">
                <a:solidFill>
                  <a:srgbClr val="000000"/>
                </a:solidFill>
                <a:effectLst/>
                <a:latin typeface="Calibri" panose="020F0502020204030204" pitchFamily="34" charset="0"/>
              </a:rPr>
              <a:t>Réduit le risque de conflit.</a:t>
            </a:r>
          </a:p>
          <a:p>
            <a:r>
              <a:rPr lang="fr-FR" sz="1800" b="0" i="0" dirty="0">
                <a:solidFill>
                  <a:srgbClr val="000000"/>
                </a:solidFill>
                <a:effectLst/>
                <a:latin typeface="ArialMT"/>
              </a:rPr>
              <a:t>• </a:t>
            </a:r>
            <a:r>
              <a:rPr lang="fr-FR" sz="1800" b="0" i="0" dirty="0">
                <a:solidFill>
                  <a:srgbClr val="000000"/>
                </a:solidFill>
                <a:effectLst/>
                <a:latin typeface="Calibri" panose="020F0502020204030204" pitchFamily="34" charset="0"/>
              </a:rPr>
              <a:t>Facilite l’identification de la modification à l’origine du problème.</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Pour pouvoir publier régulièrement le code source il faut :</a:t>
            </a:r>
          </a:p>
          <a:p>
            <a:r>
              <a:rPr lang="fr-FR" sz="1800" b="0" i="0" dirty="0">
                <a:solidFill>
                  <a:srgbClr val="000000"/>
                </a:solidFill>
                <a:effectLst/>
                <a:latin typeface="ArialMT"/>
              </a:rPr>
              <a:t>• </a:t>
            </a:r>
            <a:r>
              <a:rPr lang="fr-FR" sz="1800" b="0" i="0" dirty="0">
                <a:solidFill>
                  <a:srgbClr val="000000"/>
                </a:solidFill>
                <a:effectLst/>
                <a:latin typeface="Calibri" panose="020F0502020204030204" pitchFamily="34" charset="0"/>
              </a:rPr>
              <a:t>Publier les modifications apportées à la fin de chaque tâche de développement.</a:t>
            </a:r>
          </a:p>
          <a:p>
            <a:r>
              <a:rPr lang="fr-FR" sz="1800" b="0" i="0" dirty="0">
                <a:solidFill>
                  <a:srgbClr val="000000"/>
                </a:solidFill>
                <a:effectLst/>
                <a:latin typeface="ArialMT"/>
              </a:rPr>
              <a:t>• </a:t>
            </a:r>
            <a:r>
              <a:rPr lang="fr-FR" sz="1800" b="0" i="0" dirty="0">
                <a:solidFill>
                  <a:srgbClr val="000000"/>
                </a:solidFill>
                <a:effectLst/>
                <a:latin typeface="Calibri" panose="020F0502020204030204" pitchFamily="34" charset="0"/>
              </a:rPr>
              <a:t>Faire des petits changements et ne pas apporter des changements à plusieurs composants</a:t>
            </a:r>
          </a:p>
          <a:p>
            <a:r>
              <a:rPr lang="fr-FR" sz="1800" b="0" i="0" dirty="0">
                <a:solidFill>
                  <a:srgbClr val="000000"/>
                </a:solidFill>
                <a:effectLst/>
                <a:latin typeface="Calibri" panose="020F0502020204030204" pitchFamily="34" charset="0"/>
              </a:rPr>
              <a:t>dans une seule tâche.</a:t>
            </a:r>
          </a:p>
          <a:p>
            <a:r>
              <a:rPr lang="fr-FR" sz="1800" b="0" i="0" dirty="0">
                <a:solidFill>
                  <a:srgbClr val="53126A"/>
                </a:solidFill>
                <a:effectLst/>
                <a:latin typeface="Wingdings-Regular"/>
              </a:rPr>
              <a:t>➔ </a:t>
            </a:r>
            <a:r>
              <a:rPr lang="fr-FR" sz="1800" b="1" i="0" dirty="0">
                <a:solidFill>
                  <a:srgbClr val="53126A"/>
                </a:solidFill>
                <a:effectLst/>
                <a:latin typeface="Calibri-Bold"/>
              </a:rPr>
              <a:t>Chaque développeur doit publier ses modifications du code source au moins une fois par jour.</a:t>
            </a:r>
            <a:r>
              <a:rPr lang="fr-FR" sz="7200" dirty="0"/>
              <a:t> </a:t>
            </a:r>
            <a:br>
              <a:rPr lang="fr-FR" sz="7200" dirty="0"/>
            </a:br>
            <a:endParaRPr lang="fr-FR" sz="3200" dirty="0">
              <a:solidFill>
                <a:schemeClr val="bg1"/>
              </a:solidFill>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99</a:t>
            </a:fld>
            <a:endParaRPr lang="fr-FR"/>
          </a:p>
        </p:txBody>
      </p:sp>
    </p:spTree>
    <p:extLst>
      <p:ext uri="{BB962C8B-B14F-4D97-AF65-F5344CB8AC3E}">
        <p14:creationId xmlns:p14="http://schemas.microsoft.com/office/powerpoint/2010/main" val="218912760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Qu'est-ce que Jenkins et pourquoi l'utilise-t-on ? Jenkins est un outil d'automatisation open-source écrit en Java avec des plugins conçus pour l'intégration continue. Jenkins est utilisé pour construire et tester vos projets logiciels en continu, ce qui facilite l'intégration des modifications dans le projet pour les développeurs et permet aux utilisateurs d'obtenir une version actualisée plus facilement. Il permet également de livrer votre logiciel en continu en s'intégrant à un grand nombre de technologies de test et de déploiement.</a:t>
            </a:r>
          </a:p>
          <a:p>
            <a:r>
              <a:rPr lang="fr-FR" dirty="0"/>
              <a:t>Avec Jenkins, les organisations peuvent accélérer le processus de développement logiciel grâce à l'automatisation. Jenkins intègre les processus du cycle de vie du développement de toutes sortes, y compris la construction, la documentation, les tests, le packaging, le </a:t>
            </a:r>
            <a:r>
              <a:rPr lang="fr-FR" dirty="0" err="1"/>
              <a:t>staging</a:t>
            </a:r>
            <a:r>
              <a:rPr lang="fr-FR" dirty="0"/>
              <a:t>, le déploiement, l'analyse statique, et bien plus encore.</a:t>
            </a:r>
          </a:p>
          <a:p>
            <a:r>
              <a:rPr lang="fr-FR" dirty="0"/>
              <a:t>Jenkins réalise l'intégration continue avec l'aide de plugins. Les plugins permettent l'intégration de diverses étapes DevOps. Si vous souhaitez intégrer un outil particulier, vous devez installer les plugins pour cet outil. Par exemple, Git, le projet Maven 2, Amazon EC2, HTML </a:t>
            </a:r>
            <a:r>
              <a:rPr lang="fr-FR" dirty="0" err="1"/>
              <a:t>publisher</a:t>
            </a:r>
            <a:r>
              <a:rPr lang="fr-FR" dirty="0"/>
              <a:t>, etc.</a:t>
            </a:r>
          </a:p>
          <a:p>
            <a:r>
              <a:rPr lang="fr-FR" dirty="0"/>
              <a:t>L'image ci-dessous montre que Jenkins intègre différentes étapes DevOps :</a:t>
            </a:r>
          </a:p>
          <a:p>
            <a:r>
              <a:rPr lang="fr-FR" dirty="0"/>
              <a:t>(Note : </a:t>
            </a:r>
            <a:r>
              <a:rPr lang="fr-FR" dirty="0" err="1"/>
              <a:t>Here</a:t>
            </a:r>
            <a:r>
              <a:rPr lang="fr-FR" dirty="0"/>
              <a:t>, </a:t>
            </a:r>
            <a:r>
              <a:rPr lang="fr-FR" dirty="0" err="1"/>
              <a:t>you</a:t>
            </a:r>
            <a:r>
              <a:rPr lang="fr-FR" dirty="0"/>
              <a:t> </a:t>
            </a:r>
            <a:r>
              <a:rPr lang="fr-FR" dirty="0" err="1"/>
              <a:t>would</a:t>
            </a:r>
            <a:r>
              <a:rPr lang="fr-FR" dirty="0"/>
              <a:t> </a:t>
            </a:r>
            <a:r>
              <a:rPr lang="fr-FR" dirty="0" err="1"/>
              <a:t>typically</a:t>
            </a:r>
            <a:r>
              <a:rPr lang="fr-FR" dirty="0"/>
              <a:t> </a:t>
            </a:r>
            <a:r>
              <a:rPr lang="fr-FR" dirty="0" err="1"/>
              <a:t>include</a:t>
            </a:r>
            <a:r>
              <a:rPr lang="fr-FR" dirty="0"/>
              <a:t> the image </a:t>
            </a:r>
            <a:r>
              <a:rPr lang="fr-FR" dirty="0" err="1"/>
              <a:t>that</a:t>
            </a:r>
            <a:r>
              <a:rPr lang="fr-FR" dirty="0"/>
              <a:t> </a:t>
            </a:r>
            <a:r>
              <a:rPr lang="fr-FR" dirty="0" err="1"/>
              <a:t>illustrates</a:t>
            </a:r>
            <a:r>
              <a:rPr lang="fr-FR" dirty="0"/>
              <a:t> Jenkins </a:t>
            </a:r>
            <a:r>
              <a:rPr lang="fr-FR" dirty="0" err="1"/>
              <a:t>integrating</a:t>
            </a:r>
            <a:r>
              <a:rPr lang="fr-FR" dirty="0"/>
              <a:t> </a:t>
            </a:r>
            <a:r>
              <a:rPr lang="fr-FR" dirty="0" err="1"/>
              <a:t>various</a:t>
            </a:r>
            <a:r>
              <a:rPr lang="fr-FR" dirty="0"/>
              <a:t> DevOps stages.)</a:t>
            </a: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100</a:t>
            </a:fld>
            <a:endParaRPr lang="fr-FR"/>
          </a:p>
        </p:txBody>
      </p:sp>
    </p:spTree>
    <p:extLst>
      <p:ext uri="{BB962C8B-B14F-4D97-AF65-F5344CB8AC3E}">
        <p14:creationId xmlns:p14="http://schemas.microsoft.com/office/powerpoint/2010/main" val="274577857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85750" indent="-285750">
              <a:lnSpc>
                <a:spcPct val="150000"/>
              </a:lnSpc>
              <a:buFont typeface="Wingdings" panose="05000000000000000000" pitchFamily="2" charset="2"/>
              <a:buChar char="§"/>
            </a:pPr>
            <a:r>
              <a:rPr lang="fr-FR" sz="4000" dirty="0">
                <a:solidFill>
                  <a:schemeClr val="bg1"/>
                </a:solidFill>
              </a:rPr>
              <a:t>combine les pratiques d'intégration continue et de livraison continue. CI/CD automatise une grande partie, voire la totalité, de l'intervention humaine manuelle traditionnellement nécessaire pour amener un nouveau code d'un commit à la production, englobant les phases de construction, de test (y compris les tests d'intégration, les tests unitaires et les tests de régression) et de déploiement, ainsi que la fourniture d'infrastructure. Avec un pipeline CI/CD, les équipes de développement peuvent apporter des modifications au code qui sont ensuite automatiquement testées et poussées pour la livraison et le déploiement. En maîtrisant le CI/CD, les temps d'arrêt sont minimisés et les releases de code se font plus rapidement.</a:t>
            </a:r>
            <a:endParaRPr lang="fr-FR" sz="3200" dirty="0">
              <a:solidFill>
                <a:schemeClr val="bg1"/>
              </a:solidFill>
            </a:endParaRP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101</a:t>
            </a:fld>
            <a:endParaRPr lang="fr-FR"/>
          </a:p>
        </p:txBody>
      </p:sp>
    </p:spTree>
    <p:extLst>
      <p:ext uri="{BB962C8B-B14F-4D97-AF65-F5344CB8AC3E}">
        <p14:creationId xmlns:p14="http://schemas.microsoft.com/office/powerpoint/2010/main" val="66530968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fonctionnalités de base de Jenkins incluent :</a:t>
            </a:r>
          </a:p>
          <a:p>
            <a:pPr>
              <a:buFont typeface="+mj-lt"/>
              <a:buAutoNum type="arabicPeriod"/>
            </a:pPr>
            <a:r>
              <a:rPr lang="fr-FR" b="1" dirty="0"/>
              <a:t>Intégration Continue (CI)</a:t>
            </a:r>
            <a:r>
              <a:rPr lang="fr-FR" dirty="0"/>
              <a:t> :</a:t>
            </a:r>
          </a:p>
          <a:p>
            <a:pPr marL="742950" lvl="1" indent="-285750">
              <a:buFont typeface="+mj-lt"/>
              <a:buAutoNum type="arabicPeriod"/>
            </a:pPr>
            <a:r>
              <a:rPr lang="fr-FR" dirty="0"/>
              <a:t>Jenkins permet aux développeurs d'intégrer régulièrement leurs modifications de code dans un dépôt partagé, facilitant ainsi la détection et la résolution rapide des bugs.</a:t>
            </a:r>
          </a:p>
          <a:p>
            <a:pPr>
              <a:buFont typeface="+mj-lt"/>
              <a:buAutoNum type="arabicPeriod"/>
            </a:pPr>
            <a:r>
              <a:rPr lang="fr-FR" b="1" dirty="0"/>
              <a:t>Déploiement Continu (CD)</a:t>
            </a:r>
            <a:r>
              <a:rPr lang="fr-FR" dirty="0"/>
              <a:t> :</a:t>
            </a:r>
          </a:p>
          <a:p>
            <a:pPr marL="742950" lvl="1" indent="-285750">
              <a:buFont typeface="+mj-lt"/>
              <a:buAutoNum type="arabicPeriod"/>
            </a:pPr>
            <a:r>
              <a:rPr lang="fr-FR" dirty="0"/>
              <a:t>Jenkins automatise le processus de livraison de logiciels en intégrant les étapes de construction, de test et de déploiement, permettant des mises à jour fréquentes et fiables.</a:t>
            </a:r>
          </a:p>
          <a:p>
            <a:pPr>
              <a:buFont typeface="+mj-lt"/>
              <a:buAutoNum type="arabicPeriod"/>
            </a:pPr>
            <a:r>
              <a:rPr lang="fr-FR" b="1" dirty="0"/>
              <a:t>Gestion de Plugins</a:t>
            </a:r>
            <a:r>
              <a:rPr lang="fr-FR" dirty="0"/>
              <a:t> :</a:t>
            </a:r>
          </a:p>
          <a:p>
            <a:pPr marL="742950" lvl="1" indent="-285750">
              <a:buFont typeface="+mj-lt"/>
              <a:buAutoNum type="arabicPeriod"/>
            </a:pPr>
            <a:r>
              <a:rPr lang="fr-FR" dirty="0"/>
              <a:t>Jenkins dispose d'un vaste écosystème de plugins (plus de 1000), permettant l'intégration avec divers outils et technologies DevOps, tels que Git, Maven, Docker, etc.</a:t>
            </a:r>
          </a:p>
          <a:p>
            <a:pPr>
              <a:buFont typeface="+mj-lt"/>
              <a:buAutoNum type="arabicPeriod"/>
            </a:pPr>
            <a:r>
              <a:rPr lang="fr-FR" b="1" dirty="0"/>
              <a:t>Pipeline as Code</a:t>
            </a:r>
            <a:r>
              <a:rPr lang="fr-FR" dirty="0"/>
              <a:t> :</a:t>
            </a:r>
          </a:p>
          <a:p>
            <a:pPr marL="742950" lvl="1" indent="-285750">
              <a:buFont typeface="+mj-lt"/>
              <a:buAutoNum type="arabicPeriod"/>
            </a:pPr>
            <a:r>
              <a:rPr lang="fr-FR" dirty="0"/>
              <a:t>Jenkins permet de définir les pipelines de construction et de déploiement sous forme de code (</a:t>
            </a:r>
            <a:r>
              <a:rPr lang="fr-FR" dirty="0" err="1"/>
              <a:t>Jenkinsfile</a:t>
            </a:r>
            <a:r>
              <a:rPr lang="fr-FR" dirty="0"/>
              <a:t>), facilitant la versioning, le partage et la gestion des configurations des pipelines.</a:t>
            </a:r>
          </a:p>
          <a:p>
            <a:pPr>
              <a:buFont typeface="+mj-lt"/>
              <a:buAutoNum type="arabicPeriod"/>
            </a:pPr>
            <a:r>
              <a:rPr lang="fr-FR" b="1" dirty="0"/>
              <a:t>Extensibilité et Personnalisation</a:t>
            </a:r>
            <a:r>
              <a:rPr lang="fr-FR" dirty="0"/>
              <a:t> :</a:t>
            </a:r>
          </a:p>
          <a:p>
            <a:pPr marL="742950" lvl="1" indent="-285750">
              <a:buFont typeface="+mj-lt"/>
              <a:buAutoNum type="arabicPeriod"/>
            </a:pPr>
            <a:r>
              <a:rPr lang="fr-FR" dirty="0"/>
              <a:t>Grâce aux plugins, Jenkins peut être étendu et personnalisé pour répondre aux besoins spécifiques des projets et des équipes.</a:t>
            </a:r>
          </a:p>
          <a:p>
            <a:pPr>
              <a:buFont typeface="+mj-lt"/>
              <a:buAutoNum type="arabicPeriod"/>
            </a:pPr>
            <a:r>
              <a:rPr lang="fr-FR" b="1" dirty="0"/>
              <a:t>Interface Web Intuitive</a:t>
            </a:r>
            <a:r>
              <a:rPr lang="fr-FR" dirty="0"/>
              <a:t> :</a:t>
            </a:r>
          </a:p>
          <a:p>
            <a:pPr marL="742950" lvl="1" indent="-285750">
              <a:buFont typeface="+mj-lt"/>
              <a:buAutoNum type="arabicPeriod"/>
            </a:pPr>
            <a:r>
              <a:rPr lang="fr-FR" dirty="0"/>
              <a:t>Jenkins offre une interface utilisateur web intuitive permettant de configurer, surveiller et gérer les tâches et les pipelines facilement.</a:t>
            </a:r>
          </a:p>
          <a:p>
            <a:pPr>
              <a:buFont typeface="+mj-lt"/>
              <a:buAutoNum type="arabicPeriod"/>
            </a:pPr>
            <a:r>
              <a:rPr lang="fr-FR" b="1" dirty="0"/>
              <a:t>Notifications et Alertes</a:t>
            </a:r>
            <a:r>
              <a:rPr lang="fr-FR" dirty="0"/>
              <a:t> :</a:t>
            </a:r>
          </a:p>
          <a:p>
            <a:pPr marL="742950" lvl="1" indent="-285750">
              <a:buFont typeface="+mj-lt"/>
              <a:buAutoNum type="arabicPeriod"/>
            </a:pPr>
            <a:r>
              <a:rPr lang="fr-FR" dirty="0"/>
              <a:t>Jenkins peut envoyer des notifications par e-mail, Slack, ou autres services en cas de succès ou d'échec des </a:t>
            </a:r>
            <a:r>
              <a:rPr lang="fr-FR" dirty="0" err="1"/>
              <a:t>builds</a:t>
            </a:r>
            <a:r>
              <a:rPr lang="fr-FR" dirty="0"/>
              <a:t>, facilitant ainsi la communication au sein des équipes.</a:t>
            </a:r>
          </a:p>
          <a:p>
            <a:pPr>
              <a:buFont typeface="+mj-lt"/>
              <a:buAutoNum type="arabicPeriod"/>
            </a:pPr>
            <a:r>
              <a:rPr lang="fr-FR" b="1" dirty="0"/>
              <a:t>Support Multi-Plateforme</a:t>
            </a:r>
            <a:r>
              <a:rPr lang="fr-FR" dirty="0"/>
              <a:t> :</a:t>
            </a:r>
          </a:p>
          <a:p>
            <a:pPr marL="742950" lvl="1" indent="-285750">
              <a:buFont typeface="+mj-lt"/>
              <a:buAutoNum type="arabicPeriod"/>
            </a:pPr>
            <a:r>
              <a:rPr lang="fr-FR" dirty="0"/>
              <a:t>Étant développé en Java, Jenkins est portable et fonctionne sur toutes les principales plateformes, y compris Windows, </a:t>
            </a:r>
            <a:r>
              <a:rPr lang="fr-FR" dirty="0" err="1"/>
              <a:t>macOS</a:t>
            </a:r>
            <a:r>
              <a:rPr lang="fr-FR" dirty="0"/>
              <a:t> et Linux.</a:t>
            </a:r>
          </a:p>
          <a:p>
            <a:pPr>
              <a:buFont typeface="+mj-lt"/>
              <a:buAutoNum type="arabicPeriod"/>
            </a:pPr>
            <a:r>
              <a:rPr lang="fr-FR" b="1" dirty="0"/>
              <a:t>Système de </a:t>
            </a:r>
            <a:r>
              <a:rPr lang="fr-FR" b="1" dirty="0" err="1"/>
              <a:t>Build</a:t>
            </a:r>
            <a:r>
              <a:rPr lang="fr-FR" b="1" dirty="0"/>
              <a:t> Distribué</a:t>
            </a:r>
            <a:r>
              <a:rPr lang="fr-FR" dirty="0"/>
              <a:t> :</a:t>
            </a:r>
          </a:p>
          <a:p>
            <a:pPr marL="742950" lvl="1" indent="-285750">
              <a:buFont typeface="+mj-lt"/>
              <a:buAutoNum type="arabicPeriod"/>
            </a:pPr>
            <a:r>
              <a:rPr lang="fr-FR" dirty="0"/>
              <a:t>Jenkins supporte l'exécution de </a:t>
            </a:r>
            <a:r>
              <a:rPr lang="fr-FR" dirty="0" err="1"/>
              <a:t>builds</a:t>
            </a:r>
            <a:r>
              <a:rPr lang="fr-FR" dirty="0"/>
              <a:t> sur plusieurs nœuds (agents) pour répartir la charge de travail et accélérer le processus de </a:t>
            </a:r>
            <a:r>
              <a:rPr lang="fr-FR" dirty="0" err="1"/>
              <a:t>build</a:t>
            </a:r>
            <a:r>
              <a:rPr lang="fr-FR" dirty="0"/>
              <a:t>.</a:t>
            </a:r>
          </a:p>
          <a:p>
            <a:pPr>
              <a:buFont typeface="+mj-lt"/>
              <a:buAutoNum type="arabicPeriod"/>
            </a:pPr>
            <a:r>
              <a:rPr lang="fr-FR" b="1" dirty="0"/>
              <a:t>Sécurité et Contrôle d'Accès</a:t>
            </a:r>
            <a:r>
              <a:rPr lang="fr-FR" dirty="0"/>
              <a:t> :</a:t>
            </a:r>
          </a:p>
          <a:p>
            <a:pPr marL="742950" lvl="1" indent="-285750">
              <a:buFont typeface="+mj-lt"/>
              <a:buAutoNum type="arabicPeriod"/>
            </a:pPr>
            <a:r>
              <a:rPr lang="fr-FR" dirty="0"/>
              <a:t>Jenkins offre des fonctionnalités de sécurité robustes, incluant l'authentification, l'autorisation, l'intégration LDAP, et la gestion des rôles pour contrôler l'accès aux différentes parties du système.</a:t>
            </a:r>
          </a:p>
        </p:txBody>
      </p:sp>
      <p:sp>
        <p:nvSpPr>
          <p:cNvPr id="4" name="Espace réservé du numéro de diapositive 3"/>
          <p:cNvSpPr>
            <a:spLocks noGrp="1"/>
          </p:cNvSpPr>
          <p:nvPr>
            <p:ph type="sldNum" sz="quarter" idx="5"/>
          </p:nvPr>
        </p:nvSpPr>
        <p:spPr/>
        <p:txBody>
          <a:bodyPr/>
          <a:lstStyle/>
          <a:p>
            <a:fld id="{4699F8F6-3164-46DA-A6CF-FC0368D075AB}" type="slidenum">
              <a:rPr lang="fr-FR" smtClean="0"/>
              <a:t>102</a:t>
            </a:fld>
            <a:endParaRPr lang="fr-FR"/>
          </a:p>
        </p:txBody>
      </p:sp>
    </p:spTree>
    <p:extLst>
      <p:ext uri="{BB962C8B-B14F-4D97-AF65-F5344CB8AC3E}">
        <p14:creationId xmlns:p14="http://schemas.microsoft.com/office/powerpoint/2010/main" val="512432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671D6B-9D8B-2921-59D1-2C2ECB23E81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168DA9C-99D3-B7A9-4A80-7317075385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1C80E13-91EF-D363-1611-579CD6EFF443}"/>
              </a:ext>
            </a:extLst>
          </p:cNvPr>
          <p:cNvSpPr>
            <a:spLocks noGrp="1"/>
          </p:cNvSpPr>
          <p:nvPr>
            <p:ph type="dt" sz="half" idx="10"/>
          </p:nvPr>
        </p:nvSpPr>
        <p:spPr/>
        <p:txBody>
          <a:bodyPr/>
          <a:lstStyle/>
          <a:p>
            <a:fld id="{6673ECEF-1D77-43AE-9140-E2396EBC32DB}" type="datetime1">
              <a:rPr lang="fr-FR" smtClean="0"/>
              <a:t>05/06/2024</a:t>
            </a:fld>
            <a:endParaRPr lang="fr-FR"/>
          </a:p>
        </p:txBody>
      </p:sp>
      <p:sp>
        <p:nvSpPr>
          <p:cNvPr id="5" name="Espace réservé du pied de page 4">
            <a:extLst>
              <a:ext uri="{FF2B5EF4-FFF2-40B4-BE49-F238E27FC236}">
                <a16:creationId xmlns:a16="http://schemas.microsoft.com/office/drawing/2014/main" id="{0C4E538A-1C01-6FF7-BA19-83A7841F55E0}"/>
              </a:ext>
            </a:extLst>
          </p:cNvPr>
          <p:cNvSpPr>
            <a:spLocks noGrp="1"/>
          </p:cNvSpPr>
          <p:nvPr>
            <p:ph type="ftr" sz="quarter" idx="11"/>
          </p:nvPr>
        </p:nvSpPr>
        <p:spPr/>
        <p:txBody>
          <a:bodyPr/>
          <a:lstStyle/>
          <a:p>
            <a:r>
              <a:rPr lang="fr-FR" dirty="0"/>
              <a:t>Mohamed Hammouda</a:t>
            </a:r>
          </a:p>
        </p:txBody>
      </p:sp>
      <p:sp>
        <p:nvSpPr>
          <p:cNvPr id="6" name="Espace réservé du numéro de diapositive 5">
            <a:extLst>
              <a:ext uri="{FF2B5EF4-FFF2-40B4-BE49-F238E27FC236}">
                <a16:creationId xmlns:a16="http://schemas.microsoft.com/office/drawing/2014/main" id="{0082E79B-7D88-7867-FEC2-49822DBB48B7}"/>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1720934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A6FE83-0BE7-982C-0BDB-9E1620C8FD3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AB72B87-5C58-0D22-0E20-2DB3608C7C8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0DEC2F3-5576-5AA1-C9D1-1D714AEFF2F1}"/>
              </a:ext>
            </a:extLst>
          </p:cNvPr>
          <p:cNvSpPr>
            <a:spLocks noGrp="1"/>
          </p:cNvSpPr>
          <p:nvPr>
            <p:ph type="dt" sz="half" idx="10"/>
          </p:nvPr>
        </p:nvSpPr>
        <p:spPr/>
        <p:txBody>
          <a:bodyPr/>
          <a:lstStyle/>
          <a:p>
            <a:fld id="{466B9F22-C239-43FE-B878-58835F365FC5}" type="datetime1">
              <a:rPr lang="fr-FR" smtClean="0"/>
              <a:t>05/06/2024</a:t>
            </a:fld>
            <a:endParaRPr lang="fr-FR"/>
          </a:p>
        </p:txBody>
      </p:sp>
      <p:sp>
        <p:nvSpPr>
          <p:cNvPr id="5" name="Espace réservé du pied de page 4">
            <a:extLst>
              <a:ext uri="{FF2B5EF4-FFF2-40B4-BE49-F238E27FC236}">
                <a16:creationId xmlns:a16="http://schemas.microsoft.com/office/drawing/2014/main" id="{785DE4EA-5B57-621E-1A0E-C00EBD95122D}"/>
              </a:ext>
            </a:extLst>
          </p:cNvPr>
          <p:cNvSpPr>
            <a:spLocks noGrp="1"/>
          </p:cNvSpPr>
          <p:nvPr>
            <p:ph type="ftr" sz="quarter" idx="11"/>
          </p:nvPr>
        </p:nvSpPr>
        <p:spPr/>
        <p:txBody>
          <a:bodyPr/>
          <a:lstStyle/>
          <a:p>
            <a:r>
              <a:rPr lang="fr-FR" dirty="0"/>
              <a:t>Mohamed Hammouda</a:t>
            </a:r>
          </a:p>
        </p:txBody>
      </p:sp>
      <p:sp>
        <p:nvSpPr>
          <p:cNvPr id="6" name="Espace réservé du numéro de diapositive 5">
            <a:extLst>
              <a:ext uri="{FF2B5EF4-FFF2-40B4-BE49-F238E27FC236}">
                <a16:creationId xmlns:a16="http://schemas.microsoft.com/office/drawing/2014/main" id="{D2797B23-AD66-214B-9855-AAE08589E236}"/>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2454296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ECF4B57-27B0-341E-CBE2-87DCB3B5968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51D1CE7-A3BD-8AE7-D386-503F7743428D}"/>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BC613D8-9F96-4B33-F9A1-DD706C1787FD}"/>
              </a:ext>
            </a:extLst>
          </p:cNvPr>
          <p:cNvSpPr>
            <a:spLocks noGrp="1"/>
          </p:cNvSpPr>
          <p:nvPr>
            <p:ph type="dt" sz="half" idx="10"/>
          </p:nvPr>
        </p:nvSpPr>
        <p:spPr/>
        <p:txBody>
          <a:bodyPr/>
          <a:lstStyle/>
          <a:p>
            <a:fld id="{9C0F3576-F52B-4D10-9CFF-D87B2DEBE3E4}" type="datetime1">
              <a:rPr lang="fr-FR" smtClean="0"/>
              <a:t>05/06/2024</a:t>
            </a:fld>
            <a:endParaRPr lang="fr-FR"/>
          </a:p>
        </p:txBody>
      </p:sp>
      <p:sp>
        <p:nvSpPr>
          <p:cNvPr id="5" name="Espace réservé du pied de page 4">
            <a:extLst>
              <a:ext uri="{FF2B5EF4-FFF2-40B4-BE49-F238E27FC236}">
                <a16:creationId xmlns:a16="http://schemas.microsoft.com/office/drawing/2014/main" id="{78F69E7A-7EC5-6D82-DF62-8022DF1251BE}"/>
              </a:ext>
            </a:extLst>
          </p:cNvPr>
          <p:cNvSpPr>
            <a:spLocks noGrp="1"/>
          </p:cNvSpPr>
          <p:nvPr>
            <p:ph type="ftr" sz="quarter" idx="11"/>
          </p:nvPr>
        </p:nvSpPr>
        <p:spPr/>
        <p:txBody>
          <a:bodyPr/>
          <a:lstStyle/>
          <a:p>
            <a:r>
              <a:rPr lang="fr-FR" dirty="0"/>
              <a:t>Mohamed Hammouda</a:t>
            </a:r>
          </a:p>
        </p:txBody>
      </p:sp>
      <p:sp>
        <p:nvSpPr>
          <p:cNvPr id="6" name="Espace réservé du numéro de diapositive 5">
            <a:extLst>
              <a:ext uri="{FF2B5EF4-FFF2-40B4-BE49-F238E27FC236}">
                <a16:creationId xmlns:a16="http://schemas.microsoft.com/office/drawing/2014/main" id="{E445A63D-8AB8-70D5-FFF2-7D350F415B41}"/>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2355051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D9D7F6-E19B-6DBC-FB57-C13F585E4D9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66ABE81-4C89-E26C-06FC-8090FA4623A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2A1EE34-EB92-6A73-A925-1E0AC14C99CE}"/>
              </a:ext>
            </a:extLst>
          </p:cNvPr>
          <p:cNvSpPr>
            <a:spLocks noGrp="1"/>
          </p:cNvSpPr>
          <p:nvPr>
            <p:ph type="dt" sz="half" idx="10"/>
          </p:nvPr>
        </p:nvSpPr>
        <p:spPr/>
        <p:txBody>
          <a:bodyPr/>
          <a:lstStyle/>
          <a:p>
            <a:fld id="{941C9732-2A01-4D08-B92E-42AC3CE0EE63}" type="datetime1">
              <a:rPr lang="fr-FR" smtClean="0"/>
              <a:t>05/06/2024</a:t>
            </a:fld>
            <a:endParaRPr lang="fr-FR"/>
          </a:p>
        </p:txBody>
      </p:sp>
      <p:sp>
        <p:nvSpPr>
          <p:cNvPr id="5" name="Espace réservé du pied de page 4">
            <a:extLst>
              <a:ext uri="{FF2B5EF4-FFF2-40B4-BE49-F238E27FC236}">
                <a16:creationId xmlns:a16="http://schemas.microsoft.com/office/drawing/2014/main" id="{707ECD06-9F2F-91C5-EA3A-3831BAE31108}"/>
              </a:ext>
            </a:extLst>
          </p:cNvPr>
          <p:cNvSpPr>
            <a:spLocks noGrp="1"/>
          </p:cNvSpPr>
          <p:nvPr>
            <p:ph type="ftr" sz="quarter" idx="11"/>
          </p:nvPr>
        </p:nvSpPr>
        <p:spPr/>
        <p:txBody>
          <a:bodyPr/>
          <a:lstStyle/>
          <a:p>
            <a:r>
              <a:rPr lang="fr-FR" dirty="0"/>
              <a:t>Mohamed Hammouda</a:t>
            </a:r>
          </a:p>
        </p:txBody>
      </p:sp>
      <p:sp>
        <p:nvSpPr>
          <p:cNvPr id="6" name="Espace réservé du numéro de diapositive 5">
            <a:extLst>
              <a:ext uri="{FF2B5EF4-FFF2-40B4-BE49-F238E27FC236}">
                <a16:creationId xmlns:a16="http://schemas.microsoft.com/office/drawing/2014/main" id="{0B731644-6B02-7F9F-D3D6-66D3B04C63A6}"/>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2421618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7FEFD9-2E05-9756-BF91-8D580829125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39F16EB-5BF7-FF52-D391-280D26620E2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C766F9F-5FFC-EA6F-A3FA-5A2747B48A69}"/>
              </a:ext>
            </a:extLst>
          </p:cNvPr>
          <p:cNvSpPr>
            <a:spLocks noGrp="1"/>
          </p:cNvSpPr>
          <p:nvPr>
            <p:ph type="dt" sz="half" idx="10"/>
          </p:nvPr>
        </p:nvSpPr>
        <p:spPr/>
        <p:txBody>
          <a:bodyPr/>
          <a:lstStyle/>
          <a:p>
            <a:fld id="{8C38BF5A-5A7B-4775-9304-9725F9836571}" type="datetime1">
              <a:rPr lang="fr-FR" smtClean="0"/>
              <a:t>05/06/2024</a:t>
            </a:fld>
            <a:endParaRPr lang="fr-FR"/>
          </a:p>
        </p:txBody>
      </p:sp>
      <p:sp>
        <p:nvSpPr>
          <p:cNvPr id="5" name="Espace réservé du pied de page 4">
            <a:extLst>
              <a:ext uri="{FF2B5EF4-FFF2-40B4-BE49-F238E27FC236}">
                <a16:creationId xmlns:a16="http://schemas.microsoft.com/office/drawing/2014/main" id="{19AA4D63-2791-05EC-5169-6B40AD288584}"/>
              </a:ext>
            </a:extLst>
          </p:cNvPr>
          <p:cNvSpPr>
            <a:spLocks noGrp="1"/>
          </p:cNvSpPr>
          <p:nvPr>
            <p:ph type="ftr" sz="quarter" idx="11"/>
          </p:nvPr>
        </p:nvSpPr>
        <p:spPr/>
        <p:txBody>
          <a:bodyPr/>
          <a:lstStyle/>
          <a:p>
            <a:r>
              <a:rPr lang="fr-FR" dirty="0"/>
              <a:t>Mohamed Hammouda</a:t>
            </a:r>
          </a:p>
        </p:txBody>
      </p:sp>
      <p:sp>
        <p:nvSpPr>
          <p:cNvPr id="6" name="Espace réservé du numéro de diapositive 5">
            <a:extLst>
              <a:ext uri="{FF2B5EF4-FFF2-40B4-BE49-F238E27FC236}">
                <a16:creationId xmlns:a16="http://schemas.microsoft.com/office/drawing/2014/main" id="{DEB61DEE-1E30-B43A-EB82-9D551BBACDEC}"/>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3451099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D2A386-7DD2-98A9-9AF9-D5B713FC389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606ABC9-EDD5-BEEC-A324-8C411645F04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32B1D76-8E30-854F-9ADC-918A1EB4335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5D38A00-B6AA-8DCA-E715-8C972B1FBB67}"/>
              </a:ext>
            </a:extLst>
          </p:cNvPr>
          <p:cNvSpPr>
            <a:spLocks noGrp="1"/>
          </p:cNvSpPr>
          <p:nvPr>
            <p:ph type="dt" sz="half" idx="10"/>
          </p:nvPr>
        </p:nvSpPr>
        <p:spPr/>
        <p:txBody>
          <a:bodyPr/>
          <a:lstStyle/>
          <a:p>
            <a:fld id="{50A303E5-E01C-478A-982C-4FF999ADDC34}" type="datetime1">
              <a:rPr lang="fr-FR" smtClean="0"/>
              <a:t>05/06/2024</a:t>
            </a:fld>
            <a:endParaRPr lang="fr-FR"/>
          </a:p>
        </p:txBody>
      </p:sp>
      <p:sp>
        <p:nvSpPr>
          <p:cNvPr id="6" name="Espace réservé du pied de page 5">
            <a:extLst>
              <a:ext uri="{FF2B5EF4-FFF2-40B4-BE49-F238E27FC236}">
                <a16:creationId xmlns:a16="http://schemas.microsoft.com/office/drawing/2014/main" id="{C3906084-7CE2-58EA-9536-EF4C6C8A13ED}"/>
              </a:ext>
            </a:extLst>
          </p:cNvPr>
          <p:cNvSpPr>
            <a:spLocks noGrp="1"/>
          </p:cNvSpPr>
          <p:nvPr>
            <p:ph type="ftr" sz="quarter" idx="11"/>
          </p:nvPr>
        </p:nvSpPr>
        <p:spPr/>
        <p:txBody>
          <a:bodyPr/>
          <a:lstStyle/>
          <a:p>
            <a:r>
              <a:rPr lang="fr-FR" dirty="0"/>
              <a:t>Mohamed Hammouda</a:t>
            </a:r>
          </a:p>
        </p:txBody>
      </p:sp>
      <p:sp>
        <p:nvSpPr>
          <p:cNvPr id="7" name="Espace réservé du numéro de diapositive 6">
            <a:extLst>
              <a:ext uri="{FF2B5EF4-FFF2-40B4-BE49-F238E27FC236}">
                <a16:creationId xmlns:a16="http://schemas.microsoft.com/office/drawing/2014/main" id="{519A2075-5897-0BC8-7707-8B85E25C8D78}"/>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1364957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F47FCE-3A17-A7EA-BC2B-829945E37A8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5D40923D-5B04-65C5-C4D0-18A9D4D14D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AD4CBE1-99EA-4A12-5325-5C52D886481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4E26457-4007-8005-8458-357333D8C5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74F6645-4AA0-4684-F4A3-C10CF8FDBA6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279E9C8-13F4-F069-F1E1-76C0725407BF}"/>
              </a:ext>
            </a:extLst>
          </p:cNvPr>
          <p:cNvSpPr>
            <a:spLocks noGrp="1"/>
          </p:cNvSpPr>
          <p:nvPr>
            <p:ph type="dt" sz="half" idx="10"/>
          </p:nvPr>
        </p:nvSpPr>
        <p:spPr/>
        <p:txBody>
          <a:bodyPr/>
          <a:lstStyle/>
          <a:p>
            <a:fld id="{30965E43-F543-4F23-A9B5-E7537237DA3E}" type="datetime1">
              <a:rPr lang="fr-FR" smtClean="0"/>
              <a:t>05/06/2024</a:t>
            </a:fld>
            <a:endParaRPr lang="fr-FR"/>
          </a:p>
        </p:txBody>
      </p:sp>
      <p:sp>
        <p:nvSpPr>
          <p:cNvPr id="8" name="Espace réservé du pied de page 7">
            <a:extLst>
              <a:ext uri="{FF2B5EF4-FFF2-40B4-BE49-F238E27FC236}">
                <a16:creationId xmlns:a16="http://schemas.microsoft.com/office/drawing/2014/main" id="{8A2C69D0-C1CA-C0B5-5730-C2BAD3D7D86F}"/>
              </a:ext>
            </a:extLst>
          </p:cNvPr>
          <p:cNvSpPr>
            <a:spLocks noGrp="1"/>
          </p:cNvSpPr>
          <p:nvPr>
            <p:ph type="ftr" sz="quarter" idx="11"/>
          </p:nvPr>
        </p:nvSpPr>
        <p:spPr/>
        <p:txBody>
          <a:bodyPr/>
          <a:lstStyle/>
          <a:p>
            <a:r>
              <a:rPr lang="fr-FR" dirty="0"/>
              <a:t>Mohamed Hammouda</a:t>
            </a:r>
          </a:p>
        </p:txBody>
      </p:sp>
      <p:sp>
        <p:nvSpPr>
          <p:cNvPr id="9" name="Espace réservé du numéro de diapositive 8">
            <a:extLst>
              <a:ext uri="{FF2B5EF4-FFF2-40B4-BE49-F238E27FC236}">
                <a16:creationId xmlns:a16="http://schemas.microsoft.com/office/drawing/2014/main" id="{FD8E7E75-A261-EC8F-A785-701786924F3E}"/>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2273765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9ECF2A-DA33-C1F8-41BF-9B166A562E7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82FDA2F-A4B8-C994-E1D6-3386A3B6ECEE}"/>
              </a:ext>
            </a:extLst>
          </p:cNvPr>
          <p:cNvSpPr>
            <a:spLocks noGrp="1"/>
          </p:cNvSpPr>
          <p:nvPr>
            <p:ph type="dt" sz="half" idx="10"/>
          </p:nvPr>
        </p:nvSpPr>
        <p:spPr/>
        <p:txBody>
          <a:bodyPr/>
          <a:lstStyle/>
          <a:p>
            <a:fld id="{C58BDF5C-078D-479F-BA03-88A11C66015C}" type="datetime1">
              <a:rPr lang="fr-FR" smtClean="0"/>
              <a:t>05/06/2024</a:t>
            </a:fld>
            <a:endParaRPr lang="fr-FR"/>
          </a:p>
        </p:txBody>
      </p:sp>
      <p:sp>
        <p:nvSpPr>
          <p:cNvPr id="4" name="Espace réservé du pied de page 3">
            <a:extLst>
              <a:ext uri="{FF2B5EF4-FFF2-40B4-BE49-F238E27FC236}">
                <a16:creationId xmlns:a16="http://schemas.microsoft.com/office/drawing/2014/main" id="{A00A2C5C-44C8-2B97-513B-4B0AF343A6F1}"/>
              </a:ext>
            </a:extLst>
          </p:cNvPr>
          <p:cNvSpPr>
            <a:spLocks noGrp="1"/>
          </p:cNvSpPr>
          <p:nvPr>
            <p:ph type="ftr" sz="quarter" idx="11"/>
          </p:nvPr>
        </p:nvSpPr>
        <p:spPr/>
        <p:txBody>
          <a:bodyPr/>
          <a:lstStyle/>
          <a:p>
            <a:r>
              <a:rPr lang="fr-FR" dirty="0"/>
              <a:t>Mohamed Hammouda</a:t>
            </a:r>
          </a:p>
        </p:txBody>
      </p:sp>
      <p:sp>
        <p:nvSpPr>
          <p:cNvPr id="5" name="Espace réservé du numéro de diapositive 4">
            <a:extLst>
              <a:ext uri="{FF2B5EF4-FFF2-40B4-BE49-F238E27FC236}">
                <a16:creationId xmlns:a16="http://schemas.microsoft.com/office/drawing/2014/main" id="{0D6BDB05-1513-3E7A-E635-5E0A7E9D76E0}"/>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1792422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2837FD6-F59B-43CB-A94A-A6C9C0667259}"/>
              </a:ext>
            </a:extLst>
          </p:cNvPr>
          <p:cNvSpPr>
            <a:spLocks noGrp="1"/>
          </p:cNvSpPr>
          <p:nvPr>
            <p:ph type="dt" sz="half" idx="10"/>
          </p:nvPr>
        </p:nvSpPr>
        <p:spPr/>
        <p:txBody>
          <a:bodyPr/>
          <a:lstStyle/>
          <a:p>
            <a:fld id="{5E865842-71E2-4BC3-BAAB-AD09CA53D33D}" type="datetime1">
              <a:rPr lang="fr-FR" smtClean="0"/>
              <a:t>05/06/2024</a:t>
            </a:fld>
            <a:endParaRPr lang="fr-FR"/>
          </a:p>
        </p:txBody>
      </p:sp>
      <p:sp>
        <p:nvSpPr>
          <p:cNvPr id="3" name="Espace réservé du pied de page 2">
            <a:extLst>
              <a:ext uri="{FF2B5EF4-FFF2-40B4-BE49-F238E27FC236}">
                <a16:creationId xmlns:a16="http://schemas.microsoft.com/office/drawing/2014/main" id="{646750BB-C283-DE0C-FC60-6F47CE5B5E44}"/>
              </a:ext>
            </a:extLst>
          </p:cNvPr>
          <p:cNvSpPr>
            <a:spLocks noGrp="1"/>
          </p:cNvSpPr>
          <p:nvPr>
            <p:ph type="ftr" sz="quarter" idx="11"/>
          </p:nvPr>
        </p:nvSpPr>
        <p:spPr/>
        <p:txBody>
          <a:bodyPr/>
          <a:lstStyle/>
          <a:p>
            <a:r>
              <a:rPr lang="fr-FR" dirty="0"/>
              <a:t>Mohamed Hammouda</a:t>
            </a:r>
          </a:p>
        </p:txBody>
      </p:sp>
      <p:sp>
        <p:nvSpPr>
          <p:cNvPr id="4" name="Espace réservé du numéro de diapositive 3">
            <a:extLst>
              <a:ext uri="{FF2B5EF4-FFF2-40B4-BE49-F238E27FC236}">
                <a16:creationId xmlns:a16="http://schemas.microsoft.com/office/drawing/2014/main" id="{F5FDFB22-971C-0FA1-AEFC-CC17ED5B5232}"/>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1998209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99A025-4565-6D96-019A-E7135739F85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C28DA12-083D-F86E-25D3-8FBE0E6276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7D30858-6963-3A31-D409-FE311E1181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3304525-CFFD-94E9-2F12-A5C79B0F7C5D}"/>
              </a:ext>
            </a:extLst>
          </p:cNvPr>
          <p:cNvSpPr>
            <a:spLocks noGrp="1"/>
          </p:cNvSpPr>
          <p:nvPr>
            <p:ph type="dt" sz="half" idx="10"/>
          </p:nvPr>
        </p:nvSpPr>
        <p:spPr/>
        <p:txBody>
          <a:bodyPr/>
          <a:lstStyle/>
          <a:p>
            <a:fld id="{3FA46A2A-EA15-4023-AF98-1C287279A5F3}" type="datetime1">
              <a:rPr lang="fr-FR" smtClean="0"/>
              <a:t>05/06/2024</a:t>
            </a:fld>
            <a:endParaRPr lang="fr-FR"/>
          </a:p>
        </p:txBody>
      </p:sp>
      <p:sp>
        <p:nvSpPr>
          <p:cNvPr id="6" name="Espace réservé du pied de page 5">
            <a:extLst>
              <a:ext uri="{FF2B5EF4-FFF2-40B4-BE49-F238E27FC236}">
                <a16:creationId xmlns:a16="http://schemas.microsoft.com/office/drawing/2014/main" id="{341CC983-A177-B3D2-92E7-D2D02C2377BC}"/>
              </a:ext>
            </a:extLst>
          </p:cNvPr>
          <p:cNvSpPr>
            <a:spLocks noGrp="1"/>
          </p:cNvSpPr>
          <p:nvPr>
            <p:ph type="ftr" sz="quarter" idx="11"/>
          </p:nvPr>
        </p:nvSpPr>
        <p:spPr/>
        <p:txBody>
          <a:bodyPr/>
          <a:lstStyle/>
          <a:p>
            <a:r>
              <a:rPr lang="fr-FR" dirty="0"/>
              <a:t>Mohamed Hammouda</a:t>
            </a:r>
          </a:p>
        </p:txBody>
      </p:sp>
      <p:sp>
        <p:nvSpPr>
          <p:cNvPr id="7" name="Espace réservé du numéro de diapositive 6">
            <a:extLst>
              <a:ext uri="{FF2B5EF4-FFF2-40B4-BE49-F238E27FC236}">
                <a16:creationId xmlns:a16="http://schemas.microsoft.com/office/drawing/2014/main" id="{46B99C96-4C86-90EC-C324-DE0683A3A19B}"/>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2470248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B516B2-5DF7-34CC-B9E0-985BA41C17A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0AD4359-A54D-C4E4-3D04-AC6F227DBB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DB216C3-4944-CF3C-17E8-9B36BABE4F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7FA0860-611B-903D-E7A2-2F198676DD95}"/>
              </a:ext>
            </a:extLst>
          </p:cNvPr>
          <p:cNvSpPr>
            <a:spLocks noGrp="1"/>
          </p:cNvSpPr>
          <p:nvPr>
            <p:ph type="dt" sz="half" idx="10"/>
          </p:nvPr>
        </p:nvSpPr>
        <p:spPr/>
        <p:txBody>
          <a:bodyPr/>
          <a:lstStyle/>
          <a:p>
            <a:fld id="{9A50EFF0-CDF3-4BDD-A628-3D3A2CBC3A3B}" type="datetime1">
              <a:rPr lang="fr-FR" smtClean="0"/>
              <a:t>05/06/2024</a:t>
            </a:fld>
            <a:endParaRPr lang="fr-FR"/>
          </a:p>
        </p:txBody>
      </p:sp>
      <p:sp>
        <p:nvSpPr>
          <p:cNvPr id="6" name="Espace réservé du pied de page 5">
            <a:extLst>
              <a:ext uri="{FF2B5EF4-FFF2-40B4-BE49-F238E27FC236}">
                <a16:creationId xmlns:a16="http://schemas.microsoft.com/office/drawing/2014/main" id="{10FB9111-7296-F2B5-8360-196470D0192D}"/>
              </a:ext>
            </a:extLst>
          </p:cNvPr>
          <p:cNvSpPr>
            <a:spLocks noGrp="1"/>
          </p:cNvSpPr>
          <p:nvPr>
            <p:ph type="ftr" sz="quarter" idx="11"/>
          </p:nvPr>
        </p:nvSpPr>
        <p:spPr/>
        <p:txBody>
          <a:bodyPr/>
          <a:lstStyle/>
          <a:p>
            <a:r>
              <a:rPr lang="fr-FR" dirty="0"/>
              <a:t>Mohamed Hammouda</a:t>
            </a:r>
          </a:p>
        </p:txBody>
      </p:sp>
      <p:sp>
        <p:nvSpPr>
          <p:cNvPr id="7" name="Espace réservé du numéro de diapositive 6">
            <a:extLst>
              <a:ext uri="{FF2B5EF4-FFF2-40B4-BE49-F238E27FC236}">
                <a16:creationId xmlns:a16="http://schemas.microsoft.com/office/drawing/2014/main" id="{7413F0FF-9710-B21C-C5E8-1079366AC623}"/>
              </a:ext>
            </a:extLst>
          </p:cNvPr>
          <p:cNvSpPr>
            <a:spLocks noGrp="1"/>
          </p:cNvSpPr>
          <p:nvPr>
            <p:ph type="sldNum" sz="quarter" idx="12"/>
          </p:nvPr>
        </p:nvSpPr>
        <p:spPr/>
        <p:txBody>
          <a:bodyPr/>
          <a:lstStyle/>
          <a:p>
            <a:fld id="{B880C63E-E5E0-484B-A84B-0348264AB81D}" type="slidenum">
              <a:rPr lang="fr-FR" smtClean="0"/>
              <a:t>‹N°›</a:t>
            </a:fld>
            <a:endParaRPr lang="fr-FR"/>
          </a:p>
        </p:txBody>
      </p:sp>
    </p:spTree>
    <p:extLst>
      <p:ext uri="{BB962C8B-B14F-4D97-AF65-F5344CB8AC3E}">
        <p14:creationId xmlns:p14="http://schemas.microsoft.com/office/powerpoint/2010/main" val="1352107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48B1039-5D1D-554A-C967-D07EBBA1BF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3D923D0F-9A70-DE7B-7DE9-A7B9CFCC55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98A288E-8FC9-E3C7-8A93-4864D1622B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BC3AB77-036A-4F77-986B-D4A79F4B0D6E}" type="datetime1">
              <a:rPr lang="fr-FR" smtClean="0"/>
              <a:t>05/06/2024</a:t>
            </a:fld>
            <a:endParaRPr lang="fr-FR"/>
          </a:p>
        </p:txBody>
      </p:sp>
      <p:sp>
        <p:nvSpPr>
          <p:cNvPr id="5" name="Espace réservé du pied de page 4">
            <a:extLst>
              <a:ext uri="{FF2B5EF4-FFF2-40B4-BE49-F238E27FC236}">
                <a16:creationId xmlns:a16="http://schemas.microsoft.com/office/drawing/2014/main" id="{33D7C8E4-EB31-D247-8C69-22CA800178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fr-FR" dirty="0"/>
              <a:t>Mohamed Hammouda</a:t>
            </a:r>
          </a:p>
        </p:txBody>
      </p:sp>
      <p:sp>
        <p:nvSpPr>
          <p:cNvPr id="6" name="Espace réservé du numéro de diapositive 5">
            <a:extLst>
              <a:ext uri="{FF2B5EF4-FFF2-40B4-BE49-F238E27FC236}">
                <a16:creationId xmlns:a16="http://schemas.microsoft.com/office/drawing/2014/main" id="{3E7F2F53-A072-F64C-BB9D-DD4231099B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880C63E-E5E0-484B-A84B-0348264AB81D}" type="slidenum">
              <a:rPr lang="fr-FR" smtClean="0"/>
              <a:t>‹N°›</a:t>
            </a:fld>
            <a:endParaRPr lang="fr-FR"/>
          </a:p>
        </p:txBody>
      </p:sp>
    </p:spTree>
    <p:extLst>
      <p:ext uri="{BB962C8B-B14F-4D97-AF65-F5344CB8AC3E}">
        <p14:creationId xmlns:p14="http://schemas.microsoft.com/office/powerpoint/2010/main" val="2952610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68.xml"/><Relationship Id="rId13" Type="http://schemas.openxmlformats.org/officeDocument/2006/relationships/customXml" Target="../ink/ink70.xml"/><Relationship Id="rId18" Type="http://schemas.openxmlformats.org/officeDocument/2006/relationships/image" Target="../media/image76.png"/><Relationship Id="rId3" Type="http://schemas.openxmlformats.org/officeDocument/2006/relationships/image" Target="../media/image7.png"/><Relationship Id="rId21" Type="http://schemas.openxmlformats.org/officeDocument/2006/relationships/image" Target="../media/image1.png"/><Relationship Id="rId7" Type="http://schemas.openxmlformats.org/officeDocument/2006/relationships/image" Target="../media/image70.png"/><Relationship Id="rId12" Type="http://schemas.openxmlformats.org/officeDocument/2006/relationships/image" Target="../media/image73.png"/><Relationship Id="rId17" Type="http://schemas.openxmlformats.org/officeDocument/2006/relationships/customXml" Target="../ink/ink72.xml"/><Relationship Id="rId2" Type="http://schemas.openxmlformats.org/officeDocument/2006/relationships/notesSlide" Target="../notesSlides/notesSlide5.xml"/><Relationship Id="rId16" Type="http://schemas.openxmlformats.org/officeDocument/2006/relationships/image" Target="../media/image75.png"/><Relationship Id="rId20" Type="http://schemas.openxmlformats.org/officeDocument/2006/relationships/image" Target="../media/image77.png"/><Relationship Id="rId1" Type="http://schemas.openxmlformats.org/officeDocument/2006/relationships/slideLayout" Target="../slideLayouts/slideLayout7.xml"/><Relationship Id="rId6" Type="http://schemas.openxmlformats.org/officeDocument/2006/relationships/customXml" Target="../ink/ink67.xml"/><Relationship Id="rId11" Type="http://schemas.openxmlformats.org/officeDocument/2006/relationships/image" Target="../media/image72.png"/><Relationship Id="rId5" Type="http://schemas.openxmlformats.org/officeDocument/2006/relationships/image" Target="../media/image69.jpeg"/><Relationship Id="rId15" Type="http://schemas.openxmlformats.org/officeDocument/2006/relationships/customXml" Target="../ink/ink71.xml"/><Relationship Id="rId10" Type="http://schemas.openxmlformats.org/officeDocument/2006/relationships/customXml" Target="../ink/ink69.xml"/><Relationship Id="rId19" Type="http://schemas.openxmlformats.org/officeDocument/2006/relationships/customXml" Target="../ink/ink73.xml"/><Relationship Id="rId4" Type="http://schemas.openxmlformats.org/officeDocument/2006/relationships/image" Target="../media/image68.png"/><Relationship Id="rId9" Type="http://schemas.openxmlformats.org/officeDocument/2006/relationships/image" Target="../media/image71.png"/><Relationship Id="rId14" Type="http://schemas.openxmlformats.org/officeDocument/2006/relationships/image" Target="../media/image74.png"/></Relationships>
</file>

<file path=ppt/slides/_rels/slide100.xml.rels><?xml version="1.0" encoding="UTF-8" standalone="yes"?>
<Relationships xmlns="http://schemas.openxmlformats.org/package/2006/relationships"><Relationship Id="rId8" Type="http://schemas.openxmlformats.org/officeDocument/2006/relationships/image" Target="../media/image128.png"/><Relationship Id="rId3" Type="http://schemas.openxmlformats.org/officeDocument/2006/relationships/customXml" Target="../ink/ink255.xml"/><Relationship Id="rId7" Type="http://schemas.openxmlformats.org/officeDocument/2006/relationships/image" Target="../media/image2.png"/><Relationship Id="rId2" Type="http://schemas.openxmlformats.org/officeDocument/2006/relationships/notesSlide" Target="../notesSlides/notesSlide95.xml"/><Relationship Id="rId1" Type="http://schemas.openxmlformats.org/officeDocument/2006/relationships/slideLayout" Target="../slideLayouts/slideLayout7.xml"/><Relationship Id="rId6" Type="http://schemas.openxmlformats.org/officeDocument/2006/relationships/image" Target="../media/image110.png"/><Relationship Id="rId5" Type="http://schemas.openxmlformats.org/officeDocument/2006/relationships/customXml" Target="../ink/ink256.xml"/><Relationship Id="rId4" Type="http://schemas.openxmlformats.org/officeDocument/2006/relationships/image" Target="../media/image109.png"/></Relationships>
</file>

<file path=ppt/slides/_rels/slide101.xml.rels><?xml version="1.0" encoding="UTF-8" standalone="yes"?>
<Relationships xmlns="http://schemas.openxmlformats.org/package/2006/relationships"><Relationship Id="rId8" Type="http://schemas.openxmlformats.org/officeDocument/2006/relationships/image" Target="../media/image129.png"/><Relationship Id="rId3" Type="http://schemas.openxmlformats.org/officeDocument/2006/relationships/customXml" Target="../ink/ink257.xml"/><Relationship Id="rId7" Type="http://schemas.openxmlformats.org/officeDocument/2006/relationships/image" Target="../media/image2.png"/><Relationship Id="rId2" Type="http://schemas.openxmlformats.org/officeDocument/2006/relationships/notesSlide" Target="../notesSlides/notesSlide96.xml"/><Relationship Id="rId1" Type="http://schemas.openxmlformats.org/officeDocument/2006/relationships/slideLayout" Target="../slideLayouts/slideLayout7.xml"/><Relationship Id="rId6" Type="http://schemas.openxmlformats.org/officeDocument/2006/relationships/image" Target="../media/image112.png"/><Relationship Id="rId5" Type="http://schemas.openxmlformats.org/officeDocument/2006/relationships/customXml" Target="../ink/ink258.xml"/><Relationship Id="rId4" Type="http://schemas.openxmlformats.org/officeDocument/2006/relationships/image" Target="../media/image111.png"/></Relationships>
</file>

<file path=ppt/slides/_rels/slide102.xml.rels><?xml version="1.0" encoding="UTF-8" standalone="yes"?>
<Relationships xmlns="http://schemas.openxmlformats.org/package/2006/relationships"><Relationship Id="rId3" Type="http://schemas.openxmlformats.org/officeDocument/2006/relationships/customXml" Target="../ink/ink259.xml"/><Relationship Id="rId7" Type="http://schemas.openxmlformats.org/officeDocument/2006/relationships/image" Target="../media/image2.png"/><Relationship Id="rId2" Type="http://schemas.openxmlformats.org/officeDocument/2006/relationships/notesSlide" Target="../notesSlides/notesSlide97.xml"/><Relationship Id="rId1" Type="http://schemas.openxmlformats.org/officeDocument/2006/relationships/slideLayout" Target="../slideLayouts/slideLayout7.xml"/><Relationship Id="rId6" Type="http://schemas.openxmlformats.org/officeDocument/2006/relationships/image" Target="../media/image112.png"/><Relationship Id="rId5" Type="http://schemas.openxmlformats.org/officeDocument/2006/relationships/customXml" Target="../ink/ink260.xml"/><Relationship Id="rId4" Type="http://schemas.openxmlformats.org/officeDocument/2006/relationships/image" Target="../media/image111.png"/></Relationships>
</file>

<file path=ppt/slides/_rels/slide11.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customXml" Target="../ink/ink77.xml"/><Relationship Id="rId3" Type="http://schemas.openxmlformats.org/officeDocument/2006/relationships/image" Target="../media/image7.png"/><Relationship Id="rId7" Type="http://schemas.openxmlformats.org/officeDocument/2006/relationships/customXml" Target="../ink/ink74.xml"/><Relationship Id="rId12" Type="http://schemas.openxmlformats.org/officeDocument/2006/relationships/image" Target="../media/image81.png"/><Relationship Id="rId17" Type="http://schemas.openxmlformats.org/officeDocument/2006/relationships/image" Target="../media/image1.png"/><Relationship Id="rId2" Type="http://schemas.openxmlformats.org/officeDocument/2006/relationships/notesSlide" Target="../notesSlides/notesSlide6.xml"/><Relationship Id="rId16" Type="http://schemas.openxmlformats.org/officeDocument/2006/relationships/image" Target="../media/image83.png"/><Relationship Id="rId1" Type="http://schemas.openxmlformats.org/officeDocument/2006/relationships/slideLayout" Target="../slideLayouts/slideLayout7.xml"/><Relationship Id="rId6" Type="http://schemas.openxmlformats.org/officeDocument/2006/relationships/image" Target="../media/image74.jpeg"/><Relationship Id="rId11" Type="http://schemas.openxmlformats.org/officeDocument/2006/relationships/customXml" Target="../ink/ink76.xml"/><Relationship Id="rId5" Type="http://schemas.openxmlformats.org/officeDocument/2006/relationships/image" Target="../media/image73.png"/><Relationship Id="rId15" Type="http://schemas.openxmlformats.org/officeDocument/2006/relationships/customXml" Target="../ink/ink78.xml"/><Relationship Id="rId10" Type="http://schemas.openxmlformats.org/officeDocument/2006/relationships/image" Target="../media/image80.png"/><Relationship Id="rId4" Type="http://schemas.openxmlformats.org/officeDocument/2006/relationships/image" Target="../media/image69.jpeg"/><Relationship Id="rId9" Type="http://schemas.openxmlformats.org/officeDocument/2006/relationships/customXml" Target="../ink/ink75.xml"/><Relationship Id="rId14" Type="http://schemas.openxmlformats.org/officeDocument/2006/relationships/image" Target="../media/image8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customXml" Target="../ink/ink80.xml"/><Relationship Id="rId3" Type="http://schemas.openxmlformats.org/officeDocument/2006/relationships/image" Target="../media/image1.png"/><Relationship Id="rId7" Type="http://schemas.openxmlformats.org/officeDocument/2006/relationships/image" Target="../media/image84.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customXml" Target="../ink/ink79.xml"/><Relationship Id="rId11" Type="http://schemas.openxmlformats.org/officeDocument/2006/relationships/image" Target="../media/image86.png"/><Relationship Id="rId5" Type="http://schemas.openxmlformats.org/officeDocument/2006/relationships/image" Target="../media/image78.png"/><Relationship Id="rId10" Type="http://schemas.openxmlformats.org/officeDocument/2006/relationships/customXml" Target="../ink/ink81.xml"/><Relationship Id="rId4" Type="http://schemas.openxmlformats.org/officeDocument/2006/relationships/image" Target="../media/image7.png"/><Relationship Id="rId9" Type="http://schemas.openxmlformats.org/officeDocument/2006/relationships/image" Target="../media/image85.png"/></Relationships>
</file>

<file path=ppt/slides/_rels/slide15.xml.rels><?xml version="1.0" encoding="UTF-8" standalone="yes"?>
<Relationships xmlns="http://schemas.openxmlformats.org/package/2006/relationships"><Relationship Id="rId8" Type="http://schemas.openxmlformats.org/officeDocument/2006/relationships/customXml" Target="../ink/ink83.xml"/><Relationship Id="rId13" Type="http://schemas.openxmlformats.org/officeDocument/2006/relationships/customXml" Target="../ink/ink85.xml"/><Relationship Id="rId3" Type="http://schemas.openxmlformats.org/officeDocument/2006/relationships/image" Target="../media/image1.png"/><Relationship Id="rId7" Type="http://schemas.openxmlformats.org/officeDocument/2006/relationships/image" Target="../media/image87.png"/><Relationship Id="rId12" Type="http://schemas.openxmlformats.org/officeDocument/2006/relationships/hyperlink" Target="mailto:xyz@192.168.233.133"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customXml" Target="../ink/ink82.xml"/><Relationship Id="rId11" Type="http://schemas.openxmlformats.org/officeDocument/2006/relationships/image" Target="../media/image86.png"/><Relationship Id="rId5" Type="http://schemas.openxmlformats.org/officeDocument/2006/relationships/image" Target="../media/image78.png"/><Relationship Id="rId10" Type="http://schemas.openxmlformats.org/officeDocument/2006/relationships/customXml" Target="../ink/ink84.xml"/><Relationship Id="rId4" Type="http://schemas.openxmlformats.org/officeDocument/2006/relationships/image" Target="../media/image7.png"/><Relationship Id="rId9" Type="http://schemas.openxmlformats.org/officeDocument/2006/relationships/image" Target="../media/image85.png"/><Relationship Id="rId14" Type="http://schemas.openxmlformats.org/officeDocument/2006/relationships/image" Target="../media/image88.png"/></Relationships>
</file>

<file path=ppt/slides/_rels/slide16.xml.rels><?xml version="1.0" encoding="UTF-8" standalone="yes"?>
<Relationships xmlns="http://schemas.openxmlformats.org/package/2006/relationships"><Relationship Id="rId8" Type="http://schemas.openxmlformats.org/officeDocument/2006/relationships/customXml" Target="../ink/ink87.xml"/><Relationship Id="rId3" Type="http://schemas.openxmlformats.org/officeDocument/2006/relationships/image" Target="../media/image1.png"/><Relationship Id="rId7" Type="http://schemas.openxmlformats.org/officeDocument/2006/relationships/image" Target="../media/image85.png"/><Relationship Id="rId12" Type="http://schemas.openxmlformats.org/officeDocument/2006/relationships/image" Target="../media/image89.png"/><Relationship Id="rId2" Type="http://schemas.openxmlformats.org/officeDocument/2006/relationships/notesSlide" Target="../notesSlides/notesSlide11.xml"/><Relationship Id="rId1" Type="http://schemas.openxmlformats.org/officeDocument/2006/relationships/slideLayout" Target="../slideLayouts/slideLayout7.xml"/><Relationship Id="rId11" Type="http://schemas.openxmlformats.org/officeDocument/2006/relationships/image" Target="../media/image7.png"/><Relationship Id="rId10" Type="http://schemas.openxmlformats.org/officeDocument/2006/relationships/image" Target="../media/image78.png"/><Relationship Id="rId4" Type="http://schemas.openxmlformats.org/officeDocument/2006/relationships/customXml" Target="../ink/ink86.xml"/><Relationship Id="rId9" Type="http://schemas.openxmlformats.org/officeDocument/2006/relationships/image" Target="../media/image86.png"/></Relationships>
</file>

<file path=ppt/slides/_rels/slide17.xml.rels><?xml version="1.0" encoding="UTF-8" standalone="yes"?>
<Relationships xmlns="http://schemas.openxmlformats.org/package/2006/relationships"><Relationship Id="rId8" Type="http://schemas.openxmlformats.org/officeDocument/2006/relationships/customXml" Target="../ink/ink89.xml"/><Relationship Id="rId3" Type="http://schemas.openxmlformats.org/officeDocument/2006/relationships/image" Target="../media/image1.png"/><Relationship Id="rId7" Type="http://schemas.openxmlformats.org/officeDocument/2006/relationships/image" Target="../media/image85.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customXml" Target="../ink/ink88.xml"/><Relationship Id="rId11" Type="http://schemas.openxmlformats.org/officeDocument/2006/relationships/image" Target="../media/image90.png"/><Relationship Id="rId5" Type="http://schemas.openxmlformats.org/officeDocument/2006/relationships/image" Target="../media/image78.png"/><Relationship Id="rId10" Type="http://schemas.openxmlformats.org/officeDocument/2006/relationships/image" Target="../media/image89.png"/><Relationship Id="rId4" Type="http://schemas.openxmlformats.org/officeDocument/2006/relationships/image" Target="../media/image7.png"/><Relationship Id="rId9" Type="http://schemas.openxmlformats.org/officeDocument/2006/relationships/image" Target="../media/image86.png"/></Relationships>
</file>

<file path=ppt/slides/_rels/slide18.xml.rels><?xml version="1.0" encoding="UTF-8" standalone="yes"?>
<Relationships xmlns="http://schemas.openxmlformats.org/package/2006/relationships"><Relationship Id="rId8" Type="http://schemas.openxmlformats.org/officeDocument/2006/relationships/image" Target="../media/image89.png"/><Relationship Id="rId13" Type="http://schemas.openxmlformats.org/officeDocument/2006/relationships/image" Target="../media/image92.png"/><Relationship Id="rId3" Type="http://schemas.openxmlformats.org/officeDocument/2006/relationships/image" Target="../media/image1.png"/><Relationship Id="rId7" Type="http://schemas.openxmlformats.org/officeDocument/2006/relationships/image" Target="../media/image86.png"/><Relationship Id="rId12" Type="http://schemas.openxmlformats.org/officeDocument/2006/relationships/image" Target="../media/image91.png"/><Relationship Id="rId2" Type="http://schemas.openxmlformats.org/officeDocument/2006/relationships/notesSlide" Target="../notesSlides/notesSlide13.xml"/><Relationship Id="rId16" Type="http://schemas.openxmlformats.org/officeDocument/2006/relationships/image" Target="../media/image94.png"/><Relationship Id="rId1" Type="http://schemas.openxmlformats.org/officeDocument/2006/relationships/slideLayout" Target="../slideLayouts/slideLayout7.xml"/><Relationship Id="rId6" Type="http://schemas.openxmlformats.org/officeDocument/2006/relationships/customXml" Target="../ink/ink91.xml"/><Relationship Id="rId11" Type="http://schemas.openxmlformats.org/officeDocument/2006/relationships/image" Target="../media/image7.png"/><Relationship Id="rId5" Type="http://schemas.openxmlformats.org/officeDocument/2006/relationships/image" Target="../media/image85.png"/><Relationship Id="rId15" Type="http://schemas.openxmlformats.org/officeDocument/2006/relationships/customXml" Target="../ink/ink92.xml"/><Relationship Id="rId10" Type="http://schemas.openxmlformats.org/officeDocument/2006/relationships/image" Target="../media/image90.png"/><Relationship Id="rId4" Type="http://schemas.openxmlformats.org/officeDocument/2006/relationships/customXml" Target="../ink/ink90.xml"/><Relationship Id="rId9" Type="http://schemas.openxmlformats.org/officeDocument/2006/relationships/image" Target="../media/image78.png"/><Relationship Id="rId14" Type="http://schemas.openxmlformats.org/officeDocument/2006/relationships/image" Target="../media/image93.png"/></Relationships>
</file>

<file path=ppt/slides/_rels/slide19.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image" Target="../media/image1.png"/><Relationship Id="rId7" Type="http://schemas.openxmlformats.org/officeDocument/2006/relationships/image" Target="../media/image96.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customXml" Target="../ink/ink94.xml"/><Relationship Id="rId5" Type="http://schemas.openxmlformats.org/officeDocument/2006/relationships/image" Target="../media/image95.png"/><Relationship Id="rId4" Type="http://schemas.openxmlformats.org/officeDocument/2006/relationships/customXml" Target="../ink/ink93.xml"/><Relationship Id="rId9" Type="http://schemas.openxmlformats.org/officeDocument/2006/relationships/image" Target="../media/image98.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image" Target="../media/image1.png"/><Relationship Id="rId7" Type="http://schemas.openxmlformats.org/officeDocument/2006/relationships/image" Target="../media/image100.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customXml" Target="../ink/ink96.xml"/><Relationship Id="rId5" Type="http://schemas.openxmlformats.org/officeDocument/2006/relationships/image" Target="../media/image99.png"/><Relationship Id="rId4" Type="http://schemas.openxmlformats.org/officeDocument/2006/relationships/customXml" Target="../ink/ink95.xml"/><Relationship Id="rId9" Type="http://schemas.openxmlformats.org/officeDocument/2006/relationships/image" Target="../media/image98.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0.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customXml" Target="../ink/ink98.xml"/><Relationship Id="rId5" Type="http://schemas.openxmlformats.org/officeDocument/2006/relationships/image" Target="../media/image99.png"/><Relationship Id="rId4" Type="http://schemas.openxmlformats.org/officeDocument/2006/relationships/customXml" Target="../ink/ink9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2.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customXml" Target="../ink/ink100.xml"/><Relationship Id="rId5" Type="http://schemas.openxmlformats.org/officeDocument/2006/relationships/image" Target="../media/image101.png"/><Relationship Id="rId4" Type="http://schemas.openxmlformats.org/officeDocument/2006/relationships/customXml" Target="../ink/ink99.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0.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customXml" Target="../ink/ink102.xml"/><Relationship Id="rId5" Type="http://schemas.openxmlformats.org/officeDocument/2006/relationships/image" Target="../media/image99.png"/><Relationship Id="rId4" Type="http://schemas.openxmlformats.org/officeDocument/2006/relationships/customXml" Target="../ink/ink10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4.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customXml" Target="../ink/ink104.xml"/><Relationship Id="rId5" Type="http://schemas.openxmlformats.org/officeDocument/2006/relationships/image" Target="../media/image103.png"/><Relationship Id="rId4" Type="http://schemas.openxmlformats.org/officeDocument/2006/relationships/customXml" Target="../ink/ink10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4.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customXml" Target="../ink/ink106.xml"/><Relationship Id="rId5" Type="http://schemas.openxmlformats.org/officeDocument/2006/relationships/image" Target="../media/image103.png"/><Relationship Id="rId4" Type="http://schemas.openxmlformats.org/officeDocument/2006/relationships/customXml" Target="../ink/ink105.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4.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customXml" Target="../ink/ink108.xml"/><Relationship Id="rId5" Type="http://schemas.openxmlformats.org/officeDocument/2006/relationships/image" Target="../media/image103.png"/><Relationship Id="rId4" Type="http://schemas.openxmlformats.org/officeDocument/2006/relationships/customXml" Target="../ink/ink10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4.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customXml" Target="../ink/ink110.xml"/><Relationship Id="rId5" Type="http://schemas.openxmlformats.org/officeDocument/2006/relationships/image" Target="../media/image103.png"/><Relationship Id="rId4" Type="http://schemas.openxmlformats.org/officeDocument/2006/relationships/customXml" Target="../ink/ink109.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4.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customXml" Target="../ink/ink112.xml"/><Relationship Id="rId5" Type="http://schemas.openxmlformats.org/officeDocument/2006/relationships/image" Target="../media/image103.png"/><Relationship Id="rId4" Type="http://schemas.openxmlformats.org/officeDocument/2006/relationships/customXml" Target="../ink/ink11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6.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customXml" Target="../ink/ink114.xml"/><Relationship Id="rId5" Type="http://schemas.openxmlformats.org/officeDocument/2006/relationships/image" Target="../media/image105.png"/><Relationship Id="rId4" Type="http://schemas.openxmlformats.org/officeDocument/2006/relationships/customXml" Target="../ink/ink113.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customXml" Target="../ink/ink2.xml"/><Relationship Id="rId5" Type="http://schemas.openxmlformats.org/officeDocument/2006/relationships/image" Target="../media/image5.png"/><Relationship Id="rId4" Type="http://schemas.openxmlformats.org/officeDocument/2006/relationships/customXml" Target="../ink/ink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6.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customXml" Target="../ink/ink116.xml"/><Relationship Id="rId5" Type="http://schemas.openxmlformats.org/officeDocument/2006/relationships/image" Target="../media/image105.png"/><Relationship Id="rId4" Type="http://schemas.openxmlformats.org/officeDocument/2006/relationships/customXml" Target="../ink/ink115.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4.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customXml" Target="../ink/ink118.xml"/><Relationship Id="rId5" Type="http://schemas.openxmlformats.org/officeDocument/2006/relationships/image" Target="../media/image103.png"/><Relationship Id="rId4" Type="http://schemas.openxmlformats.org/officeDocument/2006/relationships/customXml" Target="../ink/ink117.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2.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customXml" Target="../ink/ink120.xml"/><Relationship Id="rId5" Type="http://schemas.openxmlformats.org/officeDocument/2006/relationships/image" Target="../media/image101.png"/><Relationship Id="rId4" Type="http://schemas.openxmlformats.org/officeDocument/2006/relationships/customXml" Target="../ink/ink119.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2.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customXml" Target="../ink/ink122.xml"/><Relationship Id="rId5" Type="http://schemas.openxmlformats.org/officeDocument/2006/relationships/image" Target="../media/image101.png"/><Relationship Id="rId4" Type="http://schemas.openxmlformats.org/officeDocument/2006/relationships/customXml" Target="../ink/ink121.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4.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customXml" Target="../ink/ink124.xml"/><Relationship Id="rId5" Type="http://schemas.openxmlformats.org/officeDocument/2006/relationships/image" Target="../media/image103.png"/><Relationship Id="rId4" Type="http://schemas.openxmlformats.org/officeDocument/2006/relationships/customXml" Target="../ink/ink123.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4.png"/><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customXml" Target="../ink/ink126.xml"/><Relationship Id="rId5" Type="http://schemas.openxmlformats.org/officeDocument/2006/relationships/image" Target="../media/image103.png"/><Relationship Id="rId4" Type="http://schemas.openxmlformats.org/officeDocument/2006/relationships/customXml" Target="../ink/ink125.xml"/></Relationships>
</file>

<file path=ppt/slides/_rels/slide36.xml.rels><?xml version="1.0" encoding="UTF-8" standalone="yes"?>
<Relationships xmlns="http://schemas.openxmlformats.org/package/2006/relationships"><Relationship Id="rId8" Type="http://schemas.openxmlformats.org/officeDocument/2006/relationships/image" Target="../media/image99.jpg"/><Relationship Id="rId3" Type="http://schemas.openxmlformats.org/officeDocument/2006/relationships/image" Target="../media/image1.png"/><Relationship Id="rId7" Type="http://schemas.openxmlformats.org/officeDocument/2006/relationships/image" Target="../media/image106.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customXml" Target="../ink/ink128.xml"/><Relationship Id="rId5" Type="http://schemas.openxmlformats.org/officeDocument/2006/relationships/image" Target="../media/image105.png"/><Relationship Id="rId4" Type="http://schemas.openxmlformats.org/officeDocument/2006/relationships/customXml" Target="../ink/ink127.xml"/></Relationships>
</file>

<file path=ppt/slides/_rels/slide37.xml.rels><?xml version="1.0" encoding="UTF-8" standalone="yes"?>
<Relationships xmlns="http://schemas.openxmlformats.org/package/2006/relationships"><Relationship Id="rId8" Type="http://schemas.openxmlformats.org/officeDocument/2006/relationships/image" Target="../media/image99.jpg"/><Relationship Id="rId3" Type="http://schemas.openxmlformats.org/officeDocument/2006/relationships/image" Target="../media/image1.png"/><Relationship Id="rId7" Type="http://schemas.openxmlformats.org/officeDocument/2006/relationships/image" Target="../media/image106.png"/><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customXml" Target="../ink/ink130.xml"/><Relationship Id="rId5" Type="http://schemas.openxmlformats.org/officeDocument/2006/relationships/image" Target="../media/image105.png"/><Relationship Id="rId4" Type="http://schemas.openxmlformats.org/officeDocument/2006/relationships/customXml" Target="../ink/ink129.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6.png"/><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customXml" Target="../ink/ink132.xml"/><Relationship Id="rId5" Type="http://schemas.openxmlformats.org/officeDocument/2006/relationships/image" Target="../media/image105.png"/><Relationship Id="rId4" Type="http://schemas.openxmlformats.org/officeDocument/2006/relationships/customXml" Target="../ink/ink131.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6.pn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customXml" Target="../ink/ink134.xml"/><Relationship Id="rId5" Type="http://schemas.openxmlformats.org/officeDocument/2006/relationships/image" Target="../media/image105.png"/><Relationship Id="rId4" Type="http://schemas.openxmlformats.org/officeDocument/2006/relationships/customXml" Target="../ink/ink13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6.png"/><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customXml" Target="../ink/ink136.xml"/><Relationship Id="rId5" Type="http://schemas.openxmlformats.org/officeDocument/2006/relationships/image" Target="../media/image105.png"/><Relationship Id="rId4" Type="http://schemas.openxmlformats.org/officeDocument/2006/relationships/customXml" Target="../ink/ink135.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6.png"/><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customXml" Target="../ink/ink138.xml"/><Relationship Id="rId5" Type="http://schemas.openxmlformats.org/officeDocument/2006/relationships/image" Target="../media/image105.png"/><Relationship Id="rId4" Type="http://schemas.openxmlformats.org/officeDocument/2006/relationships/customXml" Target="../ink/ink137.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6.png"/><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customXml" Target="../ink/ink140.xml"/><Relationship Id="rId5" Type="http://schemas.openxmlformats.org/officeDocument/2006/relationships/image" Target="../media/image105.png"/><Relationship Id="rId4" Type="http://schemas.openxmlformats.org/officeDocument/2006/relationships/customXml" Target="../ink/ink139.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6.png"/><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customXml" Target="../ink/ink142.xml"/><Relationship Id="rId5" Type="http://schemas.openxmlformats.org/officeDocument/2006/relationships/image" Target="../media/image105.png"/><Relationship Id="rId4" Type="http://schemas.openxmlformats.org/officeDocument/2006/relationships/customXml" Target="../ink/ink141.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4.png"/><Relationship Id="rId2" Type="http://schemas.openxmlformats.org/officeDocument/2006/relationships/notesSlide" Target="../notesSlides/notesSlide39.xml"/><Relationship Id="rId1" Type="http://schemas.openxmlformats.org/officeDocument/2006/relationships/slideLayout" Target="../slideLayouts/slideLayout7.xml"/><Relationship Id="rId6" Type="http://schemas.openxmlformats.org/officeDocument/2006/relationships/customXml" Target="../ink/ink144.xml"/><Relationship Id="rId5" Type="http://schemas.openxmlformats.org/officeDocument/2006/relationships/image" Target="../media/image103.png"/><Relationship Id="rId4" Type="http://schemas.openxmlformats.org/officeDocument/2006/relationships/customXml" Target="../ink/ink143.xml"/></Relationships>
</file>

<file path=ppt/slides/_rels/slide45.xml.rels><?xml version="1.0" encoding="UTF-8" standalone="yes"?>
<Relationships xmlns="http://schemas.openxmlformats.org/package/2006/relationships"><Relationship Id="rId8" Type="http://schemas.openxmlformats.org/officeDocument/2006/relationships/hyperlink" Target="https://docs.ansible.com/ansible/latest/plugins/action.html" TargetMode="External"/><Relationship Id="rId13" Type="http://schemas.openxmlformats.org/officeDocument/2006/relationships/hyperlink" Target="https://docs.ansible.com/ansible/latest/plugins/connection.html" TargetMode="External"/><Relationship Id="rId18" Type="http://schemas.openxmlformats.org/officeDocument/2006/relationships/hyperlink" Target="https://docs.ansible.com/ansible/latest/plugins/lookup.html" TargetMode="External"/><Relationship Id="rId26" Type="http://schemas.openxmlformats.org/officeDocument/2006/relationships/hyperlink" Target="https://docs.ansible.com/ansible/latest/plugins/vars.html" TargetMode="External"/><Relationship Id="rId3" Type="http://schemas.openxmlformats.org/officeDocument/2006/relationships/image" Target="../media/image1.png"/><Relationship Id="rId21" Type="http://schemas.openxmlformats.org/officeDocument/2006/relationships/hyperlink" Target="https://docs.ansible.com/ansible/latest/plugins/netconf.html" TargetMode="External"/><Relationship Id="rId7" Type="http://schemas.openxmlformats.org/officeDocument/2006/relationships/image" Target="../media/image104.png"/><Relationship Id="rId12" Type="http://schemas.openxmlformats.org/officeDocument/2006/relationships/hyperlink" Target="https://docs.ansible.com/ansible/latest/plugins/cliconf.html" TargetMode="External"/><Relationship Id="rId17" Type="http://schemas.openxmlformats.org/officeDocument/2006/relationships/hyperlink" Target="https://docs.ansible.com/ansible/latest/plugins/inventory.html" TargetMode="External"/><Relationship Id="rId25" Type="http://schemas.openxmlformats.org/officeDocument/2006/relationships/hyperlink" Target="https://docs.ansible.com/ansible/latest/plugins/test.html" TargetMode="External"/><Relationship Id="rId2" Type="http://schemas.openxmlformats.org/officeDocument/2006/relationships/notesSlide" Target="../notesSlides/notesSlide40.xml"/><Relationship Id="rId16" Type="http://schemas.openxmlformats.org/officeDocument/2006/relationships/hyperlink" Target="https://docs.ansible.com/ansible/latest/plugins/httpapi.html" TargetMode="External"/><Relationship Id="rId20" Type="http://schemas.openxmlformats.org/officeDocument/2006/relationships/hyperlink" Target="https://docs.ansible.com/ansible/latest/plugins/module_util.html" TargetMode="External"/><Relationship Id="rId1" Type="http://schemas.openxmlformats.org/officeDocument/2006/relationships/slideLayout" Target="../slideLayouts/slideLayout7.xml"/><Relationship Id="rId6" Type="http://schemas.openxmlformats.org/officeDocument/2006/relationships/customXml" Target="../ink/ink146.xml"/><Relationship Id="rId11" Type="http://schemas.openxmlformats.org/officeDocument/2006/relationships/hyperlink" Target="https://docs.ansible.com/ansible/latest/plugins/callback.html" TargetMode="External"/><Relationship Id="rId24" Type="http://schemas.openxmlformats.org/officeDocument/2006/relationships/hyperlink" Target="https://docs.ansible.com/ansible/latest/plugins/terminal.html" TargetMode="External"/><Relationship Id="rId5" Type="http://schemas.openxmlformats.org/officeDocument/2006/relationships/image" Target="../media/image103.png"/><Relationship Id="rId15" Type="http://schemas.openxmlformats.org/officeDocument/2006/relationships/hyperlink" Target="https://docs.ansible.com/ansible/latest/plugins/filter.html" TargetMode="External"/><Relationship Id="rId23" Type="http://schemas.openxmlformats.org/officeDocument/2006/relationships/hyperlink" Target="https://docs.ansible.com/ansible/latest/plugins/strategy.html" TargetMode="External"/><Relationship Id="rId10" Type="http://schemas.openxmlformats.org/officeDocument/2006/relationships/hyperlink" Target="https://docs.ansible.com/ansible/latest/plugins/cache.html" TargetMode="External"/><Relationship Id="rId19" Type="http://schemas.openxmlformats.org/officeDocument/2006/relationships/hyperlink" Target="https://docs.ansible.com/ansible/latest/plugins/module.html" TargetMode="External"/><Relationship Id="rId4" Type="http://schemas.openxmlformats.org/officeDocument/2006/relationships/customXml" Target="../ink/ink145.xml"/><Relationship Id="rId9" Type="http://schemas.openxmlformats.org/officeDocument/2006/relationships/hyperlink" Target="https://docs.ansible.com/ansible/latest/plugins/become.html" TargetMode="External"/><Relationship Id="rId14" Type="http://schemas.openxmlformats.org/officeDocument/2006/relationships/hyperlink" Target="https://docs.ansible.com/ansible/latest/plugins/docs_fragment.html" TargetMode="External"/><Relationship Id="rId22" Type="http://schemas.openxmlformats.org/officeDocument/2006/relationships/hyperlink" Target="https://docs.ansible.com/ansible/latest/plugins/shell.html"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4.png"/><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customXml" Target="../ink/ink148.xml"/><Relationship Id="rId5" Type="http://schemas.openxmlformats.org/officeDocument/2006/relationships/image" Target="../media/image103.png"/><Relationship Id="rId4" Type="http://schemas.openxmlformats.org/officeDocument/2006/relationships/customXml" Target="../ink/ink147.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4.png"/><Relationship Id="rId2" Type="http://schemas.openxmlformats.org/officeDocument/2006/relationships/notesSlide" Target="../notesSlides/notesSlide42.xml"/><Relationship Id="rId1" Type="http://schemas.openxmlformats.org/officeDocument/2006/relationships/slideLayout" Target="../slideLayouts/slideLayout7.xml"/><Relationship Id="rId6" Type="http://schemas.openxmlformats.org/officeDocument/2006/relationships/customXml" Target="../ink/ink150.xml"/><Relationship Id="rId5" Type="http://schemas.openxmlformats.org/officeDocument/2006/relationships/image" Target="../media/image103.png"/><Relationship Id="rId4" Type="http://schemas.openxmlformats.org/officeDocument/2006/relationships/customXml" Target="../ink/ink149.xml"/></Relationships>
</file>

<file path=ppt/slides/_rels/slide48.xml.rels><?xml version="1.0" encoding="UTF-8" standalone="yes"?>
<Relationships xmlns="http://schemas.openxmlformats.org/package/2006/relationships"><Relationship Id="rId8" Type="http://schemas.openxmlformats.org/officeDocument/2006/relationships/hyperlink" Target="https://github.com/ansible-collections/community.general/tree/main/plugins/inventory" TargetMode="External"/><Relationship Id="rId3" Type="http://schemas.openxmlformats.org/officeDocument/2006/relationships/image" Target="../media/image1.png"/><Relationship Id="rId7" Type="http://schemas.openxmlformats.org/officeDocument/2006/relationships/image" Target="../media/image104.png"/><Relationship Id="rId2" Type="http://schemas.openxmlformats.org/officeDocument/2006/relationships/notesSlide" Target="../notesSlides/notesSlide43.xml"/><Relationship Id="rId1" Type="http://schemas.openxmlformats.org/officeDocument/2006/relationships/slideLayout" Target="../slideLayouts/slideLayout7.xml"/><Relationship Id="rId6" Type="http://schemas.openxmlformats.org/officeDocument/2006/relationships/customXml" Target="../ink/ink152.xml"/><Relationship Id="rId5" Type="http://schemas.openxmlformats.org/officeDocument/2006/relationships/image" Target="../media/image103.png"/><Relationship Id="rId4" Type="http://schemas.openxmlformats.org/officeDocument/2006/relationships/customXml" Target="../ink/ink151.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6.png"/><Relationship Id="rId2" Type="http://schemas.openxmlformats.org/officeDocument/2006/relationships/notesSlide" Target="../notesSlides/notesSlide44.xml"/><Relationship Id="rId1" Type="http://schemas.openxmlformats.org/officeDocument/2006/relationships/slideLayout" Target="../slideLayouts/slideLayout7.xml"/><Relationship Id="rId6" Type="http://schemas.openxmlformats.org/officeDocument/2006/relationships/customXml" Target="../ink/ink154.xml"/><Relationship Id="rId5" Type="http://schemas.openxmlformats.org/officeDocument/2006/relationships/image" Target="../media/image105.png"/><Relationship Id="rId4" Type="http://schemas.openxmlformats.org/officeDocument/2006/relationships/customXml" Target="../ink/ink15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4.png"/><Relationship Id="rId2" Type="http://schemas.openxmlformats.org/officeDocument/2006/relationships/notesSlide" Target="../notesSlides/notesSlide45.xml"/><Relationship Id="rId1" Type="http://schemas.openxmlformats.org/officeDocument/2006/relationships/slideLayout" Target="../slideLayouts/slideLayout7.xml"/><Relationship Id="rId6" Type="http://schemas.openxmlformats.org/officeDocument/2006/relationships/customXml" Target="../ink/ink156.xml"/><Relationship Id="rId5" Type="http://schemas.openxmlformats.org/officeDocument/2006/relationships/image" Target="../media/image103.png"/><Relationship Id="rId4" Type="http://schemas.openxmlformats.org/officeDocument/2006/relationships/customXml" Target="../ink/ink155.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6.png"/><Relationship Id="rId2" Type="http://schemas.openxmlformats.org/officeDocument/2006/relationships/notesSlide" Target="../notesSlides/notesSlide46.xml"/><Relationship Id="rId1" Type="http://schemas.openxmlformats.org/officeDocument/2006/relationships/slideLayout" Target="../slideLayouts/slideLayout7.xml"/><Relationship Id="rId6" Type="http://schemas.openxmlformats.org/officeDocument/2006/relationships/customXml" Target="../ink/ink158.xml"/><Relationship Id="rId5" Type="http://schemas.openxmlformats.org/officeDocument/2006/relationships/image" Target="../media/image105.png"/><Relationship Id="rId4" Type="http://schemas.openxmlformats.org/officeDocument/2006/relationships/customXml" Target="../ink/ink157.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4.png"/><Relationship Id="rId2" Type="http://schemas.openxmlformats.org/officeDocument/2006/relationships/notesSlide" Target="../notesSlides/notesSlide47.xml"/><Relationship Id="rId1" Type="http://schemas.openxmlformats.org/officeDocument/2006/relationships/slideLayout" Target="../slideLayouts/slideLayout7.xml"/><Relationship Id="rId6" Type="http://schemas.openxmlformats.org/officeDocument/2006/relationships/customXml" Target="../ink/ink160.xml"/><Relationship Id="rId5" Type="http://schemas.openxmlformats.org/officeDocument/2006/relationships/image" Target="../media/image103.png"/><Relationship Id="rId4" Type="http://schemas.openxmlformats.org/officeDocument/2006/relationships/customXml" Target="../ink/ink159.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4.png"/><Relationship Id="rId2" Type="http://schemas.openxmlformats.org/officeDocument/2006/relationships/notesSlide" Target="../notesSlides/notesSlide48.xml"/><Relationship Id="rId1" Type="http://schemas.openxmlformats.org/officeDocument/2006/relationships/slideLayout" Target="../slideLayouts/slideLayout7.xml"/><Relationship Id="rId6" Type="http://schemas.openxmlformats.org/officeDocument/2006/relationships/customXml" Target="../ink/ink162.xml"/><Relationship Id="rId5" Type="http://schemas.openxmlformats.org/officeDocument/2006/relationships/image" Target="../media/image103.png"/><Relationship Id="rId4" Type="http://schemas.openxmlformats.org/officeDocument/2006/relationships/customXml" Target="../ink/ink161.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4.png"/><Relationship Id="rId2" Type="http://schemas.openxmlformats.org/officeDocument/2006/relationships/notesSlide" Target="../notesSlides/notesSlide49.xml"/><Relationship Id="rId1" Type="http://schemas.openxmlformats.org/officeDocument/2006/relationships/slideLayout" Target="../slideLayouts/slideLayout7.xml"/><Relationship Id="rId6" Type="http://schemas.openxmlformats.org/officeDocument/2006/relationships/customXml" Target="../ink/ink164.xml"/><Relationship Id="rId5" Type="http://schemas.openxmlformats.org/officeDocument/2006/relationships/image" Target="../media/image103.png"/><Relationship Id="rId4" Type="http://schemas.openxmlformats.org/officeDocument/2006/relationships/customXml" Target="../ink/ink163.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4.png"/><Relationship Id="rId2" Type="http://schemas.openxmlformats.org/officeDocument/2006/relationships/notesSlide" Target="../notesSlides/notesSlide50.xml"/><Relationship Id="rId1" Type="http://schemas.openxmlformats.org/officeDocument/2006/relationships/slideLayout" Target="../slideLayouts/slideLayout7.xml"/><Relationship Id="rId6" Type="http://schemas.openxmlformats.org/officeDocument/2006/relationships/customXml" Target="../ink/ink166.xml"/><Relationship Id="rId5" Type="http://schemas.openxmlformats.org/officeDocument/2006/relationships/image" Target="../media/image103.png"/><Relationship Id="rId4" Type="http://schemas.openxmlformats.org/officeDocument/2006/relationships/customXml" Target="../ink/ink165.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4.png"/><Relationship Id="rId2" Type="http://schemas.openxmlformats.org/officeDocument/2006/relationships/notesSlide" Target="../notesSlides/notesSlide51.xml"/><Relationship Id="rId1" Type="http://schemas.openxmlformats.org/officeDocument/2006/relationships/slideLayout" Target="../slideLayouts/slideLayout7.xml"/><Relationship Id="rId6" Type="http://schemas.openxmlformats.org/officeDocument/2006/relationships/customXml" Target="../ink/ink168.xml"/><Relationship Id="rId5" Type="http://schemas.openxmlformats.org/officeDocument/2006/relationships/image" Target="../media/image103.png"/><Relationship Id="rId4" Type="http://schemas.openxmlformats.org/officeDocument/2006/relationships/customXml" Target="../ink/ink167.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4.png"/><Relationship Id="rId2" Type="http://schemas.openxmlformats.org/officeDocument/2006/relationships/notesSlide" Target="../notesSlides/notesSlide52.xml"/><Relationship Id="rId1" Type="http://schemas.openxmlformats.org/officeDocument/2006/relationships/slideLayout" Target="../slideLayouts/slideLayout7.xml"/><Relationship Id="rId6" Type="http://schemas.openxmlformats.org/officeDocument/2006/relationships/customXml" Target="../ink/ink170.xml"/><Relationship Id="rId5" Type="http://schemas.openxmlformats.org/officeDocument/2006/relationships/image" Target="../media/image103.png"/><Relationship Id="rId4" Type="http://schemas.openxmlformats.org/officeDocument/2006/relationships/customXml" Target="../ink/ink169.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4.png"/><Relationship Id="rId2" Type="http://schemas.openxmlformats.org/officeDocument/2006/relationships/notesSlide" Target="../notesSlides/notesSlide53.xml"/><Relationship Id="rId1" Type="http://schemas.openxmlformats.org/officeDocument/2006/relationships/slideLayout" Target="../slideLayouts/slideLayout7.xml"/><Relationship Id="rId6" Type="http://schemas.openxmlformats.org/officeDocument/2006/relationships/customXml" Target="../ink/ink172.xml"/><Relationship Id="rId5" Type="http://schemas.openxmlformats.org/officeDocument/2006/relationships/image" Target="../media/image103.png"/><Relationship Id="rId4" Type="http://schemas.openxmlformats.org/officeDocument/2006/relationships/customXml" Target="../ink/ink171.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4.png"/><Relationship Id="rId2" Type="http://schemas.openxmlformats.org/officeDocument/2006/relationships/notesSlide" Target="../notesSlides/notesSlide54.xml"/><Relationship Id="rId1" Type="http://schemas.openxmlformats.org/officeDocument/2006/relationships/slideLayout" Target="../slideLayouts/slideLayout7.xml"/><Relationship Id="rId6" Type="http://schemas.openxmlformats.org/officeDocument/2006/relationships/customXml" Target="../ink/ink174.xml"/><Relationship Id="rId5" Type="http://schemas.openxmlformats.org/officeDocument/2006/relationships/image" Target="../media/image103.png"/><Relationship Id="rId4" Type="http://schemas.openxmlformats.org/officeDocument/2006/relationships/customXml" Target="../ink/ink17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6.png"/><Relationship Id="rId2" Type="http://schemas.openxmlformats.org/officeDocument/2006/relationships/notesSlide" Target="../notesSlides/notesSlide55.xml"/><Relationship Id="rId1" Type="http://schemas.openxmlformats.org/officeDocument/2006/relationships/slideLayout" Target="../slideLayouts/slideLayout7.xml"/><Relationship Id="rId6" Type="http://schemas.openxmlformats.org/officeDocument/2006/relationships/customXml" Target="../ink/ink176.xml"/><Relationship Id="rId5" Type="http://schemas.openxmlformats.org/officeDocument/2006/relationships/image" Target="../media/image105.png"/><Relationship Id="rId4" Type="http://schemas.openxmlformats.org/officeDocument/2006/relationships/customXml" Target="../ink/ink175.xml"/></Relationships>
</file>

<file path=ppt/slides/_rels/slide61.xml.rels><?xml version="1.0" encoding="UTF-8" standalone="yes"?>
<Relationships xmlns="http://schemas.openxmlformats.org/package/2006/relationships"><Relationship Id="rId3" Type="http://schemas.openxmlformats.org/officeDocument/2006/relationships/customXml" Target="../ink/ink177.xml"/><Relationship Id="rId7" Type="http://schemas.openxmlformats.org/officeDocument/2006/relationships/image" Target="../media/image104.png"/><Relationship Id="rId2" Type="http://schemas.openxmlformats.org/officeDocument/2006/relationships/notesSlide" Target="../notesSlides/notesSlide56.xml"/><Relationship Id="rId1" Type="http://schemas.openxmlformats.org/officeDocument/2006/relationships/slideLayout" Target="../slideLayouts/slideLayout7.xml"/><Relationship Id="rId6" Type="http://schemas.openxmlformats.org/officeDocument/2006/relationships/customXml" Target="../ink/ink178.xml"/><Relationship Id="rId5" Type="http://schemas.openxmlformats.org/officeDocument/2006/relationships/image" Target="../media/image103.png"/></Relationships>
</file>

<file path=ppt/slides/_rels/slide62.xml.rels><?xml version="1.0" encoding="UTF-8" standalone="yes"?>
<Relationships xmlns="http://schemas.openxmlformats.org/package/2006/relationships"><Relationship Id="rId3" Type="http://schemas.openxmlformats.org/officeDocument/2006/relationships/customXml" Target="../ink/ink179.xml"/><Relationship Id="rId2" Type="http://schemas.openxmlformats.org/officeDocument/2006/relationships/notesSlide" Target="../notesSlides/notesSlide57.xml"/><Relationship Id="rId1" Type="http://schemas.openxmlformats.org/officeDocument/2006/relationships/slideLayout" Target="../slideLayouts/slideLayout7.xml"/><Relationship Id="rId6" Type="http://schemas.openxmlformats.org/officeDocument/2006/relationships/image" Target="../media/image106.png"/><Relationship Id="rId5" Type="http://schemas.openxmlformats.org/officeDocument/2006/relationships/customXml" Target="../ink/ink180.xml"/><Relationship Id="rId4" Type="http://schemas.openxmlformats.org/officeDocument/2006/relationships/image" Target="../media/image105.png"/></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4.png"/><Relationship Id="rId2" Type="http://schemas.openxmlformats.org/officeDocument/2006/relationships/notesSlide" Target="../notesSlides/notesSlide58.xml"/><Relationship Id="rId1" Type="http://schemas.openxmlformats.org/officeDocument/2006/relationships/slideLayout" Target="../slideLayouts/slideLayout7.xml"/><Relationship Id="rId6" Type="http://schemas.openxmlformats.org/officeDocument/2006/relationships/customXml" Target="../ink/ink182.xml"/><Relationship Id="rId5" Type="http://schemas.openxmlformats.org/officeDocument/2006/relationships/image" Target="../media/image103.png"/><Relationship Id="rId4" Type="http://schemas.openxmlformats.org/officeDocument/2006/relationships/customXml" Target="../ink/ink181.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6.png"/><Relationship Id="rId2" Type="http://schemas.openxmlformats.org/officeDocument/2006/relationships/notesSlide" Target="../notesSlides/notesSlide59.xml"/><Relationship Id="rId1" Type="http://schemas.openxmlformats.org/officeDocument/2006/relationships/slideLayout" Target="../slideLayouts/slideLayout7.xml"/><Relationship Id="rId6" Type="http://schemas.openxmlformats.org/officeDocument/2006/relationships/customXml" Target="../ink/ink184.xml"/><Relationship Id="rId5" Type="http://schemas.openxmlformats.org/officeDocument/2006/relationships/image" Target="../media/image105.png"/><Relationship Id="rId4" Type="http://schemas.openxmlformats.org/officeDocument/2006/relationships/customXml" Target="../ink/ink183.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6.png"/><Relationship Id="rId2" Type="http://schemas.openxmlformats.org/officeDocument/2006/relationships/notesSlide" Target="../notesSlides/notesSlide60.xml"/><Relationship Id="rId1" Type="http://schemas.openxmlformats.org/officeDocument/2006/relationships/slideLayout" Target="../slideLayouts/slideLayout7.xml"/><Relationship Id="rId6" Type="http://schemas.openxmlformats.org/officeDocument/2006/relationships/customXml" Target="../ink/ink186.xml"/><Relationship Id="rId5" Type="http://schemas.openxmlformats.org/officeDocument/2006/relationships/image" Target="../media/image105.png"/><Relationship Id="rId4" Type="http://schemas.openxmlformats.org/officeDocument/2006/relationships/customXml" Target="../ink/ink185.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8.png"/><Relationship Id="rId2" Type="http://schemas.openxmlformats.org/officeDocument/2006/relationships/notesSlide" Target="../notesSlides/notesSlide61.xml"/><Relationship Id="rId1" Type="http://schemas.openxmlformats.org/officeDocument/2006/relationships/slideLayout" Target="../slideLayouts/slideLayout7.xml"/><Relationship Id="rId6" Type="http://schemas.openxmlformats.org/officeDocument/2006/relationships/customXml" Target="../ink/ink188.xml"/><Relationship Id="rId5" Type="http://schemas.openxmlformats.org/officeDocument/2006/relationships/image" Target="../media/image107.png"/><Relationship Id="rId4" Type="http://schemas.openxmlformats.org/officeDocument/2006/relationships/customXml" Target="../ink/ink187.xml"/></Relationships>
</file>

<file path=ppt/slides/_rels/slide67.xml.rels><?xml version="1.0" encoding="UTF-8" standalone="yes"?>
<Relationships xmlns="http://schemas.openxmlformats.org/package/2006/relationships"><Relationship Id="rId8" Type="http://schemas.openxmlformats.org/officeDocument/2006/relationships/image" Target="../media/image100.jpg"/><Relationship Id="rId3" Type="http://schemas.openxmlformats.org/officeDocument/2006/relationships/image" Target="../media/image1.png"/><Relationship Id="rId7" Type="http://schemas.openxmlformats.org/officeDocument/2006/relationships/image" Target="../media/image108.png"/><Relationship Id="rId2" Type="http://schemas.openxmlformats.org/officeDocument/2006/relationships/notesSlide" Target="../notesSlides/notesSlide62.xml"/><Relationship Id="rId1" Type="http://schemas.openxmlformats.org/officeDocument/2006/relationships/slideLayout" Target="../slideLayouts/slideLayout7.xml"/><Relationship Id="rId6" Type="http://schemas.openxmlformats.org/officeDocument/2006/relationships/customXml" Target="../ink/ink190.xml"/><Relationship Id="rId5" Type="http://schemas.openxmlformats.org/officeDocument/2006/relationships/image" Target="../media/image107.png"/><Relationship Id="rId4" Type="http://schemas.openxmlformats.org/officeDocument/2006/relationships/customXml" Target="../ink/ink189.xml"/><Relationship Id="rId9" Type="http://schemas.openxmlformats.org/officeDocument/2006/relationships/image" Target="../media/image101.jpg"/></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6.png"/><Relationship Id="rId2" Type="http://schemas.openxmlformats.org/officeDocument/2006/relationships/notesSlide" Target="../notesSlides/notesSlide63.xml"/><Relationship Id="rId1" Type="http://schemas.openxmlformats.org/officeDocument/2006/relationships/slideLayout" Target="../slideLayouts/slideLayout7.xml"/><Relationship Id="rId6" Type="http://schemas.openxmlformats.org/officeDocument/2006/relationships/customXml" Target="../ink/ink192.xml"/><Relationship Id="rId5" Type="http://schemas.openxmlformats.org/officeDocument/2006/relationships/image" Target="../media/image105.png"/><Relationship Id="rId4" Type="http://schemas.openxmlformats.org/officeDocument/2006/relationships/customXml" Target="../ink/ink191.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8.png"/><Relationship Id="rId2" Type="http://schemas.openxmlformats.org/officeDocument/2006/relationships/notesSlide" Target="../notesSlides/notesSlide64.xml"/><Relationship Id="rId1" Type="http://schemas.openxmlformats.org/officeDocument/2006/relationships/slideLayout" Target="../slideLayouts/slideLayout7.xml"/><Relationship Id="rId6" Type="http://schemas.openxmlformats.org/officeDocument/2006/relationships/customXml" Target="../ink/ink194.xml"/><Relationship Id="rId5" Type="http://schemas.openxmlformats.org/officeDocument/2006/relationships/image" Target="../media/image107.png"/><Relationship Id="rId4" Type="http://schemas.openxmlformats.org/officeDocument/2006/relationships/customXml" Target="../ink/ink193.xml"/></Relationships>
</file>

<file path=ppt/slides/_rels/slide7.xml.rels><?xml version="1.0" encoding="UTF-8" standalone="yes"?>
<Relationships xmlns="http://schemas.openxmlformats.org/package/2006/relationships"><Relationship Id="rId117" Type="http://schemas.openxmlformats.org/officeDocument/2006/relationships/image" Target="../media/image59.png"/><Relationship Id="rId21" Type="http://schemas.openxmlformats.org/officeDocument/2006/relationships/image" Target="../media/image11.png"/><Relationship Id="rId42" Type="http://schemas.openxmlformats.org/officeDocument/2006/relationships/customXml" Target="../ink/ink22.xml"/><Relationship Id="rId47" Type="http://schemas.openxmlformats.org/officeDocument/2006/relationships/image" Target="../media/image24.png"/><Relationship Id="rId63" Type="http://schemas.openxmlformats.org/officeDocument/2006/relationships/image" Target="../media/image32.png"/><Relationship Id="rId68" Type="http://schemas.openxmlformats.org/officeDocument/2006/relationships/customXml" Target="../ink/ink35.xml"/><Relationship Id="rId84" Type="http://schemas.openxmlformats.org/officeDocument/2006/relationships/customXml" Target="../ink/ink43.xml"/><Relationship Id="rId89" Type="http://schemas.openxmlformats.org/officeDocument/2006/relationships/image" Target="../media/image45.png"/><Relationship Id="rId112" Type="http://schemas.openxmlformats.org/officeDocument/2006/relationships/customXml" Target="../ink/ink57.xml"/><Relationship Id="rId16" Type="http://schemas.openxmlformats.org/officeDocument/2006/relationships/customXml" Target="../ink/ink9.xml"/><Relationship Id="rId107" Type="http://schemas.openxmlformats.org/officeDocument/2006/relationships/image" Target="../media/image54.png"/><Relationship Id="rId11" Type="http://schemas.openxmlformats.org/officeDocument/2006/relationships/image" Target="../media/image69.png"/><Relationship Id="rId32" Type="http://schemas.openxmlformats.org/officeDocument/2006/relationships/customXml" Target="../ink/ink17.xml"/><Relationship Id="rId37" Type="http://schemas.openxmlformats.org/officeDocument/2006/relationships/image" Target="../media/image19.png"/><Relationship Id="rId53" Type="http://schemas.openxmlformats.org/officeDocument/2006/relationships/image" Target="../media/image27.png"/><Relationship Id="rId58" Type="http://schemas.openxmlformats.org/officeDocument/2006/relationships/customXml" Target="../ink/ink30.xml"/><Relationship Id="rId74" Type="http://schemas.openxmlformats.org/officeDocument/2006/relationships/customXml" Target="../ink/ink38.xml"/><Relationship Id="rId79" Type="http://schemas.openxmlformats.org/officeDocument/2006/relationships/image" Target="../media/image40.png"/><Relationship Id="rId102" Type="http://schemas.openxmlformats.org/officeDocument/2006/relationships/customXml" Target="../ink/ink52.xml"/><Relationship Id="rId123" Type="http://schemas.openxmlformats.org/officeDocument/2006/relationships/image" Target="../media/image62.png"/><Relationship Id="rId128" Type="http://schemas.openxmlformats.org/officeDocument/2006/relationships/customXml" Target="../ink/ink65.xml"/><Relationship Id="rId5" Type="http://schemas.openxmlformats.org/officeDocument/2006/relationships/image" Target="../media/image7.png"/><Relationship Id="rId90" Type="http://schemas.openxmlformats.org/officeDocument/2006/relationships/customXml" Target="../ink/ink46.xml"/><Relationship Id="rId95" Type="http://schemas.openxmlformats.org/officeDocument/2006/relationships/image" Target="../media/image48.png"/><Relationship Id="rId22" Type="http://schemas.openxmlformats.org/officeDocument/2006/relationships/customXml" Target="../ink/ink12.xml"/><Relationship Id="rId27" Type="http://schemas.openxmlformats.org/officeDocument/2006/relationships/image" Target="../media/image14.png"/><Relationship Id="rId43" Type="http://schemas.openxmlformats.org/officeDocument/2006/relationships/image" Target="../media/image22.png"/><Relationship Id="rId48" Type="http://schemas.openxmlformats.org/officeDocument/2006/relationships/customXml" Target="../ink/ink25.xml"/><Relationship Id="rId64" Type="http://schemas.openxmlformats.org/officeDocument/2006/relationships/customXml" Target="../ink/ink33.xml"/><Relationship Id="rId69" Type="http://schemas.openxmlformats.org/officeDocument/2006/relationships/image" Target="../media/image35.png"/><Relationship Id="rId113" Type="http://schemas.openxmlformats.org/officeDocument/2006/relationships/image" Target="../media/image57.png"/><Relationship Id="rId118" Type="http://schemas.openxmlformats.org/officeDocument/2006/relationships/customXml" Target="../ink/ink60.xml"/><Relationship Id="rId80" Type="http://schemas.openxmlformats.org/officeDocument/2006/relationships/customXml" Target="../ink/ink41.xml"/><Relationship Id="rId85" Type="http://schemas.openxmlformats.org/officeDocument/2006/relationships/image" Target="../media/image43.png"/><Relationship Id="rId12" Type="http://schemas.openxmlformats.org/officeDocument/2006/relationships/customXml" Target="../ink/ink7.xml"/><Relationship Id="rId17" Type="http://schemas.openxmlformats.org/officeDocument/2006/relationships/image" Target="../media/image9.png"/><Relationship Id="rId33" Type="http://schemas.openxmlformats.org/officeDocument/2006/relationships/image" Target="../media/image17.png"/><Relationship Id="rId38" Type="http://schemas.openxmlformats.org/officeDocument/2006/relationships/customXml" Target="../ink/ink20.xml"/><Relationship Id="rId59" Type="http://schemas.openxmlformats.org/officeDocument/2006/relationships/image" Target="../media/image30.png"/><Relationship Id="rId103" Type="http://schemas.openxmlformats.org/officeDocument/2006/relationships/image" Target="../media/image52.png"/><Relationship Id="rId108" Type="http://schemas.openxmlformats.org/officeDocument/2006/relationships/customXml" Target="../ink/ink55.xml"/><Relationship Id="rId124" Type="http://schemas.openxmlformats.org/officeDocument/2006/relationships/customXml" Target="../ink/ink63.xml"/><Relationship Id="rId129" Type="http://schemas.openxmlformats.org/officeDocument/2006/relationships/image" Target="../media/image65.png"/><Relationship Id="rId54" Type="http://schemas.openxmlformats.org/officeDocument/2006/relationships/customXml" Target="../ink/ink28.xml"/><Relationship Id="rId70" Type="http://schemas.openxmlformats.org/officeDocument/2006/relationships/customXml" Target="../ink/ink36.xml"/><Relationship Id="rId75" Type="http://schemas.openxmlformats.org/officeDocument/2006/relationships/image" Target="../media/image38.png"/><Relationship Id="rId91" Type="http://schemas.openxmlformats.org/officeDocument/2006/relationships/image" Target="../media/image46.png"/><Relationship Id="rId96" Type="http://schemas.openxmlformats.org/officeDocument/2006/relationships/customXml" Target="../ink/ink49.xml"/><Relationship Id="rId1" Type="http://schemas.openxmlformats.org/officeDocument/2006/relationships/slideLayout" Target="../slideLayouts/slideLayout7.xml"/><Relationship Id="rId6" Type="http://schemas.openxmlformats.org/officeDocument/2006/relationships/customXml" Target="../ink/ink4.xml"/><Relationship Id="rId23" Type="http://schemas.openxmlformats.org/officeDocument/2006/relationships/image" Target="../media/image12.png"/><Relationship Id="rId28" Type="http://schemas.openxmlformats.org/officeDocument/2006/relationships/customXml" Target="../ink/ink15.xml"/><Relationship Id="rId49" Type="http://schemas.openxmlformats.org/officeDocument/2006/relationships/image" Target="../media/image25.png"/><Relationship Id="rId114" Type="http://schemas.openxmlformats.org/officeDocument/2006/relationships/customXml" Target="../ink/ink58.xml"/><Relationship Id="rId119" Type="http://schemas.openxmlformats.org/officeDocument/2006/relationships/image" Target="../media/image60.png"/><Relationship Id="rId44" Type="http://schemas.openxmlformats.org/officeDocument/2006/relationships/customXml" Target="../ink/ink23.xml"/><Relationship Id="rId60" Type="http://schemas.openxmlformats.org/officeDocument/2006/relationships/customXml" Target="../ink/ink31.xml"/><Relationship Id="rId65" Type="http://schemas.openxmlformats.org/officeDocument/2006/relationships/image" Target="../media/image33.png"/><Relationship Id="rId81" Type="http://schemas.openxmlformats.org/officeDocument/2006/relationships/image" Target="../media/image41.png"/><Relationship Id="rId86" Type="http://schemas.openxmlformats.org/officeDocument/2006/relationships/customXml" Target="../ink/ink44.xml"/><Relationship Id="rId130" Type="http://schemas.openxmlformats.org/officeDocument/2006/relationships/customXml" Target="../ink/ink66.xml"/><Relationship Id="rId13" Type="http://schemas.openxmlformats.org/officeDocument/2006/relationships/image" Target="../media/image710.png"/><Relationship Id="rId18" Type="http://schemas.openxmlformats.org/officeDocument/2006/relationships/customXml" Target="../ink/ink10.xml"/><Relationship Id="rId39" Type="http://schemas.openxmlformats.org/officeDocument/2006/relationships/image" Target="../media/image20.png"/><Relationship Id="rId109" Type="http://schemas.openxmlformats.org/officeDocument/2006/relationships/image" Target="../media/image55.png"/><Relationship Id="rId34" Type="http://schemas.openxmlformats.org/officeDocument/2006/relationships/customXml" Target="../ink/ink18.xml"/><Relationship Id="rId50" Type="http://schemas.openxmlformats.org/officeDocument/2006/relationships/customXml" Target="../ink/ink26.xml"/><Relationship Id="rId55" Type="http://schemas.openxmlformats.org/officeDocument/2006/relationships/image" Target="../media/image28.png"/><Relationship Id="rId76" Type="http://schemas.openxmlformats.org/officeDocument/2006/relationships/customXml" Target="../ink/ink39.xml"/><Relationship Id="rId97" Type="http://schemas.openxmlformats.org/officeDocument/2006/relationships/image" Target="../media/image49.png"/><Relationship Id="rId104" Type="http://schemas.openxmlformats.org/officeDocument/2006/relationships/customXml" Target="../ink/ink53.xml"/><Relationship Id="rId120" Type="http://schemas.openxmlformats.org/officeDocument/2006/relationships/customXml" Target="../ink/ink61.xml"/><Relationship Id="rId125" Type="http://schemas.openxmlformats.org/officeDocument/2006/relationships/image" Target="../media/image63.png"/><Relationship Id="rId7" Type="http://schemas.openxmlformats.org/officeDocument/2006/relationships/image" Target="../media/image410.png"/><Relationship Id="rId71" Type="http://schemas.openxmlformats.org/officeDocument/2006/relationships/image" Target="../media/image36.png"/><Relationship Id="rId92" Type="http://schemas.openxmlformats.org/officeDocument/2006/relationships/customXml" Target="../ink/ink47.xml"/><Relationship Id="rId2" Type="http://schemas.openxmlformats.org/officeDocument/2006/relationships/notesSlide" Target="../notesSlides/notesSlide2.xml"/><Relationship Id="rId29" Type="http://schemas.openxmlformats.org/officeDocument/2006/relationships/image" Target="../media/image15.png"/><Relationship Id="rId24" Type="http://schemas.openxmlformats.org/officeDocument/2006/relationships/customXml" Target="../ink/ink13.xml"/><Relationship Id="rId40" Type="http://schemas.openxmlformats.org/officeDocument/2006/relationships/customXml" Target="../ink/ink21.xml"/><Relationship Id="rId45" Type="http://schemas.openxmlformats.org/officeDocument/2006/relationships/image" Target="../media/image23.png"/><Relationship Id="rId66" Type="http://schemas.openxmlformats.org/officeDocument/2006/relationships/customXml" Target="../ink/ink34.xml"/><Relationship Id="rId87" Type="http://schemas.openxmlformats.org/officeDocument/2006/relationships/image" Target="../media/image44.png"/><Relationship Id="rId110" Type="http://schemas.openxmlformats.org/officeDocument/2006/relationships/customXml" Target="../ink/ink56.xml"/><Relationship Id="rId115" Type="http://schemas.openxmlformats.org/officeDocument/2006/relationships/image" Target="../media/image58.png"/><Relationship Id="rId131" Type="http://schemas.openxmlformats.org/officeDocument/2006/relationships/image" Target="../media/image66.png"/><Relationship Id="rId61" Type="http://schemas.openxmlformats.org/officeDocument/2006/relationships/image" Target="../media/image31.png"/><Relationship Id="rId82" Type="http://schemas.openxmlformats.org/officeDocument/2006/relationships/customXml" Target="../ink/ink42.xml"/><Relationship Id="rId19" Type="http://schemas.openxmlformats.org/officeDocument/2006/relationships/image" Target="../media/image10.png"/><Relationship Id="rId14" Type="http://schemas.openxmlformats.org/officeDocument/2006/relationships/customXml" Target="../ink/ink8.xml"/><Relationship Id="rId30" Type="http://schemas.openxmlformats.org/officeDocument/2006/relationships/customXml" Target="../ink/ink16.xml"/><Relationship Id="rId35" Type="http://schemas.openxmlformats.org/officeDocument/2006/relationships/image" Target="../media/image18.png"/><Relationship Id="rId56" Type="http://schemas.openxmlformats.org/officeDocument/2006/relationships/customXml" Target="../ink/ink29.xml"/><Relationship Id="rId77" Type="http://schemas.openxmlformats.org/officeDocument/2006/relationships/image" Target="../media/image39.png"/><Relationship Id="rId100" Type="http://schemas.openxmlformats.org/officeDocument/2006/relationships/customXml" Target="../ink/ink51.xml"/><Relationship Id="rId105" Type="http://schemas.openxmlformats.org/officeDocument/2006/relationships/image" Target="../media/image53.png"/><Relationship Id="rId126" Type="http://schemas.openxmlformats.org/officeDocument/2006/relationships/customXml" Target="../ink/ink64.xml"/><Relationship Id="rId8" Type="http://schemas.openxmlformats.org/officeDocument/2006/relationships/customXml" Target="../ink/ink5.xml"/><Relationship Id="rId51" Type="http://schemas.openxmlformats.org/officeDocument/2006/relationships/image" Target="../media/image26.png"/><Relationship Id="rId72" Type="http://schemas.openxmlformats.org/officeDocument/2006/relationships/customXml" Target="../ink/ink37.xml"/><Relationship Id="rId93" Type="http://schemas.openxmlformats.org/officeDocument/2006/relationships/image" Target="../media/image47.png"/><Relationship Id="rId98" Type="http://schemas.openxmlformats.org/officeDocument/2006/relationships/customXml" Target="../ink/ink50.xml"/><Relationship Id="rId121" Type="http://schemas.openxmlformats.org/officeDocument/2006/relationships/image" Target="../media/image61.png"/><Relationship Id="rId3" Type="http://schemas.openxmlformats.org/officeDocument/2006/relationships/customXml" Target="../ink/ink3.xml"/><Relationship Id="rId25" Type="http://schemas.openxmlformats.org/officeDocument/2006/relationships/image" Target="../media/image13.png"/><Relationship Id="rId46" Type="http://schemas.openxmlformats.org/officeDocument/2006/relationships/customXml" Target="../ink/ink24.xml"/><Relationship Id="rId67" Type="http://schemas.openxmlformats.org/officeDocument/2006/relationships/image" Target="../media/image34.png"/><Relationship Id="rId116" Type="http://schemas.openxmlformats.org/officeDocument/2006/relationships/customXml" Target="../ink/ink59.xml"/><Relationship Id="rId20" Type="http://schemas.openxmlformats.org/officeDocument/2006/relationships/customXml" Target="../ink/ink11.xml"/><Relationship Id="rId41" Type="http://schemas.openxmlformats.org/officeDocument/2006/relationships/image" Target="../media/image21.png"/><Relationship Id="rId62" Type="http://schemas.openxmlformats.org/officeDocument/2006/relationships/customXml" Target="../ink/ink32.xml"/><Relationship Id="rId83" Type="http://schemas.openxmlformats.org/officeDocument/2006/relationships/image" Target="../media/image42.png"/><Relationship Id="rId88" Type="http://schemas.openxmlformats.org/officeDocument/2006/relationships/customXml" Target="../ink/ink45.xml"/><Relationship Id="rId111" Type="http://schemas.openxmlformats.org/officeDocument/2006/relationships/image" Target="../media/image56.png"/><Relationship Id="rId132" Type="http://schemas.openxmlformats.org/officeDocument/2006/relationships/image" Target="../media/image1.png"/><Relationship Id="rId15" Type="http://schemas.openxmlformats.org/officeDocument/2006/relationships/image" Target="../media/image8.png"/><Relationship Id="rId36" Type="http://schemas.openxmlformats.org/officeDocument/2006/relationships/customXml" Target="../ink/ink19.xml"/><Relationship Id="rId57" Type="http://schemas.openxmlformats.org/officeDocument/2006/relationships/image" Target="../media/image29.png"/><Relationship Id="rId106" Type="http://schemas.openxmlformats.org/officeDocument/2006/relationships/customXml" Target="../ink/ink54.xml"/><Relationship Id="rId127" Type="http://schemas.openxmlformats.org/officeDocument/2006/relationships/image" Target="../media/image64.png"/><Relationship Id="rId10" Type="http://schemas.openxmlformats.org/officeDocument/2006/relationships/customXml" Target="../ink/ink6.xml"/><Relationship Id="rId31" Type="http://schemas.openxmlformats.org/officeDocument/2006/relationships/image" Target="../media/image16.png"/><Relationship Id="rId52" Type="http://schemas.openxmlformats.org/officeDocument/2006/relationships/customXml" Target="../ink/ink27.xml"/><Relationship Id="rId73" Type="http://schemas.openxmlformats.org/officeDocument/2006/relationships/image" Target="../media/image37.png"/><Relationship Id="rId78" Type="http://schemas.openxmlformats.org/officeDocument/2006/relationships/customXml" Target="../ink/ink40.xml"/><Relationship Id="rId94" Type="http://schemas.openxmlformats.org/officeDocument/2006/relationships/customXml" Target="../ink/ink48.xml"/><Relationship Id="rId99" Type="http://schemas.openxmlformats.org/officeDocument/2006/relationships/image" Target="../media/image50.png"/><Relationship Id="rId101" Type="http://schemas.openxmlformats.org/officeDocument/2006/relationships/image" Target="../media/image51.png"/><Relationship Id="rId122" Type="http://schemas.openxmlformats.org/officeDocument/2006/relationships/customXml" Target="../ink/ink62.xml"/><Relationship Id="rId4" Type="http://schemas.openxmlformats.org/officeDocument/2006/relationships/image" Target="../media/image210.png"/><Relationship Id="rId9" Type="http://schemas.openxmlformats.org/officeDocument/2006/relationships/image" Target="../media/image510.png"/><Relationship Id="rId26" Type="http://schemas.openxmlformats.org/officeDocument/2006/relationships/customXml" Target="../ink/ink14.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8.png"/><Relationship Id="rId2" Type="http://schemas.openxmlformats.org/officeDocument/2006/relationships/notesSlide" Target="../notesSlides/notesSlide65.xml"/><Relationship Id="rId1" Type="http://schemas.openxmlformats.org/officeDocument/2006/relationships/slideLayout" Target="../slideLayouts/slideLayout7.xml"/><Relationship Id="rId6" Type="http://schemas.openxmlformats.org/officeDocument/2006/relationships/customXml" Target="../ink/ink196.xml"/><Relationship Id="rId5" Type="http://schemas.openxmlformats.org/officeDocument/2006/relationships/image" Target="../media/image107.png"/><Relationship Id="rId4" Type="http://schemas.openxmlformats.org/officeDocument/2006/relationships/customXml" Target="../ink/ink195.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4.png"/><Relationship Id="rId2" Type="http://schemas.openxmlformats.org/officeDocument/2006/relationships/notesSlide" Target="../notesSlides/notesSlide66.xml"/><Relationship Id="rId1" Type="http://schemas.openxmlformats.org/officeDocument/2006/relationships/slideLayout" Target="../slideLayouts/slideLayout7.xml"/><Relationship Id="rId6" Type="http://schemas.openxmlformats.org/officeDocument/2006/relationships/customXml" Target="../ink/ink198.xml"/><Relationship Id="rId5" Type="http://schemas.openxmlformats.org/officeDocument/2006/relationships/image" Target="../media/image103.png"/><Relationship Id="rId4" Type="http://schemas.openxmlformats.org/officeDocument/2006/relationships/customXml" Target="../ink/ink197.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8.png"/><Relationship Id="rId2" Type="http://schemas.openxmlformats.org/officeDocument/2006/relationships/notesSlide" Target="../notesSlides/notesSlide67.xml"/><Relationship Id="rId1" Type="http://schemas.openxmlformats.org/officeDocument/2006/relationships/slideLayout" Target="../slideLayouts/slideLayout7.xml"/><Relationship Id="rId6" Type="http://schemas.openxmlformats.org/officeDocument/2006/relationships/customXml" Target="../ink/ink200.xml"/><Relationship Id="rId5" Type="http://schemas.openxmlformats.org/officeDocument/2006/relationships/image" Target="../media/image107.png"/><Relationship Id="rId4" Type="http://schemas.openxmlformats.org/officeDocument/2006/relationships/customXml" Target="../ink/ink199.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8.png"/><Relationship Id="rId2" Type="http://schemas.openxmlformats.org/officeDocument/2006/relationships/notesSlide" Target="../notesSlides/notesSlide68.xml"/><Relationship Id="rId1" Type="http://schemas.openxmlformats.org/officeDocument/2006/relationships/slideLayout" Target="../slideLayouts/slideLayout7.xml"/><Relationship Id="rId6" Type="http://schemas.openxmlformats.org/officeDocument/2006/relationships/customXml" Target="../ink/ink202.xml"/><Relationship Id="rId5" Type="http://schemas.openxmlformats.org/officeDocument/2006/relationships/image" Target="../media/image107.png"/><Relationship Id="rId4" Type="http://schemas.openxmlformats.org/officeDocument/2006/relationships/customXml" Target="../ink/ink201.xml"/></Relationships>
</file>

<file path=ppt/slides/_rels/slide74.xml.rels><?xml version="1.0" encoding="UTF-8" standalone="yes"?>
<Relationships xmlns="http://schemas.openxmlformats.org/package/2006/relationships"><Relationship Id="rId3" Type="http://schemas.openxmlformats.org/officeDocument/2006/relationships/customXml" Target="../ink/ink203.xml"/><Relationship Id="rId7"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7.xml"/><Relationship Id="rId6" Type="http://schemas.openxmlformats.org/officeDocument/2006/relationships/image" Target="../media/image110.png"/><Relationship Id="rId5" Type="http://schemas.openxmlformats.org/officeDocument/2006/relationships/customXml" Target="../ink/ink204.xml"/><Relationship Id="rId4" Type="http://schemas.openxmlformats.org/officeDocument/2006/relationships/image" Target="../media/image109.png"/></Relationships>
</file>

<file path=ppt/slides/_rels/slide75.xml.rels><?xml version="1.0" encoding="UTF-8" standalone="yes"?>
<Relationships xmlns="http://schemas.openxmlformats.org/package/2006/relationships"><Relationship Id="rId3" Type="http://schemas.openxmlformats.org/officeDocument/2006/relationships/customXml" Target="../ink/ink205.xml"/><Relationship Id="rId7"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7.xml"/><Relationship Id="rId6" Type="http://schemas.openxmlformats.org/officeDocument/2006/relationships/image" Target="../media/image110.png"/><Relationship Id="rId5" Type="http://schemas.openxmlformats.org/officeDocument/2006/relationships/customXml" Target="../ink/ink206.xml"/><Relationship Id="rId4" Type="http://schemas.openxmlformats.org/officeDocument/2006/relationships/image" Target="../media/image109.png"/></Relationships>
</file>

<file path=ppt/slides/_rels/slide76.xml.rels><?xml version="1.0" encoding="UTF-8" standalone="yes"?>
<Relationships xmlns="http://schemas.openxmlformats.org/package/2006/relationships"><Relationship Id="rId8" Type="http://schemas.openxmlformats.org/officeDocument/2006/relationships/image" Target="../media/image113.png"/><Relationship Id="rId3" Type="http://schemas.openxmlformats.org/officeDocument/2006/relationships/customXml" Target="../ink/ink207.xml"/><Relationship Id="rId7"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7.xml"/><Relationship Id="rId6" Type="http://schemas.openxmlformats.org/officeDocument/2006/relationships/image" Target="../media/image112.png"/><Relationship Id="rId5" Type="http://schemas.openxmlformats.org/officeDocument/2006/relationships/customXml" Target="../ink/ink208.xml"/><Relationship Id="rId4" Type="http://schemas.openxmlformats.org/officeDocument/2006/relationships/image" Target="../media/image111.png"/><Relationship Id="rId9" Type="http://schemas.openxmlformats.org/officeDocument/2006/relationships/image" Target="../media/image114.png"/></Relationships>
</file>

<file path=ppt/slides/_rels/slide77.xml.rels><?xml version="1.0" encoding="UTF-8" standalone="yes"?>
<Relationships xmlns="http://schemas.openxmlformats.org/package/2006/relationships"><Relationship Id="rId8" Type="http://schemas.openxmlformats.org/officeDocument/2006/relationships/image" Target="../media/image114.png"/><Relationship Id="rId3" Type="http://schemas.openxmlformats.org/officeDocument/2006/relationships/customXml" Target="../ink/ink209.xml"/><Relationship Id="rId7" Type="http://schemas.openxmlformats.org/officeDocument/2006/relationships/image" Target="../media/image2.png"/><Relationship Id="rId2" Type="http://schemas.openxmlformats.org/officeDocument/2006/relationships/notesSlide" Target="../notesSlides/notesSlide72.xml"/><Relationship Id="rId1" Type="http://schemas.openxmlformats.org/officeDocument/2006/relationships/slideLayout" Target="../slideLayouts/slideLayout7.xml"/><Relationship Id="rId6" Type="http://schemas.openxmlformats.org/officeDocument/2006/relationships/image" Target="../media/image112.png"/><Relationship Id="rId5" Type="http://schemas.openxmlformats.org/officeDocument/2006/relationships/customXml" Target="../ink/ink210.xml"/><Relationship Id="rId4" Type="http://schemas.openxmlformats.org/officeDocument/2006/relationships/image" Target="../media/image111.png"/></Relationships>
</file>

<file path=ppt/slides/_rels/slide78.xml.rels><?xml version="1.0" encoding="UTF-8" standalone="yes"?>
<Relationships xmlns="http://schemas.openxmlformats.org/package/2006/relationships"><Relationship Id="rId8" Type="http://schemas.openxmlformats.org/officeDocument/2006/relationships/image" Target="../media/image114.png"/><Relationship Id="rId3" Type="http://schemas.openxmlformats.org/officeDocument/2006/relationships/customXml" Target="../ink/ink211.xml"/><Relationship Id="rId7" Type="http://schemas.openxmlformats.org/officeDocument/2006/relationships/image" Target="../media/image2.png"/><Relationship Id="rId2" Type="http://schemas.openxmlformats.org/officeDocument/2006/relationships/notesSlide" Target="../notesSlides/notesSlide73.xml"/><Relationship Id="rId1" Type="http://schemas.openxmlformats.org/officeDocument/2006/relationships/slideLayout" Target="../slideLayouts/slideLayout7.xml"/><Relationship Id="rId6" Type="http://schemas.openxmlformats.org/officeDocument/2006/relationships/image" Target="../media/image112.png"/><Relationship Id="rId5" Type="http://schemas.openxmlformats.org/officeDocument/2006/relationships/customXml" Target="../ink/ink212.xml"/><Relationship Id="rId4" Type="http://schemas.openxmlformats.org/officeDocument/2006/relationships/image" Target="../media/image111.png"/></Relationships>
</file>

<file path=ppt/slides/_rels/slide7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customXml" Target="../ink/ink213.xml"/><Relationship Id="rId7" Type="http://schemas.openxmlformats.org/officeDocument/2006/relationships/image" Target="../media/image115.png"/><Relationship Id="rId2" Type="http://schemas.openxmlformats.org/officeDocument/2006/relationships/notesSlide" Target="../notesSlides/notesSlide74.xml"/><Relationship Id="rId1" Type="http://schemas.openxmlformats.org/officeDocument/2006/relationships/slideLayout" Target="../slideLayouts/slideLayout7.xml"/><Relationship Id="rId6" Type="http://schemas.openxmlformats.org/officeDocument/2006/relationships/image" Target="../media/image112.png"/><Relationship Id="rId5" Type="http://schemas.openxmlformats.org/officeDocument/2006/relationships/customXml" Target="../ink/ink214.xml"/><Relationship Id="rId4" Type="http://schemas.openxmlformats.org/officeDocument/2006/relationships/image" Target="../media/image111.png"/></Relationships>
</file>

<file path=ppt/slides/_rels/slide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80.xml.rels><?xml version="1.0" encoding="UTF-8" standalone="yes"?>
<Relationships xmlns="http://schemas.openxmlformats.org/package/2006/relationships"><Relationship Id="rId8" Type="http://schemas.openxmlformats.org/officeDocument/2006/relationships/image" Target="../media/image116.png"/><Relationship Id="rId3" Type="http://schemas.openxmlformats.org/officeDocument/2006/relationships/customXml" Target="../ink/ink215.xml"/><Relationship Id="rId7" Type="http://schemas.openxmlformats.org/officeDocument/2006/relationships/image" Target="../media/image2.png"/><Relationship Id="rId2" Type="http://schemas.openxmlformats.org/officeDocument/2006/relationships/notesSlide" Target="../notesSlides/notesSlide75.xml"/><Relationship Id="rId1" Type="http://schemas.openxmlformats.org/officeDocument/2006/relationships/slideLayout" Target="../slideLayouts/slideLayout7.xml"/><Relationship Id="rId6" Type="http://schemas.openxmlformats.org/officeDocument/2006/relationships/image" Target="../media/image112.png"/><Relationship Id="rId5" Type="http://schemas.openxmlformats.org/officeDocument/2006/relationships/customXml" Target="../ink/ink216.xml"/><Relationship Id="rId4" Type="http://schemas.openxmlformats.org/officeDocument/2006/relationships/image" Target="../media/image111.png"/></Relationships>
</file>

<file path=ppt/slides/_rels/slide81.xml.rels><?xml version="1.0" encoding="UTF-8" standalone="yes"?>
<Relationships xmlns="http://schemas.openxmlformats.org/package/2006/relationships"><Relationship Id="rId8" Type="http://schemas.openxmlformats.org/officeDocument/2006/relationships/image" Target="../media/image117.png"/><Relationship Id="rId3" Type="http://schemas.openxmlformats.org/officeDocument/2006/relationships/customXml" Target="../ink/ink217.xml"/><Relationship Id="rId7" Type="http://schemas.openxmlformats.org/officeDocument/2006/relationships/image" Target="../media/image2.png"/><Relationship Id="rId2" Type="http://schemas.openxmlformats.org/officeDocument/2006/relationships/notesSlide" Target="../notesSlides/notesSlide76.xml"/><Relationship Id="rId1" Type="http://schemas.openxmlformats.org/officeDocument/2006/relationships/slideLayout" Target="../slideLayouts/slideLayout7.xml"/><Relationship Id="rId6" Type="http://schemas.openxmlformats.org/officeDocument/2006/relationships/image" Target="../media/image112.png"/><Relationship Id="rId5" Type="http://schemas.openxmlformats.org/officeDocument/2006/relationships/customXml" Target="../ink/ink218.xml"/><Relationship Id="rId4" Type="http://schemas.openxmlformats.org/officeDocument/2006/relationships/image" Target="../media/image111.png"/><Relationship Id="rId9" Type="http://schemas.openxmlformats.org/officeDocument/2006/relationships/image" Target="../media/image118.png"/></Relationships>
</file>

<file path=ppt/slides/_rels/slide82.xml.rels><?xml version="1.0" encoding="UTF-8" standalone="yes"?>
<Relationships xmlns="http://schemas.openxmlformats.org/package/2006/relationships"><Relationship Id="rId3" Type="http://schemas.openxmlformats.org/officeDocument/2006/relationships/customXml" Target="../ink/ink219.xml"/><Relationship Id="rId7" Type="http://schemas.openxmlformats.org/officeDocument/2006/relationships/image" Target="../media/image2.png"/><Relationship Id="rId2" Type="http://schemas.openxmlformats.org/officeDocument/2006/relationships/notesSlide" Target="../notesSlides/notesSlide77.xml"/><Relationship Id="rId1" Type="http://schemas.openxmlformats.org/officeDocument/2006/relationships/slideLayout" Target="../slideLayouts/slideLayout7.xml"/><Relationship Id="rId6" Type="http://schemas.openxmlformats.org/officeDocument/2006/relationships/image" Target="../media/image112.png"/><Relationship Id="rId5" Type="http://schemas.openxmlformats.org/officeDocument/2006/relationships/customXml" Target="../ink/ink220.xml"/><Relationship Id="rId4" Type="http://schemas.openxmlformats.org/officeDocument/2006/relationships/image" Target="../media/image111.png"/></Relationships>
</file>

<file path=ppt/slides/_rels/slide83.xml.rels><?xml version="1.0" encoding="UTF-8" standalone="yes"?>
<Relationships xmlns="http://schemas.openxmlformats.org/package/2006/relationships"><Relationship Id="rId8" Type="http://schemas.openxmlformats.org/officeDocument/2006/relationships/image" Target="../media/image114.png"/><Relationship Id="rId3" Type="http://schemas.openxmlformats.org/officeDocument/2006/relationships/customXml" Target="../ink/ink221.xml"/><Relationship Id="rId7" Type="http://schemas.openxmlformats.org/officeDocument/2006/relationships/image" Target="../media/image2.png"/><Relationship Id="rId2" Type="http://schemas.openxmlformats.org/officeDocument/2006/relationships/notesSlide" Target="../notesSlides/notesSlide78.xml"/><Relationship Id="rId1" Type="http://schemas.openxmlformats.org/officeDocument/2006/relationships/slideLayout" Target="../slideLayouts/slideLayout7.xml"/><Relationship Id="rId6" Type="http://schemas.openxmlformats.org/officeDocument/2006/relationships/image" Target="../media/image112.png"/><Relationship Id="rId5" Type="http://schemas.openxmlformats.org/officeDocument/2006/relationships/customXml" Target="../ink/ink222.xml"/><Relationship Id="rId4" Type="http://schemas.openxmlformats.org/officeDocument/2006/relationships/image" Target="../media/image111.png"/></Relationships>
</file>

<file path=ppt/slides/_rels/slide84.xml.rels><?xml version="1.0" encoding="UTF-8" standalone="yes"?>
<Relationships xmlns="http://schemas.openxmlformats.org/package/2006/relationships"><Relationship Id="rId8" Type="http://schemas.openxmlformats.org/officeDocument/2006/relationships/image" Target="../media/image114.png"/><Relationship Id="rId3" Type="http://schemas.openxmlformats.org/officeDocument/2006/relationships/customXml" Target="../ink/ink223.xml"/><Relationship Id="rId7" Type="http://schemas.openxmlformats.org/officeDocument/2006/relationships/image" Target="../media/image2.png"/><Relationship Id="rId2" Type="http://schemas.openxmlformats.org/officeDocument/2006/relationships/notesSlide" Target="../notesSlides/notesSlide79.xml"/><Relationship Id="rId1" Type="http://schemas.openxmlformats.org/officeDocument/2006/relationships/slideLayout" Target="../slideLayouts/slideLayout7.xml"/><Relationship Id="rId6" Type="http://schemas.openxmlformats.org/officeDocument/2006/relationships/image" Target="../media/image112.png"/><Relationship Id="rId5" Type="http://schemas.openxmlformats.org/officeDocument/2006/relationships/customXml" Target="../ink/ink224.xml"/><Relationship Id="rId4" Type="http://schemas.openxmlformats.org/officeDocument/2006/relationships/image" Target="../media/image111.png"/></Relationships>
</file>

<file path=ppt/slides/_rels/slide85.xml.rels><?xml version="1.0" encoding="UTF-8" standalone="yes"?>
<Relationships xmlns="http://schemas.openxmlformats.org/package/2006/relationships"><Relationship Id="rId8" Type="http://schemas.openxmlformats.org/officeDocument/2006/relationships/image" Target="../media/image114.png"/><Relationship Id="rId3" Type="http://schemas.openxmlformats.org/officeDocument/2006/relationships/customXml" Target="../ink/ink225.xml"/><Relationship Id="rId7" Type="http://schemas.openxmlformats.org/officeDocument/2006/relationships/image" Target="../media/image2.png"/><Relationship Id="rId2" Type="http://schemas.openxmlformats.org/officeDocument/2006/relationships/notesSlide" Target="../notesSlides/notesSlide80.xml"/><Relationship Id="rId1" Type="http://schemas.openxmlformats.org/officeDocument/2006/relationships/slideLayout" Target="../slideLayouts/slideLayout7.xml"/><Relationship Id="rId6" Type="http://schemas.openxmlformats.org/officeDocument/2006/relationships/image" Target="../media/image112.png"/><Relationship Id="rId5" Type="http://schemas.openxmlformats.org/officeDocument/2006/relationships/customXml" Target="../ink/ink226.xml"/><Relationship Id="rId4" Type="http://schemas.openxmlformats.org/officeDocument/2006/relationships/image" Target="../media/image111.png"/></Relationships>
</file>

<file path=ppt/slides/_rels/slide86.xml.rels><?xml version="1.0" encoding="UTF-8" standalone="yes"?>
<Relationships xmlns="http://schemas.openxmlformats.org/package/2006/relationships"><Relationship Id="rId8" Type="http://schemas.openxmlformats.org/officeDocument/2006/relationships/image" Target="../media/image119.png"/><Relationship Id="rId3" Type="http://schemas.openxmlformats.org/officeDocument/2006/relationships/customXml" Target="../ink/ink227.xml"/><Relationship Id="rId7" Type="http://schemas.openxmlformats.org/officeDocument/2006/relationships/image" Target="../media/image2.png"/><Relationship Id="rId2" Type="http://schemas.openxmlformats.org/officeDocument/2006/relationships/notesSlide" Target="../notesSlides/notesSlide81.xml"/><Relationship Id="rId1" Type="http://schemas.openxmlformats.org/officeDocument/2006/relationships/slideLayout" Target="../slideLayouts/slideLayout7.xml"/><Relationship Id="rId6" Type="http://schemas.openxmlformats.org/officeDocument/2006/relationships/image" Target="../media/image112.png"/><Relationship Id="rId5" Type="http://schemas.openxmlformats.org/officeDocument/2006/relationships/customXml" Target="../ink/ink228.xml"/><Relationship Id="rId4" Type="http://schemas.openxmlformats.org/officeDocument/2006/relationships/image" Target="../media/image111.png"/><Relationship Id="rId9" Type="http://schemas.openxmlformats.org/officeDocument/2006/relationships/image" Target="../media/image120.png"/></Relationships>
</file>

<file path=ppt/slides/_rels/slide87.xml.rels><?xml version="1.0" encoding="UTF-8" standalone="yes"?>
<Relationships xmlns="http://schemas.openxmlformats.org/package/2006/relationships"><Relationship Id="rId3" Type="http://schemas.openxmlformats.org/officeDocument/2006/relationships/customXml" Target="../ink/ink229.xml"/><Relationship Id="rId7" Type="http://schemas.openxmlformats.org/officeDocument/2006/relationships/image" Target="../media/image2.png"/><Relationship Id="rId2" Type="http://schemas.openxmlformats.org/officeDocument/2006/relationships/notesSlide" Target="../notesSlides/notesSlide82.xml"/><Relationship Id="rId1" Type="http://schemas.openxmlformats.org/officeDocument/2006/relationships/slideLayout" Target="../slideLayouts/slideLayout7.xml"/><Relationship Id="rId6" Type="http://schemas.openxmlformats.org/officeDocument/2006/relationships/image" Target="../media/image112.png"/><Relationship Id="rId5" Type="http://schemas.openxmlformats.org/officeDocument/2006/relationships/customXml" Target="../ink/ink230.xml"/><Relationship Id="rId4" Type="http://schemas.openxmlformats.org/officeDocument/2006/relationships/image" Target="../media/image111.png"/></Relationships>
</file>

<file path=ppt/slides/_rels/slide88.xml.rels><?xml version="1.0" encoding="UTF-8" standalone="yes"?>
<Relationships xmlns="http://schemas.openxmlformats.org/package/2006/relationships"><Relationship Id="rId3" Type="http://schemas.openxmlformats.org/officeDocument/2006/relationships/customXml" Target="../ink/ink231.xml"/><Relationship Id="rId7" Type="http://schemas.openxmlformats.org/officeDocument/2006/relationships/image" Target="../media/image2.png"/><Relationship Id="rId2" Type="http://schemas.openxmlformats.org/officeDocument/2006/relationships/notesSlide" Target="../notesSlides/notesSlide83.xml"/><Relationship Id="rId1" Type="http://schemas.openxmlformats.org/officeDocument/2006/relationships/slideLayout" Target="../slideLayouts/slideLayout7.xml"/><Relationship Id="rId6" Type="http://schemas.openxmlformats.org/officeDocument/2006/relationships/image" Target="../media/image112.png"/><Relationship Id="rId5" Type="http://schemas.openxmlformats.org/officeDocument/2006/relationships/customXml" Target="../ink/ink232.xml"/><Relationship Id="rId4" Type="http://schemas.openxmlformats.org/officeDocument/2006/relationships/image" Target="../media/image111.png"/></Relationships>
</file>

<file path=ppt/slides/_rels/slide89.xml.rels><?xml version="1.0" encoding="UTF-8" standalone="yes"?>
<Relationships xmlns="http://schemas.openxmlformats.org/package/2006/relationships"><Relationship Id="rId3" Type="http://schemas.openxmlformats.org/officeDocument/2006/relationships/customXml" Target="../ink/ink233.xml"/><Relationship Id="rId7" Type="http://schemas.openxmlformats.org/officeDocument/2006/relationships/image" Target="../media/image2.png"/><Relationship Id="rId2" Type="http://schemas.openxmlformats.org/officeDocument/2006/relationships/notesSlide" Target="../notesSlides/notesSlide84.xml"/><Relationship Id="rId1" Type="http://schemas.openxmlformats.org/officeDocument/2006/relationships/slideLayout" Target="../slideLayouts/slideLayout7.xml"/><Relationship Id="rId6" Type="http://schemas.openxmlformats.org/officeDocument/2006/relationships/image" Target="../media/image112.png"/><Relationship Id="rId5" Type="http://schemas.openxmlformats.org/officeDocument/2006/relationships/customXml" Target="../ink/ink234.xml"/><Relationship Id="rId4" Type="http://schemas.openxmlformats.org/officeDocument/2006/relationships/image" Target="../media/image11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customXml" Target="../ink/ink235.xml"/><Relationship Id="rId7" Type="http://schemas.openxmlformats.org/officeDocument/2006/relationships/image" Target="../media/image2.png"/><Relationship Id="rId2" Type="http://schemas.openxmlformats.org/officeDocument/2006/relationships/notesSlide" Target="../notesSlides/notesSlide85.xml"/><Relationship Id="rId1" Type="http://schemas.openxmlformats.org/officeDocument/2006/relationships/slideLayout" Target="../slideLayouts/slideLayout7.xml"/><Relationship Id="rId6" Type="http://schemas.openxmlformats.org/officeDocument/2006/relationships/image" Target="../media/image112.png"/><Relationship Id="rId5" Type="http://schemas.openxmlformats.org/officeDocument/2006/relationships/customXml" Target="../ink/ink236.xml"/><Relationship Id="rId4" Type="http://schemas.openxmlformats.org/officeDocument/2006/relationships/image" Target="../media/image111.png"/></Relationships>
</file>

<file path=ppt/slides/_rels/slide91.xml.rels><?xml version="1.0" encoding="UTF-8" standalone="yes"?>
<Relationships xmlns="http://schemas.openxmlformats.org/package/2006/relationships"><Relationship Id="rId3" Type="http://schemas.openxmlformats.org/officeDocument/2006/relationships/customXml" Target="../ink/ink237.xml"/><Relationship Id="rId7" Type="http://schemas.openxmlformats.org/officeDocument/2006/relationships/image" Target="../media/image2.png"/><Relationship Id="rId2" Type="http://schemas.openxmlformats.org/officeDocument/2006/relationships/notesSlide" Target="../notesSlides/notesSlide86.xml"/><Relationship Id="rId1" Type="http://schemas.openxmlformats.org/officeDocument/2006/relationships/slideLayout" Target="../slideLayouts/slideLayout7.xml"/><Relationship Id="rId6" Type="http://schemas.openxmlformats.org/officeDocument/2006/relationships/image" Target="../media/image112.png"/><Relationship Id="rId5" Type="http://schemas.openxmlformats.org/officeDocument/2006/relationships/customXml" Target="../ink/ink238.xml"/><Relationship Id="rId4" Type="http://schemas.openxmlformats.org/officeDocument/2006/relationships/image" Target="../media/image111.png"/></Relationships>
</file>

<file path=ppt/slides/_rels/slide92.xml.rels><?xml version="1.0" encoding="UTF-8" standalone="yes"?>
<Relationships xmlns="http://schemas.openxmlformats.org/package/2006/relationships"><Relationship Id="rId3" Type="http://schemas.openxmlformats.org/officeDocument/2006/relationships/customXml" Target="../ink/ink239.xml"/><Relationship Id="rId7" Type="http://schemas.openxmlformats.org/officeDocument/2006/relationships/image" Target="../media/image2.png"/><Relationship Id="rId2" Type="http://schemas.openxmlformats.org/officeDocument/2006/relationships/notesSlide" Target="../notesSlides/notesSlide87.xml"/><Relationship Id="rId1" Type="http://schemas.openxmlformats.org/officeDocument/2006/relationships/slideLayout" Target="../slideLayouts/slideLayout7.xml"/><Relationship Id="rId6" Type="http://schemas.openxmlformats.org/officeDocument/2006/relationships/image" Target="../media/image112.png"/><Relationship Id="rId5" Type="http://schemas.openxmlformats.org/officeDocument/2006/relationships/customXml" Target="../ink/ink240.xml"/><Relationship Id="rId4" Type="http://schemas.openxmlformats.org/officeDocument/2006/relationships/image" Target="../media/image111.png"/></Relationships>
</file>

<file path=ppt/slides/_rels/slide93.xml.rels><?xml version="1.0" encoding="UTF-8" standalone="yes"?>
<Relationships xmlns="http://schemas.openxmlformats.org/package/2006/relationships"><Relationship Id="rId3" Type="http://schemas.openxmlformats.org/officeDocument/2006/relationships/customXml" Target="../ink/ink241.xml"/><Relationship Id="rId7" Type="http://schemas.openxmlformats.org/officeDocument/2006/relationships/image" Target="../media/image2.png"/><Relationship Id="rId2" Type="http://schemas.openxmlformats.org/officeDocument/2006/relationships/notesSlide" Target="../notesSlides/notesSlide88.xml"/><Relationship Id="rId1" Type="http://schemas.openxmlformats.org/officeDocument/2006/relationships/slideLayout" Target="../slideLayouts/slideLayout7.xml"/><Relationship Id="rId6" Type="http://schemas.openxmlformats.org/officeDocument/2006/relationships/image" Target="../media/image112.png"/><Relationship Id="rId5" Type="http://schemas.openxmlformats.org/officeDocument/2006/relationships/customXml" Target="../ink/ink242.xml"/><Relationship Id="rId4" Type="http://schemas.openxmlformats.org/officeDocument/2006/relationships/image" Target="../media/image111.png"/></Relationships>
</file>

<file path=ppt/slides/_rels/slide94.xml.rels><?xml version="1.0" encoding="UTF-8" standalone="yes"?>
<Relationships xmlns="http://schemas.openxmlformats.org/package/2006/relationships"><Relationship Id="rId8" Type="http://schemas.openxmlformats.org/officeDocument/2006/relationships/image" Target="../media/image121.png"/><Relationship Id="rId3" Type="http://schemas.openxmlformats.org/officeDocument/2006/relationships/customXml" Target="../ink/ink243.xml"/><Relationship Id="rId7" Type="http://schemas.openxmlformats.org/officeDocument/2006/relationships/image" Target="../media/image2.png"/><Relationship Id="rId2" Type="http://schemas.openxmlformats.org/officeDocument/2006/relationships/notesSlide" Target="../notesSlides/notesSlide89.xml"/><Relationship Id="rId1" Type="http://schemas.openxmlformats.org/officeDocument/2006/relationships/slideLayout" Target="../slideLayouts/slideLayout7.xml"/><Relationship Id="rId6" Type="http://schemas.openxmlformats.org/officeDocument/2006/relationships/image" Target="../media/image112.png"/><Relationship Id="rId5" Type="http://schemas.openxmlformats.org/officeDocument/2006/relationships/customXml" Target="../ink/ink244.xml"/><Relationship Id="rId4" Type="http://schemas.openxmlformats.org/officeDocument/2006/relationships/image" Target="../media/image111.png"/></Relationships>
</file>

<file path=ppt/slides/_rels/slide95.xml.rels><?xml version="1.0" encoding="UTF-8" standalone="yes"?>
<Relationships xmlns="http://schemas.openxmlformats.org/package/2006/relationships"><Relationship Id="rId3" Type="http://schemas.openxmlformats.org/officeDocument/2006/relationships/customXml" Target="../ink/ink245.xml"/><Relationship Id="rId7" Type="http://schemas.openxmlformats.org/officeDocument/2006/relationships/image" Target="../media/image2.png"/><Relationship Id="rId2" Type="http://schemas.openxmlformats.org/officeDocument/2006/relationships/notesSlide" Target="../notesSlides/notesSlide90.xml"/><Relationship Id="rId1" Type="http://schemas.openxmlformats.org/officeDocument/2006/relationships/slideLayout" Target="../slideLayouts/slideLayout7.xml"/><Relationship Id="rId6" Type="http://schemas.openxmlformats.org/officeDocument/2006/relationships/image" Target="../media/image112.png"/><Relationship Id="rId5" Type="http://schemas.openxmlformats.org/officeDocument/2006/relationships/customXml" Target="../ink/ink246.xml"/><Relationship Id="rId4" Type="http://schemas.openxmlformats.org/officeDocument/2006/relationships/image" Target="../media/image111.png"/></Relationships>
</file>

<file path=ppt/slides/_rels/slide96.xml.rels><?xml version="1.0" encoding="UTF-8" standalone="yes"?>
<Relationships xmlns="http://schemas.openxmlformats.org/package/2006/relationships"><Relationship Id="rId8" Type="http://schemas.openxmlformats.org/officeDocument/2006/relationships/image" Target="../media/image122.png"/><Relationship Id="rId3" Type="http://schemas.openxmlformats.org/officeDocument/2006/relationships/customXml" Target="../ink/ink247.xml"/><Relationship Id="rId7" Type="http://schemas.openxmlformats.org/officeDocument/2006/relationships/image" Target="../media/image2.png"/><Relationship Id="rId2" Type="http://schemas.openxmlformats.org/officeDocument/2006/relationships/notesSlide" Target="../notesSlides/notesSlide91.xml"/><Relationship Id="rId1" Type="http://schemas.openxmlformats.org/officeDocument/2006/relationships/slideLayout" Target="../slideLayouts/slideLayout7.xml"/><Relationship Id="rId6" Type="http://schemas.openxmlformats.org/officeDocument/2006/relationships/image" Target="../media/image112.png"/><Relationship Id="rId5" Type="http://schemas.openxmlformats.org/officeDocument/2006/relationships/customXml" Target="../ink/ink248.xml"/><Relationship Id="rId4" Type="http://schemas.openxmlformats.org/officeDocument/2006/relationships/image" Target="../media/image111.png"/></Relationships>
</file>

<file path=ppt/slides/_rels/slide97.xml.rels><?xml version="1.0" encoding="UTF-8" standalone="yes"?>
<Relationships xmlns="http://schemas.openxmlformats.org/package/2006/relationships"><Relationship Id="rId8" Type="http://schemas.openxmlformats.org/officeDocument/2006/relationships/image" Target="../media/image123.png"/><Relationship Id="rId3" Type="http://schemas.openxmlformats.org/officeDocument/2006/relationships/customXml" Target="../ink/ink249.xml"/><Relationship Id="rId7" Type="http://schemas.openxmlformats.org/officeDocument/2006/relationships/image" Target="../media/image2.png"/><Relationship Id="rId2" Type="http://schemas.openxmlformats.org/officeDocument/2006/relationships/notesSlide" Target="../notesSlides/notesSlide92.xml"/><Relationship Id="rId1" Type="http://schemas.openxmlformats.org/officeDocument/2006/relationships/slideLayout" Target="../slideLayouts/slideLayout7.xml"/><Relationship Id="rId6" Type="http://schemas.openxmlformats.org/officeDocument/2006/relationships/image" Target="../media/image112.png"/><Relationship Id="rId5" Type="http://schemas.openxmlformats.org/officeDocument/2006/relationships/customXml" Target="../ink/ink250.xml"/><Relationship Id="rId4" Type="http://schemas.openxmlformats.org/officeDocument/2006/relationships/image" Target="../media/image111.png"/><Relationship Id="rId9" Type="http://schemas.openxmlformats.org/officeDocument/2006/relationships/image" Target="../media/image124.png"/></Relationships>
</file>

<file path=ppt/slides/_rels/slide98.xml.rels><?xml version="1.0" encoding="UTF-8" standalone="yes"?>
<Relationships xmlns="http://schemas.openxmlformats.org/package/2006/relationships"><Relationship Id="rId8" Type="http://schemas.openxmlformats.org/officeDocument/2006/relationships/image" Target="../media/image125.png"/><Relationship Id="rId3" Type="http://schemas.openxmlformats.org/officeDocument/2006/relationships/customXml" Target="../ink/ink251.xml"/><Relationship Id="rId7" Type="http://schemas.openxmlformats.org/officeDocument/2006/relationships/image" Target="../media/image2.png"/><Relationship Id="rId2" Type="http://schemas.openxmlformats.org/officeDocument/2006/relationships/notesSlide" Target="../notesSlides/notesSlide93.xml"/><Relationship Id="rId1" Type="http://schemas.openxmlformats.org/officeDocument/2006/relationships/slideLayout" Target="../slideLayouts/slideLayout7.xml"/><Relationship Id="rId6" Type="http://schemas.openxmlformats.org/officeDocument/2006/relationships/image" Target="../media/image112.png"/><Relationship Id="rId5" Type="http://schemas.openxmlformats.org/officeDocument/2006/relationships/customXml" Target="../ink/ink252.xml"/><Relationship Id="rId4" Type="http://schemas.openxmlformats.org/officeDocument/2006/relationships/image" Target="../media/image111.png"/></Relationships>
</file>

<file path=ppt/slides/_rels/slide99.xml.rels><?xml version="1.0" encoding="UTF-8" standalone="yes"?>
<Relationships xmlns="http://schemas.openxmlformats.org/package/2006/relationships"><Relationship Id="rId8" Type="http://schemas.openxmlformats.org/officeDocument/2006/relationships/image" Target="../media/image126.png"/><Relationship Id="rId3" Type="http://schemas.openxmlformats.org/officeDocument/2006/relationships/customXml" Target="../ink/ink253.xml"/><Relationship Id="rId7" Type="http://schemas.openxmlformats.org/officeDocument/2006/relationships/image" Target="../media/image2.png"/><Relationship Id="rId2" Type="http://schemas.openxmlformats.org/officeDocument/2006/relationships/notesSlide" Target="../notesSlides/notesSlide94.xml"/><Relationship Id="rId1" Type="http://schemas.openxmlformats.org/officeDocument/2006/relationships/slideLayout" Target="../slideLayouts/slideLayout7.xml"/><Relationship Id="rId6" Type="http://schemas.openxmlformats.org/officeDocument/2006/relationships/image" Target="../media/image112.png"/><Relationship Id="rId5" Type="http://schemas.openxmlformats.org/officeDocument/2006/relationships/customXml" Target="../ink/ink254.xml"/><Relationship Id="rId4" Type="http://schemas.openxmlformats.org/officeDocument/2006/relationships/image" Target="../media/image111.png"/><Relationship Id="rId9" Type="http://schemas.openxmlformats.org/officeDocument/2006/relationships/image" Target="../media/image12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86A6FBD-B1ED-C436-1319-BD6F24B89DE3}"/>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B59412C5-8342-FB4F-800A-42F10772A61B}"/>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A931ADF1-DD5E-CEB2-A4FE-CB830F28E438}"/>
              </a:ext>
            </a:extLst>
          </p:cNvPr>
          <p:cNvSpPr txBox="1"/>
          <p:nvPr/>
        </p:nvSpPr>
        <p:spPr>
          <a:xfrm>
            <a:off x="2825924" y="263111"/>
            <a:ext cx="7481857" cy="584775"/>
          </a:xfrm>
          <a:prstGeom prst="rect">
            <a:avLst/>
          </a:prstGeom>
          <a:noFill/>
        </p:spPr>
        <p:txBody>
          <a:bodyPr wrap="square">
            <a:spAutoFit/>
          </a:bodyPr>
          <a:lstStyle/>
          <a:p>
            <a:pPr>
              <a:buClr>
                <a:srgbClr val="FF0000"/>
              </a:buClr>
            </a:pP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Formation : </a:t>
            </a: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a:t>
            </a: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r>
              <a:rPr lang="fr-FR" sz="3200" dirty="0">
                <a:solidFill>
                  <a:schemeClr val="accent3">
                    <a:lumMod val="60000"/>
                    <a:lumOff val="40000"/>
                  </a:schemeClr>
                </a:solidFill>
                <a:effectLst/>
                <a:latin typeface="Arial Black" panose="020B0A04020102020204" pitchFamily="34" charset="0"/>
                <a:ea typeface="Calibri" panose="020F0502020204030204" pitchFamily="34" charset="0"/>
                <a:cs typeface="Calibri" panose="020F0502020204030204" pitchFamily="34" charset="0"/>
              </a:rPr>
              <a:t>Jenkins</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a:t>
            </a:r>
            <a:endParaRPr lang="fr-FR" sz="3200" dirty="0">
              <a:solidFill>
                <a:schemeClr val="bg1"/>
              </a:solidFill>
            </a:endParaRPr>
          </a:p>
        </p:txBody>
      </p:sp>
      <p:pic>
        <p:nvPicPr>
          <p:cNvPr id="11" name="Image 10">
            <a:extLst>
              <a:ext uri="{FF2B5EF4-FFF2-40B4-BE49-F238E27FC236}">
                <a16:creationId xmlns:a16="http://schemas.microsoft.com/office/drawing/2014/main" id="{91365EC5-9420-BC57-2FB4-7C13B12DDD35}"/>
              </a:ext>
            </a:extLst>
          </p:cNvPr>
          <p:cNvPicPr>
            <a:picLocks noChangeAspect="1"/>
          </p:cNvPicPr>
          <p:nvPr/>
        </p:nvPicPr>
        <p:blipFill>
          <a:blip r:embed="rId2"/>
          <a:stretch>
            <a:fillRect/>
          </a:stretch>
        </p:blipFill>
        <p:spPr>
          <a:xfrm>
            <a:off x="444887" y="1129335"/>
            <a:ext cx="4964430" cy="2780081"/>
          </a:xfrm>
          <a:prstGeom prst="rect">
            <a:avLst/>
          </a:prstGeom>
        </p:spPr>
      </p:pic>
      <p:pic>
        <p:nvPicPr>
          <p:cNvPr id="1036" name="Picture 12" descr="Jenkins white logo transparent PNG - StickPNG">
            <a:extLst>
              <a:ext uri="{FF2B5EF4-FFF2-40B4-BE49-F238E27FC236}">
                <a16:creationId xmlns:a16="http://schemas.microsoft.com/office/drawing/2014/main" id="{72AEBB80-88A4-A795-CB29-BED2A74094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6441" y="1710045"/>
            <a:ext cx="4482131" cy="1838823"/>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CC677C97-8AAD-CBC4-AB69-7592B68B2370}"/>
              </a:ext>
            </a:extLst>
          </p:cNvPr>
          <p:cNvSpPr txBox="1"/>
          <p:nvPr/>
        </p:nvSpPr>
        <p:spPr>
          <a:xfrm>
            <a:off x="239571" y="6194779"/>
            <a:ext cx="1256720" cy="400110"/>
          </a:xfrm>
          <a:prstGeom prst="rect">
            <a:avLst/>
          </a:prstGeom>
          <a:noFill/>
        </p:spPr>
        <p:txBody>
          <a:bodyPr wrap="square">
            <a:spAutoFit/>
          </a:bodyPr>
          <a:lstStyle/>
          <a:p>
            <a:pPr algn="l"/>
            <a:r>
              <a:rPr lang="fr-FR" sz="2000" b="1" dirty="0">
                <a:solidFill>
                  <a:schemeClr val="bg1"/>
                </a:solidFill>
              </a:rPr>
              <a:t>Juin 2024 </a:t>
            </a:r>
            <a:endParaRPr lang="fr-FR" sz="2000" i="0" dirty="0">
              <a:solidFill>
                <a:schemeClr val="bg1"/>
              </a:solidFill>
              <a:effectLst/>
              <a:latin typeface="Montserrat"/>
            </a:endParaRPr>
          </a:p>
        </p:txBody>
      </p:sp>
      <p:sp>
        <p:nvSpPr>
          <p:cNvPr id="8" name="ZoneTexte 7">
            <a:extLst>
              <a:ext uri="{FF2B5EF4-FFF2-40B4-BE49-F238E27FC236}">
                <a16:creationId xmlns:a16="http://schemas.microsoft.com/office/drawing/2014/main" id="{7D924454-5863-FDA6-5640-37D722A480ED}"/>
              </a:ext>
            </a:extLst>
          </p:cNvPr>
          <p:cNvSpPr txBox="1"/>
          <p:nvPr/>
        </p:nvSpPr>
        <p:spPr>
          <a:xfrm>
            <a:off x="3026271" y="3789688"/>
            <a:ext cx="6139458" cy="1138773"/>
          </a:xfrm>
          <a:prstGeom prst="rect">
            <a:avLst/>
          </a:prstGeom>
          <a:noFill/>
        </p:spPr>
        <p:txBody>
          <a:bodyPr wrap="square">
            <a:spAutoFit/>
          </a:bodyPr>
          <a:lstStyle/>
          <a:p>
            <a:pPr algn="l"/>
            <a:r>
              <a:rPr lang="fr-FR" sz="3200" b="1" dirty="0">
                <a:solidFill>
                  <a:schemeClr val="bg1"/>
                </a:solidFill>
              </a:rPr>
              <a:t>Mohamed HAMMOUDA</a:t>
            </a:r>
          </a:p>
          <a:p>
            <a:pPr algn="l"/>
            <a:r>
              <a:rPr lang="fr-FR" dirty="0">
                <a:solidFill>
                  <a:schemeClr val="bg1"/>
                </a:solidFill>
                <a:latin typeface="Montserrat"/>
              </a:rPr>
              <a:t>Maitre technologue en Génie informatique</a:t>
            </a:r>
          </a:p>
          <a:p>
            <a:pPr algn="l"/>
            <a:r>
              <a:rPr lang="fr-FR" i="0" dirty="0">
                <a:solidFill>
                  <a:schemeClr val="bg1"/>
                </a:solidFill>
                <a:effectLst/>
                <a:latin typeface="Montserrat"/>
              </a:rPr>
              <a:t>Développeurs .net sénior</a:t>
            </a:r>
          </a:p>
        </p:txBody>
      </p:sp>
    </p:spTree>
    <p:extLst>
      <p:ext uri="{BB962C8B-B14F-4D97-AF65-F5344CB8AC3E}">
        <p14:creationId xmlns:p14="http://schemas.microsoft.com/office/powerpoint/2010/main" val="2416599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566C8AA-81C0-CF38-85B4-683426BC3934}"/>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3" name="Espace réservé du pied de page 2">
            <a:extLst>
              <a:ext uri="{FF2B5EF4-FFF2-40B4-BE49-F238E27FC236}">
                <a16:creationId xmlns:a16="http://schemas.microsoft.com/office/drawing/2014/main" id="{48989E30-3DB0-6AB1-9378-A7342807AB8C}"/>
              </a:ext>
            </a:extLst>
          </p:cNvPr>
          <p:cNvSpPr>
            <a:spLocks noGrp="1"/>
          </p:cNvSpPr>
          <p:nvPr>
            <p:ph type="ftr" sz="quarter" idx="11"/>
          </p:nvPr>
        </p:nvSpPr>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4" name="Espace réservé du numéro de diapositive 3">
            <a:extLst>
              <a:ext uri="{FF2B5EF4-FFF2-40B4-BE49-F238E27FC236}">
                <a16:creationId xmlns:a16="http://schemas.microsoft.com/office/drawing/2014/main" id="{02974360-F0B5-516A-1F02-52C4A17AABDA}"/>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10</a:t>
            </a:fld>
            <a:endParaRPr lang="fr-FR" b="1" dirty="0">
              <a:solidFill>
                <a:schemeClr val="tx2">
                  <a:lumMod val="10000"/>
                  <a:lumOff val="90000"/>
                </a:schemeClr>
              </a:solidFill>
            </a:endParaRPr>
          </a:p>
        </p:txBody>
      </p:sp>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18">
            <a:extLst>
              <a:ext uri="{FF2B5EF4-FFF2-40B4-BE49-F238E27FC236}">
                <a16:creationId xmlns:a16="http://schemas.microsoft.com/office/drawing/2014/main" id="{40840C6D-6DAA-FA97-3BBF-693BC62E39E1}"/>
              </a:ext>
            </a:extLst>
          </p:cNvPr>
          <p:cNvSpPr txBox="1"/>
          <p:nvPr/>
        </p:nvSpPr>
        <p:spPr>
          <a:xfrm>
            <a:off x="217923" y="1583767"/>
            <a:ext cx="1315543" cy="384464"/>
          </a:xfrm>
          <a:prstGeom prst="rect">
            <a:avLst/>
          </a:prstGeom>
          <a:noFill/>
        </p:spPr>
        <p:txBody>
          <a:bodyPr wrap="square">
            <a:spAutoFit/>
          </a:bodyPr>
          <a:lstStyle/>
          <a:p>
            <a:pPr algn="ctr">
              <a:lnSpc>
                <a:spcPct val="150000"/>
              </a:lnSpc>
            </a:pPr>
            <a:r>
              <a:rPr lang="fr-FR" sz="1400" dirty="0">
                <a:solidFill>
                  <a:srgbClr val="FF0000"/>
                </a:solidFill>
              </a:rPr>
              <a:t>Sans  Ansible</a:t>
            </a:r>
          </a:p>
        </p:txBody>
      </p:sp>
      <p:sp>
        <p:nvSpPr>
          <p:cNvPr id="20" name="ZoneTexte 19">
            <a:extLst>
              <a:ext uri="{FF2B5EF4-FFF2-40B4-BE49-F238E27FC236}">
                <a16:creationId xmlns:a16="http://schemas.microsoft.com/office/drawing/2014/main" id="{EC1C62EA-DBB8-1B6C-C7F7-45665BB4E43C}"/>
              </a:ext>
            </a:extLst>
          </p:cNvPr>
          <p:cNvSpPr txBox="1"/>
          <p:nvPr/>
        </p:nvSpPr>
        <p:spPr>
          <a:xfrm>
            <a:off x="146304" y="2919079"/>
            <a:ext cx="5321570" cy="3370282"/>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fr-FR" dirty="0">
                <a:solidFill>
                  <a:schemeClr val="bg1"/>
                </a:solidFill>
                <a:latin typeface="Calibri" panose="020F0502020204030204" pitchFamily="34" charset="0"/>
                <a:cs typeface="Calibri" panose="020F0502020204030204" pitchFamily="34" charset="0"/>
              </a:rPr>
              <a:t>les tâches de gestion de configuration et de déploiement d'applications doivent souvent être effectuées manuellement, ce qui peut être fastidieux et chronophage. </a:t>
            </a:r>
          </a:p>
          <a:p>
            <a:pPr marL="285750" indent="-285750" algn="just">
              <a:lnSpc>
                <a:spcPct val="150000"/>
              </a:lnSpc>
              <a:buFont typeface="Wingdings" panose="05000000000000000000" pitchFamily="2" charset="2"/>
              <a:buChar char="§"/>
            </a:pPr>
            <a:r>
              <a:rPr lang="fr-FR" dirty="0">
                <a:solidFill>
                  <a:schemeClr val="bg1"/>
                </a:solidFill>
                <a:latin typeface="Calibri" panose="020F0502020204030204" pitchFamily="34" charset="0"/>
                <a:cs typeface="Calibri" panose="020F0502020204030204" pitchFamily="34" charset="0"/>
              </a:rPr>
              <a:t>L'erreur humaine peut compromettre la cohérence de la reproduction des configurations</a:t>
            </a:r>
          </a:p>
          <a:p>
            <a:pPr marL="285750" indent="-285750" algn="just">
              <a:lnSpc>
                <a:spcPct val="150000"/>
              </a:lnSpc>
              <a:buFont typeface="Wingdings" panose="05000000000000000000" pitchFamily="2" charset="2"/>
              <a:buChar char="§"/>
            </a:pPr>
            <a:r>
              <a:rPr lang="fr-FR" dirty="0">
                <a:solidFill>
                  <a:schemeClr val="bg1"/>
                </a:solidFill>
                <a:latin typeface="Calibri" panose="020F0502020204030204" pitchFamily="34" charset="0"/>
                <a:cs typeface="Calibri" panose="020F0502020204030204" pitchFamily="34" charset="0"/>
              </a:rPr>
              <a:t>la gestion d'un grand parc de serveurs peut devenir complexe et difficile à maintenir</a:t>
            </a:r>
          </a:p>
        </p:txBody>
      </p:sp>
      <p:grpSp>
        <p:nvGrpSpPr>
          <p:cNvPr id="1033" name="Groupe 1032">
            <a:extLst>
              <a:ext uri="{FF2B5EF4-FFF2-40B4-BE49-F238E27FC236}">
                <a16:creationId xmlns:a16="http://schemas.microsoft.com/office/drawing/2014/main" id="{40660D3C-53D0-D362-6671-77EE990AA521}"/>
              </a:ext>
            </a:extLst>
          </p:cNvPr>
          <p:cNvGrpSpPr/>
          <p:nvPr/>
        </p:nvGrpSpPr>
        <p:grpSpPr>
          <a:xfrm>
            <a:off x="9124843" y="1192012"/>
            <a:ext cx="2651262" cy="878343"/>
            <a:chOff x="9287754" y="1602036"/>
            <a:chExt cx="2651262" cy="878343"/>
          </a:xfrm>
        </p:grpSpPr>
        <p:grpSp>
          <p:nvGrpSpPr>
            <p:cNvPr id="24" name="Groupe 23">
              <a:extLst>
                <a:ext uri="{FF2B5EF4-FFF2-40B4-BE49-F238E27FC236}">
                  <a16:creationId xmlns:a16="http://schemas.microsoft.com/office/drawing/2014/main" id="{764FF15B-8379-5539-1A45-D7803EF763DB}"/>
                </a:ext>
              </a:extLst>
            </p:cNvPr>
            <p:cNvGrpSpPr/>
            <p:nvPr/>
          </p:nvGrpSpPr>
          <p:grpSpPr>
            <a:xfrm>
              <a:off x="10745019" y="1606247"/>
              <a:ext cx="1193997" cy="874132"/>
              <a:chOff x="3267199" y="2694926"/>
              <a:chExt cx="1255776" cy="865321"/>
            </a:xfrm>
          </p:grpSpPr>
          <p:pic>
            <p:nvPicPr>
              <p:cNvPr id="25" name="Picture 22" descr="Serveur - Icônes la technologie gratuites">
                <a:extLst>
                  <a:ext uri="{FF2B5EF4-FFF2-40B4-BE49-F238E27FC236}">
                    <a16:creationId xmlns:a16="http://schemas.microsoft.com/office/drawing/2014/main" id="{9DB6B83F-1435-555C-E81E-4F93CA4BED9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26" name="ZoneTexte 25">
                <a:extLst>
                  <a:ext uri="{FF2B5EF4-FFF2-40B4-BE49-F238E27FC236}">
                    <a16:creationId xmlns:a16="http://schemas.microsoft.com/office/drawing/2014/main" id="{05B7805A-A348-6951-0182-DA1AB09359B6}"/>
                  </a:ext>
                </a:extLst>
              </p:cNvPr>
              <p:cNvSpPr txBox="1"/>
              <p:nvPr/>
            </p:nvSpPr>
            <p:spPr>
              <a:xfrm>
                <a:off x="3267199" y="2694926"/>
                <a:ext cx="1255776" cy="243739"/>
              </a:xfrm>
              <a:prstGeom prst="rect">
                <a:avLst/>
              </a:prstGeom>
              <a:noFill/>
            </p:spPr>
            <p:txBody>
              <a:bodyPr wrap="square" rtlCol="0">
                <a:spAutoFit/>
              </a:bodyPr>
              <a:lstStyle/>
              <a:p>
                <a:r>
                  <a:rPr lang="fr-FR" sz="1000" dirty="0">
                    <a:solidFill>
                      <a:srgbClr val="FFFF00"/>
                    </a:solidFill>
                  </a:rPr>
                  <a:t>Serveur 32</a:t>
                </a:r>
              </a:p>
            </p:txBody>
          </p:sp>
        </p:grpSp>
        <p:grpSp>
          <p:nvGrpSpPr>
            <p:cNvPr id="31" name="Groupe 30">
              <a:extLst>
                <a:ext uri="{FF2B5EF4-FFF2-40B4-BE49-F238E27FC236}">
                  <a16:creationId xmlns:a16="http://schemas.microsoft.com/office/drawing/2014/main" id="{31430937-2954-1662-2A4D-E07CAACCBC04}"/>
                </a:ext>
              </a:extLst>
            </p:cNvPr>
            <p:cNvGrpSpPr/>
            <p:nvPr/>
          </p:nvGrpSpPr>
          <p:grpSpPr>
            <a:xfrm>
              <a:off x="10041340" y="1602036"/>
              <a:ext cx="1193997" cy="874132"/>
              <a:chOff x="3267199" y="2694926"/>
              <a:chExt cx="1255776" cy="865321"/>
            </a:xfrm>
          </p:grpSpPr>
          <p:pic>
            <p:nvPicPr>
              <p:cNvPr id="32" name="Picture 22" descr="Serveur - Icônes la technologie gratuites">
                <a:extLst>
                  <a:ext uri="{FF2B5EF4-FFF2-40B4-BE49-F238E27FC236}">
                    <a16:creationId xmlns:a16="http://schemas.microsoft.com/office/drawing/2014/main" id="{013EDF1F-A976-2144-2902-9A56CA566BC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33" name="ZoneTexte 32">
                <a:extLst>
                  <a:ext uri="{FF2B5EF4-FFF2-40B4-BE49-F238E27FC236}">
                    <a16:creationId xmlns:a16="http://schemas.microsoft.com/office/drawing/2014/main" id="{8B1BC594-241D-8356-C25C-426BBDDD2B87}"/>
                  </a:ext>
                </a:extLst>
              </p:cNvPr>
              <p:cNvSpPr txBox="1"/>
              <p:nvPr/>
            </p:nvSpPr>
            <p:spPr>
              <a:xfrm>
                <a:off x="3267199" y="2694926"/>
                <a:ext cx="1255776" cy="243739"/>
              </a:xfrm>
              <a:prstGeom prst="rect">
                <a:avLst/>
              </a:prstGeom>
              <a:noFill/>
            </p:spPr>
            <p:txBody>
              <a:bodyPr wrap="square" rtlCol="0">
                <a:spAutoFit/>
              </a:bodyPr>
              <a:lstStyle/>
              <a:p>
                <a:r>
                  <a:rPr lang="fr-FR" sz="1000" dirty="0">
                    <a:solidFill>
                      <a:srgbClr val="FFFF00"/>
                    </a:solidFill>
                  </a:rPr>
                  <a:t>Serveur  2</a:t>
                </a:r>
              </a:p>
            </p:txBody>
          </p:sp>
        </p:grpSp>
        <p:grpSp>
          <p:nvGrpSpPr>
            <p:cNvPr id="34" name="Groupe 33">
              <a:extLst>
                <a:ext uri="{FF2B5EF4-FFF2-40B4-BE49-F238E27FC236}">
                  <a16:creationId xmlns:a16="http://schemas.microsoft.com/office/drawing/2014/main" id="{029F4489-7209-6855-11BE-D0310730BA4B}"/>
                </a:ext>
              </a:extLst>
            </p:cNvPr>
            <p:cNvGrpSpPr/>
            <p:nvPr/>
          </p:nvGrpSpPr>
          <p:grpSpPr>
            <a:xfrm>
              <a:off x="9287754" y="1602036"/>
              <a:ext cx="1193997" cy="874132"/>
              <a:chOff x="3267199" y="2694926"/>
              <a:chExt cx="1255776" cy="865321"/>
            </a:xfrm>
          </p:grpSpPr>
          <p:pic>
            <p:nvPicPr>
              <p:cNvPr id="35" name="Picture 22" descr="Serveur - Icônes la technologie gratuites">
                <a:extLst>
                  <a:ext uri="{FF2B5EF4-FFF2-40B4-BE49-F238E27FC236}">
                    <a16:creationId xmlns:a16="http://schemas.microsoft.com/office/drawing/2014/main" id="{A32988E5-822E-768C-A4FF-B3D52BD4CE9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36" name="ZoneTexte 35">
                <a:extLst>
                  <a:ext uri="{FF2B5EF4-FFF2-40B4-BE49-F238E27FC236}">
                    <a16:creationId xmlns:a16="http://schemas.microsoft.com/office/drawing/2014/main" id="{FBD9A756-DA40-D76C-95B9-45A287B7E850}"/>
                  </a:ext>
                </a:extLst>
              </p:cNvPr>
              <p:cNvSpPr txBox="1"/>
              <p:nvPr/>
            </p:nvSpPr>
            <p:spPr>
              <a:xfrm>
                <a:off x="3267199" y="2694926"/>
                <a:ext cx="1255776" cy="243739"/>
              </a:xfrm>
              <a:prstGeom prst="rect">
                <a:avLst/>
              </a:prstGeom>
              <a:noFill/>
            </p:spPr>
            <p:txBody>
              <a:bodyPr wrap="square" rtlCol="0">
                <a:spAutoFit/>
              </a:bodyPr>
              <a:lstStyle/>
              <a:p>
                <a:r>
                  <a:rPr lang="fr-FR" sz="1000" dirty="0">
                    <a:solidFill>
                      <a:srgbClr val="FFFF00"/>
                    </a:solidFill>
                  </a:rPr>
                  <a:t>Serveur  1</a:t>
                </a:r>
              </a:p>
            </p:txBody>
          </p:sp>
        </p:grpSp>
      </p:grpSp>
      <p:grpSp>
        <p:nvGrpSpPr>
          <p:cNvPr id="49" name="Groupe 48">
            <a:extLst>
              <a:ext uri="{FF2B5EF4-FFF2-40B4-BE49-F238E27FC236}">
                <a16:creationId xmlns:a16="http://schemas.microsoft.com/office/drawing/2014/main" id="{2EC1D2C4-E29A-2ABA-3627-854168ADED89}"/>
              </a:ext>
            </a:extLst>
          </p:cNvPr>
          <p:cNvGrpSpPr/>
          <p:nvPr/>
        </p:nvGrpSpPr>
        <p:grpSpPr>
          <a:xfrm>
            <a:off x="3807902" y="1147956"/>
            <a:ext cx="1193997" cy="874132"/>
            <a:chOff x="3267199" y="2694926"/>
            <a:chExt cx="1255776" cy="865321"/>
          </a:xfrm>
        </p:grpSpPr>
        <p:pic>
          <p:nvPicPr>
            <p:cNvPr id="50" name="Picture 22" descr="Serveur - Icônes la technologie gratuites">
              <a:extLst>
                <a:ext uri="{FF2B5EF4-FFF2-40B4-BE49-F238E27FC236}">
                  <a16:creationId xmlns:a16="http://schemas.microsoft.com/office/drawing/2014/main" id="{476730D6-D7E3-7BE2-D136-55256AF886B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51" name="ZoneTexte 50">
              <a:extLst>
                <a:ext uri="{FF2B5EF4-FFF2-40B4-BE49-F238E27FC236}">
                  <a16:creationId xmlns:a16="http://schemas.microsoft.com/office/drawing/2014/main" id="{30732A80-6F12-FCD6-3EE9-DAFE9F04264D}"/>
                </a:ext>
              </a:extLst>
            </p:cNvPr>
            <p:cNvSpPr txBox="1"/>
            <p:nvPr/>
          </p:nvSpPr>
          <p:spPr>
            <a:xfrm>
              <a:off x="3267199" y="2694926"/>
              <a:ext cx="1255776" cy="243739"/>
            </a:xfrm>
            <a:prstGeom prst="rect">
              <a:avLst/>
            </a:prstGeom>
            <a:noFill/>
          </p:spPr>
          <p:txBody>
            <a:bodyPr wrap="square" rtlCol="0">
              <a:spAutoFit/>
            </a:bodyPr>
            <a:lstStyle/>
            <a:p>
              <a:r>
                <a:rPr lang="fr-FR" sz="1000" dirty="0">
                  <a:solidFill>
                    <a:srgbClr val="FFFF00"/>
                  </a:solidFill>
                </a:rPr>
                <a:t>Serveur 3</a:t>
              </a:r>
            </a:p>
          </p:txBody>
        </p:sp>
      </p:grpSp>
      <p:grpSp>
        <p:nvGrpSpPr>
          <p:cNvPr id="52" name="Groupe 51">
            <a:extLst>
              <a:ext uri="{FF2B5EF4-FFF2-40B4-BE49-F238E27FC236}">
                <a16:creationId xmlns:a16="http://schemas.microsoft.com/office/drawing/2014/main" id="{E4A054B9-BDD9-585F-167F-BCC1EF714D37}"/>
              </a:ext>
            </a:extLst>
          </p:cNvPr>
          <p:cNvGrpSpPr/>
          <p:nvPr/>
        </p:nvGrpSpPr>
        <p:grpSpPr>
          <a:xfrm>
            <a:off x="2674849" y="1159386"/>
            <a:ext cx="1193997" cy="874132"/>
            <a:chOff x="3267199" y="2694926"/>
            <a:chExt cx="1255776" cy="865321"/>
          </a:xfrm>
        </p:grpSpPr>
        <p:pic>
          <p:nvPicPr>
            <p:cNvPr id="53" name="Picture 22" descr="Serveur - Icônes la technologie gratuites">
              <a:extLst>
                <a:ext uri="{FF2B5EF4-FFF2-40B4-BE49-F238E27FC236}">
                  <a16:creationId xmlns:a16="http://schemas.microsoft.com/office/drawing/2014/main" id="{F875AA3C-35E9-D66C-9A72-9D034179CE6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54" name="ZoneTexte 53">
              <a:extLst>
                <a:ext uri="{FF2B5EF4-FFF2-40B4-BE49-F238E27FC236}">
                  <a16:creationId xmlns:a16="http://schemas.microsoft.com/office/drawing/2014/main" id="{A1B7FE6D-FBBB-9533-9E71-11C5F21A73A2}"/>
                </a:ext>
              </a:extLst>
            </p:cNvPr>
            <p:cNvSpPr txBox="1"/>
            <p:nvPr/>
          </p:nvSpPr>
          <p:spPr>
            <a:xfrm>
              <a:off x="3267199" y="2694926"/>
              <a:ext cx="1255776" cy="243739"/>
            </a:xfrm>
            <a:prstGeom prst="rect">
              <a:avLst/>
            </a:prstGeom>
            <a:noFill/>
          </p:spPr>
          <p:txBody>
            <a:bodyPr wrap="square" rtlCol="0">
              <a:spAutoFit/>
            </a:bodyPr>
            <a:lstStyle/>
            <a:p>
              <a:r>
                <a:rPr lang="fr-FR" sz="1000" dirty="0">
                  <a:solidFill>
                    <a:srgbClr val="FFFF00"/>
                  </a:solidFill>
                </a:rPr>
                <a:t>Serveur  2</a:t>
              </a:r>
            </a:p>
          </p:txBody>
        </p:sp>
      </p:grpSp>
      <p:grpSp>
        <p:nvGrpSpPr>
          <p:cNvPr id="55" name="Groupe 54">
            <a:extLst>
              <a:ext uri="{FF2B5EF4-FFF2-40B4-BE49-F238E27FC236}">
                <a16:creationId xmlns:a16="http://schemas.microsoft.com/office/drawing/2014/main" id="{50429BBD-D88F-5DB1-5829-1FA11376EAA2}"/>
              </a:ext>
            </a:extLst>
          </p:cNvPr>
          <p:cNvGrpSpPr/>
          <p:nvPr/>
        </p:nvGrpSpPr>
        <p:grpSpPr>
          <a:xfrm>
            <a:off x="1549518" y="1147956"/>
            <a:ext cx="1193997" cy="874132"/>
            <a:chOff x="3267199" y="2694926"/>
            <a:chExt cx="1255776" cy="865321"/>
          </a:xfrm>
        </p:grpSpPr>
        <p:pic>
          <p:nvPicPr>
            <p:cNvPr id="56" name="Picture 22" descr="Serveur - Icônes la technologie gratuites">
              <a:extLst>
                <a:ext uri="{FF2B5EF4-FFF2-40B4-BE49-F238E27FC236}">
                  <a16:creationId xmlns:a16="http://schemas.microsoft.com/office/drawing/2014/main" id="{EB6C1883-31A4-415E-72A9-760334AA23A4}"/>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57" name="ZoneTexte 56">
              <a:extLst>
                <a:ext uri="{FF2B5EF4-FFF2-40B4-BE49-F238E27FC236}">
                  <a16:creationId xmlns:a16="http://schemas.microsoft.com/office/drawing/2014/main" id="{5183DC27-28AE-51E3-9788-D2A889ECF9BE}"/>
                </a:ext>
              </a:extLst>
            </p:cNvPr>
            <p:cNvSpPr txBox="1"/>
            <p:nvPr/>
          </p:nvSpPr>
          <p:spPr>
            <a:xfrm>
              <a:off x="3267199" y="2694926"/>
              <a:ext cx="1255776" cy="243739"/>
            </a:xfrm>
            <a:prstGeom prst="rect">
              <a:avLst/>
            </a:prstGeom>
            <a:noFill/>
          </p:spPr>
          <p:txBody>
            <a:bodyPr wrap="square" rtlCol="0">
              <a:spAutoFit/>
            </a:bodyPr>
            <a:lstStyle/>
            <a:p>
              <a:r>
                <a:rPr lang="fr-FR" sz="1000" dirty="0">
                  <a:solidFill>
                    <a:srgbClr val="FFFF00"/>
                  </a:solidFill>
                </a:rPr>
                <a:t>Serveur  1</a:t>
              </a:r>
            </a:p>
          </p:txBody>
        </p:sp>
      </p:grpSp>
      <p:pic>
        <p:nvPicPr>
          <p:cNvPr id="1036" name="Picture 12" descr="6,300+ Angry Computer User Stock Illustrations, Royalty-Free Vector  Graphics &amp; Clip Art - iStock | Frustrated computer, Happy computer user,  User experience">
            <a:extLst>
              <a:ext uri="{FF2B5EF4-FFF2-40B4-BE49-F238E27FC236}">
                <a16:creationId xmlns:a16="http://schemas.microsoft.com/office/drawing/2014/main" id="{2D1A6F6B-5DC9-3964-566D-AE459FC486B6}"/>
              </a:ext>
            </a:extLst>
          </p:cNvPr>
          <p:cNvPicPr>
            <a:picLocks noChangeAspect="1" noChangeArrowheads="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495388" y="2168093"/>
            <a:ext cx="896291" cy="76719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loud Project: Ansible Assignment A1 with AWS | by Taufik Ardiansyah Putra  | Medium">
            <a:extLst>
              <a:ext uri="{FF2B5EF4-FFF2-40B4-BE49-F238E27FC236}">
                <a16:creationId xmlns:a16="http://schemas.microsoft.com/office/drawing/2014/main" id="{3F680354-634C-6AA4-F4F8-27A01971B49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684" t="19510" r="30510"/>
          <a:stretch/>
        </p:blipFill>
        <p:spPr bwMode="auto">
          <a:xfrm>
            <a:off x="7336083" y="2022088"/>
            <a:ext cx="1261129" cy="89958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6">
            <p14:nvContentPartPr>
              <p14:cNvPr id="58" name="Encre 57">
                <a:extLst>
                  <a:ext uri="{FF2B5EF4-FFF2-40B4-BE49-F238E27FC236}">
                    <a16:creationId xmlns:a16="http://schemas.microsoft.com/office/drawing/2014/main" id="{802AB372-544A-B339-AAC9-D763BDB02A6F}"/>
                  </a:ext>
                </a:extLst>
              </p14:cNvPr>
              <p14:cNvContentPartPr/>
              <p14:nvPr/>
            </p14:nvContentPartPr>
            <p14:xfrm>
              <a:off x="1429261" y="2050454"/>
              <a:ext cx="336960" cy="499680"/>
            </p14:xfrm>
          </p:contentPart>
        </mc:Choice>
        <mc:Fallback xmlns="">
          <p:pic>
            <p:nvPicPr>
              <p:cNvPr id="58" name="Encre 57">
                <a:extLst>
                  <a:ext uri="{FF2B5EF4-FFF2-40B4-BE49-F238E27FC236}">
                    <a16:creationId xmlns:a16="http://schemas.microsoft.com/office/drawing/2014/main" id="{802AB372-544A-B339-AAC9-D763BDB02A6F}"/>
                  </a:ext>
                </a:extLst>
              </p:cNvPr>
              <p:cNvPicPr/>
              <p:nvPr/>
            </p:nvPicPr>
            <p:blipFill>
              <a:blip r:embed="rId7"/>
              <a:stretch>
                <a:fillRect/>
              </a:stretch>
            </p:blipFill>
            <p:spPr>
              <a:xfrm>
                <a:off x="1420621" y="2041814"/>
                <a:ext cx="354600" cy="5173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9" name="Encre 58">
                <a:extLst>
                  <a:ext uri="{FF2B5EF4-FFF2-40B4-BE49-F238E27FC236}">
                    <a16:creationId xmlns:a16="http://schemas.microsoft.com/office/drawing/2014/main" id="{51939971-0ED9-F2D8-75FA-09AA5B33629E}"/>
                  </a:ext>
                </a:extLst>
              </p14:cNvPr>
              <p14:cNvContentPartPr/>
              <p14:nvPr/>
            </p14:nvContentPartPr>
            <p14:xfrm>
              <a:off x="1429261" y="1974134"/>
              <a:ext cx="1293120" cy="743400"/>
            </p14:xfrm>
          </p:contentPart>
        </mc:Choice>
        <mc:Fallback xmlns="">
          <p:pic>
            <p:nvPicPr>
              <p:cNvPr id="59" name="Encre 58">
                <a:extLst>
                  <a:ext uri="{FF2B5EF4-FFF2-40B4-BE49-F238E27FC236}">
                    <a16:creationId xmlns:a16="http://schemas.microsoft.com/office/drawing/2014/main" id="{51939971-0ED9-F2D8-75FA-09AA5B33629E}"/>
                  </a:ext>
                </a:extLst>
              </p:cNvPr>
              <p:cNvPicPr/>
              <p:nvPr/>
            </p:nvPicPr>
            <p:blipFill>
              <a:blip r:embed="rId9"/>
              <a:stretch>
                <a:fillRect/>
              </a:stretch>
            </p:blipFill>
            <p:spPr>
              <a:xfrm>
                <a:off x="1420621" y="1965494"/>
                <a:ext cx="1310760" cy="761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0" name="Encre 59">
                <a:extLst>
                  <a:ext uri="{FF2B5EF4-FFF2-40B4-BE49-F238E27FC236}">
                    <a16:creationId xmlns:a16="http://schemas.microsoft.com/office/drawing/2014/main" id="{80677D98-60DE-D4C7-6451-08D8A9EDA226}"/>
                  </a:ext>
                </a:extLst>
              </p14:cNvPr>
              <p14:cNvContentPartPr/>
              <p14:nvPr/>
            </p14:nvContentPartPr>
            <p14:xfrm>
              <a:off x="1416301" y="1982414"/>
              <a:ext cx="2491560" cy="864000"/>
            </p14:xfrm>
          </p:contentPart>
        </mc:Choice>
        <mc:Fallback xmlns="">
          <p:pic>
            <p:nvPicPr>
              <p:cNvPr id="60" name="Encre 59">
                <a:extLst>
                  <a:ext uri="{FF2B5EF4-FFF2-40B4-BE49-F238E27FC236}">
                    <a16:creationId xmlns:a16="http://schemas.microsoft.com/office/drawing/2014/main" id="{80677D98-60DE-D4C7-6451-08D8A9EDA226}"/>
                  </a:ext>
                </a:extLst>
              </p:cNvPr>
              <p:cNvPicPr/>
              <p:nvPr/>
            </p:nvPicPr>
            <p:blipFill>
              <a:blip r:embed="rId11"/>
              <a:stretch>
                <a:fillRect/>
              </a:stretch>
            </p:blipFill>
            <p:spPr>
              <a:xfrm>
                <a:off x="1407301" y="1973414"/>
                <a:ext cx="2509200" cy="881640"/>
              </a:xfrm>
              <a:prstGeom prst="rect">
                <a:avLst/>
              </a:prstGeom>
            </p:spPr>
          </p:pic>
        </mc:Fallback>
      </mc:AlternateContent>
      <p:pic>
        <p:nvPicPr>
          <p:cNvPr id="1040" name="Picture 16" descr="Automatisation - Icônes ui gratuites">
            <a:extLst>
              <a:ext uri="{FF2B5EF4-FFF2-40B4-BE49-F238E27FC236}">
                <a16:creationId xmlns:a16="http://schemas.microsoft.com/office/drawing/2014/main" id="{B7F6622C-F967-6B6F-A22D-75F5E63B3AD6}"/>
              </a:ext>
            </a:extLst>
          </p:cNvPr>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26340" y="1889842"/>
            <a:ext cx="758698" cy="758698"/>
          </a:xfrm>
          <a:prstGeom prst="rect">
            <a:avLst/>
          </a:prstGeom>
          <a:noFill/>
          <a:extLst>
            <a:ext uri="{909E8E84-426E-40DD-AFC4-6F175D3DCCD1}">
              <a14:hiddenFill xmlns:a14="http://schemas.microsoft.com/office/drawing/2010/main">
                <a:solidFill>
                  <a:srgbClr val="FFFFFF"/>
                </a:solidFill>
              </a14:hiddenFill>
            </a:ext>
          </a:extLst>
        </p:spPr>
      </p:pic>
      <p:sp>
        <p:nvSpPr>
          <p:cNvPr id="1029" name="ZoneTexte 1028">
            <a:extLst>
              <a:ext uri="{FF2B5EF4-FFF2-40B4-BE49-F238E27FC236}">
                <a16:creationId xmlns:a16="http://schemas.microsoft.com/office/drawing/2014/main" id="{BA2BD50F-2594-377A-B2D1-3AE9B666B2B8}"/>
              </a:ext>
            </a:extLst>
          </p:cNvPr>
          <p:cNvSpPr txBox="1"/>
          <p:nvPr/>
        </p:nvSpPr>
        <p:spPr>
          <a:xfrm>
            <a:off x="7102363" y="1648188"/>
            <a:ext cx="1891306" cy="307777"/>
          </a:xfrm>
          <a:prstGeom prst="rect">
            <a:avLst/>
          </a:prstGeom>
          <a:noFill/>
        </p:spPr>
        <p:txBody>
          <a:bodyPr wrap="square" rtlCol="0">
            <a:spAutoFit/>
          </a:bodyPr>
          <a:lstStyle/>
          <a:p>
            <a:r>
              <a:rPr lang="fr-FR" sz="1400" dirty="0">
                <a:solidFill>
                  <a:srgbClr val="92D050"/>
                </a:solidFill>
              </a:rPr>
              <a:t>Ansible Control host</a:t>
            </a:r>
          </a:p>
        </p:txBody>
      </p:sp>
      <p:sp>
        <p:nvSpPr>
          <p:cNvPr id="1031" name="ZoneTexte 1030">
            <a:extLst>
              <a:ext uri="{FF2B5EF4-FFF2-40B4-BE49-F238E27FC236}">
                <a16:creationId xmlns:a16="http://schemas.microsoft.com/office/drawing/2014/main" id="{F7B3CDEF-488B-00E1-14C0-E076E6E1ECAC}"/>
              </a:ext>
            </a:extLst>
          </p:cNvPr>
          <p:cNvSpPr txBox="1"/>
          <p:nvPr/>
        </p:nvSpPr>
        <p:spPr>
          <a:xfrm>
            <a:off x="8915103" y="2363620"/>
            <a:ext cx="1368703" cy="430887"/>
          </a:xfrm>
          <a:prstGeom prst="rect">
            <a:avLst/>
          </a:prstGeom>
          <a:noFill/>
        </p:spPr>
        <p:txBody>
          <a:bodyPr wrap="square" rtlCol="0">
            <a:spAutoFit/>
          </a:bodyPr>
          <a:lstStyle/>
          <a:p>
            <a:r>
              <a:rPr lang="fr-FR" sz="1100" dirty="0" err="1">
                <a:solidFill>
                  <a:srgbClr val="92D050"/>
                </a:solidFill>
              </a:rPr>
              <a:t>Provionnement</a:t>
            </a:r>
            <a:r>
              <a:rPr lang="fr-FR" sz="1100" dirty="0">
                <a:solidFill>
                  <a:srgbClr val="92D050"/>
                </a:solidFill>
              </a:rPr>
              <a:t> automatique</a:t>
            </a:r>
          </a:p>
        </p:txBody>
      </p:sp>
      <mc:AlternateContent xmlns:mc="http://schemas.openxmlformats.org/markup-compatibility/2006" xmlns:p14="http://schemas.microsoft.com/office/powerpoint/2010/main">
        <mc:Choice Requires="p14">
          <p:contentPart p14:bwMode="auto" r:id="rId13">
            <p14:nvContentPartPr>
              <p14:cNvPr id="1035" name="Encre 1034">
                <a:extLst>
                  <a:ext uri="{FF2B5EF4-FFF2-40B4-BE49-F238E27FC236}">
                    <a16:creationId xmlns:a16="http://schemas.microsoft.com/office/drawing/2014/main" id="{B6B47E1C-97D8-BFD6-BBA0-C7958EF9D6BE}"/>
                  </a:ext>
                </a:extLst>
              </p14:cNvPr>
              <p14:cNvContentPartPr/>
              <p14:nvPr/>
            </p14:nvContentPartPr>
            <p14:xfrm>
              <a:off x="8950381" y="2099054"/>
              <a:ext cx="2199960" cy="271800"/>
            </p14:xfrm>
          </p:contentPart>
        </mc:Choice>
        <mc:Fallback xmlns="">
          <p:pic>
            <p:nvPicPr>
              <p:cNvPr id="1035" name="Encre 1034">
                <a:extLst>
                  <a:ext uri="{FF2B5EF4-FFF2-40B4-BE49-F238E27FC236}">
                    <a16:creationId xmlns:a16="http://schemas.microsoft.com/office/drawing/2014/main" id="{B6B47E1C-97D8-BFD6-BBA0-C7958EF9D6BE}"/>
                  </a:ext>
                </a:extLst>
              </p:cNvPr>
              <p:cNvPicPr/>
              <p:nvPr/>
            </p:nvPicPr>
            <p:blipFill>
              <a:blip r:embed="rId14"/>
              <a:stretch>
                <a:fillRect/>
              </a:stretch>
            </p:blipFill>
            <p:spPr>
              <a:xfrm>
                <a:off x="8941741" y="2090054"/>
                <a:ext cx="2217600" cy="289440"/>
              </a:xfrm>
              <a:prstGeom prst="rect">
                <a:avLst/>
              </a:prstGeom>
            </p:spPr>
          </p:pic>
        </mc:Fallback>
      </mc:AlternateContent>
      <p:grpSp>
        <p:nvGrpSpPr>
          <p:cNvPr id="1041" name="Groupe 1040">
            <a:extLst>
              <a:ext uri="{FF2B5EF4-FFF2-40B4-BE49-F238E27FC236}">
                <a16:creationId xmlns:a16="http://schemas.microsoft.com/office/drawing/2014/main" id="{D09C8BEB-322C-9F1D-E7C5-AEBBE0D754D6}"/>
              </a:ext>
            </a:extLst>
          </p:cNvPr>
          <p:cNvGrpSpPr/>
          <p:nvPr/>
        </p:nvGrpSpPr>
        <p:grpSpPr>
          <a:xfrm>
            <a:off x="10255381" y="2069534"/>
            <a:ext cx="197640" cy="278280"/>
            <a:chOff x="10255381" y="2069534"/>
            <a:chExt cx="197640" cy="278280"/>
          </a:xfrm>
        </p:grpSpPr>
        <mc:AlternateContent xmlns:mc="http://schemas.openxmlformats.org/markup-compatibility/2006" xmlns:p14="http://schemas.microsoft.com/office/powerpoint/2010/main">
          <mc:Choice Requires="p14">
            <p:contentPart p14:bwMode="auto" r:id="rId15">
              <p14:nvContentPartPr>
                <p14:cNvPr id="1037" name="Encre 1036">
                  <a:extLst>
                    <a:ext uri="{FF2B5EF4-FFF2-40B4-BE49-F238E27FC236}">
                      <a16:creationId xmlns:a16="http://schemas.microsoft.com/office/drawing/2014/main" id="{D4865B0E-5129-69D4-4AE6-0E247EE59C39}"/>
                    </a:ext>
                  </a:extLst>
                </p14:cNvPr>
                <p14:cNvContentPartPr/>
                <p14:nvPr/>
              </p14:nvContentPartPr>
              <p14:xfrm>
                <a:off x="10302541" y="2073494"/>
                <a:ext cx="47520" cy="274320"/>
              </p14:xfrm>
            </p:contentPart>
          </mc:Choice>
          <mc:Fallback xmlns="">
            <p:pic>
              <p:nvPicPr>
                <p:cNvPr id="1037" name="Encre 1036">
                  <a:extLst>
                    <a:ext uri="{FF2B5EF4-FFF2-40B4-BE49-F238E27FC236}">
                      <a16:creationId xmlns:a16="http://schemas.microsoft.com/office/drawing/2014/main" id="{D4865B0E-5129-69D4-4AE6-0E247EE59C39}"/>
                    </a:ext>
                  </a:extLst>
                </p:cNvPr>
                <p:cNvPicPr/>
                <p:nvPr/>
              </p:nvPicPr>
              <p:blipFill>
                <a:blip r:embed="rId16"/>
                <a:stretch>
                  <a:fillRect/>
                </a:stretch>
              </p:blipFill>
              <p:spPr>
                <a:xfrm>
                  <a:off x="10293901" y="2064494"/>
                  <a:ext cx="6516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39" name="Encre 1038">
                  <a:extLst>
                    <a:ext uri="{FF2B5EF4-FFF2-40B4-BE49-F238E27FC236}">
                      <a16:creationId xmlns:a16="http://schemas.microsoft.com/office/drawing/2014/main" id="{CBDE6073-DA1D-37F3-20D1-C80D22017CAB}"/>
                    </a:ext>
                  </a:extLst>
                </p14:cNvPr>
                <p14:cNvContentPartPr/>
                <p14:nvPr/>
              </p14:nvContentPartPr>
              <p14:xfrm>
                <a:off x="10255381" y="2069534"/>
                <a:ext cx="197640" cy="99000"/>
              </p14:xfrm>
            </p:contentPart>
          </mc:Choice>
          <mc:Fallback xmlns="">
            <p:pic>
              <p:nvPicPr>
                <p:cNvPr id="1039" name="Encre 1038">
                  <a:extLst>
                    <a:ext uri="{FF2B5EF4-FFF2-40B4-BE49-F238E27FC236}">
                      <a16:creationId xmlns:a16="http://schemas.microsoft.com/office/drawing/2014/main" id="{CBDE6073-DA1D-37F3-20D1-C80D22017CAB}"/>
                    </a:ext>
                  </a:extLst>
                </p:cNvPr>
                <p:cNvPicPr/>
                <p:nvPr/>
              </p:nvPicPr>
              <p:blipFill>
                <a:blip r:embed="rId18"/>
                <a:stretch>
                  <a:fillRect/>
                </a:stretch>
              </p:blipFill>
              <p:spPr>
                <a:xfrm>
                  <a:off x="10246741" y="2060894"/>
                  <a:ext cx="215280" cy="116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
            <p14:nvContentPartPr>
              <p14:cNvPr id="1042" name="Encre 1041">
                <a:extLst>
                  <a:ext uri="{FF2B5EF4-FFF2-40B4-BE49-F238E27FC236}">
                    <a16:creationId xmlns:a16="http://schemas.microsoft.com/office/drawing/2014/main" id="{AD204B23-EDE2-8B0F-91A3-D27F43C0FE1E}"/>
                  </a:ext>
                </a:extLst>
              </p14:cNvPr>
              <p14:cNvContentPartPr/>
              <p14:nvPr/>
            </p14:nvContentPartPr>
            <p14:xfrm>
              <a:off x="9364381" y="2086094"/>
              <a:ext cx="187200" cy="283680"/>
            </p14:xfrm>
          </p:contentPart>
        </mc:Choice>
        <mc:Fallback xmlns="">
          <p:pic>
            <p:nvPicPr>
              <p:cNvPr id="1042" name="Encre 1041">
                <a:extLst>
                  <a:ext uri="{FF2B5EF4-FFF2-40B4-BE49-F238E27FC236}">
                    <a16:creationId xmlns:a16="http://schemas.microsoft.com/office/drawing/2014/main" id="{AD204B23-EDE2-8B0F-91A3-D27F43C0FE1E}"/>
                  </a:ext>
                </a:extLst>
              </p:cNvPr>
              <p:cNvPicPr/>
              <p:nvPr/>
            </p:nvPicPr>
            <p:blipFill>
              <a:blip r:embed="rId20"/>
              <a:stretch>
                <a:fillRect/>
              </a:stretch>
            </p:blipFill>
            <p:spPr>
              <a:xfrm>
                <a:off x="9355741" y="2077094"/>
                <a:ext cx="204840" cy="301320"/>
              </a:xfrm>
              <a:prstGeom prst="rect">
                <a:avLst/>
              </a:prstGeom>
            </p:spPr>
          </p:pic>
        </mc:Fallback>
      </mc:AlternateContent>
      <p:sp>
        <p:nvSpPr>
          <p:cNvPr id="1043" name="ZoneTexte 1042">
            <a:extLst>
              <a:ext uri="{FF2B5EF4-FFF2-40B4-BE49-F238E27FC236}">
                <a16:creationId xmlns:a16="http://schemas.microsoft.com/office/drawing/2014/main" id="{D435DA99-802B-DE72-2426-0907434CE216}"/>
              </a:ext>
            </a:extLst>
          </p:cNvPr>
          <p:cNvSpPr txBox="1"/>
          <p:nvPr/>
        </p:nvSpPr>
        <p:spPr>
          <a:xfrm>
            <a:off x="6375043" y="2922985"/>
            <a:ext cx="5321570" cy="3370282"/>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fr-FR" b="1" dirty="0">
                <a:solidFill>
                  <a:schemeClr val="bg1"/>
                </a:solidFill>
                <a:latin typeface="Calibri" panose="020F0502020204030204" pitchFamily="34" charset="0"/>
                <a:cs typeface="Calibri" panose="020F0502020204030204" pitchFamily="34" charset="0"/>
              </a:rPr>
              <a:t>Temps et efficacité : </a:t>
            </a:r>
            <a:r>
              <a:rPr lang="fr-FR" dirty="0">
                <a:solidFill>
                  <a:schemeClr val="bg1"/>
                </a:solidFill>
                <a:latin typeface="Calibri" panose="020F0502020204030204" pitchFamily="34" charset="0"/>
                <a:cs typeface="Calibri" panose="020F0502020204030204" pitchFamily="34" charset="0"/>
              </a:rPr>
              <a:t>Ansible automatise ces tâches, ce qui permet de gagner du temps et d'améliorer l'efficacité des opérations système</a:t>
            </a:r>
          </a:p>
          <a:p>
            <a:pPr marL="285750" indent="-285750" algn="just">
              <a:lnSpc>
                <a:spcPct val="150000"/>
              </a:lnSpc>
              <a:buFont typeface="Wingdings" panose="05000000000000000000" pitchFamily="2" charset="2"/>
              <a:buChar char="§"/>
            </a:pPr>
            <a:r>
              <a:rPr lang="fr-FR" b="1" dirty="0">
                <a:solidFill>
                  <a:schemeClr val="bg1"/>
                </a:solidFill>
                <a:latin typeface="Calibri" panose="020F0502020204030204" pitchFamily="34" charset="0"/>
                <a:cs typeface="Calibri" panose="020F0502020204030204" pitchFamily="34" charset="0"/>
              </a:rPr>
              <a:t>Consistance</a:t>
            </a:r>
            <a:r>
              <a:rPr lang="fr-FR" dirty="0">
                <a:solidFill>
                  <a:schemeClr val="bg1"/>
                </a:solidFill>
                <a:latin typeface="Calibri" panose="020F0502020204030204" pitchFamily="34" charset="0"/>
                <a:cs typeface="Calibri" panose="020F0502020204030204" pitchFamily="34" charset="0"/>
              </a:rPr>
              <a:t> : la L'automatisation avec Ansible garantit une configuration cohérente et reproductible sur l'ensemble des serveurs. </a:t>
            </a:r>
          </a:p>
          <a:p>
            <a:pPr marL="285750" indent="-285750" algn="just">
              <a:lnSpc>
                <a:spcPct val="150000"/>
              </a:lnSpc>
              <a:buFont typeface="Wingdings" panose="05000000000000000000" pitchFamily="2" charset="2"/>
              <a:buChar char="§"/>
            </a:pPr>
            <a:r>
              <a:rPr lang="fr-FR" b="1" dirty="0">
                <a:solidFill>
                  <a:schemeClr val="bg1"/>
                </a:solidFill>
                <a:latin typeface="Calibri" panose="020F0502020204030204" pitchFamily="34" charset="0"/>
                <a:cs typeface="Calibri" panose="020F0502020204030204" pitchFamily="34" charset="0"/>
              </a:rPr>
              <a:t>Scalabilité</a:t>
            </a:r>
            <a:r>
              <a:rPr lang="fr-FR" dirty="0">
                <a:solidFill>
                  <a:schemeClr val="bg1"/>
                </a:solidFill>
                <a:latin typeface="Calibri" panose="020F0502020204030204" pitchFamily="34" charset="0"/>
                <a:cs typeface="Calibri" panose="020F0502020204030204" pitchFamily="34" charset="0"/>
              </a:rPr>
              <a:t> : Avec Ansible, il est facile de gérer un grand nombre de serveurs de manière centralisée. </a:t>
            </a:r>
          </a:p>
        </p:txBody>
      </p:sp>
      <p:pic>
        <p:nvPicPr>
          <p:cNvPr id="8" name="Image 7">
            <a:extLst>
              <a:ext uri="{FF2B5EF4-FFF2-40B4-BE49-F238E27FC236}">
                <a16:creationId xmlns:a16="http://schemas.microsoft.com/office/drawing/2014/main" id="{9BEDC45D-3808-7C30-9E51-9E3B106D6741}"/>
              </a:ext>
            </a:extLst>
          </p:cNvPr>
          <p:cNvPicPr>
            <a:picLocks noChangeAspect="1"/>
          </p:cNvPicPr>
          <p:nvPr/>
        </p:nvPicPr>
        <p:blipFill>
          <a:blip r:embed="rId21">
            <a:clrChange>
              <a:clrFrom>
                <a:srgbClr val="000000"/>
              </a:clrFrom>
              <a:clrTo>
                <a:srgbClr val="000000">
                  <a:alpha val="0"/>
                </a:srgbClr>
              </a:clrTo>
            </a:clrChange>
          </a:blip>
          <a:stretch>
            <a:fillRect/>
          </a:stretch>
        </p:blipFill>
        <p:spPr>
          <a:xfrm>
            <a:off x="10382828" y="154462"/>
            <a:ext cx="1414521" cy="792132"/>
          </a:xfrm>
          <a:prstGeom prst="rect">
            <a:avLst/>
          </a:prstGeom>
        </p:spPr>
      </p:pic>
      <p:sp>
        <p:nvSpPr>
          <p:cNvPr id="10" name="ZoneTexte 9">
            <a:extLst>
              <a:ext uri="{FF2B5EF4-FFF2-40B4-BE49-F238E27FC236}">
                <a16:creationId xmlns:a16="http://schemas.microsoft.com/office/drawing/2014/main" id="{358C6251-AD55-EE88-740C-15F831573925}"/>
              </a:ext>
            </a:extLst>
          </p:cNvPr>
          <p:cNvSpPr txBox="1"/>
          <p:nvPr/>
        </p:nvSpPr>
        <p:spPr>
          <a:xfrm>
            <a:off x="1009000" y="263111"/>
            <a:ext cx="6096000"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Introduction</a:t>
            </a:r>
            <a:endParaRPr lang="fr-FR" sz="3200" dirty="0">
              <a:solidFill>
                <a:schemeClr val="bg1"/>
              </a:solidFill>
            </a:endParaRPr>
          </a:p>
        </p:txBody>
      </p:sp>
    </p:spTree>
    <p:extLst>
      <p:ext uri="{BB962C8B-B14F-4D97-AF65-F5344CB8AC3E}">
        <p14:creationId xmlns:p14="http://schemas.microsoft.com/office/powerpoint/2010/main" val="1546003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p14="http://schemas.microsoft.com/office/powerpoint/2010/main">
        <mc:Choice Requires="p14">
          <p:contentPart p14:bwMode="auto" r:id="rId3">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4"/>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100</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5">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6"/>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00B050"/>
                </a:solidFill>
                <a:effectLst/>
                <a:latin typeface="Arial Black" panose="020B0A04020102020204" pitchFamily="34" charset="0"/>
                <a:ea typeface="Calibri" panose="020F0502020204030204" pitchFamily="34" charset="0"/>
                <a:cs typeface="Calibri" panose="020F0502020204030204" pitchFamily="34" charset="0"/>
              </a:rPr>
              <a:t>JENKIS</a:t>
            </a: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endParaRPr lang="fr-FR" sz="3000" dirty="0">
              <a:solidFill>
                <a:schemeClr val="bg1"/>
              </a:solidFill>
            </a:endParaRPr>
          </a:p>
        </p:txBody>
      </p:sp>
      <p:pic>
        <p:nvPicPr>
          <p:cNvPr id="9" name="Picture 12" descr="Jenkins white logo transparent PNG - StickPNG">
            <a:extLst>
              <a:ext uri="{FF2B5EF4-FFF2-40B4-BE49-F238E27FC236}">
                <a16:creationId xmlns:a16="http://schemas.microsoft.com/office/drawing/2014/main" id="{2F0EA59E-9C6E-27AB-CC04-E488086012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29190" y="208561"/>
            <a:ext cx="1558354" cy="639325"/>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 1">
            <a:extLst>
              <a:ext uri="{FF2B5EF4-FFF2-40B4-BE49-F238E27FC236}">
                <a16:creationId xmlns:a16="http://schemas.microsoft.com/office/drawing/2014/main" id="{D381D8DA-AE2B-A488-BBB6-6F378339E5F5}"/>
              </a:ext>
            </a:extLst>
          </p:cNvPr>
          <p:cNvPicPr>
            <a:picLocks noChangeAspect="1"/>
          </p:cNvPicPr>
          <p:nvPr/>
        </p:nvPicPr>
        <p:blipFill>
          <a:blip r:embed="rId8"/>
          <a:stretch>
            <a:fillRect/>
          </a:stretch>
        </p:blipFill>
        <p:spPr>
          <a:xfrm>
            <a:off x="6244770" y="1668848"/>
            <a:ext cx="5800470" cy="4232962"/>
          </a:xfrm>
          <a:prstGeom prst="rect">
            <a:avLst/>
          </a:prstGeom>
        </p:spPr>
      </p:pic>
      <p:sp>
        <p:nvSpPr>
          <p:cNvPr id="7" name="Rectangle 2">
            <a:extLst>
              <a:ext uri="{FF2B5EF4-FFF2-40B4-BE49-F238E27FC236}">
                <a16:creationId xmlns:a16="http://schemas.microsoft.com/office/drawing/2014/main" id="{9760E737-9EE1-EED4-DE43-E8215ED45FCF}"/>
              </a:ext>
            </a:extLst>
          </p:cNvPr>
          <p:cNvSpPr>
            <a:spLocks noChangeArrowheads="1"/>
          </p:cNvSpPr>
          <p:nvPr/>
        </p:nvSpPr>
        <p:spPr bwMode="auto">
          <a:xfrm>
            <a:off x="6245226" y="1179123"/>
            <a:ext cx="5800015" cy="400110"/>
          </a:xfrm>
          <a:prstGeom prst="rect">
            <a:avLst/>
          </a:prstGeom>
          <a:solidFill>
            <a:srgbClr val="00B050"/>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
                <a:srgbClr val="002060"/>
              </a:buClr>
              <a:buSzTx/>
              <a:tabLst/>
            </a:pPr>
            <a:r>
              <a:rPr lang="fr-FR" altLang="fr-FR" sz="2000" dirty="0">
                <a:solidFill>
                  <a:schemeClr val="bg1"/>
                </a:solidFill>
                <a:latin typeface="+mn-lt"/>
              </a:rPr>
              <a:t>Intégration des </a:t>
            </a:r>
            <a:r>
              <a:rPr lang="fr-FR" altLang="fr-FR" sz="2000" dirty="0" err="1">
                <a:solidFill>
                  <a:schemeClr val="bg1"/>
                </a:solidFill>
                <a:latin typeface="+mn-lt"/>
              </a:rPr>
              <a:t>plagins</a:t>
            </a:r>
            <a:r>
              <a:rPr lang="fr-FR" altLang="fr-FR" sz="2000" dirty="0">
                <a:solidFill>
                  <a:schemeClr val="bg1"/>
                </a:solidFill>
                <a:latin typeface="+mn-lt"/>
              </a:rPr>
              <a:t> dans la plateforme Jenkins</a:t>
            </a:r>
          </a:p>
        </p:txBody>
      </p:sp>
      <p:sp>
        <p:nvSpPr>
          <p:cNvPr id="8" name="Rectangle 2">
            <a:extLst>
              <a:ext uri="{FF2B5EF4-FFF2-40B4-BE49-F238E27FC236}">
                <a16:creationId xmlns:a16="http://schemas.microsoft.com/office/drawing/2014/main" id="{ECA7973E-903F-3920-578C-2131DF0956D5}"/>
              </a:ext>
            </a:extLst>
          </p:cNvPr>
          <p:cNvSpPr>
            <a:spLocks noChangeArrowheads="1"/>
          </p:cNvSpPr>
          <p:nvPr/>
        </p:nvSpPr>
        <p:spPr bwMode="auto">
          <a:xfrm>
            <a:off x="218460" y="1163734"/>
            <a:ext cx="5800015" cy="400110"/>
          </a:xfrm>
          <a:prstGeom prst="rect">
            <a:avLst/>
          </a:prstGeom>
          <a:solidFill>
            <a:srgbClr val="00B050"/>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
                <a:srgbClr val="002060"/>
              </a:buClr>
              <a:buSzTx/>
              <a:tabLst/>
            </a:pPr>
            <a:r>
              <a:rPr lang="fr-FR" sz="2000" dirty="0">
                <a:solidFill>
                  <a:schemeClr val="bg1"/>
                </a:solidFill>
                <a:latin typeface="+mn-lt"/>
              </a:rPr>
              <a:t>Qu'est-ce que Jenkins </a:t>
            </a:r>
            <a:endParaRPr lang="fr-FR" altLang="fr-FR" sz="2000" dirty="0">
              <a:solidFill>
                <a:schemeClr val="bg1"/>
              </a:solidFill>
              <a:latin typeface="+mn-lt"/>
            </a:endParaRPr>
          </a:p>
        </p:txBody>
      </p:sp>
      <p:sp>
        <p:nvSpPr>
          <p:cNvPr id="10" name="ZoneTexte 9">
            <a:extLst>
              <a:ext uri="{FF2B5EF4-FFF2-40B4-BE49-F238E27FC236}">
                <a16:creationId xmlns:a16="http://schemas.microsoft.com/office/drawing/2014/main" id="{323017A0-623F-3D36-B577-93D92FE910BC}"/>
              </a:ext>
            </a:extLst>
          </p:cNvPr>
          <p:cNvSpPr txBox="1"/>
          <p:nvPr/>
        </p:nvSpPr>
        <p:spPr>
          <a:xfrm>
            <a:off x="1897982" y="3105835"/>
            <a:ext cx="5056271" cy="923330"/>
          </a:xfrm>
          <a:prstGeom prst="rect">
            <a:avLst/>
          </a:prstGeom>
          <a:noFill/>
        </p:spPr>
        <p:txBody>
          <a:bodyPr wrap="square">
            <a:spAutoFit/>
          </a:bodyPr>
          <a:lstStyle/>
          <a:p>
            <a:r>
              <a:rPr lang="fr-FR" dirty="0"/>
              <a:t>Jenkins est un outil d'automatisation open-source écrit en Java avec des plugins conçus pour l'intégration continue. </a:t>
            </a:r>
          </a:p>
        </p:txBody>
      </p:sp>
      <p:sp>
        <p:nvSpPr>
          <p:cNvPr id="12" name="ZoneTexte 11">
            <a:extLst>
              <a:ext uri="{FF2B5EF4-FFF2-40B4-BE49-F238E27FC236}">
                <a16:creationId xmlns:a16="http://schemas.microsoft.com/office/drawing/2014/main" id="{D2FAA1FD-B5D3-88A4-1266-94F41C4B70F9}"/>
              </a:ext>
            </a:extLst>
          </p:cNvPr>
          <p:cNvSpPr txBox="1"/>
          <p:nvPr/>
        </p:nvSpPr>
        <p:spPr>
          <a:xfrm>
            <a:off x="206268" y="1659949"/>
            <a:ext cx="5877540" cy="4664610"/>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fr-FR" sz="2000" dirty="0">
                <a:solidFill>
                  <a:schemeClr val="bg1"/>
                </a:solidFill>
              </a:rPr>
              <a:t>Jenkins est un outil d'automatisation open-source écrit en Java avec des plugins conçus pour l'intégration continue. </a:t>
            </a:r>
          </a:p>
          <a:p>
            <a:pPr marL="285750" indent="-285750">
              <a:lnSpc>
                <a:spcPct val="150000"/>
              </a:lnSpc>
              <a:buFont typeface="Wingdings" panose="05000000000000000000" pitchFamily="2" charset="2"/>
              <a:buChar char="§"/>
            </a:pPr>
            <a:r>
              <a:rPr lang="fr-FR" sz="2000" dirty="0">
                <a:solidFill>
                  <a:schemeClr val="bg1"/>
                </a:solidFill>
              </a:rPr>
              <a:t>Jenkins, assure l’accélération du processus de développement logiciel dans les organisations  travers l'automatisation des de ses différentes étapes.</a:t>
            </a:r>
          </a:p>
          <a:p>
            <a:pPr marL="285750" indent="-285750">
              <a:lnSpc>
                <a:spcPct val="150000"/>
              </a:lnSpc>
              <a:buFont typeface="Wingdings" panose="05000000000000000000" pitchFamily="2" charset="2"/>
              <a:buChar char="§"/>
            </a:pPr>
            <a:r>
              <a:rPr lang="fr-FR" sz="2000" dirty="0">
                <a:solidFill>
                  <a:schemeClr val="bg1"/>
                </a:solidFill>
              </a:rPr>
              <a:t>Jenkins réalise l'intégration continue avec l'aide de plugins. Les plugins permettent l'intégration de diverses étapes DevOps.</a:t>
            </a:r>
          </a:p>
        </p:txBody>
      </p:sp>
    </p:spTree>
    <p:extLst>
      <p:ext uri="{BB962C8B-B14F-4D97-AF65-F5344CB8AC3E}">
        <p14:creationId xmlns:p14="http://schemas.microsoft.com/office/powerpoint/2010/main" val="354881504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mc:Choice xmlns:p14="http://schemas.microsoft.com/office/powerpoint/2010/main" Requires="p14">
          <p:contentPart p14:bwMode="auto" r:id="rId3">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p:pic>
            <p:nvPicPr>
              <p:cNvPr id="21" name="Encre 20">
                <a:extLst>
                  <a:ext uri="{FF2B5EF4-FFF2-40B4-BE49-F238E27FC236}">
                    <a16:creationId xmlns:a16="http://schemas.microsoft.com/office/drawing/2014/main" id="{0FE0BAE8-1A30-4F38-6546-D1BE99A6B8A0}"/>
                  </a:ext>
                </a:extLst>
              </p:cNvPr>
              <p:cNvPicPr/>
              <p:nvPr/>
            </p:nvPicPr>
            <p:blipFill>
              <a:blip r:embed="rId4"/>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101</a:t>
            </a:fld>
            <a:endParaRPr lang="fr-FR" b="1" dirty="0">
              <a:solidFill>
                <a:schemeClr val="tx2">
                  <a:lumMod val="10000"/>
                  <a:lumOff val="90000"/>
                </a:schemeClr>
              </a:solidFill>
            </a:endParaRPr>
          </a:p>
        </p:txBody>
      </p:sp>
      <mc:AlternateContent xmlns:mc="http://schemas.openxmlformats.org/markup-compatibility/2006">
        <mc:Choice xmlns:p14="http://schemas.microsoft.com/office/powerpoint/2010/main" Requires="p14">
          <p:contentPart p14:bwMode="auto" r:id="rId5">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p:pic>
            <p:nvPicPr>
              <p:cNvPr id="32" name="Encre 31">
                <a:extLst>
                  <a:ext uri="{FF2B5EF4-FFF2-40B4-BE49-F238E27FC236}">
                    <a16:creationId xmlns:a16="http://schemas.microsoft.com/office/drawing/2014/main" id="{0B3FB5B7-CA5D-9E93-566B-B018FF5AC323}"/>
                  </a:ext>
                </a:extLst>
              </p:cNvPr>
              <p:cNvPicPr/>
              <p:nvPr/>
            </p:nvPicPr>
            <p:blipFill>
              <a:blip r:embed="rId6"/>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00B050"/>
                </a:solidFill>
                <a:effectLst/>
                <a:latin typeface="Arial Black" panose="020B0A04020102020204" pitchFamily="34" charset="0"/>
                <a:ea typeface="Calibri" panose="020F0502020204030204" pitchFamily="34" charset="0"/>
                <a:cs typeface="Calibri" panose="020F0502020204030204" pitchFamily="34" charset="0"/>
              </a:rPr>
              <a:t>JENKIS</a:t>
            </a: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endParaRPr lang="fr-FR" sz="3000" dirty="0">
              <a:solidFill>
                <a:schemeClr val="bg1"/>
              </a:solidFill>
            </a:endParaRPr>
          </a:p>
        </p:txBody>
      </p:sp>
      <p:pic>
        <p:nvPicPr>
          <p:cNvPr id="9" name="Picture 12" descr="Jenkins white logo transparent PNG - StickPNG">
            <a:extLst>
              <a:ext uri="{FF2B5EF4-FFF2-40B4-BE49-F238E27FC236}">
                <a16:creationId xmlns:a16="http://schemas.microsoft.com/office/drawing/2014/main" id="{2F0EA59E-9C6E-27AB-CC04-E488086012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29190" y="208561"/>
            <a:ext cx="1558354" cy="6393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a:extLst>
              <a:ext uri="{FF2B5EF4-FFF2-40B4-BE49-F238E27FC236}">
                <a16:creationId xmlns:a16="http://schemas.microsoft.com/office/drawing/2014/main" id="{ECA7973E-903F-3920-578C-2131DF0956D5}"/>
              </a:ext>
            </a:extLst>
          </p:cNvPr>
          <p:cNvSpPr>
            <a:spLocks noChangeArrowheads="1"/>
          </p:cNvSpPr>
          <p:nvPr/>
        </p:nvSpPr>
        <p:spPr bwMode="auto">
          <a:xfrm>
            <a:off x="218460" y="1163734"/>
            <a:ext cx="11175606" cy="400110"/>
          </a:xfrm>
          <a:prstGeom prst="rect">
            <a:avLst/>
          </a:prstGeom>
          <a:solidFill>
            <a:srgbClr val="00B050"/>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
                <a:srgbClr val="002060"/>
              </a:buClr>
              <a:buSzTx/>
              <a:tabLst/>
            </a:pPr>
            <a:r>
              <a:rPr lang="fr-FR" altLang="fr-FR" sz="2000" dirty="0">
                <a:solidFill>
                  <a:schemeClr val="bg1"/>
                </a:solidFill>
                <a:latin typeface="+mn-lt"/>
              </a:rPr>
              <a:t>Architecture Jenkins : Standalone</a:t>
            </a:r>
          </a:p>
        </p:txBody>
      </p:sp>
      <p:sp>
        <p:nvSpPr>
          <p:cNvPr id="12" name="ZoneTexte 11">
            <a:extLst>
              <a:ext uri="{FF2B5EF4-FFF2-40B4-BE49-F238E27FC236}">
                <a16:creationId xmlns:a16="http://schemas.microsoft.com/office/drawing/2014/main" id="{D2FAA1FD-B5D3-88A4-1266-94F41C4B70F9}"/>
              </a:ext>
            </a:extLst>
          </p:cNvPr>
          <p:cNvSpPr txBox="1"/>
          <p:nvPr/>
        </p:nvSpPr>
        <p:spPr>
          <a:xfrm>
            <a:off x="218460" y="1563844"/>
            <a:ext cx="11175606" cy="971292"/>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fr-FR" sz="2000" dirty="0">
                <a:solidFill>
                  <a:schemeClr val="bg1"/>
                </a:solidFill>
              </a:rPr>
              <a:t>S</a:t>
            </a:r>
          </a:p>
          <a:p>
            <a:pPr marL="285750" indent="-285750" algn="just">
              <a:lnSpc>
                <a:spcPct val="150000"/>
              </a:lnSpc>
              <a:buFont typeface="Wingdings" panose="05000000000000000000" pitchFamily="2" charset="2"/>
              <a:buChar char="§"/>
            </a:pPr>
            <a:endParaRPr lang="fr-FR" sz="2000" dirty="0">
              <a:solidFill>
                <a:schemeClr val="bg1"/>
              </a:solidFill>
            </a:endParaRPr>
          </a:p>
        </p:txBody>
      </p:sp>
      <p:pic>
        <p:nvPicPr>
          <p:cNvPr id="2050" name="Picture 2" descr=" ">
            <a:extLst>
              <a:ext uri="{FF2B5EF4-FFF2-40B4-BE49-F238E27FC236}">
                <a16:creationId xmlns:a16="http://schemas.microsoft.com/office/drawing/2014/main" id="{1FB49E70-CF80-FD1E-8ADC-81D76F844AB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16659"/>
          <a:stretch/>
        </p:blipFill>
        <p:spPr bwMode="auto">
          <a:xfrm>
            <a:off x="552170" y="2499955"/>
            <a:ext cx="7762875" cy="2468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85755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mc:Choice xmlns:p14="http://schemas.microsoft.com/office/powerpoint/2010/main" Requires="p14">
          <p:contentPart p14:bwMode="auto" r:id="rId3">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p:pic>
            <p:nvPicPr>
              <p:cNvPr id="21" name="Encre 20">
                <a:extLst>
                  <a:ext uri="{FF2B5EF4-FFF2-40B4-BE49-F238E27FC236}">
                    <a16:creationId xmlns:a16="http://schemas.microsoft.com/office/drawing/2014/main" id="{0FE0BAE8-1A30-4F38-6546-D1BE99A6B8A0}"/>
                  </a:ext>
                </a:extLst>
              </p:cNvPr>
              <p:cNvPicPr/>
              <p:nvPr/>
            </p:nvPicPr>
            <p:blipFill>
              <a:blip r:embed="rId4"/>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102</a:t>
            </a:fld>
            <a:endParaRPr lang="fr-FR" b="1" dirty="0">
              <a:solidFill>
                <a:schemeClr val="tx2">
                  <a:lumMod val="10000"/>
                  <a:lumOff val="90000"/>
                </a:schemeClr>
              </a:solidFill>
            </a:endParaRPr>
          </a:p>
        </p:txBody>
      </p:sp>
      <mc:AlternateContent xmlns:mc="http://schemas.openxmlformats.org/markup-compatibility/2006">
        <mc:Choice xmlns:p14="http://schemas.microsoft.com/office/powerpoint/2010/main" Requires="p14">
          <p:contentPart p14:bwMode="auto" r:id="rId5">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p:pic>
            <p:nvPicPr>
              <p:cNvPr id="32" name="Encre 31">
                <a:extLst>
                  <a:ext uri="{FF2B5EF4-FFF2-40B4-BE49-F238E27FC236}">
                    <a16:creationId xmlns:a16="http://schemas.microsoft.com/office/drawing/2014/main" id="{0B3FB5B7-CA5D-9E93-566B-B018FF5AC323}"/>
                  </a:ext>
                </a:extLst>
              </p:cNvPr>
              <p:cNvPicPr/>
              <p:nvPr/>
            </p:nvPicPr>
            <p:blipFill>
              <a:blip r:embed="rId6"/>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00B050"/>
                </a:solidFill>
                <a:effectLst/>
                <a:latin typeface="Arial Black" panose="020B0A04020102020204" pitchFamily="34" charset="0"/>
                <a:ea typeface="Calibri" panose="020F0502020204030204" pitchFamily="34" charset="0"/>
                <a:cs typeface="Calibri" panose="020F0502020204030204" pitchFamily="34" charset="0"/>
              </a:rPr>
              <a:t>JENKIS</a:t>
            </a: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endParaRPr lang="fr-FR" sz="3000" dirty="0">
              <a:solidFill>
                <a:schemeClr val="bg1"/>
              </a:solidFill>
            </a:endParaRPr>
          </a:p>
        </p:txBody>
      </p:sp>
      <p:pic>
        <p:nvPicPr>
          <p:cNvPr id="9" name="Picture 12" descr="Jenkins white logo transparent PNG - StickPNG">
            <a:extLst>
              <a:ext uri="{FF2B5EF4-FFF2-40B4-BE49-F238E27FC236}">
                <a16:creationId xmlns:a16="http://schemas.microsoft.com/office/drawing/2014/main" id="{2F0EA59E-9C6E-27AB-CC04-E488086012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29190" y="208561"/>
            <a:ext cx="1558354" cy="6393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9760E737-9EE1-EED4-DE43-E8215ED45FCF}"/>
              </a:ext>
            </a:extLst>
          </p:cNvPr>
          <p:cNvSpPr>
            <a:spLocks noChangeArrowheads="1"/>
          </p:cNvSpPr>
          <p:nvPr/>
        </p:nvSpPr>
        <p:spPr bwMode="auto">
          <a:xfrm>
            <a:off x="6245226" y="1179123"/>
            <a:ext cx="5800015" cy="400110"/>
          </a:xfrm>
          <a:prstGeom prst="rect">
            <a:avLst/>
          </a:prstGeom>
          <a:solidFill>
            <a:srgbClr val="00B050"/>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
                <a:srgbClr val="002060"/>
              </a:buClr>
              <a:buSzTx/>
              <a:tabLst/>
            </a:pPr>
            <a:r>
              <a:rPr lang="fr-FR" altLang="fr-FR" sz="2000" dirty="0">
                <a:solidFill>
                  <a:schemeClr val="bg1"/>
                </a:solidFill>
                <a:latin typeface="+mn-lt"/>
              </a:rPr>
              <a:t>Fonctionnalités</a:t>
            </a:r>
          </a:p>
        </p:txBody>
      </p:sp>
      <p:sp>
        <p:nvSpPr>
          <p:cNvPr id="8" name="Rectangle 2">
            <a:extLst>
              <a:ext uri="{FF2B5EF4-FFF2-40B4-BE49-F238E27FC236}">
                <a16:creationId xmlns:a16="http://schemas.microsoft.com/office/drawing/2014/main" id="{ECA7973E-903F-3920-578C-2131DF0956D5}"/>
              </a:ext>
            </a:extLst>
          </p:cNvPr>
          <p:cNvSpPr>
            <a:spLocks noChangeArrowheads="1"/>
          </p:cNvSpPr>
          <p:nvPr/>
        </p:nvSpPr>
        <p:spPr bwMode="auto">
          <a:xfrm>
            <a:off x="218460" y="1163734"/>
            <a:ext cx="5800015" cy="400110"/>
          </a:xfrm>
          <a:prstGeom prst="rect">
            <a:avLst/>
          </a:prstGeom>
          <a:solidFill>
            <a:srgbClr val="00B050"/>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
                <a:srgbClr val="002060"/>
              </a:buClr>
              <a:buSzTx/>
              <a:tabLst/>
            </a:pPr>
            <a:r>
              <a:rPr lang="fr-FR" sz="2000" dirty="0">
                <a:solidFill>
                  <a:schemeClr val="bg1"/>
                </a:solidFill>
                <a:latin typeface="+mn-lt"/>
              </a:rPr>
              <a:t>Avantages</a:t>
            </a:r>
            <a:endParaRPr lang="fr-FR" altLang="fr-FR" sz="2000" dirty="0">
              <a:solidFill>
                <a:schemeClr val="bg1"/>
              </a:solidFill>
              <a:latin typeface="+mn-lt"/>
            </a:endParaRPr>
          </a:p>
        </p:txBody>
      </p:sp>
      <p:sp>
        <p:nvSpPr>
          <p:cNvPr id="10" name="ZoneTexte 9">
            <a:extLst>
              <a:ext uri="{FF2B5EF4-FFF2-40B4-BE49-F238E27FC236}">
                <a16:creationId xmlns:a16="http://schemas.microsoft.com/office/drawing/2014/main" id="{323017A0-623F-3D36-B577-93D92FE910BC}"/>
              </a:ext>
            </a:extLst>
          </p:cNvPr>
          <p:cNvSpPr txBox="1"/>
          <p:nvPr/>
        </p:nvSpPr>
        <p:spPr>
          <a:xfrm>
            <a:off x="1897982" y="3105835"/>
            <a:ext cx="5056271" cy="923330"/>
          </a:xfrm>
          <a:prstGeom prst="rect">
            <a:avLst/>
          </a:prstGeom>
          <a:noFill/>
        </p:spPr>
        <p:txBody>
          <a:bodyPr wrap="square">
            <a:spAutoFit/>
          </a:bodyPr>
          <a:lstStyle/>
          <a:p>
            <a:r>
              <a:rPr lang="fr-FR" dirty="0"/>
              <a:t>Jenkins est un outil d'automatisation open-source écrit en Java avec des plugins conçus pour l'intégration continue. </a:t>
            </a:r>
          </a:p>
        </p:txBody>
      </p:sp>
      <p:sp>
        <p:nvSpPr>
          <p:cNvPr id="12" name="ZoneTexte 11">
            <a:extLst>
              <a:ext uri="{FF2B5EF4-FFF2-40B4-BE49-F238E27FC236}">
                <a16:creationId xmlns:a16="http://schemas.microsoft.com/office/drawing/2014/main" id="{D2FAA1FD-B5D3-88A4-1266-94F41C4B70F9}"/>
              </a:ext>
            </a:extLst>
          </p:cNvPr>
          <p:cNvSpPr txBox="1"/>
          <p:nvPr/>
        </p:nvSpPr>
        <p:spPr>
          <a:xfrm>
            <a:off x="206268" y="1659949"/>
            <a:ext cx="5877540" cy="4202945"/>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fr-FR" sz="2000" dirty="0">
                <a:solidFill>
                  <a:schemeClr val="bg1"/>
                </a:solidFill>
              </a:rPr>
              <a:t>C'est un outil open-source avec un excellent support de la communauté. </a:t>
            </a:r>
          </a:p>
          <a:p>
            <a:pPr marL="285750" indent="-285750">
              <a:lnSpc>
                <a:spcPct val="150000"/>
              </a:lnSpc>
              <a:buFont typeface="Wingdings" panose="05000000000000000000" pitchFamily="2" charset="2"/>
              <a:buChar char="§"/>
            </a:pPr>
            <a:r>
              <a:rPr lang="fr-FR" sz="2000" dirty="0">
                <a:solidFill>
                  <a:schemeClr val="bg1"/>
                </a:solidFill>
              </a:rPr>
              <a:t>Il est facile à installer. </a:t>
            </a:r>
          </a:p>
          <a:p>
            <a:pPr marL="285750" indent="-285750">
              <a:lnSpc>
                <a:spcPct val="150000"/>
              </a:lnSpc>
              <a:buFont typeface="Wingdings" panose="05000000000000000000" pitchFamily="2" charset="2"/>
              <a:buChar char="§"/>
            </a:pPr>
            <a:r>
              <a:rPr lang="fr-FR" sz="2000" dirty="0">
                <a:solidFill>
                  <a:schemeClr val="bg1"/>
                </a:solidFill>
              </a:rPr>
              <a:t>Il dispose de plus de 1000 plugins pour faciliter votre travail. Si un plugin n'existe pas, vous pouvez le coder et le partager avec la communauté.</a:t>
            </a:r>
          </a:p>
          <a:p>
            <a:pPr marL="285750" indent="-285750">
              <a:lnSpc>
                <a:spcPct val="150000"/>
              </a:lnSpc>
              <a:buFont typeface="Wingdings" panose="05000000000000000000" pitchFamily="2" charset="2"/>
              <a:buChar char="§"/>
            </a:pPr>
            <a:r>
              <a:rPr lang="fr-FR" sz="2000" dirty="0">
                <a:solidFill>
                  <a:schemeClr val="bg1"/>
                </a:solidFill>
              </a:rPr>
              <a:t> Il est gratuit. Il est construit avec Java et est donc portable sur toutes les principales plateformes.</a:t>
            </a:r>
          </a:p>
        </p:txBody>
      </p:sp>
      <p:sp>
        <p:nvSpPr>
          <p:cNvPr id="4" name="ZoneTexte 3">
            <a:extLst>
              <a:ext uri="{FF2B5EF4-FFF2-40B4-BE49-F238E27FC236}">
                <a16:creationId xmlns:a16="http://schemas.microsoft.com/office/drawing/2014/main" id="{9A14B819-B558-0745-3786-C033952EE885}"/>
              </a:ext>
            </a:extLst>
          </p:cNvPr>
          <p:cNvSpPr txBox="1"/>
          <p:nvPr/>
        </p:nvSpPr>
        <p:spPr>
          <a:xfrm>
            <a:off x="6269195" y="1677126"/>
            <a:ext cx="5669821" cy="4356834"/>
          </a:xfrm>
          <a:prstGeom prst="rect">
            <a:avLst/>
          </a:prstGeom>
          <a:noFill/>
        </p:spPr>
        <p:txBody>
          <a:bodyPr wrap="square">
            <a:spAutoFit/>
          </a:bodyPr>
          <a:lstStyle/>
          <a:p>
            <a:pPr marL="342900" lvl="0" indent="-342900">
              <a:lnSpc>
                <a:spcPct val="150000"/>
              </a:lnSpc>
              <a:spcAft>
                <a:spcPts val="800"/>
              </a:spcAft>
              <a:buFont typeface="Wingdings" panose="05000000000000000000" pitchFamily="2" charset="2"/>
              <a:buChar char="§"/>
              <a:tabLst>
                <a:tab pos="457200" algn="l"/>
              </a:tabLst>
            </a:pPr>
            <a:r>
              <a:rPr lang="fr-FR" sz="2000" dirty="0">
                <a:solidFill>
                  <a:schemeClr val="bg1"/>
                </a:solidFill>
              </a:rPr>
              <a:t>Gestion de Plugins :</a:t>
            </a:r>
          </a:p>
          <a:p>
            <a:pPr marL="342900" indent="-342900">
              <a:lnSpc>
                <a:spcPct val="150000"/>
              </a:lnSpc>
              <a:spcAft>
                <a:spcPts val="800"/>
              </a:spcAft>
              <a:buFont typeface="Wingdings" panose="05000000000000000000" pitchFamily="2" charset="2"/>
              <a:buChar char="§"/>
              <a:tabLst>
                <a:tab pos="457200" algn="l"/>
              </a:tabLst>
            </a:pPr>
            <a:r>
              <a:rPr lang="fr-FR" sz="2000" dirty="0">
                <a:solidFill>
                  <a:schemeClr val="bg1"/>
                </a:solidFill>
              </a:rPr>
              <a:t>Pipeline as Code :</a:t>
            </a:r>
          </a:p>
          <a:p>
            <a:pPr marL="342900" lvl="0" indent="-342900">
              <a:lnSpc>
                <a:spcPct val="150000"/>
              </a:lnSpc>
              <a:spcAft>
                <a:spcPts val="800"/>
              </a:spcAft>
              <a:buFont typeface="Wingdings" panose="05000000000000000000" pitchFamily="2" charset="2"/>
              <a:buChar char="§"/>
              <a:tabLst>
                <a:tab pos="457200" algn="l"/>
              </a:tabLst>
            </a:pPr>
            <a:r>
              <a:rPr lang="fr-FR" sz="2000" dirty="0">
                <a:solidFill>
                  <a:schemeClr val="bg1"/>
                </a:solidFill>
              </a:rPr>
              <a:t>Extensibilité et Personnalisation </a:t>
            </a:r>
          </a:p>
          <a:p>
            <a:pPr marL="342900" lvl="0" indent="-342900">
              <a:lnSpc>
                <a:spcPct val="150000"/>
              </a:lnSpc>
              <a:spcAft>
                <a:spcPts val="800"/>
              </a:spcAft>
              <a:buFont typeface="Wingdings" panose="05000000000000000000" pitchFamily="2" charset="2"/>
              <a:buChar char="§"/>
              <a:tabLst>
                <a:tab pos="457200" algn="l"/>
              </a:tabLst>
            </a:pPr>
            <a:r>
              <a:rPr lang="fr-FR" sz="2000" dirty="0">
                <a:solidFill>
                  <a:schemeClr val="bg1"/>
                </a:solidFill>
              </a:rPr>
              <a:t>Interface Web Intuitive </a:t>
            </a:r>
          </a:p>
          <a:p>
            <a:pPr marL="342900" lvl="0" indent="-342900">
              <a:lnSpc>
                <a:spcPct val="150000"/>
              </a:lnSpc>
              <a:spcAft>
                <a:spcPts val="800"/>
              </a:spcAft>
              <a:buFont typeface="Wingdings" panose="05000000000000000000" pitchFamily="2" charset="2"/>
              <a:buChar char="§"/>
              <a:tabLst>
                <a:tab pos="457200" algn="l"/>
              </a:tabLst>
            </a:pPr>
            <a:r>
              <a:rPr lang="fr-FR" sz="2000" dirty="0">
                <a:solidFill>
                  <a:schemeClr val="bg1"/>
                </a:solidFill>
              </a:rPr>
              <a:t>Notifications et Alertes Support Multi-Plateforme</a:t>
            </a:r>
          </a:p>
          <a:p>
            <a:pPr marL="342900" lvl="0" indent="-342900">
              <a:lnSpc>
                <a:spcPct val="150000"/>
              </a:lnSpc>
              <a:spcAft>
                <a:spcPts val="800"/>
              </a:spcAft>
              <a:buFont typeface="Wingdings" panose="05000000000000000000" pitchFamily="2" charset="2"/>
              <a:buChar char="§"/>
              <a:tabLst>
                <a:tab pos="457200" algn="l"/>
              </a:tabLst>
            </a:pPr>
            <a:r>
              <a:rPr lang="fr-FR" sz="2000" dirty="0">
                <a:solidFill>
                  <a:schemeClr val="bg1"/>
                </a:solidFill>
              </a:rPr>
              <a:t>Système de </a:t>
            </a:r>
            <a:r>
              <a:rPr lang="fr-FR" sz="2000" dirty="0" err="1">
                <a:solidFill>
                  <a:schemeClr val="bg1"/>
                </a:solidFill>
              </a:rPr>
              <a:t>Build</a:t>
            </a:r>
            <a:r>
              <a:rPr lang="fr-FR" sz="2000" dirty="0">
                <a:solidFill>
                  <a:schemeClr val="bg1"/>
                </a:solidFill>
              </a:rPr>
              <a:t> Distribué </a:t>
            </a:r>
          </a:p>
          <a:p>
            <a:pPr marL="342900" lvl="0" indent="-342900">
              <a:lnSpc>
                <a:spcPct val="150000"/>
              </a:lnSpc>
              <a:spcAft>
                <a:spcPts val="800"/>
              </a:spcAft>
              <a:buFont typeface="Wingdings" panose="05000000000000000000" pitchFamily="2" charset="2"/>
              <a:buChar char="§"/>
              <a:tabLst>
                <a:tab pos="457200" algn="l"/>
              </a:tabLst>
            </a:pPr>
            <a:r>
              <a:rPr lang="fr-FR" sz="2000" dirty="0">
                <a:solidFill>
                  <a:schemeClr val="bg1"/>
                </a:solidFill>
              </a:rPr>
              <a:t>Sécurité et Contrôle d'Accès </a:t>
            </a:r>
          </a:p>
        </p:txBody>
      </p:sp>
    </p:spTree>
    <p:extLst>
      <p:ext uri="{BB962C8B-B14F-4D97-AF65-F5344CB8AC3E}">
        <p14:creationId xmlns:p14="http://schemas.microsoft.com/office/powerpoint/2010/main" val="132779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566C8AA-81C0-CF38-85B4-683426BC3934}"/>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3" name="Espace réservé du pied de page 2">
            <a:extLst>
              <a:ext uri="{FF2B5EF4-FFF2-40B4-BE49-F238E27FC236}">
                <a16:creationId xmlns:a16="http://schemas.microsoft.com/office/drawing/2014/main" id="{48989E30-3DB0-6AB1-9378-A7342807AB8C}"/>
              </a:ext>
            </a:extLst>
          </p:cNvPr>
          <p:cNvSpPr>
            <a:spLocks noGrp="1"/>
          </p:cNvSpPr>
          <p:nvPr>
            <p:ph type="ftr" sz="quarter" idx="11"/>
          </p:nvPr>
        </p:nvSpPr>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4" name="Espace réservé du numéro de diapositive 3">
            <a:extLst>
              <a:ext uri="{FF2B5EF4-FFF2-40B4-BE49-F238E27FC236}">
                <a16:creationId xmlns:a16="http://schemas.microsoft.com/office/drawing/2014/main" id="{02974360-F0B5-516A-1F02-52C4A17AABDA}"/>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11</a:t>
            </a:fld>
            <a:endParaRPr lang="fr-FR" b="1" dirty="0">
              <a:solidFill>
                <a:schemeClr val="tx2">
                  <a:lumMod val="10000"/>
                  <a:lumOff val="90000"/>
                </a:schemeClr>
              </a:solidFill>
            </a:endParaRPr>
          </a:p>
        </p:txBody>
      </p:sp>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AutoShape 2">
            <a:extLst>
              <a:ext uri="{FF2B5EF4-FFF2-40B4-BE49-F238E27FC236}">
                <a16:creationId xmlns:a16="http://schemas.microsoft.com/office/drawing/2014/main" id="{9C185A9D-30BD-71AF-EBA4-8770F293EA45}"/>
              </a:ext>
            </a:extLst>
          </p:cNvPr>
          <p:cNvSpPr>
            <a:spLocks noChangeAspect="1" noChangeArrowheads="1"/>
          </p:cNvSpPr>
          <p:nvPr/>
        </p:nvSpPr>
        <p:spPr bwMode="auto">
          <a:xfrm>
            <a:off x="6600425" y="1228859"/>
            <a:ext cx="2504941" cy="250494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pSp>
        <p:nvGrpSpPr>
          <p:cNvPr id="11" name="Groupe 10">
            <a:extLst>
              <a:ext uri="{FF2B5EF4-FFF2-40B4-BE49-F238E27FC236}">
                <a16:creationId xmlns:a16="http://schemas.microsoft.com/office/drawing/2014/main" id="{DA1C2A1B-3123-C306-78B2-49CEFF08390B}"/>
              </a:ext>
            </a:extLst>
          </p:cNvPr>
          <p:cNvGrpSpPr/>
          <p:nvPr/>
        </p:nvGrpSpPr>
        <p:grpSpPr>
          <a:xfrm>
            <a:off x="9730313" y="1162201"/>
            <a:ext cx="2504941" cy="1589522"/>
            <a:chOff x="3312057" y="2747647"/>
            <a:chExt cx="1255776" cy="812600"/>
          </a:xfrm>
        </p:grpSpPr>
        <p:pic>
          <p:nvPicPr>
            <p:cNvPr id="18" name="Picture 22" descr="Serveur - Icônes la technologie gratuites">
              <a:extLst>
                <a:ext uri="{FF2B5EF4-FFF2-40B4-BE49-F238E27FC236}">
                  <a16:creationId xmlns:a16="http://schemas.microsoft.com/office/drawing/2014/main" id="{3040A463-F729-3A1D-D468-A86A342882A0}"/>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19" name="ZoneTexte 18">
              <a:extLst>
                <a:ext uri="{FF2B5EF4-FFF2-40B4-BE49-F238E27FC236}">
                  <a16:creationId xmlns:a16="http://schemas.microsoft.com/office/drawing/2014/main" id="{07384DE2-1EE5-EEA3-FC8D-2A7E3AA5B383}"/>
                </a:ext>
              </a:extLst>
            </p:cNvPr>
            <p:cNvSpPr txBox="1"/>
            <p:nvPr/>
          </p:nvSpPr>
          <p:spPr>
            <a:xfrm>
              <a:off x="3312057" y="2747647"/>
              <a:ext cx="1255776" cy="173077"/>
            </a:xfrm>
            <a:prstGeom prst="rect">
              <a:avLst/>
            </a:prstGeom>
            <a:noFill/>
          </p:spPr>
          <p:txBody>
            <a:bodyPr wrap="square" rtlCol="0">
              <a:spAutoFit/>
            </a:bodyPr>
            <a:lstStyle/>
            <a:p>
              <a:r>
                <a:rPr lang="fr-FR" sz="1600" dirty="0">
                  <a:solidFill>
                    <a:srgbClr val="FFFF00"/>
                  </a:solidFill>
                </a:rPr>
                <a:t>Serveur  3</a:t>
              </a:r>
            </a:p>
          </p:txBody>
        </p:sp>
      </p:grpSp>
      <p:grpSp>
        <p:nvGrpSpPr>
          <p:cNvPr id="29" name="Groupe 28">
            <a:extLst>
              <a:ext uri="{FF2B5EF4-FFF2-40B4-BE49-F238E27FC236}">
                <a16:creationId xmlns:a16="http://schemas.microsoft.com/office/drawing/2014/main" id="{2F1996EF-3FCC-6219-77D0-6831445B8B95}"/>
              </a:ext>
            </a:extLst>
          </p:cNvPr>
          <p:cNvGrpSpPr/>
          <p:nvPr/>
        </p:nvGrpSpPr>
        <p:grpSpPr>
          <a:xfrm>
            <a:off x="8430754" y="4791936"/>
            <a:ext cx="2504941" cy="1589522"/>
            <a:chOff x="3312057" y="2747647"/>
            <a:chExt cx="1255776" cy="812600"/>
          </a:xfrm>
        </p:grpSpPr>
        <p:pic>
          <p:nvPicPr>
            <p:cNvPr id="30" name="Picture 22" descr="Serveur - Icônes la technologie gratuites">
              <a:extLst>
                <a:ext uri="{FF2B5EF4-FFF2-40B4-BE49-F238E27FC236}">
                  <a16:creationId xmlns:a16="http://schemas.microsoft.com/office/drawing/2014/main" id="{0C7BADAE-33C9-E7C0-525F-E64CF50AD042}"/>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31" name="ZoneTexte 30">
              <a:extLst>
                <a:ext uri="{FF2B5EF4-FFF2-40B4-BE49-F238E27FC236}">
                  <a16:creationId xmlns:a16="http://schemas.microsoft.com/office/drawing/2014/main" id="{3F3C5B31-59FE-115E-0B10-07464EEAD7CE}"/>
                </a:ext>
              </a:extLst>
            </p:cNvPr>
            <p:cNvSpPr txBox="1"/>
            <p:nvPr/>
          </p:nvSpPr>
          <p:spPr>
            <a:xfrm>
              <a:off x="3312057" y="2747647"/>
              <a:ext cx="1255776" cy="173077"/>
            </a:xfrm>
            <a:prstGeom prst="rect">
              <a:avLst/>
            </a:prstGeom>
            <a:noFill/>
          </p:spPr>
          <p:txBody>
            <a:bodyPr wrap="square" rtlCol="0">
              <a:spAutoFit/>
            </a:bodyPr>
            <a:lstStyle/>
            <a:p>
              <a:r>
                <a:rPr lang="fr-FR" sz="1600" dirty="0">
                  <a:solidFill>
                    <a:srgbClr val="FFFF00"/>
                  </a:solidFill>
                </a:rPr>
                <a:t>Serveur  1</a:t>
              </a:r>
            </a:p>
          </p:txBody>
        </p:sp>
      </p:grpSp>
      <p:grpSp>
        <p:nvGrpSpPr>
          <p:cNvPr id="32" name="Groupe 31">
            <a:extLst>
              <a:ext uri="{FF2B5EF4-FFF2-40B4-BE49-F238E27FC236}">
                <a16:creationId xmlns:a16="http://schemas.microsoft.com/office/drawing/2014/main" id="{E2F2DC23-FCB6-55FA-C04E-7D6F1CA958E6}"/>
              </a:ext>
            </a:extLst>
          </p:cNvPr>
          <p:cNvGrpSpPr/>
          <p:nvPr/>
        </p:nvGrpSpPr>
        <p:grpSpPr>
          <a:xfrm>
            <a:off x="9802351" y="4608253"/>
            <a:ext cx="2504941" cy="1589522"/>
            <a:chOff x="3312057" y="2747647"/>
            <a:chExt cx="1255776" cy="812600"/>
          </a:xfrm>
        </p:grpSpPr>
        <p:pic>
          <p:nvPicPr>
            <p:cNvPr id="33" name="Picture 22" descr="Serveur - Icônes la technologie gratuites">
              <a:extLst>
                <a:ext uri="{FF2B5EF4-FFF2-40B4-BE49-F238E27FC236}">
                  <a16:creationId xmlns:a16="http://schemas.microsoft.com/office/drawing/2014/main" id="{F291E491-4FD3-AA2A-3E89-25EA7915216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34" name="ZoneTexte 33">
              <a:extLst>
                <a:ext uri="{FF2B5EF4-FFF2-40B4-BE49-F238E27FC236}">
                  <a16:creationId xmlns:a16="http://schemas.microsoft.com/office/drawing/2014/main" id="{4FE7D03A-D824-9122-0C88-9EAC7DCEC368}"/>
                </a:ext>
              </a:extLst>
            </p:cNvPr>
            <p:cNvSpPr txBox="1"/>
            <p:nvPr/>
          </p:nvSpPr>
          <p:spPr>
            <a:xfrm>
              <a:off x="3312057" y="2747647"/>
              <a:ext cx="1255776" cy="173077"/>
            </a:xfrm>
            <a:prstGeom prst="rect">
              <a:avLst/>
            </a:prstGeom>
            <a:noFill/>
          </p:spPr>
          <p:txBody>
            <a:bodyPr wrap="square" rtlCol="0">
              <a:spAutoFit/>
            </a:bodyPr>
            <a:lstStyle/>
            <a:p>
              <a:r>
                <a:rPr lang="fr-FR" sz="1600" dirty="0">
                  <a:solidFill>
                    <a:srgbClr val="FFFF00"/>
                  </a:solidFill>
                </a:rPr>
                <a:t>Serveur  2</a:t>
              </a:r>
            </a:p>
          </p:txBody>
        </p:sp>
      </p:grpSp>
      <p:grpSp>
        <p:nvGrpSpPr>
          <p:cNvPr id="43" name="Groupe 42">
            <a:extLst>
              <a:ext uri="{FF2B5EF4-FFF2-40B4-BE49-F238E27FC236}">
                <a16:creationId xmlns:a16="http://schemas.microsoft.com/office/drawing/2014/main" id="{92231866-F694-502F-C9AA-27B10B7E77AF}"/>
              </a:ext>
            </a:extLst>
          </p:cNvPr>
          <p:cNvGrpSpPr/>
          <p:nvPr/>
        </p:nvGrpSpPr>
        <p:grpSpPr>
          <a:xfrm>
            <a:off x="4990566" y="2196433"/>
            <a:ext cx="1891306" cy="1273486"/>
            <a:chOff x="2346443" y="2387537"/>
            <a:chExt cx="1891306" cy="1273486"/>
          </a:xfrm>
        </p:grpSpPr>
        <p:pic>
          <p:nvPicPr>
            <p:cNvPr id="44" name="Picture 14" descr="Cloud Project: Ansible Assignment A1 with AWS | by Taufik Ardiansyah Putra  | Medium">
              <a:extLst>
                <a:ext uri="{FF2B5EF4-FFF2-40B4-BE49-F238E27FC236}">
                  <a16:creationId xmlns:a16="http://schemas.microsoft.com/office/drawing/2014/main" id="{67D0CAE8-8D87-D695-8D4A-100A3DE3DFA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684" t="19510" r="30510"/>
            <a:stretch/>
          </p:blipFill>
          <p:spPr bwMode="auto">
            <a:xfrm>
              <a:off x="2580163" y="2761437"/>
              <a:ext cx="1261129" cy="89958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6" descr="Automatisation - Icônes ui gratuites">
              <a:extLst>
                <a:ext uri="{FF2B5EF4-FFF2-40B4-BE49-F238E27FC236}">
                  <a16:creationId xmlns:a16="http://schemas.microsoft.com/office/drawing/2014/main" id="{372BD870-BC0A-4C1D-2091-C52C0065C2CB}"/>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70420" y="2629191"/>
              <a:ext cx="758698" cy="758698"/>
            </a:xfrm>
            <a:prstGeom prst="rect">
              <a:avLst/>
            </a:prstGeom>
            <a:noFill/>
            <a:extLst>
              <a:ext uri="{909E8E84-426E-40DD-AFC4-6F175D3DCCD1}">
                <a14:hiddenFill xmlns:a14="http://schemas.microsoft.com/office/drawing/2010/main">
                  <a:solidFill>
                    <a:srgbClr val="FFFFFF"/>
                  </a:solidFill>
                </a14:hiddenFill>
              </a:ext>
            </a:extLst>
          </p:spPr>
        </p:pic>
        <p:sp>
          <p:nvSpPr>
            <p:cNvPr id="46" name="ZoneTexte 45">
              <a:extLst>
                <a:ext uri="{FF2B5EF4-FFF2-40B4-BE49-F238E27FC236}">
                  <a16:creationId xmlns:a16="http://schemas.microsoft.com/office/drawing/2014/main" id="{95CC2098-36C6-E1DE-CAA3-D9B79D9C678A}"/>
                </a:ext>
              </a:extLst>
            </p:cNvPr>
            <p:cNvSpPr txBox="1"/>
            <p:nvPr/>
          </p:nvSpPr>
          <p:spPr>
            <a:xfrm>
              <a:off x="2346443" y="2387537"/>
              <a:ext cx="1891306" cy="307777"/>
            </a:xfrm>
            <a:prstGeom prst="rect">
              <a:avLst/>
            </a:prstGeom>
            <a:noFill/>
          </p:spPr>
          <p:txBody>
            <a:bodyPr wrap="square" rtlCol="0">
              <a:spAutoFit/>
            </a:bodyPr>
            <a:lstStyle/>
            <a:p>
              <a:r>
                <a:rPr lang="fr-FR" sz="1400" dirty="0">
                  <a:solidFill>
                    <a:srgbClr val="92D050"/>
                  </a:solidFill>
                </a:rPr>
                <a:t>Ansible Control host</a:t>
              </a:r>
            </a:p>
          </p:txBody>
        </p:sp>
      </p:grpSp>
      <p:grpSp>
        <p:nvGrpSpPr>
          <p:cNvPr id="51" name="Groupe 50">
            <a:extLst>
              <a:ext uri="{FF2B5EF4-FFF2-40B4-BE49-F238E27FC236}">
                <a16:creationId xmlns:a16="http://schemas.microsoft.com/office/drawing/2014/main" id="{DDE64FF3-2B2F-B1DE-AFB5-19042C1CA684}"/>
              </a:ext>
            </a:extLst>
          </p:cNvPr>
          <p:cNvGrpSpPr/>
          <p:nvPr/>
        </p:nvGrpSpPr>
        <p:grpSpPr>
          <a:xfrm>
            <a:off x="9077901" y="2814036"/>
            <a:ext cx="2504941" cy="1589522"/>
            <a:chOff x="3312057" y="2747647"/>
            <a:chExt cx="1255776" cy="812600"/>
          </a:xfrm>
        </p:grpSpPr>
        <p:pic>
          <p:nvPicPr>
            <p:cNvPr id="52" name="Picture 22" descr="Serveur - Icônes la technologie gratuites">
              <a:extLst>
                <a:ext uri="{FF2B5EF4-FFF2-40B4-BE49-F238E27FC236}">
                  <a16:creationId xmlns:a16="http://schemas.microsoft.com/office/drawing/2014/main" id="{97C4BDEE-7A5A-51A4-9F05-266EB44AD27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53" name="ZoneTexte 52">
              <a:extLst>
                <a:ext uri="{FF2B5EF4-FFF2-40B4-BE49-F238E27FC236}">
                  <a16:creationId xmlns:a16="http://schemas.microsoft.com/office/drawing/2014/main" id="{03833BB8-928C-2046-7430-6D5C34F73FE9}"/>
                </a:ext>
              </a:extLst>
            </p:cNvPr>
            <p:cNvSpPr txBox="1"/>
            <p:nvPr/>
          </p:nvSpPr>
          <p:spPr>
            <a:xfrm>
              <a:off x="3312057" y="2747647"/>
              <a:ext cx="1255776" cy="173077"/>
            </a:xfrm>
            <a:prstGeom prst="rect">
              <a:avLst/>
            </a:prstGeom>
            <a:noFill/>
          </p:spPr>
          <p:txBody>
            <a:bodyPr wrap="square" rtlCol="0">
              <a:spAutoFit/>
            </a:bodyPr>
            <a:lstStyle/>
            <a:p>
              <a:r>
                <a:rPr lang="fr-FR" sz="1600" dirty="0">
                  <a:solidFill>
                    <a:srgbClr val="FFFF00"/>
                  </a:solidFill>
                </a:rPr>
                <a:t>Serveur  2</a:t>
              </a:r>
            </a:p>
          </p:txBody>
        </p:sp>
      </p:grpSp>
      <p:grpSp>
        <p:nvGrpSpPr>
          <p:cNvPr id="54" name="Groupe 53">
            <a:extLst>
              <a:ext uri="{FF2B5EF4-FFF2-40B4-BE49-F238E27FC236}">
                <a16:creationId xmlns:a16="http://schemas.microsoft.com/office/drawing/2014/main" id="{014CF9CA-C9EA-C893-68A4-EBC4F290DF2E}"/>
              </a:ext>
            </a:extLst>
          </p:cNvPr>
          <p:cNvGrpSpPr/>
          <p:nvPr/>
        </p:nvGrpSpPr>
        <p:grpSpPr>
          <a:xfrm>
            <a:off x="8063896" y="1340214"/>
            <a:ext cx="2504941" cy="1589522"/>
            <a:chOff x="3312057" y="2747647"/>
            <a:chExt cx="1255776" cy="812600"/>
          </a:xfrm>
        </p:grpSpPr>
        <p:pic>
          <p:nvPicPr>
            <p:cNvPr id="55" name="Picture 22" descr="Serveur - Icônes la technologie gratuites">
              <a:extLst>
                <a:ext uri="{FF2B5EF4-FFF2-40B4-BE49-F238E27FC236}">
                  <a16:creationId xmlns:a16="http://schemas.microsoft.com/office/drawing/2014/main" id="{F9EC6D55-D405-FD1C-B66C-258ACFCD583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1287" y="2944227"/>
              <a:ext cx="616020" cy="616020"/>
            </a:xfrm>
            <a:prstGeom prst="rect">
              <a:avLst/>
            </a:prstGeom>
            <a:noFill/>
            <a:extLst>
              <a:ext uri="{909E8E84-426E-40DD-AFC4-6F175D3DCCD1}">
                <a14:hiddenFill xmlns:a14="http://schemas.microsoft.com/office/drawing/2010/main">
                  <a:solidFill>
                    <a:srgbClr val="FFFFFF"/>
                  </a:solidFill>
                </a14:hiddenFill>
              </a:ext>
            </a:extLst>
          </p:spPr>
        </p:pic>
        <p:sp>
          <p:nvSpPr>
            <p:cNvPr id="56" name="ZoneTexte 55">
              <a:extLst>
                <a:ext uri="{FF2B5EF4-FFF2-40B4-BE49-F238E27FC236}">
                  <a16:creationId xmlns:a16="http://schemas.microsoft.com/office/drawing/2014/main" id="{B13F24E5-F8F0-7250-E3BD-827C221AF4B2}"/>
                </a:ext>
              </a:extLst>
            </p:cNvPr>
            <p:cNvSpPr txBox="1"/>
            <p:nvPr/>
          </p:nvSpPr>
          <p:spPr>
            <a:xfrm>
              <a:off x="3312057" y="2747647"/>
              <a:ext cx="1255776" cy="173077"/>
            </a:xfrm>
            <a:prstGeom prst="rect">
              <a:avLst/>
            </a:prstGeom>
            <a:noFill/>
          </p:spPr>
          <p:txBody>
            <a:bodyPr wrap="square" rtlCol="0">
              <a:spAutoFit/>
            </a:bodyPr>
            <a:lstStyle/>
            <a:p>
              <a:r>
                <a:rPr lang="fr-FR" sz="1600" dirty="0">
                  <a:solidFill>
                    <a:srgbClr val="FFFF00"/>
                  </a:solidFill>
                </a:rPr>
                <a:t>Serveur  1</a:t>
              </a:r>
            </a:p>
          </p:txBody>
        </p:sp>
      </p:grpSp>
      <p:sp>
        <p:nvSpPr>
          <p:cNvPr id="57" name="Rectangle 56">
            <a:extLst>
              <a:ext uri="{FF2B5EF4-FFF2-40B4-BE49-F238E27FC236}">
                <a16:creationId xmlns:a16="http://schemas.microsoft.com/office/drawing/2014/main" id="{0625364F-D64F-9C7C-1EBB-931243A6AC37}"/>
              </a:ext>
            </a:extLst>
          </p:cNvPr>
          <p:cNvSpPr/>
          <p:nvPr/>
        </p:nvSpPr>
        <p:spPr>
          <a:xfrm>
            <a:off x="7547023" y="1162201"/>
            <a:ext cx="4114800" cy="3317323"/>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600"/>
          </a:p>
        </p:txBody>
      </p:sp>
      <p:sp>
        <p:nvSpPr>
          <p:cNvPr id="58" name="Rectangle 57">
            <a:extLst>
              <a:ext uri="{FF2B5EF4-FFF2-40B4-BE49-F238E27FC236}">
                <a16:creationId xmlns:a16="http://schemas.microsoft.com/office/drawing/2014/main" id="{451792EE-70EF-5272-3D60-DAF93919964F}"/>
              </a:ext>
            </a:extLst>
          </p:cNvPr>
          <p:cNvSpPr/>
          <p:nvPr/>
        </p:nvSpPr>
        <p:spPr>
          <a:xfrm>
            <a:off x="7564478" y="4608253"/>
            <a:ext cx="4114800" cy="1956888"/>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9" name="Groupe 58">
            <a:extLst>
              <a:ext uri="{FF2B5EF4-FFF2-40B4-BE49-F238E27FC236}">
                <a16:creationId xmlns:a16="http://schemas.microsoft.com/office/drawing/2014/main" id="{7500A781-0C6A-68AD-1C79-A16DE6955AC9}"/>
              </a:ext>
            </a:extLst>
          </p:cNvPr>
          <p:cNvGrpSpPr/>
          <p:nvPr/>
        </p:nvGrpSpPr>
        <p:grpSpPr>
          <a:xfrm>
            <a:off x="5067792" y="4403558"/>
            <a:ext cx="1891306" cy="1273486"/>
            <a:chOff x="2346443" y="2387537"/>
            <a:chExt cx="1891306" cy="1273486"/>
          </a:xfrm>
        </p:grpSpPr>
        <p:pic>
          <p:nvPicPr>
            <p:cNvPr id="60" name="Picture 14" descr="Cloud Project: Ansible Assignment A1 with AWS | by Taufik Ardiansyah Putra  | Medium">
              <a:extLst>
                <a:ext uri="{FF2B5EF4-FFF2-40B4-BE49-F238E27FC236}">
                  <a16:creationId xmlns:a16="http://schemas.microsoft.com/office/drawing/2014/main" id="{6E902A52-35C3-78F0-11E1-D359458FF95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684" t="19510" r="30510"/>
            <a:stretch/>
          </p:blipFill>
          <p:spPr bwMode="auto">
            <a:xfrm>
              <a:off x="2580163" y="2761437"/>
              <a:ext cx="1261129" cy="89958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16" descr="Automatisation - Icônes ui gratuites">
              <a:extLst>
                <a:ext uri="{FF2B5EF4-FFF2-40B4-BE49-F238E27FC236}">
                  <a16:creationId xmlns:a16="http://schemas.microsoft.com/office/drawing/2014/main" id="{4552D6F4-B911-867C-646C-2BFD87684EDE}"/>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70420" y="2629191"/>
              <a:ext cx="758698" cy="758698"/>
            </a:xfrm>
            <a:prstGeom prst="rect">
              <a:avLst/>
            </a:prstGeom>
            <a:noFill/>
            <a:extLst>
              <a:ext uri="{909E8E84-426E-40DD-AFC4-6F175D3DCCD1}">
                <a14:hiddenFill xmlns:a14="http://schemas.microsoft.com/office/drawing/2010/main">
                  <a:solidFill>
                    <a:srgbClr val="FFFFFF"/>
                  </a:solidFill>
                </a14:hiddenFill>
              </a:ext>
            </a:extLst>
          </p:spPr>
        </p:pic>
        <p:sp>
          <p:nvSpPr>
            <p:cNvPr id="62" name="ZoneTexte 61">
              <a:extLst>
                <a:ext uri="{FF2B5EF4-FFF2-40B4-BE49-F238E27FC236}">
                  <a16:creationId xmlns:a16="http://schemas.microsoft.com/office/drawing/2014/main" id="{2D2AA473-6E18-9188-4749-3F9A6655D22F}"/>
                </a:ext>
              </a:extLst>
            </p:cNvPr>
            <p:cNvSpPr txBox="1"/>
            <p:nvPr/>
          </p:nvSpPr>
          <p:spPr>
            <a:xfrm>
              <a:off x="2346443" y="2387537"/>
              <a:ext cx="1891306" cy="307777"/>
            </a:xfrm>
            <a:prstGeom prst="rect">
              <a:avLst/>
            </a:prstGeom>
            <a:noFill/>
          </p:spPr>
          <p:txBody>
            <a:bodyPr wrap="square" rtlCol="0">
              <a:spAutoFit/>
            </a:bodyPr>
            <a:lstStyle/>
            <a:p>
              <a:r>
                <a:rPr lang="fr-FR" sz="1400" dirty="0">
                  <a:solidFill>
                    <a:srgbClr val="92D050"/>
                  </a:solidFill>
                </a:rPr>
                <a:t>Ansible Control host</a:t>
              </a:r>
            </a:p>
          </p:txBody>
        </p:sp>
      </p:grpSp>
      <p:pic>
        <p:nvPicPr>
          <p:cNvPr id="2054" name="Picture 6" descr="Why you should start using GitHub Right now? | by Sourav Kumar Nanda |  codeburst">
            <a:extLst>
              <a:ext uri="{FF2B5EF4-FFF2-40B4-BE49-F238E27FC236}">
                <a16:creationId xmlns:a16="http://schemas.microsoft.com/office/drawing/2014/main" id="{7B0FEBEF-7A9E-E487-2B6D-AC737C02A8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8703" y="1268660"/>
            <a:ext cx="1459793" cy="82021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7">
            <p14:nvContentPartPr>
              <p14:cNvPr id="63" name="Encre 62">
                <a:extLst>
                  <a:ext uri="{FF2B5EF4-FFF2-40B4-BE49-F238E27FC236}">
                    <a16:creationId xmlns:a16="http://schemas.microsoft.com/office/drawing/2014/main" id="{7D0DBB3A-D32F-A5B2-F2A7-C156D9571878}"/>
                  </a:ext>
                </a:extLst>
              </p14:cNvPr>
              <p14:cNvContentPartPr/>
              <p14:nvPr/>
            </p14:nvContentPartPr>
            <p14:xfrm>
              <a:off x="4830901" y="1444214"/>
              <a:ext cx="1608840" cy="809640"/>
            </p14:xfrm>
          </p:contentPart>
        </mc:Choice>
        <mc:Fallback xmlns="">
          <p:pic>
            <p:nvPicPr>
              <p:cNvPr id="63" name="Encre 62">
                <a:extLst>
                  <a:ext uri="{FF2B5EF4-FFF2-40B4-BE49-F238E27FC236}">
                    <a16:creationId xmlns:a16="http://schemas.microsoft.com/office/drawing/2014/main" id="{7D0DBB3A-D32F-A5B2-F2A7-C156D9571878}"/>
                  </a:ext>
                </a:extLst>
              </p:cNvPr>
              <p:cNvPicPr/>
              <p:nvPr/>
            </p:nvPicPr>
            <p:blipFill>
              <a:blip r:embed="rId8"/>
              <a:stretch>
                <a:fillRect/>
              </a:stretch>
            </p:blipFill>
            <p:spPr>
              <a:xfrm>
                <a:off x="4821901" y="1435574"/>
                <a:ext cx="1626480" cy="827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48" name="Encre 2047">
                <a:extLst>
                  <a:ext uri="{FF2B5EF4-FFF2-40B4-BE49-F238E27FC236}">
                    <a16:creationId xmlns:a16="http://schemas.microsoft.com/office/drawing/2014/main" id="{E7821A08-5616-660F-8B7C-C99297F9E735}"/>
                  </a:ext>
                </a:extLst>
              </p14:cNvPr>
              <p14:cNvContentPartPr/>
              <p14:nvPr/>
            </p14:nvContentPartPr>
            <p14:xfrm>
              <a:off x="4082461" y="2124614"/>
              <a:ext cx="1098720" cy="952200"/>
            </p14:xfrm>
          </p:contentPart>
        </mc:Choice>
        <mc:Fallback xmlns="">
          <p:pic>
            <p:nvPicPr>
              <p:cNvPr id="2048" name="Encre 2047">
                <a:extLst>
                  <a:ext uri="{FF2B5EF4-FFF2-40B4-BE49-F238E27FC236}">
                    <a16:creationId xmlns:a16="http://schemas.microsoft.com/office/drawing/2014/main" id="{E7821A08-5616-660F-8B7C-C99297F9E735}"/>
                  </a:ext>
                </a:extLst>
              </p:cNvPr>
              <p:cNvPicPr/>
              <p:nvPr/>
            </p:nvPicPr>
            <p:blipFill>
              <a:blip r:embed="rId10"/>
              <a:stretch>
                <a:fillRect/>
              </a:stretch>
            </p:blipFill>
            <p:spPr>
              <a:xfrm>
                <a:off x="4073461" y="2115614"/>
                <a:ext cx="1116360" cy="969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049" name="Encre 2048">
                <a:extLst>
                  <a:ext uri="{FF2B5EF4-FFF2-40B4-BE49-F238E27FC236}">
                    <a16:creationId xmlns:a16="http://schemas.microsoft.com/office/drawing/2014/main" id="{6577B6E7-93FE-7A0F-043E-E24C66FAE7C2}"/>
                  </a:ext>
                </a:extLst>
              </p14:cNvPr>
              <p14:cNvContentPartPr/>
              <p14:nvPr/>
            </p14:nvContentPartPr>
            <p14:xfrm>
              <a:off x="3451741" y="2106974"/>
              <a:ext cx="1866240" cy="3143160"/>
            </p14:xfrm>
          </p:contentPart>
        </mc:Choice>
        <mc:Fallback xmlns="">
          <p:pic>
            <p:nvPicPr>
              <p:cNvPr id="2049" name="Encre 2048">
                <a:extLst>
                  <a:ext uri="{FF2B5EF4-FFF2-40B4-BE49-F238E27FC236}">
                    <a16:creationId xmlns:a16="http://schemas.microsoft.com/office/drawing/2014/main" id="{6577B6E7-93FE-7A0F-043E-E24C66FAE7C2}"/>
                  </a:ext>
                </a:extLst>
              </p:cNvPr>
              <p:cNvPicPr/>
              <p:nvPr/>
            </p:nvPicPr>
            <p:blipFill>
              <a:blip r:embed="rId12"/>
              <a:stretch>
                <a:fillRect/>
              </a:stretch>
            </p:blipFill>
            <p:spPr>
              <a:xfrm>
                <a:off x="3443101" y="2098334"/>
                <a:ext cx="1883880" cy="3160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051" name="Encre 2050">
                <a:extLst>
                  <a:ext uri="{FF2B5EF4-FFF2-40B4-BE49-F238E27FC236}">
                    <a16:creationId xmlns:a16="http://schemas.microsoft.com/office/drawing/2014/main" id="{1CC8949A-4222-C3B6-9D27-C9500AA584CD}"/>
                  </a:ext>
                </a:extLst>
              </p14:cNvPr>
              <p14:cNvContentPartPr/>
              <p14:nvPr/>
            </p14:nvContentPartPr>
            <p14:xfrm>
              <a:off x="6850861" y="2736614"/>
              <a:ext cx="639000" cy="308160"/>
            </p14:xfrm>
          </p:contentPart>
        </mc:Choice>
        <mc:Fallback xmlns="">
          <p:pic>
            <p:nvPicPr>
              <p:cNvPr id="2051" name="Encre 2050">
                <a:extLst>
                  <a:ext uri="{FF2B5EF4-FFF2-40B4-BE49-F238E27FC236}">
                    <a16:creationId xmlns:a16="http://schemas.microsoft.com/office/drawing/2014/main" id="{1CC8949A-4222-C3B6-9D27-C9500AA584CD}"/>
                  </a:ext>
                </a:extLst>
              </p:cNvPr>
              <p:cNvPicPr/>
              <p:nvPr/>
            </p:nvPicPr>
            <p:blipFill>
              <a:blip r:embed="rId14"/>
              <a:stretch>
                <a:fillRect/>
              </a:stretch>
            </p:blipFill>
            <p:spPr>
              <a:xfrm>
                <a:off x="6842221" y="2727974"/>
                <a:ext cx="656640" cy="3258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53" name="Encre 2052">
                <a:extLst>
                  <a:ext uri="{FF2B5EF4-FFF2-40B4-BE49-F238E27FC236}">
                    <a16:creationId xmlns:a16="http://schemas.microsoft.com/office/drawing/2014/main" id="{E1E99672-C8A9-B96C-F50D-8706952BA69F}"/>
                  </a:ext>
                </a:extLst>
              </p14:cNvPr>
              <p14:cNvContentPartPr/>
              <p14:nvPr/>
            </p14:nvContentPartPr>
            <p14:xfrm>
              <a:off x="6915661" y="4985174"/>
              <a:ext cx="567720" cy="362880"/>
            </p14:xfrm>
          </p:contentPart>
        </mc:Choice>
        <mc:Fallback xmlns="">
          <p:pic>
            <p:nvPicPr>
              <p:cNvPr id="2053" name="Encre 2052">
                <a:extLst>
                  <a:ext uri="{FF2B5EF4-FFF2-40B4-BE49-F238E27FC236}">
                    <a16:creationId xmlns:a16="http://schemas.microsoft.com/office/drawing/2014/main" id="{E1E99672-C8A9-B96C-F50D-8706952BA69F}"/>
                  </a:ext>
                </a:extLst>
              </p:cNvPr>
              <p:cNvPicPr/>
              <p:nvPr/>
            </p:nvPicPr>
            <p:blipFill>
              <a:blip r:embed="rId16"/>
              <a:stretch>
                <a:fillRect/>
              </a:stretch>
            </p:blipFill>
            <p:spPr>
              <a:xfrm>
                <a:off x="6907021" y="4976534"/>
                <a:ext cx="585360" cy="380520"/>
              </a:xfrm>
              <a:prstGeom prst="rect">
                <a:avLst/>
              </a:prstGeom>
            </p:spPr>
          </p:pic>
        </mc:Fallback>
      </mc:AlternateContent>
      <p:sp>
        <p:nvSpPr>
          <p:cNvPr id="2055" name="ZoneTexte 2054">
            <a:extLst>
              <a:ext uri="{FF2B5EF4-FFF2-40B4-BE49-F238E27FC236}">
                <a16:creationId xmlns:a16="http://schemas.microsoft.com/office/drawing/2014/main" id="{BE2046C4-ABE3-9B33-A2AB-5D4D42BACFBD}"/>
              </a:ext>
            </a:extLst>
          </p:cNvPr>
          <p:cNvSpPr txBox="1"/>
          <p:nvPr/>
        </p:nvSpPr>
        <p:spPr>
          <a:xfrm>
            <a:off x="5369398" y="1467091"/>
            <a:ext cx="822372" cy="338555"/>
          </a:xfrm>
          <a:prstGeom prst="rect">
            <a:avLst/>
          </a:prstGeom>
          <a:noFill/>
        </p:spPr>
        <p:txBody>
          <a:bodyPr wrap="square" rtlCol="0">
            <a:spAutoFit/>
          </a:bodyPr>
          <a:lstStyle/>
          <a:p>
            <a:r>
              <a:rPr lang="fr-FR" sz="1600" dirty="0">
                <a:solidFill>
                  <a:srgbClr val="FFFF00"/>
                </a:solidFill>
              </a:rPr>
              <a:t>push  </a:t>
            </a:r>
          </a:p>
        </p:txBody>
      </p:sp>
      <p:sp>
        <p:nvSpPr>
          <p:cNvPr id="2057" name="ZoneTexte 2056">
            <a:extLst>
              <a:ext uri="{FF2B5EF4-FFF2-40B4-BE49-F238E27FC236}">
                <a16:creationId xmlns:a16="http://schemas.microsoft.com/office/drawing/2014/main" id="{11AAF4C8-C8B1-99A5-A84E-101B53902E9A}"/>
              </a:ext>
            </a:extLst>
          </p:cNvPr>
          <p:cNvSpPr txBox="1"/>
          <p:nvPr/>
        </p:nvSpPr>
        <p:spPr>
          <a:xfrm>
            <a:off x="4375480" y="2262159"/>
            <a:ext cx="822372" cy="338555"/>
          </a:xfrm>
          <a:prstGeom prst="rect">
            <a:avLst/>
          </a:prstGeom>
          <a:noFill/>
        </p:spPr>
        <p:txBody>
          <a:bodyPr wrap="square" rtlCol="0">
            <a:spAutoFit/>
          </a:bodyPr>
          <a:lstStyle/>
          <a:p>
            <a:r>
              <a:rPr lang="fr-FR" sz="1600" dirty="0">
                <a:solidFill>
                  <a:srgbClr val="FFFF00"/>
                </a:solidFill>
              </a:rPr>
              <a:t>pull  </a:t>
            </a:r>
          </a:p>
        </p:txBody>
      </p:sp>
      <p:sp>
        <p:nvSpPr>
          <p:cNvPr id="2058" name="ZoneTexte 2057">
            <a:extLst>
              <a:ext uri="{FF2B5EF4-FFF2-40B4-BE49-F238E27FC236}">
                <a16:creationId xmlns:a16="http://schemas.microsoft.com/office/drawing/2014/main" id="{589456AB-ABB0-B902-B8A1-3552D413CF3D}"/>
              </a:ext>
            </a:extLst>
          </p:cNvPr>
          <p:cNvSpPr txBox="1"/>
          <p:nvPr/>
        </p:nvSpPr>
        <p:spPr>
          <a:xfrm>
            <a:off x="4018041" y="3360070"/>
            <a:ext cx="822372" cy="338555"/>
          </a:xfrm>
          <a:prstGeom prst="rect">
            <a:avLst/>
          </a:prstGeom>
          <a:noFill/>
        </p:spPr>
        <p:txBody>
          <a:bodyPr wrap="square" rtlCol="0">
            <a:spAutoFit/>
          </a:bodyPr>
          <a:lstStyle/>
          <a:p>
            <a:r>
              <a:rPr lang="fr-FR" sz="1600" dirty="0">
                <a:solidFill>
                  <a:srgbClr val="FFFF00"/>
                </a:solidFill>
              </a:rPr>
              <a:t>pull  </a:t>
            </a:r>
          </a:p>
        </p:txBody>
      </p:sp>
      <p:sp>
        <p:nvSpPr>
          <p:cNvPr id="2060" name="ZoneTexte 2059">
            <a:extLst>
              <a:ext uri="{FF2B5EF4-FFF2-40B4-BE49-F238E27FC236}">
                <a16:creationId xmlns:a16="http://schemas.microsoft.com/office/drawing/2014/main" id="{BD762804-4DFC-B1E2-B845-6E86B47D9C65}"/>
              </a:ext>
            </a:extLst>
          </p:cNvPr>
          <p:cNvSpPr txBox="1"/>
          <p:nvPr/>
        </p:nvSpPr>
        <p:spPr>
          <a:xfrm>
            <a:off x="229484" y="1317781"/>
            <a:ext cx="2889681" cy="1477328"/>
          </a:xfrm>
          <a:prstGeom prst="rect">
            <a:avLst/>
          </a:prstGeom>
          <a:noFill/>
        </p:spPr>
        <p:txBody>
          <a:bodyPr wrap="square">
            <a:spAutoFit/>
          </a:bodyPr>
          <a:lstStyle/>
          <a:p>
            <a:r>
              <a:rPr lang="fr-FR" b="1" dirty="0">
                <a:solidFill>
                  <a:schemeClr val="bg1"/>
                </a:solidFill>
                <a:latin typeface="Calibri" panose="020F0502020204030204" pitchFamily="34" charset="0"/>
                <a:cs typeface="Calibri" panose="020F0502020204030204" pitchFamily="34" charset="0"/>
              </a:rPr>
              <a:t>GitHub</a:t>
            </a:r>
            <a:r>
              <a:rPr lang="fr-FR" dirty="0">
                <a:solidFill>
                  <a:schemeClr val="bg1"/>
                </a:solidFill>
                <a:latin typeface="Calibri" panose="020F0502020204030204" pitchFamily="34" charset="0"/>
                <a:cs typeface="Calibri" panose="020F0502020204030204" pitchFamily="34" charset="0"/>
              </a:rPr>
              <a:t> est une plateforme web utilisée pour </a:t>
            </a:r>
            <a:r>
              <a:rPr lang="fr-FR" b="1" dirty="0">
                <a:solidFill>
                  <a:schemeClr val="bg1"/>
                </a:solidFill>
                <a:latin typeface="Calibri" panose="020F0502020204030204" pitchFamily="34" charset="0"/>
                <a:cs typeface="Calibri" panose="020F0502020204030204" pitchFamily="34" charset="0"/>
              </a:rPr>
              <a:t>le contrôle de version </a:t>
            </a:r>
            <a:r>
              <a:rPr lang="fr-FR" dirty="0">
                <a:solidFill>
                  <a:schemeClr val="bg1"/>
                </a:solidFill>
                <a:latin typeface="Calibri" panose="020F0502020204030204" pitchFamily="34" charset="0"/>
                <a:cs typeface="Calibri" panose="020F0502020204030204" pitchFamily="34" charset="0"/>
              </a:rPr>
              <a:t>et la </a:t>
            </a:r>
            <a:r>
              <a:rPr lang="fr-FR" b="1" dirty="0">
                <a:solidFill>
                  <a:schemeClr val="bg1"/>
                </a:solidFill>
                <a:latin typeface="Calibri" panose="020F0502020204030204" pitchFamily="34" charset="0"/>
                <a:cs typeface="Calibri" panose="020F0502020204030204" pitchFamily="34" charset="0"/>
              </a:rPr>
              <a:t>collaboration</a:t>
            </a:r>
            <a:r>
              <a:rPr lang="fr-FR" dirty="0">
                <a:solidFill>
                  <a:schemeClr val="bg1"/>
                </a:solidFill>
                <a:latin typeface="Calibri" panose="020F0502020204030204" pitchFamily="34" charset="0"/>
                <a:cs typeface="Calibri" panose="020F0502020204030204" pitchFamily="34" charset="0"/>
              </a:rPr>
              <a:t> sur des projets de développement logiciel. </a:t>
            </a:r>
          </a:p>
        </p:txBody>
      </p:sp>
      <p:sp>
        <p:nvSpPr>
          <p:cNvPr id="2061" name="ZoneTexte 2060">
            <a:extLst>
              <a:ext uri="{FF2B5EF4-FFF2-40B4-BE49-F238E27FC236}">
                <a16:creationId xmlns:a16="http://schemas.microsoft.com/office/drawing/2014/main" id="{150D77E1-9A6A-2BE7-1C42-BCD6F26D1DBE}"/>
              </a:ext>
            </a:extLst>
          </p:cNvPr>
          <p:cNvSpPr txBox="1"/>
          <p:nvPr/>
        </p:nvSpPr>
        <p:spPr>
          <a:xfrm>
            <a:off x="146304" y="3130925"/>
            <a:ext cx="3614511" cy="3335657"/>
          </a:xfrm>
          <a:prstGeom prst="rect">
            <a:avLst/>
          </a:prstGeom>
          <a:noFill/>
        </p:spPr>
        <p:txBody>
          <a:bodyPr wrap="square">
            <a:spAutoFit/>
          </a:bodyPr>
          <a:lstStyle/>
          <a:p>
            <a:pPr marL="285750" indent="-285750">
              <a:lnSpc>
                <a:spcPct val="200000"/>
              </a:lnSpc>
              <a:buFont typeface="Wingdings" panose="05000000000000000000" pitchFamily="2" charset="2"/>
              <a:buChar char="§"/>
            </a:pPr>
            <a:r>
              <a:rPr lang="fr-FR" b="1" dirty="0">
                <a:solidFill>
                  <a:schemeClr val="bg1"/>
                </a:solidFill>
                <a:latin typeface="Calibri" panose="020F0502020204030204" pitchFamily="34" charset="0"/>
                <a:cs typeface="Calibri" panose="020F0502020204030204" pitchFamily="34" charset="0"/>
              </a:rPr>
              <a:t>Sécurité du </a:t>
            </a:r>
            <a:r>
              <a:rPr lang="fr-FR" b="1" dirty="0" err="1">
                <a:solidFill>
                  <a:schemeClr val="bg1"/>
                </a:solidFill>
                <a:latin typeface="Calibri" panose="020F0502020204030204" pitchFamily="34" charset="0"/>
                <a:cs typeface="Calibri" panose="020F0502020204030204" pitchFamily="34" charset="0"/>
              </a:rPr>
              <a:t>playbook</a:t>
            </a:r>
            <a:endParaRPr lang="fr-FR" b="1" dirty="0">
              <a:solidFill>
                <a:schemeClr val="bg1"/>
              </a:solidFill>
              <a:latin typeface="Calibri" panose="020F0502020204030204" pitchFamily="34" charset="0"/>
              <a:cs typeface="Calibri" panose="020F0502020204030204" pitchFamily="34" charset="0"/>
            </a:endParaRPr>
          </a:p>
          <a:p>
            <a:pPr marL="285750" indent="-285750">
              <a:lnSpc>
                <a:spcPct val="200000"/>
              </a:lnSpc>
              <a:buFont typeface="Wingdings" panose="05000000000000000000" pitchFamily="2" charset="2"/>
              <a:buChar char="§"/>
            </a:pPr>
            <a:r>
              <a:rPr lang="fr-FR" b="1" dirty="0">
                <a:solidFill>
                  <a:schemeClr val="bg1"/>
                </a:solidFill>
                <a:latin typeface="Calibri" panose="020F0502020204030204" pitchFamily="34" charset="0"/>
                <a:cs typeface="Calibri" panose="020F0502020204030204" pitchFamily="34" charset="0"/>
              </a:rPr>
              <a:t>Gestion des différentes versions du votre </a:t>
            </a:r>
            <a:r>
              <a:rPr lang="fr-FR" b="1" dirty="0" err="1">
                <a:solidFill>
                  <a:schemeClr val="bg1"/>
                </a:solidFill>
                <a:latin typeface="Calibri" panose="020F0502020204030204" pitchFamily="34" charset="0"/>
                <a:cs typeface="Calibri" panose="020F0502020204030204" pitchFamily="34" charset="0"/>
              </a:rPr>
              <a:t>playbook</a:t>
            </a:r>
            <a:endParaRPr lang="fr-FR" b="1" dirty="0">
              <a:solidFill>
                <a:schemeClr val="bg1"/>
              </a:solidFill>
              <a:latin typeface="Calibri" panose="020F0502020204030204" pitchFamily="34" charset="0"/>
              <a:cs typeface="Calibri" panose="020F0502020204030204" pitchFamily="34" charset="0"/>
            </a:endParaRPr>
          </a:p>
          <a:p>
            <a:pPr marL="285750" indent="-285750">
              <a:lnSpc>
                <a:spcPct val="200000"/>
              </a:lnSpc>
              <a:buFont typeface="Wingdings" panose="05000000000000000000" pitchFamily="2" charset="2"/>
              <a:buChar char="§"/>
            </a:pPr>
            <a:r>
              <a:rPr lang="fr-FR" b="1" dirty="0">
                <a:solidFill>
                  <a:schemeClr val="bg1"/>
                </a:solidFill>
                <a:latin typeface="Calibri" panose="020F0502020204030204" pitchFamily="34" charset="0"/>
                <a:cs typeface="Calibri" panose="020F0502020204030204" pitchFamily="34" charset="0"/>
              </a:rPr>
              <a:t>Réutilisabilité du </a:t>
            </a:r>
            <a:r>
              <a:rPr lang="fr-FR" b="1" dirty="0" err="1">
                <a:solidFill>
                  <a:schemeClr val="bg1"/>
                </a:solidFill>
                <a:latin typeface="Calibri" panose="020F0502020204030204" pitchFamily="34" charset="0"/>
                <a:cs typeface="Calibri" panose="020F0502020204030204" pitchFamily="34" charset="0"/>
              </a:rPr>
              <a:t>playbook</a:t>
            </a:r>
            <a:r>
              <a:rPr lang="fr-FR" b="1" dirty="0">
                <a:solidFill>
                  <a:schemeClr val="bg1"/>
                </a:solidFill>
                <a:latin typeface="Calibri" panose="020F0502020204030204" pitchFamily="34" charset="0"/>
                <a:cs typeface="Calibri" panose="020F0502020204030204" pitchFamily="34" charset="0"/>
              </a:rPr>
              <a:t> par d’autre utilisateurs</a:t>
            </a:r>
          </a:p>
          <a:p>
            <a:pPr>
              <a:lnSpc>
                <a:spcPct val="200000"/>
              </a:lnSpc>
            </a:pPr>
            <a:endParaRPr lang="fr-FR" dirty="0">
              <a:solidFill>
                <a:schemeClr val="bg1"/>
              </a:solidFill>
              <a:latin typeface="Calibri" panose="020F0502020204030204" pitchFamily="34" charset="0"/>
              <a:cs typeface="Calibri" panose="020F0502020204030204" pitchFamily="34" charset="0"/>
            </a:endParaRPr>
          </a:p>
        </p:txBody>
      </p:sp>
      <p:sp>
        <p:nvSpPr>
          <p:cNvPr id="2062" name="ZoneTexte 2061">
            <a:extLst>
              <a:ext uri="{FF2B5EF4-FFF2-40B4-BE49-F238E27FC236}">
                <a16:creationId xmlns:a16="http://schemas.microsoft.com/office/drawing/2014/main" id="{5F3A703A-1BE7-64B3-13FF-D4D3681A65CB}"/>
              </a:ext>
            </a:extLst>
          </p:cNvPr>
          <p:cNvSpPr txBox="1"/>
          <p:nvPr/>
        </p:nvSpPr>
        <p:spPr>
          <a:xfrm>
            <a:off x="7652710" y="4019752"/>
            <a:ext cx="822372" cy="338555"/>
          </a:xfrm>
          <a:prstGeom prst="rect">
            <a:avLst/>
          </a:prstGeom>
          <a:solidFill>
            <a:schemeClr val="accent6"/>
          </a:solidFill>
        </p:spPr>
        <p:txBody>
          <a:bodyPr wrap="square" rtlCol="0">
            <a:spAutoFit/>
          </a:bodyPr>
          <a:lstStyle/>
          <a:p>
            <a:r>
              <a:rPr lang="fr-FR" sz="1600" dirty="0">
                <a:solidFill>
                  <a:srgbClr val="FFFF00"/>
                </a:solidFill>
              </a:rPr>
              <a:t>Site </a:t>
            </a:r>
            <a:r>
              <a:rPr lang="fr-FR" sz="1600" b="1" dirty="0">
                <a:solidFill>
                  <a:srgbClr val="FFFF00"/>
                </a:solidFill>
              </a:rPr>
              <a:t>1</a:t>
            </a:r>
            <a:r>
              <a:rPr lang="fr-FR" sz="1600" dirty="0">
                <a:solidFill>
                  <a:srgbClr val="FFFF00"/>
                </a:solidFill>
              </a:rPr>
              <a:t>  </a:t>
            </a:r>
          </a:p>
        </p:txBody>
      </p:sp>
      <p:sp>
        <p:nvSpPr>
          <p:cNvPr id="2063" name="ZoneTexte 2062">
            <a:extLst>
              <a:ext uri="{FF2B5EF4-FFF2-40B4-BE49-F238E27FC236}">
                <a16:creationId xmlns:a16="http://schemas.microsoft.com/office/drawing/2014/main" id="{B25B99DC-1A10-5B23-8C4F-743D1B2789F8}"/>
              </a:ext>
            </a:extLst>
          </p:cNvPr>
          <p:cNvSpPr txBox="1"/>
          <p:nvPr/>
        </p:nvSpPr>
        <p:spPr>
          <a:xfrm>
            <a:off x="7615967" y="6142730"/>
            <a:ext cx="822372" cy="338555"/>
          </a:xfrm>
          <a:prstGeom prst="rect">
            <a:avLst/>
          </a:prstGeom>
          <a:solidFill>
            <a:schemeClr val="accent6"/>
          </a:solidFill>
        </p:spPr>
        <p:txBody>
          <a:bodyPr wrap="square" rtlCol="0">
            <a:spAutoFit/>
          </a:bodyPr>
          <a:lstStyle/>
          <a:p>
            <a:r>
              <a:rPr lang="fr-FR" sz="1600" dirty="0">
                <a:solidFill>
                  <a:srgbClr val="FFFF00"/>
                </a:solidFill>
              </a:rPr>
              <a:t>Site </a:t>
            </a:r>
            <a:r>
              <a:rPr lang="fr-FR" sz="1600" b="1" dirty="0">
                <a:solidFill>
                  <a:srgbClr val="FFFF00"/>
                </a:solidFill>
              </a:rPr>
              <a:t>2</a:t>
            </a:r>
            <a:r>
              <a:rPr lang="fr-FR" sz="1600" dirty="0">
                <a:solidFill>
                  <a:srgbClr val="FFFF00"/>
                </a:solidFill>
              </a:rPr>
              <a:t>  </a:t>
            </a:r>
          </a:p>
        </p:txBody>
      </p:sp>
      <p:pic>
        <p:nvPicPr>
          <p:cNvPr id="7" name="Image 6">
            <a:extLst>
              <a:ext uri="{FF2B5EF4-FFF2-40B4-BE49-F238E27FC236}">
                <a16:creationId xmlns:a16="http://schemas.microsoft.com/office/drawing/2014/main" id="{A939DBB6-B3B4-A86A-1C26-8E59450C2500}"/>
              </a:ext>
            </a:extLst>
          </p:cNvPr>
          <p:cNvPicPr>
            <a:picLocks noChangeAspect="1"/>
          </p:cNvPicPr>
          <p:nvPr/>
        </p:nvPicPr>
        <p:blipFill>
          <a:blip r:embed="rId17">
            <a:clrChange>
              <a:clrFrom>
                <a:srgbClr val="000000"/>
              </a:clrFrom>
              <a:clrTo>
                <a:srgbClr val="000000">
                  <a:alpha val="0"/>
                </a:srgbClr>
              </a:clrTo>
            </a:clrChange>
          </a:blip>
          <a:stretch>
            <a:fillRect/>
          </a:stretch>
        </p:blipFill>
        <p:spPr>
          <a:xfrm>
            <a:off x="10382828" y="154462"/>
            <a:ext cx="1414521" cy="792132"/>
          </a:xfrm>
          <a:prstGeom prst="rect">
            <a:avLst/>
          </a:prstGeom>
        </p:spPr>
      </p:pic>
      <p:sp>
        <p:nvSpPr>
          <p:cNvPr id="10" name="ZoneTexte 9">
            <a:extLst>
              <a:ext uri="{FF2B5EF4-FFF2-40B4-BE49-F238E27FC236}">
                <a16:creationId xmlns:a16="http://schemas.microsoft.com/office/drawing/2014/main" id="{308D53E0-4446-B166-7347-8350262CB178}"/>
              </a:ext>
            </a:extLst>
          </p:cNvPr>
          <p:cNvSpPr txBox="1"/>
          <p:nvPr/>
        </p:nvSpPr>
        <p:spPr>
          <a:xfrm>
            <a:off x="1009000" y="263111"/>
            <a:ext cx="6096000"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GitHub</a:t>
            </a:r>
            <a:endParaRPr lang="fr-FR" sz="3200" dirty="0">
              <a:solidFill>
                <a:schemeClr val="bg1"/>
              </a:solidFill>
            </a:endParaRPr>
          </a:p>
        </p:txBody>
      </p:sp>
    </p:spTree>
    <p:extLst>
      <p:ext uri="{BB962C8B-B14F-4D97-AF65-F5344CB8AC3E}">
        <p14:creationId xmlns:p14="http://schemas.microsoft.com/office/powerpoint/2010/main" val="1503937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p:sp>
        <p:nvSpPr>
          <p:cNvPr id="4" name="ZoneTexte 3">
            <a:extLst>
              <a:ext uri="{FF2B5EF4-FFF2-40B4-BE49-F238E27FC236}">
                <a16:creationId xmlns:a16="http://schemas.microsoft.com/office/drawing/2014/main" id="{43350A79-AF40-8C8A-2239-0D39854DC2CF}"/>
              </a:ext>
            </a:extLst>
          </p:cNvPr>
          <p:cNvSpPr txBox="1"/>
          <p:nvPr/>
        </p:nvSpPr>
        <p:spPr>
          <a:xfrm>
            <a:off x="466680" y="1314065"/>
            <a:ext cx="10197027" cy="3416320"/>
          </a:xfrm>
          <a:prstGeom prst="rect">
            <a:avLst/>
          </a:prstGeom>
          <a:noFill/>
        </p:spPr>
        <p:txBody>
          <a:bodyPr wrap="square">
            <a:spAutoFit/>
          </a:bodyPr>
          <a:lstStyle/>
          <a:p>
            <a:pPr algn="just"/>
            <a:r>
              <a:rPr lang="fr-FR" sz="2400" b="1" dirty="0">
                <a:solidFill>
                  <a:schemeClr val="bg1"/>
                </a:solidFill>
                <a:latin typeface="Calibri" panose="020F0502020204030204" pitchFamily="34" charset="0"/>
                <a:cs typeface="Calibri" panose="020F0502020204030204" pitchFamily="34" charset="0"/>
              </a:rPr>
              <a:t>SSH</a:t>
            </a:r>
            <a:r>
              <a:rPr lang="fr-FR" sz="2400" dirty="0">
                <a:solidFill>
                  <a:schemeClr val="bg1"/>
                </a:solidFill>
                <a:latin typeface="Calibri" panose="020F0502020204030204" pitchFamily="34" charset="0"/>
                <a:cs typeface="Calibri" panose="020F0502020204030204" pitchFamily="34" charset="0"/>
              </a:rPr>
              <a:t> signifie </a:t>
            </a:r>
            <a:r>
              <a:rPr lang="fr-FR" sz="2400" b="1" dirty="0">
                <a:solidFill>
                  <a:schemeClr val="bg1"/>
                </a:solidFill>
                <a:latin typeface="Calibri" panose="020F0502020204030204" pitchFamily="34" charset="0"/>
                <a:cs typeface="Calibri" panose="020F0502020204030204" pitchFamily="34" charset="0"/>
              </a:rPr>
              <a:t>S</a:t>
            </a:r>
            <a:r>
              <a:rPr lang="fr-FR" sz="2400" dirty="0">
                <a:solidFill>
                  <a:schemeClr val="bg1"/>
                </a:solidFill>
                <a:latin typeface="Calibri" panose="020F0502020204030204" pitchFamily="34" charset="0"/>
                <a:cs typeface="Calibri" panose="020F0502020204030204" pitchFamily="34" charset="0"/>
              </a:rPr>
              <a:t>ecure </a:t>
            </a:r>
            <a:r>
              <a:rPr lang="fr-FR" sz="2400" b="1" dirty="0" err="1">
                <a:solidFill>
                  <a:schemeClr val="bg1"/>
                </a:solidFill>
                <a:latin typeface="Calibri" panose="020F0502020204030204" pitchFamily="34" charset="0"/>
                <a:cs typeface="Calibri" panose="020F0502020204030204" pitchFamily="34" charset="0"/>
              </a:rPr>
              <a:t>SH</a:t>
            </a:r>
            <a:r>
              <a:rPr lang="fr-FR" sz="2400" dirty="0" err="1">
                <a:solidFill>
                  <a:schemeClr val="bg1"/>
                </a:solidFill>
                <a:latin typeface="Calibri" panose="020F0502020204030204" pitchFamily="34" charset="0"/>
                <a:cs typeface="Calibri" panose="020F0502020204030204" pitchFamily="34" charset="0"/>
              </a:rPr>
              <a:t>ell</a:t>
            </a:r>
            <a:r>
              <a:rPr lang="fr-FR" sz="2400" dirty="0">
                <a:solidFill>
                  <a:schemeClr val="bg1"/>
                </a:solidFill>
                <a:latin typeface="Calibri" panose="020F0502020204030204" pitchFamily="34" charset="0"/>
                <a:cs typeface="Calibri" panose="020F0502020204030204" pitchFamily="34" charset="0"/>
              </a:rPr>
              <a:t>. C'est un protocole réseau qui permet la </a:t>
            </a:r>
            <a:r>
              <a:rPr lang="fr-FR" sz="2400" b="1" dirty="0">
                <a:solidFill>
                  <a:schemeClr val="bg1"/>
                </a:solidFill>
                <a:latin typeface="Calibri" panose="020F0502020204030204" pitchFamily="34" charset="0"/>
                <a:cs typeface="Calibri" panose="020F0502020204030204" pitchFamily="34" charset="0"/>
              </a:rPr>
              <a:t>communication sécurisée</a:t>
            </a:r>
            <a:r>
              <a:rPr lang="fr-FR" sz="2400" dirty="0">
                <a:solidFill>
                  <a:schemeClr val="bg1"/>
                </a:solidFill>
                <a:latin typeface="Calibri" panose="020F0502020204030204" pitchFamily="34" charset="0"/>
                <a:cs typeface="Calibri" panose="020F0502020204030204" pitchFamily="34" charset="0"/>
              </a:rPr>
              <a:t> entre deux ordinateurs. </a:t>
            </a:r>
          </a:p>
          <a:p>
            <a:pPr marL="742950" lvl="1" indent="-285750" algn="just">
              <a:buFont typeface="Wingdings" panose="05000000000000000000" pitchFamily="2" charset="2"/>
              <a:buChar char="§"/>
            </a:pPr>
            <a:r>
              <a:rPr lang="fr-FR" sz="2400" dirty="0">
                <a:solidFill>
                  <a:schemeClr val="bg1"/>
                </a:solidFill>
                <a:latin typeface="Calibri" panose="020F0502020204030204" pitchFamily="34" charset="0"/>
                <a:cs typeface="Calibri" panose="020F0502020204030204" pitchFamily="34" charset="0"/>
              </a:rPr>
              <a:t>utilisé pour la </a:t>
            </a:r>
            <a:r>
              <a:rPr lang="fr-FR" sz="2400" b="1" dirty="0">
                <a:solidFill>
                  <a:schemeClr val="bg1"/>
                </a:solidFill>
                <a:latin typeface="Calibri" panose="020F0502020204030204" pitchFamily="34" charset="0"/>
                <a:cs typeface="Calibri" panose="020F0502020204030204" pitchFamily="34" charset="0"/>
              </a:rPr>
              <a:t>connexion distante </a:t>
            </a:r>
            <a:r>
              <a:rPr lang="fr-FR" sz="2400" dirty="0">
                <a:solidFill>
                  <a:schemeClr val="bg1"/>
                </a:solidFill>
                <a:latin typeface="Calibri" panose="020F0502020204030204" pitchFamily="34" charset="0"/>
                <a:cs typeface="Calibri" panose="020F0502020204030204" pitchFamily="34" charset="0"/>
              </a:rPr>
              <a:t>à des serveurs et d'autres systèmes sur un réseau, </a:t>
            </a:r>
          </a:p>
          <a:p>
            <a:pPr marL="742950" lvl="1" indent="-285750" algn="just">
              <a:buFont typeface="Wingdings" panose="05000000000000000000" pitchFamily="2" charset="2"/>
              <a:buChar char="§"/>
            </a:pPr>
            <a:r>
              <a:rPr lang="fr-FR" sz="2400" dirty="0">
                <a:solidFill>
                  <a:schemeClr val="bg1"/>
                </a:solidFill>
                <a:latin typeface="Calibri" panose="020F0502020204030204" pitchFamily="34" charset="0"/>
                <a:cs typeface="Calibri" panose="020F0502020204030204" pitchFamily="34" charset="0"/>
              </a:rPr>
              <a:t>permettant aux utilisateurs d'accéder et de </a:t>
            </a:r>
            <a:r>
              <a:rPr lang="fr-FR" sz="2400" b="1" dirty="0">
                <a:solidFill>
                  <a:schemeClr val="bg1"/>
                </a:solidFill>
                <a:latin typeface="Calibri" panose="020F0502020204030204" pitchFamily="34" charset="0"/>
                <a:cs typeface="Calibri" panose="020F0502020204030204" pitchFamily="34" charset="0"/>
              </a:rPr>
              <a:t>gérer</a:t>
            </a:r>
            <a:r>
              <a:rPr lang="fr-FR" sz="2400" dirty="0">
                <a:solidFill>
                  <a:schemeClr val="bg1"/>
                </a:solidFill>
                <a:latin typeface="Calibri" panose="020F0502020204030204" pitchFamily="34" charset="0"/>
                <a:cs typeface="Calibri" panose="020F0502020204030204" pitchFamily="34" charset="0"/>
              </a:rPr>
              <a:t> </a:t>
            </a:r>
            <a:r>
              <a:rPr lang="fr-FR" sz="2400" b="1" dirty="0">
                <a:solidFill>
                  <a:schemeClr val="bg1"/>
                </a:solidFill>
                <a:latin typeface="Calibri" panose="020F0502020204030204" pitchFamily="34" charset="0"/>
                <a:cs typeface="Calibri" panose="020F0502020204030204" pitchFamily="34" charset="0"/>
              </a:rPr>
              <a:t>des</a:t>
            </a:r>
            <a:r>
              <a:rPr lang="fr-FR" sz="2400" dirty="0">
                <a:solidFill>
                  <a:schemeClr val="bg1"/>
                </a:solidFill>
                <a:latin typeface="Calibri" panose="020F0502020204030204" pitchFamily="34" charset="0"/>
                <a:cs typeface="Calibri" panose="020F0502020204030204" pitchFamily="34" charset="0"/>
              </a:rPr>
              <a:t> </a:t>
            </a:r>
            <a:r>
              <a:rPr lang="fr-FR" sz="2400" b="1" dirty="0">
                <a:solidFill>
                  <a:schemeClr val="bg1"/>
                </a:solidFill>
                <a:latin typeface="Calibri" panose="020F0502020204030204" pitchFamily="34" charset="0"/>
                <a:cs typeface="Calibri" panose="020F0502020204030204" pitchFamily="34" charset="0"/>
              </a:rPr>
              <a:t>ressources</a:t>
            </a:r>
            <a:r>
              <a:rPr lang="fr-FR" sz="2400" dirty="0">
                <a:solidFill>
                  <a:schemeClr val="bg1"/>
                </a:solidFill>
                <a:latin typeface="Calibri" panose="020F0502020204030204" pitchFamily="34" charset="0"/>
                <a:cs typeface="Calibri" panose="020F0502020204030204" pitchFamily="34" charset="0"/>
              </a:rPr>
              <a:t> de manière sécurisée.,</a:t>
            </a:r>
          </a:p>
          <a:p>
            <a:pPr marL="742950" lvl="1" indent="-285750" algn="just">
              <a:buFont typeface="Wingdings" panose="05000000000000000000" pitchFamily="2" charset="2"/>
              <a:buChar char="§"/>
            </a:pPr>
            <a:r>
              <a:rPr lang="fr-FR" sz="2400" dirty="0">
                <a:solidFill>
                  <a:schemeClr val="bg1"/>
                </a:solidFill>
                <a:latin typeface="Calibri" panose="020F0502020204030204" pitchFamily="34" charset="0"/>
                <a:cs typeface="Calibri" panose="020F0502020204030204" pitchFamily="34" charset="0"/>
              </a:rPr>
              <a:t>Il fournit des </a:t>
            </a:r>
            <a:r>
              <a:rPr lang="fr-FR" sz="2400" b="1" dirty="0">
                <a:solidFill>
                  <a:schemeClr val="bg1"/>
                </a:solidFill>
                <a:latin typeface="Calibri" panose="020F0502020204030204" pitchFamily="34" charset="0"/>
                <a:cs typeface="Calibri" panose="020F0502020204030204" pitchFamily="34" charset="0"/>
              </a:rPr>
              <a:t>mécanismes de cryptage et d'authentification robustes</a:t>
            </a:r>
            <a:r>
              <a:rPr lang="fr-FR" sz="2400" dirty="0">
                <a:solidFill>
                  <a:schemeClr val="bg1"/>
                </a:solidFill>
                <a:latin typeface="Calibri" panose="020F0502020204030204" pitchFamily="34" charset="0"/>
                <a:cs typeface="Calibri" panose="020F0502020204030204" pitchFamily="34" charset="0"/>
              </a:rPr>
              <a:t>, ce qui en fait un choix populaire pour l'administration </a:t>
            </a:r>
            <a:r>
              <a:rPr lang="fr-FR" sz="2400" b="1" dirty="0">
                <a:solidFill>
                  <a:schemeClr val="bg1"/>
                </a:solidFill>
                <a:latin typeface="Calibri" panose="020F0502020204030204" pitchFamily="34" charset="0"/>
                <a:cs typeface="Calibri" panose="020F0502020204030204" pitchFamily="34" charset="0"/>
              </a:rPr>
              <a:t>distante</a:t>
            </a:r>
            <a:r>
              <a:rPr lang="fr-FR" sz="2400" dirty="0">
                <a:solidFill>
                  <a:schemeClr val="bg1"/>
                </a:solidFill>
                <a:latin typeface="Calibri" panose="020F0502020204030204" pitchFamily="34" charset="0"/>
                <a:cs typeface="Calibri" panose="020F0502020204030204" pitchFamily="34" charset="0"/>
              </a:rPr>
              <a:t> </a:t>
            </a:r>
            <a:r>
              <a:rPr lang="fr-FR" sz="2400" b="1" dirty="0">
                <a:solidFill>
                  <a:schemeClr val="bg1"/>
                </a:solidFill>
                <a:latin typeface="Calibri" panose="020F0502020204030204" pitchFamily="34" charset="0"/>
                <a:cs typeface="Calibri" panose="020F0502020204030204" pitchFamily="34" charset="0"/>
              </a:rPr>
              <a:t>sécurisée</a:t>
            </a:r>
            <a:r>
              <a:rPr lang="fr-FR" sz="2400" dirty="0">
                <a:solidFill>
                  <a:schemeClr val="bg1"/>
                </a:solidFill>
                <a:latin typeface="Calibri" panose="020F0502020204030204" pitchFamily="34" charset="0"/>
                <a:cs typeface="Calibri" panose="020F0502020204030204" pitchFamily="34" charset="0"/>
              </a:rPr>
              <a:t> et le transfert de fichiers.</a:t>
            </a:r>
          </a:p>
        </p:txBody>
      </p:sp>
      <p:sp>
        <p:nvSpPr>
          <p:cNvPr id="7" name="ZoneTexte 6">
            <a:extLst>
              <a:ext uri="{FF2B5EF4-FFF2-40B4-BE49-F238E27FC236}">
                <a16:creationId xmlns:a16="http://schemas.microsoft.com/office/drawing/2014/main" id="{33E0F862-F943-F568-12B2-977D86EE233D}"/>
              </a:ext>
            </a:extLst>
          </p:cNvPr>
          <p:cNvSpPr txBox="1"/>
          <p:nvPr/>
        </p:nvSpPr>
        <p:spPr>
          <a:xfrm>
            <a:off x="698500" y="5128436"/>
            <a:ext cx="10197027" cy="830997"/>
          </a:xfrm>
          <a:prstGeom prst="rect">
            <a:avLst/>
          </a:prstGeom>
          <a:solidFill>
            <a:schemeClr val="tx1">
              <a:lumMod val="85000"/>
              <a:lumOff val="15000"/>
            </a:schemeClr>
          </a:solidFill>
        </p:spPr>
        <p:txBody>
          <a:bodyPr wrap="square">
            <a:spAutoFit/>
          </a:bodyPr>
          <a:lstStyle/>
          <a:p>
            <a:pPr algn="just"/>
            <a:r>
              <a:rPr lang="fr-FR" sz="2400" dirty="0">
                <a:solidFill>
                  <a:schemeClr val="bg1"/>
                </a:solidFill>
                <a:latin typeface="Calibri" panose="020F0502020204030204" pitchFamily="34" charset="0"/>
                <a:cs typeface="Calibri" panose="020F0502020204030204" pitchFamily="34" charset="0"/>
              </a:rPr>
              <a:t>SSH est un </a:t>
            </a:r>
            <a:r>
              <a:rPr lang="fr-FR" sz="2400" b="1" dirty="0">
                <a:solidFill>
                  <a:schemeClr val="bg1"/>
                </a:solidFill>
                <a:latin typeface="Calibri" panose="020F0502020204030204" pitchFamily="34" charset="0"/>
                <a:cs typeface="Calibri" panose="020F0502020204030204" pitchFamily="34" charset="0"/>
              </a:rPr>
              <a:t>prérequis</a:t>
            </a:r>
            <a:r>
              <a:rPr lang="fr-FR" sz="2400" dirty="0">
                <a:solidFill>
                  <a:schemeClr val="bg1"/>
                </a:solidFill>
                <a:latin typeface="Calibri" panose="020F0502020204030204" pitchFamily="34" charset="0"/>
                <a:cs typeface="Calibri" panose="020F0502020204030204" pitchFamily="34" charset="0"/>
              </a:rPr>
              <a:t> pour ansible : utiliser par ansible pour provisionner des serveurs distants d’une manière sécurisé</a:t>
            </a:r>
          </a:p>
        </p:txBody>
      </p:sp>
      <p:sp>
        <p:nvSpPr>
          <p:cNvPr id="10" name="Espace réservé de la date 1">
            <a:extLst>
              <a:ext uri="{FF2B5EF4-FFF2-40B4-BE49-F238E27FC236}">
                <a16:creationId xmlns:a16="http://schemas.microsoft.com/office/drawing/2014/main" id="{A570FB64-18DC-415D-EC5F-CB1267EBD285}"/>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11" name="Espace réservé du pied de page 2">
            <a:extLst>
              <a:ext uri="{FF2B5EF4-FFF2-40B4-BE49-F238E27FC236}">
                <a16:creationId xmlns:a16="http://schemas.microsoft.com/office/drawing/2014/main" id="{733680B0-BB86-EF34-9C0C-8CF2C9CEB9E9}"/>
              </a:ext>
            </a:extLst>
          </p:cNvPr>
          <p:cNvSpPr>
            <a:spLocks noGrp="1"/>
          </p:cNvSpPr>
          <p:nvPr>
            <p:ph type="ftr" sz="quarter" idx="11"/>
          </p:nvPr>
        </p:nvSpPr>
        <p:spPr>
          <a:xfrm>
            <a:off x="4038600" y="6356350"/>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12" name="Espace réservé du numéro de diapositive 3">
            <a:extLst>
              <a:ext uri="{FF2B5EF4-FFF2-40B4-BE49-F238E27FC236}">
                <a16:creationId xmlns:a16="http://schemas.microsoft.com/office/drawing/2014/main" id="{88035A7F-7469-C1D8-70B5-BCE61C34F31E}"/>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12</a:t>
            </a:fld>
            <a:endParaRPr lang="fr-FR" b="1" dirty="0">
              <a:solidFill>
                <a:schemeClr val="tx2">
                  <a:lumMod val="10000"/>
                  <a:lumOff val="90000"/>
                </a:schemeClr>
              </a:solidFill>
            </a:endParaRPr>
          </a:p>
        </p:txBody>
      </p:sp>
      <p:sp>
        <p:nvSpPr>
          <p:cNvPr id="3" name="ZoneTexte 2">
            <a:extLst>
              <a:ext uri="{FF2B5EF4-FFF2-40B4-BE49-F238E27FC236}">
                <a16:creationId xmlns:a16="http://schemas.microsoft.com/office/drawing/2014/main" id="{17E14220-F099-340F-D5CA-6B38B041FD4A}"/>
              </a:ext>
            </a:extLst>
          </p:cNvPr>
          <p:cNvSpPr txBox="1"/>
          <p:nvPr/>
        </p:nvSpPr>
        <p:spPr>
          <a:xfrm>
            <a:off x="1009000" y="263111"/>
            <a:ext cx="6096000"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SSH</a:t>
            </a:r>
            <a:endParaRPr lang="fr-FR" sz="3200" dirty="0">
              <a:solidFill>
                <a:schemeClr val="bg1"/>
              </a:solidFill>
            </a:endParaRPr>
          </a:p>
        </p:txBody>
      </p:sp>
    </p:spTree>
    <p:extLst>
      <p:ext uri="{BB962C8B-B14F-4D97-AF65-F5344CB8AC3E}">
        <p14:creationId xmlns:p14="http://schemas.microsoft.com/office/powerpoint/2010/main" val="3779533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p:sp>
        <p:nvSpPr>
          <p:cNvPr id="10" name="Espace réservé de la date 1">
            <a:extLst>
              <a:ext uri="{FF2B5EF4-FFF2-40B4-BE49-F238E27FC236}">
                <a16:creationId xmlns:a16="http://schemas.microsoft.com/office/drawing/2014/main" id="{A570FB64-18DC-415D-EC5F-CB1267EBD285}"/>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11" name="Espace réservé du pied de page 2">
            <a:extLst>
              <a:ext uri="{FF2B5EF4-FFF2-40B4-BE49-F238E27FC236}">
                <a16:creationId xmlns:a16="http://schemas.microsoft.com/office/drawing/2014/main" id="{733680B0-BB86-EF34-9C0C-8CF2C9CEB9E9}"/>
              </a:ext>
            </a:extLst>
          </p:cNvPr>
          <p:cNvSpPr>
            <a:spLocks noGrp="1"/>
          </p:cNvSpPr>
          <p:nvPr>
            <p:ph type="ftr" sz="quarter" idx="11"/>
          </p:nvPr>
        </p:nvSpPr>
        <p:spPr>
          <a:xfrm>
            <a:off x="4038600" y="6356350"/>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12" name="Espace réservé du numéro de diapositive 3">
            <a:extLst>
              <a:ext uri="{FF2B5EF4-FFF2-40B4-BE49-F238E27FC236}">
                <a16:creationId xmlns:a16="http://schemas.microsoft.com/office/drawing/2014/main" id="{88035A7F-7469-C1D8-70B5-BCE61C34F31E}"/>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13</a:t>
            </a:fld>
            <a:endParaRPr lang="fr-FR" b="1" dirty="0">
              <a:solidFill>
                <a:schemeClr val="tx2">
                  <a:lumMod val="10000"/>
                  <a:lumOff val="90000"/>
                </a:schemeClr>
              </a:solidFill>
            </a:endParaRPr>
          </a:p>
        </p:txBody>
      </p:sp>
      <p:sp>
        <p:nvSpPr>
          <p:cNvPr id="3" name="ZoneTexte 2">
            <a:extLst>
              <a:ext uri="{FF2B5EF4-FFF2-40B4-BE49-F238E27FC236}">
                <a16:creationId xmlns:a16="http://schemas.microsoft.com/office/drawing/2014/main" id="{17E14220-F099-340F-D5CA-6B38B041FD4A}"/>
              </a:ext>
            </a:extLst>
          </p:cNvPr>
          <p:cNvSpPr txBox="1"/>
          <p:nvPr/>
        </p:nvSpPr>
        <p:spPr>
          <a:xfrm>
            <a:off x="1009000" y="263111"/>
            <a:ext cx="6096000"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SSH</a:t>
            </a:r>
            <a:endParaRPr lang="fr-FR" sz="3200" dirty="0">
              <a:solidFill>
                <a:schemeClr val="bg1"/>
              </a:solidFill>
            </a:endParaRPr>
          </a:p>
        </p:txBody>
      </p:sp>
      <p:sp>
        <p:nvSpPr>
          <p:cNvPr id="8" name="ZoneTexte 7">
            <a:extLst>
              <a:ext uri="{FF2B5EF4-FFF2-40B4-BE49-F238E27FC236}">
                <a16:creationId xmlns:a16="http://schemas.microsoft.com/office/drawing/2014/main" id="{430838DE-F27F-493C-1ECB-199F15154B40}"/>
              </a:ext>
            </a:extLst>
          </p:cNvPr>
          <p:cNvSpPr txBox="1"/>
          <p:nvPr/>
        </p:nvSpPr>
        <p:spPr>
          <a:xfrm>
            <a:off x="466680" y="1314065"/>
            <a:ext cx="10197027" cy="4093428"/>
          </a:xfrm>
          <a:prstGeom prst="rect">
            <a:avLst/>
          </a:prstGeom>
          <a:noFill/>
        </p:spPr>
        <p:txBody>
          <a:bodyPr wrap="square">
            <a:spAutoFit/>
          </a:bodyPr>
          <a:lstStyle/>
          <a:p>
            <a:pPr algn="just"/>
            <a:r>
              <a:rPr lang="fr-FR" sz="2000" b="1" dirty="0">
                <a:solidFill>
                  <a:schemeClr val="bg1"/>
                </a:solidFill>
                <a:latin typeface="Calibri" panose="020F0502020204030204" pitchFamily="34" charset="0"/>
                <a:cs typeface="Calibri" panose="020F0502020204030204" pitchFamily="34" charset="0"/>
              </a:rPr>
              <a:t>Principe</a:t>
            </a:r>
          </a:p>
          <a:p>
            <a:pPr marL="342900" indent="-342900" algn="just">
              <a:buFont typeface="Wingdings" panose="05000000000000000000" pitchFamily="2" charset="2"/>
              <a:buChar char="§"/>
            </a:pPr>
            <a:r>
              <a:rPr lang="fr-FR" sz="2000" dirty="0">
                <a:solidFill>
                  <a:schemeClr val="bg1"/>
                </a:solidFill>
                <a:latin typeface="Calibri" panose="020F0502020204030204" pitchFamily="34" charset="0"/>
                <a:cs typeface="Calibri" panose="020F0502020204030204" pitchFamily="34" charset="0"/>
              </a:rPr>
              <a:t>Basé sur le mot de  passe</a:t>
            </a:r>
          </a:p>
          <a:p>
            <a:pPr marL="342900" indent="-342900" algn="just">
              <a:buFont typeface="Wingdings" panose="05000000000000000000" pitchFamily="2" charset="2"/>
              <a:buChar char="§"/>
            </a:pPr>
            <a:r>
              <a:rPr lang="fr-FR" sz="2000" dirty="0">
                <a:solidFill>
                  <a:schemeClr val="bg1"/>
                </a:solidFill>
                <a:latin typeface="Calibri" panose="020F0502020204030204" pitchFamily="34" charset="0"/>
                <a:cs typeface="Calibri" panose="020F0502020204030204" pitchFamily="34" charset="0"/>
              </a:rPr>
              <a:t>Basé sur les clés</a:t>
            </a:r>
          </a:p>
          <a:p>
            <a:pPr marL="800100" lvl="1" indent="-342900" algn="just">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Clé privée</a:t>
            </a:r>
          </a:p>
          <a:p>
            <a:pPr marL="800100" lvl="1" indent="-342900" algn="just">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Clé publique</a:t>
            </a:r>
          </a:p>
          <a:p>
            <a:pPr marL="1257300" lvl="2" indent="-342900" algn="just">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on peut déduire l’une de l’autre</a:t>
            </a:r>
          </a:p>
          <a:p>
            <a:pPr marL="1257300" lvl="2" indent="-342900" algn="just">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clé privée doit être protégée</a:t>
            </a:r>
          </a:p>
          <a:p>
            <a:pPr marL="1257300" lvl="2" indent="-342900" algn="just">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clé publique doit être déployée sur les serveurs distants</a:t>
            </a:r>
          </a:p>
          <a:p>
            <a:pPr marL="800100" lvl="1" indent="-342900" algn="just">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Type de la clé (option type : -t) : algorithme (rsa,dsa,ecdsa,</a:t>
            </a:r>
            <a:r>
              <a:rPr lang="fr-FR" sz="2000" b="1" dirty="0">
                <a:solidFill>
                  <a:schemeClr val="bg1"/>
                </a:solidFill>
                <a:latin typeface="Calibri" panose="020F0502020204030204" pitchFamily="34" charset="0"/>
                <a:cs typeface="Calibri" panose="020F0502020204030204" pitchFamily="34" charset="0"/>
              </a:rPr>
              <a:t>ed22519</a:t>
            </a:r>
            <a:r>
              <a:rPr lang="fr-FR" sz="2000" dirty="0">
                <a:solidFill>
                  <a:schemeClr val="bg1"/>
                </a:solidFill>
                <a:latin typeface="Calibri" panose="020F0502020204030204" pitchFamily="34" charset="0"/>
                <a:cs typeface="Calibri" panose="020F0502020204030204" pitchFamily="34" charset="0"/>
              </a:rPr>
              <a:t>)</a:t>
            </a:r>
          </a:p>
          <a:p>
            <a:pPr marL="800100" lvl="1" indent="-342900" algn="just">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Longueur de la clé (option  bit : -b) : </a:t>
            </a:r>
            <a:r>
              <a:rPr lang="fr-FR" sz="2000" b="1" dirty="0">
                <a:solidFill>
                  <a:schemeClr val="bg1"/>
                </a:solidFill>
                <a:latin typeface="Calibri" panose="020F0502020204030204" pitchFamily="34" charset="0"/>
                <a:cs typeface="Calibri" panose="020F0502020204030204" pitchFamily="34" charset="0"/>
              </a:rPr>
              <a:t>256</a:t>
            </a:r>
          </a:p>
          <a:p>
            <a:pPr marL="1257300" lvl="2" indent="-342900">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Normes de l'industrie : pour les certificats SSL/TLS, les normes de l'industrie recommandent généralement des longueurs de clé spécifiques.</a:t>
            </a:r>
          </a:p>
          <a:p>
            <a:pPr marL="1257300" lvl="2" indent="-342900">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Performances : compromis entre performance et sécurité</a:t>
            </a:r>
          </a:p>
        </p:txBody>
      </p:sp>
    </p:spTree>
    <p:extLst>
      <p:ext uri="{BB962C8B-B14F-4D97-AF65-F5344CB8AC3E}">
        <p14:creationId xmlns:p14="http://schemas.microsoft.com/office/powerpoint/2010/main" val="4068823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p:sp>
        <p:nvSpPr>
          <p:cNvPr id="3" name="ZoneTexte 2">
            <a:extLst>
              <a:ext uri="{FF2B5EF4-FFF2-40B4-BE49-F238E27FC236}">
                <a16:creationId xmlns:a16="http://schemas.microsoft.com/office/drawing/2014/main" id="{7D5120E9-B5AC-4632-F87F-E5D188F82BA1}"/>
              </a:ext>
            </a:extLst>
          </p:cNvPr>
          <p:cNvSpPr txBox="1"/>
          <p:nvPr/>
        </p:nvSpPr>
        <p:spPr>
          <a:xfrm>
            <a:off x="479559" y="1483715"/>
            <a:ext cx="6848893" cy="1200329"/>
          </a:xfrm>
          <a:prstGeom prst="rect">
            <a:avLst/>
          </a:prstGeom>
          <a:solidFill>
            <a:schemeClr val="tx1"/>
          </a:solidFill>
        </p:spPr>
        <p:txBody>
          <a:bodyPr wrap="square">
            <a:spAutoFit/>
          </a:bodyPr>
          <a:lstStyle/>
          <a:p>
            <a:pPr algn="just"/>
            <a:r>
              <a:rPr lang="fr-FR" sz="2400" b="1" dirty="0" err="1">
                <a:solidFill>
                  <a:schemeClr val="bg1"/>
                </a:solidFill>
                <a:latin typeface="Calibri" panose="020F0502020204030204" pitchFamily="34" charset="0"/>
                <a:cs typeface="Calibri" panose="020F0502020204030204" pitchFamily="34" charset="0"/>
              </a:rPr>
              <a:t>ssh</a:t>
            </a:r>
            <a:r>
              <a:rPr lang="fr-FR" sz="2400" dirty="0">
                <a:solidFill>
                  <a:schemeClr val="bg1"/>
                </a:solidFill>
                <a:latin typeface="Calibri" panose="020F0502020204030204" pitchFamily="34" charset="0"/>
                <a:cs typeface="Calibri" panose="020F0502020204030204" pitchFamily="34" charset="0"/>
              </a:rPr>
              <a:t> utilise par défaut, l’authentification par mot de passe afin d’assurer la communication avec un serveur </a:t>
            </a:r>
            <a:r>
              <a:rPr lang="fr-FR" sz="2400" dirty="0" err="1">
                <a:solidFill>
                  <a:schemeClr val="bg1"/>
                </a:solidFill>
                <a:latin typeface="Calibri" panose="020F0502020204030204" pitchFamily="34" charset="0"/>
                <a:cs typeface="Calibri" panose="020F0502020204030204" pitchFamily="34" charset="0"/>
              </a:rPr>
              <a:t>dsitant</a:t>
            </a:r>
            <a:endParaRPr lang="fr-FR" sz="2400" dirty="0">
              <a:solidFill>
                <a:schemeClr val="bg1"/>
              </a:solidFill>
              <a:latin typeface="Calibri" panose="020F0502020204030204" pitchFamily="34" charset="0"/>
              <a:cs typeface="Calibri" panose="020F0502020204030204" pitchFamily="34" charset="0"/>
            </a:endParaRPr>
          </a:p>
        </p:txBody>
      </p:sp>
      <p:sp>
        <p:nvSpPr>
          <p:cNvPr id="8" name="ZoneTexte 7">
            <a:extLst>
              <a:ext uri="{FF2B5EF4-FFF2-40B4-BE49-F238E27FC236}">
                <a16:creationId xmlns:a16="http://schemas.microsoft.com/office/drawing/2014/main" id="{2FDCC5BE-9114-E45A-EE38-764127E32F6C}"/>
              </a:ext>
            </a:extLst>
          </p:cNvPr>
          <p:cNvSpPr txBox="1"/>
          <p:nvPr/>
        </p:nvSpPr>
        <p:spPr>
          <a:xfrm>
            <a:off x="260617" y="3373240"/>
            <a:ext cx="5394721" cy="369332"/>
          </a:xfrm>
          <a:prstGeom prst="rect">
            <a:avLst/>
          </a:prstGeom>
          <a:solidFill>
            <a:schemeClr val="tx1">
              <a:lumMod val="85000"/>
              <a:lumOff val="15000"/>
            </a:schemeClr>
          </a:solidFill>
        </p:spPr>
        <p:txBody>
          <a:bodyPr wrap="square">
            <a:spAutoFit/>
          </a:bodyPr>
          <a:lstStyle/>
          <a:p>
            <a:pPr algn="just"/>
            <a:r>
              <a:rPr lang="fr-FR" dirty="0" err="1">
                <a:solidFill>
                  <a:srgbClr val="00B050"/>
                </a:solidFill>
                <a:latin typeface="Calibri" panose="020F0502020204030204" pitchFamily="34" charset="0"/>
                <a:cs typeface="Calibri" panose="020F0502020204030204" pitchFamily="34" charset="0"/>
              </a:rPr>
              <a:t>xirtam@ubuntu</a:t>
            </a:r>
            <a:r>
              <a:rPr lang="fr-FR" dirty="0">
                <a:solidFill>
                  <a:srgbClr val="00B050"/>
                </a:solidFill>
                <a:latin typeface="Calibri" panose="020F0502020204030204" pitchFamily="34" charset="0"/>
                <a:cs typeface="Calibri" panose="020F0502020204030204" pitchFamily="34" charset="0"/>
              </a:rPr>
              <a:t>:~$</a:t>
            </a:r>
            <a:endParaRPr lang="fr-FR" dirty="0">
              <a:solidFill>
                <a:schemeClr val="bg1"/>
              </a:solidFill>
              <a:latin typeface="Calibri" panose="020F0502020204030204" pitchFamily="34" charset="0"/>
              <a:cs typeface="Calibri" panose="020F0502020204030204" pitchFamily="34" charset="0"/>
            </a:endParaRPr>
          </a:p>
        </p:txBody>
      </p:sp>
      <p:pic>
        <p:nvPicPr>
          <p:cNvPr id="10" name="Picture 22" descr="Serveur - Icônes la technologie gratuites">
            <a:extLst>
              <a:ext uri="{FF2B5EF4-FFF2-40B4-BE49-F238E27FC236}">
                <a16:creationId xmlns:a16="http://schemas.microsoft.com/office/drawing/2014/main" id="{3B874F29-27EF-31C2-52EF-15911F9D7E92}"/>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05854" y="1969816"/>
            <a:ext cx="1228797" cy="1204993"/>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a16="http://schemas.microsoft.com/office/drawing/2014/main" id="{A2A7839E-F4BD-E1B9-BF15-957A0778B8C1}"/>
              </a:ext>
            </a:extLst>
          </p:cNvPr>
          <p:cNvSpPr txBox="1"/>
          <p:nvPr/>
        </p:nvSpPr>
        <p:spPr>
          <a:xfrm>
            <a:off x="7827601" y="1585287"/>
            <a:ext cx="2504941" cy="338555"/>
          </a:xfrm>
          <a:prstGeom prst="rect">
            <a:avLst/>
          </a:prstGeom>
          <a:noFill/>
        </p:spPr>
        <p:txBody>
          <a:bodyPr wrap="square" rtlCol="0">
            <a:spAutoFit/>
          </a:bodyPr>
          <a:lstStyle/>
          <a:p>
            <a:r>
              <a:rPr lang="fr-FR" sz="1600" dirty="0">
                <a:solidFill>
                  <a:srgbClr val="FFFF00"/>
                </a:solidFill>
              </a:rPr>
              <a:t>Serveur  1</a:t>
            </a:r>
          </a:p>
        </p:txBody>
      </p:sp>
      <p:pic>
        <p:nvPicPr>
          <p:cNvPr id="1046" name="Picture 22" descr="Laptop Icon Vector Art, Icons, and Graphics for Free Download">
            <a:extLst>
              <a:ext uri="{FF2B5EF4-FFF2-40B4-BE49-F238E27FC236}">
                <a16:creationId xmlns:a16="http://schemas.microsoft.com/office/drawing/2014/main" id="{D9029868-0E24-326C-2B11-4453271CF612}"/>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8334" t="18394" r="6333" b="18597"/>
          <a:stretch/>
        </p:blipFill>
        <p:spPr bwMode="auto">
          <a:xfrm>
            <a:off x="2283170" y="2286283"/>
            <a:ext cx="1449639" cy="1070393"/>
          </a:xfrm>
          <a:prstGeom prst="rect">
            <a:avLst/>
          </a:prstGeom>
          <a:noFill/>
          <a:extLst>
            <a:ext uri="{909E8E84-426E-40DD-AFC4-6F175D3DCCD1}">
              <a14:hiddenFill xmlns:a14="http://schemas.microsoft.com/office/drawing/2010/main">
                <a:solidFill>
                  <a:srgbClr val="FFFFFF"/>
                </a:solidFill>
              </a14:hiddenFill>
            </a:ext>
          </a:extLst>
        </p:spPr>
      </p:pic>
      <p:sp>
        <p:nvSpPr>
          <p:cNvPr id="18" name="ZoneTexte 17">
            <a:extLst>
              <a:ext uri="{FF2B5EF4-FFF2-40B4-BE49-F238E27FC236}">
                <a16:creationId xmlns:a16="http://schemas.microsoft.com/office/drawing/2014/main" id="{9989DF14-C609-063B-E52E-456A63887DFE}"/>
              </a:ext>
            </a:extLst>
          </p:cNvPr>
          <p:cNvSpPr txBox="1"/>
          <p:nvPr/>
        </p:nvSpPr>
        <p:spPr>
          <a:xfrm>
            <a:off x="9179014" y="2174054"/>
            <a:ext cx="2504941" cy="830997"/>
          </a:xfrm>
          <a:prstGeom prst="rect">
            <a:avLst/>
          </a:prstGeom>
          <a:noFill/>
        </p:spPr>
        <p:txBody>
          <a:bodyPr wrap="square" rtlCol="0">
            <a:spAutoFit/>
          </a:bodyPr>
          <a:lstStyle/>
          <a:p>
            <a:r>
              <a:rPr lang="fr-FR" sz="1600" dirty="0" err="1">
                <a:solidFill>
                  <a:schemeClr val="bg1"/>
                </a:solidFill>
                <a:latin typeface="Calibri" panose="020F0502020204030204" pitchFamily="34" charset="0"/>
                <a:cs typeface="Calibri" panose="020F0502020204030204" pitchFamily="34" charset="0"/>
              </a:rPr>
              <a:t>Username</a:t>
            </a:r>
            <a:r>
              <a:rPr lang="fr-FR" sz="1600" dirty="0">
                <a:solidFill>
                  <a:srgbClr val="FFFF00"/>
                </a:solidFill>
                <a:latin typeface="Calibri" panose="020F0502020204030204" pitchFamily="34" charset="0"/>
                <a:cs typeface="Calibri" panose="020F0502020204030204" pitchFamily="34" charset="0"/>
              </a:rPr>
              <a:t>  : </a:t>
            </a:r>
            <a:r>
              <a:rPr lang="fr-FR" sz="1600" dirty="0" err="1">
                <a:solidFill>
                  <a:srgbClr val="FFFF00"/>
                </a:solidFill>
                <a:latin typeface="Calibri" panose="020F0502020204030204" pitchFamily="34" charset="0"/>
                <a:cs typeface="Calibri" panose="020F0502020204030204" pitchFamily="34" charset="0"/>
              </a:rPr>
              <a:t>xyz</a:t>
            </a:r>
            <a:endParaRPr lang="fr-FR" sz="1600" dirty="0">
              <a:solidFill>
                <a:srgbClr val="FFFF00"/>
              </a:solidFill>
              <a:latin typeface="Calibri" panose="020F0502020204030204" pitchFamily="34" charset="0"/>
              <a:cs typeface="Calibri" panose="020F0502020204030204" pitchFamily="34" charset="0"/>
            </a:endParaRPr>
          </a:p>
          <a:p>
            <a:r>
              <a:rPr lang="fr-FR" sz="1600" dirty="0" err="1">
                <a:solidFill>
                  <a:schemeClr val="bg1"/>
                </a:solidFill>
                <a:latin typeface="Calibri" panose="020F0502020204030204" pitchFamily="34" charset="0"/>
                <a:cs typeface="Calibri" panose="020F0502020204030204" pitchFamily="34" charset="0"/>
              </a:rPr>
              <a:t>Hostname</a:t>
            </a:r>
            <a:r>
              <a:rPr lang="fr-FR" sz="1600" dirty="0">
                <a:solidFill>
                  <a:srgbClr val="FFFF00"/>
                </a:solidFill>
                <a:latin typeface="Calibri" panose="020F0502020204030204" pitchFamily="34" charset="0"/>
                <a:cs typeface="Calibri" panose="020F0502020204030204" pitchFamily="34" charset="0"/>
              </a:rPr>
              <a:t> : </a:t>
            </a:r>
            <a:r>
              <a:rPr lang="fr-FR" sz="1600" dirty="0" err="1">
                <a:solidFill>
                  <a:srgbClr val="FFFF00"/>
                </a:solidFill>
                <a:latin typeface="Calibri" panose="020F0502020204030204" pitchFamily="34" charset="0"/>
                <a:cs typeface="Calibri" panose="020F0502020204030204" pitchFamily="34" charset="0"/>
              </a:rPr>
              <a:t>remoteServer</a:t>
            </a:r>
            <a:endParaRPr lang="fr-FR" sz="1600" dirty="0">
              <a:solidFill>
                <a:srgbClr val="FFFF00"/>
              </a:solidFill>
              <a:latin typeface="Calibri" panose="020F0502020204030204" pitchFamily="34" charset="0"/>
              <a:cs typeface="Calibri" panose="020F0502020204030204" pitchFamily="34" charset="0"/>
            </a:endParaRPr>
          </a:p>
          <a:p>
            <a:r>
              <a:rPr lang="fr-FR" sz="1600" dirty="0">
                <a:solidFill>
                  <a:schemeClr val="bg1"/>
                </a:solidFill>
                <a:latin typeface="Calibri" panose="020F0502020204030204" pitchFamily="34" charset="0"/>
                <a:cs typeface="Calibri" panose="020F0502020204030204" pitchFamily="34" charset="0"/>
              </a:rPr>
              <a:t>IP : 1</a:t>
            </a:r>
            <a:r>
              <a:rPr lang="fr-FR" sz="1600" dirty="0">
                <a:solidFill>
                  <a:srgbClr val="FFFF00"/>
                </a:solidFill>
                <a:latin typeface="Calibri" panose="020F0502020204030204" pitchFamily="34" charset="0"/>
                <a:cs typeface="Calibri" panose="020F0502020204030204" pitchFamily="34" charset="0"/>
              </a:rPr>
              <a:t>92.168.233.133</a:t>
            </a:r>
          </a:p>
        </p:txBody>
      </p:sp>
      <p:sp>
        <p:nvSpPr>
          <p:cNvPr id="19" name="ZoneTexte 18">
            <a:extLst>
              <a:ext uri="{FF2B5EF4-FFF2-40B4-BE49-F238E27FC236}">
                <a16:creationId xmlns:a16="http://schemas.microsoft.com/office/drawing/2014/main" id="{31D0CEF4-BDDC-6EB4-579B-80E342397119}"/>
              </a:ext>
            </a:extLst>
          </p:cNvPr>
          <p:cNvSpPr txBox="1"/>
          <p:nvPr/>
        </p:nvSpPr>
        <p:spPr>
          <a:xfrm>
            <a:off x="384563" y="2659736"/>
            <a:ext cx="2504941" cy="584775"/>
          </a:xfrm>
          <a:prstGeom prst="rect">
            <a:avLst/>
          </a:prstGeom>
          <a:noFill/>
        </p:spPr>
        <p:txBody>
          <a:bodyPr wrap="square" rtlCol="0">
            <a:spAutoFit/>
          </a:bodyPr>
          <a:lstStyle/>
          <a:p>
            <a:r>
              <a:rPr lang="fr-FR" sz="1600" dirty="0" err="1">
                <a:solidFill>
                  <a:schemeClr val="bg1"/>
                </a:solidFill>
                <a:latin typeface="Calibri" panose="020F0502020204030204" pitchFamily="34" charset="0"/>
                <a:cs typeface="Calibri" panose="020F0502020204030204" pitchFamily="34" charset="0"/>
              </a:rPr>
              <a:t>Username</a:t>
            </a:r>
            <a:r>
              <a:rPr lang="fr-FR" sz="1600" dirty="0">
                <a:solidFill>
                  <a:srgbClr val="FFFF00"/>
                </a:solidFill>
                <a:latin typeface="Calibri" panose="020F0502020204030204" pitchFamily="34" charset="0"/>
                <a:cs typeface="Calibri" panose="020F0502020204030204" pitchFamily="34" charset="0"/>
              </a:rPr>
              <a:t>  : </a:t>
            </a:r>
            <a:r>
              <a:rPr lang="fr-FR" sz="1600" dirty="0" err="1">
                <a:solidFill>
                  <a:schemeClr val="accent6">
                    <a:lumMod val="75000"/>
                  </a:schemeClr>
                </a:solidFill>
                <a:latin typeface="Calibri" panose="020F0502020204030204" pitchFamily="34" charset="0"/>
                <a:cs typeface="Calibri" panose="020F0502020204030204" pitchFamily="34" charset="0"/>
              </a:rPr>
              <a:t>xirtam</a:t>
            </a:r>
            <a:endParaRPr lang="fr-FR" sz="1600" dirty="0">
              <a:solidFill>
                <a:schemeClr val="accent6">
                  <a:lumMod val="75000"/>
                </a:schemeClr>
              </a:solidFill>
              <a:latin typeface="Calibri" panose="020F0502020204030204" pitchFamily="34" charset="0"/>
              <a:cs typeface="Calibri" panose="020F0502020204030204" pitchFamily="34" charset="0"/>
            </a:endParaRPr>
          </a:p>
          <a:p>
            <a:r>
              <a:rPr lang="fr-FR" sz="1600" dirty="0" err="1">
                <a:solidFill>
                  <a:schemeClr val="bg1"/>
                </a:solidFill>
                <a:latin typeface="Calibri" panose="020F0502020204030204" pitchFamily="34" charset="0"/>
                <a:cs typeface="Calibri" panose="020F0502020204030204" pitchFamily="34" charset="0"/>
              </a:rPr>
              <a:t>Hostname</a:t>
            </a:r>
            <a:r>
              <a:rPr lang="fr-FR" sz="1600" dirty="0">
                <a:solidFill>
                  <a:srgbClr val="FFFF00"/>
                </a:solidFill>
                <a:latin typeface="Calibri" panose="020F0502020204030204" pitchFamily="34" charset="0"/>
                <a:cs typeface="Calibri" panose="020F0502020204030204" pitchFamily="34" charset="0"/>
              </a:rPr>
              <a:t> : </a:t>
            </a:r>
            <a:r>
              <a:rPr lang="fr-FR" sz="1600" dirty="0" err="1">
                <a:solidFill>
                  <a:schemeClr val="accent6">
                    <a:lumMod val="75000"/>
                  </a:schemeClr>
                </a:solidFill>
                <a:latin typeface="Calibri" panose="020F0502020204030204" pitchFamily="34" charset="0"/>
                <a:cs typeface="Calibri" panose="020F0502020204030204" pitchFamily="34" charset="0"/>
              </a:rPr>
              <a:t>ubuntu</a:t>
            </a:r>
            <a:endParaRPr lang="fr-FR" sz="1600" dirty="0">
              <a:solidFill>
                <a:srgbClr val="FFFF00"/>
              </a:solidFill>
              <a:latin typeface="Calibri" panose="020F0502020204030204" pitchFamily="34" charset="0"/>
              <a:cs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6">
            <p14:nvContentPartPr>
              <p14:cNvPr id="20" name="Encre 19">
                <a:extLst>
                  <a:ext uri="{FF2B5EF4-FFF2-40B4-BE49-F238E27FC236}">
                    <a16:creationId xmlns:a16="http://schemas.microsoft.com/office/drawing/2014/main" id="{11B7CAE6-B18D-3212-B656-285C05EA64EC}"/>
                  </a:ext>
                </a:extLst>
              </p14:cNvPr>
              <p14:cNvContentPartPr/>
              <p14:nvPr/>
            </p14:nvContentPartPr>
            <p14:xfrm>
              <a:off x="3681498" y="2697372"/>
              <a:ext cx="4143600" cy="199800"/>
            </p14:xfrm>
          </p:contentPart>
        </mc:Choice>
        <mc:Fallback xmlns="">
          <p:pic>
            <p:nvPicPr>
              <p:cNvPr id="20" name="Encre 19">
                <a:extLst>
                  <a:ext uri="{FF2B5EF4-FFF2-40B4-BE49-F238E27FC236}">
                    <a16:creationId xmlns:a16="http://schemas.microsoft.com/office/drawing/2014/main" id="{11B7CAE6-B18D-3212-B656-285C05EA64EC}"/>
                  </a:ext>
                </a:extLst>
              </p:cNvPr>
              <p:cNvPicPr/>
              <p:nvPr/>
            </p:nvPicPr>
            <p:blipFill>
              <a:blip r:embed="rId7"/>
              <a:stretch>
                <a:fillRect/>
              </a:stretch>
            </p:blipFill>
            <p:spPr>
              <a:xfrm>
                <a:off x="3672858" y="2688372"/>
                <a:ext cx="416124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9"/>
              <a:stretch>
                <a:fillRect/>
              </a:stretch>
            </p:blipFill>
            <p:spPr>
              <a:xfrm>
                <a:off x="-1915139" y="866774"/>
                <a:ext cx="18000" cy="18000"/>
              </a:xfrm>
              <a:prstGeom prst="rect">
                <a:avLst/>
              </a:prstGeom>
            </p:spPr>
          </p:pic>
        </mc:Fallback>
      </mc:AlternateContent>
      <p:sp>
        <p:nvSpPr>
          <p:cNvPr id="22" name="ZoneTexte 21">
            <a:extLst>
              <a:ext uri="{FF2B5EF4-FFF2-40B4-BE49-F238E27FC236}">
                <a16:creationId xmlns:a16="http://schemas.microsoft.com/office/drawing/2014/main" id="{2463D24B-C1D4-4AD1-05E4-182A59024B32}"/>
              </a:ext>
            </a:extLst>
          </p:cNvPr>
          <p:cNvSpPr txBox="1"/>
          <p:nvPr/>
        </p:nvSpPr>
        <p:spPr>
          <a:xfrm>
            <a:off x="6481653" y="3359452"/>
            <a:ext cx="5394721" cy="369332"/>
          </a:xfrm>
          <a:prstGeom prst="rect">
            <a:avLst/>
          </a:prstGeom>
          <a:solidFill>
            <a:schemeClr val="tx1">
              <a:lumMod val="85000"/>
              <a:lumOff val="15000"/>
            </a:schemeClr>
          </a:solidFill>
        </p:spPr>
        <p:txBody>
          <a:bodyPr wrap="square">
            <a:spAutoFit/>
          </a:bodyPr>
          <a:lstStyle/>
          <a:p>
            <a:pPr algn="just"/>
            <a:r>
              <a:rPr lang="fr-FR" dirty="0" err="1">
                <a:solidFill>
                  <a:srgbClr val="FFFF00"/>
                </a:solidFill>
                <a:latin typeface="Calibri" panose="020F0502020204030204" pitchFamily="34" charset="0"/>
                <a:cs typeface="Calibri" panose="020F0502020204030204" pitchFamily="34" charset="0"/>
              </a:rPr>
              <a:t>xyz@uremoteServer</a:t>
            </a:r>
            <a:r>
              <a:rPr lang="fr-FR" dirty="0">
                <a:solidFill>
                  <a:srgbClr val="FFFF00"/>
                </a:solidFill>
                <a:latin typeface="Calibri" panose="020F0502020204030204" pitchFamily="34" charset="0"/>
                <a:cs typeface="Calibri" panose="020F0502020204030204" pitchFamily="34" charset="0"/>
              </a:rPr>
              <a:t>:~$</a:t>
            </a:r>
            <a:endParaRPr lang="fr-FR" b="1" dirty="0">
              <a:solidFill>
                <a:srgbClr val="0070C0"/>
              </a:solidFill>
              <a:latin typeface="Calibri" panose="020F0502020204030204" pitchFamily="34" charset="0"/>
              <a:cs typeface="Calibri" panose="020F0502020204030204" pitchFamily="34" charset="0"/>
            </a:endParaRPr>
          </a:p>
        </p:txBody>
      </p:sp>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4038600" y="6356350"/>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14</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10">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11"/>
              <a:stretch>
                <a:fillRect/>
              </a:stretch>
            </p:blipFill>
            <p:spPr>
              <a:xfrm>
                <a:off x="13384861" y="4241054"/>
                <a:ext cx="18000" cy="18000"/>
              </a:xfrm>
              <a:prstGeom prst="rect">
                <a:avLst/>
              </a:prstGeom>
            </p:spPr>
          </p:pic>
        </mc:Fallback>
      </mc:AlternateContent>
      <p:sp>
        <p:nvSpPr>
          <p:cNvPr id="34" name="ZoneTexte 33">
            <a:extLst>
              <a:ext uri="{FF2B5EF4-FFF2-40B4-BE49-F238E27FC236}">
                <a16:creationId xmlns:a16="http://schemas.microsoft.com/office/drawing/2014/main" id="{4583A6F5-7433-04AA-130B-C00CADE13B09}"/>
              </a:ext>
            </a:extLst>
          </p:cNvPr>
          <p:cNvSpPr txBox="1"/>
          <p:nvPr/>
        </p:nvSpPr>
        <p:spPr>
          <a:xfrm rot="19510201">
            <a:off x="4886211" y="2602230"/>
            <a:ext cx="728951" cy="369332"/>
          </a:xfrm>
          <a:prstGeom prst="rect">
            <a:avLst/>
          </a:prstGeom>
          <a:noFill/>
        </p:spPr>
        <p:txBody>
          <a:bodyPr wrap="square">
            <a:spAutoFit/>
          </a:bodyPr>
          <a:lstStyle/>
          <a:p>
            <a:r>
              <a:rPr lang="fr-FR" sz="1800" dirty="0" err="1">
                <a:solidFill>
                  <a:srgbClr val="FFFF00"/>
                </a:solidFill>
                <a:effectLst/>
                <a:latin typeface="Arial Black" panose="020B0A04020102020204" pitchFamily="34" charset="0"/>
                <a:ea typeface="Calibri" panose="020F0502020204030204" pitchFamily="34" charset="0"/>
                <a:cs typeface="Calibri" panose="020F0502020204030204" pitchFamily="34" charset="0"/>
              </a:rPr>
              <a:t>ssh</a:t>
            </a:r>
            <a:endParaRPr lang="fr-FR" dirty="0"/>
          </a:p>
        </p:txBody>
      </p:sp>
      <p:sp>
        <p:nvSpPr>
          <p:cNvPr id="7" name="ZoneTexte 6">
            <a:extLst>
              <a:ext uri="{FF2B5EF4-FFF2-40B4-BE49-F238E27FC236}">
                <a16:creationId xmlns:a16="http://schemas.microsoft.com/office/drawing/2014/main" id="{25DA969C-A3CE-8697-F2B9-AA93538B27C8}"/>
              </a:ext>
            </a:extLst>
          </p:cNvPr>
          <p:cNvSpPr txBox="1"/>
          <p:nvPr/>
        </p:nvSpPr>
        <p:spPr>
          <a:xfrm>
            <a:off x="1009000" y="263111"/>
            <a:ext cx="6096000"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SSH</a:t>
            </a:r>
            <a:endParaRPr lang="fr-FR" sz="3200" dirty="0">
              <a:solidFill>
                <a:schemeClr val="bg1"/>
              </a:solidFill>
            </a:endParaRPr>
          </a:p>
        </p:txBody>
      </p:sp>
    </p:spTree>
    <p:extLst>
      <p:ext uri="{BB962C8B-B14F-4D97-AF65-F5344CB8AC3E}">
        <p14:creationId xmlns:p14="http://schemas.microsoft.com/office/powerpoint/2010/main" val="3791887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ZoneTexte 16">
            <a:extLst>
              <a:ext uri="{FF2B5EF4-FFF2-40B4-BE49-F238E27FC236}">
                <a16:creationId xmlns:a16="http://schemas.microsoft.com/office/drawing/2014/main" id="{3304ECA6-6052-8018-1667-DE54AF95AE39}"/>
              </a:ext>
            </a:extLst>
          </p:cNvPr>
          <p:cNvSpPr txBox="1"/>
          <p:nvPr/>
        </p:nvSpPr>
        <p:spPr>
          <a:xfrm>
            <a:off x="260619" y="3373241"/>
            <a:ext cx="5394719" cy="369332"/>
          </a:xfrm>
          <a:prstGeom prst="rect">
            <a:avLst/>
          </a:prstGeom>
          <a:solidFill>
            <a:schemeClr val="tx1">
              <a:lumMod val="85000"/>
              <a:lumOff val="15000"/>
            </a:schemeClr>
          </a:solidFill>
        </p:spPr>
        <p:txBody>
          <a:bodyPr wrap="square">
            <a:spAutoFit/>
          </a:bodyPr>
          <a:lstStyle/>
          <a:p>
            <a:pPr algn="just"/>
            <a:r>
              <a:rPr lang="fr-FR" dirty="0" err="1">
                <a:solidFill>
                  <a:srgbClr val="00B050"/>
                </a:solidFill>
                <a:latin typeface="Calibri" panose="020F0502020204030204" pitchFamily="34" charset="0"/>
                <a:cs typeface="Calibri" panose="020F0502020204030204" pitchFamily="34" charset="0"/>
              </a:rPr>
              <a:t>xirtam@ubuntu</a:t>
            </a:r>
            <a:r>
              <a:rPr lang="fr-FR" dirty="0">
                <a:solidFill>
                  <a:srgbClr val="00B050"/>
                </a:solidFill>
                <a:latin typeface="Calibri" panose="020F0502020204030204" pitchFamily="34" charset="0"/>
                <a:cs typeface="Calibri" panose="020F0502020204030204" pitchFamily="34" charset="0"/>
              </a:rPr>
              <a:t>:~$</a:t>
            </a:r>
            <a:endParaRPr lang="fr-FR" dirty="0">
              <a:solidFill>
                <a:schemeClr val="bg1"/>
              </a:solidFill>
              <a:latin typeface="Calibri" panose="020F0502020204030204" pitchFamily="34" charset="0"/>
              <a:cs typeface="Calibri" panose="020F0502020204030204" pitchFamily="34" charset="0"/>
            </a:endParaRPr>
          </a:p>
        </p:txBody>
      </p:sp>
      <p:sp>
        <p:nvSpPr>
          <p:cNvPr id="7" name="ZoneTexte 6">
            <a:extLst>
              <a:ext uri="{FF2B5EF4-FFF2-40B4-BE49-F238E27FC236}">
                <a16:creationId xmlns:a16="http://schemas.microsoft.com/office/drawing/2014/main" id="{D5608F66-ADFC-7BDF-A99F-B43D26CF0652}"/>
              </a:ext>
            </a:extLst>
          </p:cNvPr>
          <p:cNvSpPr txBox="1"/>
          <p:nvPr/>
        </p:nvSpPr>
        <p:spPr>
          <a:xfrm>
            <a:off x="6484024" y="3363906"/>
            <a:ext cx="5394721" cy="369332"/>
          </a:xfrm>
          <a:prstGeom prst="rect">
            <a:avLst/>
          </a:prstGeom>
          <a:solidFill>
            <a:schemeClr val="tx1">
              <a:lumMod val="85000"/>
              <a:lumOff val="15000"/>
            </a:schemeClr>
          </a:solidFill>
        </p:spPr>
        <p:txBody>
          <a:bodyPr wrap="square">
            <a:spAutoFit/>
          </a:bodyPr>
          <a:lstStyle/>
          <a:p>
            <a:pPr algn="just"/>
            <a:r>
              <a:rPr lang="fr-FR" dirty="0" err="1">
                <a:solidFill>
                  <a:srgbClr val="FFFF00"/>
                </a:solidFill>
                <a:latin typeface="Calibri" panose="020F0502020204030204" pitchFamily="34" charset="0"/>
                <a:cs typeface="Calibri" panose="020F0502020204030204" pitchFamily="34" charset="0"/>
              </a:rPr>
              <a:t>xyz@uremoteServer</a:t>
            </a:r>
            <a:r>
              <a:rPr lang="fr-FR" dirty="0">
                <a:solidFill>
                  <a:srgbClr val="FFFF00"/>
                </a:solidFill>
                <a:latin typeface="Calibri" panose="020F0502020204030204" pitchFamily="34" charset="0"/>
                <a:cs typeface="Calibri" panose="020F0502020204030204" pitchFamily="34" charset="0"/>
              </a:rPr>
              <a:t>:~$ </a:t>
            </a:r>
            <a:r>
              <a:rPr lang="fr-FR" dirty="0">
                <a:solidFill>
                  <a:schemeClr val="bg1"/>
                </a:solidFill>
                <a:latin typeface="Calibri" panose="020F0502020204030204" pitchFamily="34" charset="0"/>
                <a:cs typeface="Calibri" panose="020F0502020204030204" pitchFamily="34" charset="0"/>
              </a:rPr>
              <a:t>ls</a:t>
            </a:r>
          </a:p>
        </p:txBody>
      </p:sp>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p:sp>
        <p:nvSpPr>
          <p:cNvPr id="3" name="ZoneTexte 2">
            <a:extLst>
              <a:ext uri="{FF2B5EF4-FFF2-40B4-BE49-F238E27FC236}">
                <a16:creationId xmlns:a16="http://schemas.microsoft.com/office/drawing/2014/main" id="{7D5120E9-B5AC-4632-F87F-E5D188F82BA1}"/>
              </a:ext>
            </a:extLst>
          </p:cNvPr>
          <p:cNvSpPr txBox="1"/>
          <p:nvPr/>
        </p:nvSpPr>
        <p:spPr>
          <a:xfrm>
            <a:off x="479559" y="1483715"/>
            <a:ext cx="6848893" cy="707886"/>
          </a:xfrm>
          <a:prstGeom prst="rect">
            <a:avLst/>
          </a:prstGeom>
          <a:solidFill>
            <a:schemeClr val="tx1"/>
          </a:solidFill>
        </p:spPr>
        <p:txBody>
          <a:bodyPr wrap="square">
            <a:spAutoFit/>
          </a:bodyPr>
          <a:lstStyle/>
          <a:p>
            <a:pPr algn="just"/>
            <a:r>
              <a:rPr lang="fr-FR" sz="2000" b="1" dirty="0" err="1">
                <a:solidFill>
                  <a:schemeClr val="bg1"/>
                </a:solidFill>
                <a:latin typeface="Calibri" panose="020F0502020204030204" pitchFamily="34" charset="0"/>
                <a:cs typeface="Calibri" panose="020F0502020204030204" pitchFamily="34" charset="0"/>
              </a:rPr>
              <a:t>ssh</a:t>
            </a:r>
            <a:r>
              <a:rPr lang="fr-FR" sz="2000" dirty="0">
                <a:solidFill>
                  <a:schemeClr val="bg1"/>
                </a:solidFill>
                <a:latin typeface="Calibri" panose="020F0502020204030204" pitchFamily="34" charset="0"/>
                <a:cs typeface="Calibri" panose="020F0502020204030204" pitchFamily="34" charset="0"/>
              </a:rPr>
              <a:t> utilise par défaut, l’authentification par mot de passe afin d’assurer la communication avec un serveur </a:t>
            </a:r>
            <a:r>
              <a:rPr lang="fr-FR" sz="2000" dirty="0" err="1">
                <a:solidFill>
                  <a:schemeClr val="bg1"/>
                </a:solidFill>
                <a:latin typeface="Calibri" panose="020F0502020204030204" pitchFamily="34" charset="0"/>
                <a:cs typeface="Calibri" panose="020F0502020204030204" pitchFamily="34" charset="0"/>
              </a:rPr>
              <a:t>dsitant</a:t>
            </a:r>
            <a:endParaRPr lang="fr-FR" sz="2000" dirty="0">
              <a:solidFill>
                <a:schemeClr val="bg1"/>
              </a:solidFill>
              <a:latin typeface="Calibri" panose="020F0502020204030204" pitchFamily="34" charset="0"/>
              <a:cs typeface="Calibri" panose="020F0502020204030204" pitchFamily="34" charset="0"/>
            </a:endParaRPr>
          </a:p>
        </p:txBody>
      </p:sp>
      <p:pic>
        <p:nvPicPr>
          <p:cNvPr id="10" name="Picture 22" descr="Serveur - Icônes la technologie gratuites">
            <a:extLst>
              <a:ext uri="{FF2B5EF4-FFF2-40B4-BE49-F238E27FC236}">
                <a16:creationId xmlns:a16="http://schemas.microsoft.com/office/drawing/2014/main" id="{3B874F29-27EF-31C2-52EF-15911F9D7E92}"/>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05854" y="1969816"/>
            <a:ext cx="1228797" cy="1204993"/>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a16="http://schemas.microsoft.com/office/drawing/2014/main" id="{A2A7839E-F4BD-E1B9-BF15-957A0778B8C1}"/>
              </a:ext>
            </a:extLst>
          </p:cNvPr>
          <p:cNvSpPr txBox="1"/>
          <p:nvPr/>
        </p:nvSpPr>
        <p:spPr>
          <a:xfrm>
            <a:off x="7827601" y="1585287"/>
            <a:ext cx="2504941" cy="338555"/>
          </a:xfrm>
          <a:prstGeom prst="rect">
            <a:avLst/>
          </a:prstGeom>
          <a:noFill/>
        </p:spPr>
        <p:txBody>
          <a:bodyPr wrap="square" rtlCol="0">
            <a:spAutoFit/>
          </a:bodyPr>
          <a:lstStyle/>
          <a:p>
            <a:r>
              <a:rPr lang="fr-FR" sz="1600" dirty="0">
                <a:solidFill>
                  <a:srgbClr val="FFFF00"/>
                </a:solidFill>
                <a:latin typeface="Calibri" panose="020F0502020204030204" pitchFamily="34" charset="0"/>
                <a:cs typeface="Calibri" panose="020F0502020204030204" pitchFamily="34" charset="0"/>
              </a:rPr>
              <a:t>Serveur  1</a:t>
            </a:r>
          </a:p>
        </p:txBody>
      </p:sp>
      <p:pic>
        <p:nvPicPr>
          <p:cNvPr id="1046" name="Picture 22" descr="Laptop Icon Vector Art, Icons, and Graphics for Free Download">
            <a:extLst>
              <a:ext uri="{FF2B5EF4-FFF2-40B4-BE49-F238E27FC236}">
                <a16:creationId xmlns:a16="http://schemas.microsoft.com/office/drawing/2014/main" id="{D9029868-0E24-326C-2B11-4453271CF612}"/>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8334" t="18394" r="6333" b="18597"/>
          <a:stretch/>
        </p:blipFill>
        <p:spPr bwMode="auto">
          <a:xfrm>
            <a:off x="2283170" y="2286283"/>
            <a:ext cx="1449639" cy="1070393"/>
          </a:xfrm>
          <a:prstGeom prst="rect">
            <a:avLst/>
          </a:prstGeom>
          <a:noFill/>
          <a:extLst>
            <a:ext uri="{909E8E84-426E-40DD-AFC4-6F175D3DCCD1}">
              <a14:hiddenFill xmlns:a14="http://schemas.microsoft.com/office/drawing/2010/main">
                <a:solidFill>
                  <a:srgbClr val="FFFFFF"/>
                </a:solidFill>
              </a14:hiddenFill>
            </a:ext>
          </a:extLst>
        </p:spPr>
      </p:pic>
      <p:sp>
        <p:nvSpPr>
          <p:cNvPr id="18" name="ZoneTexte 17">
            <a:extLst>
              <a:ext uri="{FF2B5EF4-FFF2-40B4-BE49-F238E27FC236}">
                <a16:creationId xmlns:a16="http://schemas.microsoft.com/office/drawing/2014/main" id="{9989DF14-C609-063B-E52E-456A63887DFE}"/>
              </a:ext>
            </a:extLst>
          </p:cNvPr>
          <p:cNvSpPr txBox="1"/>
          <p:nvPr/>
        </p:nvSpPr>
        <p:spPr>
          <a:xfrm>
            <a:off x="9181383" y="1915230"/>
            <a:ext cx="2504941" cy="1077218"/>
          </a:xfrm>
          <a:prstGeom prst="rect">
            <a:avLst/>
          </a:prstGeom>
          <a:noFill/>
        </p:spPr>
        <p:txBody>
          <a:bodyPr wrap="square" rtlCol="0">
            <a:spAutoFit/>
          </a:bodyPr>
          <a:lstStyle/>
          <a:p>
            <a:r>
              <a:rPr lang="fr-FR" sz="1600" dirty="0" err="1">
                <a:solidFill>
                  <a:schemeClr val="bg1"/>
                </a:solidFill>
                <a:latin typeface="Calibri" panose="020F0502020204030204" pitchFamily="34" charset="0"/>
                <a:cs typeface="Calibri" panose="020F0502020204030204" pitchFamily="34" charset="0"/>
              </a:rPr>
              <a:t>Username</a:t>
            </a:r>
            <a:r>
              <a:rPr lang="fr-FR" sz="1600" dirty="0">
                <a:solidFill>
                  <a:srgbClr val="FFFF00"/>
                </a:solidFill>
                <a:latin typeface="Calibri" panose="020F0502020204030204" pitchFamily="34" charset="0"/>
                <a:cs typeface="Calibri" panose="020F0502020204030204" pitchFamily="34" charset="0"/>
              </a:rPr>
              <a:t>  : </a:t>
            </a:r>
            <a:r>
              <a:rPr lang="fr-FR" sz="1600" dirty="0" err="1">
                <a:solidFill>
                  <a:srgbClr val="FFFF00"/>
                </a:solidFill>
                <a:latin typeface="Calibri" panose="020F0502020204030204" pitchFamily="34" charset="0"/>
                <a:cs typeface="Calibri" panose="020F0502020204030204" pitchFamily="34" charset="0"/>
              </a:rPr>
              <a:t>xyz</a:t>
            </a:r>
            <a:endParaRPr lang="fr-FR" sz="1600" dirty="0">
              <a:solidFill>
                <a:srgbClr val="FFFF00"/>
              </a:solidFill>
              <a:latin typeface="Calibri" panose="020F0502020204030204" pitchFamily="34" charset="0"/>
              <a:cs typeface="Calibri" panose="020F0502020204030204" pitchFamily="34" charset="0"/>
            </a:endParaRPr>
          </a:p>
          <a:p>
            <a:r>
              <a:rPr lang="fr-FR" sz="1600" dirty="0" err="1">
                <a:solidFill>
                  <a:schemeClr val="bg1"/>
                </a:solidFill>
                <a:latin typeface="Calibri" panose="020F0502020204030204" pitchFamily="34" charset="0"/>
                <a:cs typeface="Calibri" panose="020F0502020204030204" pitchFamily="34" charset="0"/>
              </a:rPr>
              <a:t>Hostname</a:t>
            </a:r>
            <a:r>
              <a:rPr lang="fr-FR" sz="1600" dirty="0">
                <a:solidFill>
                  <a:srgbClr val="FFFF00"/>
                </a:solidFill>
                <a:latin typeface="Calibri" panose="020F0502020204030204" pitchFamily="34" charset="0"/>
                <a:cs typeface="Calibri" panose="020F0502020204030204" pitchFamily="34" charset="0"/>
              </a:rPr>
              <a:t> : </a:t>
            </a:r>
            <a:r>
              <a:rPr lang="fr-FR" sz="1600" dirty="0" err="1">
                <a:solidFill>
                  <a:srgbClr val="FFFF00"/>
                </a:solidFill>
                <a:latin typeface="Calibri" panose="020F0502020204030204" pitchFamily="34" charset="0"/>
                <a:cs typeface="Calibri" panose="020F0502020204030204" pitchFamily="34" charset="0"/>
              </a:rPr>
              <a:t>remoteServer</a:t>
            </a:r>
            <a:endParaRPr lang="fr-FR" sz="1600" dirty="0">
              <a:solidFill>
                <a:srgbClr val="FFFF00"/>
              </a:solidFill>
              <a:latin typeface="Calibri" panose="020F0502020204030204" pitchFamily="34" charset="0"/>
              <a:cs typeface="Calibri" panose="020F0502020204030204" pitchFamily="34" charset="0"/>
            </a:endParaRPr>
          </a:p>
          <a:p>
            <a:r>
              <a:rPr lang="fr-FR" sz="1600" dirty="0">
                <a:solidFill>
                  <a:schemeClr val="bg1"/>
                </a:solidFill>
                <a:latin typeface="Calibri" panose="020F0502020204030204" pitchFamily="34" charset="0"/>
                <a:cs typeface="Calibri" panose="020F0502020204030204" pitchFamily="34" charset="0"/>
              </a:rPr>
              <a:t>IP : 1</a:t>
            </a:r>
            <a:r>
              <a:rPr lang="fr-FR" sz="1600" dirty="0">
                <a:solidFill>
                  <a:srgbClr val="FFFF00"/>
                </a:solidFill>
                <a:latin typeface="Calibri" panose="020F0502020204030204" pitchFamily="34" charset="0"/>
                <a:cs typeface="Calibri" panose="020F0502020204030204" pitchFamily="34" charset="0"/>
              </a:rPr>
              <a:t>92.168.233.133</a:t>
            </a:r>
          </a:p>
          <a:p>
            <a:r>
              <a:rPr lang="fr-FR" sz="1600" dirty="0" err="1">
                <a:solidFill>
                  <a:schemeClr val="bg1"/>
                </a:solidFill>
                <a:latin typeface="Calibri" panose="020F0502020204030204" pitchFamily="34" charset="0"/>
                <a:cs typeface="Calibri" panose="020F0502020204030204" pitchFamily="34" charset="0"/>
              </a:rPr>
              <a:t>Password</a:t>
            </a:r>
            <a:r>
              <a:rPr lang="fr-FR" sz="1600" dirty="0">
                <a:solidFill>
                  <a:schemeClr val="bg1"/>
                </a:solidFill>
                <a:latin typeface="Calibri" panose="020F0502020204030204" pitchFamily="34" charset="0"/>
                <a:cs typeface="Calibri" panose="020F0502020204030204" pitchFamily="34" charset="0"/>
              </a:rPr>
              <a:t>  : </a:t>
            </a:r>
            <a:r>
              <a:rPr lang="fr-FR" sz="1600" dirty="0">
                <a:solidFill>
                  <a:srgbClr val="FFFF00"/>
                </a:solidFill>
                <a:latin typeface="Calibri" panose="020F0502020204030204" pitchFamily="34" charset="0"/>
                <a:cs typeface="Calibri" panose="020F0502020204030204" pitchFamily="34" charset="0"/>
              </a:rPr>
              <a:t>********</a:t>
            </a:r>
          </a:p>
        </p:txBody>
      </p:sp>
      <p:sp>
        <p:nvSpPr>
          <p:cNvPr id="19" name="ZoneTexte 18">
            <a:extLst>
              <a:ext uri="{FF2B5EF4-FFF2-40B4-BE49-F238E27FC236}">
                <a16:creationId xmlns:a16="http://schemas.microsoft.com/office/drawing/2014/main" id="{31D0CEF4-BDDC-6EB4-579B-80E342397119}"/>
              </a:ext>
            </a:extLst>
          </p:cNvPr>
          <p:cNvSpPr txBox="1"/>
          <p:nvPr/>
        </p:nvSpPr>
        <p:spPr>
          <a:xfrm>
            <a:off x="384563" y="2659736"/>
            <a:ext cx="2504941" cy="584775"/>
          </a:xfrm>
          <a:prstGeom prst="rect">
            <a:avLst/>
          </a:prstGeom>
          <a:noFill/>
        </p:spPr>
        <p:txBody>
          <a:bodyPr wrap="square" rtlCol="0">
            <a:spAutoFit/>
          </a:bodyPr>
          <a:lstStyle/>
          <a:p>
            <a:r>
              <a:rPr lang="fr-FR" sz="1600" dirty="0" err="1">
                <a:solidFill>
                  <a:schemeClr val="bg1"/>
                </a:solidFill>
                <a:latin typeface="Calibri" panose="020F0502020204030204" pitchFamily="34" charset="0"/>
                <a:cs typeface="Calibri" panose="020F0502020204030204" pitchFamily="34" charset="0"/>
              </a:rPr>
              <a:t>Username</a:t>
            </a:r>
            <a:r>
              <a:rPr lang="fr-FR" sz="1600" dirty="0">
                <a:solidFill>
                  <a:srgbClr val="FFFF00"/>
                </a:solidFill>
                <a:latin typeface="Calibri" panose="020F0502020204030204" pitchFamily="34" charset="0"/>
                <a:cs typeface="Calibri" panose="020F0502020204030204" pitchFamily="34" charset="0"/>
              </a:rPr>
              <a:t>  : </a:t>
            </a:r>
            <a:r>
              <a:rPr lang="fr-FR" sz="1600" dirty="0" err="1">
                <a:solidFill>
                  <a:schemeClr val="accent6">
                    <a:lumMod val="75000"/>
                  </a:schemeClr>
                </a:solidFill>
                <a:latin typeface="Calibri" panose="020F0502020204030204" pitchFamily="34" charset="0"/>
                <a:cs typeface="Calibri" panose="020F0502020204030204" pitchFamily="34" charset="0"/>
              </a:rPr>
              <a:t>xirtam</a:t>
            </a:r>
            <a:endParaRPr lang="fr-FR" sz="1600" dirty="0">
              <a:solidFill>
                <a:schemeClr val="accent6">
                  <a:lumMod val="75000"/>
                </a:schemeClr>
              </a:solidFill>
              <a:latin typeface="Calibri" panose="020F0502020204030204" pitchFamily="34" charset="0"/>
              <a:cs typeface="Calibri" panose="020F0502020204030204" pitchFamily="34" charset="0"/>
            </a:endParaRPr>
          </a:p>
          <a:p>
            <a:r>
              <a:rPr lang="fr-FR" sz="1600" dirty="0" err="1">
                <a:solidFill>
                  <a:schemeClr val="bg1"/>
                </a:solidFill>
                <a:latin typeface="Calibri" panose="020F0502020204030204" pitchFamily="34" charset="0"/>
                <a:cs typeface="Calibri" panose="020F0502020204030204" pitchFamily="34" charset="0"/>
              </a:rPr>
              <a:t>Hostname</a:t>
            </a:r>
            <a:r>
              <a:rPr lang="fr-FR" sz="1600" dirty="0">
                <a:solidFill>
                  <a:srgbClr val="FFFF00"/>
                </a:solidFill>
                <a:latin typeface="Calibri" panose="020F0502020204030204" pitchFamily="34" charset="0"/>
                <a:cs typeface="Calibri" panose="020F0502020204030204" pitchFamily="34" charset="0"/>
              </a:rPr>
              <a:t> : </a:t>
            </a:r>
            <a:r>
              <a:rPr lang="fr-FR" sz="1600" dirty="0" err="1">
                <a:solidFill>
                  <a:schemeClr val="accent6">
                    <a:lumMod val="75000"/>
                  </a:schemeClr>
                </a:solidFill>
                <a:latin typeface="Calibri" panose="020F0502020204030204" pitchFamily="34" charset="0"/>
                <a:cs typeface="Calibri" panose="020F0502020204030204" pitchFamily="34" charset="0"/>
              </a:rPr>
              <a:t>ubuntu</a:t>
            </a:r>
            <a:endParaRPr lang="fr-FR" sz="1600" dirty="0">
              <a:solidFill>
                <a:srgbClr val="FFFF00"/>
              </a:solidFill>
              <a:latin typeface="Calibri" panose="020F0502020204030204" pitchFamily="34" charset="0"/>
              <a:cs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6">
            <p14:nvContentPartPr>
              <p14:cNvPr id="20" name="Encre 19">
                <a:extLst>
                  <a:ext uri="{FF2B5EF4-FFF2-40B4-BE49-F238E27FC236}">
                    <a16:creationId xmlns:a16="http://schemas.microsoft.com/office/drawing/2014/main" id="{11B7CAE6-B18D-3212-B656-285C05EA64EC}"/>
                  </a:ext>
                </a:extLst>
              </p14:cNvPr>
              <p14:cNvContentPartPr/>
              <p14:nvPr/>
            </p14:nvContentPartPr>
            <p14:xfrm>
              <a:off x="3681498" y="2697372"/>
              <a:ext cx="4143600" cy="199800"/>
            </p14:xfrm>
          </p:contentPart>
        </mc:Choice>
        <mc:Fallback xmlns="">
          <p:pic>
            <p:nvPicPr>
              <p:cNvPr id="20" name="Encre 19">
                <a:extLst>
                  <a:ext uri="{FF2B5EF4-FFF2-40B4-BE49-F238E27FC236}">
                    <a16:creationId xmlns:a16="http://schemas.microsoft.com/office/drawing/2014/main" id="{11B7CAE6-B18D-3212-B656-285C05EA64EC}"/>
                  </a:ext>
                </a:extLst>
              </p:cNvPr>
              <p:cNvPicPr/>
              <p:nvPr/>
            </p:nvPicPr>
            <p:blipFill>
              <a:blip r:embed="rId7"/>
              <a:stretch>
                <a:fillRect/>
              </a:stretch>
            </p:blipFill>
            <p:spPr>
              <a:xfrm>
                <a:off x="3672497" y="2688372"/>
                <a:ext cx="4161242"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9"/>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4038600" y="6356350"/>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15</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10">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11"/>
              <a:stretch>
                <a:fillRect/>
              </a:stretch>
            </p:blipFill>
            <p:spPr>
              <a:xfrm>
                <a:off x="13384501" y="4240694"/>
                <a:ext cx="18000" cy="18000"/>
              </a:xfrm>
              <a:prstGeom prst="rect">
                <a:avLst/>
              </a:prstGeom>
            </p:spPr>
          </p:pic>
        </mc:Fallback>
      </mc:AlternateContent>
      <p:sp>
        <p:nvSpPr>
          <p:cNvPr id="34" name="ZoneTexte 33">
            <a:extLst>
              <a:ext uri="{FF2B5EF4-FFF2-40B4-BE49-F238E27FC236}">
                <a16:creationId xmlns:a16="http://schemas.microsoft.com/office/drawing/2014/main" id="{4583A6F5-7433-04AA-130B-C00CADE13B09}"/>
              </a:ext>
            </a:extLst>
          </p:cNvPr>
          <p:cNvSpPr txBox="1"/>
          <p:nvPr/>
        </p:nvSpPr>
        <p:spPr>
          <a:xfrm rot="19510201">
            <a:off x="4886211" y="2602230"/>
            <a:ext cx="728951" cy="369332"/>
          </a:xfrm>
          <a:prstGeom prst="rect">
            <a:avLst/>
          </a:prstGeom>
          <a:noFill/>
        </p:spPr>
        <p:txBody>
          <a:bodyPr wrap="square">
            <a:spAutoFit/>
          </a:bodyPr>
          <a:lstStyle/>
          <a:p>
            <a:r>
              <a:rPr lang="fr-FR" sz="1800" dirty="0" err="1">
                <a:solidFill>
                  <a:srgbClr val="FFFF00"/>
                </a:solidFill>
                <a:effectLst/>
                <a:latin typeface="Arial Black" panose="020B0A04020102020204" pitchFamily="34" charset="0"/>
                <a:ea typeface="Calibri" panose="020F0502020204030204" pitchFamily="34" charset="0"/>
                <a:cs typeface="Calibri" panose="020F0502020204030204" pitchFamily="34" charset="0"/>
              </a:rPr>
              <a:t>ssh</a:t>
            </a:r>
            <a:endParaRPr lang="fr-FR" dirty="0"/>
          </a:p>
        </p:txBody>
      </p:sp>
      <p:sp>
        <p:nvSpPr>
          <p:cNvPr id="12" name="ZoneTexte 11">
            <a:extLst>
              <a:ext uri="{FF2B5EF4-FFF2-40B4-BE49-F238E27FC236}">
                <a16:creationId xmlns:a16="http://schemas.microsoft.com/office/drawing/2014/main" id="{72C85C0B-A996-F7CC-7CEC-012690EA0702}"/>
              </a:ext>
            </a:extLst>
          </p:cNvPr>
          <p:cNvSpPr txBox="1"/>
          <p:nvPr/>
        </p:nvSpPr>
        <p:spPr>
          <a:xfrm>
            <a:off x="260618" y="3809577"/>
            <a:ext cx="5394719" cy="1200329"/>
          </a:xfrm>
          <a:prstGeom prst="rect">
            <a:avLst/>
          </a:prstGeom>
          <a:solidFill>
            <a:schemeClr val="tx1">
              <a:lumMod val="85000"/>
              <a:lumOff val="15000"/>
            </a:schemeClr>
          </a:solidFill>
        </p:spPr>
        <p:txBody>
          <a:bodyPr wrap="square">
            <a:spAutoFit/>
          </a:bodyPr>
          <a:lstStyle/>
          <a:p>
            <a:pPr algn="just"/>
            <a:r>
              <a:rPr lang="fr-FR" b="1" dirty="0">
                <a:solidFill>
                  <a:schemeClr val="bg1"/>
                </a:solidFill>
                <a:latin typeface="Calibri" panose="020F0502020204030204" pitchFamily="34" charset="0"/>
                <a:cs typeface="Calibri" panose="020F0502020204030204" pitchFamily="34" charset="0"/>
              </a:rPr>
              <a:t>xyz@192.168.233.133’s </a:t>
            </a:r>
            <a:r>
              <a:rPr lang="fr-FR" b="1" dirty="0" err="1">
                <a:solidFill>
                  <a:schemeClr val="bg1"/>
                </a:solidFill>
                <a:latin typeface="Calibri" panose="020F0502020204030204" pitchFamily="34" charset="0"/>
                <a:cs typeface="Calibri" panose="020F0502020204030204" pitchFamily="34" charset="0"/>
              </a:rPr>
              <a:t>password</a:t>
            </a:r>
            <a:r>
              <a:rPr lang="fr-FR" b="1" dirty="0">
                <a:solidFill>
                  <a:schemeClr val="bg1"/>
                </a:solidFill>
                <a:latin typeface="Calibri" panose="020F0502020204030204" pitchFamily="34" charset="0"/>
                <a:cs typeface="Calibri" panose="020F0502020204030204" pitchFamily="34" charset="0"/>
              </a:rPr>
              <a:t>:</a:t>
            </a:r>
            <a:r>
              <a:rPr lang="fr-FR" dirty="0">
                <a:solidFill>
                  <a:schemeClr val="bg1"/>
                </a:solidFill>
                <a:latin typeface="Calibri" panose="020F0502020204030204" pitchFamily="34" charset="0"/>
                <a:cs typeface="Calibri" panose="020F0502020204030204" pitchFamily="34" charset="0"/>
              </a:rPr>
              <a:t> ********</a:t>
            </a:r>
          </a:p>
          <a:p>
            <a:pPr algn="just"/>
            <a:r>
              <a:rPr lang="fr-FR" dirty="0" err="1">
                <a:solidFill>
                  <a:schemeClr val="bg1"/>
                </a:solidFill>
                <a:latin typeface="Calibri" panose="020F0502020204030204" pitchFamily="34" charset="0"/>
                <a:cs typeface="Calibri" panose="020F0502020204030204" pitchFamily="34" charset="0"/>
              </a:rPr>
              <a:t>Welcome</a:t>
            </a:r>
            <a:r>
              <a:rPr lang="fr-FR" dirty="0">
                <a:solidFill>
                  <a:schemeClr val="bg1"/>
                </a:solidFill>
                <a:latin typeface="Calibri" panose="020F0502020204030204" pitchFamily="34" charset="0"/>
                <a:cs typeface="Calibri" panose="020F0502020204030204" pitchFamily="34" charset="0"/>
              </a:rPr>
              <a:t> to Ubuntu 20.04.4 LTS (GNU/Linux 5.15.0-105-generic x86_64) …</a:t>
            </a:r>
          </a:p>
          <a:p>
            <a:pPr algn="just"/>
            <a:r>
              <a:rPr lang="fr-FR" dirty="0" err="1">
                <a:solidFill>
                  <a:srgbClr val="FFFF00"/>
                </a:solidFill>
                <a:latin typeface="Calibri" panose="020F0502020204030204" pitchFamily="34" charset="0"/>
                <a:cs typeface="Calibri" panose="020F0502020204030204" pitchFamily="34" charset="0"/>
              </a:rPr>
              <a:t>xyz@uremoteServer</a:t>
            </a:r>
            <a:r>
              <a:rPr lang="fr-FR" dirty="0">
                <a:solidFill>
                  <a:srgbClr val="FFFF00"/>
                </a:solidFill>
                <a:latin typeface="Calibri" panose="020F0502020204030204" pitchFamily="34" charset="0"/>
                <a:cs typeface="Calibri" panose="020F0502020204030204" pitchFamily="34" charset="0"/>
              </a:rPr>
              <a:t>:~$</a:t>
            </a:r>
            <a:endParaRPr lang="fr-FR" dirty="0">
              <a:solidFill>
                <a:schemeClr val="bg1"/>
              </a:solidFill>
              <a:latin typeface="Calibri" panose="020F0502020204030204" pitchFamily="34" charset="0"/>
              <a:cs typeface="Calibri" panose="020F0502020204030204" pitchFamily="34" charset="0"/>
            </a:endParaRPr>
          </a:p>
        </p:txBody>
      </p:sp>
      <p:sp>
        <p:nvSpPr>
          <p:cNvPr id="13" name="ZoneTexte 12">
            <a:extLst>
              <a:ext uri="{FF2B5EF4-FFF2-40B4-BE49-F238E27FC236}">
                <a16:creationId xmlns:a16="http://schemas.microsoft.com/office/drawing/2014/main" id="{91DED37F-FE5C-AB71-F94E-3BE11CADDA70}"/>
              </a:ext>
            </a:extLst>
          </p:cNvPr>
          <p:cNvSpPr txBox="1"/>
          <p:nvPr/>
        </p:nvSpPr>
        <p:spPr>
          <a:xfrm>
            <a:off x="260618" y="5060820"/>
            <a:ext cx="5394719" cy="369332"/>
          </a:xfrm>
          <a:prstGeom prst="rect">
            <a:avLst/>
          </a:prstGeom>
          <a:solidFill>
            <a:schemeClr val="tx1">
              <a:lumMod val="85000"/>
              <a:lumOff val="15000"/>
            </a:schemeClr>
          </a:solidFill>
        </p:spPr>
        <p:txBody>
          <a:bodyPr wrap="square">
            <a:spAutoFit/>
          </a:bodyPr>
          <a:lstStyle/>
          <a:p>
            <a:pPr algn="just"/>
            <a:r>
              <a:rPr lang="fr-FR" dirty="0" err="1">
                <a:solidFill>
                  <a:srgbClr val="FFFF00"/>
                </a:solidFill>
                <a:latin typeface="Calibri" panose="020F0502020204030204" pitchFamily="34" charset="0"/>
                <a:cs typeface="Calibri" panose="020F0502020204030204" pitchFamily="34" charset="0"/>
              </a:rPr>
              <a:t>xyz@uremoteServer</a:t>
            </a:r>
            <a:r>
              <a:rPr lang="fr-FR" dirty="0">
                <a:solidFill>
                  <a:srgbClr val="FFFF00"/>
                </a:solidFill>
                <a:latin typeface="Calibri" panose="020F0502020204030204" pitchFamily="34" charset="0"/>
                <a:cs typeface="Calibri" panose="020F0502020204030204" pitchFamily="34" charset="0"/>
              </a:rPr>
              <a:t>:~$ </a:t>
            </a:r>
            <a:r>
              <a:rPr lang="fr-FR" dirty="0" err="1">
                <a:solidFill>
                  <a:schemeClr val="bg1"/>
                </a:solidFill>
                <a:latin typeface="Calibri" panose="020F0502020204030204" pitchFamily="34" charset="0"/>
                <a:cs typeface="Calibri" panose="020F0502020204030204" pitchFamily="34" charset="0"/>
              </a:rPr>
              <a:t>mkdir</a:t>
            </a:r>
            <a:r>
              <a:rPr lang="fr-FR" dirty="0">
                <a:solidFill>
                  <a:schemeClr val="bg1"/>
                </a:solidFill>
                <a:latin typeface="Calibri" panose="020F0502020204030204" pitchFamily="34" charset="0"/>
                <a:cs typeface="Calibri" panose="020F0502020204030204" pitchFamily="34" charset="0"/>
              </a:rPr>
              <a:t> </a:t>
            </a:r>
            <a:r>
              <a:rPr lang="fr-FR" dirty="0" err="1">
                <a:solidFill>
                  <a:schemeClr val="bg1"/>
                </a:solidFill>
                <a:latin typeface="Calibri" panose="020F0502020204030204" pitchFamily="34" charset="0"/>
                <a:cs typeface="Calibri" panose="020F0502020204030204" pitchFamily="34" charset="0"/>
              </a:rPr>
              <a:t>xyz</a:t>
            </a:r>
            <a:endParaRPr lang="fr-FR" dirty="0">
              <a:solidFill>
                <a:schemeClr val="bg1"/>
              </a:solidFill>
              <a:latin typeface="Calibri" panose="020F0502020204030204" pitchFamily="34" charset="0"/>
              <a:cs typeface="Calibri" panose="020F0502020204030204" pitchFamily="34" charset="0"/>
            </a:endParaRPr>
          </a:p>
        </p:txBody>
      </p:sp>
      <p:sp>
        <p:nvSpPr>
          <p:cNvPr id="14" name="ZoneTexte 13">
            <a:extLst>
              <a:ext uri="{FF2B5EF4-FFF2-40B4-BE49-F238E27FC236}">
                <a16:creationId xmlns:a16="http://schemas.microsoft.com/office/drawing/2014/main" id="{0E26C0BB-9E12-0CB6-3678-D9D7CC1B3678}"/>
              </a:ext>
            </a:extLst>
          </p:cNvPr>
          <p:cNvSpPr txBox="1"/>
          <p:nvPr/>
        </p:nvSpPr>
        <p:spPr>
          <a:xfrm>
            <a:off x="260618" y="5488417"/>
            <a:ext cx="5394719" cy="369332"/>
          </a:xfrm>
          <a:prstGeom prst="rect">
            <a:avLst/>
          </a:prstGeom>
          <a:solidFill>
            <a:schemeClr val="tx1">
              <a:lumMod val="85000"/>
              <a:lumOff val="15000"/>
            </a:schemeClr>
          </a:solidFill>
        </p:spPr>
        <p:txBody>
          <a:bodyPr wrap="square">
            <a:spAutoFit/>
          </a:bodyPr>
          <a:lstStyle/>
          <a:p>
            <a:pPr algn="just"/>
            <a:r>
              <a:rPr lang="fr-FR" dirty="0" err="1">
                <a:solidFill>
                  <a:srgbClr val="FFFF00"/>
                </a:solidFill>
                <a:latin typeface="Calibri" panose="020F0502020204030204" pitchFamily="34" charset="0"/>
                <a:cs typeface="Calibri" panose="020F0502020204030204" pitchFamily="34" charset="0"/>
              </a:rPr>
              <a:t>xyz@uremoteServer</a:t>
            </a:r>
            <a:r>
              <a:rPr lang="fr-FR" dirty="0">
                <a:solidFill>
                  <a:srgbClr val="FFFF00"/>
                </a:solidFill>
                <a:latin typeface="Calibri" panose="020F0502020204030204" pitchFamily="34" charset="0"/>
                <a:cs typeface="Calibri" panose="020F0502020204030204" pitchFamily="34" charset="0"/>
              </a:rPr>
              <a:t>:~$ </a:t>
            </a:r>
            <a:r>
              <a:rPr lang="fr-FR" dirty="0">
                <a:solidFill>
                  <a:schemeClr val="bg1"/>
                </a:solidFill>
                <a:latin typeface="Calibri" panose="020F0502020204030204" pitchFamily="34" charset="0"/>
                <a:cs typeface="Calibri" panose="020F0502020204030204" pitchFamily="34" charset="0"/>
              </a:rPr>
              <a:t>exit</a:t>
            </a:r>
          </a:p>
        </p:txBody>
      </p:sp>
      <p:sp>
        <p:nvSpPr>
          <p:cNvPr id="15" name="ZoneTexte 14">
            <a:extLst>
              <a:ext uri="{FF2B5EF4-FFF2-40B4-BE49-F238E27FC236}">
                <a16:creationId xmlns:a16="http://schemas.microsoft.com/office/drawing/2014/main" id="{21331E19-7425-7CB2-DF49-C8D295558438}"/>
              </a:ext>
            </a:extLst>
          </p:cNvPr>
          <p:cNvSpPr txBox="1"/>
          <p:nvPr/>
        </p:nvSpPr>
        <p:spPr>
          <a:xfrm>
            <a:off x="260618" y="5896019"/>
            <a:ext cx="5394719" cy="369332"/>
          </a:xfrm>
          <a:prstGeom prst="rect">
            <a:avLst/>
          </a:prstGeom>
          <a:solidFill>
            <a:schemeClr val="tx1">
              <a:lumMod val="85000"/>
              <a:lumOff val="15000"/>
            </a:schemeClr>
          </a:solidFill>
        </p:spPr>
        <p:txBody>
          <a:bodyPr wrap="square">
            <a:spAutoFit/>
          </a:bodyPr>
          <a:lstStyle/>
          <a:p>
            <a:pPr algn="just"/>
            <a:r>
              <a:rPr lang="fr-FR" dirty="0" err="1">
                <a:solidFill>
                  <a:srgbClr val="00B050"/>
                </a:solidFill>
                <a:latin typeface="Calibri" panose="020F0502020204030204" pitchFamily="34" charset="0"/>
                <a:cs typeface="Calibri" panose="020F0502020204030204" pitchFamily="34" charset="0"/>
              </a:rPr>
              <a:t>xirtam@ubuntu</a:t>
            </a:r>
            <a:r>
              <a:rPr lang="fr-FR" dirty="0">
                <a:solidFill>
                  <a:srgbClr val="00B050"/>
                </a:solidFill>
                <a:latin typeface="Calibri" panose="020F0502020204030204" pitchFamily="34" charset="0"/>
                <a:cs typeface="Calibri" panose="020F0502020204030204" pitchFamily="34" charset="0"/>
              </a:rPr>
              <a:t>:~$</a:t>
            </a:r>
            <a:endParaRPr lang="fr-FR" dirty="0">
              <a:solidFill>
                <a:schemeClr val="bg1"/>
              </a:solidFill>
              <a:latin typeface="Calibri" panose="020F0502020204030204" pitchFamily="34" charset="0"/>
              <a:cs typeface="Calibri" panose="020F0502020204030204" pitchFamily="34" charset="0"/>
            </a:endParaRPr>
          </a:p>
        </p:txBody>
      </p:sp>
      <p:sp>
        <p:nvSpPr>
          <p:cNvPr id="16" name="ZoneTexte 15">
            <a:extLst>
              <a:ext uri="{FF2B5EF4-FFF2-40B4-BE49-F238E27FC236}">
                <a16:creationId xmlns:a16="http://schemas.microsoft.com/office/drawing/2014/main" id="{D1DE8FF6-EB1B-102F-D92A-F760203A6D7B}"/>
              </a:ext>
            </a:extLst>
          </p:cNvPr>
          <p:cNvSpPr txBox="1"/>
          <p:nvPr/>
        </p:nvSpPr>
        <p:spPr>
          <a:xfrm>
            <a:off x="6484023" y="4581819"/>
            <a:ext cx="5394721" cy="369332"/>
          </a:xfrm>
          <a:prstGeom prst="rect">
            <a:avLst/>
          </a:prstGeom>
          <a:solidFill>
            <a:schemeClr val="tx1">
              <a:lumMod val="85000"/>
              <a:lumOff val="15000"/>
            </a:schemeClr>
          </a:solidFill>
        </p:spPr>
        <p:txBody>
          <a:bodyPr wrap="square">
            <a:spAutoFit/>
          </a:bodyPr>
          <a:lstStyle/>
          <a:p>
            <a:pPr algn="just"/>
            <a:r>
              <a:rPr lang="fr-FR" dirty="0" err="1">
                <a:solidFill>
                  <a:srgbClr val="FFFF00"/>
                </a:solidFill>
                <a:latin typeface="Calibri" panose="020F0502020204030204" pitchFamily="34" charset="0"/>
                <a:cs typeface="Calibri" panose="020F0502020204030204" pitchFamily="34" charset="0"/>
              </a:rPr>
              <a:t>xyz@uremoteServer</a:t>
            </a:r>
            <a:r>
              <a:rPr lang="fr-FR" dirty="0">
                <a:solidFill>
                  <a:srgbClr val="FFFF00"/>
                </a:solidFill>
                <a:latin typeface="Calibri" panose="020F0502020204030204" pitchFamily="34" charset="0"/>
                <a:cs typeface="Calibri" panose="020F0502020204030204" pitchFamily="34" charset="0"/>
              </a:rPr>
              <a:t>:~$ </a:t>
            </a:r>
            <a:r>
              <a:rPr lang="fr-FR" dirty="0">
                <a:solidFill>
                  <a:schemeClr val="bg1"/>
                </a:solidFill>
                <a:latin typeface="Calibri" panose="020F0502020204030204" pitchFamily="34" charset="0"/>
                <a:cs typeface="Calibri" panose="020F0502020204030204" pitchFamily="34" charset="0"/>
              </a:rPr>
              <a:t>ls</a:t>
            </a:r>
          </a:p>
        </p:txBody>
      </p:sp>
      <p:sp>
        <p:nvSpPr>
          <p:cNvPr id="23" name="ZoneTexte 22">
            <a:extLst>
              <a:ext uri="{FF2B5EF4-FFF2-40B4-BE49-F238E27FC236}">
                <a16:creationId xmlns:a16="http://schemas.microsoft.com/office/drawing/2014/main" id="{86AACB2A-6A21-9A8A-7262-2842E97BFC64}"/>
              </a:ext>
            </a:extLst>
          </p:cNvPr>
          <p:cNvSpPr txBox="1"/>
          <p:nvPr/>
        </p:nvSpPr>
        <p:spPr>
          <a:xfrm>
            <a:off x="6484024" y="3846501"/>
            <a:ext cx="5394721" cy="646331"/>
          </a:xfrm>
          <a:prstGeom prst="rect">
            <a:avLst/>
          </a:prstGeom>
          <a:solidFill>
            <a:schemeClr val="tx1">
              <a:lumMod val="85000"/>
              <a:lumOff val="15000"/>
            </a:schemeClr>
          </a:solidFill>
        </p:spPr>
        <p:txBody>
          <a:bodyPr wrap="square">
            <a:spAutoFit/>
          </a:bodyPr>
          <a:lstStyle/>
          <a:p>
            <a:pPr algn="just"/>
            <a:r>
              <a:rPr lang="fr-FR" b="1" dirty="0">
                <a:solidFill>
                  <a:srgbClr val="0070C0"/>
                </a:solidFill>
                <a:latin typeface="Calibri" panose="020F0502020204030204" pitchFamily="34" charset="0"/>
                <a:cs typeface="Calibri" panose="020F0502020204030204" pitchFamily="34" charset="0"/>
              </a:rPr>
              <a:t>Desktop  </a:t>
            </a:r>
            <a:r>
              <a:rPr lang="fr-FR" b="1" dirty="0" err="1">
                <a:solidFill>
                  <a:srgbClr val="0070C0"/>
                </a:solidFill>
                <a:latin typeface="Calibri" panose="020F0502020204030204" pitchFamily="34" charset="0"/>
                <a:cs typeface="Calibri" panose="020F0502020204030204" pitchFamily="34" charset="0"/>
              </a:rPr>
              <a:t>devops</a:t>
            </a:r>
            <a:r>
              <a:rPr lang="fr-FR" b="1" dirty="0">
                <a:solidFill>
                  <a:srgbClr val="0070C0"/>
                </a:solidFill>
                <a:latin typeface="Calibri" panose="020F0502020204030204" pitchFamily="34" charset="0"/>
                <a:cs typeface="Calibri" panose="020F0502020204030204" pitchFamily="34" charset="0"/>
              </a:rPr>
              <a:t>  Documents  Downloads  Music  Pictures  Public  snap  </a:t>
            </a:r>
            <a:r>
              <a:rPr lang="fr-FR" b="1" dirty="0" err="1">
                <a:solidFill>
                  <a:srgbClr val="0070C0"/>
                </a:solidFill>
                <a:latin typeface="Calibri" panose="020F0502020204030204" pitchFamily="34" charset="0"/>
                <a:cs typeface="Calibri" panose="020F0502020204030204" pitchFamily="34" charset="0"/>
              </a:rPr>
              <a:t>Templates</a:t>
            </a:r>
            <a:r>
              <a:rPr lang="fr-FR" b="1" dirty="0">
                <a:solidFill>
                  <a:srgbClr val="0070C0"/>
                </a:solidFill>
                <a:latin typeface="Calibri" panose="020F0502020204030204" pitchFamily="34" charset="0"/>
                <a:cs typeface="Calibri" panose="020F0502020204030204" pitchFamily="34" charset="0"/>
              </a:rPr>
              <a:t>  </a:t>
            </a:r>
            <a:r>
              <a:rPr lang="fr-FR" b="1" dirty="0" err="1">
                <a:solidFill>
                  <a:srgbClr val="0070C0"/>
                </a:solidFill>
                <a:latin typeface="Calibri" panose="020F0502020204030204" pitchFamily="34" charset="0"/>
                <a:cs typeface="Calibri" panose="020F0502020204030204" pitchFamily="34" charset="0"/>
              </a:rPr>
              <a:t>Videos</a:t>
            </a:r>
            <a:endParaRPr lang="fr-FR" b="1" dirty="0">
              <a:solidFill>
                <a:srgbClr val="0070C0"/>
              </a:solidFill>
              <a:latin typeface="Calibri" panose="020F0502020204030204" pitchFamily="34" charset="0"/>
              <a:cs typeface="Calibri" panose="020F0502020204030204" pitchFamily="34" charset="0"/>
            </a:endParaRPr>
          </a:p>
        </p:txBody>
      </p:sp>
      <p:sp>
        <p:nvSpPr>
          <p:cNvPr id="29" name="ZoneTexte 28">
            <a:extLst>
              <a:ext uri="{FF2B5EF4-FFF2-40B4-BE49-F238E27FC236}">
                <a16:creationId xmlns:a16="http://schemas.microsoft.com/office/drawing/2014/main" id="{61DA429C-914C-30CA-86DB-7DF6EB10ED7A}"/>
              </a:ext>
            </a:extLst>
          </p:cNvPr>
          <p:cNvSpPr txBox="1"/>
          <p:nvPr/>
        </p:nvSpPr>
        <p:spPr>
          <a:xfrm>
            <a:off x="2001816" y="3355057"/>
            <a:ext cx="3363204" cy="369332"/>
          </a:xfrm>
          <a:prstGeom prst="rect">
            <a:avLst/>
          </a:prstGeom>
          <a:noFill/>
        </p:spPr>
        <p:txBody>
          <a:bodyPr wrap="square">
            <a:spAutoFit/>
          </a:bodyPr>
          <a:lstStyle/>
          <a:p>
            <a:r>
              <a:rPr lang="fr-FR" dirty="0" err="1">
                <a:solidFill>
                  <a:schemeClr val="bg1"/>
                </a:solidFill>
                <a:latin typeface="Abadi Extra Light" panose="020B0204020104020204" pitchFamily="34" charset="0"/>
              </a:rPr>
              <a:t>ssh</a:t>
            </a:r>
            <a:r>
              <a:rPr lang="fr-FR" dirty="0">
                <a:solidFill>
                  <a:schemeClr val="bg1"/>
                </a:solidFill>
                <a:latin typeface="Abadi Extra Light" panose="020B0204020104020204" pitchFamily="34" charset="0"/>
              </a:rPr>
              <a:t> </a:t>
            </a:r>
            <a:r>
              <a:rPr lang="fr-FR" dirty="0">
                <a:solidFill>
                  <a:schemeClr val="bg1"/>
                </a:solidFill>
                <a:latin typeface="Abadi Extra Light" panose="020B0204020104020204" pitchFamily="34" charset="0"/>
                <a:hlinkClick r:id="rId12">
                  <a:extLst>
                    <a:ext uri="{A12FA001-AC4F-418D-AE19-62706E023703}">
                      <ahyp:hlinkClr xmlns:ahyp="http://schemas.microsoft.com/office/drawing/2018/hyperlinkcolor" val="tx"/>
                    </a:ext>
                  </a:extLst>
                </a:hlinkClick>
              </a:rPr>
              <a:t>xyz@192.168.233.133</a:t>
            </a:r>
            <a:endParaRPr lang="fr-FR" dirty="0"/>
          </a:p>
        </p:txBody>
      </p:sp>
      <p:sp>
        <p:nvSpPr>
          <p:cNvPr id="33" name="ZoneTexte 32">
            <a:extLst>
              <a:ext uri="{FF2B5EF4-FFF2-40B4-BE49-F238E27FC236}">
                <a16:creationId xmlns:a16="http://schemas.microsoft.com/office/drawing/2014/main" id="{EC42E349-EF36-DE9A-CB63-8658A485F557}"/>
              </a:ext>
            </a:extLst>
          </p:cNvPr>
          <p:cNvSpPr txBox="1"/>
          <p:nvPr/>
        </p:nvSpPr>
        <p:spPr>
          <a:xfrm>
            <a:off x="6484023" y="5049284"/>
            <a:ext cx="5394721" cy="646331"/>
          </a:xfrm>
          <a:prstGeom prst="rect">
            <a:avLst/>
          </a:prstGeom>
          <a:solidFill>
            <a:schemeClr val="tx1">
              <a:lumMod val="85000"/>
              <a:lumOff val="15000"/>
            </a:schemeClr>
          </a:solidFill>
        </p:spPr>
        <p:txBody>
          <a:bodyPr wrap="square">
            <a:spAutoFit/>
          </a:bodyPr>
          <a:lstStyle/>
          <a:p>
            <a:pPr algn="just"/>
            <a:r>
              <a:rPr lang="fr-FR" b="1" dirty="0">
                <a:solidFill>
                  <a:srgbClr val="0070C0"/>
                </a:solidFill>
                <a:latin typeface="Calibri" panose="020F0502020204030204" pitchFamily="34" charset="0"/>
                <a:cs typeface="Calibri" panose="020F0502020204030204" pitchFamily="34" charset="0"/>
              </a:rPr>
              <a:t>Desktop  </a:t>
            </a:r>
            <a:r>
              <a:rPr lang="fr-FR" b="1" dirty="0" err="1">
                <a:solidFill>
                  <a:srgbClr val="0070C0"/>
                </a:solidFill>
                <a:latin typeface="Calibri" panose="020F0502020204030204" pitchFamily="34" charset="0"/>
                <a:cs typeface="Calibri" panose="020F0502020204030204" pitchFamily="34" charset="0"/>
              </a:rPr>
              <a:t>devops</a:t>
            </a:r>
            <a:r>
              <a:rPr lang="fr-FR" b="1" dirty="0">
                <a:solidFill>
                  <a:srgbClr val="0070C0"/>
                </a:solidFill>
                <a:latin typeface="Calibri" panose="020F0502020204030204" pitchFamily="34" charset="0"/>
                <a:cs typeface="Calibri" panose="020F0502020204030204" pitchFamily="34" charset="0"/>
              </a:rPr>
              <a:t>  Documents  Downloads  Music  Pictures  Public  snap  </a:t>
            </a:r>
            <a:r>
              <a:rPr lang="fr-FR" b="1" dirty="0" err="1">
                <a:solidFill>
                  <a:srgbClr val="0070C0"/>
                </a:solidFill>
                <a:latin typeface="Calibri" panose="020F0502020204030204" pitchFamily="34" charset="0"/>
                <a:cs typeface="Calibri" panose="020F0502020204030204" pitchFamily="34" charset="0"/>
              </a:rPr>
              <a:t>Templates</a:t>
            </a:r>
            <a:r>
              <a:rPr lang="fr-FR" b="1" dirty="0">
                <a:solidFill>
                  <a:srgbClr val="0070C0"/>
                </a:solidFill>
                <a:latin typeface="Calibri" panose="020F0502020204030204" pitchFamily="34" charset="0"/>
                <a:cs typeface="Calibri" panose="020F0502020204030204" pitchFamily="34" charset="0"/>
              </a:rPr>
              <a:t>  </a:t>
            </a:r>
            <a:r>
              <a:rPr lang="fr-FR" b="1" dirty="0" err="1">
                <a:solidFill>
                  <a:srgbClr val="0070C0"/>
                </a:solidFill>
                <a:latin typeface="Calibri" panose="020F0502020204030204" pitchFamily="34" charset="0"/>
                <a:cs typeface="Calibri" panose="020F0502020204030204" pitchFamily="34" charset="0"/>
              </a:rPr>
              <a:t>Videos</a:t>
            </a:r>
            <a:r>
              <a:rPr lang="fr-FR" b="1" dirty="0">
                <a:solidFill>
                  <a:srgbClr val="0070C0"/>
                </a:solidFill>
                <a:latin typeface="Calibri" panose="020F0502020204030204" pitchFamily="34" charset="0"/>
                <a:cs typeface="Calibri" panose="020F0502020204030204" pitchFamily="34" charset="0"/>
              </a:rPr>
              <a:t>  </a:t>
            </a:r>
            <a:r>
              <a:rPr lang="fr-FR" b="1" dirty="0" err="1">
                <a:solidFill>
                  <a:srgbClr val="FFFF00"/>
                </a:solidFill>
                <a:latin typeface="Calibri" panose="020F0502020204030204" pitchFamily="34" charset="0"/>
                <a:cs typeface="Calibri" panose="020F0502020204030204" pitchFamily="34" charset="0"/>
              </a:rPr>
              <a:t>xyz</a:t>
            </a:r>
            <a:endParaRPr lang="fr-FR" b="1" dirty="0">
              <a:solidFill>
                <a:srgbClr val="FFFF00"/>
              </a:solidFill>
              <a:latin typeface="Calibri" panose="020F0502020204030204" pitchFamily="34" charset="0"/>
              <a:cs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13">
            <p14:nvContentPartPr>
              <p14:cNvPr id="35" name="Encre 34">
                <a:extLst>
                  <a:ext uri="{FF2B5EF4-FFF2-40B4-BE49-F238E27FC236}">
                    <a16:creationId xmlns:a16="http://schemas.microsoft.com/office/drawing/2014/main" id="{9E6F5268-2CFA-2677-2216-037C46E5CFE6}"/>
                  </a:ext>
                </a:extLst>
              </p14:cNvPr>
              <p14:cNvContentPartPr/>
              <p14:nvPr/>
            </p14:nvContentPartPr>
            <p14:xfrm>
              <a:off x="10382828" y="5347290"/>
              <a:ext cx="650345" cy="429480"/>
            </p14:xfrm>
          </p:contentPart>
        </mc:Choice>
        <mc:Fallback xmlns="">
          <p:pic>
            <p:nvPicPr>
              <p:cNvPr id="35" name="Encre 34">
                <a:extLst>
                  <a:ext uri="{FF2B5EF4-FFF2-40B4-BE49-F238E27FC236}">
                    <a16:creationId xmlns:a16="http://schemas.microsoft.com/office/drawing/2014/main" id="{9E6F5268-2CFA-2677-2216-037C46E5CFE6}"/>
                  </a:ext>
                </a:extLst>
              </p:cNvPr>
              <p:cNvPicPr/>
              <p:nvPr/>
            </p:nvPicPr>
            <p:blipFill>
              <a:blip r:embed="rId14"/>
              <a:stretch>
                <a:fillRect/>
              </a:stretch>
            </p:blipFill>
            <p:spPr>
              <a:xfrm>
                <a:off x="10373820" y="5338298"/>
                <a:ext cx="668000" cy="447105"/>
              </a:xfrm>
              <a:prstGeom prst="rect">
                <a:avLst/>
              </a:prstGeom>
            </p:spPr>
          </p:pic>
        </mc:Fallback>
      </mc:AlternateContent>
      <p:sp>
        <p:nvSpPr>
          <p:cNvPr id="4" name="ZoneTexte 3">
            <a:extLst>
              <a:ext uri="{FF2B5EF4-FFF2-40B4-BE49-F238E27FC236}">
                <a16:creationId xmlns:a16="http://schemas.microsoft.com/office/drawing/2014/main" id="{61F76339-E6BB-D794-826B-772474C53F4C}"/>
              </a:ext>
            </a:extLst>
          </p:cNvPr>
          <p:cNvSpPr txBox="1"/>
          <p:nvPr/>
        </p:nvSpPr>
        <p:spPr>
          <a:xfrm>
            <a:off x="1009000" y="263111"/>
            <a:ext cx="6096000"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SSH</a:t>
            </a:r>
            <a:endParaRPr lang="fr-FR" sz="3200" dirty="0">
              <a:solidFill>
                <a:schemeClr val="bg1"/>
              </a:solidFill>
            </a:endParaRPr>
          </a:p>
        </p:txBody>
      </p:sp>
      <p:sp>
        <p:nvSpPr>
          <p:cNvPr id="8" name="ZoneTexte 7">
            <a:extLst>
              <a:ext uri="{FF2B5EF4-FFF2-40B4-BE49-F238E27FC236}">
                <a16:creationId xmlns:a16="http://schemas.microsoft.com/office/drawing/2014/main" id="{E10849B8-EF67-1D70-6452-22EB0C63AC99}"/>
              </a:ext>
            </a:extLst>
          </p:cNvPr>
          <p:cNvSpPr txBox="1"/>
          <p:nvPr/>
        </p:nvSpPr>
        <p:spPr>
          <a:xfrm>
            <a:off x="442155" y="1157202"/>
            <a:ext cx="5040133" cy="369332"/>
          </a:xfrm>
          <a:prstGeom prst="rect">
            <a:avLst/>
          </a:prstGeom>
          <a:noFill/>
        </p:spPr>
        <p:txBody>
          <a:bodyPr wrap="square">
            <a:spAutoFit/>
          </a:bodyPr>
          <a:lstStyle/>
          <a:p>
            <a:r>
              <a:rPr lang="fr-FR" sz="18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endParaRPr lang="fr-FR" dirty="0"/>
          </a:p>
        </p:txBody>
      </p:sp>
    </p:spTree>
    <p:extLst>
      <p:ext uri="{BB962C8B-B14F-4D97-AF65-F5344CB8AC3E}">
        <p14:creationId xmlns:p14="http://schemas.microsoft.com/office/powerpoint/2010/main" val="4183355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up)">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up)">
                                      <p:cBhvr>
                                        <p:cTn id="30" dur="500"/>
                                        <p:tgtEl>
                                          <p:spTgt spid="33"/>
                                        </p:tgtEl>
                                      </p:cBhvr>
                                    </p:animEffect>
                                  </p:childTnLst>
                                </p:cTn>
                              </p:par>
                            </p:childTnLst>
                          </p:cTn>
                        </p:par>
                        <p:par>
                          <p:cTn id="31" fill="hold">
                            <p:stCondLst>
                              <p:cond delay="1000"/>
                            </p:stCondLst>
                            <p:childTnLst>
                              <p:par>
                                <p:cTn id="32" presetID="16" presetClass="entr" presetSubtype="26" fill="hold" nodeType="after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barn(inHorizontal)">
                                      <p:cBhvr>
                                        <p:cTn id="34" dur="500"/>
                                        <p:tgtEl>
                                          <p:spTgt spid="3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500"/>
                                        <p:tgtEl>
                                          <p:spTgt spid="14"/>
                                        </p:tgtEl>
                                      </p:cBhvr>
                                    </p:animEffect>
                                  </p:childTnLst>
                                </p:cTn>
                              </p:par>
                            </p:childTnLst>
                          </p:cTn>
                        </p:par>
                        <p:par>
                          <p:cTn id="40" fill="hold">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up)">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23" grpId="0" animBg="1"/>
      <p:bldP spid="29" grpId="0"/>
      <p:bldP spid="3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p:sp>
        <p:nvSpPr>
          <p:cNvPr id="3" name="ZoneTexte 2">
            <a:extLst>
              <a:ext uri="{FF2B5EF4-FFF2-40B4-BE49-F238E27FC236}">
                <a16:creationId xmlns:a16="http://schemas.microsoft.com/office/drawing/2014/main" id="{7D5120E9-B5AC-4632-F87F-E5D188F82BA1}"/>
              </a:ext>
            </a:extLst>
          </p:cNvPr>
          <p:cNvSpPr txBox="1"/>
          <p:nvPr/>
        </p:nvSpPr>
        <p:spPr>
          <a:xfrm>
            <a:off x="463647" y="1261677"/>
            <a:ext cx="10579302" cy="1477328"/>
          </a:xfrm>
          <a:prstGeom prst="rect">
            <a:avLst/>
          </a:prstGeom>
          <a:solidFill>
            <a:schemeClr val="tx1"/>
          </a:solidFill>
        </p:spPr>
        <p:txBody>
          <a:bodyPr wrap="square">
            <a:spAutoFit/>
          </a:bodyPr>
          <a:lstStyle/>
          <a:p>
            <a:pPr marL="285750" indent="-285750">
              <a:lnSpc>
                <a:spcPct val="150000"/>
              </a:lnSpc>
              <a:buFont typeface="Wingdings" panose="05000000000000000000" pitchFamily="2" charset="2"/>
              <a:buChar char="§"/>
            </a:pPr>
            <a:r>
              <a:rPr lang="fr-FR" sz="2000" b="1">
                <a:solidFill>
                  <a:schemeClr val="bg1"/>
                </a:solidFill>
                <a:latin typeface="Calibri" panose="020F0502020204030204" pitchFamily="34" charset="0"/>
                <a:cs typeface="Calibri" panose="020F0502020204030204" pitchFamily="34" charset="0"/>
              </a:rPr>
              <a:t>L'authentification SSH basée sur un mot de passe : </a:t>
            </a:r>
          </a:p>
          <a:p>
            <a:pPr marL="800100" lvl="1" indent="-342900" algn="just">
              <a:buFont typeface="Arial" panose="020B0604020202020204" pitchFamily="34" charset="0"/>
              <a:buChar char="•"/>
            </a:pPr>
            <a:r>
              <a:rPr lang="fr-FR" sz="2000">
                <a:solidFill>
                  <a:schemeClr val="bg1"/>
                </a:solidFill>
                <a:latin typeface="Calibri" panose="020F0502020204030204" pitchFamily="34" charset="0"/>
                <a:cs typeface="Calibri" panose="020F0502020204030204" pitchFamily="34" charset="0"/>
              </a:rPr>
              <a:t>difficile à le retenir</a:t>
            </a:r>
          </a:p>
          <a:p>
            <a:pPr marL="800100" lvl="1" indent="-342900" algn="just">
              <a:buFont typeface="Arial" panose="020B0604020202020204" pitchFamily="34" charset="0"/>
              <a:buChar char="•"/>
            </a:pPr>
            <a:r>
              <a:rPr lang="fr-FR" sz="2000">
                <a:solidFill>
                  <a:schemeClr val="bg1"/>
                </a:solidFill>
                <a:latin typeface="Calibri" panose="020F0502020204030204" pitchFamily="34" charset="0"/>
                <a:cs typeface="Calibri" panose="020F0502020204030204" pitchFamily="34" charset="0"/>
              </a:rPr>
              <a:t>Vulnérable de point de vue sécurité</a:t>
            </a:r>
          </a:p>
          <a:p>
            <a:pPr marL="800100" lvl="1" indent="-342900" algn="just">
              <a:buFont typeface="Arial" panose="020B0604020202020204" pitchFamily="34" charset="0"/>
              <a:buChar char="•"/>
            </a:pPr>
            <a:r>
              <a:rPr lang="fr-FR" sz="2000">
                <a:solidFill>
                  <a:schemeClr val="bg1"/>
                </a:solidFill>
                <a:latin typeface="Calibri" panose="020F0502020204030204" pitchFamily="34" charset="0"/>
                <a:cs typeface="Calibri" panose="020F0502020204030204" pitchFamily="34" charset="0"/>
              </a:rPr>
              <a:t>nécessite l'intervention humaine à chaque connexion,</a:t>
            </a:r>
            <a:endParaRPr lang="fr-FR" sz="2000" dirty="0">
              <a:solidFill>
                <a:schemeClr val="bg1"/>
              </a:solidFill>
              <a:latin typeface="Calibri" panose="020F0502020204030204" pitchFamily="34" charset="0"/>
              <a:cs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7"/>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4038600" y="6356350"/>
            <a:ext cx="4114800" cy="365125"/>
          </a:xfrm>
        </p:spPr>
        <p:txBody>
          <a:bodyPr/>
          <a:lstStyle/>
          <a:p>
            <a:r>
              <a:rPr lang="fr-FR" sz="1000" dirty="0">
                <a:solidFill>
                  <a:schemeClr val="tx2">
                    <a:lumMod val="10000"/>
                    <a:lumOff val="90000"/>
                  </a:schemeClr>
                </a:solidFill>
              </a:rPr>
              <a:t>Mohamed</a:t>
            </a:r>
            <a:r>
              <a:rPr lang="fr-FR" sz="1000" dirty="0"/>
              <a:t> </a:t>
            </a:r>
            <a:r>
              <a:rPr lang="fr-FR" sz="1000"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16</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8">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9"/>
              <a:stretch>
                <a:fillRect/>
              </a:stretch>
            </p:blipFill>
            <p:spPr>
              <a:xfrm>
                <a:off x="13384501" y="4240694"/>
                <a:ext cx="18000" cy="18000"/>
              </a:xfrm>
              <a:prstGeom prst="rect">
                <a:avLst/>
              </a:prstGeom>
            </p:spPr>
          </p:pic>
        </mc:Fallback>
      </mc:AlternateContent>
      <p:sp>
        <p:nvSpPr>
          <p:cNvPr id="37" name="ZoneTexte 36">
            <a:extLst>
              <a:ext uri="{FF2B5EF4-FFF2-40B4-BE49-F238E27FC236}">
                <a16:creationId xmlns:a16="http://schemas.microsoft.com/office/drawing/2014/main" id="{AFDB378A-6295-97ED-7C8C-DA9741A9FDA4}"/>
              </a:ext>
            </a:extLst>
          </p:cNvPr>
          <p:cNvSpPr txBox="1"/>
          <p:nvPr/>
        </p:nvSpPr>
        <p:spPr>
          <a:xfrm>
            <a:off x="284195" y="2739005"/>
            <a:ext cx="7201895" cy="4093428"/>
          </a:xfrm>
          <a:prstGeom prst="rect">
            <a:avLst/>
          </a:prstGeom>
          <a:noFill/>
        </p:spPr>
        <p:txBody>
          <a:bodyPr wrap="square">
            <a:spAutoFit/>
          </a:bodyPr>
          <a:lstStyle/>
          <a:p>
            <a:pPr marL="342900" indent="-342900" algn="just">
              <a:buFont typeface="Wingdings" panose="05000000000000000000" pitchFamily="2" charset="2"/>
              <a:buChar char="§"/>
            </a:pPr>
            <a:r>
              <a:rPr lang="fr-FR" sz="2000" b="1" dirty="0">
                <a:solidFill>
                  <a:schemeClr val="bg1"/>
                </a:solidFill>
                <a:latin typeface="Calibri" panose="020F0502020204030204" pitchFamily="34" charset="0"/>
                <a:cs typeface="Calibri" panose="020F0502020204030204" pitchFamily="34" charset="0"/>
              </a:rPr>
              <a:t>L'authentification SSH basée sur les clés</a:t>
            </a:r>
          </a:p>
          <a:p>
            <a:pPr marL="800100" lvl="1" indent="-342900" algn="just">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clé privée, clé publique</a:t>
            </a:r>
          </a:p>
          <a:p>
            <a:pPr marL="1257300" lvl="2" indent="-342900" algn="just">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clé privée doit être protégée</a:t>
            </a:r>
          </a:p>
          <a:p>
            <a:pPr marL="1257300" lvl="2" indent="-342900" algn="just">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clé publique doit être déployée sur les serveurs distants</a:t>
            </a:r>
          </a:p>
          <a:p>
            <a:pPr marL="800100" lvl="1" indent="-342900" algn="just">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Type de la clé (option type : -t) : algorithme (</a:t>
            </a:r>
            <a:r>
              <a:rPr lang="fr-FR" sz="2000" dirty="0" err="1">
                <a:solidFill>
                  <a:schemeClr val="bg1"/>
                </a:solidFill>
                <a:latin typeface="Calibri" panose="020F0502020204030204" pitchFamily="34" charset="0"/>
                <a:cs typeface="Calibri" panose="020F0502020204030204" pitchFamily="34" charset="0"/>
              </a:rPr>
              <a:t>rsa</a:t>
            </a:r>
            <a:r>
              <a:rPr lang="fr-FR" sz="2000" dirty="0">
                <a:solidFill>
                  <a:schemeClr val="bg1"/>
                </a:solidFill>
                <a:latin typeface="Calibri" panose="020F0502020204030204" pitchFamily="34" charset="0"/>
                <a:cs typeface="Calibri" panose="020F0502020204030204" pitchFamily="34" charset="0"/>
              </a:rPr>
              <a:t>, </a:t>
            </a:r>
            <a:r>
              <a:rPr lang="fr-FR" sz="2000" dirty="0" err="1">
                <a:solidFill>
                  <a:schemeClr val="bg1"/>
                </a:solidFill>
                <a:latin typeface="Calibri" panose="020F0502020204030204" pitchFamily="34" charset="0"/>
                <a:cs typeface="Calibri" panose="020F0502020204030204" pitchFamily="34" charset="0"/>
              </a:rPr>
              <a:t>dsa</a:t>
            </a:r>
            <a:r>
              <a:rPr lang="fr-FR" sz="2000" dirty="0">
                <a:solidFill>
                  <a:schemeClr val="bg1"/>
                </a:solidFill>
                <a:latin typeface="Calibri" panose="020F0502020204030204" pitchFamily="34" charset="0"/>
                <a:cs typeface="Calibri" panose="020F0502020204030204" pitchFamily="34" charset="0"/>
              </a:rPr>
              <a:t>, </a:t>
            </a:r>
            <a:r>
              <a:rPr lang="fr-FR" sz="2000" dirty="0" err="1">
                <a:solidFill>
                  <a:schemeClr val="bg1"/>
                </a:solidFill>
                <a:latin typeface="Calibri" panose="020F0502020204030204" pitchFamily="34" charset="0"/>
                <a:cs typeface="Calibri" panose="020F0502020204030204" pitchFamily="34" charset="0"/>
              </a:rPr>
              <a:t>ecdsa</a:t>
            </a:r>
            <a:r>
              <a:rPr lang="fr-FR" sz="2000" dirty="0">
                <a:solidFill>
                  <a:schemeClr val="bg1"/>
                </a:solidFill>
                <a:latin typeface="Calibri" panose="020F0502020204030204" pitchFamily="34" charset="0"/>
                <a:cs typeface="Calibri" panose="020F0502020204030204" pitchFamily="34" charset="0"/>
              </a:rPr>
              <a:t>, </a:t>
            </a:r>
            <a:r>
              <a:rPr lang="fr-FR" sz="2000" b="1" dirty="0">
                <a:solidFill>
                  <a:srgbClr val="0070C0"/>
                </a:solidFill>
                <a:latin typeface="Calibri" panose="020F0502020204030204" pitchFamily="34" charset="0"/>
                <a:cs typeface="Calibri" panose="020F0502020204030204" pitchFamily="34" charset="0"/>
              </a:rPr>
              <a:t>ed22519</a:t>
            </a:r>
            <a:r>
              <a:rPr lang="fr-FR" sz="2000" dirty="0">
                <a:solidFill>
                  <a:schemeClr val="bg1"/>
                </a:solidFill>
                <a:latin typeface="Calibri" panose="020F0502020204030204" pitchFamily="34" charset="0"/>
                <a:cs typeface="Calibri" panose="020F0502020204030204" pitchFamily="34" charset="0"/>
              </a:rPr>
              <a:t>)</a:t>
            </a:r>
          </a:p>
          <a:p>
            <a:pPr marL="800100" lvl="1" indent="-342900" algn="just">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Longueur de la clé (option  bit : -b) : </a:t>
            </a:r>
            <a:r>
              <a:rPr lang="fr-FR" sz="2000" b="1" dirty="0">
                <a:solidFill>
                  <a:srgbClr val="0070C0"/>
                </a:solidFill>
                <a:latin typeface="Calibri" panose="020F0502020204030204" pitchFamily="34" charset="0"/>
                <a:cs typeface="Calibri" panose="020F0502020204030204" pitchFamily="34" charset="0"/>
              </a:rPr>
              <a:t>256</a:t>
            </a:r>
          </a:p>
          <a:p>
            <a:pPr marL="1257300" lvl="2" indent="-342900">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Normes de l'industrie : pour les certificats SSL/TLS, les normes de l'industrie recommandent généralement des longueurs de clé spécifiques.</a:t>
            </a:r>
          </a:p>
          <a:p>
            <a:pPr marL="1257300" lvl="2" indent="-342900">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Performances : compromis entre performance et sécurité</a:t>
            </a:r>
          </a:p>
          <a:p>
            <a:pPr marL="800100" lvl="1" indent="-342900" algn="just">
              <a:buFont typeface="Arial" panose="020B0604020202020204" pitchFamily="34" charset="0"/>
              <a:buChar char="•"/>
            </a:pPr>
            <a:endParaRPr lang="fr-FR" sz="2000" b="1" dirty="0">
              <a:solidFill>
                <a:schemeClr val="bg1"/>
              </a:solidFill>
              <a:latin typeface="Calibri" panose="020F0502020204030204" pitchFamily="34" charset="0"/>
              <a:cs typeface="Calibri" panose="020F0502020204030204" pitchFamily="34" charset="0"/>
            </a:endParaRPr>
          </a:p>
        </p:txBody>
      </p:sp>
      <p:grpSp>
        <p:nvGrpSpPr>
          <p:cNvPr id="13" name="Groupe 12">
            <a:extLst>
              <a:ext uri="{FF2B5EF4-FFF2-40B4-BE49-F238E27FC236}">
                <a16:creationId xmlns:a16="http://schemas.microsoft.com/office/drawing/2014/main" id="{516B0E63-3D1F-A465-B538-65D365853881}"/>
              </a:ext>
            </a:extLst>
          </p:cNvPr>
          <p:cNvGrpSpPr/>
          <p:nvPr/>
        </p:nvGrpSpPr>
        <p:grpSpPr>
          <a:xfrm>
            <a:off x="7841117" y="3959534"/>
            <a:ext cx="4204579" cy="1867371"/>
            <a:chOff x="7592770" y="3904724"/>
            <a:chExt cx="4204579" cy="1867371"/>
          </a:xfrm>
        </p:grpSpPr>
        <p:sp>
          <p:nvSpPr>
            <p:cNvPr id="11" name="ZoneTexte 10">
              <a:extLst>
                <a:ext uri="{FF2B5EF4-FFF2-40B4-BE49-F238E27FC236}">
                  <a16:creationId xmlns:a16="http://schemas.microsoft.com/office/drawing/2014/main" id="{A2A7839E-F4BD-E1B9-BF15-957A0778B8C1}"/>
                </a:ext>
              </a:extLst>
            </p:cNvPr>
            <p:cNvSpPr txBox="1"/>
            <p:nvPr/>
          </p:nvSpPr>
          <p:spPr>
            <a:xfrm>
              <a:off x="9947287" y="4698749"/>
              <a:ext cx="804071" cy="246221"/>
            </a:xfrm>
            <a:prstGeom prst="rect">
              <a:avLst/>
            </a:prstGeom>
            <a:noFill/>
          </p:spPr>
          <p:txBody>
            <a:bodyPr wrap="square" rtlCol="0">
              <a:spAutoFit/>
            </a:bodyPr>
            <a:lstStyle/>
            <a:p>
              <a:r>
                <a:rPr lang="fr-FR" sz="1000" dirty="0">
                  <a:solidFill>
                    <a:srgbClr val="FFFF00"/>
                  </a:solidFill>
                  <a:latin typeface="Calibri" panose="020F0502020204030204" pitchFamily="34" charset="0"/>
                  <a:cs typeface="Calibri" panose="020F0502020204030204" pitchFamily="34" charset="0"/>
                </a:rPr>
                <a:t>Serveur  1</a:t>
              </a:r>
            </a:p>
          </p:txBody>
        </p:sp>
        <p:sp>
          <p:nvSpPr>
            <p:cNvPr id="18" name="ZoneTexte 17">
              <a:extLst>
                <a:ext uri="{FF2B5EF4-FFF2-40B4-BE49-F238E27FC236}">
                  <a16:creationId xmlns:a16="http://schemas.microsoft.com/office/drawing/2014/main" id="{9989DF14-C609-063B-E52E-456A63887DFE}"/>
                </a:ext>
              </a:extLst>
            </p:cNvPr>
            <p:cNvSpPr txBox="1"/>
            <p:nvPr/>
          </p:nvSpPr>
          <p:spPr>
            <a:xfrm>
              <a:off x="10218408" y="3904724"/>
              <a:ext cx="1578941" cy="553998"/>
            </a:xfrm>
            <a:prstGeom prst="rect">
              <a:avLst/>
            </a:prstGeom>
            <a:noFill/>
          </p:spPr>
          <p:txBody>
            <a:bodyPr wrap="square" rtlCol="0">
              <a:spAutoFit/>
            </a:bodyPr>
            <a:lstStyle/>
            <a:p>
              <a:r>
                <a:rPr lang="fr-FR" sz="1000" dirty="0" err="1">
                  <a:solidFill>
                    <a:schemeClr val="bg1"/>
                  </a:solidFill>
                  <a:latin typeface="Calibri" panose="020F0502020204030204" pitchFamily="34" charset="0"/>
                  <a:cs typeface="Calibri" panose="020F0502020204030204" pitchFamily="34" charset="0"/>
                </a:rPr>
                <a:t>Username</a:t>
              </a:r>
              <a:r>
                <a:rPr lang="fr-FR" sz="1000" dirty="0">
                  <a:solidFill>
                    <a:srgbClr val="FFFF00"/>
                  </a:solidFill>
                  <a:latin typeface="Calibri" panose="020F0502020204030204" pitchFamily="34" charset="0"/>
                  <a:cs typeface="Calibri" panose="020F0502020204030204" pitchFamily="34" charset="0"/>
                </a:rPr>
                <a:t>  : </a:t>
              </a:r>
              <a:r>
                <a:rPr lang="fr-FR" sz="1000" dirty="0" err="1">
                  <a:solidFill>
                    <a:srgbClr val="FFFF00"/>
                  </a:solidFill>
                  <a:latin typeface="Calibri" panose="020F0502020204030204" pitchFamily="34" charset="0"/>
                  <a:cs typeface="Calibri" panose="020F0502020204030204" pitchFamily="34" charset="0"/>
                </a:rPr>
                <a:t>xyz</a:t>
              </a:r>
              <a:endParaRPr lang="fr-FR" sz="1000" dirty="0">
                <a:solidFill>
                  <a:srgbClr val="FFFF00"/>
                </a:solidFill>
                <a:latin typeface="Calibri" panose="020F0502020204030204" pitchFamily="34" charset="0"/>
                <a:cs typeface="Calibri" panose="020F0502020204030204" pitchFamily="34" charset="0"/>
              </a:endParaRPr>
            </a:p>
            <a:p>
              <a:r>
                <a:rPr lang="fr-FR" sz="1000" dirty="0" err="1">
                  <a:solidFill>
                    <a:schemeClr val="bg1"/>
                  </a:solidFill>
                  <a:latin typeface="Calibri" panose="020F0502020204030204" pitchFamily="34" charset="0"/>
                  <a:cs typeface="Calibri" panose="020F0502020204030204" pitchFamily="34" charset="0"/>
                </a:rPr>
                <a:t>Hostname</a:t>
              </a:r>
              <a:r>
                <a:rPr lang="fr-FR" sz="1000" dirty="0">
                  <a:solidFill>
                    <a:srgbClr val="FFFF00"/>
                  </a:solidFill>
                  <a:latin typeface="Calibri" panose="020F0502020204030204" pitchFamily="34" charset="0"/>
                  <a:cs typeface="Calibri" panose="020F0502020204030204" pitchFamily="34" charset="0"/>
                </a:rPr>
                <a:t> : </a:t>
              </a:r>
              <a:r>
                <a:rPr lang="fr-FR" sz="1000" dirty="0" err="1">
                  <a:solidFill>
                    <a:srgbClr val="FFFF00"/>
                  </a:solidFill>
                  <a:latin typeface="Calibri" panose="020F0502020204030204" pitchFamily="34" charset="0"/>
                  <a:cs typeface="Calibri" panose="020F0502020204030204" pitchFamily="34" charset="0"/>
                </a:rPr>
                <a:t>remoteServer</a:t>
              </a:r>
              <a:endParaRPr lang="fr-FR" sz="1000" dirty="0">
                <a:solidFill>
                  <a:srgbClr val="FFFF00"/>
                </a:solidFill>
                <a:latin typeface="Calibri" panose="020F0502020204030204" pitchFamily="34" charset="0"/>
                <a:cs typeface="Calibri" panose="020F0502020204030204" pitchFamily="34" charset="0"/>
              </a:endParaRPr>
            </a:p>
            <a:p>
              <a:r>
                <a:rPr lang="fr-FR" sz="1000" dirty="0">
                  <a:solidFill>
                    <a:schemeClr val="bg1"/>
                  </a:solidFill>
                  <a:latin typeface="Calibri" panose="020F0502020204030204" pitchFamily="34" charset="0"/>
                  <a:cs typeface="Calibri" panose="020F0502020204030204" pitchFamily="34" charset="0"/>
                </a:rPr>
                <a:t>IP : 1</a:t>
              </a:r>
              <a:r>
                <a:rPr lang="fr-FR" sz="1000" dirty="0">
                  <a:solidFill>
                    <a:srgbClr val="FFFF00"/>
                  </a:solidFill>
                  <a:latin typeface="Calibri" panose="020F0502020204030204" pitchFamily="34" charset="0"/>
                  <a:cs typeface="Calibri" panose="020F0502020204030204" pitchFamily="34" charset="0"/>
                </a:rPr>
                <a:t>92.168.233.133</a:t>
              </a:r>
            </a:p>
          </p:txBody>
        </p:sp>
        <p:grpSp>
          <p:nvGrpSpPr>
            <p:cNvPr id="12" name="Groupe 11">
              <a:extLst>
                <a:ext uri="{FF2B5EF4-FFF2-40B4-BE49-F238E27FC236}">
                  <a16:creationId xmlns:a16="http://schemas.microsoft.com/office/drawing/2014/main" id="{73CCC7C1-9FC4-E8FD-CB8B-A1BC4A6C26CF}"/>
                </a:ext>
              </a:extLst>
            </p:cNvPr>
            <p:cNvGrpSpPr/>
            <p:nvPr/>
          </p:nvGrpSpPr>
          <p:grpSpPr>
            <a:xfrm>
              <a:off x="7592770" y="3973978"/>
              <a:ext cx="3828911" cy="1798117"/>
              <a:chOff x="8050096" y="4172307"/>
              <a:chExt cx="3828911" cy="1798117"/>
            </a:xfrm>
          </p:grpSpPr>
          <p:pic>
            <p:nvPicPr>
              <p:cNvPr id="1046" name="Picture 22" descr="Laptop Icon Vector Art, Icons, and Graphics for Free Download">
                <a:extLst>
                  <a:ext uri="{FF2B5EF4-FFF2-40B4-BE49-F238E27FC236}">
                    <a16:creationId xmlns:a16="http://schemas.microsoft.com/office/drawing/2014/main" id="{D9029868-0E24-326C-2B11-4453271CF612}"/>
                  </a:ext>
                </a:extLst>
              </p:cNvPr>
              <p:cNvPicPr>
                <a:picLocks noChangeAspect="1" noChangeArrowheads="1"/>
              </p:cNvPicPr>
              <p:nvPr/>
            </p:nvPicPr>
            <p:blipFill rotWithShape="1">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l="8334" t="18394" r="6333" b="18597"/>
              <a:stretch/>
            </p:blipFill>
            <p:spPr bwMode="auto">
              <a:xfrm>
                <a:off x="8168217" y="4561926"/>
                <a:ext cx="943870" cy="69694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e 7">
                <a:extLst>
                  <a:ext uri="{FF2B5EF4-FFF2-40B4-BE49-F238E27FC236}">
                    <a16:creationId xmlns:a16="http://schemas.microsoft.com/office/drawing/2014/main" id="{8AF8983C-66EA-074E-30FB-235B14DF387A}"/>
                  </a:ext>
                </a:extLst>
              </p:cNvPr>
              <p:cNvGrpSpPr/>
              <p:nvPr/>
            </p:nvGrpSpPr>
            <p:grpSpPr>
              <a:xfrm>
                <a:off x="8050096" y="4172307"/>
                <a:ext cx="3828911" cy="1798117"/>
                <a:chOff x="1390707" y="4308473"/>
                <a:chExt cx="3828911" cy="1798117"/>
              </a:xfrm>
            </p:grpSpPr>
            <p:pic>
              <p:nvPicPr>
                <p:cNvPr id="10" name="Picture 22" descr="Serveur - Icônes la technologie gratuites">
                  <a:extLst>
                    <a:ext uri="{FF2B5EF4-FFF2-40B4-BE49-F238E27FC236}">
                      <a16:creationId xmlns:a16="http://schemas.microsoft.com/office/drawing/2014/main" id="{3B874F29-27EF-31C2-52EF-15911F9D7E92}"/>
                    </a:ext>
                  </a:extLst>
                </p:cNvPr>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86805" y="4792714"/>
                  <a:ext cx="626088" cy="61396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e 3">
                  <a:extLst>
                    <a:ext uri="{FF2B5EF4-FFF2-40B4-BE49-F238E27FC236}">
                      <a16:creationId xmlns:a16="http://schemas.microsoft.com/office/drawing/2014/main" id="{D6925E7D-2186-799F-3CC8-88F1B7346F29}"/>
                    </a:ext>
                  </a:extLst>
                </p:cNvPr>
                <p:cNvGrpSpPr/>
                <p:nvPr/>
              </p:nvGrpSpPr>
              <p:grpSpPr>
                <a:xfrm>
                  <a:off x="1390707" y="4308473"/>
                  <a:ext cx="2504941" cy="1798117"/>
                  <a:chOff x="1390707" y="4308473"/>
                  <a:chExt cx="2504941" cy="1798117"/>
                </a:xfrm>
              </p:grpSpPr>
              <p:sp>
                <p:nvSpPr>
                  <p:cNvPr id="19" name="ZoneTexte 18">
                    <a:extLst>
                      <a:ext uri="{FF2B5EF4-FFF2-40B4-BE49-F238E27FC236}">
                        <a16:creationId xmlns:a16="http://schemas.microsoft.com/office/drawing/2014/main" id="{31D0CEF4-BDDC-6EB4-579B-80E342397119}"/>
                      </a:ext>
                    </a:extLst>
                  </p:cNvPr>
                  <p:cNvSpPr txBox="1"/>
                  <p:nvPr/>
                </p:nvSpPr>
                <p:spPr>
                  <a:xfrm>
                    <a:off x="1390707" y="4308473"/>
                    <a:ext cx="2504941" cy="400110"/>
                  </a:xfrm>
                  <a:prstGeom prst="rect">
                    <a:avLst/>
                  </a:prstGeom>
                  <a:noFill/>
                </p:spPr>
                <p:txBody>
                  <a:bodyPr wrap="square" rtlCol="0">
                    <a:spAutoFit/>
                  </a:bodyPr>
                  <a:lstStyle/>
                  <a:p>
                    <a:r>
                      <a:rPr lang="fr-FR" sz="1000" dirty="0" err="1">
                        <a:solidFill>
                          <a:schemeClr val="bg1"/>
                        </a:solidFill>
                        <a:latin typeface="Calibri" panose="020F0502020204030204" pitchFamily="34" charset="0"/>
                        <a:cs typeface="Calibri" panose="020F0502020204030204" pitchFamily="34" charset="0"/>
                      </a:rPr>
                      <a:t>Username</a:t>
                    </a:r>
                    <a:r>
                      <a:rPr lang="fr-FR" sz="1000" dirty="0">
                        <a:solidFill>
                          <a:srgbClr val="FFFF00"/>
                        </a:solidFill>
                        <a:latin typeface="Calibri" panose="020F0502020204030204" pitchFamily="34" charset="0"/>
                        <a:cs typeface="Calibri" panose="020F0502020204030204" pitchFamily="34" charset="0"/>
                      </a:rPr>
                      <a:t>  : </a:t>
                    </a:r>
                    <a:r>
                      <a:rPr lang="fr-FR" sz="1000" dirty="0" err="1">
                        <a:solidFill>
                          <a:schemeClr val="accent6">
                            <a:lumMod val="75000"/>
                          </a:schemeClr>
                        </a:solidFill>
                        <a:latin typeface="Calibri" panose="020F0502020204030204" pitchFamily="34" charset="0"/>
                        <a:cs typeface="Calibri" panose="020F0502020204030204" pitchFamily="34" charset="0"/>
                      </a:rPr>
                      <a:t>xirtam</a:t>
                    </a:r>
                    <a:endParaRPr lang="fr-FR" sz="1000" dirty="0">
                      <a:solidFill>
                        <a:schemeClr val="accent6">
                          <a:lumMod val="75000"/>
                        </a:schemeClr>
                      </a:solidFill>
                      <a:latin typeface="Calibri" panose="020F0502020204030204" pitchFamily="34" charset="0"/>
                      <a:cs typeface="Calibri" panose="020F0502020204030204" pitchFamily="34" charset="0"/>
                    </a:endParaRPr>
                  </a:p>
                  <a:p>
                    <a:r>
                      <a:rPr lang="fr-FR" sz="1000" dirty="0" err="1">
                        <a:solidFill>
                          <a:schemeClr val="bg1"/>
                        </a:solidFill>
                        <a:latin typeface="Calibri" panose="020F0502020204030204" pitchFamily="34" charset="0"/>
                        <a:cs typeface="Calibri" panose="020F0502020204030204" pitchFamily="34" charset="0"/>
                      </a:rPr>
                      <a:t>Hostname</a:t>
                    </a:r>
                    <a:r>
                      <a:rPr lang="fr-FR" sz="1000" dirty="0">
                        <a:solidFill>
                          <a:srgbClr val="FFFF00"/>
                        </a:solidFill>
                        <a:latin typeface="Calibri" panose="020F0502020204030204" pitchFamily="34" charset="0"/>
                        <a:cs typeface="Calibri" panose="020F0502020204030204" pitchFamily="34" charset="0"/>
                      </a:rPr>
                      <a:t> : </a:t>
                    </a:r>
                    <a:r>
                      <a:rPr lang="fr-FR" sz="1000" dirty="0" err="1">
                        <a:solidFill>
                          <a:schemeClr val="accent6">
                            <a:lumMod val="75000"/>
                          </a:schemeClr>
                        </a:solidFill>
                        <a:latin typeface="Calibri" panose="020F0502020204030204" pitchFamily="34" charset="0"/>
                        <a:cs typeface="Calibri" panose="020F0502020204030204" pitchFamily="34" charset="0"/>
                      </a:rPr>
                      <a:t>ubuntu</a:t>
                    </a:r>
                    <a:endParaRPr lang="fr-FR" sz="1000" dirty="0">
                      <a:solidFill>
                        <a:srgbClr val="FFFF00"/>
                      </a:solidFill>
                      <a:latin typeface="Calibri" panose="020F0502020204030204" pitchFamily="34" charset="0"/>
                      <a:cs typeface="Calibri" panose="020F0502020204030204" pitchFamily="34" charset="0"/>
                    </a:endParaRPr>
                  </a:p>
                </p:txBody>
              </p:sp>
              <p:pic>
                <p:nvPicPr>
                  <p:cNvPr id="2056" name="Picture 8" descr="Symbole clé (icône png) rouge">
                    <a:extLst>
                      <a:ext uri="{FF2B5EF4-FFF2-40B4-BE49-F238E27FC236}">
                        <a16:creationId xmlns:a16="http://schemas.microsoft.com/office/drawing/2014/main" id="{8134FB69-927F-CB4A-1B87-B69DA5F4F885}"/>
                      </a:ext>
                    </a:extLst>
                  </p:cNvPr>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63917" y="5774394"/>
                    <a:ext cx="316846" cy="316846"/>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8" descr="Symbole clé (icône png) rouge">
                    <a:extLst>
                      <a:ext uri="{FF2B5EF4-FFF2-40B4-BE49-F238E27FC236}">
                        <a16:creationId xmlns:a16="http://schemas.microsoft.com/office/drawing/2014/main" id="{5C218E8F-B85D-ADC8-838E-C4207A01057E}"/>
                      </a:ext>
                    </a:extLst>
                  </p:cNvPr>
                  <p:cNvPicPr>
                    <a:picLocks noChangeAspect="1" noChangeArrowheads="1"/>
                  </p:cNvPicPr>
                  <p:nvPr/>
                </p:nvPicPr>
                <p:blipFill>
                  <a:blip r:embed="rId12">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63917" y="5498915"/>
                    <a:ext cx="316846" cy="316846"/>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8C7BEC11-B7B5-052B-FE3C-62F3275AFC4B}"/>
                      </a:ext>
                    </a:extLst>
                  </p:cNvPr>
                  <p:cNvSpPr/>
                  <p:nvPr/>
                </p:nvSpPr>
                <p:spPr>
                  <a:xfrm flipH="1" flipV="1">
                    <a:off x="1390707" y="5499612"/>
                    <a:ext cx="1172248" cy="606978"/>
                  </a:xfrm>
                  <a:prstGeom prst="rect">
                    <a:avLst/>
                  </a:prstGeom>
                  <a:noFill/>
                  <a:ln>
                    <a:solidFill>
                      <a:srgbClr val="FFFF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000"/>
                  </a:p>
                </p:txBody>
              </p:sp>
              <p:sp>
                <p:nvSpPr>
                  <p:cNvPr id="43" name="ZoneTexte 42">
                    <a:extLst>
                      <a:ext uri="{FF2B5EF4-FFF2-40B4-BE49-F238E27FC236}">
                        <a16:creationId xmlns:a16="http://schemas.microsoft.com/office/drawing/2014/main" id="{B0047F1D-F579-69B7-5CC5-54CA64B1FD85}"/>
                      </a:ext>
                    </a:extLst>
                  </p:cNvPr>
                  <p:cNvSpPr txBox="1"/>
                  <p:nvPr/>
                </p:nvSpPr>
                <p:spPr>
                  <a:xfrm>
                    <a:off x="1525020" y="5279465"/>
                    <a:ext cx="943870" cy="252210"/>
                  </a:xfrm>
                  <a:prstGeom prst="rect">
                    <a:avLst/>
                  </a:prstGeom>
                  <a:noFill/>
                </p:spPr>
                <p:txBody>
                  <a:bodyPr wrap="square" rtlCol="0">
                    <a:spAutoFit/>
                  </a:bodyPr>
                  <a:lstStyle/>
                  <a:p>
                    <a:r>
                      <a:rPr lang="fr-FR" sz="1000" dirty="0">
                        <a:solidFill>
                          <a:srgbClr val="FFFF00"/>
                        </a:solidFill>
                      </a:rPr>
                      <a:t>Paire de clés</a:t>
                    </a:r>
                  </a:p>
                </p:txBody>
              </p:sp>
              <p:sp>
                <p:nvSpPr>
                  <p:cNvPr id="44" name="ZoneTexte 43">
                    <a:extLst>
                      <a:ext uri="{FF2B5EF4-FFF2-40B4-BE49-F238E27FC236}">
                        <a16:creationId xmlns:a16="http://schemas.microsoft.com/office/drawing/2014/main" id="{18FC6172-D0D1-CB13-928D-76E3861A20C0}"/>
                      </a:ext>
                    </a:extLst>
                  </p:cNvPr>
                  <p:cNvSpPr txBox="1"/>
                  <p:nvPr/>
                </p:nvSpPr>
                <p:spPr>
                  <a:xfrm>
                    <a:off x="1970890" y="5541165"/>
                    <a:ext cx="1347805" cy="246221"/>
                  </a:xfrm>
                  <a:prstGeom prst="rect">
                    <a:avLst/>
                  </a:prstGeom>
                  <a:noFill/>
                </p:spPr>
                <p:txBody>
                  <a:bodyPr wrap="square" rtlCol="0">
                    <a:spAutoFit/>
                  </a:bodyPr>
                  <a:lstStyle/>
                  <a:p>
                    <a:r>
                      <a:rPr lang="fr-FR" sz="1000" dirty="0">
                        <a:solidFill>
                          <a:schemeClr val="accent6">
                            <a:lumMod val="60000"/>
                            <a:lumOff val="40000"/>
                          </a:schemeClr>
                        </a:solidFill>
                      </a:rPr>
                      <a:t>pub</a:t>
                    </a:r>
                  </a:p>
                </p:txBody>
              </p:sp>
              <p:sp>
                <p:nvSpPr>
                  <p:cNvPr id="45" name="ZoneTexte 44">
                    <a:extLst>
                      <a:ext uri="{FF2B5EF4-FFF2-40B4-BE49-F238E27FC236}">
                        <a16:creationId xmlns:a16="http://schemas.microsoft.com/office/drawing/2014/main" id="{9661D3DA-E5D3-4037-F660-7446BB6AEC96}"/>
                      </a:ext>
                    </a:extLst>
                  </p:cNvPr>
                  <p:cNvSpPr txBox="1"/>
                  <p:nvPr/>
                </p:nvSpPr>
                <p:spPr>
                  <a:xfrm>
                    <a:off x="1946506" y="5816223"/>
                    <a:ext cx="1347805" cy="246221"/>
                  </a:xfrm>
                  <a:prstGeom prst="rect">
                    <a:avLst/>
                  </a:prstGeom>
                  <a:noFill/>
                </p:spPr>
                <p:txBody>
                  <a:bodyPr wrap="square" rtlCol="0">
                    <a:spAutoFit/>
                  </a:bodyPr>
                  <a:lstStyle/>
                  <a:p>
                    <a:r>
                      <a:rPr lang="fr-FR" sz="1000" dirty="0">
                        <a:solidFill>
                          <a:srgbClr val="FF0000"/>
                        </a:solidFill>
                      </a:rPr>
                      <a:t>privé</a:t>
                    </a:r>
                  </a:p>
                </p:txBody>
              </p:sp>
            </p:grpSp>
            <p:grpSp>
              <p:nvGrpSpPr>
                <p:cNvPr id="7" name="Groupe 6">
                  <a:extLst>
                    <a:ext uri="{FF2B5EF4-FFF2-40B4-BE49-F238E27FC236}">
                      <a16:creationId xmlns:a16="http://schemas.microsoft.com/office/drawing/2014/main" id="{514EFFE5-B0EC-D371-0B78-A5A5DDE5B738}"/>
                    </a:ext>
                  </a:extLst>
                </p:cNvPr>
                <p:cNvGrpSpPr/>
                <p:nvPr/>
              </p:nvGrpSpPr>
              <p:grpSpPr>
                <a:xfrm>
                  <a:off x="4369813" y="5470540"/>
                  <a:ext cx="849805" cy="316846"/>
                  <a:chOff x="4369813" y="5470540"/>
                  <a:chExt cx="849805" cy="316846"/>
                </a:xfrm>
              </p:grpSpPr>
              <p:pic>
                <p:nvPicPr>
                  <p:cNvPr id="46" name="Picture 8" descr="Symbole clé (icône png) rouge">
                    <a:extLst>
                      <a:ext uri="{FF2B5EF4-FFF2-40B4-BE49-F238E27FC236}">
                        <a16:creationId xmlns:a16="http://schemas.microsoft.com/office/drawing/2014/main" id="{1C184A75-2D68-6D85-0B15-A937FC524664}"/>
                      </a:ext>
                    </a:extLst>
                  </p:cNvPr>
                  <p:cNvPicPr>
                    <a:picLocks noChangeAspect="1" noChangeArrowheads="1"/>
                  </p:cNvPicPr>
                  <p:nvPr/>
                </p:nvPicPr>
                <p:blipFill>
                  <a:blip r:embed="rId12">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69813" y="5470540"/>
                    <a:ext cx="316846" cy="316846"/>
                  </a:xfrm>
                  <a:prstGeom prst="rect">
                    <a:avLst/>
                  </a:prstGeom>
                  <a:noFill/>
                  <a:extLst>
                    <a:ext uri="{909E8E84-426E-40DD-AFC4-6F175D3DCCD1}">
                      <a14:hiddenFill xmlns:a14="http://schemas.microsoft.com/office/drawing/2010/main">
                        <a:solidFill>
                          <a:srgbClr val="FFFFFF"/>
                        </a:solidFill>
                      </a14:hiddenFill>
                    </a:ext>
                  </a:extLst>
                </p:spPr>
              </p:pic>
              <p:sp>
                <p:nvSpPr>
                  <p:cNvPr id="47" name="ZoneTexte 46">
                    <a:extLst>
                      <a:ext uri="{FF2B5EF4-FFF2-40B4-BE49-F238E27FC236}">
                        <a16:creationId xmlns:a16="http://schemas.microsoft.com/office/drawing/2014/main" id="{3007BFFD-71BE-5E80-9CBD-46D38FFD3F8E}"/>
                      </a:ext>
                    </a:extLst>
                  </p:cNvPr>
                  <p:cNvSpPr txBox="1"/>
                  <p:nvPr/>
                </p:nvSpPr>
                <p:spPr>
                  <a:xfrm>
                    <a:off x="4662665" y="5507022"/>
                    <a:ext cx="556953" cy="246221"/>
                  </a:xfrm>
                  <a:prstGeom prst="rect">
                    <a:avLst/>
                  </a:prstGeom>
                  <a:noFill/>
                </p:spPr>
                <p:txBody>
                  <a:bodyPr wrap="square" rtlCol="0">
                    <a:spAutoFit/>
                  </a:bodyPr>
                  <a:lstStyle/>
                  <a:p>
                    <a:r>
                      <a:rPr lang="fr-FR" sz="1000" dirty="0">
                        <a:solidFill>
                          <a:schemeClr val="accent6">
                            <a:lumMod val="60000"/>
                            <a:lumOff val="40000"/>
                          </a:schemeClr>
                        </a:solidFill>
                      </a:rPr>
                      <a:t>pub</a:t>
                    </a:r>
                  </a:p>
                </p:txBody>
              </p:sp>
            </p:grpSp>
            <p:sp>
              <p:nvSpPr>
                <p:cNvPr id="48" name="Rectangle 47">
                  <a:extLst>
                    <a:ext uri="{FF2B5EF4-FFF2-40B4-BE49-F238E27FC236}">
                      <a16:creationId xmlns:a16="http://schemas.microsoft.com/office/drawing/2014/main" id="{0A6687EB-1676-0CA4-AC77-0B3BC66AB577}"/>
                    </a:ext>
                  </a:extLst>
                </p:cNvPr>
                <p:cNvSpPr/>
                <p:nvPr/>
              </p:nvSpPr>
              <p:spPr>
                <a:xfrm>
                  <a:off x="2380062" y="4963609"/>
                  <a:ext cx="2006743" cy="829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000"/>
                </a:p>
              </p:txBody>
            </p:sp>
          </p:grpSp>
        </p:grpSp>
      </p:grpSp>
      <p:sp>
        <p:nvSpPr>
          <p:cNvPr id="14" name="ZoneTexte 13">
            <a:extLst>
              <a:ext uri="{FF2B5EF4-FFF2-40B4-BE49-F238E27FC236}">
                <a16:creationId xmlns:a16="http://schemas.microsoft.com/office/drawing/2014/main" id="{C3C7937D-723C-9915-6455-C7CE7C31EF76}"/>
              </a:ext>
            </a:extLst>
          </p:cNvPr>
          <p:cNvSpPr txBox="1"/>
          <p:nvPr/>
        </p:nvSpPr>
        <p:spPr>
          <a:xfrm>
            <a:off x="1009000" y="263111"/>
            <a:ext cx="6096000"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SSH</a:t>
            </a:r>
            <a:endParaRPr lang="fr-FR" sz="3200" dirty="0">
              <a:solidFill>
                <a:schemeClr val="bg1"/>
              </a:solidFill>
            </a:endParaRPr>
          </a:p>
        </p:txBody>
      </p:sp>
      <p:sp>
        <p:nvSpPr>
          <p:cNvPr id="16" name="ZoneTexte 15">
            <a:extLst>
              <a:ext uri="{FF2B5EF4-FFF2-40B4-BE49-F238E27FC236}">
                <a16:creationId xmlns:a16="http://schemas.microsoft.com/office/drawing/2014/main" id="{C139D1A5-5F35-31AC-CECB-0BD9B0ACAD80}"/>
              </a:ext>
            </a:extLst>
          </p:cNvPr>
          <p:cNvSpPr txBox="1"/>
          <p:nvPr/>
        </p:nvSpPr>
        <p:spPr>
          <a:xfrm>
            <a:off x="6534246" y="1590613"/>
            <a:ext cx="5040133" cy="369332"/>
          </a:xfrm>
          <a:prstGeom prst="rect">
            <a:avLst/>
          </a:prstGeom>
          <a:noFill/>
        </p:spPr>
        <p:txBody>
          <a:bodyPr wrap="square">
            <a:spAutoFit/>
          </a:bodyPr>
          <a:lstStyle/>
          <a:p>
            <a:r>
              <a:rPr lang="fr-FR" sz="18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Infrastructures Ansible : </a:t>
            </a:r>
            <a:endParaRPr lang="fr-FR" dirty="0"/>
          </a:p>
        </p:txBody>
      </p:sp>
    </p:spTree>
    <p:extLst>
      <p:ext uri="{BB962C8B-B14F-4D97-AF65-F5344CB8AC3E}">
        <p14:creationId xmlns:p14="http://schemas.microsoft.com/office/powerpoint/2010/main" val="1588364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p:pic>
        <p:nvPicPr>
          <p:cNvPr id="10" name="Picture 22" descr="Serveur - Icônes la technologie gratuites">
            <a:extLst>
              <a:ext uri="{FF2B5EF4-FFF2-40B4-BE49-F238E27FC236}">
                <a16:creationId xmlns:a16="http://schemas.microsoft.com/office/drawing/2014/main" id="{3B874F29-27EF-31C2-52EF-15911F9D7E92}"/>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83657" y="1839371"/>
            <a:ext cx="989026" cy="969867"/>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a16="http://schemas.microsoft.com/office/drawing/2014/main" id="{A2A7839E-F4BD-E1B9-BF15-957A0778B8C1}"/>
              </a:ext>
            </a:extLst>
          </p:cNvPr>
          <p:cNvSpPr txBox="1"/>
          <p:nvPr/>
        </p:nvSpPr>
        <p:spPr>
          <a:xfrm>
            <a:off x="8160599" y="2737809"/>
            <a:ext cx="2504941" cy="307777"/>
          </a:xfrm>
          <a:prstGeom prst="rect">
            <a:avLst/>
          </a:prstGeom>
          <a:noFill/>
        </p:spPr>
        <p:txBody>
          <a:bodyPr wrap="square" rtlCol="0">
            <a:spAutoFit/>
          </a:bodyPr>
          <a:lstStyle/>
          <a:p>
            <a:r>
              <a:rPr lang="fr-FR" sz="1400" dirty="0">
                <a:solidFill>
                  <a:srgbClr val="FFFF00"/>
                </a:solidFill>
              </a:rPr>
              <a:t>Serveur  1</a:t>
            </a:r>
          </a:p>
        </p:txBody>
      </p:sp>
      <p:pic>
        <p:nvPicPr>
          <p:cNvPr id="1046" name="Picture 22" descr="Laptop Icon Vector Art, Icons, and Graphics for Free Download">
            <a:extLst>
              <a:ext uri="{FF2B5EF4-FFF2-40B4-BE49-F238E27FC236}">
                <a16:creationId xmlns:a16="http://schemas.microsoft.com/office/drawing/2014/main" id="{D9029868-0E24-326C-2B11-4453271CF612}"/>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8334" t="18394" r="6333" b="18597"/>
          <a:stretch/>
        </p:blipFill>
        <p:spPr bwMode="auto">
          <a:xfrm>
            <a:off x="2382488" y="1608736"/>
            <a:ext cx="1449639" cy="1070393"/>
          </a:xfrm>
          <a:prstGeom prst="rect">
            <a:avLst/>
          </a:prstGeom>
          <a:noFill/>
          <a:extLst>
            <a:ext uri="{909E8E84-426E-40DD-AFC4-6F175D3DCCD1}">
              <a14:hiddenFill xmlns:a14="http://schemas.microsoft.com/office/drawing/2010/main">
                <a:solidFill>
                  <a:srgbClr val="FFFFFF"/>
                </a:solidFill>
              </a14:hiddenFill>
            </a:ext>
          </a:extLst>
        </p:spPr>
      </p:pic>
      <p:sp>
        <p:nvSpPr>
          <p:cNvPr id="18" name="ZoneTexte 17">
            <a:extLst>
              <a:ext uri="{FF2B5EF4-FFF2-40B4-BE49-F238E27FC236}">
                <a16:creationId xmlns:a16="http://schemas.microsoft.com/office/drawing/2014/main" id="{9989DF14-C609-063B-E52E-456A63887DFE}"/>
              </a:ext>
            </a:extLst>
          </p:cNvPr>
          <p:cNvSpPr txBox="1"/>
          <p:nvPr/>
        </p:nvSpPr>
        <p:spPr>
          <a:xfrm>
            <a:off x="7441527" y="1124257"/>
            <a:ext cx="2504941" cy="738664"/>
          </a:xfrm>
          <a:prstGeom prst="rect">
            <a:avLst/>
          </a:prstGeom>
          <a:noFill/>
        </p:spPr>
        <p:txBody>
          <a:bodyPr wrap="square" rtlCol="0">
            <a:spAutoFit/>
          </a:bodyPr>
          <a:lstStyle/>
          <a:p>
            <a:r>
              <a:rPr lang="fr-FR" sz="1400" dirty="0" err="1">
                <a:solidFill>
                  <a:schemeClr val="bg1"/>
                </a:solidFill>
              </a:rPr>
              <a:t>Username</a:t>
            </a:r>
            <a:r>
              <a:rPr lang="fr-FR" sz="1400" dirty="0">
                <a:solidFill>
                  <a:srgbClr val="FFFF00"/>
                </a:solidFill>
              </a:rPr>
              <a:t>  : </a:t>
            </a:r>
            <a:r>
              <a:rPr lang="fr-FR" sz="1400" dirty="0" err="1">
                <a:solidFill>
                  <a:srgbClr val="FFFF00"/>
                </a:solidFill>
              </a:rPr>
              <a:t>xyz</a:t>
            </a:r>
            <a:endParaRPr lang="fr-FR" sz="1400" dirty="0">
              <a:solidFill>
                <a:srgbClr val="FFFF00"/>
              </a:solidFill>
            </a:endParaRPr>
          </a:p>
          <a:p>
            <a:r>
              <a:rPr lang="fr-FR" sz="1400" dirty="0" err="1">
                <a:solidFill>
                  <a:schemeClr val="bg1"/>
                </a:solidFill>
              </a:rPr>
              <a:t>Hostname</a:t>
            </a:r>
            <a:r>
              <a:rPr lang="fr-FR" sz="1400" dirty="0">
                <a:solidFill>
                  <a:srgbClr val="FFFF00"/>
                </a:solidFill>
              </a:rPr>
              <a:t> : </a:t>
            </a:r>
            <a:r>
              <a:rPr lang="fr-FR" sz="1400" dirty="0" err="1">
                <a:solidFill>
                  <a:srgbClr val="FFFF00"/>
                </a:solidFill>
              </a:rPr>
              <a:t>remoteServer</a:t>
            </a:r>
            <a:endParaRPr lang="fr-FR" sz="1400" dirty="0">
              <a:solidFill>
                <a:srgbClr val="FFFF00"/>
              </a:solidFill>
            </a:endParaRPr>
          </a:p>
          <a:p>
            <a:r>
              <a:rPr lang="fr-FR" sz="1400" dirty="0">
                <a:solidFill>
                  <a:schemeClr val="bg1"/>
                </a:solidFill>
              </a:rPr>
              <a:t>IP : 1</a:t>
            </a:r>
            <a:r>
              <a:rPr lang="fr-FR" sz="1400" dirty="0">
                <a:solidFill>
                  <a:srgbClr val="FFFF00"/>
                </a:solidFill>
              </a:rPr>
              <a:t>92.168.233.133</a:t>
            </a:r>
          </a:p>
        </p:txBody>
      </p:sp>
      <p:sp>
        <p:nvSpPr>
          <p:cNvPr id="19" name="ZoneTexte 18">
            <a:extLst>
              <a:ext uri="{FF2B5EF4-FFF2-40B4-BE49-F238E27FC236}">
                <a16:creationId xmlns:a16="http://schemas.microsoft.com/office/drawing/2014/main" id="{31D0CEF4-BDDC-6EB4-579B-80E342397119}"/>
              </a:ext>
            </a:extLst>
          </p:cNvPr>
          <p:cNvSpPr txBox="1"/>
          <p:nvPr/>
        </p:nvSpPr>
        <p:spPr>
          <a:xfrm>
            <a:off x="2245533" y="1176444"/>
            <a:ext cx="2504941" cy="523220"/>
          </a:xfrm>
          <a:prstGeom prst="rect">
            <a:avLst/>
          </a:prstGeom>
          <a:noFill/>
        </p:spPr>
        <p:txBody>
          <a:bodyPr wrap="square" rtlCol="0">
            <a:spAutoFit/>
          </a:bodyPr>
          <a:lstStyle/>
          <a:p>
            <a:r>
              <a:rPr lang="fr-FR" sz="1400" dirty="0" err="1">
                <a:solidFill>
                  <a:schemeClr val="bg1"/>
                </a:solidFill>
              </a:rPr>
              <a:t>Username</a:t>
            </a:r>
            <a:r>
              <a:rPr lang="fr-FR" sz="1400" dirty="0">
                <a:solidFill>
                  <a:srgbClr val="FFFF00"/>
                </a:solidFill>
              </a:rPr>
              <a:t>  : </a:t>
            </a:r>
            <a:r>
              <a:rPr lang="fr-FR" sz="1400" dirty="0" err="1">
                <a:solidFill>
                  <a:schemeClr val="accent6">
                    <a:lumMod val="75000"/>
                  </a:schemeClr>
                </a:solidFill>
              </a:rPr>
              <a:t>xirtam</a:t>
            </a:r>
            <a:endParaRPr lang="fr-FR" sz="1400" dirty="0">
              <a:solidFill>
                <a:schemeClr val="accent6">
                  <a:lumMod val="75000"/>
                </a:schemeClr>
              </a:solidFill>
            </a:endParaRPr>
          </a:p>
          <a:p>
            <a:r>
              <a:rPr lang="fr-FR" sz="1400" dirty="0" err="1">
                <a:solidFill>
                  <a:schemeClr val="bg1"/>
                </a:solidFill>
              </a:rPr>
              <a:t>Hostname</a:t>
            </a:r>
            <a:r>
              <a:rPr lang="fr-FR" sz="1400" dirty="0">
                <a:solidFill>
                  <a:srgbClr val="FFFF00"/>
                </a:solidFill>
              </a:rPr>
              <a:t> : </a:t>
            </a:r>
            <a:r>
              <a:rPr lang="fr-FR" sz="1400" dirty="0" err="1">
                <a:solidFill>
                  <a:schemeClr val="accent6">
                    <a:lumMod val="75000"/>
                  </a:schemeClr>
                </a:solidFill>
              </a:rPr>
              <a:t>ubuntu</a:t>
            </a:r>
            <a:endParaRPr lang="fr-FR" sz="1400" dirty="0">
              <a:solidFill>
                <a:srgbClr val="FFFF00"/>
              </a:solidFill>
            </a:endParaRPr>
          </a:p>
        </p:txBody>
      </p:sp>
      <mc:AlternateContent xmlns:mc="http://schemas.openxmlformats.org/markup-compatibility/2006" xmlns:p14="http://schemas.microsoft.com/office/powerpoint/2010/main">
        <mc:Choice Requires="p14">
          <p:contentPart p14:bwMode="auto" r:id="rId6">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7"/>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4038600" y="6356350"/>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17</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8">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9"/>
              <a:stretch>
                <a:fillRect/>
              </a:stretch>
            </p:blipFill>
            <p:spPr>
              <a:xfrm>
                <a:off x="13384501" y="4240694"/>
                <a:ext cx="18000" cy="18000"/>
              </a:xfrm>
              <a:prstGeom prst="rect">
                <a:avLst/>
              </a:prstGeom>
            </p:spPr>
          </p:pic>
        </mc:Fallback>
      </mc:AlternateContent>
      <p:grpSp>
        <p:nvGrpSpPr>
          <p:cNvPr id="15" name="Groupe 14">
            <a:extLst>
              <a:ext uri="{FF2B5EF4-FFF2-40B4-BE49-F238E27FC236}">
                <a16:creationId xmlns:a16="http://schemas.microsoft.com/office/drawing/2014/main" id="{078E1D79-44FE-6A4E-ABDB-148FC9D6FC59}"/>
              </a:ext>
            </a:extLst>
          </p:cNvPr>
          <p:cNvGrpSpPr/>
          <p:nvPr/>
        </p:nvGrpSpPr>
        <p:grpSpPr>
          <a:xfrm>
            <a:off x="808910" y="2628732"/>
            <a:ext cx="3577258" cy="1082015"/>
            <a:chOff x="808910" y="2628732"/>
            <a:chExt cx="3577258" cy="1082015"/>
          </a:xfrm>
        </p:grpSpPr>
        <p:pic>
          <p:nvPicPr>
            <p:cNvPr id="2056" name="Picture 8" descr="Symbole clé (icône png) rouge">
              <a:extLst>
                <a:ext uri="{FF2B5EF4-FFF2-40B4-BE49-F238E27FC236}">
                  <a16:creationId xmlns:a16="http://schemas.microsoft.com/office/drawing/2014/main" id="{8134FB69-927F-CB4A-1B87-B69DA5F4F885}"/>
                </a:ext>
              </a:extLst>
            </p:cNvPr>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50691" y="3103769"/>
              <a:ext cx="606978" cy="606978"/>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8" descr="Symbole clé (icône png) rouge">
              <a:extLst>
                <a:ext uri="{FF2B5EF4-FFF2-40B4-BE49-F238E27FC236}">
                  <a16:creationId xmlns:a16="http://schemas.microsoft.com/office/drawing/2014/main" id="{5C218E8F-B85D-ADC8-838E-C4207A01057E}"/>
                </a:ext>
              </a:extLst>
            </p:cNvPr>
            <p:cNvPicPr>
              <a:picLocks noChangeAspect="1" noChangeArrowheads="1"/>
            </p:cNvPicPr>
            <p:nvPr/>
          </p:nvPicPr>
          <p:blipFill>
            <a:blip r:embed="rId10">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50691" y="2628732"/>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8C7BEC11-B7B5-052B-FE3C-62F3275AFC4B}"/>
                </a:ext>
              </a:extLst>
            </p:cNvPr>
            <p:cNvSpPr/>
            <p:nvPr/>
          </p:nvSpPr>
          <p:spPr>
            <a:xfrm flipH="1" flipV="1">
              <a:off x="2156715" y="2740896"/>
              <a:ext cx="1675411" cy="919453"/>
            </a:xfrm>
            <a:prstGeom prst="rect">
              <a:avLst/>
            </a:prstGeom>
            <a:noFill/>
            <a:ln>
              <a:solidFill>
                <a:srgbClr val="FFFF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ZoneTexte 42">
              <a:extLst>
                <a:ext uri="{FF2B5EF4-FFF2-40B4-BE49-F238E27FC236}">
                  <a16:creationId xmlns:a16="http://schemas.microsoft.com/office/drawing/2014/main" id="{B0047F1D-F579-69B7-5CC5-54CA64B1FD85}"/>
                </a:ext>
              </a:extLst>
            </p:cNvPr>
            <p:cNvSpPr txBox="1"/>
            <p:nvPr/>
          </p:nvSpPr>
          <p:spPr>
            <a:xfrm>
              <a:off x="808910" y="2955125"/>
              <a:ext cx="1347805" cy="338555"/>
            </a:xfrm>
            <a:prstGeom prst="rect">
              <a:avLst/>
            </a:prstGeom>
            <a:noFill/>
          </p:spPr>
          <p:txBody>
            <a:bodyPr wrap="square" rtlCol="0">
              <a:spAutoFit/>
            </a:bodyPr>
            <a:lstStyle/>
            <a:p>
              <a:r>
                <a:rPr lang="fr-FR" sz="1600" dirty="0">
                  <a:solidFill>
                    <a:srgbClr val="FFFF00"/>
                  </a:solidFill>
                </a:rPr>
                <a:t>Paire de clés</a:t>
              </a:r>
            </a:p>
          </p:txBody>
        </p:sp>
        <p:sp>
          <p:nvSpPr>
            <p:cNvPr id="44" name="ZoneTexte 43">
              <a:extLst>
                <a:ext uri="{FF2B5EF4-FFF2-40B4-BE49-F238E27FC236}">
                  <a16:creationId xmlns:a16="http://schemas.microsoft.com/office/drawing/2014/main" id="{18FC6172-D0D1-CB13-928D-76E3861A20C0}"/>
                </a:ext>
              </a:extLst>
            </p:cNvPr>
            <p:cNvSpPr txBox="1"/>
            <p:nvPr/>
          </p:nvSpPr>
          <p:spPr>
            <a:xfrm>
              <a:off x="3038363" y="2773356"/>
              <a:ext cx="1347805" cy="338555"/>
            </a:xfrm>
            <a:prstGeom prst="rect">
              <a:avLst/>
            </a:prstGeom>
            <a:noFill/>
          </p:spPr>
          <p:txBody>
            <a:bodyPr wrap="square" rtlCol="0">
              <a:spAutoFit/>
            </a:bodyPr>
            <a:lstStyle/>
            <a:p>
              <a:r>
                <a:rPr lang="fr-FR" sz="1600" dirty="0">
                  <a:solidFill>
                    <a:schemeClr val="accent6">
                      <a:lumMod val="60000"/>
                      <a:lumOff val="40000"/>
                    </a:schemeClr>
                  </a:solidFill>
                </a:rPr>
                <a:t>pub</a:t>
              </a:r>
            </a:p>
          </p:txBody>
        </p:sp>
        <p:sp>
          <p:nvSpPr>
            <p:cNvPr id="45" name="ZoneTexte 44">
              <a:extLst>
                <a:ext uri="{FF2B5EF4-FFF2-40B4-BE49-F238E27FC236}">
                  <a16:creationId xmlns:a16="http://schemas.microsoft.com/office/drawing/2014/main" id="{9661D3DA-E5D3-4037-F660-7446BB6AEC96}"/>
                </a:ext>
              </a:extLst>
            </p:cNvPr>
            <p:cNvSpPr txBox="1"/>
            <p:nvPr/>
          </p:nvSpPr>
          <p:spPr>
            <a:xfrm>
              <a:off x="3013979" y="3247972"/>
              <a:ext cx="1347805" cy="338555"/>
            </a:xfrm>
            <a:prstGeom prst="rect">
              <a:avLst/>
            </a:prstGeom>
            <a:noFill/>
          </p:spPr>
          <p:txBody>
            <a:bodyPr wrap="square" rtlCol="0">
              <a:spAutoFit/>
            </a:bodyPr>
            <a:lstStyle/>
            <a:p>
              <a:r>
                <a:rPr lang="fr-FR" sz="1600" dirty="0">
                  <a:solidFill>
                    <a:srgbClr val="FF0000"/>
                  </a:solidFill>
                </a:rPr>
                <a:t>privé</a:t>
              </a:r>
            </a:p>
          </p:txBody>
        </p:sp>
      </p:grpSp>
      <p:grpSp>
        <p:nvGrpSpPr>
          <p:cNvPr id="17" name="Groupe 16">
            <a:extLst>
              <a:ext uri="{FF2B5EF4-FFF2-40B4-BE49-F238E27FC236}">
                <a16:creationId xmlns:a16="http://schemas.microsoft.com/office/drawing/2014/main" id="{2E3B1F74-956B-9372-EF47-A9007FB6C817}"/>
              </a:ext>
            </a:extLst>
          </p:cNvPr>
          <p:cNvGrpSpPr/>
          <p:nvPr/>
        </p:nvGrpSpPr>
        <p:grpSpPr>
          <a:xfrm>
            <a:off x="7983657" y="2979549"/>
            <a:ext cx="1935477" cy="606978"/>
            <a:chOff x="8115082" y="2711119"/>
            <a:chExt cx="1935477" cy="606978"/>
          </a:xfrm>
        </p:grpSpPr>
        <p:pic>
          <p:nvPicPr>
            <p:cNvPr id="46" name="Picture 8" descr="Symbole clé (icône png) rouge">
              <a:extLst>
                <a:ext uri="{FF2B5EF4-FFF2-40B4-BE49-F238E27FC236}">
                  <a16:creationId xmlns:a16="http://schemas.microsoft.com/office/drawing/2014/main" id="{1C184A75-2D68-6D85-0B15-A937FC524664}"/>
                </a:ext>
              </a:extLst>
            </p:cNvPr>
            <p:cNvPicPr>
              <a:picLocks noChangeAspect="1" noChangeArrowheads="1"/>
            </p:cNvPicPr>
            <p:nvPr/>
          </p:nvPicPr>
          <p:blipFill>
            <a:blip r:embed="rId10">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15082" y="2711119"/>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47" name="ZoneTexte 46">
              <a:extLst>
                <a:ext uri="{FF2B5EF4-FFF2-40B4-BE49-F238E27FC236}">
                  <a16:creationId xmlns:a16="http://schemas.microsoft.com/office/drawing/2014/main" id="{3007BFFD-71BE-5E80-9CBD-46D38FFD3F8E}"/>
                </a:ext>
              </a:extLst>
            </p:cNvPr>
            <p:cNvSpPr txBox="1"/>
            <p:nvPr/>
          </p:nvSpPr>
          <p:spPr>
            <a:xfrm>
              <a:off x="8702754" y="2855743"/>
              <a:ext cx="1347805" cy="338555"/>
            </a:xfrm>
            <a:prstGeom prst="rect">
              <a:avLst/>
            </a:prstGeom>
            <a:noFill/>
          </p:spPr>
          <p:txBody>
            <a:bodyPr wrap="square" rtlCol="0">
              <a:spAutoFit/>
            </a:bodyPr>
            <a:lstStyle/>
            <a:p>
              <a:r>
                <a:rPr lang="fr-FR" sz="1600" dirty="0">
                  <a:solidFill>
                    <a:schemeClr val="accent6">
                      <a:lumMod val="60000"/>
                      <a:lumOff val="40000"/>
                    </a:schemeClr>
                  </a:solidFill>
                </a:rPr>
                <a:t>pub</a:t>
              </a:r>
            </a:p>
          </p:txBody>
        </p:sp>
      </p:grpSp>
      <p:sp>
        <p:nvSpPr>
          <p:cNvPr id="48" name="Rectangle 47">
            <a:extLst>
              <a:ext uri="{FF2B5EF4-FFF2-40B4-BE49-F238E27FC236}">
                <a16:creationId xmlns:a16="http://schemas.microsoft.com/office/drawing/2014/main" id="{0A6687EB-1676-0CA4-AC77-0B3BC66AB577}"/>
              </a:ext>
            </a:extLst>
          </p:cNvPr>
          <p:cNvSpPr/>
          <p:nvPr/>
        </p:nvSpPr>
        <p:spPr>
          <a:xfrm>
            <a:off x="3712265" y="2273840"/>
            <a:ext cx="4237496" cy="99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0BE21E75-76C4-C781-FD0C-7A8BC16F76F3}"/>
              </a:ext>
            </a:extLst>
          </p:cNvPr>
          <p:cNvSpPr txBox="1"/>
          <p:nvPr/>
        </p:nvSpPr>
        <p:spPr>
          <a:xfrm>
            <a:off x="258045" y="3976561"/>
            <a:ext cx="5635600" cy="369332"/>
          </a:xfrm>
          <a:prstGeom prst="rect">
            <a:avLst/>
          </a:prstGeom>
          <a:solidFill>
            <a:schemeClr val="tx1">
              <a:lumMod val="85000"/>
              <a:lumOff val="15000"/>
            </a:schemeClr>
          </a:solidFill>
        </p:spPr>
        <p:txBody>
          <a:bodyPr wrap="square">
            <a:spAutoFit/>
          </a:bodyPr>
          <a:lstStyle/>
          <a:p>
            <a:r>
              <a:rPr lang="fr-FR" dirty="0">
                <a:solidFill>
                  <a:schemeClr val="bg1"/>
                </a:solidFill>
              </a:rPr>
              <a:t>1. Assurer vous que SSH est installé sur chaque serveur</a:t>
            </a:r>
          </a:p>
        </p:txBody>
      </p:sp>
      <p:pic>
        <p:nvPicPr>
          <p:cNvPr id="7" name="Picture 2" descr="Ssh - Icônes interface gratuites">
            <a:extLst>
              <a:ext uri="{FF2B5EF4-FFF2-40B4-BE49-F238E27FC236}">
                <a16:creationId xmlns:a16="http://schemas.microsoft.com/office/drawing/2014/main" id="{7D3B3AD7-4006-7EA6-EFF1-03355AE76658}"/>
              </a:ext>
            </a:extLst>
          </p:cNvPr>
          <p:cNvPicPr>
            <a:picLocks noChangeAspect="1" noChangeArrowheads="1"/>
          </p:cNvPicPr>
          <p:nvPr/>
        </p:nvPicPr>
        <p:blipFill>
          <a:blip r:embed="rId11">
            <a:clrChange>
              <a:clrFrom>
                <a:srgbClr val="000000"/>
              </a:clrFrom>
              <a:clrTo>
                <a:srgbClr val="000000">
                  <a:alpha val="0"/>
                </a:srgbClr>
              </a:clrTo>
            </a:clrChange>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3687881" y="1929001"/>
            <a:ext cx="323173" cy="32317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Ssh - Icônes interface gratuites">
            <a:extLst>
              <a:ext uri="{FF2B5EF4-FFF2-40B4-BE49-F238E27FC236}">
                <a16:creationId xmlns:a16="http://schemas.microsoft.com/office/drawing/2014/main" id="{07969050-CBE4-E2BA-6185-3B500566DB84}"/>
              </a:ext>
            </a:extLst>
          </p:cNvPr>
          <p:cNvPicPr>
            <a:picLocks noChangeAspect="1" noChangeArrowheads="1"/>
          </p:cNvPicPr>
          <p:nvPr/>
        </p:nvPicPr>
        <p:blipFill>
          <a:blip r:embed="rId11">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7626589" y="1872564"/>
            <a:ext cx="323172" cy="323172"/>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12">
            <a:extLst>
              <a:ext uri="{FF2B5EF4-FFF2-40B4-BE49-F238E27FC236}">
                <a16:creationId xmlns:a16="http://schemas.microsoft.com/office/drawing/2014/main" id="{993279CB-7D23-D1D7-98AF-C4224787E92D}"/>
              </a:ext>
            </a:extLst>
          </p:cNvPr>
          <p:cNvSpPr txBox="1"/>
          <p:nvPr/>
        </p:nvSpPr>
        <p:spPr>
          <a:xfrm>
            <a:off x="258045" y="4390731"/>
            <a:ext cx="5635600" cy="646331"/>
          </a:xfrm>
          <a:prstGeom prst="rect">
            <a:avLst/>
          </a:prstGeom>
          <a:solidFill>
            <a:schemeClr val="tx1">
              <a:lumMod val="85000"/>
              <a:lumOff val="15000"/>
            </a:schemeClr>
          </a:solidFill>
        </p:spPr>
        <p:txBody>
          <a:bodyPr wrap="square">
            <a:spAutoFit/>
          </a:bodyPr>
          <a:lstStyle/>
          <a:p>
            <a:r>
              <a:rPr lang="fr-FR" dirty="0">
                <a:solidFill>
                  <a:schemeClr val="bg1"/>
                </a:solidFill>
              </a:rPr>
              <a:t>2. Se connecté aux serveurs en utilisant les mots de passes de chaque utilisateur</a:t>
            </a:r>
          </a:p>
        </p:txBody>
      </p:sp>
      <p:sp>
        <p:nvSpPr>
          <p:cNvPr id="14" name="ZoneTexte 13">
            <a:extLst>
              <a:ext uri="{FF2B5EF4-FFF2-40B4-BE49-F238E27FC236}">
                <a16:creationId xmlns:a16="http://schemas.microsoft.com/office/drawing/2014/main" id="{E6DEA4E1-8563-FA67-F179-ECC28D7360F5}"/>
              </a:ext>
            </a:extLst>
          </p:cNvPr>
          <p:cNvSpPr txBox="1"/>
          <p:nvPr/>
        </p:nvSpPr>
        <p:spPr>
          <a:xfrm>
            <a:off x="258045" y="5097733"/>
            <a:ext cx="5635600" cy="369332"/>
          </a:xfrm>
          <a:prstGeom prst="rect">
            <a:avLst/>
          </a:prstGeom>
          <a:solidFill>
            <a:schemeClr val="tx1">
              <a:lumMod val="85000"/>
              <a:lumOff val="15000"/>
            </a:schemeClr>
          </a:solidFill>
        </p:spPr>
        <p:txBody>
          <a:bodyPr wrap="square">
            <a:spAutoFit/>
          </a:bodyPr>
          <a:lstStyle/>
          <a:p>
            <a:r>
              <a:rPr lang="fr-FR" dirty="0">
                <a:solidFill>
                  <a:schemeClr val="bg1"/>
                </a:solidFill>
              </a:rPr>
              <a:t>3. Créer une paire de clés pour la poste host manager</a:t>
            </a:r>
          </a:p>
        </p:txBody>
      </p:sp>
      <p:sp>
        <p:nvSpPr>
          <p:cNvPr id="16" name="ZoneTexte 15">
            <a:extLst>
              <a:ext uri="{FF2B5EF4-FFF2-40B4-BE49-F238E27FC236}">
                <a16:creationId xmlns:a16="http://schemas.microsoft.com/office/drawing/2014/main" id="{B8B4DFF1-6F7E-B3B5-BEA9-740106157007}"/>
              </a:ext>
            </a:extLst>
          </p:cNvPr>
          <p:cNvSpPr txBox="1"/>
          <p:nvPr/>
        </p:nvSpPr>
        <p:spPr>
          <a:xfrm>
            <a:off x="283452" y="5512233"/>
            <a:ext cx="5635600" cy="369332"/>
          </a:xfrm>
          <a:prstGeom prst="rect">
            <a:avLst/>
          </a:prstGeom>
          <a:solidFill>
            <a:schemeClr val="tx1">
              <a:lumMod val="85000"/>
              <a:lumOff val="15000"/>
            </a:schemeClr>
          </a:solidFill>
        </p:spPr>
        <p:txBody>
          <a:bodyPr wrap="square">
            <a:spAutoFit/>
          </a:bodyPr>
          <a:lstStyle/>
          <a:p>
            <a:r>
              <a:rPr lang="fr-FR" dirty="0">
                <a:solidFill>
                  <a:schemeClr val="bg1"/>
                </a:solidFill>
              </a:rPr>
              <a:t>4. Copier la clé publique sur chaque serveur</a:t>
            </a:r>
          </a:p>
        </p:txBody>
      </p:sp>
      <p:sp>
        <p:nvSpPr>
          <p:cNvPr id="20" name="ZoneTexte 19">
            <a:extLst>
              <a:ext uri="{FF2B5EF4-FFF2-40B4-BE49-F238E27FC236}">
                <a16:creationId xmlns:a16="http://schemas.microsoft.com/office/drawing/2014/main" id="{28342F09-A040-9DB8-1A64-2B74199C5201}"/>
              </a:ext>
            </a:extLst>
          </p:cNvPr>
          <p:cNvSpPr txBox="1"/>
          <p:nvPr/>
        </p:nvSpPr>
        <p:spPr>
          <a:xfrm>
            <a:off x="283452" y="5939763"/>
            <a:ext cx="5635600" cy="369332"/>
          </a:xfrm>
          <a:prstGeom prst="rect">
            <a:avLst/>
          </a:prstGeom>
          <a:solidFill>
            <a:schemeClr val="tx1">
              <a:lumMod val="85000"/>
              <a:lumOff val="15000"/>
            </a:schemeClr>
          </a:solidFill>
        </p:spPr>
        <p:txBody>
          <a:bodyPr wrap="square">
            <a:spAutoFit/>
          </a:bodyPr>
          <a:lstStyle/>
          <a:p>
            <a:r>
              <a:rPr lang="fr-FR" dirty="0">
                <a:solidFill>
                  <a:schemeClr val="bg1"/>
                </a:solidFill>
              </a:rPr>
              <a:t>5. Créer une paire de clés Ansible</a:t>
            </a:r>
          </a:p>
        </p:txBody>
      </p:sp>
      <p:sp>
        <p:nvSpPr>
          <p:cNvPr id="22" name="ZoneTexte 21">
            <a:extLst>
              <a:ext uri="{FF2B5EF4-FFF2-40B4-BE49-F238E27FC236}">
                <a16:creationId xmlns:a16="http://schemas.microsoft.com/office/drawing/2014/main" id="{A7A272CD-80C2-1F03-592B-8202E50A903F}"/>
              </a:ext>
            </a:extLst>
          </p:cNvPr>
          <p:cNvSpPr txBox="1"/>
          <p:nvPr/>
        </p:nvSpPr>
        <p:spPr>
          <a:xfrm>
            <a:off x="5857065" y="4014650"/>
            <a:ext cx="5035707" cy="307777"/>
          </a:xfrm>
          <a:prstGeom prst="rect">
            <a:avLst/>
          </a:prstGeom>
          <a:noFill/>
        </p:spPr>
        <p:txBody>
          <a:bodyPr wrap="square">
            <a:spAutoFit/>
          </a:bodyPr>
          <a:lstStyle/>
          <a:p>
            <a:r>
              <a:rPr lang="fr-FR" sz="1400" dirty="0">
                <a:solidFill>
                  <a:schemeClr val="bg1"/>
                </a:solidFill>
                <a:highlight>
                  <a:srgbClr val="008080"/>
                </a:highlight>
                <a:latin typeface="Courier New" panose="02070309020205020404" pitchFamily="49" charset="0"/>
                <a:cs typeface="Courier New" panose="02070309020205020404" pitchFamily="49" charset="0"/>
              </a:rPr>
              <a:t>xyZ@Server1:~$ </a:t>
            </a:r>
            <a:r>
              <a:rPr lang="fr-FR" sz="1400" b="1" dirty="0" err="1">
                <a:solidFill>
                  <a:schemeClr val="bg1"/>
                </a:solidFill>
                <a:highlight>
                  <a:srgbClr val="008080"/>
                </a:highlight>
                <a:latin typeface="Courier New" panose="02070309020205020404" pitchFamily="49" charset="0"/>
                <a:cs typeface="Courier New" panose="02070309020205020404" pitchFamily="49" charset="0"/>
              </a:rPr>
              <a:t>sudo</a:t>
            </a:r>
            <a:r>
              <a:rPr lang="fr-FR" sz="1400" b="1" dirty="0">
                <a:solidFill>
                  <a:schemeClr val="bg1"/>
                </a:solidFill>
                <a:highlight>
                  <a:srgbClr val="008080"/>
                </a:highlight>
                <a:latin typeface="Courier New" panose="02070309020205020404" pitchFamily="49" charset="0"/>
                <a:cs typeface="Courier New" panose="02070309020205020404" pitchFamily="49" charset="0"/>
              </a:rPr>
              <a:t> </a:t>
            </a:r>
            <a:r>
              <a:rPr lang="fr-FR" sz="1400" b="1" dirty="0" err="1">
                <a:solidFill>
                  <a:schemeClr val="bg1"/>
                </a:solidFill>
                <a:highlight>
                  <a:srgbClr val="008080"/>
                </a:highlight>
                <a:latin typeface="Courier New" panose="02070309020205020404" pitchFamily="49" charset="0"/>
                <a:cs typeface="Courier New" panose="02070309020205020404" pitchFamily="49" charset="0"/>
              </a:rPr>
              <a:t>apt</a:t>
            </a:r>
            <a:r>
              <a:rPr lang="fr-FR" sz="1400" b="1" dirty="0">
                <a:solidFill>
                  <a:schemeClr val="bg1"/>
                </a:solidFill>
                <a:highlight>
                  <a:srgbClr val="008080"/>
                </a:highlight>
                <a:latin typeface="Courier New" panose="02070309020205020404" pitchFamily="49" charset="0"/>
                <a:cs typeface="Courier New" panose="02070309020205020404" pitchFamily="49" charset="0"/>
              </a:rPr>
              <a:t> </a:t>
            </a:r>
            <a:r>
              <a:rPr lang="fr-FR" sz="1400" b="1" dirty="0" err="1">
                <a:solidFill>
                  <a:schemeClr val="bg1"/>
                </a:solidFill>
                <a:highlight>
                  <a:srgbClr val="008080"/>
                </a:highlight>
                <a:latin typeface="Courier New" panose="02070309020205020404" pitchFamily="49" charset="0"/>
                <a:cs typeface="Courier New" panose="02070309020205020404" pitchFamily="49" charset="0"/>
              </a:rPr>
              <a:t>install</a:t>
            </a:r>
            <a:r>
              <a:rPr lang="fr-FR" sz="1400" b="1" dirty="0">
                <a:solidFill>
                  <a:schemeClr val="bg1"/>
                </a:solidFill>
                <a:highlight>
                  <a:srgbClr val="008080"/>
                </a:highlight>
                <a:latin typeface="Courier New" panose="02070309020205020404" pitchFamily="49" charset="0"/>
                <a:cs typeface="Courier New" panose="02070309020205020404" pitchFamily="49" charset="0"/>
              </a:rPr>
              <a:t> </a:t>
            </a:r>
            <a:r>
              <a:rPr lang="fr-FR" sz="1400" b="1" dirty="0" err="1">
                <a:solidFill>
                  <a:schemeClr val="bg1"/>
                </a:solidFill>
                <a:highlight>
                  <a:srgbClr val="008080"/>
                </a:highlight>
                <a:latin typeface="Courier New" panose="02070309020205020404" pitchFamily="49" charset="0"/>
                <a:cs typeface="Courier New" panose="02070309020205020404" pitchFamily="49" charset="0"/>
              </a:rPr>
              <a:t>oenssh-derver</a:t>
            </a:r>
            <a:endParaRPr lang="fr-FR" sz="1400" b="1" dirty="0">
              <a:solidFill>
                <a:schemeClr val="bg1"/>
              </a:solidFill>
              <a:highlight>
                <a:srgbClr val="008080"/>
              </a:highlight>
              <a:latin typeface="Courier New" panose="02070309020205020404" pitchFamily="49" charset="0"/>
              <a:cs typeface="Courier New" panose="02070309020205020404" pitchFamily="49" charset="0"/>
            </a:endParaRPr>
          </a:p>
        </p:txBody>
      </p:sp>
      <p:sp>
        <p:nvSpPr>
          <p:cNvPr id="23" name="ZoneTexte 22">
            <a:extLst>
              <a:ext uri="{FF2B5EF4-FFF2-40B4-BE49-F238E27FC236}">
                <a16:creationId xmlns:a16="http://schemas.microsoft.com/office/drawing/2014/main" id="{4D08D181-6B5A-035C-C275-3DE5550000C6}"/>
              </a:ext>
            </a:extLst>
          </p:cNvPr>
          <p:cNvSpPr txBox="1"/>
          <p:nvPr/>
        </p:nvSpPr>
        <p:spPr>
          <a:xfrm>
            <a:off x="5831013" y="4555591"/>
            <a:ext cx="4551815" cy="307777"/>
          </a:xfrm>
          <a:prstGeom prst="rect">
            <a:avLst/>
          </a:prstGeom>
          <a:noFill/>
        </p:spPr>
        <p:txBody>
          <a:bodyPr wrap="square">
            <a:spAutoFit/>
          </a:bodyPr>
          <a:lstStyle/>
          <a:p>
            <a:r>
              <a:rPr lang="fr-FR" sz="1400" dirty="0" err="1">
                <a:solidFill>
                  <a:schemeClr val="bg1"/>
                </a:solidFill>
                <a:highlight>
                  <a:srgbClr val="008080"/>
                </a:highlight>
                <a:latin typeface="Courier New" panose="02070309020205020404" pitchFamily="49" charset="0"/>
                <a:cs typeface="Courier New" panose="02070309020205020404" pitchFamily="49" charset="0"/>
              </a:rPr>
              <a:t>xirtam@ubuntu</a:t>
            </a:r>
            <a:r>
              <a:rPr lang="fr-FR" sz="1400" dirty="0">
                <a:solidFill>
                  <a:schemeClr val="bg1"/>
                </a:solidFill>
                <a:highlight>
                  <a:srgbClr val="008080"/>
                </a:highlight>
                <a:latin typeface="Courier New" panose="02070309020205020404" pitchFamily="49" charset="0"/>
                <a:cs typeface="Courier New" panose="02070309020205020404" pitchFamily="49" charset="0"/>
              </a:rPr>
              <a:t>:~$ </a:t>
            </a:r>
            <a:r>
              <a:rPr lang="fr-FR" sz="1400" b="1" dirty="0" err="1">
                <a:solidFill>
                  <a:schemeClr val="bg1"/>
                </a:solidFill>
                <a:highlight>
                  <a:srgbClr val="008080"/>
                </a:highlight>
                <a:latin typeface="Courier New" panose="02070309020205020404" pitchFamily="49" charset="0"/>
                <a:cs typeface="Courier New" panose="02070309020205020404" pitchFamily="49" charset="0"/>
              </a:rPr>
              <a:t>ssh</a:t>
            </a:r>
            <a:r>
              <a:rPr lang="fr-FR" sz="1400" b="1" dirty="0">
                <a:solidFill>
                  <a:schemeClr val="bg1"/>
                </a:solidFill>
                <a:highlight>
                  <a:srgbClr val="008080"/>
                </a:highlight>
                <a:latin typeface="Courier New" panose="02070309020205020404" pitchFamily="49" charset="0"/>
                <a:cs typeface="Courier New" panose="02070309020205020404" pitchFamily="49" charset="0"/>
              </a:rPr>
              <a:t> xyz@192.168.233.133</a:t>
            </a:r>
          </a:p>
        </p:txBody>
      </p:sp>
      <p:sp>
        <p:nvSpPr>
          <p:cNvPr id="24" name="ZoneTexte 23">
            <a:extLst>
              <a:ext uri="{FF2B5EF4-FFF2-40B4-BE49-F238E27FC236}">
                <a16:creationId xmlns:a16="http://schemas.microsoft.com/office/drawing/2014/main" id="{04F3B29B-F07B-B85D-2227-8A044B344898}"/>
              </a:ext>
            </a:extLst>
          </p:cNvPr>
          <p:cNvSpPr txBox="1"/>
          <p:nvPr/>
        </p:nvSpPr>
        <p:spPr>
          <a:xfrm>
            <a:off x="5857967" y="5028774"/>
            <a:ext cx="5996862" cy="307777"/>
          </a:xfrm>
          <a:prstGeom prst="rect">
            <a:avLst/>
          </a:prstGeom>
          <a:noFill/>
        </p:spPr>
        <p:txBody>
          <a:bodyPr wrap="square">
            <a:spAutoFit/>
          </a:bodyPr>
          <a:lstStyle/>
          <a:p>
            <a:r>
              <a:rPr lang="fr-FR" sz="1400" dirty="0" err="1">
                <a:solidFill>
                  <a:schemeClr val="bg1"/>
                </a:solidFill>
                <a:highlight>
                  <a:srgbClr val="008080"/>
                </a:highlight>
                <a:latin typeface="Courier New" panose="02070309020205020404" pitchFamily="49" charset="0"/>
                <a:cs typeface="Courier New" panose="02070309020205020404" pitchFamily="49" charset="0"/>
              </a:rPr>
              <a:t>xirtam@ubuntu</a:t>
            </a:r>
            <a:r>
              <a:rPr lang="fr-FR" sz="1400" dirty="0">
                <a:solidFill>
                  <a:schemeClr val="bg1"/>
                </a:solidFill>
                <a:highlight>
                  <a:srgbClr val="008080"/>
                </a:highlight>
                <a:latin typeface="Courier New" panose="02070309020205020404" pitchFamily="49" charset="0"/>
                <a:cs typeface="Courier New" panose="02070309020205020404" pitchFamily="49" charset="0"/>
              </a:rPr>
              <a:t>:~$ </a:t>
            </a:r>
            <a:r>
              <a:rPr lang="fr-FR" sz="1400" b="1" dirty="0" err="1">
                <a:solidFill>
                  <a:schemeClr val="bg1"/>
                </a:solidFill>
                <a:highlight>
                  <a:srgbClr val="008080"/>
                </a:highlight>
                <a:latin typeface="Courier New" panose="02070309020205020404" pitchFamily="49" charset="0"/>
                <a:cs typeface="Courier New" panose="02070309020205020404" pitchFamily="49" charset="0"/>
              </a:rPr>
              <a:t>ssh</a:t>
            </a:r>
            <a:r>
              <a:rPr lang="fr-FR" sz="1400" b="1" dirty="0">
                <a:solidFill>
                  <a:schemeClr val="bg1"/>
                </a:solidFill>
                <a:highlight>
                  <a:srgbClr val="008080"/>
                </a:highlight>
                <a:latin typeface="Courier New" panose="02070309020205020404" pitchFamily="49" charset="0"/>
                <a:cs typeface="Courier New" panose="02070309020205020404" pitchFamily="49" charset="0"/>
              </a:rPr>
              <a:t>-keygen –t ed25519 –c "</a:t>
            </a:r>
            <a:r>
              <a:rPr lang="fr-FR" sz="1400" b="1" dirty="0" err="1">
                <a:solidFill>
                  <a:schemeClr val="bg1"/>
                </a:solidFill>
                <a:highlight>
                  <a:srgbClr val="008080"/>
                </a:highlight>
                <a:latin typeface="Courier New" panose="02070309020205020404" pitchFamily="49" charset="0"/>
                <a:cs typeface="Courier New" panose="02070309020205020404" pitchFamily="49" charset="0"/>
              </a:rPr>
              <a:t>Defaultkey</a:t>
            </a:r>
            <a:r>
              <a:rPr lang="fr-FR" sz="1400" b="1" dirty="0">
                <a:solidFill>
                  <a:schemeClr val="bg1"/>
                </a:solidFill>
                <a:highlight>
                  <a:srgbClr val="008080"/>
                </a:highlight>
                <a:latin typeface="Courier New" panose="02070309020205020404" pitchFamily="49" charset="0"/>
                <a:cs typeface="Courier New" panose="02070309020205020404" pitchFamily="49" charset="0"/>
              </a:rPr>
              <a:t>"</a:t>
            </a:r>
          </a:p>
        </p:txBody>
      </p:sp>
      <p:sp>
        <p:nvSpPr>
          <p:cNvPr id="25" name="ZoneTexte 24">
            <a:extLst>
              <a:ext uri="{FF2B5EF4-FFF2-40B4-BE49-F238E27FC236}">
                <a16:creationId xmlns:a16="http://schemas.microsoft.com/office/drawing/2014/main" id="{801C8DDC-01BF-5970-5985-C53666EB729B}"/>
              </a:ext>
            </a:extLst>
          </p:cNvPr>
          <p:cNvSpPr txBox="1"/>
          <p:nvPr/>
        </p:nvSpPr>
        <p:spPr>
          <a:xfrm>
            <a:off x="5870374" y="5443507"/>
            <a:ext cx="5617239" cy="523220"/>
          </a:xfrm>
          <a:prstGeom prst="rect">
            <a:avLst/>
          </a:prstGeom>
          <a:noFill/>
        </p:spPr>
        <p:txBody>
          <a:bodyPr wrap="square">
            <a:spAutoFit/>
          </a:bodyPr>
          <a:lstStyle/>
          <a:p>
            <a:r>
              <a:rPr lang="fr-FR" sz="1400" dirty="0" err="1">
                <a:solidFill>
                  <a:schemeClr val="bg1"/>
                </a:solidFill>
                <a:highlight>
                  <a:srgbClr val="008080"/>
                </a:highlight>
                <a:latin typeface="Courier New" panose="02070309020205020404" pitchFamily="49" charset="0"/>
                <a:cs typeface="Courier New" panose="02070309020205020404" pitchFamily="49" charset="0"/>
              </a:rPr>
              <a:t>xirtam@ubuntu</a:t>
            </a:r>
            <a:r>
              <a:rPr lang="fr-FR" sz="1400" dirty="0">
                <a:solidFill>
                  <a:schemeClr val="bg1"/>
                </a:solidFill>
                <a:highlight>
                  <a:srgbClr val="008080"/>
                </a:highlight>
                <a:latin typeface="Courier New" panose="02070309020205020404" pitchFamily="49" charset="0"/>
                <a:cs typeface="Courier New" panose="02070309020205020404" pitchFamily="49" charset="0"/>
              </a:rPr>
              <a:t>:~$ </a:t>
            </a:r>
            <a:r>
              <a:rPr lang="fr-FR" sz="1400" b="1" dirty="0" err="1">
                <a:solidFill>
                  <a:schemeClr val="bg1"/>
                </a:solidFill>
                <a:highlight>
                  <a:srgbClr val="008080"/>
                </a:highlight>
                <a:latin typeface="Courier New" panose="02070309020205020404" pitchFamily="49" charset="0"/>
                <a:cs typeface="Courier New" panose="02070309020205020404" pitchFamily="49" charset="0"/>
              </a:rPr>
              <a:t>ssh</a:t>
            </a:r>
            <a:r>
              <a:rPr lang="fr-FR" sz="1400" b="1" dirty="0">
                <a:solidFill>
                  <a:schemeClr val="bg1"/>
                </a:solidFill>
                <a:highlight>
                  <a:srgbClr val="008080"/>
                </a:highlight>
                <a:latin typeface="Courier New" panose="02070309020205020404" pitchFamily="49" charset="0"/>
                <a:cs typeface="Courier New" panose="02070309020205020404" pitchFamily="49" charset="0"/>
              </a:rPr>
              <a:t>-copy-id –i ~/.</a:t>
            </a:r>
            <a:r>
              <a:rPr lang="fr-FR" sz="1400" b="1" dirty="0" err="1">
                <a:solidFill>
                  <a:schemeClr val="bg1"/>
                </a:solidFill>
                <a:highlight>
                  <a:srgbClr val="008080"/>
                </a:highlight>
                <a:latin typeface="Courier New" panose="02070309020205020404" pitchFamily="49" charset="0"/>
                <a:cs typeface="Courier New" panose="02070309020205020404" pitchFamily="49" charset="0"/>
              </a:rPr>
              <a:t>ssh</a:t>
            </a:r>
            <a:r>
              <a:rPr lang="fr-FR" sz="1400" b="1" dirty="0">
                <a:solidFill>
                  <a:schemeClr val="bg1"/>
                </a:solidFill>
                <a:highlight>
                  <a:srgbClr val="008080"/>
                </a:highlight>
                <a:latin typeface="Courier New" panose="02070309020205020404" pitchFamily="49" charset="0"/>
                <a:cs typeface="Courier New" panose="02070309020205020404" pitchFamily="49" charset="0"/>
              </a:rPr>
              <a:t>/id_ ed25519 xyz@192.168.233.133 </a:t>
            </a:r>
          </a:p>
        </p:txBody>
      </p:sp>
      <p:sp>
        <p:nvSpPr>
          <p:cNvPr id="29" name="ZoneTexte 28">
            <a:extLst>
              <a:ext uri="{FF2B5EF4-FFF2-40B4-BE49-F238E27FC236}">
                <a16:creationId xmlns:a16="http://schemas.microsoft.com/office/drawing/2014/main" id="{C41566DB-C1C6-ED2D-2BE7-7DC4A36FFFD6}"/>
              </a:ext>
            </a:extLst>
          </p:cNvPr>
          <p:cNvSpPr txBox="1"/>
          <p:nvPr/>
        </p:nvSpPr>
        <p:spPr>
          <a:xfrm>
            <a:off x="5870374" y="5970540"/>
            <a:ext cx="5926975" cy="307777"/>
          </a:xfrm>
          <a:prstGeom prst="rect">
            <a:avLst/>
          </a:prstGeom>
          <a:noFill/>
        </p:spPr>
        <p:txBody>
          <a:bodyPr wrap="square">
            <a:spAutoFit/>
          </a:bodyPr>
          <a:lstStyle>
            <a:defPPr>
              <a:defRPr lang="fr-FR"/>
            </a:defPPr>
            <a:lvl1pPr>
              <a:defRPr sz="1600">
                <a:solidFill>
                  <a:schemeClr val="bg1"/>
                </a:solidFill>
                <a:highlight>
                  <a:srgbClr val="008080"/>
                </a:highlight>
                <a:latin typeface="Courier New" panose="02070309020205020404" pitchFamily="49" charset="0"/>
                <a:cs typeface="Courier New" panose="02070309020205020404" pitchFamily="49" charset="0"/>
              </a:defRPr>
            </a:lvl1pPr>
          </a:lstStyle>
          <a:p>
            <a:r>
              <a:rPr lang="fr-FR" sz="1400" dirty="0" err="1"/>
              <a:t>xirtam@ubuntu</a:t>
            </a:r>
            <a:r>
              <a:rPr lang="fr-FR" sz="1400" dirty="0"/>
              <a:t>:~$  </a:t>
            </a:r>
            <a:r>
              <a:rPr lang="fr-FR" sz="1400" b="1" dirty="0" err="1"/>
              <a:t>ssh</a:t>
            </a:r>
            <a:r>
              <a:rPr lang="fr-FR" sz="1400" b="1" dirty="0"/>
              <a:t>-keygen –t ed25519 –c "Ansible"</a:t>
            </a:r>
          </a:p>
        </p:txBody>
      </p:sp>
      <p:sp>
        <p:nvSpPr>
          <p:cNvPr id="3" name="ZoneTexte 2">
            <a:extLst>
              <a:ext uri="{FF2B5EF4-FFF2-40B4-BE49-F238E27FC236}">
                <a16:creationId xmlns:a16="http://schemas.microsoft.com/office/drawing/2014/main" id="{8BBAA593-9158-9318-AA81-50EB59A4DF2D}"/>
              </a:ext>
            </a:extLst>
          </p:cNvPr>
          <p:cNvSpPr txBox="1"/>
          <p:nvPr/>
        </p:nvSpPr>
        <p:spPr>
          <a:xfrm>
            <a:off x="1009000" y="263111"/>
            <a:ext cx="6096000"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SSH</a:t>
            </a:r>
            <a:endParaRPr lang="fr-FR" sz="3200" dirty="0">
              <a:solidFill>
                <a:schemeClr val="bg1"/>
              </a:solidFill>
            </a:endParaRPr>
          </a:p>
        </p:txBody>
      </p:sp>
    </p:spTree>
    <p:extLst>
      <p:ext uri="{BB962C8B-B14F-4D97-AF65-F5344CB8AC3E}">
        <p14:creationId xmlns:p14="http://schemas.microsoft.com/office/powerpoint/2010/main" val="3161279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left)">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left)">
                                      <p:cBhvr>
                                        <p:cTn id="27" dur="500"/>
                                        <p:tgtEl>
                                          <p:spTgt spid="4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left)">
                                      <p:cBhvr>
                                        <p:cTn id="46" dur="500"/>
                                        <p:tgtEl>
                                          <p:spTgt spid="2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par>
                          <p:cTn id="52" fill="hold">
                            <p:stCondLst>
                              <p:cond delay="500"/>
                            </p:stCondLst>
                            <p:childTnLst>
                              <p:par>
                                <p:cTn id="53" presetID="2" presetClass="entr" presetSubtype="8" fill="hold" nodeType="after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0-#ppt_w/2"/>
                                          </p:val>
                                        </p:tav>
                                        <p:tav tm="100000">
                                          <p:val>
                                            <p:strVal val="#ppt_x"/>
                                          </p:val>
                                        </p:tav>
                                      </p:tavLst>
                                    </p:anim>
                                    <p:anim calcmode="lin" valueType="num">
                                      <p:cBhvr additive="base">
                                        <p:cTn id="56"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left)">
                                      <p:cBhvr>
                                        <p:cTn id="61" dur="500"/>
                                        <p:tgtEl>
                                          <p:spTgt spid="2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wipe(left)">
                                      <p:cBhvr>
                                        <p:cTn id="66" dur="500"/>
                                        <p:tgtEl>
                                          <p:spTgt spid="20"/>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wipe(left)">
                                      <p:cBhvr>
                                        <p:cTn id="7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 grpId="0" animBg="1"/>
      <p:bldP spid="13" grpId="0" animBg="1"/>
      <p:bldP spid="14" grpId="0" animBg="1"/>
      <p:bldP spid="16" grpId="0" animBg="1"/>
      <p:bldP spid="20" grpId="0" animBg="1"/>
      <p:bldP spid="22" grpId="0" animBg="1"/>
      <p:bldP spid="23" grpId="0" animBg="1"/>
      <p:bldP spid="24" grpId="0" animBg="1"/>
      <p:bldP spid="25" grpId="0" animBg="1"/>
      <p:bldP spid="2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4038600" y="6356350"/>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18</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sp>
        <p:nvSpPr>
          <p:cNvPr id="42" name="ZoneTexte 41">
            <a:extLst>
              <a:ext uri="{FF2B5EF4-FFF2-40B4-BE49-F238E27FC236}">
                <a16:creationId xmlns:a16="http://schemas.microsoft.com/office/drawing/2014/main" id="{0F8026A5-6393-3B15-09A3-4FA36D7F4D74}"/>
              </a:ext>
            </a:extLst>
          </p:cNvPr>
          <p:cNvSpPr txBox="1"/>
          <p:nvPr/>
        </p:nvSpPr>
        <p:spPr>
          <a:xfrm>
            <a:off x="571184" y="4414125"/>
            <a:ext cx="3397246" cy="400110"/>
          </a:xfrm>
          <a:prstGeom prst="rect">
            <a:avLst/>
          </a:prstGeom>
          <a:noFill/>
        </p:spPr>
        <p:txBody>
          <a:bodyPr wrap="square">
            <a:spAutoFit/>
          </a:bodyPr>
          <a:lstStyle/>
          <a:p>
            <a:pPr algn="just"/>
            <a:r>
              <a:rPr lang="fr-FR" sz="2000" dirty="0" err="1">
                <a:solidFill>
                  <a:schemeClr val="bg1"/>
                </a:solidFill>
                <a:highlight>
                  <a:srgbClr val="008080"/>
                </a:highlight>
                <a:latin typeface="Courier New" panose="02070309020205020404" pitchFamily="49" charset="0"/>
                <a:cs typeface="Courier New" panose="02070309020205020404" pitchFamily="49" charset="0"/>
              </a:rPr>
              <a:t>xirtam@ubuntu</a:t>
            </a:r>
            <a:r>
              <a:rPr lang="fr-FR" sz="2000" dirty="0">
                <a:solidFill>
                  <a:schemeClr val="bg1"/>
                </a:solidFill>
                <a:highlight>
                  <a:srgbClr val="008080"/>
                </a:highlight>
                <a:latin typeface="Courier New" panose="02070309020205020404" pitchFamily="49" charset="0"/>
                <a:cs typeface="Courier New" panose="02070309020205020404" pitchFamily="49" charset="0"/>
              </a:rPr>
              <a:t>:~\$</a:t>
            </a:r>
          </a:p>
        </p:txBody>
      </p:sp>
      <p:sp>
        <p:nvSpPr>
          <p:cNvPr id="44" name="ZoneTexte 43">
            <a:extLst>
              <a:ext uri="{FF2B5EF4-FFF2-40B4-BE49-F238E27FC236}">
                <a16:creationId xmlns:a16="http://schemas.microsoft.com/office/drawing/2014/main" id="{AA1F8798-5F9E-8ECD-9F6A-BCC54196570C}"/>
              </a:ext>
            </a:extLst>
          </p:cNvPr>
          <p:cNvSpPr txBox="1"/>
          <p:nvPr/>
        </p:nvSpPr>
        <p:spPr>
          <a:xfrm>
            <a:off x="3687890" y="4414437"/>
            <a:ext cx="8417164" cy="400110"/>
          </a:xfrm>
          <a:prstGeom prst="rect">
            <a:avLst/>
          </a:prstGeom>
          <a:noFill/>
        </p:spPr>
        <p:txBody>
          <a:bodyPr wrap="square">
            <a:spAutoFit/>
          </a:bodyPr>
          <a:lstStyle/>
          <a:p>
            <a:pPr algn="just"/>
            <a:r>
              <a:rPr lang="fr-FR" sz="2000" dirty="0" err="1">
                <a:solidFill>
                  <a:schemeClr val="bg1"/>
                </a:solidFill>
                <a:highlight>
                  <a:srgbClr val="008080"/>
                </a:highlight>
                <a:latin typeface="Courier New" panose="02070309020205020404" pitchFamily="49" charset="0"/>
                <a:cs typeface="Courier New" panose="02070309020205020404" pitchFamily="49" charset="0"/>
              </a:rPr>
              <a:t>ssh</a:t>
            </a:r>
            <a:r>
              <a:rPr lang="fr-FR" sz="2000" dirty="0">
                <a:solidFill>
                  <a:schemeClr val="bg1"/>
                </a:solidFill>
                <a:highlight>
                  <a:srgbClr val="008080"/>
                </a:highlight>
                <a:latin typeface="Courier New" panose="02070309020205020404" pitchFamily="49" charset="0"/>
                <a:cs typeface="Courier New" panose="02070309020205020404" pitchFamily="49" charset="0"/>
              </a:rPr>
              <a:t> –i  ~/.</a:t>
            </a:r>
            <a:r>
              <a:rPr lang="fr-FR" sz="2000" dirty="0" err="1">
                <a:solidFill>
                  <a:schemeClr val="bg1"/>
                </a:solidFill>
                <a:highlight>
                  <a:srgbClr val="008080"/>
                </a:highlight>
                <a:latin typeface="Courier New" panose="02070309020205020404" pitchFamily="49" charset="0"/>
                <a:cs typeface="Courier New" panose="02070309020205020404" pitchFamily="49" charset="0"/>
              </a:rPr>
              <a:t>ssh</a:t>
            </a:r>
            <a:r>
              <a:rPr lang="fr-FR" sz="2000" dirty="0">
                <a:solidFill>
                  <a:schemeClr val="bg1"/>
                </a:solidFill>
                <a:highlight>
                  <a:srgbClr val="008080"/>
                </a:highlight>
                <a:latin typeface="Courier New" panose="02070309020205020404" pitchFamily="49" charset="0"/>
                <a:cs typeface="Courier New" panose="02070309020205020404" pitchFamily="49" charset="0"/>
              </a:rPr>
              <a:t>/ansible  xyz@192.168.233.133</a:t>
            </a:r>
          </a:p>
        </p:txBody>
      </p:sp>
      <p:sp>
        <p:nvSpPr>
          <p:cNvPr id="37" name="ZoneTexte 36">
            <a:extLst>
              <a:ext uri="{FF2B5EF4-FFF2-40B4-BE49-F238E27FC236}">
                <a16:creationId xmlns:a16="http://schemas.microsoft.com/office/drawing/2014/main" id="{E180A83A-C315-083E-7122-FA839BEAE116}"/>
              </a:ext>
            </a:extLst>
          </p:cNvPr>
          <p:cNvSpPr txBox="1"/>
          <p:nvPr/>
        </p:nvSpPr>
        <p:spPr>
          <a:xfrm>
            <a:off x="1009000" y="263111"/>
            <a:ext cx="6096000"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SSH</a:t>
            </a:r>
            <a:endParaRPr lang="fr-FR" sz="3200" dirty="0">
              <a:solidFill>
                <a:schemeClr val="bg1"/>
              </a:solidFill>
            </a:endParaRPr>
          </a:p>
        </p:txBody>
      </p:sp>
      <p:grpSp>
        <p:nvGrpSpPr>
          <p:cNvPr id="9" name="Groupe 8">
            <a:extLst>
              <a:ext uri="{FF2B5EF4-FFF2-40B4-BE49-F238E27FC236}">
                <a16:creationId xmlns:a16="http://schemas.microsoft.com/office/drawing/2014/main" id="{41BDDA33-C577-9322-40AE-54ADBE7CA83F}"/>
              </a:ext>
            </a:extLst>
          </p:cNvPr>
          <p:cNvGrpSpPr/>
          <p:nvPr/>
        </p:nvGrpSpPr>
        <p:grpSpPr>
          <a:xfrm>
            <a:off x="1276079" y="2678654"/>
            <a:ext cx="844959" cy="584120"/>
            <a:chOff x="1637189" y="2803427"/>
            <a:chExt cx="1347806" cy="971032"/>
          </a:xfrm>
        </p:grpSpPr>
        <p:pic>
          <p:nvPicPr>
            <p:cNvPr id="40" name="Picture 8" descr="Symbole clé (icône png) rouge">
              <a:extLst>
                <a:ext uri="{FF2B5EF4-FFF2-40B4-BE49-F238E27FC236}">
                  <a16:creationId xmlns:a16="http://schemas.microsoft.com/office/drawing/2014/main" id="{8134FB69-927F-CB4A-1B87-B69DA5F4F885}"/>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59433" y="2803427"/>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41" name="ZoneTexte 40">
              <a:extLst>
                <a:ext uri="{FF2B5EF4-FFF2-40B4-BE49-F238E27FC236}">
                  <a16:creationId xmlns:a16="http://schemas.microsoft.com/office/drawing/2014/main" id="{9661D3DA-E5D3-4037-F660-7446BB6AEC96}"/>
                </a:ext>
              </a:extLst>
            </p:cNvPr>
            <p:cNvSpPr txBox="1"/>
            <p:nvPr/>
          </p:nvSpPr>
          <p:spPr>
            <a:xfrm>
              <a:off x="1637189" y="3211652"/>
              <a:ext cx="1347806" cy="562807"/>
            </a:xfrm>
            <a:prstGeom prst="rect">
              <a:avLst/>
            </a:prstGeom>
            <a:noFill/>
          </p:spPr>
          <p:txBody>
            <a:bodyPr wrap="square" rtlCol="0">
              <a:spAutoFit/>
            </a:bodyPr>
            <a:lstStyle/>
            <a:p>
              <a:r>
                <a:rPr lang="fr-FR" sz="1600" dirty="0">
                  <a:solidFill>
                    <a:srgbClr val="FF0000"/>
                  </a:solidFill>
                </a:rPr>
                <a:t>ansible</a:t>
              </a:r>
            </a:p>
          </p:txBody>
        </p:sp>
      </p:grpSp>
      <p:grpSp>
        <p:nvGrpSpPr>
          <p:cNvPr id="43" name="Groupe 42">
            <a:extLst>
              <a:ext uri="{FF2B5EF4-FFF2-40B4-BE49-F238E27FC236}">
                <a16:creationId xmlns:a16="http://schemas.microsoft.com/office/drawing/2014/main" id="{D219701B-4AB7-24E5-9A52-B4AA5DEBE9DA}"/>
              </a:ext>
            </a:extLst>
          </p:cNvPr>
          <p:cNvGrpSpPr/>
          <p:nvPr/>
        </p:nvGrpSpPr>
        <p:grpSpPr>
          <a:xfrm>
            <a:off x="1875841" y="1300142"/>
            <a:ext cx="2504941" cy="1583345"/>
            <a:chOff x="1768248" y="1378168"/>
            <a:chExt cx="2504941" cy="1583345"/>
          </a:xfrm>
        </p:grpSpPr>
        <p:pic>
          <p:nvPicPr>
            <p:cNvPr id="4106" name="Picture 22" descr="Laptop Icon Vector Art, Icons, and Graphics for Free Download">
              <a:extLst>
                <a:ext uri="{FF2B5EF4-FFF2-40B4-BE49-F238E27FC236}">
                  <a16:creationId xmlns:a16="http://schemas.microsoft.com/office/drawing/2014/main" id="{D9029868-0E24-326C-2B11-4453271CF612}"/>
                </a:ext>
              </a:extLst>
            </p:cNvPr>
            <p:cNvPicPr>
              <a:picLocks noChangeAspect="1" noChangeArrowheads="1"/>
            </p:cNvPicPr>
            <p:nvPr/>
          </p:nvPicPr>
          <p:blipFill rotWithShape="1">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l="8334" t="18394" r="6333" b="18597"/>
            <a:stretch/>
          </p:blipFill>
          <p:spPr bwMode="auto">
            <a:xfrm>
              <a:off x="1954868" y="1891120"/>
              <a:ext cx="1449639" cy="1070393"/>
            </a:xfrm>
            <a:prstGeom prst="rect">
              <a:avLst/>
            </a:prstGeom>
            <a:noFill/>
            <a:extLst>
              <a:ext uri="{909E8E84-426E-40DD-AFC4-6F175D3DCCD1}">
                <a14:hiddenFill xmlns:a14="http://schemas.microsoft.com/office/drawing/2010/main">
                  <a:solidFill>
                    <a:srgbClr val="FFFFFF"/>
                  </a:solidFill>
                </a14:hiddenFill>
              </a:ext>
            </a:extLst>
          </p:spPr>
        </p:pic>
        <p:sp>
          <p:nvSpPr>
            <p:cNvPr id="4107" name="ZoneTexte 4106">
              <a:extLst>
                <a:ext uri="{FF2B5EF4-FFF2-40B4-BE49-F238E27FC236}">
                  <a16:creationId xmlns:a16="http://schemas.microsoft.com/office/drawing/2014/main" id="{31D0CEF4-BDDC-6EB4-579B-80E342397119}"/>
                </a:ext>
              </a:extLst>
            </p:cNvPr>
            <p:cNvSpPr txBox="1"/>
            <p:nvPr/>
          </p:nvSpPr>
          <p:spPr>
            <a:xfrm>
              <a:off x="1768248" y="1378168"/>
              <a:ext cx="2504941" cy="584775"/>
            </a:xfrm>
            <a:prstGeom prst="rect">
              <a:avLst/>
            </a:prstGeom>
            <a:noFill/>
          </p:spPr>
          <p:txBody>
            <a:bodyPr wrap="square" rtlCol="0">
              <a:spAutoFit/>
            </a:bodyPr>
            <a:lstStyle/>
            <a:p>
              <a:r>
                <a:rPr lang="fr-FR" sz="1600" dirty="0" err="1">
                  <a:solidFill>
                    <a:schemeClr val="bg1"/>
                  </a:solidFill>
                </a:rPr>
                <a:t>Username</a:t>
              </a:r>
              <a:r>
                <a:rPr lang="fr-FR" sz="1600" dirty="0">
                  <a:solidFill>
                    <a:srgbClr val="FFFF00"/>
                  </a:solidFill>
                </a:rPr>
                <a:t>  : </a:t>
              </a:r>
              <a:r>
                <a:rPr lang="fr-FR" sz="1600" dirty="0" err="1">
                  <a:solidFill>
                    <a:schemeClr val="accent6">
                      <a:lumMod val="75000"/>
                    </a:schemeClr>
                  </a:solidFill>
                </a:rPr>
                <a:t>xirtam</a:t>
              </a:r>
              <a:endParaRPr lang="fr-FR" sz="1600" dirty="0">
                <a:solidFill>
                  <a:schemeClr val="accent6">
                    <a:lumMod val="75000"/>
                  </a:schemeClr>
                </a:solidFill>
              </a:endParaRPr>
            </a:p>
            <a:p>
              <a:r>
                <a:rPr lang="fr-FR" sz="1600" dirty="0" err="1">
                  <a:solidFill>
                    <a:schemeClr val="bg1"/>
                  </a:solidFill>
                </a:rPr>
                <a:t>Hostname</a:t>
              </a:r>
              <a:r>
                <a:rPr lang="fr-FR" sz="1600" dirty="0">
                  <a:solidFill>
                    <a:srgbClr val="FFFF00"/>
                  </a:solidFill>
                </a:rPr>
                <a:t> : </a:t>
              </a:r>
              <a:r>
                <a:rPr lang="fr-FR" sz="1600" dirty="0" err="1">
                  <a:solidFill>
                    <a:schemeClr val="accent6">
                      <a:lumMod val="75000"/>
                    </a:schemeClr>
                  </a:solidFill>
                </a:rPr>
                <a:t>ubuntu</a:t>
              </a:r>
              <a:endParaRPr lang="fr-FR" sz="1600" dirty="0">
                <a:solidFill>
                  <a:srgbClr val="FFFF00"/>
                </a:solidFill>
              </a:endParaRPr>
            </a:p>
          </p:txBody>
        </p:sp>
        <p:pic>
          <p:nvPicPr>
            <p:cNvPr id="4108" name="Picture 2" descr="Ssh - Icônes interface gratuites">
              <a:extLst>
                <a:ext uri="{FF2B5EF4-FFF2-40B4-BE49-F238E27FC236}">
                  <a16:creationId xmlns:a16="http://schemas.microsoft.com/office/drawing/2014/main" id="{5106176C-A034-20CB-401F-0B297E7A86D7}"/>
                </a:ext>
              </a:extLst>
            </p:cNvPr>
            <p:cNvPicPr>
              <a:picLocks noChangeAspect="1" noChangeArrowheads="1"/>
            </p:cNvPicPr>
            <p:nvPr/>
          </p:nvPicPr>
          <p:blipFill>
            <a:blip r:embed="rId10">
              <a:clrChange>
                <a:clrFrom>
                  <a:srgbClr val="000000"/>
                </a:clrFrom>
                <a:clrTo>
                  <a:srgbClr val="000000">
                    <a:alpha val="0"/>
                  </a:srgbClr>
                </a:clrTo>
              </a:clrChange>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3245519" y="1996927"/>
              <a:ext cx="377087" cy="3770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09" name="Groupe 4108">
            <a:extLst>
              <a:ext uri="{FF2B5EF4-FFF2-40B4-BE49-F238E27FC236}">
                <a16:creationId xmlns:a16="http://schemas.microsoft.com/office/drawing/2014/main" id="{8313DC3B-3A61-9BF2-1872-47DC2174ABDD}"/>
              </a:ext>
            </a:extLst>
          </p:cNvPr>
          <p:cNvGrpSpPr/>
          <p:nvPr/>
        </p:nvGrpSpPr>
        <p:grpSpPr>
          <a:xfrm>
            <a:off x="7624598" y="1170245"/>
            <a:ext cx="3185639" cy="1864150"/>
            <a:chOff x="7983235" y="1942976"/>
            <a:chExt cx="3185639" cy="1864150"/>
          </a:xfrm>
        </p:grpSpPr>
        <p:pic>
          <p:nvPicPr>
            <p:cNvPr id="4110" name="Picture 22" descr="Serveur - Icônes la technologie gratuites">
              <a:extLst>
                <a:ext uri="{FF2B5EF4-FFF2-40B4-BE49-F238E27FC236}">
                  <a16:creationId xmlns:a16="http://schemas.microsoft.com/office/drawing/2014/main" id="{3B874F29-27EF-31C2-52EF-15911F9D7E92}"/>
                </a:ext>
              </a:extLst>
            </p:cNvPr>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40919" y="2648595"/>
              <a:ext cx="962602" cy="943955"/>
            </a:xfrm>
            <a:prstGeom prst="rect">
              <a:avLst/>
            </a:prstGeom>
            <a:noFill/>
            <a:extLst>
              <a:ext uri="{909E8E84-426E-40DD-AFC4-6F175D3DCCD1}">
                <a14:hiddenFill xmlns:a14="http://schemas.microsoft.com/office/drawing/2010/main">
                  <a:solidFill>
                    <a:srgbClr val="FFFFFF"/>
                  </a:solidFill>
                </a14:hiddenFill>
              </a:ext>
            </a:extLst>
          </p:spPr>
        </p:pic>
        <p:sp>
          <p:nvSpPr>
            <p:cNvPr id="4111" name="ZoneTexte 4110">
              <a:extLst>
                <a:ext uri="{FF2B5EF4-FFF2-40B4-BE49-F238E27FC236}">
                  <a16:creationId xmlns:a16="http://schemas.microsoft.com/office/drawing/2014/main" id="{A2A7839E-F4BD-E1B9-BF15-957A0778B8C1}"/>
                </a:ext>
              </a:extLst>
            </p:cNvPr>
            <p:cNvSpPr txBox="1"/>
            <p:nvPr/>
          </p:nvSpPr>
          <p:spPr>
            <a:xfrm>
              <a:off x="8663933" y="3499349"/>
              <a:ext cx="2504941" cy="307777"/>
            </a:xfrm>
            <a:prstGeom prst="rect">
              <a:avLst/>
            </a:prstGeom>
            <a:noFill/>
          </p:spPr>
          <p:txBody>
            <a:bodyPr wrap="square" rtlCol="0">
              <a:spAutoFit/>
            </a:bodyPr>
            <a:lstStyle/>
            <a:p>
              <a:r>
                <a:rPr lang="fr-FR" sz="1400" dirty="0">
                  <a:solidFill>
                    <a:srgbClr val="FFFF00"/>
                  </a:solidFill>
                </a:rPr>
                <a:t>Serveur  1</a:t>
              </a:r>
            </a:p>
          </p:txBody>
        </p:sp>
        <p:sp>
          <p:nvSpPr>
            <p:cNvPr id="4112" name="ZoneTexte 4111">
              <a:extLst>
                <a:ext uri="{FF2B5EF4-FFF2-40B4-BE49-F238E27FC236}">
                  <a16:creationId xmlns:a16="http://schemas.microsoft.com/office/drawing/2014/main" id="{9989DF14-C609-063B-E52E-456A63887DFE}"/>
                </a:ext>
              </a:extLst>
            </p:cNvPr>
            <p:cNvSpPr txBox="1"/>
            <p:nvPr/>
          </p:nvSpPr>
          <p:spPr>
            <a:xfrm>
              <a:off x="7983235" y="1942976"/>
              <a:ext cx="2504941" cy="738664"/>
            </a:xfrm>
            <a:prstGeom prst="rect">
              <a:avLst/>
            </a:prstGeom>
            <a:noFill/>
          </p:spPr>
          <p:txBody>
            <a:bodyPr wrap="square" rtlCol="0">
              <a:spAutoFit/>
            </a:bodyPr>
            <a:lstStyle/>
            <a:p>
              <a:r>
                <a:rPr lang="fr-FR" sz="1400" dirty="0" err="1">
                  <a:solidFill>
                    <a:schemeClr val="bg1"/>
                  </a:solidFill>
                </a:rPr>
                <a:t>Username</a:t>
              </a:r>
              <a:r>
                <a:rPr lang="fr-FR" sz="1400" dirty="0">
                  <a:solidFill>
                    <a:srgbClr val="FFFF00"/>
                  </a:solidFill>
                </a:rPr>
                <a:t>  : </a:t>
              </a:r>
              <a:r>
                <a:rPr lang="fr-FR" sz="1400" dirty="0" err="1">
                  <a:solidFill>
                    <a:srgbClr val="FFFF00"/>
                  </a:solidFill>
                </a:rPr>
                <a:t>xyz</a:t>
              </a:r>
              <a:endParaRPr lang="fr-FR" sz="1400" dirty="0">
                <a:solidFill>
                  <a:srgbClr val="FFFF00"/>
                </a:solidFill>
              </a:endParaRPr>
            </a:p>
            <a:p>
              <a:r>
                <a:rPr lang="fr-FR" sz="1400" dirty="0" err="1">
                  <a:solidFill>
                    <a:schemeClr val="bg1"/>
                  </a:solidFill>
                </a:rPr>
                <a:t>Hostname</a:t>
              </a:r>
              <a:r>
                <a:rPr lang="fr-FR" sz="1400" dirty="0">
                  <a:solidFill>
                    <a:srgbClr val="FFFF00"/>
                  </a:solidFill>
                </a:rPr>
                <a:t> : </a:t>
              </a:r>
              <a:r>
                <a:rPr lang="fr-FR" sz="1400" dirty="0" err="1">
                  <a:solidFill>
                    <a:srgbClr val="FFFF00"/>
                  </a:solidFill>
                </a:rPr>
                <a:t>remoteServer</a:t>
              </a:r>
              <a:endParaRPr lang="fr-FR" sz="1400" dirty="0">
                <a:solidFill>
                  <a:srgbClr val="FFFF00"/>
                </a:solidFill>
              </a:endParaRPr>
            </a:p>
            <a:p>
              <a:r>
                <a:rPr lang="fr-FR" sz="1400" dirty="0">
                  <a:solidFill>
                    <a:schemeClr val="bg1"/>
                  </a:solidFill>
                </a:rPr>
                <a:t>IP : 1</a:t>
              </a:r>
              <a:r>
                <a:rPr lang="fr-FR" sz="1400" dirty="0">
                  <a:solidFill>
                    <a:srgbClr val="FFFF00"/>
                  </a:solidFill>
                </a:rPr>
                <a:t>92.168.233.133</a:t>
              </a:r>
            </a:p>
          </p:txBody>
        </p:sp>
        <p:pic>
          <p:nvPicPr>
            <p:cNvPr id="4113" name="Picture 2" descr="Ssh - Icônes interface gratuites">
              <a:extLst>
                <a:ext uri="{FF2B5EF4-FFF2-40B4-BE49-F238E27FC236}">
                  <a16:creationId xmlns:a16="http://schemas.microsoft.com/office/drawing/2014/main" id="{CD7B83AC-C12A-4935-CB10-D0E42440D74F}"/>
                </a:ext>
              </a:extLst>
            </p:cNvPr>
            <p:cNvPicPr>
              <a:picLocks noChangeAspect="1" noChangeArrowheads="1"/>
            </p:cNvPicPr>
            <p:nvPr/>
          </p:nvPicPr>
          <p:blipFill>
            <a:blip r:embed="rId10">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054309" y="2777251"/>
              <a:ext cx="377087" cy="3770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14" name="Groupe 4113">
            <a:extLst>
              <a:ext uri="{FF2B5EF4-FFF2-40B4-BE49-F238E27FC236}">
                <a16:creationId xmlns:a16="http://schemas.microsoft.com/office/drawing/2014/main" id="{C889664D-C473-9567-8C26-D56910E4879C}"/>
              </a:ext>
            </a:extLst>
          </p:cNvPr>
          <p:cNvGrpSpPr/>
          <p:nvPr/>
        </p:nvGrpSpPr>
        <p:grpSpPr>
          <a:xfrm>
            <a:off x="2943492" y="2789447"/>
            <a:ext cx="3372822" cy="1154539"/>
            <a:chOff x="2943492" y="4004783"/>
            <a:chExt cx="3372822" cy="1154539"/>
          </a:xfrm>
        </p:grpSpPr>
        <p:cxnSp>
          <p:nvCxnSpPr>
            <p:cNvPr id="4115" name="Connecteur droit avec flèche 4114">
              <a:extLst>
                <a:ext uri="{FF2B5EF4-FFF2-40B4-BE49-F238E27FC236}">
                  <a16:creationId xmlns:a16="http://schemas.microsoft.com/office/drawing/2014/main" id="{A6E3A7E2-CFD0-D43D-1E33-88E7693740E2}"/>
                </a:ext>
              </a:extLst>
            </p:cNvPr>
            <p:cNvCxnSpPr>
              <a:cxnSpLocks/>
            </p:cNvCxnSpPr>
            <p:nvPr/>
          </p:nvCxnSpPr>
          <p:spPr>
            <a:xfrm flipV="1">
              <a:off x="3025393" y="4867435"/>
              <a:ext cx="1979164" cy="138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116" name="ZoneTexte 4115">
              <a:extLst>
                <a:ext uri="{FF2B5EF4-FFF2-40B4-BE49-F238E27FC236}">
                  <a16:creationId xmlns:a16="http://schemas.microsoft.com/office/drawing/2014/main" id="{2B326101-3CF3-4F29-3FC5-2AE603692D6B}"/>
                </a:ext>
              </a:extLst>
            </p:cNvPr>
            <p:cNvSpPr txBox="1"/>
            <p:nvPr/>
          </p:nvSpPr>
          <p:spPr>
            <a:xfrm>
              <a:off x="2943492" y="4512991"/>
              <a:ext cx="2504941" cy="307777"/>
            </a:xfrm>
            <a:prstGeom prst="rect">
              <a:avLst/>
            </a:prstGeom>
            <a:noFill/>
          </p:spPr>
          <p:txBody>
            <a:bodyPr wrap="square" rtlCol="0">
              <a:spAutoFit/>
            </a:bodyPr>
            <a:lstStyle/>
            <a:p>
              <a:r>
                <a:rPr lang="fr-FR" sz="1400" dirty="0">
                  <a:solidFill>
                    <a:schemeClr val="bg1"/>
                  </a:solidFill>
                </a:rPr>
                <a:t>Algorithme d’</a:t>
              </a:r>
              <a:r>
                <a:rPr lang="fr-FR" sz="1400" dirty="0" err="1">
                  <a:solidFill>
                    <a:schemeClr val="bg1"/>
                  </a:solidFill>
                </a:rPr>
                <a:t>encryption</a:t>
              </a:r>
              <a:endParaRPr lang="fr-FR" sz="1400" dirty="0">
                <a:solidFill>
                  <a:srgbClr val="FFFF00"/>
                </a:solidFill>
              </a:endParaRPr>
            </a:p>
          </p:txBody>
        </p:sp>
        <p:sp>
          <p:nvSpPr>
            <p:cNvPr id="4117" name="ZoneTexte 4116">
              <a:extLst>
                <a:ext uri="{FF2B5EF4-FFF2-40B4-BE49-F238E27FC236}">
                  <a16:creationId xmlns:a16="http://schemas.microsoft.com/office/drawing/2014/main" id="{14690856-550A-5CFB-D44E-2119AB68D71C}"/>
                </a:ext>
              </a:extLst>
            </p:cNvPr>
            <p:cNvSpPr txBox="1"/>
            <p:nvPr/>
          </p:nvSpPr>
          <p:spPr>
            <a:xfrm>
              <a:off x="5004557" y="4512991"/>
              <a:ext cx="587672" cy="646331"/>
            </a:xfrm>
            <a:prstGeom prst="rect">
              <a:avLst/>
            </a:prstGeom>
            <a:solidFill>
              <a:schemeClr val="tx1">
                <a:lumMod val="50000"/>
                <a:lumOff val="50000"/>
              </a:schemeClr>
            </a:solidFill>
          </p:spPr>
          <p:txBody>
            <a:bodyPr wrap="square" rtlCol="0">
              <a:spAutoFit/>
            </a:bodyPr>
            <a:lstStyle/>
            <a:p>
              <a:r>
                <a:rPr lang="fr-FR" sz="1200" dirty="0">
                  <a:solidFill>
                    <a:schemeClr val="bg1"/>
                  </a:solidFill>
                </a:rPr>
                <a:t>S%d5&amp;é###1FF</a:t>
              </a:r>
            </a:p>
          </p:txBody>
        </p:sp>
        <p:sp>
          <p:nvSpPr>
            <p:cNvPr id="4118" name="ZoneTexte 4117">
              <a:extLst>
                <a:ext uri="{FF2B5EF4-FFF2-40B4-BE49-F238E27FC236}">
                  <a16:creationId xmlns:a16="http://schemas.microsoft.com/office/drawing/2014/main" id="{3D3F8A1C-9AEE-DC02-BC47-02FDF3025C3C}"/>
                </a:ext>
              </a:extLst>
            </p:cNvPr>
            <p:cNvSpPr txBox="1"/>
            <p:nvPr/>
          </p:nvSpPr>
          <p:spPr>
            <a:xfrm>
              <a:off x="4300950" y="4004783"/>
              <a:ext cx="2015364" cy="523220"/>
            </a:xfrm>
            <a:prstGeom prst="rect">
              <a:avLst/>
            </a:prstGeom>
            <a:noFill/>
          </p:spPr>
          <p:txBody>
            <a:bodyPr wrap="square" rtlCol="0">
              <a:spAutoFit/>
            </a:bodyPr>
            <a:lstStyle/>
            <a:p>
              <a:pPr algn="ctr"/>
              <a:r>
                <a:rPr lang="fr-FR" sz="1400" dirty="0">
                  <a:solidFill>
                    <a:schemeClr val="bg1"/>
                  </a:solidFill>
                </a:rPr>
                <a:t>Signature numérique encrypté</a:t>
              </a:r>
              <a:endParaRPr lang="fr-FR" sz="1400" dirty="0">
                <a:solidFill>
                  <a:srgbClr val="FFFF00"/>
                </a:solidFill>
              </a:endParaRPr>
            </a:p>
          </p:txBody>
        </p:sp>
      </p:grpSp>
      <p:grpSp>
        <p:nvGrpSpPr>
          <p:cNvPr id="4119" name="Groupe 4118">
            <a:extLst>
              <a:ext uri="{FF2B5EF4-FFF2-40B4-BE49-F238E27FC236}">
                <a16:creationId xmlns:a16="http://schemas.microsoft.com/office/drawing/2014/main" id="{12366C47-46F7-C792-710E-0B850475B49F}"/>
              </a:ext>
            </a:extLst>
          </p:cNvPr>
          <p:cNvGrpSpPr/>
          <p:nvPr/>
        </p:nvGrpSpPr>
        <p:grpSpPr>
          <a:xfrm>
            <a:off x="5630367" y="3049849"/>
            <a:ext cx="3363843" cy="646331"/>
            <a:chOff x="5630367" y="4265185"/>
            <a:chExt cx="3363843" cy="646331"/>
          </a:xfrm>
        </p:grpSpPr>
        <p:cxnSp>
          <p:nvCxnSpPr>
            <p:cNvPr id="4120" name="Connecteur droit avec flèche 4119">
              <a:extLst>
                <a:ext uri="{FF2B5EF4-FFF2-40B4-BE49-F238E27FC236}">
                  <a16:creationId xmlns:a16="http://schemas.microsoft.com/office/drawing/2014/main" id="{C715CC4D-B76A-EB18-6402-99CE3F4874E4}"/>
                </a:ext>
              </a:extLst>
            </p:cNvPr>
            <p:cNvCxnSpPr>
              <a:cxnSpLocks/>
            </p:cNvCxnSpPr>
            <p:nvPr/>
          </p:nvCxnSpPr>
          <p:spPr>
            <a:xfrm>
              <a:off x="5630367" y="4615398"/>
              <a:ext cx="27761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121" name="ZoneTexte 4120">
              <a:extLst>
                <a:ext uri="{FF2B5EF4-FFF2-40B4-BE49-F238E27FC236}">
                  <a16:creationId xmlns:a16="http://schemas.microsoft.com/office/drawing/2014/main" id="{12536FDF-4F2A-CD88-1C1B-1D245D840633}"/>
                </a:ext>
              </a:extLst>
            </p:cNvPr>
            <p:cNvSpPr txBox="1"/>
            <p:nvPr/>
          </p:nvSpPr>
          <p:spPr>
            <a:xfrm>
              <a:off x="8406538" y="4265185"/>
              <a:ext cx="587672" cy="646331"/>
            </a:xfrm>
            <a:prstGeom prst="rect">
              <a:avLst/>
            </a:prstGeom>
            <a:solidFill>
              <a:schemeClr val="tx1">
                <a:lumMod val="50000"/>
                <a:lumOff val="50000"/>
              </a:schemeClr>
            </a:solidFill>
          </p:spPr>
          <p:txBody>
            <a:bodyPr wrap="square" rtlCol="0">
              <a:spAutoFit/>
            </a:bodyPr>
            <a:lstStyle/>
            <a:p>
              <a:r>
                <a:rPr lang="fr-FR" sz="1200" dirty="0">
                  <a:solidFill>
                    <a:schemeClr val="bg1"/>
                  </a:solidFill>
                </a:rPr>
                <a:t>S%d5&amp;é###1FF</a:t>
              </a:r>
            </a:p>
          </p:txBody>
        </p:sp>
      </p:grpSp>
      <p:grpSp>
        <p:nvGrpSpPr>
          <p:cNvPr id="4122" name="Groupe 4121">
            <a:extLst>
              <a:ext uri="{FF2B5EF4-FFF2-40B4-BE49-F238E27FC236}">
                <a16:creationId xmlns:a16="http://schemas.microsoft.com/office/drawing/2014/main" id="{C68B6611-BE8A-E2AC-E9A4-DC510CEA2537}"/>
              </a:ext>
            </a:extLst>
          </p:cNvPr>
          <p:cNvGrpSpPr/>
          <p:nvPr/>
        </p:nvGrpSpPr>
        <p:grpSpPr>
          <a:xfrm>
            <a:off x="8203025" y="3519806"/>
            <a:ext cx="2167616" cy="833069"/>
            <a:chOff x="8203025" y="4735142"/>
            <a:chExt cx="2167616" cy="833069"/>
          </a:xfrm>
        </p:grpSpPr>
        <p:grpSp>
          <p:nvGrpSpPr>
            <p:cNvPr id="4123" name="Groupe 4122">
              <a:extLst>
                <a:ext uri="{FF2B5EF4-FFF2-40B4-BE49-F238E27FC236}">
                  <a16:creationId xmlns:a16="http://schemas.microsoft.com/office/drawing/2014/main" id="{7356E388-F405-94A7-C447-47B820D4ED19}"/>
                </a:ext>
              </a:extLst>
            </p:cNvPr>
            <p:cNvGrpSpPr/>
            <p:nvPr/>
          </p:nvGrpSpPr>
          <p:grpSpPr>
            <a:xfrm>
              <a:off x="9397421" y="4820769"/>
              <a:ext cx="973220" cy="576006"/>
              <a:chOff x="7516494" y="2796995"/>
              <a:chExt cx="1347805" cy="919746"/>
            </a:xfrm>
          </p:grpSpPr>
          <p:pic>
            <p:nvPicPr>
              <p:cNvPr id="4127" name="Picture 8" descr="Symbole clé (icône png) rouge">
                <a:extLst>
                  <a:ext uri="{FF2B5EF4-FFF2-40B4-BE49-F238E27FC236}">
                    <a16:creationId xmlns:a16="http://schemas.microsoft.com/office/drawing/2014/main" id="{1C184A75-2D68-6D85-0B15-A937FC524664}"/>
                  </a:ext>
                </a:extLst>
              </p:cNvPr>
              <p:cNvPicPr>
                <a:picLocks noChangeAspect="1" noChangeArrowheads="1"/>
              </p:cNvPicPr>
              <p:nvPr/>
            </p:nvPicPr>
            <p:blipFill>
              <a:blip r:embed="rId8">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74701" y="2796995"/>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4128" name="ZoneTexte 4127">
                <a:extLst>
                  <a:ext uri="{FF2B5EF4-FFF2-40B4-BE49-F238E27FC236}">
                    <a16:creationId xmlns:a16="http://schemas.microsoft.com/office/drawing/2014/main" id="{3007BFFD-71BE-5E80-9CBD-46D38FFD3F8E}"/>
                  </a:ext>
                </a:extLst>
              </p:cNvPr>
              <p:cNvSpPr txBox="1"/>
              <p:nvPr/>
            </p:nvSpPr>
            <p:spPr>
              <a:xfrm>
                <a:off x="7516494" y="3176150"/>
                <a:ext cx="1347805" cy="540591"/>
              </a:xfrm>
              <a:prstGeom prst="rect">
                <a:avLst/>
              </a:prstGeom>
              <a:noFill/>
            </p:spPr>
            <p:txBody>
              <a:bodyPr wrap="square" rtlCol="0">
                <a:spAutoFit/>
              </a:bodyPr>
              <a:lstStyle/>
              <a:p>
                <a:r>
                  <a:rPr lang="fr-FR" sz="1600" dirty="0">
                    <a:solidFill>
                      <a:schemeClr val="accent6">
                        <a:lumMod val="60000"/>
                        <a:lumOff val="40000"/>
                      </a:schemeClr>
                    </a:solidFill>
                  </a:rPr>
                  <a:t>pub</a:t>
                </a:r>
              </a:p>
            </p:txBody>
          </p:sp>
        </p:grpSp>
        <p:cxnSp>
          <p:nvCxnSpPr>
            <p:cNvPr id="4124" name="Connecteur : en angle 4123">
              <a:extLst>
                <a:ext uri="{FF2B5EF4-FFF2-40B4-BE49-F238E27FC236}">
                  <a16:creationId xmlns:a16="http://schemas.microsoft.com/office/drawing/2014/main" id="{20FE4FEF-3F2E-95F8-DE30-FB730517D68A}"/>
                </a:ext>
              </a:extLst>
            </p:cNvPr>
            <p:cNvCxnSpPr>
              <a:cxnSpLocks/>
            </p:cNvCxnSpPr>
            <p:nvPr/>
          </p:nvCxnSpPr>
          <p:spPr>
            <a:xfrm rot="10800000">
              <a:off x="8751008" y="4940921"/>
              <a:ext cx="587752" cy="334587"/>
            </a:xfrm>
            <a:prstGeom prst="bentConnector3">
              <a:avLst>
                <a:gd name="adj1" fmla="val 98895"/>
              </a:avLst>
            </a:prstGeom>
            <a:ln>
              <a:tailEnd type="triangle"/>
            </a:ln>
          </p:spPr>
          <p:style>
            <a:lnRef idx="2">
              <a:schemeClr val="accent1"/>
            </a:lnRef>
            <a:fillRef idx="0">
              <a:schemeClr val="accent1"/>
            </a:fillRef>
            <a:effectRef idx="1">
              <a:schemeClr val="accent1"/>
            </a:effectRef>
            <a:fontRef idx="minor">
              <a:schemeClr val="tx1"/>
            </a:fontRef>
          </p:style>
        </p:cxnSp>
        <p:sp>
          <p:nvSpPr>
            <p:cNvPr id="4125" name="ZoneTexte 4124">
              <a:extLst>
                <a:ext uri="{FF2B5EF4-FFF2-40B4-BE49-F238E27FC236}">
                  <a16:creationId xmlns:a16="http://schemas.microsoft.com/office/drawing/2014/main" id="{5F8D0861-77B7-2B3D-35C9-CEC8FFAD5EEC}"/>
                </a:ext>
              </a:extLst>
            </p:cNvPr>
            <p:cNvSpPr txBox="1"/>
            <p:nvPr/>
          </p:nvSpPr>
          <p:spPr>
            <a:xfrm>
              <a:off x="8516622" y="5260434"/>
              <a:ext cx="1228797" cy="307777"/>
            </a:xfrm>
            <a:prstGeom prst="rect">
              <a:avLst/>
            </a:prstGeom>
            <a:noFill/>
          </p:spPr>
          <p:txBody>
            <a:bodyPr wrap="square" rtlCol="0">
              <a:spAutoFit/>
            </a:bodyPr>
            <a:lstStyle/>
            <a:p>
              <a:pPr algn="ctr"/>
              <a:r>
                <a:rPr lang="fr-FR" sz="1400" dirty="0">
                  <a:solidFill>
                    <a:schemeClr val="bg1"/>
                  </a:solidFill>
                </a:rPr>
                <a:t>Vérification</a:t>
              </a:r>
              <a:endParaRPr lang="fr-FR" sz="1400" dirty="0">
                <a:solidFill>
                  <a:srgbClr val="FFFF00"/>
                </a:solidFill>
              </a:endParaRPr>
            </a:p>
          </p:txBody>
        </p:sp>
        <p:pic>
          <p:nvPicPr>
            <p:cNvPr id="4126" name="Picture 4" descr="Ok - Téléchargement icônes gratuites">
              <a:extLst>
                <a:ext uri="{FF2B5EF4-FFF2-40B4-BE49-F238E27FC236}">
                  <a16:creationId xmlns:a16="http://schemas.microsoft.com/office/drawing/2014/main" id="{301CDC56-A863-87FA-A468-A1B9E512456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03025" y="4735142"/>
              <a:ext cx="460940" cy="46094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29" name="Groupe 4128">
            <a:extLst>
              <a:ext uri="{FF2B5EF4-FFF2-40B4-BE49-F238E27FC236}">
                <a16:creationId xmlns:a16="http://schemas.microsoft.com/office/drawing/2014/main" id="{2CD9C8F5-BC47-E68F-0814-3A77D607871D}"/>
              </a:ext>
            </a:extLst>
          </p:cNvPr>
          <p:cNvGrpSpPr/>
          <p:nvPr/>
        </p:nvGrpSpPr>
        <p:grpSpPr>
          <a:xfrm>
            <a:off x="3291908" y="2215441"/>
            <a:ext cx="4865149" cy="450359"/>
            <a:chOff x="3305083" y="2932716"/>
            <a:chExt cx="4865149" cy="450359"/>
          </a:xfrm>
        </p:grpSpPr>
        <p:sp>
          <p:nvSpPr>
            <p:cNvPr id="4130" name="Rectangle 4129">
              <a:extLst>
                <a:ext uri="{FF2B5EF4-FFF2-40B4-BE49-F238E27FC236}">
                  <a16:creationId xmlns:a16="http://schemas.microsoft.com/office/drawing/2014/main" id="{50EF2746-9CA3-9948-6752-675CA98039E0}"/>
                </a:ext>
              </a:extLst>
            </p:cNvPr>
            <p:cNvSpPr/>
            <p:nvPr/>
          </p:nvSpPr>
          <p:spPr>
            <a:xfrm>
              <a:off x="3375037" y="3179775"/>
              <a:ext cx="4701374" cy="161965"/>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131" name="Picture 6" descr="icône de cadenas pour votre site Web, mobile, présentation et conception de  logo. 19518501 Art vectoriel chez Vecteezy">
              <a:extLst>
                <a:ext uri="{FF2B5EF4-FFF2-40B4-BE49-F238E27FC236}">
                  <a16:creationId xmlns:a16="http://schemas.microsoft.com/office/drawing/2014/main" id="{0231BA6B-027C-B56A-A044-BEF3AE229949}"/>
                </a:ext>
              </a:extLst>
            </p:cNvPr>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05083" y="2932716"/>
              <a:ext cx="421166" cy="421166"/>
            </a:xfrm>
            <a:prstGeom prst="rect">
              <a:avLst/>
            </a:prstGeom>
            <a:noFill/>
            <a:extLst>
              <a:ext uri="{909E8E84-426E-40DD-AFC4-6F175D3DCCD1}">
                <a14:hiddenFill xmlns:a14="http://schemas.microsoft.com/office/drawing/2010/main">
                  <a:solidFill>
                    <a:srgbClr val="FFFFFF"/>
                  </a:solidFill>
                </a14:hiddenFill>
              </a:ext>
            </a:extLst>
          </p:spPr>
        </p:pic>
        <p:pic>
          <p:nvPicPr>
            <p:cNvPr id="4132" name="Picture 6" descr="icône de cadenas pour votre site Web, mobile, présentation et conception de  logo. 19518501 Art vectoriel chez Vecteezy">
              <a:extLst>
                <a:ext uri="{FF2B5EF4-FFF2-40B4-BE49-F238E27FC236}">
                  <a16:creationId xmlns:a16="http://schemas.microsoft.com/office/drawing/2014/main" id="{32D26166-0CBF-FF13-B42C-0E207D763EFA}"/>
                </a:ext>
              </a:extLst>
            </p:cNvPr>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49066" y="2961909"/>
              <a:ext cx="421166" cy="421166"/>
            </a:xfrm>
            <a:prstGeom prst="rect">
              <a:avLst/>
            </a:prstGeom>
            <a:noFill/>
            <a:extLst>
              <a:ext uri="{909E8E84-426E-40DD-AFC4-6F175D3DCCD1}">
                <a14:hiddenFill xmlns:a14="http://schemas.microsoft.com/office/drawing/2010/main">
                  <a:solidFill>
                    <a:srgbClr val="FFFFFF"/>
                  </a:solidFill>
                </a14:hiddenFill>
              </a:ext>
            </a:extLst>
          </p:spPr>
        </p:pic>
        <p:cxnSp>
          <p:nvCxnSpPr>
            <p:cNvPr id="4133" name="Connecteur droit 4132">
              <a:extLst>
                <a:ext uri="{FF2B5EF4-FFF2-40B4-BE49-F238E27FC236}">
                  <a16:creationId xmlns:a16="http://schemas.microsoft.com/office/drawing/2014/main" id="{B294C493-705F-BBEB-3F31-008D33E4327D}"/>
                </a:ext>
              </a:extLst>
            </p:cNvPr>
            <p:cNvCxnSpPr>
              <a:cxnSpLocks/>
            </p:cNvCxnSpPr>
            <p:nvPr/>
          </p:nvCxnSpPr>
          <p:spPr>
            <a:xfrm>
              <a:off x="3746500" y="3248290"/>
              <a:ext cx="3985441" cy="0"/>
            </a:xfrm>
            <a:prstGeom prst="line">
              <a:avLst/>
            </a:prstGeom>
            <a:ln>
              <a:solidFill>
                <a:schemeClr val="bg1"/>
              </a:solidFill>
              <a:prstDash val="dash"/>
            </a:ln>
          </p:spPr>
          <p:style>
            <a:lnRef idx="2">
              <a:schemeClr val="accent1"/>
            </a:lnRef>
            <a:fillRef idx="0">
              <a:schemeClr val="accent1"/>
            </a:fillRef>
            <a:effectRef idx="1">
              <a:schemeClr val="accent1"/>
            </a:effectRef>
            <a:fontRef idx="minor">
              <a:schemeClr val="tx1"/>
            </a:fontRef>
          </p:style>
        </p:cxnSp>
      </p:grpSp>
      <p:grpSp>
        <p:nvGrpSpPr>
          <p:cNvPr id="4134" name="Groupe 4133">
            <a:extLst>
              <a:ext uri="{FF2B5EF4-FFF2-40B4-BE49-F238E27FC236}">
                <a16:creationId xmlns:a16="http://schemas.microsoft.com/office/drawing/2014/main" id="{C31BE932-A72B-429D-F3F3-5CDF7BE2C18E}"/>
              </a:ext>
            </a:extLst>
          </p:cNvPr>
          <p:cNvGrpSpPr/>
          <p:nvPr/>
        </p:nvGrpSpPr>
        <p:grpSpPr>
          <a:xfrm>
            <a:off x="770040" y="2652083"/>
            <a:ext cx="844959" cy="584120"/>
            <a:chOff x="1637189" y="2803427"/>
            <a:chExt cx="1347806" cy="971031"/>
          </a:xfrm>
        </p:grpSpPr>
        <p:pic>
          <p:nvPicPr>
            <p:cNvPr id="4135" name="Picture 8" descr="Symbole clé (icône png) rouge">
              <a:extLst>
                <a:ext uri="{FF2B5EF4-FFF2-40B4-BE49-F238E27FC236}">
                  <a16:creationId xmlns:a16="http://schemas.microsoft.com/office/drawing/2014/main" id="{BE91FEBE-59F8-64EF-D6EE-93A678E6CFE9}"/>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59433" y="2803427"/>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4136" name="ZoneTexte 4135">
              <a:extLst>
                <a:ext uri="{FF2B5EF4-FFF2-40B4-BE49-F238E27FC236}">
                  <a16:creationId xmlns:a16="http://schemas.microsoft.com/office/drawing/2014/main" id="{509006B6-409A-E334-C864-F5A859F1892F}"/>
                </a:ext>
              </a:extLst>
            </p:cNvPr>
            <p:cNvSpPr txBox="1"/>
            <p:nvPr/>
          </p:nvSpPr>
          <p:spPr>
            <a:xfrm>
              <a:off x="1637189" y="3211652"/>
              <a:ext cx="1347806" cy="562806"/>
            </a:xfrm>
            <a:prstGeom prst="rect">
              <a:avLst/>
            </a:prstGeom>
            <a:noFill/>
          </p:spPr>
          <p:txBody>
            <a:bodyPr wrap="square" rtlCol="0">
              <a:spAutoFit/>
            </a:bodyPr>
            <a:lstStyle/>
            <a:p>
              <a:r>
                <a:rPr lang="fr-FR" sz="1600" dirty="0">
                  <a:solidFill>
                    <a:srgbClr val="FF0000"/>
                  </a:solidFill>
                </a:rPr>
                <a:t>privé</a:t>
              </a:r>
            </a:p>
          </p:txBody>
        </p:sp>
      </p:grpSp>
      <p:grpSp>
        <p:nvGrpSpPr>
          <p:cNvPr id="4137" name="Groupe 4136">
            <a:extLst>
              <a:ext uri="{FF2B5EF4-FFF2-40B4-BE49-F238E27FC236}">
                <a16:creationId xmlns:a16="http://schemas.microsoft.com/office/drawing/2014/main" id="{93DF2D73-A730-A124-AE0C-E54F12C6DDFC}"/>
              </a:ext>
            </a:extLst>
          </p:cNvPr>
          <p:cNvGrpSpPr/>
          <p:nvPr/>
        </p:nvGrpSpPr>
        <p:grpSpPr>
          <a:xfrm>
            <a:off x="1139476" y="3254711"/>
            <a:ext cx="844959" cy="584120"/>
            <a:chOff x="1637189" y="2803427"/>
            <a:chExt cx="1347806" cy="971031"/>
          </a:xfrm>
        </p:grpSpPr>
        <p:pic>
          <p:nvPicPr>
            <p:cNvPr id="4138" name="Picture 8" descr="Symbole clé (icône png) rouge">
              <a:extLst>
                <a:ext uri="{FF2B5EF4-FFF2-40B4-BE49-F238E27FC236}">
                  <a16:creationId xmlns:a16="http://schemas.microsoft.com/office/drawing/2014/main" id="{5C692C1D-D2B5-1A24-DB83-24420AAE78C3}"/>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59433" y="2803427"/>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4139" name="ZoneTexte 4138">
              <a:extLst>
                <a:ext uri="{FF2B5EF4-FFF2-40B4-BE49-F238E27FC236}">
                  <a16:creationId xmlns:a16="http://schemas.microsoft.com/office/drawing/2014/main" id="{61468286-3442-E439-F5F0-EEC448E35CD5}"/>
                </a:ext>
              </a:extLst>
            </p:cNvPr>
            <p:cNvSpPr txBox="1"/>
            <p:nvPr/>
          </p:nvSpPr>
          <p:spPr>
            <a:xfrm>
              <a:off x="1637189" y="3211652"/>
              <a:ext cx="1347806" cy="562806"/>
            </a:xfrm>
            <a:prstGeom prst="rect">
              <a:avLst/>
            </a:prstGeom>
            <a:noFill/>
          </p:spPr>
          <p:txBody>
            <a:bodyPr wrap="square" rtlCol="0">
              <a:spAutoFit/>
            </a:bodyPr>
            <a:lstStyle/>
            <a:p>
              <a:r>
                <a:rPr lang="fr-FR" sz="1600" dirty="0">
                  <a:solidFill>
                    <a:srgbClr val="FF0000"/>
                  </a:solidFill>
                </a:rPr>
                <a:t>privé</a:t>
              </a:r>
            </a:p>
          </p:txBody>
        </p:sp>
      </p:grpSp>
      <p:grpSp>
        <p:nvGrpSpPr>
          <p:cNvPr id="4140" name="Groupe 4139">
            <a:extLst>
              <a:ext uri="{FF2B5EF4-FFF2-40B4-BE49-F238E27FC236}">
                <a16:creationId xmlns:a16="http://schemas.microsoft.com/office/drawing/2014/main" id="{FA6EF8D3-A253-1EDB-3997-2E433ED94391}"/>
              </a:ext>
            </a:extLst>
          </p:cNvPr>
          <p:cNvGrpSpPr/>
          <p:nvPr/>
        </p:nvGrpSpPr>
        <p:grpSpPr>
          <a:xfrm>
            <a:off x="2511126" y="3501247"/>
            <a:ext cx="844959" cy="830341"/>
            <a:chOff x="1637189" y="2803427"/>
            <a:chExt cx="1347806" cy="1380346"/>
          </a:xfrm>
        </p:grpSpPr>
        <p:pic>
          <p:nvPicPr>
            <p:cNvPr id="4141" name="Picture 8" descr="Symbole clé (icône png) rouge">
              <a:extLst>
                <a:ext uri="{FF2B5EF4-FFF2-40B4-BE49-F238E27FC236}">
                  <a16:creationId xmlns:a16="http://schemas.microsoft.com/office/drawing/2014/main" id="{3AAAC1A5-03CC-9D09-F60F-77BB55DD46FB}"/>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59433" y="2803427"/>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4142" name="ZoneTexte 4141">
              <a:extLst>
                <a:ext uri="{FF2B5EF4-FFF2-40B4-BE49-F238E27FC236}">
                  <a16:creationId xmlns:a16="http://schemas.microsoft.com/office/drawing/2014/main" id="{A96A3E3E-D39A-2E3D-AC5F-D22B7C8355D1}"/>
                </a:ext>
              </a:extLst>
            </p:cNvPr>
            <p:cNvSpPr txBox="1"/>
            <p:nvPr/>
          </p:nvSpPr>
          <p:spPr>
            <a:xfrm>
              <a:off x="1637189" y="3211652"/>
              <a:ext cx="1347806" cy="972121"/>
            </a:xfrm>
            <a:prstGeom prst="rect">
              <a:avLst/>
            </a:prstGeom>
            <a:noFill/>
          </p:spPr>
          <p:txBody>
            <a:bodyPr wrap="square" rtlCol="0">
              <a:spAutoFit/>
            </a:bodyPr>
            <a:lstStyle/>
            <a:p>
              <a:r>
                <a:rPr lang="fr-FR" sz="1600" dirty="0">
                  <a:solidFill>
                    <a:srgbClr val="FF0000"/>
                  </a:solidFill>
                </a:rPr>
                <a:t>Privé</a:t>
              </a:r>
            </a:p>
            <a:p>
              <a:r>
                <a:rPr lang="fr-FR" sz="1600" dirty="0">
                  <a:solidFill>
                    <a:srgbClr val="FF0000"/>
                  </a:solidFill>
                </a:rPr>
                <a:t>ansible</a:t>
              </a:r>
            </a:p>
          </p:txBody>
        </p:sp>
      </p:grpSp>
      <p:grpSp>
        <p:nvGrpSpPr>
          <p:cNvPr id="4143" name="Groupe 4142">
            <a:extLst>
              <a:ext uri="{FF2B5EF4-FFF2-40B4-BE49-F238E27FC236}">
                <a16:creationId xmlns:a16="http://schemas.microsoft.com/office/drawing/2014/main" id="{75DC7A4C-4E60-39EF-FC17-6A8046B9E9DD}"/>
              </a:ext>
            </a:extLst>
          </p:cNvPr>
          <p:cNvGrpSpPr/>
          <p:nvPr/>
        </p:nvGrpSpPr>
        <p:grpSpPr>
          <a:xfrm>
            <a:off x="626216" y="3154006"/>
            <a:ext cx="844959" cy="584120"/>
            <a:chOff x="1637189" y="2803427"/>
            <a:chExt cx="1347806" cy="971031"/>
          </a:xfrm>
        </p:grpSpPr>
        <p:pic>
          <p:nvPicPr>
            <p:cNvPr id="4144" name="Picture 8" descr="Symbole clé (icône png) rouge">
              <a:extLst>
                <a:ext uri="{FF2B5EF4-FFF2-40B4-BE49-F238E27FC236}">
                  <a16:creationId xmlns:a16="http://schemas.microsoft.com/office/drawing/2014/main" id="{E6AC12F7-7D92-3D4C-33B1-CC71BD608F09}"/>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59433" y="2803427"/>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4145" name="ZoneTexte 4144">
              <a:extLst>
                <a:ext uri="{FF2B5EF4-FFF2-40B4-BE49-F238E27FC236}">
                  <a16:creationId xmlns:a16="http://schemas.microsoft.com/office/drawing/2014/main" id="{49CED367-C58A-591E-F439-4F00AF2899DA}"/>
                </a:ext>
              </a:extLst>
            </p:cNvPr>
            <p:cNvSpPr txBox="1"/>
            <p:nvPr/>
          </p:nvSpPr>
          <p:spPr>
            <a:xfrm>
              <a:off x="1637189" y="3211652"/>
              <a:ext cx="1347806" cy="562806"/>
            </a:xfrm>
            <a:prstGeom prst="rect">
              <a:avLst/>
            </a:prstGeom>
            <a:noFill/>
          </p:spPr>
          <p:txBody>
            <a:bodyPr wrap="square" rtlCol="0">
              <a:spAutoFit/>
            </a:bodyPr>
            <a:lstStyle/>
            <a:p>
              <a:r>
                <a:rPr lang="fr-FR" sz="1600" dirty="0">
                  <a:solidFill>
                    <a:srgbClr val="FF0000"/>
                  </a:solidFill>
                </a:rPr>
                <a:t>privé</a:t>
              </a:r>
            </a:p>
          </p:txBody>
        </p:sp>
      </p:grpSp>
      <p:sp>
        <p:nvSpPr>
          <p:cNvPr id="4146" name="Ellipse 4145">
            <a:extLst>
              <a:ext uri="{FF2B5EF4-FFF2-40B4-BE49-F238E27FC236}">
                <a16:creationId xmlns:a16="http://schemas.microsoft.com/office/drawing/2014/main" id="{01459EE3-ABE5-39B1-7A57-23CD9A2B5429}"/>
              </a:ext>
            </a:extLst>
          </p:cNvPr>
          <p:cNvSpPr/>
          <p:nvPr/>
        </p:nvSpPr>
        <p:spPr>
          <a:xfrm>
            <a:off x="290643" y="2402537"/>
            <a:ext cx="1979164" cy="1550068"/>
          </a:xfrm>
          <a:prstGeom prst="ellipse">
            <a:avLst/>
          </a:prstGeom>
          <a:noFill/>
          <a:ln>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47" name="ZoneTexte 4146">
            <a:extLst>
              <a:ext uri="{FF2B5EF4-FFF2-40B4-BE49-F238E27FC236}">
                <a16:creationId xmlns:a16="http://schemas.microsoft.com/office/drawing/2014/main" id="{C3747669-6C13-486E-3D8F-6453C1E06119}"/>
              </a:ext>
            </a:extLst>
          </p:cNvPr>
          <p:cNvSpPr txBox="1"/>
          <p:nvPr/>
        </p:nvSpPr>
        <p:spPr>
          <a:xfrm>
            <a:off x="848626" y="3950471"/>
            <a:ext cx="1081879" cy="338554"/>
          </a:xfrm>
          <a:prstGeom prst="rect">
            <a:avLst/>
          </a:prstGeom>
          <a:noFill/>
        </p:spPr>
        <p:txBody>
          <a:bodyPr wrap="square" rtlCol="0">
            <a:spAutoFit/>
          </a:bodyPr>
          <a:lstStyle/>
          <a:p>
            <a:r>
              <a:rPr lang="fr-FR" sz="1600">
                <a:solidFill>
                  <a:schemeClr val="accent1">
                    <a:lumMod val="20000"/>
                    <a:lumOff val="80000"/>
                  </a:schemeClr>
                </a:solidFill>
              </a:rPr>
              <a:t>~/.ssh  </a:t>
            </a:r>
            <a:endParaRPr lang="fr-FR" sz="1600" dirty="0">
              <a:solidFill>
                <a:schemeClr val="accent1">
                  <a:lumMod val="20000"/>
                  <a:lumOff val="80000"/>
                </a:schemeClr>
              </a:solidFill>
            </a:endParaRPr>
          </a:p>
        </p:txBody>
      </p:sp>
      <p:pic>
        <p:nvPicPr>
          <p:cNvPr id="4148" name="Picture 2" descr="folder&quot; Icon - Download for free – Iconduck">
            <a:extLst>
              <a:ext uri="{FF2B5EF4-FFF2-40B4-BE49-F238E27FC236}">
                <a16:creationId xmlns:a16="http://schemas.microsoft.com/office/drawing/2014/main" id="{94A7535A-D743-B1C5-5B96-58993857120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8741" y="3982972"/>
            <a:ext cx="354876" cy="28390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15">
            <p14:nvContentPartPr>
              <p14:cNvPr id="4149" name="Encre 4148">
                <a:extLst>
                  <a:ext uri="{FF2B5EF4-FFF2-40B4-BE49-F238E27FC236}">
                    <a16:creationId xmlns:a16="http://schemas.microsoft.com/office/drawing/2014/main" id="{C2F0518E-7E0F-2890-32F2-8A36171D6466}"/>
                  </a:ext>
                </a:extLst>
              </p14:cNvPr>
              <p14:cNvContentPartPr/>
              <p14:nvPr/>
            </p14:nvContentPartPr>
            <p14:xfrm>
              <a:off x="1341449" y="3225339"/>
              <a:ext cx="711000" cy="24840"/>
            </p14:xfrm>
          </p:contentPart>
        </mc:Choice>
        <mc:Fallback xmlns="">
          <p:pic>
            <p:nvPicPr>
              <p:cNvPr id="4149" name="Encre 4148">
                <a:extLst>
                  <a:ext uri="{FF2B5EF4-FFF2-40B4-BE49-F238E27FC236}">
                    <a16:creationId xmlns:a16="http://schemas.microsoft.com/office/drawing/2014/main" id="{C2F0518E-7E0F-2890-32F2-8A36171D6466}"/>
                  </a:ext>
                </a:extLst>
              </p:cNvPr>
              <p:cNvPicPr/>
              <p:nvPr/>
            </p:nvPicPr>
            <p:blipFill>
              <a:blip r:embed="rId16"/>
              <a:stretch>
                <a:fillRect/>
              </a:stretch>
            </p:blipFill>
            <p:spPr>
              <a:xfrm>
                <a:off x="1332449" y="3216339"/>
                <a:ext cx="728640" cy="42480"/>
              </a:xfrm>
              <a:prstGeom prst="rect">
                <a:avLst/>
              </a:prstGeom>
            </p:spPr>
          </p:pic>
        </mc:Fallback>
      </mc:AlternateContent>
      <p:grpSp>
        <p:nvGrpSpPr>
          <p:cNvPr id="4150" name="Groupe 4149">
            <a:extLst>
              <a:ext uri="{FF2B5EF4-FFF2-40B4-BE49-F238E27FC236}">
                <a16:creationId xmlns:a16="http://schemas.microsoft.com/office/drawing/2014/main" id="{CFBD7156-7247-6DD7-1C8A-5E2F8585C8AE}"/>
              </a:ext>
            </a:extLst>
          </p:cNvPr>
          <p:cNvGrpSpPr/>
          <p:nvPr/>
        </p:nvGrpSpPr>
        <p:grpSpPr>
          <a:xfrm>
            <a:off x="395030" y="2680239"/>
            <a:ext cx="973220" cy="576006"/>
            <a:chOff x="7516494" y="2796995"/>
            <a:chExt cx="1347805" cy="919746"/>
          </a:xfrm>
        </p:grpSpPr>
        <p:pic>
          <p:nvPicPr>
            <p:cNvPr id="4151" name="Picture 8" descr="Symbole clé (icône png) rouge">
              <a:extLst>
                <a:ext uri="{FF2B5EF4-FFF2-40B4-BE49-F238E27FC236}">
                  <a16:creationId xmlns:a16="http://schemas.microsoft.com/office/drawing/2014/main" id="{10548451-B317-6EB9-2C50-933AA0C00938}"/>
                </a:ext>
              </a:extLst>
            </p:cNvPr>
            <p:cNvPicPr>
              <a:picLocks noChangeAspect="1" noChangeArrowheads="1"/>
            </p:cNvPicPr>
            <p:nvPr/>
          </p:nvPicPr>
          <p:blipFill>
            <a:blip r:embed="rId8">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74701" y="2796995"/>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4152" name="ZoneTexte 4151">
              <a:extLst>
                <a:ext uri="{FF2B5EF4-FFF2-40B4-BE49-F238E27FC236}">
                  <a16:creationId xmlns:a16="http://schemas.microsoft.com/office/drawing/2014/main" id="{65873026-1B4D-EF15-831A-18A1F72A4507}"/>
                </a:ext>
              </a:extLst>
            </p:cNvPr>
            <p:cNvSpPr txBox="1"/>
            <p:nvPr/>
          </p:nvSpPr>
          <p:spPr>
            <a:xfrm>
              <a:off x="7516494" y="3176150"/>
              <a:ext cx="1347805" cy="540591"/>
            </a:xfrm>
            <a:prstGeom prst="rect">
              <a:avLst/>
            </a:prstGeom>
            <a:noFill/>
          </p:spPr>
          <p:txBody>
            <a:bodyPr wrap="square" rtlCol="0">
              <a:spAutoFit/>
            </a:bodyPr>
            <a:lstStyle/>
            <a:p>
              <a:r>
                <a:rPr lang="fr-FR" sz="1600" dirty="0">
                  <a:solidFill>
                    <a:schemeClr val="accent6">
                      <a:lumMod val="60000"/>
                      <a:lumOff val="40000"/>
                    </a:schemeClr>
                  </a:solidFill>
                </a:rPr>
                <a:t>pub</a:t>
              </a:r>
            </a:p>
          </p:txBody>
        </p:sp>
      </p:grpSp>
      <p:grpSp>
        <p:nvGrpSpPr>
          <p:cNvPr id="4153" name="Groupe 4152">
            <a:extLst>
              <a:ext uri="{FF2B5EF4-FFF2-40B4-BE49-F238E27FC236}">
                <a16:creationId xmlns:a16="http://schemas.microsoft.com/office/drawing/2014/main" id="{930C8DAC-A65E-66E7-1626-DBF82ED575B0}"/>
              </a:ext>
            </a:extLst>
          </p:cNvPr>
          <p:cNvGrpSpPr/>
          <p:nvPr/>
        </p:nvGrpSpPr>
        <p:grpSpPr>
          <a:xfrm>
            <a:off x="430246" y="3111502"/>
            <a:ext cx="973220" cy="576006"/>
            <a:chOff x="7516494" y="2796995"/>
            <a:chExt cx="1347805" cy="919746"/>
          </a:xfrm>
        </p:grpSpPr>
        <p:pic>
          <p:nvPicPr>
            <p:cNvPr id="4154" name="Picture 8" descr="Symbole clé (icône png) rouge">
              <a:extLst>
                <a:ext uri="{FF2B5EF4-FFF2-40B4-BE49-F238E27FC236}">
                  <a16:creationId xmlns:a16="http://schemas.microsoft.com/office/drawing/2014/main" id="{3E3FAE9A-AD16-2434-AE9F-E7699DC82971}"/>
                </a:ext>
              </a:extLst>
            </p:cNvPr>
            <p:cNvPicPr>
              <a:picLocks noChangeAspect="1" noChangeArrowheads="1"/>
            </p:cNvPicPr>
            <p:nvPr/>
          </p:nvPicPr>
          <p:blipFill>
            <a:blip r:embed="rId8">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74701" y="2796995"/>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4155" name="ZoneTexte 4154">
              <a:extLst>
                <a:ext uri="{FF2B5EF4-FFF2-40B4-BE49-F238E27FC236}">
                  <a16:creationId xmlns:a16="http://schemas.microsoft.com/office/drawing/2014/main" id="{77ED001C-2C0F-72DC-0E79-8F38FA7F2342}"/>
                </a:ext>
              </a:extLst>
            </p:cNvPr>
            <p:cNvSpPr txBox="1"/>
            <p:nvPr/>
          </p:nvSpPr>
          <p:spPr>
            <a:xfrm>
              <a:off x="7516494" y="3176150"/>
              <a:ext cx="1347805" cy="540591"/>
            </a:xfrm>
            <a:prstGeom prst="rect">
              <a:avLst/>
            </a:prstGeom>
            <a:noFill/>
          </p:spPr>
          <p:txBody>
            <a:bodyPr wrap="square" rtlCol="0">
              <a:spAutoFit/>
            </a:bodyPr>
            <a:lstStyle/>
            <a:p>
              <a:r>
                <a:rPr lang="fr-FR" sz="1600" dirty="0">
                  <a:solidFill>
                    <a:schemeClr val="accent6">
                      <a:lumMod val="60000"/>
                      <a:lumOff val="40000"/>
                    </a:schemeClr>
                  </a:solidFill>
                </a:rPr>
                <a:t>pub</a:t>
              </a:r>
            </a:p>
          </p:txBody>
        </p:sp>
      </p:grpSp>
      <p:grpSp>
        <p:nvGrpSpPr>
          <p:cNvPr id="4156" name="Groupe 4155">
            <a:extLst>
              <a:ext uri="{FF2B5EF4-FFF2-40B4-BE49-F238E27FC236}">
                <a16:creationId xmlns:a16="http://schemas.microsoft.com/office/drawing/2014/main" id="{3278CD52-6A5B-3FF2-13E6-AFE2065F7518}"/>
              </a:ext>
            </a:extLst>
          </p:cNvPr>
          <p:cNvGrpSpPr/>
          <p:nvPr/>
        </p:nvGrpSpPr>
        <p:grpSpPr>
          <a:xfrm>
            <a:off x="1021762" y="2347815"/>
            <a:ext cx="973220" cy="576006"/>
            <a:chOff x="7516494" y="2796995"/>
            <a:chExt cx="1347805" cy="919746"/>
          </a:xfrm>
        </p:grpSpPr>
        <p:pic>
          <p:nvPicPr>
            <p:cNvPr id="4157" name="Picture 8" descr="Symbole clé (icône png) rouge">
              <a:extLst>
                <a:ext uri="{FF2B5EF4-FFF2-40B4-BE49-F238E27FC236}">
                  <a16:creationId xmlns:a16="http://schemas.microsoft.com/office/drawing/2014/main" id="{58E4534C-C09E-DDAC-DA6C-2FB7C9FDC4CF}"/>
                </a:ext>
              </a:extLst>
            </p:cNvPr>
            <p:cNvPicPr>
              <a:picLocks noChangeAspect="1" noChangeArrowheads="1"/>
            </p:cNvPicPr>
            <p:nvPr/>
          </p:nvPicPr>
          <p:blipFill>
            <a:blip r:embed="rId8">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74701" y="2796995"/>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4158" name="ZoneTexte 4157">
              <a:extLst>
                <a:ext uri="{FF2B5EF4-FFF2-40B4-BE49-F238E27FC236}">
                  <a16:creationId xmlns:a16="http://schemas.microsoft.com/office/drawing/2014/main" id="{C6DB2282-06E0-1697-5387-F3CB40B1284D}"/>
                </a:ext>
              </a:extLst>
            </p:cNvPr>
            <p:cNvSpPr txBox="1"/>
            <p:nvPr/>
          </p:nvSpPr>
          <p:spPr>
            <a:xfrm>
              <a:off x="7516494" y="3176150"/>
              <a:ext cx="1347805" cy="540591"/>
            </a:xfrm>
            <a:prstGeom prst="rect">
              <a:avLst/>
            </a:prstGeom>
            <a:noFill/>
          </p:spPr>
          <p:txBody>
            <a:bodyPr wrap="square" rtlCol="0">
              <a:spAutoFit/>
            </a:bodyPr>
            <a:lstStyle/>
            <a:p>
              <a:r>
                <a:rPr lang="fr-FR" sz="1600" dirty="0">
                  <a:solidFill>
                    <a:schemeClr val="accent6">
                      <a:lumMod val="60000"/>
                      <a:lumOff val="40000"/>
                    </a:schemeClr>
                  </a:solidFill>
                </a:rPr>
                <a:t>pub</a:t>
              </a:r>
            </a:p>
          </p:txBody>
        </p:sp>
      </p:grpSp>
      <p:grpSp>
        <p:nvGrpSpPr>
          <p:cNvPr id="4159" name="Groupe 4158">
            <a:extLst>
              <a:ext uri="{FF2B5EF4-FFF2-40B4-BE49-F238E27FC236}">
                <a16:creationId xmlns:a16="http://schemas.microsoft.com/office/drawing/2014/main" id="{2948A2B2-BBD9-6798-5001-E4D95BC23F33}"/>
              </a:ext>
            </a:extLst>
          </p:cNvPr>
          <p:cNvGrpSpPr/>
          <p:nvPr/>
        </p:nvGrpSpPr>
        <p:grpSpPr>
          <a:xfrm>
            <a:off x="1614669" y="3206898"/>
            <a:ext cx="973220" cy="576006"/>
            <a:chOff x="7516494" y="2796995"/>
            <a:chExt cx="1347805" cy="919746"/>
          </a:xfrm>
        </p:grpSpPr>
        <p:pic>
          <p:nvPicPr>
            <p:cNvPr id="1024" name="Picture 8" descr="Symbole clé (icône png) rouge">
              <a:extLst>
                <a:ext uri="{FF2B5EF4-FFF2-40B4-BE49-F238E27FC236}">
                  <a16:creationId xmlns:a16="http://schemas.microsoft.com/office/drawing/2014/main" id="{052E46AF-59CB-33CF-6936-7DBDA523E5BB}"/>
                </a:ext>
              </a:extLst>
            </p:cNvPr>
            <p:cNvPicPr>
              <a:picLocks noChangeAspect="1" noChangeArrowheads="1"/>
            </p:cNvPicPr>
            <p:nvPr/>
          </p:nvPicPr>
          <p:blipFill>
            <a:blip r:embed="rId8">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74701" y="2796995"/>
              <a:ext cx="606978" cy="606978"/>
            </a:xfrm>
            <a:prstGeom prst="rect">
              <a:avLst/>
            </a:prstGeom>
            <a:noFill/>
            <a:extLst>
              <a:ext uri="{909E8E84-426E-40DD-AFC4-6F175D3DCCD1}">
                <a14:hiddenFill xmlns:a14="http://schemas.microsoft.com/office/drawing/2010/main">
                  <a:solidFill>
                    <a:srgbClr val="FFFFFF"/>
                  </a:solidFill>
                </a14:hiddenFill>
              </a:ext>
            </a:extLst>
          </p:spPr>
        </p:pic>
        <p:sp>
          <p:nvSpPr>
            <p:cNvPr id="1025" name="ZoneTexte 1024">
              <a:extLst>
                <a:ext uri="{FF2B5EF4-FFF2-40B4-BE49-F238E27FC236}">
                  <a16:creationId xmlns:a16="http://schemas.microsoft.com/office/drawing/2014/main" id="{439044FD-0FAE-2EF2-86C9-3769EF76C12F}"/>
                </a:ext>
              </a:extLst>
            </p:cNvPr>
            <p:cNvSpPr txBox="1"/>
            <p:nvPr/>
          </p:nvSpPr>
          <p:spPr>
            <a:xfrm>
              <a:off x="7516494" y="3176150"/>
              <a:ext cx="1347805" cy="540591"/>
            </a:xfrm>
            <a:prstGeom prst="rect">
              <a:avLst/>
            </a:prstGeom>
            <a:noFill/>
          </p:spPr>
          <p:txBody>
            <a:bodyPr wrap="square" rtlCol="0">
              <a:spAutoFit/>
            </a:bodyPr>
            <a:lstStyle/>
            <a:p>
              <a:r>
                <a:rPr lang="fr-FR" sz="1600" dirty="0">
                  <a:solidFill>
                    <a:schemeClr val="accent6">
                      <a:lumMod val="60000"/>
                      <a:lumOff val="40000"/>
                    </a:schemeClr>
                  </a:solidFill>
                </a:rPr>
                <a:t>pub</a:t>
              </a:r>
            </a:p>
          </p:txBody>
        </p:sp>
      </p:grpSp>
    </p:spTree>
    <p:extLst>
      <p:ext uri="{BB962C8B-B14F-4D97-AF65-F5344CB8AC3E}">
        <p14:creationId xmlns:p14="http://schemas.microsoft.com/office/powerpoint/2010/main" val="3279860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149"/>
                                        </p:tgtEl>
                                        <p:attrNameLst>
                                          <p:attrName>style.visibility</p:attrName>
                                        </p:attrNameLst>
                                      </p:cBhvr>
                                      <p:to>
                                        <p:strVal val="visible"/>
                                      </p:to>
                                    </p:set>
                                    <p:animEffect transition="in" filter="wipe(left)">
                                      <p:cBhvr>
                                        <p:cTn id="12" dur="500"/>
                                        <p:tgtEl>
                                          <p:spTgt spid="4149"/>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4140"/>
                                        </p:tgtEl>
                                        <p:attrNameLst>
                                          <p:attrName>style.visibility</p:attrName>
                                        </p:attrNameLst>
                                      </p:cBhvr>
                                      <p:to>
                                        <p:strVal val="visible"/>
                                      </p:to>
                                    </p:set>
                                    <p:animEffect transition="in" filter="wipe(left)">
                                      <p:cBhvr>
                                        <p:cTn id="16" dur="500"/>
                                        <p:tgtEl>
                                          <p:spTgt spid="414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114"/>
                                        </p:tgtEl>
                                        <p:attrNameLst>
                                          <p:attrName>style.visibility</p:attrName>
                                        </p:attrNameLst>
                                      </p:cBhvr>
                                      <p:to>
                                        <p:strVal val="visible"/>
                                      </p:to>
                                    </p:set>
                                    <p:animEffect transition="in" filter="wipe(left)">
                                      <p:cBhvr>
                                        <p:cTn id="21" dur="500"/>
                                        <p:tgtEl>
                                          <p:spTgt spid="41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119"/>
                                        </p:tgtEl>
                                        <p:attrNameLst>
                                          <p:attrName>style.visibility</p:attrName>
                                        </p:attrNameLst>
                                      </p:cBhvr>
                                      <p:to>
                                        <p:strVal val="visible"/>
                                      </p:to>
                                    </p:set>
                                    <p:animEffect transition="in" filter="wipe(left)">
                                      <p:cBhvr>
                                        <p:cTn id="26" dur="500"/>
                                        <p:tgtEl>
                                          <p:spTgt spid="411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4122"/>
                                        </p:tgtEl>
                                        <p:attrNameLst>
                                          <p:attrName>style.visibility</p:attrName>
                                        </p:attrNameLst>
                                      </p:cBhvr>
                                      <p:to>
                                        <p:strVal val="visible"/>
                                      </p:to>
                                    </p:set>
                                    <p:animEffect transition="in" filter="wipe(right)">
                                      <p:cBhvr>
                                        <p:cTn id="31" dur="500"/>
                                        <p:tgtEl>
                                          <p:spTgt spid="412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129"/>
                                        </p:tgtEl>
                                        <p:attrNameLst>
                                          <p:attrName>style.visibility</p:attrName>
                                        </p:attrNameLst>
                                      </p:cBhvr>
                                      <p:to>
                                        <p:strVal val="visible"/>
                                      </p:to>
                                    </p:set>
                                    <p:animEffect transition="in" filter="wipe(left)">
                                      <p:cBhvr>
                                        <p:cTn id="36" dur="500"/>
                                        <p:tgtEl>
                                          <p:spTgt spid="4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4038600" y="6356350"/>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19</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grpSp>
        <p:nvGrpSpPr>
          <p:cNvPr id="16" name="Groupe 15">
            <a:extLst>
              <a:ext uri="{FF2B5EF4-FFF2-40B4-BE49-F238E27FC236}">
                <a16:creationId xmlns:a16="http://schemas.microsoft.com/office/drawing/2014/main" id="{08C73EBC-C07D-B5F4-5FC2-9A4AB9DD18C7}"/>
              </a:ext>
            </a:extLst>
          </p:cNvPr>
          <p:cNvGrpSpPr/>
          <p:nvPr/>
        </p:nvGrpSpPr>
        <p:grpSpPr>
          <a:xfrm>
            <a:off x="5612035" y="1211268"/>
            <a:ext cx="6185314" cy="5080718"/>
            <a:chOff x="5612035" y="1211268"/>
            <a:chExt cx="6185314" cy="5080718"/>
          </a:xfrm>
        </p:grpSpPr>
        <p:pic>
          <p:nvPicPr>
            <p:cNvPr id="1026" name="Picture 2" descr="انسیبل (Ansible) چیست و چه کاربردی دارد؟">
              <a:extLst>
                <a:ext uri="{FF2B5EF4-FFF2-40B4-BE49-F238E27FC236}">
                  <a16:creationId xmlns:a16="http://schemas.microsoft.com/office/drawing/2014/main" id="{D1904C10-FBDD-D9C0-8A00-1601A13D47B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43553" y="1211268"/>
              <a:ext cx="4653796" cy="5080718"/>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0F8D815B-D8B8-540C-D1F1-7A1FAECF0676}"/>
                </a:ext>
              </a:extLst>
            </p:cNvPr>
            <p:cNvSpPr/>
            <p:nvPr/>
          </p:nvSpPr>
          <p:spPr>
            <a:xfrm>
              <a:off x="5612035" y="1211268"/>
              <a:ext cx="1531518" cy="50807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1" name="Rectangle 10">
            <a:extLst>
              <a:ext uri="{FF2B5EF4-FFF2-40B4-BE49-F238E27FC236}">
                <a16:creationId xmlns:a16="http://schemas.microsoft.com/office/drawing/2014/main" id="{CAFACCA5-E010-A995-B050-ACFC00B8201C}"/>
              </a:ext>
            </a:extLst>
          </p:cNvPr>
          <p:cNvSpPr/>
          <p:nvPr/>
        </p:nvSpPr>
        <p:spPr>
          <a:xfrm>
            <a:off x="7143552" y="3565003"/>
            <a:ext cx="2509733" cy="1076445"/>
          </a:xfrm>
          <a:prstGeom prst="rect">
            <a:avLst/>
          </a:prstGeom>
          <a:noFill/>
          <a:ln>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8" name="Picture 4" descr="GitHub Logo: valor, história, PNG">
            <a:extLst>
              <a:ext uri="{FF2B5EF4-FFF2-40B4-BE49-F238E27FC236}">
                <a16:creationId xmlns:a16="http://schemas.microsoft.com/office/drawing/2014/main" id="{43B5F23B-1838-DDDB-97D6-25511A1DDB97}"/>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23592" b="23413"/>
          <a:stretch/>
        </p:blipFill>
        <p:spPr bwMode="auto">
          <a:xfrm>
            <a:off x="5656899" y="1446836"/>
            <a:ext cx="1565703" cy="466738"/>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Connecteur : en angle 17">
            <a:extLst>
              <a:ext uri="{FF2B5EF4-FFF2-40B4-BE49-F238E27FC236}">
                <a16:creationId xmlns:a16="http://schemas.microsoft.com/office/drawing/2014/main" id="{2C6DE8ED-AF6B-3CD6-332D-EF6D3B28785B}"/>
              </a:ext>
            </a:extLst>
          </p:cNvPr>
          <p:cNvCxnSpPr/>
          <p:nvPr/>
        </p:nvCxnSpPr>
        <p:spPr>
          <a:xfrm rot="16200000" flipV="1">
            <a:off x="5543224" y="2574380"/>
            <a:ext cx="2261136" cy="939523"/>
          </a:xfrm>
          <a:prstGeom prst="bentConnector3">
            <a:avLst>
              <a:gd name="adj1" fmla="val -166"/>
            </a:avLst>
          </a:prstGeom>
          <a:ln w="38100">
            <a:solidFill>
              <a:schemeClr val="accent3">
                <a:lumMod val="40000"/>
                <a:lumOff val="6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4" name="ZoneTexte 23">
            <a:extLst>
              <a:ext uri="{FF2B5EF4-FFF2-40B4-BE49-F238E27FC236}">
                <a16:creationId xmlns:a16="http://schemas.microsoft.com/office/drawing/2014/main" id="{7754B256-AF6A-6022-3550-21D501FCB518}"/>
              </a:ext>
            </a:extLst>
          </p:cNvPr>
          <p:cNvSpPr txBox="1"/>
          <p:nvPr/>
        </p:nvSpPr>
        <p:spPr>
          <a:xfrm>
            <a:off x="196111" y="2094136"/>
            <a:ext cx="5277354" cy="861774"/>
          </a:xfrm>
          <a:prstGeom prst="rect">
            <a:avLst/>
          </a:prstGeom>
          <a:noFill/>
        </p:spPr>
        <p:txBody>
          <a:bodyPr wrap="square">
            <a:spAutoFit/>
          </a:bodyPr>
          <a:lstStyle/>
          <a:p>
            <a:pPr marL="285750" indent="-285750" algn="just">
              <a:buClr>
                <a:srgbClr val="FF0000"/>
              </a:buClr>
              <a:buFont typeface="Wingdings" panose="05000000000000000000" pitchFamily="2" charset="2"/>
              <a:buChar char="§"/>
            </a:pPr>
            <a:r>
              <a:rPr lang="fr-FR" b="1" dirty="0">
                <a:solidFill>
                  <a:schemeClr val="bg1"/>
                </a:solidFill>
              </a:rPr>
              <a:t>Ansible management Node </a:t>
            </a:r>
            <a:r>
              <a:rPr lang="fr-FR" dirty="0">
                <a:solidFill>
                  <a:schemeClr val="bg1"/>
                </a:solidFill>
              </a:rPr>
              <a:t>: </a:t>
            </a:r>
            <a:r>
              <a:rPr lang="fr-FR" sz="1600" dirty="0">
                <a:solidFill>
                  <a:schemeClr val="bg1"/>
                </a:solidFill>
              </a:rPr>
              <a:t>C'est la machine à partir de laquelle vous exécutez les commandes Ansible. </a:t>
            </a:r>
          </a:p>
        </p:txBody>
      </p:sp>
      <p:sp>
        <p:nvSpPr>
          <p:cNvPr id="31" name="ZoneTexte 30">
            <a:extLst>
              <a:ext uri="{FF2B5EF4-FFF2-40B4-BE49-F238E27FC236}">
                <a16:creationId xmlns:a16="http://schemas.microsoft.com/office/drawing/2014/main" id="{50ED634B-EB0C-E022-6778-53FE75FCB142}"/>
              </a:ext>
            </a:extLst>
          </p:cNvPr>
          <p:cNvSpPr txBox="1"/>
          <p:nvPr/>
        </p:nvSpPr>
        <p:spPr>
          <a:xfrm>
            <a:off x="191547" y="3793533"/>
            <a:ext cx="5281918" cy="615553"/>
          </a:xfrm>
          <a:prstGeom prst="rect">
            <a:avLst/>
          </a:prstGeom>
          <a:noFill/>
        </p:spPr>
        <p:txBody>
          <a:bodyPr wrap="square">
            <a:spAutoFit/>
          </a:bodyPr>
          <a:lstStyle/>
          <a:p>
            <a:pPr marL="285750" indent="-285750" algn="just">
              <a:buClr>
                <a:srgbClr val="FF0000"/>
              </a:buClr>
              <a:buFont typeface="Wingdings" panose="05000000000000000000" pitchFamily="2" charset="2"/>
              <a:buChar char="§"/>
            </a:pPr>
            <a:r>
              <a:rPr lang="fr-FR" b="1" dirty="0">
                <a:solidFill>
                  <a:schemeClr val="bg1"/>
                </a:solidFill>
              </a:rPr>
              <a:t>Inventaire : </a:t>
            </a:r>
            <a:r>
              <a:rPr lang="fr-FR" sz="1600" dirty="0">
                <a:solidFill>
                  <a:schemeClr val="bg1"/>
                </a:solidFill>
              </a:rPr>
              <a:t>est un fichier ou une configuration qui répertorie les hôtes sur lesquels Ansible peut agir. </a:t>
            </a:r>
          </a:p>
        </p:txBody>
      </p:sp>
      <p:sp>
        <p:nvSpPr>
          <p:cNvPr id="34" name="ZoneTexte 33">
            <a:extLst>
              <a:ext uri="{FF2B5EF4-FFF2-40B4-BE49-F238E27FC236}">
                <a16:creationId xmlns:a16="http://schemas.microsoft.com/office/drawing/2014/main" id="{96B87C46-5B64-3B6C-42EB-3685F7E93C4C}"/>
              </a:ext>
            </a:extLst>
          </p:cNvPr>
          <p:cNvSpPr txBox="1"/>
          <p:nvPr/>
        </p:nvSpPr>
        <p:spPr>
          <a:xfrm>
            <a:off x="191547" y="2916272"/>
            <a:ext cx="5281918" cy="861774"/>
          </a:xfrm>
          <a:prstGeom prst="rect">
            <a:avLst/>
          </a:prstGeom>
          <a:noFill/>
        </p:spPr>
        <p:txBody>
          <a:bodyPr wrap="square">
            <a:spAutoFit/>
          </a:bodyPr>
          <a:lstStyle/>
          <a:p>
            <a:pPr marL="342900" indent="-342900" algn="just">
              <a:buClr>
                <a:srgbClr val="FF0000"/>
              </a:buClr>
              <a:buFont typeface="Wingdings" panose="05000000000000000000" pitchFamily="2" charset="2"/>
              <a:buChar char="§"/>
            </a:pPr>
            <a:r>
              <a:rPr lang="fr-FR" b="1" dirty="0" err="1">
                <a:solidFill>
                  <a:schemeClr val="bg1"/>
                </a:solidFill>
              </a:rPr>
              <a:t>Playbooks</a:t>
            </a:r>
            <a:r>
              <a:rPr lang="fr-FR" dirty="0">
                <a:solidFill>
                  <a:schemeClr val="bg1"/>
                </a:solidFill>
              </a:rPr>
              <a:t> : </a:t>
            </a:r>
            <a:r>
              <a:rPr lang="fr-FR" sz="1600" dirty="0">
                <a:solidFill>
                  <a:schemeClr val="bg1"/>
                </a:solidFill>
              </a:rPr>
              <a:t>sont des fichiers YAML qui décrivent les tâches que Ansible doit exécuter sur les machines distantes. </a:t>
            </a:r>
          </a:p>
        </p:txBody>
      </p:sp>
      <p:sp>
        <p:nvSpPr>
          <p:cNvPr id="36" name="ZoneTexte 35">
            <a:extLst>
              <a:ext uri="{FF2B5EF4-FFF2-40B4-BE49-F238E27FC236}">
                <a16:creationId xmlns:a16="http://schemas.microsoft.com/office/drawing/2014/main" id="{2522563A-72E0-D6AC-A5CB-790FE3761FDF}"/>
              </a:ext>
            </a:extLst>
          </p:cNvPr>
          <p:cNvSpPr txBox="1"/>
          <p:nvPr/>
        </p:nvSpPr>
        <p:spPr>
          <a:xfrm>
            <a:off x="227411" y="4473450"/>
            <a:ext cx="5219701" cy="861774"/>
          </a:xfrm>
          <a:prstGeom prst="rect">
            <a:avLst/>
          </a:prstGeom>
          <a:noFill/>
        </p:spPr>
        <p:txBody>
          <a:bodyPr wrap="square">
            <a:spAutoFit/>
          </a:bodyPr>
          <a:lstStyle/>
          <a:p>
            <a:pPr marL="285750" indent="-285750" algn="just">
              <a:buClr>
                <a:srgbClr val="FF0000"/>
              </a:buClr>
              <a:buFont typeface="Wingdings" panose="05000000000000000000" pitchFamily="2" charset="2"/>
              <a:buChar char="§"/>
            </a:pPr>
            <a:r>
              <a:rPr lang="fr-FR" b="1" dirty="0">
                <a:solidFill>
                  <a:schemeClr val="bg1"/>
                </a:solidFill>
              </a:rPr>
              <a:t>Modules Ansible </a:t>
            </a:r>
            <a:r>
              <a:rPr lang="fr-FR" dirty="0">
                <a:solidFill>
                  <a:schemeClr val="bg1"/>
                </a:solidFill>
              </a:rPr>
              <a:t>: </a:t>
            </a:r>
            <a:r>
              <a:rPr lang="fr-FR" sz="1600" dirty="0">
                <a:solidFill>
                  <a:schemeClr val="bg1"/>
                </a:solidFill>
              </a:rPr>
              <a:t>sont des programmes écrits en Python qui effectuent des tâches spécifiques sur les machines distantes.</a:t>
            </a:r>
          </a:p>
        </p:txBody>
      </p:sp>
      <p:sp>
        <p:nvSpPr>
          <p:cNvPr id="38" name="ZoneTexte 37">
            <a:extLst>
              <a:ext uri="{FF2B5EF4-FFF2-40B4-BE49-F238E27FC236}">
                <a16:creationId xmlns:a16="http://schemas.microsoft.com/office/drawing/2014/main" id="{FAA6A0B2-78F1-B2AC-87B8-5653155F80E7}"/>
              </a:ext>
            </a:extLst>
          </p:cNvPr>
          <p:cNvSpPr txBox="1"/>
          <p:nvPr/>
        </p:nvSpPr>
        <p:spPr>
          <a:xfrm>
            <a:off x="191547" y="5397018"/>
            <a:ext cx="5200073" cy="1107996"/>
          </a:xfrm>
          <a:prstGeom prst="rect">
            <a:avLst/>
          </a:prstGeom>
          <a:noFill/>
        </p:spPr>
        <p:txBody>
          <a:bodyPr wrap="square">
            <a:spAutoFit/>
          </a:bodyPr>
          <a:lstStyle/>
          <a:p>
            <a:pPr marL="285750" indent="-285750" algn="just">
              <a:buClr>
                <a:srgbClr val="FF0000"/>
              </a:buClr>
              <a:buFont typeface="Wingdings" panose="05000000000000000000" pitchFamily="2" charset="2"/>
              <a:buChar char="§"/>
            </a:pPr>
            <a:r>
              <a:rPr lang="fr-FR" b="1" dirty="0">
                <a:solidFill>
                  <a:schemeClr val="bg1"/>
                </a:solidFill>
              </a:rPr>
              <a:t>Fichiers de configuration : </a:t>
            </a:r>
            <a:r>
              <a:rPr lang="fr-FR" sz="1600" dirty="0">
                <a:solidFill>
                  <a:schemeClr val="bg1"/>
                </a:solidFill>
              </a:rPr>
              <a:t>Ansible utilise des fichiers de configuration pour définir des options et des paramètres de fonctionnement, tels que le chemin vers l'inventaire, les clés SSH à utiliser.</a:t>
            </a:r>
          </a:p>
        </p:txBody>
      </p:sp>
      <p:sp>
        <p:nvSpPr>
          <p:cNvPr id="42" name="ZoneTexte 41">
            <a:extLst>
              <a:ext uri="{FF2B5EF4-FFF2-40B4-BE49-F238E27FC236}">
                <a16:creationId xmlns:a16="http://schemas.microsoft.com/office/drawing/2014/main" id="{F9CA1480-3AB9-0898-A4A5-51D498587758}"/>
              </a:ext>
            </a:extLst>
          </p:cNvPr>
          <p:cNvSpPr txBox="1"/>
          <p:nvPr/>
        </p:nvSpPr>
        <p:spPr>
          <a:xfrm>
            <a:off x="272006" y="1234754"/>
            <a:ext cx="5340028" cy="707886"/>
          </a:xfrm>
          <a:prstGeom prst="rect">
            <a:avLst/>
          </a:prstGeom>
          <a:solidFill>
            <a:schemeClr val="tx1">
              <a:lumMod val="75000"/>
              <a:lumOff val="25000"/>
            </a:schemeClr>
          </a:solidFill>
        </p:spPr>
        <p:txBody>
          <a:bodyPr wrap="square">
            <a:spAutoFit/>
          </a:bodyPr>
          <a:lstStyle/>
          <a:p>
            <a:r>
              <a:rPr lang="fr-FR" sz="2000" dirty="0">
                <a:solidFill>
                  <a:schemeClr val="bg1"/>
                </a:solidFill>
              </a:rPr>
              <a:t>L'architecture d'Ansible est principalement basée sur un modèle </a:t>
            </a:r>
            <a:r>
              <a:rPr lang="fr-FR" sz="2000" b="1" dirty="0">
                <a:solidFill>
                  <a:schemeClr val="bg1"/>
                </a:solidFill>
              </a:rPr>
              <a:t>contrôleur-agent</a:t>
            </a:r>
            <a:r>
              <a:rPr lang="fr-FR" sz="2000" dirty="0">
                <a:solidFill>
                  <a:schemeClr val="bg1"/>
                </a:solidFill>
              </a:rPr>
              <a:t>, </a:t>
            </a:r>
          </a:p>
        </p:txBody>
      </p:sp>
      <p:sp>
        <p:nvSpPr>
          <p:cNvPr id="4" name="ZoneTexte 3">
            <a:extLst>
              <a:ext uri="{FF2B5EF4-FFF2-40B4-BE49-F238E27FC236}">
                <a16:creationId xmlns:a16="http://schemas.microsoft.com/office/drawing/2014/main" id="{A7746F97-EF61-5855-813D-F41CE27D85C2}"/>
              </a:ext>
            </a:extLst>
          </p:cNvPr>
          <p:cNvSpPr txBox="1"/>
          <p:nvPr/>
        </p:nvSpPr>
        <p:spPr>
          <a:xfrm>
            <a:off x="1009000" y="263111"/>
            <a:ext cx="6096000"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Architecture</a:t>
            </a:r>
            <a:endParaRPr lang="fr-FR" sz="3200" dirty="0">
              <a:solidFill>
                <a:schemeClr val="bg1"/>
              </a:solidFill>
            </a:endParaRPr>
          </a:p>
        </p:txBody>
      </p:sp>
    </p:spTree>
    <p:extLst>
      <p:ext uri="{BB962C8B-B14F-4D97-AF65-F5344CB8AC3E}">
        <p14:creationId xmlns:p14="http://schemas.microsoft.com/office/powerpoint/2010/main" val="3951446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left)">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ipe(left)">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left)">
                                      <p:cBhvr>
                                        <p:cTn id="2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1" grpId="0"/>
      <p:bldP spid="34" grpId="0"/>
      <p:bldP spid="36" grpId="0"/>
      <p:bldP spid="3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86A6FBD-B1ED-C436-1319-BD6F24B89DE3}"/>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B59412C5-8342-FB4F-800A-42F10772A61B}"/>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A931ADF1-DD5E-CEB2-A4FE-CB830F28E438}"/>
              </a:ext>
            </a:extLst>
          </p:cNvPr>
          <p:cNvSpPr txBox="1"/>
          <p:nvPr/>
        </p:nvSpPr>
        <p:spPr>
          <a:xfrm>
            <a:off x="798413" y="278396"/>
            <a:ext cx="7081250" cy="523220"/>
          </a:xfrm>
          <a:prstGeom prst="rect">
            <a:avLst/>
          </a:prstGeom>
          <a:noFill/>
        </p:spPr>
        <p:txBody>
          <a:bodyPr wrap="square">
            <a:spAutoFit/>
          </a:bodyPr>
          <a:lstStyle/>
          <a:p>
            <a:pPr>
              <a:buClr>
                <a:srgbClr val="FF0000"/>
              </a:buClr>
            </a:pPr>
            <a:r>
              <a:rPr lang="fr-FR" sz="28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Thème de la formation</a:t>
            </a:r>
            <a:endParaRPr lang="fr-FR" sz="2800" dirty="0">
              <a:solidFill>
                <a:schemeClr val="bg1"/>
              </a:solidFill>
            </a:endParaRPr>
          </a:p>
        </p:txBody>
      </p:sp>
      <p:sp>
        <p:nvSpPr>
          <p:cNvPr id="6" name="ZoneTexte 5">
            <a:extLst>
              <a:ext uri="{FF2B5EF4-FFF2-40B4-BE49-F238E27FC236}">
                <a16:creationId xmlns:a16="http://schemas.microsoft.com/office/drawing/2014/main" id="{151A6043-3450-6030-2ECB-48A06BB3C953}"/>
              </a:ext>
            </a:extLst>
          </p:cNvPr>
          <p:cNvSpPr txBox="1"/>
          <p:nvPr/>
        </p:nvSpPr>
        <p:spPr>
          <a:xfrm>
            <a:off x="844741" y="1066811"/>
            <a:ext cx="8068716" cy="523220"/>
          </a:xfrm>
          <a:prstGeom prst="rect">
            <a:avLst/>
          </a:prstGeom>
          <a:noFill/>
        </p:spPr>
        <p:txBody>
          <a:bodyPr wrap="square" rtlCol="0">
            <a:spAutoFit/>
          </a:bodyPr>
          <a:lstStyle/>
          <a:p>
            <a:pPr marL="457200" indent="-457200">
              <a:buClr>
                <a:srgbClr val="FF0000"/>
              </a:buClr>
              <a:buFont typeface="Wingdings" panose="05000000000000000000" pitchFamily="2" charset="2"/>
              <a:buChar char="§"/>
            </a:pPr>
            <a:r>
              <a:rPr lang="fr-FR" sz="2800" dirty="0">
                <a:solidFill>
                  <a:schemeClr val="bg1"/>
                </a:solidFill>
                <a:latin typeface="Ubuntu"/>
              </a:rPr>
              <a:t>D</a:t>
            </a:r>
            <a:r>
              <a:rPr lang="fr-FR" sz="2400" dirty="0">
                <a:solidFill>
                  <a:schemeClr val="bg1"/>
                </a:solidFill>
                <a:latin typeface="Ubuntu"/>
              </a:rPr>
              <a:t>EV</a:t>
            </a:r>
            <a:r>
              <a:rPr lang="fr-FR" sz="2800" dirty="0">
                <a:solidFill>
                  <a:schemeClr val="bg1"/>
                </a:solidFill>
                <a:latin typeface="Ubuntu"/>
              </a:rPr>
              <a:t>O</a:t>
            </a:r>
            <a:r>
              <a:rPr lang="fr-FR" sz="2400" dirty="0">
                <a:solidFill>
                  <a:schemeClr val="bg1"/>
                </a:solidFill>
                <a:latin typeface="Ubuntu"/>
              </a:rPr>
              <a:t>PS</a:t>
            </a:r>
          </a:p>
        </p:txBody>
      </p:sp>
      <p:sp>
        <p:nvSpPr>
          <p:cNvPr id="8" name="ZoneTexte 7">
            <a:extLst>
              <a:ext uri="{FF2B5EF4-FFF2-40B4-BE49-F238E27FC236}">
                <a16:creationId xmlns:a16="http://schemas.microsoft.com/office/drawing/2014/main" id="{7DAFB9FA-609E-B42F-7BA3-CAC050E52D38}"/>
              </a:ext>
            </a:extLst>
          </p:cNvPr>
          <p:cNvSpPr txBox="1"/>
          <p:nvPr/>
        </p:nvSpPr>
        <p:spPr>
          <a:xfrm>
            <a:off x="714107" y="5051725"/>
            <a:ext cx="6927742" cy="1271374"/>
          </a:xfrm>
          <a:prstGeom prst="rect">
            <a:avLst/>
          </a:prstGeom>
          <a:noFill/>
        </p:spPr>
        <p:txBody>
          <a:bodyPr wrap="square">
            <a:spAutoFit/>
          </a:bodyPr>
          <a:lstStyle/>
          <a:p>
            <a:pPr algn="l"/>
            <a:r>
              <a:rPr lang="fr-FR" sz="2000" b="1" dirty="0">
                <a:solidFill>
                  <a:schemeClr val="bg1"/>
                </a:solidFill>
                <a:latin typeface="Calibri" panose="020F0502020204030204" pitchFamily="34" charset="0"/>
                <a:cs typeface="Calibri" panose="020F0502020204030204" pitchFamily="34" charset="0"/>
              </a:rPr>
              <a:t>Les principaux avantages du DevOps</a:t>
            </a:r>
            <a:endParaRPr lang="fr-FR" sz="2000" b="1" i="0" dirty="0">
              <a:solidFill>
                <a:schemeClr val="bg1"/>
              </a:solidFill>
              <a:effectLst/>
              <a:latin typeface="Calibri" panose="020F0502020204030204" pitchFamily="34" charset="0"/>
              <a:cs typeface="Calibri" panose="020F0502020204030204" pitchFamily="34" charset="0"/>
            </a:endParaRPr>
          </a:p>
          <a:p>
            <a:pPr marL="342900" indent="-342900" algn="l">
              <a:lnSpc>
                <a:spcPct val="150000"/>
              </a:lnSpc>
              <a:buClr>
                <a:srgbClr val="002060"/>
              </a:buClr>
              <a:buFont typeface="Wingdings" panose="05000000000000000000" pitchFamily="2" charset="2"/>
              <a:buChar char="§"/>
            </a:pPr>
            <a:r>
              <a:rPr lang="fr-FR" sz="2000" i="0" dirty="0">
                <a:solidFill>
                  <a:schemeClr val="bg1"/>
                </a:solidFill>
                <a:effectLst/>
                <a:latin typeface="Calibri" panose="020F0502020204030204" pitchFamily="34" charset="0"/>
                <a:cs typeface="Calibri" panose="020F0502020204030204" pitchFamily="34" charset="0"/>
              </a:rPr>
              <a:t>l'accélération des déploiements applicatifs ;</a:t>
            </a:r>
          </a:p>
          <a:p>
            <a:pPr marL="342900" indent="-342900" algn="l">
              <a:lnSpc>
                <a:spcPct val="150000"/>
              </a:lnSpc>
              <a:buClr>
                <a:srgbClr val="002060"/>
              </a:buClr>
              <a:buFont typeface="Wingdings" panose="05000000000000000000" pitchFamily="2" charset="2"/>
              <a:buChar char="§"/>
            </a:pPr>
            <a:r>
              <a:rPr lang="fr-FR" sz="2000" i="0" dirty="0">
                <a:solidFill>
                  <a:schemeClr val="bg1"/>
                </a:solidFill>
                <a:effectLst/>
                <a:latin typeface="Calibri" panose="020F0502020204030204" pitchFamily="34" charset="0"/>
                <a:cs typeface="Calibri" panose="020F0502020204030204" pitchFamily="34" charset="0"/>
              </a:rPr>
              <a:t>la réduction du </a:t>
            </a:r>
            <a:r>
              <a:rPr lang="fr-FR" sz="2000" b="1" i="0" dirty="0">
                <a:solidFill>
                  <a:schemeClr val="bg1"/>
                </a:solidFill>
                <a:effectLst/>
                <a:latin typeface="Calibri" panose="020F0502020204030204" pitchFamily="34" charset="0"/>
                <a:cs typeface="Calibri" panose="020F0502020204030204" pitchFamily="34" charset="0"/>
              </a:rPr>
              <a:t>Time-to-</a:t>
            </a:r>
            <a:r>
              <a:rPr lang="fr-FR" sz="2000" b="1" i="0" dirty="0" err="1">
                <a:solidFill>
                  <a:schemeClr val="bg1"/>
                </a:solidFill>
                <a:effectLst/>
                <a:latin typeface="Calibri" panose="020F0502020204030204" pitchFamily="34" charset="0"/>
                <a:cs typeface="Calibri" panose="020F0502020204030204" pitchFamily="34" charset="0"/>
              </a:rPr>
              <a:t>Market</a:t>
            </a:r>
            <a:r>
              <a:rPr lang="fr-FR" sz="2000" i="0" dirty="0">
                <a:solidFill>
                  <a:schemeClr val="bg1"/>
                </a:solidFill>
                <a:effectLst/>
                <a:latin typeface="Calibri" panose="020F0502020204030204" pitchFamily="34" charset="0"/>
                <a:cs typeface="Calibri" panose="020F0502020204030204" pitchFamily="34" charset="0"/>
              </a:rPr>
              <a:t>.</a:t>
            </a:r>
          </a:p>
        </p:txBody>
      </p:sp>
      <p:sp>
        <p:nvSpPr>
          <p:cNvPr id="9" name="ZoneTexte 8">
            <a:extLst>
              <a:ext uri="{FF2B5EF4-FFF2-40B4-BE49-F238E27FC236}">
                <a16:creationId xmlns:a16="http://schemas.microsoft.com/office/drawing/2014/main" id="{56752FA9-ED27-1238-0D05-4E7744F23788}"/>
              </a:ext>
            </a:extLst>
          </p:cNvPr>
          <p:cNvSpPr txBox="1"/>
          <p:nvPr/>
        </p:nvSpPr>
        <p:spPr>
          <a:xfrm>
            <a:off x="798412" y="1620892"/>
            <a:ext cx="6464436" cy="1631216"/>
          </a:xfrm>
          <a:prstGeom prst="rect">
            <a:avLst/>
          </a:prstGeom>
          <a:solidFill>
            <a:schemeClr val="tx1">
              <a:lumMod val="85000"/>
              <a:lumOff val="15000"/>
            </a:schemeClr>
          </a:solidFill>
        </p:spPr>
        <p:txBody>
          <a:bodyPr wrap="square">
            <a:spAutoFit/>
          </a:bodyPr>
          <a:lstStyle/>
          <a:p>
            <a:r>
              <a:rPr lang="en-US" sz="2000" b="1" dirty="0">
                <a:solidFill>
                  <a:schemeClr val="bg1"/>
                </a:solidFill>
                <a:latin typeface="Calibri" panose="020F0502020204030204" pitchFamily="34" charset="0"/>
                <a:cs typeface="Calibri" panose="020F0502020204030204" pitchFamily="34" charset="0"/>
              </a:rPr>
              <a:t>“</a:t>
            </a:r>
            <a:r>
              <a:rPr lang="en-US" sz="2000" dirty="0">
                <a:solidFill>
                  <a:schemeClr val="bg1"/>
                </a:solidFill>
                <a:latin typeface="Calibri" panose="020F0502020204030204" pitchFamily="34" charset="0"/>
                <a:cs typeface="Calibri" panose="020F0502020204030204" pitchFamily="34" charset="0"/>
              </a:rPr>
              <a:t>DevOps is the process of integrating Developer and Operation teams in order to improve collaborations and productivity. This is done by automating workflows and productivity for </a:t>
            </a:r>
            <a:r>
              <a:rPr lang="en-US" sz="2000" b="1" dirty="0">
                <a:solidFill>
                  <a:schemeClr val="bg1"/>
                </a:solidFill>
                <a:latin typeface="Calibri" panose="020F0502020204030204" pitchFamily="34" charset="0"/>
                <a:cs typeface="Calibri" panose="020F0502020204030204" pitchFamily="34" charset="0"/>
              </a:rPr>
              <a:t>continuous</a:t>
            </a:r>
            <a:r>
              <a:rPr lang="en-US" sz="2000" dirty="0">
                <a:solidFill>
                  <a:schemeClr val="bg1"/>
                </a:solidFill>
                <a:latin typeface="Calibri" panose="020F0502020204030204" pitchFamily="34" charset="0"/>
                <a:cs typeface="Calibri" panose="020F0502020204030204" pitchFamily="34" charset="0"/>
              </a:rPr>
              <a:t> measurement of application </a:t>
            </a:r>
            <a:r>
              <a:rPr lang="en-US" sz="2000" b="1" dirty="0">
                <a:solidFill>
                  <a:schemeClr val="bg1"/>
                </a:solidFill>
                <a:latin typeface="Calibri" panose="020F0502020204030204" pitchFamily="34" charset="0"/>
                <a:cs typeface="Calibri" panose="020F0502020204030204" pitchFamily="34" charset="0"/>
              </a:rPr>
              <a:t>performance</a:t>
            </a:r>
            <a:r>
              <a:rPr lang="en-US" sz="2000" b="1" dirty="0">
                <a:solidFill>
                  <a:schemeClr val="bg1"/>
                </a:solidFill>
                <a:effectLst/>
                <a:latin typeface="Calibri" panose="020F0502020204030204" pitchFamily="34" charset="0"/>
                <a:cs typeface="Calibri" panose="020F0502020204030204" pitchFamily="34" charset="0"/>
              </a:rPr>
              <a:t>”</a:t>
            </a:r>
            <a:endParaRPr lang="fr-FR" sz="2000" b="1" dirty="0">
              <a:solidFill>
                <a:schemeClr val="bg1"/>
              </a:solidFill>
              <a:latin typeface="Calibri" panose="020F0502020204030204" pitchFamily="34" charset="0"/>
              <a:cs typeface="Calibri" panose="020F0502020204030204" pitchFamily="34" charset="0"/>
            </a:endParaRPr>
          </a:p>
        </p:txBody>
      </p:sp>
      <p:pic>
        <p:nvPicPr>
          <p:cNvPr id="10" name="Image 9">
            <a:extLst>
              <a:ext uri="{FF2B5EF4-FFF2-40B4-BE49-F238E27FC236}">
                <a16:creationId xmlns:a16="http://schemas.microsoft.com/office/drawing/2014/main" id="{78F95B17-658C-3C99-8225-766F2AC4E895}"/>
              </a:ext>
            </a:extLst>
          </p:cNvPr>
          <p:cNvPicPr>
            <a:picLocks noChangeAspect="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colorTemperature colorTemp="7200"/>
                    </a14:imgEffect>
                  </a14:imgLayer>
                </a14:imgProps>
              </a:ext>
            </a:extLst>
          </a:blip>
          <a:stretch>
            <a:fillRect/>
          </a:stretch>
        </p:blipFill>
        <p:spPr>
          <a:xfrm>
            <a:off x="7523086" y="1604715"/>
            <a:ext cx="4076336" cy="4626789"/>
          </a:xfrm>
          <a:prstGeom prst="rect">
            <a:avLst/>
          </a:prstGeom>
        </p:spPr>
      </p:pic>
      <p:sp>
        <p:nvSpPr>
          <p:cNvPr id="11" name="ZoneTexte 10">
            <a:extLst>
              <a:ext uri="{FF2B5EF4-FFF2-40B4-BE49-F238E27FC236}">
                <a16:creationId xmlns:a16="http://schemas.microsoft.com/office/drawing/2014/main" id="{8ACF162B-1B36-F311-9F62-1C40F0481D14}"/>
              </a:ext>
            </a:extLst>
          </p:cNvPr>
          <p:cNvSpPr txBox="1"/>
          <p:nvPr/>
        </p:nvSpPr>
        <p:spPr>
          <a:xfrm>
            <a:off x="798411" y="3674054"/>
            <a:ext cx="6464437" cy="1323439"/>
          </a:xfrm>
          <a:prstGeom prst="rect">
            <a:avLst/>
          </a:prstGeom>
          <a:solidFill>
            <a:schemeClr val="tx1">
              <a:lumMod val="85000"/>
              <a:lumOff val="15000"/>
            </a:schemeClr>
          </a:solidFill>
        </p:spPr>
        <p:txBody>
          <a:bodyPr wrap="square">
            <a:spAutoFit/>
          </a:bodyPr>
          <a:lstStyle/>
          <a:p>
            <a:r>
              <a:rPr lang="fr-FR" sz="2000" i="0" dirty="0">
                <a:solidFill>
                  <a:schemeClr val="bg1"/>
                </a:solidFill>
                <a:effectLst/>
                <a:latin typeface="Calibri" panose="020F0502020204030204" pitchFamily="34" charset="0"/>
                <a:cs typeface="Calibri" panose="020F0502020204030204" pitchFamily="34" charset="0"/>
              </a:rPr>
              <a:t>DevOps vise à créer une culture et un environnement professionnel dans lesquels la conception, les tests et l’intégration des composants logiciels peuvent être réalisés </a:t>
            </a:r>
            <a:r>
              <a:rPr lang="fr-FR" sz="2000" b="1" i="0" dirty="0">
                <a:solidFill>
                  <a:schemeClr val="bg1"/>
                </a:solidFill>
                <a:effectLst/>
                <a:latin typeface="Calibri" panose="020F0502020204030204" pitchFamily="34" charset="0"/>
                <a:cs typeface="Calibri" panose="020F0502020204030204" pitchFamily="34" charset="0"/>
              </a:rPr>
              <a:t>rapidement, fréquemment et efficacement,</a:t>
            </a:r>
            <a:endParaRPr lang="fr-FR" sz="2000" b="1" dirty="0">
              <a:solidFill>
                <a:schemeClr val="bg1"/>
              </a:solidFill>
              <a:latin typeface="Calibri" panose="020F0502020204030204" pitchFamily="34" charset="0"/>
              <a:cs typeface="Calibri" panose="020F0502020204030204" pitchFamily="34" charset="0"/>
            </a:endParaRPr>
          </a:p>
        </p:txBody>
      </p:sp>
      <p:sp>
        <p:nvSpPr>
          <p:cNvPr id="15" name="Espace réservé du numéro de diapositive 3">
            <a:extLst>
              <a:ext uri="{FF2B5EF4-FFF2-40B4-BE49-F238E27FC236}">
                <a16:creationId xmlns:a16="http://schemas.microsoft.com/office/drawing/2014/main" id="{0251455C-D24F-DA0A-F183-48C6FBF44153}"/>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2</a:t>
            </a:fld>
            <a:endParaRPr lang="fr-FR" b="1" dirty="0">
              <a:solidFill>
                <a:schemeClr val="tx2">
                  <a:lumMod val="10000"/>
                  <a:lumOff val="90000"/>
                </a:schemeClr>
              </a:solidFill>
            </a:endParaRPr>
          </a:p>
        </p:txBody>
      </p:sp>
      <p:sp>
        <p:nvSpPr>
          <p:cNvPr id="16" name="Espace réservé de la date 1">
            <a:extLst>
              <a:ext uri="{FF2B5EF4-FFF2-40B4-BE49-F238E27FC236}">
                <a16:creationId xmlns:a16="http://schemas.microsoft.com/office/drawing/2014/main" id="{33BAEB81-D22A-AB4C-F69D-89398308656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pPr/>
              <a:t>05/06/2024</a:t>
            </a:fld>
            <a:endParaRPr lang="fr-FR" dirty="0">
              <a:solidFill>
                <a:schemeClr val="tx2">
                  <a:lumMod val="10000"/>
                  <a:lumOff val="90000"/>
                </a:schemeClr>
              </a:solidFill>
            </a:endParaRPr>
          </a:p>
        </p:txBody>
      </p:sp>
      <p:sp>
        <p:nvSpPr>
          <p:cNvPr id="17" name="Espace réservé du pied de page 2">
            <a:extLst>
              <a:ext uri="{FF2B5EF4-FFF2-40B4-BE49-F238E27FC236}">
                <a16:creationId xmlns:a16="http://schemas.microsoft.com/office/drawing/2014/main" id="{2038EDA6-DCC7-0FB8-3509-82D8968E91F5}"/>
              </a:ext>
            </a:extLst>
          </p:cNvPr>
          <p:cNvSpPr>
            <a:spLocks noGrp="1"/>
          </p:cNvSpPr>
          <p:nvPr>
            <p:ph type="ftr" sz="quarter" idx="11"/>
          </p:nvPr>
        </p:nvSpPr>
        <p:spPr>
          <a:xfrm>
            <a:off x="4038600" y="6356350"/>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Tree>
    <p:extLst>
      <p:ext uri="{BB962C8B-B14F-4D97-AF65-F5344CB8AC3E}">
        <p14:creationId xmlns:p14="http://schemas.microsoft.com/office/powerpoint/2010/main" val="4285456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4038600" y="6356350"/>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20</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grpSp>
        <p:nvGrpSpPr>
          <p:cNvPr id="16" name="Groupe 15">
            <a:extLst>
              <a:ext uri="{FF2B5EF4-FFF2-40B4-BE49-F238E27FC236}">
                <a16:creationId xmlns:a16="http://schemas.microsoft.com/office/drawing/2014/main" id="{08C73EBC-C07D-B5F4-5FC2-9A4AB9DD18C7}"/>
              </a:ext>
            </a:extLst>
          </p:cNvPr>
          <p:cNvGrpSpPr/>
          <p:nvPr/>
        </p:nvGrpSpPr>
        <p:grpSpPr>
          <a:xfrm>
            <a:off x="5612035" y="1211268"/>
            <a:ext cx="6185314" cy="5080718"/>
            <a:chOff x="5612035" y="1211268"/>
            <a:chExt cx="6185314" cy="5080718"/>
          </a:xfrm>
        </p:grpSpPr>
        <p:pic>
          <p:nvPicPr>
            <p:cNvPr id="1026" name="Picture 2" descr="انسیبل (Ansible) چیست و چه کاربردی دارد؟">
              <a:extLst>
                <a:ext uri="{FF2B5EF4-FFF2-40B4-BE49-F238E27FC236}">
                  <a16:creationId xmlns:a16="http://schemas.microsoft.com/office/drawing/2014/main" id="{D1904C10-FBDD-D9C0-8A00-1601A13D47B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43553" y="1211268"/>
              <a:ext cx="4653796" cy="5080718"/>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0F8D815B-D8B8-540C-D1F1-7A1FAECF0676}"/>
                </a:ext>
              </a:extLst>
            </p:cNvPr>
            <p:cNvSpPr/>
            <p:nvPr/>
          </p:nvSpPr>
          <p:spPr>
            <a:xfrm>
              <a:off x="5612035" y="1211268"/>
              <a:ext cx="1531518" cy="50807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1" name="Rectangle 10">
            <a:extLst>
              <a:ext uri="{FF2B5EF4-FFF2-40B4-BE49-F238E27FC236}">
                <a16:creationId xmlns:a16="http://schemas.microsoft.com/office/drawing/2014/main" id="{CAFACCA5-E010-A995-B050-ACFC00B8201C}"/>
              </a:ext>
            </a:extLst>
          </p:cNvPr>
          <p:cNvSpPr/>
          <p:nvPr/>
        </p:nvSpPr>
        <p:spPr>
          <a:xfrm>
            <a:off x="7143552" y="3565003"/>
            <a:ext cx="2509733" cy="1076445"/>
          </a:xfrm>
          <a:prstGeom prst="rect">
            <a:avLst/>
          </a:prstGeom>
          <a:noFill/>
          <a:ln>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8" name="Picture 4" descr="GitHub Logo: valor, história, PNG">
            <a:extLst>
              <a:ext uri="{FF2B5EF4-FFF2-40B4-BE49-F238E27FC236}">
                <a16:creationId xmlns:a16="http://schemas.microsoft.com/office/drawing/2014/main" id="{43B5F23B-1838-DDDB-97D6-25511A1DDB97}"/>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23592" b="23413"/>
          <a:stretch/>
        </p:blipFill>
        <p:spPr bwMode="auto">
          <a:xfrm>
            <a:off x="5656899" y="1446836"/>
            <a:ext cx="1565703" cy="466738"/>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Connecteur : en angle 17">
            <a:extLst>
              <a:ext uri="{FF2B5EF4-FFF2-40B4-BE49-F238E27FC236}">
                <a16:creationId xmlns:a16="http://schemas.microsoft.com/office/drawing/2014/main" id="{2C6DE8ED-AF6B-3CD6-332D-EF6D3B28785B}"/>
              </a:ext>
            </a:extLst>
          </p:cNvPr>
          <p:cNvCxnSpPr/>
          <p:nvPr/>
        </p:nvCxnSpPr>
        <p:spPr>
          <a:xfrm rot="16200000" flipV="1">
            <a:off x="5543224" y="2574380"/>
            <a:ext cx="2261136" cy="939523"/>
          </a:xfrm>
          <a:prstGeom prst="bentConnector3">
            <a:avLst>
              <a:gd name="adj1" fmla="val -166"/>
            </a:avLst>
          </a:prstGeom>
          <a:ln w="38100">
            <a:solidFill>
              <a:schemeClr val="accent3">
                <a:lumMod val="40000"/>
                <a:lumOff val="6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2" name="ZoneTexte 21">
            <a:extLst>
              <a:ext uri="{FF2B5EF4-FFF2-40B4-BE49-F238E27FC236}">
                <a16:creationId xmlns:a16="http://schemas.microsoft.com/office/drawing/2014/main" id="{990CB09C-F9EB-D44A-F5CE-3AD450E2780D}"/>
              </a:ext>
            </a:extLst>
          </p:cNvPr>
          <p:cNvSpPr txBox="1"/>
          <p:nvPr/>
        </p:nvSpPr>
        <p:spPr>
          <a:xfrm>
            <a:off x="254187" y="1262618"/>
            <a:ext cx="5323664" cy="646331"/>
          </a:xfrm>
          <a:prstGeom prst="rect">
            <a:avLst/>
          </a:prstGeom>
          <a:solidFill>
            <a:schemeClr val="tx1">
              <a:lumMod val="85000"/>
              <a:lumOff val="15000"/>
            </a:schemeClr>
          </a:solidFill>
        </p:spPr>
        <p:txBody>
          <a:bodyPr wrap="square">
            <a:spAutoFit/>
          </a:bodyPr>
          <a:lstStyle/>
          <a:p>
            <a:pPr marL="285750" indent="-285750" algn="just">
              <a:buClr>
                <a:srgbClr val="FF0000"/>
              </a:buClr>
              <a:buFont typeface="Wingdings" panose="05000000000000000000" pitchFamily="2" charset="2"/>
              <a:buChar char="§"/>
            </a:pPr>
            <a:r>
              <a:rPr lang="fr-FR" b="1" dirty="0" err="1">
                <a:solidFill>
                  <a:schemeClr val="bg1"/>
                </a:solidFill>
                <a:latin typeface="Calibri" panose="020F0502020204030204" pitchFamily="34" charset="0"/>
                <a:cs typeface="Calibri" panose="020F0502020204030204" pitchFamily="34" charset="0"/>
              </a:rPr>
              <a:t>Agentless</a:t>
            </a:r>
            <a:r>
              <a:rPr lang="fr-FR" b="1" dirty="0">
                <a:solidFill>
                  <a:schemeClr val="bg1"/>
                </a:solidFill>
                <a:latin typeface="Calibri" panose="020F0502020204030204" pitchFamily="34" charset="0"/>
                <a:cs typeface="Calibri" panose="020F0502020204030204" pitchFamily="34" charset="0"/>
              </a:rPr>
              <a:t>  : </a:t>
            </a:r>
            <a:r>
              <a:rPr lang="fr-FR" dirty="0">
                <a:solidFill>
                  <a:schemeClr val="bg1"/>
                </a:solidFill>
                <a:latin typeface="Calibri" panose="020F0502020204030204" pitchFamily="34" charset="0"/>
                <a:cs typeface="Calibri" panose="020F0502020204030204" pitchFamily="34" charset="0"/>
              </a:rPr>
              <a:t>L'architecture d'Ansible est principalement basée sur un modèle .</a:t>
            </a:r>
          </a:p>
        </p:txBody>
      </p:sp>
      <p:sp>
        <p:nvSpPr>
          <p:cNvPr id="4" name="ZoneTexte 3">
            <a:extLst>
              <a:ext uri="{FF2B5EF4-FFF2-40B4-BE49-F238E27FC236}">
                <a16:creationId xmlns:a16="http://schemas.microsoft.com/office/drawing/2014/main" id="{28EE6610-9316-7C1D-B23F-4248CA10F5E1}"/>
              </a:ext>
            </a:extLst>
          </p:cNvPr>
          <p:cNvSpPr txBox="1"/>
          <p:nvPr/>
        </p:nvSpPr>
        <p:spPr>
          <a:xfrm>
            <a:off x="227411" y="1954179"/>
            <a:ext cx="5287792" cy="1477328"/>
          </a:xfrm>
          <a:prstGeom prst="rect">
            <a:avLst/>
          </a:prstGeom>
          <a:noFill/>
        </p:spPr>
        <p:txBody>
          <a:bodyPr wrap="square">
            <a:spAutoFit/>
          </a:bodyPr>
          <a:lstStyle/>
          <a:p>
            <a:pPr marL="285750" indent="-285750" algn="just">
              <a:buClr>
                <a:srgbClr val="FF0000"/>
              </a:buClr>
              <a:buFont typeface="Wingdings" panose="05000000000000000000" pitchFamily="2" charset="2"/>
              <a:buChar char="§"/>
            </a:pPr>
            <a:r>
              <a:rPr lang="fr-FR" b="1" dirty="0">
                <a:solidFill>
                  <a:schemeClr val="bg1"/>
                </a:solidFill>
                <a:latin typeface="Calibri" panose="020F0502020204030204" pitchFamily="34" charset="0"/>
                <a:cs typeface="Calibri" panose="020F0502020204030204" pitchFamily="34" charset="0"/>
              </a:rPr>
              <a:t>Infrastructure as Code : </a:t>
            </a:r>
            <a:r>
              <a:rPr lang="fr-FR" dirty="0">
                <a:solidFill>
                  <a:schemeClr val="bg1"/>
                </a:solidFill>
                <a:latin typeface="Calibri" panose="020F0502020204030204" pitchFamily="34" charset="0"/>
                <a:cs typeface="Calibri" panose="020F0502020204030204" pitchFamily="34" charset="0"/>
              </a:rPr>
              <a:t>Ansible adopte le paradigme d'Infrastructure as Code (</a:t>
            </a:r>
            <a:r>
              <a:rPr lang="fr-FR" dirty="0" err="1">
                <a:solidFill>
                  <a:schemeClr val="bg1"/>
                </a:solidFill>
                <a:latin typeface="Calibri" panose="020F0502020204030204" pitchFamily="34" charset="0"/>
                <a:cs typeface="Calibri" panose="020F0502020204030204" pitchFamily="34" charset="0"/>
              </a:rPr>
              <a:t>IaC</a:t>
            </a:r>
            <a:r>
              <a:rPr lang="fr-FR" dirty="0">
                <a:solidFill>
                  <a:schemeClr val="bg1"/>
                </a:solidFill>
                <a:latin typeface="Calibri" panose="020F0502020204030204" pitchFamily="34" charset="0"/>
                <a:cs typeface="Calibri" panose="020F0502020204030204" pitchFamily="34" charset="0"/>
              </a:rPr>
              <a:t>), ce qui permet de décrire toute l'infrastructure d'un environnement informatique dans des fichiers texte, appelés </a:t>
            </a:r>
            <a:r>
              <a:rPr lang="fr-FR" dirty="0" err="1">
                <a:solidFill>
                  <a:schemeClr val="bg1"/>
                </a:solidFill>
                <a:latin typeface="Calibri" panose="020F0502020204030204" pitchFamily="34" charset="0"/>
                <a:cs typeface="Calibri" panose="020F0502020204030204" pitchFamily="34" charset="0"/>
              </a:rPr>
              <a:t>playbooks</a:t>
            </a:r>
            <a:r>
              <a:rPr lang="fr-FR" dirty="0">
                <a:solidFill>
                  <a:schemeClr val="bg1"/>
                </a:solidFill>
                <a:latin typeface="Calibri" panose="020F0502020204030204" pitchFamily="34" charset="0"/>
                <a:cs typeface="Calibri" panose="020F0502020204030204" pitchFamily="34" charset="0"/>
              </a:rPr>
              <a:t>, </a:t>
            </a:r>
          </a:p>
        </p:txBody>
      </p:sp>
      <p:sp>
        <p:nvSpPr>
          <p:cNvPr id="8" name="ZoneTexte 7">
            <a:extLst>
              <a:ext uri="{FF2B5EF4-FFF2-40B4-BE49-F238E27FC236}">
                <a16:creationId xmlns:a16="http://schemas.microsoft.com/office/drawing/2014/main" id="{B395B13E-8DBF-0556-1E2A-093788D91926}"/>
              </a:ext>
            </a:extLst>
          </p:cNvPr>
          <p:cNvSpPr txBox="1"/>
          <p:nvPr/>
        </p:nvSpPr>
        <p:spPr>
          <a:xfrm>
            <a:off x="206466" y="3444056"/>
            <a:ext cx="5323661" cy="923330"/>
          </a:xfrm>
          <a:prstGeom prst="rect">
            <a:avLst/>
          </a:prstGeom>
          <a:noFill/>
        </p:spPr>
        <p:txBody>
          <a:bodyPr wrap="square">
            <a:spAutoFit/>
          </a:bodyPr>
          <a:lstStyle/>
          <a:p>
            <a:pPr marL="285750" indent="-285750" algn="just">
              <a:buClr>
                <a:srgbClr val="FF0000"/>
              </a:buClr>
              <a:buFont typeface="Wingdings" panose="05000000000000000000" pitchFamily="2" charset="2"/>
              <a:buChar char="§"/>
            </a:pPr>
            <a:r>
              <a:rPr lang="fr-FR" b="1" dirty="0">
                <a:solidFill>
                  <a:schemeClr val="bg1"/>
                </a:solidFill>
                <a:latin typeface="Calibri" panose="020F0502020204030204" pitchFamily="34" charset="0"/>
                <a:cs typeface="Calibri" panose="020F0502020204030204" pitchFamily="34" charset="0"/>
              </a:rPr>
              <a:t>Déclaratif :</a:t>
            </a:r>
            <a:r>
              <a:rPr lang="fr-FR" dirty="0">
                <a:solidFill>
                  <a:schemeClr val="bg1"/>
                </a:solidFill>
                <a:latin typeface="Calibri" panose="020F0502020204030204" pitchFamily="34" charset="0"/>
                <a:cs typeface="Calibri" panose="020F0502020204030204" pitchFamily="34" charset="0"/>
              </a:rPr>
              <a:t> Ansible utilise une approche déclarative pour décrire l'état souhaité du système plutôt que d'écrire des scripts impératifs. </a:t>
            </a:r>
          </a:p>
        </p:txBody>
      </p:sp>
      <p:sp>
        <p:nvSpPr>
          <p:cNvPr id="12" name="ZoneTexte 11">
            <a:extLst>
              <a:ext uri="{FF2B5EF4-FFF2-40B4-BE49-F238E27FC236}">
                <a16:creationId xmlns:a16="http://schemas.microsoft.com/office/drawing/2014/main" id="{DFFB7109-4A8E-5CCC-F243-4DF24480999A}"/>
              </a:ext>
            </a:extLst>
          </p:cNvPr>
          <p:cNvSpPr txBox="1"/>
          <p:nvPr/>
        </p:nvSpPr>
        <p:spPr>
          <a:xfrm>
            <a:off x="126990" y="4682319"/>
            <a:ext cx="5388213" cy="1200329"/>
          </a:xfrm>
          <a:prstGeom prst="rect">
            <a:avLst/>
          </a:prstGeom>
          <a:noFill/>
        </p:spPr>
        <p:txBody>
          <a:bodyPr wrap="square">
            <a:spAutoFit/>
          </a:bodyPr>
          <a:lstStyle/>
          <a:p>
            <a:pPr marL="285750" indent="-285750" algn="just">
              <a:buClr>
                <a:srgbClr val="FF0000"/>
              </a:buClr>
              <a:buFont typeface="Wingdings" panose="05000000000000000000" pitchFamily="2" charset="2"/>
              <a:buChar char="§"/>
            </a:pPr>
            <a:r>
              <a:rPr lang="fr-FR" b="1" dirty="0">
                <a:solidFill>
                  <a:schemeClr val="bg1"/>
                </a:solidFill>
                <a:latin typeface="Calibri" panose="020F0502020204030204" pitchFamily="34" charset="0"/>
                <a:cs typeface="Calibri" panose="020F0502020204030204" pitchFamily="34" charset="0"/>
              </a:rPr>
              <a:t>Extensibilité :</a:t>
            </a:r>
            <a:r>
              <a:rPr lang="fr-FR" dirty="0">
                <a:solidFill>
                  <a:schemeClr val="bg1"/>
                </a:solidFill>
                <a:latin typeface="Calibri" panose="020F0502020204030204" pitchFamily="34" charset="0"/>
                <a:cs typeface="Calibri" panose="020F0502020204030204" pitchFamily="34" charset="0"/>
              </a:rPr>
              <a:t>  Ansible est hautement extensible et dispose d'une large gamme de modules intégrés pour gérer divers aspects des systèmes d'exploitation, des applications et des services. </a:t>
            </a:r>
          </a:p>
        </p:txBody>
      </p:sp>
      <p:sp>
        <p:nvSpPr>
          <p:cNvPr id="13" name="ZoneTexte 12">
            <a:extLst>
              <a:ext uri="{FF2B5EF4-FFF2-40B4-BE49-F238E27FC236}">
                <a16:creationId xmlns:a16="http://schemas.microsoft.com/office/drawing/2014/main" id="{93CFF43D-3759-B0AB-4AF0-0A09171C4CB8}"/>
              </a:ext>
            </a:extLst>
          </p:cNvPr>
          <p:cNvSpPr txBox="1"/>
          <p:nvPr/>
        </p:nvSpPr>
        <p:spPr>
          <a:xfrm>
            <a:off x="117142" y="5852911"/>
            <a:ext cx="5388213" cy="369332"/>
          </a:xfrm>
          <a:prstGeom prst="rect">
            <a:avLst/>
          </a:prstGeom>
          <a:noFill/>
        </p:spPr>
        <p:txBody>
          <a:bodyPr wrap="square">
            <a:spAutoFit/>
          </a:bodyPr>
          <a:lstStyle/>
          <a:p>
            <a:pPr marL="285750" indent="-285750" algn="just">
              <a:buClr>
                <a:srgbClr val="FF0000"/>
              </a:buClr>
              <a:buFont typeface="Wingdings" panose="05000000000000000000" pitchFamily="2" charset="2"/>
              <a:buChar char="§"/>
            </a:pPr>
            <a:r>
              <a:rPr lang="fr-FR" b="1" dirty="0">
                <a:solidFill>
                  <a:schemeClr val="bg1"/>
                </a:solidFill>
                <a:latin typeface="Calibri" panose="020F0502020204030204" pitchFamily="34" charset="0"/>
                <a:cs typeface="Calibri" panose="020F0502020204030204" pitchFamily="34" charset="0"/>
              </a:rPr>
              <a:t>Large communauté et écosystème</a:t>
            </a:r>
            <a:r>
              <a:rPr lang="fr-FR" sz="1800" dirty="0">
                <a:solidFill>
                  <a:srgbClr val="0D0D0D"/>
                </a:solidFill>
                <a:effectLst/>
                <a:highlight>
                  <a:srgbClr val="FFFFFF"/>
                </a:highlight>
                <a:latin typeface="Calibri" panose="020F0502020204030204" pitchFamily="34" charset="0"/>
                <a:ea typeface="Aptos" panose="020B0004020202020204" pitchFamily="34" charset="0"/>
                <a:cs typeface="Calibri" panose="020F0502020204030204" pitchFamily="34" charset="0"/>
              </a:rPr>
              <a:t> </a:t>
            </a:r>
            <a:endParaRPr lang="fr-FR" dirty="0">
              <a:solidFill>
                <a:schemeClr val="bg1"/>
              </a:solidFill>
              <a:latin typeface="Calibri" panose="020F0502020204030204" pitchFamily="34" charset="0"/>
              <a:cs typeface="Calibri" panose="020F0502020204030204" pitchFamily="34" charset="0"/>
            </a:endParaRPr>
          </a:p>
        </p:txBody>
      </p:sp>
      <p:sp>
        <p:nvSpPr>
          <p:cNvPr id="3" name="ZoneTexte 2">
            <a:extLst>
              <a:ext uri="{FF2B5EF4-FFF2-40B4-BE49-F238E27FC236}">
                <a16:creationId xmlns:a16="http://schemas.microsoft.com/office/drawing/2014/main" id="{F03A0ACD-53C8-FDAC-17E7-7EF762FDF899}"/>
              </a:ext>
            </a:extLst>
          </p:cNvPr>
          <p:cNvSpPr txBox="1"/>
          <p:nvPr/>
        </p:nvSpPr>
        <p:spPr>
          <a:xfrm>
            <a:off x="1009000" y="263111"/>
            <a:ext cx="6096000"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Caractéristiques</a:t>
            </a:r>
            <a:endParaRPr lang="fr-FR" sz="3200" dirty="0">
              <a:solidFill>
                <a:schemeClr val="bg1"/>
              </a:solidFill>
            </a:endParaRPr>
          </a:p>
        </p:txBody>
      </p:sp>
    </p:spTree>
    <p:extLst>
      <p:ext uri="{BB962C8B-B14F-4D97-AF65-F5344CB8AC3E}">
        <p14:creationId xmlns:p14="http://schemas.microsoft.com/office/powerpoint/2010/main" val="1488314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4" grpId="0"/>
      <p:bldP spid="8" grpId="0"/>
      <p:bldP spid="1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4038600" y="6356350"/>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21</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sp>
        <p:nvSpPr>
          <p:cNvPr id="7" name="ZoneTexte 6">
            <a:extLst>
              <a:ext uri="{FF2B5EF4-FFF2-40B4-BE49-F238E27FC236}">
                <a16:creationId xmlns:a16="http://schemas.microsoft.com/office/drawing/2014/main" id="{68F8EC09-9636-439B-35D4-E443F2475054}"/>
              </a:ext>
            </a:extLst>
          </p:cNvPr>
          <p:cNvSpPr txBox="1"/>
          <p:nvPr/>
        </p:nvSpPr>
        <p:spPr>
          <a:xfrm>
            <a:off x="491612" y="1260135"/>
            <a:ext cx="11133805" cy="707886"/>
          </a:xfrm>
          <a:prstGeom prst="rect">
            <a:avLst/>
          </a:prstGeom>
          <a:noFill/>
        </p:spPr>
        <p:txBody>
          <a:bodyPr wrap="square">
            <a:spAutoFit/>
          </a:bodyPr>
          <a:lstStyle/>
          <a:p>
            <a:r>
              <a:rPr lang="fr-FR" sz="2000" dirty="0">
                <a:solidFill>
                  <a:schemeClr val="bg1"/>
                </a:solidFill>
                <a:latin typeface="Calibri" panose="020F0502020204030204" pitchFamily="34" charset="0"/>
                <a:cs typeface="Calibri" panose="020F0502020204030204" pitchFamily="34" charset="0"/>
              </a:rPr>
              <a:t>Pour installer Ansible sur une machine Ubuntu 20.04, vous avez plusieurs options. Voici les méthodes les plus courantes :</a:t>
            </a:r>
          </a:p>
        </p:txBody>
      </p:sp>
      <p:sp>
        <p:nvSpPr>
          <p:cNvPr id="14" name="ZoneTexte 13">
            <a:extLst>
              <a:ext uri="{FF2B5EF4-FFF2-40B4-BE49-F238E27FC236}">
                <a16:creationId xmlns:a16="http://schemas.microsoft.com/office/drawing/2014/main" id="{B76C5A91-790D-29A8-9A95-3941784F31AC}"/>
              </a:ext>
            </a:extLst>
          </p:cNvPr>
          <p:cNvSpPr txBox="1"/>
          <p:nvPr/>
        </p:nvSpPr>
        <p:spPr>
          <a:xfrm>
            <a:off x="261175" y="2024758"/>
            <a:ext cx="5269467" cy="1323439"/>
          </a:xfrm>
          <a:prstGeom prst="rect">
            <a:avLst/>
          </a:prstGeom>
          <a:noFill/>
        </p:spPr>
        <p:txBody>
          <a:bodyPr wrap="square">
            <a:spAutoFit/>
          </a:bodyPr>
          <a:lstStyle/>
          <a:p>
            <a:pPr marL="342900" indent="-342900" algn="just">
              <a:buClr>
                <a:srgbClr val="FF0000"/>
              </a:buClr>
              <a:buFont typeface="Wingdings" panose="05000000000000000000" pitchFamily="2" charset="2"/>
              <a:buChar char="§"/>
            </a:pPr>
            <a:r>
              <a:rPr lang="fr-FR" sz="2000" b="1" dirty="0">
                <a:solidFill>
                  <a:schemeClr val="bg1"/>
                </a:solidFill>
                <a:latin typeface="Calibri" panose="020F0502020204030204" pitchFamily="34" charset="0"/>
                <a:cs typeface="Calibri" panose="020F0502020204030204" pitchFamily="34" charset="0"/>
              </a:rPr>
              <a:t>Installation à partir de la source :</a:t>
            </a:r>
          </a:p>
          <a:p>
            <a:pPr algn="just"/>
            <a:r>
              <a:rPr lang="fr-FR" sz="2000" dirty="0">
                <a:solidFill>
                  <a:schemeClr val="bg1"/>
                </a:solidFill>
                <a:latin typeface="Calibri" panose="020F0502020204030204" pitchFamily="34" charset="0"/>
                <a:cs typeface="Calibri" panose="020F0502020204030204" pitchFamily="34" charset="0"/>
              </a:rPr>
              <a:t>Si vous avez besoin d'une version spécifique d'Ansible ou si vous préférez installer à partir de la source.</a:t>
            </a:r>
          </a:p>
        </p:txBody>
      </p:sp>
      <p:sp>
        <p:nvSpPr>
          <p:cNvPr id="19" name="ZoneTexte 18">
            <a:extLst>
              <a:ext uri="{FF2B5EF4-FFF2-40B4-BE49-F238E27FC236}">
                <a16:creationId xmlns:a16="http://schemas.microsoft.com/office/drawing/2014/main" id="{862963F5-FE8D-D6E6-C9DD-22B87B699694}"/>
              </a:ext>
            </a:extLst>
          </p:cNvPr>
          <p:cNvSpPr txBox="1"/>
          <p:nvPr/>
        </p:nvSpPr>
        <p:spPr>
          <a:xfrm>
            <a:off x="361451" y="3244334"/>
            <a:ext cx="5641296" cy="2823850"/>
          </a:xfrm>
          <a:prstGeom prst="rect">
            <a:avLst/>
          </a:prstGeom>
          <a:noFill/>
        </p:spPr>
        <p:txBody>
          <a:bodyPr wrap="square">
            <a:spAutoFit/>
          </a:bodyPr>
          <a:lstStyle/>
          <a:p>
            <a:pPr>
              <a:lnSpc>
                <a:spcPct val="150000"/>
              </a:lnSpc>
            </a:pPr>
            <a:r>
              <a:rPr lang="en-US" sz="2000" dirty="0" err="1">
                <a:solidFill>
                  <a:schemeClr val="bg1"/>
                </a:solidFill>
                <a:highlight>
                  <a:srgbClr val="008080"/>
                </a:highlight>
                <a:latin typeface="Courier New" panose="02070309020205020404" pitchFamily="49" charset="0"/>
                <a:cs typeface="Courier New" panose="02070309020205020404" pitchFamily="49" charset="0"/>
              </a:rPr>
              <a:t>sudo</a:t>
            </a:r>
            <a:r>
              <a:rPr lang="en-US" sz="2000" dirty="0">
                <a:solidFill>
                  <a:schemeClr val="bg1"/>
                </a:solidFill>
                <a:highlight>
                  <a:srgbClr val="008080"/>
                </a:highlight>
                <a:latin typeface="Courier New" panose="02070309020205020404" pitchFamily="49" charset="0"/>
                <a:cs typeface="Courier New" panose="02070309020205020404" pitchFamily="49" charset="0"/>
              </a:rPr>
              <a:t> apt update</a:t>
            </a:r>
          </a:p>
          <a:p>
            <a:pPr>
              <a:lnSpc>
                <a:spcPct val="150000"/>
              </a:lnSpc>
            </a:pPr>
            <a:r>
              <a:rPr lang="en-US" sz="2000" dirty="0" err="1">
                <a:solidFill>
                  <a:schemeClr val="bg1"/>
                </a:solidFill>
                <a:highlight>
                  <a:srgbClr val="008080"/>
                </a:highlight>
                <a:latin typeface="Courier New" panose="02070309020205020404" pitchFamily="49" charset="0"/>
                <a:cs typeface="Courier New" panose="02070309020205020404" pitchFamily="49" charset="0"/>
              </a:rPr>
              <a:t>sudo</a:t>
            </a:r>
            <a:r>
              <a:rPr lang="en-US" sz="2000" dirty="0">
                <a:solidFill>
                  <a:schemeClr val="bg1"/>
                </a:solidFill>
                <a:highlight>
                  <a:srgbClr val="008080"/>
                </a:highlight>
                <a:latin typeface="Courier New" panose="02070309020205020404" pitchFamily="49" charset="0"/>
                <a:cs typeface="Courier New" panose="02070309020205020404" pitchFamily="49" charset="0"/>
              </a:rPr>
              <a:t> apt install software-properties-common</a:t>
            </a:r>
          </a:p>
          <a:p>
            <a:pPr>
              <a:lnSpc>
                <a:spcPct val="150000"/>
              </a:lnSpc>
            </a:pPr>
            <a:r>
              <a:rPr lang="en-US" sz="2000" dirty="0" err="1">
                <a:solidFill>
                  <a:schemeClr val="bg1"/>
                </a:solidFill>
                <a:highlight>
                  <a:srgbClr val="008080"/>
                </a:highlight>
                <a:latin typeface="Courier New" panose="02070309020205020404" pitchFamily="49" charset="0"/>
                <a:cs typeface="Courier New" panose="02070309020205020404" pitchFamily="49" charset="0"/>
              </a:rPr>
              <a:t>sudo</a:t>
            </a:r>
            <a:r>
              <a:rPr lang="en-US" sz="2000" dirty="0">
                <a:solidFill>
                  <a:schemeClr val="bg1"/>
                </a:solidFill>
                <a:highlight>
                  <a:srgbClr val="008080"/>
                </a:highlight>
                <a:latin typeface="Courier New" panose="02070309020205020404" pitchFamily="49" charset="0"/>
                <a:cs typeface="Courier New" panose="02070309020205020404" pitchFamily="49" charset="0"/>
              </a:rPr>
              <a:t> add-apt-repository --yes --update </a:t>
            </a:r>
            <a:r>
              <a:rPr lang="en-US" sz="2000" dirty="0" err="1">
                <a:solidFill>
                  <a:schemeClr val="bg1"/>
                </a:solidFill>
                <a:highlight>
                  <a:srgbClr val="008080"/>
                </a:highlight>
                <a:latin typeface="Courier New" panose="02070309020205020404" pitchFamily="49" charset="0"/>
                <a:cs typeface="Courier New" panose="02070309020205020404" pitchFamily="49" charset="0"/>
              </a:rPr>
              <a:t>ppa:ansible</a:t>
            </a:r>
            <a:r>
              <a:rPr lang="en-US" sz="2000" dirty="0">
                <a:solidFill>
                  <a:schemeClr val="bg1"/>
                </a:solidFill>
                <a:highlight>
                  <a:srgbClr val="008080"/>
                </a:highlight>
                <a:latin typeface="Courier New" panose="02070309020205020404" pitchFamily="49" charset="0"/>
                <a:cs typeface="Courier New" panose="02070309020205020404" pitchFamily="49" charset="0"/>
              </a:rPr>
              <a:t>/ansible</a:t>
            </a:r>
          </a:p>
          <a:p>
            <a:pPr>
              <a:lnSpc>
                <a:spcPct val="150000"/>
              </a:lnSpc>
            </a:pPr>
            <a:r>
              <a:rPr lang="en-US" sz="2000" dirty="0" err="1">
                <a:solidFill>
                  <a:schemeClr val="bg1"/>
                </a:solidFill>
                <a:highlight>
                  <a:srgbClr val="008080"/>
                </a:highlight>
                <a:latin typeface="Courier New" panose="02070309020205020404" pitchFamily="49" charset="0"/>
                <a:cs typeface="Courier New" panose="02070309020205020404" pitchFamily="49" charset="0"/>
              </a:rPr>
              <a:t>sudo</a:t>
            </a:r>
            <a:r>
              <a:rPr lang="en-US" sz="2000" dirty="0">
                <a:solidFill>
                  <a:schemeClr val="bg1"/>
                </a:solidFill>
                <a:highlight>
                  <a:srgbClr val="008080"/>
                </a:highlight>
                <a:latin typeface="Courier New" panose="02070309020205020404" pitchFamily="49" charset="0"/>
                <a:cs typeface="Courier New" panose="02070309020205020404" pitchFamily="49" charset="0"/>
              </a:rPr>
              <a:t> apt install ansible</a:t>
            </a:r>
          </a:p>
        </p:txBody>
      </p:sp>
      <p:sp>
        <p:nvSpPr>
          <p:cNvPr id="25" name="ZoneTexte 24">
            <a:extLst>
              <a:ext uri="{FF2B5EF4-FFF2-40B4-BE49-F238E27FC236}">
                <a16:creationId xmlns:a16="http://schemas.microsoft.com/office/drawing/2014/main" id="{E0CF8D66-A4A9-4AA2-567B-48B447CF35D7}"/>
              </a:ext>
            </a:extLst>
          </p:cNvPr>
          <p:cNvSpPr txBox="1"/>
          <p:nvPr/>
        </p:nvSpPr>
        <p:spPr>
          <a:xfrm>
            <a:off x="6039924" y="1939623"/>
            <a:ext cx="5496490" cy="1323439"/>
          </a:xfrm>
          <a:prstGeom prst="rect">
            <a:avLst/>
          </a:prstGeom>
          <a:noFill/>
        </p:spPr>
        <p:txBody>
          <a:bodyPr wrap="square">
            <a:spAutoFit/>
          </a:bodyPr>
          <a:lstStyle/>
          <a:p>
            <a:pPr marL="285750" indent="-285750" algn="just">
              <a:buClr>
                <a:srgbClr val="FF0000"/>
              </a:buClr>
              <a:buFont typeface="Wingdings" panose="05000000000000000000" pitchFamily="2" charset="2"/>
              <a:buChar char="§"/>
            </a:pPr>
            <a:r>
              <a:rPr lang="fr-FR" sz="2000" b="1" dirty="0">
                <a:solidFill>
                  <a:schemeClr val="bg1"/>
                </a:solidFill>
                <a:latin typeface="Calibri" panose="020F0502020204030204" pitchFamily="34" charset="0"/>
                <a:cs typeface="Calibri" panose="020F0502020204030204" pitchFamily="34" charset="0"/>
              </a:rPr>
              <a:t>Installation via </a:t>
            </a:r>
            <a:r>
              <a:rPr lang="fr-FR" sz="2000" b="1" dirty="0" err="1">
                <a:solidFill>
                  <a:schemeClr val="bg1"/>
                </a:solidFill>
                <a:latin typeface="Calibri" panose="020F0502020204030204" pitchFamily="34" charset="0"/>
                <a:cs typeface="Calibri" panose="020F0502020204030204" pitchFamily="34" charset="0"/>
              </a:rPr>
              <a:t>pip</a:t>
            </a:r>
            <a:r>
              <a:rPr lang="fr-FR" sz="2000" dirty="0">
                <a:solidFill>
                  <a:schemeClr val="bg1"/>
                </a:solidFill>
                <a:latin typeface="Calibri" panose="020F0502020204030204" pitchFamily="34" charset="0"/>
                <a:cs typeface="Calibri" panose="020F0502020204030204" pitchFamily="34" charset="0"/>
              </a:rPr>
              <a:t> (pour les versions les plus récentes) : Vous pouvez également installer Ansible via </a:t>
            </a:r>
            <a:r>
              <a:rPr lang="fr-FR" sz="2000" dirty="0" err="1">
                <a:solidFill>
                  <a:schemeClr val="bg1"/>
                </a:solidFill>
                <a:latin typeface="Calibri" panose="020F0502020204030204" pitchFamily="34" charset="0"/>
                <a:cs typeface="Calibri" panose="020F0502020204030204" pitchFamily="34" charset="0"/>
              </a:rPr>
              <a:t>pip</a:t>
            </a:r>
            <a:r>
              <a:rPr lang="fr-FR" sz="2000" dirty="0">
                <a:solidFill>
                  <a:schemeClr val="bg1"/>
                </a:solidFill>
                <a:latin typeface="Calibri" panose="020F0502020204030204" pitchFamily="34" charset="0"/>
                <a:cs typeface="Calibri" panose="020F0502020204030204" pitchFamily="34" charset="0"/>
              </a:rPr>
              <a:t> (</a:t>
            </a:r>
            <a:r>
              <a:rPr lang="fr-FR" sz="2000" b="1" dirty="0">
                <a:solidFill>
                  <a:schemeClr val="bg1"/>
                </a:solidFill>
                <a:latin typeface="Calibri" panose="020F0502020204030204" pitchFamily="34" charset="0"/>
                <a:cs typeface="Calibri" panose="020F0502020204030204" pitchFamily="34" charset="0"/>
              </a:rPr>
              <a:t>P</a:t>
            </a:r>
            <a:r>
              <a:rPr lang="fr-FR" sz="2000" dirty="0">
                <a:solidFill>
                  <a:schemeClr val="bg1"/>
                </a:solidFill>
                <a:latin typeface="Calibri" panose="020F0502020204030204" pitchFamily="34" charset="0"/>
                <a:cs typeface="Calibri" panose="020F0502020204030204" pitchFamily="34" charset="0"/>
              </a:rPr>
              <a:t>ython </a:t>
            </a:r>
            <a:r>
              <a:rPr lang="fr-FR" sz="2000" b="1" dirty="0">
                <a:solidFill>
                  <a:schemeClr val="bg1"/>
                </a:solidFill>
                <a:latin typeface="Calibri" panose="020F0502020204030204" pitchFamily="34" charset="0"/>
                <a:cs typeface="Calibri" panose="020F0502020204030204" pitchFamily="34" charset="0"/>
              </a:rPr>
              <a:t>P</a:t>
            </a:r>
            <a:r>
              <a:rPr lang="fr-FR" sz="2000" dirty="0">
                <a:solidFill>
                  <a:schemeClr val="bg1"/>
                </a:solidFill>
                <a:latin typeface="Calibri" panose="020F0502020204030204" pitchFamily="34" charset="0"/>
                <a:cs typeface="Calibri" panose="020F0502020204030204" pitchFamily="34" charset="0"/>
              </a:rPr>
              <a:t>ackage </a:t>
            </a:r>
            <a:r>
              <a:rPr lang="fr-FR" sz="2000" b="1" dirty="0">
                <a:solidFill>
                  <a:schemeClr val="bg1"/>
                </a:solidFill>
                <a:latin typeface="Calibri" panose="020F0502020204030204" pitchFamily="34" charset="0"/>
                <a:cs typeface="Calibri" panose="020F0502020204030204" pitchFamily="34" charset="0"/>
              </a:rPr>
              <a:t>I</a:t>
            </a:r>
            <a:r>
              <a:rPr lang="fr-FR" sz="2000" dirty="0">
                <a:solidFill>
                  <a:schemeClr val="bg1"/>
                </a:solidFill>
                <a:latin typeface="Calibri" panose="020F0502020204030204" pitchFamily="34" charset="0"/>
                <a:cs typeface="Calibri" panose="020F0502020204030204" pitchFamily="34" charset="0"/>
              </a:rPr>
              <a:t>ndex) si vous avez besoin de la dernière version disponible </a:t>
            </a:r>
          </a:p>
        </p:txBody>
      </p:sp>
      <p:sp>
        <p:nvSpPr>
          <p:cNvPr id="30" name="ZoneTexte 29">
            <a:extLst>
              <a:ext uri="{FF2B5EF4-FFF2-40B4-BE49-F238E27FC236}">
                <a16:creationId xmlns:a16="http://schemas.microsoft.com/office/drawing/2014/main" id="{A8291E25-1722-1FD0-F2A9-8C3DE2B1364C}"/>
              </a:ext>
            </a:extLst>
          </p:cNvPr>
          <p:cNvSpPr txBox="1"/>
          <p:nvPr/>
        </p:nvSpPr>
        <p:spPr>
          <a:xfrm>
            <a:off x="6423026" y="3241235"/>
            <a:ext cx="5202391" cy="1900520"/>
          </a:xfrm>
          <a:prstGeom prst="rect">
            <a:avLst/>
          </a:prstGeom>
          <a:noFill/>
        </p:spPr>
        <p:txBody>
          <a:bodyPr wrap="square">
            <a:spAutoFit/>
          </a:bodyPr>
          <a:lstStyle/>
          <a:p>
            <a:pPr>
              <a:lnSpc>
                <a:spcPct val="150000"/>
              </a:lnSpc>
            </a:pPr>
            <a:r>
              <a:rPr lang="fr-FR" sz="2000" dirty="0" err="1">
                <a:solidFill>
                  <a:schemeClr val="bg1"/>
                </a:solidFill>
                <a:highlight>
                  <a:srgbClr val="008080"/>
                </a:highlight>
                <a:latin typeface="Courier New" panose="02070309020205020404" pitchFamily="49" charset="0"/>
                <a:cs typeface="Courier New" panose="02070309020205020404" pitchFamily="49" charset="0"/>
              </a:rPr>
              <a:t>sudo</a:t>
            </a:r>
            <a:r>
              <a:rPr lang="fr-FR" sz="2000" dirty="0">
                <a:solidFill>
                  <a:schemeClr val="bg1"/>
                </a:solidFill>
                <a:highlight>
                  <a:srgbClr val="008080"/>
                </a:highlight>
                <a:latin typeface="Courier New" panose="02070309020205020404" pitchFamily="49" charset="0"/>
                <a:cs typeface="Courier New" panose="02070309020205020404" pitchFamily="49" charset="0"/>
              </a:rPr>
              <a:t> </a:t>
            </a:r>
            <a:r>
              <a:rPr lang="fr-FR" sz="2000" dirty="0" err="1">
                <a:solidFill>
                  <a:schemeClr val="bg1"/>
                </a:solidFill>
                <a:highlight>
                  <a:srgbClr val="008080"/>
                </a:highlight>
                <a:latin typeface="Courier New" panose="02070309020205020404" pitchFamily="49" charset="0"/>
                <a:cs typeface="Courier New" panose="02070309020205020404" pitchFamily="49" charset="0"/>
              </a:rPr>
              <a:t>apt</a:t>
            </a:r>
            <a:r>
              <a:rPr lang="fr-FR" sz="2000" dirty="0">
                <a:solidFill>
                  <a:schemeClr val="bg1"/>
                </a:solidFill>
                <a:highlight>
                  <a:srgbClr val="008080"/>
                </a:highlight>
                <a:latin typeface="Courier New" panose="02070309020205020404" pitchFamily="49" charset="0"/>
                <a:cs typeface="Courier New" panose="02070309020205020404" pitchFamily="49" charset="0"/>
              </a:rPr>
              <a:t> update</a:t>
            </a:r>
          </a:p>
          <a:p>
            <a:pPr>
              <a:lnSpc>
                <a:spcPct val="150000"/>
              </a:lnSpc>
            </a:pPr>
            <a:r>
              <a:rPr lang="fr-FR" sz="2000" dirty="0" err="1">
                <a:solidFill>
                  <a:schemeClr val="bg1"/>
                </a:solidFill>
                <a:highlight>
                  <a:srgbClr val="008080"/>
                </a:highlight>
                <a:latin typeface="Courier New" panose="02070309020205020404" pitchFamily="49" charset="0"/>
                <a:cs typeface="Courier New" panose="02070309020205020404" pitchFamily="49" charset="0"/>
              </a:rPr>
              <a:t>sudo</a:t>
            </a:r>
            <a:r>
              <a:rPr lang="fr-FR" sz="2000" dirty="0">
                <a:solidFill>
                  <a:schemeClr val="bg1"/>
                </a:solidFill>
                <a:highlight>
                  <a:srgbClr val="008080"/>
                </a:highlight>
                <a:latin typeface="Courier New" panose="02070309020205020404" pitchFamily="49" charset="0"/>
                <a:cs typeface="Courier New" panose="02070309020205020404" pitchFamily="49" charset="0"/>
              </a:rPr>
              <a:t> </a:t>
            </a:r>
            <a:r>
              <a:rPr lang="fr-FR" sz="2000" dirty="0" err="1">
                <a:solidFill>
                  <a:schemeClr val="bg1"/>
                </a:solidFill>
                <a:highlight>
                  <a:srgbClr val="008080"/>
                </a:highlight>
                <a:latin typeface="Courier New" panose="02070309020205020404" pitchFamily="49" charset="0"/>
                <a:cs typeface="Courier New" panose="02070309020205020404" pitchFamily="49" charset="0"/>
              </a:rPr>
              <a:t>apt</a:t>
            </a:r>
            <a:r>
              <a:rPr lang="fr-FR" sz="2000" dirty="0">
                <a:solidFill>
                  <a:schemeClr val="bg1"/>
                </a:solidFill>
                <a:highlight>
                  <a:srgbClr val="008080"/>
                </a:highlight>
                <a:latin typeface="Courier New" panose="02070309020205020404" pitchFamily="49" charset="0"/>
                <a:cs typeface="Courier New" panose="02070309020205020404" pitchFamily="49" charset="0"/>
              </a:rPr>
              <a:t> </a:t>
            </a:r>
            <a:r>
              <a:rPr lang="fr-FR" sz="2000" dirty="0" err="1">
                <a:solidFill>
                  <a:schemeClr val="bg1"/>
                </a:solidFill>
                <a:highlight>
                  <a:srgbClr val="008080"/>
                </a:highlight>
                <a:latin typeface="Courier New" panose="02070309020205020404" pitchFamily="49" charset="0"/>
                <a:cs typeface="Courier New" panose="02070309020205020404" pitchFamily="49" charset="0"/>
              </a:rPr>
              <a:t>install</a:t>
            </a:r>
            <a:r>
              <a:rPr lang="fr-FR" sz="2000" dirty="0">
                <a:solidFill>
                  <a:schemeClr val="bg1"/>
                </a:solidFill>
                <a:highlight>
                  <a:srgbClr val="008080"/>
                </a:highlight>
                <a:latin typeface="Courier New" panose="02070309020205020404" pitchFamily="49" charset="0"/>
                <a:cs typeface="Courier New" panose="02070309020205020404" pitchFamily="49" charset="0"/>
              </a:rPr>
              <a:t> python3-pip</a:t>
            </a:r>
          </a:p>
          <a:p>
            <a:pPr>
              <a:lnSpc>
                <a:spcPct val="150000"/>
              </a:lnSpc>
            </a:pPr>
            <a:r>
              <a:rPr lang="fr-FR" sz="2000" dirty="0" err="1">
                <a:solidFill>
                  <a:schemeClr val="bg1"/>
                </a:solidFill>
                <a:highlight>
                  <a:srgbClr val="008080"/>
                </a:highlight>
                <a:latin typeface="Courier New" panose="02070309020205020404" pitchFamily="49" charset="0"/>
                <a:cs typeface="Courier New" panose="02070309020205020404" pitchFamily="49" charset="0"/>
              </a:rPr>
              <a:t>sudo</a:t>
            </a:r>
            <a:r>
              <a:rPr lang="fr-FR" sz="2000" dirty="0">
                <a:solidFill>
                  <a:schemeClr val="bg1"/>
                </a:solidFill>
                <a:highlight>
                  <a:srgbClr val="008080"/>
                </a:highlight>
                <a:latin typeface="Courier New" panose="02070309020205020404" pitchFamily="49" charset="0"/>
                <a:cs typeface="Courier New" panose="02070309020205020404" pitchFamily="49" charset="0"/>
              </a:rPr>
              <a:t> pip3 </a:t>
            </a:r>
            <a:r>
              <a:rPr lang="fr-FR" sz="2000" dirty="0" err="1">
                <a:solidFill>
                  <a:schemeClr val="bg1"/>
                </a:solidFill>
                <a:highlight>
                  <a:srgbClr val="008080"/>
                </a:highlight>
                <a:latin typeface="Courier New" panose="02070309020205020404" pitchFamily="49" charset="0"/>
                <a:cs typeface="Courier New" panose="02070309020205020404" pitchFamily="49" charset="0"/>
              </a:rPr>
              <a:t>install</a:t>
            </a:r>
            <a:r>
              <a:rPr lang="fr-FR" sz="2000" dirty="0">
                <a:solidFill>
                  <a:schemeClr val="bg1"/>
                </a:solidFill>
                <a:highlight>
                  <a:srgbClr val="008080"/>
                </a:highlight>
                <a:latin typeface="Courier New" panose="02070309020205020404" pitchFamily="49" charset="0"/>
                <a:cs typeface="Courier New" panose="02070309020205020404" pitchFamily="49" charset="0"/>
              </a:rPr>
              <a:t> ansible</a:t>
            </a:r>
          </a:p>
          <a:p>
            <a:pPr>
              <a:lnSpc>
                <a:spcPct val="150000"/>
              </a:lnSpc>
            </a:pPr>
            <a:endParaRPr lang="fr-FR" sz="2000" dirty="0">
              <a:solidFill>
                <a:schemeClr val="bg1"/>
              </a:solidFill>
              <a:highlight>
                <a:srgbClr val="008080"/>
              </a:highlight>
              <a:latin typeface="Courier New" panose="02070309020205020404" pitchFamily="49" charset="0"/>
              <a:cs typeface="Courier New" panose="02070309020205020404" pitchFamily="49" charset="0"/>
            </a:endParaRPr>
          </a:p>
        </p:txBody>
      </p:sp>
      <p:sp>
        <p:nvSpPr>
          <p:cNvPr id="33" name="ZoneTexte 32">
            <a:extLst>
              <a:ext uri="{FF2B5EF4-FFF2-40B4-BE49-F238E27FC236}">
                <a16:creationId xmlns:a16="http://schemas.microsoft.com/office/drawing/2014/main" id="{824F1172-08AE-A4FD-EA7B-4816235D4EDE}"/>
              </a:ext>
            </a:extLst>
          </p:cNvPr>
          <p:cNvSpPr txBox="1"/>
          <p:nvPr/>
        </p:nvSpPr>
        <p:spPr>
          <a:xfrm>
            <a:off x="4812289" y="5907631"/>
            <a:ext cx="2743200" cy="400110"/>
          </a:xfrm>
          <a:prstGeom prst="rect">
            <a:avLst/>
          </a:prstGeom>
          <a:solidFill>
            <a:schemeClr val="bg2">
              <a:lumMod val="10000"/>
            </a:schemeClr>
          </a:solidFill>
        </p:spPr>
        <p:txBody>
          <a:bodyPr wrap="square">
            <a:spAutoFit/>
          </a:bodyPr>
          <a:lstStyle/>
          <a:p>
            <a:r>
              <a:rPr lang="fr-FR" sz="2000" dirty="0">
                <a:solidFill>
                  <a:schemeClr val="bg1"/>
                </a:solidFill>
                <a:highlight>
                  <a:srgbClr val="008080"/>
                </a:highlight>
                <a:latin typeface="Courier New" panose="02070309020205020404" pitchFamily="49" charset="0"/>
                <a:cs typeface="Courier New" panose="02070309020205020404" pitchFamily="49" charset="0"/>
              </a:rPr>
              <a:t>ansible</a:t>
            </a:r>
            <a:r>
              <a:rPr lang="fr-FR" sz="2000" dirty="0">
                <a:solidFill>
                  <a:schemeClr val="bg1"/>
                </a:solidFill>
                <a:highlight>
                  <a:srgbClr val="008080"/>
                </a:highlight>
              </a:rPr>
              <a:t> </a:t>
            </a:r>
            <a:r>
              <a:rPr lang="fr-FR" sz="2000" dirty="0">
                <a:solidFill>
                  <a:schemeClr val="bg1"/>
                </a:solidFill>
                <a:highlight>
                  <a:srgbClr val="008080"/>
                </a:highlight>
                <a:latin typeface="Courier New" panose="02070309020205020404" pitchFamily="49" charset="0"/>
                <a:cs typeface="Courier New" panose="02070309020205020404" pitchFamily="49" charset="0"/>
              </a:rPr>
              <a:t>--version</a:t>
            </a:r>
          </a:p>
        </p:txBody>
      </p:sp>
      <p:sp>
        <p:nvSpPr>
          <p:cNvPr id="3" name="ZoneTexte 2">
            <a:extLst>
              <a:ext uri="{FF2B5EF4-FFF2-40B4-BE49-F238E27FC236}">
                <a16:creationId xmlns:a16="http://schemas.microsoft.com/office/drawing/2014/main" id="{B33C1E01-5BDA-EBA2-4BA0-E1130DB7A574}"/>
              </a:ext>
            </a:extLst>
          </p:cNvPr>
          <p:cNvSpPr txBox="1"/>
          <p:nvPr/>
        </p:nvSpPr>
        <p:spPr>
          <a:xfrm>
            <a:off x="1009000" y="263111"/>
            <a:ext cx="6096000"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a:t>
            </a:r>
            <a:r>
              <a:rPr lang="fr-FR" sz="3200" dirty="0">
                <a:solidFill>
                  <a:schemeClr val="bg1"/>
                </a:solidFill>
                <a:latin typeface="Arial Black" panose="020B0A04020102020204" pitchFamily="34" charset="0"/>
                <a:ea typeface="Calibri" panose="020F0502020204030204" pitchFamily="34" charset="0"/>
                <a:cs typeface="Calibri" panose="020F0502020204030204" pitchFamily="34" charset="0"/>
              </a:rPr>
              <a:t>I</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nstallation</a:t>
            </a:r>
            <a:endParaRPr lang="fr-FR" sz="3200" dirty="0">
              <a:solidFill>
                <a:schemeClr val="bg1"/>
              </a:solidFill>
            </a:endParaRPr>
          </a:p>
        </p:txBody>
      </p:sp>
    </p:spTree>
    <p:extLst>
      <p:ext uri="{BB962C8B-B14F-4D97-AF65-F5344CB8AC3E}">
        <p14:creationId xmlns:p14="http://schemas.microsoft.com/office/powerpoint/2010/main" val="347687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22</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sp>
        <p:nvSpPr>
          <p:cNvPr id="8" name="ZoneTexte 7">
            <a:extLst>
              <a:ext uri="{FF2B5EF4-FFF2-40B4-BE49-F238E27FC236}">
                <a16:creationId xmlns:a16="http://schemas.microsoft.com/office/drawing/2014/main" id="{FBF617D5-DA82-0DA2-30D1-A3E21FB444CA}"/>
              </a:ext>
            </a:extLst>
          </p:cNvPr>
          <p:cNvSpPr txBox="1"/>
          <p:nvPr/>
        </p:nvSpPr>
        <p:spPr>
          <a:xfrm>
            <a:off x="1008999" y="263111"/>
            <a:ext cx="7345769"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Commandes ad-hoc</a:t>
            </a:r>
            <a:endParaRPr lang="fr-FR" sz="3200" dirty="0">
              <a:solidFill>
                <a:schemeClr val="bg1"/>
              </a:solidFill>
            </a:endParaRPr>
          </a:p>
        </p:txBody>
      </p:sp>
      <p:sp>
        <p:nvSpPr>
          <p:cNvPr id="15" name="ZoneTexte 14">
            <a:extLst>
              <a:ext uri="{FF2B5EF4-FFF2-40B4-BE49-F238E27FC236}">
                <a16:creationId xmlns:a16="http://schemas.microsoft.com/office/drawing/2014/main" id="{4C39C554-9C7B-DDC1-C40E-2E7C77F08692}"/>
              </a:ext>
            </a:extLst>
          </p:cNvPr>
          <p:cNvSpPr txBox="1"/>
          <p:nvPr/>
        </p:nvSpPr>
        <p:spPr>
          <a:xfrm>
            <a:off x="394651" y="3100673"/>
            <a:ext cx="11412417" cy="3488134"/>
          </a:xfrm>
          <a:prstGeom prst="rect">
            <a:avLst/>
          </a:prstGeom>
          <a:noFill/>
        </p:spPr>
        <p:txBody>
          <a:bodyPr wrap="square">
            <a:spAutoFit/>
          </a:bodyPr>
          <a:lstStyle/>
          <a:p>
            <a:pPr marL="285750" indent="-285750" algn="just">
              <a:spcAft>
                <a:spcPts val="800"/>
              </a:spcAft>
              <a:buFont typeface="Arial" panose="020B0604020202020204" pitchFamily="34" charset="0"/>
              <a:buChar char="•"/>
            </a:pPr>
            <a:r>
              <a:rPr lang="fr-FR" sz="1400" b="1" dirty="0">
                <a:solidFill>
                  <a:schemeClr val="accent4">
                    <a:lumMod val="60000"/>
                    <a:lumOff val="40000"/>
                  </a:schemeClr>
                </a:solidFill>
                <a:latin typeface="Courier New" panose="02070309020205020404" pitchFamily="49" charset="0"/>
                <a:cs typeface="Courier New" panose="02070309020205020404" pitchFamily="49" charset="0"/>
              </a:rPr>
              <a:t>-i</a:t>
            </a:r>
            <a:r>
              <a:rPr lang="fr-FR" sz="1400" b="1" dirty="0">
                <a:solidFill>
                  <a:schemeClr val="bg1"/>
                </a:solidFill>
                <a:latin typeface="Courier New" panose="02070309020205020404" pitchFamily="49" charset="0"/>
                <a:cs typeface="Courier New" panose="02070309020205020404" pitchFamily="49" charset="0"/>
              </a:rPr>
              <a:t> : </a:t>
            </a:r>
            <a:r>
              <a:rPr lang="fr-FR" sz="1400" dirty="0" err="1">
                <a:solidFill>
                  <a:schemeClr val="bg1"/>
                </a:solidFill>
                <a:latin typeface="Courier New" panose="02070309020205020404" pitchFamily="49" charset="0"/>
                <a:cs typeface="Courier New" panose="02070309020205020404" pitchFamily="49" charset="0"/>
              </a:rPr>
              <a:t>inventory</a:t>
            </a:r>
            <a:r>
              <a:rPr lang="fr-FR" sz="1400" dirty="0">
                <a:solidFill>
                  <a:schemeClr val="bg1"/>
                </a:solidFill>
                <a:latin typeface="Courier New" panose="02070309020205020404" pitchFamily="49" charset="0"/>
                <a:cs typeface="Courier New" panose="02070309020205020404" pitchFamily="49" charset="0"/>
              </a:rPr>
              <a:t> qui spécifie la liste des serveurs à approvisionner</a:t>
            </a:r>
          </a:p>
          <a:p>
            <a:pPr marL="285750" indent="-285750" algn="just">
              <a:spcAft>
                <a:spcPts val="800"/>
              </a:spcAft>
              <a:buFont typeface="Arial" panose="020B0604020202020204" pitchFamily="34" charset="0"/>
              <a:buChar char="•"/>
            </a:pPr>
            <a:r>
              <a:rPr lang="fr-FR" sz="1400" b="1" dirty="0">
                <a:solidFill>
                  <a:schemeClr val="accent4">
                    <a:lumMod val="60000"/>
                    <a:lumOff val="40000"/>
                  </a:schemeClr>
                </a:solidFill>
                <a:latin typeface="Courier New" panose="02070309020205020404" pitchFamily="49" charset="0"/>
                <a:cs typeface="Courier New" panose="02070309020205020404" pitchFamily="49" charset="0"/>
              </a:rPr>
              <a:t>All</a:t>
            </a:r>
            <a:r>
              <a:rPr lang="fr-FR" sz="1400" b="1" dirty="0">
                <a:solidFill>
                  <a:schemeClr val="bg1"/>
                </a:solidFill>
                <a:latin typeface="Courier New" panose="02070309020205020404" pitchFamily="49" charset="0"/>
                <a:cs typeface="Courier New" panose="02070309020205020404" pitchFamily="49" charset="0"/>
              </a:rPr>
              <a:t> : </a:t>
            </a:r>
            <a:r>
              <a:rPr lang="fr-FR" sz="1400" dirty="0">
                <a:solidFill>
                  <a:schemeClr val="bg1"/>
                </a:solidFill>
                <a:latin typeface="Courier New" panose="02070309020205020404" pitchFamily="49" charset="0"/>
                <a:cs typeface="Courier New" panose="02070309020205020404" pitchFamily="49" charset="0"/>
              </a:rPr>
              <a:t>tous les serveurs définis par cet </a:t>
            </a:r>
            <a:r>
              <a:rPr lang="fr-FR" sz="1400" dirty="0" err="1">
                <a:solidFill>
                  <a:schemeClr val="bg1"/>
                </a:solidFill>
                <a:latin typeface="Courier New" panose="02070309020205020404" pitchFamily="49" charset="0"/>
                <a:cs typeface="Courier New" panose="02070309020205020404" pitchFamily="49" charset="0"/>
              </a:rPr>
              <a:t>inventory</a:t>
            </a:r>
            <a:r>
              <a:rPr lang="fr-FR" sz="1400" dirty="0">
                <a:solidFill>
                  <a:schemeClr val="bg1"/>
                </a:solidFill>
                <a:latin typeface="Courier New" panose="02070309020205020404" pitchFamily="49" charset="0"/>
                <a:cs typeface="Courier New" panose="02070309020205020404" pitchFamily="49" charset="0"/>
              </a:rPr>
              <a:t>, peut être remplacer par le nom du </a:t>
            </a:r>
            <a:r>
              <a:rPr lang="fr-FR" sz="1400" dirty="0" err="1">
                <a:solidFill>
                  <a:schemeClr val="bg1"/>
                </a:solidFill>
                <a:latin typeface="Courier New" panose="02070309020205020404" pitchFamily="49" charset="0"/>
                <a:cs typeface="Courier New" panose="02070309020205020404" pitchFamily="49" charset="0"/>
              </a:rPr>
              <a:t>hote</a:t>
            </a:r>
            <a:r>
              <a:rPr lang="fr-FR" sz="1400" dirty="0">
                <a:solidFill>
                  <a:schemeClr val="bg1"/>
                </a:solidFill>
                <a:latin typeface="Courier New" panose="02070309020205020404" pitchFamily="49" charset="0"/>
                <a:cs typeface="Courier New" panose="02070309020205020404" pitchFamily="49" charset="0"/>
              </a:rPr>
              <a:t>, du groupe,</a:t>
            </a:r>
          </a:p>
          <a:p>
            <a:pPr marL="285750" indent="-285750" algn="just">
              <a:spcAft>
                <a:spcPts val="800"/>
              </a:spcAft>
              <a:buFont typeface="Arial" panose="020B0604020202020204" pitchFamily="34" charset="0"/>
              <a:buChar char="•"/>
            </a:pPr>
            <a:r>
              <a:rPr lang="fr-FR" sz="1400" b="1" dirty="0">
                <a:solidFill>
                  <a:schemeClr val="accent4">
                    <a:lumMod val="60000"/>
                    <a:lumOff val="40000"/>
                  </a:schemeClr>
                </a:solidFill>
                <a:latin typeface="Courier New" panose="02070309020205020404" pitchFamily="49" charset="0"/>
                <a:cs typeface="Courier New" panose="02070309020205020404" pitchFamily="49" charset="0"/>
              </a:rPr>
              <a:t>-m</a:t>
            </a:r>
            <a:r>
              <a:rPr lang="fr-FR" sz="1400" dirty="0">
                <a:solidFill>
                  <a:schemeClr val="bg1"/>
                </a:solidFill>
                <a:latin typeface="Courier New" panose="02070309020205020404" pitchFamily="49" charset="0"/>
                <a:cs typeface="Courier New" panose="02070309020205020404" pitchFamily="49" charset="0"/>
              </a:rPr>
              <a:t> </a:t>
            </a:r>
            <a:r>
              <a:rPr lang="fr-FR" sz="1400" b="1" dirty="0">
                <a:solidFill>
                  <a:schemeClr val="accent4">
                    <a:lumMod val="60000"/>
                    <a:lumOff val="40000"/>
                  </a:schemeClr>
                </a:solidFill>
                <a:latin typeface="Courier New" panose="02070309020205020404" pitchFamily="49" charset="0"/>
                <a:cs typeface="Courier New" panose="02070309020205020404" pitchFamily="49" charset="0"/>
              </a:rPr>
              <a:t>module</a:t>
            </a:r>
            <a:r>
              <a:rPr lang="fr-FR" sz="1400" dirty="0">
                <a:solidFill>
                  <a:schemeClr val="bg1"/>
                </a:solidFill>
                <a:latin typeface="Courier New" panose="02070309020205020404" pitchFamily="49" charset="0"/>
                <a:cs typeface="Courier New" panose="02070309020205020404" pitchFamily="49" charset="0"/>
              </a:rPr>
              <a:t> : le module à exécuter coté serveurs distants </a:t>
            </a:r>
          </a:p>
          <a:p>
            <a:pPr marL="285750" indent="-285750" algn="just">
              <a:spcAft>
                <a:spcPts val="800"/>
              </a:spcAft>
              <a:buFont typeface="Arial" panose="020B0604020202020204" pitchFamily="34" charset="0"/>
              <a:buChar char="•"/>
            </a:pPr>
            <a:r>
              <a:rPr lang="fr-FR" sz="1400" b="1" dirty="0">
                <a:solidFill>
                  <a:schemeClr val="accent4">
                    <a:lumMod val="60000"/>
                    <a:lumOff val="40000"/>
                  </a:schemeClr>
                </a:solidFill>
                <a:latin typeface="Courier New" panose="02070309020205020404" pitchFamily="49" charset="0"/>
                <a:cs typeface="Courier New" panose="02070309020205020404" pitchFamily="49" charset="0"/>
              </a:rPr>
              <a:t>-u</a:t>
            </a:r>
            <a:r>
              <a:rPr lang="fr-FR" sz="1400" dirty="0">
                <a:solidFill>
                  <a:schemeClr val="bg1"/>
                </a:solidFill>
                <a:latin typeface="Courier New" panose="02070309020205020404" pitchFamily="49" charset="0"/>
                <a:cs typeface="Courier New" panose="02070309020205020404" pitchFamily="49" charset="0"/>
              </a:rPr>
              <a:t> </a:t>
            </a:r>
            <a:r>
              <a:rPr lang="fr-FR" sz="1400" b="1" dirty="0">
                <a:solidFill>
                  <a:schemeClr val="accent4">
                    <a:lumMod val="60000"/>
                    <a:lumOff val="40000"/>
                  </a:schemeClr>
                </a:solidFill>
                <a:latin typeface="Courier New" panose="02070309020205020404" pitchFamily="49" charset="0"/>
                <a:cs typeface="Courier New" panose="02070309020205020404" pitchFamily="49" charset="0"/>
              </a:rPr>
              <a:t>user</a:t>
            </a:r>
            <a:r>
              <a:rPr lang="fr-FR" sz="1400" b="1" dirty="0">
                <a:solidFill>
                  <a:schemeClr val="bg1"/>
                </a:solidFill>
                <a:latin typeface="Courier New" panose="02070309020205020404" pitchFamily="49" charset="0"/>
                <a:cs typeface="Courier New" panose="02070309020205020404" pitchFamily="49" charset="0"/>
              </a:rPr>
              <a:t> :</a:t>
            </a:r>
            <a:r>
              <a:rPr lang="fr-FR" sz="1400" b="0" i="0" dirty="0">
                <a:solidFill>
                  <a:srgbClr val="0D0D0D"/>
                </a:solidFill>
                <a:effectLst/>
                <a:highlight>
                  <a:srgbClr val="FFFFFF"/>
                </a:highlight>
                <a:latin typeface="Söhne"/>
              </a:rPr>
              <a:t>  </a:t>
            </a:r>
            <a:r>
              <a:rPr lang="fr-FR" sz="1400" dirty="0">
                <a:solidFill>
                  <a:schemeClr val="bg1"/>
                </a:solidFill>
                <a:latin typeface="Courier New" panose="02070309020205020404" pitchFamily="49" charset="0"/>
                <a:cs typeface="Courier New" panose="02070309020205020404" pitchFamily="49" charset="0"/>
              </a:rPr>
              <a:t>l'utilisateur que Ansible utilisera pour établir la connexion SSH avec l'hôte distant.</a:t>
            </a:r>
          </a:p>
          <a:p>
            <a:pPr marL="285750" indent="-285750" algn="just">
              <a:spcAft>
                <a:spcPts val="800"/>
              </a:spcAft>
              <a:buFont typeface="Arial" panose="020B0604020202020204" pitchFamily="34" charset="0"/>
              <a:buChar char="•"/>
            </a:pPr>
            <a:r>
              <a:rPr lang="fr-FR" sz="1400" b="1" dirty="0">
                <a:solidFill>
                  <a:schemeClr val="accent4">
                    <a:lumMod val="60000"/>
                    <a:lumOff val="40000"/>
                  </a:schemeClr>
                </a:solidFill>
                <a:latin typeface="Courier New" panose="02070309020205020404" pitchFamily="49" charset="0"/>
                <a:cs typeface="Courier New" panose="02070309020205020404" pitchFamily="49" charset="0"/>
              </a:rPr>
              <a:t>-b</a:t>
            </a:r>
            <a:r>
              <a:rPr lang="fr-FR" sz="1400" dirty="0">
                <a:solidFill>
                  <a:schemeClr val="bg1"/>
                </a:solidFill>
                <a:latin typeface="Courier New" panose="02070309020205020404" pitchFamily="49" charset="0"/>
                <a:cs typeface="Courier New" panose="02070309020205020404" pitchFamily="49" charset="0"/>
              </a:rPr>
              <a:t> : passer les commande en élévation de privilège : </a:t>
            </a:r>
            <a:r>
              <a:rPr lang="fr-FR" sz="1400" dirty="0" err="1">
                <a:solidFill>
                  <a:schemeClr val="bg1"/>
                </a:solidFill>
                <a:latin typeface="Courier New" panose="02070309020205020404" pitchFamily="49" charset="0"/>
                <a:cs typeface="Courier New" panose="02070309020205020404" pitchFamily="49" charset="0"/>
              </a:rPr>
              <a:t>sudo</a:t>
            </a:r>
            <a:endParaRPr lang="fr-FR" sz="1400" dirty="0">
              <a:solidFill>
                <a:schemeClr val="bg1"/>
              </a:solidFill>
              <a:latin typeface="Courier New" panose="02070309020205020404" pitchFamily="49" charset="0"/>
              <a:cs typeface="Courier New" panose="02070309020205020404" pitchFamily="49" charset="0"/>
            </a:endParaRPr>
          </a:p>
          <a:p>
            <a:pPr marL="285750" indent="-285750" algn="just">
              <a:spcAft>
                <a:spcPts val="800"/>
              </a:spcAft>
              <a:buFont typeface="Arial" panose="020B0604020202020204" pitchFamily="34" charset="0"/>
              <a:buChar char="•"/>
            </a:pPr>
            <a:r>
              <a:rPr lang="fr-FR" sz="1400" b="1" dirty="0">
                <a:solidFill>
                  <a:schemeClr val="accent4">
                    <a:lumMod val="60000"/>
                    <a:lumOff val="40000"/>
                  </a:schemeClr>
                </a:solidFill>
                <a:latin typeface="Courier New" panose="02070309020205020404" pitchFamily="49" charset="0"/>
                <a:cs typeface="Courier New" panose="02070309020205020404" pitchFamily="49" charset="0"/>
              </a:rPr>
              <a:t>--key-file</a:t>
            </a:r>
            <a:r>
              <a:rPr lang="fr-FR" sz="1400" dirty="0">
                <a:solidFill>
                  <a:schemeClr val="bg1"/>
                </a:solidFill>
                <a:latin typeface="Courier New" panose="02070309020205020404" pitchFamily="49" charset="0"/>
                <a:cs typeface="Courier New" panose="02070309020205020404" pitchFamily="49" charset="0"/>
              </a:rPr>
              <a:t> : lien direct pour la clé privé</a:t>
            </a:r>
          </a:p>
          <a:p>
            <a:pPr marL="285750" indent="-285750" algn="just">
              <a:spcAft>
                <a:spcPts val="800"/>
              </a:spcAft>
              <a:buFont typeface="Arial" panose="020B0604020202020204" pitchFamily="34" charset="0"/>
              <a:buChar char="•"/>
            </a:pPr>
            <a:r>
              <a:rPr lang="fr-FR" sz="1400" b="1" dirty="0">
                <a:solidFill>
                  <a:schemeClr val="accent4">
                    <a:lumMod val="60000"/>
                    <a:lumOff val="40000"/>
                  </a:schemeClr>
                </a:solidFill>
                <a:latin typeface="Courier New" panose="02070309020205020404" pitchFamily="49" charset="0"/>
                <a:cs typeface="Courier New" panose="02070309020205020404" pitchFamily="49" charset="0"/>
              </a:rPr>
              <a:t>-k</a:t>
            </a:r>
            <a:r>
              <a:rPr lang="fr-FR" sz="1400" dirty="0">
                <a:solidFill>
                  <a:schemeClr val="bg1"/>
                </a:solidFill>
                <a:latin typeface="Courier New" panose="02070309020205020404" pitchFamily="49" charset="0"/>
                <a:cs typeface="Courier New" panose="02070309020205020404" pitchFamily="49" charset="0"/>
              </a:rPr>
              <a:t> ou </a:t>
            </a:r>
            <a:r>
              <a:rPr lang="fr-FR" sz="1400" dirty="0" err="1">
                <a:solidFill>
                  <a:schemeClr val="bg1"/>
                </a:solidFill>
                <a:latin typeface="Courier New" panose="02070309020205020404" pitchFamily="49" charset="0"/>
                <a:cs typeface="Courier New" panose="02070309020205020404" pitchFamily="49" charset="0"/>
              </a:rPr>
              <a:t>ask-pass</a:t>
            </a:r>
            <a:r>
              <a:rPr lang="fr-FR" sz="1400" dirty="0">
                <a:solidFill>
                  <a:schemeClr val="bg1"/>
                </a:solidFill>
                <a:latin typeface="Courier New" panose="02070309020205020404" pitchFamily="49" charset="0"/>
                <a:cs typeface="Courier New" panose="02070309020205020404" pitchFamily="49" charset="0"/>
              </a:rPr>
              <a:t> :mot de passe SSH</a:t>
            </a:r>
          </a:p>
          <a:p>
            <a:pPr marL="285750" indent="-285750" algn="just">
              <a:spcAft>
                <a:spcPts val="800"/>
              </a:spcAft>
              <a:buFont typeface="Arial" panose="020B0604020202020204" pitchFamily="34" charset="0"/>
              <a:buChar char="•"/>
            </a:pPr>
            <a:r>
              <a:rPr lang="fr-FR" sz="1400" b="1" dirty="0">
                <a:solidFill>
                  <a:schemeClr val="accent4">
                    <a:lumMod val="60000"/>
                    <a:lumOff val="40000"/>
                  </a:schemeClr>
                </a:solidFill>
                <a:latin typeface="Courier New" panose="02070309020205020404" pitchFamily="49" charset="0"/>
                <a:cs typeface="Courier New" panose="02070309020205020404" pitchFamily="49" charset="0"/>
              </a:rPr>
              <a:t>-K</a:t>
            </a:r>
            <a:r>
              <a:rPr lang="fr-FR" sz="1400" dirty="0">
                <a:solidFill>
                  <a:schemeClr val="bg1"/>
                </a:solidFill>
                <a:latin typeface="Courier New" panose="02070309020205020404" pitchFamily="49" charset="0"/>
                <a:cs typeface="Courier New" panose="02070309020205020404" pitchFamily="49" charset="0"/>
              </a:rPr>
              <a:t> : mot de passe pour élévation du privilège</a:t>
            </a:r>
          </a:p>
          <a:p>
            <a:pPr marL="285750" indent="-285750" algn="just">
              <a:spcAft>
                <a:spcPts val="800"/>
              </a:spcAft>
              <a:buFont typeface="Arial" panose="020B0604020202020204" pitchFamily="34" charset="0"/>
              <a:buChar char="•"/>
            </a:pPr>
            <a:r>
              <a:rPr lang="fr-FR" sz="1400" b="1" dirty="0">
                <a:solidFill>
                  <a:schemeClr val="accent4">
                    <a:lumMod val="60000"/>
                    <a:lumOff val="40000"/>
                  </a:schemeClr>
                </a:solidFill>
                <a:latin typeface="Courier New" panose="02070309020205020404" pitchFamily="49" charset="0"/>
                <a:cs typeface="Courier New" panose="02070309020205020404" pitchFamily="49" charset="0"/>
              </a:rPr>
              <a:t>-C </a:t>
            </a:r>
            <a:r>
              <a:rPr lang="fr-FR" sz="1400" dirty="0">
                <a:solidFill>
                  <a:schemeClr val="bg1"/>
                </a:solidFill>
                <a:latin typeface="Courier New" panose="02070309020205020404" pitchFamily="49" charset="0"/>
                <a:cs typeface="Courier New" panose="02070309020205020404" pitchFamily="49" charset="0"/>
              </a:rPr>
              <a:t>: dry run : faire passer la commande sans l’exécuter réellement : </a:t>
            </a:r>
          </a:p>
          <a:p>
            <a:pPr marL="285750" indent="-285750" algn="just">
              <a:spcAft>
                <a:spcPts val="800"/>
              </a:spcAft>
              <a:buFont typeface="Arial" panose="020B0604020202020204" pitchFamily="34" charset="0"/>
              <a:buChar char="•"/>
            </a:pPr>
            <a:r>
              <a:rPr lang="fr-FR" sz="1400" b="1" dirty="0">
                <a:solidFill>
                  <a:schemeClr val="accent4">
                    <a:lumMod val="60000"/>
                    <a:lumOff val="40000"/>
                  </a:schemeClr>
                </a:solidFill>
                <a:latin typeface="Courier New" panose="02070309020205020404" pitchFamily="49" charset="0"/>
                <a:cs typeface="Courier New" panose="02070309020205020404" pitchFamily="49" charset="0"/>
              </a:rPr>
              <a:t>-D : </a:t>
            </a:r>
            <a:r>
              <a:rPr lang="fr-FR" sz="1400" dirty="0">
                <a:solidFill>
                  <a:schemeClr val="bg1"/>
                </a:solidFill>
                <a:latin typeface="Courier New" panose="02070309020205020404" pitchFamily="49" charset="0"/>
                <a:cs typeface="Courier New" panose="02070309020205020404" pitchFamily="49" charset="0"/>
              </a:rPr>
              <a:t>différences entre l’état existant du système et l’état du système si la commande est exécutée</a:t>
            </a:r>
          </a:p>
          <a:p>
            <a:pPr marL="285750" indent="-285750" algn="just">
              <a:spcAft>
                <a:spcPts val="800"/>
              </a:spcAft>
              <a:buFont typeface="Arial" panose="020B0604020202020204" pitchFamily="34" charset="0"/>
              <a:buChar char="•"/>
            </a:pPr>
            <a:r>
              <a:rPr lang="fr-FR" sz="1400" b="1" dirty="0">
                <a:solidFill>
                  <a:schemeClr val="accent4">
                    <a:lumMod val="60000"/>
                    <a:lumOff val="40000"/>
                  </a:schemeClr>
                </a:solidFill>
                <a:latin typeface="Courier New" panose="02070309020205020404" pitchFamily="49" charset="0"/>
                <a:cs typeface="Courier New" panose="02070309020205020404" pitchFamily="49" charset="0"/>
              </a:rPr>
              <a:t>-</a:t>
            </a:r>
            <a:r>
              <a:rPr lang="fr-FR" sz="1400" b="1" dirty="0" err="1">
                <a:solidFill>
                  <a:schemeClr val="accent4">
                    <a:lumMod val="60000"/>
                    <a:lumOff val="40000"/>
                  </a:schemeClr>
                </a:solidFill>
                <a:latin typeface="Courier New" panose="02070309020205020404" pitchFamily="49" charset="0"/>
                <a:cs typeface="Courier New" panose="02070309020205020404" pitchFamily="49" charset="0"/>
              </a:rPr>
              <a:t>vvv</a:t>
            </a:r>
            <a:r>
              <a:rPr lang="fr-FR" sz="1400" dirty="0">
                <a:solidFill>
                  <a:schemeClr val="bg1"/>
                </a:solidFill>
                <a:latin typeface="Courier New" panose="02070309020205020404" pitchFamily="49" charset="0"/>
                <a:cs typeface="Courier New" panose="02070309020205020404" pitchFamily="49" charset="0"/>
              </a:rPr>
              <a:t> : </a:t>
            </a:r>
            <a:r>
              <a:rPr lang="fr-FR" sz="1400" dirty="0" err="1">
                <a:solidFill>
                  <a:schemeClr val="bg1"/>
                </a:solidFill>
                <a:latin typeface="Courier New" panose="02070309020205020404" pitchFamily="49" charset="0"/>
                <a:cs typeface="Courier New" panose="02070309020205020404" pitchFamily="49" charset="0"/>
              </a:rPr>
              <a:t>verbose</a:t>
            </a:r>
            <a:endParaRPr lang="fr-FR" sz="1400" dirty="0">
              <a:solidFill>
                <a:schemeClr val="bg1"/>
              </a:solidFill>
              <a:latin typeface="Courier New" panose="02070309020205020404" pitchFamily="49" charset="0"/>
              <a:cs typeface="Courier New" panose="02070309020205020404" pitchFamily="49" charset="0"/>
            </a:endParaRPr>
          </a:p>
        </p:txBody>
      </p:sp>
      <p:sp>
        <p:nvSpPr>
          <p:cNvPr id="16" name="ZoneTexte 15">
            <a:extLst>
              <a:ext uri="{FF2B5EF4-FFF2-40B4-BE49-F238E27FC236}">
                <a16:creationId xmlns:a16="http://schemas.microsoft.com/office/drawing/2014/main" id="{0819C788-6E35-20E9-9BBB-15FD58A9D874}"/>
              </a:ext>
            </a:extLst>
          </p:cNvPr>
          <p:cNvSpPr txBox="1"/>
          <p:nvPr/>
        </p:nvSpPr>
        <p:spPr>
          <a:xfrm>
            <a:off x="384932" y="1130998"/>
            <a:ext cx="11554084" cy="1631216"/>
          </a:xfrm>
          <a:prstGeom prst="rect">
            <a:avLst/>
          </a:prstGeom>
          <a:noFill/>
        </p:spPr>
        <p:txBody>
          <a:bodyPr wrap="square">
            <a:spAutoFit/>
          </a:bodyPr>
          <a:lstStyle/>
          <a:p>
            <a:pPr algn="just">
              <a:spcAft>
                <a:spcPts val="800"/>
              </a:spcAft>
            </a:pPr>
            <a:r>
              <a:rPr lang="fr-FR" sz="2000" b="1" dirty="0">
                <a:solidFill>
                  <a:schemeClr val="bg1"/>
                </a:solidFill>
                <a:latin typeface="Calibri" panose="020F0502020204030204" pitchFamily="34" charset="0"/>
                <a:cs typeface="Calibri" panose="020F0502020204030204" pitchFamily="34" charset="0"/>
              </a:rPr>
              <a:t>Les commandes ansible CLI</a:t>
            </a:r>
          </a:p>
          <a:p>
            <a:pPr marL="342900" indent="-342900" algn="just">
              <a:spcAft>
                <a:spcPts val="800"/>
              </a:spcAft>
              <a:buFont typeface="Wingdings" panose="05000000000000000000" pitchFamily="2" charset="2"/>
              <a:buChar char="§"/>
            </a:pPr>
            <a:r>
              <a:rPr lang="fr-FR" sz="2000" dirty="0">
                <a:solidFill>
                  <a:schemeClr val="bg1"/>
                </a:solidFill>
                <a:latin typeface="Calibri" panose="020F0502020204030204" pitchFamily="34" charset="0"/>
                <a:cs typeface="Calibri" panose="020F0502020204030204" pitchFamily="34" charset="0"/>
              </a:rPr>
              <a:t>Peu utilisé au </a:t>
            </a:r>
            <a:r>
              <a:rPr lang="fr-FR" sz="2000" dirty="0" err="1">
                <a:solidFill>
                  <a:schemeClr val="bg1"/>
                </a:solidFill>
                <a:latin typeface="Calibri" panose="020F0502020204030204" pitchFamily="34" charset="0"/>
                <a:cs typeface="Calibri" panose="020F0502020204030204" pitchFamily="34" charset="0"/>
              </a:rPr>
              <a:t>proffil</a:t>
            </a:r>
            <a:r>
              <a:rPr lang="fr-FR" sz="2000" dirty="0">
                <a:solidFill>
                  <a:schemeClr val="bg1"/>
                </a:solidFill>
                <a:latin typeface="Calibri" panose="020F0502020204030204" pitchFamily="34" charset="0"/>
                <a:cs typeface="Calibri" panose="020F0502020204030204" pitchFamily="34" charset="0"/>
              </a:rPr>
              <a:t> de ansible-</a:t>
            </a:r>
            <a:r>
              <a:rPr lang="fr-FR" sz="2000" dirty="0" err="1">
                <a:solidFill>
                  <a:schemeClr val="bg1"/>
                </a:solidFill>
                <a:latin typeface="Calibri" panose="020F0502020204030204" pitchFamily="34" charset="0"/>
                <a:cs typeface="Calibri" panose="020F0502020204030204" pitchFamily="34" charset="0"/>
              </a:rPr>
              <a:t>playbook</a:t>
            </a:r>
            <a:endParaRPr lang="fr-FR" sz="2000" dirty="0">
              <a:solidFill>
                <a:schemeClr val="bg1"/>
              </a:solidFill>
              <a:latin typeface="Calibri" panose="020F0502020204030204" pitchFamily="34" charset="0"/>
              <a:cs typeface="Calibri" panose="020F0502020204030204" pitchFamily="34" charset="0"/>
            </a:endParaRPr>
          </a:p>
          <a:p>
            <a:pPr marL="342900" indent="-342900" algn="just">
              <a:spcAft>
                <a:spcPts val="800"/>
              </a:spcAft>
              <a:buFont typeface="Wingdings" panose="05000000000000000000" pitchFamily="2" charset="2"/>
              <a:buChar char="§"/>
            </a:pPr>
            <a:r>
              <a:rPr lang="fr-FR" sz="2000" dirty="0">
                <a:solidFill>
                  <a:schemeClr val="bg1"/>
                </a:solidFill>
                <a:latin typeface="Calibri" panose="020F0502020204030204" pitchFamily="34" charset="0"/>
                <a:cs typeface="Calibri" panose="020F0502020204030204" pitchFamily="34" charset="0"/>
              </a:rPr>
              <a:t>Beaucoup d’options similaires à la commande </a:t>
            </a:r>
            <a:r>
              <a:rPr lang="fr-FR" sz="2000" dirty="0" err="1">
                <a:solidFill>
                  <a:schemeClr val="bg1"/>
                </a:solidFill>
                <a:latin typeface="Calibri" panose="020F0502020204030204" pitchFamily="34" charset="0"/>
                <a:cs typeface="Calibri" panose="020F0502020204030204" pitchFamily="34" charset="0"/>
              </a:rPr>
              <a:t>ansibe-playbook</a:t>
            </a:r>
            <a:endParaRPr lang="fr-FR" sz="2000" dirty="0">
              <a:solidFill>
                <a:schemeClr val="bg1"/>
              </a:solidFill>
              <a:latin typeface="Calibri" panose="020F0502020204030204" pitchFamily="34" charset="0"/>
              <a:cs typeface="Calibri" panose="020F0502020204030204" pitchFamily="34" charset="0"/>
            </a:endParaRPr>
          </a:p>
          <a:p>
            <a:pPr marL="342900" indent="-342900" algn="just">
              <a:spcAft>
                <a:spcPts val="800"/>
              </a:spcAft>
              <a:buFont typeface="Wingdings" panose="05000000000000000000" pitchFamily="2" charset="2"/>
              <a:buChar char="§"/>
            </a:pPr>
            <a:r>
              <a:rPr lang="fr-FR" sz="2000" dirty="0">
                <a:solidFill>
                  <a:schemeClr val="bg1"/>
                </a:solidFill>
                <a:latin typeface="Calibri" panose="020F0502020204030204" pitchFamily="34" charset="0"/>
                <a:cs typeface="Calibri" panose="020F0502020204030204" pitchFamily="34" charset="0"/>
              </a:rPr>
              <a:t>Permet des tests de connexion</a:t>
            </a:r>
            <a:endParaRPr lang="fr-FR" sz="1600" dirty="0">
              <a:solidFill>
                <a:schemeClr val="bg1"/>
              </a:solidFill>
              <a:latin typeface="Courier New" panose="02070309020205020404" pitchFamily="49" charset="0"/>
              <a:cs typeface="Courier New" panose="02070309020205020404" pitchFamily="49" charset="0"/>
            </a:endParaRPr>
          </a:p>
        </p:txBody>
      </p:sp>
      <p:sp>
        <p:nvSpPr>
          <p:cNvPr id="17" name="ZoneTexte 16">
            <a:extLst>
              <a:ext uri="{FF2B5EF4-FFF2-40B4-BE49-F238E27FC236}">
                <a16:creationId xmlns:a16="http://schemas.microsoft.com/office/drawing/2014/main" id="{9EB452A9-A422-BE70-A01B-00F8A9A4E1EC}"/>
              </a:ext>
            </a:extLst>
          </p:cNvPr>
          <p:cNvSpPr txBox="1"/>
          <p:nvPr/>
        </p:nvSpPr>
        <p:spPr>
          <a:xfrm>
            <a:off x="384932" y="2760120"/>
            <a:ext cx="11422136" cy="400110"/>
          </a:xfrm>
          <a:prstGeom prst="rect">
            <a:avLst/>
          </a:prstGeom>
          <a:noFill/>
        </p:spPr>
        <p:txBody>
          <a:bodyPr wrap="square">
            <a:spAutoFit/>
          </a:bodyPr>
          <a:lstStyle/>
          <a:p>
            <a:pPr algn="just">
              <a:spcAft>
                <a:spcPts val="800"/>
              </a:spcAft>
            </a:pPr>
            <a:r>
              <a:rPr lang="en-US" sz="2000" b="1" dirty="0">
                <a:solidFill>
                  <a:schemeClr val="bg1"/>
                </a:solidFill>
                <a:highlight>
                  <a:srgbClr val="008080"/>
                </a:highlight>
                <a:latin typeface="Courier New" panose="02070309020205020404" pitchFamily="49" charset="0"/>
                <a:cs typeface="Courier New" panose="02070309020205020404" pitchFamily="49" charset="0"/>
              </a:rPr>
              <a:t>ansible </a:t>
            </a:r>
            <a:r>
              <a:rPr lang="en-US" sz="2000" b="1" dirty="0">
                <a:solidFill>
                  <a:srgbClr val="00B0F0"/>
                </a:solidFill>
                <a:highlight>
                  <a:srgbClr val="008080"/>
                </a:highlight>
                <a:latin typeface="Courier New" panose="02070309020205020404" pitchFamily="49" charset="0"/>
                <a:cs typeface="Courier New" panose="02070309020205020404" pitchFamily="49" charset="0"/>
              </a:rPr>
              <a:t>-</a:t>
            </a:r>
            <a:r>
              <a:rPr lang="en-US" sz="2000" b="1" dirty="0" err="1">
                <a:solidFill>
                  <a:srgbClr val="00B0F0"/>
                </a:solidFill>
                <a:highlight>
                  <a:srgbClr val="008080"/>
                </a:highlight>
                <a:latin typeface="Courier New" panose="02070309020205020404" pitchFamily="49" charset="0"/>
                <a:cs typeface="Courier New" panose="02070309020205020404" pitchFamily="49" charset="0"/>
              </a:rPr>
              <a:t>i</a:t>
            </a:r>
            <a:r>
              <a:rPr lang="en-US" sz="2000" b="1" dirty="0">
                <a:solidFill>
                  <a:schemeClr val="bg1"/>
                </a:solidFill>
                <a:highlight>
                  <a:srgbClr val="008080"/>
                </a:highlight>
                <a:latin typeface="Courier New" panose="02070309020205020404" pitchFamily="49" charset="0"/>
                <a:cs typeface="Courier New" panose="02070309020205020404" pitchFamily="49" charset="0"/>
              </a:rPr>
              <a:t> “192.168.233.135,” </a:t>
            </a:r>
            <a:r>
              <a:rPr lang="en-US" sz="2000" b="1" dirty="0">
                <a:solidFill>
                  <a:srgbClr val="00B0F0"/>
                </a:solidFill>
                <a:highlight>
                  <a:srgbClr val="008080"/>
                </a:highlight>
                <a:latin typeface="Courier New" panose="02070309020205020404" pitchFamily="49" charset="0"/>
                <a:cs typeface="Courier New" panose="02070309020205020404" pitchFamily="49" charset="0"/>
              </a:rPr>
              <a:t>all</a:t>
            </a:r>
            <a:r>
              <a:rPr lang="en-US" sz="2000" b="1" dirty="0">
                <a:solidFill>
                  <a:schemeClr val="bg1"/>
                </a:solidFill>
                <a:highlight>
                  <a:srgbClr val="008080"/>
                </a:highlight>
                <a:latin typeface="Courier New" panose="02070309020205020404" pitchFamily="49" charset="0"/>
                <a:cs typeface="Courier New" panose="02070309020205020404" pitchFamily="49" charset="0"/>
              </a:rPr>
              <a:t> </a:t>
            </a:r>
            <a:r>
              <a:rPr lang="en-US" sz="2000" b="1" dirty="0">
                <a:solidFill>
                  <a:srgbClr val="00B0F0"/>
                </a:solidFill>
                <a:highlight>
                  <a:srgbClr val="008080"/>
                </a:highlight>
                <a:latin typeface="Courier New" panose="02070309020205020404" pitchFamily="49" charset="0"/>
                <a:cs typeface="Courier New" panose="02070309020205020404" pitchFamily="49" charset="0"/>
              </a:rPr>
              <a:t>–key-file </a:t>
            </a:r>
            <a:r>
              <a:rPr lang="en-US" sz="2000" b="1" dirty="0">
                <a:solidFill>
                  <a:schemeClr val="bg1"/>
                </a:solidFill>
                <a:highlight>
                  <a:srgbClr val="008080"/>
                </a:highlight>
                <a:latin typeface="Courier New" panose="02070309020205020404" pitchFamily="49" charset="0"/>
                <a:cs typeface="Courier New" panose="02070309020205020404" pitchFamily="49" charset="0"/>
              </a:rPr>
              <a:t>~/.ssh/</a:t>
            </a:r>
            <a:r>
              <a:rPr lang="en-US" sz="1900" b="1" dirty="0" err="1">
                <a:solidFill>
                  <a:schemeClr val="bg1"/>
                </a:solidFill>
                <a:highlight>
                  <a:srgbClr val="008080"/>
                </a:highlight>
                <a:latin typeface="Courier New" panose="02070309020205020404" pitchFamily="49" charset="0"/>
                <a:cs typeface="Courier New" panose="02070309020205020404" pitchFamily="49" charset="0"/>
              </a:rPr>
              <a:t>prkey</a:t>
            </a:r>
            <a:r>
              <a:rPr lang="en-US" sz="2000" b="1" dirty="0">
                <a:solidFill>
                  <a:schemeClr val="bg1"/>
                </a:solidFill>
                <a:highlight>
                  <a:srgbClr val="008080"/>
                </a:highlight>
                <a:latin typeface="Courier New" panose="02070309020205020404" pitchFamily="49" charset="0"/>
                <a:cs typeface="Courier New" panose="02070309020205020404" pitchFamily="49" charset="0"/>
              </a:rPr>
              <a:t> </a:t>
            </a:r>
            <a:r>
              <a:rPr lang="en-US" sz="2000" b="1" dirty="0">
                <a:solidFill>
                  <a:srgbClr val="00B0F0"/>
                </a:solidFill>
                <a:highlight>
                  <a:srgbClr val="008080"/>
                </a:highlight>
                <a:latin typeface="Courier New" panose="02070309020205020404" pitchFamily="49" charset="0"/>
                <a:cs typeface="Courier New" panose="02070309020205020404" pitchFamily="49" charset="0"/>
              </a:rPr>
              <a:t>–u</a:t>
            </a:r>
            <a:r>
              <a:rPr lang="en-US" sz="2000" b="1" dirty="0">
                <a:solidFill>
                  <a:schemeClr val="bg1"/>
                </a:solidFill>
                <a:highlight>
                  <a:srgbClr val="008080"/>
                </a:highlight>
                <a:latin typeface="Courier New" panose="02070309020205020404" pitchFamily="49" charset="0"/>
                <a:cs typeface="Courier New" panose="02070309020205020404" pitchFamily="49" charset="0"/>
              </a:rPr>
              <a:t> </a:t>
            </a:r>
            <a:r>
              <a:rPr lang="en-US" sz="2000" b="1" dirty="0" err="1">
                <a:solidFill>
                  <a:schemeClr val="bg1"/>
                </a:solidFill>
                <a:highlight>
                  <a:srgbClr val="008080"/>
                </a:highlight>
                <a:latin typeface="Courier New" panose="02070309020205020404" pitchFamily="49" charset="0"/>
                <a:cs typeface="Courier New" panose="02070309020205020404" pitchFamily="49" charset="0"/>
              </a:rPr>
              <a:t>xirtam</a:t>
            </a:r>
            <a:r>
              <a:rPr lang="en-US" sz="2000" b="1" dirty="0">
                <a:solidFill>
                  <a:schemeClr val="bg1"/>
                </a:solidFill>
                <a:highlight>
                  <a:srgbClr val="008080"/>
                </a:highlight>
                <a:latin typeface="Courier New" panose="02070309020205020404" pitchFamily="49" charset="0"/>
                <a:cs typeface="Courier New" panose="02070309020205020404" pitchFamily="49" charset="0"/>
              </a:rPr>
              <a:t> </a:t>
            </a:r>
            <a:r>
              <a:rPr lang="en-US" sz="2000" b="1" dirty="0">
                <a:solidFill>
                  <a:srgbClr val="00B0F0"/>
                </a:solidFill>
                <a:highlight>
                  <a:srgbClr val="008080"/>
                </a:highlight>
                <a:latin typeface="Courier New" panose="02070309020205020404" pitchFamily="49" charset="0"/>
                <a:cs typeface="Courier New" panose="02070309020205020404" pitchFamily="49" charset="0"/>
              </a:rPr>
              <a:t>-m</a:t>
            </a:r>
            <a:r>
              <a:rPr lang="en-US" sz="2000" b="1" dirty="0">
                <a:solidFill>
                  <a:schemeClr val="bg1"/>
                </a:solidFill>
                <a:highlight>
                  <a:srgbClr val="008080"/>
                </a:highlight>
                <a:latin typeface="Courier New" panose="02070309020205020404" pitchFamily="49" charset="0"/>
                <a:cs typeface="Courier New" panose="02070309020205020404" pitchFamily="49" charset="0"/>
              </a:rPr>
              <a:t> ping</a:t>
            </a:r>
            <a:endParaRPr lang="fr-FR" sz="20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4948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bg1"/>
                </a:solidFill>
              </a:rPr>
              <a:t>05/06/2024</a:t>
            </a:fld>
            <a:endParaRPr lang="fr-FR" dirty="0">
              <a:solidFill>
                <a:schemeClr val="bg1"/>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bg1"/>
                </a:solidFill>
              </a:rPr>
              <a:t>Mohamed 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bg1"/>
                </a:solidFill>
              </a:rPr>
              <a:t>23</a:t>
            </a:fld>
            <a:endParaRPr lang="fr-FR" b="1" dirty="0">
              <a:solidFill>
                <a:schemeClr val="bg1"/>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sp>
        <p:nvSpPr>
          <p:cNvPr id="17" name="ZoneTexte 16">
            <a:extLst>
              <a:ext uri="{FF2B5EF4-FFF2-40B4-BE49-F238E27FC236}">
                <a16:creationId xmlns:a16="http://schemas.microsoft.com/office/drawing/2014/main" id="{4DD6E01E-A16F-4D45-BA53-CC914278CD67}"/>
              </a:ext>
            </a:extLst>
          </p:cNvPr>
          <p:cNvSpPr txBox="1"/>
          <p:nvPr/>
        </p:nvSpPr>
        <p:spPr>
          <a:xfrm>
            <a:off x="384932" y="1439801"/>
            <a:ext cx="11494329" cy="369332"/>
          </a:xfrm>
          <a:prstGeom prst="rect">
            <a:avLst/>
          </a:prstGeom>
          <a:noFill/>
        </p:spPr>
        <p:txBody>
          <a:bodyPr wrap="square">
            <a:spAutoFit/>
          </a:bodyPr>
          <a:lstStyle/>
          <a:p>
            <a:r>
              <a:rPr lang="fr-FR" dirty="0">
                <a:solidFill>
                  <a:schemeClr val="bg1"/>
                </a:solidFill>
                <a:highlight>
                  <a:srgbClr val="008080"/>
                </a:highlight>
                <a:latin typeface="Courier New" panose="02070309020205020404" pitchFamily="49" charset="0"/>
                <a:cs typeface="Courier New" panose="02070309020205020404" pitchFamily="49" charset="0"/>
              </a:rPr>
              <a:t>ansible –i </a:t>
            </a:r>
            <a:r>
              <a:rPr lang="en-US" dirty="0">
                <a:solidFill>
                  <a:schemeClr val="bg1"/>
                </a:solidFill>
                <a:highlight>
                  <a:srgbClr val="008080"/>
                </a:highlight>
                <a:latin typeface="Courier New" panose="02070309020205020404" pitchFamily="49" charset="0"/>
                <a:cs typeface="Courier New" panose="02070309020205020404" pitchFamily="49" charset="0"/>
              </a:rPr>
              <a:t>“</a:t>
            </a:r>
            <a:r>
              <a:rPr lang="fr-FR" dirty="0">
                <a:solidFill>
                  <a:schemeClr val="bg1"/>
                </a:solidFill>
                <a:highlight>
                  <a:srgbClr val="008080"/>
                </a:highlight>
                <a:latin typeface="Courier New" panose="02070309020205020404" pitchFamily="49" charset="0"/>
                <a:cs typeface="Courier New" panose="02070309020205020404" pitchFamily="49" charset="0"/>
              </a:rPr>
              <a:t>ip1,ip2</a:t>
            </a:r>
            <a:r>
              <a:rPr lang="en-US" dirty="0">
                <a:solidFill>
                  <a:schemeClr val="bg1"/>
                </a:solidFill>
                <a:highlight>
                  <a:srgbClr val="008080"/>
                </a:highlight>
                <a:latin typeface="Courier New" panose="02070309020205020404" pitchFamily="49" charset="0"/>
                <a:cs typeface="Courier New" panose="02070309020205020404" pitchFamily="49" charset="0"/>
              </a:rPr>
              <a:t>“</a:t>
            </a:r>
            <a:r>
              <a:rPr lang="fr-FR" dirty="0">
                <a:solidFill>
                  <a:schemeClr val="bg1"/>
                </a:solidFill>
                <a:highlight>
                  <a:srgbClr val="008080"/>
                </a:highlight>
                <a:latin typeface="Courier New" panose="02070309020205020404" pitchFamily="49" charset="0"/>
                <a:cs typeface="Courier New" panose="02070309020205020404" pitchFamily="49" charset="0"/>
              </a:rPr>
              <a:t> all </a:t>
            </a:r>
            <a:r>
              <a:rPr lang="en-US" dirty="0">
                <a:solidFill>
                  <a:schemeClr val="bg1"/>
                </a:solidFill>
                <a:highlight>
                  <a:srgbClr val="008080"/>
                </a:highlight>
                <a:latin typeface="Courier New" panose="02070309020205020404" pitchFamily="49" charset="0"/>
                <a:cs typeface="Courier New" panose="02070309020205020404" pitchFamily="49" charset="0"/>
              </a:rPr>
              <a:t>--key-file ~/.ssh/</a:t>
            </a:r>
            <a:r>
              <a:rPr lang="en-US" dirty="0" err="1">
                <a:solidFill>
                  <a:schemeClr val="bg1"/>
                </a:solidFill>
                <a:highlight>
                  <a:srgbClr val="008080"/>
                </a:highlight>
                <a:latin typeface="Courier New" panose="02070309020205020404" pitchFamily="49" charset="0"/>
                <a:cs typeface="Courier New" panose="02070309020205020404" pitchFamily="49" charset="0"/>
              </a:rPr>
              <a:t>prkey</a:t>
            </a:r>
            <a:r>
              <a:rPr lang="fr-FR" dirty="0">
                <a:solidFill>
                  <a:schemeClr val="bg1"/>
                </a:solidFill>
                <a:highlight>
                  <a:srgbClr val="008080"/>
                </a:highlight>
                <a:latin typeface="Courier New" panose="02070309020205020404" pitchFamily="49" charset="0"/>
                <a:cs typeface="Courier New" panose="02070309020205020404" pitchFamily="49" charset="0"/>
              </a:rPr>
              <a:t> -m ping</a:t>
            </a:r>
          </a:p>
        </p:txBody>
      </p:sp>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7345769"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Commandes ad-hoc</a:t>
            </a:r>
            <a:endParaRPr lang="fr-FR" sz="3200" dirty="0">
              <a:solidFill>
                <a:schemeClr val="bg1"/>
              </a:solidFill>
            </a:endParaRPr>
          </a:p>
        </p:txBody>
      </p:sp>
      <p:sp>
        <p:nvSpPr>
          <p:cNvPr id="4" name="ZoneTexte 3">
            <a:extLst>
              <a:ext uri="{FF2B5EF4-FFF2-40B4-BE49-F238E27FC236}">
                <a16:creationId xmlns:a16="http://schemas.microsoft.com/office/drawing/2014/main" id="{68F8EC09-9636-439B-35D4-E443F2475054}"/>
              </a:ext>
            </a:extLst>
          </p:cNvPr>
          <p:cNvSpPr txBox="1"/>
          <p:nvPr/>
        </p:nvSpPr>
        <p:spPr>
          <a:xfrm>
            <a:off x="350858" y="2118203"/>
            <a:ext cx="11554084" cy="369332"/>
          </a:xfrm>
          <a:prstGeom prst="rect">
            <a:avLst/>
          </a:prstGeom>
          <a:noFill/>
        </p:spPr>
        <p:txBody>
          <a:bodyPr wrap="square">
            <a:spAutoFit/>
          </a:bodyPr>
          <a:lstStyle/>
          <a:p>
            <a:pPr algn="just">
              <a:spcAft>
                <a:spcPts val="800"/>
              </a:spcAft>
            </a:pPr>
            <a:r>
              <a:rPr lang="en-US" dirty="0">
                <a:solidFill>
                  <a:schemeClr val="bg1"/>
                </a:solidFill>
                <a:highlight>
                  <a:srgbClr val="008080"/>
                </a:highlight>
                <a:latin typeface="Courier New" panose="02070309020205020404" pitchFamily="49" charset="0"/>
                <a:cs typeface="Courier New" panose="02070309020205020404" pitchFamily="49" charset="0"/>
              </a:rPr>
              <a:t>ansible </a:t>
            </a:r>
            <a:r>
              <a:rPr lang="fr-FR" dirty="0">
                <a:solidFill>
                  <a:schemeClr val="bg1"/>
                </a:solidFill>
                <a:highlight>
                  <a:srgbClr val="008080"/>
                </a:highlight>
                <a:latin typeface="Courier New" panose="02070309020205020404" pitchFamily="49" charset="0"/>
                <a:cs typeface="Courier New" panose="02070309020205020404" pitchFamily="49" charset="0"/>
              </a:rPr>
              <a:t>–i </a:t>
            </a:r>
            <a:r>
              <a:rPr lang="en-US" dirty="0">
                <a:solidFill>
                  <a:schemeClr val="bg1"/>
                </a:solidFill>
                <a:highlight>
                  <a:srgbClr val="008080"/>
                </a:highlight>
                <a:latin typeface="Courier New" panose="02070309020205020404" pitchFamily="49" charset="0"/>
                <a:cs typeface="Courier New" panose="02070309020205020404" pitchFamily="49" charset="0"/>
              </a:rPr>
              <a:t>“</a:t>
            </a:r>
            <a:r>
              <a:rPr lang="fr-FR" dirty="0">
                <a:solidFill>
                  <a:schemeClr val="bg1"/>
                </a:solidFill>
                <a:highlight>
                  <a:srgbClr val="008080"/>
                </a:highlight>
                <a:latin typeface="Courier New" panose="02070309020205020404" pitchFamily="49" charset="0"/>
                <a:cs typeface="Courier New" panose="02070309020205020404" pitchFamily="49" charset="0"/>
              </a:rPr>
              <a:t>ip1,ip2</a:t>
            </a:r>
            <a:r>
              <a:rPr lang="en-US" dirty="0">
                <a:solidFill>
                  <a:schemeClr val="bg1"/>
                </a:solidFill>
                <a:highlight>
                  <a:srgbClr val="008080"/>
                </a:highlight>
                <a:latin typeface="Courier New" panose="02070309020205020404" pitchFamily="49" charset="0"/>
                <a:cs typeface="Courier New" panose="02070309020205020404" pitchFamily="49" charset="0"/>
              </a:rPr>
              <a:t>“</a:t>
            </a:r>
            <a:r>
              <a:rPr lang="fr-FR" dirty="0">
                <a:solidFill>
                  <a:schemeClr val="bg1"/>
                </a:solidFill>
                <a:highlight>
                  <a:srgbClr val="008080"/>
                </a:highlight>
                <a:latin typeface="Courier New" panose="02070309020205020404" pitchFamily="49" charset="0"/>
                <a:cs typeface="Courier New" panose="02070309020205020404" pitchFamily="49" charset="0"/>
              </a:rPr>
              <a:t> </a:t>
            </a:r>
            <a:r>
              <a:rPr lang="en-US" dirty="0">
                <a:solidFill>
                  <a:schemeClr val="bg1"/>
                </a:solidFill>
                <a:highlight>
                  <a:srgbClr val="008080"/>
                </a:highlight>
                <a:latin typeface="Courier New" panose="02070309020205020404" pitchFamily="49" charset="0"/>
                <a:cs typeface="Courier New" panose="02070309020205020404" pitchFamily="49" charset="0"/>
              </a:rPr>
              <a:t>all --key-file ~/.ssh/</a:t>
            </a:r>
            <a:r>
              <a:rPr lang="en-US" dirty="0" err="1">
                <a:solidFill>
                  <a:schemeClr val="bg1"/>
                </a:solidFill>
                <a:highlight>
                  <a:srgbClr val="008080"/>
                </a:highlight>
                <a:latin typeface="Courier New" panose="02070309020205020404" pitchFamily="49" charset="0"/>
                <a:cs typeface="Courier New" panose="02070309020205020404" pitchFamily="49" charset="0"/>
              </a:rPr>
              <a:t>prkey</a:t>
            </a:r>
            <a:r>
              <a:rPr lang="en-US" dirty="0">
                <a:solidFill>
                  <a:schemeClr val="bg1"/>
                </a:solidFill>
                <a:highlight>
                  <a:srgbClr val="008080"/>
                </a:highlight>
                <a:latin typeface="Courier New" panose="02070309020205020404" pitchFamily="49" charset="0"/>
                <a:cs typeface="Courier New" panose="02070309020205020404" pitchFamily="49" charset="0"/>
              </a:rPr>
              <a:t> --list-host </a:t>
            </a:r>
            <a:endParaRPr lang="fr-FR" dirty="0">
              <a:solidFill>
                <a:schemeClr val="bg1"/>
              </a:solidFill>
              <a:latin typeface="Courier New" panose="02070309020205020404" pitchFamily="49" charset="0"/>
              <a:cs typeface="Courier New" panose="02070309020205020404" pitchFamily="49" charset="0"/>
            </a:endParaRPr>
          </a:p>
        </p:txBody>
      </p:sp>
      <p:sp>
        <p:nvSpPr>
          <p:cNvPr id="8" name="ZoneTexte 7">
            <a:extLst>
              <a:ext uri="{FF2B5EF4-FFF2-40B4-BE49-F238E27FC236}">
                <a16:creationId xmlns:a16="http://schemas.microsoft.com/office/drawing/2014/main" id="{917A9DA7-375F-DE36-246B-CF4CAB1CC91B}"/>
              </a:ext>
            </a:extLst>
          </p:cNvPr>
          <p:cNvSpPr txBox="1"/>
          <p:nvPr/>
        </p:nvSpPr>
        <p:spPr>
          <a:xfrm>
            <a:off x="350858" y="4122860"/>
            <a:ext cx="11494329" cy="646331"/>
          </a:xfrm>
          <a:prstGeom prst="rect">
            <a:avLst/>
          </a:prstGeom>
          <a:noFill/>
        </p:spPr>
        <p:txBody>
          <a:bodyPr wrap="square">
            <a:spAutoFit/>
          </a:bodyPr>
          <a:lstStyle/>
          <a:p>
            <a:r>
              <a:rPr lang="en-US" dirty="0" err="1">
                <a:solidFill>
                  <a:schemeClr val="bg1"/>
                </a:solidFill>
                <a:highlight>
                  <a:srgbClr val="008080"/>
                </a:highlight>
                <a:latin typeface="Courier New" panose="02070309020205020404" pitchFamily="49" charset="0"/>
                <a:cs typeface="Courier New" panose="02070309020205020404" pitchFamily="49" charset="0"/>
              </a:rPr>
              <a:t>sshpass</a:t>
            </a:r>
            <a:r>
              <a:rPr lang="en-US" dirty="0">
                <a:solidFill>
                  <a:schemeClr val="bg1"/>
                </a:solidFill>
                <a:highlight>
                  <a:srgbClr val="008080"/>
                </a:highlight>
                <a:latin typeface="Courier New" panose="02070309020205020404" pitchFamily="49" charset="0"/>
                <a:cs typeface="Courier New" panose="02070309020205020404" pitchFamily="49" charset="0"/>
              </a:rPr>
              <a:t> -p '</a:t>
            </a:r>
            <a:r>
              <a:rPr lang="en-US" dirty="0" err="1">
                <a:solidFill>
                  <a:schemeClr val="bg1"/>
                </a:solidFill>
                <a:highlight>
                  <a:srgbClr val="008080"/>
                </a:highlight>
                <a:latin typeface="Courier New" panose="02070309020205020404" pitchFamily="49" charset="0"/>
                <a:cs typeface="Courier New" panose="02070309020205020404" pitchFamily="49" charset="0"/>
              </a:rPr>
              <a:t>ppp</a:t>
            </a:r>
            <a:r>
              <a:rPr lang="en-US" dirty="0">
                <a:solidFill>
                  <a:schemeClr val="bg1"/>
                </a:solidFill>
                <a:highlight>
                  <a:srgbClr val="008080"/>
                </a:highlight>
                <a:latin typeface="Courier New" panose="02070309020205020404" pitchFamily="49" charset="0"/>
                <a:cs typeface="Courier New" panose="02070309020205020404" pitchFamily="49" charset="0"/>
              </a:rPr>
              <a:t>' ansible </a:t>
            </a:r>
            <a:r>
              <a:rPr lang="fr-FR" dirty="0">
                <a:solidFill>
                  <a:schemeClr val="bg1"/>
                </a:solidFill>
                <a:highlight>
                  <a:srgbClr val="008080"/>
                </a:highlight>
                <a:latin typeface="Courier New" panose="02070309020205020404" pitchFamily="49" charset="0"/>
                <a:cs typeface="Courier New" panose="02070309020205020404" pitchFamily="49" charset="0"/>
              </a:rPr>
              <a:t>–i </a:t>
            </a:r>
            <a:r>
              <a:rPr lang="en-US" dirty="0">
                <a:solidFill>
                  <a:schemeClr val="bg1"/>
                </a:solidFill>
                <a:highlight>
                  <a:srgbClr val="008080"/>
                </a:highlight>
                <a:latin typeface="Courier New" panose="02070309020205020404" pitchFamily="49" charset="0"/>
                <a:cs typeface="Courier New" panose="02070309020205020404" pitchFamily="49" charset="0"/>
              </a:rPr>
              <a:t>“</a:t>
            </a:r>
            <a:r>
              <a:rPr lang="fr-FR" dirty="0">
                <a:solidFill>
                  <a:schemeClr val="bg1"/>
                </a:solidFill>
                <a:highlight>
                  <a:srgbClr val="008080"/>
                </a:highlight>
                <a:latin typeface="Courier New" panose="02070309020205020404" pitchFamily="49" charset="0"/>
                <a:cs typeface="Courier New" panose="02070309020205020404" pitchFamily="49" charset="0"/>
              </a:rPr>
              <a:t>ip1,ip2</a:t>
            </a:r>
            <a:r>
              <a:rPr lang="en-US" dirty="0">
                <a:solidFill>
                  <a:schemeClr val="bg1"/>
                </a:solidFill>
                <a:highlight>
                  <a:srgbClr val="008080"/>
                </a:highlight>
                <a:latin typeface="Courier New" panose="02070309020205020404" pitchFamily="49" charset="0"/>
                <a:cs typeface="Courier New" panose="02070309020205020404" pitchFamily="49" charset="0"/>
              </a:rPr>
              <a:t>“</a:t>
            </a:r>
            <a:r>
              <a:rPr lang="fr-FR" dirty="0">
                <a:solidFill>
                  <a:schemeClr val="bg1"/>
                </a:solidFill>
                <a:highlight>
                  <a:srgbClr val="008080"/>
                </a:highlight>
                <a:latin typeface="Courier New" panose="02070309020205020404" pitchFamily="49" charset="0"/>
                <a:cs typeface="Courier New" panose="02070309020205020404" pitchFamily="49" charset="0"/>
              </a:rPr>
              <a:t> </a:t>
            </a:r>
            <a:r>
              <a:rPr lang="en-US" dirty="0">
                <a:solidFill>
                  <a:schemeClr val="bg1"/>
                </a:solidFill>
                <a:highlight>
                  <a:srgbClr val="008080"/>
                </a:highlight>
                <a:latin typeface="Courier New" panose="02070309020205020404" pitchFamily="49" charset="0"/>
                <a:cs typeface="Courier New" panose="02070309020205020404" pitchFamily="49" charset="0"/>
              </a:rPr>
              <a:t>all -k --extra-vars '</a:t>
            </a:r>
            <a:r>
              <a:rPr lang="en-US" dirty="0" err="1">
                <a:solidFill>
                  <a:schemeClr val="bg1"/>
                </a:solidFill>
                <a:highlight>
                  <a:srgbClr val="008080"/>
                </a:highlight>
                <a:latin typeface="Courier New" panose="02070309020205020404" pitchFamily="49" charset="0"/>
                <a:cs typeface="Courier New" panose="02070309020205020404" pitchFamily="49" charset="0"/>
              </a:rPr>
              <a:t>ansible_ssh_common_args</a:t>
            </a:r>
            <a:r>
              <a:rPr lang="en-US" dirty="0">
                <a:solidFill>
                  <a:schemeClr val="bg1"/>
                </a:solidFill>
                <a:highlight>
                  <a:srgbClr val="008080"/>
                </a:highlight>
                <a:latin typeface="Courier New" panose="02070309020205020404" pitchFamily="49" charset="0"/>
                <a:cs typeface="Courier New" panose="02070309020205020404" pitchFamily="49" charset="0"/>
              </a:rPr>
              <a:t>="-o </a:t>
            </a:r>
            <a:r>
              <a:rPr lang="en-US" dirty="0" err="1">
                <a:solidFill>
                  <a:schemeClr val="bg1"/>
                </a:solidFill>
                <a:highlight>
                  <a:srgbClr val="008080"/>
                </a:highlight>
                <a:latin typeface="Courier New" panose="02070309020205020404" pitchFamily="49" charset="0"/>
                <a:cs typeface="Courier New" panose="02070309020205020404" pitchFamily="49" charset="0"/>
              </a:rPr>
              <a:t>PreferredAuthentications</a:t>
            </a:r>
            <a:r>
              <a:rPr lang="en-US" dirty="0">
                <a:solidFill>
                  <a:schemeClr val="bg1"/>
                </a:solidFill>
                <a:highlight>
                  <a:srgbClr val="008080"/>
                </a:highlight>
                <a:latin typeface="Courier New" panose="02070309020205020404" pitchFamily="49" charset="0"/>
                <a:cs typeface="Courier New" panose="02070309020205020404" pitchFamily="49" charset="0"/>
              </a:rPr>
              <a:t>=password"' -m ping</a:t>
            </a:r>
            <a:endParaRPr lang="fr-FR" dirty="0">
              <a:solidFill>
                <a:schemeClr val="bg1"/>
              </a:solidFill>
              <a:highlight>
                <a:srgbClr val="008080"/>
              </a:highlight>
              <a:latin typeface="Courier New" panose="02070309020205020404" pitchFamily="49" charset="0"/>
              <a:cs typeface="Courier New" panose="02070309020205020404" pitchFamily="49" charset="0"/>
            </a:endParaRPr>
          </a:p>
        </p:txBody>
      </p:sp>
      <p:sp>
        <p:nvSpPr>
          <p:cNvPr id="9" name="ZoneTexte 8">
            <a:extLst>
              <a:ext uri="{FF2B5EF4-FFF2-40B4-BE49-F238E27FC236}">
                <a16:creationId xmlns:a16="http://schemas.microsoft.com/office/drawing/2014/main" id="{748F0D09-ED3B-D42F-F0A0-5DE49968646E}"/>
              </a:ext>
            </a:extLst>
          </p:cNvPr>
          <p:cNvSpPr txBox="1"/>
          <p:nvPr/>
        </p:nvSpPr>
        <p:spPr>
          <a:xfrm>
            <a:off x="336643" y="5096965"/>
            <a:ext cx="11494329" cy="369332"/>
          </a:xfrm>
          <a:prstGeom prst="rect">
            <a:avLst/>
          </a:prstGeom>
          <a:noFill/>
        </p:spPr>
        <p:txBody>
          <a:bodyPr wrap="square">
            <a:spAutoFit/>
          </a:bodyPr>
          <a:lstStyle/>
          <a:p>
            <a:r>
              <a:rPr lang="fr-FR" dirty="0">
                <a:solidFill>
                  <a:schemeClr val="bg1"/>
                </a:solidFill>
                <a:highlight>
                  <a:srgbClr val="008080"/>
                </a:highlight>
                <a:latin typeface="Courier New" panose="02070309020205020404" pitchFamily="49" charset="0"/>
                <a:cs typeface="Courier New" panose="02070309020205020404" pitchFamily="49" charset="0"/>
              </a:rPr>
              <a:t>ansible –i </a:t>
            </a:r>
            <a:r>
              <a:rPr lang="en-US" dirty="0">
                <a:solidFill>
                  <a:schemeClr val="bg1"/>
                </a:solidFill>
                <a:highlight>
                  <a:srgbClr val="008080"/>
                </a:highlight>
                <a:latin typeface="Courier New" panose="02070309020205020404" pitchFamily="49" charset="0"/>
                <a:cs typeface="Courier New" panose="02070309020205020404" pitchFamily="49" charset="0"/>
              </a:rPr>
              <a:t>“</a:t>
            </a:r>
            <a:r>
              <a:rPr lang="fr-FR" dirty="0">
                <a:solidFill>
                  <a:schemeClr val="bg1"/>
                </a:solidFill>
                <a:highlight>
                  <a:srgbClr val="008080"/>
                </a:highlight>
                <a:latin typeface="Courier New" panose="02070309020205020404" pitchFamily="49" charset="0"/>
                <a:cs typeface="Courier New" panose="02070309020205020404" pitchFamily="49" charset="0"/>
              </a:rPr>
              <a:t>ip1,ip2</a:t>
            </a:r>
            <a:r>
              <a:rPr lang="en-US" dirty="0">
                <a:solidFill>
                  <a:schemeClr val="bg1"/>
                </a:solidFill>
                <a:highlight>
                  <a:srgbClr val="008080"/>
                </a:highlight>
                <a:latin typeface="Courier New" panose="02070309020205020404" pitchFamily="49" charset="0"/>
                <a:cs typeface="Courier New" panose="02070309020205020404" pitchFamily="49" charset="0"/>
              </a:rPr>
              <a:t>“</a:t>
            </a:r>
            <a:r>
              <a:rPr lang="fr-FR" dirty="0">
                <a:solidFill>
                  <a:schemeClr val="bg1"/>
                </a:solidFill>
                <a:highlight>
                  <a:srgbClr val="008080"/>
                </a:highlight>
                <a:latin typeface="Courier New" panose="02070309020205020404" pitchFamily="49" charset="0"/>
                <a:cs typeface="Courier New" panose="02070309020205020404" pitchFamily="49" charset="0"/>
              </a:rPr>
              <a:t> all </a:t>
            </a:r>
            <a:r>
              <a:rPr lang="en-US" dirty="0">
                <a:solidFill>
                  <a:schemeClr val="bg1"/>
                </a:solidFill>
                <a:highlight>
                  <a:srgbClr val="008080"/>
                </a:highlight>
                <a:latin typeface="Courier New" panose="02070309020205020404" pitchFamily="49" charset="0"/>
                <a:cs typeface="Courier New" panose="02070309020205020404" pitchFamily="49" charset="0"/>
              </a:rPr>
              <a:t>--key-file ~/.ssh/</a:t>
            </a:r>
            <a:r>
              <a:rPr lang="en-US" dirty="0" err="1">
                <a:solidFill>
                  <a:schemeClr val="bg1"/>
                </a:solidFill>
                <a:highlight>
                  <a:srgbClr val="008080"/>
                </a:highlight>
                <a:latin typeface="Courier New" panose="02070309020205020404" pitchFamily="49" charset="0"/>
                <a:cs typeface="Courier New" panose="02070309020205020404" pitchFamily="49" charset="0"/>
              </a:rPr>
              <a:t>prkey</a:t>
            </a:r>
            <a:r>
              <a:rPr lang="fr-FR" dirty="0">
                <a:solidFill>
                  <a:schemeClr val="bg1"/>
                </a:solidFill>
                <a:highlight>
                  <a:srgbClr val="008080"/>
                </a:highlight>
                <a:latin typeface="Courier New" panose="02070309020205020404" pitchFamily="49" charset="0"/>
                <a:cs typeface="Courier New" panose="02070309020205020404" pitchFamily="49" charset="0"/>
              </a:rPr>
              <a:t> -m command –a uptime</a:t>
            </a:r>
          </a:p>
        </p:txBody>
      </p:sp>
      <p:sp>
        <p:nvSpPr>
          <p:cNvPr id="19" name="ZoneTexte 18">
            <a:extLst>
              <a:ext uri="{FF2B5EF4-FFF2-40B4-BE49-F238E27FC236}">
                <a16:creationId xmlns:a16="http://schemas.microsoft.com/office/drawing/2014/main" id="{66FE795D-F131-1C6D-96EA-F3361F92FDC4}"/>
              </a:ext>
            </a:extLst>
          </p:cNvPr>
          <p:cNvSpPr txBox="1"/>
          <p:nvPr/>
        </p:nvSpPr>
        <p:spPr>
          <a:xfrm>
            <a:off x="387873" y="3440804"/>
            <a:ext cx="11491388" cy="369332"/>
          </a:xfrm>
          <a:prstGeom prst="rect">
            <a:avLst/>
          </a:prstGeom>
          <a:noFill/>
        </p:spPr>
        <p:txBody>
          <a:bodyPr wrap="square">
            <a:spAutoFit/>
          </a:bodyPr>
          <a:lstStyle/>
          <a:p>
            <a:pPr algn="just">
              <a:spcAft>
                <a:spcPts val="800"/>
              </a:spcAft>
            </a:pPr>
            <a:r>
              <a:rPr lang="en-US" dirty="0">
                <a:solidFill>
                  <a:schemeClr val="bg1"/>
                </a:solidFill>
                <a:highlight>
                  <a:srgbClr val="008080"/>
                </a:highlight>
                <a:latin typeface="Courier New" panose="02070309020205020404" pitchFamily="49" charset="0"/>
                <a:cs typeface="Courier New" panose="02070309020205020404" pitchFamily="49" charset="0"/>
              </a:rPr>
              <a:t>ansible </a:t>
            </a:r>
            <a:r>
              <a:rPr lang="fr-FR" dirty="0">
                <a:solidFill>
                  <a:schemeClr val="bg1"/>
                </a:solidFill>
                <a:highlight>
                  <a:srgbClr val="008080"/>
                </a:highlight>
                <a:latin typeface="Courier New" panose="02070309020205020404" pitchFamily="49" charset="0"/>
                <a:cs typeface="Courier New" panose="02070309020205020404" pitchFamily="49" charset="0"/>
              </a:rPr>
              <a:t>–i </a:t>
            </a:r>
            <a:r>
              <a:rPr lang="en-US" dirty="0">
                <a:solidFill>
                  <a:schemeClr val="bg1"/>
                </a:solidFill>
                <a:highlight>
                  <a:srgbClr val="008080"/>
                </a:highlight>
                <a:latin typeface="Courier New" panose="02070309020205020404" pitchFamily="49" charset="0"/>
                <a:cs typeface="Courier New" panose="02070309020205020404" pitchFamily="49" charset="0"/>
              </a:rPr>
              <a:t>“</a:t>
            </a:r>
            <a:r>
              <a:rPr lang="fr-FR" dirty="0">
                <a:solidFill>
                  <a:schemeClr val="bg1"/>
                </a:solidFill>
                <a:highlight>
                  <a:srgbClr val="008080"/>
                </a:highlight>
                <a:latin typeface="Courier New" panose="02070309020205020404" pitchFamily="49" charset="0"/>
                <a:cs typeface="Courier New" panose="02070309020205020404" pitchFamily="49" charset="0"/>
              </a:rPr>
              <a:t>ip1,ip2</a:t>
            </a:r>
            <a:r>
              <a:rPr lang="en-US" dirty="0">
                <a:solidFill>
                  <a:schemeClr val="bg1"/>
                </a:solidFill>
                <a:highlight>
                  <a:srgbClr val="008080"/>
                </a:highlight>
                <a:latin typeface="Courier New" panose="02070309020205020404" pitchFamily="49" charset="0"/>
                <a:cs typeface="Courier New" panose="02070309020205020404" pitchFamily="49" charset="0"/>
              </a:rPr>
              <a:t>“</a:t>
            </a:r>
            <a:r>
              <a:rPr lang="fr-FR" dirty="0">
                <a:solidFill>
                  <a:schemeClr val="bg1"/>
                </a:solidFill>
                <a:highlight>
                  <a:srgbClr val="008080"/>
                </a:highlight>
                <a:latin typeface="Courier New" panose="02070309020205020404" pitchFamily="49" charset="0"/>
                <a:cs typeface="Courier New" panose="02070309020205020404" pitchFamily="49" charset="0"/>
              </a:rPr>
              <a:t> </a:t>
            </a:r>
            <a:r>
              <a:rPr lang="en-US" dirty="0">
                <a:solidFill>
                  <a:schemeClr val="bg1"/>
                </a:solidFill>
                <a:highlight>
                  <a:srgbClr val="008080"/>
                </a:highlight>
                <a:latin typeface="Courier New" panose="02070309020205020404" pitchFamily="49" charset="0"/>
                <a:cs typeface="Courier New" panose="02070309020205020404" pitchFamily="49" charset="0"/>
              </a:rPr>
              <a:t>all --key-file ~/.ssh/</a:t>
            </a:r>
            <a:r>
              <a:rPr lang="en-US" dirty="0" err="1">
                <a:solidFill>
                  <a:schemeClr val="bg1"/>
                </a:solidFill>
                <a:highlight>
                  <a:srgbClr val="008080"/>
                </a:highlight>
                <a:latin typeface="Courier New" panose="02070309020205020404" pitchFamily="49" charset="0"/>
                <a:cs typeface="Courier New" panose="02070309020205020404" pitchFamily="49" charset="0"/>
              </a:rPr>
              <a:t>prkey</a:t>
            </a:r>
            <a:r>
              <a:rPr lang="en-US" dirty="0">
                <a:solidFill>
                  <a:schemeClr val="bg1"/>
                </a:solidFill>
                <a:highlight>
                  <a:srgbClr val="008080"/>
                </a:highlight>
                <a:latin typeface="Courier New" panose="02070309020205020404" pitchFamily="49" charset="0"/>
                <a:cs typeface="Courier New" panose="02070309020205020404" pitchFamily="49" charset="0"/>
              </a:rPr>
              <a:t> -m gather-facts</a:t>
            </a:r>
            <a:endParaRPr lang="fr-FR" dirty="0">
              <a:solidFill>
                <a:schemeClr val="bg1"/>
              </a:solidFill>
              <a:latin typeface="Courier New" panose="02070309020205020404" pitchFamily="49" charset="0"/>
              <a:cs typeface="Courier New" panose="02070309020205020404" pitchFamily="49" charset="0"/>
            </a:endParaRPr>
          </a:p>
        </p:txBody>
      </p:sp>
      <p:sp>
        <p:nvSpPr>
          <p:cNvPr id="25" name="ZoneTexte 24">
            <a:extLst>
              <a:ext uri="{FF2B5EF4-FFF2-40B4-BE49-F238E27FC236}">
                <a16:creationId xmlns:a16="http://schemas.microsoft.com/office/drawing/2014/main" id="{5E9BFCCE-F6D9-3F42-7681-7B6C430B8011}"/>
              </a:ext>
            </a:extLst>
          </p:cNvPr>
          <p:cNvSpPr txBox="1"/>
          <p:nvPr/>
        </p:nvSpPr>
        <p:spPr>
          <a:xfrm>
            <a:off x="350858" y="2781389"/>
            <a:ext cx="11324307" cy="369332"/>
          </a:xfrm>
          <a:prstGeom prst="rect">
            <a:avLst/>
          </a:prstGeom>
          <a:noFill/>
        </p:spPr>
        <p:txBody>
          <a:bodyPr wrap="square">
            <a:spAutoFit/>
          </a:bodyPr>
          <a:lstStyle/>
          <a:p>
            <a:pPr algn="just">
              <a:spcAft>
                <a:spcPts val="800"/>
              </a:spcAft>
            </a:pPr>
            <a:r>
              <a:rPr lang="en-US" dirty="0">
                <a:solidFill>
                  <a:schemeClr val="bg1"/>
                </a:solidFill>
                <a:highlight>
                  <a:srgbClr val="008080"/>
                </a:highlight>
                <a:latin typeface="Courier New" panose="02070309020205020404" pitchFamily="49" charset="0"/>
                <a:cs typeface="Courier New" panose="02070309020205020404" pitchFamily="49" charset="0"/>
              </a:rPr>
              <a:t>ansible </a:t>
            </a:r>
            <a:r>
              <a:rPr lang="fr-FR" dirty="0">
                <a:solidFill>
                  <a:schemeClr val="bg1"/>
                </a:solidFill>
                <a:highlight>
                  <a:srgbClr val="008080"/>
                </a:highlight>
                <a:latin typeface="Courier New" panose="02070309020205020404" pitchFamily="49" charset="0"/>
                <a:cs typeface="Courier New" panose="02070309020205020404" pitchFamily="49" charset="0"/>
              </a:rPr>
              <a:t>–i </a:t>
            </a:r>
            <a:r>
              <a:rPr lang="en-US" dirty="0">
                <a:solidFill>
                  <a:schemeClr val="bg1"/>
                </a:solidFill>
                <a:highlight>
                  <a:srgbClr val="008080"/>
                </a:highlight>
                <a:latin typeface="Courier New" panose="02070309020205020404" pitchFamily="49" charset="0"/>
                <a:cs typeface="Courier New" panose="02070309020205020404" pitchFamily="49" charset="0"/>
              </a:rPr>
              <a:t>“</a:t>
            </a:r>
            <a:r>
              <a:rPr lang="fr-FR" dirty="0">
                <a:solidFill>
                  <a:schemeClr val="bg1"/>
                </a:solidFill>
                <a:highlight>
                  <a:srgbClr val="008080"/>
                </a:highlight>
                <a:latin typeface="Courier New" panose="02070309020205020404" pitchFamily="49" charset="0"/>
                <a:cs typeface="Courier New" panose="02070309020205020404" pitchFamily="49" charset="0"/>
              </a:rPr>
              <a:t>ip1,ip2</a:t>
            </a:r>
            <a:r>
              <a:rPr lang="en-US" dirty="0">
                <a:solidFill>
                  <a:schemeClr val="bg1"/>
                </a:solidFill>
                <a:highlight>
                  <a:srgbClr val="008080"/>
                </a:highlight>
                <a:latin typeface="Courier New" panose="02070309020205020404" pitchFamily="49" charset="0"/>
                <a:cs typeface="Courier New" panose="02070309020205020404" pitchFamily="49" charset="0"/>
              </a:rPr>
              <a:t>“--key-file ~/.ssh/</a:t>
            </a:r>
            <a:r>
              <a:rPr lang="en-US" dirty="0" err="1">
                <a:solidFill>
                  <a:schemeClr val="bg1"/>
                </a:solidFill>
                <a:highlight>
                  <a:srgbClr val="008080"/>
                </a:highlight>
                <a:latin typeface="Courier New" panose="02070309020205020404" pitchFamily="49" charset="0"/>
                <a:cs typeface="Courier New" panose="02070309020205020404" pitchFamily="49" charset="0"/>
              </a:rPr>
              <a:t>prkey</a:t>
            </a:r>
            <a:r>
              <a:rPr lang="fr-FR" dirty="0">
                <a:solidFill>
                  <a:schemeClr val="bg1"/>
                </a:solidFill>
                <a:highlight>
                  <a:srgbClr val="008080"/>
                </a:highlight>
                <a:latin typeface="Courier New" panose="02070309020205020404" pitchFamily="49" charset="0"/>
                <a:cs typeface="Courier New" panose="02070309020205020404" pitchFamily="49" charset="0"/>
              </a:rPr>
              <a:t> </a:t>
            </a:r>
            <a:r>
              <a:rPr lang="en-US" dirty="0">
                <a:solidFill>
                  <a:schemeClr val="bg1"/>
                </a:solidFill>
                <a:highlight>
                  <a:srgbClr val="008080"/>
                </a:highlight>
                <a:latin typeface="Courier New" panose="02070309020205020404" pitchFamily="49" charset="0"/>
                <a:cs typeface="Courier New" panose="02070309020205020404" pitchFamily="49" charset="0"/>
              </a:rPr>
              <a:t>all –m ping --limit ip1</a:t>
            </a:r>
            <a:endParaRPr lang="fr-FR" dirty="0">
              <a:solidFill>
                <a:schemeClr val="bg1"/>
              </a:solidFill>
              <a:latin typeface="Courier New" panose="02070309020205020404" pitchFamily="49" charset="0"/>
              <a:cs typeface="Courier New" panose="02070309020205020404" pitchFamily="49" charset="0"/>
            </a:endParaRPr>
          </a:p>
        </p:txBody>
      </p:sp>
      <p:sp>
        <p:nvSpPr>
          <p:cNvPr id="30" name="ZoneTexte 29">
            <a:extLst>
              <a:ext uri="{FF2B5EF4-FFF2-40B4-BE49-F238E27FC236}">
                <a16:creationId xmlns:a16="http://schemas.microsoft.com/office/drawing/2014/main" id="{54570203-EB6E-4A56-9202-B5885EB1B1C7}"/>
              </a:ext>
            </a:extLst>
          </p:cNvPr>
          <p:cNvSpPr txBox="1"/>
          <p:nvPr/>
        </p:nvSpPr>
        <p:spPr>
          <a:xfrm>
            <a:off x="316784" y="5744962"/>
            <a:ext cx="11622232" cy="646331"/>
          </a:xfrm>
          <a:prstGeom prst="rect">
            <a:avLst/>
          </a:prstGeom>
          <a:noFill/>
        </p:spPr>
        <p:txBody>
          <a:bodyPr wrap="square">
            <a:spAutoFit/>
          </a:bodyPr>
          <a:lstStyle/>
          <a:p>
            <a:r>
              <a:rPr lang="fr-FR" dirty="0">
                <a:solidFill>
                  <a:schemeClr val="bg1"/>
                </a:solidFill>
                <a:highlight>
                  <a:srgbClr val="008080"/>
                </a:highlight>
                <a:latin typeface="Courier New" panose="02070309020205020404" pitchFamily="49" charset="0"/>
                <a:cs typeface="Courier New" panose="02070309020205020404" pitchFamily="49" charset="0"/>
              </a:rPr>
              <a:t>ansible –i </a:t>
            </a:r>
            <a:r>
              <a:rPr lang="en-US" dirty="0">
                <a:solidFill>
                  <a:schemeClr val="bg1"/>
                </a:solidFill>
                <a:highlight>
                  <a:srgbClr val="008080"/>
                </a:highlight>
                <a:latin typeface="Courier New" panose="02070309020205020404" pitchFamily="49" charset="0"/>
                <a:cs typeface="Courier New" panose="02070309020205020404" pitchFamily="49" charset="0"/>
              </a:rPr>
              <a:t>“</a:t>
            </a:r>
            <a:r>
              <a:rPr lang="fr-FR" dirty="0">
                <a:solidFill>
                  <a:schemeClr val="bg1"/>
                </a:solidFill>
                <a:highlight>
                  <a:srgbClr val="008080"/>
                </a:highlight>
                <a:latin typeface="Courier New" panose="02070309020205020404" pitchFamily="49" charset="0"/>
                <a:cs typeface="Courier New" panose="02070309020205020404" pitchFamily="49" charset="0"/>
              </a:rPr>
              <a:t>ip1,ip2</a:t>
            </a:r>
            <a:r>
              <a:rPr lang="en-US" dirty="0">
                <a:solidFill>
                  <a:schemeClr val="bg1"/>
                </a:solidFill>
                <a:highlight>
                  <a:srgbClr val="008080"/>
                </a:highlight>
                <a:latin typeface="Courier New" panose="02070309020205020404" pitchFamily="49" charset="0"/>
                <a:cs typeface="Courier New" panose="02070309020205020404" pitchFamily="49" charset="0"/>
              </a:rPr>
              <a:t>“</a:t>
            </a:r>
            <a:r>
              <a:rPr lang="fr-FR" dirty="0">
                <a:solidFill>
                  <a:schemeClr val="bg1"/>
                </a:solidFill>
                <a:highlight>
                  <a:srgbClr val="008080"/>
                </a:highlight>
                <a:latin typeface="Courier New" panose="02070309020205020404" pitchFamily="49" charset="0"/>
                <a:cs typeface="Courier New" panose="02070309020205020404" pitchFamily="49" charset="0"/>
              </a:rPr>
              <a:t> all </a:t>
            </a:r>
            <a:r>
              <a:rPr lang="en-US" dirty="0">
                <a:solidFill>
                  <a:schemeClr val="bg1"/>
                </a:solidFill>
                <a:highlight>
                  <a:srgbClr val="008080"/>
                </a:highlight>
                <a:latin typeface="Courier New" panose="02070309020205020404" pitchFamily="49" charset="0"/>
                <a:cs typeface="Courier New" panose="02070309020205020404" pitchFamily="49" charset="0"/>
              </a:rPr>
              <a:t>--key-file ~/.ssh/</a:t>
            </a:r>
            <a:r>
              <a:rPr lang="en-US" dirty="0" err="1">
                <a:solidFill>
                  <a:schemeClr val="bg1"/>
                </a:solidFill>
                <a:highlight>
                  <a:srgbClr val="008080"/>
                </a:highlight>
                <a:latin typeface="Courier New" panose="02070309020205020404" pitchFamily="49" charset="0"/>
                <a:cs typeface="Courier New" panose="02070309020205020404" pitchFamily="49" charset="0"/>
              </a:rPr>
              <a:t>prkey</a:t>
            </a:r>
            <a:r>
              <a:rPr lang="fr-FR" dirty="0">
                <a:solidFill>
                  <a:schemeClr val="bg1"/>
                </a:solidFill>
                <a:highlight>
                  <a:srgbClr val="008080"/>
                </a:highlight>
                <a:latin typeface="Courier New" panose="02070309020205020404" pitchFamily="49" charset="0"/>
                <a:cs typeface="Courier New" panose="02070309020205020404" pitchFamily="49" charset="0"/>
              </a:rPr>
              <a:t> –b –e </a:t>
            </a:r>
            <a:r>
              <a:rPr lang="en-US" dirty="0">
                <a:solidFill>
                  <a:schemeClr val="bg1"/>
                </a:solidFill>
                <a:highlight>
                  <a:srgbClr val="008080"/>
                </a:highlight>
                <a:latin typeface="Courier New" panose="02070309020205020404" pitchFamily="49" charset="0"/>
                <a:cs typeface="Courier New" panose="02070309020205020404" pitchFamily="49" charset="0"/>
              </a:rPr>
              <a:t>‘var1=</a:t>
            </a:r>
            <a:r>
              <a:rPr lang="en-US" dirty="0" err="1">
                <a:solidFill>
                  <a:schemeClr val="bg1"/>
                </a:solidFill>
                <a:highlight>
                  <a:srgbClr val="008080"/>
                </a:highlight>
                <a:latin typeface="Courier New" panose="02070309020205020404" pitchFamily="49" charset="0"/>
                <a:cs typeface="Courier New" panose="02070309020205020404" pitchFamily="49" charset="0"/>
              </a:rPr>
              <a:t>xyz</a:t>
            </a:r>
            <a:r>
              <a:rPr lang="en-US" dirty="0">
                <a:solidFill>
                  <a:schemeClr val="bg1"/>
                </a:solidFill>
                <a:highlight>
                  <a:srgbClr val="008080"/>
                </a:highlight>
                <a:latin typeface="Courier New" panose="02070309020205020404" pitchFamily="49" charset="0"/>
                <a:cs typeface="Courier New" panose="02070309020205020404" pitchFamily="49" charset="0"/>
              </a:rPr>
              <a:t>’ </a:t>
            </a:r>
            <a:r>
              <a:rPr lang="fr-FR" dirty="0">
                <a:solidFill>
                  <a:schemeClr val="bg1"/>
                </a:solidFill>
                <a:highlight>
                  <a:srgbClr val="008080"/>
                </a:highlight>
                <a:latin typeface="Courier New" panose="02070309020205020404" pitchFamily="49" charset="0"/>
                <a:cs typeface="Courier New" panose="02070309020205020404" pitchFamily="49" charset="0"/>
              </a:rPr>
              <a:t>-m </a:t>
            </a:r>
            <a:r>
              <a:rPr lang="fr-FR" dirty="0" err="1">
                <a:solidFill>
                  <a:schemeClr val="bg1"/>
                </a:solidFill>
                <a:highlight>
                  <a:srgbClr val="008080"/>
                </a:highlight>
                <a:latin typeface="Courier New" panose="02070309020205020404" pitchFamily="49" charset="0"/>
                <a:cs typeface="Courier New" panose="02070309020205020404" pitchFamily="49" charset="0"/>
              </a:rPr>
              <a:t>debug</a:t>
            </a:r>
            <a:r>
              <a:rPr lang="fr-FR" dirty="0">
                <a:solidFill>
                  <a:schemeClr val="bg1"/>
                </a:solidFill>
                <a:highlight>
                  <a:srgbClr val="008080"/>
                </a:highlight>
                <a:latin typeface="Courier New" panose="02070309020205020404" pitchFamily="49" charset="0"/>
                <a:cs typeface="Courier New" panose="02070309020205020404" pitchFamily="49" charset="0"/>
              </a:rPr>
              <a:t> –a ‘msg={{ var1 }}’</a:t>
            </a:r>
          </a:p>
        </p:txBody>
      </p:sp>
      <p:sp>
        <p:nvSpPr>
          <p:cNvPr id="33" name="ZoneTexte 32">
            <a:extLst>
              <a:ext uri="{FF2B5EF4-FFF2-40B4-BE49-F238E27FC236}">
                <a16:creationId xmlns:a16="http://schemas.microsoft.com/office/drawing/2014/main" id="{C2E7FBC2-91A4-64BB-7155-1EFFE8046B4F}"/>
              </a:ext>
            </a:extLst>
          </p:cNvPr>
          <p:cNvSpPr txBox="1"/>
          <p:nvPr/>
        </p:nvSpPr>
        <p:spPr>
          <a:xfrm>
            <a:off x="384932" y="1175306"/>
            <a:ext cx="2006447" cy="369332"/>
          </a:xfrm>
          <a:prstGeom prst="rect">
            <a:avLst/>
          </a:prstGeom>
          <a:noFill/>
        </p:spPr>
        <p:txBody>
          <a:bodyPr wrap="none" rtlCol="0">
            <a:spAutoFit/>
          </a:bodyPr>
          <a:lstStyle/>
          <a:p>
            <a:r>
              <a:rPr lang="fr-FR" dirty="0">
                <a:solidFill>
                  <a:schemeClr val="bg1"/>
                </a:solidFill>
              </a:rPr>
              <a:t>Test de connexion </a:t>
            </a:r>
          </a:p>
        </p:txBody>
      </p:sp>
      <p:sp>
        <p:nvSpPr>
          <p:cNvPr id="34" name="ZoneTexte 33">
            <a:extLst>
              <a:ext uri="{FF2B5EF4-FFF2-40B4-BE49-F238E27FC236}">
                <a16:creationId xmlns:a16="http://schemas.microsoft.com/office/drawing/2014/main" id="{29236241-14D2-ED73-2AA1-D5876AB7D2A7}"/>
              </a:ext>
            </a:extLst>
          </p:cNvPr>
          <p:cNvSpPr txBox="1"/>
          <p:nvPr/>
        </p:nvSpPr>
        <p:spPr>
          <a:xfrm>
            <a:off x="384931" y="1848617"/>
            <a:ext cx="3179397" cy="369332"/>
          </a:xfrm>
          <a:prstGeom prst="rect">
            <a:avLst/>
          </a:prstGeom>
          <a:noFill/>
        </p:spPr>
        <p:txBody>
          <a:bodyPr wrap="none" rtlCol="0">
            <a:spAutoFit/>
          </a:bodyPr>
          <a:lstStyle/>
          <a:p>
            <a:r>
              <a:rPr lang="fr-FR" dirty="0">
                <a:solidFill>
                  <a:schemeClr val="bg1"/>
                </a:solidFill>
              </a:rPr>
              <a:t>Lister les </a:t>
            </a:r>
            <a:r>
              <a:rPr lang="fr-FR" dirty="0" err="1">
                <a:solidFill>
                  <a:schemeClr val="bg1"/>
                </a:solidFill>
              </a:rPr>
              <a:t>hôstes</a:t>
            </a:r>
            <a:r>
              <a:rPr lang="fr-FR" dirty="0">
                <a:solidFill>
                  <a:schemeClr val="bg1"/>
                </a:solidFill>
              </a:rPr>
              <a:t> de l’</a:t>
            </a:r>
            <a:r>
              <a:rPr lang="fr-FR" dirty="0" err="1">
                <a:solidFill>
                  <a:schemeClr val="bg1"/>
                </a:solidFill>
              </a:rPr>
              <a:t>inventory</a:t>
            </a:r>
            <a:endParaRPr lang="fr-FR" dirty="0">
              <a:solidFill>
                <a:schemeClr val="bg1"/>
              </a:solidFill>
            </a:endParaRPr>
          </a:p>
        </p:txBody>
      </p:sp>
      <p:sp>
        <p:nvSpPr>
          <p:cNvPr id="36" name="ZoneTexte 35">
            <a:extLst>
              <a:ext uri="{FF2B5EF4-FFF2-40B4-BE49-F238E27FC236}">
                <a16:creationId xmlns:a16="http://schemas.microsoft.com/office/drawing/2014/main" id="{724C4204-C187-F2FD-C2C5-03ADDACCFC5B}"/>
              </a:ext>
            </a:extLst>
          </p:cNvPr>
          <p:cNvSpPr txBox="1"/>
          <p:nvPr/>
        </p:nvSpPr>
        <p:spPr>
          <a:xfrm>
            <a:off x="365185" y="2540911"/>
            <a:ext cx="5801140" cy="369332"/>
          </a:xfrm>
          <a:prstGeom prst="rect">
            <a:avLst/>
          </a:prstGeom>
          <a:noFill/>
        </p:spPr>
        <p:txBody>
          <a:bodyPr wrap="none" rtlCol="0">
            <a:spAutoFit/>
          </a:bodyPr>
          <a:lstStyle/>
          <a:p>
            <a:r>
              <a:rPr lang="fr-FR" dirty="0">
                <a:solidFill>
                  <a:schemeClr val="bg1"/>
                </a:solidFill>
              </a:rPr>
              <a:t>Test de connexion de tous les </a:t>
            </a:r>
            <a:r>
              <a:rPr lang="fr-FR" dirty="0" err="1">
                <a:solidFill>
                  <a:schemeClr val="bg1"/>
                </a:solidFill>
              </a:rPr>
              <a:t>hôstes</a:t>
            </a:r>
            <a:r>
              <a:rPr lang="fr-FR" dirty="0">
                <a:solidFill>
                  <a:schemeClr val="bg1"/>
                </a:solidFill>
              </a:rPr>
              <a:t> à l’exception de ip1 </a:t>
            </a:r>
          </a:p>
        </p:txBody>
      </p:sp>
      <p:sp>
        <p:nvSpPr>
          <p:cNvPr id="37" name="ZoneTexte 36">
            <a:extLst>
              <a:ext uri="{FF2B5EF4-FFF2-40B4-BE49-F238E27FC236}">
                <a16:creationId xmlns:a16="http://schemas.microsoft.com/office/drawing/2014/main" id="{97F560EA-3EFC-E60A-6B47-1FC32A2B902C}"/>
              </a:ext>
            </a:extLst>
          </p:cNvPr>
          <p:cNvSpPr txBox="1"/>
          <p:nvPr/>
        </p:nvSpPr>
        <p:spPr>
          <a:xfrm>
            <a:off x="365185" y="3197986"/>
            <a:ext cx="3364383" cy="369332"/>
          </a:xfrm>
          <a:prstGeom prst="rect">
            <a:avLst/>
          </a:prstGeom>
          <a:noFill/>
        </p:spPr>
        <p:txBody>
          <a:bodyPr wrap="none" rtlCol="0">
            <a:spAutoFit/>
          </a:bodyPr>
          <a:lstStyle/>
          <a:p>
            <a:r>
              <a:rPr lang="fr-FR" dirty="0">
                <a:solidFill>
                  <a:schemeClr val="bg1"/>
                </a:solidFill>
              </a:rPr>
              <a:t>Informations sur tous les </a:t>
            </a:r>
            <a:r>
              <a:rPr lang="fr-FR" dirty="0" err="1">
                <a:solidFill>
                  <a:schemeClr val="bg1"/>
                </a:solidFill>
              </a:rPr>
              <a:t>hôstes</a:t>
            </a:r>
            <a:endParaRPr lang="fr-FR" dirty="0">
              <a:solidFill>
                <a:schemeClr val="bg1"/>
              </a:solidFill>
            </a:endParaRPr>
          </a:p>
        </p:txBody>
      </p:sp>
      <p:sp>
        <p:nvSpPr>
          <p:cNvPr id="38" name="ZoneTexte 37">
            <a:extLst>
              <a:ext uri="{FF2B5EF4-FFF2-40B4-BE49-F238E27FC236}">
                <a16:creationId xmlns:a16="http://schemas.microsoft.com/office/drawing/2014/main" id="{7DE55A1E-67C9-B192-C3D9-2BC9C58200CD}"/>
              </a:ext>
            </a:extLst>
          </p:cNvPr>
          <p:cNvSpPr txBox="1"/>
          <p:nvPr/>
        </p:nvSpPr>
        <p:spPr>
          <a:xfrm>
            <a:off x="336643" y="3858258"/>
            <a:ext cx="10414198" cy="369332"/>
          </a:xfrm>
          <a:prstGeom prst="rect">
            <a:avLst/>
          </a:prstGeom>
          <a:noFill/>
        </p:spPr>
        <p:txBody>
          <a:bodyPr wrap="none" rtlCol="0">
            <a:spAutoFit/>
          </a:bodyPr>
          <a:lstStyle/>
          <a:p>
            <a:r>
              <a:rPr lang="fr-FR" dirty="0">
                <a:solidFill>
                  <a:schemeClr val="bg1"/>
                </a:solidFill>
              </a:rPr>
              <a:t>Passer le mot de </a:t>
            </a:r>
            <a:r>
              <a:rPr lang="fr-FR" dirty="0" err="1">
                <a:solidFill>
                  <a:schemeClr val="bg1"/>
                </a:solidFill>
              </a:rPr>
              <a:t>pass</a:t>
            </a:r>
            <a:r>
              <a:rPr lang="fr-FR" dirty="0">
                <a:solidFill>
                  <a:schemeClr val="bg1"/>
                </a:solidFill>
              </a:rPr>
              <a:t> à ansible pour l’utiliser dans une connexion </a:t>
            </a:r>
            <a:r>
              <a:rPr lang="fr-FR" dirty="0" err="1">
                <a:solidFill>
                  <a:schemeClr val="bg1"/>
                </a:solidFill>
              </a:rPr>
              <a:t>ssh</a:t>
            </a:r>
            <a:r>
              <a:rPr lang="fr-FR" dirty="0">
                <a:solidFill>
                  <a:schemeClr val="bg1"/>
                </a:solidFill>
              </a:rPr>
              <a:t>  tout en spécifiant une option </a:t>
            </a:r>
            <a:r>
              <a:rPr lang="fr-FR" dirty="0" err="1">
                <a:solidFill>
                  <a:schemeClr val="bg1"/>
                </a:solidFill>
              </a:rPr>
              <a:t>ssh</a:t>
            </a:r>
            <a:endParaRPr lang="fr-FR" dirty="0">
              <a:solidFill>
                <a:schemeClr val="bg1"/>
              </a:solidFill>
            </a:endParaRPr>
          </a:p>
        </p:txBody>
      </p:sp>
      <p:sp>
        <p:nvSpPr>
          <p:cNvPr id="39" name="ZoneTexte 38">
            <a:extLst>
              <a:ext uri="{FF2B5EF4-FFF2-40B4-BE49-F238E27FC236}">
                <a16:creationId xmlns:a16="http://schemas.microsoft.com/office/drawing/2014/main" id="{E7950EBE-7CAE-98F7-DEFA-8BD0ED0C3742}"/>
              </a:ext>
            </a:extLst>
          </p:cNvPr>
          <p:cNvSpPr txBox="1"/>
          <p:nvPr/>
        </p:nvSpPr>
        <p:spPr>
          <a:xfrm>
            <a:off x="336643" y="4847935"/>
            <a:ext cx="6469079" cy="369332"/>
          </a:xfrm>
          <a:prstGeom prst="rect">
            <a:avLst/>
          </a:prstGeom>
          <a:noFill/>
        </p:spPr>
        <p:txBody>
          <a:bodyPr wrap="none" rtlCol="0">
            <a:spAutoFit/>
          </a:bodyPr>
          <a:lstStyle/>
          <a:p>
            <a:r>
              <a:rPr lang="fr-FR" dirty="0">
                <a:solidFill>
                  <a:schemeClr val="bg1"/>
                </a:solidFill>
              </a:rPr>
              <a:t>Passer une commande en ligne de </a:t>
            </a:r>
            <a:r>
              <a:rPr lang="fr-FR" dirty="0" err="1">
                <a:solidFill>
                  <a:schemeClr val="bg1"/>
                </a:solidFill>
              </a:rPr>
              <a:t>co</a:t>
            </a:r>
            <a:r>
              <a:rPr lang="fr-FR" dirty="0">
                <a:solidFill>
                  <a:schemeClr val="bg1"/>
                </a:solidFill>
              </a:rPr>
              <a:t> </a:t>
            </a:r>
            <a:r>
              <a:rPr lang="fr-FR" dirty="0" err="1">
                <a:solidFill>
                  <a:schemeClr val="bg1"/>
                </a:solidFill>
              </a:rPr>
              <a:t>mmande</a:t>
            </a:r>
            <a:r>
              <a:rPr lang="fr-FR" dirty="0">
                <a:solidFill>
                  <a:schemeClr val="bg1"/>
                </a:solidFill>
              </a:rPr>
              <a:t> (default module)</a:t>
            </a:r>
          </a:p>
        </p:txBody>
      </p:sp>
      <p:sp>
        <p:nvSpPr>
          <p:cNvPr id="40" name="ZoneTexte 39">
            <a:extLst>
              <a:ext uri="{FF2B5EF4-FFF2-40B4-BE49-F238E27FC236}">
                <a16:creationId xmlns:a16="http://schemas.microsoft.com/office/drawing/2014/main" id="{3A734438-870F-34BD-B4B2-8F37BD07DAE1}"/>
              </a:ext>
            </a:extLst>
          </p:cNvPr>
          <p:cNvSpPr txBox="1"/>
          <p:nvPr/>
        </p:nvSpPr>
        <p:spPr>
          <a:xfrm>
            <a:off x="336855" y="5519024"/>
            <a:ext cx="2218364" cy="369332"/>
          </a:xfrm>
          <a:prstGeom prst="rect">
            <a:avLst/>
          </a:prstGeom>
          <a:noFill/>
        </p:spPr>
        <p:txBody>
          <a:bodyPr wrap="none" rtlCol="0">
            <a:spAutoFit/>
          </a:bodyPr>
          <a:lstStyle/>
          <a:p>
            <a:r>
              <a:rPr lang="fr-FR" dirty="0">
                <a:solidFill>
                  <a:schemeClr val="bg1"/>
                </a:solidFill>
              </a:rPr>
              <a:t>Passer des variables</a:t>
            </a:r>
          </a:p>
        </p:txBody>
      </p:sp>
    </p:spTree>
    <p:extLst>
      <p:ext uri="{BB962C8B-B14F-4D97-AF65-F5344CB8AC3E}">
        <p14:creationId xmlns:p14="http://schemas.microsoft.com/office/powerpoint/2010/main" val="3222656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bg1"/>
                </a:solidFill>
              </a:rPr>
              <a:t>05/06/2024</a:t>
            </a:fld>
            <a:endParaRPr lang="fr-FR" dirty="0">
              <a:solidFill>
                <a:schemeClr val="bg1"/>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bg1"/>
                </a:solidFill>
              </a:rPr>
              <a:t>Mohamed 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smtClean="0">
                <a:solidFill>
                  <a:schemeClr val="bg1"/>
                </a:solidFill>
              </a:rPr>
              <a:t>24</a:t>
            </a:fld>
            <a:endParaRPr lang="fr-FR" dirty="0">
              <a:solidFill>
                <a:schemeClr val="bg1"/>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7345769"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Modules</a:t>
            </a:r>
            <a:endParaRPr lang="fr-FR" sz="3200" dirty="0">
              <a:solidFill>
                <a:schemeClr val="bg1"/>
              </a:solidFill>
            </a:endParaRPr>
          </a:p>
        </p:txBody>
      </p:sp>
      <p:sp>
        <p:nvSpPr>
          <p:cNvPr id="30" name="ZoneTexte 29">
            <a:extLst>
              <a:ext uri="{FF2B5EF4-FFF2-40B4-BE49-F238E27FC236}">
                <a16:creationId xmlns:a16="http://schemas.microsoft.com/office/drawing/2014/main" id="{54570203-EB6E-4A56-9202-B5885EB1B1C7}"/>
              </a:ext>
            </a:extLst>
          </p:cNvPr>
          <p:cNvSpPr txBox="1"/>
          <p:nvPr/>
        </p:nvSpPr>
        <p:spPr>
          <a:xfrm>
            <a:off x="271545" y="2226186"/>
            <a:ext cx="11622232" cy="369332"/>
          </a:xfrm>
          <a:prstGeom prst="rect">
            <a:avLst/>
          </a:prstGeom>
          <a:noFill/>
        </p:spPr>
        <p:txBody>
          <a:bodyPr wrap="square">
            <a:spAutoFit/>
          </a:bodyPr>
          <a:lstStyle/>
          <a:p>
            <a:r>
              <a:rPr lang="en-US" dirty="0">
                <a:solidFill>
                  <a:schemeClr val="bg1"/>
                </a:solidFill>
                <a:highlight>
                  <a:srgbClr val="008080"/>
                </a:highlight>
                <a:latin typeface="Courier New" panose="02070309020205020404" pitchFamily="49" charset="0"/>
                <a:cs typeface="Courier New" panose="02070309020205020404" pitchFamily="49" charset="0"/>
              </a:rPr>
              <a:t>ansible –</a:t>
            </a:r>
            <a:r>
              <a:rPr lang="en-US" dirty="0" err="1">
                <a:solidFill>
                  <a:schemeClr val="bg1"/>
                </a:solidFill>
                <a:highlight>
                  <a:srgbClr val="008080"/>
                </a:highlight>
                <a:latin typeface="Courier New" panose="02070309020205020404" pitchFamily="49" charset="0"/>
                <a:cs typeface="Courier New" panose="02070309020205020404" pitchFamily="49" charset="0"/>
              </a:rPr>
              <a:t>i</a:t>
            </a:r>
            <a:r>
              <a:rPr lang="en-US" dirty="0">
                <a:solidFill>
                  <a:schemeClr val="bg1"/>
                </a:solidFill>
                <a:highlight>
                  <a:srgbClr val="008080"/>
                </a:highlight>
                <a:latin typeface="Courier New" panose="02070309020205020404" pitchFamily="49" charset="0"/>
                <a:cs typeface="Courier New" panose="02070309020205020404" pitchFamily="49" charset="0"/>
              </a:rPr>
              <a:t> </a:t>
            </a:r>
            <a:r>
              <a:rPr lang="en-US" dirty="0" err="1">
                <a:solidFill>
                  <a:schemeClr val="bg1"/>
                </a:solidFill>
                <a:highlight>
                  <a:srgbClr val="008080"/>
                </a:highlight>
                <a:latin typeface="Courier New" panose="02070309020205020404" pitchFamily="49" charset="0"/>
                <a:cs typeface="Courier New" panose="02070309020205020404" pitchFamily="49" charset="0"/>
              </a:rPr>
              <a:t>ip</a:t>
            </a:r>
            <a:r>
              <a:rPr lang="en-US" dirty="0">
                <a:solidFill>
                  <a:schemeClr val="bg1"/>
                </a:solidFill>
                <a:highlight>
                  <a:srgbClr val="008080"/>
                </a:highlight>
                <a:latin typeface="Courier New" panose="02070309020205020404" pitchFamily="49" charset="0"/>
                <a:cs typeface="Courier New" panose="02070309020205020404" pitchFamily="49" charset="0"/>
              </a:rPr>
              <a:t> all </a:t>
            </a:r>
            <a:r>
              <a:rPr lang="en-US" sz="1800" dirty="0">
                <a:solidFill>
                  <a:schemeClr val="bg1"/>
                </a:solidFill>
                <a:highlight>
                  <a:srgbClr val="008080"/>
                </a:highlight>
                <a:latin typeface="Courier New" panose="02070309020205020404" pitchFamily="49" charset="0"/>
                <a:cs typeface="Courier New" panose="02070309020205020404" pitchFamily="49" charset="0"/>
              </a:rPr>
              <a:t>--key-file ~/.ssh/</a:t>
            </a:r>
            <a:r>
              <a:rPr lang="en-US" sz="1800" dirty="0" err="1">
                <a:solidFill>
                  <a:schemeClr val="bg1"/>
                </a:solidFill>
                <a:highlight>
                  <a:srgbClr val="008080"/>
                </a:highlight>
                <a:latin typeface="Courier New" panose="02070309020205020404" pitchFamily="49" charset="0"/>
                <a:cs typeface="Courier New" panose="02070309020205020404" pitchFamily="49" charset="0"/>
              </a:rPr>
              <a:t>prkey</a:t>
            </a:r>
            <a:r>
              <a:rPr lang="en-US" dirty="0">
                <a:solidFill>
                  <a:schemeClr val="bg1"/>
                </a:solidFill>
                <a:highlight>
                  <a:srgbClr val="008080"/>
                </a:highlight>
                <a:latin typeface="Courier New" panose="02070309020205020404" pitchFamily="49" charset="0"/>
                <a:cs typeface="Courier New" panose="02070309020205020404" pitchFamily="49" charset="0"/>
              </a:rPr>
              <a:t> -m shell -a "</a:t>
            </a:r>
            <a:r>
              <a:rPr lang="en-US" dirty="0" err="1">
                <a:solidFill>
                  <a:schemeClr val="bg1"/>
                </a:solidFill>
                <a:highlight>
                  <a:srgbClr val="008080"/>
                </a:highlight>
                <a:latin typeface="Courier New" panose="02070309020205020404" pitchFamily="49" charset="0"/>
                <a:cs typeface="Courier New" panose="02070309020205020404" pitchFamily="49" charset="0"/>
              </a:rPr>
              <a:t>ps</a:t>
            </a:r>
            <a:r>
              <a:rPr lang="en-US" dirty="0">
                <a:solidFill>
                  <a:schemeClr val="bg1"/>
                </a:solidFill>
                <a:highlight>
                  <a:srgbClr val="008080"/>
                </a:highlight>
                <a:latin typeface="Courier New" panose="02070309020205020404" pitchFamily="49" charset="0"/>
                <a:cs typeface="Courier New" panose="02070309020205020404" pitchFamily="49" charset="0"/>
              </a:rPr>
              <a:t> </a:t>
            </a:r>
            <a:r>
              <a:rPr lang="en-US" dirty="0" err="1">
                <a:solidFill>
                  <a:schemeClr val="bg1"/>
                </a:solidFill>
                <a:highlight>
                  <a:srgbClr val="008080"/>
                </a:highlight>
                <a:latin typeface="Courier New" panose="02070309020205020404" pitchFamily="49" charset="0"/>
                <a:cs typeface="Courier New" panose="02070309020205020404" pitchFamily="49" charset="0"/>
              </a:rPr>
              <a:t>aux|grep</a:t>
            </a:r>
            <a:r>
              <a:rPr lang="en-US" dirty="0">
                <a:solidFill>
                  <a:schemeClr val="bg1"/>
                </a:solidFill>
                <a:highlight>
                  <a:srgbClr val="008080"/>
                </a:highlight>
                <a:latin typeface="Courier New" panose="02070309020205020404" pitchFamily="49" charset="0"/>
                <a:cs typeface="Courier New" panose="02070309020205020404" pitchFamily="49" charset="0"/>
              </a:rPr>
              <a:t> </a:t>
            </a:r>
            <a:r>
              <a:rPr lang="en-US" dirty="0" err="1">
                <a:solidFill>
                  <a:schemeClr val="bg1"/>
                </a:solidFill>
                <a:highlight>
                  <a:srgbClr val="008080"/>
                </a:highlight>
                <a:latin typeface="Courier New" panose="02070309020205020404" pitchFamily="49" charset="0"/>
                <a:cs typeface="Courier New" panose="02070309020205020404" pitchFamily="49" charset="0"/>
              </a:rPr>
              <a:t>xirtam|wc</a:t>
            </a:r>
            <a:r>
              <a:rPr lang="en-US" dirty="0">
                <a:solidFill>
                  <a:schemeClr val="bg1"/>
                </a:solidFill>
                <a:highlight>
                  <a:srgbClr val="008080"/>
                </a:highlight>
                <a:latin typeface="Courier New" panose="02070309020205020404" pitchFamily="49" charset="0"/>
                <a:cs typeface="Courier New" panose="02070309020205020404" pitchFamily="49" charset="0"/>
              </a:rPr>
              <a:t> -l"</a:t>
            </a:r>
          </a:p>
        </p:txBody>
      </p:sp>
      <p:sp>
        <p:nvSpPr>
          <p:cNvPr id="40" name="ZoneTexte 39">
            <a:extLst>
              <a:ext uri="{FF2B5EF4-FFF2-40B4-BE49-F238E27FC236}">
                <a16:creationId xmlns:a16="http://schemas.microsoft.com/office/drawing/2014/main" id="{3A734438-870F-34BD-B4B2-8F37BD07DAE1}"/>
              </a:ext>
            </a:extLst>
          </p:cNvPr>
          <p:cNvSpPr txBox="1"/>
          <p:nvPr/>
        </p:nvSpPr>
        <p:spPr>
          <a:xfrm>
            <a:off x="282281" y="1967383"/>
            <a:ext cx="1516762" cy="369332"/>
          </a:xfrm>
          <a:prstGeom prst="rect">
            <a:avLst/>
          </a:prstGeom>
          <a:noFill/>
        </p:spPr>
        <p:txBody>
          <a:bodyPr wrap="none" rtlCol="0">
            <a:spAutoFit/>
          </a:bodyPr>
          <a:lstStyle/>
          <a:p>
            <a:r>
              <a:rPr lang="fr-FR" dirty="0">
                <a:solidFill>
                  <a:schemeClr val="bg1"/>
                </a:solidFill>
              </a:rPr>
              <a:t>Module </a:t>
            </a:r>
            <a:r>
              <a:rPr lang="fr-FR" b="1" dirty="0">
                <a:solidFill>
                  <a:schemeClr val="bg1"/>
                </a:solidFill>
              </a:rPr>
              <a:t>Shell</a:t>
            </a:r>
          </a:p>
        </p:txBody>
      </p:sp>
      <p:sp>
        <p:nvSpPr>
          <p:cNvPr id="10" name="ZoneTexte 9">
            <a:extLst>
              <a:ext uri="{FF2B5EF4-FFF2-40B4-BE49-F238E27FC236}">
                <a16:creationId xmlns:a16="http://schemas.microsoft.com/office/drawing/2014/main" id="{42384E4A-940E-89B9-354B-4524A6DA2461}"/>
              </a:ext>
            </a:extLst>
          </p:cNvPr>
          <p:cNvSpPr txBox="1"/>
          <p:nvPr/>
        </p:nvSpPr>
        <p:spPr>
          <a:xfrm>
            <a:off x="295929" y="2771550"/>
            <a:ext cx="11749767" cy="369332"/>
          </a:xfrm>
          <a:prstGeom prst="rect">
            <a:avLst/>
          </a:prstGeom>
          <a:noFill/>
        </p:spPr>
        <p:txBody>
          <a:bodyPr wrap="square">
            <a:spAutoFit/>
          </a:bodyPr>
          <a:lstStyle/>
          <a:p>
            <a:r>
              <a:rPr lang="fr-FR" dirty="0">
                <a:solidFill>
                  <a:schemeClr val="bg1"/>
                </a:solidFill>
                <a:highlight>
                  <a:srgbClr val="008080"/>
                </a:highlight>
                <a:latin typeface="Courier New" panose="02070309020205020404" pitchFamily="49" charset="0"/>
                <a:cs typeface="Courier New" panose="02070309020205020404" pitchFamily="49" charset="0"/>
              </a:rPr>
              <a:t>ansible </a:t>
            </a:r>
            <a:r>
              <a:rPr lang="en-US" dirty="0">
                <a:solidFill>
                  <a:schemeClr val="bg1"/>
                </a:solidFill>
                <a:highlight>
                  <a:srgbClr val="008080"/>
                </a:highlight>
                <a:latin typeface="Courier New" panose="02070309020205020404" pitchFamily="49" charset="0"/>
                <a:cs typeface="Courier New" panose="02070309020205020404" pitchFamily="49" charset="0"/>
              </a:rPr>
              <a:t>–</a:t>
            </a:r>
            <a:r>
              <a:rPr lang="en-US" dirty="0" err="1">
                <a:solidFill>
                  <a:schemeClr val="bg1"/>
                </a:solidFill>
                <a:highlight>
                  <a:srgbClr val="008080"/>
                </a:highlight>
                <a:latin typeface="Courier New" panose="02070309020205020404" pitchFamily="49" charset="0"/>
                <a:cs typeface="Courier New" panose="02070309020205020404" pitchFamily="49" charset="0"/>
              </a:rPr>
              <a:t>i</a:t>
            </a:r>
            <a:r>
              <a:rPr lang="en-US" dirty="0">
                <a:solidFill>
                  <a:schemeClr val="bg1"/>
                </a:solidFill>
                <a:highlight>
                  <a:srgbClr val="008080"/>
                </a:highlight>
                <a:latin typeface="Courier New" panose="02070309020205020404" pitchFamily="49" charset="0"/>
                <a:cs typeface="Courier New" panose="02070309020205020404" pitchFamily="49" charset="0"/>
              </a:rPr>
              <a:t> </a:t>
            </a:r>
            <a:r>
              <a:rPr lang="en-US" dirty="0" err="1">
                <a:solidFill>
                  <a:schemeClr val="bg1"/>
                </a:solidFill>
                <a:highlight>
                  <a:srgbClr val="008080"/>
                </a:highlight>
                <a:latin typeface="Courier New" panose="02070309020205020404" pitchFamily="49" charset="0"/>
                <a:cs typeface="Courier New" panose="02070309020205020404" pitchFamily="49" charset="0"/>
              </a:rPr>
              <a:t>ip</a:t>
            </a:r>
            <a:r>
              <a:rPr lang="en-US" dirty="0">
                <a:solidFill>
                  <a:schemeClr val="bg1"/>
                </a:solidFill>
                <a:highlight>
                  <a:srgbClr val="008080"/>
                </a:highlight>
                <a:latin typeface="Courier New" panose="02070309020205020404" pitchFamily="49" charset="0"/>
                <a:cs typeface="Courier New" panose="02070309020205020404" pitchFamily="49" charset="0"/>
              </a:rPr>
              <a:t> </a:t>
            </a:r>
            <a:r>
              <a:rPr lang="fr-FR" dirty="0">
                <a:solidFill>
                  <a:schemeClr val="bg1"/>
                </a:solidFill>
                <a:highlight>
                  <a:srgbClr val="008080"/>
                </a:highlight>
                <a:latin typeface="Courier New" panose="02070309020205020404" pitchFamily="49" charset="0"/>
                <a:cs typeface="Courier New" panose="02070309020205020404" pitchFamily="49" charset="0"/>
              </a:rPr>
              <a:t>all –b -K -m </a:t>
            </a:r>
            <a:r>
              <a:rPr lang="fr-FR" dirty="0" err="1">
                <a:solidFill>
                  <a:schemeClr val="bg1"/>
                </a:solidFill>
                <a:highlight>
                  <a:srgbClr val="008080"/>
                </a:highlight>
                <a:latin typeface="Courier New" panose="02070309020205020404" pitchFamily="49" charset="0"/>
                <a:cs typeface="Courier New" panose="02070309020205020404" pitchFamily="49" charset="0"/>
              </a:rPr>
              <a:t>raw</a:t>
            </a:r>
            <a:r>
              <a:rPr lang="fr-FR" dirty="0">
                <a:solidFill>
                  <a:schemeClr val="bg1"/>
                </a:solidFill>
                <a:highlight>
                  <a:srgbClr val="008080"/>
                </a:highlight>
                <a:latin typeface="Courier New" panose="02070309020205020404" pitchFamily="49" charset="0"/>
                <a:cs typeface="Courier New" panose="02070309020205020404" pitchFamily="49" charset="0"/>
              </a:rPr>
              <a:t> -a "</a:t>
            </a:r>
            <a:r>
              <a:rPr lang="fr-FR" dirty="0" err="1">
                <a:solidFill>
                  <a:schemeClr val="bg1"/>
                </a:solidFill>
                <a:highlight>
                  <a:srgbClr val="008080"/>
                </a:highlight>
                <a:latin typeface="Courier New" panose="02070309020205020404" pitchFamily="49" charset="0"/>
                <a:cs typeface="Courier New" panose="02070309020205020404" pitchFamily="49" charset="0"/>
              </a:rPr>
              <a:t>ps</a:t>
            </a:r>
            <a:r>
              <a:rPr lang="fr-FR" dirty="0">
                <a:solidFill>
                  <a:schemeClr val="bg1"/>
                </a:solidFill>
                <a:highlight>
                  <a:srgbClr val="008080"/>
                </a:highlight>
                <a:latin typeface="Courier New" panose="02070309020205020404" pitchFamily="49" charset="0"/>
                <a:cs typeface="Courier New" panose="02070309020205020404" pitchFamily="49" charset="0"/>
              </a:rPr>
              <a:t> </a:t>
            </a:r>
            <a:r>
              <a:rPr lang="fr-FR" dirty="0" err="1">
                <a:solidFill>
                  <a:schemeClr val="bg1"/>
                </a:solidFill>
                <a:highlight>
                  <a:srgbClr val="008080"/>
                </a:highlight>
                <a:latin typeface="Courier New" panose="02070309020205020404" pitchFamily="49" charset="0"/>
                <a:cs typeface="Courier New" panose="02070309020205020404" pitchFamily="49" charset="0"/>
              </a:rPr>
              <a:t>aux|grep</a:t>
            </a:r>
            <a:r>
              <a:rPr lang="fr-FR" dirty="0">
                <a:solidFill>
                  <a:schemeClr val="bg1"/>
                </a:solidFill>
                <a:highlight>
                  <a:srgbClr val="008080"/>
                </a:highlight>
                <a:latin typeface="Courier New" panose="02070309020205020404" pitchFamily="49" charset="0"/>
                <a:cs typeface="Courier New" panose="02070309020205020404" pitchFamily="49" charset="0"/>
              </a:rPr>
              <a:t> </a:t>
            </a:r>
            <a:r>
              <a:rPr lang="fr-FR" dirty="0" err="1">
                <a:solidFill>
                  <a:schemeClr val="bg1"/>
                </a:solidFill>
                <a:highlight>
                  <a:srgbClr val="008080"/>
                </a:highlight>
                <a:latin typeface="Courier New" panose="02070309020205020404" pitchFamily="49" charset="0"/>
                <a:cs typeface="Courier New" panose="02070309020205020404" pitchFamily="49" charset="0"/>
              </a:rPr>
              <a:t>xirtam|wc</a:t>
            </a:r>
            <a:r>
              <a:rPr lang="fr-FR" dirty="0">
                <a:solidFill>
                  <a:schemeClr val="bg1"/>
                </a:solidFill>
                <a:highlight>
                  <a:srgbClr val="008080"/>
                </a:highlight>
                <a:latin typeface="Courier New" panose="02070309020205020404" pitchFamily="49" charset="0"/>
                <a:cs typeface="Courier New" panose="02070309020205020404" pitchFamily="49" charset="0"/>
              </a:rPr>
              <a:t> -l"</a:t>
            </a:r>
          </a:p>
        </p:txBody>
      </p:sp>
      <p:sp>
        <p:nvSpPr>
          <p:cNvPr id="11" name="ZoneTexte 10">
            <a:extLst>
              <a:ext uri="{FF2B5EF4-FFF2-40B4-BE49-F238E27FC236}">
                <a16:creationId xmlns:a16="http://schemas.microsoft.com/office/drawing/2014/main" id="{ACB4C5D5-57A6-D8D1-53F9-618EE8CED27E}"/>
              </a:ext>
            </a:extLst>
          </p:cNvPr>
          <p:cNvSpPr txBox="1"/>
          <p:nvPr/>
        </p:nvSpPr>
        <p:spPr>
          <a:xfrm>
            <a:off x="282281" y="2523692"/>
            <a:ext cx="4180953" cy="369332"/>
          </a:xfrm>
          <a:prstGeom prst="rect">
            <a:avLst/>
          </a:prstGeom>
          <a:noFill/>
        </p:spPr>
        <p:txBody>
          <a:bodyPr wrap="none" rtlCol="0">
            <a:spAutoFit/>
          </a:bodyPr>
          <a:lstStyle/>
          <a:p>
            <a:r>
              <a:rPr lang="fr-FR" dirty="0">
                <a:solidFill>
                  <a:schemeClr val="bg1"/>
                </a:solidFill>
              </a:rPr>
              <a:t>Module </a:t>
            </a:r>
            <a:r>
              <a:rPr lang="fr-FR" b="1" dirty="0" err="1">
                <a:solidFill>
                  <a:schemeClr val="bg1"/>
                </a:solidFill>
              </a:rPr>
              <a:t>row</a:t>
            </a:r>
            <a:r>
              <a:rPr lang="fr-FR" dirty="0">
                <a:solidFill>
                  <a:schemeClr val="bg1"/>
                </a:solidFill>
              </a:rPr>
              <a:t>  (</a:t>
            </a:r>
            <a:r>
              <a:rPr lang="fr-FR" dirty="0" err="1">
                <a:solidFill>
                  <a:schemeClr val="bg1"/>
                </a:solidFill>
              </a:rPr>
              <a:t>remote</a:t>
            </a:r>
            <a:r>
              <a:rPr lang="fr-FR" dirty="0">
                <a:solidFill>
                  <a:schemeClr val="bg1"/>
                </a:solidFill>
              </a:rPr>
              <a:t> host </a:t>
            </a:r>
            <a:r>
              <a:rPr lang="fr-FR" dirty="0" err="1">
                <a:solidFill>
                  <a:schemeClr val="bg1"/>
                </a:solidFill>
              </a:rPr>
              <a:t>withour</a:t>
            </a:r>
            <a:r>
              <a:rPr lang="fr-FR" dirty="0">
                <a:solidFill>
                  <a:schemeClr val="bg1"/>
                </a:solidFill>
              </a:rPr>
              <a:t> </a:t>
            </a:r>
            <a:r>
              <a:rPr lang="fr-FR" dirty="0" err="1">
                <a:solidFill>
                  <a:schemeClr val="bg1"/>
                </a:solidFill>
              </a:rPr>
              <a:t>pyton</a:t>
            </a:r>
            <a:r>
              <a:rPr lang="fr-FR" dirty="0">
                <a:solidFill>
                  <a:schemeClr val="bg1"/>
                </a:solidFill>
              </a:rPr>
              <a:t>)</a:t>
            </a:r>
          </a:p>
        </p:txBody>
      </p:sp>
      <p:sp>
        <p:nvSpPr>
          <p:cNvPr id="12" name="ZoneTexte 11">
            <a:extLst>
              <a:ext uri="{FF2B5EF4-FFF2-40B4-BE49-F238E27FC236}">
                <a16:creationId xmlns:a16="http://schemas.microsoft.com/office/drawing/2014/main" id="{C7276B8F-BC10-E65A-4FD4-EB7D81208952}"/>
              </a:ext>
            </a:extLst>
          </p:cNvPr>
          <p:cNvSpPr txBox="1"/>
          <p:nvPr/>
        </p:nvSpPr>
        <p:spPr>
          <a:xfrm>
            <a:off x="271544" y="3305525"/>
            <a:ext cx="11667472" cy="369332"/>
          </a:xfrm>
          <a:prstGeom prst="rect">
            <a:avLst/>
          </a:prstGeom>
          <a:noFill/>
        </p:spPr>
        <p:txBody>
          <a:bodyPr wrap="square">
            <a:spAutoFit/>
          </a:bodyPr>
          <a:lstStyle/>
          <a:p>
            <a:r>
              <a:rPr lang="en-US" dirty="0">
                <a:solidFill>
                  <a:schemeClr val="bg1"/>
                </a:solidFill>
                <a:highlight>
                  <a:srgbClr val="008080"/>
                </a:highlight>
                <a:latin typeface="Courier New" panose="02070309020205020404" pitchFamily="49" charset="0"/>
                <a:cs typeface="Courier New" panose="02070309020205020404" pitchFamily="49" charset="0"/>
              </a:rPr>
              <a:t>ansible –</a:t>
            </a:r>
            <a:r>
              <a:rPr lang="en-US" dirty="0" err="1">
                <a:solidFill>
                  <a:schemeClr val="bg1"/>
                </a:solidFill>
                <a:highlight>
                  <a:srgbClr val="008080"/>
                </a:highlight>
                <a:latin typeface="Courier New" panose="02070309020205020404" pitchFamily="49" charset="0"/>
                <a:cs typeface="Courier New" panose="02070309020205020404" pitchFamily="49" charset="0"/>
              </a:rPr>
              <a:t>i</a:t>
            </a:r>
            <a:r>
              <a:rPr lang="en-US" dirty="0">
                <a:solidFill>
                  <a:schemeClr val="bg1"/>
                </a:solidFill>
                <a:highlight>
                  <a:srgbClr val="008080"/>
                </a:highlight>
                <a:latin typeface="Courier New" panose="02070309020205020404" pitchFamily="49" charset="0"/>
                <a:cs typeface="Courier New" panose="02070309020205020404" pitchFamily="49" charset="0"/>
              </a:rPr>
              <a:t> </a:t>
            </a:r>
            <a:r>
              <a:rPr lang="en-US" dirty="0" err="1">
                <a:solidFill>
                  <a:schemeClr val="bg1"/>
                </a:solidFill>
                <a:highlight>
                  <a:srgbClr val="008080"/>
                </a:highlight>
                <a:latin typeface="Courier New" panose="02070309020205020404" pitchFamily="49" charset="0"/>
                <a:cs typeface="Courier New" panose="02070309020205020404" pitchFamily="49" charset="0"/>
              </a:rPr>
              <a:t>ip</a:t>
            </a:r>
            <a:r>
              <a:rPr lang="en-US" dirty="0">
                <a:solidFill>
                  <a:schemeClr val="bg1"/>
                </a:solidFill>
                <a:highlight>
                  <a:srgbClr val="008080"/>
                </a:highlight>
                <a:latin typeface="Courier New" panose="02070309020205020404" pitchFamily="49" charset="0"/>
                <a:cs typeface="Courier New" panose="02070309020205020404" pitchFamily="49" charset="0"/>
              </a:rPr>
              <a:t> all -b -K -m apt -a "name=nginx state=latest"</a:t>
            </a:r>
          </a:p>
        </p:txBody>
      </p:sp>
      <p:sp>
        <p:nvSpPr>
          <p:cNvPr id="13" name="ZoneTexte 12">
            <a:extLst>
              <a:ext uri="{FF2B5EF4-FFF2-40B4-BE49-F238E27FC236}">
                <a16:creationId xmlns:a16="http://schemas.microsoft.com/office/drawing/2014/main" id="{3D1E044C-96B1-36CF-9283-4B31D50E154E}"/>
              </a:ext>
            </a:extLst>
          </p:cNvPr>
          <p:cNvSpPr txBox="1"/>
          <p:nvPr/>
        </p:nvSpPr>
        <p:spPr>
          <a:xfrm>
            <a:off x="309536" y="3055447"/>
            <a:ext cx="1322798" cy="369332"/>
          </a:xfrm>
          <a:prstGeom prst="rect">
            <a:avLst/>
          </a:prstGeom>
          <a:noFill/>
        </p:spPr>
        <p:txBody>
          <a:bodyPr wrap="none" rtlCol="0">
            <a:spAutoFit/>
          </a:bodyPr>
          <a:lstStyle/>
          <a:p>
            <a:r>
              <a:rPr lang="fr-FR" dirty="0">
                <a:solidFill>
                  <a:schemeClr val="bg1"/>
                </a:solidFill>
              </a:rPr>
              <a:t>Module </a:t>
            </a:r>
            <a:r>
              <a:rPr lang="fr-FR" b="1" dirty="0" err="1">
                <a:solidFill>
                  <a:schemeClr val="bg1"/>
                </a:solidFill>
              </a:rPr>
              <a:t>apt</a:t>
            </a:r>
            <a:endParaRPr lang="fr-FR" b="1" dirty="0">
              <a:solidFill>
                <a:schemeClr val="bg1"/>
              </a:solidFill>
            </a:endParaRPr>
          </a:p>
        </p:txBody>
      </p:sp>
      <p:sp>
        <p:nvSpPr>
          <p:cNvPr id="15" name="ZoneTexte 14">
            <a:extLst>
              <a:ext uri="{FF2B5EF4-FFF2-40B4-BE49-F238E27FC236}">
                <a16:creationId xmlns:a16="http://schemas.microsoft.com/office/drawing/2014/main" id="{763F6869-1BBD-30F7-C145-E4F18D6808DD}"/>
              </a:ext>
            </a:extLst>
          </p:cNvPr>
          <p:cNvSpPr txBox="1"/>
          <p:nvPr/>
        </p:nvSpPr>
        <p:spPr>
          <a:xfrm>
            <a:off x="271545" y="4290468"/>
            <a:ext cx="12463434" cy="353943"/>
          </a:xfrm>
          <a:prstGeom prst="rect">
            <a:avLst/>
          </a:prstGeom>
          <a:noFill/>
        </p:spPr>
        <p:txBody>
          <a:bodyPr wrap="square">
            <a:spAutoFit/>
          </a:bodyPr>
          <a:lstStyle/>
          <a:p>
            <a:r>
              <a:rPr lang="en-US" sz="1700" dirty="0">
                <a:solidFill>
                  <a:schemeClr val="bg1"/>
                </a:solidFill>
                <a:highlight>
                  <a:srgbClr val="008080"/>
                </a:highlight>
                <a:latin typeface="Courier New" panose="02070309020205020404" pitchFamily="49" charset="0"/>
                <a:cs typeface="Courier New" panose="02070309020205020404" pitchFamily="49" charset="0"/>
              </a:rPr>
              <a:t>ansible –</a:t>
            </a:r>
            <a:r>
              <a:rPr lang="en-US" sz="1700" dirty="0" err="1">
                <a:solidFill>
                  <a:schemeClr val="bg1"/>
                </a:solidFill>
                <a:highlight>
                  <a:srgbClr val="008080"/>
                </a:highlight>
                <a:latin typeface="Courier New" panose="02070309020205020404" pitchFamily="49" charset="0"/>
                <a:cs typeface="Courier New" panose="02070309020205020404" pitchFamily="49" charset="0"/>
              </a:rPr>
              <a:t>i</a:t>
            </a:r>
            <a:r>
              <a:rPr lang="en-US" sz="1700" dirty="0">
                <a:solidFill>
                  <a:schemeClr val="bg1"/>
                </a:solidFill>
                <a:highlight>
                  <a:srgbClr val="008080"/>
                </a:highlight>
                <a:latin typeface="Courier New" panose="02070309020205020404" pitchFamily="49" charset="0"/>
                <a:cs typeface="Courier New" panose="02070309020205020404" pitchFamily="49" charset="0"/>
              </a:rPr>
              <a:t> </a:t>
            </a:r>
            <a:r>
              <a:rPr lang="en-US" sz="1700" dirty="0" err="1">
                <a:solidFill>
                  <a:schemeClr val="bg1"/>
                </a:solidFill>
                <a:highlight>
                  <a:srgbClr val="008080"/>
                </a:highlight>
                <a:latin typeface="Courier New" panose="02070309020205020404" pitchFamily="49" charset="0"/>
                <a:cs typeface="Courier New" panose="02070309020205020404" pitchFamily="49" charset="0"/>
              </a:rPr>
              <a:t>ip</a:t>
            </a:r>
            <a:r>
              <a:rPr lang="en-US" sz="1700" dirty="0">
                <a:solidFill>
                  <a:schemeClr val="bg1"/>
                </a:solidFill>
                <a:highlight>
                  <a:srgbClr val="008080"/>
                </a:highlight>
                <a:latin typeface="Courier New" panose="02070309020205020404" pitchFamily="49" charset="0"/>
                <a:cs typeface="Courier New" panose="02070309020205020404" pitchFamily="49" charset="0"/>
              </a:rPr>
              <a:t> all -b -K -m service -a "name=nginx state=stopped"</a:t>
            </a:r>
          </a:p>
        </p:txBody>
      </p:sp>
      <p:sp>
        <p:nvSpPr>
          <p:cNvPr id="16" name="ZoneTexte 15">
            <a:extLst>
              <a:ext uri="{FF2B5EF4-FFF2-40B4-BE49-F238E27FC236}">
                <a16:creationId xmlns:a16="http://schemas.microsoft.com/office/drawing/2014/main" id="{2C933323-5269-0872-A941-02080BD5E0CB}"/>
              </a:ext>
            </a:extLst>
          </p:cNvPr>
          <p:cNvSpPr txBox="1"/>
          <p:nvPr/>
        </p:nvSpPr>
        <p:spPr>
          <a:xfrm>
            <a:off x="271545" y="4028962"/>
            <a:ext cx="1954718" cy="373025"/>
          </a:xfrm>
          <a:prstGeom prst="rect">
            <a:avLst/>
          </a:prstGeom>
          <a:noFill/>
        </p:spPr>
        <p:txBody>
          <a:bodyPr wrap="square" rtlCol="0">
            <a:spAutoFit/>
          </a:bodyPr>
          <a:lstStyle/>
          <a:p>
            <a:r>
              <a:rPr lang="fr-FR" dirty="0">
                <a:solidFill>
                  <a:schemeClr val="bg1"/>
                </a:solidFill>
              </a:rPr>
              <a:t>Module </a:t>
            </a:r>
            <a:r>
              <a:rPr lang="fr-FR" b="1" dirty="0">
                <a:solidFill>
                  <a:schemeClr val="bg1"/>
                </a:solidFill>
              </a:rPr>
              <a:t>service</a:t>
            </a:r>
          </a:p>
        </p:txBody>
      </p:sp>
      <p:sp>
        <p:nvSpPr>
          <p:cNvPr id="18" name="ZoneTexte 17">
            <a:extLst>
              <a:ext uri="{FF2B5EF4-FFF2-40B4-BE49-F238E27FC236}">
                <a16:creationId xmlns:a16="http://schemas.microsoft.com/office/drawing/2014/main" id="{A8B7CA67-89EA-B851-BA56-B9A650F04F59}"/>
              </a:ext>
            </a:extLst>
          </p:cNvPr>
          <p:cNvSpPr txBox="1"/>
          <p:nvPr/>
        </p:nvSpPr>
        <p:spPr>
          <a:xfrm>
            <a:off x="295928" y="3690248"/>
            <a:ext cx="11817096" cy="369332"/>
          </a:xfrm>
          <a:prstGeom prst="rect">
            <a:avLst/>
          </a:prstGeom>
          <a:noFill/>
        </p:spPr>
        <p:txBody>
          <a:bodyPr wrap="square">
            <a:spAutoFit/>
          </a:bodyPr>
          <a:lstStyle/>
          <a:p>
            <a:r>
              <a:rPr lang="en-US" dirty="0">
                <a:solidFill>
                  <a:schemeClr val="bg1"/>
                </a:solidFill>
                <a:highlight>
                  <a:srgbClr val="008080"/>
                </a:highlight>
                <a:latin typeface="Courier New" panose="02070309020205020404" pitchFamily="49" charset="0"/>
                <a:cs typeface="Courier New" panose="02070309020205020404" pitchFamily="49" charset="0"/>
              </a:rPr>
              <a:t>ansible –</a:t>
            </a:r>
            <a:r>
              <a:rPr lang="en-US" dirty="0" err="1">
                <a:solidFill>
                  <a:schemeClr val="bg1"/>
                </a:solidFill>
                <a:highlight>
                  <a:srgbClr val="008080"/>
                </a:highlight>
                <a:latin typeface="Courier New" panose="02070309020205020404" pitchFamily="49" charset="0"/>
                <a:cs typeface="Courier New" panose="02070309020205020404" pitchFamily="49" charset="0"/>
              </a:rPr>
              <a:t>i</a:t>
            </a:r>
            <a:r>
              <a:rPr lang="en-US" dirty="0">
                <a:solidFill>
                  <a:schemeClr val="bg1"/>
                </a:solidFill>
                <a:highlight>
                  <a:srgbClr val="008080"/>
                </a:highlight>
                <a:latin typeface="Courier New" panose="02070309020205020404" pitchFamily="49" charset="0"/>
                <a:cs typeface="Courier New" panose="02070309020205020404" pitchFamily="49" charset="0"/>
              </a:rPr>
              <a:t> </a:t>
            </a:r>
            <a:r>
              <a:rPr lang="en-US" dirty="0" err="1">
                <a:solidFill>
                  <a:schemeClr val="bg1"/>
                </a:solidFill>
                <a:highlight>
                  <a:srgbClr val="008080"/>
                </a:highlight>
                <a:latin typeface="Courier New" panose="02070309020205020404" pitchFamily="49" charset="0"/>
                <a:cs typeface="Courier New" panose="02070309020205020404" pitchFamily="49" charset="0"/>
              </a:rPr>
              <a:t>ip</a:t>
            </a:r>
            <a:r>
              <a:rPr lang="en-US" dirty="0">
                <a:solidFill>
                  <a:schemeClr val="bg1"/>
                </a:solidFill>
                <a:highlight>
                  <a:srgbClr val="008080"/>
                </a:highlight>
                <a:latin typeface="Courier New" panose="02070309020205020404" pitchFamily="49" charset="0"/>
                <a:cs typeface="Courier New" panose="02070309020205020404" pitchFamily="49" charset="0"/>
              </a:rPr>
              <a:t> all -b -K -m apt -a "name=nginx state=absent"</a:t>
            </a:r>
          </a:p>
        </p:txBody>
      </p:sp>
      <p:sp>
        <p:nvSpPr>
          <p:cNvPr id="20" name="ZoneTexte 19">
            <a:extLst>
              <a:ext uri="{FF2B5EF4-FFF2-40B4-BE49-F238E27FC236}">
                <a16:creationId xmlns:a16="http://schemas.microsoft.com/office/drawing/2014/main" id="{AA1BF053-F6CD-4467-5077-3C624E603FBD}"/>
              </a:ext>
            </a:extLst>
          </p:cNvPr>
          <p:cNvSpPr txBox="1"/>
          <p:nvPr/>
        </p:nvSpPr>
        <p:spPr>
          <a:xfrm>
            <a:off x="271543" y="4918579"/>
            <a:ext cx="12304769" cy="353943"/>
          </a:xfrm>
          <a:prstGeom prst="rect">
            <a:avLst/>
          </a:prstGeom>
          <a:noFill/>
        </p:spPr>
        <p:txBody>
          <a:bodyPr wrap="square">
            <a:spAutoFit/>
          </a:bodyPr>
          <a:lstStyle/>
          <a:p>
            <a:r>
              <a:rPr lang="en-US" sz="1700" dirty="0">
                <a:solidFill>
                  <a:schemeClr val="bg1"/>
                </a:solidFill>
                <a:highlight>
                  <a:srgbClr val="008080"/>
                </a:highlight>
                <a:latin typeface="Courier New" panose="02070309020205020404" pitchFamily="49" charset="0"/>
                <a:cs typeface="Courier New" panose="02070309020205020404" pitchFamily="49" charset="0"/>
              </a:rPr>
              <a:t>ansible –</a:t>
            </a:r>
            <a:r>
              <a:rPr lang="en-US" sz="1700" dirty="0" err="1">
                <a:solidFill>
                  <a:schemeClr val="bg1"/>
                </a:solidFill>
                <a:highlight>
                  <a:srgbClr val="008080"/>
                </a:highlight>
                <a:latin typeface="Courier New" panose="02070309020205020404" pitchFamily="49" charset="0"/>
                <a:cs typeface="Courier New" panose="02070309020205020404" pitchFamily="49" charset="0"/>
              </a:rPr>
              <a:t>i</a:t>
            </a:r>
            <a:r>
              <a:rPr lang="en-US" sz="1700" dirty="0">
                <a:solidFill>
                  <a:schemeClr val="bg1"/>
                </a:solidFill>
                <a:highlight>
                  <a:srgbClr val="008080"/>
                </a:highlight>
                <a:latin typeface="Courier New" panose="02070309020205020404" pitchFamily="49" charset="0"/>
                <a:cs typeface="Courier New" panose="02070309020205020404" pitchFamily="49" charset="0"/>
              </a:rPr>
              <a:t> </a:t>
            </a:r>
            <a:r>
              <a:rPr lang="en-US" sz="1700" dirty="0" err="1">
                <a:solidFill>
                  <a:schemeClr val="bg1"/>
                </a:solidFill>
                <a:highlight>
                  <a:srgbClr val="008080"/>
                </a:highlight>
                <a:latin typeface="Courier New" panose="02070309020205020404" pitchFamily="49" charset="0"/>
                <a:cs typeface="Courier New" panose="02070309020205020404" pitchFamily="49" charset="0"/>
              </a:rPr>
              <a:t>ip</a:t>
            </a:r>
            <a:r>
              <a:rPr lang="en-US" sz="1700" dirty="0">
                <a:solidFill>
                  <a:schemeClr val="bg1"/>
                </a:solidFill>
                <a:highlight>
                  <a:srgbClr val="008080"/>
                </a:highlight>
                <a:latin typeface="Courier New" panose="02070309020205020404" pitchFamily="49" charset="0"/>
                <a:cs typeface="Courier New" panose="02070309020205020404" pitchFamily="49" charset="0"/>
              </a:rPr>
              <a:t> all -b -K -m copy -a “</a:t>
            </a:r>
            <a:r>
              <a:rPr lang="en-US" sz="1700" dirty="0" err="1">
                <a:solidFill>
                  <a:schemeClr val="bg1"/>
                </a:solidFill>
                <a:highlight>
                  <a:srgbClr val="008080"/>
                </a:highlight>
                <a:latin typeface="Courier New" panose="02070309020205020404" pitchFamily="49" charset="0"/>
                <a:cs typeface="Courier New" panose="02070309020205020404" pitchFamily="49" charset="0"/>
              </a:rPr>
              <a:t>src</a:t>
            </a:r>
            <a:r>
              <a:rPr lang="en-US" sz="1700" dirty="0">
                <a:solidFill>
                  <a:schemeClr val="bg1"/>
                </a:solidFill>
                <a:highlight>
                  <a:srgbClr val="008080"/>
                </a:highlight>
                <a:latin typeface="Courier New" panose="02070309020205020404" pitchFamily="49" charset="0"/>
                <a:cs typeface="Courier New" panose="02070309020205020404" pitchFamily="49" charset="0"/>
              </a:rPr>
              <a:t>=file </a:t>
            </a:r>
            <a:r>
              <a:rPr lang="en-US" sz="1700" dirty="0" err="1">
                <a:solidFill>
                  <a:schemeClr val="bg1"/>
                </a:solidFill>
                <a:highlight>
                  <a:srgbClr val="008080"/>
                </a:highlight>
                <a:latin typeface="Courier New" panose="02070309020205020404" pitchFamily="49" charset="0"/>
                <a:cs typeface="Courier New" panose="02070309020205020404" pitchFamily="49" charset="0"/>
              </a:rPr>
              <a:t>dest</a:t>
            </a:r>
            <a:r>
              <a:rPr lang="en-US" sz="1700" dirty="0">
                <a:solidFill>
                  <a:schemeClr val="bg1"/>
                </a:solidFill>
                <a:highlight>
                  <a:srgbClr val="008080"/>
                </a:highlight>
                <a:latin typeface="Courier New" panose="02070309020205020404" pitchFamily="49" charset="0"/>
                <a:cs typeface="Courier New" panose="02070309020205020404" pitchFamily="49" charset="0"/>
              </a:rPr>
              <a:t>=/home/</a:t>
            </a:r>
            <a:r>
              <a:rPr lang="en-US" sz="1700" dirty="0" err="1">
                <a:solidFill>
                  <a:schemeClr val="bg1"/>
                </a:solidFill>
                <a:highlight>
                  <a:srgbClr val="008080"/>
                </a:highlight>
                <a:latin typeface="Courier New" panose="02070309020205020404" pitchFamily="49" charset="0"/>
                <a:cs typeface="Courier New" panose="02070309020205020404" pitchFamily="49" charset="0"/>
              </a:rPr>
              <a:t>xirtam</a:t>
            </a:r>
            <a:r>
              <a:rPr lang="en-US" sz="1700" dirty="0">
                <a:solidFill>
                  <a:schemeClr val="bg1"/>
                </a:solidFill>
                <a:highlight>
                  <a:srgbClr val="008080"/>
                </a:highlight>
                <a:latin typeface="Courier New" panose="02070309020205020404" pitchFamily="49" charset="0"/>
                <a:cs typeface="Courier New" panose="02070309020205020404" pitchFamily="49" charset="0"/>
              </a:rPr>
              <a:t>"</a:t>
            </a:r>
          </a:p>
        </p:txBody>
      </p:sp>
      <p:sp>
        <p:nvSpPr>
          <p:cNvPr id="22" name="ZoneTexte 21">
            <a:extLst>
              <a:ext uri="{FF2B5EF4-FFF2-40B4-BE49-F238E27FC236}">
                <a16:creationId xmlns:a16="http://schemas.microsoft.com/office/drawing/2014/main" id="{5EB192AF-B30A-46C1-3430-4DC2BEFD9C62}"/>
              </a:ext>
            </a:extLst>
          </p:cNvPr>
          <p:cNvSpPr txBox="1"/>
          <p:nvPr/>
        </p:nvSpPr>
        <p:spPr>
          <a:xfrm>
            <a:off x="309536" y="4645071"/>
            <a:ext cx="1922303" cy="369332"/>
          </a:xfrm>
          <a:prstGeom prst="rect">
            <a:avLst/>
          </a:prstGeom>
          <a:noFill/>
        </p:spPr>
        <p:txBody>
          <a:bodyPr wrap="square" rtlCol="0">
            <a:spAutoFit/>
          </a:bodyPr>
          <a:lstStyle/>
          <a:p>
            <a:r>
              <a:rPr lang="fr-FR" dirty="0">
                <a:solidFill>
                  <a:schemeClr val="bg1"/>
                </a:solidFill>
              </a:rPr>
              <a:t>Module </a:t>
            </a:r>
            <a:r>
              <a:rPr lang="fr-FR" b="1" dirty="0">
                <a:solidFill>
                  <a:schemeClr val="bg1"/>
                </a:solidFill>
              </a:rPr>
              <a:t>copy</a:t>
            </a:r>
            <a:r>
              <a:rPr lang="fr-FR" dirty="0">
                <a:solidFill>
                  <a:schemeClr val="bg1"/>
                </a:solidFill>
              </a:rPr>
              <a:t> </a:t>
            </a:r>
          </a:p>
        </p:txBody>
      </p:sp>
      <p:sp>
        <p:nvSpPr>
          <p:cNvPr id="23" name="ZoneTexte 22">
            <a:extLst>
              <a:ext uri="{FF2B5EF4-FFF2-40B4-BE49-F238E27FC236}">
                <a16:creationId xmlns:a16="http://schemas.microsoft.com/office/drawing/2014/main" id="{E82AA3BE-6F72-B7DD-27BD-5EB184B493C6}"/>
              </a:ext>
            </a:extLst>
          </p:cNvPr>
          <p:cNvSpPr txBox="1"/>
          <p:nvPr/>
        </p:nvSpPr>
        <p:spPr>
          <a:xfrm>
            <a:off x="271544" y="5504425"/>
            <a:ext cx="11817096" cy="353943"/>
          </a:xfrm>
          <a:prstGeom prst="rect">
            <a:avLst/>
          </a:prstGeom>
          <a:noFill/>
        </p:spPr>
        <p:txBody>
          <a:bodyPr wrap="square">
            <a:spAutoFit/>
          </a:bodyPr>
          <a:lstStyle/>
          <a:p>
            <a:r>
              <a:rPr lang="en-US" sz="1700" dirty="0">
                <a:solidFill>
                  <a:schemeClr val="bg1"/>
                </a:solidFill>
                <a:highlight>
                  <a:srgbClr val="008080"/>
                </a:highlight>
                <a:latin typeface="Courier New" panose="02070309020205020404" pitchFamily="49" charset="0"/>
                <a:cs typeface="Courier New" panose="02070309020205020404" pitchFamily="49" charset="0"/>
              </a:rPr>
              <a:t>ansible –</a:t>
            </a:r>
            <a:r>
              <a:rPr lang="en-US" sz="1700" dirty="0" err="1">
                <a:solidFill>
                  <a:schemeClr val="bg1"/>
                </a:solidFill>
                <a:highlight>
                  <a:srgbClr val="008080"/>
                </a:highlight>
                <a:latin typeface="Courier New" panose="02070309020205020404" pitchFamily="49" charset="0"/>
                <a:cs typeface="Courier New" panose="02070309020205020404" pitchFamily="49" charset="0"/>
              </a:rPr>
              <a:t>i</a:t>
            </a:r>
            <a:r>
              <a:rPr lang="en-US" sz="1700" dirty="0">
                <a:solidFill>
                  <a:schemeClr val="bg1"/>
                </a:solidFill>
                <a:highlight>
                  <a:srgbClr val="008080"/>
                </a:highlight>
                <a:latin typeface="Courier New" panose="02070309020205020404" pitchFamily="49" charset="0"/>
                <a:cs typeface="Courier New" panose="02070309020205020404" pitchFamily="49" charset="0"/>
              </a:rPr>
              <a:t> </a:t>
            </a:r>
            <a:r>
              <a:rPr lang="en-US" sz="1700" dirty="0" err="1">
                <a:solidFill>
                  <a:schemeClr val="bg1"/>
                </a:solidFill>
                <a:highlight>
                  <a:srgbClr val="008080"/>
                </a:highlight>
                <a:latin typeface="Courier New" panose="02070309020205020404" pitchFamily="49" charset="0"/>
                <a:cs typeface="Courier New" panose="02070309020205020404" pitchFamily="49" charset="0"/>
              </a:rPr>
              <a:t>ip</a:t>
            </a:r>
            <a:r>
              <a:rPr lang="en-US" sz="1700" dirty="0">
                <a:solidFill>
                  <a:schemeClr val="bg1"/>
                </a:solidFill>
                <a:highlight>
                  <a:srgbClr val="008080"/>
                </a:highlight>
                <a:latin typeface="Courier New" panose="02070309020205020404" pitchFamily="49" charset="0"/>
                <a:cs typeface="Courier New" panose="02070309020205020404" pitchFamily="49" charset="0"/>
              </a:rPr>
              <a:t> all -b -K -m copy -a “</a:t>
            </a:r>
            <a:r>
              <a:rPr lang="en-US" sz="1700" dirty="0" err="1">
                <a:solidFill>
                  <a:schemeClr val="bg1"/>
                </a:solidFill>
                <a:highlight>
                  <a:srgbClr val="008080"/>
                </a:highlight>
                <a:latin typeface="Courier New" panose="02070309020205020404" pitchFamily="49" charset="0"/>
                <a:cs typeface="Courier New" panose="02070309020205020404" pitchFamily="49" charset="0"/>
              </a:rPr>
              <a:t>src</a:t>
            </a:r>
            <a:r>
              <a:rPr lang="en-US" sz="1700" dirty="0">
                <a:solidFill>
                  <a:schemeClr val="bg1"/>
                </a:solidFill>
                <a:highlight>
                  <a:srgbClr val="008080"/>
                </a:highlight>
                <a:latin typeface="Courier New" panose="02070309020205020404" pitchFamily="49" charset="0"/>
                <a:cs typeface="Courier New" panose="02070309020205020404" pitchFamily="49" charset="0"/>
              </a:rPr>
              <a:t>=/home/</a:t>
            </a:r>
            <a:r>
              <a:rPr lang="en-US" sz="1700" dirty="0" err="1">
                <a:solidFill>
                  <a:schemeClr val="bg1"/>
                </a:solidFill>
                <a:highlight>
                  <a:srgbClr val="008080"/>
                </a:highlight>
                <a:latin typeface="Courier New" panose="02070309020205020404" pitchFamily="49" charset="0"/>
                <a:cs typeface="Courier New" panose="02070309020205020404" pitchFamily="49" charset="0"/>
              </a:rPr>
              <a:t>xirtam</a:t>
            </a:r>
            <a:r>
              <a:rPr lang="en-US" sz="1700" dirty="0">
                <a:solidFill>
                  <a:schemeClr val="bg1"/>
                </a:solidFill>
                <a:highlight>
                  <a:srgbClr val="008080"/>
                </a:highlight>
                <a:latin typeface="Courier New" panose="02070309020205020404" pitchFamily="49" charset="0"/>
                <a:cs typeface="Courier New" panose="02070309020205020404" pitchFamily="49" charset="0"/>
              </a:rPr>
              <a:t> </a:t>
            </a:r>
            <a:r>
              <a:rPr lang="en-US" sz="1700" dirty="0" err="1">
                <a:solidFill>
                  <a:schemeClr val="bg1"/>
                </a:solidFill>
                <a:highlight>
                  <a:srgbClr val="008080"/>
                </a:highlight>
                <a:latin typeface="Courier New" panose="02070309020205020404" pitchFamily="49" charset="0"/>
                <a:cs typeface="Courier New" panose="02070309020205020404" pitchFamily="49" charset="0"/>
              </a:rPr>
              <a:t>dest</a:t>
            </a:r>
            <a:r>
              <a:rPr lang="en-US" sz="1700" dirty="0">
                <a:solidFill>
                  <a:schemeClr val="bg1"/>
                </a:solidFill>
                <a:highlight>
                  <a:srgbClr val="008080"/>
                </a:highlight>
                <a:latin typeface="Courier New" panose="02070309020205020404" pitchFamily="49" charset="0"/>
                <a:cs typeface="Courier New" panose="02070309020205020404" pitchFamily="49" charset="0"/>
              </a:rPr>
              <a:t>" =file flat=yes </a:t>
            </a:r>
          </a:p>
        </p:txBody>
      </p:sp>
      <p:sp>
        <p:nvSpPr>
          <p:cNvPr id="24" name="ZoneTexte 23">
            <a:extLst>
              <a:ext uri="{FF2B5EF4-FFF2-40B4-BE49-F238E27FC236}">
                <a16:creationId xmlns:a16="http://schemas.microsoft.com/office/drawing/2014/main" id="{05215CF5-D41A-62FC-900E-2508379B6E31}"/>
              </a:ext>
            </a:extLst>
          </p:cNvPr>
          <p:cNvSpPr txBox="1"/>
          <p:nvPr/>
        </p:nvSpPr>
        <p:spPr>
          <a:xfrm>
            <a:off x="271544" y="5256567"/>
            <a:ext cx="1922303" cy="369332"/>
          </a:xfrm>
          <a:prstGeom prst="rect">
            <a:avLst/>
          </a:prstGeom>
          <a:noFill/>
        </p:spPr>
        <p:txBody>
          <a:bodyPr wrap="square" rtlCol="0">
            <a:spAutoFit/>
          </a:bodyPr>
          <a:lstStyle/>
          <a:p>
            <a:r>
              <a:rPr lang="fr-FR" dirty="0">
                <a:solidFill>
                  <a:schemeClr val="bg1"/>
                </a:solidFill>
              </a:rPr>
              <a:t>Module </a:t>
            </a:r>
            <a:r>
              <a:rPr lang="fr-FR" b="1" dirty="0" err="1">
                <a:solidFill>
                  <a:schemeClr val="bg1"/>
                </a:solidFill>
              </a:rPr>
              <a:t>fetch</a:t>
            </a:r>
            <a:r>
              <a:rPr lang="fr-FR" dirty="0">
                <a:solidFill>
                  <a:schemeClr val="bg1"/>
                </a:solidFill>
              </a:rPr>
              <a:t> </a:t>
            </a:r>
          </a:p>
        </p:txBody>
      </p:sp>
      <p:sp>
        <p:nvSpPr>
          <p:cNvPr id="29" name="ZoneTexte 28">
            <a:extLst>
              <a:ext uri="{FF2B5EF4-FFF2-40B4-BE49-F238E27FC236}">
                <a16:creationId xmlns:a16="http://schemas.microsoft.com/office/drawing/2014/main" id="{D13DE0BB-4DAD-A3E5-D828-78BF0F7139E2}"/>
              </a:ext>
            </a:extLst>
          </p:cNvPr>
          <p:cNvSpPr txBox="1"/>
          <p:nvPr/>
        </p:nvSpPr>
        <p:spPr>
          <a:xfrm>
            <a:off x="266632" y="6085301"/>
            <a:ext cx="11817096" cy="369332"/>
          </a:xfrm>
          <a:prstGeom prst="rect">
            <a:avLst/>
          </a:prstGeom>
          <a:noFill/>
        </p:spPr>
        <p:txBody>
          <a:bodyPr wrap="square">
            <a:spAutoFit/>
          </a:bodyPr>
          <a:lstStyle/>
          <a:p>
            <a:r>
              <a:rPr lang="en-US" dirty="0">
                <a:solidFill>
                  <a:schemeClr val="bg1"/>
                </a:solidFill>
                <a:highlight>
                  <a:srgbClr val="008080"/>
                </a:highlight>
                <a:latin typeface="Courier New" panose="02070309020205020404" pitchFamily="49" charset="0"/>
                <a:cs typeface="Courier New" panose="02070309020205020404" pitchFamily="49" charset="0"/>
              </a:rPr>
              <a:t>ansible –</a:t>
            </a:r>
            <a:r>
              <a:rPr lang="en-US" dirty="0" err="1">
                <a:solidFill>
                  <a:schemeClr val="bg1"/>
                </a:solidFill>
                <a:highlight>
                  <a:srgbClr val="008080"/>
                </a:highlight>
                <a:latin typeface="Courier New" panose="02070309020205020404" pitchFamily="49" charset="0"/>
                <a:cs typeface="Courier New" panose="02070309020205020404" pitchFamily="49" charset="0"/>
              </a:rPr>
              <a:t>i</a:t>
            </a:r>
            <a:r>
              <a:rPr lang="en-US" dirty="0">
                <a:solidFill>
                  <a:schemeClr val="bg1"/>
                </a:solidFill>
                <a:highlight>
                  <a:srgbClr val="008080"/>
                </a:highlight>
                <a:latin typeface="Courier New" panose="02070309020205020404" pitchFamily="49" charset="0"/>
                <a:cs typeface="Courier New" panose="02070309020205020404" pitchFamily="49" charset="0"/>
              </a:rPr>
              <a:t> </a:t>
            </a:r>
            <a:r>
              <a:rPr lang="en-US" dirty="0" err="1">
                <a:solidFill>
                  <a:schemeClr val="bg1"/>
                </a:solidFill>
                <a:highlight>
                  <a:srgbClr val="008080"/>
                </a:highlight>
                <a:latin typeface="Courier New" panose="02070309020205020404" pitchFamily="49" charset="0"/>
                <a:cs typeface="Courier New" panose="02070309020205020404" pitchFamily="49" charset="0"/>
              </a:rPr>
              <a:t>ip</a:t>
            </a:r>
            <a:r>
              <a:rPr lang="en-US" dirty="0">
                <a:solidFill>
                  <a:schemeClr val="bg1"/>
                </a:solidFill>
                <a:highlight>
                  <a:srgbClr val="008080"/>
                </a:highlight>
                <a:latin typeface="Courier New" panose="02070309020205020404" pitchFamily="49" charset="0"/>
                <a:cs typeface="Courier New" panose="02070309020205020404" pitchFamily="49" charset="0"/>
              </a:rPr>
              <a:t> all -b -K -m setup -a "filter=</a:t>
            </a:r>
            <a:r>
              <a:rPr lang="en-US" dirty="0" err="1">
                <a:solidFill>
                  <a:schemeClr val="bg1"/>
                </a:solidFill>
                <a:highlight>
                  <a:srgbClr val="008080"/>
                </a:highlight>
                <a:latin typeface="Courier New" panose="02070309020205020404" pitchFamily="49" charset="0"/>
                <a:cs typeface="Courier New" panose="02070309020205020404" pitchFamily="49" charset="0"/>
              </a:rPr>
              <a:t>ansible_distribution</a:t>
            </a:r>
            <a:r>
              <a:rPr lang="en-US" dirty="0">
                <a:solidFill>
                  <a:schemeClr val="bg1"/>
                </a:solidFill>
                <a:highlight>
                  <a:srgbClr val="008080"/>
                </a:highlight>
                <a:latin typeface="Courier New" panose="02070309020205020404" pitchFamily="49" charset="0"/>
                <a:cs typeface="Courier New" panose="02070309020205020404" pitchFamily="49" charset="0"/>
              </a:rPr>
              <a:t>*"</a:t>
            </a:r>
          </a:p>
        </p:txBody>
      </p:sp>
      <p:sp>
        <p:nvSpPr>
          <p:cNvPr id="31" name="ZoneTexte 30">
            <a:extLst>
              <a:ext uri="{FF2B5EF4-FFF2-40B4-BE49-F238E27FC236}">
                <a16:creationId xmlns:a16="http://schemas.microsoft.com/office/drawing/2014/main" id="{78AD5A76-706F-E774-64DE-270224F3462B}"/>
              </a:ext>
            </a:extLst>
          </p:cNvPr>
          <p:cNvSpPr txBox="1"/>
          <p:nvPr/>
        </p:nvSpPr>
        <p:spPr>
          <a:xfrm>
            <a:off x="266632" y="5837443"/>
            <a:ext cx="3663422" cy="369332"/>
          </a:xfrm>
          <a:prstGeom prst="rect">
            <a:avLst/>
          </a:prstGeom>
          <a:noFill/>
        </p:spPr>
        <p:txBody>
          <a:bodyPr wrap="square" rtlCol="0">
            <a:spAutoFit/>
          </a:bodyPr>
          <a:lstStyle/>
          <a:p>
            <a:r>
              <a:rPr lang="fr-FR" dirty="0">
                <a:solidFill>
                  <a:schemeClr val="bg1"/>
                </a:solidFill>
              </a:rPr>
              <a:t>Module set</a:t>
            </a:r>
            <a:r>
              <a:rPr lang="fr-FR" b="1" dirty="0">
                <a:solidFill>
                  <a:schemeClr val="bg1"/>
                </a:solidFill>
              </a:rPr>
              <a:t>up</a:t>
            </a:r>
            <a:r>
              <a:rPr lang="fr-FR" dirty="0">
                <a:solidFill>
                  <a:schemeClr val="bg1"/>
                </a:solidFill>
              </a:rPr>
              <a:t>  (</a:t>
            </a:r>
            <a:r>
              <a:rPr lang="fr-FR" dirty="0" err="1">
                <a:solidFill>
                  <a:schemeClr val="bg1"/>
                </a:solidFill>
              </a:rPr>
              <a:t>gather-facts</a:t>
            </a:r>
            <a:r>
              <a:rPr lang="fr-FR" dirty="0">
                <a:solidFill>
                  <a:schemeClr val="bg1"/>
                </a:solidFill>
              </a:rPr>
              <a:t>)</a:t>
            </a:r>
          </a:p>
        </p:txBody>
      </p:sp>
      <p:sp>
        <p:nvSpPr>
          <p:cNvPr id="43" name="ZoneTexte 42">
            <a:extLst>
              <a:ext uri="{FF2B5EF4-FFF2-40B4-BE49-F238E27FC236}">
                <a16:creationId xmlns:a16="http://schemas.microsoft.com/office/drawing/2014/main" id="{717F849D-AA91-D677-5B52-49F999A82B40}"/>
              </a:ext>
            </a:extLst>
          </p:cNvPr>
          <p:cNvSpPr txBox="1"/>
          <p:nvPr/>
        </p:nvSpPr>
        <p:spPr>
          <a:xfrm>
            <a:off x="295928" y="1166260"/>
            <a:ext cx="9864120" cy="707886"/>
          </a:xfrm>
          <a:prstGeom prst="rect">
            <a:avLst/>
          </a:prstGeom>
          <a:noFill/>
        </p:spPr>
        <p:txBody>
          <a:bodyPr wrap="square">
            <a:spAutoFit/>
          </a:bodyPr>
          <a:lstStyle/>
          <a:p>
            <a:pPr marL="285750" indent="-285750">
              <a:buClr>
                <a:srgbClr val="FF0000"/>
              </a:buClr>
              <a:buFont typeface="Wingdings" panose="05000000000000000000" pitchFamily="2" charset="2"/>
              <a:buChar char="§"/>
            </a:pPr>
            <a:r>
              <a:rPr lang="fr-FR" sz="2000" b="1" dirty="0">
                <a:solidFill>
                  <a:schemeClr val="bg1"/>
                </a:solidFill>
                <a:latin typeface="Calibri" panose="020F0502020204030204" pitchFamily="34" charset="0"/>
                <a:cs typeface="Calibri" panose="020F0502020204030204" pitchFamily="34" charset="0"/>
              </a:rPr>
              <a:t>Les modules Ansible </a:t>
            </a:r>
            <a:r>
              <a:rPr lang="fr-FR" sz="2000" dirty="0">
                <a:solidFill>
                  <a:schemeClr val="bg1"/>
                </a:solidFill>
                <a:latin typeface="Calibri" panose="020F0502020204030204" pitchFamily="34" charset="0"/>
                <a:cs typeface="Calibri" panose="020F0502020204030204" pitchFamily="34" charset="0"/>
              </a:rPr>
              <a:t>sont des éléments fondamentaux qui permettent d'effectuer des tâches spécifiques sur les hôtes cibles</a:t>
            </a:r>
            <a:r>
              <a:rPr lang="fr-FR" b="0" i="0" dirty="0">
                <a:solidFill>
                  <a:srgbClr val="0D0D0D"/>
                </a:solidFill>
                <a:effectLst/>
                <a:highlight>
                  <a:srgbClr val="FFFFFF"/>
                </a:highlight>
                <a:latin typeface="Söhne"/>
              </a:rPr>
              <a:t>.</a:t>
            </a:r>
            <a:endParaRPr lang="fr-FR" dirty="0"/>
          </a:p>
        </p:txBody>
      </p:sp>
    </p:spTree>
    <p:extLst>
      <p:ext uri="{BB962C8B-B14F-4D97-AF65-F5344CB8AC3E}">
        <p14:creationId xmlns:p14="http://schemas.microsoft.com/office/powerpoint/2010/main" val="4111753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25</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7345769"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a:t>
            </a:r>
            <a:r>
              <a:rPr lang="fr-FR" sz="3200" dirty="0">
                <a:solidFill>
                  <a:schemeClr val="bg1"/>
                </a:solidFill>
                <a:latin typeface="Arial Black" panose="020B0A04020102020204" pitchFamily="34" charset="0"/>
                <a:ea typeface="Calibri" panose="020F0502020204030204" pitchFamily="34" charset="0"/>
                <a:cs typeface="Calibri" panose="020F0502020204030204" pitchFamily="34" charset="0"/>
              </a:rPr>
              <a:t>Inventory</a:t>
            </a:r>
            <a:endParaRPr lang="fr-FR" sz="3200" dirty="0">
              <a:solidFill>
                <a:schemeClr val="bg1"/>
              </a:solidFill>
            </a:endParaRPr>
          </a:p>
        </p:txBody>
      </p:sp>
      <p:sp>
        <p:nvSpPr>
          <p:cNvPr id="4" name="ZoneTexte 3">
            <a:extLst>
              <a:ext uri="{FF2B5EF4-FFF2-40B4-BE49-F238E27FC236}">
                <a16:creationId xmlns:a16="http://schemas.microsoft.com/office/drawing/2014/main" id="{717F849D-AA91-D677-5B52-49F999A82B40}"/>
              </a:ext>
            </a:extLst>
          </p:cNvPr>
          <p:cNvSpPr txBox="1"/>
          <p:nvPr/>
        </p:nvSpPr>
        <p:spPr>
          <a:xfrm>
            <a:off x="295928" y="1166260"/>
            <a:ext cx="11031714" cy="1631216"/>
          </a:xfrm>
          <a:prstGeom prst="rect">
            <a:avLst/>
          </a:prstGeom>
          <a:noFill/>
        </p:spPr>
        <p:txBody>
          <a:bodyPr wrap="square">
            <a:spAutoFit/>
          </a:bodyPr>
          <a:lstStyle/>
          <a:p>
            <a:pPr marL="285750" indent="-285750">
              <a:buClr>
                <a:srgbClr val="FF0000"/>
              </a:buClr>
              <a:buFont typeface="Wingdings" panose="05000000000000000000" pitchFamily="2" charset="2"/>
              <a:buChar char="§"/>
            </a:pPr>
            <a:r>
              <a:rPr lang="fr-FR" sz="2000" b="1" dirty="0">
                <a:solidFill>
                  <a:schemeClr val="bg1"/>
                </a:solidFill>
                <a:latin typeface="Calibri" panose="020F0502020204030204" pitchFamily="34" charset="0"/>
                <a:cs typeface="Calibri" panose="020F0502020204030204" pitchFamily="34" charset="0"/>
              </a:rPr>
              <a:t>Inventory </a:t>
            </a:r>
            <a:r>
              <a:rPr lang="fr-FR" sz="2000" dirty="0">
                <a:solidFill>
                  <a:schemeClr val="bg1"/>
                </a:solidFill>
                <a:latin typeface="Calibri" panose="020F0502020204030204" pitchFamily="34" charset="0"/>
                <a:cs typeface="Calibri" panose="020F0502020204030204" pitchFamily="34" charset="0"/>
              </a:rPr>
              <a:t>est un fichier (ou plusieurs fichiers) contenant une liste des serveurs distants accessibles par Ansible, organisée en groupes logiques et ensemble de variables </a:t>
            </a:r>
          </a:p>
          <a:p>
            <a:pPr marL="800100" lvl="1" indent="-342900">
              <a:buClr>
                <a:srgbClr val="FF0000"/>
              </a:buClr>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Fichier d’inventaire</a:t>
            </a:r>
          </a:p>
          <a:p>
            <a:pPr marL="800100" lvl="1" indent="-342900">
              <a:buClr>
                <a:srgbClr val="FF0000"/>
              </a:buClr>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Répertoire </a:t>
            </a:r>
            <a:r>
              <a:rPr lang="fr-FR" sz="2000" dirty="0" err="1">
                <a:solidFill>
                  <a:schemeClr val="bg1"/>
                </a:solidFill>
                <a:latin typeface="Calibri" panose="020F0502020204030204" pitchFamily="34" charset="0"/>
                <a:cs typeface="Calibri" panose="020F0502020204030204" pitchFamily="34" charset="0"/>
              </a:rPr>
              <a:t>group_vars</a:t>
            </a:r>
            <a:endParaRPr lang="fr-FR" sz="2000" dirty="0">
              <a:solidFill>
                <a:schemeClr val="bg1"/>
              </a:solidFill>
              <a:latin typeface="Calibri" panose="020F0502020204030204" pitchFamily="34" charset="0"/>
              <a:cs typeface="Calibri" panose="020F0502020204030204" pitchFamily="34" charset="0"/>
            </a:endParaRPr>
          </a:p>
          <a:p>
            <a:pPr marL="800100" lvl="1" indent="-342900">
              <a:buClr>
                <a:srgbClr val="FF0000"/>
              </a:buClr>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Répertoire </a:t>
            </a:r>
            <a:r>
              <a:rPr lang="fr-FR" sz="2000" dirty="0" err="1">
                <a:solidFill>
                  <a:schemeClr val="bg1"/>
                </a:solidFill>
                <a:latin typeface="Calibri" panose="020F0502020204030204" pitchFamily="34" charset="0"/>
                <a:cs typeface="Calibri" panose="020F0502020204030204" pitchFamily="34" charset="0"/>
              </a:rPr>
              <a:t>host_vars</a:t>
            </a:r>
            <a:endParaRPr lang="fr-FR" sz="2000" dirty="0">
              <a:solidFill>
                <a:schemeClr val="bg1"/>
              </a:solidFill>
              <a:latin typeface="Calibri" panose="020F0502020204030204" pitchFamily="34" charset="0"/>
              <a:cs typeface="Calibri" panose="020F0502020204030204" pitchFamily="34" charset="0"/>
            </a:endParaRPr>
          </a:p>
        </p:txBody>
      </p:sp>
      <p:sp>
        <p:nvSpPr>
          <p:cNvPr id="7" name="ZoneTexte 6">
            <a:extLst>
              <a:ext uri="{FF2B5EF4-FFF2-40B4-BE49-F238E27FC236}">
                <a16:creationId xmlns:a16="http://schemas.microsoft.com/office/drawing/2014/main" id="{76DEC041-1724-071E-03A8-B593407BE1B4}"/>
              </a:ext>
            </a:extLst>
          </p:cNvPr>
          <p:cNvSpPr txBox="1"/>
          <p:nvPr/>
        </p:nvSpPr>
        <p:spPr>
          <a:xfrm>
            <a:off x="295928" y="2816706"/>
            <a:ext cx="9864120" cy="1015663"/>
          </a:xfrm>
          <a:prstGeom prst="rect">
            <a:avLst/>
          </a:prstGeom>
          <a:noFill/>
        </p:spPr>
        <p:txBody>
          <a:bodyPr wrap="square">
            <a:spAutoFit/>
          </a:bodyPr>
          <a:lstStyle/>
          <a:p>
            <a:pPr marL="285750" indent="-285750">
              <a:buClr>
                <a:srgbClr val="FF0000"/>
              </a:buClr>
              <a:buFont typeface="Wingdings" panose="05000000000000000000" pitchFamily="2" charset="2"/>
              <a:buChar char="§"/>
            </a:pPr>
            <a:r>
              <a:rPr lang="fr-FR" sz="2000" b="1" dirty="0">
                <a:solidFill>
                  <a:schemeClr val="bg1"/>
                </a:solidFill>
                <a:latin typeface="Calibri" panose="020F0502020204030204" pitchFamily="34" charset="0"/>
                <a:cs typeface="Calibri" panose="020F0502020204030204" pitchFamily="34" charset="0"/>
              </a:rPr>
              <a:t>Inventory </a:t>
            </a:r>
            <a:r>
              <a:rPr lang="fr-FR" sz="2000" dirty="0">
                <a:solidFill>
                  <a:schemeClr val="bg1"/>
                </a:solidFill>
                <a:latin typeface="Calibri" panose="020F0502020204030204" pitchFamily="34" charset="0"/>
                <a:cs typeface="Calibri" panose="020F0502020204030204" pitchFamily="34" charset="0"/>
              </a:rPr>
              <a:t>est un élément essentiel de ansible car il décrit l’infrastructure :</a:t>
            </a:r>
          </a:p>
          <a:p>
            <a:pPr marL="800100" lvl="1" indent="-342900">
              <a:buClr>
                <a:srgbClr val="FF0000"/>
              </a:buClr>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Vos serveurs</a:t>
            </a:r>
          </a:p>
          <a:p>
            <a:pPr marL="800100" lvl="1" indent="-342900">
              <a:buClr>
                <a:srgbClr val="FF0000"/>
              </a:buClr>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Vos types de serveurs</a:t>
            </a:r>
          </a:p>
        </p:txBody>
      </p:sp>
      <p:sp>
        <p:nvSpPr>
          <p:cNvPr id="8" name="ZoneTexte 7">
            <a:extLst>
              <a:ext uri="{FF2B5EF4-FFF2-40B4-BE49-F238E27FC236}">
                <a16:creationId xmlns:a16="http://schemas.microsoft.com/office/drawing/2014/main" id="{4089EF5B-457F-670B-DA7C-B348F7E301E4}"/>
              </a:ext>
            </a:extLst>
          </p:cNvPr>
          <p:cNvSpPr txBox="1"/>
          <p:nvPr/>
        </p:nvSpPr>
        <p:spPr>
          <a:xfrm>
            <a:off x="295928" y="3769673"/>
            <a:ext cx="9864120" cy="1015663"/>
          </a:xfrm>
          <a:prstGeom prst="rect">
            <a:avLst/>
          </a:prstGeom>
          <a:noFill/>
        </p:spPr>
        <p:txBody>
          <a:bodyPr wrap="square">
            <a:spAutoFit/>
          </a:bodyPr>
          <a:lstStyle/>
          <a:p>
            <a:pPr marL="285750" indent="-285750">
              <a:buClr>
                <a:srgbClr val="FF0000"/>
              </a:buClr>
              <a:buFont typeface="Wingdings" panose="05000000000000000000" pitchFamily="2" charset="2"/>
              <a:buChar char="§"/>
            </a:pPr>
            <a:r>
              <a:rPr lang="fr-FR" sz="2000" b="1" dirty="0">
                <a:solidFill>
                  <a:schemeClr val="bg1"/>
                </a:solidFill>
                <a:latin typeface="Calibri" panose="020F0502020204030204" pitchFamily="34" charset="0"/>
                <a:cs typeface="Calibri" panose="020F0502020204030204" pitchFamily="34" charset="0"/>
              </a:rPr>
              <a:t>Deux types d’instances :</a:t>
            </a:r>
            <a:endParaRPr lang="fr-FR" sz="2000" dirty="0">
              <a:solidFill>
                <a:schemeClr val="bg1"/>
              </a:solidFill>
              <a:latin typeface="Calibri" panose="020F0502020204030204" pitchFamily="34" charset="0"/>
              <a:cs typeface="Calibri" panose="020F0502020204030204" pitchFamily="34" charset="0"/>
            </a:endParaRPr>
          </a:p>
          <a:p>
            <a:pPr marL="800100" lvl="1" indent="-342900">
              <a:buClr>
                <a:srgbClr val="FF0000"/>
              </a:buClr>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Les hosts</a:t>
            </a:r>
          </a:p>
          <a:p>
            <a:pPr marL="800100" lvl="1" indent="-342900">
              <a:buClr>
                <a:srgbClr val="FF0000"/>
              </a:buClr>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Les groupes</a:t>
            </a:r>
          </a:p>
        </p:txBody>
      </p:sp>
      <p:sp>
        <p:nvSpPr>
          <p:cNvPr id="9" name="ZoneTexte 8">
            <a:extLst>
              <a:ext uri="{FF2B5EF4-FFF2-40B4-BE49-F238E27FC236}">
                <a16:creationId xmlns:a16="http://schemas.microsoft.com/office/drawing/2014/main" id="{B21217EC-4205-BD76-A983-1C22FFC9FF26}"/>
              </a:ext>
            </a:extLst>
          </p:cNvPr>
          <p:cNvSpPr txBox="1"/>
          <p:nvPr/>
        </p:nvSpPr>
        <p:spPr>
          <a:xfrm>
            <a:off x="295928" y="4777648"/>
            <a:ext cx="5550137" cy="1015663"/>
          </a:xfrm>
          <a:prstGeom prst="rect">
            <a:avLst/>
          </a:prstGeom>
          <a:noFill/>
        </p:spPr>
        <p:txBody>
          <a:bodyPr wrap="square">
            <a:spAutoFit/>
          </a:bodyPr>
          <a:lstStyle/>
          <a:p>
            <a:pPr marL="285750" indent="-285750">
              <a:buClr>
                <a:srgbClr val="FF0000"/>
              </a:buClr>
              <a:buFont typeface="Wingdings" panose="05000000000000000000" pitchFamily="2" charset="2"/>
              <a:buChar char="§"/>
            </a:pPr>
            <a:r>
              <a:rPr lang="fr-FR" sz="2000" b="1" dirty="0">
                <a:solidFill>
                  <a:schemeClr val="bg1"/>
                </a:solidFill>
                <a:latin typeface="Calibri" panose="020F0502020204030204" pitchFamily="34" charset="0"/>
                <a:cs typeface="Calibri" panose="020F0502020204030204" pitchFamily="34" charset="0"/>
              </a:rPr>
              <a:t>Inventory admet deux formats populaires</a:t>
            </a:r>
            <a:endParaRPr lang="fr-FR" sz="2000" dirty="0">
              <a:solidFill>
                <a:schemeClr val="bg1"/>
              </a:solidFill>
              <a:latin typeface="Calibri" panose="020F0502020204030204" pitchFamily="34" charset="0"/>
              <a:cs typeface="Calibri" panose="020F0502020204030204" pitchFamily="34" charset="0"/>
            </a:endParaRPr>
          </a:p>
          <a:p>
            <a:pPr marL="800100" lvl="1" indent="-342900">
              <a:buClr>
                <a:srgbClr val="FF0000"/>
              </a:buClr>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Ini = plat</a:t>
            </a:r>
          </a:p>
          <a:p>
            <a:pPr marL="800100" lvl="1" indent="-342900">
              <a:buClr>
                <a:srgbClr val="FF0000"/>
              </a:buClr>
              <a:buFont typeface="Arial" panose="020B0604020202020204" pitchFamily="34" charset="0"/>
              <a:buChar char="•"/>
            </a:pPr>
            <a:r>
              <a:rPr lang="fr-FR" sz="2000" dirty="0" err="1">
                <a:solidFill>
                  <a:schemeClr val="bg1"/>
                </a:solidFill>
                <a:latin typeface="Calibri" panose="020F0502020204030204" pitchFamily="34" charset="0"/>
                <a:cs typeface="Calibri" panose="020F0502020204030204" pitchFamily="34" charset="0"/>
              </a:rPr>
              <a:t>Yaml</a:t>
            </a:r>
            <a:r>
              <a:rPr lang="fr-FR" sz="2000" dirty="0">
                <a:solidFill>
                  <a:schemeClr val="bg1"/>
                </a:solidFill>
                <a:latin typeface="Calibri" panose="020F0502020204030204" pitchFamily="34" charset="0"/>
                <a:cs typeface="Calibri" panose="020F0502020204030204" pitchFamily="34" charset="0"/>
              </a:rPr>
              <a:t> = plus significatif et plus homogène</a:t>
            </a:r>
          </a:p>
        </p:txBody>
      </p:sp>
      <p:sp>
        <p:nvSpPr>
          <p:cNvPr id="14" name="ZoneTexte 13">
            <a:extLst>
              <a:ext uri="{FF2B5EF4-FFF2-40B4-BE49-F238E27FC236}">
                <a16:creationId xmlns:a16="http://schemas.microsoft.com/office/drawing/2014/main" id="{ACADE686-C862-4A09-B4BC-EAEDAD01D35F}"/>
              </a:ext>
            </a:extLst>
          </p:cNvPr>
          <p:cNvSpPr txBox="1"/>
          <p:nvPr/>
        </p:nvSpPr>
        <p:spPr>
          <a:xfrm>
            <a:off x="295928" y="5757911"/>
            <a:ext cx="9864120" cy="707886"/>
          </a:xfrm>
          <a:prstGeom prst="rect">
            <a:avLst/>
          </a:prstGeom>
          <a:noFill/>
        </p:spPr>
        <p:txBody>
          <a:bodyPr wrap="square">
            <a:spAutoFit/>
          </a:bodyPr>
          <a:lstStyle/>
          <a:p>
            <a:pPr marL="342900" indent="-342900">
              <a:buClr>
                <a:srgbClr val="FF0000"/>
              </a:buClr>
              <a:buFont typeface="Wingdings" panose="05000000000000000000" pitchFamily="2" charset="2"/>
              <a:buChar char="§"/>
            </a:pPr>
            <a:r>
              <a:rPr lang="fr-FR" sz="2000" b="1" dirty="0">
                <a:solidFill>
                  <a:schemeClr val="bg1"/>
                </a:solidFill>
                <a:latin typeface="Calibri" panose="020F0502020204030204" pitchFamily="34" charset="0"/>
                <a:cs typeface="Calibri" panose="020F0502020204030204" pitchFamily="34" charset="0"/>
              </a:rPr>
              <a:t>Possibilité d’utiliser des patterns</a:t>
            </a:r>
          </a:p>
          <a:p>
            <a:pPr marL="800100" lvl="1" indent="-342900">
              <a:buClr>
                <a:srgbClr val="FF0000"/>
              </a:buClr>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Server[1..3] </a:t>
            </a:r>
          </a:p>
        </p:txBody>
      </p:sp>
    </p:spTree>
    <p:extLst>
      <p:ext uri="{BB962C8B-B14F-4D97-AF65-F5344CB8AC3E}">
        <p14:creationId xmlns:p14="http://schemas.microsoft.com/office/powerpoint/2010/main" val="22179165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26</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7345769"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latin typeface="Arial Black" panose="020B0A04020102020204" pitchFamily="34" charset="0"/>
                <a:ea typeface="Calibri" panose="020F0502020204030204" pitchFamily="34" charset="0"/>
                <a:cs typeface="Calibri" panose="020F0502020204030204" pitchFamily="34" charset="0"/>
              </a:rPr>
              <a:t>Inventory</a:t>
            </a:r>
            <a:endParaRPr lang="fr-FR" sz="3200" dirty="0">
              <a:solidFill>
                <a:schemeClr val="bg1"/>
              </a:solidFill>
            </a:endParaRPr>
          </a:p>
        </p:txBody>
      </p:sp>
      <p:sp>
        <p:nvSpPr>
          <p:cNvPr id="4" name="ZoneTexte 3">
            <a:extLst>
              <a:ext uri="{FF2B5EF4-FFF2-40B4-BE49-F238E27FC236}">
                <a16:creationId xmlns:a16="http://schemas.microsoft.com/office/drawing/2014/main" id="{717F849D-AA91-D677-5B52-49F999A82B40}"/>
              </a:ext>
            </a:extLst>
          </p:cNvPr>
          <p:cNvSpPr txBox="1"/>
          <p:nvPr/>
        </p:nvSpPr>
        <p:spPr>
          <a:xfrm>
            <a:off x="295928" y="1166260"/>
            <a:ext cx="11031714" cy="1015663"/>
          </a:xfrm>
          <a:prstGeom prst="rect">
            <a:avLst/>
          </a:prstGeom>
          <a:noFill/>
        </p:spPr>
        <p:txBody>
          <a:bodyPr wrap="square">
            <a:spAutoFit/>
          </a:bodyPr>
          <a:lstStyle/>
          <a:p>
            <a:pPr marL="285750" indent="-285750">
              <a:buClr>
                <a:srgbClr val="FF0000"/>
              </a:buClr>
              <a:buFont typeface="Wingdings" panose="05000000000000000000" pitchFamily="2" charset="2"/>
              <a:buChar char="§"/>
            </a:pPr>
            <a:r>
              <a:rPr lang="fr-FR" sz="2000" b="1" dirty="0">
                <a:solidFill>
                  <a:schemeClr val="bg1"/>
                </a:solidFill>
                <a:latin typeface="Calibri" panose="020F0502020204030204" pitchFamily="34" charset="0"/>
                <a:cs typeface="Calibri" panose="020F0502020204030204" pitchFamily="34" charset="0"/>
              </a:rPr>
              <a:t>Inventory </a:t>
            </a:r>
            <a:r>
              <a:rPr lang="fr-FR" sz="2000" dirty="0">
                <a:solidFill>
                  <a:schemeClr val="bg1"/>
                </a:solidFill>
                <a:latin typeface="Calibri" panose="020F0502020204030204" pitchFamily="34" charset="0"/>
                <a:cs typeface="Calibri" panose="020F0502020204030204" pitchFamily="34" charset="0"/>
              </a:rPr>
              <a:t>file est constitué à la racine d’un groupe </a:t>
            </a:r>
            <a:r>
              <a:rPr lang="fr-FR" sz="2000" dirty="0">
                <a:solidFill>
                  <a:srgbClr val="00B0F0"/>
                </a:solidFill>
                <a:latin typeface="Calibri" panose="020F0502020204030204" pitchFamily="34" charset="0"/>
                <a:cs typeface="Calibri" panose="020F0502020204030204" pitchFamily="34" charset="0"/>
              </a:rPr>
              <a:t>all</a:t>
            </a:r>
          </a:p>
          <a:p>
            <a:pPr marL="800100" lvl="1" indent="-342900">
              <a:buClr>
                <a:srgbClr val="FF0000"/>
              </a:buClr>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Liste de serveurs</a:t>
            </a:r>
          </a:p>
          <a:p>
            <a:pPr marL="800100" lvl="1" indent="-342900">
              <a:buClr>
                <a:srgbClr val="FF0000"/>
              </a:buClr>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Des sous-groupes : appelé groupe enfants -&gt; </a:t>
            </a:r>
            <a:r>
              <a:rPr lang="fr-FR" sz="2000" dirty="0" err="1">
                <a:solidFill>
                  <a:schemeClr val="bg1"/>
                </a:solidFill>
                <a:latin typeface="Calibri" panose="020F0502020204030204" pitchFamily="34" charset="0"/>
                <a:cs typeface="Calibri" panose="020F0502020204030204" pitchFamily="34" charset="0"/>
              </a:rPr>
              <a:t>children</a:t>
            </a:r>
            <a:r>
              <a:rPr lang="fr-FR" sz="2000" dirty="0">
                <a:solidFill>
                  <a:schemeClr val="bg1"/>
                </a:solidFill>
                <a:latin typeface="Calibri" panose="020F0502020204030204" pitchFamily="34" charset="0"/>
                <a:cs typeface="Calibri" panose="020F0502020204030204" pitchFamily="34" charset="0"/>
              </a:rPr>
              <a:t> group</a:t>
            </a:r>
          </a:p>
        </p:txBody>
      </p:sp>
      <p:sp>
        <p:nvSpPr>
          <p:cNvPr id="10" name="ZoneTexte 9">
            <a:extLst>
              <a:ext uri="{FF2B5EF4-FFF2-40B4-BE49-F238E27FC236}">
                <a16:creationId xmlns:a16="http://schemas.microsoft.com/office/drawing/2014/main" id="{6A1D7163-F806-FC6E-4E71-34239898904A}"/>
              </a:ext>
            </a:extLst>
          </p:cNvPr>
          <p:cNvSpPr txBox="1"/>
          <p:nvPr/>
        </p:nvSpPr>
        <p:spPr>
          <a:xfrm>
            <a:off x="261648" y="2635089"/>
            <a:ext cx="5550137" cy="3584058"/>
          </a:xfrm>
          <a:prstGeom prst="rect">
            <a:avLst/>
          </a:prstGeom>
          <a:noFill/>
        </p:spPr>
        <p:txBody>
          <a:bodyPr wrap="square">
            <a:spAutoFit/>
          </a:bodyPr>
          <a:lstStyle/>
          <a:p>
            <a:pPr marL="285750" indent="-285750">
              <a:buClr>
                <a:srgbClr val="FF0000"/>
              </a:buClr>
              <a:buFont typeface="Wingdings" panose="05000000000000000000" pitchFamily="2" charset="2"/>
              <a:buChar char="§"/>
            </a:pPr>
            <a:r>
              <a:rPr lang="fr-FR" sz="2000" b="1" dirty="0">
                <a:solidFill>
                  <a:schemeClr val="bg1"/>
                </a:solidFill>
                <a:latin typeface="Calibri" panose="020F0502020204030204" pitchFamily="34" charset="0"/>
                <a:cs typeface="Calibri" panose="020F0502020204030204" pitchFamily="34" charset="0"/>
              </a:rPr>
              <a:t>Exemple</a:t>
            </a:r>
          </a:p>
          <a:p>
            <a:pPr marL="800100" lvl="1" indent="-342900">
              <a:lnSpc>
                <a:spcPct val="150000"/>
              </a:lnSpc>
              <a:buClr>
                <a:srgbClr val="FF0000"/>
              </a:buClr>
              <a:buFont typeface="Arial" panose="020B0604020202020204" pitchFamily="34" charset="0"/>
              <a:buChar char="•"/>
            </a:pPr>
            <a:r>
              <a:rPr lang="fr-FR" sz="2000" b="1" dirty="0">
                <a:solidFill>
                  <a:schemeClr val="bg1"/>
                </a:solidFill>
                <a:latin typeface="Calibri" panose="020F0502020204030204" pitchFamily="34" charset="0"/>
                <a:cs typeface="Calibri" panose="020F0502020204030204" pitchFamily="34" charset="0"/>
              </a:rPr>
              <a:t>Un groupe parent1</a:t>
            </a:r>
          </a:p>
          <a:p>
            <a:pPr marL="800100" lvl="1" indent="-342900">
              <a:lnSpc>
                <a:spcPct val="150000"/>
              </a:lnSpc>
              <a:buClr>
                <a:srgbClr val="FF0000"/>
              </a:buClr>
              <a:buFont typeface="Arial" panose="020B0604020202020204" pitchFamily="34" charset="0"/>
              <a:buChar char="•"/>
            </a:pPr>
            <a:r>
              <a:rPr lang="fr-FR" sz="2000" b="1" dirty="0">
                <a:solidFill>
                  <a:schemeClr val="bg1"/>
                </a:solidFill>
                <a:latin typeface="Calibri" panose="020F0502020204030204" pitchFamily="34" charset="0"/>
                <a:cs typeface="Calibri" panose="020F0502020204030204" pitchFamily="34" charset="0"/>
              </a:rPr>
              <a:t>Groupe enfants : enfant1 et enfant2</a:t>
            </a:r>
          </a:p>
          <a:p>
            <a:pPr marL="800100" lvl="1" indent="-342900">
              <a:lnSpc>
                <a:spcPct val="150000"/>
              </a:lnSpc>
              <a:buClr>
                <a:srgbClr val="FF0000"/>
              </a:buClr>
              <a:buFont typeface="Arial" panose="020B0604020202020204" pitchFamily="34" charset="0"/>
              <a:buChar char="•"/>
            </a:pPr>
            <a:r>
              <a:rPr lang="fr-FR" sz="2000" b="1" dirty="0">
                <a:solidFill>
                  <a:schemeClr val="bg1"/>
                </a:solidFill>
                <a:latin typeface="Calibri" panose="020F0502020204030204" pitchFamily="34" charset="0"/>
                <a:cs typeface="Calibri" panose="020F0502020204030204" pitchFamily="34" charset="0"/>
              </a:rPr>
              <a:t>Sous enfant de enfant2 est enfant 3</a:t>
            </a:r>
          </a:p>
          <a:p>
            <a:pPr marL="800100" lvl="1" indent="-342900">
              <a:lnSpc>
                <a:spcPct val="150000"/>
              </a:lnSpc>
              <a:buClr>
                <a:srgbClr val="FF0000"/>
              </a:buClr>
              <a:buFont typeface="Arial" panose="020B0604020202020204" pitchFamily="34" charset="0"/>
              <a:buChar char="•"/>
            </a:pPr>
            <a:r>
              <a:rPr lang="fr-FR" sz="2000" b="1" dirty="0">
                <a:solidFill>
                  <a:schemeClr val="bg1"/>
                </a:solidFill>
                <a:latin typeface="Calibri" panose="020F0502020204030204" pitchFamily="34" charset="0"/>
                <a:cs typeface="Calibri" panose="020F0502020204030204" pitchFamily="34" charset="0"/>
              </a:rPr>
              <a:t>Enfant1 : serv1 et serv2</a:t>
            </a:r>
          </a:p>
          <a:p>
            <a:pPr marL="800100" lvl="1" indent="-342900">
              <a:lnSpc>
                <a:spcPct val="150000"/>
              </a:lnSpc>
              <a:buClr>
                <a:srgbClr val="FF0000"/>
              </a:buClr>
              <a:buFont typeface="Arial" panose="020B0604020202020204" pitchFamily="34" charset="0"/>
              <a:buChar char="•"/>
            </a:pPr>
            <a:r>
              <a:rPr lang="fr-FR" sz="2000" b="1" dirty="0">
                <a:solidFill>
                  <a:schemeClr val="bg1"/>
                </a:solidFill>
                <a:latin typeface="Calibri" panose="020F0502020204030204" pitchFamily="34" charset="0"/>
                <a:cs typeface="Calibri" panose="020F0502020204030204" pitchFamily="34" charset="0"/>
              </a:rPr>
              <a:t>Enfant2 : serv3</a:t>
            </a:r>
          </a:p>
          <a:p>
            <a:pPr marL="800100" lvl="1" indent="-342900">
              <a:lnSpc>
                <a:spcPct val="150000"/>
              </a:lnSpc>
              <a:buClr>
                <a:srgbClr val="FF0000"/>
              </a:buClr>
              <a:buFont typeface="Arial" panose="020B0604020202020204" pitchFamily="34" charset="0"/>
              <a:buChar char="•"/>
            </a:pPr>
            <a:r>
              <a:rPr lang="fr-FR" sz="2000" b="1" dirty="0">
                <a:solidFill>
                  <a:schemeClr val="bg1"/>
                </a:solidFill>
                <a:latin typeface="Calibri" panose="020F0502020204030204" pitchFamily="34" charset="0"/>
                <a:cs typeface="Calibri" panose="020F0502020204030204" pitchFamily="34" charset="0"/>
              </a:rPr>
              <a:t>Enfant3: serv5</a:t>
            </a:r>
          </a:p>
          <a:p>
            <a:pPr marL="800100" lvl="1" indent="-342900">
              <a:lnSpc>
                <a:spcPct val="150000"/>
              </a:lnSpc>
              <a:buClr>
                <a:srgbClr val="FF0000"/>
              </a:buClr>
              <a:buFont typeface="Arial" panose="020B0604020202020204" pitchFamily="34" charset="0"/>
              <a:buChar char="•"/>
            </a:pPr>
            <a:r>
              <a:rPr lang="fr-FR" sz="2000" b="1" dirty="0">
                <a:solidFill>
                  <a:schemeClr val="bg1"/>
                </a:solidFill>
                <a:latin typeface="Calibri" panose="020F0502020204030204" pitchFamily="34" charset="0"/>
                <a:cs typeface="Calibri" panose="020F0502020204030204" pitchFamily="34" charset="0"/>
              </a:rPr>
              <a:t>Parent1:serv4</a:t>
            </a:r>
            <a:endParaRPr lang="fr-FR" sz="2000" dirty="0">
              <a:solidFill>
                <a:schemeClr val="bg1"/>
              </a:solidFill>
              <a:latin typeface="Calibri" panose="020F0502020204030204" pitchFamily="34" charset="0"/>
              <a:cs typeface="Calibri" panose="020F0502020204030204" pitchFamily="34" charset="0"/>
            </a:endParaRPr>
          </a:p>
        </p:txBody>
      </p:sp>
      <p:sp>
        <p:nvSpPr>
          <p:cNvPr id="11" name="ZoneTexte 10">
            <a:extLst>
              <a:ext uri="{FF2B5EF4-FFF2-40B4-BE49-F238E27FC236}">
                <a16:creationId xmlns:a16="http://schemas.microsoft.com/office/drawing/2014/main" id="{7109476C-F35F-AC8B-65BB-42AFFC3D948F}"/>
              </a:ext>
            </a:extLst>
          </p:cNvPr>
          <p:cNvSpPr txBox="1"/>
          <p:nvPr/>
        </p:nvSpPr>
        <p:spPr>
          <a:xfrm>
            <a:off x="7711525" y="2829418"/>
            <a:ext cx="3616117" cy="3693319"/>
          </a:xfrm>
          <a:prstGeom prst="rect">
            <a:avLst/>
          </a:prstGeom>
          <a:solidFill>
            <a:schemeClr val="bg2">
              <a:lumMod val="25000"/>
            </a:schemeClr>
          </a:solidFill>
        </p:spPr>
        <p:txBody>
          <a:bodyPr wrap="square">
            <a:spAutoFit/>
          </a:bodyPr>
          <a:lstStyle/>
          <a:p>
            <a:pPr>
              <a:buClr>
                <a:srgbClr val="FF0000"/>
              </a:buClr>
            </a:pPr>
            <a:r>
              <a:rPr lang="fr-FR" dirty="0">
                <a:solidFill>
                  <a:schemeClr val="bg1"/>
                </a:solidFill>
                <a:latin typeface="Courier New" panose="02070309020205020404" pitchFamily="49" charset="0"/>
                <a:cs typeface="Courier New" panose="02070309020205020404" pitchFamily="49" charset="0"/>
              </a:rPr>
              <a:t>[parent1]</a:t>
            </a:r>
          </a:p>
          <a:p>
            <a:pPr>
              <a:buClr>
                <a:srgbClr val="FF0000"/>
              </a:buClr>
            </a:pPr>
            <a:r>
              <a:rPr lang="fr-FR" dirty="0">
                <a:solidFill>
                  <a:schemeClr val="bg1"/>
                </a:solidFill>
                <a:latin typeface="Courier New" panose="02070309020205020404" pitchFamily="49" charset="0"/>
                <a:cs typeface="Courier New" panose="02070309020205020404" pitchFamily="49" charset="0"/>
              </a:rPr>
              <a:t>serv4</a:t>
            </a:r>
          </a:p>
          <a:p>
            <a:pPr>
              <a:buClr>
                <a:srgbClr val="FF0000"/>
              </a:buClr>
            </a:pPr>
            <a:r>
              <a:rPr lang="fr-FR" dirty="0">
                <a:solidFill>
                  <a:schemeClr val="bg1"/>
                </a:solidFill>
                <a:latin typeface="Courier New" panose="02070309020205020404" pitchFamily="49" charset="0"/>
                <a:cs typeface="Courier New" panose="02070309020205020404" pitchFamily="49" charset="0"/>
              </a:rPr>
              <a:t>[enfant1]</a:t>
            </a:r>
          </a:p>
          <a:p>
            <a:pPr>
              <a:buClr>
                <a:srgbClr val="FF0000"/>
              </a:buClr>
            </a:pPr>
            <a:r>
              <a:rPr lang="fr-FR" dirty="0">
                <a:solidFill>
                  <a:schemeClr val="bg1"/>
                </a:solidFill>
                <a:latin typeface="Courier New" panose="02070309020205020404" pitchFamily="49" charset="0"/>
                <a:cs typeface="Courier New" panose="02070309020205020404" pitchFamily="49" charset="0"/>
              </a:rPr>
              <a:t>serv1 et serv2</a:t>
            </a:r>
          </a:p>
          <a:p>
            <a:pPr>
              <a:buClr>
                <a:srgbClr val="FF0000"/>
              </a:buClr>
            </a:pPr>
            <a:r>
              <a:rPr lang="fr-FR" dirty="0">
                <a:solidFill>
                  <a:schemeClr val="bg1"/>
                </a:solidFill>
                <a:latin typeface="Courier New" panose="02070309020205020404" pitchFamily="49" charset="0"/>
                <a:cs typeface="Courier New" panose="02070309020205020404" pitchFamily="49" charset="0"/>
              </a:rPr>
              <a:t>[enfant2]</a:t>
            </a:r>
          </a:p>
          <a:p>
            <a:pPr>
              <a:buClr>
                <a:srgbClr val="FF0000"/>
              </a:buClr>
            </a:pPr>
            <a:r>
              <a:rPr lang="fr-FR" dirty="0">
                <a:solidFill>
                  <a:schemeClr val="bg1"/>
                </a:solidFill>
                <a:latin typeface="Courier New" panose="02070309020205020404" pitchFamily="49" charset="0"/>
                <a:cs typeface="Courier New" panose="02070309020205020404" pitchFamily="49" charset="0"/>
              </a:rPr>
              <a:t>serv3</a:t>
            </a:r>
          </a:p>
          <a:p>
            <a:pPr>
              <a:buClr>
                <a:srgbClr val="FF0000"/>
              </a:buClr>
            </a:pPr>
            <a:r>
              <a:rPr lang="fr-FR" dirty="0">
                <a:solidFill>
                  <a:schemeClr val="bg1"/>
                </a:solidFill>
                <a:latin typeface="Courier New" panose="02070309020205020404" pitchFamily="49" charset="0"/>
                <a:cs typeface="Courier New" panose="02070309020205020404" pitchFamily="49" charset="0"/>
              </a:rPr>
              <a:t>[enfant 3]</a:t>
            </a:r>
          </a:p>
          <a:p>
            <a:pPr>
              <a:buClr>
                <a:srgbClr val="FF0000"/>
              </a:buClr>
            </a:pPr>
            <a:r>
              <a:rPr lang="fr-FR" dirty="0">
                <a:solidFill>
                  <a:schemeClr val="bg1"/>
                </a:solidFill>
                <a:latin typeface="Courier New" panose="02070309020205020404" pitchFamily="49" charset="0"/>
                <a:cs typeface="Courier New" panose="02070309020205020404" pitchFamily="49" charset="0"/>
              </a:rPr>
              <a:t>serv3</a:t>
            </a:r>
          </a:p>
          <a:p>
            <a:pPr>
              <a:buClr>
                <a:srgbClr val="FF0000"/>
              </a:buClr>
            </a:pPr>
            <a:r>
              <a:rPr lang="fr-FR" dirty="0">
                <a:solidFill>
                  <a:schemeClr val="bg1"/>
                </a:solidFill>
                <a:latin typeface="Courier New" panose="02070309020205020404" pitchFamily="49" charset="0"/>
                <a:cs typeface="Courier New" panose="02070309020205020404" pitchFamily="49" charset="0"/>
              </a:rPr>
              <a:t>[parent1:children]</a:t>
            </a:r>
          </a:p>
          <a:p>
            <a:pPr>
              <a:buClr>
                <a:srgbClr val="FF0000"/>
              </a:buClr>
            </a:pPr>
            <a:r>
              <a:rPr lang="fr-FR" dirty="0">
                <a:solidFill>
                  <a:schemeClr val="bg1"/>
                </a:solidFill>
                <a:latin typeface="Courier New" panose="02070309020205020404" pitchFamily="49" charset="0"/>
                <a:cs typeface="Courier New" panose="02070309020205020404" pitchFamily="49" charset="0"/>
              </a:rPr>
              <a:t>enfant1</a:t>
            </a:r>
          </a:p>
          <a:p>
            <a:pPr>
              <a:buClr>
                <a:srgbClr val="FF0000"/>
              </a:buClr>
            </a:pPr>
            <a:r>
              <a:rPr lang="fr-FR" dirty="0">
                <a:solidFill>
                  <a:schemeClr val="bg1"/>
                </a:solidFill>
                <a:latin typeface="Courier New" panose="02070309020205020404" pitchFamily="49" charset="0"/>
                <a:cs typeface="Courier New" panose="02070309020205020404" pitchFamily="49" charset="0"/>
              </a:rPr>
              <a:t>enfant2</a:t>
            </a:r>
          </a:p>
          <a:p>
            <a:pPr>
              <a:buClr>
                <a:srgbClr val="FF0000"/>
              </a:buClr>
            </a:pPr>
            <a:r>
              <a:rPr lang="fr-FR" dirty="0">
                <a:solidFill>
                  <a:schemeClr val="bg1"/>
                </a:solidFill>
                <a:latin typeface="Courier New" panose="02070309020205020404" pitchFamily="49" charset="0"/>
                <a:cs typeface="Courier New" panose="02070309020205020404" pitchFamily="49" charset="0"/>
              </a:rPr>
              <a:t>[enfant2:children]</a:t>
            </a:r>
          </a:p>
          <a:p>
            <a:pPr>
              <a:buClr>
                <a:srgbClr val="FF0000"/>
              </a:buClr>
            </a:pPr>
            <a:r>
              <a:rPr lang="fr-FR" dirty="0">
                <a:solidFill>
                  <a:schemeClr val="bg1"/>
                </a:solidFill>
                <a:latin typeface="Courier New" panose="02070309020205020404" pitchFamily="49" charset="0"/>
                <a:cs typeface="Courier New" panose="02070309020205020404" pitchFamily="49" charset="0"/>
              </a:rPr>
              <a:t>enfant3</a:t>
            </a:r>
          </a:p>
        </p:txBody>
      </p:sp>
      <p:sp>
        <p:nvSpPr>
          <p:cNvPr id="12" name="ZoneTexte 11">
            <a:extLst>
              <a:ext uri="{FF2B5EF4-FFF2-40B4-BE49-F238E27FC236}">
                <a16:creationId xmlns:a16="http://schemas.microsoft.com/office/drawing/2014/main" id="{75F9466E-7AAD-CA29-EDF3-520C27C5A192}"/>
              </a:ext>
            </a:extLst>
          </p:cNvPr>
          <p:cNvSpPr txBox="1"/>
          <p:nvPr/>
        </p:nvSpPr>
        <p:spPr>
          <a:xfrm>
            <a:off x="7711525" y="2395722"/>
            <a:ext cx="1142172" cy="369332"/>
          </a:xfrm>
          <a:prstGeom prst="rect">
            <a:avLst/>
          </a:prstGeom>
          <a:noFill/>
        </p:spPr>
        <p:txBody>
          <a:bodyPr wrap="none" rtlCol="0">
            <a:spAutoFit/>
          </a:bodyPr>
          <a:lstStyle/>
          <a:p>
            <a:r>
              <a:rPr lang="fr-FR" dirty="0">
                <a:solidFill>
                  <a:srgbClr val="0070C0"/>
                </a:solidFill>
              </a:rPr>
              <a:t>Fichier.ini</a:t>
            </a:r>
          </a:p>
        </p:txBody>
      </p:sp>
    </p:spTree>
    <p:extLst>
      <p:ext uri="{BB962C8B-B14F-4D97-AF65-F5344CB8AC3E}">
        <p14:creationId xmlns:p14="http://schemas.microsoft.com/office/powerpoint/2010/main" val="3793347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27</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7345769"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latin typeface="Arial Black" panose="020B0A04020102020204" pitchFamily="34" charset="0"/>
                <a:ea typeface="Calibri" panose="020F0502020204030204" pitchFamily="34" charset="0"/>
                <a:cs typeface="Calibri" panose="020F0502020204030204" pitchFamily="34" charset="0"/>
              </a:rPr>
              <a:t>Inventory</a:t>
            </a:r>
            <a:endParaRPr lang="fr-FR" sz="3200" dirty="0">
              <a:solidFill>
                <a:schemeClr val="bg1"/>
              </a:solidFill>
            </a:endParaRPr>
          </a:p>
        </p:txBody>
      </p:sp>
      <p:sp>
        <p:nvSpPr>
          <p:cNvPr id="4" name="ZoneTexte 3">
            <a:extLst>
              <a:ext uri="{FF2B5EF4-FFF2-40B4-BE49-F238E27FC236}">
                <a16:creationId xmlns:a16="http://schemas.microsoft.com/office/drawing/2014/main" id="{717F849D-AA91-D677-5B52-49F999A82B40}"/>
              </a:ext>
            </a:extLst>
          </p:cNvPr>
          <p:cNvSpPr txBox="1"/>
          <p:nvPr/>
        </p:nvSpPr>
        <p:spPr>
          <a:xfrm>
            <a:off x="295928" y="1166260"/>
            <a:ext cx="11031714" cy="1015663"/>
          </a:xfrm>
          <a:prstGeom prst="rect">
            <a:avLst/>
          </a:prstGeom>
          <a:noFill/>
        </p:spPr>
        <p:txBody>
          <a:bodyPr wrap="square">
            <a:spAutoFit/>
          </a:bodyPr>
          <a:lstStyle/>
          <a:p>
            <a:pPr marL="285750" indent="-285750">
              <a:buClr>
                <a:srgbClr val="FF0000"/>
              </a:buClr>
              <a:buFont typeface="Wingdings" panose="05000000000000000000" pitchFamily="2" charset="2"/>
              <a:buChar char="§"/>
            </a:pPr>
            <a:r>
              <a:rPr lang="fr-FR" sz="2000" b="1" dirty="0">
                <a:solidFill>
                  <a:schemeClr val="bg1"/>
                </a:solidFill>
                <a:latin typeface="Calibri" panose="020F0502020204030204" pitchFamily="34" charset="0"/>
                <a:cs typeface="Calibri" panose="020F0502020204030204" pitchFamily="34" charset="0"/>
              </a:rPr>
              <a:t>Inventory </a:t>
            </a:r>
            <a:r>
              <a:rPr lang="fr-FR" sz="2000" dirty="0">
                <a:solidFill>
                  <a:schemeClr val="bg1"/>
                </a:solidFill>
                <a:latin typeface="Calibri" panose="020F0502020204030204" pitchFamily="34" charset="0"/>
                <a:cs typeface="Calibri" panose="020F0502020204030204" pitchFamily="34" charset="0"/>
              </a:rPr>
              <a:t>file est constitué à la racine d’un groupe </a:t>
            </a:r>
            <a:r>
              <a:rPr lang="fr-FR" sz="2000" dirty="0">
                <a:solidFill>
                  <a:srgbClr val="00B0F0"/>
                </a:solidFill>
                <a:latin typeface="Calibri" panose="020F0502020204030204" pitchFamily="34" charset="0"/>
                <a:cs typeface="Calibri" panose="020F0502020204030204" pitchFamily="34" charset="0"/>
              </a:rPr>
              <a:t>all</a:t>
            </a:r>
          </a:p>
          <a:p>
            <a:pPr marL="800100" lvl="1" indent="-342900">
              <a:buClr>
                <a:srgbClr val="FF0000"/>
              </a:buClr>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Liste de serveurs</a:t>
            </a:r>
          </a:p>
          <a:p>
            <a:pPr marL="800100" lvl="1" indent="-342900">
              <a:buClr>
                <a:srgbClr val="FF0000"/>
              </a:buClr>
              <a:buFont typeface="Arial" panose="020B0604020202020204" pitchFamily="34" charset="0"/>
              <a:buChar char="•"/>
            </a:pPr>
            <a:r>
              <a:rPr lang="fr-FR" sz="2000" dirty="0">
                <a:solidFill>
                  <a:schemeClr val="bg1"/>
                </a:solidFill>
                <a:latin typeface="Calibri" panose="020F0502020204030204" pitchFamily="34" charset="0"/>
                <a:cs typeface="Calibri" panose="020F0502020204030204" pitchFamily="34" charset="0"/>
              </a:rPr>
              <a:t>Des sous-groupes : appelé groupe enfants -&gt; </a:t>
            </a:r>
            <a:r>
              <a:rPr lang="fr-FR" sz="2000" dirty="0" err="1">
                <a:solidFill>
                  <a:schemeClr val="bg1"/>
                </a:solidFill>
                <a:latin typeface="Calibri" panose="020F0502020204030204" pitchFamily="34" charset="0"/>
                <a:cs typeface="Calibri" panose="020F0502020204030204" pitchFamily="34" charset="0"/>
              </a:rPr>
              <a:t>children</a:t>
            </a:r>
            <a:r>
              <a:rPr lang="fr-FR" sz="2000" dirty="0">
                <a:solidFill>
                  <a:schemeClr val="bg1"/>
                </a:solidFill>
                <a:latin typeface="Calibri" panose="020F0502020204030204" pitchFamily="34" charset="0"/>
                <a:cs typeface="Calibri" panose="020F0502020204030204" pitchFamily="34" charset="0"/>
              </a:rPr>
              <a:t> group</a:t>
            </a:r>
          </a:p>
        </p:txBody>
      </p:sp>
      <p:sp>
        <p:nvSpPr>
          <p:cNvPr id="10" name="ZoneTexte 9">
            <a:extLst>
              <a:ext uri="{FF2B5EF4-FFF2-40B4-BE49-F238E27FC236}">
                <a16:creationId xmlns:a16="http://schemas.microsoft.com/office/drawing/2014/main" id="{6A1D7163-F806-FC6E-4E71-34239898904A}"/>
              </a:ext>
            </a:extLst>
          </p:cNvPr>
          <p:cNvSpPr txBox="1"/>
          <p:nvPr/>
        </p:nvSpPr>
        <p:spPr>
          <a:xfrm>
            <a:off x="261648" y="2635089"/>
            <a:ext cx="5550137" cy="3584058"/>
          </a:xfrm>
          <a:prstGeom prst="rect">
            <a:avLst/>
          </a:prstGeom>
          <a:noFill/>
        </p:spPr>
        <p:txBody>
          <a:bodyPr wrap="square">
            <a:spAutoFit/>
          </a:bodyPr>
          <a:lstStyle/>
          <a:p>
            <a:pPr marL="285750" indent="-285750">
              <a:buClr>
                <a:srgbClr val="FF0000"/>
              </a:buClr>
              <a:buFont typeface="Wingdings" panose="05000000000000000000" pitchFamily="2" charset="2"/>
              <a:buChar char="§"/>
            </a:pPr>
            <a:r>
              <a:rPr lang="fr-FR" sz="2000" b="1" dirty="0">
                <a:solidFill>
                  <a:schemeClr val="bg1"/>
                </a:solidFill>
                <a:latin typeface="Calibri" panose="020F0502020204030204" pitchFamily="34" charset="0"/>
                <a:cs typeface="Calibri" panose="020F0502020204030204" pitchFamily="34" charset="0"/>
              </a:rPr>
              <a:t>Exemple</a:t>
            </a:r>
          </a:p>
          <a:p>
            <a:pPr marL="800100" lvl="1" indent="-342900">
              <a:lnSpc>
                <a:spcPct val="150000"/>
              </a:lnSpc>
              <a:buClr>
                <a:srgbClr val="FF0000"/>
              </a:buClr>
              <a:buFont typeface="Arial" panose="020B0604020202020204" pitchFamily="34" charset="0"/>
              <a:buChar char="•"/>
            </a:pPr>
            <a:r>
              <a:rPr lang="fr-FR" sz="2000" b="1" dirty="0">
                <a:solidFill>
                  <a:schemeClr val="bg1"/>
                </a:solidFill>
                <a:latin typeface="Calibri" panose="020F0502020204030204" pitchFamily="34" charset="0"/>
                <a:cs typeface="Calibri" panose="020F0502020204030204" pitchFamily="34" charset="0"/>
              </a:rPr>
              <a:t>Un groupe parent1</a:t>
            </a:r>
          </a:p>
          <a:p>
            <a:pPr marL="800100" lvl="1" indent="-342900">
              <a:lnSpc>
                <a:spcPct val="150000"/>
              </a:lnSpc>
              <a:buClr>
                <a:srgbClr val="FF0000"/>
              </a:buClr>
              <a:buFont typeface="Arial" panose="020B0604020202020204" pitchFamily="34" charset="0"/>
              <a:buChar char="•"/>
            </a:pPr>
            <a:r>
              <a:rPr lang="fr-FR" sz="2000" b="1" dirty="0">
                <a:solidFill>
                  <a:schemeClr val="bg1"/>
                </a:solidFill>
                <a:latin typeface="Calibri" panose="020F0502020204030204" pitchFamily="34" charset="0"/>
                <a:cs typeface="Calibri" panose="020F0502020204030204" pitchFamily="34" charset="0"/>
              </a:rPr>
              <a:t>Groupe enfants : enfant1 et enfant2</a:t>
            </a:r>
          </a:p>
          <a:p>
            <a:pPr marL="800100" lvl="1" indent="-342900">
              <a:lnSpc>
                <a:spcPct val="150000"/>
              </a:lnSpc>
              <a:buClr>
                <a:srgbClr val="FF0000"/>
              </a:buClr>
              <a:buFont typeface="Arial" panose="020B0604020202020204" pitchFamily="34" charset="0"/>
              <a:buChar char="•"/>
            </a:pPr>
            <a:r>
              <a:rPr lang="fr-FR" sz="2000" b="1" dirty="0">
                <a:solidFill>
                  <a:schemeClr val="bg1"/>
                </a:solidFill>
                <a:latin typeface="Calibri" panose="020F0502020204030204" pitchFamily="34" charset="0"/>
                <a:cs typeface="Calibri" panose="020F0502020204030204" pitchFamily="34" charset="0"/>
              </a:rPr>
              <a:t>Sous enfant de enfant2 est enfant 3</a:t>
            </a:r>
          </a:p>
          <a:p>
            <a:pPr marL="800100" lvl="1" indent="-342900">
              <a:lnSpc>
                <a:spcPct val="150000"/>
              </a:lnSpc>
              <a:buClr>
                <a:srgbClr val="FF0000"/>
              </a:buClr>
              <a:buFont typeface="Arial" panose="020B0604020202020204" pitchFamily="34" charset="0"/>
              <a:buChar char="•"/>
            </a:pPr>
            <a:r>
              <a:rPr lang="fr-FR" sz="2000" b="1" dirty="0">
                <a:solidFill>
                  <a:schemeClr val="bg1"/>
                </a:solidFill>
                <a:latin typeface="Calibri" panose="020F0502020204030204" pitchFamily="34" charset="0"/>
                <a:cs typeface="Calibri" panose="020F0502020204030204" pitchFamily="34" charset="0"/>
              </a:rPr>
              <a:t>Enfant1 : serv1 et serv2</a:t>
            </a:r>
          </a:p>
          <a:p>
            <a:pPr marL="800100" lvl="1" indent="-342900">
              <a:lnSpc>
                <a:spcPct val="150000"/>
              </a:lnSpc>
              <a:buClr>
                <a:srgbClr val="FF0000"/>
              </a:buClr>
              <a:buFont typeface="Arial" panose="020B0604020202020204" pitchFamily="34" charset="0"/>
              <a:buChar char="•"/>
            </a:pPr>
            <a:r>
              <a:rPr lang="fr-FR" sz="2000" b="1" dirty="0">
                <a:solidFill>
                  <a:schemeClr val="bg1"/>
                </a:solidFill>
                <a:latin typeface="Calibri" panose="020F0502020204030204" pitchFamily="34" charset="0"/>
                <a:cs typeface="Calibri" panose="020F0502020204030204" pitchFamily="34" charset="0"/>
              </a:rPr>
              <a:t>Enfant2 : serv3</a:t>
            </a:r>
          </a:p>
          <a:p>
            <a:pPr marL="800100" lvl="1" indent="-342900">
              <a:lnSpc>
                <a:spcPct val="150000"/>
              </a:lnSpc>
              <a:buClr>
                <a:srgbClr val="FF0000"/>
              </a:buClr>
              <a:buFont typeface="Arial" panose="020B0604020202020204" pitchFamily="34" charset="0"/>
              <a:buChar char="•"/>
            </a:pPr>
            <a:r>
              <a:rPr lang="fr-FR" sz="2000" b="1" dirty="0">
                <a:solidFill>
                  <a:schemeClr val="bg1"/>
                </a:solidFill>
                <a:latin typeface="Calibri" panose="020F0502020204030204" pitchFamily="34" charset="0"/>
                <a:cs typeface="Calibri" panose="020F0502020204030204" pitchFamily="34" charset="0"/>
              </a:rPr>
              <a:t>Enfant3: serv5</a:t>
            </a:r>
          </a:p>
          <a:p>
            <a:pPr marL="800100" lvl="1" indent="-342900">
              <a:lnSpc>
                <a:spcPct val="150000"/>
              </a:lnSpc>
              <a:buClr>
                <a:srgbClr val="FF0000"/>
              </a:buClr>
              <a:buFont typeface="Arial" panose="020B0604020202020204" pitchFamily="34" charset="0"/>
              <a:buChar char="•"/>
            </a:pPr>
            <a:r>
              <a:rPr lang="fr-FR" sz="2000" b="1" dirty="0">
                <a:solidFill>
                  <a:schemeClr val="bg1"/>
                </a:solidFill>
                <a:latin typeface="Calibri" panose="020F0502020204030204" pitchFamily="34" charset="0"/>
                <a:cs typeface="Calibri" panose="020F0502020204030204" pitchFamily="34" charset="0"/>
              </a:rPr>
              <a:t>Parent1:serv4</a:t>
            </a:r>
            <a:endParaRPr lang="fr-FR" sz="2000" dirty="0">
              <a:solidFill>
                <a:schemeClr val="bg1"/>
              </a:solidFill>
              <a:latin typeface="Calibri" panose="020F0502020204030204" pitchFamily="34" charset="0"/>
              <a:cs typeface="Calibri" panose="020F0502020204030204" pitchFamily="34" charset="0"/>
            </a:endParaRPr>
          </a:p>
        </p:txBody>
      </p:sp>
      <p:sp>
        <p:nvSpPr>
          <p:cNvPr id="11" name="ZoneTexte 10">
            <a:extLst>
              <a:ext uri="{FF2B5EF4-FFF2-40B4-BE49-F238E27FC236}">
                <a16:creationId xmlns:a16="http://schemas.microsoft.com/office/drawing/2014/main" id="{7109476C-F35F-AC8B-65BB-42AFFC3D948F}"/>
              </a:ext>
            </a:extLst>
          </p:cNvPr>
          <p:cNvSpPr txBox="1"/>
          <p:nvPr/>
        </p:nvSpPr>
        <p:spPr>
          <a:xfrm>
            <a:off x="7743928" y="2320716"/>
            <a:ext cx="3616117" cy="4278094"/>
          </a:xfrm>
          <a:prstGeom prst="rect">
            <a:avLst/>
          </a:prstGeom>
          <a:solidFill>
            <a:schemeClr val="bg2">
              <a:lumMod val="25000"/>
            </a:schemeClr>
          </a:solidFill>
        </p:spPr>
        <p:txBody>
          <a:bodyPr wrap="square">
            <a:spAutoFit/>
          </a:bodyPr>
          <a:lstStyle/>
          <a:p>
            <a:pPr>
              <a:buClr>
                <a:srgbClr val="FF0000"/>
              </a:buClr>
            </a:pPr>
            <a:r>
              <a:rPr lang="fr-FR" sz="1600" dirty="0">
                <a:solidFill>
                  <a:schemeClr val="bg1"/>
                </a:solidFill>
                <a:latin typeface="Courier New" panose="02070309020205020404" pitchFamily="49" charset="0"/>
                <a:cs typeface="Courier New" panose="02070309020205020404" pitchFamily="49" charset="0"/>
              </a:rPr>
              <a:t>all:</a:t>
            </a:r>
          </a:p>
          <a:p>
            <a:pPr>
              <a:buClr>
                <a:srgbClr val="FF0000"/>
              </a:buClr>
            </a:pPr>
            <a:r>
              <a:rPr lang="fr-FR" sz="1600" dirty="0">
                <a:solidFill>
                  <a:schemeClr val="bg1"/>
                </a:solidFill>
                <a:latin typeface="Courier New" panose="02070309020205020404" pitchFamily="49" charset="0"/>
                <a:cs typeface="Courier New" panose="02070309020205020404" pitchFamily="49" charset="0"/>
              </a:rPr>
              <a:t>  </a:t>
            </a:r>
            <a:r>
              <a:rPr lang="fr-FR" sz="1600" dirty="0" err="1">
                <a:solidFill>
                  <a:schemeClr val="bg1"/>
                </a:solidFill>
                <a:latin typeface="Courier New" panose="02070309020205020404" pitchFamily="49" charset="0"/>
                <a:cs typeface="Courier New" panose="02070309020205020404" pitchFamily="49" charset="0"/>
              </a:rPr>
              <a:t>children</a:t>
            </a:r>
            <a:r>
              <a:rPr lang="fr-FR" sz="1600" dirty="0">
                <a:solidFill>
                  <a:schemeClr val="bg1"/>
                </a:solidFill>
                <a:latin typeface="Courier New" panose="02070309020205020404" pitchFamily="49" charset="0"/>
                <a:cs typeface="Courier New" panose="02070309020205020404" pitchFamily="49" charset="0"/>
              </a:rPr>
              <a:t>:</a:t>
            </a:r>
          </a:p>
          <a:p>
            <a:pPr>
              <a:buClr>
                <a:srgbClr val="FF0000"/>
              </a:buClr>
            </a:pPr>
            <a:r>
              <a:rPr lang="fr-FR" sz="1600" dirty="0">
                <a:solidFill>
                  <a:schemeClr val="bg1"/>
                </a:solidFill>
                <a:latin typeface="Courier New" panose="02070309020205020404" pitchFamily="49" charset="0"/>
                <a:cs typeface="Courier New" panose="02070309020205020404" pitchFamily="49" charset="0"/>
              </a:rPr>
              <a:t>    parent1:</a:t>
            </a:r>
          </a:p>
          <a:p>
            <a:pPr>
              <a:buClr>
                <a:srgbClr val="FF0000"/>
              </a:buClr>
            </a:pPr>
            <a:r>
              <a:rPr lang="fr-FR" sz="1600" dirty="0">
                <a:solidFill>
                  <a:schemeClr val="bg1"/>
                </a:solidFill>
                <a:latin typeface="Courier New" panose="02070309020205020404" pitchFamily="49" charset="0"/>
                <a:cs typeface="Courier New" panose="02070309020205020404" pitchFamily="49" charset="0"/>
              </a:rPr>
              <a:t>      hosts:</a:t>
            </a:r>
          </a:p>
          <a:p>
            <a:pPr>
              <a:buClr>
                <a:srgbClr val="FF0000"/>
              </a:buClr>
            </a:pPr>
            <a:r>
              <a:rPr lang="fr-FR" sz="1600" dirty="0">
                <a:solidFill>
                  <a:schemeClr val="bg1"/>
                </a:solidFill>
                <a:latin typeface="Courier New" panose="02070309020205020404" pitchFamily="49" charset="0"/>
                <a:cs typeface="Courier New" panose="02070309020205020404" pitchFamily="49" charset="0"/>
              </a:rPr>
              <a:t>        serv4:</a:t>
            </a:r>
          </a:p>
          <a:p>
            <a:pPr>
              <a:buClr>
                <a:srgbClr val="FF0000"/>
              </a:buClr>
            </a:pPr>
            <a:r>
              <a:rPr lang="fr-FR" sz="1600" dirty="0">
                <a:solidFill>
                  <a:schemeClr val="bg1"/>
                </a:solidFill>
                <a:latin typeface="Courier New" panose="02070309020205020404" pitchFamily="49" charset="0"/>
                <a:cs typeface="Courier New" panose="02070309020205020404" pitchFamily="49" charset="0"/>
              </a:rPr>
              <a:t>      </a:t>
            </a:r>
            <a:r>
              <a:rPr lang="fr-FR" sz="1600" dirty="0" err="1">
                <a:solidFill>
                  <a:schemeClr val="bg1"/>
                </a:solidFill>
                <a:latin typeface="Courier New" panose="02070309020205020404" pitchFamily="49" charset="0"/>
                <a:cs typeface="Courier New" panose="02070309020205020404" pitchFamily="49" charset="0"/>
              </a:rPr>
              <a:t>children</a:t>
            </a:r>
            <a:r>
              <a:rPr lang="fr-FR" sz="1600" dirty="0">
                <a:solidFill>
                  <a:schemeClr val="bg1"/>
                </a:solidFill>
                <a:latin typeface="Courier New" panose="02070309020205020404" pitchFamily="49" charset="0"/>
                <a:cs typeface="Courier New" panose="02070309020205020404" pitchFamily="49" charset="0"/>
              </a:rPr>
              <a:t>:</a:t>
            </a:r>
          </a:p>
          <a:p>
            <a:pPr>
              <a:buClr>
                <a:srgbClr val="FF0000"/>
              </a:buClr>
            </a:pPr>
            <a:r>
              <a:rPr lang="fr-FR" sz="1600" dirty="0">
                <a:solidFill>
                  <a:schemeClr val="bg1"/>
                </a:solidFill>
                <a:latin typeface="Courier New" panose="02070309020205020404" pitchFamily="49" charset="0"/>
                <a:cs typeface="Courier New" panose="02070309020205020404" pitchFamily="49" charset="0"/>
              </a:rPr>
              <a:t>        enfant1:</a:t>
            </a:r>
          </a:p>
          <a:p>
            <a:pPr>
              <a:buClr>
                <a:srgbClr val="FF0000"/>
              </a:buClr>
            </a:pPr>
            <a:r>
              <a:rPr lang="fr-FR" sz="1600" dirty="0">
                <a:solidFill>
                  <a:schemeClr val="bg1"/>
                </a:solidFill>
                <a:latin typeface="Courier New" panose="02070309020205020404" pitchFamily="49" charset="0"/>
                <a:cs typeface="Courier New" panose="02070309020205020404" pitchFamily="49" charset="0"/>
              </a:rPr>
              <a:t>          hosts:</a:t>
            </a:r>
          </a:p>
          <a:p>
            <a:pPr>
              <a:buClr>
                <a:srgbClr val="FF0000"/>
              </a:buClr>
            </a:pPr>
            <a:r>
              <a:rPr lang="fr-FR" sz="1600" dirty="0">
                <a:solidFill>
                  <a:schemeClr val="bg1"/>
                </a:solidFill>
                <a:latin typeface="Courier New" panose="02070309020205020404" pitchFamily="49" charset="0"/>
                <a:cs typeface="Courier New" panose="02070309020205020404" pitchFamily="49" charset="0"/>
              </a:rPr>
              <a:t>            serv1:</a:t>
            </a:r>
          </a:p>
          <a:p>
            <a:pPr>
              <a:buClr>
                <a:srgbClr val="FF0000"/>
              </a:buClr>
            </a:pPr>
            <a:r>
              <a:rPr lang="fr-FR" sz="1600" dirty="0">
                <a:solidFill>
                  <a:schemeClr val="bg1"/>
                </a:solidFill>
                <a:latin typeface="Courier New" panose="02070309020205020404" pitchFamily="49" charset="0"/>
                <a:cs typeface="Courier New" panose="02070309020205020404" pitchFamily="49" charset="0"/>
              </a:rPr>
              <a:t>            serv2:</a:t>
            </a:r>
          </a:p>
          <a:p>
            <a:pPr>
              <a:buClr>
                <a:srgbClr val="FF0000"/>
              </a:buClr>
            </a:pPr>
            <a:r>
              <a:rPr lang="fr-FR" sz="1600" dirty="0">
                <a:solidFill>
                  <a:schemeClr val="bg1"/>
                </a:solidFill>
                <a:latin typeface="Courier New" panose="02070309020205020404" pitchFamily="49" charset="0"/>
                <a:cs typeface="Courier New" panose="02070309020205020404" pitchFamily="49" charset="0"/>
              </a:rPr>
              <a:t>        enfant2:</a:t>
            </a:r>
          </a:p>
          <a:p>
            <a:pPr>
              <a:buClr>
                <a:srgbClr val="FF0000"/>
              </a:buClr>
            </a:pPr>
            <a:r>
              <a:rPr lang="fr-FR" sz="1600" dirty="0">
                <a:solidFill>
                  <a:schemeClr val="bg1"/>
                </a:solidFill>
                <a:latin typeface="Courier New" panose="02070309020205020404" pitchFamily="49" charset="0"/>
                <a:cs typeface="Courier New" panose="02070309020205020404" pitchFamily="49" charset="0"/>
              </a:rPr>
              <a:t>          hosts:</a:t>
            </a:r>
          </a:p>
          <a:p>
            <a:pPr>
              <a:buClr>
                <a:srgbClr val="FF0000"/>
              </a:buClr>
            </a:pPr>
            <a:r>
              <a:rPr lang="fr-FR" sz="1600" dirty="0">
                <a:solidFill>
                  <a:schemeClr val="bg1"/>
                </a:solidFill>
                <a:latin typeface="Courier New" panose="02070309020205020404" pitchFamily="49" charset="0"/>
                <a:cs typeface="Courier New" panose="02070309020205020404" pitchFamily="49" charset="0"/>
              </a:rPr>
              <a:t>             serv3:</a:t>
            </a:r>
          </a:p>
          <a:p>
            <a:pPr>
              <a:buClr>
                <a:srgbClr val="FF0000"/>
              </a:buClr>
            </a:pPr>
            <a:r>
              <a:rPr lang="fr-FR" sz="1600" dirty="0">
                <a:solidFill>
                  <a:schemeClr val="bg1"/>
                </a:solidFill>
                <a:latin typeface="Courier New" panose="02070309020205020404" pitchFamily="49" charset="0"/>
                <a:cs typeface="Courier New" panose="02070309020205020404" pitchFamily="49" charset="0"/>
              </a:rPr>
              <a:t>          </a:t>
            </a:r>
            <a:r>
              <a:rPr lang="fr-FR" sz="1600" dirty="0" err="1">
                <a:solidFill>
                  <a:schemeClr val="bg1"/>
                </a:solidFill>
                <a:latin typeface="Courier New" panose="02070309020205020404" pitchFamily="49" charset="0"/>
                <a:cs typeface="Courier New" panose="02070309020205020404" pitchFamily="49" charset="0"/>
              </a:rPr>
              <a:t>children</a:t>
            </a:r>
            <a:r>
              <a:rPr lang="fr-FR" sz="1600" dirty="0">
                <a:solidFill>
                  <a:schemeClr val="bg1"/>
                </a:solidFill>
                <a:latin typeface="Courier New" panose="02070309020205020404" pitchFamily="49" charset="0"/>
                <a:cs typeface="Courier New" panose="02070309020205020404" pitchFamily="49" charset="0"/>
              </a:rPr>
              <a:t>:</a:t>
            </a:r>
          </a:p>
          <a:p>
            <a:pPr>
              <a:buClr>
                <a:srgbClr val="FF0000"/>
              </a:buClr>
            </a:pPr>
            <a:r>
              <a:rPr lang="fr-FR" sz="1600" dirty="0">
                <a:solidFill>
                  <a:schemeClr val="bg1"/>
                </a:solidFill>
                <a:latin typeface="Courier New" panose="02070309020205020404" pitchFamily="49" charset="0"/>
                <a:cs typeface="Courier New" panose="02070309020205020404" pitchFamily="49" charset="0"/>
              </a:rPr>
              <a:t>            enfant3:</a:t>
            </a:r>
          </a:p>
          <a:p>
            <a:pPr>
              <a:buClr>
                <a:srgbClr val="FF0000"/>
              </a:buClr>
            </a:pPr>
            <a:r>
              <a:rPr lang="fr-FR" sz="1600" dirty="0">
                <a:solidFill>
                  <a:schemeClr val="bg1"/>
                </a:solidFill>
                <a:latin typeface="Courier New" panose="02070309020205020404" pitchFamily="49" charset="0"/>
                <a:cs typeface="Courier New" panose="02070309020205020404" pitchFamily="49" charset="0"/>
              </a:rPr>
              <a:t>              hosts:</a:t>
            </a:r>
          </a:p>
          <a:p>
            <a:pPr>
              <a:buClr>
                <a:srgbClr val="FF0000"/>
              </a:buClr>
            </a:pPr>
            <a:r>
              <a:rPr lang="fr-FR" sz="1600" dirty="0">
                <a:solidFill>
                  <a:schemeClr val="bg1"/>
                </a:solidFill>
                <a:latin typeface="Courier New" panose="02070309020205020404" pitchFamily="49" charset="0"/>
                <a:cs typeface="Courier New" panose="02070309020205020404" pitchFamily="49" charset="0"/>
              </a:rPr>
              <a:t>                serv5: </a:t>
            </a:r>
          </a:p>
        </p:txBody>
      </p:sp>
      <p:sp>
        <p:nvSpPr>
          <p:cNvPr id="12" name="ZoneTexte 11">
            <a:extLst>
              <a:ext uri="{FF2B5EF4-FFF2-40B4-BE49-F238E27FC236}">
                <a16:creationId xmlns:a16="http://schemas.microsoft.com/office/drawing/2014/main" id="{75F9466E-7AAD-CA29-EDF3-520C27C5A192}"/>
              </a:ext>
            </a:extLst>
          </p:cNvPr>
          <p:cNvSpPr txBox="1"/>
          <p:nvPr/>
        </p:nvSpPr>
        <p:spPr>
          <a:xfrm>
            <a:off x="7640983" y="1868591"/>
            <a:ext cx="1427570" cy="369332"/>
          </a:xfrm>
          <a:prstGeom prst="rect">
            <a:avLst/>
          </a:prstGeom>
          <a:noFill/>
        </p:spPr>
        <p:txBody>
          <a:bodyPr wrap="none" rtlCol="0">
            <a:spAutoFit/>
          </a:bodyPr>
          <a:lstStyle/>
          <a:p>
            <a:r>
              <a:rPr lang="fr-FR" dirty="0" err="1">
                <a:solidFill>
                  <a:srgbClr val="0070C0"/>
                </a:solidFill>
              </a:rPr>
              <a:t>Fichier.yamli</a:t>
            </a:r>
            <a:endParaRPr lang="fr-FR" dirty="0">
              <a:solidFill>
                <a:srgbClr val="0070C0"/>
              </a:solidFill>
            </a:endParaRPr>
          </a:p>
        </p:txBody>
      </p:sp>
    </p:spTree>
    <p:extLst>
      <p:ext uri="{BB962C8B-B14F-4D97-AF65-F5344CB8AC3E}">
        <p14:creationId xmlns:p14="http://schemas.microsoft.com/office/powerpoint/2010/main" val="7190557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28</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7345769"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latin typeface="Arial Black" panose="020B0A04020102020204" pitchFamily="34" charset="0"/>
                <a:ea typeface="Calibri" panose="020F0502020204030204" pitchFamily="34" charset="0"/>
                <a:cs typeface="Calibri" panose="020F0502020204030204" pitchFamily="34" charset="0"/>
              </a:rPr>
              <a:t>Inventory</a:t>
            </a:r>
            <a:endParaRPr lang="fr-FR" sz="3200" dirty="0">
              <a:solidFill>
                <a:schemeClr val="bg1"/>
              </a:solidFill>
            </a:endParaRPr>
          </a:p>
        </p:txBody>
      </p:sp>
      <p:sp>
        <p:nvSpPr>
          <p:cNvPr id="11" name="ZoneTexte 10">
            <a:extLst>
              <a:ext uri="{FF2B5EF4-FFF2-40B4-BE49-F238E27FC236}">
                <a16:creationId xmlns:a16="http://schemas.microsoft.com/office/drawing/2014/main" id="{7109476C-F35F-AC8B-65BB-42AFFC3D948F}"/>
              </a:ext>
            </a:extLst>
          </p:cNvPr>
          <p:cNvSpPr txBox="1"/>
          <p:nvPr/>
        </p:nvSpPr>
        <p:spPr>
          <a:xfrm>
            <a:off x="381795" y="1551563"/>
            <a:ext cx="2587000" cy="4832092"/>
          </a:xfrm>
          <a:prstGeom prst="rect">
            <a:avLst/>
          </a:prstGeom>
          <a:solidFill>
            <a:schemeClr val="bg2">
              <a:lumMod val="25000"/>
            </a:schemeClr>
          </a:solidFill>
        </p:spPr>
        <p:txBody>
          <a:bodyPr wrap="square">
            <a:spAutoFit/>
          </a:bodyPr>
          <a:lstStyle/>
          <a:p>
            <a:pPr>
              <a:buClr>
                <a:srgbClr val="FF0000"/>
              </a:buClr>
            </a:pPr>
            <a:r>
              <a:rPr lang="fr-FR" sz="1400" dirty="0">
                <a:solidFill>
                  <a:schemeClr val="bg1"/>
                </a:solidFill>
                <a:latin typeface="Courier New" panose="02070309020205020404" pitchFamily="49" charset="0"/>
                <a:cs typeface="Courier New" panose="02070309020205020404" pitchFamily="49" charset="0"/>
              </a:rPr>
              <a:t>all:</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children</a:t>
            </a:r>
            <a:r>
              <a:rPr lang="fr-FR" sz="1400" dirty="0">
                <a:solidFill>
                  <a:schemeClr val="bg1"/>
                </a:solidFill>
                <a:latin typeface="Courier New" panose="02070309020205020404" pitchFamily="49" charset="0"/>
                <a:cs typeface="Courier New" panose="02070309020205020404" pitchFamily="49" charset="0"/>
              </a:rPr>
              <a:t>:</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parent1:</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a:t>
            </a:r>
            <a:r>
              <a:rPr lang="fr-FR" sz="1400" dirty="0">
                <a:solidFill>
                  <a:srgbClr val="FFFF00"/>
                </a:solidFill>
                <a:latin typeface="Courier New" panose="02070309020205020404" pitchFamily="49" charset="0"/>
                <a:cs typeface="Courier New" panose="02070309020205020404" pitchFamily="49" charset="0"/>
              </a:rPr>
              <a:t>parent2:</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hosts:</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serv4:</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children</a:t>
            </a:r>
            <a:r>
              <a:rPr lang="fr-FR" sz="1400" dirty="0">
                <a:solidFill>
                  <a:schemeClr val="bg1"/>
                </a:solidFill>
                <a:latin typeface="Courier New" panose="02070309020205020404" pitchFamily="49" charset="0"/>
                <a:cs typeface="Courier New" panose="02070309020205020404" pitchFamily="49" charset="0"/>
              </a:rPr>
              <a:t>:</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enfant1:</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hosts:</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serv1:</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serv2:</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enfant2:</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hosts:</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serv3:</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children</a:t>
            </a:r>
            <a:r>
              <a:rPr lang="fr-FR" sz="1400" dirty="0">
                <a:solidFill>
                  <a:schemeClr val="bg1"/>
                </a:solidFill>
                <a:latin typeface="Courier New" panose="02070309020205020404" pitchFamily="49" charset="0"/>
                <a:cs typeface="Courier New" panose="02070309020205020404" pitchFamily="49" charset="0"/>
              </a:rPr>
              <a:t>:</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enfant3:</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hosts:</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serv5:</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a:t>
            </a:r>
            <a:r>
              <a:rPr lang="fr-FR" sz="1400" dirty="0">
                <a:solidFill>
                  <a:srgbClr val="FFFF00"/>
                </a:solidFill>
                <a:latin typeface="Courier New" panose="02070309020205020404" pitchFamily="49" charset="0"/>
                <a:cs typeface="Courier New" panose="02070309020205020404" pitchFamily="49" charset="0"/>
              </a:rPr>
              <a:t>parent2:</a:t>
            </a:r>
          </a:p>
          <a:p>
            <a:pPr>
              <a:buClr>
                <a:srgbClr val="FF0000"/>
              </a:buClr>
            </a:pPr>
            <a:r>
              <a:rPr lang="fr-FR" sz="1400" dirty="0">
                <a:solidFill>
                  <a:srgbClr val="FFFF00"/>
                </a:solidFill>
                <a:latin typeface="Courier New" panose="02070309020205020404" pitchFamily="49" charset="0"/>
                <a:cs typeface="Courier New" panose="02070309020205020404" pitchFamily="49" charset="0"/>
              </a:rPr>
              <a:t>     hosts:</a:t>
            </a:r>
          </a:p>
          <a:p>
            <a:pPr>
              <a:buClr>
                <a:srgbClr val="FF0000"/>
              </a:buClr>
            </a:pPr>
            <a:r>
              <a:rPr lang="fr-FR" sz="1400" dirty="0">
                <a:solidFill>
                  <a:srgbClr val="FFFF00"/>
                </a:solidFill>
                <a:latin typeface="Courier New" panose="02070309020205020404" pitchFamily="49" charset="0"/>
                <a:cs typeface="Courier New" panose="02070309020205020404" pitchFamily="49" charset="0"/>
              </a:rPr>
              <a:t>       serv6:</a:t>
            </a:r>
          </a:p>
          <a:p>
            <a:pPr>
              <a:buClr>
                <a:srgbClr val="FF0000"/>
              </a:buClr>
            </a:pPr>
            <a:r>
              <a:rPr lang="fr-FR" sz="1400" dirty="0">
                <a:solidFill>
                  <a:srgbClr val="FFFF00"/>
                </a:solidFill>
                <a:latin typeface="Courier New" panose="02070309020205020404" pitchFamily="49" charset="0"/>
                <a:cs typeface="Courier New" panose="02070309020205020404" pitchFamily="49" charset="0"/>
              </a:rPr>
              <a:t>       serv7:</a:t>
            </a:r>
          </a:p>
        </p:txBody>
      </p:sp>
      <p:sp>
        <p:nvSpPr>
          <p:cNvPr id="12" name="ZoneTexte 11">
            <a:extLst>
              <a:ext uri="{FF2B5EF4-FFF2-40B4-BE49-F238E27FC236}">
                <a16:creationId xmlns:a16="http://schemas.microsoft.com/office/drawing/2014/main" id="{75F9466E-7AAD-CA29-EDF3-520C27C5A192}"/>
              </a:ext>
            </a:extLst>
          </p:cNvPr>
          <p:cNvSpPr txBox="1"/>
          <p:nvPr/>
        </p:nvSpPr>
        <p:spPr>
          <a:xfrm>
            <a:off x="261969" y="1165520"/>
            <a:ext cx="2395686" cy="400110"/>
          </a:xfrm>
          <a:prstGeom prst="rect">
            <a:avLst/>
          </a:prstGeom>
          <a:noFill/>
        </p:spPr>
        <p:txBody>
          <a:bodyPr wrap="square" rtlCol="0">
            <a:spAutoFit/>
          </a:bodyPr>
          <a:lstStyle/>
          <a:p>
            <a:r>
              <a:rPr lang="fr-FR" sz="2000" b="1" dirty="0">
                <a:solidFill>
                  <a:schemeClr val="bg1"/>
                </a:solidFill>
              </a:rPr>
              <a:t>Sous-groupes</a:t>
            </a:r>
          </a:p>
        </p:txBody>
      </p:sp>
      <p:sp>
        <p:nvSpPr>
          <p:cNvPr id="7" name="ZoneTexte 6">
            <a:extLst>
              <a:ext uri="{FF2B5EF4-FFF2-40B4-BE49-F238E27FC236}">
                <a16:creationId xmlns:a16="http://schemas.microsoft.com/office/drawing/2014/main" id="{380A822E-EE5F-1B5F-C0C5-E6A72F33FEA4}"/>
              </a:ext>
            </a:extLst>
          </p:cNvPr>
          <p:cNvSpPr txBox="1"/>
          <p:nvPr/>
        </p:nvSpPr>
        <p:spPr>
          <a:xfrm>
            <a:off x="3059192" y="1551563"/>
            <a:ext cx="2743200" cy="4832092"/>
          </a:xfrm>
          <a:prstGeom prst="rect">
            <a:avLst/>
          </a:prstGeom>
          <a:solidFill>
            <a:schemeClr val="bg2">
              <a:lumMod val="25000"/>
            </a:schemeClr>
          </a:solidFill>
        </p:spPr>
        <p:txBody>
          <a:bodyPr wrap="square">
            <a:spAutoFit/>
          </a:bodyPr>
          <a:lstStyle/>
          <a:p>
            <a:pPr>
              <a:buClr>
                <a:srgbClr val="FF0000"/>
              </a:buClr>
            </a:pPr>
            <a:r>
              <a:rPr lang="fr-FR" sz="1400" dirty="0">
                <a:solidFill>
                  <a:schemeClr val="bg1"/>
                </a:solidFill>
                <a:latin typeface="Courier New" panose="02070309020205020404" pitchFamily="49" charset="0"/>
                <a:cs typeface="Courier New" panose="02070309020205020404" pitchFamily="49" charset="0"/>
              </a:rPr>
              <a:t>all:</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children</a:t>
            </a:r>
            <a:r>
              <a:rPr lang="fr-FR" sz="1400" dirty="0">
                <a:solidFill>
                  <a:schemeClr val="bg1"/>
                </a:solidFill>
                <a:latin typeface="Courier New" panose="02070309020205020404" pitchFamily="49" charset="0"/>
                <a:cs typeface="Courier New" panose="02070309020205020404" pitchFamily="49" charset="0"/>
              </a:rPr>
              <a:t>:</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parent1:</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parent2:</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hosts:</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serv4:</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children</a:t>
            </a:r>
            <a:r>
              <a:rPr lang="fr-FR" sz="1400" dirty="0">
                <a:solidFill>
                  <a:schemeClr val="bg1"/>
                </a:solidFill>
                <a:latin typeface="Courier New" panose="02070309020205020404" pitchFamily="49" charset="0"/>
                <a:cs typeface="Courier New" panose="02070309020205020404" pitchFamily="49" charset="0"/>
              </a:rPr>
              <a:t>:</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enfant1:</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hosts:</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rgbClr val="FFFF00"/>
                </a:solidFill>
                <a:latin typeface="Courier New" panose="02070309020205020404" pitchFamily="49" charset="0"/>
                <a:cs typeface="Courier New" panose="02070309020205020404" pitchFamily="49" charset="0"/>
              </a:rPr>
              <a:t>serv</a:t>
            </a:r>
            <a:r>
              <a:rPr lang="fr-FR" sz="1400" dirty="0">
                <a:solidFill>
                  <a:srgbClr val="FFFF00"/>
                </a:solidFill>
                <a:latin typeface="Courier New" panose="02070309020205020404" pitchFamily="49" charset="0"/>
                <a:cs typeface="Courier New" panose="02070309020205020404" pitchFamily="49" charset="0"/>
              </a:rPr>
              <a:t>[1:2]:</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enfant2:</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hosts:</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serv3:</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children</a:t>
            </a:r>
            <a:r>
              <a:rPr lang="fr-FR" sz="1400" dirty="0">
                <a:solidFill>
                  <a:schemeClr val="bg1"/>
                </a:solidFill>
                <a:latin typeface="Courier New" panose="02070309020205020404" pitchFamily="49" charset="0"/>
                <a:cs typeface="Courier New" panose="02070309020205020404" pitchFamily="49" charset="0"/>
              </a:rPr>
              <a:t>:</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enfant3:</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hosts:</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serv5:</a:t>
            </a:r>
          </a:p>
          <a:p>
            <a:pPr>
              <a:buClr>
                <a:srgbClr val="FF0000"/>
              </a:buClr>
            </a:pPr>
            <a:r>
              <a:rPr lang="fr-FR" sz="1400" dirty="0">
                <a:solidFill>
                  <a:schemeClr val="bg1"/>
                </a:solidFill>
                <a:latin typeface="Courier New" panose="02070309020205020404" pitchFamily="49" charset="0"/>
                <a:cs typeface="Courier New" panose="02070309020205020404" pitchFamily="49" charset="0"/>
              </a:rPr>
              <a:t>   parent2:</a:t>
            </a:r>
          </a:p>
          <a:p>
            <a:pPr>
              <a:buClr>
                <a:srgbClr val="FF0000"/>
              </a:buClr>
            </a:pPr>
            <a:r>
              <a:rPr lang="fr-FR" sz="1400" dirty="0">
                <a:solidFill>
                  <a:srgbClr val="FFFF00"/>
                </a:solidFill>
                <a:latin typeface="Courier New" panose="02070309020205020404" pitchFamily="49" charset="0"/>
                <a:cs typeface="Courier New" panose="02070309020205020404" pitchFamily="49" charset="0"/>
              </a:rPr>
              <a:t>    </a:t>
            </a:r>
            <a:r>
              <a:rPr lang="fr-FR" sz="1400" dirty="0">
                <a:solidFill>
                  <a:schemeClr val="bg1"/>
                </a:solidFill>
                <a:latin typeface="Courier New" panose="02070309020205020404" pitchFamily="49" charset="0"/>
                <a:cs typeface="Courier New" panose="02070309020205020404" pitchFamily="49" charset="0"/>
              </a:rPr>
              <a:t> hosts</a:t>
            </a:r>
            <a:r>
              <a:rPr lang="fr-FR" sz="1400" dirty="0">
                <a:solidFill>
                  <a:srgbClr val="FFFF00"/>
                </a:solidFill>
                <a:latin typeface="Courier New" panose="02070309020205020404" pitchFamily="49" charset="0"/>
                <a:cs typeface="Courier New" panose="02070309020205020404" pitchFamily="49" charset="0"/>
              </a:rPr>
              <a:t>:</a:t>
            </a:r>
          </a:p>
          <a:p>
            <a:pPr>
              <a:buClr>
                <a:srgbClr val="FF0000"/>
              </a:buClr>
            </a:pPr>
            <a:r>
              <a:rPr lang="fr-FR" sz="1400" dirty="0">
                <a:solidFill>
                  <a:srgbClr val="FFFF00"/>
                </a:solidFill>
                <a:latin typeface="Courier New" panose="02070309020205020404" pitchFamily="49" charset="0"/>
                <a:cs typeface="Courier New" panose="02070309020205020404" pitchFamily="49" charset="0"/>
              </a:rPr>
              <a:t>       </a:t>
            </a:r>
            <a:r>
              <a:rPr lang="fr-FR" sz="1400" dirty="0" err="1">
                <a:solidFill>
                  <a:srgbClr val="FFFF00"/>
                </a:solidFill>
                <a:latin typeface="Courier New" panose="02070309020205020404" pitchFamily="49" charset="0"/>
                <a:cs typeface="Courier New" panose="02070309020205020404" pitchFamily="49" charset="0"/>
              </a:rPr>
              <a:t>serv</a:t>
            </a:r>
            <a:r>
              <a:rPr lang="fr-FR" sz="1400" dirty="0">
                <a:solidFill>
                  <a:srgbClr val="FFFF00"/>
                </a:solidFill>
                <a:latin typeface="Courier New" panose="02070309020205020404" pitchFamily="49" charset="0"/>
                <a:cs typeface="Courier New" panose="02070309020205020404" pitchFamily="49" charset="0"/>
              </a:rPr>
              <a:t>[6:7]:</a:t>
            </a:r>
          </a:p>
          <a:p>
            <a:pPr>
              <a:buClr>
                <a:srgbClr val="FF0000"/>
              </a:buClr>
            </a:pPr>
            <a:endParaRPr lang="fr-FR" sz="1400" dirty="0">
              <a:solidFill>
                <a:srgbClr val="FFFF00"/>
              </a:solidFill>
              <a:latin typeface="Courier New" panose="02070309020205020404" pitchFamily="49" charset="0"/>
              <a:cs typeface="Courier New" panose="02070309020205020404" pitchFamily="49" charset="0"/>
            </a:endParaRPr>
          </a:p>
          <a:p>
            <a:pPr>
              <a:buClr>
                <a:srgbClr val="FF0000"/>
              </a:buClr>
            </a:pPr>
            <a:r>
              <a:rPr lang="fr-FR" sz="1400" dirty="0">
                <a:solidFill>
                  <a:srgbClr val="FFFF00"/>
                </a:solidFill>
                <a:latin typeface="Courier New" panose="02070309020205020404" pitchFamily="49" charset="0"/>
                <a:cs typeface="Courier New" panose="02070309020205020404" pitchFamily="49" charset="0"/>
              </a:rPr>
              <a:t>       </a:t>
            </a:r>
          </a:p>
        </p:txBody>
      </p:sp>
      <p:sp>
        <p:nvSpPr>
          <p:cNvPr id="8" name="ZoneTexte 7">
            <a:extLst>
              <a:ext uri="{FF2B5EF4-FFF2-40B4-BE49-F238E27FC236}">
                <a16:creationId xmlns:a16="http://schemas.microsoft.com/office/drawing/2014/main" id="{0A974E1B-B7C7-14C5-26DC-50DC6D127880}"/>
              </a:ext>
            </a:extLst>
          </p:cNvPr>
          <p:cNvSpPr txBox="1"/>
          <p:nvPr/>
        </p:nvSpPr>
        <p:spPr>
          <a:xfrm>
            <a:off x="3001824" y="1191350"/>
            <a:ext cx="2395686" cy="400110"/>
          </a:xfrm>
          <a:prstGeom prst="rect">
            <a:avLst/>
          </a:prstGeom>
          <a:noFill/>
        </p:spPr>
        <p:txBody>
          <a:bodyPr wrap="square" rtlCol="0">
            <a:spAutoFit/>
          </a:bodyPr>
          <a:lstStyle/>
          <a:p>
            <a:r>
              <a:rPr lang="fr-FR" sz="2000" b="1" dirty="0">
                <a:solidFill>
                  <a:schemeClr val="bg1"/>
                </a:solidFill>
              </a:rPr>
              <a:t>pattern</a:t>
            </a:r>
          </a:p>
        </p:txBody>
      </p:sp>
      <p:sp>
        <p:nvSpPr>
          <p:cNvPr id="9" name="ZoneTexte 8">
            <a:extLst>
              <a:ext uri="{FF2B5EF4-FFF2-40B4-BE49-F238E27FC236}">
                <a16:creationId xmlns:a16="http://schemas.microsoft.com/office/drawing/2014/main" id="{C1F028E4-580F-DBB7-6EA5-3CEBF960A135}"/>
              </a:ext>
            </a:extLst>
          </p:cNvPr>
          <p:cNvSpPr txBox="1"/>
          <p:nvPr/>
        </p:nvSpPr>
        <p:spPr>
          <a:xfrm>
            <a:off x="6198191" y="1565630"/>
            <a:ext cx="5847505" cy="400110"/>
          </a:xfrm>
          <a:prstGeom prst="rect">
            <a:avLst/>
          </a:prstGeom>
          <a:noFill/>
        </p:spPr>
        <p:txBody>
          <a:bodyPr wrap="square">
            <a:spAutoFit/>
          </a:bodyPr>
          <a:lstStyle/>
          <a:p>
            <a:r>
              <a:rPr lang="fr-FR" sz="2000" b="1" dirty="0">
                <a:solidFill>
                  <a:schemeClr val="bg1"/>
                </a:solidFill>
                <a:highlight>
                  <a:srgbClr val="008080"/>
                </a:highlight>
                <a:latin typeface="Courier New" panose="02070309020205020404" pitchFamily="49" charset="0"/>
                <a:cs typeface="Courier New" panose="02070309020205020404" pitchFamily="49" charset="0"/>
              </a:rPr>
              <a:t>ansible –i </a:t>
            </a:r>
            <a:r>
              <a:rPr lang="en-US" sz="2000" b="1" dirty="0">
                <a:solidFill>
                  <a:srgbClr val="FFC000"/>
                </a:solidFill>
                <a:highlight>
                  <a:srgbClr val="008080"/>
                </a:highlight>
                <a:latin typeface="Courier New" panose="02070309020205020404" pitchFamily="49" charset="0"/>
                <a:cs typeface="Courier New" panose="02070309020205020404" pitchFamily="49" charset="0"/>
              </a:rPr>
              <a:t>“</a:t>
            </a:r>
            <a:r>
              <a:rPr lang="fr-FR" sz="2000" b="1" dirty="0">
                <a:solidFill>
                  <a:srgbClr val="FFC000"/>
                </a:solidFill>
                <a:highlight>
                  <a:srgbClr val="008080"/>
                </a:highlight>
                <a:latin typeface="Courier New" panose="02070309020205020404" pitchFamily="49" charset="0"/>
                <a:cs typeface="Courier New" panose="02070309020205020404" pitchFamily="49" charset="0"/>
              </a:rPr>
              <a:t>ip1,ip2,p4,</a:t>
            </a:r>
            <a:r>
              <a:rPr lang="en-US" sz="2000" b="1" dirty="0">
                <a:solidFill>
                  <a:srgbClr val="FFC000"/>
                </a:solidFill>
                <a:highlight>
                  <a:srgbClr val="008080"/>
                </a:highlight>
                <a:latin typeface="Courier New" panose="02070309020205020404" pitchFamily="49" charset="0"/>
                <a:cs typeface="Courier New" panose="02070309020205020404" pitchFamily="49" charset="0"/>
              </a:rPr>
              <a:t>“</a:t>
            </a:r>
            <a:r>
              <a:rPr lang="fr-FR" sz="2000" b="1" dirty="0">
                <a:solidFill>
                  <a:srgbClr val="FFC000"/>
                </a:solidFill>
                <a:highlight>
                  <a:srgbClr val="008080"/>
                </a:highlight>
                <a:latin typeface="Courier New" panose="02070309020205020404" pitchFamily="49" charset="0"/>
                <a:cs typeface="Courier New" panose="02070309020205020404" pitchFamily="49" charset="0"/>
              </a:rPr>
              <a:t> </a:t>
            </a:r>
            <a:r>
              <a:rPr lang="fr-FR" sz="2000" b="1" dirty="0">
                <a:solidFill>
                  <a:schemeClr val="bg1"/>
                </a:solidFill>
                <a:highlight>
                  <a:srgbClr val="008080"/>
                </a:highlight>
                <a:latin typeface="Courier New" panose="02070309020205020404" pitchFamily="49" charset="0"/>
                <a:cs typeface="Courier New" panose="02070309020205020404" pitchFamily="49" charset="0"/>
              </a:rPr>
              <a:t>all -m ping</a:t>
            </a:r>
          </a:p>
        </p:txBody>
      </p:sp>
      <p:sp>
        <p:nvSpPr>
          <p:cNvPr id="13" name="ZoneTexte 12">
            <a:extLst>
              <a:ext uri="{FF2B5EF4-FFF2-40B4-BE49-F238E27FC236}">
                <a16:creationId xmlns:a16="http://schemas.microsoft.com/office/drawing/2014/main" id="{EA23A881-CA08-BEB3-704B-40BA911BD54B}"/>
              </a:ext>
            </a:extLst>
          </p:cNvPr>
          <p:cNvSpPr txBox="1"/>
          <p:nvPr/>
        </p:nvSpPr>
        <p:spPr>
          <a:xfrm>
            <a:off x="6203929" y="2048445"/>
            <a:ext cx="5086978" cy="400110"/>
          </a:xfrm>
          <a:prstGeom prst="rect">
            <a:avLst/>
          </a:prstGeom>
          <a:noFill/>
        </p:spPr>
        <p:txBody>
          <a:bodyPr wrap="square">
            <a:spAutoFit/>
          </a:bodyPr>
          <a:lstStyle/>
          <a:p>
            <a:r>
              <a:rPr lang="fr-FR" sz="2000" b="1" dirty="0">
                <a:solidFill>
                  <a:schemeClr val="bg1"/>
                </a:solidFill>
                <a:highlight>
                  <a:srgbClr val="008080"/>
                </a:highlight>
                <a:latin typeface="Courier New" panose="02070309020205020404" pitchFamily="49" charset="0"/>
                <a:cs typeface="Courier New" panose="02070309020205020404" pitchFamily="49" charset="0"/>
              </a:rPr>
              <a:t>ansible –i </a:t>
            </a:r>
            <a:r>
              <a:rPr lang="fr-FR" sz="2000" b="1" dirty="0" err="1">
                <a:solidFill>
                  <a:srgbClr val="FFC000"/>
                </a:solidFill>
                <a:highlight>
                  <a:srgbClr val="008080"/>
                </a:highlight>
                <a:latin typeface="Courier New" panose="02070309020205020404" pitchFamily="49" charset="0"/>
                <a:cs typeface="Courier New" panose="02070309020205020404" pitchFamily="49" charset="0"/>
              </a:rPr>
              <a:t>inventory</a:t>
            </a:r>
            <a:r>
              <a:rPr lang="fr-FR" sz="2000" b="1" dirty="0">
                <a:solidFill>
                  <a:schemeClr val="bg1"/>
                </a:solidFill>
                <a:highlight>
                  <a:srgbClr val="008080"/>
                </a:highlight>
                <a:latin typeface="Courier New" panose="02070309020205020404" pitchFamily="49" charset="0"/>
                <a:cs typeface="Courier New" panose="02070309020205020404" pitchFamily="49" charset="0"/>
              </a:rPr>
              <a:t> all -m ping</a:t>
            </a:r>
          </a:p>
        </p:txBody>
      </p:sp>
    </p:spTree>
    <p:extLst>
      <p:ext uri="{BB962C8B-B14F-4D97-AF65-F5344CB8AC3E}">
        <p14:creationId xmlns:p14="http://schemas.microsoft.com/office/powerpoint/2010/main" val="2625471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29</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7345769"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latin typeface="Arial Black" panose="020B0A04020102020204" pitchFamily="34" charset="0"/>
                <a:ea typeface="Calibri" panose="020F0502020204030204" pitchFamily="34" charset="0"/>
                <a:cs typeface="Calibri" panose="020F0502020204030204" pitchFamily="34" charset="0"/>
              </a:rPr>
              <a:t>Inventory</a:t>
            </a:r>
            <a:endParaRPr lang="fr-FR" sz="3200" dirty="0">
              <a:solidFill>
                <a:schemeClr val="bg1"/>
              </a:solidFill>
            </a:endParaRPr>
          </a:p>
        </p:txBody>
      </p:sp>
      <p:sp>
        <p:nvSpPr>
          <p:cNvPr id="11" name="ZoneTexte 10">
            <a:extLst>
              <a:ext uri="{FF2B5EF4-FFF2-40B4-BE49-F238E27FC236}">
                <a16:creationId xmlns:a16="http://schemas.microsoft.com/office/drawing/2014/main" id="{7109476C-F35F-AC8B-65BB-42AFFC3D948F}"/>
              </a:ext>
            </a:extLst>
          </p:cNvPr>
          <p:cNvSpPr txBox="1"/>
          <p:nvPr/>
        </p:nvSpPr>
        <p:spPr>
          <a:xfrm>
            <a:off x="823563" y="3803492"/>
            <a:ext cx="10849621" cy="1569660"/>
          </a:xfrm>
          <a:prstGeom prst="rect">
            <a:avLst/>
          </a:prstGeom>
          <a:solidFill>
            <a:schemeClr val="bg2">
              <a:lumMod val="25000"/>
            </a:schemeClr>
          </a:solidFill>
        </p:spPr>
        <p:txBody>
          <a:bodyPr wrap="square">
            <a:spAutoFit/>
          </a:bodyPr>
          <a:lstStyle/>
          <a:p>
            <a:pPr>
              <a:buClr>
                <a:srgbClr val="FF0000"/>
              </a:buClr>
            </a:pPr>
            <a:r>
              <a:rPr lang="fr-FR" sz="1600" dirty="0">
                <a:solidFill>
                  <a:schemeClr val="bg1"/>
                </a:solidFill>
                <a:latin typeface="Courier New" panose="02070309020205020404" pitchFamily="49" charset="0"/>
                <a:cs typeface="Courier New" panose="02070309020205020404" pitchFamily="49" charset="0"/>
              </a:rPr>
              <a:t># Inventory file (hosts.ini)</a:t>
            </a:r>
          </a:p>
          <a:p>
            <a:pPr>
              <a:buClr>
                <a:srgbClr val="FF0000"/>
              </a:buClr>
            </a:pPr>
            <a:r>
              <a:rPr lang="fr-FR" sz="1600" dirty="0">
                <a:solidFill>
                  <a:schemeClr val="bg1"/>
                </a:solidFill>
                <a:latin typeface="Courier New" panose="02070309020205020404" pitchFamily="49" charset="0"/>
                <a:cs typeface="Courier New" panose="02070309020205020404" pitchFamily="49" charset="0"/>
              </a:rPr>
              <a:t>[</a:t>
            </a:r>
            <a:r>
              <a:rPr lang="fr-FR" sz="1600" dirty="0" err="1">
                <a:solidFill>
                  <a:schemeClr val="bg1"/>
                </a:solidFill>
                <a:latin typeface="Courier New" panose="02070309020205020404" pitchFamily="49" charset="0"/>
                <a:cs typeface="Courier New" panose="02070309020205020404" pitchFamily="49" charset="0"/>
              </a:rPr>
              <a:t>web_servers</a:t>
            </a:r>
            <a:r>
              <a:rPr lang="fr-FR" sz="1600" dirty="0">
                <a:solidFill>
                  <a:schemeClr val="bg1"/>
                </a:solidFill>
                <a:latin typeface="Courier New" panose="02070309020205020404" pitchFamily="49" charset="0"/>
                <a:cs typeface="Courier New" panose="02070309020205020404" pitchFamily="49" charset="0"/>
              </a:rPr>
              <a:t>]</a:t>
            </a:r>
          </a:p>
          <a:p>
            <a:pPr>
              <a:buClr>
                <a:srgbClr val="FF0000"/>
              </a:buClr>
            </a:pPr>
            <a:r>
              <a:rPr lang="fr-FR" sz="1600" dirty="0">
                <a:solidFill>
                  <a:schemeClr val="bg1"/>
                </a:solidFill>
                <a:latin typeface="Courier New" panose="02070309020205020404" pitchFamily="49" charset="0"/>
                <a:cs typeface="Courier New" panose="02070309020205020404" pitchFamily="49" charset="0"/>
              </a:rPr>
              <a:t>web1 </a:t>
            </a:r>
            <a:r>
              <a:rPr lang="fr-FR" sz="1600" dirty="0" err="1">
                <a:solidFill>
                  <a:schemeClr val="bg1"/>
                </a:solidFill>
                <a:latin typeface="Courier New" panose="02070309020205020404" pitchFamily="49" charset="0"/>
                <a:cs typeface="Courier New" panose="02070309020205020404" pitchFamily="49" charset="0"/>
              </a:rPr>
              <a:t>ansible_ssh_host</a:t>
            </a:r>
            <a:r>
              <a:rPr lang="fr-FR" sz="1600" dirty="0">
                <a:solidFill>
                  <a:schemeClr val="bg1"/>
                </a:solidFill>
                <a:latin typeface="Courier New" panose="02070309020205020404" pitchFamily="49" charset="0"/>
                <a:cs typeface="Courier New" panose="02070309020205020404" pitchFamily="49" charset="0"/>
              </a:rPr>
              <a:t>=192.168.1.100 </a:t>
            </a:r>
            <a:r>
              <a:rPr lang="fr-FR" sz="1600" dirty="0" err="1">
                <a:solidFill>
                  <a:schemeClr val="bg1"/>
                </a:solidFill>
                <a:latin typeface="Courier New" panose="02070309020205020404" pitchFamily="49" charset="0"/>
                <a:cs typeface="Courier New" panose="02070309020205020404" pitchFamily="49" charset="0"/>
              </a:rPr>
              <a:t>ansible_ssh_port</a:t>
            </a:r>
            <a:r>
              <a:rPr lang="fr-FR" sz="1600" dirty="0">
                <a:solidFill>
                  <a:schemeClr val="bg1"/>
                </a:solidFill>
                <a:latin typeface="Courier New" panose="02070309020205020404" pitchFamily="49" charset="0"/>
                <a:cs typeface="Courier New" panose="02070309020205020404" pitchFamily="49" charset="0"/>
              </a:rPr>
              <a:t>=2222 </a:t>
            </a:r>
            <a:r>
              <a:rPr lang="fr-FR" sz="1600" dirty="0" err="1">
                <a:solidFill>
                  <a:schemeClr val="bg1"/>
                </a:solidFill>
                <a:latin typeface="Courier New" panose="02070309020205020404" pitchFamily="49" charset="0"/>
                <a:cs typeface="Courier New" panose="02070309020205020404" pitchFamily="49" charset="0"/>
              </a:rPr>
              <a:t>ansible_user</a:t>
            </a:r>
            <a:r>
              <a:rPr lang="fr-FR" sz="1600" dirty="0">
                <a:solidFill>
                  <a:schemeClr val="bg1"/>
                </a:solidFill>
                <a:latin typeface="Courier New" panose="02070309020205020404" pitchFamily="49" charset="0"/>
                <a:cs typeface="Courier New" panose="02070309020205020404" pitchFamily="49" charset="0"/>
              </a:rPr>
              <a:t>=</a:t>
            </a:r>
            <a:r>
              <a:rPr lang="fr-FR" sz="1600" dirty="0" err="1">
                <a:solidFill>
                  <a:schemeClr val="bg1"/>
                </a:solidFill>
                <a:latin typeface="Courier New" panose="02070309020205020404" pitchFamily="49" charset="0"/>
                <a:cs typeface="Courier New" panose="02070309020205020404" pitchFamily="49" charset="0"/>
              </a:rPr>
              <a:t>myuser</a:t>
            </a:r>
            <a:r>
              <a:rPr lang="fr-FR" sz="1600" dirty="0">
                <a:solidFill>
                  <a:schemeClr val="bg1"/>
                </a:solidFill>
                <a:latin typeface="Courier New" panose="02070309020205020404" pitchFamily="49" charset="0"/>
                <a:cs typeface="Courier New" panose="02070309020205020404" pitchFamily="49" charset="0"/>
              </a:rPr>
              <a:t> </a:t>
            </a:r>
            <a:r>
              <a:rPr lang="fr-FR" sz="1600" dirty="0" err="1">
                <a:solidFill>
                  <a:schemeClr val="bg1"/>
                </a:solidFill>
                <a:latin typeface="Courier New" panose="02070309020205020404" pitchFamily="49" charset="0"/>
                <a:cs typeface="Courier New" panose="02070309020205020404" pitchFamily="49" charset="0"/>
              </a:rPr>
              <a:t>ansible_ssh_private_key_file</a:t>
            </a:r>
            <a:r>
              <a:rPr lang="fr-FR" sz="1600" dirty="0">
                <a:solidFill>
                  <a:schemeClr val="bg1"/>
                </a:solidFill>
                <a:latin typeface="Courier New" panose="02070309020205020404" pitchFamily="49" charset="0"/>
                <a:cs typeface="Courier New" panose="02070309020205020404" pitchFamily="49" charset="0"/>
              </a:rPr>
              <a:t>=/</a:t>
            </a:r>
            <a:r>
              <a:rPr lang="fr-FR" sz="1600" dirty="0" err="1">
                <a:solidFill>
                  <a:schemeClr val="bg1"/>
                </a:solidFill>
                <a:latin typeface="Courier New" panose="02070309020205020404" pitchFamily="49" charset="0"/>
                <a:cs typeface="Courier New" panose="02070309020205020404" pitchFamily="49" charset="0"/>
              </a:rPr>
              <a:t>path</a:t>
            </a:r>
            <a:r>
              <a:rPr lang="fr-FR" sz="1600" dirty="0">
                <a:solidFill>
                  <a:schemeClr val="bg1"/>
                </a:solidFill>
                <a:latin typeface="Courier New" panose="02070309020205020404" pitchFamily="49" charset="0"/>
                <a:cs typeface="Courier New" panose="02070309020205020404" pitchFamily="49" charset="0"/>
              </a:rPr>
              <a:t>/to/</a:t>
            </a:r>
            <a:r>
              <a:rPr lang="fr-FR" sz="1600" dirty="0" err="1">
                <a:solidFill>
                  <a:schemeClr val="bg1"/>
                </a:solidFill>
                <a:latin typeface="Courier New" panose="02070309020205020404" pitchFamily="49" charset="0"/>
                <a:cs typeface="Courier New" panose="02070309020205020404" pitchFamily="49" charset="0"/>
              </a:rPr>
              <a:t>private</a:t>
            </a:r>
            <a:r>
              <a:rPr lang="fr-FR" sz="1600" dirty="0">
                <a:solidFill>
                  <a:schemeClr val="bg1"/>
                </a:solidFill>
                <a:latin typeface="Courier New" panose="02070309020205020404" pitchFamily="49" charset="0"/>
                <a:cs typeface="Courier New" panose="02070309020205020404" pitchFamily="49" charset="0"/>
              </a:rPr>
              <a:t>/key</a:t>
            </a:r>
          </a:p>
          <a:p>
            <a:pPr>
              <a:buClr>
                <a:srgbClr val="FF0000"/>
              </a:buClr>
            </a:pPr>
            <a:r>
              <a:rPr lang="fr-FR" sz="1600" dirty="0">
                <a:solidFill>
                  <a:schemeClr val="bg1"/>
                </a:solidFill>
                <a:latin typeface="Courier New" panose="02070309020205020404" pitchFamily="49" charset="0"/>
                <a:cs typeface="Courier New" panose="02070309020205020404" pitchFamily="49" charset="0"/>
              </a:rPr>
              <a:t>web2 </a:t>
            </a:r>
            <a:r>
              <a:rPr lang="fr-FR" sz="1600" dirty="0" err="1">
                <a:solidFill>
                  <a:schemeClr val="bg1"/>
                </a:solidFill>
                <a:latin typeface="Courier New" panose="02070309020205020404" pitchFamily="49" charset="0"/>
                <a:cs typeface="Courier New" panose="02070309020205020404" pitchFamily="49" charset="0"/>
              </a:rPr>
              <a:t>ansible_ssh_host</a:t>
            </a:r>
            <a:r>
              <a:rPr lang="fr-FR" sz="1600" dirty="0">
                <a:solidFill>
                  <a:schemeClr val="bg1"/>
                </a:solidFill>
                <a:latin typeface="Courier New" panose="02070309020205020404" pitchFamily="49" charset="0"/>
                <a:cs typeface="Courier New" panose="02070309020205020404" pitchFamily="49" charset="0"/>
              </a:rPr>
              <a:t>=192.168.1.101 </a:t>
            </a:r>
            <a:r>
              <a:rPr lang="fr-FR" sz="1600" dirty="0" err="1">
                <a:solidFill>
                  <a:schemeClr val="bg1"/>
                </a:solidFill>
                <a:latin typeface="Courier New" panose="02070309020205020404" pitchFamily="49" charset="0"/>
                <a:cs typeface="Courier New" panose="02070309020205020404" pitchFamily="49" charset="0"/>
              </a:rPr>
              <a:t>ansible_ssh_port</a:t>
            </a:r>
            <a:r>
              <a:rPr lang="fr-FR" sz="1600" dirty="0">
                <a:solidFill>
                  <a:schemeClr val="bg1"/>
                </a:solidFill>
                <a:latin typeface="Courier New" panose="02070309020205020404" pitchFamily="49" charset="0"/>
                <a:cs typeface="Courier New" panose="02070309020205020404" pitchFamily="49" charset="0"/>
              </a:rPr>
              <a:t>=2222 </a:t>
            </a:r>
            <a:r>
              <a:rPr lang="fr-FR" sz="1600" dirty="0" err="1">
                <a:solidFill>
                  <a:schemeClr val="bg1"/>
                </a:solidFill>
                <a:latin typeface="Courier New" panose="02070309020205020404" pitchFamily="49" charset="0"/>
                <a:cs typeface="Courier New" panose="02070309020205020404" pitchFamily="49" charset="0"/>
              </a:rPr>
              <a:t>ansible_user</a:t>
            </a:r>
            <a:r>
              <a:rPr lang="fr-FR" sz="1600" dirty="0">
                <a:solidFill>
                  <a:schemeClr val="bg1"/>
                </a:solidFill>
                <a:latin typeface="Courier New" panose="02070309020205020404" pitchFamily="49" charset="0"/>
                <a:cs typeface="Courier New" panose="02070309020205020404" pitchFamily="49" charset="0"/>
              </a:rPr>
              <a:t>=</a:t>
            </a:r>
            <a:r>
              <a:rPr lang="fr-FR" sz="1600" dirty="0" err="1">
                <a:solidFill>
                  <a:schemeClr val="bg1"/>
                </a:solidFill>
                <a:latin typeface="Courier New" panose="02070309020205020404" pitchFamily="49" charset="0"/>
                <a:cs typeface="Courier New" panose="02070309020205020404" pitchFamily="49" charset="0"/>
              </a:rPr>
              <a:t>myuser</a:t>
            </a:r>
            <a:r>
              <a:rPr lang="fr-FR" sz="1600" dirty="0">
                <a:solidFill>
                  <a:schemeClr val="bg1"/>
                </a:solidFill>
                <a:latin typeface="Courier New" panose="02070309020205020404" pitchFamily="49" charset="0"/>
                <a:cs typeface="Courier New" panose="02070309020205020404" pitchFamily="49" charset="0"/>
              </a:rPr>
              <a:t> </a:t>
            </a:r>
            <a:r>
              <a:rPr lang="fr-FR" sz="1600" dirty="0" err="1">
                <a:solidFill>
                  <a:schemeClr val="bg1"/>
                </a:solidFill>
                <a:latin typeface="Courier New" panose="02070309020205020404" pitchFamily="49" charset="0"/>
                <a:cs typeface="Courier New" panose="02070309020205020404" pitchFamily="49" charset="0"/>
              </a:rPr>
              <a:t>ansible_ssh_private_key_file</a:t>
            </a:r>
            <a:r>
              <a:rPr lang="fr-FR" sz="1600" dirty="0">
                <a:solidFill>
                  <a:schemeClr val="bg1"/>
                </a:solidFill>
                <a:latin typeface="Courier New" panose="02070309020205020404" pitchFamily="49" charset="0"/>
                <a:cs typeface="Courier New" panose="02070309020205020404" pitchFamily="49" charset="0"/>
              </a:rPr>
              <a:t>=/</a:t>
            </a:r>
            <a:r>
              <a:rPr lang="fr-FR" sz="1600" dirty="0" err="1">
                <a:solidFill>
                  <a:schemeClr val="bg1"/>
                </a:solidFill>
                <a:latin typeface="Courier New" panose="02070309020205020404" pitchFamily="49" charset="0"/>
                <a:cs typeface="Courier New" panose="02070309020205020404" pitchFamily="49" charset="0"/>
              </a:rPr>
              <a:t>path</a:t>
            </a:r>
            <a:r>
              <a:rPr lang="fr-FR" sz="1600" dirty="0">
                <a:solidFill>
                  <a:schemeClr val="bg1"/>
                </a:solidFill>
                <a:latin typeface="Courier New" panose="02070309020205020404" pitchFamily="49" charset="0"/>
                <a:cs typeface="Courier New" panose="02070309020205020404" pitchFamily="49" charset="0"/>
              </a:rPr>
              <a:t>/to/</a:t>
            </a:r>
            <a:r>
              <a:rPr lang="fr-FR" sz="1600" dirty="0" err="1">
                <a:solidFill>
                  <a:schemeClr val="bg1"/>
                </a:solidFill>
                <a:latin typeface="Courier New" panose="02070309020205020404" pitchFamily="49" charset="0"/>
                <a:cs typeface="Courier New" panose="02070309020205020404" pitchFamily="49" charset="0"/>
              </a:rPr>
              <a:t>private</a:t>
            </a:r>
            <a:r>
              <a:rPr lang="fr-FR" sz="1600" dirty="0">
                <a:solidFill>
                  <a:schemeClr val="bg1"/>
                </a:solidFill>
                <a:latin typeface="Courier New" panose="02070309020205020404" pitchFamily="49" charset="0"/>
                <a:cs typeface="Courier New" panose="02070309020205020404" pitchFamily="49" charset="0"/>
              </a:rPr>
              <a:t>/key</a:t>
            </a:r>
          </a:p>
        </p:txBody>
      </p:sp>
      <p:sp>
        <p:nvSpPr>
          <p:cNvPr id="10" name="ZoneTexte 9">
            <a:extLst>
              <a:ext uri="{FF2B5EF4-FFF2-40B4-BE49-F238E27FC236}">
                <a16:creationId xmlns:a16="http://schemas.microsoft.com/office/drawing/2014/main" id="{A8757D55-7A90-F83E-86C6-3AD6A4239E6A}"/>
              </a:ext>
            </a:extLst>
          </p:cNvPr>
          <p:cNvSpPr txBox="1"/>
          <p:nvPr/>
        </p:nvSpPr>
        <p:spPr>
          <a:xfrm>
            <a:off x="670325" y="5541869"/>
            <a:ext cx="11268691" cy="646331"/>
          </a:xfrm>
          <a:prstGeom prst="rect">
            <a:avLst/>
          </a:prstGeom>
          <a:noFill/>
        </p:spPr>
        <p:txBody>
          <a:bodyPr wrap="square">
            <a:spAutoFit/>
          </a:bodyPr>
          <a:lstStyle/>
          <a:p>
            <a:r>
              <a:rPr lang="fr-FR" dirty="0">
                <a:solidFill>
                  <a:schemeClr val="bg1"/>
                </a:solidFill>
                <a:highlight>
                  <a:srgbClr val="008080"/>
                </a:highlight>
              </a:rPr>
              <a:t>ansible web1 -i hosts.ini -m </a:t>
            </a:r>
            <a:r>
              <a:rPr lang="fr-FR" dirty="0" err="1">
                <a:solidFill>
                  <a:schemeClr val="bg1"/>
                </a:solidFill>
                <a:highlight>
                  <a:srgbClr val="008080"/>
                </a:highlight>
              </a:rPr>
              <a:t>debug</a:t>
            </a:r>
            <a:r>
              <a:rPr lang="fr-FR" dirty="0">
                <a:solidFill>
                  <a:schemeClr val="bg1"/>
                </a:solidFill>
                <a:highlight>
                  <a:srgbClr val="008080"/>
                </a:highlight>
              </a:rPr>
              <a:t> -a "msg='Hôte {{ </a:t>
            </a:r>
            <a:r>
              <a:rPr lang="fr-FR" dirty="0" err="1">
                <a:solidFill>
                  <a:schemeClr val="bg1"/>
                </a:solidFill>
                <a:highlight>
                  <a:srgbClr val="008080"/>
                </a:highlight>
              </a:rPr>
              <a:t>inventory_hostname</a:t>
            </a:r>
            <a:r>
              <a:rPr lang="fr-FR" dirty="0">
                <a:solidFill>
                  <a:schemeClr val="bg1"/>
                </a:solidFill>
                <a:highlight>
                  <a:srgbClr val="008080"/>
                </a:highlight>
              </a:rPr>
              <a:t> }} - Adresse IP : {{ </a:t>
            </a:r>
            <a:r>
              <a:rPr lang="fr-FR" dirty="0" err="1">
                <a:solidFill>
                  <a:schemeClr val="bg1"/>
                </a:solidFill>
                <a:highlight>
                  <a:srgbClr val="008080"/>
                </a:highlight>
              </a:rPr>
              <a:t>ansible_ssh_host</a:t>
            </a:r>
            <a:r>
              <a:rPr lang="fr-FR" dirty="0">
                <a:solidFill>
                  <a:schemeClr val="bg1"/>
                </a:solidFill>
                <a:highlight>
                  <a:srgbClr val="008080"/>
                </a:highlight>
              </a:rPr>
              <a:t> }}, Port SSH : {{ </a:t>
            </a:r>
            <a:r>
              <a:rPr lang="fr-FR" dirty="0" err="1">
                <a:solidFill>
                  <a:schemeClr val="bg1"/>
                </a:solidFill>
                <a:highlight>
                  <a:srgbClr val="008080"/>
                </a:highlight>
              </a:rPr>
              <a:t>ansible_ssh_port</a:t>
            </a:r>
            <a:r>
              <a:rPr lang="fr-FR" dirty="0">
                <a:solidFill>
                  <a:schemeClr val="bg1"/>
                </a:solidFill>
                <a:highlight>
                  <a:srgbClr val="008080"/>
                </a:highlight>
              </a:rPr>
              <a:t> }}, Utilisateur : {{ </a:t>
            </a:r>
            <a:r>
              <a:rPr lang="fr-FR" dirty="0" err="1">
                <a:solidFill>
                  <a:schemeClr val="bg1"/>
                </a:solidFill>
                <a:highlight>
                  <a:srgbClr val="008080"/>
                </a:highlight>
              </a:rPr>
              <a:t>ansible_user</a:t>
            </a:r>
            <a:r>
              <a:rPr lang="fr-FR" dirty="0">
                <a:solidFill>
                  <a:schemeClr val="bg1"/>
                </a:solidFill>
                <a:highlight>
                  <a:srgbClr val="008080"/>
                </a:highlight>
              </a:rPr>
              <a:t> }}, Clé privée : {{ </a:t>
            </a:r>
            <a:r>
              <a:rPr lang="fr-FR" dirty="0" err="1">
                <a:solidFill>
                  <a:schemeClr val="bg1"/>
                </a:solidFill>
                <a:highlight>
                  <a:srgbClr val="008080"/>
                </a:highlight>
              </a:rPr>
              <a:t>ansible_ssh_private_key_file</a:t>
            </a:r>
            <a:r>
              <a:rPr lang="fr-FR" dirty="0">
                <a:solidFill>
                  <a:schemeClr val="bg1"/>
                </a:solidFill>
                <a:highlight>
                  <a:srgbClr val="008080"/>
                </a:highlight>
              </a:rPr>
              <a:t> }}'"</a:t>
            </a:r>
          </a:p>
        </p:txBody>
      </p:sp>
      <p:sp>
        <p:nvSpPr>
          <p:cNvPr id="16" name="ZoneTexte 15">
            <a:extLst>
              <a:ext uri="{FF2B5EF4-FFF2-40B4-BE49-F238E27FC236}">
                <a16:creationId xmlns:a16="http://schemas.microsoft.com/office/drawing/2014/main" id="{3FA5D635-FAC9-0AEC-9AF1-302E092EE060}"/>
              </a:ext>
            </a:extLst>
          </p:cNvPr>
          <p:cNvSpPr txBox="1"/>
          <p:nvPr/>
        </p:nvSpPr>
        <p:spPr>
          <a:xfrm>
            <a:off x="388222" y="1328771"/>
            <a:ext cx="11092188" cy="2246769"/>
          </a:xfrm>
          <a:prstGeom prst="rect">
            <a:avLst/>
          </a:prstGeom>
          <a:noFill/>
        </p:spPr>
        <p:txBody>
          <a:bodyPr wrap="square">
            <a:spAutoFit/>
          </a:bodyPr>
          <a:lstStyle/>
          <a:p>
            <a:pPr marL="342900" indent="-342900">
              <a:buClr>
                <a:srgbClr val="FF0000"/>
              </a:buClr>
              <a:buFont typeface="Wingdings" panose="05000000000000000000" pitchFamily="2" charset="2"/>
              <a:buChar char="§"/>
            </a:pPr>
            <a:r>
              <a:rPr lang="fr-FR" sz="2000" dirty="0">
                <a:solidFill>
                  <a:schemeClr val="bg1"/>
                </a:solidFill>
              </a:rPr>
              <a:t>Les variables de communication </a:t>
            </a:r>
          </a:p>
          <a:p>
            <a:r>
              <a:rPr lang="fr-FR" sz="2000" dirty="0">
                <a:solidFill>
                  <a:schemeClr val="bg1"/>
                </a:solidFill>
              </a:rPr>
              <a:t> Ces variables sont utilisées pour configurer la connexion SSH entre le contrôleur Ansible et les hôtes distants.</a:t>
            </a:r>
          </a:p>
          <a:p>
            <a:pPr marL="800100" lvl="1" indent="-342900">
              <a:buClr>
                <a:srgbClr val="FF0000"/>
              </a:buClr>
              <a:buFont typeface="Arial" panose="020B0604020202020204" pitchFamily="34" charset="0"/>
              <a:buChar char="•"/>
            </a:pPr>
            <a:r>
              <a:rPr lang="fr-FR" sz="2000" dirty="0" err="1">
                <a:solidFill>
                  <a:schemeClr val="bg1"/>
                </a:solidFill>
              </a:rPr>
              <a:t>inventory_hostname</a:t>
            </a:r>
            <a:r>
              <a:rPr lang="fr-FR" sz="2000" dirty="0">
                <a:solidFill>
                  <a:schemeClr val="bg1"/>
                </a:solidFill>
              </a:rPr>
              <a:t> </a:t>
            </a:r>
          </a:p>
          <a:p>
            <a:pPr marL="800100" lvl="1" indent="-342900">
              <a:buClr>
                <a:srgbClr val="FF0000"/>
              </a:buClr>
              <a:buFont typeface="Arial" panose="020B0604020202020204" pitchFamily="34" charset="0"/>
              <a:buChar char="•"/>
            </a:pPr>
            <a:r>
              <a:rPr lang="fr-FR" sz="2000" dirty="0" err="1">
                <a:solidFill>
                  <a:schemeClr val="bg1"/>
                </a:solidFill>
              </a:rPr>
              <a:t>ansible_ssh_host</a:t>
            </a:r>
            <a:r>
              <a:rPr lang="fr-FR" sz="2000" dirty="0">
                <a:solidFill>
                  <a:schemeClr val="bg1"/>
                </a:solidFill>
              </a:rPr>
              <a:t> </a:t>
            </a:r>
          </a:p>
          <a:p>
            <a:pPr marL="800100" lvl="1" indent="-342900">
              <a:buClr>
                <a:srgbClr val="FF0000"/>
              </a:buClr>
              <a:buFont typeface="Arial" panose="020B0604020202020204" pitchFamily="34" charset="0"/>
              <a:buChar char="•"/>
            </a:pPr>
            <a:r>
              <a:rPr lang="fr-FR" sz="2000" dirty="0" err="1">
                <a:solidFill>
                  <a:schemeClr val="bg1"/>
                </a:solidFill>
              </a:rPr>
              <a:t>ansible_ssh_port</a:t>
            </a:r>
            <a:r>
              <a:rPr lang="fr-FR" sz="2000" dirty="0">
                <a:solidFill>
                  <a:schemeClr val="bg1"/>
                </a:solidFill>
              </a:rPr>
              <a:t> : </a:t>
            </a:r>
            <a:r>
              <a:rPr lang="fr-FR" sz="2000" dirty="0" err="1">
                <a:solidFill>
                  <a:schemeClr val="bg1"/>
                </a:solidFill>
              </a:rPr>
              <a:t>ansible_user</a:t>
            </a:r>
            <a:r>
              <a:rPr lang="fr-FR" sz="2000" dirty="0">
                <a:solidFill>
                  <a:schemeClr val="bg1"/>
                </a:solidFill>
              </a:rPr>
              <a:t> : </a:t>
            </a:r>
          </a:p>
          <a:p>
            <a:pPr marL="800100" lvl="1" indent="-342900">
              <a:buClr>
                <a:srgbClr val="FF0000"/>
              </a:buClr>
              <a:buFont typeface="Arial" panose="020B0604020202020204" pitchFamily="34" charset="0"/>
              <a:buChar char="•"/>
            </a:pPr>
            <a:r>
              <a:rPr lang="fr-FR" sz="2000" dirty="0" err="1">
                <a:solidFill>
                  <a:schemeClr val="bg1"/>
                </a:solidFill>
              </a:rPr>
              <a:t>ansible_ssh_private_key_file</a:t>
            </a:r>
            <a:r>
              <a:rPr lang="fr-FR" sz="2000" dirty="0">
                <a:solidFill>
                  <a:schemeClr val="bg1"/>
                </a:solidFill>
              </a:rPr>
              <a:t> :</a:t>
            </a:r>
          </a:p>
        </p:txBody>
      </p:sp>
    </p:spTree>
    <p:extLst>
      <p:ext uri="{BB962C8B-B14F-4D97-AF65-F5344CB8AC3E}">
        <p14:creationId xmlns:p14="http://schemas.microsoft.com/office/powerpoint/2010/main" val="1660727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86A6FBD-B1ED-C436-1319-BD6F24B89DE3}"/>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B59412C5-8342-FB4F-800A-42F10772A61B}"/>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A931ADF1-DD5E-CEB2-A4FE-CB830F28E438}"/>
              </a:ext>
            </a:extLst>
          </p:cNvPr>
          <p:cNvSpPr txBox="1"/>
          <p:nvPr/>
        </p:nvSpPr>
        <p:spPr>
          <a:xfrm>
            <a:off x="798413" y="278396"/>
            <a:ext cx="7081250" cy="523220"/>
          </a:xfrm>
          <a:prstGeom prst="rect">
            <a:avLst/>
          </a:prstGeom>
          <a:noFill/>
        </p:spPr>
        <p:txBody>
          <a:bodyPr wrap="square">
            <a:spAutoFit/>
          </a:bodyPr>
          <a:lstStyle/>
          <a:p>
            <a:pPr>
              <a:buClr>
                <a:srgbClr val="FF0000"/>
              </a:buClr>
            </a:pPr>
            <a:r>
              <a:rPr lang="fr-FR" sz="28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Thème de la formation</a:t>
            </a:r>
            <a:endParaRPr lang="fr-FR" sz="2800" dirty="0">
              <a:solidFill>
                <a:schemeClr val="bg1"/>
              </a:solidFill>
            </a:endParaRPr>
          </a:p>
        </p:txBody>
      </p:sp>
      <p:sp>
        <p:nvSpPr>
          <p:cNvPr id="6" name="ZoneTexte 5">
            <a:extLst>
              <a:ext uri="{FF2B5EF4-FFF2-40B4-BE49-F238E27FC236}">
                <a16:creationId xmlns:a16="http://schemas.microsoft.com/office/drawing/2014/main" id="{151A6043-3450-6030-2ECB-48A06BB3C953}"/>
              </a:ext>
            </a:extLst>
          </p:cNvPr>
          <p:cNvSpPr txBox="1"/>
          <p:nvPr/>
        </p:nvSpPr>
        <p:spPr>
          <a:xfrm>
            <a:off x="844741" y="1066811"/>
            <a:ext cx="8068716" cy="523220"/>
          </a:xfrm>
          <a:prstGeom prst="rect">
            <a:avLst/>
          </a:prstGeom>
          <a:noFill/>
        </p:spPr>
        <p:txBody>
          <a:bodyPr wrap="square" rtlCol="0">
            <a:spAutoFit/>
          </a:bodyPr>
          <a:lstStyle/>
          <a:p>
            <a:pPr marL="457200" indent="-457200">
              <a:buClr>
                <a:srgbClr val="FF0000"/>
              </a:buClr>
              <a:buFont typeface="Wingdings" panose="05000000000000000000" pitchFamily="2" charset="2"/>
              <a:buChar char="§"/>
            </a:pPr>
            <a:r>
              <a:rPr lang="fr-FR" sz="2800" dirty="0">
                <a:solidFill>
                  <a:schemeClr val="bg1"/>
                </a:solidFill>
                <a:latin typeface="Ubuntu"/>
              </a:rPr>
              <a:t>D</a:t>
            </a:r>
            <a:r>
              <a:rPr lang="fr-FR" sz="2400" dirty="0">
                <a:solidFill>
                  <a:schemeClr val="bg1"/>
                </a:solidFill>
                <a:latin typeface="Ubuntu"/>
              </a:rPr>
              <a:t>EV</a:t>
            </a:r>
            <a:r>
              <a:rPr lang="fr-FR" sz="2800" dirty="0">
                <a:solidFill>
                  <a:schemeClr val="bg1"/>
                </a:solidFill>
                <a:latin typeface="Ubuntu"/>
              </a:rPr>
              <a:t>O</a:t>
            </a:r>
            <a:r>
              <a:rPr lang="fr-FR" sz="2400" dirty="0">
                <a:solidFill>
                  <a:schemeClr val="bg1"/>
                </a:solidFill>
                <a:latin typeface="Ubuntu"/>
              </a:rPr>
              <a:t>PS</a:t>
            </a:r>
          </a:p>
        </p:txBody>
      </p:sp>
      <p:sp>
        <p:nvSpPr>
          <p:cNvPr id="15" name="Espace réservé du numéro de diapositive 3">
            <a:extLst>
              <a:ext uri="{FF2B5EF4-FFF2-40B4-BE49-F238E27FC236}">
                <a16:creationId xmlns:a16="http://schemas.microsoft.com/office/drawing/2014/main" id="{0251455C-D24F-DA0A-F183-48C6FBF44153}"/>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3</a:t>
            </a:fld>
            <a:endParaRPr lang="fr-FR" b="1" dirty="0">
              <a:solidFill>
                <a:schemeClr val="tx2">
                  <a:lumMod val="10000"/>
                  <a:lumOff val="90000"/>
                </a:schemeClr>
              </a:solidFill>
            </a:endParaRPr>
          </a:p>
        </p:txBody>
      </p:sp>
      <p:sp>
        <p:nvSpPr>
          <p:cNvPr id="16" name="Espace réservé de la date 1">
            <a:extLst>
              <a:ext uri="{FF2B5EF4-FFF2-40B4-BE49-F238E27FC236}">
                <a16:creationId xmlns:a16="http://schemas.microsoft.com/office/drawing/2014/main" id="{33BAEB81-D22A-AB4C-F69D-89398308656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pPr/>
              <a:t>05/06/2024</a:t>
            </a:fld>
            <a:endParaRPr lang="fr-FR" dirty="0">
              <a:solidFill>
                <a:schemeClr val="tx2">
                  <a:lumMod val="10000"/>
                  <a:lumOff val="90000"/>
                </a:schemeClr>
              </a:solidFill>
            </a:endParaRPr>
          </a:p>
        </p:txBody>
      </p:sp>
      <p:sp>
        <p:nvSpPr>
          <p:cNvPr id="17" name="Espace réservé du pied de page 2">
            <a:extLst>
              <a:ext uri="{FF2B5EF4-FFF2-40B4-BE49-F238E27FC236}">
                <a16:creationId xmlns:a16="http://schemas.microsoft.com/office/drawing/2014/main" id="{2038EDA6-DCC7-0FB8-3509-82D8968E91F5}"/>
              </a:ext>
            </a:extLst>
          </p:cNvPr>
          <p:cNvSpPr>
            <a:spLocks noGrp="1"/>
          </p:cNvSpPr>
          <p:nvPr>
            <p:ph type="ftr" sz="quarter" idx="11"/>
          </p:nvPr>
        </p:nvSpPr>
        <p:spPr>
          <a:xfrm>
            <a:off x="4038600" y="6356350"/>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pic>
        <p:nvPicPr>
          <p:cNvPr id="12" name="Picture 6">
            <a:extLst>
              <a:ext uri="{FF2B5EF4-FFF2-40B4-BE49-F238E27FC236}">
                <a16:creationId xmlns:a16="http://schemas.microsoft.com/office/drawing/2014/main" id="{73649E09-9B47-E368-ADF0-36E37D498D27}"/>
              </a:ext>
            </a:extLst>
          </p:cNvPr>
          <p:cNvPicPr>
            <a:picLocks noChangeAspect="1" noChangeArrowheads="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1570795" y="1593516"/>
            <a:ext cx="8446410" cy="474670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13" name="Encre 12">
                <a:extLst>
                  <a:ext uri="{FF2B5EF4-FFF2-40B4-BE49-F238E27FC236}">
                    <a16:creationId xmlns:a16="http://schemas.microsoft.com/office/drawing/2014/main" id="{21A19F46-7285-2415-ADC0-4D2D05422F4A}"/>
                  </a:ext>
                </a:extLst>
              </p14:cNvPr>
              <p14:cNvContentPartPr/>
              <p14:nvPr/>
            </p14:nvContentPartPr>
            <p14:xfrm>
              <a:off x="5082129" y="2077995"/>
              <a:ext cx="980280" cy="5040"/>
            </p14:xfrm>
          </p:contentPart>
        </mc:Choice>
        <mc:Fallback xmlns="">
          <p:pic>
            <p:nvPicPr>
              <p:cNvPr id="13" name="Encre 12">
                <a:extLst>
                  <a:ext uri="{FF2B5EF4-FFF2-40B4-BE49-F238E27FC236}">
                    <a16:creationId xmlns:a16="http://schemas.microsoft.com/office/drawing/2014/main" id="{21A19F46-7285-2415-ADC0-4D2D05422F4A}"/>
                  </a:ext>
                </a:extLst>
              </p:cNvPr>
              <p:cNvPicPr/>
              <p:nvPr/>
            </p:nvPicPr>
            <p:blipFill>
              <a:blip r:embed="rId5"/>
              <a:stretch>
                <a:fillRect/>
              </a:stretch>
            </p:blipFill>
            <p:spPr>
              <a:xfrm>
                <a:off x="5028129" y="1970355"/>
                <a:ext cx="108792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Encre 13">
                <a:extLst>
                  <a:ext uri="{FF2B5EF4-FFF2-40B4-BE49-F238E27FC236}">
                    <a16:creationId xmlns:a16="http://schemas.microsoft.com/office/drawing/2014/main" id="{7BE92805-60CD-C44D-1AEC-D5FF15687FFC}"/>
                  </a:ext>
                </a:extLst>
              </p14:cNvPr>
              <p14:cNvContentPartPr/>
              <p14:nvPr/>
            </p14:nvContentPartPr>
            <p14:xfrm>
              <a:off x="9214929" y="1875315"/>
              <a:ext cx="564480" cy="25560"/>
            </p14:xfrm>
          </p:contentPart>
        </mc:Choice>
        <mc:Fallback xmlns="">
          <p:pic>
            <p:nvPicPr>
              <p:cNvPr id="14" name="Encre 13">
                <a:extLst>
                  <a:ext uri="{FF2B5EF4-FFF2-40B4-BE49-F238E27FC236}">
                    <a16:creationId xmlns:a16="http://schemas.microsoft.com/office/drawing/2014/main" id="{7BE92805-60CD-C44D-1AEC-D5FF15687FFC}"/>
                  </a:ext>
                </a:extLst>
              </p:cNvPr>
              <p:cNvPicPr/>
              <p:nvPr/>
            </p:nvPicPr>
            <p:blipFill>
              <a:blip r:embed="rId7"/>
              <a:stretch>
                <a:fillRect/>
              </a:stretch>
            </p:blipFill>
            <p:spPr>
              <a:xfrm>
                <a:off x="9161289" y="1767315"/>
                <a:ext cx="672120" cy="241200"/>
              </a:xfrm>
              <a:prstGeom prst="rect">
                <a:avLst/>
              </a:prstGeom>
            </p:spPr>
          </p:pic>
        </mc:Fallback>
      </mc:AlternateContent>
    </p:spTree>
    <p:extLst>
      <p:ext uri="{BB962C8B-B14F-4D97-AF65-F5344CB8AC3E}">
        <p14:creationId xmlns:p14="http://schemas.microsoft.com/office/powerpoint/2010/main" val="3847983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30</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7345769"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latin typeface="Arial Black" panose="020B0A04020102020204" pitchFamily="34" charset="0"/>
                <a:ea typeface="Calibri" panose="020F0502020204030204" pitchFamily="34" charset="0"/>
                <a:cs typeface="Calibri" panose="020F0502020204030204" pitchFamily="34" charset="0"/>
              </a:rPr>
              <a:t>Inventory</a:t>
            </a:r>
            <a:endParaRPr lang="fr-FR" sz="3200" dirty="0">
              <a:solidFill>
                <a:schemeClr val="bg1"/>
              </a:solidFill>
            </a:endParaRPr>
          </a:p>
        </p:txBody>
      </p:sp>
      <p:sp>
        <p:nvSpPr>
          <p:cNvPr id="11" name="ZoneTexte 10">
            <a:extLst>
              <a:ext uri="{FF2B5EF4-FFF2-40B4-BE49-F238E27FC236}">
                <a16:creationId xmlns:a16="http://schemas.microsoft.com/office/drawing/2014/main" id="{7109476C-F35F-AC8B-65BB-42AFFC3D948F}"/>
              </a:ext>
            </a:extLst>
          </p:cNvPr>
          <p:cNvSpPr txBox="1"/>
          <p:nvPr/>
        </p:nvSpPr>
        <p:spPr>
          <a:xfrm>
            <a:off x="678701" y="4990620"/>
            <a:ext cx="3774029" cy="1077218"/>
          </a:xfrm>
          <a:prstGeom prst="rect">
            <a:avLst/>
          </a:prstGeom>
          <a:solidFill>
            <a:schemeClr val="bg2">
              <a:lumMod val="25000"/>
            </a:schemeClr>
          </a:solidFill>
        </p:spPr>
        <p:txBody>
          <a:bodyPr wrap="square">
            <a:spAutoFit/>
          </a:bodyPr>
          <a:lstStyle/>
          <a:p>
            <a:pPr>
              <a:buClr>
                <a:srgbClr val="FF0000"/>
              </a:buClr>
            </a:pPr>
            <a:r>
              <a:rPr lang="fr-FR" sz="1600" dirty="0">
                <a:solidFill>
                  <a:schemeClr val="bg1"/>
                </a:solidFill>
                <a:latin typeface="Courier New" panose="02070309020205020404" pitchFamily="49" charset="0"/>
                <a:cs typeface="Courier New" panose="02070309020205020404" pitchFamily="49" charset="0"/>
              </a:rPr>
              <a:t># Inventory file (hosts.ini)</a:t>
            </a:r>
          </a:p>
          <a:p>
            <a:pPr>
              <a:buClr>
                <a:srgbClr val="FF0000"/>
              </a:buClr>
            </a:pPr>
            <a:r>
              <a:rPr lang="fr-FR" sz="1600" dirty="0">
                <a:solidFill>
                  <a:schemeClr val="bg1"/>
                </a:solidFill>
                <a:latin typeface="Courier New" panose="02070309020205020404" pitchFamily="49" charset="0"/>
                <a:cs typeface="Courier New" panose="02070309020205020404" pitchFamily="49" charset="0"/>
              </a:rPr>
              <a:t>[</a:t>
            </a:r>
            <a:r>
              <a:rPr lang="fr-FR" sz="1600" dirty="0" err="1">
                <a:solidFill>
                  <a:schemeClr val="bg1"/>
                </a:solidFill>
                <a:latin typeface="Courier New" panose="02070309020205020404" pitchFamily="49" charset="0"/>
                <a:cs typeface="Courier New" panose="02070309020205020404" pitchFamily="49" charset="0"/>
              </a:rPr>
              <a:t>web_servers</a:t>
            </a:r>
            <a:r>
              <a:rPr lang="fr-FR" sz="1600" dirty="0">
                <a:solidFill>
                  <a:schemeClr val="bg1"/>
                </a:solidFill>
                <a:latin typeface="Courier New" panose="02070309020205020404" pitchFamily="49" charset="0"/>
                <a:cs typeface="Courier New" panose="02070309020205020404" pitchFamily="49" charset="0"/>
              </a:rPr>
              <a:t>]</a:t>
            </a:r>
          </a:p>
          <a:p>
            <a:pPr>
              <a:buClr>
                <a:srgbClr val="FF0000"/>
              </a:buClr>
            </a:pPr>
            <a:r>
              <a:rPr lang="fr-FR" sz="1600" dirty="0">
                <a:solidFill>
                  <a:schemeClr val="bg1"/>
                </a:solidFill>
                <a:latin typeface="Courier New" panose="02070309020205020404" pitchFamily="49" charset="0"/>
                <a:cs typeface="Courier New" panose="02070309020205020404" pitchFamily="49" charset="0"/>
              </a:rPr>
              <a:t>192.168.1.100</a:t>
            </a:r>
          </a:p>
          <a:p>
            <a:pPr>
              <a:buClr>
                <a:srgbClr val="FF0000"/>
              </a:buClr>
            </a:pPr>
            <a:r>
              <a:rPr lang="fr-FR" sz="1600" dirty="0">
                <a:solidFill>
                  <a:schemeClr val="bg1"/>
                </a:solidFill>
                <a:latin typeface="Courier New" panose="02070309020205020404" pitchFamily="49" charset="0"/>
                <a:cs typeface="Courier New" panose="02070309020205020404" pitchFamily="49" charset="0"/>
              </a:rPr>
              <a:t>192.168.1.101</a:t>
            </a:r>
          </a:p>
        </p:txBody>
      </p:sp>
      <p:sp>
        <p:nvSpPr>
          <p:cNvPr id="10" name="ZoneTexte 9">
            <a:extLst>
              <a:ext uri="{FF2B5EF4-FFF2-40B4-BE49-F238E27FC236}">
                <a16:creationId xmlns:a16="http://schemas.microsoft.com/office/drawing/2014/main" id="{A8757D55-7A90-F83E-86C6-3AD6A4239E6A}"/>
              </a:ext>
            </a:extLst>
          </p:cNvPr>
          <p:cNvSpPr txBox="1"/>
          <p:nvPr/>
        </p:nvSpPr>
        <p:spPr>
          <a:xfrm>
            <a:off x="5566482" y="3909416"/>
            <a:ext cx="6745516" cy="369332"/>
          </a:xfrm>
          <a:prstGeom prst="rect">
            <a:avLst/>
          </a:prstGeom>
          <a:noFill/>
        </p:spPr>
        <p:txBody>
          <a:bodyPr wrap="square">
            <a:spAutoFit/>
          </a:bodyPr>
          <a:lstStyle/>
          <a:p>
            <a:r>
              <a:rPr lang="en-US" dirty="0">
                <a:solidFill>
                  <a:schemeClr val="bg1"/>
                </a:solidFill>
                <a:highlight>
                  <a:srgbClr val="008080"/>
                </a:highlight>
              </a:rPr>
              <a:t>ansible webservers:&amp;</a:t>
            </a:r>
            <a:r>
              <a:rPr lang="en-US" dirty="0" err="1">
                <a:solidFill>
                  <a:schemeClr val="bg1"/>
                </a:solidFill>
                <a:highlight>
                  <a:srgbClr val="008080"/>
                </a:highlight>
              </a:rPr>
              <a:t>dbservers</a:t>
            </a:r>
            <a:r>
              <a:rPr lang="en-US" dirty="0">
                <a:solidFill>
                  <a:schemeClr val="bg1"/>
                </a:solidFill>
                <a:highlight>
                  <a:srgbClr val="008080"/>
                </a:highlight>
              </a:rPr>
              <a:t>:&amp;staging -</a:t>
            </a:r>
            <a:r>
              <a:rPr lang="en-US" dirty="0" err="1">
                <a:solidFill>
                  <a:schemeClr val="bg1"/>
                </a:solidFill>
                <a:highlight>
                  <a:srgbClr val="008080"/>
                </a:highlight>
              </a:rPr>
              <a:t>i</a:t>
            </a:r>
            <a:r>
              <a:rPr lang="en-US" dirty="0">
                <a:solidFill>
                  <a:schemeClr val="bg1"/>
                </a:solidFill>
                <a:highlight>
                  <a:srgbClr val="008080"/>
                </a:highlight>
              </a:rPr>
              <a:t> inventory.ini -m ping</a:t>
            </a:r>
          </a:p>
        </p:txBody>
      </p:sp>
      <p:sp>
        <p:nvSpPr>
          <p:cNvPr id="16" name="ZoneTexte 15">
            <a:extLst>
              <a:ext uri="{FF2B5EF4-FFF2-40B4-BE49-F238E27FC236}">
                <a16:creationId xmlns:a16="http://schemas.microsoft.com/office/drawing/2014/main" id="{3FA5D635-FAC9-0AEC-9AF1-302E092EE060}"/>
              </a:ext>
            </a:extLst>
          </p:cNvPr>
          <p:cNvSpPr txBox="1"/>
          <p:nvPr/>
        </p:nvSpPr>
        <p:spPr>
          <a:xfrm>
            <a:off x="388222" y="1328771"/>
            <a:ext cx="11657474" cy="3477875"/>
          </a:xfrm>
          <a:prstGeom prst="rect">
            <a:avLst/>
          </a:prstGeom>
          <a:noFill/>
        </p:spPr>
        <p:txBody>
          <a:bodyPr wrap="square">
            <a:spAutoFit/>
          </a:bodyPr>
          <a:lstStyle/>
          <a:p>
            <a:pPr marL="342900" indent="-342900">
              <a:buClr>
                <a:srgbClr val="FF0000"/>
              </a:buClr>
              <a:buFont typeface="Wingdings" panose="05000000000000000000" pitchFamily="2" charset="2"/>
              <a:buChar char="§"/>
            </a:pPr>
            <a:r>
              <a:rPr lang="fr-FR" sz="2000" dirty="0">
                <a:solidFill>
                  <a:schemeClr val="bg1"/>
                </a:solidFill>
                <a:latin typeface="Calibri" panose="020F0502020204030204" pitchFamily="34" charset="0"/>
                <a:cs typeface="Calibri" panose="020F0502020204030204" pitchFamily="34" charset="0"/>
              </a:rPr>
              <a:t>Motif</a:t>
            </a:r>
            <a:r>
              <a:rPr lang="fr-FR" sz="2000" dirty="0">
                <a:solidFill>
                  <a:schemeClr val="bg1"/>
                </a:solidFill>
              </a:rPr>
              <a:t> d’utilisation :</a:t>
            </a:r>
          </a:p>
          <a:p>
            <a:pPr marL="678267" lvl="1" indent="-208999">
              <a:buClr>
                <a:srgbClr val="C0504D"/>
              </a:buClr>
              <a:buSzPts val="1451"/>
              <a:buFont typeface="Tahoma"/>
              <a:buChar char="●"/>
            </a:pPr>
            <a:r>
              <a:rPr lang="en-US" sz="2000" dirty="0">
                <a:solidFill>
                  <a:schemeClr val="bg1"/>
                </a:solidFill>
                <a:latin typeface="Calibri" panose="020F0502020204030204" pitchFamily="34" charset="0"/>
                <a:cs typeface="Calibri" panose="020F0502020204030204" pitchFamily="34" charset="0"/>
                <a:sym typeface="Trebuchet MS"/>
              </a:rPr>
              <a:t>Tous les </a:t>
            </a:r>
            <a:r>
              <a:rPr lang="en-US" sz="2000" dirty="0" err="1">
                <a:solidFill>
                  <a:schemeClr val="bg1"/>
                </a:solidFill>
                <a:latin typeface="Calibri" panose="020F0502020204030204" pitchFamily="34" charset="0"/>
                <a:cs typeface="Calibri" panose="020F0502020204030204" pitchFamily="34" charset="0"/>
                <a:sym typeface="Trebuchet MS"/>
              </a:rPr>
              <a:t>hôtes</a:t>
            </a:r>
            <a:r>
              <a:rPr lang="en-US" sz="2000" dirty="0">
                <a:solidFill>
                  <a:schemeClr val="bg1"/>
                </a:solidFill>
                <a:latin typeface="Calibri" panose="020F0502020204030204" pitchFamily="34" charset="0"/>
                <a:cs typeface="Calibri" panose="020F0502020204030204" pitchFamily="34" charset="0"/>
                <a:sym typeface="Trebuchet MS"/>
              </a:rPr>
              <a:t> de </a:t>
            </a:r>
            <a:r>
              <a:rPr lang="en-US" sz="2000" dirty="0" err="1">
                <a:solidFill>
                  <a:schemeClr val="bg1"/>
                </a:solidFill>
                <a:latin typeface="Calibri" panose="020F0502020204030204" pitchFamily="34" charset="0"/>
                <a:cs typeface="Calibri" panose="020F0502020204030204" pitchFamily="34" charset="0"/>
                <a:sym typeface="Trebuchet MS"/>
              </a:rPr>
              <a:t>l’inventaire</a:t>
            </a:r>
            <a:r>
              <a:rPr lang="en-US" sz="2000" dirty="0">
                <a:solidFill>
                  <a:schemeClr val="bg1"/>
                </a:solidFill>
                <a:latin typeface="Calibri" panose="020F0502020204030204" pitchFamily="34" charset="0"/>
                <a:cs typeface="Calibri" panose="020F0502020204030204" pitchFamily="34" charset="0"/>
                <a:sym typeface="Trebuchet MS"/>
              </a:rPr>
              <a:t> (all </a:t>
            </a:r>
            <a:r>
              <a:rPr lang="en-US" sz="2000" dirty="0" err="1">
                <a:solidFill>
                  <a:schemeClr val="bg1"/>
                </a:solidFill>
                <a:latin typeface="Calibri" panose="020F0502020204030204" pitchFamily="34" charset="0"/>
                <a:cs typeface="Calibri" panose="020F0502020204030204" pitchFamily="34" charset="0"/>
                <a:sym typeface="Trebuchet MS"/>
              </a:rPr>
              <a:t>ou</a:t>
            </a:r>
            <a:r>
              <a:rPr lang="en-US" sz="2000" dirty="0">
                <a:solidFill>
                  <a:schemeClr val="bg1"/>
                </a:solidFill>
                <a:latin typeface="Calibri" panose="020F0502020204030204" pitchFamily="34" charset="0"/>
                <a:cs typeface="Calibri" panose="020F0502020204030204" pitchFamily="34" charset="0"/>
                <a:sym typeface="Trebuchet MS"/>
              </a:rPr>
              <a:t> *)</a:t>
            </a:r>
          </a:p>
          <a:p>
            <a:pPr marL="678267" lvl="1" indent="-208999">
              <a:spcBef>
                <a:spcPts val="1190"/>
              </a:spcBef>
              <a:buClr>
                <a:srgbClr val="C0504D"/>
              </a:buClr>
              <a:buSzPts val="1451"/>
              <a:buFont typeface="Tahoma"/>
              <a:buChar char="●"/>
            </a:pPr>
            <a:r>
              <a:rPr lang="en-US" sz="2000" dirty="0">
                <a:solidFill>
                  <a:schemeClr val="bg1"/>
                </a:solidFill>
                <a:latin typeface="Calibri" panose="020F0502020204030204" pitchFamily="34" charset="0"/>
                <a:cs typeface="Calibri" panose="020F0502020204030204" pitchFamily="34" charset="0"/>
                <a:sym typeface="Trebuchet MS"/>
              </a:rPr>
              <a:t>Un nom d’hôte </a:t>
            </a:r>
            <a:r>
              <a:rPr lang="en-US" sz="2000" dirty="0" err="1">
                <a:solidFill>
                  <a:schemeClr val="bg1"/>
                </a:solidFill>
                <a:latin typeface="Calibri" panose="020F0502020204030204" pitchFamily="34" charset="0"/>
                <a:cs typeface="Calibri" panose="020F0502020204030204" pitchFamily="34" charset="0"/>
                <a:sym typeface="Trebuchet MS"/>
              </a:rPr>
              <a:t>ou</a:t>
            </a:r>
            <a:r>
              <a:rPr lang="en-US" sz="2000" dirty="0">
                <a:solidFill>
                  <a:schemeClr val="bg1"/>
                </a:solidFill>
                <a:latin typeface="Calibri" panose="020F0502020204030204" pitchFamily="34" charset="0"/>
                <a:cs typeface="Calibri" panose="020F0502020204030204" pitchFamily="34" charset="0"/>
                <a:sym typeface="Trebuchet MS"/>
              </a:rPr>
              <a:t> </a:t>
            </a:r>
            <a:r>
              <a:rPr lang="en-US" sz="2000" dirty="0" err="1">
                <a:solidFill>
                  <a:schemeClr val="bg1"/>
                </a:solidFill>
                <a:latin typeface="Calibri" panose="020F0502020204030204" pitchFamily="34" charset="0"/>
                <a:cs typeface="Calibri" panose="020F0502020204030204" pitchFamily="34" charset="0"/>
                <a:sym typeface="Trebuchet MS"/>
              </a:rPr>
              <a:t>groupe</a:t>
            </a:r>
            <a:r>
              <a:rPr lang="en-US" sz="2000" dirty="0">
                <a:solidFill>
                  <a:schemeClr val="bg1"/>
                </a:solidFill>
                <a:latin typeface="Calibri" panose="020F0502020204030204" pitchFamily="34" charset="0"/>
                <a:cs typeface="Calibri" panose="020F0502020204030204" pitchFamily="34" charset="0"/>
                <a:sym typeface="Trebuchet MS"/>
              </a:rPr>
              <a:t> (host1, webservers)</a:t>
            </a:r>
          </a:p>
          <a:p>
            <a:pPr marL="678267" lvl="1" indent="-208999">
              <a:spcBef>
                <a:spcPts val="1190"/>
              </a:spcBef>
              <a:buClr>
                <a:srgbClr val="C0504D"/>
              </a:buClr>
              <a:buSzPts val="1451"/>
              <a:buFont typeface="Tahoma"/>
              <a:buChar char="●"/>
            </a:pPr>
            <a:r>
              <a:rPr lang="en-US" sz="2000" dirty="0">
                <a:solidFill>
                  <a:schemeClr val="bg1"/>
                </a:solidFill>
                <a:latin typeface="Calibri" panose="020F0502020204030204" pitchFamily="34" charset="0"/>
                <a:cs typeface="Calibri" panose="020F0502020204030204" pitchFamily="34" charset="0"/>
                <a:sym typeface="Trebuchet MS"/>
              </a:rPr>
              <a:t>Wildcards (192.168.1.*)</a:t>
            </a:r>
          </a:p>
          <a:p>
            <a:pPr marL="647776" lvl="1" indent="-178506">
              <a:spcBef>
                <a:spcPts val="1200"/>
              </a:spcBef>
              <a:buClr>
                <a:srgbClr val="C0504D"/>
              </a:buClr>
              <a:buSzPts val="1451"/>
              <a:buFont typeface="Tahoma"/>
              <a:buChar char="●"/>
            </a:pPr>
            <a:r>
              <a:rPr lang="en-US" sz="2000" dirty="0">
                <a:solidFill>
                  <a:schemeClr val="bg1"/>
                </a:solidFill>
                <a:latin typeface="Calibri" panose="020F0502020204030204" pitchFamily="34" charset="0"/>
                <a:cs typeface="Calibri" panose="020F0502020204030204" pitchFamily="34" charset="0"/>
                <a:sym typeface="Trebuchet MS"/>
              </a:rPr>
              <a:t>OR (host1:host2, </a:t>
            </a:r>
            <a:r>
              <a:rPr lang="en-US" sz="2000" dirty="0" err="1">
                <a:solidFill>
                  <a:schemeClr val="bg1"/>
                </a:solidFill>
                <a:latin typeface="Calibri" panose="020F0502020204030204" pitchFamily="34" charset="0"/>
                <a:cs typeface="Calibri" panose="020F0502020204030204" pitchFamily="34" charset="0"/>
                <a:sym typeface="Trebuchet MS"/>
              </a:rPr>
              <a:t>webservers:dbservers</a:t>
            </a:r>
            <a:r>
              <a:rPr lang="en-US" sz="2000" dirty="0">
                <a:solidFill>
                  <a:schemeClr val="bg1"/>
                </a:solidFill>
                <a:latin typeface="Calibri" panose="020F0502020204030204" pitchFamily="34" charset="0"/>
                <a:cs typeface="Calibri" panose="020F0502020204030204" pitchFamily="34" charset="0"/>
                <a:sym typeface="Trebuchet MS"/>
              </a:rPr>
              <a:t>)</a:t>
            </a:r>
          </a:p>
          <a:p>
            <a:pPr marL="678267" lvl="1" indent="-208999">
              <a:spcBef>
                <a:spcPts val="1190"/>
              </a:spcBef>
              <a:buClr>
                <a:srgbClr val="C0504D"/>
              </a:buClr>
              <a:buSzPts val="1451"/>
              <a:buFont typeface="Tahoma"/>
              <a:buChar char="●"/>
            </a:pPr>
            <a:r>
              <a:rPr lang="en-US" sz="2000" dirty="0">
                <a:solidFill>
                  <a:schemeClr val="bg1"/>
                </a:solidFill>
                <a:latin typeface="Calibri" panose="020F0502020204030204" pitchFamily="34" charset="0"/>
                <a:cs typeface="Calibri" panose="020F0502020204030204" pitchFamily="34" charset="0"/>
                <a:sym typeface="Trebuchet MS"/>
              </a:rPr>
              <a:t>NOT (</a:t>
            </a:r>
            <a:r>
              <a:rPr lang="en-US" sz="2000" dirty="0" err="1">
                <a:solidFill>
                  <a:schemeClr val="bg1"/>
                </a:solidFill>
                <a:latin typeface="Calibri" panose="020F0502020204030204" pitchFamily="34" charset="0"/>
                <a:cs typeface="Calibri" panose="020F0502020204030204" pitchFamily="34" charset="0"/>
                <a:sym typeface="Trebuchet MS"/>
              </a:rPr>
              <a:t>webservers:dbservers</a:t>
            </a:r>
            <a:r>
              <a:rPr lang="en-US" sz="2000" dirty="0">
                <a:solidFill>
                  <a:schemeClr val="bg1"/>
                </a:solidFill>
                <a:latin typeface="Calibri" panose="020F0502020204030204" pitchFamily="34" charset="0"/>
                <a:cs typeface="Calibri" panose="020F0502020204030204" pitchFamily="34" charset="0"/>
                <a:sym typeface="Trebuchet MS"/>
              </a:rPr>
              <a:t>:!production)</a:t>
            </a:r>
          </a:p>
          <a:p>
            <a:pPr marL="678267" lvl="1" indent="-208999">
              <a:spcBef>
                <a:spcPts val="1185"/>
              </a:spcBef>
              <a:buClr>
                <a:srgbClr val="C0504D"/>
              </a:buClr>
              <a:buSzPts val="1451"/>
              <a:buFont typeface="Tahoma"/>
              <a:buChar char="●"/>
            </a:pPr>
            <a:r>
              <a:rPr lang="en-US" sz="2000" dirty="0">
                <a:solidFill>
                  <a:schemeClr val="bg1"/>
                </a:solidFill>
                <a:latin typeface="Calibri" panose="020F0502020204030204" pitchFamily="34" charset="0"/>
                <a:cs typeface="Calibri" panose="020F0502020204030204" pitchFamily="34" charset="0"/>
                <a:sym typeface="Trebuchet MS"/>
              </a:rPr>
              <a:t>AND (webservers:&amp;</a:t>
            </a:r>
            <a:r>
              <a:rPr lang="en-US" sz="2000" dirty="0" err="1">
                <a:solidFill>
                  <a:schemeClr val="bg1"/>
                </a:solidFill>
                <a:latin typeface="Calibri" panose="020F0502020204030204" pitchFamily="34" charset="0"/>
                <a:cs typeface="Calibri" panose="020F0502020204030204" pitchFamily="34" charset="0"/>
                <a:sym typeface="Trebuchet MS"/>
              </a:rPr>
              <a:t>dbservers</a:t>
            </a:r>
            <a:r>
              <a:rPr lang="en-US" sz="2000" dirty="0">
                <a:solidFill>
                  <a:schemeClr val="bg1"/>
                </a:solidFill>
                <a:latin typeface="Calibri" panose="020F0502020204030204" pitchFamily="34" charset="0"/>
                <a:cs typeface="Calibri" panose="020F0502020204030204" pitchFamily="34" charset="0"/>
                <a:sym typeface="Trebuchet MS"/>
              </a:rPr>
              <a:t>:&amp;staging)</a:t>
            </a:r>
          </a:p>
          <a:p>
            <a:pPr marL="678267" lvl="1" indent="-208999">
              <a:spcBef>
                <a:spcPts val="1190"/>
              </a:spcBef>
              <a:buClr>
                <a:srgbClr val="C0504D"/>
              </a:buClr>
              <a:buSzPts val="1451"/>
              <a:buFont typeface="Tahoma"/>
              <a:buChar char="●"/>
            </a:pPr>
            <a:r>
              <a:rPr lang="en-US" sz="2000" dirty="0">
                <a:solidFill>
                  <a:schemeClr val="bg1"/>
                </a:solidFill>
                <a:latin typeface="Calibri" panose="020F0502020204030204" pitchFamily="34" charset="0"/>
                <a:cs typeface="Calibri" panose="020F0502020204030204" pitchFamily="34" charset="0"/>
                <a:sym typeface="Trebuchet MS"/>
              </a:rPr>
              <a:t>REGEX (~(</a:t>
            </a:r>
            <a:r>
              <a:rPr lang="en-US" sz="2000" dirty="0" err="1">
                <a:solidFill>
                  <a:schemeClr val="bg1"/>
                </a:solidFill>
                <a:latin typeface="Calibri" panose="020F0502020204030204" pitchFamily="34" charset="0"/>
                <a:cs typeface="Calibri" panose="020F0502020204030204" pitchFamily="34" charset="0"/>
                <a:sym typeface="Trebuchet MS"/>
              </a:rPr>
              <a:t>web|db</a:t>
            </a:r>
            <a:r>
              <a:rPr lang="en-US" sz="2000" dirty="0">
                <a:solidFill>
                  <a:schemeClr val="bg1"/>
                </a:solidFill>
                <a:latin typeface="Calibri" panose="020F0502020204030204" pitchFamily="34" charset="0"/>
                <a:cs typeface="Calibri" panose="020F0502020204030204" pitchFamily="34" charset="0"/>
                <a:sym typeface="Trebuchet MS"/>
              </a:rPr>
              <a:t>).*\.example\.com)</a:t>
            </a:r>
            <a:endParaRPr lang="fr-FR" sz="20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40021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31</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sp>
        <p:nvSpPr>
          <p:cNvPr id="10" name="ZoneTexte 9">
            <a:extLst>
              <a:ext uri="{FF2B5EF4-FFF2-40B4-BE49-F238E27FC236}">
                <a16:creationId xmlns:a16="http://schemas.microsoft.com/office/drawing/2014/main" id="{B75BBB7F-19DA-D40D-C335-EE2DEA7F05B5}"/>
              </a:ext>
            </a:extLst>
          </p:cNvPr>
          <p:cNvSpPr txBox="1"/>
          <p:nvPr/>
        </p:nvSpPr>
        <p:spPr>
          <a:xfrm>
            <a:off x="283578" y="1217771"/>
            <a:ext cx="11412551" cy="101566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bg1"/>
                </a:solidFill>
                <a:effectLst/>
                <a:latin typeface="Söhne"/>
              </a:rPr>
              <a:t>Le fichier </a:t>
            </a:r>
            <a:r>
              <a:rPr kumimoji="0" lang="fr-FR" altLang="fr-FR" sz="2000" b="1" i="0" u="none" strike="noStrike" cap="none" normalizeH="0" baseline="0" dirty="0" err="1">
                <a:ln>
                  <a:noFill/>
                </a:ln>
                <a:solidFill>
                  <a:schemeClr val="bg1"/>
                </a:solidFill>
                <a:effectLst/>
                <a:latin typeface="Söhne Mono"/>
              </a:rPr>
              <a:t>ansible.cfg</a:t>
            </a:r>
            <a:r>
              <a:rPr kumimoji="0" lang="fr-FR" altLang="fr-FR" sz="2000" b="0" i="0" u="none" strike="noStrike" cap="none" normalizeH="0" baseline="0" dirty="0">
                <a:ln>
                  <a:noFill/>
                </a:ln>
                <a:solidFill>
                  <a:schemeClr val="bg1"/>
                </a:solidFill>
                <a:effectLst/>
                <a:latin typeface="Söhne"/>
              </a:rPr>
              <a:t> est un fichier de configuration global pour Ansible qui vous permet de définir des options de configuration pour le fonctionnement d'Ansible. Voici un exemple de fichier </a:t>
            </a:r>
            <a:r>
              <a:rPr kumimoji="0" lang="fr-FR" altLang="fr-FR" sz="2000" b="1" i="0" u="none" strike="noStrike" cap="none" normalizeH="0" baseline="0" dirty="0" err="1">
                <a:ln>
                  <a:noFill/>
                </a:ln>
                <a:solidFill>
                  <a:schemeClr val="bg1"/>
                </a:solidFill>
                <a:effectLst/>
                <a:latin typeface="Söhne Mono"/>
              </a:rPr>
              <a:t>ansible.cfg</a:t>
            </a:r>
            <a:r>
              <a:rPr kumimoji="0" lang="fr-FR" altLang="fr-FR" sz="2000" b="0" i="0" u="none" strike="noStrike" cap="none" normalizeH="0" baseline="0" dirty="0">
                <a:ln>
                  <a:noFill/>
                </a:ln>
                <a:solidFill>
                  <a:schemeClr val="bg1"/>
                </a:solidFill>
                <a:effectLst/>
                <a:latin typeface="Söhne"/>
              </a:rPr>
              <a:t> avec quelques options couramment utilisées :</a:t>
            </a:r>
            <a:r>
              <a:rPr kumimoji="0" lang="fr-FR" altLang="fr-FR" sz="2000" b="0" i="0" u="none" strike="noStrike" cap="none" normalizeH="0" baseline="0" dirty="0">
                <a:ln>
                  <a:noFill/>
                </a:ln>
                <a:solidFill>
                  <a:schemeClr val="bg1"/>
                </a:solidFill>
                <a:effectLst/>
              </a:rPr>
              <a:t> </a:t>
            </a:r>
            <a:endParaRPr kumimoji="0" lang="fr-FR" altLang="fr-FR" sz="2000" b="0" i="0" u="none" strike="noStrike" cap="none" normalizeH="0" baseline="0" dirty="0">
              <a:ln>
                <a:noFill/>
              </a:ln>
              <a:solidFill>
                <a:schemeClr val="bg1"/>
              </a:solidFill>
              <a:effectLst/>
              <a:latin typeface="Arial" panose="020B0604020202020204" pitchFamily="34" charset="0"/>
            </a:endParaRPr>
          </a:p>
        </p:txBody>
      </p:sp>
      <p:sp>
        <p:nvSpPr>
          <p:cNvPr id="3" name="ZoneTexte 2">
            <a:extLst>
              <a:ext uri="{FF2B5EF4-FFF2-40B4-BE49-F238E27FC236}">
                <a16:creationId xmlns:a16="http://schemas.microsoft.com/office/drawing/2014/main" id="{F70BC982-6167-B5DD-BB35-C1AD4CF32491}"/>
              </a:ext>
            </a:extLst>
          </p:cNvPr>
          <p:cNvSpPr txBox="1"/>
          <p:nvPr/>
        </p:nvSpPr>
        <p:spPr>
          <a:xfrm>
            <a:off x="1008999" y="263111"/>
            <a:ext cx="7345769"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err="1">
                <a:solidFill>
                  <a:schemeClr val="bg1"/>
                </a:solidFill>
                <a:effectLst/>
                <a:latin typeface="Arial Black" panose="020B0A04020102020204" pitchFamily="34" charset="0"/>
                <a:ea typeface="Calibri" panose="020F0502020204030204" pitchFamily="34" charset="0"/>
                <a:cs typeface="Calibri" panose="020F0502020204030204" pitchFamily="34" charset="0"/>
              </a:rPr>
              <a:t>ancible.cfg</a:t>
            </a:r>
            <a:endParaRPr lang="fr-FR" sz="3200" dirty="0">
              <a:solidFill>
                <a:schemeClr val="bg1"/>
              </a:solidFill>
            </a:endParaRPr>
          </a:p>
        </p:txBody>
      </p:sp>
      <p:sp>
        <p:nvSpPr>
          <p:cNvPr id="17" name="ZoneTexte 16">
            <a:extLst>
              <a:ext uri="{FF2B5EF4-FFF2-40B4-BE49-F238E27FC236}">
                <a16:creationId xmlns:a16="http://schemas.microsoft.com/office/drawing/2014/main" id="{F81A22E5-40A6-B5DF-B1A2-507EACB7BD6C}"/>
              </a:ext>
            </a:extLst>
          </p:cNvPr>
          <p:cNvSpPr txBox="1"/>
          <p:nvPr/>
        </p:nvSpPr>
        <p:spPr>
          <a:xfrm>
            <a:off x="283578" y="2260533"/>
            <a:ext cx="6212757" cy="1815882"/>
          </a:xfrm>
          <a:prstGeom prst="rect">
            <a:avLst/>
          </a:prstGeom>
          <a:solidFill>
            <a:schemeClr val="bg2">
              <a:lumMod val="25000"/>
            </a:schemeClr>
          </a:solidFill>
        </p:spPr>
        <p:txBody>
          <a:bodyPr wrap="square">
            <a:spAutoFit/>
          </a:bodyPr>
          <a:lstStyle/>
          <a:p>
            <a:r>
              <a:rPr lang="fr-FR" sz="1600" dirty="0">
                <a:solidFill>
                  <a:schemeClr val="bg1"/>
                </a:solidFill>
                <a:latin typeface="Courier New" panose="02070309020205020404" pitchFamily="49" charset="0"/>
                <a:cs typeface="Courier New" panose="02070309020205020404" pitchFamily="49" charset="0"/>
              </a:rPr>
              <a:t>[defaults]</a:t>
            </a:r>
          </a:p>
          <a:p>
            <a:r>
              <a:rPr lang="fr-FR" sz="1600" b="1" dirty="0" err="1">
                <a:solidFill>
                  <a:schemeClr val="bg1"/>
                </a:solidFill>
                <a:latin typeface="Courier New" panose="02070309020205020404" pitchFamily="49" charset="0"/>
                <a:cs typeface="Courier New" panose="02070309020205020404" pitchFamily="49" charset="0"/>
              </a:rPr>
              <a:t>inventory</a:t>
            </a:r>
            <a:r>
              <a:rPr lang="fr-FR" sz="1600" dirty="0">
                <a:solidFill>
                  <a:schemeClr val="bg1"/>
                </a:solidFill>
                <a:latin typeface="Courier New" panose="02070309020205020404" pitchFamily="49" charset="0"/>
                <a:cs typeface="Courier New" panose="02070309020205020404" pitchFamily="49" charset="0"/>
              </a:rPr>
              <a:t> = /chemin/vers/votre/inventaire</a:t>
            </a:r>
          </a:p>
          <a:p>
            <a:r>
              <a:rPr lang="fr-FR" sz="1600" b="1" dirty="0" err="1">
                <a:solidFill>
                  <a:schemeClr val="bg1"/>
                </a:solidFill>
                <a:latin typeface="Courier New" panose="02070309020205020404" pitchFamily="49" charset="0"/>
                <a:cs typeface="Courier New" panose="02070309020205020404" pitchFamily="49" charset="0"/>
              </a:rPr>
              <a:t>remote</a:t>
            </a:r>
            <a:r>
              <a:rPr lang="fr-FR" sz="1600" dirty="0" err="1">
                <a:solidFill>
                  <a:schemeClr val="bg1"/>
                </a:solidFill>
                <a:latin typeface="Courier New" panose="02070309020205020404" pitchFamily="49" charset="0"/>
                <a:cs typeface="Courier New" panose="02070309020205020404" pitchFamily="49" charset="0"/>
              </a:rPr>
              <a:t>_</a:t>
            </a:r>
            <a:r>
              <a:rPr lang="fr-FR" sz="1600" b="1" dirty="0" err="1">
                <a:solidFill>
                  <a:schemeClr val="bg1"/>
                </a:solidFill>
                <a:latin typeface="Courier New" panose="02070309020205020404" pitchFamily="49" charset="0"/>
                <a:cs typeface="Courier New" panose="02070309020205020404" pitchFamily="49" charset="0"/>
              </a:rPr>
              <a:t>user</a:t>
            </a:r>
            <a:r>
              <a:rPr lang="fr-FR" sz="1600" dirty="0">
                <a:solidFill>
                  <a:schemeClr val="bg1"/>
                </a:solidFill>
                <a:latin typeface="Courier New" panose="02070309020205020404" pitchFamily="49" charset="0"/>
                <a:cs typeface="Courier New" panose="02070309020205020404" pitchFamily="49" charset="0"/>
              </a:rPr>
              <a:t> = </a:t>
            </a:r>
            <a:r>
              <a:rPr lang="fr-FR" sz="1600" dirty="0" err="1">
                <a:solidFill>
                  <a:schemeClr val="bg1"/>
                </a:solidFill>
                <a:latin typeface="Courier New" panose="02070309020205020404" pitchFamily="49" charset="0"/>
                <a:cs typeface="Courier New" panose="02070309020205020404" pitchFamily="49" charset="0"/>
              </a:rPr>
              <a:t>votre_utilisateur_ssh</a:t>
            </a:r>
            <a:endParaRPr lang="fr-FR" sz="1600" dirty="0">
              <a:solidFill>
                <a:schemeClr val="bg1"/>
              </a:solidFill>
              <a:latin typeface="Courier New" panose="02070309020205020404" pitchFamily="49" charset="0"/>
              <a:cs typeface="Courier New" panose="02070309020205020404" pitchFamily="49" charset="0"/>
            </a:endParaRPr>
          </a:p>
          <a:p>
            <a:r>
              <a:rPr lang="fr-FR" sz="1600" b="1" dirty="0" err="1">
                <a:solidFill>
                  <a:schemeClr val="bg1"/>
                </a:solidFill>
                <a:latin typeface="Courier New" panose="02070309020205020404" pitchFamily="49" charset="0"/>
                <a:cs typeface="Courier New" panose="02070309020205020404" pitchFamily="49" charset="0"/>
              </a:rPr>
              <a:t>private</a:t>
            </a:r>
            <a:r>
              <a:rPr lang="fr-FR" sz="1600" dirty="0" err="1">
                <a:solidFill>
                  <a:schemeClr val="bg1"/>
                </a:solidFill>
                <a:latin typeface="Courier New" panose="02070309020205020404" pitchFamily="49" charset="0"/>
                <a:cs typeface="Courier New" panose="02070309020205020404" pitchFamily="49" charset="0"/>
              </a:rPr>
              <a:t>_</a:t>
            </a:r>
            <a:r>
              <a:rPr lang="fr-FR" sz="1600" b="1" dirty="0" err="1">
                <a:solidFill>
                  <a:schemeClr val="bg1"/>
                </a:solidFill>
                <a:latin typeface="Courier New" panose="02070309020205020404" pitchFamily="49" charset="0"/>
                <a:cs typeface="Courier New" panose="02070309020205020404" pitchFamily="49" charset="0"/>
              </a:rPr>
              <a:t>key</a:t>
            </a:r>
            <a:r>
              <a:rPr lang="fr-FR" sz="1600" dirty="0" err="1">
                <a:solidFill>
                  <a:schemeClr val="bg1"/>
                </a:solidFill>
                <a:latin typeface="Courier New" panose="02070309020205020404" pitchFamily="49" charset="0"/>
                <a:cs typeface="Courier New" panose="02070309020205020404" pitchFamily="49" charset="0"/>
              </a:rPr>
              <a:t>_</a:t>
            </a:r>
            <a:r>
              <a:rPr lang="fr-FR" sz="1600" b="1" dirty="0" err="1">
                <a:solidFill>
                  <a:schemeClr val="bg1"/>
                </a:solidFill>
                <a:latin typeface="Courier New" panose="02070309020205020404" pitchFamily="49" charset="0"/>
                <a:cs typeface="Courier New" panose="02070309020205020404" pitchFamily="49" charset="0"/>
              </a:rPr>
              <a:t>file</a:t>
            </a:r>
            <a:r>
              <a:rPr lang="fr-FR" sz="1600" dirty="0">
                <a:solidFill>
                  <a:schemeClr val="bg1"/>
                </a:solidFill>
                <a:latin typeface="Courier New" panose="02070309020205020404" pitchFamily="49" charset="0"/>
                <a:cs typeface="Courier New" panose="02070309020205020404" pitchFamily="49" charset="0"/>
              </a:rPr>
              <a:t> = /chemin/vers/votre/</a:t>
            </a:r>
            <a:r>
              <a:rPr lang="fr-FR" sz="1600" dirty="0" err="1">
                <a:solidFill>
                  <a:schemeClr val="bg1"/>
                </a:solidFill>
                <a:latin typeface="Courier New" panose="02070309020205020404" pitchFamily="49" charset="0"/>
                <a:cs typeface="Courier New" panose="02070309020205020404" pitchFamily="49" charset="0"/>
              </a:rPr>
              <a:t>clef_privée</a:t>
            </a:r>
            <a:endParaRPr lang="fr-FR" sz="1600" dirty="0">
              <a:solidFill>
                <a:schemeClr val="bg1"/>
              </a:solidFill>
              <a:latin typeface="Courier New" panose="02070309020205020404" pitchFamily="49" charset="0"/>
              <a:cs typeface="Courier New" panose="02070309020205020404" pitchFamily="49" charset="0"/>
            </a:endParaRPr>
          </a:p>
          <a:p>
            <a:r>
              <a:rPr lang="fr-FR" sz="1600" b="1" dirty="0" err="1">
                <a:solidFill>
                  <a:schemeClr val="bg1"/>
                </a:solidFill>
                <a:latin typeface="Courier New" panose="02070309020205020404" pitchFamily="49" charset="0"/>
                <a:cs typeface="Courier New" panose="02070309020205020404" pitchFamily="49" charset="0"/>
              </a:rPr>
              <a:t>stdout</a:t>
            </a:r>
            <a:r>
              <a:rPr lang="fr-FR" sz="1600" dirty="0" err="1">
                <a:solidFill>
                  <a:schemeClr val="bg1"/>
                </a:solidFill>
                <a:latin typeface="Courier New" panose="02070309020205020404" pitchFamily="49" charset="0"/>
                <a:cs typeface="Courier New" panose="02070309020205020404" pitchFamily="49" charset="0"/>
              </a:rPr>
              <a:t>_</a:t>
            </a:r>
            <a:r>
              <a:rPr lang="fr-FR" sz="1600" b="1" dirty="0" err="1">
                <a:solidFill>
                  <a:schemeClr val="bg1"/>
                </a:solidFill>
                <a:latin typeface="Courier New" panose="02070309020205020404" pitchFamily="49" charset="0"/>
                <a:cs typeface="Courier New" panose="02070309020205020404" pitchFamily="49" charset="0"/>
              </a:rPr>
              <a:t>callback</a:t>
            </a:r>
            <a:r>
              <a:rPr lang="fr-FR" sz="1600" dirty="0">
                <a:solidFill>
                  <a:schemeClr val="bg1"/>
                </a:solidFill>
                <a:latin typeface="Courier New" panose="02070309020205020404" pitchFamily="49" charset="0"/>
                <a:cs typeface="Courier New" panose="02070309020205020404" pitchFamily="49" charset="0"/>
              </a:rPr>
              <a:t> = </a:t>
            </a:r>
            <a:r>
              <a:rPr lang="fr-FR" sz="1600" dirty="0" err="1">
                <a:solidFill>
                  <a:schemeClr val="bg1"/>
                </a:solidFill>
                <a:latin typeface="Courier New" panose="02070309020205020404" pitchFamily="49" charset="0"/>
                <a:cs typeface="Courier New" panose="02070309020205020404" pitchFamily="49" charset="0"/>
              </a:rPr>
              <a:t>json</a:t>
            </a:r>
            <a:endParaRPr lang="fr-FR" sz="1600" dirty="0">
              <a:solidFill>
                <a:schemeClr val="bg1"/>
              </a:solidFill>
              <a:latin typeface="Courier New" panose="02070309020205020404" pitchFamily="49" charset="0"/>
              <a:cs typeface="Courier New" panose="02070309020205020404" pitchFamily="49" charset="0"/>
            </a:endParaRPr>
          </a:p>
          <a:p>
            <a:r>
              <a:rPr lang="fr-FR" sz="1600" b="1" dirty="0">
                <a:solidFill>
                  <a:schemeClr val="bg1"/>
                </a:solidFill>
                <a:latin typeface="Courier New" panose="02070309020205020404" pitchFamily="49" charset="0"/>
                <a:cs typeface="Courier New" panose="02070309020205020404" pitchFamily="49" charset="0"/>
              </a:rPr>
              <a:t>timeout</a:t>
            </a:r>
            <a:r>
              <a:rPr lang="fr-FR" sz="1600" dirty="0">
                <a:solidFill>
                  <a:schemeClr val="bg1"/>
                </a:solidFill>
                <a:latin typeface="Courier New" panose="02070309020205020404" pitchFamily="49" charset="0"/>
                <a:cs typeface="Courier New" panose="02070309020205020404" pitchFamily="49" charset="0"/>
              </a:rPr>
              <a:t> = 30</a:t>
            </a:r>
          </a:p>
          <a:p>
            <a:r>
              <a:rPr lang="fr-FR" sz="1600" b="1" dirty="0" err="1">
                <a:solidFill>
                  <a:schemeClr val="bg1"/>
                </a:solidFill>
                <a:latin typeface="Courier New" panose="02070309020205020404" pitchFamily="49" charset="0"/>
                <a:cs typeface="Courier New" panose="02070309020205020404" pitchFamily="49" charset="0"/>
              </a:rPr>
              <a:t>host</a:t>
            </a:r>
            <a:r>
              <a:rPr lang="fr-FR" sz="1600" dirty="0" err="1">
                <a:solidFill>
                  <a:schemeClr val="bg1"/>
                </a:solidFill>
                <a:latin typeface="Courier New" panose="02070309020205020404" pitchFamily="49" charset="0"/>
                <a:cs typeface="Courier New" panose="02070309020205020404" pitchFamily="49" charset="0"/>
              </a:rPr>
              <a:t>_key_checking</a:t>
            </a:r>
            <a:r>
              <a:rPr lang="fr-FR" sz="1600" dirty="0">
                <a:solidFill>
                  <a:schemeClr val="bg1"/>
                </a:solidFill>
                <a:latin typeface="Courier New" panose="02070309020205020404" pitchFamily="49" charset="0"/>
                <a:cs typeface="Courier New" panose="02070309020205020404" pitchFamily="49" charset="0"/>
              </a:rPr>
              <a:t> = False</a:t>
            </a:r>
          </a:p>
        </p:txBody>
      </p:sp>
      <p:sp>
        <p:nvSpPr>
          <p:cNvPr id="18" name="ZoneTexte 17">
            <a:extLst>
              <a:ext uri="{FF2B5EF4-FFF2-40B4-BE49-F238E27FC236}">
                <a16:creationId xmlns:a16="http://schemas.microsoft.com/office/drawing/2014/main" id="{CAE84CF4-DD1E-5ECD-2FFB-C43E06924E36}"/>
              </a:ext>
            </a:extLst>
          </p:cNvPr>
          <p:cNvSpPr txBox="1"/>
          <p:nvPr/>
        </p:nvSpPr>
        <p:spPr>
          <a:xfrm>
            <a:off x="202779" y="6164821"/>
            <a:ext cx="11422136" cy="369332"/>
          </a:xfrm>
          <a:prstGeom prst="rect">
            <a:avLst/>
          </a:prstGeom>
          <a:noFill/>
        </p:spPr>
        <p:txBody>
          <a:bodyPr wrap="square">
            <a:spAutoFit/>
          </a:bodyPr>
          <a:lstStyle/>
          <a:p>
            <a:pPr algn="just">
              <a:spcAft>
                <a:spcPts val="800"/>
              </a:spcAft>
            </a:pPr>
            <a:r>
              <a:rPr lang="en-US" dirty="0">
                <a:solidFill>
                  <a:schemeClr val="bg1"/>
                </a:solidFill>
                <a:highlight>
                  <a:srgbClr val="008080"/>
                </a:highlight>
                <a:latin typeface="Courier New" panose="02070309020205020404" pitchFamily="49" charset="0"/>
                <a:cs typeface="Courier New" panose="02070309020205020404" pitchFamily="49" charset="0"/>
              </a:rPr>
              <a:t>ansible all </a:t>
            </a:r>
            <a:r>
              <a:rPr lang="en-US" dirty="0">
                <a:solidFill>
                  <a:srgbClr val="00B0F0"/>
                </a:solidFill>
                <a:highlight>
                  <a:srgbClr val="008080"/>
                </a:highlight>
                <a:latin typeface="Courier New" panose="02070309020205020404" pitchFamily="49" charset="0"/>
                <a:cs typeface="Courier New" panose="02070309020205020404" pitchFamily="49" charset="0"/>
              </a:rPr>
              <a:t>-m</a:t>
            </a:r>
            <a:r>
              <a:rPr lang="en-US" dirty="0">
                <a:solidFill>
                  <a:schemeClr val="bg1"/>
                </a:solidFill>
                <a:highlight>
                  <a:srgbClr val="008080"/>
                </a:highlight>
                <a:latin typeface="Courier New" panose="02070309020205020404" pitchFamily="49" charset="0"/>
                <a:cs typeface="Courier New" panose="02070309020205020404" pitchFamily="49" charset="0"/>
              </a:rPr>
              <a:t> ping</a:t>
            </a:r>
            <a:endParaRPr lang="fr-FR" dirty="0">
              <a:solidFill>
                <a:schemeClr val="bg1"/>
              </a:solidFill>
              <a:latin typeface="Courier New" panose="02070309020205020404" pitchFamily="49" charset="0"/>
              <a:cs typeface="Courier New" panose="02070309020205020404" pitchFamily="49" charset="0"/>
            </a:endParaRPr>
          </a:p>
        </p:txBody>
      </p:sp>
      <p:sp>
        <p:nvSpPr>
          <p:cNvPr id="20" name="ZoneTexte 19">
            <a:extLst>
              <a:ext uri="{FF2B5EF4-FFF2-40B4-BE49-F238E27FC236}">
                <a16:creationId xmlns:a16="http://schemas.microsoft.com/office/drawing/2014/main" id="{F110B595-0E12-1705-E5A9-C3992DC1C3DB}"/>
              </a:ext>
            </a:extLst>
          </p:cNvPr>
          <p:cNvSpPr txBox="1"/>
          <p:nvPr/>
        </p:nvSpPr>
        <p:spPr>
          <a:xfrm>
            <a:off x="288977" y="5040338"/>
            <a:ext cx="6207358" cy="1077218"/>
          </a:xfrm>
          <a:prstGeom prst="rect">
            <a:avLst/>
          </a:prstGeom>
          <a:solidFill>
            <a:schemeClr val="bg2">
              <a:lumMod val="25000"/>
            </a:schemeClr>
          </a:solidFill>
        </p:spPr>
        <p:txBody>
          <a:bodyPr wrap="square">
            <a:spAutoFit/>
          </a:bodyPr>
          <a:lstStyle/>
          <a:p>
            <a:r>
              <a:rPr lang="fr-FR" sz="1600" dirty="0">
                <a:solidFill>
                  <a:schemeClr val="bg1"/>
                </a:solidFill>
                <a:latin typeface="Courier New" panose="02070309020205020404" pitchFamily="49" charset="0"/>
                <a:cs typeface="Courier New" panose="02070309020205020404" pitchFamily="49" charset="0"/>
              </a:rPr>
              <a:t>[defaults]</a:t>
            </a:r>
          </a:p>
          <a:p>
            <a:r>
              <a:rPr lang="fr-FR" sz="1600" b="1" dirty="0" err="1">
                <a:solidFill>
                  <a:schemeClr val="bg1"/>
                </a:solidFill>
                <a:latin typeface="Courier New" panose="02070309020205020404" pitchFamily="49" charset="0"/>
                <a:cs typeface="Courier New" panose="02070309020205020404" pitchFamily="49" charset="0"/>
              </a:rPr>
              <a:t>inventory</a:t>
            </a:r>
            <a:r>
              <a:rPr lang="fr-FR" sz="1600" dirty="0">
                <a:solidFill>
                  <a:schemeClr val="bg1"/>
                </a:solidFill>
                <a:latin typeface="Courier New" panose="02070309020205020404" pitchFamily="49" charset="0"/>
                <a:cs typeface="Courier New" panose="02070309020205020404" pitchFamily="49" charset="0"/>
              </a:rPr>
              <a:t> = ~/</a:t>
            </a:r>
            <a:r>
              <a:rPr lang="fr-FR" sz="1600" dirty="0" err="1">
                <a:solidFill>
                  <a:schemeClr val="bg1"/>
                </a:solidFill>
                <a:latin typeface="Courier New" panose="02070309020205020404" pitchFamily="49" charset="0"/>
                <a:cs typeface="Courier New" panose="02070309020205020404" pitchFamily="49" charset="0"/>
              </a:rPr>
              <a:t>workingdir</a:t>
            </a:r>
            <a:r>
              <a:rPr lang="fr-FR" sz="1600" dirty="0">
                <a:solidFill>
                  <a:schemeClr val="bg1"/>
                </a:solidFill>
                <a:latin typeface="Courier New" panose="02070309020205020404" pitchFamily="49" charset="0"/>
                <a:cs typeface="Courier New" panose="02070309020205020404" pitchFamily="49" charset="0"/>
              </a:rPr>
              <a:t>/</a:t>
            </a:r>
            <a:r>
              <a:rPr lang="fr-FR" sz="1600" dirty="0" err="1">
                <a:solidFill>
                  <a:schemeClr val="bg1"/>
                </a:solidFill>
                <a:latin typeface="Courier New" panose="02070309020205020404" pitchFamily="49" charset="0"/>
                <a:cs typeface="Courier New" panose="02070309020205020404" pitchFamily="49" charset="0"/>
              </a:rPr>
              <a:t>inventoryFile</a:t>
            </a:r>
            <a:endParaRPr lang="fr-FR" sz="1600" dirty="0">
              <a:solidFill>
                <a:schemeClr val="bg1"/>
              </a:solidFill>
              <a:latin typeface="Courier New" panose="02070309020205020404" pitchFamily="49" charset="0"/>
              <a:cs typeface="Courier New" panose="02070309020205020404" pitchFamily="49" charset="0"/>
            </a:endParaRPr>
          </a:p>
          <a:p>
            <a:r>
              <a:rPr lang="fr-FR" sz="1600" b="1" dirty="0" err="1">
                <a:solidFill>
                  <a:schemeClr val="bg1"/>
                </a:solidFill>
                <a:latin typeface="Courier New" panose="02070309020205020404" pitchFamily="49" charset="0"/>
                <a:cs typeface="Courier New" panose="02070309020205020404" pitchFamily="49" charset="0"/>
              </a:rPr>
              <a:t>remote</a:t>
            </a:r>
            <a:r>
              <a:rPr lang="fr-FR" sz="1600" dirty="0" err="1">
                <a:solidFill>
                  <a:schemeClr val="bg1"/>
                </a:solidFill>
                <a:latin typeface="Courier New" panose="02070309020205020404" pitchFamily="49" charset="0"/>
                <a:cs typeface="Courier New" panose="02070309020205020404" pitchFamily="49" charset="0"/>
              </a:rPr>
              <a:t>_</a:t>
            </a:r>
            <a:r>
              <a:rPr lang="fr-FR" sz="1600" b="1" dirty="0" err="1">
                <a:solidFill>
                  <a:schemeClr val="bg1"/>
                </a:solidFill>
                <a:latin typeface="Courier New" panose="02070309020205020404" pitchFamily="49" charset="0"/>
                <a:cs typeface="Courier New" panose="02070309020205020404" pitchFamily="49" charset="0"/>
              </a:rPr>
              <a:t>user</a:t>
            </a:r>
            <a:r>
              <a:rPr lang="fr-FR" sz="1600" dirty="0">
                <a:solidFill>
                  <a:schemeClr val="bg1"/>
                </a:solidFill>
                <a:latin typeface="Courier New" panose="02070309020205020404" pitchFamily="49" charset="0"/>
                <a:cs typeface="Courier New" panose="02070309020205020404" pitchFamily="49" charset="0"/>
              </a:rPr>
              <a:t> = </a:t>
            </a:r>
            <a:r>
              <a:rPr lang="fr-FR" sz="1600" dirty="0" err="1">
                <a:solidFill>
                  <a:schemeClr val="bg1"/>
                </a:solidFill>
                <a:latin typeface="Courier New" panose="02070309020205020404" pitchFamily="49" charset="0"/>
                <a:cs typeface="Courier New" panose="02070309020205020404" pitchFamily="49" charset="0"/>
              </a:rPr>
              <a:t>xirtam</a:t>
            </a:r>
            <a:endParaRPr lang="fr-FR" sz="1600" dirty="0">
              <a:solidFill>
                <a:schemeClr val="bg1"/>
              </a:solidFill>
              <a:latin typeface="Courier New" panose="02070309020205020404" pitchFamily="49" charset="0"/>
              <a:cs typeface="Courier New" panose="02070309020205020404" pitchFamily="49" charset="0"/>
            </a:endParaRPr>
          </a:p>
          <a:p>
            <a:r>
              <a:rPr lang="fr-FR" sz="1600" b="1" dirty="0" err="1">
                <a:solidFill>
                  <a:schemeClr val="bg1"/>
                </a:solidFill>
                <a:latin typeface="Courier New" panose="02070309020205020404" pitchFamily="49" charset="0"/>
                <a:cs typeface="Courier New" panose="02070309020205020404" pitchFamily="49" charset="0"/>
              </a:rPr>
              <a:t>private</a:t>
            </a:r>
            <a:r>
              <a:rPr lang="fr-FR" sz="1600" dirty="0" err="1">
                <a:solidFill>
                  <a:schemeClr val="bg1"/>
                </a:solidFill>
                <a:latin typeface="Courier New" panose="02070309020205020404" pitchFamily="49" charset="0"/>
                <a:cs typeface="Courier New" panose="02070309020205020404" pitchFamily="49" charset="0"/>
              </a:rPr>
              <a:t>_</a:t>
            </a:r>
            <a:r>
              <a:rPr lang="fr-FR" sz="1600" b="1" dirty="0" err="1">
                <a:solidFill>
                  <a:schemeClr val="bg1"/>
                </a:solidFill>
                <a:latin typeface="Courier New" panose="02070309020205020404" pitchFamily="49" charset="0"/>
                <a:cs typeface="Courier New" panose="02070309020205020404" pitchFamily="49" charset="0"/>
              </a:rPr>
              <a:t>key</a:t>
            </a:r>
            <a:r>
              <a:rPr lang="fr-FR" sz="1600" dirty="0" err="1">
                <a:solidFill>
                  <a:schemeClr val="bg1"/>
                </a:solidFill>
                <a:latin typeface="Courier New" panose="02070309020205020404" pitchFamily="49" charset="0"/>
                <a:cs typeface="Courier New" panose="02070309020205020404" pitchFamily="49" charset="0"/>
              </a:rPr>
              <a:t>_</a:t>
            </a:r>
            <a:r>
              <a:rPr lang="fr-FR" sz="1600" b="1" dirty="0" err="1">
                <a:solidFill>
                  <a:schemeClr val="bg1"/>
                </a:solidFill>
                <a:latin typeface="Courier New" panose="02070309020205020404" pitchFamily="49" charset="0"/>
                <a:cs typeface="Courier New" panose="02070309020205020404" pitchFamily="49" charset="0"/>
              </a:rPr>
              <a:t>file</a:t>
            </a:r>
            <a:r>
              <a:rPr lang="fr-FR" sz="1600" dirty="0">
                <a:solidFill>
                  <a:schemeClr val="bg1"/>
                </a:solidFill>
                <a:latin typeface="Courier New" panose="02070309020205020404" pitchFamily="49" charset="0"/>
                <a:cs typeface="Courier New" panose="02070309020205020404" pitchFamily="49" charset="0"/>
              </a:rPr>
              <a:t> = </a:t>
            </a:r>
            <a:r>
              <a:rPr lang="en-US" sz="1600" dirty="0">
                <a:solidFill>
                  <a:schemeClr val="bg1"/>
                </a:solidFill>
                <a:latin typeface="Courier New" panose="02070309020205020404" pitchFamily="49" charset="0"/>
                <a:cs typeface="Courier New" panose="02070309020205020404" pitchFamily="49" charset="0"/>
              </a:rPr>
              <a:t>~/.ssh/</a:t>
            </a:r>
            <a:r>
              <a:rPr lang="en-US" sz="1600" dirty="0" err="1">
                <a:solidFill>
                  <a:schemeClr val="bg1"/>
                </a:solidFill>
                <a:latin typeface="Courier New" panose="02070309020205020404" pitchFamily="49" charset="0"/>
                <a:cs typeface="Courier New" panose="02070309020205020404" pitchFamily="49" charset="0"/>
              </a:rPr>
              <a:t>prkey</a:t>
            </a:r>
            <a:r>
              <a:rPr lang="en-US" sz="1600" dirty="0">
                <a:solidFill>
                  <a:schemeClr val="bg1"/>
                </a:solidFill>
                <a:latin typeface="Courier New" panose="02070309020205020404" pitchFamily="49" charset="0"/>
                <a:cs typeface="Courier New" panose="02070309020205020404" pitchFamily="49" charset="0"/>
              </a:rPr>
              <a:t> </a:t>
            </a:r>
            <a:endParaRPr lang="fr-FR" sz="1600" dirty="0">
              <a:solidFill>
                <a:schemeClr val="bg1"/>
              </a:solidFill>
              <a:latin typeface="Courier New" panose="02070309020205020404" pitchFamily="49" charset="0"/>
              <a:cs typeface="Courier New" panose="02070309020205020404" pitchFamily="49" charset="0"/>
            </a:endParaRPr>
          </a:p>
        </p:txBody>
      </p:sp>
      <p:sp>
        <p:nvSpPr>
          <p:cNvPr id="22" name="ZoneTexte 21">
            <a:extLst>
              <a:ext uri="{FF2B5EF4-FFF2-40B4-BE49-F238E27FC236}">
                <a16:creationId xmlns:a16="http://schemas.microsoft.com/office/drawing/2014/main" id="{E26B28C1-FCB8-B175-7317-A4DC42E16BCD}"/>
              </a:ext>
            </a:extLst>
          </p:cNvPr>
          <p:cNvSpPr txBox="1"/>
          <p:nvPr/>
        </p:nvSpPr>
        <p:spPr>
          <a:xfrm>
            <a:off x="202779" y="4301401"/>
            <a:ext cx="6288602" cy="646331"/>
          </a:xfrm>
          <a:prstGeom prst="rect">
            <a:avLst/>
          </a:prstGeom>
          <a:noFill/>
        </p:spPr>
        <p:txBody>
          <a:bodyPr wrap="square">
            <a:spAutoFit/>
          </a:bodyPr>
          <a:lstStyle/>
          <a:p>
            <a:pPr algn="just">
              <a:spcAft>
                <a:spcPts val="800"/>
              </a:spcAft>
            </a:pPr>
            <a:r>
              <a:rPr lang="en-US" dirty="0">
                <a:solidFill>
                  <a:schemeClr val="bg1"/>
                </a:solidFill>
                <a:highlight>
                  <a:srgbClr val="008080"/>
                </a:highlight>
                <a:latin typeface="Courier New" panose="02070309020205020404" pitchFamily="49" charset="0"/>
                <a:cs typeface="Courier New" panose="02070309020205020404" pitchFamily="49" charset="0"/>
              </a:rPr>
              <a:t>ansible </a:t>
            </a:r>
            <a:r>
              <a:rPr lang="en-US" dirty="0">
                <a:solidFill>
                  <a:srgbClr val="00B0F0"/>
                </a:solidFill>
                <a:highlight>
                  <a:srgbClr val="008080"/>
                </a:highlight>
                <a:latin typeface="Courier New" panose="02070309020205020404" pitchFamily="49" charset="0"/>
                <a:cs typeface="Courier New" panose="02070309020205020404" pitchFamily="49" charset="0"/>
              </a:rPr>
              <a:t>–I</a:t>
            </a:r>
            <a:r>
              <a:rPr lang="en-US" dirty="0">
                <a:solidFill>
                  <a:schemeClr val="bg1"/>
                </a:solidFill>
                <a:highlight>
                  <a:srgbClr val="008080"/>
                </a:highlight>
                <a:latin typeface="Courier New" panose="02070309020205020404" pitchFamily="49" charset="0"/>
                <a:cs typeface="Courier New" panose="02070309020205020404" pitchFamily="49" charset="0"/>
              </a:rPr>
              <a:t> </a:t>
            </a:r>
            <a:r>
              <a:rPr lang="en-US" dirty="0" err="1">
                <a:solidFill>
                  <a:schemeClr val="bg1"/>
                </a:solidFill>
                <a:highlight>
                  <a:srgbClr val="008080"/>
                </a:highlight>
                <a:latin typeface="Courier New" panose="02070309020205020404" pitchFamily="49" charset="0"/>
                <a:cs typeface="Courier New" panose="02070309020205020404" pitchFamily="49" charset="0"/>
              </a:rPr>
              <a:t>inventoryfile</a:t>
            </a:r>
            <a:r>
              <a:rPr lang="en-US" dirty="0">
                <a:solidFill>
                  <a:schemeClr val="bg1"/>
                </a:solidFill>
                <a:highlight>
                  <a:srgbClr val="008080"/>
                </a:highlight>
                <a:latin typeface="Courier New" panose="02070309020205020404" pitchFamily="49" charset="0"/>
                <a:cs typeface="Courier New" panose="02070309020205020404" pitchFamily="49" charset="0"/>
              </a:rPr>
              <a:t> </a:t>
            </a:r>
            <a:r>
              <a:rPr lang="en-US" dirty="0">
                <a:solidFill>
                  <a:srgbClr val="00B0F0"/>
                </a:solidFill>
                <a:highlight>
                  <a:srgbClr val="008080"/>
                </a:highlight>
                <a:latin typeface="Courier New" panose="02070309020205020404" pitchFamily="49" charset="0"/>
                <a:cs typeface="Courier New" panose="02070309020205020404" pitchFamily="49" charset="0"/>
              </a:rPr>
              <a:t>all</a:t>
            </a:r>
            <a:r>
              <a:rPr lang="en-US" dirty="0">
                <a:solidFill>
                  <a:schemeClr val="bg1"/>
                </a:solidFill>
                <a:highlight>
                  <a:srgbClr val="008080"/>
                </a:highlight>
                <a:latin typeface="Courier New" panose="02070309020205020404" pitchFamily="49" charset="0"/>
                <a:cs typeface="Courier New" panose="02070309020205020404" pitchFamily="49" charset="0"/>
              </a:rPr>
              <a:t> </a:t>
            </a:r>
            <a:r>
              <a:rPr lang="en-US" dirty="0">
                <a:solidFill>
                  <a:srgbClr val="00B0F0"/>
                </a:solidFill>
                <a:highlight>
                  <a:srgbClr val="008080"/>
                </a:highlight>
                <a:latin typeface="Courier New" panose="02070309020205020404" pitchFamily="49" charset="0"/>
                <a:cs typeface="Courier New" panose="02070309020205020404" pitchFamily="49" charset="0"/>
              </a:rPr>
              <a:t>–key-file </a:t>
            </a:r>
            <a:r>
              <a:rPr lang="en-US" dirty="0">
                <a:solidFill>
                  <a:schemeClr val="bg1"/>
                </a:solidFill>
                <a:highlight>
                  <a:srgbClr val="008080"/>
                </a:highlight>
                <a:latin typeface="Courier New" panose="02070309020205020404" pitchFamily="49" charset="0"/>
                <a:cs typeface="Courier New" panose="02070309020205020404" pitchFamily="49" charset="0"/>
              </a:rPr>
              <a:t>~/.ssh/</a:t>
            </a:r>
            <a:r>
              <a:rPr lang="en-US" dirty="0" err="1">
                <a:solidFill>
                  <a:schemeClr val="bg1"/>
                </a:solidFill>
                <a:highlight>
                  <a:srgbClr val="008080"/>
                </a:highlight>
                <a:latin typeface="Courier New" panose="02070309020205020404" pitchFamily="49" charset="0"/>
                <a:cs typeface="Courier New" panose="02070309020205020404" pitchFamily="49" charset="0"/>
              </a:rPr>
              <a:t>prkey</a:t>
            </a:r>
            <a:r>
              <a:rPr lang="en-US" dirty="0">
                <a:solidFill>
                  <a:schemeClr val="bg1"/>
                </a:solidFill>
                <a:highlight>
                  <a:srgbClr val="008080"/>
                </a:highlight>
                <a:latin typeface="Courier New" panose="02070309020205020404" pitchFamily="49" charset="0"/>
                <a:cs typeface="Courier New" panose="02070309020205020404" pitchFamily="49" charset="0"/>
              </a:rPr>
              <a:t> </a:t>
            </a:r>
            <a:r>
              <a:rPr lang="en-US" dirty="0">
                <a:solidFill>
                  <a:srgbClr val="00B0F0"/>
                </a:solidFill>
                <a:highlight>
                  <a:srgbClr val="008080"/>
                </a:highlight>
                <a:latin typeface="Courier New" panose="02070309020205020404" pitchFamily="49" charset="0"/>
                <a:cs typeface="Courier New" panose="02070309020205020404" pitchFamily="49" charset="0"/>
              </a:rPr>
              <a:t>–u</a:t>
            </a:r>
            <a:r>
              <a:rPr lang="en-US" dirty="0">
                <a:solidFill>
                  <a:schemeClr val="bg1"/>
                </a:solidFill>
                <a:highlight>
                  <a:srgbClr val="008080"/>
                </a:highlight>
                <a:latin typeface="Courier New" panose="02070309020205020404" pitchFamily="49" charset="0"/>
                <a:cs typeface="Courier New" panose="02070309020205020404" pitchFamily="49" charset="0"/>
              </a:rPr>
              <a:t> </a:t>
            </a:r>
            <a:r>
              <a:rPr lang="en-US" dirty="0" err="1">
                <a:solidFill>
                  <a:schemeClr val="bg1"/>
                </a:solidFill>
                <a:highlight>
                  <a:srgbClr val="008080"/>
                </a:highlight>
                <a:latin typeface="Courier New" panose="02070309020205020404" pitchFamily="49" charset="0"/>
                <a:cs typeface="Courier New" panose="02070309020205020404" pitchFamily="49" charset="0"/>
              </a:rPr>
              <a:t>xirtam</a:t>
            </a:r>
            <a:r>
              <a:rPr lang="en-US" dirty="0">
                <a:solidFill>
                  <a:schemeClr val="bg1"/>
                </a:solidFill>
                <a:highlight>
                  <a:srgbClr val="008080"/>
                </a:highlight>
                <a:latin typeface="Courier New" panose="02070309020205020404" pitchFamily="49" charset="0"/>
                <a:cs typeface="Courier New" panose="02070309020205020404" pitchFamily="49" charset="0"/>
              </a:rPr>
              <a:t> </a:t>
            </a:r>
            <a:r>
              <a:rPr lang="en-US" dirty="0">
                <a:solidFill>
                  <a:srgbClr val="00B0F0"/>
                </a:solidFill>
                <a:highlight>
                  <a:srgbClr val="008080"/>
                </a:highlight>
                <a:latin typeface="Courier New" panose="02070309020205020404" pitchFamily="49" charset="0"/>
                <a:cs typeface="Courier New" panose="02070309020205020404" pitchFamily="49" charset="0"/>
              </a:rPr>
              <a:t>-m</a:t>
            </a:r>
            <a:r>
              <a:rPr lang="en-US" dirty="0">
                <a:solidFill>
                  <a:schemeClr val="bg1"/>
                </a:solidFill>
                <a:highlight>
                  <a:srgbClr val="008080"/>
                </a:highlight>
                <a:latin typeface="Courier New" panose="02070309020205020404" pitchFamily="49" charset="0"/>
                <a:cs typeface="Courier New" panose="02070309020205020404" pitchFamily="49" charset="0"/>
              </a:rPr>
              <a:t> ping</a:t>
            </a:r>
            <a:endParaRPr lang="fr-FR" dirty="0">
              <a:solidFill>
                <a:schemeClr val="bg1"/>
              </a:solidFill>
              <a:latin typeface="Courier New" panose="02070309020205020404" pitchFamily="49" charset="0"/>
              <a:cs typeface="Courier New" panose="02070309020205020404" pitchFamily="49" charset="0"/>
            </a:endParaRPr>
          </a:p>
        </p:txBody>
      </p:sp>
      <p:sp>
        <p:nvSpPr>
          <p:cNvPr id="24" name="ZoneTexte 23">
            <a:extLst>
              <a:ext uri="{FF2B5EF4-FFF2-40B4-BE49-F238E27FC236}">
                <a16:creationId xmlns:a16="http://schemas.microsoft.com/office/drawing/2014/main" id="{E12BD545-388B-5A29-F77B-414FB1F1F0B6}"/>
              </a:ext>
            </a:extLst>
          </p:cNvPr>
          <p:cNvSpPr txBox="1"/>
          <p:nvPr/>
        </p:nvSpPr>
        <p:spPr>
          <a:xfrm>
            <a:off x="6990962" y="5076149"/>
            <a:ext cx="3135153" cy="338554"/>
          </a:xfrm>
          <a:prstGeom prst="rect">
            <a:avLst/>
          </a:prstGeom>
          <a:noFill/>
        </p:spPr>
        <p:txBody>
          <a:bodyPr wrap="square">
            <a:spAutoFit/>
          </a:bodyPr>
          <a:lstStyle/>
          <a:p>
            <a:r>
              <a:rPr lang="en-US" sz="1600" b="1" dirty="0">
                <a:solidFill>
                  <a:schemeClr val="bg1"/>
                </a:solidFill>
                <a:latin typeface="Courier New" panose="02070309020205020404" pitchFamily="49" charset="0"/>
                <a:cs typeface="Courier New" panose="02070309020205020404" pitchFamily="49" charset="0"/>
              </a:rPr>
              <a:t>/</a:t>
            </a:r>
            <a:r>
              <a:rPr lang="en-US" sz="1600" b="1" dirty="0" err="1">
                <a:solidFill>
                  <a:schemeClr val="bg1"/>
                </a:solidFill>
                <a:latin typeface="Courier New" panose="02070309020205020404" pitchFamily="49" charset="0"/>
                <a:cs typeface="Courier New" panose="02070309020205020404" pitchFamily="49" charset="0"/>
              </a:rPr>
              <a:t>etc</a:t>
            </a:r>
            <a:r>
              <a:rPr lang="en-US" sz="1600" b="1" dirty="0">
                <a:solidFill>
                  <a:schemeClr val="bg1"/>
                </a:solidFill>
                <a:latin typeface="Courier New" panose="02070309020205020404" pitchFamily="49" charset="0"/>
                <a:cs typeface="Courier New" panose="02070309020205020404" pitchFamily="49" charset="0"/>
              </a:rPr>
              <a:t>/ansible/</a:t>
            </a:r>
            <a:r>
              <a:rPr lang="en-US" sz="1600" b="1" dirty="0" err="1">
                <a:solidFill>
                  <a:schemeClr val="bg1"/>
                </a:solidFill>
                <a:latin typeface="Courier New" panose="02070309020205020404" pitchFamily="49" charset="0"/>
                <a:cs typeface="Courier New" panose="02070309020205020404" pitchFamily="49" charset="0"/>
              </a:rPr>
              <a:t>ansible.cfg</a:t>
            </a:r>
            <a:endParaRPr lang="fr-FR" dirty="0">
              <a:solidFill>
                <a:schemeClr val="bg1"/>
              </a:solidFill>
              <a:latin typeface="Söhne"/>
            </a:endParaRPr>
          </a:p>
        </p:txBody>
      </p:sp>
      <p:sp>
        <p:nvSpPr>
          <p:cNvPr id="29" name="Rectangle 28">
            <a:extLst>
              <a:ext uri="{FF2B5EF4-FFF2-40B4-BE49-F238E27FC236}">
                <a16:creationId xmlns:a16="http://schemas.microsoft.com/office/drawing/2014/main" id="{F83B7A8F-36DA-F2EA-20C3-E29116D032C6}"/>
              </a:ext>
            </a:extLst>
          </p:cNvPr>
          <p:cNvSpPr/>
          <p:nvPr/>
        </p:nvSpPr>
        <p:spPr>
          <a:xfrm>
            <a:off x="6595131" y="2936292"/>
            <a:ext cx="5307892" cy="3181264"/>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a:extLst>
              <a:ext uri="{FF2B5EF4-FFF2-40B4-BE49-F238E27FC236}">
                <a16:creationId xmlns:a16="http://schemas.microsoft.com/office/drawing/2014/main" id="{BF833664-C9AB-B50B-4DC2-5008D23D279E}"/>
              </a:ext>
            </a:extLst>
          </p:cNvPr>
          <p:cNvSpPr/>
          <p:nvPr/>
        </p:nvSpPr>
        <p:spPr>
          <a:xfrm>
            <a:off x="6838505" y="4310572"/>
            <a:ext cx="4786410" cy="146619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a:extLst>
              <a:ext uri="{FF2B5EF4-FFF2-40B4-BE49-F238E27FC236}">
                <a16:creationId xmlns:a16="http://schemas.microsoft.com/office/drawing/2014/main" id="{1B537B2C-F80C-709C-E3C9-CAA20AFAFCC4}"/>
              </a:ext>
            </a:extLst>
          </p:cNvPr>
          <p:cNvSpPr/>
          <p:nvPr/>
        </p:nvSpPr>
        <p:spPr>
          <a:xfrm>
            <a:off x="6719377" y="3792897"/>
            <a:ext cx="5043090" cy="2168473"/>
          </a:xfrm>
          <a:prstGeom prst="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ZoneTexte 33">
            <a:extLst>
              <a:ext uri="{FF2B5EF4-FFF2-40B4-BE49-F238E27FC236}">
                <a16:creationId xmlns:a16="http://schemas.microsoft.com/office/drawing/2014/main" id="{40A8AC16-1177-EE54-6194-39EF3CB3E76F}"/>
              </a:ext>
            </a:extLst>
          </p:cNvPr>
          <p:cNvSpPr txBox="1"/>
          <p:nvPr/>
        </p:nvSpPr>
        <p:spPr>
          <a:xfrm>
            <a:off x="6657993" y="1984031"/>
            <a:ext cx="4487085" cy="923330"/>
          </a:xfrm>
          <a:prstGeom prst="rect">
            <a:avLst/>
          </a:prstGeom>
          <a:noFill/>
        </p:spPr>
        <p:txBody>
          <a:bodyPr wrap="square">
            <a:spAutoFit/>
          </a:bodyPr>
          <a:lstStyle/>
          <a:p>
            <a:r>
              <a:rPr lang="fr-FR" dirty="0">
                <a:solidFill>
                  <a:schemeClr val="bg1"/>
                </a:solidFill>
                <a:latin typeface="Söhne"/>
              </a:rPr>
              <a:t>Ansible utilise le premier fichier </a:t>
            </a:r>
            <a:r>
              <a:rPr lang="fr-FR" dirty="0" err="1">
                <a:solidFill>
                  <a:schemeClr val="bg1"/>
                </a:solidFill>
                <a:latin typeface="Söhne"/>
              </a:rPr>
              <a:t>ansible.cfg</a:t>
            </a:r>
            <a:r>
              <a:rPr lang="fr-FR" dirty="0">
                <a:solidFill>
                  <a:schemeClr val="bg1"/>
                </a:solidFill>
                <a:latin typeface="Söhne"/>
              </a:rPr>
              <a:t> qu'il trouve, en ignorant tous les autres </a:t>
            </a:r>
            <a:r>
              <a:rPr lang="fr-FR" b="1" dirty="0">
                <a:solidFill>
                  <a:schemeClr val="bg1"/>
                </a:solidFill>
                <a:latin typeface="Söhne"/>
              </a:rPr>
              <a:t>selon l'ordre suivant </a:t>
            </a:r>
          </a:p>
        </p:txBody>
      </p:sp>
      <p:sp>
        <p:nvSpPr>
          <p:cNvPr id="36" name="ZoneTexte 35">
            <a:extLst>
              <a:ext uri="{FF2B5EF4-FFF2-40B4-BE49-F238E27FC236}">
                <a16:creationId xmlns:a16="http://schemas.microsoft.com/office/drawing/2014/main" id="{2C66F1B9-BBCC-7153-EFEA-52A871C7E9BB}"/>
              </a:ext>
            </a:extLst>
          </p:cNvPr>
          <p:cNvSpPr txBox="1"/>
          <p:nvPr/>
        </p:nvSpPr>
        <p:spPr>
          <a:xfrm>
            <a:off x="6637357" y="3168474"/>
            <a:ext cx="5328973" cy="584775"/>
          </a:xfrm>
          <a:prstGeom prst="rect">
            <a:avLst/>
          </a:prstGeom>
          <a:noFill/>
        </p:spPr>
        <p:txBody>
          <a:bodyPr wrap="square">
            <a:spAutoFit/>
          </a:bodyPr>
          <a:lstStyle/>
          <a:p>
            <a:r>
              <a:rPr lang="en-US" sz="1600" b="1" dirty="0">
                <a:solidFill>
                  <a:schemeClr val="bg1"/>
                </a:solidFill>
                <a:latin typeface="Courier New" panose="02070309020205020404" pitchFamily="49" charset="0"/>
                <a:cs typeface="Courier New" panose="02070309020205020404" pitchFamily="49" charset="0"/>
              </a:rPr>
              <a:t>ANSIBLE_CONFIG</a:t>
            </a:r>
          </a:p>
          <a:p>
            <a:r>
              <a:rPr lang="fr-FR" sz="1600" dirty="0">
                <a:solidFill>
                  <a:schemeClr val="bg1"/>
                </a:solidFill>
                <a:latin typeface="Courier New" panose="02070309020205020404" pitchFamily="49" charset="0"/>
                <a:cs typeface="Courier New" panose="02070309020205020404" pitchFamily="49" charset="0"/>
              </a:rPr>
              <a:t>export ANSIBLE_CONFIG=/chemin/</a:t>
            </a:r>
            <a:r>
              <a:rPr lang="fr-FR" sz="1600" dirty="0" err="1">
                <a:solidFill>
                  <a:schemeClr val="bg1"/>
                </a:solidFill>
                <a:latin typeface="Courier New" panose="02070309020205020404" pitchFamily="49" charset="0"/>
                <a:cs typeface="Courier New" panose="02070309020205020404" pitchFamily="49" charset="0"/>
              </a:rPr>
              <a:t>ansible.cfg</a:t>
            </a:r>
            <a:endParaRPr lang="fr-FR" sz="1600" dirty="0">
              <a:solidFill>
                <a:schemeClr val="bg1"/>
              </a:solidFill>
              <a:latin typeface="Courier New" panose="02070309020205020404" pitchFamily="49" charset="0"/>
              <a:cs typeface="Courier New" panose="02070309020205020404" pitchFamily="49" charset="0"/>
            </a:endParaRPr>
          </a:p>
        </p:txBody>
      </p:sp>
      <p:sp>
        <p:nvSpPr>
          <p:cNvPr id="38" name="ZoneTexte 37">
            <a:extLst>
              <a:ext uri="{FF2B5EF4-FFF2-40B4-BE49-F238E27FC236}">
                <a16:creationId xmlns:a16="http://schemas.microsoft.com/office/drawing/2014/main" id="{100E0099-AE4E-2F7C-5B98-480D049D886A}"/>
              </a:ext>
            </a:extLst>
          </p:cNvPr>
          <p:cNvSpPr txBox="1"/>
          <p:nvPr/>
        </p:nvSpPr>
        <p:spPr>
          <a:xfrm>
            <a:off x="6727531" y="3955173"/>
            <a:ext cx="5043090" cy="338554"/>
          </a:xfrm>
          <a:prstGeom prst="rect">
            <a:avLst/>
          </a:prstGeom>
          <a:noFill/>
        </p:spPr>
        <p:txBody>
          <a:bodyPr wrap="square">
            <a:spAutoFit/>
          </a:bodyPr>
          <a:lstStyle/>
          <a:p>
            <a:r>
              <a:rPr lang="en-US" sz="1600" b="1" dirty="0" err="1">
                <a:solidFill>
                  <a:schemeClr val="bg1"/>
                </a:solidFill>
                <a:latin typeface="Courier New" panose="02070309020205020404" pitchFamily="49" charset="0"/>
                <a:cs typeface="Courier New" panose="02070309020205020404" pitchFamily="49" charset="0"/>
              </a:rPr>
              <a:t>ansible.cfg</a:t>
            </a:r>
            <a:r>
              <a:rPr lang="en-US" sz="1600" b="1" dirty="0">
                <a:solidFill>
                  <a:schemeClr val="bg1"/>
                </a:solidFill>
                <a:latin typeface="Courier New" panose="02070309020205020404" pitchFamily="49" charset="0"/>
                <a:cs typeface="Courier New" panose="02070309020205020404" pitchFamily="49" charset="0"/>
              </a:rPr>
              <a:t> </a:t>
            </a:r>
            <a:r>
              <a:rPr lang="en-US" sz="1600" dirty="0">
                <a:solidFill>
                  <a:schemeClr val="bg1"/>
                </a:solidFill>
                <a:latin typeface="Courier New" panose="02070309020205020404" pitchFamily="49" charset="0"/>
                <a:cs typeface="Courier New" panose="02070309020205020404" pitchFamily="49" charset="0"/>
              </a:rPr>
              <a:t>(in the current directory)</a:t>
            </a:r>
          </a:p>
        </p:txBody>
      </p:sp>
      <p:sp>
        <p:nvSpPr>
          <p:cNvPr id="40" name="ZoneTexte 39">
            <a:extLst>
              <a:ext uri="{FF2B5EF4-FFF2-40B4-BE49-F238E27FC236}">
                <a16:creationId xmlns:a16="http://schemas.microsoft.com/office/drawing/2014/main" id="{536DA6D0-8B0A-37BB-86CA-86E7A0897A2E}"/>
              </a:ext>
            </a:extLst>
          </p:cNvPr>
          <p:cNvSpPr txBox="1"/>
          <p:nvPr/>
        </p:nvSpPr>
        <p:spPr>
          <a:xfrm>
            <a:off x="6838505" y="4469579"/>
            <a:ext cx="4857624" cy="338554"/>
          </a:xfrm>
          <a:prstGeom prst="rect">
            <a:avLst/>
          </a:prstGeom>
          <a:noFill/>
        </p:spPr>
        <p:txBody>
          <a:bodyPr wrap="square">
            <a:spAutoFit/>
          </a:bodyPr>
          <a:lstStyle/>
          <a:p>
            <a:r>
              <a:rPr lang="en-US" sz="1600" dirty="0">
                <a:solidFill>
                  <a:schemeClr val="bg1"/>
                </a:solidFill>
                <a:latin typeface="Courier New" panose="02070309020205020404" pitchFamily="49" charset="0"/>
                <a:cs typeface="Courier New" panose="02070309020205020404" pitchFamily="49" charset="0"/>
              </a:rPr>
              <a:t>~/.</a:t>
            </a:r>
            <a:r>
              <a:rPr lang="en-US" sz="1600" dirty="0" err="1">
                <a:solidFill>
                  <a:schemeClr val="bg1"/>
                </a:solidFill>
                <a:latin typeface="Courier New" panose="02070309020205020404" pitchFamily="49" charset="0"/>
                <a:cs typeface="Courier New" panose="02070309020205020404" pitchFamily="49" charset="0"/>
              </a:rPr>
              <a:t>ansible.cfg</a:t>
            </a:r>
            <a:r>
              <a:rPr lang="en-US" sz="1600" dirty="0">
                <a:solidFill>
                  <a:schemeClr val="bg1"/>
                </a:solidFill>
                <a:latin typeface="Courier New" panose="02070309020205020404" pitchFamily="49" charset="0"/>
                <a:cs typeface="Courier New" panose="02070309020205020404" pitchFamily="49" charset="0"/>
              </a:rPr>
              <a:t> (in the home directory)</a:t>
            </a:r>
          </a:p>
        </p:txBody>
      </p:sp>
      <p:sp>
        <p:nvSpPr>
          <p:cNvPr id="41" name="Rectangle 40">
            <a:extLst>
              <a:ext uri="{FF2B5EF4-FFF2-40B4-BE49-F238E27FC236}">
                <a16:creationId xmlns:a16="http://schemas.microsoft.com/office/drawing/2014/main" id="{8E042EFC-5AA0-A580-4AAE-AEE1656E82FF}"/>
              </a:ext>
            </a:extLst>
          </p:cNvPr>
          <p:cNvSpPr/>
          <p:nvPr/>
        </p:nvSpPr>
        <p:spPr>
          <a:xfrm>
            <a:off x="6990905" y="4967140"/>
            <a:ext cx="4154173" cy="64117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71497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32</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sp>
        <p:nvSpPr>
          <p:cNvPr id="4" name="ZoneTexte 3">
            <a:extLst>
              <a:ext uri="{FF2B5EF4-FFF2-40B4-BE49-F238E27FC236}">
                <a16:creationId xmlns:a16="http://schemas.microsoft.com/office/drawing/2014/main" id="{57BD9C38-A755-A40B-CC89-D6EDB83EB48C}"/>
              </a:ext>
            </a:extLst>
          </p:cNvPr>
          <p:cNvSpPr txBox="1"/>
          <p:nvPr/>
        </p:nvSpPr>
        <p:spPr>
          <a:xfrm>
            <a:off x="590669" y="2653962"/>
            <a:ext cx="4286152" cy="2545377"/>
          </a:xfrm>
          <a:prstGeom prst="rect">
            <a:avLst/>
          </a:prstGeom>
          <a:noFill/>
        </p:spPr>
        <p:txBody>
          <a:bodyPr wrap="square">
            <a:spAutoFit/>
          </a:bodyPr>
          <a:lstStyle/>
          <a:p>
            <a:pPr marL="285750" indent="-285750" algn="l">
              <a:lnSpc>
                <a:spcPct val="150000"/>
              </a:lnSpc>
              <a:buClr>
                <a:srgbClr val="FF0000"/>
              </a:buClr>
              <a:buFont typeface="Wingdings" panose="05000000000000000000" pitchFamily="2" charset="2"/>
              <a:buChar char="§"/>
            </a:pPr>
            <a:r>
              <a:rPr lang="fr-FR" b="1" dirty="0">
                <a:solidFill>
                  <a:schemeClr val="bg1"/>
                </a:solidFill>
                <a:latin typeface="Calibri" panose="020F0502020204030204" pitchFamily="34" charset="0"/>
                <a:cs typeface="Calibri" panose="020F0502020204030204" pitchFamily="34" charset="0"/>
              </a:rPr>
              <a:t>Nom du </a:t>
            </a:r>
            <a:r>
              <a:rPr lang="fr-FR" b="1" dirty="0" err="1">
                <a:solidFill>
                  <a:schemeClr val="bg1"/>
                </a:solidFill>
                <a:latin typeface="Calibri" panose="020F0502020204030204" pitchFamily="34" charset="0"/>
                <a:cs typeface="Calibri" panose="020F0502020204030204" pitchFamily="34" charset="0"/>
              </a:rPr>
              <a:t>playbook</a:t>
            </a:r>
            <a:r>
              <a:rPr lang="fr-FR" b="1" dirty="0">
                <a:solidFill>
                  <a:schemeClr val="bg1"/>
                </a:solidFill>
                <a:latin typeface="Calibri" panose="020F0502020204030204" pitchFamily="34" charset="0"/>
                <a:cs typeface="Calibri" panose="020F0502020204030204" pitchFamily="34" charset="0"/>
              </a:rPr>
              <a:t> :</a:t>
            </a:r>
            <a:endParaRPr lang="fr-FR" dirty="0">
              <a:solidFill>
                <a:schemeClr val="bg1"/>
              </a:solidFill>
              <a:latin typeface="Calibri" panose="020F0502020204030204" pitchFamily="34" charset="0"/>
              <a:cs typeface="Calibri" panose="020F0502020204030204" pitchFamily="34" charset="0"/>
            </a:endParaRPr>
          </a:p>
          <a:p>
            <a:pPr marL="285750" indent="-285750" algn="l">
              <a:lnSpc>
                <a:spcPct val="150000"/>
              </a:lnSpc>
              <a:buClr>
                <a:srgbClr val="FF0000"/>
              </a:buClr>
              <a:buFont typeface="Wingdings" panose="05000000000000000000" pitchFamily="2" charset="2"/>
              <a:buChar char="§"/>
            </a:pPr>
            <a:r>
              <a:rPr lang="fr-FR" b="1" dirty="0">
                <a:solidFill>
                  <a:schemeClr val="bg1"/>
                </a:solidFill>
                <a:latin typeface="Calibri" panose="020F0502020204030204" pitchFamily="34" charset="0"/>
                <a:cs typeface="Calibri" panose="020F0502020204030204" pitchFamily="34" charset="0"/>
              </a:rPr>
              <a:t>Liste des hôtes cibles : </a:t>
            </a:r>
          </a:p>
          <a:p>
            <a:pPr marL="285750" indent="-285750" algn="l">
              <a:lnSpc>
                <a:spcPct val="150000"/>
              </a:lnSpc>
              <a:buClr>
                <a:srgbClr val="FF0000"/>
              </a:buClr>
              <a:buFont typeface="Wingdings" panose="05000000000000000000" pitchFamily="2" charset="2"/>
              <a:buChar char="§"/>
            </a:pPr>
            <a:r>
              <a:rPr lang="fr-FR" b="1" dirty="0">
                <a:solidFill>
                  <a:schemeClr val="bg1"/>
                </a:solidFill>
                <a:latin typeface="Calibri" panose="020F0502020204030204" pitchFamily="34" charset="0"/>
                <a:cs typeface="Calibri" panose="020F0502020204030204" pitchFamily="34" charset="0"/>
              </a:rPr>
              <a:t>Tâches :</a:t>
            </a:r>
            <a:r>
              <a:rPr lang="fr-FR" dirty="0">
                <a:solidFill>
                  <a:schemeClr val="bg1"/>
                </a:solidFill>
                <a:latin typeface="Calibri" panose="020F0502020204030204" pitchFamily="34" charset="0"/>
                <a:cs typeface="Calibri" panose="020F0502020204030204" pitchFamily="34" charset="0"/>
              </a:rPr>
              <a:t>. </a:t>
            </a:r>
          </a:p>
          <a:p>
            <a:pPr marL="285750" indent="-285750" algn="l">
              <a:lnSpc>
                <a:spcPct val="150000"/>
              </a:lnSpc>
              <a:buClr>
                <a:srgbClr val="FF0000"/>
              </a:buClr>
              <a:buFont typeface="Wingdings" panose="05000000000000000000" pitchFamily="2" charset="2"/>
              <a:buChar char="§"/>
            </a:pPr>
            <a:r>
              <a:rPr lang="fr-FR" b="1" dirty="0">
                <a:solidFill>
                  <a:schemeClr val="bg1"/>
                </a:solidFill>
                <a:latin typeface="Calibri" panose="020F0502020204030204" pitchFamily="34" charset="0"/>
                <a:cs typeface="Calibri" panose="020F0502020204030204" pitchFamily="34" charset="0"/>
              </a:rPr>
              <a:t>Variables : </a:t>
            </a:r>
          </a:p>
          <a:p>
            <a:pPr marL="285750" indent="-285750" algn="l">
              <a:lnSpc>
                <a:spcPct val="150000"/>
              </a:lnSpc>
              <a:buClr>
                <a:srgbClr val="FF0000"/>
              </a:buClr>
              <a:buFont typeface="Wingdings" panose="05000000000000000000" pitchFamily="2" charset="2"/>
              <a:buChar char="§"/>
            </a:pPr>
            <a:r>
              <a:rPr lang="fr-FR" b="1" dirty="0">
                <a:solidFill>
                  <a:schemeClr val="bg1"/>
                </a:solidFill>
                <a:latin typeface="Calibri" panose="020F0502020204030204" pitchFamily="34" charset="0"/>
                <a:cs typeface="Calibri" panose="020F0502020204030204" pitchFamily="34" charset="0"/>
              </a:rPr>
              <a:t>Handlers : </a:t>
            </a:r>
          </a:p>
          <a:p>
            <a:pPr marL="285750" indent="-285750" algn="l">
              <a:lnSpc>
                <a:spcPct val="150000"/>
              </a:lnSpc>
              <a:buClr>
                <a:srgbClr val="FF0000"/>
              </a:buClr>
              <a:buFont typeface="Wingdings" panose="05000000000000000000" pitchFamily="2" charset="2"/>
              <a:buChar char="§"/>
            </a:pPr>
            <a:r>
              <a:rPr lang="fr-FR" b="1" dirty="0">
                <a:solidFill>
                  <a:schemeClr val="bg1"/>
                </a:solidFill>
                <a:latin typeface="Calibri" panose="020F0502020204030204" pitchFamily="34" charset="0"/>
                <a:cs typeface="Calibri" panose="020F0502020204030204" pitchFamily="34" charset="0"/>
              </a:rPr>
              <a:t>Stratégies de mise à jour :</a:t>
            </a:r>
            <a:endParaRPr lang="fr-FR" dirty="0">
              <a:solidFill>
                <a:schemeClr val="bg1"/>
              </a:solidFill>
              <a:latin typeface="Calibri" panose="020F0502020204030204" pitchFamily="34" charset="0"/>
              <a:cs typeface="Calibri" panose="020F0502020204030204" pitchFamily="34" charset="0"/>
            </a:endParaRPr>
          </a:p>
        </p:txBody>
      </p:sp>
      <p:sp>
        <p:nvSpPr>
          <p:cNvPr id="10" name="ZoneTexte 9">
            <a:extLst>
              <a:ext uri="{FF2B5EF4-FFF2-40B4-BE49-F238E27FC236}">
                <a16:creationId xmlns:a16="http://schemas.microsoft.com/office/drawing/2014/main" id="{B75BBB7F-19DA-D40D-C335-EE2DEA7F05B5}"/>
              </a:ext>
            </a:extLst>
          </p:cNvPr>
          <p:cNvSpPr txBox="1"/>
          <p:nvPr/>
        </p:nvSpPr>
        <p:spPr>
          <a:xfrm>
            <a:off x="283579" y="1217771"/>
            <a:ext cx="5468785" cy="1477328"/>
          </a:xfrm>
          <a:prstGeom prst="rect">
            <a:avLst/>
          </a:prstGeom>
          <a:noFill/>
        </p:spPr>
        <p:txBody>
          <a:bodyPr wrap="square">
            <a:spAutoFit/>
          </a:bodyPr>
          <a:lstStyle/>
          <a:p>
            <a:pPr algn="l"/>
            <a:r>
              <a:rPr lang="fr-FR" b="1" dirty="0" err="1">
                <a:solidFill>
                  <a:schemeClr val="bg1"/>
                </a:solidFill>
                <a:latin typeface="Calibri" panose="020F0502020204030204" pitchFamily="34" charset="0"/>
                <a:cs typeface="Calibri" panose="020F0502020204030204" pitchFamily="34" charset="0"/>
              </a:rPr>
              <a:t>Playbook</a:t>
            </a:r>
            <a:r>
              <a:rPr lang="fr-FR" b="1" dirty="0">
                <a:solidFill>
                  <a:schemeClr val="bg1"/>
                </a:solidFill>
                <a:latin typeface="Calibri" panose="020F0502020204030204" pitchFamily="34" charset="0"/>
                <a:cs typeface="Calibri" panose="020F0502020204030204" pitchFamily="34" charset="0"/>
              </a:rPr>
              <a:t> Ansible  : </a:t>
            </a:r>
            <a:r>
              <a:rPr lang="fr-FR" dirty="0">
                <a:solidFill>
                  <a:schemeClr val="bg1"/>
                </a:solidFill>
                <a:latin typeface="Calibri" panose="020F0502020204030204" pitchFamily="34" charset="0"/>
                <a:cs typeface="Calibri" panose="020F0502020204030204" pitchFamily="34" charset="0"/>
              </a:rPr>
              <a:t>est un fichier </a:t>
            </a:r>
            <a:r>
              <a:rPr lang="fr-FR" b="1" i="1" dirty="0">
                <a:solidFill>
                  <a:schemeClr val="bg1"/>
                </a:solidFill>
                <a:latin typeface="Calibri" panose="020F0502020204030204" pitchFamily="34" charset="0"/>
                <a:cs typeface="Calibri" panose="020F0502020204030204" pitchFamily="34" charset="0"/>
              </a:rPr>
              <a:t>YAML</a:t>
            </a:r>
            <a:r>
              <a:rPr lang="fr-FR" dirty="0">
                <a:solidFill>
                  <a:schemeClr val="bg1"/>
                </a:solidFill>
                <a:latin typeface="Calibri" panose="020F0502020204030204" pitchFamily="34" charset="0"/>
                <a:cs typeface="Calibri" panose="020F0502020204030204" pitchFamily="34" charset="0"/>
              </a:rPr>
              <a:t> qui contient une série d'instructions décrivant les tâches à effectuer sur un ensemble d'hôtes cibles. </a:t>
            </a:r>
          </a:p>
          <a:p>
            <a:pPr algn="l"/>
            <a:endParaRPr lang="fr-FR" dirty="0">
              <a:solidFill>
                <a:schemeClr val="bg1"/>
              </a:solidFill>
              <a:latin typeface="Calibri" panose="020F0502020204030204" pitchFamily="34" charset="0"/>
              <a:cs typeface="Calibri" panose="020F0502020204030204" pitchFamily="34" charset="0"/>
            </a:endParaRPr>
          </a:p>
          <a:p>
            <a:pPr algn="l"/>
            <a:r>
              <a:rPr lang="fr-FR" dirty="0">
                <a:solidFill>
                  <a:schemeClr val="bg1"/>
                </a:solidFill>
                <a:latin typeface="Calibri" panose="020F0502020204030204" pitchFamily="34" charset="0"/>
                <a:cs typeface="Calibri" panose="020F0502020204030204" pitchFamily="34" charset="0"/>
              </a:rPr>
              <a:t>Les principaux éléments d'un </a:t>
            </a:r>
            <a:r>
              <a:rPr lang="fr-FR" dirty="0" err="1">
                <a:solidFill>
                  <a:schemeClr val="bg1"/>
                </a:solidFill>
                <a:latin typeface="Calibri" panose="020F0502020204030204" pitchFamily="34" charset="0"/>
                <a:cs typeface="Calibri" panose="020F0502020204030204" pitchFamily="34" charset="0"/>
              </a:rPr>
              <a:t>playbook</a:t>
            </a:r>
            <a:r>
              <a:rPr lang="fr-FR" dirty="0">
                <a:solidFill>
                  <a:schemeClr val="bg1"/>
                </a:solidFill>
                <a:latin typeface="Calibri" panose="020F0502020204030204" pitchFamily="34" charset="0"/>
                <a:cs typeface="Calibri" panose="020F0502020204030204" pitchFamily="34" charset="0"/>
              </a:rPr>
              <a:t> Ansible </a:t>
            </a:r>
            <a:r>
              <a:rPr lang="fr-FR" b="0" i="0" dirty="0">
                <a:solidFill>
                  <a:srgbClr val="0D0D0D"/>
                </a:solidFill>
                <a:effectLst/>
                <a:highlight>
                  <a:srgbClr val="FFFFFF"/>
                </a:highlight>
                <a:latin typeface="Calibri" panose="020F0502020204030204" pitchFamily="34" charset="0"/>
                <a:cs typeface="Calibri" panose="020F0502020204030204" pitchFamily="34" charset="0"/>
              </a:rPr>
              <a:t>:</a:t>
            </a:r>
          </a:p>
        </p:txBody>
      </p:sp>
      <p:sp>
        <p:nvSpPr>
          <p:cNvPr id="11" name="ZoneTexte 10">
            <a:extLst>
              <a:ext uri="{FF2B5EF4-FFF2-40B4-BE49-F238E27FC236}">
                <a16:creationId xmlns:a16="http://schemas.microsoft.com/office/drawing/2014/main" id="{DA172AF4-1A1E-4A65-4817-8F924AF6EC8A}"/>
              </a:ext>
            </a:extLst>
          </p:cNvPr>
          <p:cNvSpPr txBox="1"/>
          <p:nvPr/>
        </p:nvSpPr>
        <p:spPr>
          <a:xfrm>
            <a:off x="5191640" y="2269830"/>
            <a:ext cx="3010890" cy="3108543"/>
          </a:xfrm>
          <a:prstGeom prst="rect">
            <a:avLst/>
          </a:prstGeom>
          <a:solidFill>
            <a:schemeClr val="bg1">
              <a:lumMod val="85000"/>
            </a:schemeClr>
          </a:solidFill>
        </p:spPr>
        <p:txBody>
          <a:bodyPr wrap="square" rtlCol="0">
            <a:spAutoFit/>
          </a:bodyPr>
          <a:lstStyle/>
          <a:p>
            <a:pPr>
              <a:buClr>
                <a:srgbClr val="FF0000"/>
              </a:buClr>
            </a:pP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web_servers:vars</a:t>
            </a:r>
            <a:r>
              <a:rPr lang="fr-FR" sz="1400" dirty="0">
                <a:latin typeface="Courier New" panose="02070309020205020404" pitchFamily="49" charset="0"/>
                <a:cs typeface="Courier New" panose="02070309020205020404" pitchFamily="49" charset="0"/>
              </a:rPr>
              <a:t>]</a:t>
            </a:r>
          </a:p>
          <a:p>
            <a:pPr>
              <a:buClr>
                <a:srgbClr val="FF0000"/>
              </a:buClr>
            </a:pPr>
            <a:r>
              <a:rPr lang="fr-FR" sz="1400" dirty="0" err="1">
                <a:latin typeface="Courier New" panose="02070309020205020404" pitchFamily="49" charset="0"/>
                <a:cs typeface="Courier New" panose="02070309020205020404" pitchFamily="49" charset="0"/>
              </a:rPr>
              <a:t>web_app_dir</a:t>
            </a:r>
            <a:r>
              <a:rPr lang="fr-FR" sz="1400" dirty="0">
                <a:latin typeface="Courier New" panose="02070309020205020404" pitchFamily="49" charset="0"/>
                <a:cs typeface="Courier New" panose="02070309020205020404" pitchFamily="49" charset="0"/>
              </a:rPr>
              <a:t>=/var/www/html</a:t>
            </a:r>
          </a:p>
          <a:p>
            <a:pPr>
              <a:buClr>
                <a:srgbClr val="FF0000"/>
              </a:buClr>
            </a:pPr>
            <a:endParaRPr lang="fr-FR" sz="1400" dirty="0">
              <a:latin typeface="Courier New" panose="02070309020205020404" pitchFamily="49" charset="0"/>
              <a:cs typeface="Courier New" panose="02070309020205020404" pitchFamily="49" charset="0"/>
            </a:endParaRPr>
          </a:p>
          <a:p>
            <a:pPr>
              <a:buClr>
                <a:srgbClr val="FF0000"/>
              </a:buClr>
            </a:pPr>
            <a:r>
              <a:rPr lang="fr-FR" sz="1400" dirty="0">
                <a:latin typeface="Courier New" panose="02070309020205020404" pitchFamily="49" charset="0"/>
                <a:cs typeface="Courier New" panose="02070309020205020404" pitchFamily="49" charset="0"/>
              </a:rPr>
              <a:t>[</a:t>
            </a:r>
            <a:r>
              <a:rPr lang="fr-FR" sz="1400" b="1" dirty="0" err="1">
                <a:latin typeface="Courier New" panose="02070309020205020404" pitchFamily="49" charset="0"/>
                <a:cs typeface="Courier New" panose="02070309020205020404" pitchFamily="49" charset="0"/>
              </a:rPr>
              <a:t>web_servers:</a:t>
            </a:r>
            <a:r>
              <a:rPr lang="fr-FR" sz="1400" b="1" dirty="0" err="1">
                <a:solidFill>
                  <a:srgbClr val="002060"/>
                </a:solidFill>
                <a:latin typeface="Courier New" panose="02070309020205020404" pitchFamily="49" charset="0"/>
                <a:cs typeface="Courier New" panose="02070309020205020404" pitchFamily="49" charset="0"/>
              </a:rPr>
              <a:t>tasks</a:t>
            </a:r>
            <a:r>
              <a:rPr lang="fr-FR" sz="1400" dirty="0">
                <a:latin typeface="Courier New" panose="02070309020205020404" pitchFamily="49" charset="0"/>
                <a:cs typeface="Courier New" panose="02070309020205020404" pitchFamily="49" charset="0"/>
              </a:rPr>
              <a:t>]</a:t>
            </a:r>
          </a:p>
          <a:p>
            <a:pPr>
              <a:buClr>
                <a:srgbClr val="FF0000"/>
              </a:buClr>
            </a:pP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name</a:t>
            </a:r>
            <a:r>
              <a:rPr lang="fr-FR" sz="1400" dirty="0">
                <a:latin typeface="Courier New" panose="02070309020205020404" pitchFamily="49" charset="0"/>
                <a:cs typeface="Courier New" panose="02070309020205020404" pitchFamily="49" charset="0"/>
              </a:rPr>
              <a:t>: Installer Apache</a:t>
            </a:r>
          </a:p>
          <a:p>
            <a:pPr>
              <a:buClr>
                <a:srgbClr val="FF0000"/>
              </a:buClr>
            </a:pP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yum</a:t>
            </a:r>
            <a:r>
              <a:rPr lang="fr-FR" sz="1400" dirty="0">
                <a:latin typeface="Courier New" panose="02070309020205020404" pitchFamily="49" charset="0"/>
                <a:cs typeface="Courier New" panose="02070309020205020404" pitchFamily="49" charset="0"/>
              </a:rPr>
              <a:t>:</a:t>
            </a:r>
          </a:p>
          <a:p>
            <a:pPr>
              <a:buClr>
                <a:srgbClr val="FF0000"/>
              </a:buClr>
            </a:pP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name</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httpd</a:t>
            </a:r>
            <a:endParaRPr lang="fr-FR" sz="1400" dirty="0">
              <a:latin typeface="Courier New" panose="02070309020205020404" pitchFamily="49" charset="0"/>
              <a:cs typeface="Courier New" panose="02070309020205020404" pitchFamily="49" charset="0"/>
            </a:endParaRPr>
          </a:p>
          <a:p>
            <a:pPr>
              <a:buClr>
                <a:srgbClr val="FF0000"/>
              </a:buClr>
            </a:pPr>
            <a:r>
              <a:rPr lang="fr-FR" sz="1400" dirty="0">
                <a:latin typeface="Courier New" panose="02070309020205020404" pitchFamily="49" charset="0"/>
                <a:cs typeface="Courier New" panose="02070309020205020404" pitchFamily="49" charset="0"/>
              </a:rPr>
              <a:t>    state: </a:t>
            </a:r>
            <a:r>
              <a:rPr lang="fr-FR" sz="1400" dirty="0" err="1">
                <a:latin typeface="Courier New" panose="02070309020205020404" pitchFamily="49" charset="0"/>
                <a:cs typeface="Courier New" panose="02070309020205020404" pitchFamily="49" charset="0"/>
              </a:rPr>
              <a:t>present</a:t>
            </a:r>
            <a:endParaRPr lang="fr-FR" sz="1400" dirty="0">
              <a:latin typeface="Courier New" panose="02070309020205020404" pitchFamily="49" charset="0"/>
              <a:cs typeface="Courier New" panose="02070309020205020404" pitchFamily="49" charset="0"/>
            </a:endParaRPr>
          </a:p>
          <a:p>
            <a:pPr>
              <a:buClr>
                <a:srgbClr val="FF0000"/>
              </a:buClr>
            </a:pPr>
            <a:endParaRPr lang="fr-FR" sz="1400" dirty="0">
              <a:latin typeface="Courier New" panose="02070309020205020404" pitchFamily="49" charset="0"/>
              <a:cs typeface="Courier New" panose="02070309020205020404" pitchFamily="49" charset="0"/>
            </a:endParaRPr>
          </a:p>
          <a:p>
            <a:pPr>
              <a:buClr>
                <a:srgbClr val="FF0000"/>
              </a:buClr>
            </a:pPr>
            <a:r>
              <a:rPr lang="fr-FR" sz="1400" b="1" dirty="0">
                <a:latin typeface="Courier New" panose="02070309020205020404" pitchFamily="49" charset="0"/>
                <a:cs typeface="Courier New" panose="02070309020205020404" pitchFamily="49" charset="0"/>
              </a:rPr>
              <a:t>[</a:t>
            </a:r>
            <a:r>
              <a:rPr lang="fr-FR" sz="1400" b="1" dirty="0" err="1">
                <a:latin typeface="Courier New" panose="02070309020205020404" pitchFamily="49" charset="0"/>
                <a:cs typeface="Courier New" panose="02070309020205020404" pitchFamily="49" charset="0"/>
              </a:rPr>
              <a:t>database_servers:</a:t>
            </a:r>
            <a:r>
              <a:rPr lang="fr-FR" sz="1400" b="1" dirty="0" err="1">
                <a:solidFill>
                  <a:srgbClr val="002060"/>
                </a:solidFill>
                <a:latin typeface="Courier New" panose="02070309020205020404" pitchFamily="49" charset="0"/>
                <a:cs typeface="Courier New" panose="02070309020205020404" pitchFamily="49" charset="0"/>
              </a:rPr>
              <a:t>tasks</a:t>
            </a:r>
            <a:r>
              <a:rPr lang="fr-FR" sz="1400" dirty="0">
                <a:latin typeface="Courier New" panose="02070309020205020404" pitchFamily="49" charset="0"/>
                <a:cs typeface="Courier New" panose="02070309020205020404" pitchFamily="49" charset="0"/>
              </a:rPr>
              <a:t>]</a:t>
            </a:r>
          </a:p>
          <a:p>
            <a:pPr>
              <a:buClr>
                <a:srgbClr val="FF0000"/>
              </a:buClr>
            </a:pP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name</a:t>
            </a:r>
            <a:r>
              <a:rPr lang="fr-FR" sz="1400" dirty="0">
                <a:latin typeface="Courier New" panose="02070309020205020404" pitchFamily="49" charset="0"/>
                <a:cs typeface="Courier New" panose="02070309020205020404" pitchFamily="49" charset="0"/>
              </a:rPr>
              <a:t>: Installer MySQL</a:t>
            </a:r>
          </a:p>
          <a:p>
            <a:pPr>
              <a:buClr>
                <a:srgbClr val="FF0000"/>
              </a:buClr>
            </a:pP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yum</a:t>
            </a:r>
            <a:r>
              <a:rPr lang="fr-FR" sz="1400" dirty="0">
                <a:latin typeface="Courier New" panose="02070309020205020404" pitchFamily="49" charset="0"/>
                <a:cs typeface="Courier New" panose="02070309020205020404" pitchFamily="49" charset="0"/>
              </a:rPr>
              <a:t>:</a:t>
            </a:r>
          </a:p>
          <a:p>
            <a:pPr>
              <a:buClr>
                <a:srgbClr val="FF0000"/>
              </a:buClr>
            </a:pP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name</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mysql</a:t>
            </a:r>
            <a:endParaRPr lang="fr-FR" sz="1400" dirty="0">
              <a:latin typeface="Courier New" panose="02070309020205020404" pitchFamily="49" charset="0"/>
              <a:cs typeface="Courier New" panose="02070309020205020404" pitchFamily="49" charset="0"/>
            </a:endParaRPr>
          </a:p>
          <a:p>
            <a:pPr>
              <a:buClr>
                <a:srgbClr val="FF0000"/>
              </a:buClr>
            </a:pPr>
            <a:r>
              <a:rPr lang="fr-FR" sz="1400" dirty="0">
                <a:latin typeface="Courier New" panose="02070309020205020404" pitchFamily="49" charset="0"/>
                <a:cs typeface="Courier New" panose="02070309020205020404" pitchFamily="49" charset="0"/>
              </a:rPr>
              <a:t>    state: </a:t>
            </a:r>
            <a:r>
              <a:rPr lang="fr-FR" sz="1400" dirty="0" err="1">
                <a:latin typeface="Courier New" panose="02070309020205020404" pitchFamily="49" charset="0"/>
                <a:cs typeface="Courier New" panose="02070309020205020404" pitchFamily="49" charset="0"/>
              </a:rPr>
              <a:t>present</a:t>
            </a:r>
            <a:endParaRPr lang="fr-FR" sz="1400" dirty="0">
              <a:latin typeface="Courier New" panose="02070309020205020404" pitchFamily="49" charset="0"/>
              <a:cs typeface="Courier New" panose="02070309020205020404" pitchFamily="49" charset="0"/>
            </a:endParaRPr>
          </a:p>
        </p:txBody>
      </p:sp>
      <p:sp>
        <p:nvSpPr>
          <p:cNvPr id="12" name="ZoneTexte 11">
            <a:extLst>
              <a:ext uri="{FF2B5EF4-FFF2-40B4-BE49-F238E27FC236}">
                <a16:creationId xmlns:a16="http://schemas.microsoft.com/office/drawing/2014/main" id="{B5C4A31D-F107-D4C1-2B84-F4B3A1F2D88C}"/>
              </a:ext>
            </a:extLst>
          </p:cNvPr>
          <p:cNvSpPr txBox="1"/>
          <p:nvPr/>
        </p:nvSpPr>
        <p:spPr>
          <a:xfrm>
            <a:off x="8517349" y="2269830"/>
            <a:ext cx="3010890" cy="4401205"/>
          </a:xfrm>
          <a:prstGeom prst="rect">
            <a:avLst/>
          </a:prstGeom>
          <a:solidFill>
            <a:schemeClr val="bg1">
              <a:lumMod val="85000"/>
            </a:schemeClr>
          </a:solidFill>
        </p:spPr>
        <p:txBody>
          <a:bodyPr wrap="square" rtlCol="0">
            <a:spAutoFit/>
          </a:bodyPr>
          <a:lstStyle/>
          <a:p>
            <a:pPr>
              <a:buClr>
                <a:srgbClr val="FF0000"/>
              </a:buClr>
            </a:pPr>
            <a:r>
              <a:rPr lang="fr-FR" sz="1400" dirty="0"/>
              <a:t>---</a:t>
            </a:r>
          </a:p>
          <a:p>
            <a:pPr>
              <a:buClr>
                <a:srgbClr val="FF0000"/>
              </a:buClr>
            </a:pPr>
            <a:r>
              <a:rPr lang="fr-FR" sz="1400" dirty="0"/>
              <a:t>- </a:t>
            </a:r>
            <a:r>
              <a:rPr lang="fr-FR" sz="1400" dirty="0" err="1"/>
              <a:t>name</a:t>
            </a:r>
            <a:r>
              <a:rPr lang="fr-FR" sz="1400" dirty="0"/>
              <a:t>: </a:t>
            </a:r>
            <a:r>
              <a:rPr lang="fr-FR" sz="1400" dirty="0" err="1"/>
              <a:t>Playbook</a:t>
            </a:r>
            <a:r>
              <a:rPr lang="fr-FR" sz="1400" dirty="0"/>
              <a:t> d'exemple</a:t>
            </a:r>
          </a:p>
          <a:p>
            <a:pPr>
              <a:buClr>
                <a:srgbClr val="FF0000"/>
              </a:buClr>
            </a:pPr>
            <a:r>
              <a:rPr lang="fr-FR" sz="1400" b="1" dirty="0"/>
              <a:t>  hosts: </a:t>
            </a:r>
            <a:r>
              <a:rPr lang="fr-FR" sz="1400" b="1" dirty="0" err="1"/>
              <a:t>web_servers</a:t>
            </a:r>
            <a:endParaRPr lang="fr-FR" sz="1400" b="1" dirty="0"/>
          </a:p>
          <a:p>
            <a:pPr>
              <a:buClr>
                <a:srgbClr val="FF0000"/>
              </a:buClr>
            </a:pPr>
            <a:r>
              <a:rPr lang="fr-FR" sz="1400" dirty="0"/>
              <a:t>  vars:</a:t>
            </a:r>
          </a:p>
          <a:p>
            <a:pPr>
              <a:buClr>
                <a:srgbClr val="FF0000"/>
              </a:buClr>
            </a:pPr>
            <a:r>
              <a:rPr lang="fr-FR" sz="1400" dirty="0"/>
              <a:t>    </a:t>
            </a:r>
            <a:r>
              <a:rPr lang="fr-FR" sz="1400" dirty="0" err="1"/>
              <a:t>http_port</a:t>
            </a:r>
            <a:r>
              <a:rPr lang="fr-FR" sz="1400" dirty="0"/>
              <a:t>: 80</a:t>
            </a:r>
          </a:p>
          <a:p>
            <a:pPr>
              <a:buClr>
                <a:srgbClr val="FF0000"/>
              </a:buClr>
            </a:pPr>
            <a:r>
              <a:rPr lang="fr-FR" sz="1400" b="1" dirty="0">
                <a:solidFill>
                  <a:srgbClr val="002060"/>
                </a:solidFill>
              </a:rPr>
              <a:t>  </a:t>
            </a:r>
            <a:r>
              <a:rPr lang="fr-FR" sz="1400" b="1" dirty="0" err="1">
                <a:solidFill>
                  <a:srgbClr val="002060"/>
                </a:solidFill>
              </a:rPr>
              <a:t>tasks</a:t>
            </a:r>
            <a:r>
              <a:rPr lang="fr-FR" sz="1400" b="1" dirty="0">
                <a:solidFill>
                  <a:srgbClr val="002060"/>
                </a:solidFill>
              </a:rPr>
              <a:t>:</a:t>
            </a:r>
          </a:p>
          <a:p>
            <a:pPr>
              <a:buClr>
                <a:srgbClr val="FF0000"/>
              </a:buClr>
            </a:pPr>
            <a:r>
              <a:rPr lang="fr-FR" sz="1400" dirty="0"/>
              <a:t>    - </a:t>
            </a:r>
            <a:r>
              <a:rPr lang="fr-FR" sz="1400" dirty="0" err="1"/>
              <a:t>name</a:t>
            </a:r>
            <a:r>
              <a:rPr lang="fr-FR" sz="1400" dirty="0"/>
              <a:t>: Installer Apache</a:t>
            </a:r>
          </a:p>
          <a:p>
            <a:pPr>
              <a:buClr>
                <a:srgbClr val="FF0000"/>
              </a:buClr>
            </a:pPr>
            <a:r>
              <a:rPr lang="fr-FR" sz="1400" dirty="0"/>
              <a:t>      </a:t>
            </a:r>
            <a:r>
              <a:rPr lang="fr-FR" sz="1400" dirty="0" err="1"/>
              <a:t>yum</a:t>
            </a:r>
            <a:r>
              <a:rPr lang="fr-FR" sz="1400" dirty="0"/>
              <a:t>:</a:t>
            </a:r>
          </a:p>
          <a:p>
            <a:pPr>
              <a:buClr>
                <a:srgbClr val="FF0000"/>
              </a:buClr>
            </a:pPr>
            <a:r>
              <a:rPr lang="fr-FR" sz="1400" dirty="0"/>
              <a:t>        </a:t>
            </a:r>
            <a:r>
              <a:rPr lang="fr-FR" sz="1400" dirty="0" err="1"/>
              <a:t>name</a:t>
            </a:r>
            <a:r>
              <a:rPr lang="fr-FR" sz="1400" dirty="0"/>
              <a:t>: </a:t>
            </a:r>
            <a:r>
              <a:rPr lang="fr-FR" sz="1400" dirty="0" err="1"/>
              <a:t>httpd</a:t>
            </a:r>
            <a:endParaRPr lang="fr-FR" sz="1400" dirty="0"/>
          </a:p>
          <a:p>
            <a:pPr>
              <a:buClr>
                <a:srgbClr val="FF0000"/>
              </a:buClr>
            </a:pPr>
            <a:r>
              <a:rPr lang="fr-FR" sz="1400" dirty="0"/>
              <a:t>        state: </a:t>
            </a:r>
            <a:r>
              <a:rPr lang="fr-FR" sz="1400" dirty="0" err="1"/>
              <a:t>present</a:t>
            </a:r>
            <a:endParaRPr lang="fr-FR" sz="1400" dirty="0"/>
          </a:p>
          <a:p>
            <a:pPr>
              <a:buClr>
                <a:srgbClr val="FF0000"/>
              </a:buClr>
            </a:pPr>
            <a:endParaRPr lang="fr-FR" sz="1400" dirty="0"/>
          </a:p>
          <a:p>
            <a:pPr>
              <a:buClr>
                <a:srgbClr val="FF0000"/>
              </a:buClr>
            </a:pPr>
            <a:r>
              <a:rPr lang="fr-FR" sz="1400" dirty="0"/>
              <a:t>- </a:t>
            </a:r>
            <a:r>
              <a:rPr lang="fr-FR" sz="1400" dirty="0" err="1"/>
              <a:t>name</a:t>
            </a:r>
            <a:r>
              <a:rPr lang="fr-FR" sz="1400" dirty="0"/>
              <a:t>: </a:t>
            </a:r>
            <a:r>
              <a:rPr lang="fr-FR" sz="1400" dirty="0" err="1"/>
              <a:t>Playbook</a:t>
            </a:r>
            <a:r>
              <a:rPr lang="fr-FR" sz="1400" dirty="0"/>
              <a:t> d'exemple</a:t>
            </a:r>
          </a:p>
          <a:p>
            <a:pPr>
              <a:buClr>
                <a:srgbClr val="FF0000"/>
              </a:buClr>
            </a:pPr>
            <a:r>
              <a:rPr lang="fr-FR" sz="1400" dirty="0"/>
              <a:t>  </a:t>
            </a:r>
            <a:r>
              <a:rPr lang="fr-FR" sz="1400" b="1" dirty="0"/>
              <a:t>hosts: </a:t>
            </a:r>
            <a:r>
              <a:rPr lang="fr-FR" sz="1400" b="1" dirty="0" err="1"/>
              <a:t>database_servers</a:t>
            </a:r>
            <a:endParaRPr lang="fr-FR" sz="1400" b="1" dirty="0"/>
          </a:p>
          <a:p>
            <a:pPr>
              <a:buClr>
                <a:srgbClr val="FF0000"/>
              </a:buClr>
            </a:pPr>
            <a:r>
              <a:rPr lang="fr-FR" sz="1400" dirty="0"/>
              <a:t>  vars:</a:t>
            </a:r>
          </a:p>
          <a:p>
            <a:pPr>
              <a:buClr>
                <a:srgbClr val="FF0000"/>
              </a:buClr>
            </a:pPr>
            <a:r>
              <a:rPr lang="fr-FR" sz="1400" dirty="0"/>
              <a:t>    </a:t>
            </a:r>
            <a:r>
              <a:rPr lang="fr-FR" sz="1400" dirty="0" err="1"/>
              <a:t>db_port</a:t>
            </a:r>
            <a:r>
              <a:rPr lang="fr-FR" sz="1400" dirty="0"/>
              <a:t>: 3306</a:t>
            </a:r>
          </a:p>
          <a:p>
            <a:pPr>
              <a:buClr>
                <a:srgbClr val="FF0000"/>
              </a:buClr>
            </a:pPr>
            <a:r>
              <a:rPr lang="fr-FR" sz="1400" dirty="0"/>
              <a:t>  </a:t>
            </a:r>
            <a:r>
              <a:rPr lang="fr-FR" sz="1400" b="1" dirty="0" err="1">
                <a:solidFill>
                  <a:srgbClr val="002060"/>
                </a:solidFill>
              </a:rPr>
              <a:t>tasks</a:t>
            </a:r>
            <a:r>
              <a:rPr lang="fr-FR" sz="1400" b="1" dirty="0">
                <a:solidFill>
                  <a:srgbClr val="002060"/>
                </a:solidFill>
              </a:rPr>
              <a:t>:</a:t>
            </a:r>
          </a:p>
          <a:p>
            <a:pPr>
              <a:buClr>
                <a:srgbClr val="FF0000"/>
              </a:buClr>
            </a:pPr>
            <a:r>
              <a:rPr lang="fr-FR" sz="1400" dirty="0"/>
              <a:t>    - </a:t>
            </a:r>
            <a:r>
              <a:rPr lang="fr-FR" sz="1400" dirty="0" err="1"/>
              <a:t>name</a:t>
            </a:r>
            <a:r>
              <a:rPr lang="fr-FR" sz="1400" dirty="0"/>
              <a:t>: Installer MySQL</a:t>
            </a:r>
          </a:p>
          <a:p>
            <a:pPr>
              <a:buClr>
                <a:srgbClr val="FF0000"/>
              </a:buClr>
            </a:pPr>
            <a:r>
              <a:rPr lang="fr-FR" sz="1400" dirty="0"/>
              <a:t>      </a:t>
            </a:r>
            <a:r>
              <a:rPr lang="fr-FR" sz="1400" dirty="0" err="1"/>
              <a:t>yum</a:t>
            </a:r>
            <a:r>
              <a:rPr lang="fr-FR" sz="1400" dirty="0"/>
              <a:t>:</a:t>
            </a:r>
          </a:p>
          <a:p>
            <a:pPr>
              <a:buClr>
                <a:srgbClr val="FF0000"/>
              </a:buClr>
            </a:pPr>
            <a:r>
              <a:rPr lang="fr-FR" sz="1400" dirty="0"/>
              <a:t>        </a:t>
            </a:r>
            <a:r>
              <a:rPr lang="fr-FR" sz="1400" dirty="0" err="1"/>
              <a:t>name</a:t>
            </a:r>
            <a:r>
              <a:rPr lang="fr-FR" sz="1400" dirty="0"/>
              <a:t>: </a:t>
            </a:r>
            <a:r>
              <a:rPr lang="fr-FR" sz="1400" dirty="0" err="1"/>
              <a:t>mysql</a:t>
            </a:r>
            <a:endParaRPr lang="fr-FR" sz="1400" dirty="0"/>
          </a:p>
          <a:p>
            <a:pPr>
              <a:buClr>
                <a:srgbClr val="FF0000"/>
              </a:buClr>
            </a:pPr>
            <a:r>
              <a:rPr lang="fr-FR" sz="1400" dirty="0"/>
              <a:t>        state: </a:t>
            </a:r>
            <a:r>
              <a:rPr lang="fr-FR" sz="1400" dirty="0" err="1"/>
              <a:t>present</a:t>
            </a:r>
            <a:endParaRPr lang="fr-FR" sz="1400" dirty="0"/>
          </a:p>
        </p:txBody>
      </p:sp>
      <p:sp>
        <p:nvSpPr>
          <p:cNvPr id="13" name="ZoneTexte 12">
            <a:extLst>
              <a:ext uri="{FF2B5EF4-FFF2-40B4-BE49-F238E27FC236}">
                <a16:creationId xmlns:a16="http://schemas.microsoft.com/office/drawing/2014/main" id="{B360B709-8DBF-2C87-8226-BACF4D4D152E}"/>
              </a:ext>
            </a:extLst>
          </p:cNvPr>
          <p:cNvSpPr txBox="1"/>
          <p:nvPr/>
        </p:nvSpPr>
        <p:spPr>
          <a:xfrm>
            <a:off x="5142255" y="1924806"/>
            <a:ext cx="511679" cy="369332"/>
          </a:xfrm>
          <a:prstGeom prst="rect">
            <a:avLst/>
          </a:prstGeom>
          <a:noFill/>
        </p:spPr>
        <p:txBody>
          <a:bodyPr wrap="none" rtlCol="0">
            <a:spAutoFit/>
          </a:bodyPr>
          <a:lstStyle/>
          <a:p>
            <a:r>
              <a:rPr lang="fr-FR" b="1" dirty="0">
                <a:solidFill>
                  <a:srgbClr val="FFFF00"/>
                </a:solidFill>
              </a:rPr>
              <a:t>.</a:t>
            </a:r>
            <a:r>
              <a:rPr lang="fr-FR" b="1" dirty="0" err="1">
                <a:solidFill>
                  <a:srgbClr val="FFFF00"/>
                </a:solidFill>
              </a:rPr>
              <a:t>ini</a:t>
            </a:r>
            <a:endParaRPr lang="fr-FR" b="1" dirty="0">
              <a:solidFill>
                <a:srgbClr val="FFFF00"/>
              </a:solidFill>
            </a:endParaRPr>
          </a:p>
        </p:txBody>
      </p:sp>
      <p:sp>
        <p:nvSpPr>
          <p:cNvPr id="14" name="ZoneTexte 13">
            <a:extLst>
              <a:ext uri="{FF2B5EF4-FFF2-40B4-BE49-F238E27FC236}">
                <a16:creationId xmlns:a16="http://schemas.microsoft.com/office/drawing/2014/main" id="{974336CE-47D5-FECF-4D02-B57BBF799F90}"/>
              </a:ext>
            </a:extLst>
          </p:cNvPr>
          <p:cNvSpPr txBox="1"/>
          <p:nvPr/>
        </p:nvSpPr>
        <p:spPr>
          <a:xfrm>
            <a:off x="8423648" y="1941459"/>
            <a:ext cx="744563" cy="369332"/>
          </a:xfrm>
          <a:prstGeom prst="rect">
            <a:avLst/>
          </a:prstGeom>
          <a:noFill/>
        </p:spPr>
        <p:txBody>
          <a:bodyPr wrap="none" rtlCol="0">
            <a:spAutoFit/>
          </a:bodyPr>
          <a:lstStyle/>
          <a:p>
            <a:r>
              <a:rPr lang="fr-FR" b="1" dirty="0">
                <a:solidFill>
                  <a:srgbClr val="FFFF00"/>
                </a:solidFill>
              </a:rPr>
              <a:t>.</a:t>
            </a:r>
            <a:r>
              <a:rPr lang="fr-FR" b="1" dirty="0" err="1">
                <a:solidFill>
                  <a:srgbClr val="FFFF00"/>
                </a:solidFill>
              </a:rPr>
              <a:t>Yaml</a:t>
            </a:r>
            <a:endParaRPr lang="fr-FR" b="1" dirty="0">
              <a:solidFill>
                <a:srgbClr val="FFFF00"/>
              </a:solidFill>
            </a:endParaRPr>
          </a:p>
        </p:txBody>
      </p:sp>
      <p:sp>
        <p:nvSpPr>
          <p:cNvPr id="3" name="ZoneTexte 2">
            <a:extLst>
              <a:ext uri="{FF2B5EF4-FFF2-40B4-BE49-F238E27FC236}">
                <a16:creationId xmlns:a16="http://schemas.microsoft.com/office/drawing/2014/main" id="{F70BC982-6167-B5DD-BB35-C1AD4CF32491}"/>
              </a:ext>
            </a:extLst>
          </p:cNvPr>
          <p:cNvSpPr txBox="1"/>
          <p:nvPr/>
        </p:nvSpPr>
        <p:spPr>
          <a:xfrm>
            <a:off x="1008999" y="263111"/>
            <a:ext cx="7345769"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err="1">
                <a:solidFill>
                  <a:schemeClr val="bg1"/>
                </a:solidFill>
                <a:effectLst/>
                <a:latin typeface="Arial Black" panose="020B0A04020102020204" pitchFamily="34" charset="0"/>
                <a:ea typeface="Calibri" panose="020F0502020204030204" pitchFamily="34" charset="0"/>
                <a:cs typeface="Calibri" panose="020F0502020204030204" pitchFamily="34" charset="0"/>
              </a:rPr>
              <a:t>Playbook</a:t>
            </a:r>
            <a:endParaRPr lang="fr-FR" sz="3200" dirty="0">
              <a:solidFill>
                <a:schemeClr val="bg1"/>
              </a:solidFill>
            </a:endParaRPr>
          </a:p>
        </p:txBody>
      </p:sp>
    </p:spTree>
    <p:extLst>
      <p:ext uri="{BB962C8B-B14F-4D97-AF65-F5344CB8AC3E}">
        <p14:creationId xmlns:p14="http://schemas.microsoft.com/office/powerpoint/2010/main" val="30136082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33</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sp>
        <p:nvSpPr>
          <p:cNvPr id="3" name="ZoneTexte 2">
            <a:extLst>
              <a:ext uri="{FF2B5EF4-FFF2-40B4-BE49-F238E27FC236}">
                <a16:creationId xmlns:a16="http://schemas.microsoft.com/office/drawing/2014/main" id="{27D1A145-DF30-E6C9-0123-FEA37F0A5E9E}"/>
              </a:ext>
            </a:extLst>
          </p:cNvPr>
          <p:cNvSpPr txBox="1"/>
          <p:nvPr/>
        </p:nvSpPr>
        <p:spPr>
          <a:xfrm>
            <a:off x="1008999" y="263111"/>
            <a:ext cx="7345769"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err="1">
                <a:solidFill>
                  <a:schemeClr val="bg1"/>
                </a:solidFill>
                <a:effectLst/>
                <a:latin typeface="Arial Black" panose="020B0A04020102020204" pitchFamily="34" charset="0"/>
                <a:ea typeface="Calibri" panose="020F0502020204030204" pitchFamily="34" charset="0"/>
                <a:cs typeface="Calibri" panose="020F0502020204030204" pitchFamily="34" charset="0"/>
              </a:rPr>
              <a:t>Playbook</a:t>
            </a:r>
            <a:endParaRPr lang="fr-FR" sz="3200" dirty="0">
              <a:solidFill>
                <a:schemeClr val="bg1"/>
              </a:solidFill>
            </a:endParaRPr>
          </a:p>
        </p:txBody>
      </p:sp>
      <p:sp>
        <p:nvSpPr>
          <p:cNvPr id="4" name="Google Shape;795;p32">
            <a:extLst>
              <a:ext uri="{FF2B5EF4-FFF2-40B4-BE49-F238E27FC236}">
                <a16:creationId xmlns:a16="http://schemas.microsoft.com/office/drawing/2014/main" id="{EEC5D4A3-903C-25B0-6140-71E7D6B1164D}"/>
              </a:ext>
            </a:extLst>
          </p:cNvPr>
          <p:cNvSpPr/>
          <p:nvPr/>
        </p:nvSpPr>
        <p:spPr>
          <a:xfrm>
            <a:off x="1092212" y="6306401"/>
            <a:ext cx="0" cy="405473"/>
          </a:xfrm>
          <a:custGeom>
            <a:avLst/>
            <a:gdLst/>
            <a:ahLst/>
            <a:cxnLst/>
            <a:rect l="l" t="t" r="r" b="b"/>
            <a:pathLst>
              <a:path w="120000" h="457200" extrusionOk="0">
                <a:moveTo>
                  <a:pt x="0" y="456599"/>
                </a:moveTo>
                <a:lnTo>
                  <a:pt x="0" y="0"/>
                </a:lnTo>
              </a:path>
            </a:pathLst>
          </a:custGeom>
          <a:noFill/>
          <a:ln w="9525" cap="flat" cmpd="sng">
            <a:solidFill>
              <a:srgbClr val="EE0000"/>
            </a:solidFill>
            <a:prstDash val="solid"/>
            <a:round/>
            <a:headEnd type="none" w="sm" len="sm"/>
            <a:tailEnd type="none" w="sm" len="sm"/>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31">
              <a:solidFill>
                <a:schemeClr val="dk1"/>
              </a:solidFill>
              <a:latin typeface="Calibri"/>
              <a:ea typeface="Calibri"/>
              <a:cs typeface="Calibri"/>
              <a:sym typeface="Calibri"/>
            </a:endParaRPr>
          </a:p>
        </p:txBody>
      </p:sp>
      <p:sp>
        <p:nvSpPr>
          <p:cNvPr id="8" name="Google Shape;799;p32">
            <a:extLst>
              <a:ext uri="{FF2B5EF4-FFF2-40B4-BE49-F238E27FC236}">
                <a16:creationId xmlns:a16="http://schemas.microsoft.com/office/drawing/2014/main" id="{7978C694-6AC3-367A-F4B7-C2C9D65285CE}"/>
              </a:ext>
            </a:extLst>
          </p:cNvPr>
          <p:cNvSpPr txBox="1">
            <a:spLocks noGrp="1"/>
          </p:cNvSpPr>
          <p:nvPr/>
        </p:nvSpPr>
        <p:spPr>
          <a:xfrm>
            <a:off x="361977" y="1420969"/>
            <a:ext cx="2311853" cy="319136"/>
          </a:xfrm>
          <a:prstGeom prst="rect">
            <a:avLst/>
          </a:prstGeom>
          <a:noFill/>
          <a:ln>
            <a:noFill/>
          </a:ln>
        </p:spPr>
        <p:txBody>
          <a:bodyPr spcFirstLastPara="1" wrap="square" lIns="0" tIns="11250" rIns="0" bIns="0"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85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354164" lvl="0" indent="-342900" algn="l">
              <a:lnSpc>
                <a:spcPct val="100000"/>
              </a:lnSpc>
              <a:spcBef>
                <a:spcPts val="0"/>
              </a:spcBef>
              <a:spcAft>
                <a:spcPts val="0"/>
              </a:spcAft>
              <a:buClr>
                <a:srgbClr val="FFFFFF"/>
              </a:buClr>
              <a:buSzPct val="100000"/>
              <a:buFont typeface="Wingdings" panose="05000000000000000000" pitchFamily="2" charset="2"/>
              <a:buChar char="§"/>
            </a:pPr>
            <a:r>
              <a:rPr lang="en-US" sz="2000" b="1" dirty="0">
                <a:solidFill>
                  <a:schemeClr val="bg1"/>
                </a:solidFill>
              </a:rPr>
              <a:t>Ansible playbooks</a:t>
            </a:r>
            <a:endParaRPr sz="2000" b="1" dirty="0">
              <a:solidFill>
                <a:schemeClr val="bg1"/>
              </a:solidFill>
            </a:endParaRPr>
          </a:p>
        </p:txBody>
      </p:sp>
      <p:sp>
        <p:nvSpPr>
          <p:cNvPr id="17" name="Google Shape;801;p32">
            <a:extLst>
              <a:ext uri="{FF2B5EF4-FFF2-40B4-BE49-F238E27FC236}">
                <a16:creationId xmlns:a16="http://schemas.microsoft.com/office/drawing/2014/main" id="{4FB524CA-A8F2-5BC9-A796-AB7507531D46}"/>
              </a:ext>
            </a:extLst>
          </p:cNvPr>
          <p:cNvSpPr txBox="1"/>
          <p:nvPr/>
        </p:nvSpPr>
        <p:spPr>
          <a:xfrm>
            <a:off x="5857460" y="1176148"/>
            <a:ext cx="6042990" cy="4996827"/>
          </a:xfrm>
          <a:prstGeom prst="rect">
            <a:avLst/>
          </a:prstGeom>
          <a:noFill/>
          <a:ln>
            <a:solidFill>
              <a:srgbClr val="FFFF00"/>
            </a:solidFill>
          </a:ln>
        </p:spPr>
        <p:txBody>
          <a:bodyPr spcFirstLastPara="1" wrap="square" lIns="0" tIns="1125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264" marR="0" lvl="0" indent="0" algn="l" rtl="0">
              <a:lnSpc>
                <a:spcPct val="118840"/>
              </a:lnSpc>
              <a:spcBef>
                <a:spcPts val="0"/>
              </a:spcBef>
              <a:spcAft>
                <a:spcPts val="0"/>
              </a:spcAft>
              <a:buNone/>
            </a:pPr>
            <a:r>
              <a:rPr lang="en-US" sz="1600" dirty="0">
                <a:solidFill>
                  <a:srgbClr val="FFFFFF"/>
                </a:solidFill>
                <a:latin typeface="Courier New" panose="02070309020205020404" pitchFamily="49" charset="0"/>
                <a:ea typeface="Consolas"/>
                <a:cs typeface="Courier New" panose="02070309020205020404" pitchFamily="49" charset="0"/>
                <a:sym typeface="Consolas"/>
              </a:rPr>
              <a:t>---</a:t>
            </a:r>
            <a:endParaRPr sz="1600" dirty="0">
              <a:solidFill>
                <a:schemeClr val="dk1"/>
              </a:solidFill>
              <a:latin typeface="Courier New" panose="02070309020205020404" pitchFamily="49" charset="0"/>
              <a:ea typeface="Consolas"/>
              <a:cs typeface="Courier New" panose="02070309020205020404" pitchFamily="49" charset="0"/>
              <a:sym typeface="Consolas"/>
            </a:endParaRPr>
          </a:p>
          <a:p>
            <a:pPr marL="10700" marR="4505" lvl="0" algn="l" rtl="0">
              <a:lnSpc>
                <a:spcPct val="117793"/>
              </a:lnSpc>
              <a:spcBef>
                <a:spcPts val="58"/>
              </a:spcBef>
              <a:spcAft>
                <a:spcPts val="0"/>
              </a:spcAft>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name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a:t>
            </a:r>
            <a:r>
              <a:rPr lang="en-US" sz="1600" dirty="0">
                <a:solidFill>
                  <a:schemeClr val="bg1"/>
                </a:solidFill>
                <a:latin typeface="Courier New" panose="02070309020205020404" pitchFamily="49" charset="0"/>
                <a:ea typeface="Consolas"/>
                <a:cs typeface="Courier New" panose="02070309020205020404" pitchFamily="49" charset="0"/>
                <a:sym typeface="Consolas"/>
              </a:rPr>
              <a:t>install and start </a:t>
            </a:r>
            <a:r>
              <a:rPr lang="en-US" sz="1600" dirty="0" err="1">
                <a:solidFill>
                  <a:schemeClr val="bg1"/>
                </a:solidFill>
                <a:latin typeface="Courier New" panose="02070309020205020404" pitchFamily="49" charset="0"/>
                <a:ea typeface="Consolas"/>
                <a:cs typeface="Courier New" panose="02070309020205020404" pitchFamily="49" charset="0"/>
                <a:sym typeface="Consolas"/>
              </a:rPr>
              <a:t>apache</a:t>
            </a:r>
            <a:r>
              <a:rPr lang="en-US" sz="1600" dirty="0">
                <a:solidFill>
                  <a:schemeClr val="bg1"/>
                </a:solidFill>
                <a:latin typeface="Courier New" panose="02070309020205020404" pitchFamily="49" charset="0"/>
                <a:ea typeface="Consolas"/>
                <a:cs typeface="Courier New" panose="02070309020205020404" pitchFamily="49" charset="0"/>
                <a:sym typeface="Consolas"/>
              </a:rPr>
              <a:t>  </a:t>
            </a:r>
          </a:p>
          <a:p>
            <a:pPr marL="10700" marR="4505" lvl="0" algn="l" rtl="0">
              <a:lnSpc>
                <a:spcPct val="117793"/>
              </a:lnSpc>
              <a:spcBef>
                <a:spcPts val="58"/>
              </a:spcBef>
              <a:spcAft>
                <a:spcPts val="0"/>
              </a:spcAft>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hosts</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web</a:t>
            </a:r>
            <a:endParaRPr sz="1600" dirty="0">
              <a:solidFill>
                <a:schemeClr val="dk1"/>
              </a:solidFill>
              <a:latin typeface="Courier New" panose="02070309020205020404" pitchFamily="49" charset="0"/>
              <a:ea typeface="Consolas"/>
              <a:cs typeface="Courier New" panose="02070309020205020404" pitchFamily="49" charset="0"/>
              <a:sym typeface="Consolas"/>
            </a:endParaRPr>
          </a:p>
          <a:p>
            <a:pPr marL="184160" marR="0" lvl="0" indent="0" algn="l" rtl="0">
              <a:lnSpc>
                <a:spcPct val="114251"/>
              </a:lnSpc>
              <a:spcBef>
                <a:spcPts val="0"/>
              </a:spcBef>
              <a:spcAft>
                <a:spcPts val="0"/>
              </a:spcAft>
              <a:buNone/>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become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yes</a:t>
            </a:r>
          </a:p>
          <a:p>
            <a:pPr marL="11264" marR="0" lvl="0" indent="0" algn="l" rtl="0">
              <a:lnSpc>
                <a:spcPct val="118840"/>
              </a:lnSpc>
              <a:spcBef>
                <a:spcPts val="0"/>
              </a:spcBef>
              <a:spcAft>
                <a:spcPts val="0"/>
              </a:spcAft>
              <a:buNone/>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tasks</a:t>
            </a:r>
            <a:r>
              <a:rPr lang="en-US" sz="1600" dirty="0">
                <a:solidFill>
                  <a:srgbClr val="FFFFFF"/>
                </a:solidFill>
                <a:latin typeface="Courier New" panose="02070309020205020404" pitchFamily="49" charset="0"/>
                <a:ea typeface="Consolas"/>
                <a:cs typeface="Courier New" panose="02070309020205020404" pitchFamily="49" charset="0"/>
                <a:sym typeface="Consolas"/>
              </a:rPr>
              <a:t>:</a:t>
            </a:r>
            <a:endParaRPr lang="en-US" sz="1600" dirty="0">
              <a:solidFill>
                <a:schemeClr val="dk1"/>
              </a:solidFill>
              <a:latin typeface="Courier New" panose="02070309020205020404" pitchFamily="49" charset="0"/>
              <a:ea typeface="Consolas"/>
              <a:cs typeface="Courier New" panose="02070309020205020404" pitchFamily="49" charset="0"/>
              <a:sym typeface="Consolas"/>
            </a:endParaRPr>
          </a:p>
          <a:p>
            <a:pPr marL="416754" marR="4505" lvl="0" indent="-232594" algn="l" rtl="0">
              <a:lnSpc>
                <a:spcPct val="117793"/>
              </a:lnSpc>
              <a:spcBef>
                <a:spcPts val="58"/>
              </a:spcBef>
              <a:spcAft>
                <a:spcPts val="0"/>
              </a:spcAft>
              <a:buNone/>
            </a:pPr>
            <a:r>
              <a:rPr lang="en-US" sz="1600" dirty="0">
                <a:solidFill>
                  <a:srgbClr val="FFFFFF"/>
                </a:solidFill>
                <a:latin typeface="Courier New" panose="02070309020205020404" pitchFamily="49" charset="0"/>
                <a:ea typeface="Consolas"/>
                <a:cs typeface="Courier New" panose="02070309020205020404" pitchFamily="49" charset="0"/>
                <a:sym typeface="Consolas"/>
              </a:rPr>
              <a:t>   - </a:t>
            </a:r>
            <a:r>
              <a:rPr lang="en-US" sz="1600" dirty="0">
                <a:solidFill>
                  <a:srgbClr val="93D3E6"/>
                </a:solidFill>
                <a:latin typeface="Courier New" panose="02070309020205020404" pitchFamily="49" charset="0"/>
                <a:ea typeface="Consolas"/>
                <a:cs typeface="Courier New" panose="02070309020205020404" pitchFamily="49" charset="0"/>
                <a:sym typeface="Consolas"/>
              </a:rPr>
              <a:t>name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a:t>
            </a:r>
            <a:r>
              <a:rPr lang="en-US" sz="1600" dirty="0">
                <a:solidFill>
                  <a:schemeClr val="bg1"/>
                </a:solidFill>
                <a:latin typeface="Courier New" panose="02070309020205020404" pitchFamily="49" charset="0"/>
                <a:ea typeface="Consolas"/>
                <a:cs typeface="Courier New" panose="02070309020205020404" pitchFamily="49" charset="0"/>
                <a:sym typeface="Consolas"/>
              </a:rPr>
              <a:t>httpd package is present  </a:t>
            </a:r>
          </a:p>
          <a:p>
            <a:pPr marL="416754" marR="4505" lvl="0" indent="-232594" algn="l" rtl="0">
              <a:lnSpc>
                <a:spcPct val="117793"/>
              </a:lnSpc>
              <a:spcBef>
                <a:spcPts val="58"/>
              </a:spcBef>
              <a:spcAft>
                <a:spcPts val="0"/>
              </a:spcAft>
              <a:buNone/>
            </a:pPr>
            <a:r>
              <a:rPr lang="en-US" sz="1600" dirty="0">
                <a:solidFill>
                  <a:srgbClr val="EE0000"/>
                </a:solidFill>
                <a:latin typeface="Courier New" panose="02070309020205020404" pitchFamily="49" charset="0"/>
                <a:ea typeface="Consolas"/>
                <a:cs typeface="Courier New" panose="02070309020205020404" pitchFamily="49" charset="0"/>
                <a:sym typeface="Consolas"/>
              </a:rPr>
              <a:t>     </a:t>
            </a:r>
            <a:r>
              <a:rPr lang="en-US" sz="1600" dirty="0">
                <a:solidFill>
                  <a:srgbClr val="93D3E6"/>
                </a:solidFill>
                <a:latin typeface="Courier New" panose="02070309020205020404" pitchFamily="49" charset="0"/>
                <a:ea typeface="Consolas"/>
                <a:cs typeface="Courier New" panose="02070309020205020404" pitchFamily="49" charset="0"/>
                <a:sym typeface="Consolas"/>
              </a:rPr>
              <a:t>yum</a:t>
            </a:r>
            <a:r>
              <a:rPr lang="en-US" sz="1600" dirty="0">
                <a:solidFill>
                  <a:srgbClr val="FFFFFF"/>
                </a:solidFill>
                <a:latin typeface="Courier New" panose="02070309020205020404" pitchFamily="49" charset="0"/>
                <a:ea typeface="Consolas"/>
                <a:cs typeface="Courier New" panose="02070309020205020404" pitchFamily="49" charset="0"/>
                <a:sym typeface="Consolas"/>
              </a:rPr>
              <a:t>:</a:t>
            </a:r>
            <a:endParaRPr lang="en-US" sz="1600" dirty="0">
              <a:solidFill>
                <a:schemeClr val="dk1"/>
              </a:solidFill>
              <a:latin typeface="Courier New" panose="02070309020205020404" pitchFamily="49" charset="0"/>
              <a:ea typeface="Consolas"/>
              <a:cs typeface="Courier New" panose="02070309020205020404" pitchFamily="49" charset="0"/>
              <a:sym typeface="Consolas"/>
            </a:endParaRPr>
          </a:p>
          <a:p>
            <a:pPr marL="589651" marR="1242378" lvl="0" indent="0" algn="l" rtl="0">
              <a:lnSpc>
                <a:spcPct val="117793"/>
              </a:lnSpc>
              <a:spcBef>
                <a:spcPts val="0"/>
              </a:spcBef>
              <a:spcAft>
                <a:spcPts val="0"/>
              </a:spcAft>
              <a:buNone/>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name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httpd  </a:t>
            </a:r>
          </a:p>
          <a:p>
            <a:pPr marL="589651" marR="1242378" lvl="0" indent="0" algn="l" rtl="0">
              <a:lnSpc>
                <a:spcPct val="117793"/>
              </a:lnSpc>
              <a:spcBef>
                <a:spcPts val="0"/>
              </a:spcBef>
              <a:spcAft>
                <a:spcPts val="0"/>
              </a:spcAft>
              <a:buNone/>
            </a:pPr>
            <a:r>
              <a:rPr lang="en-US" sz="1600" dirty="0">
                <a:solidFill>
                  <a:srgbClr val="FFFFFF"/>
                </a:solidFill>
                <a:latin typeface="Courier New" panose="02070309020205020404" pitchFamily="49" charset="0"/>
                <a:ea typeface="Consolas"/>
                <a:cs typeface="Courier New" panose="02070309020205020404" pitchFamily="49" charset="0"/>
                <a:sym typeface="Consolas"/>
              </a:rPr>
              <a:t>    </a:t>
            </a:r>
            <a:r>
              <a:rPr lang="en-US" sz="1600" dirty="0">
                <a:solidFill>
                  <a:srgbClr val="93D3E6"/>
                </a:solidFill>
                <a:latin typeface="Courier New" panose="02070309020205020404" pitchFamily="49" charset="0"/>
                <a:ea typeface="Consolas"/>
                <a:cs typeface="Courier New" panose="02070309020205020404" pitchFamily="49" charset="0"/>
                <a:sym typeface="Consolas"/>
              </a:rPr>
              <a:t>state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latest</a:t>
            </a:r>
          </a:p>
          <a:p>
            <a:pPr marL="11263" marR="4505" lvl="0" algn="l" rtl="0">
              <a:lnSpc>
                <a:spcPct val="117793"/>
              </a:lnSpc>
              <a:spcBef>
                <a:spcPts val="0"/>
              </a:spcBef>
              <a:spcAft>
                <a:spcPts val="0"/>
              </a:spcAft>
              <a:buClr>
                <a:srgbClr val="FFFFFF"/>
              </a:buClr>
              <a:buSzPts val="1242"/>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 name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a:t>
            </a:r>
            <a:r>
              <a:rPr lang="en-US" sz="1600" dirty="0">
                <a:solidFill>
                  <a:schemeClr val="bg1"/>
                </a:solidFill>
                <a:latin typeface="Courier New" panose="02070309020205020404" pitchFamily="49" charset="0"/>
                <a:ea typeface="Consolas"/>
                <a:cs typeface="Courier New" panose="02070309020205020404" pitchFamily="49" charset="0"/>
                <a:sym typeface="Consolas"/>
              </a:rPr>
              <a:t>latest index.html file is present  </a:t>
            </a:r>
          </a:p>
          <a:p>
            <a:pPr marL="11263" marR="4505" lvl="0" algn="l" rtl="0">
              <a:lnSpc>
                <a:spcPct val="117793"/>
              </a:lnSpc>
              <a:spcBef>
                <a:spcPts val="0"/>
              </a:spcBef>
              <a:spcAft>
                <a:spcPts val="0"/>
              </a:spcAft>
              <a:buClr>
                <a:srgbClr val="FFFFFF"/>
              </a:buClr>
              <a:buSzPts val="1242"/>
            </a:pPr>
            <a:r>
              <a:rPr lang="en-US" sz="1600" dirty="0">
                <a:solidFill>
                  <a:srgbClr val="EE0000"/>
                </a:solidFill>
                <a:latin typeface="Courier New" panose="02070309020205020404" pitchFamily="49" charset="0"/>
                <a:ea typeface="Consolas"/>
                <a:cs typeface="Courier New" panose="02070309020205020404" pitchFamily="49" charset="0"/>
                <a:sym typeface="Consolas"/>
              </a:rPr>
              <a:t>      </a:t>
            </a:r>
            <a:r>
              <a:rPr lang="en-US" sz="1600" dirty="0">
                <a:solidFill>
                  <a:srgbClr val="93D3E6"/>
                </a:solidFill>
                <a:latin typeface="Courier New" panose="02070309020205020404" pitchFamily="49" charset="0"/>
                <a:ea typeface="Consolas"/>
                <a:cs typeface="Courier New" panose="02070309020205020404" pitchFamily="49" charset="0"/>
                <a:sym typeface="Consolas"/>
              </a:rPr>
              <a:t>template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a:t>
            </a:r>
            <a:endParaRPr lang="en-US" sz="1600" dirty="0">
              <a:solidFill>
                <a:schemeClr val="dk1"/>
              </a:solidFill>
              <a:latin typeface="Courier New" panose="02070309020205020404" pitchFamily="49" charset="0"/>
              <a:ea typeface="Consolas"/>
              <a:cs typeface="Courier New" panose="02070309020205020404" pitchFamily="49" charset="0"/>
              <a:sym typeface="Consolas"/>
            </a:endParaRPr>
          </a:p>
          <a:p>
            <a:pPr marL="357620" marR="1386553" lvl="0" indent="0" algn="l" rtl="0">
              <a:lnSpc>
                <a:spcPct val="117793"/>
              </a:lnSpc>
              <a:spcBef>
                <a:spcPts val="0"/>
              </a:spcBef>
              <a:spcAft>
                <a:spcPts val="0"/>
              </a:spcAft>
              <a:buNone/>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a:t>
            </a:r>
            <a:r>
              <a:rPr lang="en-US" sz="1600" dirty="0" err="1">
                <a:solidFill>
                  <a:srgbClr val="93D3E6"/>
                </a:solidFill>
                <a:latin typeface="Courier New" panose="02070309020205020404" pitchFamily="49" charset="0"/>
                <a:ea typeface="Consolas"/>
                <a:cs typeface="Courier New" panose="02070309020205020404" pitchFamily="49" charset="0"/>
                <a:sym typeface="Consolas"/>
              </a:rPr>
              <a:t>src</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files/index.html  </a:t>
            </a:r>
          </a:p>
          <a:p>
            <a:pPr marL="357620" marR="1386553" lvl="0" indent="0" algn="l" rtl="0">
              <a:lnSpc>
                <a:spcPct val="117793"/>
              </a:lnSpc>
              <a:spcBef>
                <a:spcPts val="0"/>
              </a:spcBef>
              <a:spcAft>
                <a:spcPts val="0"/>
              </a:spcAft>
              <a:buNone/>
            </a:pPr>
            <a:r>
              <a:rPr lang="en-US" sz="1600" dirty="0">
                <a:solidFill>
                  <a:srgbClr val="FFFFFF"/>
                </a:solidFill>
                <a:latin typeface="Courier New" panose="02070309020205020404" pitchFamily="49" charset="0"/>
                <a:ea typeface="Consolas"/>
                <a:cs typeface="Courier New" panose="02070309020205020404" pitchFamily="49" charset="0"/>
                <a:sym typeface="Consolas"/>
              </a:rPr>
              <a:t>     </a:t>
            </a:r>
            <a:r>
              <a:rPr lang="en-US" sz="1600" dirty="0" err="1">
                <a:solidFill>
                  <a:srgbClr val="93D3E6"/>
                </a:solidFill>
                <a:latin typeface="Courier New" panose="02070309020205020404" pitchFamily="49" charset="0"/>
                <a:ea typeface="Consolas"/>
                <a:cs typeface="Courier New" panose="02070309020205020404" pitchFamily="49" charset="0"/>
                <a:sym typeface="Consolas"/>
              </a:rPr>
              <a:t>dest</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/var/www/html/</a:t>
            </a:r>
          </a:p>
          <a:p>
            <a:pPr marL="357620" marR="1386553" lvl="0" algn="l" rtl="0">
              <a:lnSpc>
                <a:spcPct val="117793"/>
              </a:lnSpc>
              <a:spcBef>
                <a:spcPts val="0"/>
              </a:spcBef>
              <a:spcAft>
                <a:spcPts val="0"/>
              </a:spcAft>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name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a:t>
            </a:r>
            <a:r>
              <a:rPr lang="en-US" sz="1600" dirty="0">
                <a:solidFill>
                  <a:schemeClr val="bg1"/>
                </a:solidFill>
                <a:latin typeface="Courier New" panose="02070309020205020404" pitchFamily="49" charset="0"/>
                <a:ea typeface="Consolas"/>
                <a:cs typeface="Courier New" panose="02070309020205020404" pitchFamily="49" charset="0"/>
                <a:sym typeface="Consolas"/>
              </a:rPr>
              <a:t>httpd is started  </a:t>
            </a:r>
          </a:p>
          <a:p>
            <a:pPr marL="357620" marR="1386553" lvl="0" algn="l" rtl="0">
              <a:lnSpc>
                <a:spcPct val="117793"/>
              </a:lnSpc>
              <a:spcBef>
                <a:spcPts val="0"/>
              </a:spcBef>
              <a:spcAft>
                <a:spcPts val="0"/>
              </a:spcAft>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service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a:t>
            </a:r>
            <a:endParaRPr lang="en-US" sz="1600" dirty="0">
              <a:solidFill>
                <a:schemeClr val="dk1"/>
              </a:solidFill>
              <a:latin typeface="Courier New" panose="02070309020205020404" pitchFamily="49" charset="0"/>
              <a:ea typeface="Consolas"/>
              <a:cs typeface="Courier New" panose="02070309020205020404" pitchFamily="49" charset="0"/>
              <a:sym typeface="Consolas"/>
            </a:endParaRPr>
          </a:p>
          <a:p>
            <a:pPr marL="357620" marR="1992535" lvl="0" indent="0" algn="l" rtl="0">
              <a:lnSpc>
                <a:spcPct val="117793"/>
              </a:lnSpc>
              <a:spcBef>
                <a:spcPts val="0"/>
              </a:spcBef>
              <a:spcAft>
                <a:spcPts val="0"/>
              </a:spcAft>
              <a:buNone/>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name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httpd  </a:t>
            </a:r>
          </a:p>
          <a:p>
            <a:pPr marL="357620" marR="1992535" lvl="0" indent="0" algn="l" rtl="0">
              <a:lnSpc>
                <a:spcPct val="117793"/>
              </a:lnSpc>
              <a:spcBef>
                <a:spcPts val="0"/>
              </a:spcBef>
              <a:spcAft>
                <a:spcPts val="0"/>
              </a:spcAft>
              <a:buNone/>
            </a:pPr>
            <a:r>
              <a:rPr lang="en-US" sz="1600" dirty="0">
                <a:solidFill>
                  <a:srgbClr val="FFFFFF"/>
                </a:solidFill>
                <a:latin typeface="Courier New" panose="02070309020205020404" pitchFamily="49" charset="0"/>
                <a:ea typeface="Consolas"/>
                <a:cs typeface="Courier New" panose="02070309020205020404" pitchFamily="49" charset="0"/>
                <a:sym typeface="Consolas"/>
              </a:rPr>
              <a:t>    </a:t>
            </a:r>
            <a:r>
              <a:rPr lang="en-US" sz="1600" dirty="0">
                <a:solidFill>
                  <a:srgbClr val="93D3E6"/>
                </a:solidFill>
                <a:latin typeface="Courier New" panose="02070309020205020404" pitchFamily="49" charset="0"/>
                <a:ea typeface="Consolas"/>
                <a:cs typeface="Courier New" panose="02070309020205020404" pitchFamily="49" charset="0"/>
                <a:sym typeface="Consolas"/>
              </a:rPr>
              <a:t>state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started</a:t>
            </a:r>
            <a:endParaRPr sz="1600" dirty="0">
              <a:solidFill>
                <a:schemeClr val="dk1"/>
              </a:solidFill>
              <a:latin typeface="Courier New" panose="02070309020205020404" pitchFamily="49" charset="0"/>
              <a:ea typeface="Consolas"/>
              <a:cs typeface="Courier New" panose="02070309020205020404" pitchFamily="49" charset="0"/>
              <a:sym typeface="Consolas"/>
            </a:endParaRPr>
          </a:p>
        </p:txBody>
      </p:sp>
      <p:sp>
        <p:nvSpPr>
          <p:cNvPr id="18" name="Rectangle 17">
            <a:extLst>
              <a:ext uri="{FF2B5EF4-FFF2-40B4-BE49-F238E27FC236}">
                <a16:creationId xmlns:a16="http://schemas.microsoft.com/office/drawing/2014/main" id="{E12EE339-E2E8-ED04-2DE6-19A03563F882}"/>
              </a:ext>
            </a:extLst>
          </p:cNvPr>
          <p:cNvSpPr/>
          <p:nvPr/>
        </p:nvSpPr>
        <p:spPr>
          <a:xfrm>
            <a:off x="6003232" y="1476274"/>
            <a:ext cx="5539409" cy="4616886"/>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11999C42-3171-A6D5-6F2E-575F3BBBEEFA}"/>
              </a:ext>
            </a:extLst>
          </p:cNvPr>
          <p:cNvSpPr/>
          <p:nvPr/>
        </p:nvSpPr>
        <p:spPr>
          <a:xfrm>
            <a:off x="6308032" y="2663687"/>
            <a:ext cx="4511638" cy="124570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a:extLst>
              <a:ext uri="{FF2B5EF4-FFF2-40B4-BE49-F238E27FC236}">
                <a16:creationId xmlns:a16="http://schemas.microsoft.com/office/drawing/2014/main" id="{9FFA5C78-595C-E72D-C020-AF18E6B3CB74}"/>
              </a:ext>
            </a:extLst>
          </p:cNvPr>
          <p:cNvSpPr/>
          <p:nvPr/>
        </p:nvSpPr>
        <p:spPr>
          <a:xfrm>
            <a:off x="6586328" y="2968487"/>
            <a:ext cx="2239617" cy="848139"/>
          </a:xfrm>
          <a:prstGeom prst="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ZoneTexte 28">
            <a:extLst>
              <a:ext uri="{FF2B5EF4-FFF2-40B4-BE49-F238E27FC236}">
                <a16:creationId xmlns:a16="http://schemas.microsoft.com/office/drawing/2014/main" id="{ADF7855E-5507-AAAF-2CBA-6E74DF7B8A12}"/>
              </a:ext>
            </a:extLst>
          </p:cNvPr>
          <p:cNvSpPr txBox="1"/>
          <p:nvPr/>
        </p:nvSpPr>
        <p:spPr>
          <a:xfrm>
            <a:off x="270402" y="1764064"/>
            <a:ext cx="5539409" cy="1631216"/>
          </a:xfrm>
          <a:prstGeom prst="rect">
            <a:avLst/>
          </a:prstGeom>
          <a:noFill/>
        </p:spPr>
        <p:txBody>
          <a:bodyPr wrap="square">
            <a:spAutoFit/>
          </a:bodyPr>
          <a:lstStyle/>
          <a:p>
            <a:pPr marL="342900" indent="-342900">
              <a:buFont typeface="Wingdings" panose="05000000000000000000" pitchFamily="2" charset="2"/>
              <a:buChar char="§"/>
            </a:pPr>
            <a:r>
              <a:rPr lang="fr-FR" sz="2000" b="1" dirty="0">
                <a:solidFill>
                  <a:schemeClr val="bg1"/>
                </a:solidFill>
                <a:latin typeface="Calibri"/>
                <a:cs typeface="Calibri"/>
                <a:sym typeface="Calibri"/>
              </a:rPr>
              <a:t>Un </a:t>
            </a:r>
            <a:r>
              <a:rPr lang="fr-FR" sz="2000" b="1" dirty="0" err="1">
                <a:solidFill>
                  <a:schemeClr val="bg1"/>
                </a:solidFill>
                <a:latin typeface="Calibri"/>
                <a:cs typeface="Calibri"/>
                <a:sym typeface="Calibri"/>
              </a:rPr>
              <a:t>play</a:t>
            </a:r>
            <a:r>
              <a:rPr lang="fr-FR" sz="2000" b="1" dirty="0">
                <a:solidFill>
                  <a:schemeClr val="bg1"/>
                </a:solidFill>
                <a:latin typeface="Calibri"/>
                <a:cs typeface="Calibri"/>
                <a:sym typeface="Calibri"/>
              </a:rPr>
              <a:t> </a:t>
            </a:r>
            <a:r>
              <a:rPr lang="fr-FR" sz="2000" dirty="0">
                <a:solidFill>
                  <a:schemeClr val="bg1"/>
                </a:solidFill>
                <a:latin typeface="Calibri" panose="020F0502020204030204" pitchFamily="34" charset="0"/>
                <a:cs typeface="Calibri" panose="020F0502020204030204" pitchFamily="34" charset="0"/>
              </a:rPr>
              <a:t>est une section d'un </a:t>
            </a:r>
            <a:r>
              <a:rPr lang="fr-FR" sz="2000" dirty="0" err="1">
                <a:solidFill>
                  <a:schemeClr val="bg1"/>
                </a:solidFill>
                <a:latin typeface="Calibri" panose="020F0502020204030204" pitchFamily="34" charset="0"/>
                <a:cs typeface="Calibri" panose="020F0502020204030204" pitchFamily="34" charset="0"/>
              </a:rPr>
              <a:t>playbook</a:t>
            </a:r>
            <a:r>
              <a:rPr lang="fr-FR" sz="2000" dirty="0">
                <a:solidFill>
                  <a:schemeClr val="bg1"/>
                </a:solidFill>
                <a:latin typeface="Calibri" panose="020F0502020204030204" pitchFamily="34" charset="0"/>
                <a:cs typeface="Calibri" panose="020F0502020204030204" pitchFamily="34" charset="0"/>
              </a:rPr>
              <a:t> qui spécifie un ensemble d'hôtes sur lesquels les tâches doivent être exécutées. Il contient des variables spécifiques à ce </a:t>
            </a:r>
            <a:r>
              <a:rPr lang="fr-FR" sz="2000" dirty="0" err="1">
                <a:solidFill>
                  <a:schemeClr val="bg1"/>
                </a:solidFill>
                <a:latin typeface="Calibri" panose="020F0502020204030204" pitchFamily="34" charset="0"/>
                <a:cs typeface="Calibri" panose="020F0502020204030204" pitchFamily="34" charset="0"/>
              </a:rPr>
              <a:t>play</a:t>
            </a:r>
            <a:r>
              <a:rPr lang="fr-FR" sz="2000" dirty="0">
                <a:solidFill>
                  <a:schemeClr val="bg1"/>
                </a:solidFill>
                <a:latin typeface="Calibri" panose="020F0502020204030204" pitchFamily="34" charset="0"/>
                <a:cs typeface="Calibri" panose="020F0502020204030204" pitchFamily="34" charset="0"/>
              </a:rPr>
              <a:t> et une liste de tâches à exécuter sur ces hôtes.</a:t>
            </a:r>
          </a:p>
        </p:txBody>
      </p:sp>
      <p:sp>
        <p:nvSpPr>
          <p:cNvPr id="31" name="ZoneTexte 30">
            <a:extLst>
              <a:ext uri="{FF2B5EF4-FFF2-40B4-BE49-F238E27FC236}">
                <a16:creationId xmlns:a16="http://schemas.microsoft.com/office/drawing/2014/main" id="{14BA87F6-2B8B-EB7C-7C9D-68E4CFF5A2F4}"/>
              </a:ext>
            </a:extLst>
          </p:cNvPr>
          <p:cNvSpPr txBox="1"/>
          <p:nvPr/>
        </p:nvSpPr>
        <p:spPr>
          <a:xfrm>
            <a:off x="270402" y="3424504"/>
            <a:ext cx="5238204" cy="1938992"/>
          </a:xfrm>
          <a:prstGeom prst="rect">
            <a:avLst/>
          </a:prstGeom>
          <a:noFill/>
        </p:spPr>
        <p:txBody>
          <a:bodyPr wrap="square">
            <a:spAutoFit/>
          </a:bodyPr>
          <a:lstStyle/>
          <a:p>
            <a:pPr marL="342900" indent="-342900">
              <a:buFont typeface="Wingdings" panose="05000000000000000000" pitchFamily="2" charset="2"/>
              <a:buChar char="§"/>
            </a:pPr>
            <a:r>
              <a:rPr lang="fr-FR" sz="2000" b="1" dirty="0">
                <a:solidFill>
                  <a:schemeClr val="bg1"/>
                </a:solidFill>
                <a:latin typeface="Calibri" panose="020F0502020204030204" pitchFamily="34" charset="0"/>
                <a:cs typeface="Calibri" panose="020F0502020204030204" pitchFamily="34" charset="0"/>
              </a:rPr>
              <a:t>Une tâche (</a:t>
            </a:r>
            <a:r>
              <a:rPr lang="fr-FR" sz="2000" b="1" dirty="0" err="1">
                <a:solidFill>
                  <a:schemeClr val="bg1"/>
                </a:solidFill>
                <a:latin typeface="Calibri" panose="020F0502020204030204" pitchFamily="34" charset="0"/>
                <a:cs typeface="Calibri" panose="020F0502020204030204" pitchFamily="34" charset="0"/>
              </a:rPr>
              <a:t>task</a:t>
            </a:r>
            <a:r>
              <a:rPr lang="fr-FR" sz="2000" b="1" dirty="0">
                <a:solidFill>
                  <a:schemeClr val="bg1"/>
                </a:solidFill>
                <a:latin typeface="Calibri" panose="020F0502020204030204" pitchFamily="34" charset="0"/>
                <a:cs typeface="Calibri" panose="020F0502020204030204" pitchFamily="34" charset="0"/>
              </a:rPr>
              <a:t>)</a:t>
            </a:r>
            <a:r>
              <a:rPr lang="fr-FR" sz="2000" dirty="0">
                <a:solidFill>
                  <a:schemeClr val="bg1"/>
                </a:solidFill>
                <a:latin typeface="Calibri" panose="020F0502020204030204" pitchFamily="34" charset="0"/>
                <a:cs typeface="Calibri" panose="020F0502020204030204" pitchFamily="34" charset="0"/>
              </a:rPr>
              <a:t> dans Ansible représente une action individuelle à exécuter sur les hôtes cibles spécifiés dans un </a:t>
            </a:r>
            <a:r>
              <a:rPr lang="fr-FR" sz="2000" dirty="0" err="1">
                <a:solidFill>
                  <a:schemeClr val="bg1"/>
                </a:solidFill>
                <a:latin typeface="Calibri" panose="020F0502020204030204" pitchFamily="34" charset="0"/>
                <a:cs typeface="Calibri" panose="020F0502020204030204" pitchFamily="34" charset="0"/>
              </a:rPr>
              <a:t>play</a:t>
            </a:r>
            <a:r>
              <a:rPr lang="fr-FR" sz="2000" dirty="0">
                <a:solidFill>
                  <a:schemeClr val="bg1"/>
                </a:solidFill>
                <a:latin typeface="Calibri" panose="020F0502020204030204" pitchFamily="34" charset="0"/>
                <a:cs typeface="Calibri" panose="020F0502020204030204" pitchFamily="34" charset="0"/>
              </a:rPr>
              <a:t>. Elle est définie avec un nom descriptif et utilise un module Ansible pour effectuer l'action souhaitée</a:t>
            </a:r>
            <a:r>
              <a:rPr lang="fr-FR" sz="2000" b="0" i="0" dirty="0">
                <a:solidFill>
                  <a:schemeClr val="bg1"/>
                </a:solidFill>
                <a:effectLst/>
                <a:highlight>
                  <a:srgbClr val="FFFFFF"/>
                </a:highlight>
                <a:latin typeface="Söhne"/>
              </a:rPr>
              <a:t>,</a:t>
            </a:r>
            <a:endParaRPr lang="fr-FR" sz="2000" dirty="0">
              <a:solidFill>
                <a:schemeClr val="bg1"/>
              </a:solidFill>
            </a:endParaRPr>
          </a:p>
        </p:txBody>
      </p:sp>
      <p:sp>
        <p:nvSpPr>
          <p:cNvPr id="34" name="ZoneTexte 33">
            <a:extLst>
              <a:ext uri="{FF2B5EF4-FFF2-40B4-BE49-F238E27FC236}">
                <a16:creationId xmlns:a16="http://schemas.microsoft.com/office/drawing/2014/main" id="{66C6F0F0-5A31-1C60-07E1-7B1C19DCD303}"/>
              </a:ext>
            </a:extLst>
          </p:cNvPr>
          <p:cNvSpPr txBox="1"/>
          <p:nvPr/>
        </p:nvSpPr>
        <p:spPr>
          <a:xfrm>
            <a:off x="291550" y="5392881"/>
            <a:ext cx="5132191" cy="1015663"/>
          </a:xfrm>
          <a:prstGeom prst="rect">
            <a:avLst/>
          </a:prstGeom>
          <a:noFill/>
          <a:ln>
            <a:noFill/>
          </a:ln>
        </p:spPr>
        <p:txBody>
          <a:bodyPr wrap="square">
            <a:spAutoFit/>
          </a:bodyPr>
          <a:lstStyle/>
          <a:p>
            <a:pPr marL="342900" indent="-342900">
              <a:buFont typeface="Wingdings" panose="05000000000000000000" pitchFamily="2" charset="2"/>
              <a:buChar char="§"/>
            </a:pPr>
            <a:r>
              <a:rPr lang="fr-FR" sz="2000" b="1" dirty="0">
                <a:solidFill>
                  <a:schemeClr val="bg1"/>
                </a:solidFill>
                <a:latin typeface="Calibri" panose="020F0502020204030204" pitchFamily="34" charset="0"/>
                <a:cs typeface="Calibri" panose="020F0502020204030204" pitchFamily="34" charset="0"/>
              </a:rPr>
              <a:t>Un module </a:t>
            </a:r>
            <a:r>
              <a:rPr lang="fr-FR" sz="2000" dirty="0">
                <a:solidFill>
                  <a:schemeClr val="bg1"/>
                </a:solidFill>
                <a:latin typeface="Calibri" panose="020F0502020204030204" pitchFamily="34" charset="0"/>
                <a:cs typeface="Calibri" panose="020F0502020204030204" pitchFamily="34" charset="0"/>
              </a:rPr>
              <a:t>dans Ansible est un programme exécutable qui effectue des actions spécifiques sur les hôtes cibles.</a:t>
            </a:r>
          </a:p>
        </p:txBody>
      </p:sp>
    </p:spTree>
    <p:extLst>
      <p:ext uri="{BB962C8B-B14F-4D97-AF65-F5344CB8AC3E}">
        <p14:creationId xmlns:p14="http://schemas.microsoft.com/office/powerpoint/2010/main" val="31276572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34</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sp>
        <p:nvSpPr>
          <p:cNvPr id="3" name="ZoneTexte 2">
            <a:extLst>
              <a:ext uri="{FF2B5EF4-FFF2-40B4-BE49-F238E27FC236}">
                <a16:creationId xmlns:a16="http://schemas.microsoft.com/office/drawing/2014/main" id="{27D1A145-DF30-E6C9-0123-FEA37F0A5E9E}"/>
              </a:ext>
            </a:extLst>
          </p:cNvPr>
          <p:cNvSpPr txBox="1"/>
          <p:nvPr/>
        </p:nvSpPr>
        <p:spPr>
          <a:xfrm>
            <a:off x="1008999" y="263111"/>
            <a:ext cx="8824114"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latin typeface="Arial Black" panose="020B0A04020102020204" pitchFamily="34" charset="0"/>
                <a:ea typeface="Calibri" panose="020F0502020204030204" pitchFamily="34" charset="0"/>
                <a:cs typeface="Calibri" panose="020F0502020204030204" pitchFamily="34" charset="0"/>
              </a:rPr>
              <a:t>V</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otre</a:t>
            </a: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premier</a:t>
            </a: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r>
              <a:rPr lang="fr-FR" sz="3200" dirty="0" err="1">
                <a:solidFill>
                  <a:schemeClr val="bg1"/>
                </a:solidFill>
                <a:effectLst/>
                <a:latin typeface="Arial Black" panose="020B0A04020102020204" pitchFamily="34" charset="0"/>
                <a:ea typeface="Calibri" panose="020F0502020204030204" pitchFamily="34" charset="0"/>
                <a:cs typeface="Calibri" panose="020F0502020204030204" pitchFamily="34" charset="0"/>
              </a:rPr>
              <a:t>Playbook</a:t>
            </a:r>
            <a:endParaRPr lang="fr-FR" sz="3200" dirty="0">
              <a:solidFill>
                <a:schemeClr val="bg1"/>
              </a:solidFill>
            </a:endParaRPr>
          </a:p>
        </p:txBody>
      </p:sp>
      <p:sp>
        <p:nvSpPr>
          <p:cNvPr id="4" name="Google Shape;795;p32">
            <a:extLst>
              <a:ext uri="{FF2B5EF4-FFF2-40B4-BE49-F238E27FC236}">
                <a16:creationId xmlns:a16="http://schemas.microsoft.com/office/drawing/2014/main" id="{EEC5D4A3-903C-25B0-6140-71E7D6B1164D}"/>
              </a:ext>
            </a:extLst>
          </p:cNvPr>
          <p:cNvSpPr/>
          <p:nvPr/>
        </p:nvSpPr>
        <p:spPr>
          <a:xfrm>
            <a:off x="1092212" y="6306401"/>
            <a:ext cx="0" cy="405473"/>
          </a:xfrm>
          <a:custGeom>
            <a:avLst/>
            <a:gdLst/>
            <a:ahLst/>
            <a:cxnLst/>
            <a:rect l="l" t="t" r="r" b="b"/>
            <a:pathLst>
              <a:path w="120000" h="457200" extrusionOk="0">
                <a:moveTo>
                  <a:pt x="0" y="456599"/>
                </a:moveTo>
                <a:lnTo>
                  <a:pt x="0" y="0"/>
                </a:lnTo>
              </a:path>
            </a:pathLst>
          </a:custGeom>
          <a:noFill/>
          <a:ln w="9525" cap="flat" cmpd="sng">
            <a:solidFill>
              <a:srgbClr val="EE0000"/>
            </a:solidFill>
            <a:prstDash val="solid"/>
            <a:round/>
            <a:headEnd type="none" w="sm" len="sm"/>
            <a:tailEnd type="none" w="sm" len="sm"/>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31">
              <a:solidFill>
                <a:schemeClr val="dk1"/>
              </a:solidFill>
              <a:latin typeface="Calibri"/>
              <a:ea typeface="Calibri"/>
              <a:cs typeface="Calibri"/>
              <a:sym typeface="Calibri"/>
            </a:endParaRPr>
          </a:p>
        </p:txBody>
      </p:sp>
      <p:sp>
        <p:nvSpPr>
          <p:cNvPr id="17" name="Google Shape;801;p32">
            <a:extLst>
              <a:ext uri="{FF2B5EF4-FFF2-40B4-BE49-F238E27FC236}">
                <a16:creationId xmlns:a16="http://schemas.microsoft.com/office/drawing/2014/main" id="{4FB524CA-A8F2-5BC9-A796-AB7507531D46}"/>
              </a:ext>
            </a:extLst>
          </p:cNvPr>
          <p:cNvSpPr txBox="1"/>
          <p:nvPr/>
        </p:nvSpPr>
        <p:spPr>
          <a:xfrm>
            <a:off x="1240988" y="1512239"/>
            <a:ext cx="6042990" cy="4996827"/>
          </a:xfrm>
          <a:prstGeom prst="rect">
            <a:avLst/>
          </a:prstGeom>
          <a:noFill/>
          <a:ln>
            <a:noFill/>
          </a:ln>
        </p:spPr>
        <p:txBody>
          <a:bodyPr spcFirstLastPara="1" wrap="square" lIns="0" tIns="1125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264" marR="0" lvl="0" indent="0" algn="l" rtl="0">
              <a:lnSpc>
                <a:spcPct val="118840"/>
              </a:lnSpc>
              <a:spcBef>
                <a:spcPts val="0"/>
              </a:spcBef>
              <a:spcAft>
                <a:spcPts val="0"/>
              </a:spcAft>
              <a:buNone/>
            </a:pPr>
            <a:r>
              <a:rPr lang="en-US" sz="1600" dirty="0">
                <a:solidFill>
                  <a:srgbClr val="FFFFFF"/>
                </a:solidFill>
                <a:latin typeface="Courier New" panose="02070309020205020404" pitchFamily="49" charset="0"/>
                <a:ea typeface="Consolas"/>
                <a:cs typeface="Courier New" panose="02070309020205020404" pitchFamily="49" charset="0"/>
                <a:sym typeface="Consolas"/>
              </a:rPr>
              <a:t>---</a:t>
            </a:r>
            <a:endParaRPr lang="fr-FR" sz="1600" dirty="0">
              <a:solidFill>
                <a:schemeClr val="dk1"/>
              </a:solidFill>
              <a:latin typeface="Courier New" panose="02070309020205020404" pitchFamily="49" charset="0"/>
              <a:ea typeface="Consolas"/>
              <a:cs typeface="Courier New" panose="02070309020205020404" pitchFamily="49" charset="0"/>
              <a:sym typeface="Consolas"/>
            </a:endParaRPr>
          </a:p>
          <a:p>
            <a:pPr marL="10700" marR="4505" lvl="0" algn="l" rtl="0">
              <a:lnSpc>
                <a:spcPct val="117793"/>
              </a:lnSpc>
              <a:spcBef>
                <a:spcPts val="58"/>
              </a:spcBef>
              <a:spcAft>
                <a:spcPts val="0"/>
              </a:spcAft>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name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a:t>
            </a:r>
            <a:r>
              <a:rPr lang="en-US" sz="1600" dirty="0">
                <a:solidFill>
                  <a:schemeClr val="bg1"/>
                </a:solidFill>
                <a:latin typeface="Courier New" panose="02070309020205020404" pitchFamily="49" charset="0"/>
                <a:ea typeface="Consolas"/>
                <a:cs typeface="Courier New" panose="02070309020205020404" pitchFamily="49" charset="0"/>
                <a:sym typeface="Consolas"/>
              </a:rPr>
              <a:t>install and start </a:t>
            </a:r>
            <a:r>
              <a:rPr lang="en-US" sz="1600" dirty="0" err="1">
                <a:solidFill>
                  <a:schemeClr val="bg1"/>
                </a:solidFill>
                <a:latin typeface="Courier New" panose="02070309020205020404" pitchFamily="49" charset="0"/>
                <a:ea typeface="Consolas"/>
                <a:cs typeface="Courier New" panose="02070309020205020404" pitchFamily="49" charset="0"/>
                <a:sym typeface="Consolas"/>
              </a:rPr>
              <a:t>apache</a:t>
            </a:r>
            <a:r>
              <a:rPr lang="en-US" sz="1600" dirty="0">
                <a:solidFill>
                  <a:schemeClr val="bg1"/>
                </a:solidFill>
                <a:latin typeface="Courier New" panose="02070309020205020404" pitchFamily="49" charset="0"/>
                <a:ea typeface="Consolas"/>
                <a:cs typeface="Courier New" panose="02070309020205020404" pitchFamily="49" charset="0"/>
                <a:sym typeface="Consolas"/>
              </a:rPr>
              <a:t>  </a:t>
            </a:r>
          </a:p>
          <a:p>
            <a:pPr marL="10700" marR="4505" lvl="0" algn="l" rtl="0">
              <a:lnSpc>
                <a:spcPct val="117793"/>
              </a:lnSpc>
              <a:spcBef>
                <a:spcPts val="58"/>
              </a:spcBef>
              <a:spcAft>
                <a:spcPts val="0"/>
              </a:spcAft>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hosts</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web</a:t>
            </a:r>
            <a:endParaRPr sz="1600" dirty="0">
              <a:solidFill>
                <a:schemeClr val="dk1"/>
              </a:solidFill>
              <a:latin typeface="Courier New" panose="02070309020205020404" pitchFamily="49" charset="0"/>
              <a:ea typeface="Consolas"/>
              <a:cs typeface="Courier New" panose="02070309020205020404" pitchFamily="49" charset="0"/>
              <a:sym typeface="Consolas"/>
            </a:endParaRPr>
          </a:p>
          <a:p>
            <a:pPr marL="184160" marR="0" lvl="0" indent="0" algn="l" rtl="0">
              <a:lnSpc>
                <a:spcPct val="114251"/>
              </a:lnSpc>
              <a:spcBef>
                <a:spcPts val="0"/>
              </a:spcBef>
              <a:spcAft>
                <a:spcPts val="0"/>
              </a:spcAft>
              <a:buNone/>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become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yes</a:t>
            </a:r>
          </a:p>
          <a:p>
            <a:pPr marL="11264" marR="0" lvl="0" indent="0" algn="l" rtl="0">
              <a:lnSpc>
                <a:spcPct val="118840"/>
              </a:lnSpc>
              <a:spcBef>
                <a:spcPts val="0"/>
              </a:spcBef>
              <a:spcAft>
                <a:spcPts val="0"/>
              </a:spcAft>
              <a:buNone/>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tasks</a:t>
            </a:r>
            <a:r>
              <a:rPr lang="en-US" sz="1600" dirty="0">
                <a:solidFill>
                  <a:srgbClr val="FFFFFF"/>
                </a:solidFill>
                <a:latin typeface="Courier New" panose="02070309020205020404" pitchFamily="49" charset="0"/>
                <a:ea typeface="Consolas"/>
                <a:cs typeface="Courier New" panose="02070309020205020404" pitchFamily="49" charset="0"/>
                <a:sym typeface="Consolas"/>
              </a:rPr>
              <a:t>:</a:t>
            </a:r>
            <a:endParaRPr lang="en-US" sz="1600" dirty="0">
              <a:solidFill>
                <a:schemeClr val="dk1"/>
              </a:solidFill>
              <a:latin typeface="Courier New" panose="02070309020205020404" pitchFamily="49" charset="0"/>
              <a:ea typeface="Consolas"/>
              <a:cs typeface="Courier New" panose="02070309020205020404" pitchFamily="49" charset="0"/>
              <a:sym typeface="Consolas"/>
            </a:endParaRPr>
          </a:p>
          <a:p>
            <a:pPr marL="416754" marR="4505" lvl="0" indent="-232594" algn="l" rtl="0">
              <a:lnSpc>
                <a:spcPct val="117793"/>
              </a:lnSpc>
              <a:spcBef>
                <a:spcPts val="58"/>
              </a:spcBef>
              <a:spcAft>
                <a:spcPts val="0"/>
              </a:spcAft>
              <a:buNone/>
            </a:pPr>
            <a:r>
              <a:rPr lang="en-US" sz="1600" dirty="0">
                <a:solidFill>
                  <a:srgbClr val="FFFFFF"/>
                </a:solidFill>
                <a:latin typeface="Courier New" panose="02070309020205020404" pitchFamily="49" charset="0"/>
                <a:ea typeface="Consolas"/>
                <a:cs typeface="Courier New" panose="02070309020205020404" pitchFamily="49" charset="0"/>
                <a:sym typeface="Consolas"/>
              </a:rPr>
              <a:t>   - </a:t>
            </a:r>
            <a:r>
              <a:rPr lang="en-US" sz="1600" dirty="0">
                <a:solidFill>
                  <a:srgbClr val="93D3E6"/>
                </a:solidFill>
                <a:latin typeface="Courier New" panose="02070309020205020404" pitchFamily="49" charset="0"/>
                <a:ea typeface="Consolas"/>
                <a:cs typeface="Courier New" panose="02070309020205020404" pitchFamily="49" charset="0"/>
                <a:sym typeface="Consolas"/>
              </a:rPr>
              <a:t>name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a:t>
            </a:r>
            <a:r>
              <a:rPr lang="en-US" sz="1600" dirty="0">
                <a:solidFill>
                  <a:schemeClr val="bg1"/>
                </a:solidFill>
                <a:latin typeface="Courier New" panose="02070309020205020404" pitchFamily="49" charset="0"/>
                <a:ea typeface="Consolas"/>
                <a:cs typeface="Courier New" panose="02070309020205020404" pitchFamily="49" charset="0"/>
                <a:sym typeface="Consolas"/>
              </a:rPr>
              <a:t>httpd package is present  </a:t>
            </a:r>
          </a:p>
          <a:p>
            <a:pPr marL="416754" marR="4505" lvl="0" indent="-232594" algn="l" rtl="0">
              <a:lnSpc>
                <a:spcPct val="117793"/>
              </a:lnSpc>
              <a:spcBef>
                <a:spcPts val="58"/>
              </a:spcBef>
              <a:spcAft>
                <a:spcPts val="0"/>
              </a:spcAft>
              <a:buNone/>
            </a:pPr>
            <a:r>
              <a:rPr lang="en-US" sz="1600" dirty="0">
                <a:solidFill>
                  <a:srgbClr val="EE0000"/>
                </a:solidFill>
                <a:latin typeface="Courier New" panose="02070309020205020404" pitchFamily="49" charset="0"/>
                <a:ea typeface="Consolas"/>
                <a:cs typeface="Courier New" panose="02070309020205020404" pitchFamily="49" charset="0"/>
                <a:sym typeface="Consolas"/>
              </a:rPr>
              <a:t>     </a:t>
            </a:r>
            <a:r>
              <a:rPr lang="en-US" sz="1600" dirty="0">
                <a:solidFill>
                  <a:srgbClr val="93D3E6"/>
                </a:solidFill>
                <a:latin typeface="Courier New" panose="02070309020205020404" pitchFamily="49" charset="0"/>
                <a:ea typeface="Consolas"/>
                <a:cs typeface="Courier New" panose="02070309020205020404" pitchFamily="49" charset="0"/>
                <a:sym typeface="Consolas"/>
              </a:rPr>
              <a:t>yum</a:t>
            </a:r>
            <a:r>
              <a:rPr lang="en-US" sz="1600" dirty="0">
                <a:solidFill>
                  <a:srgbClr val="FFFFFF"/>
                </a:solidFill>
                <a:latin typeface="Courier New" panose="02070309020205020404" pitchFamily="49" charset="0"/>
                <a:ea typeface="Consolas"/>
                <a:cs typeface="Courier New" panose="02070309020205020404" pitchFamily="49" charset="0"/>
                <a:sym typeface="Consolas"/>
              </a:rPr>
              <a:t>:</a:t>
            </a:r>
            <a:endParaRPr lang="en-US" sz="1600" dirty="0">
              <a:solidFill>
                <a:schemeClr val="dk1"/>
              </a:solidFill>
              <a:latin typeface="Courier New" panose="02070309020205020404" pitchFamily="49" charset="0"/>
              <a:ea typeface="Consolas"/>
              <a:cs typeface="Courier New" panose="02070309020205020404" pitchFamily="49" charset="0"/>
              <a:sym typeface="Consolas"/>
            </a:endParaRPr>
          </a:p>
          <a:p>
            <a:pPr marL="589651" marR="1242378" lvl="0" indent="0" algn="l" rtl="0">
              <a:lnSpc>
                <a:spcPct val="117793"/>
              </a:lnSpc>
              <a:spcBef>
                <a:spcPts val="0"/>
              </a:spcBef>
              <a:spcAft>
                <a:spcPts val="0"/>
              </a:spcAft>
              <a:buNone/>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name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httpd  </a:t>
            </a:r>
          </a:p>
          <a:p>
            <a:pPr marL="589651" marR="1242378" lvl="0" indent="0" algn="l" rtl="0">
              <a:lnSpc>
                <a:spcPct val="117793"/>
              </a:lnSpc>
              <a:spcBef>
                <a:spcPts val="0"/>
              </a:spcBef>
              <a:spcAft>
                <a:spcPts val="0"/>
              </a:spcAft>
              <a:buNone/>
            </a:pPr>
            <a:r>
              <a:rPr lang="en-US" sz="1600" dirty="0">
                <a:solidFill>
                  <a:srgbClr val="FFFFFF"/>
                </a:solidFill>
                <a:latin typeface="Courier New" panose="02070309020205020404" pitchFamily="49" charset="0"/>
                <a:ea typeface="Consolas"/>
                <a:cs typeface="Courier New" panose="02070309020205020404" pitchFamily="49" charset="0"/>
                <a:sym typeface="Consolas"/>
              </a:rPr>
              <a:t>    </a:t>
            </a:r>
            <a:r>
              <a:rPr lang="en-US" sz="1600" dirty="0">
                <a:solidFill>
                  <a:srgbClr val="93D3E6"/>
                </a:solidFill>
                <a:latin typeface="Courier New" panose="02070309020205020404" pitchFamily="49" charset="0"/>
                <a:ea typeface="Consolas"/>
                <a:cs typeface="Courier New" panose="02070309020205020404" pitchFamily="49" charset="0"/>
                <a:sym typeface="Consolas"/>
              </a:rPr>
              <a:t>state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latest</a:t>
            </a:r>
          </a:p>
          <a:p>
            <a:pPr marL="11263" marR="4505" lvl="0" algn="l" rtl="0">
              <a:lnSpc>
                <a:spcPct val="117793"/>
              </a:lnSpc>
              <a:spcBef>
                <a:spcPts val="0"/>
              </a:spcBef>
              <a:spcAft>
                <a:spcPts val="0"/>
              </a:spcAft>
              <a:buClr>
                <a:srgbClr val="FFFFFF"/>
              </a:buClr>
              <a:buSzPts val="1242"/>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 name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a:t>
            </a:r>
            <a:r>
              <a:rPr lang="en-US" sz="1600" dirty="0">
                <a:solidFill>
                  <a:schemeClr val="bg1"/>
                </a:solidFill>
                <a:latin typeface="Courier New" panose="02070309020205020404" pitchFamily="49" charset="0"/>
                <a:ea typeface="Consolas"/>
                <a:cs typeface="Courier New" panose="02070309020205020404" pitchFamily="49" charset="0"/>
                <a:sym typeface="Consolas"/>
              </a:rPr>
              <a:t>latest index.html file is present  </a:t>
            </a:r>
          </a:p>
          <a:p>
            <a:pPr marL="11263" marR="4505" lvl="0" algn="l" rtl="0">
              <a:lnSpc>
                <a:spcPct val="117793"/>
              </a:lnSpc>
              <a:spcBef>
                <a:spcPts val="0"/>
              </a:spcBef>
              <a:spcAft>
                <a:spcPts val="0"/>
              </a:spcAft>
              <a:buClr>
                <a:srgbClr val="FFFFFF"/>
              </a:buClr>
              <a:buSzPts val="1242"/>
            </a:pPr>
            <a:r>
              <a:rPr lang="en-US" sz="1600" dirty="0">
                <a:solidFill>
                  <a:srgbClr val="EE0000"/>
                </a:solidFill>
                <a:latin typeface="Courier New" panose="02070309020205020404" pitchFamily="49" charset="0"/>
                <a:ea typeface="Consolas"/>
                <a:cs typeface="Courier New" panose="02070309020205020404" pitchFamily="49" charset="0"/>
                <a:sym typeface="Consolas"/>
              </a:rPr>
              <a:t>      </a:t>
            </a:r>
            <a:r>
              <a:rPr lang="en-US" sz="1600" dirty="0">
                <a:solidFill>
                  <a:srgbClr val="93D3E6"/>
                </a:solidFill>
                <a:latin typeface="Courier New" panose="02070309020205020404" pitchFamily="49" charset="0"/>
                <a:ea typeface="Consolas"/>
                <a:cs typeface="Courier New" panose="02070309020205020404" pitchFamily="49" charset="0"/>
                <a:sym typeface="Consolas"/>
              </a:rPr>
              <a:t>template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a:t>
            </a:r>
            <a:endParaRPr lang="en-US" sz="1600" dirty="0">
              <a:solidFill>
                <a:schemeClr val="dk1"/>
              </a:solidFill>
              <a:latin typeface="Courier New" panose="02070309020205020404" pitchFamily="49" charset="0"/>
              <a:ea typeface="Consolas"/>
              <a:cs typeface="Courier New" panose="02070309020205020404" pitchFamily="49" charset="0"/>
              <a:sym typeface="Consolas"/>
            </a:endParaRPr>
          </a:p>
          <a:p>
            <a:pPr marL="357620" marR="1386553" lvl="0" indent="0" algn="l" rtl="0">
              <a:lnSpc>
                <a:spcPct val="117793"/>
              </a:lnSpc>
              <a:spcBef>
                <a:spcPts val="0"/>
              </a:spcBef>
              <a:spcAft>
                <a:spcPts val="0"/>
              </a:spcAft>
              <a:buNone/>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a:t>
            </a:r>
            <a:r>
              <a:rPr lang="en-US" sz="1600" dirty="0" err="1">
                <a:solidFill>
                  <a:srgbClr val="93D3E6"/>
                </a:solidFill>
                <a:latin typeface="Courier New" panose="02070309020205020404" pitchFamily="49" charset="0"/>
                <a:ea typeface="Consolas"/>
                <a:cs typeface="Courier New" panose="02070309020205020404" pitchFamily="49" charset="0"/>
                <a:sym typeface="Consolas"/>
              </a:rPr>
              <a:t>src</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files/index.html  </a:t>
            </a:r>
          </a:p>
          <a:p>
            <a:pPr marL="357620" marR="1386553" lvl="0" indent="0" algn="l" rtl="0">
              <a:lnSpc>
                <a:spcPct val="117793"/>
              </a:lnSpc>
              <a:spcBef>
                <a:spcPts val="0"/>
              </a:spcBef>
              <a:spcAft>
                <a:spcPts val="0"/>
              </a:spcAft>
              <a:buNone/>
            </a:pPr>
            <a:r>
              <a:rPr lang="en-US" sz="1600" dirty="0">
                <a:solidFill>
                  <a:srgbClr val="FFFFFF"/>
                </a:solidFill>
                <a:latin typeface="Courier New" panose="02070309020205020404" pitchFamily="49" charset="0"/>
                <a:ea typeface="Consolas"/>
                <a:cs typeface="Courier New" panose="02070309020205020404" pitchFamily="49" charset="0"/>
                <a:sym typeface="Consolas"/>
              </a:rPr>
              <a:t>     </a:t>
            </a:r>
            <a:r>
              <a:rPr lang="en-US" sz="1600" dirty="0" err="1">
                <a:solidFill>
                  <a:srgbClr val="93D3E6"/>
                </a:solidFill>
                <a:latin typeface="Courier New" panose="02070309020205020404" pitchFamily="49" charset="0"/>
                <a:ea typeface="Consolas"/>
                <a:cs typeface="Courier New" panose="02070309020205020404" pitchFamily="49" charset="0"/>
                <a:sym typeface="Consolas"/>
              </a:rPr>
              <a:t>dest</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/var/www/html/</a:t>
            </a:r>
          </a:p>
          <a:p>
            <a:pPr marL="357620" marR="1386553" lvl="0" algn="l" rtl="0">
              <a:lnSpc>
                <a:spcPct val="117793"/>
              </a:lnSpc>
              <a:spcBef>
                <a:spcPts val="0"/>
              </a:spcBef>
              <a:spcAft>
                <a:spcPts val="0"/>
              </a:spcAft>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name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a:t>
            </a:r>
            <a:r>
              <a:rPr lang="en-US" sz="1600" dirty="0">
                <a:solidFill>
                  <a:schemeClr val="bg1"/>
                </a:solidFill>
                <a:latin typeface="Courier New" panose="02070309020205020404" pitchFamily="49" charset="0"/>
                <a:ea typeface="Consolas"/>
                <a:cs typeface="Courier New" panose="02070309020205020404" pitchFamily="49" charset="0"/>
                <a:sym typeface="Consolas"/>
              </a:rPr>
              <a:t>httpd is started  </a:t>
            </a:r>
          </a:p>
          <a:p>
            <a:pPr marL="357620" marR="1386553" lvl="0" algn="l" rtl="0">
              <a:lnSpc>
                <a:spcPct val="117793"/>
              </a:lnSpc>
              <a:spcBef>
                <a:spcPts val="0"/>
              </a:spcBef>
              <a:spcAft>
                <a:spcPts val="0"/>
              </a:spcAft>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service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a:t>
            </a:r>
            <a:endParaRPr lang="en-US" sz="1600" dirty="0">
              <a:solidFill>
                <a:schemeClr val="dk1"/>
              </a:solidFill>
              <a:latin typeface="Courier New" panose="02070309020205020404" pitchFamily="49" charset="0"/>
              <a:ea typeface="Consolas"/>
              <a:cs typeface="Courier New" panose="02070309020205020404" pitchFamily="49" charset="0"/>
              <a:sym typeface="Consolas"/>
            </a:endParaRPr>
          </a:p>
          <a:p>
            <a:pPr marL="357620" marR="1992535" lvl="0" indent="0" algn="l" rtl="0">
              <a:lnSpc>
                <a:spcPct val="117793"/>
              </a:lnSpc>
              <a:spcBef>
                <a:spcPts val="0"/>
              </a:spcBef>
              <a:spcAft>
                <a:spcPts val="0"/>
              </a:spcAft>
              <a:buNone/>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name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httpd  </a:t>
            </a:r>
          </a:p>
          <a:p>
            <a:pPr marL="357620" marR="1992535" lvl="0" indent="0" algn="l" rtl="0">
              <a:lnSpc>
                <a:spcPct val="117793"/>
              </a:lnSpc>
              <a:spcBef>
                <a:spcPts val="0"/>
              </a:spcBef>
              <a:spcAft>
                <a:spcPts val="0"/>
              </a:spcAft>
              <a:buNone/>
            </a:pPr>
            <a:r>
              <a:rPr lang="en-US" sz="1600" dirty="0">
                <a:solidFill>
                  <a:srgbClr val="FFFFFF"/>
                </a:solidFill>
                <a:latin typeface="Courier New" panose="02070309020205020404" pitchFamily="49" charset="0"/>
                <a:ea typeface="Consolas"/>
                <a:cs typeface="Courier New" panose="02070309020205020404" pitchFamily="49" charset="0"/>
                <a:sym typeface="Consolas"/>
              </a:rPr>
              <a:t>    </a:t>
            </a:r>
            <a:r>
              <a:rPr lang="en-US" sz="1600" dirty="0">
                <a:solidFill>
                  <a:srgbClr val="93D3E6"/>
                </a:solidFill>
                <a:latin typeface="Courier New" panose="02070309020205020404" pitchFamily="49" charset="0"/>
                <a:ea typeface="Consolas"/>
                <a:cs typeface="Courier New" panose="02070309020205020404" pitchFamily="49" charset="0"/>
                <a:sym typeface="Consolas"/>
              </a:rPr>
              <a:t>state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started</a:t>
            </a:r>
            <a:endParaRPr sz="1600" dirty="0">
              <a:solidFill>
                <a:schemeClr val="dk1"/>
              </a:solidFill>
              <a:latin typeface="Courier New" panose="02070309020205020404" pitchFamily="49" charset="0"/>
              <a:ea typeface="Consolas"/>
              <a:cs typeface="Courier New" panose="02070309020205020404" pitchFamily="49" charset="0"/>
              <a:sym typeface="Consolas"/>
            </a:endParaRPr>
          </a:p>
        </p:txBody>
      </p:sp>
      <p:sp>
        <p:nvSpPr>
          <p:cNvPr id="23" name="Rectangle 22">
            <a:extLst>
              <a:ext uri="{FF2B5EF4-FFF2-40B4-BE49-F238E27FC236}">
                <a16:creationId xmlns:a16="http://schemas.microsoft.com/office/drawing/2014/main" id="{9FFA5C78-595C-E72D-C020-AF18E6B3CB74}"/>
              </a:ext>
            </a:extLst>
          </p:cNvPr>
          <p:cNvSpPr/>
          <p:nvPr/>
        </p:nvSpPr>
        <p:spPr>
          <a:xfrm>
            <a:off x="1008999" y="2241561"/>
            <a:ext cx="5310115" cy="1043885"/>
          </a:xfrm>
          <a:prstGeom prst="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Google Shape;799;p32">
            <a:extLst>
              <a:ext uri="{FF2B5EF4-FFF2-40B4-BE49-F238E27FC236}">
                <a16:creationId xmlns:a16="http://schemas.microsoft.com/office/drawing/2014/main" id="{2BBEDDB3-A730-3A50-428A-2256B31F0C68}"/>
              </a:ext>
            </a:extLst>
          </p:cNvPr>
          <p:cNvSpPr txBox="1">
            <a:spLocks noGrp="1"/>
          </p:cNvSpPr>
          <p:nvPr/>
        </p:nvSpPr>
        <p:spPr>
          <a:xfrm>
            <a:off x="501463" y="1197672"/>
            <a:ext cx="3932004" cy="319136"/>
          </a:xfrm>
          <a:prstGeom prst="rect">
            <a:avLst/>
          </a:prstGeom>
          <a:noFill/>
          <a:ln>
            <a:noFill/>
          </a:ln>
        </p:spPr>
        <p:txBody>
          <a:bodyPr spcFirstLastPara="1" wrap="square" lIns="0" tIns="11250" rIns="0" bIns="0"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85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354164" lvl="0" indent="-342900" algn="l" rtl="0">
              <a:lnSpc>
                <a:spcPct val="100000"/>
              </a:lnSpc>
              <a:spcBef>
                <a:spcPts val="0"/>
              </a:spcBef>
              <a:spcAft>
                <a:spcPts val="0"/>
              </a:spcAft>
              <a:buClr>
                <a:srgbClr val="FF0000"/>
              </a:buClr>
              <a:buSzPct val="100000"/>
              <a:buFont typeface="Wingdings" panose="05000000000000000000" pitchFamily="2" charset="2"/>
              <a:buChar char="§"/>
            </a:pPr>
            <a:r>
              <a:rPr lang="en-US" sz="2000" b="1" dirty="0">
                <a:solidFill>
                  <a:schemeClr val="bg1"/>
                </a:solidFill>
              </a:rPr>
              <a:t>Command ansible-playbook</a:t>
            </a:r>
            <a:endParaRPr sz="2000" b="1" dirty="0">
              <a:solidFill>
                <a:schemeClr val="bg1"/>
              </a:solidFill>
            </a:endParaRPr>
          </a:p>
        </p:txBody>
      </p:sp>
      <p:sp>
        <p:nvSpPr>
          <p:cNvPr id="15" name="ZoneTexte 14">
            <a:extLst>
              <a:ext uri="{FF2B5EF4-FFF2-40B4-BE49-F238E27FC236}">
                <a16:creationId xmlns:a16="http://schemas.microsoft.com/office/drawing/2014/main" id="{22733574-7365-5A49-B236-DA95B7187624}"/>
              </a:ext>
            </a:extLst>
          </p:cNvPr>
          <p:cNvSpPr txBox="1"/>
          <p:nvPr/>
        </p:nvSpPr>
        <p:spPr>
          <a:xfrm>
            <a:off x="7283978" y="1512239"/>
            <a:ext cx="5419603" cy="338554"/>
          </a:xfrm>
          <a:prstGeom prst="rect">
            <a:avLst/>
          </a:prstGeom>
          <a:noFill/>
        </p:spPr>
        <p:txBody>
          <a:bodyPr wrap="square">
            <a:spAutoFit/>
          </a:bodyPr>
          <a:lstStyle/>
          <a:p>
            <a:r>
              <a:rPr lang="fr-FR" sz="1600" b="1" dirty="0">
                <a:solidFill>
                  <a:schemeClr val="bg1"/>
                </a:solidFill>
                <a:highlight>
                  <a:srgbClr val="008080"/>
                </a:highlight>
                <a:latin typeface="Courier New" panose="02070309020205020404" pitchFamily="49" charset="0"/>
                <a:cs typeface="Courier New" panose="02070309020205020404" pitchFamily="49" charset="0"/>
              </a:rPr>
              <a:t>ansible </a:t>
            </a:r>
            <a:r>
              <a:rPr lang="en-US" sz="1600" b="1" dirty="0">
                <a:solidFill>
                  <a:schemeClr val="bg1"/>
                </a:solidFill>
                <a:highlight>
                  <a:srgbClr val="008080"/>
                </a:highlight>
                <a:latin typeface="Courier New" panose="02070309020205020404" pitchFamily="49" charset="0"/>
                <a:cs typeface="Courier New" panose="02070309020205020404" pitchFamily="49" charset="0"/>
              </a:rPr>
              <a:t>–</a:t>
            </a:r>
            <a:r>
              <a:rPr lang="en-US" sz="1600" b="1" dirty="0" err="1">
                <a:solidFill>
                  <a:schemeClr val="bg1"/>
                </a:solidFill>
                <a:highlight>
                  <a:srgbClr val="008080"/>
                </a:highlight>
                <a:latin typeface="Courier New" panose="02070309020205020404" pitchFamily="49" charset="0"/>
                <a:cs typeface="Courier New" panose="02070309020205020404" pitchFamily="49" charset="0"/>
              </a:rPr>
              <a:t>i</a:t>
            </a:r>
            <a:r>
              <a:rPr lang="en-US" sz="1600" b="1" dirty="0">
                <a:solidFill>
                  <a:schemeClr val="bg1"/>
                </a:solidFill>
                <a:highlight>
                  <a:srgbClr val="008080"/>
                </a:highlight>
                <a:latin typeface="Courier New" panose="02070309020205020404" pitchFamily="49" charset="0"/>
                <a:cs typeface="Courier New" panose="02070309020205020404" pitchFamily="49" charset="0"/>
              </a:rPr>
              <a:t> </a:t>
            </a:r>
            <a:r>
              <a:rPr lang="en-US" sz="1600" b="1" dirty="0" err="1">
                <a:solidFill>
                  <a:schemeClr val="bg1"/>
                </a:solidFill>
                <a:highlight>
                  <a:srgbClr val="008080"/>
                </a:highlight>
                <a:latin typeface="Courier New" panose="02070309020205020404" pitchFamily="49" charset="0"/>
                <a:cs typeface="Courier New" panose="02070309020205020404" pitchFamily="49" charset="0"/>
              </a:rPr>
              <a:t>ip</a:t>
            </a:r>
            <a:r>
              <a:rPr lang="en-US" sz="1600" b="1" dirty="0">
                <a:solidFill>
                  <a:schemeClr val="bg1"/>
                </a:solidFill>
                <a:highlight>
                  <a:srgbClr val="008080"/>
                </a:highlight>
                <a:latin typeface="Courier New" panose="02070309020205020404" pitchFamily="49" charset="0"/>
                <a:cs typeface="Courier New" panose="02070309020205020404" pitchFamily="49" charset="0"/>
              </a:rPr>
              <a:t> all </a:t>
            </a:r>
            <a:r>
              <a:rPr lang="en-US" sz="1600" b="1" dirty="0" err="1">
                <a:solidFill>
                  <a:schemeClr val="bg1"/>
                </a:solidFill>
                <a:highlight>
                  <a:srgbClr val="008080"/>
                </a:highlight>
                <a:latin typeface="Courier New" panose="02070309020205020404" pitchFamily="49" charset="0"/>
                <a:cs typeface="Courier New" panose="02070309020205020404" pitchFamily="49" charset="0"/>
              </a:rPr>
              <a:t>playbookFile.yml</a:t>
            </a:r>
            <a:endParaRPr lang="fr-FR" sz="1600" b="1" dirty="0">
              <a:solidFill>
                <a:schemeClr val="bg1"/>
              </a:solidFill>
              <a:highlight>
                <a:srgbClr val="00808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000207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35</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sp>
        <p:nvSpPr>
          <p:cNvPr id="3" name="ZoneTexte 2">
            <a:extLst>
              <a:ext uri="{FF2B5EF4-FFF2-40B4-BE49-F238E27FC236}">
                <a16:creationId xmlns:a16="http://schemas.microsoft.com/office/drawing/2014/main" id="{27D1A145-DF30-E6C9-0123-FEA37F0A5E9E}"/>
              </a:ext>
            </a:extLst>
          </p:cNvPr>
          <p:cNvSpPr txBox="1"/>
          <p:nvPr/>
        </p:nvSpPr>
        <p:spPr>
          <a:xfrm>
            <a:off x="1008999" y="263111"/>
            <a:ext cx="7345769"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err="1">
                <a:solidFill>
                  <a:schemeClr val="bg1"/>
                </a:solidFill>
                <a:effectLst/>
                <a:latin typeface="Arial Black" panose="020B0A04020102020204" pitchFamily="34" charset="0"/>
                <a:ea typeface="Calibri" panose="020F0502020204030204" pitchFamily="34" charset="0"/>
                <a:cs typeface="Calibri" panose="020F0502020204030204" pitchFamily="34" charset="0"/>
              </a:rPr>
              <a:t>Playbook</a:t>
            </a:r>
            <a:endParaRPr lang="fr-FR" sz="3200" dirty="0">
              <a:solidFill>
                <a:schemeClr val="bg1"/>
              </a:solidFill>
            </a:endParaRPr>
          </a:p>
        </p:txBody>
      </p:sp>
      <p:sp>
        <p:nvSpPr>
          <p:cNvPr id="4" name="Google Shape;795;p32">
            <a:extLst>
              <a:ext uri="{FF2B5EF4-FFF2-40B4-BE49-F238E27FC236}">
                <a16:creationId xmlns:a16="http://schemas.microsoft.com/office/drawing/2014/main" id="{EEC5D4A3-903C-25B0-6140-71E7D6B1164D}"/>
              </a:ext>
            </a:extLst>
          </p:cNvPr>
          <p:cNvSpPr/>
          <p:nvPr/>
        </p:nvSpPr>
        <p:spPr>
          <a:xfrm>
            <a:off x="1092212" y="6306401"/>
            <a:ext cx="0" cy="405473"/>
          </a:xfrm>
          <a:custGeom>
            <a:avLst/>
            <a:gdLst/>
            <a:ahLst/>
            <a:cxnLst/>
            <a:rect l="l" t="t" r="r" b="b"/>
            <a:pathLst>
              <a:path w="120000" h="457200" extrusionOk="0">
                <a:moveTo>
                  <a:pt x="0" y="456599"/>
                </a:moveTo>
                <a:lnTo>
                  <a:pt x="0" y="0"/>
                </a:lnTo>
              </a:path>
            </a:pathLst>
          </a:custGeom>
          <a:noFill/>
          <a:ln w="9525" cap="flat" cmpd="sng">
            <a:solidFill>
              <a:srgbClr val="EE0000"/>
            </a:solidFill>
            <a:prstDash val="solid"/>
            <a:round/>
            <a:headEnd type="none" w="sm" len="sm"/>
            <a:tailEnd type="none" w="sm" len="sm"/>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31">
              <a:solidFill>
                <a:schemeClr val="dk1"/>
              </a:solidFill>
              <a:latin typeface="Calibri"/>
              <a:ea typeface="Calibri"/>
              <a:cs typeface="Calibri"/>
              <a:sym typeface="Calibri"/>
            </a:endParaRPr>
          </a:p>
        </p:txBody>
      </p:sp>
      <p:sp>
        <p:nvSpPr>
          <p:cNvPr id="8" name="Google Shape;799;p32">
            <a:extLst>
              <a:ext uri="{FF2B5EF4-FFF2-40B4-BE49-F238E27FC236}">
                <a16:creationId xmlns:a16="http://schemas.microsoft.com/office/drawing/2014/main" id="{7978C694-6AC3-367A-F4B7-C2C9D65285CE}"/>
              </a:ext>
            </a:extLst>
          </p:cNvPr>
          <p:cNvSpPr txBox="1">
            <a:spLocks noGrp="1"/>
          </p:cNvSpPr>
          <p:nvPr/>
        </p:nvSpPr>
        <p:spPr>
          <a:xfrm>
            <a:off x="577651" y="2582192"/>
            <a:ext cx="3932004" cy="319136"/>
          </a:xfrm>
          <a:prstGeom prst="rect">
            <a:avLst/>
          </a:prstGeom>
          <a:noFill/>
          <a:ln>
            <a:noFill/>
          </a:ln>
        </p:spPr>
        <p:txBody>
          <a:bodyPr spcFirstLastPara="1" wrap="square" lIns="0" tIns="11250" rIns="0" bIns="0"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85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354164" lvl="0" indent="-342900" algn="l" rtl="0">
              <a:lnSpc>
                <a:spcPct val="100000"/>
              </a:lnSpc>
              <a:spcBef>
                <a:spcPts val="0"/>
              </a:spcBef>
              <a:spcAft>
                <a:spcPts val="0"/>
              </a:spcAft>
              <a:buClr>
                <a:srgbClr val="FF0000"/>
              </a:buClr>
              <a:buSzPct val="100000"/>
              <a:buFont typeface="Wingdings" panose="05000000000000000000" pitchFamily="2" charset="2"/>
              <a:buChar char="§"/>
            </a:pPr>
            <a:r>
              <a:rPr lang="en-US" sz="2000" b="1" dirty="0">
                <a:solidFill>
                  <a:schemeClr val="bg1"/>
                </a:solidFill>
              </a:rPr>
              <a:t>Command lines </a:t>
            </a:r>
            <a:r>
              <a:rPr lang="en-US" sz="2000" b="1" dirty="0" err="1">
                <a:solidFill>
                  <a:schemeClr val="bg1"/>
                </a:solidFill>
              </a:rPr>
              <a:t>équivalentes</a:t>
            </a:r>
            <a:r>
              <a:rPr lang="en-US" sz="2000" b="1" dirty="0">
                <a:solidFill>
                  <a:schemeClr val="bg1"/>
                </a:solidFill>
              </a:rPr>
              <a:t> </a:t>
            </a:r>
            <a:endParaRPr sz="2000" b="1" dirty="0">
              <a:solidFill>
                <a:schemeClr val="bg1"/>
              </a:solidFill>
            </a:endParaRPr>
          </a:p>
        </p:txBody>
      </p:sp>
      <p:sp>
        <p:nvSpPr>
          <p:cNvPr id="17" name="Google Shape;801;p32">
            <a:extLst>
              <a:ext uri="{FF2B5EF4-FFF2-40B4-BE49-F238E27FC236}">
                <a16:creationId xmlns:a16="http://schemas.microsoft.com/office/drawing/2014/main" id="{4FB524CA-A8F2-5BC9-A796-AB7507531D46}"/>
              </a:ext>
            </a:extLst>
          </p:cNvPr>
          <p:cNvSpPr txBox="1"/>
          <p:nvPr/>
        </p:nvSpPr>
        <p:spPr>
          <a:xfrm>
            <a:off x="5857460" y="1176148"/>
            <a:ext cx="6042990" cy="4996827"/>
          </a:xfrm>
          <a:prstGeom prst="rect">
            <a:avLst/>
          </a:prstGeom>
          <a:noFill/>
          <a:ln>
            <a:noFill/>
          </a:ln>
        </p:spPr>
        <p:txBody>
          <a:bodyPr spcFirstLastPara="1" wrap="square" lIns="0" tIns="1125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264" marR="0" lvl="0" indent="0" algn="l" rtl="0">
              <a:lnSpc>
                <a:spcPct val="118840"/>
              </a:lnSpc>
              <a:spcBef>
                <a:spcPts val="0"/>
              </a:spcBef>
              <a:spcAft>
                <a:spcPts val="0"/>
              </a:spcAft>
              <a:buNone/>
            </a:pPr>
            <a:r>
              <a:rPr lang="en-US" sz="1600" dirty="0">
                <a:solidFill>
                  <a:srgbClr val="FFFFFF"/>
                </a:solidFill>
                <a:latin typeface="Courier New" panose="02070309020205020404" pitchFamily="49" charset="0"/>
                <a:ea typeface="Consolas"/>
                <a:cs typeface="Courier New" panose="02070309020205020404" pitchFamily="49" charset="0"/>
                <a:sym typeface="Consolas"/>
              </a:rPr>
              <a:t>---</a:t>
            </a:r>
            <a:endParaRPr lang="fr-FR" sz="1600" dirty="0">
              <a:solidFill>
                <a:schemeClr val="dk1"/>
              </a:solidFill>
              <a:latin typeface="Courier New" panose="02070309020205020404" pitchFamily="49" charset="0"/>
              <a:ea typeface="Consolas"/>
              <a:cs typeface="Courier New" panose="02070309020205020404" pitchFamily="49" charset="0"/>
              <a:sym typeface="Consolas"/>
            </a:endParaRPr>
          </a:p>
          <a:p>
            <a:pPr marL="10700" marR="4505" lvl="0" algn="l" rtl="0">
              <a:lnSpc>
                <a:spcPct val="117793"/>
              </a:lnSpc>
              <a:spcBef>
                <a:spcPts val="58"/>
              </a:spcBef>
              <a:spcAft>
                <a:spcPts val="0"/>
              </a:spcAft>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name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a:t>
            </a:r>
            <a:r>
              <a:rPr lang="en-US" sz="1600" dirty="0">
                <a:solidFill>
                  <a:schemeClr val="bg1"/>
                </a:solidFill>
                <a:latin typeface="Courier New" panose="02070309020205020404" pitchFamily="49" charset="0"/>
                <a:ea typeface="Consolas"/>
                <a:cs typeface="Courier New" panose="02070309020205020404" pitchFamily="49" charset="0"/>
                <a:sym typeface="Consolas"/>
              </a:rPr>
              <a:t>install and start </a:t>
            </a:r>
            <a:r>
              <a:rPr lang="en-US" sz="1600" dirty="0" err="1">
                <a:solidFill>
                  <a:schemeClr val="bg1"/>
                </a:solidFill>
                <a:latin typeface="Courier New" panose="02070309020205020404" pitchFamily="49" charset="0"/>
                <a:ea typeface="Consolas"/>
                <a:cs typeface="Courier New" panose="02070309020205020404" pitchFamily="49" charset="0"/>
                <a:sym typeface="Consolas"/>
              </a:rPr>
              <a:t>apache</a:t>
            </a:r>
            <a:r>
              <a:rPr lang="en-US" sz="1600" dirty="0">
                <a:solidFill>
                  <a:schemeClr val="bg1"/>
                </a:solidFill>
                <a:latin typeface="Courier New" panose="02070309020205020404" pitchFamily="49" charset="0"/>
                <a:ea typeface="Consolas"/>
                <a:cs typeface="Courier New" panose="02070309020205020404" pitchFamily="49" charset="0"/>
                <a:sym typeface="Consolas"/>
              </a:rPr>
              <a:t>  </a:t>
            </a:r>
          </a:p>
          <a:p>
            <a:pPr marL="10700" marR="4505" lvl="0" algn="l" rtl="0">
              <a:lnSpc>
                <a:spcPct val="117793"/>
              </a:lnSpc>
              <a:spcBef>
                <a:spcPts val="58"/>
              </a:spcBef>
              <a:spcAft>
                <a:spcPts val="0"/>
              </a:spcAft>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hosts</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web</a:t>
            </a:r>
            <a:endParaRPr sz="1600" dirty="0">
              <a:solidFill>
                <a:schemeClr val="dk1"/>
              </a:solidFill>
              <a:latin typeface="Courier New" panose="02070309020205020404" pitchFamily="49" charset="0"/>
              <a:ea typeface="Consolas"/>
              <a:cs typeface="Courier New" panose="02070309020205020404" pitchFamily="49" charset="0"/>
              <a:sym typeface="Consolas"/>
            </a:endParaRPr>
          </a:p>
          <a:p>
            <a:pPr marL="184160" marR="0" lvl="0" indent="0" algn="l" rtl="0">
              <a:lnSpc>
                <a:spcPct val="114251"/>
              </a:lnSpc>
              <a:spcBef>
                <a:spcPts val="0"/>
              </a:spcBef>
              <a:spcAft>
                <a:spcPts val="0"/>
              </a:spcAft>
              <a:buNone/>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become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yes</a:t>
            </a:r>
          </a:p>
          <a:p>
            <a:pPr marL="11264" marR="0" lvl="0" indent="0" algn="l" rtl="0">
              <a:lnSpc>
                <a:spcPct val="118840"/>
              </a:lnSpc>
              <a:spcBef>
                <a:spcPts val="0"/>
              </a:spcBef>
              <a:spcAft>
                <a:spcPts val="0"/>
              </a:spcAft>
              <a:buNone/>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tasks</a:t>
            </a:r>
            <a:r>
              <a:rPr lang="en-US" sz="1600" dirty="0">
                <a:solidFill>
                  <a:srgbClr val="FFFFFF"/>
                </a:solidFill>
                <a:latin typeface="Courier New" panose="02070309020205020404" pitchFamily="49" charset="0"/>
                <a:ea typeface="Consolas"/>
                <a:cs typeface="Courier New" panose="02070309020205020404" pitchFamily="49" charset="0"/>
                <a:sym typeface="Consolas"/>
              </a:rPr>
              <a:t>:</a:t>
            </a:r>
            <a:endParaRPr lang="en-US" sz="1600" dirty="0">
              <a:solidFill>
                <a:schemeClr val="dk1"/>
              </a:solidFill>
              <a:latin typeface="Courier New" panose="02070309020205020404" pitchFamily="49" charset="0"/>
              <a:ea typeface="Consolas"/>
              <a:cs typeface="Courier New" panose="02070309020205020404" pitchFamily="49" charset="0"/>
              <a:sym typeface="Consolas"/>
            </a:endParaRPr>
          </a:p>
          <a:p>
            <a:pPr marL="416754" marR="4505" lvl="0" indent="-232594" algn="l" rtl="0">
              <a:lnSpc>
                <a:spcPct val="117793"/>
              </a:lnSpc>
              <a:spcBef>
                <a:spcPts val="58"/>
              </a:spcBef>
              <a:spcAft>
                <a:spcPts val="0"/>
              </a:spcAft>
              <a:buNone/>
            </a:pPr>
            <a:r>
              <a:rPr lang="en-US" sz="1600" dirty="0">
                <a:solidFill>
                  <a:srgbClr val="FFFFFF"/>
                </a:solidFill>
                <a:latin typeface="Courier New" panose="02070309020205020404" pitchFamily="49" charset="0"/>
                <a:ea typeface="Consolas"/>
                <a:cs typeface="Courier New" panose="02070309020205020404" pitchFamily="49" charset="0"/>
                <a:sym typeface="Consolas"/>
              </a:rPr>
              <a:t>   - </a:t>
            </a:r>
            <a:r>
              <a:rPr lang="en-US" sz="1600" dirty="0">
                <a:solidFill>
                  <a:srgbClr val="93D3E6"/>
                </a:solidFill>
                <a:latin typeface="Courier New" panose="02070309020205020404" pitchFamily="49" charset="0"/>
                <a:ea typeface="Consolas"/>
                <a:cs typeface="Courier New" panose="02070309020205020404" pitchFamily="49" charset="0"/>
                <a:sym typeface="Consolas"/>
              </a:rPr>
              <a:t>name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a:t>
            </a:r>
            <a:r>
              <a:rPr lang="en-US" sz="1600" dirty="0">
                <a:solidFill>
                  <a:schemeClr val="bg1"/>
                </a:solidFill>
                <a:latin typeface="Courier New" panose="02070309020205020404" pitchFamily="49" charset="0"/>
                <a:ea typeface="Consolas"/>
                <a:cs typeface="Courier New" panose="02070309020205020404" pitchFamily="49" charset="0"/>
                <a:sym typeface="Consolas"/>
              </a:rPr>
              <a:t>httpd package is present  </a:t>
            </a:r>
          </a:p>
          <a:p>
            <a:pPr marL="416754" marR="4505" lvl="0" indent="-232594" algn="l" rtl="0">
              <a:lnSpc>
                <a:spcPct val="117793"/>
              </a:lnSpc>
              <a:spcBef>
                <a:spcPts val="58"/>
              </a:spcBef>
              <a:spcAft>
                <a:spcPts val="0"/>
              </a:spcAft>
              <a:buNone/>
            </a:pPr>
            <a:r>
              <a:rPr lang="en-US" sz="1600" dirty="0">
                <a:solidFill>
                  <a:srgbClr val="EE0000"/>
                </a:solidFill>
                <a:latin typeface="Courier New" panose="02070309020205020404" pitchFamily="49" charset="0"/>
                <a:ea typeface="Consolas"/>
                <a:cs typeface="Courier New" panose="02070309020205020404" pitchFamily="49" charset="0"/>
                <a:sym typeface="Consolas"/>
              </a:rPr>
              <a:t>     </a:t>
            </a:r>
            <a:r>
              <a:rPr lang="en-US" sz="1600" dirty="0">
                <a:solidFill>
                  <a:srgbClr val="93D3E6"/>
                </a:solidFill>
                <a:latin typeface="Courier New" panose="02070309020205020404" pitchFamily="49" charset="0"/>
                <a:ea typeface="Consolas"/>
                <a:cs typeface="Courier New" panose="02070309020205020404" pitchFamily="49" charset="0"/>
                <a:sym typeface="Consolas"/>
              </a:rPr>
              <a:t>yum</a:t>
            </a:r>
            <a:r>
              <a:rPr lang="en-US" sz="1600" dirty="0">
                <a:solidFill>
                  <a:srgbClr val="FFFFFF"/>
                </a:solidFill>
                <a:latin typeface="Courier New" panose="02070309020205020404" pitchFamily="49" charset="0"/>
                <a:ea typeface="Consolas"/>
                <a:cs typeface="Courier New" panose="02070309020205020404" pitchFamily="49" charset="0"/>
                <a:sym typeface="Consolas"/>
              </a:rPr>
              <a:t>:</a:t>
            </a:r>
            <a:endParaRPr lang="en-US" sz="1600" dirty="0">
              <a:solidFill>
                <a:schemeClr val="dk1"/>
              </a:solidFill>
              <a:latin typeface="Courier New" panose="02070309020205020404" pitchFamily="49" charset="0"/>
              <a:ea typeface="Consolas"/>
              <a:cs typeface="Courier New" panose="02070309020205020404" pitchFamily="49" charset="0"/>
              <a:sym typeface="Consolas"/>
            </a:endParaRPr>
          </a:p>
          <a:p>
            <a:pPr marL="589651" marR="1242378" lvl="0" indent="0" algn="l" rtl="0">
              <a:lnSpc>
                <a:spcPct val="117793"/>
              </a:lnSpc>
              <a:spcBef>
                <a:spcPts val="0"/>
              </a:spcBef>
              <a:spcAft>
                <a:spcPts val="0"/>
              </a:spcAft>
              <a:buNone/>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name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httpd  </a:t>
            </a:r>
          </a:p>
          <a:p>
            <a:pPr marL="589651" marR="1242378" lvl="0" indent="0" algn="l" rtl="0">
              <a:lnSpc>
                <a:spcPct val="117793"/>
              </a:lnSpc>
              <a:spcBef>
                <a:spcPts val="0"/>
              </a:spcBef>
              <a:spcAft>
                <a:spcPts val="0"/>
              </a:spcAft>
              <a:buNone/>
            </a:pPr>
            <a:r>
              <a:rPr lang="en-US" sz="1600" dirty="0">
                <a:solidFill>
                  <a:srgbClr val="FFFFFF"/>
                </a:solidFill>
                <a:latin typeface="Courier New" panose="02070309020205020404" pitchFamily="49" charset="0"/>
                <a:ea typeface="Consolas"/>
                <a:cs typeface="Courier New" panose="02070309020205020404" pitchFamily="49" charset="0"/>
                <a:sym typeface="Consolas"/>
              </a:rPr>
              <a:t>    </a:t>
            </a:r>
            <a:r>
              <a:rPr lang="en-US" sz="1600" dirty="0">
                <a:solidFill>
                  <a:srgbClr val="93D3E6"/>
                </a:solidFill>
                <a:latin typeface="Courier New" panose="02070309020205020404" pitchFamily="49" charset="0"/>
                <a:ea typeface="Consolas"/>
                <a:cs typeface="Courier New" panose="02070309020205020404" pitchFamily="49" charset="0"/>
                <a:sym typeface="Consolas"/>
              </a:rPr>
              <a:t>state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latest</a:t>
            </a:r>
          </a:p>
          <a:p>
            <a:pPr marL="11263" marR="4505" lvl="0" algn="l" rtl="0">
              <a:lnSpc>
                <a:spcPct val="117793"/>
              </a:lnSpc>
              <a:spcBef>
                <a:spcPts val="0"/>
              </a:spcBef>
              <a:spcAft>
                <a:spcPts val="0"/>
              </a:spcAft>
              <a:buClr>
                <a:srgbClr val="FFFFFF"/>
              </a:buClr>
              <a:buSzPts val="1242"/>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 name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a:t>
            </a:r>
            <a:r>
              <a:rPr lang="en-US" sz="1600" dirty="0">
                <a:solidFill>
                  <a:schemeClr val="bg1"/>
                </a:solidFill>
                <a:latin typeface="Courier New" panose="02070309020205020404" pitchFamily="49" charset="0"/>
                <a:ea typeface="Consolas"/>
                <a:cs typeface="Courier New" panose="02070309020205020404" pitchFamily="49" charset="0"/>
                <a:sym typeface="Consolas"/>
              </a:rPr>
              <a:t>latest index.html file is present  </a:t>
            </a:r>
          </a:p>
          <a:p>
            <a:pPr marL="11263" marR="4505" lvl="0" algn="l" rtl="0">
              <a:lnSpc>
                <a:spcPct val="117793"/>
              </a:lnSpc>
              <a:spcBef>
                <a:spcPts val="0"/>
              </a:spcBef>
              <a:spcAft>
                <a:spcPts val="0"/>
              </a:spcAft>
              <a:buClr>
                <a:srgbClr val="FFFFFF"/>
              </a:buClr>
              <a:buSzPts val="1242"/>
            </a:pPr>
            <a:r>
              <a:rPr lang="en-US" sz="1600" dirty="0">
                <a:solidFill>
                  <a:srgbClr val="EE0000"/>
                </a:solidFill>
                <a:latin typeface="Courier New" panose="02070309020205020404" pitchFamily="49" charset="0"/>
                <a:ea typeface="Consolas"/>
                <a:cs typeface="Courier New" panose="02070309020205020404" pitchFamily="49" charset="0"/>
                <a:sym typeface="Consolas"/>
              </a:rPr>
              <a:t>      </a:t>
            </a:r>
            <a:r>
              <a:rPr lang="en-US" sz="1600" dirty="0">
                <a:solidFill>
                  <a:srgbClr val="93D3E6"/>
                </a:solidFill>
                <a:latin typeface="Courier New" panose="02070309020205020404" pitchFamily="49" charset="0"/>
                <a:ea typeface="Consolas"/>
                <a:cs typeface="Courier New" panose="02070309020205020404" pitchFamily="49" charset="0"/>
                <a:sym typeface="Consolas"/>
              </a:rPr>
              <a:t>template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a:t>
            </a:r>
            <a:endParaRPr lang="en-US" sz="1600" dirty="0">
              <a:solidFill>
                <a:schemeClr val="dk1"/>
              </a:solidFill>
              <a:latin typeface="Courier New" panose="02070309020205020404" pitchFamily="49" charset="0"/>
              <a:ea typeface="Consolas"/>
              <a:cs typeface="Courier New" panose="02070309020205020404" pitchFamily="49" charset="0"/>
              <a:sym typeface="Consolas"/>
            </a:endParaRPr>
          </a:p>
          <a:p>
            <a:pPr marL="357620" marR="1386553" lvl="0" indent="0" algn="l" rtl="0">
              <a:lnSpc>
                <a:spcPct val="117793"/>
              </a:lnSpc>
              <a:spcBef>
                <a:spcPts val="0"/>
              </a:spcBef>
              <a:spcAft>
                <a:spcPts val="0"/>
              </a:spcAft>
              <a:buNone/>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a:t>
            </a:r>
            <a:r>
              <a:rPr lang="en-US" sz="1600" dirty="0" err="1">
                <a:solidFill>
                  <a:srgbClr val="93D3E6"/>
                </a:solidFill>
                <a:latin typeface="Courier New" panose="02070309020205020404" pitchFamily="49" charset="0"/>
                <a:ea typeface="Consolas"/>
                <a:cs typeface="Courier New" panose="02070309020205020404" pitchFamily="49" charset="0"/>
                <a:sym typeface="Consolas"/>
              </a:rPr>
              <a:t>src</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files/index.html  </a:t>
            </a:r>
          </a:p>
          <a:p>
            <a:pPr marL="357620" marR="1386553" lvl="0" indent="0" algn="l" rtl="0">
              <a:lnSpc>
                <a:spcPct val="117793"/>
              </a:lnSpc>
              <a:spcBef>
                <a:spcPts val="0"/>
              </a:spcBef>
              <a:spcAft>
                <a:spcPts val="0"/>
              </a:spcAft>
              <a:buNone/>
            </a:pPr>
            <a:r>
              <a:rPr lang="en-US" sz="1600" dirty="0">
                <a:solidFill>
                  <a:srgbClr val="FFFFFF"/>
                </a:solidFill>
                <a:latin typeface="Courier New" panose="02070309020205020404" pitchFamily="49" charset="0"/>
                <a:ea typeface="Consolas"/>
                <a:cs typeface="Courier New" panose="02070309020205020404" pitchFamily="49" charset="0"/>
                <a:sym typeface="Consolas"/>
              </a:rPr>
              <a:t>     </a:t>
            </a:r>
            <a:r>
              <a:rPr lang="en-US" sz="1600" dirty="0" err="1">
                <a:solidFill>
                  <a:srgbClr val="93D3E6"/>
                </a:solidFill>
                <a:latin typeface="Courier New" panose="02070309020205020404" pitchFamily="49" charset="0"/>
                <a:ea typeface="Consolas"/>
                <a:cs typeface="Courier New" panose="02070309020205020404" pitchFamily="49" charset="0"/>
                <a:sym typeface="Consolas"/>
              </a:rPr>
              <a:t>dest</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/var/www/html/</a:t>
            </a:r>
          </a:p>
          <a:p>
            <a:pPr marL="357620" marR="1386553" lvl="0" algn="l" rtl="0">
              <a:lnSpc>
                <a:spcPct val="117793"/>
              </a:lnSpc>
              <a:spcBef>
                <a:spcPts val="0"/>
              </a:spcBef>
              <a:spcAft>
                <a:spcPts val="0"/>
              </a:spcAft>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name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a:t>
            </a:r>
            <a:r>
              <a:rPr lang="en-US" sz="1600" dirty="0">
                <a:solidFill>
                  <a:schemeClr val="bg1"/>
                </a:solidFill>
                <a:latin typeface="Courier New" panose="02070309020205020404" pitchFamily="49" charset="0"/>
                <a:ea typeface="Consolas"/>
                <a:cs typeface="Courier New" panose="02070309020205020404" pitchFamily="49" charset="0"/>
                <a:sym typeface="Consolas"/>
              </a:rPr>
              <a:t>httpd is started  </a:t>
            </a:r>
          </a:p>
          <a:p>
            <a:pPr marL="357620" marR="1386553" lvl="0" algn="l" rtl="0">
              <a:lnSpc>
                <a:spcPct val="117793"/>
              </a:lnSpc>
              <a:spcBef>
                <a:spcPts val="0"/>
              </a:spcBef>
              <a:spcAft>
                <a:spcPts val="0"/>
              </a:spcAft>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service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a:t>
            </a:r>
            <a:endParaRPr lang="en-US" sz="1600" dirty="0">
              <a:solidFill>
                <a:schemeClr val="dk1"/>
              </a:solidFill>
              <a:latin typeface="Courier New" panose="02070309020205020404" pitchFamily="49" charset="0"/>
              <a:ea typeface="Consolas"/>
              <a:cs typeface="Courier New" panose="02070309020205020404" pitchFamily="49" charset="0"/>
              <a:sym typeface="Consolas"/>
            </a:endParaRPr>
          </a:p>
          <a:p>
            <a:pPr marL="357620" marR="1992535" lvl="0" indent="0" algn="l" rtl="0">
              <a:lnSpc>
                <a:spcPct val="117793"/>
              </a:lnSpc>
              <a:spcBef>
                <a:spcPts val="0"/>
              </a:spcBef>
              <a:spcAft>
                <a:spcPts val="0"/>
              </a:spcAft>
              <a:buNone/>
            </a:pPr>
            <a:r>
              <a:rPr lang="en-US" sz="1600" dirty="0">
                <a:solidFill>
                  <a:srgbClr val="93D3E6"/>
                </a:solidFill>
                <a:latin typeface="Courier New" panose="02070309020205020404" pitchFamily="49" charset="0"/>
                <a:ea typeface="Consolas"/>
                <a:cs typeface="Courier New" panose="02070309020205020404" pitchFamily="49" charset="0"/>
                <a:sym typeface="Consolas"/>
              </a:rPr>
              <a:t>    name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httpd  </a:t>
            </a:r>
          </a:p>
          <a:p>
            <a:pPr marL="357620" marR="1992535" lvl="0" indent="0" algn="l" rtl="0">
              <a:lnSpc>
                <a:spcPct val="117793"/>
              </a:lnSpc>
              <a:spcBef>
                <a:spcPts val="0"/>
              </a:spcBef>
              <a:spcAft>
                <a:spcPts val="0"/>
              </a:spcAft>
              <a:buNone/>
            </a:pPr>
            <a:r>
              <a:rPr lang="en-US" sz="1600" dirty="0">
                <a:solidFill>
                  <a:srgbClr val="FFFFFF"/>
                </a:solidFill>
                <a:latin typeface="Courier New" panose="02070309020205020404" pitchFamily="49" charset="0"/>
                <a:ea typeface="Consolas"/>
                <a:cs typeface="Courier New" panose="02070309020205020404" pitchFamily="49" charset="0"/>
                <a:sym typeface="Consolas"/>
              </a:rPr>
              <a:t>    </a:t>
            </a:r>
            <a:r>
              <a:rPr lang="en-US" sz="1600" dirty="0">
                <a:solidFill>
                  <a:srgbClr val="93D3E6"/>
                </a:solidFill>
                <a:latin typeface="Courier New" panose="02070309020205020404" pitchFamily="49" charset="0"/>
                <a:ea typeface="Consolas"/>
                <a:cs typeface="Courier New" panose="02070309020205020404" pitchFamily="49" charset="0"/>
                <a:sym typeface="Consolas"/>
              </a:rPr>
              <a:t>state</a:t>
            </a:r>
            <a:r>
              <a:rPr lang="en-US" sz="1600" dirty="0">
                <a:solidFill>
                  <a:srgbClr val="FFFFFF"/>
                </a:solidFill>
                <a:latin typeface="Courier New" panose="02070309020205020404" pitchFamily="49" charset="0"/>
                <a:ea typeface="Consolas"/>
                <a:cs typeface="Courier New" panose="02070309020205020404" pitchFamily="49" charset="0"/>
                <a:sym typeface="Consolas"/>
              </a:rPr>
              <a:t>: started</a:t>
            </a:r>
            <a:endParaRPr sz="1600" dirty="0">
              <a:solidFill>
                <a:schemeClr val="dk1"/>
              </a:solidFill>
              <a:latin typeface="Courier New" panose="02070309020205020404" pitchFamily="49" charset="0"/>
              <a:ea typeface="Consolas"/>
              <a:cs typeface="Courier New" panose="02070309020205020404" pitchFamily="49" charset="0"/>
              <a:sym typeface="Consolas"/>
            </a:endParaRPr>
          </a:p>
        </p:txBody>
      </p:sp>
      <p:sp>
        <p:nvSpPr>
          <p:cNvPr id="18" name="Rectangle 17">
            <a:extLst>
              <a:ext uri="{FF2B5EF4-FFF2-40B4-BE49-F238E27FC236}">
                <a16:creationId xmlns:a16="http://schemas.microsoft.com/office/drawing/2014/main" id="{E12EE339-E2E8-ED04-2DE6-19A03563F882}"/>
              </a:ext>
            </a:extLst>
          </p:cNvPr>
          <p:cNvSpPr/>
          <p:nvPr/>
        </p:nvSpPr>
        <p:spPr>
          <a:xfrm>
            <a:off x="6095999" y="5049274"/>
            <a:ext cx="5327374" cy="1043885"/>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11999C42-3171-A6D5-6F2E-575F3BBBEEFA}"/>
              </a:ext>
            </a:extLst>
          </p:cNvPr>
          <p:cNvSpPr/>
          <p:nvPr/>
        </p:nvSpPr>
        <p:spPr>
          <a:xfrm>
            <a:off x="6113258" y="3829878"/>
            <a:ext cx="5310115" cy="11528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a:extLst>
              <a:ext uri="{FF2B5EF4-FFF2-40B4-BE49-F238E27FC236}">
                <a16:creationId xmlns:a16="http://schemas.microsoft.com/office/drawing/2014/main" id="{9FFA5C78-595C-E72D-C020-AF18E6B3CB74}"/>
              </a:ext>
            </a:extLst>
          </p:cNvPr>
          <p:cNvSpPr/>
          <p:nvPr/>
        </p:nvSpPr>
        <p:spPr>
          <a:xfrm>
            <a:off x="6099027" y="2732681"/>
            <a:ext cx="5310115" cy="1043885"/>
          </a:xfrm>
          <a:prstGeom prst="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3D2798E7-049B-EA59-382E-188E8771954C}"/>
              </a:ext>
            </a:extLst>
          </p:cNvPr>
          <p:cNvSpPr txBox="1"/>
          <p:nvPr/>
        </p:nvSpPr>
        <p:spPr>
          <a:xfrm>
            <a:off x="501462" y="3015385"/>
            <a:ext cx="5419603" cy="584775"/>
          </a:xfrm>
          <a:prstGeom prst="rect">
            <a:avLst/>
          </a:prstGeom>
          <a:noFill/>
        </p:spPr>
        <p:txBody>
          <a:bodyPr wrap="square">
            <a:spAutoFit/>
          </a:bodyPr>
          <a:lstStyle/>
          <a:p>
            <a:r>
              <a:rPr lang="fr-FR" sz="1600" b="1" dirty="0">
                <a:solidFill>
                  <a:schemeClr val="bg1"/>
                </a:solidFill>
                <a:highlight>
                  <a:srgbClr val="008080"/>
                </a:highlight>
                <a:latin typeface="Courier New" panose="02070309020205020404" pitchFamily="49" charset="0"/>
                <a:cs typeface="Courier New" panose="02070309020205020404" pitchFamily="49" charset="0"/>
              </a:rPr>
              <a:t>ansible </a:t>
            </a:r>
            <a:r>
              <a:rPr lang="en-US" sz="1600" b="1" dirty="0">
                <a:solidFill>
                  <a:schemeClr val="bg1"/>
                </a:solidFill>
                <a:highlight>
                  <a:srgbClr val="008080"/>
                </a:highlight>
                <a:latin typeface="Courier New" panose="02070309020205020404" pitchFamily="49" charset="0"/>
                <a:cs typeface="Courier New" panose="02070309020205020404" pitchFamily="49" charset="0"/>
              </a:rPr>
              <a:t>–</a:t>
            </a:r>
            <a:r>
              <a:rPr lang="en-US" sz="1600" b="1" dirty="0" err="1">
                <a:solidFill>
                  <a:schemeClr val="bg1"/>
                </a:solidFill>
                <a:highlight>
                  <a:srgbClr val="008080"/>
                </a:highlight>
                <a:latin typeface="Courier New" panose="02070309020205020404" pitchFamily="49" charset="0"/>
                <a:cs typeface="Courier New" panose="02070309020205020404" pitchFamily="49" charset="0"/>
              </a:rPr>
              <a:t>i</a:t>
            </a:r>
            <a:r>
              <a:rPr lang="en-US" sz="1600" b="1" dirty="0">
                <a:solidFill>
                  <a:schemeClr val="bg1"/>
                </a:solidFill>
                <a:highlight>
                  <a:srgbClr val="008080"/>
                </a:highlight>
                <a:latin typeface="Courier New" panose="02070309020205020404" pitchFamily="49" charset="0"/>
                <a:cs typeface="Courier New" panose="02070309020205020404" pitchFamily="49" charset="0"/>
              </a:rPr>
              <a:t> </a:t>
            </a:r>
            <a:r>
              <a:rPr lang="en-US" sz="1600" b="1" dirty="0" err="1">
                <a:solidFill>
                  <a:schemeClr val="bg1"/>
                </a:solidFill>
                <a:highlight>
                  <a:srgbClr val="008080"/>
                </a:highlight>
                <a:latin typeface="Courier New" panose="02070309020205020404" pitchFamily="49" charset="0"/>
                <a:cs typeface="Courier New" panose="02070309020205020404" pitchFamily="49" charset="0"/>
              </a:rPr>
              <a:t>ip</a:t>
            </a:r>
            <a:r>
              <a:rPr lang="en-US" sz="1600" b="1" dirty="0">
                <a:solidFill>
                  <a:schemeClr val="bg1"/>
                </a:solidFill>
                <a:highlight>
                  <a:srgbClr val="008080"/>
                </a:highlight>
                <a:latin typeface="Courier New" panose="02070309020205020404" pitchFamily="49" charset="0"/>
                <a:cs typeface="Courier New" panose="02070309020205020404" pitchFamily="49" charset="0"/>
              </a:rPr>
              <a:t> all </a:t>
            </a:r>
            <a:r>
              <a:rPr lang="fr-FR" sz="1600" b="1" dirty="0">
                <a:solidFill>
                  <a:schemeClr val="bg1"/>
                </a:solidFill>
                <a:highlight>
                  <a:srgbClr val="008080"/>
                </a:highlight>
                <a:latin typeface="Courier New" panose="02070309020205020404" pitchFamily="49" charset="0"/>
                <a:cs typeface="Courier New" panose="02070309020205020404" pitchFamily="49" charset="0"/>
              </a:rPr>
              <a:t>-m </a:t>
            </a:r>
            <a:r>
              <a:rPr lang="fr-FR" sz="1600" b="1" dirty="0" err="1">
                <a:solidFill>
                  <a:schemeClr val="bg1"/>
                </a:solidFill>
                <a:highlight>
                  <a:srgbClr val="008080"/>
                </a:highlight>
                <a:latin typeface="Courier New" panose="02070309020205020404" pitchFamily="49" charset="0"/>
                <a:cs typeface="Courier New" panose="02070309020205020404" pitchFamily="49" charset="0"/>
              </a:rPr>
              <a:t>yum</a:t>
            </a:r>
            <a:r>
              <a:rPr lang="fr-FR" sz="1600" b="1" dirty="0">
                <a:solidFill>
                  <a:schemeClr val="bg1"/>
                </a:solidFill>
                <a:highlight>
                  <a:srgbClr val="008080"/>
                </a:highlight>
                <a:latin typeface="Courier New" panose="02070309020205020404" pitchFamily="49" charset="0"/>
                <a:cs typeface="Courier New" panose="02070309020205020404" pitchFamily="49" charset="0"/>
              </a:rPr>
              <a:t> -a "</a:t>
            </a:r>
            <a:r>
              <a:rPr lang="fr-FR" sz="1600" b="1" dirty="0" err="1">
                <a:solidFill>
                  <a:schemeClr val="bg1"/>
                </a:solidFill>
                <a:highlight>
                  <a:srgbClr val="008080"/>
                </a:highlight>
                <a:latin typeface="Courier New" panose="02070309020205020404" pitchFamily="49" charset="0"/>
                <a:cs typeface="Courier New" panose="02070309020205020404" pitchFamily="49" charset="0"/>
              </a:rPr>
              <a:t>name</a:t>
            </a:r>
            <a:r>
              <a:rPr lang="fr-FR" sz="1600" b="1" dirty="0">
                <a:solidFill>
                  <a:schemeClr val="bg1"/>
                </a:solidFill>
                <a:highlight>
                  <a:srgbClr val="008080"/>
                </a:highlight>
                <a:latin typeface="Courier New" panose="02070309020205020404" pitchFamily="49" charset="0"/>
                <a:cs typeface="Courier New" panose="02070309020205020404" pitchFamily="49" charset="0"/>
              </a:rPr>
              <a:t>=</a:t>
            </a:r>
            <a:r>
              <a:rPr lang="fr-FR" sz="1600" b="1" dirty="0" err="1">
                <a:solidFill>
                  <a:schemeClr val="bg1"/>
                </a:solidFill>
                <a:highlight>
                  <a:srgbClr val="008080"/>
                </a:highlight>
                <a:latin typeface="Courier New" panose="02070309020205020404" pitchFamily="49" charset="0"/>
                <a:cs typeface="Courier New" panose="02070309020205020404" pitchFamily="49" charset="0"/>
              </a:rPr>
              <a:t>httpd</a:t>
            </a:r>
            <a:r>
              <a:rPr lang="fr-FR" sz="1600" b="1" dirty="0">
                <a:solidFill>
                  <a:schemeClr val="bg1"/>
                </a:solidFill>
                <a:highlight>
                  <a:srgbClr val="008080"/>
                </a:highlight>
                <a:latin typeface="Courier New" panose="02070309020205020404" pitchFamily="49" charset="0"/>
                <a:cs typeface="Courier New" panose="02070309020205020404" pitchFamily="49" charset="0"/>
              </a:rPr>
              <a:t> state=</a:t>
            </a:r>
            <a:r>
              <a:rPr lang="fr-FR" sz="1600" b="1" dirty="0" err="1">
                <a:solidFill>
                  <a:schemeClr val="bg1"/>
                </a:solidFill>
                <a:highlight>
                  <a:srgbClr val="008080"/>
                </a:highlight>
                <a:latin typeface="Courier New" panose="02070309020205020404" pitchFamily="49" charset="0"/>
                <a:cs typeface="Courier New" panose="02070309020205020404" pitchFamily="49" charset="0"/>
              </a:rPr>
              <a:t>latest</a:t>
            </a:r>
            <a:r>
              <a:rPr lang="fr-FR" sz="1600" b="1" dirty="0">
                <a:solidFill>
                  <a:schemeClr val="bg1"/>
                </a:solidFill>
                <a:highlight>
                  <a:srgbClr val="008080"/>
                </a:highlight>
                <a:latin typeface="Courier New" panose="02070309020205020404" pitchFamily="49" charset="0"/>
                <a:cs typeface="Courier New" panose="02070309020205020404" pitchFamily="49" charset="0"/>
              </a:rPr>
              <a:t>"</a:t>
            </a:r>
          </a:p>
        </p:txBody>
      </p:sp>
      <p:sp>
        <p:nvSpPr>
          <p:cNvPr id="11" name="ZoneTexte 10">
            <a:extLst>
              <a:ext uri="{FF2B5EF4-FFF2-40B4-BE49-F238E27FC236}">
                <a16:creationId xmlns:a16="http://schemas.microsoft.com/office/drawing/2014/main" id="{884764A0-CA7F-151A-58B7-43642E009A9D}"/>
              </a:ext>
            </a:extLst>
          </p:cNvPr>
          <p:cNvSpPr txBox="1"/>
          <p:nvPr/>
        </p:nvSpPr>
        <p:spPr>
          <a:xfrm>
            <a:off x="501463" y="4115314"/>
            <a:ext cx="5449280" cy="584775"/>
          </a:xfrm>
          <a:prstGeom prst="rect">
            <a:avLst/>
          </a:prstGeom>
          <a:noFill/>
        </p:spPr>
        <p:txBody>
          <a:bodyPr wrap="square">
            <a:spAutoFit/>
          </a:bodyPr>
          <a:lstStyle/>
          <a:p>
            <a:r>
              <a:rPr lang="fr-FR" sz="1600" b="1" dirty="0">
                <a:solidFill>
                  <a:schemeClr val="bg1"/>
                </a:solidFill>
                <a:highlight>
                  <a:srgbClr val="008080"/>
                </a:highlight>
                <a:latin typeface="Courier New" panose="02070309020205020404" pitchFamily="49" charset="0"/>
                <a:cs typeface="Courier New" panose="02070309020205020404" pitchFamily="49" charset="0"/>
              </a:rPr>
              <a:t>ansible </a:t>
            </a:r>
            <a:r>
              <a:rPr lang="en-US" sz="1600" b="1" dirty="0">
                <a:solidFill>
                  <a:schemeClr val="bg1"/>
                </a:solidFill>
                <a:highlight>
                  <a:srgbClr val="008080"/>
                </a:highlight>
                <a:latin typeface="Courier New" panose="02070309020205020404" pitchFamily="49" charset="0"/>
                <a:cs typeface="Courier New" panose="02070309020205020404" pitchFamily="49" charset="0"/>
              </a:rPr>
              <a:t>–</a:t>
            </a:r>
            <a:r>
              <a:rPr lang="en-US" sz="1600" b="1" dirty="0" err="1">
                <a:solidFill>
                  <a:schemeClr val="bg1"/>
                </a:solidFill>
                <a:highlight>
                  <a:srgbClr val="008080"/>
                </a:highlight>
                <a:latin typeface="Courier New" panose="02070309020205020404" pitchFamily="49" charset="0"/>
                <a:cs typeface="Courier New" panose="02070309020205020404" pitchFamily="49" charset="0"/>
              </a:rPr>
              <a:t>i</a:t>
            </a:r>
            <a:r>
              <a:rPr lang="en-US" sz="1600" b="1" dirty="0">
                <a:solidFill>
                  <a:schemeClr val="bg1"/>
                </a:solidFill>
                <a:highlight>
                  <a:srgbClr val="008080"/>
                </a:highlight>
                <a:latin typeface="Courier New" panose="02070309020205020404" pitchFamily="49" charset="0"/>
                <a:cs typeface="Courier New" panose="02070309020205020404" pitchFamily="49" charset="0"/>
              </a:rPr>
              <a:t> </a:t>
            </a:r>
            <a:r>
              <a:rPr lang="en-US" sz="1600" b="1" dirty="0" err="1">
                <a:solidFill>
                  <a:schemeClr val="bg1"/>
                </a:solidFill>
                <a:highlight>
                  <a:srgbClr val="008080"/>
                </a:highlight>
                <a:latin typeface="Courier New" panose="02070309020205020404" pitchFamily="49" charset="0"/>
                <a:cs typeface="Courier New" panose="02070309020205020404" pitchFamily="49" charset="0"/>
              </a:rPr>
              <a:t>ip</a:t>
            </a:r>
            <a:r>
              <a:rPr lang="en-US" sz="1600" b="1" dirty="0">
                <a:solidFill>
                  <a:schemeClr val="bg1"/>
                </a:solidFill>
                <a:highlight>
                  <a:srgbClr val="008080"/>
                </a:highlight>
                <a:latin typeface="Courier New" panose="02070309020205020404" pitchFamily="49" charset="0"/>
                <a:cs typeface="Courier New" panose="02070309020205020404" pitchFamily="49" charset="0"/>
              </a:rPr>
              <a:t> all </a:t>
            </a:r>
            <a:r>
              <a:rPr lang="fr-FR" sz="1600" b="1" dirty="0">
                <a:solidFill>
                  <a:schemeClr val="bg1"/>
                </a:solidFill>
                <a:highlight>
                  <a:srgbClr val="008080"/>
                </a:highlight>
                <a:latin typeface="Courier New" panose="02070309020205020404" pitchFamily="49" charset="0"/>
                <a:cs typeface="Courier New" panose="02070309020205020404" pitchFamily="49" charset="0"/>
              </a:rPr>
              <a:t>-m copy -a "src=files/index.html </a:t>
            </a:r>
            <a:r>
              <a:rPr lang="fr-FR" sz="1600" b="1" dirty="0" err="1">
                <a:solidFill>
                  <a:schemeClr val="bg1"/>
                </a:solidFill>
                <a:highlight>
                  <a:srgbClr val="008080"/>
                </a:highlight>
                <a:latin typeface="Courier New" panose="02070309020205020404" pitchFamily="49" charset="0"/>
                <a:cs typeface="Courier New" panose="02070309020205020404" pitchFamily="49" charset="0"/>
              </a:rPr>
              <a:t>dest</a:t>
            </a:r>
            <a:r>
              <a:rPr lang="fr-FR" sz="1600" b="1" dirty="0">
                <a:solidFill>
                  <a:schemeClr val="bg1"/>
                </a:solidFill>
                <a:highlight>
                  <a:srgbClr val="008080"/>
                </a:highlight>
                <a:latin typeface="Courier New" panose="02070309020205020404" pitchFamily="49" charset="0"/>
                <a:cs typeface="Courier New" panose="02070309020205020404" pitchFamily="49" charset="0"/>
              </a:rPr>
              <a:t>=/var/www/html/"</a:t>
            </a:r>
          </a:p>
        </p:txBody>
      </p:sp>
      <p:sp>
        <p:nvSpPr>
          <p:cNvPr id="13" name="ZoneTexte 12">
            <a:extLst>
              <a:ext uri="{FF2B5EF4-FFF2-40B4-BE49-F238E27FC236}">
                <a16:creationId xmlns:a16="http://schemas.microsoft.com/office/drawing/2014/main" id="{EB7B5202-A717-AB71-95D7-2D8C2D8B210E}"/>
              </a:ext>
            </a:extLst>
          </p:cNvPr>
          <p:cNvSpPr txBox="1"/>
          <p:nvPr/>
        </p:nvSpPr>
        <p:spPr>
          <a:xfrm>
            <a:off x="471784" y="5309235"/>
            <a:ext cx="5449281" cy="584775"/>
          </a:xfrm>
          <a:prstGeom prst="rect">
            <a:avLst/>
          </a:prstGeom>
          <a:noFill/>
        </p:spPr>
        <p:txBody>
          <a:bodyPr wrap="square">
            <a:spAutoFit/>
          </a:bodyPr>
          <a:lstStyle/>
          <a:p>
            <a:r>
              <a:rPr lang="fr-FR" sz="1600" b="1" dirty="0">
                <a:solidFill>
                  <a:schemeClr val="bg1"/>
                </a:solidFill>
                <a:highlight>
                  <a:srgbClr val="008080"/>
                </a:highlight>
                <a:latin typeface="Courier New" panose="02070309020205020404" pitchFamily="49" charset="0"/>
                <a:cs typeface="Courier New" panose="02070309020205020404" pitchFamily="49" charset="0"/>
              </a:rPr>
              <a:t>ansible </a:t>
            </a:r>
            <a:r>
              <a:rPr lang="en-US" sz="1600" b="1" dirty="0">
                <a:solidFill>
                  <a:schemeClr val="bg1"/>
                </a:solidFill>
                <a:highlight>
                  <a:srgbClr val="008080"/>
                </a:highlight>
                <a:latin typeface="Courier New" panose="02070309020205020404" pitchFamily="49" charset="0"/>
                <a:cs typeface="Courier New" panose="02070309020205020404" pitchFamily="49" charset="0"/>
              </a:rPr>
              <a:t>–</a:t>
            </a:r>
            <a:r>
              <a:rPr lang="en-US" sz="1600" b="1" dirty="0" err="1">
                <a:solidFill>
                  <a:schemeClr val="bg1"/>
                </a:solidFill>
                <a:highlight>
                  <a:srgbClr val="008080"/>
                </a:highlight>
                <a:latin typeface="Courier New" panose="02070309020205020404" pitchFamily="49" charset="0"/>
                <a:cs typeface="Courier New" panose="02070309020205020404" pitchFamily="49" charset="0"/>
              </a:rPr>
              <a:t>i</a:t>
            </a:r>
            <a:r>
              <a:rPr lang="en-US" sz="1600" b="1" dirty="0">
                <a:solidFill>
                  <a:schemeClr val="bg1"/>
                </a:solidFill>
                <a:highlight>
                  <a:srgbClr val="008080"/>
                </a:highlight>
                <a:latin typeface="Courier New" panose="02070309020205020404" pitchFamily="49" charset="0"/>
                <a:cs typeface="Courier New" panose="02070309020205020404" pitchFamily="49" charset="0"/>
              </a:rPr>
              <a:t> </a:t>
            </a:r>
            <a:r>
              <a:rPr lang="en-US" sz="1600" b="1" dirty="0" err="1">
                <a:solidFill>
                  <a:schemeClr val="bg1"/>
                </a:solidFill>
                <a:highlight>
                  <a:srgbClr val="008080"/>
                </a:highlight>
                <a:latin typeface="Courier New" panose="02070309020205020404" pitchFamily="49" charset="0"/>
                <a:cs typeface="Courier New" panose="02070309020205020404" pitchFamily="49" charset="0"/>
              </a:rPr>
              <a:t>ip</a:t>
            </a:r>
            <a:r>
              <a:rPr lang="en-US" sz="1600" b="1" dirty="0">
                <a:solidFill>
                  <a:schemeClr val="bg1"/>
                </a:solidFill>
                <a:highlight>
                  <a:srgbClr val="008080"/>
                </a:highlight>
                <a:latin typeface="Courier New" panose="02070309020205020404" pitchFamily="49" charset="0"/>
                <a:cs typeface="Courier New" panose="02070309020205020404" pitchFamily="49" charset="0"/>
              </a:rPr>
              <a:t> all </a:t>
            </a:r>
            <a:r>
              <a:rPr lang="fr-FR" sz="1600" b="1" dirty="0">
                <a:solidFill>
                  <a:schemeClr val="bg1"/>
                </a:solidFill>
                <a:highlight>
                  <a:srgbClr val="008080"/>
                </a:highlight>
                <a:latin typeface="Courier New" panose="02070309020205020404" pitchFamily="49" charset="0"/>
                <a:cs typeface="Courier New" panose="02070309020205020404" pitchFamily="49" charset="0"/>
              </a:rPr>
              <a:t>-m service -a "</a:t>
            </a:r>
            <a:r>
              <a:rPr lang="fr-FR" sz="1600" b="1" dirty="0" err="1">
                <a:solidFill>
                  <a:schemeClr val="bg1"/>
                </a:solidFill>
                <a:highlight>
                  <a:srgbClr val="008080"/>
                </a:highlight>
                <a:latin typeface="Courier New" panose="02070309020205020404" pitchFamily="49" charset="0"/>
                <a:cs typeface="Courier New" panose="02070309020205020404" pitchFamily="49" charset="0"/>
              </a:rPr>
              <a:t>name</a:t>
            </a:r>
            <a:r>
              <a:rPr lang="fr-FR" sz="1600" b="1" dirty="0">
                <a:solidFill>
                  <a:schemeClr val="bg1"/>
                </a:solidFill>
                <a:highlight>
                  <a:srgbClr val="008080"/>
                </a:highlight>
                <a:latin typeface="Courier New" panose="02070309020205020404" pitchFamily="49" charset="0"/>
                <a:cs typeface="Courier New" panose="02070309020205020404" pitchFamily="49" charset="0"/>
              </a:rPr>
              <a:t>=</a:t>
            </a:r>
            <a:r>
              <a:rPr lang="fr-FR" sz="1600" b="1" dirty="0" err="1">
                <a:solidFill>
                  <a:schemeClr val="bg1"/>
                </a:solidFill>
                <a:highlight>
                  <a:srgbClr val="008080"/>
                </a:highlight>
                <a:latin typeface="Courier New" panose="02070309020205020404" pitchFamily="49" charset="0"/>
                <a:cs typeface="Courier New" panose="02070309020205020404" pitchFamily="49" charset="0"/>
              </a:rPr>
              <a:t>httpd</a:t>
            </a:r>
            <a:r>
              <a:rPr lang="fr-FR" sz="1600" b="1" dirty="0">
                <a:solidFill>
                  <a:schemeClr val="bg1"/>
                </a:solidFill>
                <a:highlight>
                  <a:srgbClr val="008080"/>
                </a:highlight>
                <a:latin typeface="Courier New" panose="02070309020205020404" pitchFamily="49" charset="0"/>
                <a:cs typeface="Courier New" panose="02070309020205020404" pitchFamily="49" charset="0"/>
              </a:rPr>
              <a:t> state=</a:t>
            </a:r>
            <a:r>
              <a:rPr lang="fr-FR" sz="1600" b="1" dirty="0" err="1">
                <a:solidFill>
                  <a:schemeClr val="bg1"/>
                </a:solidFill>
                <a:highlight>
                  <a:srgbClr val="008080"/>
                </a:highlight>
                <a:latin typeface="Courier New" panose="02070309020205020404" pitchFamily="49" charset="0"/>
                <a:cs typeface="Courier New" panose="02070309020205020404" pitchFamily="49" charset="0"/>
              </a:rPr>
              <a:t>started</a:t>
            </a:r>
            <a:r>
              <a:rPr lang="fr-FR" sz="1600" b="1" dirty="0">
                <a:solidFill>
                  <a:schemeClr val="bg1"/>
                </a:solidFill>
                <a:highlight>
                  <a:srgbClr val="008080"/>
                </a:highlight>
                <a:latin typeface="Courier New" panose="02070309020205020404" pitchFamily="49" charset="0"/>
                <a:cs typeface="Courier New" panose="02070309020205020404" pitchFamily="49" charset="0"/>
              </a:rPr>
              <a:t>"</a:t>
            </a:r>
          </a:p>
        </p:txBody>
      </p:sp>
      <p:sp>
        <p:nvSpPr>
          <p:cNvPr id="14" name="Google Shape;799;p32">
            <a:extLst>
              <a:ext uri="{FF2B5EF4-FFF2-40B4-BE49-F238E27FC236}">
                <a16:creationId xmlns:a16="http://schemas.microsoft.com/office/drawing/2014/main" id="{2BBEDDB3-A730-3A50-428A-2256B31F0C68}"/>
              </a:ext>
            </a:extLst>
          </p:cNvPr>
          <p:cNvSpPr txBox="1">
            <a:spLocks noGrp="1"/>
          </p:cNvSpPr>
          <p:nvPr/>
        </p:nvSpPr>
        <p:spPr>
          <a:xfrm>
            <a:off x="501463" y="1197672"/>
            <a:ext cx="3932004" cy="319136"/>
          </a:xfrm>
          <a:prstGeom prst="rect">
            <a:avLst/>
          </a:prstGeom>
          <a:noFill/>
          <a:ln>
            <a:noFill/>
          </a:ln>
        </p:spPr>
        <p:txBody>
          <a:bodyPr spcFirstLastPara="1" wrap="square" lIns="0" tIns="11250" rIns="0" bIns="0"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85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354164" lvl="0" indent="-342900" algn="l" rtl="0">
              <a:lnSpc>
                <a:spcPct val="100000"/>
              </a:lnSpc>
              <a:spcBef>
                <a:spcPts val="0"/>
              </a:spcBef>
              <a:spcAft>
                <a:spcPts val="0"/>
              </a:spcAft>
              <a:buClr>
                <a:srgbClr val="FF0000"/>
              </a:buClr>
              <a:buSzPct val="100000"/>
              <a:buFont typeface="Wingdings" panose="05000000000000000000" pitchFamily="2" charset="2"/>
              <a:buChar char="§"/>
            </a:pPr>
            <a:r>
              <a:rPr lang="en-US" sz="2000" b="1" dirty="0">
                <a:solidFill>
                  <a:schemeClr val="bg1"/>
                </a:solidFill>
              </a:rPr>
              <a:t>Command ansible-playbook</a:t>
            </a:r>
            <a:endParaRPr sz="2000" b="1" dirty="0">
              <a:solidFill>
                <a:schemeClr val="bg1"/>
              </a:solidFill>
            </a:endParaRPr>
          </a:p>
        </p:txBody>
      </p:sp>
      <p:sp>
        <p:nvSpPr>
          <p:cNvPr id="15" name="ZoneTexte 14">
            <a:extLst>
              <a:ext uri="{FF2B5EF4-FFF2-40B4-BE49-F238E27FC236}">
                <a16:creationId xmlns:a16="http://schemas.microsoft.com/office/drawing/2014/main" id="{22733574-7365-5A49-B236-DA95B7187624}"/>
              </a:ext>
            </a:extLst>
          </p:cNvPr>
          <p:cNvSpPr txBox="1"/>
          <p:nvPr/>
        </p:nvSpPr>
        <p:spPr>
          <a:xfrm>
            <a:off x="501462" y="1668912"/>
            <a:ext cx="5419603" cy="338554"/>
          </a:xfrm>
          <a:prstGeom prst="rect">
            <a:avLst/>
          </a:prstGeom>
          <a:noFill/>
        </p:spPr>
        <p:txBody>
          <a:bodyPr wrap="square">
            <a:spAutoFit/>
          </a:bodyPr>
          <a:lstStyle/>
          <a:p>
            <a:r>
              <a:rPr lang="fr-FR" sz="1600" b="1" dirty="0">
                <a:solidFill>
                  <a:schemeClr val="bg1"/>
                </a:solidFill>
                <a:highlight>
                  <a:srgbClr val="008080"/>
                </a:highlight>
                <a:latin typeface="Courier New" panose="02070309020205020404" pitchFamily="49" charset="0"/>
                <a:cs typeface="Courier New" panose="02070309020205020404" pitchFamily="49" charset="0"/>
              </a:rPr>
              <a:t>ansible </a:t>
            </a:r>
            <a:r>
              <a:rPr lang="en-US" sz="1600" b="1" dirty="0">
                <a:solidFill>
                  <a:schemeClr val="bg1"/>
                </a:solidFill>
                <a:highlight>
                  <a:srgbClr val="008080"/>
                </a:highlight>
                <a:latin typeface="Courier New" panose="02070309020205020404" pitchFamily="49" charset="0"/>
                <a:cs typeface="Courier New" panose="02070309020205020404" pitchFamily="49" charset="0"/>
              </a:rPr>
              <a:t>–</a:t>
            </a:r>
            <a:r>
              <a:rPr lang="en-US" sz="1600" b="1" dirty="0" err="1">
                <a:solidFill>
                  <a:schemeClr val="bg1"/>
                </a:solidFill>
                <a:highlight>
                  <a:srgbClr val="008080"/>
                </a:highlight>
                <a:latin typeface="Courier New" panose="02070309020205020404" pitchFamily="49" charset="0"/>
                <a:cs typeface="Courier New" panose="02070309020205020404" pitchFamily="49" charset="0"/>
              </a:rPr>
              <a:t>i</a:t>
            </a:r>
            <a:r>
              <a:rPr lang="en-US" sz="1600" b="1" dirty="0">
                <a:solidFill>
                  <a:schemeClr val="bg1"/>
                </a:solidFill>
                <a:highlight>
                  <a:srgbClr val="008080"/>
                </a:highlight>
                <a:latin typeface="Courier New" panose="02070309020205020404" pitchFamily="49" charset="0"/>
                <a:cs typeface="Courier New" panose="02070309020205020404" pitchFamily="49" charset="0"/>
              </a:rPr>
              <a:t> </a:t>
            </a:r>
            <a:r>
              <a:rPr lang="en-US" sz="1600" b="1" dirty="0" err="1">
                <a:solidFill>
                  <a:schemeClr val="bg1"/>
                </a:solidFill>
                <a:highlight>
                  <a:srgbClr val="008080"/>
                </a:highlight>
                <a:latin typeface="Courier New" panose="02070309020205020404" pitchFamily="49" charset="0"/>
                <a:cs typeface="Courier New" panose="02070309020205020404" pitchFamily="49" charset="0"/>
              </a:rPr>
              <a:t>ip</a:t>
            </a:r>
            <a:r>
              <a:rPr lang="en-US" sz="1600" b="1" dirty="0">
                <a:solidFill>
                  <a:schemeClr val="bg1"/>
                </a:solidFill>
                <a:highlight>
                  <a:srgbClr val="008080"/>
                </a:highlight>
                <a:latin typeface="Courier New" panose="02070309020205020404" pitchFamily="49" charset="0"/>
                <a:cs typeface="Courier New" panose="02070309020205020404" pitchFamily="49" charset="0"/>
              </a:rPr>
              <a:t> all </a:t>
            </a:r>
            <a:r>
              <a:rPr lang="en-US" sz="1600" b="1" dirty="0" err="1">
                <a:solidFill>
                  <a:schemeClr val="bg1"/>
                </a:solidFill>
                <a:highlight>
                  <a:srgbClr val="008080"/>
                </a:highlight>
                <a:latin typeface="Courier New" panose="02070309020205020404" pitchFamily="49" charset="0"/>
                <a:cs typeface="Courier New" panose="02070309020205020404" pitchFamily="49" charset="0"/>
              </a:rPr>
              <a:t>playbookFile.yml</a:t>
            </a:r>
            <a:endParaRPr lang="fr-FR" sz="1600" b="1" dirty="0">
              <a:solidFill>
                <a:schemeClr val="bg1"/>
              </a:solidFill>
              <a:highlight>
                <a:srgbClr val="00808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558367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36</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sp>
        <p:nvSpPr>
          <p:cNvPr id="3" name="ZoneTexte 2">
            <a:extLst>
              <a:ext uri="{FF2B5EF4-FFF2-40B4-BE49-F238E27FC236}">
                <a16:creationId xmlns:a16="http://schemas.microsoft.com/office/drawing/2014/main" id="{F70BC982-6167-B5DD-BB35-C1AD4CF32491}"/>
              </a:ext>
            </a:extLst>
          </p:cNvPr>
          <p:cNvSpPr txBox="1"/>
          <p:nvPr/>
        </p:nvSpPr>
        <p:spPr>
          <a:xfrm>
            <a:off x="1008999" y="263111"/>
            <a:ext cx="7345769"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err="1">
                <a:solidFill>
                  <a:schemeClr val="bg1"/>
                </a:solidFill>
                <a:effectLst/>
                <a:latin typeface="Arial Black" panose="020B0A04020102020204" pitchFamily="34" charset="0"/>
                <a:ea typeface="Calibri" panose="020F0502020204030204" pitchFamily="34" charset="0"/>
                <a:cs typeface="Calibri" panose="020F0502020204030204" pitchFamily="34" charset="0"/>
              </a:rPr>
              <a:t>Playbook</a:t>
            </a:r>
            <a:endParaRPr lang="fr-FR" sz="3200" dirty="0">
              <a:solidFill>
                <a:schemeClr val="bg1"/>
              </a:solidFill>
            </a:endParaRPr>
          </a:p>
        </p:txBody>
      </p:sp>
      <p:pic>
        <p:nvPicPr>
          <p:cNvPr id="7" name="Google Shape;1188;p77">
            <a:extLst>
              <a:ext uri="{FF2B5EF4-FFF2-40B4-BE49-F238E27FC236}">
                <a16:creationId xmlns:a16="http://schemas.microsoft.com/office/drawing/2014/main" id="{11A4E47A-A8D6-39D9-4DD1-6214C899097E}"/>
              </a:ext>
            </a:extLst>
          </p:cNvPr>
          <p:cNvPicPr preferRelativeResize="0"/>
          <p:nvPr/>
        </p:nvPicPr>
        <p:blipFill rotWithShape="1">
          <a:blip r:embed="rId8">
            <a:alphaModFix/>
          </a:blip>
          <a:srcRect/>
          <a:stretch/>
        </p:blipFill>
        <p:spPr>
          <a:xfrm>
            <a:off x="271387" y="1284977"/>
            <a:ext cx="5113802" cy="5087501"/>
          </a:xfrm>
          <a:prstGeom prst="rect">
            <a:avLst/>
          </a:prstGeom>
          <a:noFill/>
          <a:ln>
            <a:noFill/>
          </a:ln>
        </p:spPr>
      </p:pic>
      <p:sp>
        <p:nvSpPr>
          <p:cNvPr id="9" name="ZoneTexte 8">
            <a:extLst>
              <a:ext uri="{FF2B5EF4-FFF2-40B4-BE49-F238E27FC236}">
                <a16:creationId xmlns:a16="http://schemas.microsoft.com/office/drawing/2014/main" id="{6D797852-A5B7-45D5-63FC-26DACC36EA0B}"/>
              </a:ext>
            </a:extLst>
          </p:cNvPr>
          <p:cNvSpPr txBox="1"/>
          <p:nvPr/>
        </p:nvSpPr>
        <p:spPr>
          <a:xfrm>
            <a:off x="5857462" y="1355720"/>
            <a:ext cx="5458039" cy="4555093"/>
          </a:xfrm>
          <a:prstGeom prst="rect">
            <a:avLst/>
          </a:prstGeom>
          <a:noFill/>
        </p:spPr>
        <p:txBody>
          <a:bodyPr wrap="square">
            <a:spAutoFit/>
          </a:bodyPr>
          <a:lstStyle/>
          <a:p>
            <a:r>
              <a:rPr lang="fr-FR" dirty="0">
                <a:solidFill>
                  <a:schemeClr val="bg1"/>
                </a:solidFill>
              </a:rPr>
              <a:t>---</a:t>
            </a:r>
          </a:p>
          <a:p>
            <a:r>
              <a:rPr lang="fr-FR" dirty="0">
                <a:solidFill>
                  <a:schemeClr val="bg1"/>
                </a:solidFill>
              </a:rPr>
              <a:t>- </a:t>
            </a:r>
            <a:r>
              <a:rPr lang="fr-FR" dirty="0" err="1">
                <a:solidFill>
                  <a:schemeClr val="bg1"/>
                </a:solidFill>
              </a:rPr>
              <a:t>name</a:t>
            </a:r>
            <a:r>
              <a:rPr lang="fr-FR" dirty="0">
                <a:solidFill>
                  <a:schemeClr val="bg1"/>
                </a:solidFill>
              </a:rPr>
              <a:t>: Premier </a:t>
            </a:r>
            <a:r>
              <a:rPr lang="fr-FR" dirty="0" err="1">
                <a:solidFill>
                  <a:schemeClr val="bg1"/>
                </a:solidFill>
              </a:rPr>
              <a:t>play</a:t>
            </a:r>
            <a:r>
              <a:rPr lang="fr-FR" dirty="0">
                <a:solidFill>
                  <a:schemeClr val="bg1"/>
                </a:solidFill>
              </a:rPr>
              <a:t> avec le module "copy"</a:t>
            </a:r>
          </a:p>
          <a:p>
            <a:r>
              <a:rPr lang="fr-FR" dirty="0">
                <a:solidFill>
                  <a:schemeClr val="bg1"/>
                </a:solidFill>
              </a:rPr>
              <a:t>  hosts: localhost</a:t>
            </a:r>
          </a:p>
          <a:p>
            <a:r>
              <a:rPr lang="fr-FR" dirty="0">
                <a:solidFill>
                  <a:schemeClr val="bg1"/>
                </a:solidFill>
              </a:rPr>
              <a:t>  </a:t>
            </a:r>
            <a:r>
              <a:rPr lang="fr-FR" dirty="0" err="1">
                <a:solidFill>
                  <a:schemeClr val="bg1"/>
                </a:solidFill>
              </a:rPr>
              <a:t>task</a:t>
            </a:r>
            <a:r>
              <a:rPr lang="fr-FR" dirty="0" err="1">
                <a:solidFill>
                  <a:srgbClr val="FF0000"/>
                </a:solidFill>
              </a:rPr>
              <a:t>s</a:t>
            </a:r>
            <a:r>
              <a:rPr lang="fr-FR" dirty="0">
                <a:solidFill>
                  <a:schemeClr val="bg1"/>
                </a:solidFill>
              </a:rPr>
              <a:t>:</a:t>
            </a:r>
          </a:p>
          <a:p>
            <a:r>
              <a:rPr lang="fr-FR" dirty="0">
                <a:solidFill>
                  <a:schemeClr val="bg1"/>
                </a:solidFill>
              </a:rPr>
              <a:t>    - </a:t>
            </a:r>
            <a:r>
              <a:rPr lang="fr-FR" dirty="0" err="1">
                <a:solidFill>
                  <a:schemeClr val="bg1"/>
                </a:solidFill>
              </a:rPr>
              <a:t>name</a:t>
            </a:r>
            <a:r>
              <a:rPr lang="fr-FR" dirty="0">
                <a:solidFill>
                  <a:schemeClr val="bg1"/>
                </a:solidFill>
              </a:rPr>
              <a:t>: Copier un fichier</a:t>
            </a:r>
          </a:p>
          <a:p>
            <a:r>
              <a:rPr lang="fr-FR" dirty="0">
                <a:solidFill>
                  <a:schemeClr val="bg1"/>
                </a:solidFill>
              </a:rPr>
              <a:t>      copy:</a:t>
            </a:r>
          </a:p>
          <a:p>
            <a:r>
              <a:rPr lang="fr-FR" dirty="0">
                <a:solidFill>
                  <a:schemeClr val="bg1"/>
                </a:solidFill>
              </a:rPr>
              <a:t>        src: /chemin/source/fichier.txt</a:t>
            </a:r>
          </a:p>
          <a:p>
            <a:r>
              <a:rPr lang="fr-FR" dirty="0">
                <a:solidFill>
                  <a:schemeClr val="bg1"/>
                </a:solidFill>
              </a:rPr>
              <a:t>        </a:t>
            </a:r>
            <a:r>
              <a:rPr lang="fr-FR" dirty="0" err="1">
                <a:solidFill>
                  <a:schemeClr val="bg1"/>
                </a:solidFill>
              </a:rPr>
              <a:t>dest</a:t>
            </a:r>
            <a:r>
              <a:rPr lang="fr-FR" dirty="0">
                <a:solidFill>
                  <a:schemeClr val="bg1"/>
                </a:solidFill>
              </a:rPr>
              <a:t>: /chemin/destination/fichier.txt</a:t>
            </a:r>
          </a:p>
          <a:p>
            <a:endParaRPr lang="fr-FR" sz="2000" dirty="0">
              <a:solidFill>
                <a:schemeClr val="bg1"/>
              </a:solidFill>
            </a:endParaRPr>
          </a:p>
          <a:p>
            <a:r>
              <a:rPr lang="fr-FR" dirty="0">
                <a:solidFill>
                  <a:schemeClr val="bg1"/>
                </a:solidFill>
              </a:rPr>
              <a:t>- </a:t>
            </a:r>
            <a:r>
              <a:rPr lang="fr-FR" dirty="0" err="1">
                <a:solidFill>
                  <a:schemeClr val="bg1"/>
                </a:solidFill>
              </a:rPr>
              <a:t>name</a:t>
            </a:r>
            <a:r>
              <a:rPr lang="fr-FR" dirty="0">
                <a:solidFill>
                  <a:schemeClr val="bg1"/>
                </a:solidFill>
              </a:rPr>
              <a:t>: Deuxième </a:t>
            </a:r>
            <a:r>
              <a:rPr lang="fr-FR" dirty="0" err="1">
                <a:solidFill>
                  <a:schemeClr val="bg1"/>
                </a:solidFill>
              </a:rPr>
              <a:t>play</a:t>
            </a:r>
            <a:r>
              <a:rPr lang="fr-FR" dirty="0">
                <a:solidFill>
                  <a:schemeClr val="bg1"/>
                </a:solidFill>
              </a:rPr>
              <a:t> avec le module "</a:t>
            </a:r>
            <a:r>
              <a:rPr lang="fr-FR" dirty="0" err="1">
                <a:solidFill>
                  <a:schemeClr val="bg1"/>
                </a:solidFill>
              </a:rPr>
              <a:t>apt</a:t>
            </a:r>
            <a:r>
              <a:rPr lang="fr-FR" dirty="0">
                <a:solidFill>
                  <a:schemeClr val="bg1"/>
                </a:solidFill>
              </a:rPr>
              <a:t>"</a:t>
            </a:r>
          </a:p>
          <a:p>
            <a:r>
              <a:rPr lang="fr-FR" dirty="0">
                <a:solidFill>
                  <a:schemeClr val="bg1"/>
                </a:solidFill>
              </a:rPr>
              <a:t>  hosts: localhost</a:t>
            </a:r>
          </a:p>
          <a:p>
            <a:r>
              <a:rPr lang="fr-FR" dirty="0">
                <a:solidFill>
                  <a:schemeClr val="bg1"/>
                </a:solidFill>
              </a:rPr>
              <a:t>  </a:t>
            </a:r>
            <a:r>
              <a:rPr lang="fr-FR" dirty="0" err="1">
                <a:solidFill>
                  <a:schemeClr val="bg1"/>
                </a:solidFill>
              </a:rPr>
              <a:t>task</a:t>
            </a:r>
            <a:r>
              <a:rPr lang="fr-FR" dirty="0" err="1">
                <a:solidFill>
                  <a:srgbClr val="FF0000"/>
                </a:solidFill>
              </a:rPr>
              <a:t>s</a:t>
            </a:r>
            <a:r>
              <a:rPr lang="fr-FR" dirty="0">
                <a:solidFill>
                  <a:schemeClr val="bg1"/>
                </a:solidFill>
              </a:rPr>
              <a:t>:</a:t>
            </a:r>
          </a:p>
          <a:p>
            <a:r>
              <a:rPr lang="fr-FR" dirty="0">
                <a:solidFill>
                  <a:schemeClr val="bg1"/>
                </a:solidFill>
              </a:rPr>
              <a:t>    - </a:t>
            </a:r>
            <a:r>
              <a:rPr lang="fr-FR" dirty="0" err="1">
                <a:solidFill>
                  <a:schemeClr val="bg1"/>
                </a:solidFill>
              </a:rPr>
              <a:t>name</a:t>
            </a:r>
            <a:r>
              <a:rPr lang="fr-FR" dirty="0">
                <a:solidFill>
                  <a:schemeClr val="bg1"/>
                </a:solidFill>
              </a:rPr>
              <a:t>: Installer un paquet avec </a:t>
            </a:r>
            <a:r>
              <a:rPr lang="fr-FR" dirty="0" err="1">
                <a:solidFill>
                  <a:schemeClr val="bg1"/>
                </a:solidFill>
              </a:rPr>
              <a:t>apt</a:t>
            </a:r>
            <a:endParaRPr lang="fr-FR" dirty="0">
              <a:solidFill>
                <a:schemeClr val="bg1"/>
              </a:solidFill>
            </a:endParaRPr>
          </a:p>
          <a:p>
            <a:r>
              <a:rPr lang="fr-FR" dirty="0">
                <a:solidFill>
                  <a:schemeClr val="bg1"/>
                </a:solidFill>
              </a:rPr>
              <a:t>      </a:t>
            </a:r>
            <a:r>
              <a:rPr lang="fr-FR" dirty="0" err="1">
                <a:solidFill>
                  <a:schemeClr val="bg1"/>
                </a:solidFill>
              </a:rPr>
              <a:t>apt</a:t>
            </a:r>
            <a:r>
              <a:rPr lang="fr-FR" dirty="0">
                <a:solidFill>
                  <a:schemeClr val="bg1"/>
                </a:solidFill>
              </a:rPr>
              <a:t>:</a:t>
            </a:r>
          </a:p>
          <a:p>
            <a:r>
              <a:rPr lang="fr-FR" dirty="0">
                <a:solidFill>
                  <a:schemeClr val="bg1"/>
                </a:solidFill>
              </a:rPr>
              <a:t>        </a:t>
            </a:r>
            <a:r>
              <a:rPr lang="fr-FR" dirty="0" err="1">
                <a:solidFill>
                  <a:schemeClr val="bg1"/>
                </a:solidFill>
              </a:rPr>
              <a:t>name</a:t>
            </a:r>
            <a:r>
              <a:rPr lang="fr-FR" dirty="0">
                <a:solidFill>
                  <a:schemeClr val="bg1"/>
                </a:solidFill>
              </a:rPr>
              <a:t>: </a:t>
            </a:r>
            <a:r>
              <a:rPr lang="fr-FR" dirty="0" err="1">
                <a:solidFill>
                  <a:schemeClr val="bg1"/>
                </a:solidFill>
              </a:rPr>
              <a:t>nginx</a:t>
            </a:r>
            <a:endParaRPr lang="fr-FR" dirty="0">
              <a:solidFill>
                <a:schemeClr val="bg1"/>
              </a:solidFill>
            </a:endParaRPr>
          </a:p>
          <a:p>
            <a:r>
              <a:rPr lang="fr-FR" dirty="0">
                <a:solidFill>
                  <a:schemeClr val="bg1"/>
                </a:solidFill>
              </a:rPr>
              <a:t>        state: </a:t>
            </a:r>
            <a:r>
              <a:rPr lang="fr-FR" dirty="0" err="1">
                <a:solidFill>
                  <a:schemeClr val="bg1"/>
                </a:solidFill>
              </a:rPr>
              <a:t>present</a:t>
            </a:r>
            <a:endParaRPr lang="fr-FR" dirty="0">
              <a:solidFill>
                <a:schemeClr val="bg1"/>
              </a:solidFill>
            </a:endParaRPr>
          </a:p>
        </p:txBody>
      </p:sp>
      <p:sp>
        <p:nvSpPr>
          <p:cNvPr id="16" name="Rectangle 15">
            <a:extLst>
              <a:ext uri="{FF2B5EF4-FFF2-40B4-BE49-F238E27FC236}">
                <a16:creationId xmlns:a16="http://schemas.microsoft.com/office/drawing/2014/main" id="{427D3806-0B61-86B7-E500-91A4A8DD8B5F}"/>
              </a:ext>
            </a:extLst>
          </p:cNvPr>
          <p:cNvSpPr/>
          <p:nvPr/>
        </p:nvSpPr>
        <p:spPr>
          <a:xfrm>
            <a:off x="5738191" y="1340734"/>
            <a:ext cx="6182421" cy="5087501"/>
          </a:xfrm>
          <a:prstGeom prst="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a:extLst>
              <a:ext uri="{FF2B5EF4-FFF2-40B4-BE49-F238E27FC236}">
                <a16:creationId xmlns:a16="http://schemas.microsoft.com/office/drawing/2014/main" id="{1619BEF2-BA00-64F6-3624-8899A8018CEA}"/>
              </a:ext>
            </a:extLst>
          </p:cNvPr>
          <p:cNvSpPr/>
          <p:nvPr/>
        </p:nvSpPr>
        <p:spPr>
          <a:xfrm>
            <a:off x="5890591" y="1493135"/>
            <a:ext cx="5544181" cy="2295010"/>
          </a:xfrm>
          <a:prstGeom prst="rect">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B7BBC18A-52E4-5D20-B378-7170BB9B13A7}"/>
              </a:ext>
            </a:extLst>
          </p:cNvPr>
          <p:cNvSpPr/>
          <p:nvPr/>
        </p:nvSpPr>
        <p:spPr>
          <a:xfrm>
            <a:off x="5890590" y="3940546"/>
            <a:ext cx="5544181" cy="2379332"/>
          </a:xfrm>
          <a:prstGeom prst="rect">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759D3A8D-9DB6-9515-79ED-1A7E205CE2B0}"/>
              </a:ext>
            </a:extLst>
          </p:cNvPr>
          <p:cNvSpPr/>
          <p:nvPr/>
        </p:nvSpPr>
        <p:spPr>
          <a:xfrm>
            <a:off x="6022385" y="2522227"/>
            <a:ext cx="4664766" cy="1111039"/>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a:extLst>
              <a:ext uri="{FF2B5EF4-FFF2-40B4-BE49-F238E27FC236}">
                <a16:creationId xmlns:a16="http://schemas.microsoft.com/office/drawing/2014/main" id="{48423FE5-E6E0-51E2-7A4F-E7F0BADF1497}"/>
              </a:ext>
            </a:extLst>
          </p:cNvPr>
          <p:cNvSpPr/>
          <p:nvPr/>
        </p:nvSpPr>
        <p:spPr>
          <a:xfrm>
            <a:off x="6022385" y="4764990"/>
            <a:ext cx="4664766" cy="1111039"/>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304030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37</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sp>
        <p:nvSpPr>
          <p:cNvPr id="3" name="ZoneTexte 2">
            <a:extLst>
              <a:ext uri="{FF2B5EF4-FFF2-40B4-BE49-F238E27FC236}">
                <a16:creationId xmlns:a16="http://schemas.microsoft.com/office/drawing/2014/main" id="{F70BC982-6167-B5DD-BB35-C1AD4CF32491}"/>
              </a:ext>
            </a:extLst>
          </p:cNvPr>
          <p:cNvSpPr txBox="1"/>
          <p:nvPr/>
        </p:nvSpPr>
        <p:spPr>
          <a:xfrm>
            <a:off x="1008999" y="263111"/>
            <a:ext cx="7345769"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err="1">
                <a:solidFill>
                  <a:schemeClr val="bg1"/>
                </a:solidFill>
                <a:effectLst/>
                <a:latin typeface="Arial Black" panose="020B0A04020102020204" pitchFamily="34" charset="0"/>
                <a:ea typeface="Calibri" panose="020F0502020204030204" pitchFamily="34" charset="0"/>
                <a:cs typeface="Calibri" panose="020F0502020204030204" pitchFamily="34" charset="0"/>
              </a:rPr>
              <a:t>Playbook</a:t>
            </a:r>
            <a:endParaRPr lang="fr-FR" sz="3200" dirty="0">
              <a:solidFill>
                <a:schemeClr val="bg1"/>
              </a:solidFill>
            </a:endParaRPr>
          </a:p>
        </p:txBody>
      </p:sp>
      <p:pic>
        <p:nvPicPr>
          <p:cNvPr id="7" name="Google Shape;1188;p77">
            <a:extLst>
              <a:ext uri="{FF2B5EF4-FFF2-40B4-BE49-F238E27FC236}">
                <a16:creationId xmlns:a16="http://schemas.microsoft.com/office/drawing/2014/main" id="{11A4E47A-A8D6-39D9-4DD1-6214C899097E}"/>
              </a:ext>
            </a:extLst>
          </p:cNvPr>
          <p:cNvPicPr preferRelativeResize="0"/>
          <p:nvPr/>
        </p:nvPicPr>
        <p:blipFill rotWithShape="1">
          <a:blip r:embed="rId8">
            <a:alphaModFix/>
          </a:blip>
          <a:srcRect/>
          <a:stretch/>
        </p:blipFill>
        <p:spPr>
          <a:xfrm>
            <a:off x="271387" y="1284977"/>
            <a:ext cx="5113802" cy="5087501"/>
          </a:xfrm>
          <a:prstGeom prst="rect">
            <a:avLst/>
          </a:prstGeom>
          <a:noFill/>
          <a:ln>
            <a:noFill/>
          </a:ln>
        </p:spPr>
      </p:pic>
      <p:sp>
        <p:nvSpPr>
          <p:cNvPr id="9" name="ZoneTexte 8">
            <a:extLst>
              <a:ext uri="{FF2B5EF4-FFF2-40B4-BE49-F238E27FC236}">
                <a16:creationId xmlns:a16="http://schemas.microsoft.com/office/drawing/2014/main" id="{6D797852-A5B7-45D5-63FC-26DACC36EA0B}"/>
              </a:ext>
            </a:extLst>
          </p:cNvPr>
          <p:cNvSpPr txBox="1"/>
          <p:nvPr/>
        </p:nvSpPr>
        <p:spPr>
          <a:xfrm>
            <a:off x="5857462" y="1355720"/>
            <a:ext cx="5458039" cy="4555093"/>
          </a:xfrm>
          <a:prstGeom prst="rect">
            <a:avLst/>
          </a:prstGeom>
          <a:noFill/>
        </p:spPr>
        <p:txBody>
          <a:bodyPr wrap="square">
            <a:spAutoFit/>
          </a:bodyPr>
          <a:lstStyle/>
          <a:p>
            <a:r>
              <a:rPr lang="fr-FR" dirty="0">
                <a:solidFill>
                  <a:schemeClr val="bg1"/>
                </a:solidFill>
              </a:rPr>
              <a:t>---</a:t>
            </a:r>
          </a:p>
          <a:p>
            <a:r>
              <a:rPr lang="fr-FR" dirty="0">
                <a:solidFill>
                  <a:schemeClr val="bg1"/>
                </a:solidFill>
              </a:rPr>
              <a:t>- </a:t>
            </a:r>
            <a:r>
              <a:rPr lang="fr-FR" dirty="0" err="1">
                <a:solidFill>
                  <a:schemeClr val="bg1"/>
                </a:solidFill>
              </a:rPr>
              <a:t>name</a:t>
            </a:r>
            <a:r>
              <a:rPr lang="fr-FR" dirty="0">
                <a:solidFill>
                  <a:schemeClr val="bg1"/>
                </a:solidFill>
              </a:rPr>
              <a:t>: Premier </a:t>
            </a:r>
            <a:r>
              <a:rPr lang="fr-FR" dirty="0" err="1">
                <a:solidFill>
                  <a:schemeClr val="bg1"/>
                </a:solidFill>
              </a:rPr>
              <a:t>play</a:t>
            </a:r>
            <a:r>
              <a:rPr lang="fr-FR" dirty="0">
                <a:solidFill>
                  <a:schemeClr val="bg1"/>
                </a:solidFill>
              </a:rPr>
              <a:t> avec le module "copy"</a:t>
            </a:r>
          </a:p>
          <a:p>
            <a:r>
              <a:rPr lang="fr-FR" dirty="0">
                <a:solidFill>
                  <a:schemeClr val="bg1"/>
                </a:solidFill>
              </a:rPr>
              <a:t>  hosts: localhost</a:t>
            </a:r>
          </a:p>
          <a:p>
            <a:r>
              <a:rPr lang="fr-FR" dirty="0">
                <a:solidFill>
                  <a:schemeClr val="bg1"/>
                </a:solidFill>
              </a:rPr>
              <a:t>  </a:t>
            </a:r>
            <a:r>
              <a:rPr lang="fr-FR" dirty="0" err="1">
                <a:solidFill>
                  <a:schemeClr val="bg1"/>
                </a:solidFill>
              </a:rPr>
              <a:t>task</a:t>
            </a:r>
            <a:r>
              <a:rPr lang="fr-FR" dirty="0" err="1">
                <a:solidFill>
                  <a:srgbClr val="FF0000"/>
                </a:solidFill>
              </a:rPr>
              <a:t>s</a:t>
            </a:r>
            <a:r>
              <a:rPr lang="fr-FR" dirty="0">
                <a:solidFill>
                  <a:schemeClr val="bg1"/>
                </a:solidFill>
              </a:rPr>
              <a:t>:</a:t>
            </a:r>
          </a:p>
          <a:p>
            <a:r>
              <a:rPr lang="fr-FR" dirty="0">
                <a:solidFill>
                  <a:schemeClr val="bg1"/>
                </a:solidFill>
              </a:rPr>
              <a:t>    - </a:t>
            </a:r>
            <a:r>
              <a:rPr lang="fr-FR" dirty="0" err="1">
                <a:solidFill>
                  <a:schemeClr val="bg1"/>
                </a:solidFill>
              </a:rPr>
              <a:t>name</a:t>
            </a:r>
            <a:r>
              <a:rPr lang="fr-FR" dirty="0">
                <a:solidFill>
                  <a:schemeClr val="bg1"/>
                </a:solidFill>
              </a:rPr>
              <a:t>: Copier un fichier</a:t>
            </a:r>
          </a:p>
          <a:p>
            <a:r>
              <a:rPr lang="fr-FR" dirty="0">
                <a:solidFill>
                  <a:schemeClr val="bg1"/>
                </a:solidFill>
              </a:rPr>
              <a:t>      copy:</a:t>
            </a:r>
          </a:p>
          <a:p>
            <a:r>
              <a:rPr lang="fr-FR" dirty="0">
                <a:solidFill>
                  <a:schemeClr val="bg1"/>
                </a:solidFill>
              </a:rPr>
              <a:t>        src: /chemin/source/fichier.txt</a:t>
            </a:r>
          </a:p>
          <a:p>
            <a:r>
              <a:rPr lang="fr-FR" dirty="0">
                <a:solidFill>
                  <a:schemeClr val="bg1"/>
                </a:solidFill>
              </a:rPr>
              <a:t>        </a:t>
            </a:r>
            <a:r>
              <a:rPr lang="fr-FR" dirty="0" err="1">
                <a:solidFill>
                  <a:schemeClr val="bg1"/>
                </a:solidFill>
              </a:rPr>
              <a:t>dest</a:t>
            </a:r>
            <a:r>
              <a:rPr lang="fr-FR" dirty="0">
                <a:solidFill>
                  <a:schemeClr val="bg1"/>
                </a:solidFill>
              </a:rPr>
              <a:t>: /chemin/destination/fichier.txt</a:t>
            </a:r>
          </a:p>
          <a:p>
            <a:endParaRPr lang="fr-FR" sz="2000" dirty="0">
              <a:solidFill>
                <a:schemeClr val="bg1"/>
              </a:solidFill>
            </a:endParaRPr>
          </a:p>
          <a:p>
            <a:r>
              <a:rPr lang="fr-FR" dirty="0">
                <a:solidFill>
                  <a:schemeClr val="bg1"/>
                </a:solidFill>
              </a:rPr>
              <a:t>- </a:t>
            </a:r>
            <a:r>
              <a:rPr lang="fr-FR" dirty="0" err="1">
                <a:solidFill>
                  <a:schemeClr val="bg1"/>
                </a:solidFill>
              </a:rPr>
              <a:t>name</a:t>
            </a:r>
            <a:r>
              <a:rPr lang="fr-FR" dirty="0">
                <a:solidFill>
                  <a:schemeClr val="bg1"/>
                </a:solidFill>
              </a:rPr>
              <a:t>: Deuxième </a:t>
            </a:r>
            <a:r>
              <a:rPr lang="fr-FR" dirty="0" err="1">
                <a:solidFill>
                  <a:schemeClr val="bg1"/>
                </a:solidFill>
              </a:rPr>
              <a:t>play</a:t>
            </a:r>
            <a:r>
              <a:rPr lang="fr-FR" dirty="0">
                <a:solidFill>
                  <a:schemeClr val="bg1"/>
                </a:solidFill>
              </a:rPr>
              <a:t> avec le module "</a:t>
            </a:r>
            <a:r>
              <a:rPr lang="fr-FR" dirty="0" err="1">
                <a:solidFill>
                  <a:schemeClr val="bg1"/>
                </a:solidFill>
              </a:rPr>
              <a:t>apt</a:t>
            </a:r>
            <a:r>
              <a:rPr lang="fr-FR" dirty="0">
                <a:solidFill>
                  <a:schemeClr val="bg1"/>
                </a:solidFill>
              </a:rPr>
              <a:t>"</a:t>
            </a:r>
          </a:p>
          <a:p>
            <a:r>
              <a:rPr lang="fr-FR" dirty="0">
                <a:solidFill>
                  <a:schemeClr val="bg1"/>
                </a:solidFill>
              </a:rPr>
              <a:t>  hosts: localhost</a:t>
            </a:r>
          </a:p>
          <a:p>
            <a:r>
              <a:rPr lang="fr-FR" dirty="0">
                <a:solidFill>
                  <a:schemeClr val="bg1"/>
                </a:solidFill>
              </a:rPr>
              <a:t>  </a:t>
            </a:r>
            <a:r>
              <a:rPr lang="fr-FR" dirty="0" err="1">
                <a:solidFill>
                  <a:schemeClr val="bg1"/>
                </a:solidFill>
              </a:rPr>
              <a:t>task</a:t>
            </a:r>
            <a:r>
              <a:rPr lang="fr-FR" dirty="0" err="1">
                <a:solidFill>
                  <a:srgbClr val="FF0000"/>
                </a:solidFill>
              </a:rPr>
              <a:t>s</a:t>
            </a:r>
            <a:r>
              <a:rPr lang="fr-FR" dirty="0">
                <a:solidFill>
                  <a:schemeClr val="bg1"/>
                </a:solidFill>
              </a:rPr>
              <a:t>:</a:t>
            </a:r>
          </a:p>
          <a:p>
            <a:r>
              <a:rPr lang="fr-FR" dirty="0">
                <a:solidFill>
                  <a:schemeClr val="bg1"/>
                </a:solidFill>
              </a:rPr>
              <a:t>    - </a:t>
            </a:r>
            <a:r>
              <a:rPr lang="fr-FR" dirty="0" err="1">
                <a:solidFill>
                  <a:schemeClr val="bg1"/>
                </a:solidFill>
              </a:rPr>
              <a:t>name</a:t>
            </a:r>
            <a:r>
              <a:rPr lang="fr-FR" dirty="0">
                <a:solidFill>
                  <a:schemeClr val="bg1"/>
                </a:solidFill>
              </a:rPr>
              <a:t>: Installer un paquet avec </a:t>
            </a:r>
            <a:r>
              <a:rPr lang="fr-FR" dirty="0" err="1">
                <a:solidFill>
                  <a:schemeClr val="bg1"/>
                </a:solidFill>
              </a:rPr>
              <a:t>apt</a:t>
            </a:r>
            <a:endParaRPr lang="fr-FR" dirty="0">
              <a:solidFill>
                <a:schemeClr val="bg1"/>
              </a:solidFill>
            </a:endParaRPr>
          </a:p>
          <a:p>
            <a:r>
              <a:rPr lang="fr-FR" dirty="0">
                <a:solidFill>
                  <a:schemeClr val="bg1"/>
                </a:solidFill>
              </a:rPr>
              <a:t>      </a:t>
            </a:r>
            <a:r>
              <a:rPr lang="fr-FR" dirty="0" err="1">
                <a:solidFill>
                  <a:schemeClr val="bg1"/>
                </a:solidFill>
              </a:rPr>
              <a:t>apt</a:t>
            </a:r>
            <a:r>
              <a:rPr lang="fr-FR" dirty="0">
                <a:solidFill>
                  <a:schemeClr val="bg1"/>
                </a:solidFill>
              </a:rPr>
              <a:t>:</a:t>
            </a:r>
          </a:p>
          <a:p>
            <a:r>
              <a:rPr lang="fr-FR" dirty="0">
                <a:solidFill>
                  <a:schemeClr val="bg1"/>
                </a:solidFill>
              </a:rPr>
              <a:t>        </a:t>
            </a:r>
            <a:r>
              <a:rPr lang="fr-FR" dirty="0" err="1">
                <a:solidFill>
                  <a:schemeClr val="bg1"/>
                </a:solidFill>
              </a:rPr>
              <a:t>name</a:t>
            </a:r>
            <a:r>
              <a:rPr lang="fr-FR" dirty="0">
                <a:solidFill>
                  <a:schemeClr val="bg1"/>
                </a:solidFill>
              </a:rPr>
              <a:t>: </a:t>
            </a:r>
            <a:r>
              <a:rPr lang="fr-FR" dirty="0" err="1">
                <a:solidFill>
                  <a:schemeClr val="bg1"/>
                </a:solidFill>
              </a:rPr>
              <a:t>nginx</a:t>
            </a:r>
            <a:endParaRPr lang="fr-FR" dirty="0">
              <a:solidFill>
                <a:schemeClr val="bg1"/>
              </a:solidFill>
            </a:endParaRPr>
          </a:p>
          <a:p>
            <a:r>
              <a:rPr lang="fr-FR" dirty="0">
                <a:solidFill>
                  <a:schemeClr val="bg1"/>
                </a:solidFill>
              </a:rPr>
              <a:t>        state: </a:t>
            </a:r>
            <a:r>
              <a:rPr lang="fr-FR" dirty="0" err="1">
                <a:solidFill>
                  <a:schemeClr val="bg1"/>
                </a:solidFill>
              </a:rPr>
              <a:t>present</a:t>
            </a:r>
            <a:endParaRPr lang="fr-FR" dirty="0">
              <a:solidFill>
                <a:schemeClr val="bg1"/>
              </a:solidFill>
            </a:endParaRPr>
          </a:p>
        </p:txBody>
      </p:sp>
      <p:sp>
        <p:nvSpPr>
          <p:cNvPr id="16" name="Rectangle 15">
            <a:extLst>
              <a:ext uri="{FF2B5EF4-FFF2-40B4-BE49-F238E27FC236}">
                <a16:creationId xmlns:a16="http://schemas.microsoft.com/office/drawing/2014/main" id="{427D3806-0B61-86B7-E500-91A4A8DD8B5F}"/>
              </a:ext>
            </a:extLst>
          </p:cNvPr>
          <p:cNvSpPr/>
          <p:nvPr/>
        </p:nvSpPr>
        <p:spPr>
          <a:xfrm>
            <a:off x="5738191" y="1340734"/>
            <a:ext cx="6182421" cy="5087501"/>
          </a:xfrm>
          <a:prstGeom prst="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a:extLst>
              <a:ext uri="{FF2B5EF4-FFF2-40B4-BE49-F238E27FC236}">
                <a16:creationId xmlns:a16="http://schemas.microsoft.com/office/drawing/2014/main" id="{1619BEF2-BA00-64F6-3624-8899A8018CEA}"/>
              </a:ext>
            </a:extLst>
          </p:cNvPr>
          <p:cNvSpPr/>
          <p:nvPr/>
        </p:nvSpPr>
        <p:spPr>
          <a:xfrm>
            <a:off x="5890591" y="1493135"/>
            <a:ext cx="5544181" cy="2295010"/>
          </a:xfrm>
          <a:prstGeom prst="rect">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B7BBC18A-52E4-5D20-B378-7170BB9B13A7}"/>
              </a:ext>
            </a:extLst>
          </p:cNvPr>
          <p:cNvSpPr/>
          <p:nvPr/>
        </p:nvSpPr>
        <p:spPr>
          <a:xfrm>
            <a:off x="5890590" y="3940546"/>
            <a:ext cx="5544181" cy="2379332"/>
          </a:xfrm>
          <a:prstGeom prst="rect">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759D3A8D-9DB6-9515-79ED-1A7E205CE2B0}"/>
              </a:ext>
            </a:extLst>
          </p:cNvPr>
          <p:cNvSpPr/>
          <p:nvPr/>
        </p:nvSpPr>
        <p:spPr>
          <a:xfrm>
            <a:off x="6022385" y="2522227"/>
            <a:ext cx="4664766" cy="1111039"/>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a:extLst>
              <a:ext uri="{FF2B5EF4-FFF2-40B4-BE49-F238E27FC236}">
                <a16:creationId xmlns:a16="http://schemas.microsoft.com/office/drawing/2014/main" id="{48423FE5-E6E0-51E2-7A4F-E7F0BADF1497}"/>
              </a:ext>
            </a:extLst>
          </p:cNvPr>
          <p:cNvSpPr/>
          <p:nvPr/>
        </p:nvSpPr>
        <p:spPr>
          <a:xfrm>
            <a:off x="6022385" y="4764990"/>
            <a:ext cx="4664766" cy="1111039"/>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914349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38</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sp>
        <p:nvSpPr>
          <p:cNvPr id="3" name="ZoneTexte 2">
            <a:extLst>
              <a:ext uri="{FF2B5EF4-FFF2-40B4-BE49-F238E27FC236}">
                <a16:creationId xmlns:a16="http://schemas.microsoft.com/office/drawing/2014/main" id="{F70BC982-6167-B5DD-BB35-C1AD4CF32491}"/>
              </a:ext>
            </a:extLst>
          </p:cNvPr>
          <p:cNvSpPr txBox="1"/>
          <p:nvPr/>
        </p:nvSpPr>
        <p:spPr>
          <a:xfrm>
            <a:off x="1008999" y="263111"/>
            <a:ext cx="7345769"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err="1">
                <a:solidFill>
                  <a:schemeClr val="bg1"/>
                </a:solidFill>
                <a:effectLst/>
                <a:latin typeface="Arial Black" panose="020B0A04020102020204" pitchFamily="34" charset="0"/>
                <a:ea typeface="Calibri" panose="020F0502020204030204" pitchFamily="34" charset="0"/>
                <a:cs typeface="Calibri" panose="020F0502020204030204" pitchFamily="34" charset="0"/>
              </a:rPr>
              <a:t>Playbook</a:t>
            </a:r>
            <a:endParaRPr lang="fr-FR" sz="3200" dirty="0">
              <a:solidFill>
                <a:schemeClr val="bg1"/>
              </a:solidFill>
            </a:endParaRPr>
          </a:p>
        </p:txBody>
      </p:sp>
      <p:graphicFrame>
        <p:nvGraphicFramePr>
          <p:cNvPr id="4" name="Tableau 3">
            <a:extLst>
              <a:ext uri="{FF2B5EF4-FFF2-40B4-BE49-F238E27FC236}">
                <a16:creationId xmlns:a16="http://schemas.microsoft.com/office/drawing/2014/main" id="{8FCE4945-528D-B36F-F84F-A6E7D0417EAF}"/>
              </a:ext>
            </a:extLst>
          </p:cNvPr>
          <p:cNvGraphicFramePr>
            <a:graphicFrameLocks noGrp="1"/>
          </p:cNvGraphicFramePr>
          <p:nvPr>
            <p:extLst>
              <p:ext uri="{D42A27DB-BD31-4B8C-83A1-F6EECF244321}">
                <p14:modId xmlns:p14="http://schemas.microsoft.com/office/powerpoint/2010/main" val="1423190482"/>
              </p:ext>
            </p:extLst>
          </p:nvPr>
        </p:nvGraphicFramePr>
        <p:xfrm>
          <a:off x="2796900" y="1374829"/>
          <a:ext cx="9000450" cy="2335558"/>
        </p:xfrm>
        <a:graphic>
          <a:graphicData uri="http://schemas.openxmlformats.org/drawingml/2006/table">
            <a:tbl>
              <a:tblPr firstRow="1" bandRow="1">
                <a:noFill/>
              </a:tblPr>
              <a:tblGrid>
                <a:gridCol w="2246626">
                  <a:extLst>
                    <a:ext uri="{9D8B030D-6E8A-4147-A177-3AD203B41FA5}">
                      <a16:colId xmlns:a16="http://schemas.microsoft.com/office/drawing/2014/main" val="2395787114"/>
                    </a:ext>
                  </a:extLst>
                </a:gridCol>
                <a:gridCol w="6753824">
                  <a:extLst>
                    <a:ext uri="{9D8B030D-6E8A-4147-A177-3AD203B41FA5}">
                      <a16:colId xmlns:a16="http://schemas.microsoft.com/office/drawing/2014/main" val="50204399"/>
                    </a:ext>
                  </a:extLst>
                </a:gridCol>
              </a:tblGrid>
              <a:tr h="467001">
                <a:tc>
                  <a:txBody>
                    <a:bodyPr/>
                    <a:lstStyle/>
                    <a:p>
                      <a:pPr marL="266700" marR="0" lvl="0" indent="0" algn="l" rtl="0">
                        <a:lnSpc>
                          <a:spcPct val="100000"/>
                        </a:lnSpc>
                        <a:spcBef>
                          <a:spcPts val="0"/>
                        </a:spcBef>
                        <a:spcAft>
                          <a:spcPts val="0"/>
                        </a:spcAft>
                        <a:buNone/>
                      </a:pPr>
                      <a:r>
                        <a:rPr lang="en-US" sz="2100" b="1" u="none" strike="noStrike" cap="none" dirty="0">
                          <a:solidFill>
                            <a:schemeClr val="bg1"/>
                          </a:solidFill>
                          <a:latin typeface="Courier New"/>
                          <a:ea typeface="Courier New"/>
                          <a:cs typeface="Courier New"/>
                          <a:sym typeface="Courier New"/>
                        </a:rPr>
                        <a:t>hosts</a:t>
                      </a:r>
                      <a:endParaRPr sz="2100" u="none" strike="noStrike" cap="none" dirty="0">
                        <a:solidFill>
                          <a:schemeClr val="bg1"/>
                        </a:solidFill>
                        <a:latin typeface="Courier New"/>
                        <a:ea typeface="Courier New"/>
                        <a:cs typeface="Courier New"/>
                        <a:sym typeface="Courier New"/>
                      </a:endParaRPr>
                    </a:p>
                  </a:txBody>
                  <a:tcPr marL="0" marR="0" marT="33025" marB="0">
                    <a:lnL w="19050" cap="flat" cmpd="sng">
                      <a:solidFill>
                        <a:srgbClr val="9E9E9E"/>
                      </a:solidFill>
                      <a:prstDash val="solid"/>
                      <a:round/>
                      <a:headEnd type="none" w="sm" len="sm"/>
                      <a:tailEnd type="none" w="sm" len="sm"/>
                    </a:lnL>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221615" marR="0" lvl="0" indent="0" algn="l" rtl="0">
                        <a:lnSpc>
                          <a:spcPct val="100000"/>
                        </a:lnSpc>
                        <a:spcBef>
                          <a:spcPts val="0"/>
                        </a:spcBef>
                        <a:spcAft>
                          <a:spcPts val="0"/>
                        </a:spcAft>
                        <a:buNone/>
                      </a:pPr>
                      <a:r>
                        <a:rPr lang="en-US" sz="1200" u="none" strike="noStrike" cap="none" dirty="0">
                          <a:solidFill>
                            <a:schemeClr val="bg1"/>
                          </a:solidFill>
                          <a:latin typeface="Arial"/>
                          <a:ea typeface="Arial"/>
                          <a:cs typeface="Arial"/>
                          <a:sym typeface="Arial"/>
                        </a:rPr>
                        <a:t>La declaration de la </a:t>
                      </a:r>
                      <a:r>
                        <a:rPr lang="en-US" sz="1200" u="none" strike="noStrike" cap="none" dirty="0" err="1">
                          <a:solidFill>
                            <a:schemeClr val="bg1"/>
                          </a:solidFill>
                          <a:latin typeface="Arial"/>
                          <a:ea typeface="Arial"/>
                          <a:cs typeface="Arial"/>
                          <a:sym typeface="Arial"/>
                        </a:rPr>
                        <a:t>liste</a:t>
                      </a:r>
                      <a:r>
                        <a:rPr lang="en-US" sz="1200" u="none" strike="noStrike" cap="none" dirty="0">
                          <a:solidFill>
                            <a:schemeClr val="bg1"/>
                          </a:solidFill>
                          <a:latin typeface="Arial"/>
                          <a:ea typeface="Arial"/>
                          <a:cs typeface="Arial"/>
                          <a:sym typeface="Arial"/>
                        </a:rPr>
                        <a:t> des </a:t>
                      </a:r>
                      <a:r>
                        <a:rPr lang="en-US" sz="1200" u="none" strike="noStrike" cap="none" dirty="0" err="1">
                          <a:solidFill>
                            <a:schemeClr val="bg1"/>
                          </a:solidFill>
                          <a:latin typeface="Arial"/>
                          <a:ea typeface="Arial"/>
                          <a:cs typeface="Arial"/>
                          <a:sym typeface="Arial"/>
                        </a:rPr>
                        <a:t>hôtes</a:t>
                      </a:r>
                      <a:r>
                        <a:rPr lang="en-US" sz="1200" u="none" strike="noStrike" cap="none" dirty="0">
                          <a:solidFill>
                            <a:schemeClr val="bg1"/>
                          </a:solidFill>
                          <a:latin typeface="Arial"/>
                          <a:ea typeface="Arial"/>
                          <a:cs typeface="Arial"/>
                          <a:sym typeface="Arial"/>
                        </a:rPr>
                        <a:t>/ groups </a:t>
                      </a:r>
                      <a:r>
                        <a:rPr lang="en-US" sz="1200" u="none" strike="noStrike" cap="none" dirty="0" err="1">
                          <a:solidFill>
                            <a:schemeClr val="bg1"/>
                          </a:solidFill>
                          <a:latin typeface="Arial"/>
                          <a:ea typeface="Arial"/>
                          <a:cs typeface="Arial"/>
                          <a:sym typeface="Arial"/>
                        </a:rPr>
                        <a:t>concernés</a:t>
                      </a:r>
                      <a:r>
                        <a:rPr lang="en-US" sz="1200" u="none" strike="noStrike" cap="none" dirty="0">
                          <a:solidFill>
                            <a:schemeClr val="bg1"/>
                          </a:solidFill>
                          <a:latin typeface="Arial"/>
                          <a:ea typeface="Arial"/>
                          <a:cs typeface="Arial"/>
                          <a:sym typeface="Arial"/>
                        </a:rPr>
                        <a:t> par le play</a:t>
                      </a:r>
                      <a:endParaRPr sz="1200" u="none" strike="noStrike" cap="none" dirty="0">
                        <a:solidFill>
                          <a:schemeClr val="bg1"/>
                        </a:solidFill>
                        <a:latin typeface="Arial"/>
                        <a:ea typeface="Arial"/>
                        <a:cs typeface="Arial"/>
                        <a:sym typeface="Arial"/>
                      </a:endParaRPr>
                    </a:p>
                  </a:txBody>
                  <a:tcPr marL="0" marR="0" marT="62900" marB="0">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745368726"/>
                  </a:ext>
                </a:extLst>
              </a:tr>
              <a:tr h="437322">
                <a:tc>
                  <a:txBody>
                    <a:bodyPr/>
                    <a:lstStyle/>
                    <a:p>
                      <a:pPr marL="266700" marR="0" lvl="0" indent="0" algn="l" rtl="0">
                        <a:lnSpc>
                          <a:spcPct val="100000"/>
                        </a:lnSpc>
                        <a:spcBef>
                          <a:spcPts val="0"/>
                        </a:spcBef>
                        <a:spcAft>
                          <a:spcPts val="0"/>
                        </a:spcAft>
                        <a:buNone/>
                      </a:pPr>
                      <a:r>
                        <a:rPr lang="en-US" sz="2100" b="1" u="none" strike="noStrike" cap="none">
                          <a:solidFill>
                            <a:schemeClr val="bg1"/>
                          </a:solidFill>
                          <a:latin typeface="Courier New"/>
                          <a:ea typeface="Courier New"/>
                          <a:cs typeface="Courier New"/>
                          <a:sym typeface="Courier New"/>
                        </a:rPr>
                        <a:t>connection</a:t>
                      </a:r>
                      <a:endParaRPr sz="2100" u="none" strike="noStrike" cap="none">
                        <a:solidFill>
                          <a:schemeClr val="bg1"/>
                        </a:solidFill>
                        <a:latin typeface="Courier New"/>
                        <a:ea typeface="Courier New"/>
                        <a:cs typeface="Courier New"/>
                        <a:sym typeface="Courier New"/>
                      </a:endParaRPr>
                    </a:p>
                  </a:txBody>
                  <a:tcPr marL="0" marR="0" marT="32400" marB="0">
                    <a:lnL w="19050" cap="flat" cmpd="sng">
                      <a:solidFill>
                        <a:srgbClr val="9E9E9E"/>
                      </a:solidFill>
                      <a:prstDash val="solid"/>
                      <a:round/>
                      <a:headEnd type="none" w="sm" len="sm"/>
                      <a:tailEnd type="none" w="sm" len="sm"/>
                    </a:lnL>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221615" marR="0" lvl="0" indent="0" algn="l" rtl="0">
                        <a:lnSpc>
                          <a:spcPct val="100000"/>
                        </a:lnSpc>
                        <a:spcBef>
                          <a:spcPts val="0"/>
                        </a:spcBef>
                        <a:spcAft>
                          <a:spcPts val="0"/>
                        </a:spcAft>
                        <a:buNone/>
                      </a:pPr>
                      <a:r>
                        <a:rPr lang="en-US" sz="1200" u="none" strike="noStrike" cap="none" dirty="0" err="1">
                          <a:solidFill>
                            <a:schemeClr val="bg1"/>
                          </a:solidFill>
                          <a:latin typeface="Arial"/>
                          <a:ea typeface="Arial"/>
                          <a:cs typeface="Arial"/>
                          <a:sym typeface="Arial"/>
                        </a:rPr>
                        <a:t>Permet</a:t>
                      </a:r>
                      <a:r>
                        <a:rPr lang="en-US" sz="1200" u="none" strike="noStrike" cap="none" dirty="0">
                          <a:solidFill>
                            <a:schemeClr val="bg1"/>
                          </a:solidFill>
                          <a:latin typeface="Arial"/>
                          <a:ea typeface="Arial"/>
                          <a:cs typeface="Arial"/>
                          <a:sym typeface="Arial"/>
                        </a:rPr>
                        <a:t> de changer le plugin de </a:t>
                      </a:r>
                      <a:r>
                        <a:rPr lang="en-US" sz="1200" u="none" strike="noStrike" cap="none" dirty="0" err="1">
                          <a:solidFill>
                            <a:schemeClr val="bg1"/>
                          </a:solidFill>
                          <a:latin typeface="Arial"/>
                          <a:ea typeface="Arial"/>
                          <a:cs typeface="Arial"/>
                          <a:sym typeface="Arial"/>
                        </a:rPr>
                        <a:t>connexion</a:t>
                      </a:r>
                      <a:r>
                        <a:rPr lang="en-US" sz="1200" u="none" strike="noStrike" cap="none" dirty="0">
                          <a:solidFill>
                            <a:schemeClr val="bg1"/>
                          </a:solidFill>
                          <a:latin typeface="Arial"/>
                          <a:ea typeface="Arial"/>
                          <a:cs typeface="Arial"/>
                          <a:sym typeface="Arial"/>
                        </a:rPr>
                        <a:t> </a:t>
                      </a:r>
                      <a:r>
                        <a:rPr lang="en-US" sz="1200" u="none" strike="noStrike" cap="none" dirty="0" err="1">
                          <a:solidFill>
                            <a:schemeClr val="bg1"/>
                          </a:solidFill>
                          <a:latin typeface="Arial"/>
                          <a:ea typeface="Arial"/>
                          <a:cs typeface="Arial"/>
                          <a:sym typeface="Arial"/>
                        </a:rPr>
                        <a:t>utilisé</a:t>
                      </a:r>
                      <a:r>
                        <a:rPr lang="en-US" sz="1200" u="none" strike="noStrike" cap="none" dirty="0">
                          <a:solidFill>
                            <a:schemeClr val="bg1"/>
                          </a:solidFill>
                          <a:latin typeface="Arial"/>
                          <a:ea typeface="Arial"/>
                          <a:cs typeface="Arial"/>
                          <a:sym typeface="Arial"/>
                        </a:rPr>
                        <a:t> pour les tasks à </a:t>
                      </a:r>
                      <a:r>
                        <a:rPr lang="en-US" sz="1200" u="none" strike="noStrike" cap="none" dirty="0" err="1">
                          <a:solidFill>
                            <a:schemeClr val="bg1"/>
                          </a:solidFill>
                          <a:latin typeface="Arial"/>
                          <a:ea typeface="Arial"/>
                          <a:cs typeface="Arial"/>
                          <a:sym typeface="Arial"/>
                        </a:rPr>
                        <a:t>exécuter</a:t>
                      </a:r>
                      <a:endParaRPr sz="1200" u="none" strike="noStrike" cap="none" dirty="0">
                        <a:solidFill>
                          <a:schemeClr val="bg1"/>
                        </a:solidFill>
                        <a:latin typeface="Arial"/>
                        <a:ea typeface="Arial"/>
                        <a:cs typeface="Arial"/>
                        <a:sym typeface="Arial"/>
                      </a:endParaRPr>
                    </a:p>
                  </a:txBody>
                  <a:tcPr marL="0" marR="0" marT="62900" marB="0">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3879031329"/>
                  </a:ext>
                </a:extLst>
              </a:tr>
              <a:tr h="424069">
                <a:tc>
                  <a:txBody>
                    <a:bodyPr/>
                    <a:lstStyle/>
                    <a:p>
                      <a:pPr marL="266700" marR="0" lvl="0" indent="0" algn="l" rtl="0">
                        <a:lnSpc>
                          <a:spcPct val="100000"/>
                        </a:lnSpc>
                        <a:spcBef>
                          <a:spcPts val="0"/>
                        </a:spcBef>
                        <a:spcAft>
                          <a:spcPts val="0"/>
                        </a:spcAft>
                        <a:buNone/>
                      </a:pPr>
                      <a:r>
                        <a:rPr lang="en-US" sz="2100" b="1" u="none" strike="noStrike" cap="none">
                          <a:solidFill>
                            <a:schemeClr val="bg1"/>
                          </a:solidFill>
                          <a:latin typeface="Courier New"/>
                          <a:ea typeface="Courier New"/>
                          <a:cs typeface="Courier New"/>
                          <a:sym typeface="Courier New"/>
                        </a:rPr>
                        <a:t>port</a:t>
                      </a:r>
                      <a:endParaRPr sz="2100" u="none" strike="noStrike" cap="none">
                        <a:solidFill>
                          <a:schemeClr val="bg1"/>
                        </a:solidFill>
                        <a:latin typeface="Courier New"/>
                        <a:ea typeface="Courier New"/>
                        <a:cs typeface="Courier New"/>
                        <a:sym typeface="Courier New"/>
                      </a:endParaRPr>
                    </a:p>
                  </a:txBody>
                  <a:tcPr marL="0" marR="0" marT="33025" marB="0">
                    <a:lnL w="19050" cap="flat" cmpd="sng">
                      <a:solidFill>
                        <a:srgbClr val="9E9E9E"/>
                      </a:solidFill>
                      <a:prstDash val="solid"/>
                      <a:round/>
                      <a:headEnd type="none" w="sm" len="sm"/>
                      <a:tailEnd type="none" w="sm" len="sm"/>
                    </a:lnL>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221615" marR="0" lvl="0" indent="0" algn="l" rtl="0">
                        <a:lnSpc>
                          <a:spcPct val="100000"/>
                        </a:lnSpc>
                        <a:spcBef>
                          <a:spcPts val="0"/>
                        </a:spcBef>
                        <a:spcAft>
                          <a:spcPts val="0"/>
                        </a:spcAft>
                        <a:buNone/>
                      </a:pPr>
                      <a:r>
                        <a:rPr lang="en-US" sz="1200" u="none" strike="noStrike" cap="none" dirty="0" err="1">
                          <a:solidFill>
                            <a:schemeClr val="bg1"/>
                          </a:solidFill>
                          <a:latin typeface="Arial"/>
                          <a:ea typeface="Arial"/>
                          <a:cs typeface="Arial"/>
                          <a:sym typeface="Arial"/>
                        </a:rPr>
                        <a:t>Permet</a:t>
                      </a:r>
                      <a:r>
                        <a:rPr lang="en-US" sz="1200" u="none" strike="noStrike" cap="none" dirty="0">
                          <a:solidFill>
                            <a:schemeClr val="bg1"/>
                          </a:solidFill>
                          <a:latin typeface="Arial"/>
                          <a:ea typeface="Arial"/>
                          <a:cs typeface="Arial"/>
                          <a:sym typeface="Arial"/>
                        </a:rPr>
                        <a:t> de surcharger le port par </a:t>
                      </a:r>
                      <a:r>
                        <a:rPr lang="en-US" sz="1200" u="none" strike="noStrike" cap="none" dirty="0" err="1">
                          <a:solidFill>
                            <a:schemeClr val="bg1"/>
                          </a:solidFill>
                          <a:latin typeface="Arial"/>
                          <a:ea typeface="Arial"/>
                          <a:cs typeface="Arial"/>
                          <a:sym typeface="Arial"/>
                        </a:rPr>
                        <a:t>défaut</a:t>
                      </a:r>
                      <a:r>
                        <a:rPr lang="en-US" sz="1200" u="none" strike="noStrike" cap="none" dirty="0">
                          <a:solidFill>
                            <a:schemeClr val="bg1"/>
                          </a:solidFill>
                          <a:latin typeface="Arial"/>
                          <a:ea typeface="Arial"/>
                          <a:cs typeface="Arial"/>
                          <a:sym typeface="Arial"/>
                        </a:rPr>
                        <a:t> de la </a:t>
                      </a:r>
                      <a:r>
                        <a:rPr lang="en-US" sz="1200" u="none" strike="noStrike" cap="none" dirty="0" err="1">
                          <a:solidFill>
                            <a:schemeClr val="bg1"/>
                          </a:solidFill>
                          <a:latin typeface="Arial"/>
                          <a:ea typeface="Arial"/>
                          <a:cs typeface="Arial"/>
                          <a:sym typeface="Arial"/>
                        </a:rPr>
                        <a:t>connexion</a:t>
                      </a:r>
                      <a:endParaRPr sz="1200" u="none" strike="noStrike" cap="none" dirty="0">
                        <a:solidFill>
                          <a:schemeClr val="bg1"/>
                        </a:solidFill>
                        <a:latin typeface="Arial"/>
                        <a:ea typeface="Arial"/>
                        <a:cs typeface="Arial"/>
                        <a:sym typeface="Arial"/>
                      </a:endParaRPr>
                    </a:p>
                  </a:txBody>
                  <a:tcPr marL="0" marR="0" marT="62900" marB="0">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4104561765"/>
                  </a:ext>
                </a:extLst>
              </a:tr>
              <a:tr h="450574">
                <a:tc>
                  <a:txBody>
                    <a:bodyPr/>
                    <a:lstStyle/>
                    <a:p>
                      <a:pPr marL="266700" marR="0" lvl="0" indent="0" algn="l" rtl="0">
                        <a:lnSpc>
                          <a:spcPct val="100000"/>
                        </a:lnSpc>
                        <a:spcBef>
                          <a:spcPts val="0"/>
                        </a:spcBef>
                        <a:spcAft>
                          <a:spcPts val="0"/>
                        </a:spcAft>
                        <a:buNone/>
                      </a:pPr>
                      <a:r>
                        <a:rPr lang="en-US" sz="2100" b="1" u="none" strike="noStrike" cap="none">
                          <a:solidFill>
                            <a:schemeClr val="bg1"/>
                          </a:solidFill>
                          <a:latin typeface="Courier New"/>
                          <a:ea typeface="Courier New"/>
                          <a:cs typeface="Courier New"/>
                          <a:sym typeface="Courier New"/>
                        </a:rPr>
                        <a:t>remote_user</a:t>
                      </a:r>
                      <a:endParaRPr sz="2100" u="none" strike="noStrike" cap="none">
                        <a:solidFill>
                          <a:schemeClr val="bg1"/>
                        </a:solidFill>
                        <a:latin typeface="Courier New"/>
                        <a:ea typeface="Courier New"/>
                        <a:cs typeface="Courier New"/>
                        <a:sym typeface="Courier New"/>
                      </a:endParaRPr>
                    </a:p>
                  </a:txBody>
                  <a:tcPr marL="0" marR="0" marT="33675" marB="0">
                    <a:lnL w="19050" cap="flat" cmpd="sng">
                      <a:solidFill>
                        <a:srgbClr val="9E9E9E"/>
                      </a:solidFill>
                      <a:prstDash val="solid"/>
                      <a:round/>
                      <a:headEnd type="none" w="sm" len="sm"/>
                      <a:tailEnd type="none" w="sm" len="sm"/>
                    </a:lnL>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221615" marR="0" lvl="0" indent="0" algn="l" rtl="0">
                        <a:lnSpc>
                          <a:spcPct val="100000"/>
                        </a:lnSpc>
                        <a:spcBef>
                          <a:spcPts val="0"/>
                        </a:spcBef>
                        <a:spcAft>
                          <a:spcPts val="0"/>
                        </a:spcAft>
                        <a:buNone/>
                      </a:pPr>
                      <a:r>
                        <a:rPr lang="en-US" sz="1200" u="none" strike="noStrike" cap="none" dirty="0" err="1">
                          <a:solidFill>
                            <a:schemeClr val="bg1"/>
                          </a:solidFill>
                          <a:latin typeface="Arial"/>
                          <a:ea typeface="Arial"/>
                          <a:cs typeface="Arial"/>
                          <a:sym typeface="Arial"/>
                        </a:rPr>
                        <a:t>Utilisateur</a:t>
                      </a:r>
                      <a:r>
                        <a:rPr lang="en-US" sz="1200" u="none" strike="noStrike" cap="none" dirty="0">
                          <a:solidFill>
                            <a:schemeClr val="bg1"/>
                          </a:solidFill>
                          <a:latin typeface="Arial"/>
                          <a:ea typeface="Arial"/>
                          <a:cs typeface="Arial"/>
                          <a:sym typeface="Arial"/>
                        </a:rPr>
                        <a:t> distant : surcharge </a:t>
                      </a:r>
                      <a:r>
                        <a:rPr lang="en-US" sz="1200" u="none" strike="noStrike" cap="none" dirty="0" err="1">
                          <a:solidFill>
                            <a:schemeClr val="bg1"/>
                          </a:solidFill>
                          <a:latin typeface="Arial"/>
                          <a:ea typeface="Arial"/>
                          <a:cs typeface="Arial"/>
                          <a:sym typeface="Arial"/>
                        </a:rPr>
                        <a:t>l’utilisateur</a:t>
                      </a:r>
                      <a:r>
                        <a:rPr lang="en-US" sz="1200" u="none" strike="noStrike" cap="none" dirty="0">
                          <a:solidFill>
                            <a:schemeClr val="bg1"/>
                          </a:solidFill>
                          <a:latin typeface="Arial"/>
                          <a:ea typeface="Arial"/>
                          <a:cs typeface="Arial"/>
                          <a:sym typeface="Arial"/>
                        </a:rPr>
                        <a:t> </a:t>
                      </a:r>
                      <a:r>
                        <a:rPr lang="en-US" sz="1200" u="none" strike="noStrike" cap="none" dirty="0" err="1">
                          <a:solidFill>
                            <a:schemeClr val="bg1"/>
                          </a:solidFill>
                          <a:latin typeface="Arial"/>
                          <a:ea typeface="Arial"/>
                          <a:cs typeface="Arial"/>
                          <a:sym typeface="Arial"/>
                        </a:rPr>
                        <a:t>indiqué</a:t>
                      </a:r>
                      <a:r>
                        <a:rPr lang="en-US" sz="1200" u="none" strike="noStrike" cap="none" dirty="0">
                          <a:solidFill>
                            <a:schemeClr val="bg1"/>
                          </a:solidFill>
                          <a:latin typeface="Arial"/>
                          <a:ea typeface="Arial"/>
                          <a:cs typeface="Arial"/>
                          <a:sym typeface="Arial"/>
                        </a:rPr>
                        <a:t> dans </a:t>
                      </a:r>
                      <a:r>
                        <a:rPr lang="en-US" sz="1200" u="none" strike="noStrike" cap="none" dirty="0" err="1">
                          <a:solidFill>
                            <a:schemeClr val="bg1"/>
                          </a:solidFill>
                          <a:latin typeface="Arial"/>
                          <a:ea typeface="Arial"/>
                          <a:cs typeface="Arial"/>
                          <a:sym typeface="Arial"/>
                        </a:rPr>
                        <a:t>l’inventaire</a:t>
                      </a:r>
                      <a:endParaRPr sz="1200" u="none" strike="noStrike" cap="none" dirty="0">
                        <a:solidFill>
                          <a:schemeClr val="bg1"/>
                        </a:solidFill>
                        <a:latin typeface="Arial"/>
                        <a:ea typeface="Arial"/>
                        <a:cs typeface="Arial"/>
                        <a:sym typeface="Arial"/>
                      </a:endParaRPr>
                    </a:p>
                  </a:txBody>
                  <a:tcPr marL="0" marR="0" marT="64150" marB="0">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3259832571"/>
                  </a:ext>
                </a:extLst>
              </a:tr>
              <a:tr h="556592">
                <a:tc>
                  <a:txBody>
                    <a:bodyPr/>
                    <a:lstStyle/>
                    <a:p>
                      <a:pPr marL="266700" marR="0" lvl="0" indent="0" algn="l" rtl="0">
                        <a:lnSpc>
                          <a:spcPct val="100000"/>
                        </a:lnSpc>
                        <a:spcBef>
                          <a:spcPts val="0"/>
                        </a:spcBef>
                        <a:spcAft>
                          <a:spcPts val="0"/>
                        </a:spcAft>
                        <a:buNone/>
                      </a:pPr>
                      <a:r>
                        <a:rPr lang="en-US" sz="2100" b="1" u="none" strike="noStrike" cap="none">
                          <a:solidFill>
                            <a:schemeClr val="bg1"/>
                          </a:solidFill>
                          <a:latin typeface="Courier New"/>
                          <a:ea typeface="Courier New"/>
                          <a:cs typeface="Courier New"/>
                          <a:sym typeface="Courier New"/>
                        </a:rPr>
                        <a:t>become</a:t>
                      </a:r>
                      <a:endParaRPr sz="2100" u="none" strike="noStrike" cap="none">
                        <a:solidFill>
                          <a:schemeClr val="bg1"/>
                        </a:solidFill>
                        <a:latin typeface="Courier New"/>
                        <a:ea typeface="Courier New"/>
                        <a:cs typeface="Courier New"/>
                        <a:sym typeface="Courier New"/>
                      </a:endParaRPr>
                    </a:p>
                  </a:txBody>
                  <a:tcPr marL="0" marR="0" marT="33675" marB="0">
                    <a:lnL w="19050" cap="flat" cmpd="sng">
                      <a:solidFill>
                        <a:srgbClr val="9E9E9E"/>
                      </a:solidFill>
                      <a:prstDash val="solid"/>
                      <a:round/>
                      <a:headEnd type="none" w="sm" len="sm"/>
                      <a:tailEnd type="none" w="sm" len="sm"/>
                    </a:lnL>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221615" marR="0" lvl="0" indent="0" algn="l" rtl="0">
                        <a:lnSpc>
                          <a:spcPct val="100000"/>
                        </a:lnSpc>
                        <a:spcBef>
                          <a:spcPts val="0"/>
                        </a:spcBef>
                        <a:spcAft>
                          <a:spcPts val="0"/>
                        </a:spcAft>
                        <a:buNone/>
                      </a:pPr>
                      <a:r>
                        <a:rPr lang="en-US" sz="1200" u="none" strike="noStrike" cap="none" dirty="0" err="1">
                          <a:solidFill>
                            <a:schemeClr val="bg1"/>
                          </a:solidFill>
                          <a:latin typeface="Arial"/>
                          <a:ea typeface="Arial"/>
                          <a:cs typeface="Arial"/>
                          <a:sym typeface="Arial"/>
                        </a:rPr>
                        <a:t>Booléenne</a:t>
                      </a:r>
                      <a:r>
                        <a:rPr lang="en-US" sz="1200" u="none" strike="noStrike" cap="none" dirty="0">
                          <a:solidFill>
                            <a:schemeClr val="bg1"/>
                          </a:solidFill>
                          <a:latin typeface="Arial"/>
                          <a:ea typeface="Arial"/>
                          <a:cs typeface="Arial"/>
                          <a:sym typeface="Arial"/>
                        </a:rPr>
                        <a:t> </a:t>
                      </a:r>
                      <a:r>
                        <a:rPr lang="en-US" sz="1200" u="none" strike="noStrike" cap="none" dirty="0" err="1">
                          <a:solidFill>
                            <a:schemeClr val="bg1"/>
                          </a:solidFill>
                          <a:latin typeface="Arial"/>
                          <a:ea typeface="Arial"/>
                          <a:cs typeface="Arial"/>
                          <a:sym typeface="Arial"/>
                        </a:rPr>
                        <a:t>controlant</a:t>
                      </a:r>
                      <a:r>
                        <a:rPr lang="en-US" sz="1200" u="none" strike="noStrike" cap="none" dirty="0">
                          <a:solidFill>
                            <a:schemeClr val="bg1"/>
                          </a:solidFill>
                          <a:latin typeface="Arial"/>
                          <a:ea typeface="Arial"/>
                          <a:cs typeface="Arial"/>
                          <a:sym typeface="Arial"/>
                        </a:rPr>
                        <a:t> le gain de </a:t>
                      </a:r>
                      <a:r>
                        <a:rPr lang="en-US" sz="1200" u="none" strike="noStrike" cap="none" dirty="0" err="1">
                          <a:solidFill>
                            <a:schemeClr val="bg1"/>
                          </a:solidFill>
                          <a:latin typeface="Arial"/>
                          <a:ea typeface="Arial"/>
                          <a:cs typeface="Arial"/>
                          <a:sym typeface="Arial"/>
                        </a:rPr>
                        <a:t>privilège</a:t>
                      </a:r>
                      <a:r>
                        <a:rPr lang="en-US" sz="1200" u="none" strike="noStrike" cap="none" dirty="0">
                          <a:solidFill>
                            <a:schemeClr val="bg1"/>
                          </a:solidFill>
                          <a:latin typeface="Arial"/>
                          <a:ea typeface="Arial"/>
                          <a:cs typeface="Arial"/>
                          <a:sym typeface="Arial"/>
                        </a:rPr>
                        <a:t> sur la machine </a:t>
                      </a:r>
                      <a:r>
                        <a:rPr lang="en-US" sz="1200" u="none" strike="noStrike" cap="none" dirty="0" err="1">
                          <a:solidFill>
                            <a:schemeClr val="bg1"/>
                          </a:solidFill>
                          <a:latin typeface="Arial"/>
                          <a:ea typeface="Arial"/>
                          <a:cs typeface="Arial"/>
                          <a:sym typeface="Arial"/>
                        </a:rPr>
                        <a:t>distante</a:t>
                      </a:r>
                      <a:r>
                        <a:rPr lang="en-US" sz="1200" u="none" strike="noStrike" cap="none" dirty="0">
                          <a:solidFill>
                            <a:schemeClr val="bg1"/>
                          </a:solidFill>
                          <a:latin typeface="Arial"/>
                          <a:ea typeface="Arial"/>
                          <a:cs typeface="Arial"/>
                          <a:sym typeface="Arial"/>
                        </a:rPr>
                        <a:t> </a:t>
                      </a:r>
                      <a:r>
                        <a:rPr lang="en-US" sz="1200" u="none" strike="noStrike" cap="none" dirty="0" err="1">
                          <a:solidFill>
                            <a:schemeClr val="bg1"/>
                          </a:solidFill>
                          <a:latin typeface="Arial"/>
                          <a:ea typeface="Arial"/>
                          <a:cs typeface="Arial"/>
                          <a:sym typeface="Arial"/>
                        </a:rPr>
                        <a:t>lors</a:t>
                      </a:r>
                      <a:r>
                        <a:rPr lang="en-US" sz="1200" u="none" strike="noStrike" cap="none" dirty="0">
                          <a:solidFill>
                            <a:schemeClr val="bg1"/>
                          </a:solidFill>
                          <a:latin typeface="Arial"/>
                          <a:ea typeface="Arial"/>
                          <a:cs typeface="Arial"/>
                          <a:sym typeface="Arial"/>
                        </a:rPr>
                        <a:t> de</a:t>
                      </a:r>
                      <a:endParaRPr dirty="0">
                        <a:solidFill>
                          <a:schemeClr val="bg1"/>
                        </a:solidFill>
                      </a:endParaRPr>
                    </a:p>
                    <a:p>
                      <a:pPr marL="262890" marR="0" lvl="0" indent="0" algn="l" rtl="0">
                        <a:lnSpc>
                          <a:spcPct val="100000"/>
                        </a:lnSpc>
                        <a:spcBef>
                          <a:spcPts val="265"/>
                        </a:spcBef>
                        <a:spcAft>
                          <a:spcPts val="0"/>
                        </a:spcAft>
                        <a:buNone/>
                      </a:pPr>
                      <a:r>
                        <a:rPr lang="en-US" sz="1200" u="none" strike="noStrike" cap="none" dirty="0" err="1">
                          <a:solidFill>
                            <a:schemeClr val="bg1"/>
                          </a:solidFill>
                          <a:latin typeface="Arial"/>
                          <a:ea typeface="Arial"/>
                          <a:cs typeface="Arial"/>
                          <a:sym typeface="Arial"/>
                        </a:rPr>
                        <a:t>l’exécution</a:t>
                      </a:r>
                      <a:r>
                        <a:rPr lang="en-US" sz="1200" u="none" strike="noStrike" cap="none" dirty="0">
                          <a:solidFill>
                            <a:schemeClr val="bg1"/>
                          </a:solidFill>
                          <a:latin typeface="Arial"/>
                          <a:ea typeface="Arial"/>
                          <a:cs typeface="Arial"/>
                          <a:sym typeface="Arial"/>
                        </a:rPr>
                        <a:t> du task.</a:t>
                      </a:r>
                      <a:endParaRPr dirty="0">
                        <a:solidFill>
                          <a:schemeClr val="bg1"/>
                        </a:solidFill>
                      </a:endParaRPr>
                    </a:p>
                  </a:txBody>
                  <a:tcPr marL="0" marR="0" marT="88300" marB="0">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285851847"/>
                  </a:ext>
                </a:extLst>
              </a:tr>
            </a:tbl>
          </a:graphicData>
        </a:graphic>
      </p:graphicFrame>
      <p:graphicFrame>
        <p:nvGraphicFramePr>
          <p:cNvPr id="8" name="Tableau 7">
            <a:extLst>
              <a:ext uri="{FF2B5EF4-FFF2-40B4-BE49-F238E27FC236}">
                <a16:creationId xmlns:a16="http://schemas.microsoft.com/office/drawing/2014/main" id="{B2266739-7CB7-263E-E49A-DCB9413D597D}"/>
              </a:ext>
            </a:extLst>
          </p:cNvPr>
          <p:cNvGraphicFramePr>
            <a:graphicFrameLocks noGrp="1"/>
          </p:cNvGraphicFramePr>
          <p:nvPr>
            <p:extLst>
              <p:ext uri="{D42A27DB-BD31-4B8C-83A1-F6EECF244321}">
                <p14:modId xmlns:p14="http://schemas.microsoft.com/office/powerpoint/2010/main" val="4221762892"/>
              </p:ext>
            </p:extLst>
          </p:nvPr>
        </p:nvGraphicFramePr>
        <p:xfrm>
          <a:off x="2796899" y="3868677"/>
          <a:ext cx="9000450" cy="2451439"/>
        </p:xfrm>
        <a:graphic>
          <a:graphicData uri="http://schemas.openxmlformats.org/drawingml/2006/table">
            <a:tbl>
              <a:tblPr firstRow="1" bandRow="1">
                <a:noFill/>
              </a:tblPr>
              <a:tblGrid>
                <a:gridCol w="2642075">
                  <a:extLst>
                    <a:ext uri="{9D8B030D-6E8A-4147-A177-3AD203B41FA5}">
                      <a16:colId xmlns:a16="http://schemas.microsoft.com/office/drawing/2014/main" val="1175639364"/>
                    </a:ext>
                  </a:extLst>
                </a:gridCol>
                <a:gridCol w="6358375">
                  <a:extLst>
                    <a:ext uri="{9D8B030D-6E8A-4147-A177-3AD203B41FA5}">
                      <a16:colId xmlns:a16="http://schemas.microsoft.com/office/drawing/2014/main" val="2527226287"/>
                    </a:ext>
                  </a:extLst>
                </a:gridCol>
              </a:tblGrid>
              <a:tr h="467001">
                <a:tc>
                  <a:txBody>
                    <a:bodyPr/>
                    <a:lstStyle/>
                    <a:p>
                      <a:pPr marL="266700" marR="0" lvl="0" indent="0" algn="l" rtl="0">
                        <a:lnSpc>
                          <a:spcPct val="100000"/>
                        </a:lnSpc>
                        <a:spcBef>
                          <a:spcPts val="0"/>
                        </a:spcBef>
                        <a:spcAft>
                          <a:spcPts val="0"/>
                        </a:spcAft>
                        <a:buNone/>
                      </a:pPr>
                      <a:r>
                        <a:rPr lang="en-US" sz="2100" b="1" u="none" strike="noStrike" cap="none" dirty="0">
                          <a:solidFill>
                            <a:schemeClr val="bg1"/>
                          </a:solidFill>
                          <a:latin typeface="Courier New"/>
                          <a:ea typeface="Courier New"/>
                          <a:cs typeface="Courier New"/>
                          <a:sym typeface="Courier New"/>
                        </a:rPr>
                        <a:t>name</a:t>
                      </a:r>
                      <a:endParaRPr sz="2100" u="none" strike="noStrike" cap="none" dirty="0">
                        <a:solidFill>
                          <a:schemeClr val="bg1"/>
                        </a:solidFill>
                        <a:latin typeface="Courier New"/>
                        <a:ea typeface="Courier New"/>
                        <a:cs typeface="Courier New"/>
                        <a:sym typeface="Courier New"/>
                      </a:endParaRPr>
                    </a:p>
                  </a:txBody>
                  <a:tcPr marL="0" marR="0" marT="32400" marB="0">
                    <a:lnL w="19050" cap="flat" cmpd="sng">
                      <a:solidFill>
                        <a:srgbClr val="9E9E9E"/>
                      </a:solidFill>
                      <a:prstDash val="solid"/>
                      <a:round/>
                      <a:headEnd type="none" w="sm" len="sm"/>
                      <a:tailEnd type="none" w="sm" len="sm"/>
                    </a:lnL>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296545" marR="0" lvl="0" indent="0" algn="l" rtl="0">
                        <a:lnSpc>
                          <a:spcPct val="100000"/>
                        </a:lnSpc>
                        <a:spcBef>
                          <a:spcPts val="0"/>
                        </a:spcBef>
                        <a:spcAft>
                          <a:spcPts val="0"/>
                        </a:spcAft>
                        <a:buNone/>
                      </a:pPr>
                      <a:r>
                        <a:rPr lang="en-US" sz="1200" u="none" strike="noStrike" cap="none">
                          <a:solidFill>
                            <a:schemeClr val="bg1"/>
                          </a:solidFill>
                          <a:latin typeface="Arial"/>
                          <a:ea typeface="Arial"/>
                          <a:cs typeface="Arial"/>
                          <a:sym typeface="Arial"/>
                        </a:rPr>
                        <a:t>Identifiant: peut être utilisé pour la documentation, tâches ou handlers</a:t>
                      </a:r>
                      <a:endParaRPr sz="1200" u="none" strike="noStrike" cap="none">
                        <a:solidFill>
                          <a:schemeClr val="bg1"/>
                        </a:solidFill>
                        <a:latin typeface="Arial"/>
                        <a:ea typeface="Arial"/>
                        <a:cs typeface="Arial"/>
                        <a:sym typeface="Arial"/>
                      </a:endParaRPr>
                    </a:p>
                  </a:txBody>
                  <a:tcPr marL="0" marR="0" marT="62900" marB="0">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2318726283"/>
                  </a:ext>
                </a:extLst>
              </a:tr>
              <a:tr h="659221">
                <a:tc>
                  <a:txBody>
                    <a:bodyPr/>
                    <a:lstStyle/>
                    <a:p>
                      <a:pPr marL="266700" marR="0" lvl="0" indent="0" algn="l" rtl="0">
                        <a:lnSpc>
                          <a:spcPct val="100000"/>
                        </a:lnSpc>
                        <a:spcBef>
                          <a:spcPts val="0"/>
                        </a:spcBef>
                        <a:spcAft>
                          <a:spcPts val="0"/>
                        </a:spcAft>
                        <a:buNone/>
                      </a:pPr>
                      <a:r>
                        <a:rPr lang="en-US" sz="2100" b="1" u="none" strike="noStrike" cap="none" dirty="0" err="1">
                          <a:solidFill>
                            <a:schemeClr val="bg1"/>
                          </a:solidFill>
                          <a:latin typeface="Courier New"/>
                          <a:ea typeface="Courier New"/>
                          <a:cs typeface="Courier New"/>
                          <a:sym typeface="Courier New"/>
                        </a:rPr>
                        <a:t>gather_facts</a:t>
                      </a:r>
                      <a:endParaRPr sz="2100" u="none" strike="noStrike" cap="none" dirty="0">
                        <a:solidFill>
                          <a:schemeClr val="bg1"/>
                        </a:solidFill>
                        <a:latin typeface="Courier New"/>
                        <a:ea typeface="Courier New"/>
                        <a:cs typeface="Courier New"/>
                        <a:sym typeface="Courier New"/>
                      </a:endParaRPr>
                    </a:p>
                  </a:txBody>
                  <a:tcPr marL="0" marR="0" marT="33025" marB="0">
                    <a:lnL w="19050" cap="flat" cmpd="sng">
                      <a:solidFill>
                        <a:srgbClr val="9E9E9E"/>
                      </a:solidFill>
                      <a:prstDash val="solid"/>
                      <a:round/>
                      <a:headEnd type="none" w="sm" len="sm"/>
                      <a:tailEnd type="none" w="sm" len="sm"/>
                    </a:lnL>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296545" marR="0" lvl="0" indent="0" algn="l" rtl="0">
                        <a:lnSpc>
                          <a:spcPct val="100000"/>
                        </a:lnSpc>
                        <a:spcBef>
                          <a:spcPts val="0"/>
                        </a:spcBef>
                        <a:spcAft>
                          <a:spcPts val="0"/>
                        </a:spcAft>
                        <a:buNone/>
                      </a:pPr>
                      <a:r>
                        <a:rPr lang="en-US" sz="1200" u="none" strike="noStrike" cap="none" dirty="0" err="1">
                          <a:solidFill>
                            <a:schemeClr val="bg1"/>
                          </a:solidFill>
                          <a:latin typeface="Arial"/>
                          <a:ea typeface="Arial"/>
                          <a:cs typeface="Arial"/>
                          <a:sym typeface="Arial"/>
                        </a:rPr>
                        <a:t>Booléenne</a:t>
                      </a:r>
                      <a:r>
                        <a:rPr lang="en-US" sz="1200" u="none" strike="noStrike" cap="none" dirty="0">
                          <a:solidFill>
                            <a:schemeClr val="bg1"/>
                          </a:solidFill>
                          <a:latin typeface="Arial"/>
                          <a:ea typeface="Arial"/>
                          <a:cs typeface="Arial"/>
                          <a:sym typeface="Arial"/>
                        </a:rPr>
                        <a:t> </a:t>
                      </a:r>
                      <a:r>
                        <a:rPr lang="en-US" sz="1200" u="none" strike="noStrike" cap="none" dirty="0" err="1">
                          <a:solidFill>
                            <a:schemeClr val="bg1"/>
                          </a:solidFill>
                          <a:latin typeface="Arial"/>
                          <a:ea typeface="Arial"/>
                          <a:cs typeface="Arial"/>
                          <a:sym typeface="Arial"/>
                        </a:rPr>
                        <a:t>permettant</a:t>
                      </a:r>
                      <a:r>
                        <a:rPr lang="en-US" sz="1200" u="none" strike="noStrike" cap="none" dirty="0">
                          <a:solidFill>
                            <a:schemeClr val="bg1"/>
                          </a:solidFill>
                          <a:latin typeface="Arial"/>
                          <a:ea typeface="Arial"/>
                          <a:cs typeface="Arial"/>
                          <a:sym typeface="Arial"/>
                        </a:rPr>
                        <a:t> de </a:t>
                      </a:r>
                      <a:r>
                        <a:rPr lang="en-US" sz="1200" u="none" strike="noStrike" cap="none" dirty="0" err="1">
                          <a:solidFill>
                            <a:schemeClr val="bg1"/>
                          </a:solidFill>
                          <a:latin typeface="Arial"/>
                          <a:ea typeface="Arial"/>
                          <a:cs typeface="Arial"/>
                          <a:sym typeface="Arial"/>
                        </a:rPr>
                        <a:t>bypasser</a:t>
                      </a:r>
                      <a:r>
                        <a:rPr lang="en-US" sz="1200" u="none" strike="noStrike" cap="none" dirty="0">
                          <a:solidFill>
                            <a:schemeClr val="bg1"/>
                          </a:solidFill>
                          <a:latin typeface="Arial"/>
                          <a:ea typeface="Arial"/>
                          <a:cs typeface="Arial"/>
                          <a:sym typeface="Arial"/>
                        </a:rPr>
                        <a:t> la </a:t>
                      </a:r>
                      <a:r>
                        <a:rPr lang="en-US" sz="1200" u="none" strike="noStrike" cap="none" dirty="0" err="1">
                          <a:solidFill>
                            <a:schemeClr val="bg1"/>
                          </a:solidFill>
                          <a:latin typeface="Arial"/>
                          <a:ea typeface="Arial"/>
                          <a:cs typeface="Arial"/>
                          <a:sym typeface="Arial"/>
                        </a:rPr>
                        <a:t>collecte</a:t>
                      </a:r>
                      <a:r>
                        <a:rPr lang="en-US" sz="1200" u="none" strike="noStrike" cap="none" dirty="0">
                          <a:solidFill>
                            <a:schemeClr val="bg1"/>
                          </a:solidFill>
                          <a:latin typeface="Arial"/>
                          <a:ea typeface="Arial"/>
                          <a:cs typeface="Arial"/>
                          <a:sym typeface="Arial"/>
                        </a:rPr>
                        <a:t> des faits </a:t>
                      </a:r>
                      <a:r>
                        <a:rPr lang="en-US" sz="1200" u="none" strike="noStrike" cap="none" dirty="0" err="1">
                          <a:solidFill>
                            <a:schemeClr val="bg1"/>
                          </a:solidFill>
                          <a:latin typeface="Arial"/>
                          <a:ea typeface="Arial"/>
                          <a:cs typeface="Arial"/>
                          <a:sym typeface="Arial"/>
                        </a:rPr>
                        <a:t>afin</a:t>
                      </a:r>
                      <a:r>
                        <a:rPr lang="en-US" sz="1200" u="none" strike="noStrike" cap="none" dirty="0">
                          <a:solidFill>
                            <a:schemeClr val="bg1"/>
                          </a:solidFill>
                          <a:latin typeface="Arial"/>
                          <a:ea typeface="Arial"/>
                          <a:cs typeface="Arial"/>
                          <a:sym typeface="Arial"/>
                        </a:rPr>
                        <a:t> </a:t>
                      </a:r>
                      <a:r>
                        <a:rPr lang="en-US" sz="1200" u="none" strike="noStrike" cap="none" dirty="0" err="1">
                          <a:solidFill>
                            <a:schemeClr val="bg1"/>
                          </a:solidFill>
                          <a:latin typeface="Arial"/>
                          <a:ea typeface="Arial"/>
                          <a:cs typeface="Arial"/>
                          <a:sym typeface="Arial"/>
                        </a:rPr>
                        <a:t>d’accélérer</a:t>
                      </a:r>
                      <a:r>
                        <a:rPr lang="en-US" sz="1200" u="none" strike="noStrike" cap="none" dirty="0">
                          <a:solidFill>
                            <a:schemeClr val="bg1"/>
                          </a:solidFill>
                          <a:latin typeface="Arial"/>
                          <a:ea typeface="Arial"/>
                          <a:cs typeface="Arial"/>
                          <a:sym typeface="Arial"/>
                        </a:rPr>
                        <a:t>. Ce </a:t>
                      </a:r>
                      <a:r>
                        <a:rPr lang="en-US" sz="1200" u="none" strike="noStrike" cap="none" dirty="0" err="1">
                          <a:solidFill>
                            <a:schemeClr val="bg1"/>
                          </a:solidFill>
                          <a:latin typeface="Arial"/>
                          <a:ea typeface="Arial"/>
                          <a:cs typeface="Arial"/>
                          <a:sym typeface="Arial"/>
                        </a:rPr>
                        <a:t>contenu</a:t>
                      </a:r>
                      <a:endParaRPr dirty="0">
                        <a:solidFill>
                          <a:schemeClr val="bg1"/>
                        </a:solidFill>
                      </a:endParaRPr>
                    </a:p>
                    <a:p>
                      <a:pPr marL="296545" marR="0" lvl="0" indent="0" algn="l" rtl="0">
                        <a:lnSpc>
                          <a:spcPct val="100000"/>
                        </a:lnSpc>
                        <a:spcBef>
                          <a:spcPts val="265"/>
                        </a:spcBef>
                        <a:spcAft>
                          <a:spcPts val="0"/>
                        </a:spcAft>
                        <a:buNone/>
                      </a:pPr>
                      <a:r>
                        <a:rPr lang="en-US" sz="1200" u="none" strike="noStrike" cap="none" dirty="0" err="1">
                          <a:solidFill>
                            <a:schemeClr val="bg1"/>
                          </a:solidFill>
                          <a:latin typeface="Arial"/>
                          <a:ea typeface="Arial"/>
                          <a:cs typeface="Arial"/>
                          <a:sym typeface="Arial"/>
                        </a:rPr>
                        <a:t>peut</a:t>
                      </a:r>
                      <a:r>
                        <a:rPr lang="en-US" sz="1200" u="none" strike="noStrike" cap="none" dirty="0">
                          <a:solidFill>
                            <a:schemeClr val="bg1"/>
                          </a:solidFill>
                          <a:latin typeface="Arial"/>
                          <a:ea typeface="Arial"/>
                          <a:cs typeface="Arial"/>
                          <a:sym typeface="Arial"/>
                        </a:rPr>
                        <a:t> </a:t>
                      </a:r>
                      <a:r>
                        <a:rPr lang="en-US" sz="1200" u="none" strike="noStrike" cap="none" dirty="0" err="1">
                          <a:solidFill>
                            <a:schemeClr val="bg1"/>
                          </a:solidFill>
                          <a:latin typeface="Arial"/>
                          <a:ea typeface="Arial"/>
                          <a:cs typeface="Arial"/>
                          <a:sym typeface="Arial"/>
                        </a:rPr>
                        <a:t>être</a:t>
                      </a:r>
                      <a:r>
                        <a:rPr lang="en-US" sz="1200" u="none" strike="noStrike" cap="none" dirty="0">
                          <a:solidFill>
                            <a:schemeClr val="bg1"/>
                          </a:solidFill>
                          <a:latin typeface="Arial"/>
                          <a:ea typeface="Arial"/>
                          <a:cs typeface="Arial"/>
                          <a:sym typeface="Arial"/>
                        </a:rPr>
                        <a:t> </a:t>
                      </a:r>
                      <a:r>
                        <a:rPr lang="en-US" sz="1200" u="none" strike="noStrike" cap="none" dirty="0" err="1">
                          <a:solidFill>
                            <a:schemeClr val="bg1"/>
                          </a:solidFill>
                          <a:latin typeface="Arial"/>
                          <a:ea typeface="Arial"/>
                          <a:cs typeface="Arial"/>
                          <a:sym typeface="Arial"/>
                        </a:rPr>
                        <a:t>retrouvé</a:t>
                      </a:r>
                      <a:r>
                        <a:rPr lang="en-US" sz="1200" u="none" strike="noStrike" cap="none" dirty="0">
                          <a:solidFill>
                            <a:schemeClr val="bg1"/>
                          </a:solidFill>
                          <a:latin typeface="Arial"/>
                          <a:ea typeface="Arial"/>
                          <a:cs typeface="Arial"/>
                          <a:sym typeface="Arial"/>
                        </a:rPr>
                        <a:t> avec le module setup</a:t>
                      </a:r>
                      <a:endParaRPr dirty="0">
                        <a:solidFill>
                          <a:schemeClr val="bg1"/>
                        </a:solidFill>
                      </a:endParaRPr>
                    </a:p>
                  </a:txBody>
                  <a:tcPr marL="0" marR="0" marT="87675" marB="0">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4178266225"/>
                  </a:ext>
                </a:extLst>
              </a:tr>
              <a:tr h="455872">
                <a:tc>
                  <a:txBody>
                    <a:bodyPr/>
                    <a:lstStyle/>
                    <a:p>
                      <a:pPr marL="266700" marR="0" lvl="0" indent="0" algn="l" rtl="0">
                        <a:lnSpc>
                          <a:spcPct val="100000"/>
                        </a:lnSpc>
                        <a:spcBef>
                          <a:spcPts val="0"/>
                        </a:spcBef>
                        <a:spcAft>
                          <a:spcPts val="0"/>
                        </a:spcAft>
                        <a:buNone/>
                      </a:pPr>
                      <a:r>
                        <a:rPr lang="en-US" sz="2100" b="1" u="none" strike="noStrike" cap="none">
                          <a:solidFill>
                            <a:schemeClr val="bg1"/>
                          </a:solidFill>
                          <a:latin typeface="Courier New"/>
                          <a:ea typeface="Courier New"/>
                          <a:cs typeface="Courier New"/>
                          <a:sym typeface="Courier New"/>
                        </a:rPr>
                        <a:t>no_log</a:t>
                      </a:r>
                      <a:endParaRPr sz="2100" u="none" strike="noStrike" cap="none">
                        <a:solidFill>
                          <a:schemeClr val="bg1"/>
                        </a:solidFill>
                        <a:latin typeface="Courier New"/>
                        <a:ea typeface="Courier New"/>
                        <a:cs typeface="Courier New"/>
                        <a:sym typeface="Courier New"/>
                      </a:endParaRPr>
                    </a:p>
                  </a:txBody>
                  <a:tcPr marL="0" marR="0" marT="33675" marB="0">
                    <a:lnL w="19050" cap="flat" cmpd="sng">
                      <a:solidFill>
                        <a:srgbClr val="9E9E9E"/>
                      </a:solidFill>
                      <a:prstDash val="solid"/>
                      <a:round/>
                      <a:headEnd type="none" w="sm" len="sm"/>
                      <a:tailEnd type="none" w="sm" len="sm"/>
                    </a:lnL>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296545" marR="0" lvl="0" indent="0" algn="l" rtl="0">
                        <a:lnSpc>
                          <a:spcPct val="100000"/>
                        </a:lnSpc>
                        <a:spcBef>
                          <a:spcPts val="0"/>
                        </a:spcBef>
                        <a:spcAft>
                          <a:spcPts val="0"/>
                        </a:spcAft>
                        <a:buNone/>
                      </a:pPr>
                      <a:r>
                        <a:rPr lang="en-US" sz="1200" u="none" strike="noStrike" cap="none" dirty="0" err="1">
                          <a:solidFill>
                            <a:schemeClr val="bg1"/>
                          </a:solidFill>
                          <a:latin typeface="Arial"/>
                          <a:ea typeface="Arial"/>
                          <a:cs typeface="Arial"/>
                          <a:sym typeface="Arial"/>
                        </a:rPr>
                        <a:t>booléenne</a:t>
                      </a:r>
                      <a:r>
                        <a:rPr lang="en-US" sz="1200" u="none" strike="noStrike" cap="none" dirty="0">
                          <a:solidFill>
                            <a:schemeClr val="bg1"/>
                          </a:solidFill>
                          <a:latin typeface="Arial"/>
                          <a:ea typeface="Arial"/>
                          <a:cs typeface="Arial"/>
                          <a:sym typeface="Arial"/>
                        </a:rPr>
                        <a:t> </a:t>
                      </a:r>
                      <a:r>
                        <a:rPr lang="en-US" sz="1200" u="none" strike="noStrike" cap="none" dirty="0" err="1">
                          <a:solidFill>
                            <a:schemeClr val="bg1"/>
                          </a:solidFill>
                          <a:latin typeface="Arial"/>
                          <a:ea typeface="Arial"/>
                          <a:cs typeface="Arial"/>
                          <a:sym typeface="Arial"/>
                        </a:rPr>
                        <a:t>controlant</a:t>
                      </a:r>
                      <a:r>
                        <a:rPr lang="en-US" sz="1200" u="none" strike="noStrike" cap="none" dirty="0">
                          <a:solidFill>
                            <a:schemeClr val="bg1"/>
                          </a:solidFill>
                          <a:latin typeface="Arial"/>
                          <a:ea typeface="Arial"/>
                          <a:cs typeface="Arial"/>
                          <a:sym typeface="Arial"/>
                        </a:rPr>
                        <a:t> la </a:t>
                      </a:r>
                      <a:r>
                        <a:rPr lang="en-US" sz="1200" u="none" strike="noStrike" cap="none" dirty="0" err="1">
                          <a:solidFill>
                            <a:schemeClr val="bg1"/>
                          </a:solidFill>
                          <a:latin typeface="Arial"/>
                          <a:ea typeface="Arial"/>
                          <a:cs typeface="Arial"/>
                          <a:sym typeface="Arial"/>
                        </a:rPr>
                        <a:t>journalisation</a:t>
                      </a:r>
                      <a:r>
                        <a:rPr lang="en-US" sz="1200" u="none" strike="noStrike" cap="none" dirty="0">
                          <a:solidFill>
                            <a:schemeClr val="bg1"/>
                          </a:solidFill>
                          <a:latin typeface="Arial"/>
                          <a:ea typeface="Arial"/>
                          <a:cs typeface="Arial"/>
                          <a:sym typeface="Arial"/>
                        </a:rPr>
                        <a:t> de </a:t>
                      </a:r>
                      <a:r>
                        <a:rPr lang="en-US" sz="1200" u="none" strike="noStrike" cap="none" dirty="0" err="1">
                          <a:solidFill>
                            <a:schemeClr val="bg1"/>
                          </a:solidFill>
                          <a:latin typeface="Arial"/>
                          <a:ea typeface="Arial"/>
                          <a:cs typeface="Arial"/>
                          <a:sym typeface="Arial"/>
                        </a:rPr>
                        <a:t>l’information</a:t>
                      </a:r>
                      <a:r>
                        <a:rPr lang="en-US" sz="1200" u="none" strike="noStrike" cap="none" dirty="0">
                          <a:solidFill>
                            <a:schemeClr val="bg1"/>
                          </a:solidFill>
                          <a:latin typeface="Arial"/>
                          <a:ea typeface="Arial"/>
                          <a:cs typeface="Arial"/>
                          <a:sym typeface="Arial"/>
                        </a:rPr>
                        <a:t>.</a:t>
                      </a:r>
                      <a:endParaRPr sz="1200" u="none" strike="noStrike" cap="none" dirty="0">
                        <a:solidFill>
                          <a:schemeClr val="bg1"/>
                        </a:solidFill>
                        <a:latin typeface="Arial"/>
                        <a:ea typeface="Arial"/>
                        <a:cs typeface="Arial"/>
                        <a:sym typeface="Arial"/>
                      </a:endParaRPr>
                    </a:p>
                  </a:txBody>
                  <a:tcPr marL="0" marR="0" marT="63525" marB="0">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4016729041"/>
                  </a:ext>
                </a:extLst>
              </a:tr>
              <a:tr h="463826">
                <a:tc>
                  <a:txBody>
                    <a:bodyPr/>
                    <a:lstStyle/>
                    <a:p>
                      <a:pPr marL="266700" marR="0" lvl="0" indent="0" algn="l" rtl="0">
                        <a:lnSpc>
                          <a:spcPct val="100000"/>
                        </a:lnSpc>
                        <a:spcBef>
                          <a:spcPts val="0"/>
                        </a:spcBef>
                        <a:spcAft>
                          <a:spcPts val="0"/>
                        </a:spcAft>
                        <a:buNone/>
                      </a:pPr>
                      <a:r>
                        <a:rPr lang="en-US" sz="2100" b="1" u="none" strike="noStrike" cap="none" dirty="0" err="1">
                          <a:solidFill>
                            <a:schemeClr val="bg1"/>
                          </a:solidFill>
                          <a:latin typeface="Courier New"/>
                          <a:ea typeface="Courier New"/>
                          <a:cs typeface="Courier New"/>
                          <a:sym typeface="Courier New"/>
                        </a:rPr>
                        <a:t>ignore_errors</a:t>
                      </a:r>
                      <a:endParaRPr sz="2100" u="none" strike="noStrike" cap="none" dirty="0">
                        <a:solidFill>
                          <a:schemeClr val="bg1"/>
                        </a:solidFill>
                        <a:latin typeface="Courier New"/>
                        <a:ea typeface="Courier New"/>
                        <a:cs typeface="Courier New"/>
                        <a:sym typeface="Courier New"/>
                      </a:endParaRPr>
                    </a:p>
                  </a:txBody>
                  <a:tcPr marL="0" marR="0" marT="33675" marB="0">
                    <a:lnL w="19050" cap="flat" cmpd="sng">
                      <a:solidFill>
                        <a:srgbClr val="9E9E9E"/>
                      </a:solidFill>
                      <a:prstDash val="solid"/>
                      <a:round/>
                      <a:headEnd type="none" w="sm" len="sm"/>
                      <a:tailEnd type="none" w="sm" len="sm"/>
                    </a:lnL>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296545" marR="0" lvl="0" indent="0" algn="l" rtl="0">
                        <a:lnSpc>
                          <a:spcPct val="100000"/>
                        </a:lnSpc>
                        <a:spcBef>
                          <a:spcPts val="0"/>
                        </a:spcBef>
                        <a:spcAft>
                          <a:spcPts val="0"/>
                        </a:spcAft>
                        <a:buNone/>
                      </a:pPr>
                      <a:r>
                        <a:rPr lang="en-US" sz="1200" u="none" strike="noStrike" cap="none" dirty="0" err="1">
                          <a:solidFill>
                            <a:schemeClr val="bg1"/>
                          </a:solidFill>
                          <a:latin typeface="Arial"/>
                          <a:ea typeface="Arial"/>
                          <a:cs typeface="Arial"/>
                          <a:sym typeface="Arial"/>
                        </a:rPr>
                        <a:t>Booléenne</a:t>
                      </a:r>
                      <a:r>
                        <a:rPr lang="en-US" sz="1200" u="none" strike="noStrike" cap="none" dirty="0">
                          <a:solidFill>
                            <a:schemeClr val="bg1"/>
                          </a:solidFill>
                          <a:latin typeface="Arial"/>
                          <a:ea typeface="Arial"/>
                          <a:cs typeface="Arial"/>
                          <a:sym typeface="Arial"/>
                        </a:rPr>
                        <a:t>; </a:t>
                      </a:r>
                      <a:r>
                        <a:rPr lang="en-US" sz="1200" u="none" strike="noStrike" cap="none" dirty="0" err="1">
                          <a:solidFill>
                            <a:schemeClr val="bg1"/>
                          </a:solidFill>
                          <a:latin typeface="Arial"/>
                          <a:ea typeface="Arial"/>
                          <a:cs typeface="Arial"/>
                          <a:sym typeface="Arial"/>
                        </a:rPr>
                        <a:t>si</a:t>
                      </a:r>
                      <a:r>
                        <a:rPr lang="en-US" sz="1200" u="none" strike="noStrike" cap="none" dirty="0">
                          <a:solidFill>
                            <a:schemeClr val="bg1"/>
                          </a:solidFill>
                          <a:latin typeface="Arial"/>
                          <a:ea typeface="Arial"/>
                          <a:cs typeface="Arial"/>
                          <a:sym typeface="Arial"/>
                        </a:rPr>
                        <a:t> </a:t>
                      </a:r>
                      <a:r>
                        <a:rPr lang="en-US" sz="1200" u="none" strike="noStrike" cap="none" dirty="0" err="1">
                          <a:solidFill>
                            <a:schemeClr val="bg1"/>
                          </a:solidFill>
                          <a:latin typeface="Arial"/>
                          <a:ea typeface="Arial"/>
                          <a:cs typeface="Arial"/>
                          <a:sym typeface="Arial"/>
                        </a:rPr>
                        <a:t>vrai</a:t>
                      </a:r>
                      <a:r>
                        <a:rPr lang="en-US" sz="1200" u="none" strike="noStrike" cap="none" dirty="0">
                          <a:solidFill>
                            <a:schemeClr val="bg1"/>
                          </a:solidFill>
                          <a:latin typeface="Arial"/>
                          <a:ea typeface="Arial"/>
                          <a:cs typeface="Arial"/>
                          <a:sym typeface="Arial"/>
                        </a:rPr>
                        <a:t>, ignore les </a:t>
                      </a:r>
                      <a:r>
                        <a:rPr lang="en-US" sz="1200" u="none" strike="noStrike" cap="none" dirty="0" err="1">
                          <a:solidFill>
                            <a:schemeClr val="bg1"/>
                          </a:solidFill>
                          <a:latin typeface="Arial"/>
                          <a:ea typeface="Arial"/>
                          <a:cs typeface="Arial"/>
                          <a:sym typeface="Arial"/>
                        </a:rPr>
                        <a:t>erreurs</a:t>
                      </a:r>
                      <a:r>
                        <a:rPr lang="en-US" sz="1200" u="none" strike="noStrike" cap="none" dirty="0">
                          <a:solidFill>
                            <a:schemeClr val="bg1"/>
                          </a:solidFill>
                          <a:latin typeface="Arial"/>
                          <a:ea typeface="Arial"/>
                          <a:cs typeface="Arial"/>
                          <a:sym typeface="Arial"/>
                        </a:rPr>
                        <a:t> </a:t>
                      </a:r>
                      <a:r>
                        <a:rPr lang="en-US" sz="1200" u="none" strike="noStrike" cap="none" dirty="0" err="1">
                          <a:solidFill>
                            <a:schemeClr val="bg1"/>
                          </a:solidFill>
                          <a:latin typeface="Arial"/>
                          <a:ea typeface="Arial"/>
                          <a:cs typeface="Arial"/>
                          <a:sym typeface="Arial"/>
                        </a:rPr>
                        <a:t>sauf</a:t>
                      </a:r>
                      <a:r>
                        <a:rPr lang="en-US" sz="1200" u="none" strike="noStrike" cap="none" dirty="0">
                          <a:solidFill>
                            <a:schemeClr val="bg1"/>
                          </a:solidFill>
                          <a:latin typeface="Arial"/>
                          <a:ea typeface="Arial"/>
                          <a:cs typeface="Arial"/>
                          <a:sym typeface="Arial"/>
                        </a:rPr>
                        <a:t> </a:t>
                      </a:r>
                      <a:r>
                        <a:rPr lang="en-US" sz="1200" u="none" strike="noStrike" cap="none" dirty="0" err="1">
                          <a:solidFill>
                            <a:schemeClr val="bg1"/>
                          </a:solidFill>
                          <a:latin typeface="Arial"/>
                          <a:ea typeface="Arial"/>
                          <a:cs typeface="Arial"/>
                          <a:sym typeface="Arial"/>
                        </a:rPr>
                        <a:t>celles</a:t>
                      </a:r>
                      <a:r>
                        <a:rPr lang="en-US" sz="1200" u="none" strike="noStrike" cap="none" dirty="0">
                          <a:solidFill>
                            <a:schemeClr val="bg1"/>
                          </a:solidFill>
                          <a:latin typeface="Arial"/>
                          <a:ea typeface="Arial"/>
                          <a:cs typeface="Arial"/>
                          <a:sym typeface="Arial"/>
                        </a:rPr>
                        <a:t> bien fatales pour </a:t>
                      </a:r>
                      <a:r>
                        <a:rPr lang="en-US" sz="1200" u="none" strike="noStrike" cap="none" dirty="0" err="1">
                          <a:solidFill>
                            <a:schemeClr val="bg1"/>
                          </a:solidFill>
                          <a:latin typeface="Arial"/>
                          <a:ea typeface="Arial"/>
                          <a:cs typeface="Arial"/>
                          <a:sym typeface="Arial"/>
                        </a:rPr>
                        <a:t>l’exécution</a:t>
                      </a:r>
                      <a:r>
                        <a:rPr lang="en-US" sz="1200" u="none" strike="noStrike" cap="none" dirty="0">
                          <a:solidFill>
                            <a:schemeClr val="bg1"/>
                          </a:solidFill>
                          <a:latin typeface="Arial"/>
                          <a:ea typeface="Arial"/>
                          <a:cs typeface="Arial"/>
                          <a:sym typeface="Arial"/>
                        </a:rPr>
                        <a:t> du playbook.</a:t>
                      </a:r>
                      <a:endParaRPr sz="1200" u="none" strike="noStrike" cap="none" dirty="0">
                        <a:solidFill>
                          <a:schemeClr val="bg1"/>
                        </a:solidFill>
                        <a:latin typeface="Arial"/>
                        <a:ea typeface="Arial"/>
                        <a:cs typeface="Arial"/>
                        <a:sym typeface="Arial"/>
                      </a:endParaRPr>
                    </a:p>
                  </a:txBody>
                  <a:tcPr marL="0" marR="0" marT="87675" marB="0">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313795670"/>
                  </a:ext>
                </a:extLst>
              </a:tr>
              <a:tr h="405519">
                <a:tc>
                  <a:txBody>
                    <a:bodyPr/>
                    <a:lstStyle/>
                    <a:p>
                      <a:pPr marL="266700" marR="0" lvl="0" indent="0" algn="l" rtl="0">
                        <a:lnSpc>
                          <a:spcPct val="100000"/>
                        </a:lnSpc>
                        <a:spcBef>
                          <a:spcPts val="0"/>
                        </a:spcBef>
                        <a:spcAft>
                          <a:spcPts val="0"/>
                        </a:spcAft>
                        <a:buNone/>
                      </a:pPr>
                      <a:r>
                        <a:rPr lang="en-US" sz="2100" b="1" u="none" strike="noStrike" cap="none">
                          <a:solidFill>
                            <a:schemeClr val="bg1"/>
                          </a:solidFill>
                          <a:latin typeface="Courier New"/>
                          <a:ea typeface="Courier New"/>
                          <a:cs typeface="Courier New"/>
                          <a:sym typeface="Courier New"/>
                        </a:rPr>
                        <a:t>check_mode</a:t>
                      </a:r>
                      <a:endParaRPr sz="2100" u="none" strike="noStrike" cap="none">
                        <a:solidFill>
                          <a:schemeClr val="bg1"/>
                        </a:solidFill>
                        <a:latin typeface="Courier New"/>
                        <a:ea typeface="Courier New"/>
                        <a:cs typeface="Courier New"/>
                        <a:sym typeface="Courier New"/>
                      </a:endParaRPr>
                    </a:p>
                  </a:txBody>
                  <a:tcPr marL="0" marR="0" marT="33025" marB="0">
                    <a:lnL w="19050" cap="flat" cmpd="sng">
                      <a:solidFill>
                        <a:srgbClr val="9E9E9E"/>
                      </a:solidFill>
                      <a:prstDash val="solid"/>
                      <a:round/>
                      <a:headEnd type="none" w="sm" len="sm"/>
                      <a:tailEnd type="none" w="sm" len="sm"/>
                    </a:lnL>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296545" marR="0" lvl="0" indent="0" algn="l" rtl="0">
                        <a:lnSpc>
                          <a:spcPct val="100000"/>
                        </a:lnSpc>
                        <a:spcBef>
                          <a:spcPts val="0"/>
                        </a:spcBef>
                        <a:spcAft>
                          <a:spcPts val="0"/>
                        </a:spcAft>
                        <a:buNone/>
                      </a:pPr>
                      <a:r>
                        <a:rPr lang="en-US" sz="1200" u="none" strike="noStrike" cap="none" dirty="0" err="1">
                          <a:solidFill>
                            <a:schemeClr val="bg1"/>
                          </a:solidFill>
                          <a:latin typeface="Arial"/>
                          <a:ea typeface="Arial"/>
                          <a:cs typeface="Arial"/>
                          <a:sym typeface="Arial"/>
                        </a:rPr>
                        <a:t>Connu</a:t>
                      </a:r>
                      <a:r>
                        <a:rPr lang="en-US" sz="1200" u="none" strike="noStrike" cap="none" dirty="0">
                          <a:solidFill>
                            <a:schemeClr val="bg1"/>
                          </a:solidFill>
                          <a:latin typeface="Arial"/>
                          <a:ea typeface="Arial"/>
                          <a:cs typeface="Arial"/>
                          <a:sym typeface="Arial"/>
                        </a:rPr>
                        <a:t> sous le nom « dry run », </a:t>
                      </a:r>
                      <a:r>
                        <a:rPr lang="en-US" sz="1200" u="none" strike="noStrike" cap="none" dirty="0" err="1">
                          <a:solidFill>
                            <a:schemeClr val="bg1"/>
                          </a:solidFill>
                          <a:latin typeface="Arial"/>
                          <a:ea typeface="Arial"/>
                          <a:cs typeface="Arial"/>
                          <a:sym typeface="Arial"/>
                        </a:rPr>
                        <a:t>évalue</a:t>
                      </a:r>
                      <a:r>
                        <a:rPr lang="en-US" sz="1200" u="none" strike="noStrike" cap="none" dirty="0">
                          <a:solidFill>
                            <a:schemeClr val="bg1"/>
                          </a:solidFill>
                          <a:latin typeface="Arial"/>
                          <a:ea typeface="Arial"/>
                          <a:cs typeface="Arial"/>
                          <a:sym typeface="Arial"/>
                        </a:rPr>
                        <a:t> </a:t>
                      </a:r>
                      <a:r>
                        <a:rPr lang="en-US" sz="1200" u="none" strike="noStrike" cap="none" dirty="0" err="1">
                          <a:solidFill>
                            <a:schemeClr val="bg1"/>
                          </a:solidFill>
                          <a:latin typeface="Arial"/>
                          <a:ea typeface="Arial"/>
                          <a:cs typeface="Arial"/>
                          <a:sym typeface="Arial"/>
                        </a:rPr>
                        <a:t>l’exécution</a:t>
                      </a:r>
                      <a:r>
                        <a:rPr lang="en-US" sz="1200" u="none" strike="noStrike" cap="none" dirty="0">
                          <a:solidFill>
                            <a:schemeClr val="bg1"/>
                          </a:solidFill>
                          <a:latin typeface="Arial"/>
                          <a:ea typeface="Arial"/>
                          <a:cs typeface="Arial"/>
                          <a:sym typeface="Arial"/>
                        </a:rPr>
                        <a:t> sans </a:t>
                      </a:r>
                      <a:r>
                        <a:rPr lang="en-US" sz="1200" u="none" strike="noStrike" cap="none" dirty="0" err="1">
                          <a:solidFill>
                            <a:schemeClr val="bg1"/>
                          </a:solidFill>
                          <a:latin typeface="Arial"/>
                          <a:ea typeface="Arial"/>
                          <a:cs typeface="Arial"/>
                          <a:sym typeface="Arial"/>
                        </a:rPr>
                        <a:t>exécuter</a:t>
                      </a:r>
                      <a:r>
                        <a:rPr lang="en-US" sz="1200" u="none" strike="noStrike" cap="none" dirty="0">
                          <a:solidFill>
                            <a:schemeClr val="bg1"/>
                          </a:solidFill>
                          <a:latin typeface="Arial"/>
                          <a:ea typeface="Arial"/>
                          <a:cs typeface="Arial"/>
                          <a:sym typeface="Arial"/>
                        </a:rPr>
                        <a:t> </a:t>
                      </a:r>
                      <a:r>
                        <a:rPr lang="en-US" sz="1200" u="none" strike="noStrike" cap="none" dirty="0" err="1">
                          <a:solidFill>
                            <a:schemeClr val="bg1"/>
                          </a:solidFill>
                          <a:latin typeface="Arial"/>
                          <a:ea typeface="Arial"/>
                          <a:cs typeface="Arial"/>
                          <a:sym typeface="Arial"/>
                        </a:rPr>
                        <a:t>réellement</a:t>
                      </a:r>
                      <a:r>
                        <a:rPr lang="en-US" sz="1200" u="none" strike="noStrike" cap="none" dirty="0">
                          <a:solidFill>
                            <a:schemeClr val="bg1"/>
                          </a:solidFill>
                          <a:latin typeface="Arial"/>
                          <a:ea typeface="Arial"/>
                          <a:cs typeface="Arial"/>
                          <a:sym typeface="Arial"/>
                        </a:rPr>
                        <a:t>.</a:t>
                      </a:r>
                      <a:endParaRPr sz="1200" u="none" strike="noStrike" cap="none" dirty="0">
                        <a:solidFill>
                          <a:schemeClr val="bg1"/>
                        </a:solidFill>
                        <a:latin typeface="Arial"/>
                        <a:ea typeface="Arial"/>
                        <a:cs typeface="Arial"/>
                        <a:sym typeface="Arial"/>
                      </a:endParaRPr>
                    </a:p>
                  </a:txBody>
                  <a:tcPr marL="0" marR="0" marT="87675" marB="0">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618236111"/>
                  </a:ext>
                </a:extLst>
              </a:tr>
            </a:tbl>
          </a:graphicData>
        </a:graphic>
      </p:graphicFrame>
      <p:sp>
        <p:nvSpPr>
          <p:cNvPr id="10" name="Google Shape;1249;p83">
            <a:extLst>
              <a:ext uri="{FF2B5EF4-FFF2-40B4-BE49-F238E27FC236}">
                <a16:creationId xmlns:a16="http://schemas.microsoft.com/office/drawing/2014/main" id="{F1F93D15-9E71-321F-C10E-25DE3385CA95}"/>
              </a:ext>
            </a:extLst>
          </p:cNvPr>
          <p:cNvSpPr txBox="1"/>
          <p:nvPr/>
        </p:nvSpPr>
        <p:spPr>
          <a:xfrm>
            <a:off x="547254" y="4434985"/>
            <a:ext cx="1958213" cy="659411"/>
          </a:xfrm>
          <a:prstGeom prst="rect">
            <a:avLst/>
          </a:prstGeom>
          <a:noFill/>
          <a:ln>
            <a:noFill/>
          </a:ln>
        </p:spPr>
        <p:txBody>
          <a:bodyPr spcFirstLastPara="1" wrap="square" lIns="0" tIns="12700" rIns="0" bIns="0" anchor="t" anchorCtr="0">
            <a:spAutoFit/>
          </a:bodyPr>
          <a:lstStyle/>
          <a:p>
            <a:pPr marL="12705" marR="0" lvl="0" indent="0" algn="l" rtl="0">
              <a:spcBef>
                <a:spcPts val="0"/>
              </a:spcBef>
              <a:spcAft>
                <a:spcPts val="0"/>
              </a:spcAft>
              <a:buNone/>
            </a:pPr>
            <a:r>
              <a:rPr lang="en-US" sz="2101" dirty="0" err="1">
                <a:solidFill>
                  <a:srgbClr val="CC0000"/>
                </a:solidFill>
                <a:latin typeface="Arial"/>
                <a:ea typeface="Arial"/>
                <a:cs typeface="Arial"/>
                <a:sym typeface="Arial"/>
              </a:rPr>
              <a:t>Traitement</a:t>
            </a:r>
            <a:r>
              <a:rPr lang="en-US" sz="2101" dirty="0">
                <a:solidFill>
                  <a:srgbClr val="CC0000"/>
                </a:solidFill>
                <a:latin typeface="Arial"/>
                <a:ea typeface="Arial"/>
                <a:cs typeface="Arial"/>
                <a:sym typeface="Arial"/>
              </a:rPr>
              <a:t> de </a:t>
            </a:r>
            <a:r>
              <a:rPr lang="en-US" sz="2101" dirty="0" err="1">
                <a:solidFill>
                  <a:srgbClr val="CC0000"/>
                </a:solidFill>
                <a:latin typeface="Arial"/>
                <a:ea typeface="Arial"/>
                <a:cs typeface="Arial"/>
                <a:sym typeface="Arial"/>
              </a:rPr>
              <a:t>l’information</a:t>
            </a:r>
            <a:endParaRPr sz="2101"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66484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39</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sp>
        <p:nvSpPr>
          <p:cNvPr id="3" name="ZoneTexte 2">
            <a:extLst>
              <a:ext uri="{FF2B5EF4-FFF2-40B4-BE49-F238E27FC236}">
                <a16:creationId xmlns:a16="http://schemas.microsoft.com/office/drawing/2014/main" id="{F70BC982-6167-B5DD-BB35-C1AD4CF32491}"/>
              </a:ext>
            </a:extLst>
          </p:cNvPr>
          <p:cNvSpPr txBox="1"/>
          <p:nvPr/>
        </p:nvSpPr>
        <p:spPr>
          <a:xfrm>
            <a:off x="1008999" y="263111"/>
            <a:ext cx="7345769"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err="1">
                <a:solidFill>
                  <a:schemeClr val="bg1"/>
                </a:solidFill>
                <a:effectLst/>
                <a:latin typeface="Arial Black" panose="020B0A04020102020204" pitchFamily="34" charset="0"/>
                <a:ea typeface="Calibri" panose="020F0502020204030204" pitchFamily="34" charset="0"/>
                <a:cs typeface="Calibri" panose="020F0502020204030204" pitchFamily="34" charset="0"/>
              </a:rPr>
              <a:t>Playbook</a:t>
            </a:r>
            <a:endParaRPr lang="fr-FR" sz="3200" dirty="0">
              <a:solidFill>
                <a:schemeClr val="bg1"/>
              </a:solidFill>
            </a:endParaRPr>
          </a:p>
        </p:txBody>
      </p:sp>
      <p:graphicFrame>
        <p:nvGraphicFramePr>
          <p:cNvPr id="7" name="Tableau 6">
            <a:extLst>
              <a:ext uri="{FF2B5EF4-FFF2-40B4-BE49-F238E27FC236}">
                <a16:creationId xmlns:a16="http://schemas.microsoft.com/office/drawing/2014/main" id="{1AFC91B6-860E-C4DA-B83B-EA52DADF44BA}"/>
              </a:ext>
            </a:extLst>
          </p:cNvPr>
          <p:cNvGraphicFramePr>
            <a:graphicFrameLocks noGrp="1"/>
          </p:cNvGraphicFramePr>
          <p:nvPr>
            <p:extLst>
              <p:ext uri="{D42A27DB-BD31-4B8C-83A1-F6EECF244321}">
                <p14:modId xmlns:p14="http://schemas.microsoft.com/office/powerpoint/2010/main" val="1074390632"/>
              </p:ext>
            </p:extLst>
          </p:nvPr>
        </p:nvGraphicFramePr>
        <p:xfrm>
          <a:off x="2889504" y="1346029"/>
          <a:ext cx="8999800" cy="1383919"/>
        </p:xfrm>
        <a:graphic>
          <a:graphicData uri="http://schemas.openxmlformats.org/drawingml/2006/table">
            <a:tbl>
              <a:tblPr firstRow="1" bandRow="1">
                <a:noFill/>
              </a:tblPr>
              <a:tblGrid>
                <a:gridCol w="2492775">
                  <a:extLst>
                    <a:ext uri="{9D8B030D-6E8A-4147-A177-3AD203B41FA5}">
                      <a16:colId xmlns:a16="http://schemas.microsoft.com/office/drawing/2014/main" val="3528610529"/>
                    </a:ext>
                  </a:extLst>
                </a:gridCol>
                <a:gridCol w="6507025">
                  <a:extLst>
                    <a:ext uri="{9D8B030D-6E8A-4147-A177-3AD203B41FA5}">
                      <a16:colId xmlns:a16="http://schemas.microsoft.com/office/drawing/2014/main" val="475135166"/>
                    </a:ext>
                  </a:extLst>
                </a:gridCol>
              </a:tblGrid>
              <a:tr h="402446">
                <a:tc>
                  <a:txBody>
                    <a:bodyPr/>
                    <a:lstStyle/>
                    <a:p>
                      <a:pPr marL="266700" marR="0" lvl="0" indent="0" algn="l" rtl="0">
                        <a:lnSpc>
                          <a:spcPct val="100000"/>
                        </a:lnSpc>
                        <a:spcBef>
                          <a:spcPts val="0"/>
                        </a:spcBef>
                        <a:spcAft>
                          <a:spcPts val="0"/>
                        </a:spcAft>
                        <a:buNone/>
                      </a:pPr>
                      <a:r>
                        <a:rPr lang="en-US" sz="2100" b="1" u="none" strike="noStrike" cap="none" dirty="0">
                          <a:solidFill>
                            <a:schemeClr val="bg1"/>
                          </a:solidFill>
                          <a:latin typeface="Courier New"/>
                          <a:ea typeface="Courier New"/>
                          <a:cs typeface="Courier New"/>
                          <a:sym typeface="Courier New"/>
                        </a:rPr>
                        <a:t>vars</a:t>
                      </a:r>
                      <a:endParaRPr sz="2100" u="none" strike="noStrike" cap="none" dirty="0">
                        <a:solidFill>
                          <a:schemeClr val="bg1"/>
                        </a:solidFill>
                        <a:latin typeface="Courier New"/>
                        <a:ea typeface="Courier New"/>
                        <a:cs typeface="Courier New"/>
                        <a:sym typeface="Courier New"/>
                      </a:endParaRPr>
                    </a:p>
                  </a:txBody>
                  <a:tcPr marL="0" marR="0" marT="33025" marB="0">
                    <a:lnL w="19050" cap="flat" cmpd="sng">
                      <a:solidFill>
                        <a:srgbClr val="9E9E9E"/>
                      </a:solidFill>
                      <a:prstDash val="solid"/>
                      <a:round/>
                      <a:headEnd type="none" w="sm" len="sm"/>
                      <a:tailEnd type="none" w="sm" len="sm"/>
                    </a:lnL>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467359" marR="0" lvl="0" indent="0" algn="l" rtl="0">
                        <a:lnSpc>
                          <a:spcPct val="100000"/>
                        </a:lnSpc>
                        <a:spcBef>
                          <a:spcPts val="0"/>
                        </a:spcBef>
                        <a:spcAft>
                          <a:spcPts val="0"/>
                        </a:spcAft>
                        <a:buNone/>
                      </a:pPr>
                      <a:r>
                        <a:rPr lang="en-US" sz="1200" u="none" strike="noStrike" cap="none" dirty="0" err="1">
                          <a:solidFill>
                            <a:schemeClr val="bg1"/>
                          </a:solidFill>
                          <a:latin typeface="Arial"/>
                          <a:ea typeface="Arial"/>
                          <a:cs typeface="Arial"/>
                          <a:sym typeface="Arial"/>
                        </a:rPr>
                        <a:t>Dictionnaire</a:t>
                      </a:r>
                      <a:r>
                        <a:rPr lang="en-US" sz="1200" u="none" strike="noStrike" cap="none" dirty="0">
                          <a:solidFill>
                            <a:schemeClr val="bg1"/>
                          </a:solidFill>
                          <a:latin typeface="Arial"/>
                          <a:ea typeface="Arial"/>
                          <a:cs typeface="Arial"/>
                          <a:sym typeface="Arial"/>
                        </a:rPr>
                        <a:t> des variables</a:t>
                      </a:r>
                      <a:endParaRPr sz="1200" u="none" strike="noStrike" cap="none" dirty="0">
                        <a:solidFill>
                          <a:schemeClr val="bg1"/>
                        </a:solidFill>
                        <a:latin typeface="Arial"/>
                        <a:ea typeface="Arial"/>
                        <a:cs typeface="Arial"/>
                        <a:sym typeface="Arial"/>
                      </a:endParaRPr>
                    </a:p>
                  </a:txBody>
                  <a:tcPr marL="0" marR="0" marT="63525" marB="0">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4001954464"/>
                  </a:ext>
                </a:extLst>
              </a:tr>
              <a:tr h="481395">
                <a:tc>
                  <a:txBody>
                    <a:bodyPr/>
                    <a:lstStyle/>
                    <a:p>
                      <a:pPr marL="266700" marR="0" lvl="0" indent="0" algn="l" rtl="0">
                        <a:lnSpc>
                          <a:spcPct val="100000"/>
                        </a:lnSpc>
                        <a:spcBef>
                          <a:spcPts val="0"/>
                        </a:spcBef>
                        <a:spcAft>
                          <a:spcPts val="0"/>
                        </a:spcAft>
                        <a:buNone/>
                      </a:pPr>
                      <a:r>
                        <a:rPr lang="en-US" sz="2100" b="1" u="none" strike="noStrike" cap="none">
                          <a:solidFill>
                            <a:schemeClr val="bg1"/>
                          </a:solidFill>
                          <a:latin typeface="Courier New"/>
                          <a:ea typeface="Courier New"/>
                          <a:cs typeface="Courier New"/>
                          <a:sym typeface="Courier New"/>
                        </a:rPr>
                        <a:t>vars_files</a:t>
                      </a:r>
                      <a:endParaRPr sz="2100" u="none" strike="noStrike" cap="none">
                        <a:solidFill>
                          <a:schemeClr val="bg1"/>
                        </a:solidFill>
                        <a:latin typeface="Courier New"/>
                        <a:ea typeface="Courier New"/>
                        <a:cs typeface="Courier New"/>
                        <a:sym typeface="Courier New"/>
                      </a:endParaRPr>
                    </a:p>
                  </a:txBody>
                  <a:tcPr marL="0" marR="0" marT="33675" marB="0">
                    <a:lnL w="19050" cap="flat" cmpd="sng">
                      <a:solidFill>
                        <a:srgbClr val="9E9E9E"/>
                      </a:solidFill>
                      <a:prstDash val="solid"/>
                      <a:round/>
                      <a:headEnd type="none" w="sm" len="sm"/>
                      <a:tailEnd type="none" w="sm" len="sm"/>
                    </a:lnL>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467359" marR="0" lvl="0" indent="0" algn="l" rtl="0">
                        <a:lnSpc>
                          <a:spcPct val="100000"/>
                        </a:lnSpc>
                        <a:spcBef>
                          <a:spcPts val="0"/>
                        </a:spcBef>
                        <a:spcAft>
                          <a:spcPts val="0"/>
                        </a:spcAft>
                        <a:buNone/>
                      </a:pPr>
                      <a:r>
                        <a:rPr lang="en-US" sz="1200" u="none" strike="noStrike" cap="none" dirty="0" err="1">
                          <a:solidFill>
                            <a:schemeClr val="bg1"/>
                          </a:solidFill>
                          <a:latin typeface="Arial"/>
                          <a:ea typeface="Arial"/>
                          <a:cs typeface="Arial"/>
                          <a:sym typeface="Arial"/>
                        </a:rPr>
                        <a:t>Liste</a:t>
                      </a:r>
                      <a:r>
                        <a:rPr lang="en-US" sz="1200" u="none" strike="noStrike" cap="none" dirty="0">
                          <a:solidFill>
                            <a:schemeClr val="bg1"/>
                          </a:solidFill>
                          <a:latin typeface="Arial"/>
                          <a:ea typeface="Arial"/>
                          <a:cs typeface="Arial"/>
                          <a:sym typeface="Arial"/>
                        </a:rPr>
                        <a:t> de </a:t>
                      </a:r>
                      <a:r>
                        <a:rPr lang="en-US" sz="1200" u="none" strike="noStrike" cap="none" dirty="0" err="1">
                          <a:solidFill>
                            <a:schemeClr val="bg1"/>
                          </a:solidFill>
                          <a:latin typeface="Arial"/>
                          <a:ea typeface="Arial"/>
                          <a:cs typeface="Arial"/>
                          <a:sym typeface="Arial"/>
                        </a:rPr>
                        <a:t>fichiers</a:t>
                      </a:r>
                      <a:r>
                        <a:rPr lang="en-US" sz="1200" u="none" strike="noStrike" cap="none" dirty="0">
                          <a:solidFill>
                            <a:schemeClr val="bg1"/>
                          </a:solidFill>
                          <a:latin typeface="Arial"/>
                          <a:ea typeface="Arial"/>
                          <a:cs typeface="Arial"/>
                          <a:sym typeface="Arial"/>
                        </a:rPr>
                        <a:t> </a:t>
                      </a:r>
                      <a:r>
                        <a:rPr lang="en-US" sz="1200" u="none" strike="noStrike" cap="none" dirty="0" err="1">
                          <a:solidFill>
                            <a:schemeClr val="bg1"/>
                          </a:solidFill>
                          <a:latin typeface="Arial"/>
                          <a:ea typeface="Arial"/>
                          <a:cs typeface="Arial"/>
                          <a:sym typeface="Arial"/>
                        </a:rPr>
                        <a:t>contenant</a:t>
                      </a:r>
                      <a:r>
                        <a:rPr lang="en-US" sz="1200" u="none" strike="noStrike" cap="none" dirty="0">
                          <a:solidFill>
                            <a:schemeClr val="bg1"/>
                          </a:solidFill>
                          <a:latin typeface="Arial"/>
                          <a:ea typeface="Arial"/>
                          <a:cs typeface="Arial"/>
                          <a:sym typeface="Arial"/>
                        </a:rPr>
                        <a:t> des variables à </a:t>
                      </a:r>
                      <a:r>
                        <a:rPr lang="en-US" sz="1200" u="none" strike="noStrike" cap="none" dirty="0" err="1">
                          <a:solidFill>
                            <a:schemeClr val="bg1"/>
                          </a:solidFill>
                          <a:latin typeface="Arial"/>
                          <a:ea typeface="Arial"/>
                          <a:cs typeface="Arial"/>
                          <a:sym typeface="Arial"/>
                        </a:rPr>
                        <a:t>inclure</a:t>
                      </a:r>
                      <a:r>
                        <a:rPr lang="en-US" sz="1200" u="none" strike="noStrike" cap="none" dirty="0">
                          <a:solidFill>
                            <a:schemeClr val="bg1"/>
                          </a:solidFill>
                          <a:latin typeface="Arial"/>
                          <a:ea typeface="Arial"/>
                          <a:cs typeface="Arial"/>
                          <a:sym typeface="Arial"/>
                        </a:rPr>
                        <a:t>.</a:t>
                      </a:r>
                      <a:endParaRPr sz="1200" u="none" strike="noStrike" cap="none" dirty="0">
                        <a:solidFill>
                          <a:schemeClr val="bg1"/>
                        </a:solidFill>
                        <a:latin typeface="Arial"/>
                        <a:ea typeface="Arial"/>
                        <a:cs typeface="Arial"/>
                        <a:sym typeface="Arial"/>
                      </a:endParaRPr>
                    </a:p>
                  </a:txBody>
                  <a:tcPr marL="0" marR="0" marT="63525" marB="0">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2288987124"/>
                  </a:ext>
                </a:extLst>
              </a:tr>
              <a:tr h="500078">
                <a:tc>
                  <a:txBody>
                    <a:bodyPr/>
                    <a:lstStyle/>
                    <a:p>
                      <a:pPr marL="266700" marR="0" lvl="0" indent="0" algn="l" rtl="0">
                        <a:lnSpc>
                          <a:spcPct val="100000"/>
                        </a:lnSpc>
                        <a:spcBef>
                          <a:spcPts val="0"/>
                        </a:spcBef>
                        <a:spcAft>
                          <a:spcPts val="0"/>
                        </a:spcAft>
                        <a:buNone/>
                      </a:pPr>
                      <a:r>
                        <a:rPr lang="en-US" sz="2100" b="1" u="none" strike="noStrike" cap="none">
                          <a:solidFill>
                            <a:schemeClr val="bg1"/>
                          </a:solidFill>
                          <a:latin typeface="Courier New"/>
                          <a:ea typeface="Courier New"/>
                          <a:cs typeface="Courier New"/>
                          <a:sym typeface="Courier New"/>
                        </a:rPr>
                        <a:t>vars_prompt</a:t>
                      </a:r>
                      <a:endParaRPr sz="2100" u="none" strike="noStrike" cap="none">
                        <a:solidFill>
                          <a:schemeClr val="bg1"/>
                        </a:solidFill>
                        <a:latin typeface="Courier New"/>
                        <a:ea typeface="Courier New"/>
                        <a:cs typeface="Courier New"/>
                        <a:sym typeface="Courier New"/>
                      </a:endParaRPr>
                    </a:p>
                  </a:txBody>
                  <a:tcPr marL="0" marR="0" marT="33025" marB="0">
                    <a:lnL w="19050" cap="flat" cmpd="sng">
                      <a:solidFill>
                        <a:srgbClr val="9E9E9E"/>
                      </a:solidFill>
                      <a:prstDash val="solid"/>
                      <a:round/>
                      <a:headEnd type="none" w="sm" len="sm"/>
                      <a:tailEnd type="none" w="sm" len="sm"/>
                    </a:lnL>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467359" marR="0" lvl="0" indent="0" algn="l" rtl="0">
                        <a:lnSpc>
                          <a:spcPct val="100000"/>
                        </a:lnSpc>
                        <a:spcBef>
                          <a:spcPts val="0"/>
                        </a:spcBef>
                        <a:spcAft>
                          <a:spcPts val="0"/>
                        </a:spcAft>
                        <a:buNone/>
                      </a:pPr>
                      <a:r>
                        <a:rPr lang="en-US" sz="1200" u="none" strike="noStrike" cap="none" dirty="0" err="1">
                          <a:solidFill>
                            <a:schemeClr val="bg1"/>
                          </a:solidFill>
                          <a:latin typeface="Arial"/>
                          <a:ea typeface="Arial"/>
                          <a:cs typeface="Arial"/>
                          <a:sym typeface="Arial"/>
                        </a:rPr>
                        <a:t>Liste</a:t>
                      </a:r>
                      <a:r>
                        <a:rPr lang="en-US" sz="1200" u="none" strike="noStrike" cap="none" dirty="0">
                          <a:solidFill>
                            <a:schemeClr val="bg1"/>
                          </a:solidFill>
                          <a:latin typeface="Arial"/>
                          <a:ea typeface="Arial"/>
                          <a:cs typeface="Arial"/>
                          <a:sym typeface="Arial"/>
                        </a:rPr>
                        <a:t> de variables à </a:t>
                      </a:r>
                      <a:r>
                        <a:rPr lang="en-US" sz="1200" u="none" strike="noStrike" cap="none" dirty="0" err="1">
                          <a:solidFill>
                            <a:schemeClr val="bg1"/>
                          </a:solidFill>
                          <a:latin typeface="Arial"/>
                          <a:ea typeface="Arial"/>
                          <a:cs typeface="Arial"/>
                          <a:sym typeface="Arial"/>
                        </a:rPr>
                        <a:t>saisir</a:t>
                      </a:r>
                      <a:r>
                        <a:rPr lang="en-US" sz="1200" u="none" strike="noStrike" cap="none" dirty="0">
                          <a:solidFill>
                            <a:schemeClr val="bg1"/>
                          </a:solidFill>
                          <a:latin typeface="Arial"/>
                          <a:ea typeface="Arial"/>
                          <a:cs typeface="Arial"/>
                          <a:sym typeface="Arial"/>
                        </a:rPr>
                        <a:t> au clavier.</a:t>
                      </a:r>
                      <a:endParaRPr sz="1200" u="none" strike="noStrike" cap="none" dirty="0">
                        <a:solidFill>
                          <a:schemeClr val="bg1"/>
                        </a:solidFill>
                        <a:latin typeface="Arial"/>
                        <a:ea typeface="Arial"/>
                        <a:cs typeface="Arial"/>
                        <a:sym typeface="Arial"/>
                      </a:endParaRPr>
                    </a:p>
                  </a:txBody>
                  <a:tcPr marL="0" marR="0" marT="63525" marB="0">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2459485505"/>
                  </a:ext>
                </a:extLst>
              </a:tr>
            </a:tbl>
          </a:graphicData>
        </a:graphic>
      </p:graphicFrame>
      <p:graphicFrame>
        <p:nvGraphicFramePr>
          <p:cNvPr id="9" name="Tableau 8">
            <a:extLst>
              <a:ext uri="{FF2B5EF4-FFF2-40B4-BE49-F238E27FC236}">
                <a16:creationId xmlns:a16="http://schemas.microsoft.com/office/drawing/2014/main" id="{55647BDC-17F3-D2B3-21F0-D77D19349B78}"/>
              </a:ext>
            </a:extLst>
          </p:cNvPr>
          <p:cNvGraphicFramePr>
            <a:graphicFrameLocks noGrp="1"/>
          </p:cNvGraphicFramePr>
          <p:nvPr>
            <p:extLst>
              <p:ext uri="{D42A27DB-BD31-4B8C-83A1-F6EECF244321}">
                <p14:modId xmlns:p14="http://schemas.microsoft.com/office/powerpoint/2010/main" val="2207373257"/>
              </p:ext>
            </p:extLst>
          </p:nvPr>
        </p:nvGraphicFramePr>
        <p:xfrm>
          <a:off x="2889504" y="2994747"/>
          <a:ext cx="8999825" cy="2465149"/>
        </p:xfrm>
        <a:graphic>
          <a:graphicData uri="http://schemas.openxmlformats.org/drawingml/2006/table">
            <a:tbl>
              <a:tblPr firstRow="1" bandRow="1">
                <a:noFill/>
              </a:tblPr>
              <a:tblGrid>
                <a:gridCol w="2418450">
                  <a:extLst>
                    <a:ext uri="{9D8B030D-6E8A-4147-A177-3AD203B41FA5}">
                      <a16:colId xmlns:a16="http://schemas.microsoft.com/office/drawing/2014/main" val="4041132192"/>
                    </a:ext>
                  </a:extLst>
                </a:gridCol>
                <a:gridCol w="6581375">
                  <a:extLst>
                    <a:ext uri="{9D8B030D-6E8A-4147-A177-3AD203B41FA5}">
                      <a16:colId xmlns:a16="http://schemas.microsoft.com/office/drawing/2014/main" val="1431811935"/>
                    </a:ext>
                  </a:extLst>
                </a:gridCol>
              </a:tblGrid>
              <a:tr h="475872">
                <a:tc>
                  <a:txBody>
                    <a:bodyPr/>
                    <a:lstStyle/>
                    <a:p>
                      <a:pPr marL="266700" marR="0" lvl="0" indent="0" algn="l" rtl="0">
                        <a:lnSpc>
                          <a:spcPct val="100000"/>
                        </a:lnSpc>
                        <a:spcBef>
                          <a:spcPts val="0"/>
                        </a:spcBef>
                        <a:spcAft>
                          <a:spcPts val="0"/>
                        </a:spcAft>
                        <a:buNone/>
                      </a:pPr>
                      <a:r>
                        <a:rPr lang="en-US" sz="2100" b="1" u="none" strike="noStrike" cap="none" dirty="0" err="1">
                          <a:solidFill>
                            <a:schemeClr val="bg1"/>
                          </a:solidFill>
                          <a:latin typeface="Courier New"/>
                          <a:ea typeface="Courier New"/>
                          <a:cs typeface="Courier New"/>
                          <a:sym typeface="Courier New"/>
                        </a:rPr>
                        <a:t>pre_tasks</a:t>
                      </a:r>
                      <a:endParaRPr sz="2100" u="none" strike="noStrike" cap="none" dirty="0">
                        <a:solidFill>
                          <a:schemeClr val="bg1"/>
                        </a:solidFill>
                        <a:latin typeface="Courier New"/>
                        <a:ea typeface="Courier New"/>
                        <a:cs typeface="Courier New"/>
                        <a:sym typeface="Courier New"/>
                      </a:endParaRPr>
                    </a:p>
                  </a:txBody>
                  <a:tcPr marL="0" marR="0" marT="32400" marB="0">
                    <a:lnL w="19050" cap="flat" cmpd="sng">
                      <a:solidFill>
                        <a:srgbClr val="9E9E9E"/>
                      </a:solidFill>
                      <a:prstDash val="solid"/>
                      <a:round/>
                      <a:headEnd type="none" w="sm" len="sm"/>
                      <a:tailEnd type="none" w="sm" len="sm"/>
                    </a:lnL>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553085" marR="0" lvl="0" indent="0" algn="l" rtl="0">
                        <a:lnSpc>
                          <a:spcPct val="100000"/>
                        </a:lnSpc>
                        <a:spcBef>
                          <a:spcPts val="0"/>
                        </a:spcBef>
                        <a:spcAft>
                          <a:spcPts val="0"/>
                        </a:spcAft>
                        <a:buNone/>
                      </a:pPr>
                      <a:r>
                        <a:rPr lang="en-US" sz="1200" u="none" strike="noStrike" cap="none">
                          <a:solidFill>
                            <a:schemeClr val="bg1"/>
                          </a:solidFill>
                          <a:latin typeface="Arial"/>
                          <a:ea typeface="Arial"/>
                          <a:cs typeface="Arial"/>
                          <a:sym typeface="Arial"/>
                        </a:rPr>
                        <a:t>Une liste de tâches à exécuter avec les tâches.</a:t>
                      </a:r>
                      <a:endParaRPr sz="1200" u="none" strike="noStrike" cap="none">
                        <a:solidFill>
                          <a:schemeClr val="bg1"/>
                        </a:solidFill>
                        <a:latin typeface="Arial"/>
                        <a:ea typeface="Arial"/>
                        <a:cs typeface="Arial"/>
                        <a:sym typeface="Arial"/>
                      </a:endParaRPr>
                    </a:p>
                  </a:txBody>
                  <a:tcPr marL="0" marR="0" marT="62900" marB="0">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3779341072"/>
                  </a:ext>
                </a:extLst>
              </a:tr>
              <a:tr h="397566">
                <a:tc>
                  <a:txBody>
                    <a:bodyPr/>
                    <a:lstStyle/>
                    <a:p>
                      <a:pPr marL="266700" marR="0" lvl="0" indent="0" algn="l" rtl="0">
                        <a:lnSpc>
                          <a:spcPct val="100000"/>
                        </a:lnSpc>
                        <a:spcBef>
                          <a:spcPts val="0"/>
                        </a:spcBef>
                        <a:spcAft>
                          <a:spcPts val="0"/>
                        </a:spcAft>
                        <a:buNone/>
                      </a:pPr>
                      <a:r>
                        <a:rPr lang="en-US" sz="2100" b="1" u="none" strike="noStrike" cap="none" dirty="0">
                          <a:solidFill>
                            <a:schemeClr val="bg1"/>
                          </a:solidFill>
                          <a:latin typeface="Courier New"/>
                          <a:ea typeface="Courier New"/>
                          <a:cs typeface="Courier New"/>
                          <a:sym typeface="Courier New"/>
                        </a:rPr>
                        <a:t>roles</a:t>
                      </a:r>
                      <a:endParaRPr sz="2100" u="none" strike="noStrike" cap="none" dirty="0">
                        <a:solidFill>
                          <a:schemeClr val="bg1"/>
                        </a:solidFill>
                        <a:latin typeface="Courier New"/>
                        <a:ea typeface="Courier New"/>
                        <a:cs typeface="Courier New"/>
                        <a:sym typeface="Courier New"/>
                      </a:endParaRPr>
                    </a:p>
                  </a:txBody>
                  <a:tcPr marL="0" marR="0" marT="33025" marB="0">
                    <a:lnL w="19050" cap="flat" cmpd="sng">
                      <a:solidFill>
                        <a:srgbClr val="9E9E9E"/>
                      </a:solidFill>
                      <a:prstDash val="solid"/>
                      <a:round/>
                      <a:headEnd type="none" w="sm" len="sm"/>
                      <a:tailEnd type="none" w="sm" len="sm"/>
                    </a:lnL>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553085" marR="0" lvl="0" indent="0" algn="l" rtl="0">
                        <a:lnSpc>
                          <a:spcPct val="100000"/>
                        </a:lnSpc>
                        <a:spcBef>
                          <a:spcPts val="0"/>
                        </a:spcBef>
                        <a:spcAft>
                          <a:spcPts val="0"/>
                        </a:spcAft>
                        <a:buNone/>
                      </a:pPr>
                      <a:r>
                        <a:rPr lang="en-US" sz="1200" u="none" strike="noStrike" cap="none">
                          <a:solidFill>
                            <a:schemeClr val="bg1"/>
                          </a:solidFill>
                          <a:latin typeface="Arial"/>
                          <a:ea typeface="Arial"/>
                          <a:cs typeface="Arial"/>
                          <a:sym typeface="Arial"/>
                        </a:rPr>
                        <a:t>Liste de rôles à importer dans le play.</a:t>
                      </a:r>
                      <a:endParaRPr sz="1200" u="none" strike="noStrike" cap="none">
                        <a:solidFill>
                          <a:schemeClr val="bg1"/>
                        </a:solidFill>
                        <a:latin typeface="Arial"/>
                        <a:ea typeface="Arial"/>
                        <a:cs typeface="Arial"/>
                        <a:sym typeface="Arial"/>
                      </a:endParaRPr>
                    </a:p>
                  </a:txBody>
                  <a:tcPr marL="0" marR="0" marT="63525" marB="0">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2089214579"/>
                  </a:ext>
                </a:extLst>
              </a:tr>
              <a:tr h="676425">
                <a:tc>
                  <a:txBody>
                    <a:bodyPr/>
                    <a:lstStyle/>
                    <a:p>
                      <a:pPr marL="266700" marR="0" lvl="0" indent="0" algn="l" rtl="0">
                        <a:lnSpc>
                          <a:spcPct val="100000"/>
                        </a:lnSpc>
                        <a:spcBef>
                          <a:spcPts val="0"/>
                        </a:spcBef>
                        <a:spcAft>
                          <a:spcPts val="0"/>
                        </a:spcAft>
                        <a:buNone/>
                      </a:pPr>
                      <a:r>
                        <a:rPr lang="en-US" sz="2100" b="1" u="none" strike="noStrike" cap="none" dirty="0">
                          <a:solidFill>
                            <a:schemeClr val="bg1"/>
                          </a:solidFill>
                          <a:latin typeface="Courier New"/>
                          <a:ea typeface="Courier New"/>
                          <a:cs typeface="Courier New"/>
                          <a:sym typeface="Courier New"/>
                        </a:rPr>
                        <a:t>tasks</a:t>
                      </a:r>
                      <a:endParaRPr sz="2100" u="none" strike="noStrike" cap="none" dirty="0">
                        <a:solidFill>
                          <a:schemeClr val="bg1"/>
                        </a:solidFill>
                        <a:latin typeface="Courier New"/>
                        <a:ea typeface="Courier New"/>
                        <a:cs typeface="Courier New"/>
                        <a:sym typeface="Courier New"/>
                      </a:endParaRPr>
                    </a:p>
                  </a:txBody>
                  <a:tcPr marL="0" marR="0" marT="33025" marB="0">
                    <a:lnL w="19050" cap="flat" cmpd="sng">
                      <a:solidFill>
                        <a:srgbClr val="9E9E9E"/>
                      </a:solidFill>
                      <a:prstDash val="solid"/>
                      <a:round/>
                      <a:headEnd type="none" w="sm" len="sm"/>
                      <a:tailEnd type="none" w="sm" len="sm"/>
                    </a:lnL>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553085" marR="0" lvl="0" indent="0" algn="l" rtl="0">
                        <a:lnSpc>
                          <a:spcPct val="100000"/>
                        </a:lnSpc>
                        <a:spcBef>
                          <a:spcPts val="0"/>
                        </a:spcBef>
                        <a:spcAft>
                          <a:spcPts val="0"/>
                        </a:spcAft>
                        <a:buNone/>
                      </a:pPr>
                      <a:r>
                        <a:rPr lang="en-US" sz="1200" u="none" strike="noStrike" cap="none">
                          <a:solidFill>
                            <a:schemeClr val="bg1"/>
                          </a:solidFill>
                          <a:latin typeface="Arial"/>
                          <a:ea typeface="Arial"/>
                          <a:cs typeface="Arial"/>
                          <a:sym typeface="Arial"/>
                        </a:rPr>
                        <a:t>Tâches principales à exécuter dans le pla; elles s’exécutent apres </a:t>
                      </a:r>
                      <a:r>
                        <a:rPr lang="en-US" sz="1200" b="1" u="none" strike="noStrike" cap="none">
                          <a:solidFill>
                            <a:schemeClr val="bg1"/>
                          </a:solidFill>
                          <a:latin typeface="Arial"/>
                          <a:ea typeface="Arial"/>
                          <a:cs typeface="Arial"/>
                          <a:sym typeface="Arial"/>
                        </a:rPr>
                        <a:t>roles </a:t>
                      </a:r>
                      <a:r>
                        <a:rPr lang="en-US" sz="1200" u="none" strike="noStrike" cap="none">
                          <a:solidFill>
                            <a:schemeClr val="bg1"/>
                          </a:solidFill>
                          <a:latin typeface="Arial"/>
                          <a:ea typeface="Arial"/>
                          <a:cs typeface="Arial"/>
                          <a:sym typeface="Arial"/>
                        </a:rPr>
                        <a:t>et avant</a:t>
                      </a:r>
                      <a:endParaRPr sz="1200" u="none" strike="noStrike" cap="none">
                        <a:solidFill>
                          <a:schemeClr val="bg1"/>
                        </a:solidFill>
                        <a:latin typeface="Arial"/>
                        <a:ea typeface="Arial"/>
                        <a:cs typeface="Arial"/>
                        <a:sym typeface="Arial"/>
                      </a:endParaRPr>
                    </a:p>
                    <a:p>
                      <a:pPr marL="553085" marR="0" lvl="0" indent="0" algn="l" rtl="0">
                        <a:lnSpc>
                          <a:spcPct val="100000"/>
                        </a:lnSpc>
                        <a:spcBef>
                          <a:spcPts val="0"/>
                        </a:spcBef>
                        <a:spcAft>
                          <a:spcPts val="0"/>
                        </a:spcAft>
                        <a:buNone/>
                      </a:pPr>
                      <a:r>
                        <a:rPr lang="en-US" sz="1200" b="1" u="none" strike="noStrike" cap="none">
                          <a:solidFill>
                            <a:schemeClr val="bg1"/>
                          </a:solidFill>
                          <a:latin typeface="Arial"/>
                          <a:ea typeface="Arial"/>
                          <a:cs typeface="Arial"/>
                          <a:sym typeface="Arial"/>
                        </a:rPr>
                        <a:t>post_tasks</a:t>
                      </a:r>
                      <a:endParaRPr sz="1200" u="none" strike="noStrike" cap="none">
                        <a:solidFill>
                          <a:schemeClr val="bg1"/>
                        </a:solidFill>
                        <a:latin typeface="Arial"/>
                        <a:ea typeface="Arial"/>
                        <a:cs typeface="Arial"/>
                        <a:sym typeface="Arial"/>
                      </a:endParaRPr>
                    </a:p>
                  </a:txBody>
                  <a:tcPr marL="0" marR="0" marT="63525" marB="0">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79989905"/>
                  </a:ext>
                </a:extLst>
              </a:tr>
              <a:tr h="476514">
                <a:tc>
                  <a:txBody>
                    <a:bodyPr/>
                    <a:lstStyle/>
                    <a:p>
                      <a:pPr marL="266700" marR="0" lvl="0" indent="0" algn="l" rtl="0">
                        <a:lnSpc>
                          <a:spcPct val="100000"/>
                        </a:lnSpc>
                        <a:spcBef>
                          <a:spcPts val="0"/>
                        </a:spcBef>
                        <a:spcAft>
                          <a:spcPts val="0"/>
                        </a:spcAft>
                        <a:buNone/>
                      </a:pPr>
                      <a:r>
                        <a:rPr lang="en-US" sz="2100" b="1" u="none" strike="noStrike" cap="none" dirty="0" err="1">
                          <a:solidFill>
                            <a:schemeClr val="bg1"/>
                          </a:solidFill>
                          <a:latin typeface="Courier New"/>
                          <a:ea typeface="Courier New"/>
                          <a:cs typeface="Courier New"/>
                          <a:sym typeface="Courier New"/>
                        </a:rPr>
                        <a:t>post_tasks</a:t>
                      </a:r>
                      <a:endParaRPr sz="2100" u="none" strike="noStrike" cap="none" dirty="0">
                        <a:solidFill>
                          <a:schemeClr val="bg1"/>
                        </a:solidFill>
                        <a:latin typeface="Courier New"/>
                        <a:ea typeface="Courier New"/>
                        <a:cs typeface="Courier New"/>
                        <a:sym typeface="Courier New"/>
                      </a:endParaRPr>
                    </a:p>
                  </a:txBody>
                  <a:tcPr marL="0" marR="0" marT="33025" marB="0">
                    <a:lnL w="19050" cap="flat" cmpd="sng">
                      <a:solidFill>
                        <a:srgbClr val="9E9E9E"/>
                      </a:solidFill>
                      <a:prstDash val="solid"/>
                      <a:round/>
                      <a:headEnd type="none" w="sm" len="sm"/>
                      <a:tailEnd type="none" w="sm" len="sm"/>
                    </a:lnL>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553085" marR="0" lvl="0" indent="0" algn="l" rtl="0">
                        <a:lnSpc>
                          <a:spcPct val="100000"/>
                        </a:lnSpc>
                        <a:spcBef>
                          <a:spcPts val="0"/>
                        </a:spcBef>
                        <a:spcAft>
                          <a:spcPts val="0"/>
                        </a:spcAft>
                        <a:buNone/>
                      </a:pPr>
                      <a:r>
                        <a:rPr lang="en-US" sz="1200" u="none" strike="noStrike" cap="none">
                          <a:solidFill>
                            <a:schemeClr val="bg1"/>
                          </a:solidFill>
                          <a:latin typeface="Arial"/>
                          <a:ea typeface="Arial"/>
                          <a:cs typeface="Arial"/>
                          <a:sym typeface="Arial"/>
                        </a:rPr>
                        <a:t>Une liste de tâches qui s’exécutent apres la section des tâches.</a:t>
                      </a:r>
                      <a:endParaRPr sz="1200" u="none" strike="noStrike" cap="none">
                        <a:solidFill>
                          <a:schemeClr val="bg1"/>
                        </a:solidFill>
                        <a:latin typeface="Arial"/>
                        <a:ea typeface="Arial"/>
                        <a:cs typeface="Arial"/>
                        <a:sym typeface="Arial"/>
                      </a:endParaRPr>
                    </a:p>
                  </a:txBody>
                  <a:tcPr marL="0" marR="0" marT="63525" marB="0">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932947006"/>
                  </a:ext>
                </a:extLst>
              </a:tr>
              <a:tr h="438772">
                <a:tc>
                  <a:txBody>
                    <a:bodyPr/>
                    <a:lstStyle/>
                    <a:p>
                      <a:pPr marL="266700" marR="0" lvl="0" indent="0" algn="l" rtl="0">
                        <a:lnSpc>
                          <a:spcPct val="100000"/>
                        </a:lnSpc>
                        <a:spcBef>
                          <a:spcPts val="0"/>
                        </a:spcBef>
                        <a:spcAft>
                          <a:spcPts val="0"/>
                        </a:spcAft>
                        <a:buNone/>
                      </a:pPr>
                      <a:r>
                        <a:rPr lang="en-US" sz="2100" b="1" u="none" strike="noStrike" cap="none">
                          <a:solidFill>
                            <a:schemeClr val="bg1"/>
                          </a:solidFill>
                          <a:latin typeface="Courier New"/>
                          <a:ea typeface="Courier New"/>
                          <a:cs typeface="Courier New"/>
                          <a:sym typeface="Courier New"/>
                        </a:rPr>
                        <a:t>handlers</a:t>
                      </a:r>
                      <a:endParaRPr sz="2100" u="none" strike="noStrike" cap="none">
                        <a:solidFill>
                          <a:schemeClr val="bg1"/>
                        </a:solidFill>
                        <a:latin typeface="Courier New"/>
                        <a:ea typeface="Courier New"/>
                        <a:cs typeface="Courier New"/>
                        <a:sym typeface="Courier New"/>
                      </a:endParaRPr>
                    </a:p>
                  </a:txBody>
                  <a:tcPr marL="0" marR="0" marT="33675" marB="0">
                    <a:lnL w="19050" cap="flat" cmpd="sng">
                      <a:solidFill>
                        <a:srgbClr val="9E9E9E"/>
                      </a:solidFill>
                      <a:prstDash val="solid"/>
                      <a:round/>
                      <a:headEnd type="none" w="sm" len="sm"/>
                      <a:tailEnd type="none" w="sm" len="sm"/>
                    </a:lnL>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553085" marR="0" lvl="0" indent="0" algn="l" rtl="0">
                        <a:lnSpc>
                          <a:spcPct val="100000"/>
                        </a:lnSpc>
                        <a:spcBef>
                          <a:spcPts val="0"/>
                        </a:spcBef>
                        <a:spcAft>
                          <a:spcPts val="0"/>
                        </a:spcAft>
                        <a:buNone/>
                      </a:pPr>
                      <a:r>
                        <a:rPr lang="en-US" sz="1200" u="none" strike="noStrike" cap="none" dirty="0">
                          <a:solidFill>
                            <a:schemeClr val="bg1"/>
                          </a:solidFill>
                          <a:latin typeface="Arial"/>
                          <a:ea typeface="Arial"/>
                          <a:cs typeface="Arial"/>
                          <a:sym typeface="Arial"/>
                        </a:rPr>
                        <a:t>Des </a:t>
                      </a:r>
                      <a:r>
                        <a:rPr lang="en-US" sz="1200" u="none" strike="noStrike" cap="none" dirty="0" err="1">
                          <a:solidFill>
                            <a:schemeClr val="bg1"/>
                          </a:solidFill>
                          <a:latin typeface="Arial"/>
                          <a:ea typeface="Arial"/>
                          <a:cs typeface="Arial"/>
                          <a:sym typeface="Arial"/>
                        </a:rPr>
                        <a:t>tâches</a:t>
                      </a:r>
                      <a:r>
                        <a:rPr lang="en-US" sz="1200" u="none" strike="noStrike" cap="none" dirty="0">
                          <a:solidFill>
                            <a:schemeClr val="bg1"/>
                          </a:solidFill>
                          <a:latin typeface="Arial"/>
                          <a:ea typeface="Arial"/>
                          <a:cs typeface="Arial"/>
                          <a:sym typeface="Arial"/>
                        </a:rPr>
                        <a:t> </a:t>
                      </a:r>
                      <a:r>
                        <a:rPr lang="en-US" sz="1200" u="none" strike="noStrike" cap="none" dirty="0" err="1">
                          <a:solidFill>
                            <a:schemeClr val="bg1"/>
                          </a:solidFill>
                          <a:latin typeface="Arial"/>
                          <a:ea typeface="Arial"/>
                          <a:cs typeface="Arial"/>
                          <a:sym typeface="Arial"/>
                        </a:rPr>
                        <a:t>s’exécutant</a:t>
                      </a:r>
                      <a:r>
                        <a:rPr lang="en-US" sz="1200" u="none" strike="noStrike" cap="none" dirty="0">
                          <a:solidFill>
                            <a:schemeClr val="bg1"/>
                          </a:solidFill>
                          <a:latin typeface="Arial"/>
                          <a:ea typeface="Arial"/>
                          <a:cs typeface="Arial"/>
                          <a:sym typeface="Arial"/>
                        </a:rPr>
                        <a:t> suite à </a:t>
                      </a:r>
                      <a:r>
                        <a:rPr lang="en-US" sz="1200" u="none" strike="noStrike" cap="none" dirty="0" err="1">
                          <a:solidFill>
                            <a:schemeClr val="bg1"/>
                          </a:solidFill>
                          <a:latin typeface="Arial"/>
                          <a:ea typeface="Arial"/>
                          <a:cs typeface="Arial"/>
                          <a:sym typeface="Arial"/>
                        </a:rPr>
                        <a:t>une</a:t>
                      </a:r>
                      <a:r>
                        <a:rPr lang="en-US" sz="1200" u="none" strike="noStrike" cap="none" dirty="0">
                          <a:solidFill>
                            <a:schemeClr val="bg1"/>
                          </a:solidFill>
                          <a:latin typeface="Arial"/>
                          <a:ea typeface="Arial"/>
                          <a:cs typeface="Arial"/>
                          <a:sym typeface="Arial"/>
                        </a:rPr>
                        <a:t> notification par </a:t>
                      </a:r>
                      <a:r>
                        <a:rPr lang="en-US" sz="1200" u="none" strike="noStrike" cap="none" dirty="0" err="1">
                          <a:solidFill>
                            <a:schemeClr val="bg1"/>
                          </a:solidFill>
                          <a:latin typeface="Arial"/>
                          <a:ea typeface="Arial"/>
                          <a:cs typeface="Arial"/>
                          <a:sym typeface="Arial"/>
                        </a:rPr>
                        <a:t>d’autres</a:t>
                      </a:r>
                      <a:r>
                        <a:rPr lang="en-US" sz="1200" u="none" strike="noStrike" cap="none" dirty="0">
                          <a:solidFill>
                            <a:schemeClr val="bg1"/>
                          </a:solidFill>
                          <a:latin typeface="Arial"/>
                          <a:ea typeface="Arial"/>
                          <a:cs typeface="Arial"/>
                          <a:sym typeface="Arial"/>
                        </a:rPr>
                        <a:t> </a:t>
                      </a:r>
                      <a:r>
                        <a:rPr lang="en-US" sz="1200" u="none" strike="noStrike" cap="none" dirty="0" err="1">
                          <a:solidFill>
                            <a:schemeClr val="bg1"/>
                          </a:solidFill>
                          <a:latin typeface="Arial"/>
                          <a:ea typeface="Arial"/>
                          <a:cs typeface="Arial"/>
                          <a:sym typeface="Arial"/>
                        </a:rPr>
                        <a:t>tâches</a:t>
                      </a:r>
                      <a:r>
                        <a:rPr lang="en-US" sz="1200" u="none" strike="noStrike" cap="none" dirty="0">
                          <a:solidFill>
                            <a:schemeClr val="bg1"/>
                          </a:solidFill>
                          <a:latin typeface="Arial"/>
                          <a:ea typeface="Arial"/>
                          <a:cs typeface="Arial"/>
                          <a:sym typeface="Arial"/>
                        </a:rPr>
                        <a:t>.</a:t>
                      </a:r>
                      <a:endParaRPr sz="1200" u="none" strike="noStrike" cap="none" dirty="0">
                        <a:solidFill>
                          <a:schemeClr val="bg1"/>
                        </a:solidFill>
                        <a:latin typeface="Arial"/>
                        <a:ea typeface="Arial"/>
                        <a:cs typeface="Arial"/>
                        <a:sym typeface="Arial"/>
                      </a:endParaRPr>
                    </a:p>
                  </a:txBody>
                  <a:tcPr marL="0" marR="0" marT="87675" marB="0">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2855018843"/>
                  </a:ext>
                </a:extLst>
              </a:tr>
            </a:tbl>
          </a:graphicData>
        </a:graphic>
      </p:graphicFrame>
      <p:sp>
        <p:nvSpPr>
          <p:cNvPr id="10" name="Google Shape;1269;p85">
            <a:extLst>
              <a:ext uri="{FF2B5EF4-FFF2-40B4-BE49-F238E27FC236}">
                <a16:creationId xmlns:a16="http://schemas.microsoft.com/office/drawing/2014/main" id="{76A80801-58C1-1D6D-0AA5-2844BF3C638A}"/>
              </a:ext>
            </a:extLst>
          </p:cNvPr>
          <p:cNvSpPr txBox="1"/>
          <p:nvPr/>
        </p:nvSpPr>
        <p:spPr>
          <a:xfrm>
            <a:off x="319758" y="3736623"/>
            <a:ext cx="2413379" cy="628377"/>
          </a:xfrm>
          <a:prstGeom prst="rect">
            <a:avLst/>
          </a:prstGeom>
          <a:noFill/>
          <a:ln>
            <a:noFill/>
          </a:ln>
        </p:spPr>
        <p:txBody>
          <a:bodyPr spcFirstLastPara="1" wrap="square" lIns="0" tIns="12700" rIns="0" bIns="0" anchor="t" anchorCtr="0">
            <a:spAutoFit/>
          </a:bodyPr>
          <a:lstStyle/>
          <a:p>
            <a:pPr marL="12705" marR="0" lvl="0" indent="0" algn="l" rtl="0">
              <a:spcBef>
                <a:spcPts val="0"/>
              </a:spcBef>
              <a:spcAft>
                <a:spcPts val="0"/>
              </a:spcAft>
              <a:buNone/>
            </a:pPr>
            <a:r>
              <a:rPr lang="en-US" sz="2000" dirty="0" err="1">
                <a:solidFill>
                  <a:srgbClr val="CC0000"/>
                </a:solidFill>
                <a:latin typeface="Calibri" panose="020F0502020204030204" pitchFamily="34" charset="0"/>
                <a:ea typeface="Arial"/>
                <a:cs typeface="Calibri" panose="020F0502020204030204" pitchFamily="34" charset="0"/>
                <a:sym typeface="Arial"/>
              </a:rPr>
              <a:t>Traitement</a:t>
            </a:r>
            <a:r>
              <a:rPr lang="en-US" sz="2000" dirty="0">
                <a:solidFill>
                  <a:srgbClr val="CC0000"/>
                </a:solidFill>
                <a:latin typeface="Calibri" panose="020F0502020204030204" pitchFamily="34" charset="0"/>
                <a:ea typeface="Arial"/>
                <a:cs typeface="Calibri" panose="020F0502020204030204" pitchFamily="34" charset="0"/>
                <a:sym typeface="Arial"/>
              </a:rPr>
              <a:t> des </a:t>
            </a:r>
          </a:p>
          <a:p>
            <a:pPr marL="12705" marR="0" lvl="0" indent="0" algn="l" rtl="0">
              <a:spcBef>
                <a:spcPts val="0"/>
              </a:spcBef>
              <a:spcAft>
                <a:spcPts val="0"/>
              </a:spcAft>
              <a:buNone/>
            </a:pPr>
            <a:r>
              <a:rPr lang="en-US" sz="2000" dirty="0">
                <a:solidFill>
                  <a:srgbClr val="CC0000"/>
                </a:solidFill>
                <a:latin typeface="Calibri" panose="020F0502020204030204" pitchFamily="34" charset="0"/>
                <a:ea typeface="Arial"/>
                <a:cs typeface="Calibri" panose="020F0502020204030204" pitchFamily="34" charset="0"/>
                <a:sym typeface="Arial"/>
              </a:rPr>
              <a:t>tasks:</a:t>
            </a:r>
            <a:endParaRPr sz="2000" dirty="0">
              <a:solidFill>
                <a:schemeClr val="dk1"/>
              </a:solidFill>
              <a:latin typeface="Calibri" panose="020F0502020204030204" pitchFamily="34" charset="0"/>
              <a:ea typeface="Arial"/>
              <a:cs typeface="Calibri" panose="020F0502020204030204" pitchFamily="34" charset="0"/>
              <a:sym typeface="Arial"/>
            </a:endParaRPr>
          </a:p>
        </p:txBody>
      </p:sp>
      <p:sp>
        <p:nvSpPr>
          <p:cNvPr id="11" name="Google Shape;1269;p85">
            <a:extLst>
              <a:ext uri="{FF2B5EF4-FFF2-40B4-BE49-F238E27FC236}">
                <a16:creationId xmlns:a16="http://schemas.microsoft.com/office/drawing/2014/main" id="{08B3F61C-67AB-D024-7EDB-7937A773E021}"/>
              </a:ext>
            </a:extLst>
          </p:cNvPr>
          <p:cNvSpPr txBox="1"/>
          <p:nvPr/>
        </p:nvSpPr>
        <p:spPr>
          <a:xfrm>
            <a:off x="299023" y="1966005"/>
            <a:ext cx="2413379" cy="628377"/>
          </a:xfrm>
          <a:prstGeom prst="rect">
            <a:avLst/>
          </a:prstGeom>
          <a:noFill/>
          <a:ln>
            <a:noFill/>
          </a:ln>
        </p:spPr>
        <p:txBody>
          <a:bodyPr spcFirstLastPara="1" wrap="square" lIns="0" tIns="12700" rIns="0" bIns="0" anchor="t" anchorCtr="0">
            <a:spAutoFit/>
          </a:bodyPr>
          <a:lstStyle/>
          <a:p>
            <a:pPr marL="12705" marR="0" lvl="0" indent="0" algn="l" rtl="0">
              <a:spcBef>
                <a:spcPts val="0"/>
              </a:spcBef>
              <a:spcAft>
                <a:spcPts val="0"/>
              </a:spcAft>
              <a:buNone/>
            </a:pPr>
            <a:r>
              <a:rPr lang="en-US" sz="2000" dirty="0" err="1">
                <a:solidFill>
                  <a:srgbClr val="CC0000"/>
                </a:solidFill>
                <a:latin typeface="Calibri" panose="020F0502020204030204" pitchFamily="34" charset="0"/>
                <a:ea typeface="Arial"/>
                <a:cs typeface="Calibri" panose="020F0502020204030204" pitchFamily="34" charset="0"/>
                <a:sym typeface="Arial"/>
              </a:rPr>
              <a:t>Traitement</a:t>
            </a:r>
            <a:r>
              <a:rPr lang="en-US" sz="2000" dirty="0">
                <a:solidFill>
                  <a:srgbClr val="CC0000"/>
                </a:solidFill>
                <a:latin typeface="Calibri" panose="020F0502020204030204" pitchFamily="34" charset="0"/>
                <a:ea typeface="Arial"/>
                <a:cs typeface="Calibri" panose="020F0502020204030204" pitchFamily="34" charset="0"/>
                <a:sym typeface="Arial"/>
              </a:rPr>
              <a:t> des variables:</a:t>
            </a:r>
            <a:endParaRPr sz="2000" dirty="0">
              <a:solidFill>
                <a:schemeClr val="dk1"/>
              </a:solidFill>
              <a:latin typeface="Calibri" panose="020F0502020204030204" pitchFamily="34" charset="0"/>
              <a:ea typeface="Arial"/>
              <a:cs typeface="Calibri" panose="020F0502020204030204" pitchFamily="34" charset="0"/>
              <a:sym typeface="Arial"/>
            </a:endParaRPr>
          </a:p>
        </p:txBody>
      </p:sp>
    </p:spTree>
    <p:extLst>
      <p:ext uri="{BB962C8B-B14F-4D97-AF65-F5344CB8AC3E}">
        <p14:creationId xmlns:p14="http://schemas.microsoft.com/office/powerpoint/2010/main" val="1897426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86A6FBD-B1ED-C436-1319-BD6F24B89DE3}"/>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B59412C5-8342-FB4F-800A-42F10772A61B}"/>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A931ADF1-DD5E-CEB2-A4FE-CB830F28E438}"/>
              </a:ext>
            </a:extLst>
          </p:cNvPr>
          <p:cNvSpPr txBox="1"/>
          <p:nvPr/>
        </p:nvSpPr>
        <p:spPr>
          <a:xfrm>
            <a:off x="1009000" y="263111"/>
            <a:ext cx="6096000"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a:t>
            </a:r>
            <a:endParaRPr lang="fr-FR" sz="3200" dirty="0">
              <a:solidFill>
                <a:schemeClr val="bg1"/>
              </a:solidFill>
            </a:endParaRPr>
          </a:p>
        </p:txBody>
      </p:sp>
      <p:pic>
        <p:nvPicPr>
          <p:cNvPr id="11" name="Image 10">
            <a:extLst>
              <a:ext uri="{FF2B5EF4-FFF2-40B4-BE49-F238E27FC236}">
                <a16:creationId xmlns:a16="http://schemas.microsoft.com/office/drawing/2014/main" id="{91365EC5-9420-BC57-2FB4-7C13B12DDD35}"/>
              </a:ext>
            </a:extLst>
          </p:cNvPr>
          <p:cNvPicPr>
            <a:picLocks noChangeAspect="1"/>
          </p:cNvPicPr>
          <p:nvPr/>
        </p:nvPicPr>
        <p:blipFill>
          <a:blip r:embed="rId2"/>
          <a:stretch>
            <a:fillRect/>
          </a:stretch>
        </p:blipFill>
        <p:spPr>
          <a:xfrm>
            <a:off x="1264285" y="2197455"/>
            <a:ext cx="4964430" cy="2780081"/>
          </a:xfrm>
          <a:prstGeom prst="rect">
            <a:avLst/>
          </a:prstGeom>
        </p:spPr>
      </p:pic>
      <p:sp>
        <p:nvSpPr>
          <p:cNvPr id="2" name="Espace réservé du numéro de diapositive 3">
            <a:extLst>
              <a:ext uri="{FF2B5EF4-FFF2-40B4-BE49-F238E27FC236}">
                <a16:creationId xmlns:a16="http://schemas.microsoft.com/office/drawing/2014/main" id="{E7FBCF9D-BA63-C200-AD2B-51B8E552B47E}"/>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4</a:t>
            </a:fld>
            <a:endParaRPr lang="fr-FR" b="1" dirty="0">
              <a:solidFill>
                <a:schemeClr val="tx2">
                  <a:lumMod val="10000"/>
                  <a:lumOff val="90000"/>
                </a:schemeClr>
              </a:solidFill>
            </a:endParaRPr>
          </a:p>
        </p:txBody>
      </p:sp>
    </p:spTree>
    <p:extLst>
      <p:ext uri="{BB962C8B-B14F-4D97-AF65-F5344CB8AC3E}">
        <p14:creationId xmlns:p14="http://schemas.microsoft.com/office/powerpoint/2010/main" val="12131553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40</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sp>
        <p:nvSpPr>
          <p:cNvPr id="3" name="ZoneTexte 2">
            <a:extLst>
              <a:ext uri="{FF2B5EF4-FFF2-40B4-BE49-F238E27FC236}">
                <a16:creationId xmlns:a16="http://schemas.microsoft.com/office/drawing/2014/main" id="{F70BC982-6167-B5DD-BB35-C1AD4CF32491}"/>
              </a:ext>
            </a:extLst>
          </p:cNvPr>
          <p:cNvSpPr txBox="1"/>
          <p:nvPr/>
        </p:nvSpPr>
        <p:spPr>
          <a:xfrm>
            <a:off x="1008999" y="263111"/>
            <a:ext cx="7345769"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err="1">
                <a:solidFill>
                  <a:schemeClr val="bg1"/>
                </a:solidFill>
                <a:effectLst/>
                <a:latin typeface="Arial Black" panose="020B0A04020102020204" pitchFamily="34" charset="0"/>
                <a:ea typeface="Calibri" panose="020F0502020204030204" pitchFamily="34" charset="0"/>
                <a:cs typeface="Calibri" panose="020F0502020204030204" pitchFamily="34" charset="0"/>
              </a:rPr>
              <a:t>Playbook</a:t>
            </a:r>
            <a:endParaRPr lang="fr-FR" sz="3200" dirty="0">
              <a:solidFill>
                <a:schemeClr val="bg1"/>
              </a:solidFill>
            </a:endParaRPr>
          </a:p>
        </p:txBody>
      </p:sp>
      <p:sp>
        <p:nvSpPr>
          <p:cNvPr id="8" name="ZoneTexte 7">
            <a:extLst>
              <a:ext uri="{FF2B5EF4-FFF2-40B4-BE49-F238E27FC236}">
                <a16:creationId xmlns:a16="http://schemas.microsoft.com/office/drawing/2014/main" id="{F5D3D541-45A8-55B3-B9C5-2576E21D4C26}"/>
              </a:ext>
            </a:extLst>
          </p:cNvPr>
          <p:cNvSpPr txBox="1"/>
          <p:nvPr/>
        </p:nvSpPr>
        <p:spPr>
          <a:xfrm>
            <a:off x="586410" y="1198463"/>
            <a:ext cx="5759528" cy="5262979"/>
          </a:xfrm>
          <a:prstGeom prst="rect">
            <a:avLst/>
          </a:prstGeom>
          <a:noFill/>
        </p:spPr>
        <p:txBody>
          <a:bodyPr wrap="square">
            <a:spAutoFit/>
          </a:bodyPr>
          <a:lstStyle/>
          <a:p>
            <a:r>
              <a:rPr lang="fr-FR" sz="1600" dirty="0">
                <a:solidFill>
                  <a:schemeClr val="bg1"/>
                </a:solidFill>
              </a:rPr>
              <a:t>---</a:t>
            </a:r>
          </a:p>
          <a:p>
            <a:r>
              <a:rPr lang="fr-FR" sz="1600" dirty="0">
                <a:solidFill>
                  <a:schemeClr val="bg1"/>
                </a:solidFill>
              </a:rPr>
              <a:t>- </a:t>
            </a:r>
            <a:r>
              <a:rPr lang="fr-FR" sz="1600" dirty="0" err="1">
                <a:solidFill>
                  <a:schemeClr val="bg1"/>
                </a:solidFill>
              </a:rPr>
              <a:t>name</a:t>
            </a:r>
            <a:r>
              <a:rPr lang="fr-FR" sz="1600" dirty="0">
                <a:solidFill>
                  <a:schemeClr val="bg1"/>
                </a:solidFill>
              </a:rPr>
              <a:t>: Exemple de </a:t>
            </a:r>
            <a:r>
              <a:rPr lang="fr-FR" sz="1600" dirty="0" err="1">
                <a:solidFill>
                  <a:schemeClr val="bg1"/>
                </a:solidFill>
              </a:rPr>
              <a:t>playbook</a:t>
            </a:r>
            <a:r>
              <a:rPr lang="fr-FR" sz="1600" dirty="0">
                <a:solidFill>
                  <a:schemeClr val="bg1"/>
                </a:solidFill>
              </a:rPr>
              <a:t> avec diverses fonctionnalités</a:t>
            </a:r>
          </a:p>
          <a:p>
            <a:r>
              <a:rPr lang="fr-FR" sz="1600" dirty="0">
                <a:solidFill>
                  <a:schemeClr val="bg1"/>
                </a:solidFill>
              </a:rPr>
              <a:t>  hosts: all</a:t>
            </a:r>
          </a:p>
          <a:p>
            <a:r>
              <a:rPr lang="fr-FR" sz="1600" dirty="0">
                <a:solidFill>
                  <a:schemeClr val="bg1"/>
                </a:solidFill>
              </a:rPr>
              <a:t>  </a:t>
            </a:r>
            <a:r>
              <a:rPr lang="fr-FR" sz="1600" dirty="0" err="1">
                <a:solidFill>
                  <a:schemeClr val="bg1"/>
                </a:solidFill>
              </a:rPr>
              <a:t>gather_facts</a:t>
            </a:r>
            <a:r>
              <a:rPr lang="fr-FR" sz="1600" dirty="0">
                <a:solidFill>
                  <a:schemeClr val="bg1"/>
                </a:solidFill>
              </a:rPr>
              <a:t>: </a:t>
            </a:r>
            <a:r>
              <a:rPr lang="fr-FR" sz="1600" dirty="0" err="1">
                <a:solidFill>
                  <a:schemeClr val="bg1"/>
                </a:solidFill>
              </a:rPr>
              <a:t>true</a:t>
            </a:r>
            <a:endParaRPr lang="fr-FR" sz="1600" dirty="0">
              <a:solidFill>
                <a:schemeClr val="bg1"/>
              </a:solidFill>
            </a:endParaRPr>
          </a:p>
          <a:p>
            <a:r>
              <a:rPr lang="fr-FR" sz="1600" dirty="0">
                <a:solidFill>
                  <a:schemeClr val="bg1"/>
                </a:solidFill>
              </a:rPr>
              <a:t>  </a:t>
            </a:r>
            <a:r>
              <a:rPr lang="fr-FR" sz="1600" dirty="0" err="1">
                <a:solidFill>
                  <a:schemeClr val="bg1"/>
                </a:solidFill>
              </a:rPr>
              <a:t>vars_files</a:t>
            </a:r>
            <a:r>
              <a:rPr lang="fr-FR" sz="1600" dirty="0">
                <a:solidFill>
                  <a:schemeClr val="bg1"/>
                </a:solidFill>
              </a:rPr>
              <a:t>:</a:t>
            </a:r>
          </a:p>
          <a:p>
            <a:r>
              <a:rPr lang="fr-FR" sz="1600" dirty="0">
                <a:solidFill>
                  <a:schemeClr val="bg1"/>
                </a:solidFill>
              </a:rPr>
              <a:t>    - vars/</a:t>
            </a:r>
            <a:r>
              <a:rPr lang="fr-FR" sz="1600" dirty="0" err="1">
                <a:solidFill>
                  <a:schemeClr val="bg1"/>
                </a:solidFill>
              </a:rPr>
              <a:t>common.yml</a:t>
            </a:r>
            <a:endParaRPr lang="fr-FR" sz="1600" dirty="0">
              <a:solidFill>
                <a:schemeClr val="bg1"/>
              </a:solidFill>
            </a:endParaRPr>
          </a:p>
          <a:p>
            <a:r>
              <a:rPr lang="fr-FR" sz="1600" dirty="0">
                <a:solidFill>
                  <a:schemeClr val="bg1"/>
                </a:solidFill>
              </a:rPr>
              <a:t>    - vars/{{ </a:t>
            </a:r>
            <a:r>
              <a:rPr lang="fr-FR" sz="1600" dirty="0" err="1">
                <a:solidFill>
                  <a:schemeClr val="bg1"/>
                </a:solidFill>
              </a:rPr>
              <a:t>environment</a:t>
            </a:r>
            <a:r>
              <a:rPr lang="fr-FR" sz="1600" dirty="0">
                <a:solidFill>
                  <a:schemeClr val="bg1"/>
                </a:solidFill>
              </a:rPr>
              <a:t> }}.</a:t>
            </a:r>
            <a:r>
              <a:rPr lang="fr-FR" sz="1600" dirty="0" err="1">
                <a:solidFill>
                  <a:schemeClr val="bg1"/>
                </a:solidFill>
              </a:rPr>
              <a:t>yml</a:t>
            </a:r>
            <a:endParaRPr lang="fr-FR" sz="1600" dirty="0">
              <a:solidFill>
                <a:schemeClr val="bg1"/>
              </a:solidFill>
            </a:endParaRPr>
          </a:p>
          <a:p>
            <a:r>
              <a:rPr lang="fr-FR" sz="1600" dirty="0">
                <a:solidFill>
                  <a:schemeClr val="bg1"/>
                </a:solidFill>
              </a:rPr>
              <a:t>  </a:t>
            </a:r>
            <a:r>
              <a:rPr lang="fr-FR" sz="1600" dirty="0" err="1">
                <a:solidFill>
                  <a:schemeClr val="bg1"/>
                </a:solidFill>
              </a:rPr>
              <a:t>remote_user</a:t>
            </a:r>
            <a:r>
              <a:rPr lang="fr-FR" sz="1600" dirty="0">
                <a:solidFill>
                  <a:schemeClr val="bg1"/>
                </a:solidFill>
              </a:rPr>
              <a:t>: ansible</a:t>
            </a:r>
          </a:p>
          <a:p>
            <a:r>
              <a:rPr lang="fr-FR" sz="1600" dirty="0">
                <a:solidFill>
                  <a:schemeClr val="bg1"/>
                </a:solidFill>
              </a:rPr>
              <a:t>  </a:t>
            </a:r>
            <a:r>
              <a:rPr lang="fr-FR" sz="1600" dirty="0" err="1">
                <a:solidFill>
                  <a:schemeClr val="bg1"/>
                </a:solidFill>
              </a:rPr>
              <a:t>connection</a:t>
            </a:r>
            <a:r>
              <a:rPr lang="fr-FR" sz="1600" dirty="0">
                <a:solidFill>
                  <a:schemeClr val="bg1"/>
                </a:solidFill>
              </a:rPr>
              <a:t>: </a:t>
            </a:r>
            <a:r>
              <a:rPr lang="fr-FR" sz="1600" dirty="0" err="1">
                <a:solidFill>
                  <a:schemeClr val="bg1"/>
                </a:solidFill>
              </a:rPr>
              <a:t>ssh</a:t>
            </a:r>
            <a:endParaRPr lang="fr-FR" sz="1600" dirty="0">
              <a:solidFill>
                <a:schemeClr val="bg1"/>
              </a:solidFill>
            </a:endParaRPr>
          </a:p>
          <a:p>
            <a:r>
              <a:rPr lang="fr-FR" sz="1600" dirty="0">
                <a:solidFill>
                  <a:schemeClr val="bg1"/>
                </a:solidFill>
              </a:rPr>
              <a:t>  </a:t>
            </a:r>
            <a:r>
              <a:rPr lang="fr-FR" sz="1600" dirty="0" err="1">
                <a:solidFill>
                  <a:schemeClr val="bg1"/>
                </a:solidFill>
              </a:rPr>
              <a:t>check_mode</a:t>
            </a:r>
            <a:r>
              <a:rPr lang="fr-FR" sz="1600" dirty="0">
                <a:solidFill>
                  <a:schemeClr val="bg1"/>
                </a:solidFill>
              </a:rPr>
              <a:t>: false</a:t>
            </a:r>
          </a:p>
          <a:p>
            <a:r>
              <a:rPr lang="fr-FR" sz="1600" dirty="0">
                <a:solidFill>
                  <a:schemeClr val="bg1"/>
                </a:solidFill>
              </a:rPr>
              <a:t>  </a:t>
            </a:r>
            <a:r>
              <a:rPr lang="fr-FR" sz="1600" dirty="0" err="1">
                <a:solidFill>
                  <a:schemeClr val="bg1"/>
                </a:solidFill>
              </a:rPr>
              <a:t>roles</a:t>
            </a:r>
            <a:r>
              <a:rPr lang="fr-FR" sz="1600" dirty="0">
                <a:solidFill>
                  <a:schemeClr val="bg1"/>
                </a:solidFill>
              </a:rPr>
              <a:t>:</a:t>
            </a:r>
          </a:p>
          <a:p>
            <a:r>
              <a:rPr lang="fr-FR" sz="1600" dirty="0">
                <a:solidFill>
                  <a:schemeClr val="bg1"/>
                </a:solidFill>
              </a:rPr>
              <a:t>    - </a:t>
            </a:r>
            <a:r>
              <a:rPr lang="fr-FR" sz="1600" dirty="0" err="1">
                <a:solidFill>
                  <a:schemeClr val="bg1"/>
                </a:solidFill>
              </a:rPr>
              <a:t>webserver</a:t>
            </a:r>
            <a:endParaRPr lang="fr-FR" sz="1600" dirty="0">
              <a:solidFill>
                <a:schemeClr val="bg1"/>
              </a:solidFill>
            </a:endParaRPr>
          </a:p>
          <a:p>
            <a:r>
              <a:rPr lang="fr-FR" sz="1600" dirty="0">
                <a:solidFill>
                  <a:schemeClr val="bg1"/>
                </a:solidFill>
              </a:rPr>
              <a:t>    - </a:t>
            </a:r>
            <a:r>
              <a:rPr lang="fr-FR" sz="1600" dirty="0" err="1">
                <a:solidFill>
                  <a:schemeClr val="bg1"/>
                </a:solidFill>
              </a:rPr>
              <a:t>database</a:t>
            </a:r>
            <a:endParaRPr lang="fr-FR" sz="1600" dirty="0">
              <a:solidFill>
                <a:schemeClr val="bg1"/>
              </a:solidFill>
            </a:endParaRPr>
          </a:p>
          <a:p>
            <a:r>
              <a:rPr lang="fr-FR" sz="1600" dirty="0">
                <a:solidFill>
                  <a:schemeClr val="bg1"/>
                </a:solidFill>
              </a:rPr>
              <a:t>  </a:t>
            </a:r>
            <a:r>
              <a:rPr lang="fr-FR" sz="1600" dirty="0" err="1">
                <a:solidFill>
                  <a:schemeClr val="bg1"/>
                </a:solidFill>
              </a:rPr>
              <a:t>tasks</a:t>
            </a:r>
            <a:r>
              <a:rPr lang="fr-FR" sz="1600" dirty="0">
                <a:solidFill>
                  <a:schemeClr val="bg1"/>
                </a:solidFill>
              </a:rPr>
              <a:t>:</a:t>
            </a:r>
          </a:p>
          <a:p>
            <a:r>
              <a:rPr lang="fr-FR" sz="1600" dirty="0">
                <a:solidFill>
                  <a:schemeClr val="bg1"/>
                </a:solidFill>
              </a:rPr>
              <a:t>    - </a:t>
            </a:r>
            <a:r>
              <a:rPr lang="fr-FR" sz="1600" dirty="0" err="1">
                <a:solidFill>
                  <a:schemeClr val="bg1"/>
                </a:solidFill>
              </a:rPr>
              <a:t>name</a:t>
            </a:r>
            <a:r>
              <a:rPr lang="fr-FR" sz="1600" dirty="0">
                <a:solidFill>
                  <a:schemeClr val="bg1"/>
                </a:solidFill>
              </a:rPr>
              <a:t>: Installation des packages requis</a:t>
            </a:r>
          </a:p>
          <a:p>
            <a:r>
              <a:rPr lang="fr-FR" sz="1600" dirty="0">
                <a:solidFill>
                  <a:schemeClr val="bg1"/>
                </a:solidFill>
              </a:rPr>
              <a:t>      package:</a:t>
            </a:r>
          </a:p>
          <a:p>
            <a:r>
              <a:rPr lang="fr-FR" sz="1600" dirty="0">
                <a:solidFill>
                  <a:schemeClr val="bg1"/>
                </a:solidFill>
              </a:rPr>
              <a:t>        </a:t>
            </a:r>
            <a:r>
              <a:rPr lang="fr-FR" sz="1600" dirty="0" err="1">
                <a:solidFill>
                  <a:schemeClr val="bg1"/>
                </a:solidFill>
              </a:rPr>
              <a:t>name</a:t>
            </a:r>
            <a:r>
              <a:rPr lang="fr-FR" sz="1600" dirty="0">
                <a:solidFill>
                  <a:schemeClr val="bg1"/>
                </a:solidFill>
              </a:rPr>
              <a:t>: "{{ item }}"</a:t>
            </a:r>
          </a:p>
          <a:p>
            <a:r>
              <a:rPr lang="fr-FR" sz="1600" dirty="0">
                <a:solidFill>
                  <a:schemeClr val="bg1"/>
                </a:solidFill>
              </a:rPr>
              <a:t>        state: </a:t>
            </a:r>
            <a:r>
              <a:rPr lang="fr-FR" sz="1600" dirty="0" err="1">
                <a:solidFill>
                  <a:schemeClr val="bg1"/>
                </a:solidFill>
              </a:rPr>
              <a:t>present</a:t>
            </a:r>
            <a:endParaRPr lang="fr-FR" sz="1600" dirty="0">
              <a:solidFill>
                <a:schemeClr val="bg1"/>
              </a:solidFill>
            </a:endParaRPr>
          </a:p>
          <a:p>
            <a:r>
              <a:rPr lang="fr-FR" sz="1600" dirty="0">
                <a:solidFill>
                  <a:schemeClr val="bg1"/>
                </a:solidFill>
              </a:rPr>
              <a:t>      </a:t>
            </a:r>
            <a:r>
              <a:rPr lang="fr-FR" sz="1600" dirty="0" err="1">
                <a:solidFill>
                  <a:schemeClr val="bg1"/>
                </a:solidFill>
              </a:rPr>
              <a:t>loop</a:t>
            </a:r>
            <a:r>
              <a:rPr lang="fr-FR" sz="1600" dirty="0">
                <a:solidFill>
                  <a:schemeClr val="bg1"/>
                </a:solidFill>
              </a:rPr>
              <a:t>: "{{ </a:t>
            </a:r>
            <a:r>
              <a:rPr lang="fr-FR" sz="1600" dirty="0" err="1">
                <a:solidFill>
                  <a:schemeClr val="bg1"/>
                </a:solidFill>
              </a:rPr>
              <a:t>required_packages</a:t>
            </a:r>
            <a:r>
              <a:rPr lang="fr-FR" sz="1600" dirty="0">
                <a:solidFill>
                  <a:schemeClr val="bg1"/>
                </a:solidFill>
              </a:rPr>
              <a:t> }}"</a:t>
            </a:r>
          </a:p>
          <a:p>
            <a:r>
              <a:rPr lang="fr-FR" sz="1600" dirty="0">
                <a:solidFill>
                  <a:schemeClr val="bg1"/>
                </a:solidFill>
              </a:rPr>
              <a:t>      </a:t>
            </a:r>
            <a:r>
              <a:rPr lang="fr-FR" sz="1600" dirty="0" err="1">
                <a:solidFill>
                  <a:schemeClr val="bg1"/>
                </a:solidFill>
              </a:rPr>
              <a:t>notify</a:t>
            </a:r>
            <a:r>
              <a:rPr lang="fr-FR" sz="1600" dirty="0">
                <a:solidFill>
                  <a:schemeClr val="bg1"/>
                </a:solidFill>
              </a:rPr>
              <a:t>: </a:t>
            </a:r>
            <a:r>
              <a:rPr lang="fr-FR" sz="1600" dirty="0" err="1">
                <a:solidFill>
                  <a:schemeClr val="bg1"/>
                </a:solidFill>
              </a:rPr>
              <a:t>restart_service</a:t>
            </a:r>
            <a:endParaRPr lang="fr-FR" sz="1600" dirty="0">
              <a:solidFill>
                <a:schemeClr val="bg1"/>
              </a:solidFill>
            </a:endParaRPr>
          </a:p>
          <a:p>
            <a:r>
              <a:rPr lang="fr-FR" sz="1600" dirty="0">
                <a:solidFill>
                  <a:schemeClr val="bg1"/>
                </a:solidFill>
              </a:rPr>
              <a:t>  </a:t>
            </a:r>
          </a:p>
        </p:txBody>
      </p:sp>
      <p:sp>
        <p:nvSpPr>
          <p:cNvPr id="13" name="ZoneTexte 12">
            <a:extLst>
              <a:ext uri="{FF2B5EF4-FFF2-40B4-BE49-F238E27FC236}">
                <a16:creationId xmlns:a16="http://schemas.microsoft.com/office/drawing/2014/main" id="{52A4641C-474F-6893-BAE4-8CF6E5A1A6C7}"/>
              </a:ext>
            </a:extLst>
          </p:cNvPr>
          <p:cNvSpPr txBox="1"/>
          <p:nvPr/>
        </p:nvSpPr>
        <p:spPr>
          <a:xfrm>
            <a:off x="6309531" y="4079139"/>
            <a:ext cx="4447564" cy="2308324"/>
          </a:xfrm>
          <a:prstGeom prst="rect">
            <a:avLst/>
          </a:prstGeom>
          <a:noFill/>
        </p:spPr>
        <p:txBody>
          <a:bodyPr wrap="square">
            <a:spAutoFit/>
          </a:bodyPr>
          <a:lstStyle/>
          <a:p>
            <a:r>
              <a:rPr lang="fr-FR" sz="1800" dirty="0">
                <a:solidFill>
                  <a:schemeClr val="bg1"/>
                </a:solidFill>
              </a:rPr>
              <a:t>handlers:</a:t>
            </a:r>
          </a:p>
          <a:p>
            <a:r>
              <a:rPr lang="fr-FR" sz="1800" dirty="0">
                <a:solidFill>
                  <a:schemeClr val="bg1"/>
                </a:solidFill>
              </a:rPr>
              <a:t>    - </a:t>
            </a:r>
            <a:r>
              <a:rPr lang="fr-FR" sz="1800" dirty="0" err="1">
                <a:solidFill>
                  <a:schemeClr val="bg1"/>
                </a:solidFill>
              </a:rPr>
              <a:t>name</a:t>
            </a:r>
            <a:r>
              <a:rPr lang="fr-FR" sz="1800" dirty="0">
                <a:solidFill>
                  <a:schemeClr val="bg1"/>
                </a:solidFill>
              </a:rPr>
              <a:t>: </a:t>
            </a:r>
            <a:r>
              <a:rPr lang="fr-FR" sz="1800" dirty="0" err="1">
                <a:solidFill>
                  <a:schemeClr val="bg1"/>
                </a:solidFill>
              </a:rPr>
              <a:t>restart_service</a:t>
            </a:r>
            <a:endParaRPr lang="fr-FR" sz="1800" dirty="0">
              <a:solidFill>
                <a:schemeClr val="bg1"/>
              </a:solidFill>
            </a:endParaRPr>
          </a:p>
          <a:p>
            <a:r>
              <a:rPr lang="fr-FR" sz="1800" dirty="0">
                <a:solidFill>
                  <a:schemeClr val="bg1"/>
                </a:solidFill>
              </a:rPr>
              <a:t>      service:</a:t>
            </a:r>
          </a:p>
          <a:p>
            <a:r>
              <a:rPr lang="fr-FR" sz="1800" dirty="0">
                <a:solidFill>
                  <a:schemeClr val="bg1"/>
                </a:solidFill>
              </a:rPr>
              <a:t>        </a:t>
            </a:r>
            <a:r>
              <a:rPr lang="fr-FR" sz="1800" dirty="0" err="1">
                <a:solidFill>
                  <a:schemeClr val="bg1"/>
                </a:solidFill>
              </a:rPr>
              <a:t>name</a:t>
            </a:r>
            <a:r>
              <a:rPr lang="fr-FR" sz="1800" dirty="0">
                <a:solidFill>
                  <a:schemeClr val="bg1"/>
                </a:solidFill>
              </a:rPr>
              <a:t>: "{{ item }}"</a:t>
            </a:r>
          </a:p>
          <a:p>
            <a:r>
              <a:rPr lang="fr-FR" sz="1800" dirty="0">
                <a:solidFill>
                  <a:schemeClr val="bg1"/>
                </a:solidFill>
              </a:rPr>
              <a:t>        state: </a:t>
            </a:r>
            <a:r>
              <a:rPr lang="fr-FR" sz="1800" dirty="0" err="1">
                <a:solidFill>
                  <a:schemeClr val="bg1"/>
                </a:solidFill>
              </a:rPr>
              <a:t>restarted</a:t>
            </a:r>
            <a:endParaRPr lang="fr-FR" sz="1800" dirty="0">
              <a:solidFill>
                <a:schemeClr val="bg1"/>
              </a:solidFill>
            </a:endParaRPr>
          </a:p>
          <a:p>
            <a:r>
              <a:rPr lang="fr-FR" sz="1800" dirty="0">
                <a:solidFill>
                  <a:schemeClr val="bg1"/>
                </a:solidFill>
              </a:rPr>
              <a:t>      </a:t>
            </a:r>
            <a:r>
              <a:rPr lang="fr-FR" sz="1800" dirty="0" err="1">
                <a:solidFill>
                  <a:schemeClr val="bg1"/>
                </a:solidFill>
              </a:rPr>
              <a:t>loop</a:t>
            </a:r>
            <a:r>
              <a:rPr lang="fr-FR" sz="1800" dirty="0">
                <a:solidFill>
                  <a:schemeClr val="bg1"/>
                </a:solidFill>
              </a:rPr>
              <a:t>:</a:t>
            </a:r>
          </a:p>
          <a:p>
            <a:r>
              <a:rPr lang="fr-FR" sz="1800" dirty="0">
                <a:solidFill>
                  <a:schemeClr val="bg1"/>
                </a:solidFill>
              </a:rPr>
              <a:t>        - </a:t>
            </a:r>
            <a:r>
              <a:rPr lang="fr-FR" sz="1800" dirty="0" err="1">
                <a:solidFill>
                  <a:schemeClr val="bg1"/>
                </a:solidFill>
              </a:rPr>
              <a:t>nginx</a:t>
            </a:r>
            <a:endParaRPr lang="fr-FR" sz="1800" dirty="0">
              <a:solidFill>
                <a:schemeClr val="bg1"/>
              </a:solidFill>
            </a:endParaRPr>
          </a:p>
          <a:p>
            <a:r>
              <a:rPr lang="fr-FR" sz="1800" dirty="0">
                <a:solidFill>
                  <a:schemeClr val="bg1"/>
                </a:solidFill>
              </a:rPr>
              <a:t>        - </a:t>
            </a:r>
            <a:r>
              <a:rPr lang="fr-FR" sz="1800" dirty="0" err="1">
                <a:solidFill>
                  <a:schemeClr val="bg1"/>
                </a:solidFill>
              </a:rPr>
              <a:t>mysql</a:t>
            </a:r>
            <a:endParaRPr lang="fr-FR" sz="1800" dirty="0">
              <a:solidFill>
                <a:schemeClr val="bg1"/>
              </a:solidFill>
            </a:endParaRPr>
          </a:p>
        </p:txBody>
      </p:sp>
    </p:spTree>
    <p:extLst>
      <p:ext uri="{BB962C8B-B14F-4D97-AF65-F5344CB8AC3E}">
        <p14:creationId xmlns:p14="http://schemas.microsoft.com/office/powerpoint/2010/main" val="27991293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41</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sp>
        <p:nvSpPr>
          <p:cNvPr id="3" name="ZoneTexte 2">
            <a:extLst>
              <a:ext uri="{FF2B5EF4-FFF2-40B4-BE49-F238E27FC236}">
                <a16:creationId xmlns:a16="http://schemas.microsoft.com/office/drawing/2014/main" id="{F70BC982-6167-B5DD-BB35-C1AD4CF32491}"/>
              </a:ext>
            </a:extLst>
          </p:cNvPr>
          <p:cNvSpPr txBox="1"/>
          <p:nvPr/>
        </p:nvSpPr>
        <p:spPr>
          <a:xfrm>
            <a:off x="1008999" y="263111"/>
            <a:ext cx="7345769"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err="1">
                <a:solidFill>
                  <a:schemeClr val="bg1"/>
                </a:solidFill>
                <a:effectLst/>
                <a:latin typeface="Arial Black" panose="020B0A04020102020204" pitchFamily="34" charset="0"/>
                <a:ea typeface="Calibri" panose="020F0502020204030204" pitchFamily="34" charset="0"/>
                <a:cs typeface="Calibri" panose="020F0502020204030204" pitchFamily="34" charset="0"/>
              </a:rPr>
              <a:t>Playbook</a:t>
            </a:r>
            <a:endParaRPr lang="fr-FR" sz="3200" dirty="0">
              <a:solidFill>
                <a:schemeClr val="bg1"/>
              </a:solidFill>
            </a:endParaRPr>
          </a:p>
        </p:txBody>
      </p:sp>
      <p:sp>
        <p:nvSpPr>
          <p:cNvPr id="13" name="ZoneTexte 12">
            <a:extLst>
              <a:ext uri="{FF2B5EF4-FFF2-40B4-BE49-F238E27FC236}">
                <a16:creationId xmlns:a16="http://schemas.microsoft.com/office/drawing/2014/main" id="{52A4641C-474F-6893-BAE4-8CF6E5A1A6C7}"/>
              </a:ext>
            </a:extLst>
          </p:cNvPr>
          <p:cNvSpPr txBox="1"/>
          <p:nvPr/>
        </p:nvSpPr>
        <p:spPr>
          <a:xfrm>
            <a:off x="7491452" y="1395543"/>
            <a:ext cx="4447564" cy="369332"/>
          </a:xfrm>
          <a:prstGeom prst="rect">
            <a:avLst/>
          </a:prstGeom>
          <a:noFill/>
        </p:spPr>
        <p:txBody>
          <a:bodyPr wrap="square">
            <a:spAutoFit/>
          </a:bodyPr>
          <a:lstStyle/>
          <a:p>
            <a:r>
              <a:rPr lang="fr-FR" sz="1800" dirty="0">
                <a:solidFill>
                  <a:schemeClr val="bg1"/>
                </a:solidFill>
              </a:rPr>
              <a:t>ex</a:t>
            </a:r>
          </a:p>
        </p:txBody>
      </p:sp>
      <p:sp>
        <p:nvSpPr>
          <p:cNvPr id="4" name="Google Shape;1335;p92">
            <a:extLst>
              <a:ext uri="{FF2B5EF4-FFF2-40B4-BE49-F238E27FC236}">
                <a16:creationId xmlns:a16="http://schemas.microsoft.com/office/drawing/2014/main" id="{1320A229-A963-F6DD-6684-06E584B73F5C}"/>
              </a:ext>
            </a:extLst>
          </p:cNvPr>
          <p:cNvSpPr txBox="1"/>
          <p:nvPr/>
        </p:nvSpPr>
        <p:spPr>
          <a:xfrm>
            <a:off x="409392" y="1624247"/>
            <a:ext cx="6349217" cy="3679838"/>
          </a:xfrm>
          <a:prstGeom prst="rect">
            <a:avLst/>
          </a:prstGeom>
          <a:noFill/>
          <a:ln>
            <a:noFill/>
          </a:ln>
        </p:spPr>
        <p:txBody>
          <a:bodyPr spcFirstLastPara="1" wrap="square" lIns="0" tIns="12050" rIns="0" bIns="0" anchor="t" anchorCtr="0">
            <a:spAutoFit/>
          </a:bodyPr>
          <a:lstStyle/>
          <a:p>
            <a:pPr marL="12705" marR="5082" lvl="0" indent="0" algn="l" rtl="0">
              <a:lnSpc>
                <a:spcPct val="101600"/>
              </a:lnSpc>
              <a:spcBef>
                <a:spcPts val="0"/>
              </a:spcBef>
              <a:spcAft>
                <a:spcPts val="0"/>
              </a:spcAft>
              <a:buNone/>
            </a:pPr>
            <a:r>
              <a:rPr lang="en-US" sz="1600" b="1" u="sng" dirty="0">
                <a:solidFill>
                  <a:srgbClr val="00FF00"/>
                </a:solidFill>
                <a:latin typeface="Courier New"/>
                <a:ea typeface="Courier New"/>
                <a:cs typeface="Courier New"/>
                <a:sym typeface="Courier New"/>
              </a:rPr>
              <a:t>Vert</a:t>
            </a:r>
            <a:r>
              <a:rPr lang="en-US" sz="1600" b="1" dirty="0">
                <a:solidFill>
                  <a:srgbClr val="00FF00"/>
                </a:solidFill>
                <a:latin typeface="Courier New"/>
                <a:ea typeface="Courier New"/>
                <a:cs typeface="Courier New"/>
                <a:sym typeface="Courier New"/>
              </a:rPr>
              <a:t>: Une </a:t>
            </a:r>
            <a:r>
              <a:rPr lang="en-US" sz="1600" b="1" dirty="0" err="1">
                <a:solidFill>
                  <a:srgbClr val="00FF00"/>
                </a:solidFill>
                <a:latin typeface="Courier New"/>
                <a:ea typeface="Courier New"/>
                <a:cs typeface="Courier New"/>
                <a:sym typeface="Courier New"/>
              </a:rPr>
              <a:t>tâche</a:t>
            </a:r>
            <a:r>
              <a:rPr lang="en-US" sz="1600" b="1" dirty="0">
                <a:solidFill>
                  <a:srgbClr val="00FF00"/>
                </a:solidFill>
                <a:latin typeface="Courier New"/>
                <a:ea typeface="Courier New"/>
                <a:cs typeface="Courier New"/>
                <a:sym typeface="Courier New"/>
              </a:rPr>
              <a:t> </a:t>
            </a:r>
            <a:r>
              <a:rPr lang="en-US" sz="1600" b="1" dirty="0" err="1">
                <a:solidFill>
                  <a:srgbClr val="00FF00"/>
                </a:solidFill>
                <a:latin typeface="Courier New"/>
                <a:ea typeface="Courier New"/>
                <a:cs typeface="Courier New"/>
                <a:sym typeface="Courier New"/>
              </a:rPr>
              <a:t>exécutée</a:t>
            </a:r>
            <a:r>
              <a:rPr lang="en-US" sz="1600" b="1" dirty="0">
                <a:solidFill>
                  <a:srgbClr val="00FF00"/>
                </a:solidFill>
                <a:latin typeface="Courier New"/>
                <a:ea typeface="Courier New"/>
                <a:cs typeface="Courier New"/>
                <a:sym typeface="Courier New"/>
              </a:rPr>
              <a:t> </a:t>
            </a:r>
            <a:r>
              <a:rPr lang="en-US" sz="1600" b="1" dirty="0" err="1">
                <a:solidFill>
                  <a:srgbClr val="00FF00"/>
                </a:solidFill>
                <a:latin typeface="Courier New"/>
                <a:ea typeface="Courier New"/>
                <a:cs typeface="Courier New"/>
                <a:sym typeface="Courier New"/>
              </a:rPr>
              <a:t>correctement</a:t>
            </a:r>
            <a:r>
              <a:rPr lang="en-US" sz="1600" b="1" dirty="0">
                <a:solidFill>
                  <a:srgbClr val="00FF00"/>
                </a:solidFill>
                <a:latin typeface="Courier New"/>
                <a:ea typeface="Courier New"/>
                <a:cs typeface="Courier New"/>
                <a:sym typeface="Courier New"/>
              </a:rPr>
              <a:t> sans </a:t>
            </a:r>
            <a:r>
              <a:rPr lang="en-US" sz="1600" b="1" dirty="0" err="1">
                <a:solidFill>
                  <a:srgbClr val="00FF00"/>
                </a:solidFill>
                <a:latin typeface="Courier New"/>
                <a:ea typeface="Courier New"/>
                <a:cs typeface="Courier New"/>
                <a:sym typeface="Courier New"/>
              </a:rPr>
              <a:t>effectuer</a:t>
            </a:r>
            <a:r>
              <a:rPr lang="en-US" sz="1600" b="1" dirty="0">
                <a:solidFill>
                  <a:srgbClr val="00FF00"/>
                </a:solidFill>
                <a:latin typeface="Courier New"/>
                <a:ea typeface="Courier New"/>
                <a:cs typeface="Courier New"/>
                <a:sym typeface="Courier New"/>
              </a:rPr>
              <a:t> </a:t>
            </a:r>
            <a:r>
              <a:rPr lang="en-US" sz="1600" b="1" dirty="0" err="1">
                <a:solidFill>
                  <a:srgbClr val="00FF00"/>
                </a:solidFill>
                <a:latin typeface="Courier New"/>
                <a:ea typeface="Courier New"/>
                <a:cs typeface="Courier New"/>
                <a:sym typeface="Courier New"/>
              </a:rPr>
              <a:t>aucun</a:t>
            </a:r>
            <a:r>
              <a:rPr lang="en-US" sz="1600" b="1" dirty="0">
                <a:solidFill>
                  <a:srgbClr val="00FF00"/>
                </a:solidFill>
                <a:latin typeface="Courier New"/>
                <a:ea typeface="Courier New"/>
                <a:cs typeface="Courier New"/>
                <a:sym typeface="Courier New"/>
              </a:rPr>
              <a:t>  </a:t>
            </a:r>
            <a:r>
              <a:rPr lang="en-US" sz="1600" b="1" dirty="0" err="1">
                <a:solidFill>
                  <a:srgbClr val="00FF00"/>
                </a:solidFill>
                <a:latin typeface="Courier New"/>
                <a:ea typeface="Courier New"/>
                <a:cs typeface="Courier New"/>
                <a:sym typeface="Courier New"/>
              </a:rPr>
              <a:t>changement</a:t>
            </a:r>
            <a:r>
              <a:rPr lang="en-US" sz="1600" b="1" dirty="0">
                <a:solidFill>
                  <a:srgbClr val="00FF00"/>
                </a:solidFill>
                <a:latin typeface="Courier New"/>
                <a:ea typeface="Courier New"/>
                <a:cs typeface="Courier New"/>
                <a:sym typeface="Courier New"/>
              </a:rPr>
              <a:t>.</a:t>
            </a:r>
            <a:endParaRPr sz="1600" dirty="0">
              <a:solidFill>
                <a:schemeClr val="dk1"/>
              </a:solidFill>
              <a:latin typeface="Courier New"/>
              <a:ea typeface="Courier New"/>
              <a:cs typeface="Courier New"/>
              <a:sym typeface="Courier New"/>
            </a:endParaRPr>
          </a:p>
          <a:p>
            <a:pPr marL="12705" marR="0" lvl="0" indent="0" algn="l" rtl="0">
              <a:spcBef>
                <a:spcPts val="1706"/>
              </a:spcBef>
              <a:spcAft>
                <a:spcPts val="0"/>
              </a:spcAft>
              <a:buNone/>
            </a:pPr>
            <a:r>
              <a:rPr lang="en-US" sz="1600" b="1" u="sng" dirty="0">
                <a:solidFill>
                  <a:srgbClr val="FFD966"/>
                </a:solidFill>
                <a:latin typeface="Courier New"/>
                <a:ea typeface="Courier New"/>
                <a:cs typeface="Courier New"/>
                <a:sym typeface="Courier New"/>
              </a:rPr>
              <a:t>Jaune</a:t>
            </a:r>
            <a:r>
              <a:rPr lang="en-US" sz="1600" b="1" dirty="0">
                <a:solidFill>
                  <a:srgbClr val="FFD966"/>
                </a:solidFill>
                <a:latin typeface="Courier New"/>
                <a:ea typeface="Courier New"/>
                <a:cs typeface="Courier New"/>
                <a:sym typeface="Courier New"/>
              </a:rPr>
              <a:t>: Une </a:t>
            </a:r>
            <a:r>
              <a:rPr lang="en-US" sz="1600" b="1" dirty="0" err="1">
                <a:solidFill>
                  <a:srgbClr val="FFD966"/>
                </a:solidFill>
                <a:latin typeface="Courier New"/>
                <a:ea typeface="Courier New"/>
                <a:cs typeface="Courier New"/>
                <a:sym typeface="Courier New"/>
              </a:rPr>
              <a:t>tâche</a:t>
            </a:r>
            <a:r>
              <a:rPr lang="en-US" sz="1600" b="1" dirty="0">
                <a:solidFill>
                  <a:srgbClr val="FFD966"/>
                </a:solidFill>
                <a:latin typeface="Courier New"/>
                <a:ea typeface="Courier New"/>
                <a:cs typeface="Courier New"/>
                <a:sym typeface="Courier New"/>
              </a:rPr>
              <a:t> </a:t>
            </a:r>
            <a:r>
              <a:rPr lang="en-US" sz="1600" b="1" dirty="0" err="1">
                <a:solidFill>
                  <a:srgbClr val="FFD966"/>
                </a:solidFill>
                <a:latin typeface="Courier New"/>
                <a:ea typeface="Courier New"/>
                <a:cs typeface="Courier New"/>
                <a:sym typeface="Courier New"/>
              </a:rPr>
              <a:t>exécutée</a:t>
            </a:r>
            <a:r>
              <a:rPr lang="en-US" sz="1600" b="1" dirty="0">
                <a:solidFill>
                  <a:srgbClr val="FFD966"/>
                </a:solidFill>
                <a:latin typeface="Courier New"/>
                <a:ea typeface="Courier New"/>
                <a:cs typeface="Courier New"/>
                <a:sym typeface="Courier New"/>
              </a:rPr>
              <a:t> </a:t>
            </a:r>
            <a:r>
              <a:rPr lang="en-US" sz="1600" b="1" dirty="0" err="1">
                <a:solidFill>
                  <a:srgbClr val="FFD966"/>
                </a:solidFill>
                <a:latin typeface="Courier New"/>
                <a:ea typeface="Courier New"/>
                <a:cs typeface="Courier New"/>
                <a:sym typeface="Courier New"/>
              </a:rPr>
              <a:t>correctement</a:t>
            </a:r>
            <a:r>
              <a:rPr lang="en-US" sz="1600" b="1" dirty="0">
                <a:solidFill>
                  <a:srgbClr val="FFD966"/>
                </a:solidFill>
                <a:latin typeface="Courier New"/>
                <a:ea typeface="Courier New"/>
                <a:cs typeface="Courier New"/>
                <a:sym typeface="Courier New"/>
              </a:rPr>
              <a:t> et </a:t>
            </a:r>
            <a:r>
              <a:rPr lang="en-US" sz="1600" b="1" dirty="0" err="1">
                <a:solidFill>
                  <a:srgbClr val="FFD966"/>
                </a:solidFill>
                <a:latin typeface="Courier New"/>
                <a:ea typeface="Courier New"/>
                <a:cs typeface="Courier New"/>
                <a:sym typeface="Courier New"/>
              </a:rPr>
              <a:t>introduit</a:t>
            </a:r>
            <a:r>
              <a:rPr lang="en-US" sz="1600" b="1" dirty="0">
                <a:solidFill>
                  <a:srgbClr val="FFD966"/>
                </a:solidFill>
                <a:latin typeface="Courier New"/>
                <a:ea typeface="Courier New"/>
                <a:cs typeface="Courier New"/>
                <a:sym typeface="Courier New"/>
              </a:rPr>
              <a:t> des </a:t>
            </a:r>
            <a:r>
              <a:rPr lang="en-US" sz="1600" b="1" dirty="0" err="1">
                <a:solidFill>
                  <a:srgbClr val="FFD966"/>
                </a:solidFill>
                <a:latin typeface="Courier New"/>
                <a:ea typeface="Courier New"/>
                <a:cs typeface="Courier New"/>
                <a:sym typeface="Courier New"/>
              </a:rPr>
              <a:t>changements</a:t>
            </a:r>
            <a:r>
              <a:rPr lang="en-US" sz="1600" b="1" dirty="0">
                <a:solidFill>
                  <a:srgbClr val="FFD966"/>
                </a:solidFill>
                <a:latin typeface="Courier New"/>
                <a:ea typeface="Courier New"/>
                <a:cs typeface="Courier New"/>
                <a:sym typeface="Courier New"/>
              </a:rPr>
              <a:t>.</a:t>
            </a:r>
            <a:endParaRPr sz="1600" dirty="0">
              <a:solidFill>
                <a:schemeClr val="dk1"/>
              </a:solidFill>
              <a:latin typeface="Courier New"/>
              <a:ea typeface="Courier New"/>
              <a:cs typeface="Courier New"/>
              <a:sym typeface="Courier New"/>
            </a:endParaRPr>
          </a:p>
          <a:p>
            <a:pPr marL="0" marR="0" lvl="0" indent="0" algn="l" rtl="0">
              <a:spcBef>
                <a:spcPts val="10"/>
              </a:spcBef>
              <a:spcAft>
                <a:spcPts val="0"/>
              </a:spcAft>
              <a:buNone/>
            </a:pPr>
            <a:endParaRPr sz="1600" dirty="0">
              <a:solidFill>
                <a:schemeClr val="dk1"/>
              </a:solidFill>
              <a:latin typeface="Courier New"/>
              <a:ea typeface="Courier New"/>
              <a:cs typeface="Courier New"/>
              <a:sym typeface="Courier New"/>
            </a:endParaRPr>
          </a:p>
          <a:p>
            <a:pPr marL="12705" marR="0" lvl="0" indent="0" algn="l" rtl="0">
              <a:spcBef>
                <a:spcPts val="0"/>
              </a:spcBef>
              <a:spcAft>
                <a:spcPts val="0"/>
              </a:spcAft>
              <a:buNone/>
            </a:pPr>
            <a:r>
              <a:rPr lang="en-US" sz="1600" b="1" u="sng" dirty="0">
                <a:solidFill>
                  <a:srgbClr val="FFFFFF"/>
                </a:solidFill>
                <a:latin typeface="Courier New"/>
                <a:ea typeface="Courier New"/>
                <a:cs typeface="Courier New"/>
                <a:sym typeface="Courier New"/>
              </a:rPr>
              <a:t>Blanc</a:t>
            </a:r>
            <a:r>
              <a:rPr lang="en-US" sz="1600" b="1" dirty="0">
                <a:solidFill>
                  <a:srgbClr val="FFFFFF"/>
                </a:solidFill>
                <a:latin typeface="Courier New"/>
                <a:ea typeface="Courier New"/>
                <a:cs typeface="Courier New"/>
                <a:sym typeface="Courier New"/>
              </a:rPr>
              <a:t>: Information </a:t>
            </a:r>
            <a:r>
              <a:rPr lang="en-US" sz="1600" b="1" dirty="0" err="1">
                <a:solidFill>
                  <a:srgbClr val="FFFFFF"/>
                </a:solidFill>
                <a:latin typeface="Courier New"/>
                <a:ea typeface="Courier New"/>
                <a:cs typeface="Courier New"/>
                <a:sym typeface="Courier New"/>
              </a:rPr>
              <a:t>générale</a:t>
            </a:r>
            <a:r>
              <a:rPr lang="en-US" sz="1600" b="1" dirty="0">
                <a:solidFill>
                  <a:srgbClr val="FFFFFF"/>
                </a:solidFill>
                <a:latin typeface="Courier New"/>
                <a:ea typeface="Courier New"/>
                <a:cs typeface="Courier New"/>
                <a:sym typeface="Courier New"/>
              </a:rPr>
              <a:t> et </a:t>
            </a:r>
            <a:r>
              <a:rPr lang="en-US" sz="1600" b="1" dirty="0" err="1">
                <a:solidFill>
                  <a:srgbClr val="FFFFFF"/>
                </a:solidFill>
                <a:latin typeface="Courier New"/>
                <a:ea typeface="Courier New"/>
                <a:cs typeface="Courier New"/>
                <a:sym typeface="Courier New"/>
              </a:rPr>
              <a:t>entêtes</a:t>
            </a:r>
            <a:r>
              <a:rPr lang="en-US" sz="1600" b="1" dirty="0">
                <a:solidFill>
                  <a:srgbClr val="FFFFFF"/>
                </a:solidFill>
                <a:latin typeface="Courier New"/>
                <a:ea typeface="Courier New"/>
                <a:cs typeface="Courier New"/>
                <a:sym typeface="Courier New"/>
              </a:rPr>
              <a:t>.</a:t>
            </a:r>
            <a:endParaRPr sz="1600" dirty="0">
              <a:solidFill>
                <a:schemeClr val="dk1"/>
              </a:solidFill>
              <a:latin typeface="Courier New"/>
              <a:ea typeface="Courier New"/>
              <a:cs typeface="Courier New"/>
              <a:sym typeface="Courier New"/>
            </a:endParaRPr>
          </a:p>
          <a:p>
            <a:pPr marL="12705" marR="1999780" lvl="0" indent="0" algn="l" rtl="0">
              <a:lnSpc>
                <a:spcPct val="198600"/>
              </a:lnSpc>
              <a:spcBef>
                <a:spcPts val="5"/>
              </a:spcBef>
              <a:spcAft>
                <a:spcPts val="0"/>
              </a:spcAft>
              <a:buNone/>
            </a:pPr>
            <a:r>
              <a:rPr lang="en-US" sz="1600" b="1" u="sng" dirty="0">
                <a:solidFill>
                  <a:srgbClr val="00FFFF"/>
                </a:solidFill>
                <a:latin typeface="Courier New"/>
                <a:ea typeface="Courier New"/>
                <a:cs typeface="Courier New"/>
                <a:sym typeface="Courier New"/>
              </a:rPr>
              <a:t>Bleu</a:t>
            </a:r>
            <a:r>
              <a:rPr lang="en-US" sz="1600" b="1" dirty="0">
                <a:solidFill>
                  <a:srgbClr val="00FFFF"/>
                </a:solidFill>
                <a:latin typeface="Courier New"/>
                <a:ea typeface="Courier New"/>
                <a:cs typeface="Courier New"/>
                <a:sym typeface="Courier New"/>
              </a:rPr>
              <a:t>: Une </a:t>
            </a:r>
            <a:r>
              <a:rPr lang="en-US" sz="1600" b="1" dirty="0" err="1">
                <a:solidFill>
                  <a:srgbClr val="00FFFF"/>
                </a:solidFill>
                <a:latin typeface="Courier New"/>
                <a:ea typeface="Courier New"/>
                <a:cs typeface="Courier New"/>
                <a:sym typeface="Courier New"/>
              </a:rPr>
              <a:t>tâche</a:t>
            </a:r>
            <a:r>
              <a:rPr lang="en-US" sz="1600" b="1" dirty="0">
                <a:solidFill>
                  <a:srgbClr val="00FFFF"/>
                </a:solidFill>
                <a:latin typeface="Courier New"/>
                <a:ea typeface="Courier New"/>
                <a:cs typeface="Courier New"/>
                <a:sym typeface="Courier New"/>
              </a:rPr>
              <a:t> </a:t>
            </a:r>
            <a:r>
              <a:rPr lang="en-US" sz="1600" b="1" dirty="0" err="1">
                <a:solidFill>
                  <a:srgbClr val="00FFFF"/>
                </a:solidFill>
                <a:latin typeface="Courier New"/>
                <a:ea typeface="Courier New"/>
                <a:cs typeface="Courier New"/>
                <a:sym typeface="Courier New"/>
              </a:rPr>
              <a:t>conditionnelle</a:t>
            </a:r>
            <a:r>
              <a:rPr lang="en-US" sz="1600" b="1" dirty="0">
                <a:solidFill>
                  <a:srgbClr val="00FFFF"/>
                </a:solidFill>
                <a:latin typeface="Courier New"/>
                <a:ea typeface="Courier New"/>
                <a:cs typeface="Courier New"/>
                <a:sym typeface="Courier New"/>
              </a:rPr>
              <a:t> </a:t>
            </a:r>
            <a:r>
              <a:rPr lang="en-US" sz="1600" b="1" dirty="0" err="1">
                <a:solidFill>
                  <a:srgbClr val="00FFFF"/>
                </a:solidFill>
                <a:latin typeface="Courier New"/>
                <a:ea typeface="Courier New"/>
                <a:cs typeface="Courier New"/>
                <a:sym typeface="Courier New"/>
              </a:rPr>
              <a:t>ignorée</a:t>
            </a:r>
            <a:r>
              <a:rPr lang="en-US" sz="1600" b="1" dirty="0">
                <a:solidFill>
                  <a:srgbClr val="00FFFF"/>
                </a:solidFill>
                <a:latin typeface="Courier New"/>
                <a:ea typeface="Courier New"/>
                <a:cs typeface="Courier New"/>
                <a:sym typeface="Courier New"/>
              </a:rPr>
              <a:t>.  </a:t>
            </a:r>
            <a:r>
              <a:rPr lang="en-US" sz="1600" b="1" u="sng" dirty="0">
                <a:solidFill>
                  <a:srgbClr val="FF00FF"/>
                </a:solidFill>
                <a:latin typeface="Courier New"/>
                <a:ea typeface="Courier New"/>
                <a:cs typeface="Courier New"/>
                <a:sym typeface="Courier New"/>
              </a:rPr>
              <a:t>Violet</a:t>
            </a:r>
            <a:r>
              <a:rPr lang="en-US" sz="1600" b="1" dirty="0">
                <a:solidFill>
                  <a:srgbClr val="FF00FF"/>
                </a:solidFill>
                <a:latin typeface="Courier New"/>
                <a:ea typeface="Courier New"/>
                <a:cs typeface="Courier New"/>
                <a:sym typeface="Courier New"/>
              </a:rPr>
              <a:t>: Un bug </a:t>
            </a:r>
            <a:r>
              <a:rPr lang="en-US" sz="1600" b="1" dirty="0" err="1">
                <a:solidFill>
                  <a:srgbClr val="FF00FF"/>
                </a:solidFill>
                <a:latin typeface="Courier New"/>
                <a:ea typeface="Courier New"/>
                <a:cs typeface="Courier New"/>
                <a:sym typeface="Courier New"/>
              </a:rPr>
              <a:t>ou</a:t>
            </a:r>
            <a:r>
              <a:rPr lang="en-US" sz="1600" b="1" dirty="0">
                <a:solidFill>
                  <a:srgbClr val="FF00FF"/>
                </a:solidFill>
                <a:latin typeface="Courier New"/>
                <a:ea typeface="Courier New"/>
                <a:cs typeface="Courier New"/>
                <a:sym typeface="Courier New"/>
              </a:rPr>
              <a:t> </a:t>
            </a:r>
            <a:r>
              <a:rPr lang="en-US" sz="1600" b="1" dirty="0" err="1">
                <a:solidFill>
                  <a:srgbClr val="FF00FF"/>
                </a:solidFill>
                <a:latin typeface="Courier New"/>
                <a:ea typeface="Courier New"/>
                <a:cs typeface="Courier New"/>
                <a:sym typeface="Courier New"/>
              </a:rPr>
              <a:t>avertissement</a:t>
            </a:r>
            <a:r>
              <a:rPr lang="en-US" sz="1600" b="1" dirty="0">
                <a:solidFill>
                  <a:srgbClr val="FF00FF"/>
                </a:solidFill>
                <a:latin typeface="Courier New"/>
                <a:ea typeface="Courier New"/>
                <a:cs typeface="Courier New"/>
                <a:sym typeface="Courier New"/>
              </a:rPr>
              <a:t> </a:t>
            </a:r>
            <a:r>
              <a:rPr lang="en-US" sz="1600" b="1" dirty="0" err="1">
                <a:solidFill>
                  <a:srgbClr val="FF00FF"/>
                </a:solidFill>
                <a:latin typeface="Courier New"/>
                <a:ea typeface="Courier New"/>
                <a:cs typeface="Courier New"/>
                <a:sym typeface="Courier New"/>
              </a:rPr>
              <a:t>obsolète</a:t>
            </a:r>
            <a:r>
              <a:rPr lang="en-US" sz="1600" b="1" dirty="0">
                <a:solidFill>
                  <a:srgbClr val="FF00FF"/>
                </a:solidFill>
                <a:latin typeface="Courier New"/>
                <a:ea typeface="Courier New"/>
                <a:cs typeface="Courier New"/>
                <a:sym typeface="Courier New"/>
              </a:rPr>
              <a:t>.</a:t>
            </a:r>
            <a:endParaRPr sz="1600" dirty="0">
              <a:solidFill>
                <a:schemeClr val="dk1"/>
              </a:solidFill>
              <a:latin typeface="Courier New"/>
              <a:ea typeface="Courier New"/>
              <a:cs typeface="Courier New"/>
              <a:sym typeface="Courier New"/>
            </a:endParaRPr>
          </a:p>
          <a:p>
            <a:pPr marL="0" marR="0" lvl="0" indent="0" algn="l" rtl="0">
              <a:spcBef>
                <a:spcPts val="30"/>
              </a:spcBef>
              <a:spcAft>
                <a:spcPts val="0"/>
              </a:spcAft>
              <a:buNone/>
            </a:pPr>
            <a:endParaRPr sz="1600" dirty="0">
              <a:solidFill>
                <a:schemeClr val="dk1"/>
              </a:solidFill>
              <a:latin typeface="Courier New"/>
              <a:ea typeface="Courier New"/>
              <a:cs typeface="Courier New"/>
              <a:sym typeface="Courier New"/>
            </a:endParaRPr>
          </a:p>
          <a:p>
            <a:pPr marL="12705" marR="0" lvl="0" indent="0" algn="l" rtl="0">
              <a:spcBef>
                <a:spcPts val="0"/>
              </a:spcBef>
              <a:spcAft>
                <a:spcPts val="0"/>
              </a:spcAft>
              <a:buNone/>
            </a:pPr>
            <a:r>
              <a:rPr lang="en-US" sz="1600" b="1" u="sng" dirty="0">
                <a:solidFill>
                  <a:srgbClr val="FF0000"/>
                </a:solidFill>
                <a:latin typeface="Courier New"/>
                <a:ea typeface="Courier New"/>
                <a:cs typeface="Courier New"/>
                <a:sym typeface="Courier New"/>
              </a:rPr>
              <a:t>Rouge</a:t>
            </a:r>
            <a:r>
              <a:rPr lang="en-US" sz="1600" b="1" dirty="0">
                <a:solidFill>
                  <a:srgbClr val="FF0000"/>
                </a:solidFill>
                <a:latin typeface="Courier New"/>
                <a:ea typeface="Courier New"/>
                <a:cs typeface="Courier New"/>
                <a:sym typeface="Courier New"/>
              </a:rPr>
              <a:t>: Une </a:t>
            </a:r>
            <a:r>
              <a:rPr lang="en-US" sz="1600" b="1" dirty="0" err="1">
                <a:solidFill>
                  <a:srgbClr val="FF0000"/>
                </a:solidFill>
                <a:latin typeface="Courier New"/>
                <a:ea typeface="Courier New"/>
                <a:cs typeface="Courier New"/>
                <a:sym typeface="Courier New"/>
              </a:rPr>
              <a:t>tâche</a:t>
            </a:r>
            <a:r>
              <a:rPr lang="en-US" sz="1600" b="1" dirty="0">
                <a:solidFill>
                  <a:srgbClr val="FF0000"/>
                </a:solidFill>
                <a:latin typeface="Courier New"/>
                <a:ea typeface="Courier New"/>
                <a:cs typeface="Courier New"/>
                <a:sym typeface="Courier New"/>
              </a:rPr>
              <a:t> </a:t>
            </a:r>
            <a:r>
              <a:rPr lang="en-US" sz="1600" b="1" dirty="0" err="1">
                <a:solidFill>
                  <a:srgbClr val="FF0000"/>
                </a:solidFill>
                <a:latin typeface="Courier New"/>
                <a:ea typeface="Courier New"/>
                <a:cs typeface="Courier New"/>
                <a:sym typeface="Courier New"/>
              </a:rPr>
              <a:t>échouée</a:t>
            </a:r>
            <a:r>
              <a:rPr lang="en-US" sz="1600" b="1" dirty="0">
                <a:solidFill>
                  <a:srgbClr val="FF0000"/>
                </a:solidFill>
                <a:latin typeface="Courier New"/>
                <a:ea typeface="Courier New"/>
                <a:cs typeface="Courier New"/>
                <a:sym typeface="Courier New"/>
              </a:rPr>
              <a:t>.</a:t>
            </a:r>
            <a:endParaRPr sz="1600" dirty="0">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18399951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42</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sp>
        <p:nvSpPr>
          <p:cNvPr id="3" name="ZoneTexte 2">
            <a:extLst>
              <a:ext uri="{FF2B5EF4-FFF2-40B4-BE49-F238E27FC236}">
                <a16:creationId xmlns:a16="http://schemas.microsoft.com/office/drawing/2014/main" id="{F70BC982-6167-B5DD-BB35-C1AD4CF32491}"/>
              </a:ext>
            </a:extLst>
          </p:cNvPr>
          <p:cNvSpPr txBox="1"/>
          <p:nvPr/>
        </p:nvSpPr>
        <p:spPr>
          <a:xfrm>
            <a:off x="1008999" y="263111"/>
            <a:ext cx="7345769"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err="1">
                <a:solidFill>
                  <a:schemeClr val="bg1"/>
                </a:solidFill>
                <a:effectLst/>
                <a:latin typeface="Arial Black" panose="020B0A04020102020204" pitchFamily="34" charset="0"/>
                <a:ea typeface="Calibri" panose="020F0502020204030204" pitchFamily="34" charset="0"/>
                <a:cs typeface="Calibri" panose="020F0502020204030204" pitchFamily="34" charset="0"/>
              </a:rPr>
              <a:t>Playbook</a:t>
            </a:r>
            <a:endParaRPr lang="fr-FR" sz="3200" dirty="0">
              <a:solidFill>
                <a:schemeClr val="bg1"/>
              </a:solidFill>
            </a:endParaRPr>
          </a:p>
        </p:txBody>
      </p:sp>
      <p:sp>
        <p:nvSpPr>
          <p:cNvPr id="4" name="Google Shape;1335;p92">
            <a:extLst>
              <a:ext uri="{FF2B5EF4-FFF2-40B4-BE49-F238E27FC236}">
                <a16:creationId xmlns:a16="http://schemas.microsoft.com/office/drawing/2014/main" id="{1320A229-A963-F6DD-6684-06E584B73F5C}"/>
              </a:ext>
            </a:extLst>
          </p:cNvPr>
          <p:cNvSpPr txBox="1"/>
          <p:nvPr/>
        </p:nvSpPr>
        <p:spPr>
          <a:xfrm>
            <a:off x="266766" y="1232493"/>
            <a:ext cx="10116062" cy="1581828"/>
          </a:xfrm>
          <a:prstGeom prst="rect">
            <a:avLst/>
          </a:prstGeom>
          <a:noFill/>
          <a:ln>
            <a:noFill/>
          </a:ln>
        </p:spPr>
        <p:txBody>
          <a:bodyPr spcFirstLastPara="1" wrap="square" lIns="0" tIns="12050" rIns="0" bIns="0" anchor="t" anchorCtr="0">
            <a:spAutoFit/>
          </a:bodyPr>
          <a:lstStyle/>
          <a:p>
            <a:pPr marL="355605" marR="5082" lvl="0" indent="-342900" algn="l" rtl="0">
              <a:lnSpc>
                <a:spcPct val="101600"/>
              </a:lnSpc>
              <a:spcBef>
                <a:spcPts val="0"/>
              </a:spcBef>
              <a:spcAft>
                <a:spcPts val="0"/>
              </a:spcAft>
              <a:buFont typeface="Arial" panose="020B0604020202020204" pitchFamily="34" charset="0"/>
              <a:buChar char="•"/>
            </a:pPr>
            <a:r>
              <a:rPr lang="fr-FR" sz="2000" b="0" i="0" dirty="0">
                <a:solidFill>
                  <a:schemeClr val="bg1"/>
                </a:solidFill>
                <a:effectLst/>
                <a:latin typeface="Calibri" panose="020F0502020204030204" pitchFamily="34" charset="0"/>
                <a:cs typeface="Calibri" panose="020F0502020204030204" pitchFamily="34" charset="0"/>
              </a:rPr>
              <a:t>Les handlers sont des tâches spéciales dans Ansible qui sont déclenchées en réponse à des notifications émises par d'autres tâches. Ils sont souvent utilisés pour effectuer des actions qui doivent être réalisées une seule fois à la fin de l'exécution du </a:t>
            </a:r>
            <a:r>
              <a:rPr lang="fr-FR" sz="2000" b="0" i="0" dirty="0" err="1">
                <a:solidFill>
                  <a:schemeClr val="bg1"/>
                </a:solidFill>
                <a:effectLst/>
                <a:latin typeface="Calibri" panose="020F0502020204030204" pitchFamily="34" charset="0"/>
                <a:cs typeface="Calibri" panose="020F0502020204030204" pitchFamily="34" charset="0"/>
              </a:rPr>
              <a:t>playbook</a:t>
            </a:r>
            <a:r>
              <a:rPr lang="fr-FR" sz="2000" b="0" i="0" dirty="0">
                <a:solidFill>
                  <a:schemeClr val="bg1"/>
                </a:solidFill>
                <a:effectLst/>
                <a:latin typeface="Calibri" panose="020F0502020204030204" pitchFamily="34" charset="0"/>
                <a:cs typeface="Calibri" panose="020F0502020204030204" pitchFamily="34" charset="0"/>
              </a:rPr>
              <a:t>, comme redémarrer un service après une modification de sa configuration. Voici un exemple d'utilisation des handlers dans un </a:t>
            </a:r>
            <a:r>
              <a:rPr lang="fr-FR" sz="2000" b="0" i="0" dirty="0" err="1">
                <a:solidFill>
                  <a:schemeClr val="bg1"/>
                </a:solidFill>
                <a:effectLst/>
                <a:latin typeface="Calibri" panose="020F0502020204030204" pitchFamily="34" charset="0"/>
                <a:cs typeface="Calibri" panose="020F0502020204030204" pitchFamily="34" charset="0"/>
              </a:rPr>
              <a:t>playbook</a:t>
            </a:r>
            <a:r>
              <a:rPr lang="fr-FR" sz="2000" b="0" i="0" dirty="0">
                <a:solidFill>
                  <a:schemeClr val="bg1"/>
                </a:solidFill>
                <a:effectLst/>
                <a:latin typeface="Calibri" panose="020F0502020204030204" pitchFamily="34" charset="0"/>
                <a:cs typeface="Calibri" panose="020F0502020204030204" pitchFamily="34" charset="0"/>
              </a:rPr>
              <a:t> Ansible :</a:t>
            </a:r>
            <a:endParaRPr sz="2000" dirty="0">
              <a:solidFill>
                <a:schemeClr val="bg1"/>
              </a:solidFill>
              <a:latin typeface="Calibri" panose="020F0502020204030204" pitchFamily="34" charset="0"/>
              <a:ea typeface="Courier New"/>
              <a:cs typeface="Calibri" panose="020F0502020204030204" pitchFamily="34" charset="0"/>
              <a:sym typeface="Courier New"/>
            </a:endParaRPr>
          </a:p>
        </p:txBody>
      </p:sp>
      <p:sp>
        <p:nvSpPr>
          <p:cNvPr id="8" name="ZoneTexte 7">
            <a:extLst>
              <a:ext uri="{FF2B5EF4-FFF2-40B4-BE49-F238E27FC236}">
                <a16:creationId xmlns:a16="http://schemas.microsoft.com/office/drawing/2014/main" id="{E41C33C0-9BA8-1635-4E8F-42C309A7A01D}"/>
              </a:ext>
            </a:extLst>
          </p:cNvPr>
          <p:cNvSpPr txBox="1"/>
          <p:nvPr/>
        </p:nvSpPr>
        <p:spPr>
          <a:xfrm>
            <a:off x="835440" y="3054652"/>
            <a:ext cx="7692886" cy="3489417"/>
          </a:xfrm>
          <a:prstGeom prst="rect">
            <a:avLst/>
          </a:prstGeom>
          <a:noFill/>
        </p:spPr>
        <p:txBody>
          <a:bodyPr wrap="square">
            <a:spAutoFit/>
          </a:bodyPr>
          <a:lstStyle/>
          <a:p>
            <a:pPr marL="233138" marR="0" lvl="0" indent="0" algn="l" rtl="0">
              <a:spcBef>
                <a:spcPts val="0"/>
              </a:spcBef>
              <a:spcAft>
                <a:spcPts val="0"/>
              </a:spcAft>
              <a:buNone/>
            </a:pPr>
            <a:r>
              <a:rPr lang="en-US" sz="1800" b="1" dirty="0">
                <a:solidFill>
                  <a:schemeClr val="bg1"/>
                </a:solidFill>
                <a:latin typeface="Courier New"/>
                <a:ea typeface="Courier New"/>
                <a:cs typeface="Courier New"/>
                <a:sym typeface="Courier New"/>
              </a:rPr>
              <a:t>tasks</a:t>
            </a:r>
            <a:r>
              <a:rPr lang="en-US" sz="1800" dirty="0">
                <a:solidFill>
                  <a:schemeClr val="bg1"/>
                </a:solidFill>
                <a:latin typeface="Courier New"/>
                <a:ea typeface="Courier New"/>
                <a:cs typeface="Courier New"/>
                <a:sym typeface="Courier New"/>
              </a:rPr>
              <a:t>:</a:t>
            </a:r>
          </a:p>
          <a:p>
            <a:pPr marL="475169" marR="866485" lvl="0" indent="-242666" algn="l" rtl="0">
              <a:lnSpc>
                <a:spcPct val="102600"/>
              </a:lnSpc>
              <a:spcBef>
                <a:spcPts val="10"/>
              </a:spcBef>
              <a:spcAft>
                <a:spcPts val="0"/>
              </a:spcAft>
              <a:buClr>
                <a:srgbClr val="000000"/>
              </a:buClr>
              <a:buSzPts val="1551"/>
              <a:buFont typeface="Courier New"/>
              <a:buChar char="-"/>
            </a:pPr>
            <a:r>
              <a:rPr lang="en-US" sz="1800" b="1" dirty="0">
                <a:solidFill>
                  <a:schemeClr val="bg1"/>
                </a:solidFill>
                <a:latin typeface="Courier New"/>
                <a:ea typeface="Courier New"/>
                <a:cs typeface="Courier New"/>
                <a:sym typeface="Courier New"/>
              </a:rPr>
              <a:t>- name</a:t>
            </a:r>
            <a:r>
              <a:rPr lang="en-US" sz="1800" dirty="0">
                <a:solidFill>
                  <a:schemeClr val="bg1"/>
                </a:solidFill>
                <a:latin typeface="Courier New"/>
                <a:ea typeface="Courier New"/>
                <a:cs typeface="Courier New"/>
                <a:sym typeface="Courier New"/>
              </a:rPr>
              <a:t>: </a:t>
            </a:r>
            <a:r>
              <a:rPr lang="en-US" sz="1800" b="1" dirty="0">
                <a:solidFill>
                  <a:schemeClr val="bg1"/>
                </a:solidFill>
                <a:latin typeface="Courier New"/>
                <a:ea typeface="Courier New"/>
                <a:cs typeface="Courier New"/>
                <a:sym typeface="Courier New"/>
              </a:rPr>
              <a:t>Ensure httpd package is present  </a:t>
            </a:r>
          </a:p>
          <a:p>
            <a:pPr marL="475169" marR="866485" lvl="0" indent="-242666" algn="l" rtl="0">
              <a:lnSpc>
                <a:spcPct val="102600"/>
              </a:lnSpc>
              <a:spcBef>
                <a:spcPts val="10"/>
              </a:spcBef>
              <a:spcAft>
                <a:spcPts val="0"/>
              </a:spcAft>
              <a:buClr>
                <a:srgbClr val="000000"/>
              </a:buClr>
              <a:buSzPts val="1551"/>
              <a:buFont typeface="Courier New"/>
              <a:buChar char="-"/>
            </a:pPr>
            <a:r>
              <a:rPr lang="en-US" b="1" dirty="0">
                <a:solidFill>
                  <a:schemeClr val="bg1"/>
                </a:solidFill>
                <a:latin typeface="Courier New"/>
                <a:ea typeface="Courier New"/>
                <a:cs typeface="Courier New"/>
                <a:sym typeface="Courier New"/>
              </a:rPr>
              <a:t>  </a:t>
            </a:r>
            <a:r>
              <a:rPr lang="en-US" sz="1800" b="1" dirty="0">
                <a:solidFill>
                  <a:schemeClr val="bg1"/>
                </a:solidFill>
                <a:latin typeface="Courier New"/>
                <a:ea typeface="Courier New"/>
                <a:cs typeface="Courier New"/>
                <a:sym typeface="Courier New"/>
              </a:rPr>
              <a:t>yum</a:t>
            </a:r>
            <a:r>
              <a:rPr lang="en-US" sz="1800" dirty="0">
                <a:solidFill>
                  <a:schemeClr val="bg1"/>
                </a:solidFill>
                <a:latin typeface="Courier New"/>
                <a:ea typeface="Courier New"/>
                <a:cs typeface="Courier New"/>
                <a:sym typeface="Courier New"/>
              </a:rPr>
              <a:t>:</a:t>
            </a:r>
          </a:p>
          <a:p>
            <a:pPr marL="714661" marR="0" lvl="0" indent="0" algn="l" rtl="0">
              <a:spcBef>
                <a:spcPts val="35"/>
              </a:spcBef>
              <a:spcAft>
                <a:spcPts val="0"/>
              </a:spcAft>
              <a:buNone/>
            </a:pPr>
            <a:r>
              <a:rPr lang="en-US" sz="1800" b="1" dirty="0">
                <a:solidFill>
                  <a:schemeClr val="bg1"/>
                </a:solidFill>
                <a:latin typeface="Courier New"/>
                <a:ea typeface="Courier New"/>
                <a:cs typeface="Courier New"/>
                <a:sym typeface="Courier New"/>
              </a:rPr>
              <a:t>  name</a:t>
            </a:r>
            <a:r>
              <a:rPr lang="en-US" sz="1800" dirty="0">
                <a:solidFill>
                  <a:schemeClr val="bg1"/>
                </a:solidFill>
                <a:latin typeface="Courier New"/>
                <a:ea typeface="Courier New"/>
                <a:cs typeface="Courier New"/>
                <a:sym typeface="Courier New"/>
              </a:rPr>
              <a:t>: httpd</a:t>
            </a:r>
          </a:p>
          <a:p>
            <a:pPr marL="714661" marR="0" lvl="0" indent="0" algn="l" rtl="0">
              <a:spcBef>
                <a:spcPts val="40"/>
              </a:spcBef>
              <a:spcAft>
                <a:spcPts val="0"/>
              </a:spcAft>
              <a:buNone/>
            </a:pPr>
            <a:r>
              <a:rPr lang="en-US" sz="1800" b="1" dirty="0">
                <a:solidFill>
                  <a:schemeClr val="bg1"/>
                </a:solidFill>
                <a:latin typeface="Courier New"/>
                <a:ea typeface="Courier New"/>
                <a:cs typeface="Courier New"/>
                <a:sym typeface="Courier New"/>
              </a:rPr>
              <a:t>  state</a:t>
            </a:r>
            <a:r>
              <a:rPr lang="en-US" sz="1800" dirty="0">
                <a:solidFill>
                  <a:schemeClr val="bg1"/>
                </a:solidFill>
                <a:latin typeface="Courier New"/>
                <a:ea typeface="Courier New"/>
                <a:cs typeface="Courier New"/>
                <a:sym typeface="Courier New"/>
              </a:rPr>
              <a:t>: latest</a:t>
            </a:r>
          </a:p>
          <a:p>
            <a:pPr marL="473898" marR="0" lvl="0" indent="0" algn="l" rtl="0">
              <a:spcBef>
                <a:spcPts val="35"/>
              </a:spcBef>
              <a:spcAft>
                <a:spcPts val="0"/>
              </a:spcAft>
              <a:buNone/>
            </a:pPr>
            <a:r>
              <a:rPr lang="en-US" sz="1800" b="1" dirty="0">
                <a:solidFill>
                  <a:schemeClr val="bg1"/>
                </a:solidFill>
                <a:latin typeface="Courier New"/>
                <a:ea typeface="Courier New"/>
                <a:cs typeface="Courier New"/>
                <a:sym typeface="Courier New"/>
              </a:rPr>
              <a:t>  notify</a:t>
            </a:r>
            <a:r>
              <a:rPr lang="en-US" sz="1800" dirty="0">
                <a:solidFill>
                  <a:schemeClr val="bg1"/>
                </a:solidFill>
                <a:latin typeface="Courier New"/>
                <a:ea typeface="Courier New"/>
                <a:cs typeface="Courier New"/>
                <a:sym typeface="Courier New"/>
              </a:rPr>
              <a:t>: </a:t>
            </a:r>
            <a:r>
              <a:rPr lang="en-US" sz="1800" dirty="0" err="1">
                <a:solidFill>
                  <a:schemeClr val="bg1"/>
                </a:solidFill>
                <a:latin typeface="Courier New"/>
                <a:ea typeface="Courier New"/>
                <a:cs typeface="Courier New"/>
                <a:sym typeface="Courier New"/>
              </a:rPr>
              <a:t>restart_httpd</a:t>
            </a:r>
            <a:endParaRPr lang="en-US" sz="1800" dirty="0">
              <a:solidFill>
                <a:schemeClr val="bg1"/>
              </a:solidFill>
              <a:latin typeface="Courier New"/>
              <a:ea typeface="Courier New"/>
              <a:cs typeface="Courier New"/>
              <a:sym typeface="Courier New"/>
            </a:endParaRPr>
          </a:p>
          <a:p>
            <a:pPr marL="0" marR="0" lvl="0" indent="0" algn="l" rtl="0">
              <a:spcBef>
                <a:spcPts val="45"/>
              </a:spcBef>
              <a:spcAft>
                <a:spcPts val="0"/>
              </a:spcAft>
              <a:buNone/>
            </a:pPr>
            <a:endParaRPr lang="en-US" sz="2000" dirty="0">
              <a:solidFill>
                <a:schemeClr val="bg1"/>
              </a:solidFill>
              <a:latin typeface="Courier New"/>
              <a:ea typeface="Courier New"/>
              <a:cs typeface="Courier New"/>
              <a:sym typeface="Courier New"/>
            </a:endParaRPr>
          </a:p>
          <a:p>
            <a:pPr marL="233138" marR="0" lvl="0" indent="0" algn="l" rtl="0">
              <a:spcBef>
                <a:spcPts val="0"/>
              </a:spcBef>
              <a:spcAft>
                <a:spcPts val="0"/>
              </a:spcAft>
              <a:buNone/>
            </a:pPr>
            <a:r>
              <a:rPr lang="en-US" sz="1800" b="1" dirty="0">
                <a:solidFill>
                  <a:schemeClr val="bg1"/>
                </a:solidFill>
                <a:latin typeface="Courier New"/>
                <a:ea typeface="Courier New"/>
                <a:cs typeface="Courier New"/>
                <a:sym typeface="Courier New"/>
              </a:rPr>
              <a:t>handlers</a:t>
            </a:r>
            <a:r>
              <a:rPr lang="en-US" sz="1800" dirty="0">
                <a:solidFill>
                  <a:schemeClr val="bg1"/>
                </a:solidFill>
                <a:latin typeface="Courier New"/>
                <a:ea typeface="Courier New"/>
                <a:cs typeface="Courier New"/>
                <a:sym typeface="Courier New"/>
              </a:rPr>
              <a:t>:</a:t>
            </a:r>
          </a:p>
          <a:p>
            <a:pPr marL="473898" marR="0" lvl="0" indent="-241397" algn="l" rtl="0">
              <a:spcBef>
                <a:spcPts val="60"/>
              </a:spcBef>
              <a:spcAft>
                <a:spcPts val="0"/>
              </a:spcAft>
              <a:buClr>
                <a:srgbClr val="000000"/>
              </a:buClr>
              <a:buSzPts val="1551"/>
              <a:buFont typeface="Courier New"/>
              <a:buChar char="-"/>
            </a:pPr>
            <a:r>
              <a:rPr lang="en-US" sz="1800" b="1" dirty="0">
                <a:solidFill>
                  <a:schemeClr val="bg1"/>
                </a:solidFill>
                <a:latin typeface="Courier New"/>
                <a:ea typeface="Courier New"/>
                <a:cs typeface="Courier New"/>
                <a:sym typeface="Courier New"/>
              </a:rPr>
              <a:t>- name</a:t>
            </a:r>
            <a:r>
              <a:rPr lang="en-US" sz="1800" dirty="0">
                <a:solidFill>
                  <a:schemeClr val="bg1"/>
                </a:solidFill>
                <a:latin typeface="Courier New"/>
                <a:ea typeface="Courier New"/>
                <a:cs typeface="Courier New"/>
                <a:sym typeface="Courier New"/>
              </a:rPr>
              <a:t>: </a:t>
            </a:r>
            <a:r>
              <a:rPr lang="en-US" sz="1800" b="1" dirty="0" err="1">
                <a:solidFill>
                  <a:schemeClr val="bg1"/>
                </a:solidFill>
                <a:latin typeface="Courier New"/>
                <a:ea typeface="Courier New"/>
                <a:cs typeface="Courier New"/>
                <a:sym typeface="Courier New"/>
              </a:rPr>
              <a:t>restart_httpd</a:t>
            </a:r>
            <a:endParaRPr lang="en-US" sz="1800" dirty="0">
              <a:solidFill>
                <a:schemeClr val="bg1"/>
              </a:solidFill>
              <a:latin typeface="Courier New"/>
              <a:ea typeface="Courier New"/>
              <a:cs typeface="Courier New"/>
              <a:sym typeface="Courier New"/>
            </a:endParaRPr>
          </a:p>
          <a:p>
            <a:pPr marL="475169" marR="0" lvl="0" indent="0" algn="l" rtl="0">
              <a:spcBef>
                <a:spcPts val="50"/>
              </a:spcBef>
              <a:spcAft>
                <a:spcPts val="0"/>
              </a:spcAft>
              <a:buNone/>
            </a:pPr>
            <a:r>
              <a:rPr lang="en-US" sz="1800" b="1" dirty="0">
                <a:solidFill>
                  <a:schemeClr val="bg1"/>
                </a:solidFill>
                <a:latin typeface="Courier New"/>
                <a:ea typeface="Courier New"/>
                <a:cs typeface="Courier New"/>
                <a:sym typeface="Courier New"/>
              </a:rPr>
              <a:t>  service</a:t>
            </a:r>
            <a:r>
              <a:rPr lang="en-US" sz="1800" dirty="0">
                <a:solidFill>
                  <a:schemeClr val="bg1"/>
                </a:solidFill>
                <a:latin typeface="Courier New"/>
                <a:ea typeface="Courier New"/>
                <a:cs typeface="Courier New"/>
                <a:sym typeface="Courier New"/>
              </a:rPr>
              <a:t>:</a:t>
            </a:r>
          </a:p>
          <a:p>
            <a:pPr marL="714661" marR="0" lvl="0" indent="0" algn="l" rtl="0">
              <a:spcBef>
                <a:spcPts val="40"/>
              </a:spcBef>
              <a:spcAft>
                <a:spcPts val="0"/>
              </a:spcAft>
              <a:buNone/>
            </a:pPr>
            <a:r>
              <a:rPr lang="en-US" sz="1800" b="1" dirty="0">
                <a:solidFill>
                  <a:schemeClr val="bg1"/>
                </a:solidFill>
                <a:latin typeface="Courier New"/>
                <a:ea typeface="Courier New"/>
                <a:cs typeface="Courier New"/>
                <a:sym typeface="Courier New"/>
              </a:rPr>
              <a:t>  name</a:t>
            </a:r>
            <a:r>
              <a:rPr lang="en-US" sz="1800" dirty="0">
                <a:solidFill>
                  <a:schemeClr val="bg1"/>
                </a:solidFill>
                <a:latin typeface="Courier New"/>
                <a:ea typeface="Courier New"/>
                <a:cs typeface="Courier New"/>
                <a:sym typeface="Courier New"/>
              </a:rPr>
              <a:t>: httpd</a:t>
            </a:r>
          </a:p>
          <a:p>
            <a:pPr marL="714661" marR="0" lvl="0" indent="0" algn="l" rtl="0">
              <a:spcBef>
                <a:spcPts val="35"/>
              </a:spcBef>
              <a:spcAft>
                <a:spcPts val="0"/>
              </a:spcAft>
              <a:buNone/>
            </a:pPr>
            <a:r>
              <a:rPr lang="en-US" sz="1800" b="1" dirty="0">
                <a:solidFill>
                  <a:schemeClr val="bg1"/>
                </a:solidFill>
                <a:latin typeface="Courier New"/>
                <a:ea typeface="Courier New"/>
                <a:cs typeface="Courier New"/>
                <a:sym typeface="Courier New"/>
              </a:rPr>
              <a:t>  state</a:t>
            </a:r>
            <a:r>
              <a:rPr lang="en-US" sz="1800" dirty="0">
                <a:solidFill>
                  <a:schemeClr val="bg1"/>
                </a:solidFill>
                <a:latin typeface="Courier New"/>
                <a:ea typeface="Courier New"/>
                <a:cs typeface="Courier New"/>
                <a:sym typeface="Courier New"/>
              </a:rPr>
              <a:t>: restarted</a:t>
            </a:r>
            <a:endParaRPr lang="fr-FR" dirty="0">
              <a:solidFill>
                <a:schemeClr val="bg1"/>
              </a:solidFill>
            </a:endParaRPr>
          </a:p>
        </p:txBody>
      </p:sp>
      <p:sp>
        <p:nvSpPr>
          <p:cNvPr id="9" name="Google Shape;1425;p96">
            <a:extLst>
              <a:ext uri="{FF2B5EF4-FFF2-40B4-BE49-F238E27FC236}">
                <a16:creationId xmlns:a16="http://schemas.microsoft.com/office/drawing/2014/main" id="{497DD4D4-6CE0-93FC-B08E-AAA20B750684}"/>
              </a:ext>
            </a:extLst>
          </p:cNvPr>
          <p:cNvSpPr txBox="1"/>
          <p:nvPr/>
        </p:nvSpPr>
        <p:spPr>
          <a:xfrm>
            <a:off x="8245263" y="2943050"/>
            <a:ext cx="2041747" cy="1767312"/>
          </a:xfrm>
          <a:prstGeom prst="rect">
            <a:avLst/>
          </a:prstGeom>
          <a:solidFill>
            <a:srgbClr val="BEBEBE"/>
          </a:solidFill>
          <a:ln>
            <a:noFill/>
          </a:ln>
        </p:spPr>
        <p:txBody>
          <a:bodyPr spcFirstLastPara="1" wrap="square" lIns="0" tIns="39375" rIns="0" bIns="0" anchor="t" anchorCtr="0">
            <a:spAutoFit/>
          </a:bodyPr>
          <a:lstStyle/>
          <a:p>
            <a:pPr marL="74325" marR="122604" lvl="0" indent="0" algn="l" rtl="0">
              <a:lnSpc>
                <a:spcPct val="100600"/>
              </a:lnSpc>
              <a:spcBef>
                <a:spcPts val="0"/>
              </a:spcBef>
              <a:spcAft>
                <a:spcPts val="0"/>
              </a:spcAft>
              <a:buNone/>
            </a:pPr>
            <a:r>
              <a:rPr lang="en-US" sz="1851">
                <a:solidFill>
                  <a:schemeClr val="dk1"/>
                </a:solidFill>
                <a:latin typeface="Arial"/>
                <a:ea typeface="Arial"/>
                <a:cs typeface="Arial"/>
                <a:sym typeface="Arial"/>
              </a:rPr>
              <a:t>Si </a:t>
            </a:r>
            <a:r>
              <a:rPr lang="en-US" sz="1851" b="1">
                <a:solidFill>
                  <a:srgbClr val="FF0000"/>
                </a:solidFill>
                <a:latin typeface="Arial"/>
                <a:ea typeface="Arial"/>
                <a:cs typeface="Arial"/>
                <a:sym typeface="Arial"/>
              </a:rPr>
              <a:t>une </a:t>
            </a:r>
            <a:r>
              <a:rPr lang="en-US" sz="1851">
                <a:solidFill>
                  <a:schemeClr val="dk1"/>
                </a:solidFill>
                <a:latin typeface="Arial"/>
                <a:ea typeface="Arial"/>
                <a:cs typeface="Arial"/>
                <a:sym typeface="Arial"/>
              </a:rPr>
              <a:t>des  tâches notifie </a:t>
            </a:r>
            <a:r>
              <a:rPr lang="en-US" sz="1851" b="1">
                <a:solidFill>
                  <a:srgbClr val="FF0000"/>
                </a:solidFill>
                <a:latin typeface="Arial"/>
                <a:ea typeface="Arial"/>
                <a:cs typeface="Arial"/>
                <a:sym typeface="Arial"/>
              </a:rPr>
              <a:t>un  changement</a:t>
            </a:r>
            <a:r>
              <a:rPr lang="en-US" sz="1851">
                <a:solidFill>
                  <a:schemeClr val="dk1"/>
                </a:solidFill>
                <a:latin typeface="Arial"/>
                <a:ea typeface="Arial"/>
                <a:cs typeface="Arial"/>
                <a:sym typeface="Arial"/>
              </a:rPr>
              <a:t>, le  handler sera  notifié </a:t>
            </a:r>
            <a:r>
              <a:rPr lang="en-US" sz="1851" b="1">
                <a:solidFill>
                  <a:schemeClr val="dk1"/>
                </a:solidFill>
                <a:latin typeface="Arial"/>
                <a:ea typeface="Arial"/>
                <a:cs typeface="Arial"/>
                <a:sym typeface="Arial"/>
              </a:rPr>
              <a:t>une seule  fois.</a:t>
            </a:r>
            <a:endParaRPr sz="1851">
              <a:solidFill>
                <a:schemeClr val="dk1"/>
              </a:solidFill>
              <a:latin typeface="Arial"/>
              <a:ea typeface="Arial"/>
              <a:cs typeface="Arial"/>
              <a:sym typeface="Arial"/>
            </a:endParaRPr>
          </a:p>
        </p:txBody>
      </p:sp>
      <p:sp>
        <p:nvSpPr>
          <p:cNvPr id="10" name="Google Shape;1448;p97">
            <a:extLst>
              <a:ext uri="{FF2B5EF4-FFF2-40B4-BE49-F238E27FC236}">
                <a16:creationId xmlns:a16="http://schemas.microsoft.com/office/drawing/2014/main" id="{B9D4C8B2-87F1-448F-FD6A-C20946743D90}"/>
              </a:ext>
            </a:extLst>
          </p:cNvPr>
          <p:cNvSpPr txBox="1"/>
          <p:nvPr/>
        </p:nvSpPr>
        <p:spPr>
          <a:xfrm>
            <a:off x="6139608" y="3858195"/>
            <a:ext cx="2041747" cy="1767312"/>
          </a:xfrm>
          <a:prstGeom prst="rect">
            <a:avLst/>
          </a:prstGeom>
          <a:solidFill>
            <a:srgbClr val="BEBEBE"/>
          </a:solidFill>
          <a:ln>
            <a:noFill/>
          </a:ln>
        </p:spPr>
        <p:txBody>
          <a:bodyPr spcFirstLastPara="1" wrap="square" lIns="0" tIns="39375" rIns="0" bIns="0" anchor="t" anchorCtr="0">
            <a:spAutoFit/>
          </a:bodyPr>
          <a:lstStyle/>
          <a:p>
            <a:pPr marL="74325" marR="122604" lvl="0" indent="0" algn="l" rtl="0">
              <a:lnSpc>
                <a:spcPct val="100600"/>
              </a:lnSpc>
              <a:spcBef>
                <a:spcPts val="0"/>
              </a:spcBef>
              <a:spcAft>
                <a:spcPts val="0"/>
              </a:spcAft>
              <a:buNone/>
            </a:pPr>
            <a:r>
              <a:rPr lang="en-US" sz="1851">
                <a:solidFill>
                  <a:schemeClr val="dk1"/>
                </a:solidFill>
                <a:latin typeface="Arial"/>
                <a:ea typeface="Arial"/>
                <a:cs typeface="Arial"/>
                <a:sym typeface="Arial"/>
              </a:rPr>
              <a:t>Si les </a:t>
            </a:r>
            <a:r>
              <a:rPr lang="en-US" sz="1851" b="1">
                <a:solidFill>
                  <a:srgbClr val="FF0000"/>
                </a:solidFill>
                <a:latin typeface="Arial"/>
                <a:ea typeface="Arial"/>
                <a:cs typeface="Arial"/>
                <a:sym typeface="Arial"/>
              </a:rPr>
              <a:t>deux  </a:t>
            </a:r>
            <a:r>
              <a:rPr lang="en-US" sz="1851">
                <a:solidFill>
                  <a:schemeClr val="dk1"/>
                </a:solidFill>
                <a:latin typeface="Arial"/>
                <a:ea typeface="Arial"/>
                <a:cs typeface="Arial"/>
                <a:sym typeface="Arial"/>
              </a:rPr>
              <a:t>tâches notifie </a:t>
            </a:r>
            <a:r>
              <a:rPr lang="en-US" sz="1851" b="1">
                <a:solidFill>
                  <a:srgbClr val="FF0000"/>
                </a:solidFill>
                <a:latin typeface="Arial"/>
                <a:ea typeface="Arial"/>
                <a:cs typeface="Arial"/>
                <a:sym typeface="Arial"/>
              </a:rPr>
              <a:t>un  changement</a:t>
            </a:r>
            <a:r>
              <a:rPr lang="en-US" sz="1851">
                <a:solidFill>
                  <a:schemeClr val="dk1"/>
                </a:solidFill>
                <a:latin typeface="Arial"/>
                <a:ea typeface="Arial"/>
                <a:cs typeface="Arial"/>
                <a:sym typeface="Arial"/>
              </a:rPr>
              <a:t>, le  handler sera  notifié </a:t>
            </a:r>
            <a:r>
              <a:rPr lang="en-US" sz="1851" b="1">
                <a:solidFill>
                  <a:schemeClr val="dk1"/>
                </a:solidFill>
                <a:latin typeface="Arial"/>
                <a:ea typeface="Arial"/>
                <a:cs typeface="Arial"/>
                <a:sym typeface="Arial"/>
              </a:rPr>
              <a:t>une seule  fois.</a:t>
            </a:r>
            <a:endParaRPr sz="1851">
              <a:solidFill>
                <a:schemeClr val="dk1"/>
              </a:solidFill>
              <a:latin typeface="Arial"/>
              <a:ea typeface="Arial"/>
              <a:cs typeface="Arial"/>
              <a:sym typeface="Arial"/>
            </a:endParaRPr>
          </a:p>
        </p:txBody>
      </p:sp>
      <p:sp>
        <p:nvSpPr>
          <p:cNvPr id="11" name="Google Shape;1464;p98">
            <a:extLst>
              <a:ext uri="{FF2B5EF4-FFF2-40B4-BE49-F238E27FC236}">
                <a16:creationId xmlns:a16="http://schemas.microsoft.com/office/drawing/2014/main" id="{E25EF939-5351-5AE9-BD35-1DCF5E35AD9E}"/>
              </a:ext>
            </a:extLst>
          </p:cNvPr>
          <p:cNvSpPr txBox="1"/>
          <p:nvPr/>
        </p:nvSpPr>
        <p:spPr>
          <a:xfrm>
            <a:off x="8354768" y="5109897"/>
            <a:ext cx="2296490" cy="1254716"/>
          </a:xfrm>
          <a:prstGeom prst="rect">
            <a:avLst/>
          </a:prstGeom>
          <a:solidFill>
            <a:srgbClr val="BEBEBE"/>
          </a:solidFill>
          <a:ln>
            <a:noFill/>
          </a:ln>
        </p:spPr>
        <p:txBody>
          <a:bodyPr spcFirstLastPara="1" wrap="square" lIns="0" tIns="24775" rIns="0" bIns="0" anchor="t" anchorCtr="0">
            <a:spAutoFit/>
          </a:bodyPr>
          <a:lstStyle/>
          <a:p>
            <a:pPr marL="166437" marR="224880" lvl="0" indent="0" algn="l" rtl="0">
              <a:lnSpc>
                <a:spcPct val="102899"/>
              </a:lnSpc>
              <a:spcBef>
                <a:spcPts val="0"/>
              </a:spcBef>
              <a:spcAft>
                <a:spcPts val="0"/>
              </a:spcAft>
              <a:buNone/>
            </a:pPr>
            <a:r>
              <a:rPr lang="en-US" sz="1551">
                <a:solidFill>
                  <a:schemeClr val="dk1"/>
                </a:solidFill>
                <a:latin typeface="Arial"/>
                <a:ea typeface="Arial"/>
                <a:cs typeface="Arial"/>
                <a:sym typeface="Arial"/>
              </a:rPr>
              <a:t>Si </a:t>
            </a:r>
            <a:r>
              <a:rPr lang="en-US" sz="1551" b="1">
                <a:solidFill>
                  <a:srgbClr val="FF0000"/>
                </a:solidFill>
                <a:latin typeface="Arial"/>
                <a:ea typeface="Arial"/>
                <a:cs typeface="Arial"/>
                <a:sym typeface="Arial"/>
              </a:rPr>
              <a:t>aucune </a:t>
            </a:r>
            <a:r>
              <a:rPr lang="en-US" sz="1551">
                <a:solidFill>
                  <a:schemeClr val="dk1"/>
                </a:solidFill>
                <a:latin typeface="Arial"/>
                <a:ea typeface="Arial"/>
                <a:cs typeface="Arial"/>
                <a:sym typeface="Arial"/>
              </a:rPr>
              <a:t>tâche  notifie </a:t>
            </a:r>
            <a:r>
              <a:rPr lang="en-US" sz="1551" b="1">
                <a:solidFill>
                  <a:srgbClr val="FF0000"/>
                </a:solidFill>
                <a:latin typeface="Arial"/>
                <a:ea typeface="Arial"/>
                <a:cs typeface="Arial"/>
                <a:sym typeface="Arial"/>
              </a:rPr>
              <a:t>de  changement</a:t>
            </a:r>
            <a:r>
              <a:rPr lang="en-US" sz="1551">
                <a:solidFill>
                  <a:schemeClr val="dk1"/>
                </a:solidFill>
                <a:latin typeface="Arial"/>
                <a:ea typeface="Arial"/>
                <a:cs typeface="Arial"/>
                <a:sym typeface="Arial"/>
              </a:rPr>
              <a:t>, le  handler ne sera pas  notifié.</a:t>
            </a:r>
            <a:endParaRPr sz="1551">
              <a:solidFill>
                <a:schemeClr val="dk1"/>
              </a:solidFill>
              <a:latin typeface="Arial"/>
              <a:ea typeface="Arial"/>
              <a:cs typeface="Arial"/>
              <a:sym typeface="Arial"/>
            </a:endParaRPr>
          </a:p>
        </p:txBody>
      </p:sp>
    </p:spTree>
    <p:extLst>
      <p:ext uri="{BB962C8B-B14F-4D97-AF65-F5344CB8AC3E}">
        <p14:creationId xmlns:p14="http://schemas.microsoft.com/office/powerpoint/2010/main" val="20361684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43</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sp>
        <p:nvSpPr>
          <p:cNvPr id="3" name="ZoneTexte 2">
            <a:extLst>
              <a:ext uri="{FF2B5EF4-FFF2-40B4-BE49-F238E27FC236}">
                <a16:creationId xmlns:a16="http://schemas.microsoft.com/office/drawing/2014/main" id="{F70BC982-6167-B5DD-BB35-C1AD4CF32491}"/>
              </a:ext>
            </a:extLst>
          </p:cNvPr>
          <p:cNvSpPr txBox="1"/>
          <p:nvPr/>
        </p:nvSpPr>
        <p:spPr>
          <a:xfrm>
            <a:off x="1008999" y="263111"/>
            <a:ext cx="7345769"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err="1">
                <a:solidFill>
                  <a:schemeClr val="bg1"/>
                </a:solidFill>
                <a:effectLst/>
                <a:latin typeface="Arial Black" panose="020B0A04020102020204" pitchFamily="34" charset="0"/>
                <a:ea typeface="Calibri" panose="020F0502020204030204" pitchFamily="34" charset="0"/>
                <a:cs typeface="Calibri" panose="020F0502020204030204" pitchFamily="34" charset="0"/>
              </a:rPr>
              <a:t>Playbook</a:t>
            </a:r>
            <a:endParaRPr lang="fr-FR" sz="3200" dirty="0">
              <a:solidFill>
                <a:schemeClr val="bg1"/>
              </a:solidFill>
            </a:endParaRPr>
          </a:p>
        </p:txBody>
      </p:sp>
      <p:sp>
        <p:nvSpPr>
          <p:cNvPr id="8" name="ZoneTexte 7">
            <a:extLst>
              <a:ext uri="{FF2B5EF4-FFF2-40B4-BE49-F238E27FC236}">
                <a16:creationId xmlns:a16="http://schemas.microsoft.com/office/drawing/2014/main" id="{E41C33C0-9BA8-1635-4E8F-42C309A7A01D}"/>
              </a:ext>
            </a:extLst>
          </p:cNvPr>
          <p:cNvSpPr txBox="1"/>
          <p:nvPr/>
        </p:nvSpPr>
        <p:spPr>
          <a:xfrm>
            <a:off x="661882" y="1153754"/>
            <a:ext cx="7692886" cy="5355312"/>
          </a:xfrm>
          <a:prstGeom prst="rect">
            <a:avLst/>
          </a:prstGeom>
          <a:noFill/>
        </p:spPr>
        <p:txBody>
          <a:bodyPr wrap="square">
            <a:spAutoFit/>
          </a:bodyPr>
          <a:lstStyle/>
          <a:p>
            <a:pPr marL="233138" marR="0" lvl="0" indent="0" algn="l" rtl="0">
              <a:spcBef>
                <a:spcPts val="0"/>
              </a:spcBef>
              <a:spcAft>
                <a:spcPts val="0"/>
              </a:spcAft>
              <a:buNone/>
            </a:pPr>
            <a:r>
              <a:rPr lang="en-US" sz="1800" b="1" dirty="0">
                <a:solidFill>
                  <a:schemeClr val="bg1"/>
                </a:solidFill>
                <a:latin typeface="Courier New"/>
                <a:ea typeface="Courier New"/>
                <a:cs typeface="Courier New"/>
                <a:sym typeface="Courier New"/>
              </a:rPr>
              <a:t>tasks:</a:t>
            </a:r>
          </a:p>
          <a:p>
            <a:pPr marL="233138" marR="0" lvl="0" indent="0" algn="l" rtl="0">
              <a:spcBef>
                <a:spcPts val="0"/>
              </a:spcBef>
              <a:spcAft>
                <a:spcPts val="0"/>
              </a:spcAft>
              <a:buNone/>
            </a:pPr>
            <a:r>
              <a:rPr lang="en-US" sz="1800" b="1" dirty="0">
                <a:solidFill>
                  <a:schemeClr val="bg1"/>
                </a:solidFill>
                <a:latin typeface="Courier New"/>
                <a:ea typeface="Courier New"/>
                <a:cs typeface="Courier New"/>
                <a:sym typeface="Courier New"/>
              </a:rPr>
              <a:t>- name: Template configuration file</a:t>
            </a:r>
          </a:p>
          <a:p>
            <a:pPr marL="233138" marR="0" lvl="0" indent="0" algn="l" rtl="0">
              <a:spcBef>
                <a:spcPts val="0"/>
              </a:spcBef>
              <a:spcAft>
                <a:spcPts val="0"/>
              </a:spcAft>
              <a:buNone/>
            </a:pPr>
            <a:r>
              <a:rPr lang="en-US" sz="1800" b="1" dirty="0">
                <a:solidFill>
                  <a:schemeClr val="bg1"/>
                </a:solidFill>
                <a:latin typeface="Courier New"/>
                <a:ea typeface="Courier New"/>
                <a:cs typeface="Courier New"/>
                <a:sym typeface="Courier New"/>
              </a:rPr>
              <a:t>  </a:t>
            </a:r>
            <a:r>
              <a:rPr lang="en-US" sz="1800" b="1" dirty="0" err="1">
                <a:solidFill>
                  <a:schemeClr val="bg1"/>
                </a:solidFill>
                <a:latin typeface="Courier New"/>
                <a:ea typeface="Courier New"/>
                <a:cs typeface="Courier New"/>
                <a:sym typeface="Courier New"/>
              </a:rPr>
              <a:t>ansible.builtin.template</a:t>
            </a:r>
            <a:r>
              <a:rPr lang="en-US" sz="1800" b="1" dirty="0">
                <a:solidFill>
                  <a:schemeClr val="bg1"/>
                </a:solidFill>
                <a:latin typeface="Courier New"/>
                <a:ea typeface="Courier New"/>
                <a:cs typeface="Courier New"/>
                <a:sym typeface="Courier New"/>
              </a:rPr>
              <a:t>:</a:t>
            </a:r>
          </a:p>
          <a:p>
            <a:pPr marL="233138" marR="0" lvl="0" indent="0" algn="l" rtl="0">
              <a:spcBef>
                <a:spcPts val="0"/>
              </a:spcBef>
              <a:spcAft>
                <a:spcPts val="0"/>
              </a:spcAft>
              <a:buNone/>
            </a:pPr>
            <a:r>
              <a:rPr lang="en-US" sz="1800" b="1" dirty="0">
                <a:solidFill>
                  <a:schemeClr val="bg1"/>
                </a:solidFill>
                <a:latin typeface="Courier New"/>
                <a:ea typeface="Courier New"/>
                <a:cs typeface="Courier New"/>
                <a:sym typeface="Courier New"/>
              </a:rPr>
              <a:t>    </a:t>
            </a:r>
            <a:r>
              <a:rPr lang="en-US" sz="1800" b="1" dirty="0" err="1">
                <a:solidFill>
                  <a:schemeClr val="bg1"/>
                </a:solidFill>
                <a:latin typeface="Courier New"/>
                <a:ea typeface="Courier New"/>
                <a:cs typeface="Courier New"/>
                <a:sym typeface="Courier New"/>
              </a:rPr>
              <a:t>src</a:t>
            </a:r>
            <a:r>
              <a:rPr lang="en-US" sz="1800" b="1" dirty="0">
                <a:solidFill>
                  <a:schemeClr val="bg1"/>
                </a:solidFill>
                <a:latin typeface="Courier New"/>
                <a:ea typeface="Courier New"/>
                <a:cs typeface="Courier New"/>
                <a:sym typeface="Courier New"/>
              </a:rPr>
              <a:t>: template.j2</a:t>
            </a:r>
          </a:p>
          <a:p>
            <a:pPr marL="233138" marR="0" lvl="0" indent="0" algn="l" rtl="0">
              <a:spcBef>
                <a:spcPts val="0"/>
              </a:spcBef>
              <a:spcAft>
                <a:spcPts val="0"/>
              </a:spcAft>
              <a:buNone/>
            </a:pPr>
            <a:r>
              <a:rPr lang="en-US" sz="1800" b="1" dirty="0">
                <a:solidFill>
                  <a:schemeClr val="bg1"/>
                </a:solidFill>
                <a:latin typeface="Courier New"/>
                <a:ea typeface="Courier New"/>
                <a:cs typeface="Courier New"/>
                <a:sym typeface="Courier New"/>
              </a:rPr>
              <a:t>    </a:t>
            </a:r>
            <a:r>
              <a:rPr lang="en-US" sz="1800" b="1" dirty="0" err="1">
                <a:solidFill>
                  <a:schemeClr val="bg1"/>
                </a:solidFill>
                <a:latin typeface="Courier New"/>
                <a:ea typeface="Courier New"/>
                <a:cs typeface="Courier New"/>
                <a:sym typeface="Courier New"/>
              </a:rPr>
              <a:t>dest</a:t>
            </a:r>
            <a:r>
              <a:rPr lang="en-US" sz="1800" b="1" dirty="0">
                <a:solidFill>
                  <a:schemeClr val="bg1"/>
                </a:solidFill>
                <a:latin typeface="Courier New"/>
                <a:ea typeface="Courier New"/>
                <a:cs typeface="Courier New"/>
                <a:sym typeface="Courier New"/>
              </a:rPr>
              <a:t>: /</a:t>
            </a:r>
            <a:r>
              <a:rPr lang="en-US" sz="1800" b="1" dirty="0" err="1">
                <a:solidFill>
                  <a:schemeClr val="bg1"/>
                </a:solidFill>
                <a:latin typeface="Courier New"/>
                <a:ea typeface="Courier New"/>
                <a:cs typeface="Courier New"/>
                <a:sym typeface="Courier New"/>
              </a:rPr>
              <a:t>etc</a:t>
            </a:r>
            <a:r>
              <a:rPr lang="en-US" sz="1800" b="1" dirty="0">
                <a:solidFill>
                  <a:schemeClr val="bg1"/>
                </a:solidFill>
                <a:latin typeface="Courier New"/>
                <a:ea typeface="Courier New"/>
                <a:cs typeface="Courier New"/>
                <a:sym typeface="Courier New"/>
              </a:rPr>
              <a:t>/</a:t>
            </a:r>
            <a:r>
              <a:rPr lang="en-US" sz="1800" b="1" dirty="0" err="1">
                <a:solidFill>
                  <a:schemeClr val="bg1"/>
                </a:solidFill>
                <a:latin typeface="Courier New"/>
                <a:ea typeface="Courier New"/>
                <a:cs typeface="Courier New"/>
                <a:sym typeface="Courier New"/>
              </a:rPr>
              <a:t>foo.conf</a:t>
            </a:r>
            <a:endParaRPr lang="en-US" sz="1800" b="1" dirty="0">
              <a:solidFill>
                <a:schemeClr val="bg1"/>
              </a:solidFill>
              <a:latin typeface="Courier New"/>
              <a:ea typeface="Courier New"/>
              <a:cs typeface="Courier New"/>
              <a:sym typeface="Courier New"/>
            </a:endParaRPr>
          </a:p>
          <a:p>
            <a:pPr marL="233138" marR="0" lvl="0" indent="0" algn="l" rtl="0">
              <a:spcBef>
                <a:spcPts val="0"/>
              </a:spcBef>
              <a:spcAft>
                <a:spcPts val="0"/>
              </a:spcAft>
              <a:buNone/>
            </a:pPr>
            <a:r>
              <a:rPr lang="en-US" sz="1800" b="1" dirty="0">
                <a:solidFill>
                  <a:schemeClr val="bg1"/>
                </a:solidFill>
                <a:latin typeface="Courier New"/>
                <a:ea typeface="Courier New"/>
                <a:cs typeface="Courier New"/>
                <a:sym typeface="Courier New"/>
              </a:rPr>
              <a:t>  notify:</a:t>
            </a:r>
          </a:p>
          <a:p>
            <a:pPr marL="233138" marR="0" lvl="0" indent="0" algn="l" rtl="0">
              <a:spcBef>
                <a:spcPts val="0"/>
              </a:spcBef>
              <a:spcAft>
                <a:spcPts val="0"/>
              </a:spcAft>
              <a:buNone/>
            </a:pPr>
            <a:r>
              <a:rPr lang="en-US" sz="1800" b="1" dirty="0">
                <a:solidFill>
                  <a:schemeClr val="bg1"/>
                </a:solidFill>
                <a:latin typeface="Courier New"/>
                <a:ea typeface="Courier New"/>
                <a:cs typeface="Courier New"/>
                <a:sym typeface="Courier New"/>
              </a:rPr>
              <a:t>    - Restart </a:t>
            </a:r>
            <a:r>
              <a:rPr lang="en-US" sz="1800" b="1" dirty="0" err="1">
                <a:solidFill>
                  <a:schemeClr val="bg1"/>
                </a:solidFill>
                <a:latin typeface="Courier New"/>
                <a:ea typeface="Courier New"/>
                <a:cs typeface="Courier New"/>
                <a:sym typeface="Courier New"/>
              </a:rPr>
              <a:t>apache</a:t>
            </a:r>
            <a:endParaRPr lang="en-US" sz="1800" b="1" dirty="0">
              <a:solidFill>
                <a:schemeClr val="bg1"/>
              </a:solidFill>
              <a:latin typeface="Courier New"/>
              <a:ea typeface="Courier New"/>
              <a:cs typeface="Courier New"/>
              <a:sym typeface="Courier New"/>
            </a:endParaRPr>
          </a:p>
          <a:p>
            <a:pPr marL="233138" marR="0" lvl="0" indent="0" algn="l" rtl="0">
              <a:spcBef>
                <a:spcPts val="0"/>
              </a:spcBef>
              <a:spcAft>
                <a:spcPts val="0"/>
              </a:spcAft>
              <a:buNone/>
            </a:pPr>
            <a:r>
              <a:rPr lang="en-US" sz="1800" b="1" dirty="0">
                <a:solidFill>
                  <a:schemeClr val="bg1"/>
                </a:solidFill>
                <a:latin typeface="Courier New"/>
                <a:ea typeface="Courier New"/>
                <a:cs typeface="Courier New"/>
                <a:sym typeface="Courier New"/>
              </a:rPr>
              <a:t>    - Restart </a:t>
            </a:r>
            <a:r>
              <a:rPr lang="en-US" sz="1800" b="1" dirty="0" err="1">
                <a:solidFill>
                  <a:schemeClr val="bg1"/>
                </a:solidFill>
                <a:latin typeface="Courier New"/>
                <a:ea typeface="Courier New"/>
                <a:cs typeface="Courier New"/>
                <a:sym typeface="Courier New"/>
              </a:rPr>
              <a:t>memcached</a:t>
            </a:r>
            <a:endParaRPr lang="en-US" sz="1800" b="1" dirty="0">
              <a:solidFill>
                <a:schemeClr val="bg1"/>
              </a:solidFill>
              <a:latin typeface="Courier New"/>
              <a:ea typeface="Courier New"/>
              <a:cs typeface="Courier New"/>
              <a:sym typeface="Courier New"/>
            </a:endParaRPr>
          </a:p>
          <a:p>
            <a:pPr marL="233138" marR="0" lvl="0" indent="0" algn="l" rtl="0">
              <a:spcBef>
                <a:spcPts val="0"/>
              </a:spcBef>
              <a:spcAft>
                <a:spcPts val="0"/>
              </a:spcAft>
              <a:buNone/>
            </a:pPr>
            <a:endParaRPr lang="en-US" sz="1800" b="1" dirty="0">
              <a:solidFill>
                <a:schemeClr val="bg1"/>
              </a:solidFill>
              <a:latin typeface="Courier New"/>
              <a:ea typeface="Courier New"/>
              <a:cs typeface="Courier New"/>
              <a:sym typeface="Courier New"/>
            </a:endParaRPr>
          </a:p>
          <a:p>
            <a:pPr marL="233138" marR="0" lvl="0" indent="0" algn="l" rtl="0">
              <a:spcBef>
                <a:spcPts val="0"/>
              </a:spcBef>
              <a:spcAft>
                <a:spcPts val="0"/>
              </a:spcAft>
              <a:buNone/>
            </a:pPr>
            <a:r>
              <a:rPr lang="en-US" sz="1800" b="1" dirty="0">
                <a:solidFill>
                  <a:schemeClr val="bg1"/>
                </a:solidFill>
                <a:latin typeface="Courier New"/>
                <a:ea typeface="Courier New"/>
                <a:cs typeface="Courier New"/>
                <a:sym typeface="Courier New"/>
              </a:rPr>
              <a:t>handlers:</a:t>
            </a:r>
          </a:p>
          <a:p>
            <a:pPr marL="233138" marR="0" lvl="0" indent="0" algn="l" rtl="0">
              <a:spcBef>
                <a:spcPts val="0"/>
              </a:spcBef>
              <a:spcAft>
                <a:spcPts val="0"/>
              </a:spcAft>
              <a:buNone/>
            </a:pPr>
            <a:r>
              <a:rPr lang="en-US" sz="1800" b="1" dirty="0">
                <a:solidFill>
                  <a:schemeClr val="bg1"/>
                </a:solidFill>
                <a:latin typeface="Courier New"/>
                <a:ea typeface="Courier New"/>
                <a:cs typeface="Courier New"/>
                <a:sym typeface="Courier New"/>
              </a:rPr>
              <a:t>  - name: Restart </a:t>
            </a:r>
            <a:r>
              <a:rPr lang="en-US" sz="1800" b="1" dirty="0" err="1">
                <a:solidFill>
                  <a:schemeClr val="bg1"/>
                </a:solidFill>
                <a:latin typeface="Courier New"/>
                <a:ea typeface="Courier New"/>
                <a:cs typeface="Courier New"/>
                <a:sym typeface="Courier New"/>
              </a:rPr>
              <a:t>memcached</a:t>
            </a:r>
            <a:endParaRPr lang="en-US" sz="1800" b="1" dirty="0">
              <a:solidFill>
                <a:schemeClr val="bg1"/>
              </a:solidFill>
              <a:latin typeface="Courier New"/>
              <a:ea typeface="Courier New"/>
              <a:cs typeface="Courier New"/>
              <a:sym typeface="Courier New"/>
            </a:endParaRPr>
          </a:p>
          <a:p>
            <a:pPr marL="233138" marR="0" lvl="0" indent="0" algn="l" rtl="0">
              <a:spcBef>
                <a:spcPts val="0"/>
              </a:spcBef>
              <a:spcAft>
                <a:spcPts val="0"/>
              </a:spcAft>
              <a:buNone/>
            </a:pPr>
            <a:r>
              <a:rPr lang="en-US" sz="1800" b="1" dirty="0">
                <a:solidFill>
                  <a:schemeClr val="bg1"/>
                </a:solidFill>
                <a:latin typeface="Courier New"/>
                <a:ea typeface="Courier New"/>
                <a:cs typeface="Courier New"/>
                <a:sym typeface="Courier New"/>
              </a:rPr>
              <a:t>    </a:t>
            </a:r>
            <a:r>
              <a:rPr lang="en-US" sz="1800" b="1" dirty="0" err="1">
                <a:solidFill>
                  <a:schemeClr val="bg1"/>
                </a:solidFill>
                <a:latin typeface="Courier New"/>
                <a:ea typeface="Courier New"/>
                <a:cs typeface="Courier New"/>
                <a:sym typeface="Courier New"/>
              </a:rPr>
              <a:t>ansible.builtin.service</a:t>
            </a:r>
            <a:r>
              <a:rPr lang="en-US" sz="1800" b="1" dirty="0">
                <a:solidFill>
                  <a:schemeClr val="bg1"/>
                </a:solidFill>
                <a:latin typeface="Courier New"/>
                <a:ea typeface="Courier New"/>
                <a:cs typeface="Courier New"/>
                <a:sym typeface="Courier New"/>
              </a:rPr>
              <a:t>:</a:t>
            </a:r>
          </a:p>
          <a:p>
            <a:pPr marL="233138" marR="0" lvl="0" indent="0" algn="l" rtl="0">
              <a:spcBef>
                <a:spcPts val="0"/>
              </a:spcBef>
              <a:spcAft>
                <a:spcPts val="0"/>
              </a:spcAft>
              <a:buNone/>
            </a:pPr>
            <a:r>
              <a:rPr lang="en-US" sz="1800" b="1" dirty="0">
                <a:solidFill>
                  <a:schemeClr val="bg1"/>
                </a:solidFill>
                <a:latin typeface="Courier New"/>
                <a:ea typeface="Courier New"/>
                <a:cs typeface="Courier New"/>
                <a:sym typeface="Courier New"/>
              </a:rPr>
              <a:t>      name: </a:t>
            </a:r>
            <a:r>
              <a:rPr lang="en-US" sz="1800" b="1" dirty="0" err="1">
                <a:solidFill>
                  <a:schemeClr val="bg1"/>
                </a:solidFill>
                <a:latin typeface="Courier New"/>
                <a:ea typeface="Courier New"/>
                <a:cs typeface="Courier New"/>
                <a:sym typeface="Courier New"/>
              </a:rPr>
              <a:t>memcached</a:t>
            </a:r>
            <a:endParaRPr lang="en-US" sz="1800" b="1" dirty="0">
              <a:solidFill>
                <a:schemeClr val="bg1"/>
              </a:solidFill>
              <a:latin typeface="Courier New"/>
              <a:ea typeface="Courier New"/>
              <a:cs typeface="Courier New"/>
              <a:sym typeface="Courier New"/>
            </a:endParaRPr>
          </a:p>
          <a:p>
            <a:pPr marL="233138" marR="0" lvl="0" indent="0" algn="l" rtl="0">
              <a:spcBef>
                <a:spcPts val="0"/>
              </a:spcBef>
              <a:spcAft>
                <a:spcPts val="0"/>
              </a:spcAft>
              <a:buNone/>
            </a:pPr>
            <a:r>
              <a:rPr lang="en-US" sz="1800" b="1" dirty="0">
                <a:solidFill>
                  <a:schemeClr val="bg1"/>
                </a:solidFill>
                <a:latin typeface="Courier New"/>
                <a:ea typeface="Courier New"/>
                <a:cs typeface="Courier New"/>
                <a:sym typeface="Courier New"/>
              </a:rPr>
              <a:t>      state: restarted</a:t>
            </a:r>
          </a:p>
          <a:p>
            <a:pPr marL="233138" marR="0" lvl="0" indent="0" algn="l" rtl="0">
              <a:spcBef>
                <a:spcPts val="0"/>
              </a:spcBef>
              <a:spcAft>
                <a:spcPts val="0"/>
              </a:spcAft>
              <a:buNone/>
            </a:pPr>
            <a:endParaRPr lang="en-US" sz="1800" b="1" dirty="0">
              <a:solidFill>
                <a:schemeClr val="bg1"/>
              </a:solidFill>
              <a:latin typeface="Courier New"/>
              <a:ea typeface="Courier New"/>
              <a:cs typeface="Courier New"/>
              <a:sym typeface="Courier New"/>
            </a:endParaRPr>
          </a:p>
          <a:p>
            <a:pPr marL="233138" marR="0" lvl="0" indent="0" algn="l" rtl="0">
              <a:spcBef>
                <a:spcPts val="0"/>
              </a:spcBef>
              <a:spcAft>
                <a:spcPts val="0"/>
              </a:spcAft>
              <a:buNone/>
            </a:pPr>
            <a:r>
              <a:rPr lang="en-US" sz="1800" b="1" dirty="0">
                <a:solidFill>
                  <a:schemeClr val="bg1"/>
                </a:solidFill>
                <a:latin typeface="Courier New"/>
                <a:ea typeface="Courier New"/>
                <a:cs typeface="Courier New"/>
                <a:sym typeface="Courier New"/>
              </a:rPr>
              <a:t>  - name: Restart </a:t>
            </a:r>
            <a:r>
              <a:rPr lang="en-US" sz="1800" b="1" dirty="0" err="1">
                <a:solidFill>
                  <a:schemeClr val="bg1"/>
                </a:solidFill>
                <a:latin typeface="Courier New"/>
                <a:ea typeface="Courier New"/>
                <a:cs typeface="Courier New"/>
                <a:sym typeface="Courier New"/>
              </a:rPr>
              <a:t>apache</a:t>
            </a:r>
            <a:endParaRPr lang="en-US" sz="1800" b="1" dirty="0">
              <a:solidFill>
                <a:schemeClr val="bg1"/>
              </a:solidFill>
              <a:latin typeface="Courier New"/>
              <a:ea typeface="Courier New"/>
              <a:cs typeface="Courier New"/>
              <a:sym typeface="Courier New"/>
            </a:endParaRPr>
          </a:p>
          <a:p>
            <a:pPr marL="233138" marR="0" lvl="0" indent="0" algn="l" rtl="0">
              <a:spcBef>
                <a:spcPts val="0"/>
              </a:spcBef>
              <a:spcAft>
                <a:spcPts val="0"/>
              </a:spcAft>
              <a:buNone/>
            </a:pPr>
            <a:r>
              <a:rPr lang="en-US" sz="1800" b="1" dirty="0">
                <a:solidFill>
                  <a:schemeClr val="bg1"/>
                </a:solidFill>
                <a:latin typeface="Courier New"/>
                <a:ea typeface="Courier New"/>
                <a:cs typeface="Courier New"/>
                <a:sym typeface="Courier New"/>
              </a:rPr>
              <a:t>    </a:t>
            </a:r>
            <a:r>
              <a:rPr lang="en-US" sz="1800" b="1" dirty="0" err="1">
                <a:solidFill>
                  <a:schemeClr val="bg1"/>
                </a:solidFill>
                <a:latin typeface="Courier New"/>
                <a:ea typeface="Courier New"/>
                <a:cs typeface="Courier New"/>
                <a:sym typeface="Courier New"/>
              </a:rPr>
              <a:t>ansible.builtin.service</a:t>
            </a:r>
            <a:r>
              <a:rPr lang="en-US" sz="1800" b="1" dirty="0">
                <a:solidFill>
                  <a:schemeClr val="bg1"/>
                </a:solidFill>
                <a:latin typeface="Courier New"/>
                <a:ea typeface="Courier New"/>
                <a:cs typeface="Courier New"/>
                <a:sym typeface="Courier New"/>
              </a:rPr>
              <a:t>:</a:t>
            </a:r>
          </a:p>
          <a:p>
            <a:pPr marL="233138" marR="0" lvl="0" indent="0" algn="l" rtl="0">
              <a:spcBef>
                <a:spcPts val="0"/>
              </a:spcBef>
              <a:spcAft>
                <a:spcPts val="0"/>
              </a:spcAft>
              <a:buNone/>
            </a:pPr>
            <a:r>
              <a:rPr lang="en-US" sz="1800" b="1" dirty="0">
                <a:solidFill>
                  <a:schemeClr val="bg1"/>
                </a:solidFill>
                <a:latin typeface="Courier New"/>
                <a:ea typeface="Courier New"/>
                <a:cs typeface="Courier New"/>
                <a:sym typeface="Courier New"/>
              </a:rPr>
              <a:t>      name: </a:t>
            </a:r>
            <a:r>
              <a:rPr lang="en-US" sz="1800" b="1" dirty="0" err="1">
                <a:solidFill>
                  <a:schemeClr val="bg1"/>
                </a:solidFill>
                <a:latin typeface="Courier New"/>
                <a:ea typeface="Courier New"/>
                <a:cs typeface="Courier New"/>
                <a:sym typeface="Courier New"/>
              </a:rPr>
              <a:t>apache</a:t>
            </a:r>
            <a:endParaRPr lang="en-US" sz="1800" b="1" dirty="0">
              <a:solidFill>
                <a:schemeClr val="bg1"/>
              </a:solidFill>
              <a:latin typeface="Courier New"/>
              <a:ea typeface="Courier New"/>
              <a:cs typeface="Courier New"/>
              <a:sym typeface="Courier New"/>
            </a:endParaRPr>
          </a:p>
          <a:p>
            <a:pPr marL="233138" marR="0" lvl="0" indent="0" algn="l" rtl="0">
              <a:spcBef>
                <a:spcPts val="0"/>
              </a:spcBef>
              <a:spcAft>
                <a:spcPts val="0"/>
              </a:spcAft>
              <a:buNone/>
            </a:pPr>
            <a:r>
              <a:rPr lang="en-US" sz="1800" b="1" dirty="0">
                <a:solidFill>
                  <a:schemeClr val="bg1"/>
                </a:solidFill>
                <a:latin typeface="Courier New"/>
                <a:ea typeface="Courier New"/>
                <a:cs typeface="Courier New"/>
                <a:sym typeface="Courier New"/>
              </a:rPr>
              <a:t>      state: restarted</a:t>
            </a:r>
            <a:endParaRPr lang="fr-FR" dirty="0">
              <a:solidFill>
                <a:schemeClr val="bg1"/>
              </a:solidFill>
            </a:endParaRPr>
          </a:p>
        </p:txBody>
      </p:sp>
    </p:spTree>
    <p:extLst>
      <p:ext uri="{BB962C8B-B14F-4D97-AF65-F5344CB8AC3E}">
        <p14:creationId xmlns:p14="http://schemas.microsoft.com/office/powerpoint/2010/main" val="35377018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44</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sp>
        <p:nvSpPr>
          <p:cNvPr id="3" name="ZoneTexte 2">
            <a:extLst>
              <a:ext uri="{FF2B5EF4-FFF2-40B4-BE49-F238E27FC236}">
                <a16:creationId xmlns:a16="http://schemas.microsoft.com/office/drawing/2014/main" id="{27D1A145-DF30-E6C9-0123-FEA37F0A5E9E}"/>
              </a:ext>
            </a:extLst>
          </p:cNvPr>
          <p:cNvSpPr txBox="1"/>
          <p:nvPr/>
        </p:nvSpPr>
        <p:spPr>
          <a:xfrm>
            <a:off x="1008999" y="263111"/>
            <a:ext cx="8824114"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latin typeface="Arial Black" panose="020B0A04020102020204" pitchFamily="34" charset="0"/>
                <a:ea typeface="Calibri" panose="020F0502020204030204" pitchFamily="34" charset="0"/>
                <a:cs typeface="Calibri" panose="020F0502020204030204" pitchFamily="34" charset="0"/>
              </a:rPr>
              <a:t>Les Modules </a:t>
            </a:r>
            <a:r>
              <a:rPr lang="fr-FR" sz="3200" dirty="0" err="1">
                <a:solidFill>
                  <a:schemeClr val="bg1"/>
                </a:solidFill>
                <a:effectLst/>
                <a:latin typeface="Arial Black" panose="020B0A04020102020204" pitchFamily="34" charset="0"/>
                <a:ea typeface="Calibri" panose="020F0502020204030204" pitchFamily="34" charset="0"/>
                <a:cs typeface="Calibri" panose="020F0502020204030204" pitchFamily="34" charset="0"/>
              </a:rPr>
              <a:t>Playbook</a:t>
            </a:r>
            <a:endParaRPr lang="fr-FR" sz="3200" dirty="0">
              <a:solidFill>
                <a:schemeClr val="bg1"/>
              </a:solidFill>
            </a:endParaRPr>
          </a:p>
        </p:txBody>
      </p:sp>
      <p:sp>
        <p:nvSpPr>
          <p:cNvPr id="4" name="Google Shape;795;p32">
            <a:extLst>
              <a:ext uri="{FF2B5EF4-FFF2-40B4-BE49-F238E27FC236}">
                <a16:creationId xmlns:a16="http://schemas.microsoft.com/office/drawing/2014/main" id="{EEC5D4A3-903C-25B0-6140-71E7D6B1164D}"/>
              </a:ext>
            </a:extLst>
          </p:cNvPr>
          <p:cNvSpPr/>
          <p:nvPr/>
        </p:nvSpPr>
        <p:spPr>
          <a:xfrm>
            <a:off x="1092212" y="6306401"/>
            <a:ext cx="0" cy="405473"/>
          </a:xfrm>
          <a:custGeom>
            <a:avLst/>
            <a:gdLst/>
            <a:ahLst/>
            <a:cxnLst/>
            <a:rect l="l" t="t" r="r" b="b"/>
            <a:pathLst>
              <a:path w="120000" h="457200" extrusionOk="0">
                <a:moveTo>
                  <a:pt x="0" y="456599"/>
                </a:moveTo>
                <a:lnTo>
                  <a:pt x="0" y="0"/>
                </a:lnTo>
              </a:path>
            </a:pathLst>
          </a:custGeom>
          <a:noFill/>
          <a:ln w="9525" cap="flat" cmpd="sng">
            <a:solidFill>
              <a:srgbClr val="EE0000"/>
            </a:solidFill>
            <a:prstDash val="solid"/>
            <a:round/>
            <a:headEnd type="none" w="sm" len="sm"/>
            <a:tailEnd type="none" w="sm" len="sm"/>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31">
              <a:solidFill>
                <a:schemeClr val="dk1"/>
              </a:solidFill>
              <a:latin typeface="Calibri"/>
              <a:ea typeface="Calibri"/>
              <a:cs typeface="Calibri"/>
              <a:sym typeface="Calibri"/>
            </a:endParaRPr>
          </a:p>
        </p:txBody>
      </p:sp>
      <p:sp>
        <p:nvSpPr>
          <p:cNvPr id="14" name="Google Shape;799;p32">
            <a:extLst>
              <a:ext uri="{FF2B5EF4-FFF2-40B4-BE49-F238E27FC236}">
                <a16:creationId xmlns:a16="http://schemas.microsoft.com/office/drawing/2014/main" id="{2BBEDDB3-A730-3A50-428A-2256B31F0C68}"/>
              </a:ext>
            </a:extLst>
          </p:cNvPr>
          <p:cNvSpPr txBox="1">
            <a:spLocks noGrp="1"/>
          </p:cNvSpPr>
          <p:nvPr/>
        </p:nvSpPr>
        <p:spPr>
          <a:xfrm>
            <a:off x="501463" y="1197672"/>
            <a:ext cx="3932004" cy="319136"/>
          </a:xfrm>
          <a:prstGeom prst="rect">
            <a:avLst/>
          </a:prstGeom>
          <a:noFill/>
          <a:ln>
            <a:noFill/>
          </a:ln>
        </p:spPr>
        <p:txBody>
          <a:bodyPr spcFirstLastPara="1" wrap="square" lIns="0" tIns="11250" rIns="0" bIns="0"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85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354164" lvl="0" indent="-342900" algn="l" rtl="0">
              <a:lnSpc>
                <a:spcPct val="100000"/>
              </a:lnSpc>
              <a:spcBef>
                <a:spcPts val="0"/>
              </a:spcBef>
              <a:spcAft>
                <a:spcPts val="0"/>
              </a:spcAft>
              <a:buClr>
                <a:srgbClr val="FF0000"/>
              </a:buClr>
              <a:buSzPct val="100000"/>
              <a:buFont typeface="Wingdings" panose="05000000000000000000" pitchFamily="2" charset="2"/>
              <a:buChar char="§"/>
            </a:pPr>
            <a:r>
              <a:rPr lang="en-US" sz="2000" b="1" dirty="0">
                <a:solidFill>
                  <a:schemeClr val="bg1"/>
                </a:solidFill>
              </a:rPr>
              <a:t>Video d12 et </a:t>
            </a:r>
            <a:r>
              <a:rPr lang="en-US" sz="2000" b="1" dirty="0" err="1">
                <a:solidFill>
                  <a:schemeClr val="bg1"/>
                </a:solidFill>
              </a:rPr>
              <a:t>autre</a:t>
            </a:r>
            <a:endParaRPr sz="2000" b="1" dirty="0">
              <a:solidFill>
                <a:schemeClr val="bg1"/>
              </a:solidFill>
            </a:endParaRPr>
          </a:p>
        </p:txBody>
      </p:sp>
    </p:spTree>
    <p:extLst>
      <p:ext uri="{BB962C8B-B14F-4D97-AF65-F5344CB8AC3E}">
        <p14:creationId xmlns:p14="http://schemas.microsoft.com/office/powerpoint/2010/main" val="29417994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45</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sp>
        <p:nvSpPr>
          <p:cNvPr id="3" name="ZoneTexte 2">
            <a:extLst>
              <a:ext uri="{FF2B5EF4-FFF2-40B4-BE49-F238E27FC236}">
                <a16:creationId xmlns:a16="http://schemas.microsoft.com/office/drawing/2014/main" id="{27D1A145-DF30-E6C9-0123-FEA37F0A5E9E}"/>
              </a:ext>
            </a:extLst>
          </p:cNvPr>
          <p:cNvSpPr txBox="1"/>
          <p:nvPr/>
        </p:nvSpPr>
        <p:spPr>
          <a:xfrm>
            <a:off x="1008999" y="263111"/>
            <a:ext cx="8824114"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latin typeface="Arial Black" panose="020B0A04020102020204" pitchFamily="34" charset="0"/>
                <a:ea typeface="Calibri" panose="020F0502020204030204" pitchFamily="34" charset="0"/>
                <a:cs typeface="Calibri" panose="020F0502020204030204" pitchFamily="34" charset="0"/>
              </a:rPr>
              <a:t>Les </a:t>
            </a:r>
            <a:r>
              <a:rPr lang="fr-FR" sz="3200" dirty="0" err="1">
                <a:solidFill>
                  <a:schemeClr val="bg1"/>
                </a:solidFill>
                <a:latin typeface="Arial Black" panose="020B0A04020102020204" pitchFamily="34" charset="0"/>
                <a:ea typeface="Calibri" panose="020F0502020204030204" pitchFamily="34" charset="0"/>
                <a:cs typeface="Calibri" panose="020F0502020204030204" pitchFamily="34" charset="0"/>
              </a:rPr>
              <a:t>PlugIns</a:t>
            </a:r>
            <a:endParaRPr lang="fr-FR" sz="3200" dirty="0">
              <a:solidFill>
                <a:schemeClr val="bg1"/>
              </a:solidFill>
            </a:endParaRPr>
          </a:p>
        </p:txBody>
      </p:sp>
      <p:sp>
        <p:nvSpPr>
          <p:cNvPr id="4" name="Google Shape;795;p32">
            <a:extLst>
              <a:ext uri="{FF2B5EF4-FFF2-40B4-BE49-F238E27FC236}">
                <a16:creationId xmlns:a16="http://schemas.microsoft.com/office/drawing/2014/main" id="{EEC5D4A3-903C-25B0-6140-71E7D6B1164D}"/>
              </a:ext>
            </a:extLst>
          </p:cNvPr>
          <p:cNvSpPr/>
          <p:nvPr/>
        </p:nvSpPr>
        <p:spPr>
          <a:xfrm>
            <a:off x="1092212" y="6306401"/>
            <a:ext cx="0" cy="405473"/>
          </a:xfrm>
          <a:custGeom>
            <a:avLst/>
            <a:gdLst/>
            <a:ahLst/>
            <a:cxnLst/>
            <a:rect l="l" t="t" r="r" b="b"/>
            <a:pathLst>
              <a:path w="120000" h="457200" extrusionOk="0">
                <a:moveTo>
                  <a:pt x="0" y="456599"/>
                </a:moveTo>
                <a:lnTo>
                  <a:pt x="0" y="0"/>
                </a:lnTo>
              </a:path>
            </a:pathLst>
          </a:custGeom>
          <a:noFill/>
          <a:ln w="9525" cap="flat" cmpd="sng">
            <a:solidFill>
              <a:srgbClr val="EE0000"/>
            </a:solidFill>
            <a:prstDash val="solid"/>
            <a:round/>
            <a:headEnd type="none" w="sm" len="sm"/>
            <a:tailEnd type="none" w="sm" len="sm"/>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31">
              <a:solidFill>
                <a:schemeClr val="dk1"/>
              </a:solidFill>
              <a:latin typeface="Calibri"/>
              <a:ea typeface="Calibri"/>
              <a:cs typeface="Calibri"/>
              <a:sym typeface="Calibri"/>
            </a:endParaRPr>
          </a:p>
        </p:txBody>
      </p:sp>
      <p:sp>
        <p:nvSpPr>
          <p:cNvPr id="14" name="Google Shape;799;p32">
            <a:extLst>
              <a:ext uri="{FF2B5EF4-FFF2-40B4-BE49-F238E27FC236}">
                <a16:creationId xmlns:a16="http://schemas.microsoft.com/office/drawing/2014/main" id="{2BBEDDB3-A730-3A50-428A-2256B31F0C68}"/>
              </a:ext>
            </a:extLst>
          </p:cNvPr>
          <p:cNvSpPr txBox="1">
            <a:spLocks noGrp="1"/>
          </p:cNvSpPr>
          <p:nvPr/>
        </p:nvSpPr>
        <p:spPr>
          <a:xfrm>
            <a:off x="316848" y="1498312"/>
            <a:ext cx="5104208" cy="1673353"/>
          </a:xfrm>
          <a:prstGeom prst="rect">
            <a:avLst/>
          </a:prstGeom>
          <a:noFill/>
          <a:ln>
            <a:noFill/>
          </a:ln>
        </p:spPr>
        <p:txBody>
          <a:bodyPr spcFirstLastPara="1" wrap="square" lIns="0" tIns="11250" rIns="0" bIns="0"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85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Font typeface="Arial" panose="020B0604020202020204" pitchFamily="34" charset="0"/>
              <a:buChar char="•"/>
            </a:pPr>
            <a:r>
              <a:rPr lang="fr-FR" sz="2000" dirty="0">
                <a:solidFill>
                  <a:schemeClr val="bg1"/>
                </a:solidFill>
                <a:latin typeface="Söhne"/>
                <a:ea typeface="+mn-ea"/>
                <a:cs typeface="+mn-cs"/>
              </a:rPr>
              <a:t>Les plugins sont des extensions qui permettent d'ajouter de nouvelles fonctionnalités ou de modifier le comportement existant d'Ansible au-delà de ce que les modules standard peuvent faire par défaut.</a:t>
            </a:r>
          </a:p>
          <a:p>
            <a:pPr algn="l">
              <a:buFont typeface="Arial" panose="020B0604020202020204" pitchFamily="34" charset="0"/>
              <a:buChar char="•"/>
            </a:pPr>
            <a:r>
              <a:rPr lang="fr-FR" sz="2000" dirty="0">
                <a:solidFill>
                  <a:schemeClr val="bg1"/>
                </a:solidFill>
                <a:latin typeface="Söhne"/>
                <a:ea typeface="+mn-ea"/>
                <a:cs typeface="+mn-cs"/>
              </a:rPr>
              <a:t> </a:t>
            </a:r>
          </a:p>
        </p:txBody>
      </p:sp>
      <p:sp>
        <p:nvSpPr>
          <p:cNvPr id="8" name="ZoneTexte 7">
            <a:extLst>
              <a:ext uri="{FF2B5EF4-FFF2-40B4-BE49-F238E27FC236}">
                <a16:creationId xmlns:a16="http://schemas.microsoft.com/office/drawing/2014/main" id="{560478FF-33F3-3913-BD02-0859001D0D77}"/>
              </a:ext>
            </a:extLst>
          </p:cNvPr>
          <p:cNvSpPr txBox="1"/>
          <p:nvPr/>
        </p:nvSpPr>
        <p:spPr>
          <a:xfrm>
            <a:off x="121920" y="3376307"/>
            <a:ext cx="5204792" cy="2862322"/>
          </a:xfrm>
          <a:prstGeom prst="rect">
            <a:avLst/>
          </a:prstGeom>
          <a:noFill/>
        </p:spPr>
        <p:txBody>
          <a:bodyPr wrap="square">
            <a:spAutoFit/>
          </a:bodyPr>
          <a:lstStyle/>
          <a:p>
            <a:pPr marL="342900" indent="-342900">
              <a:lnSpc>
                <a:spcPct val="90000"/>
              </a:lnSpc>
              <a:buClr>
                <a:srgbClr val="FF0000"/>
              </a:buClr>
              <a:buSzPts val="1800"/>
              <a:buFont typeface="Wingdings" panose="05000000000000000000" pitchFamily="2" charset="2"/>
              <a:buChar char="§"/>
            </a:pPr>
            <a:r>
              <a:rPr lang="fr-FR" sz="2000" b="1" dirty="0">
                <a:solidFill>
                  <a:schemeClr val="bg1"/>
                </a:solidFill>
                <a:latin typeface="Söhne"/>
                <a:sym typeface="Calibri"/>
              </a:rPr>
              <a:t>Ajouter de nouvelles fonctionnalités : </a:t>
            </a:r>
            <a:r>
              <a:rPr lang="fr-FR" sz="2000" dirty="0">
                <a:solidFill>
                  <a:schemeClr val="bg1"/>
                </a:solidFill>
                <a:latin typeface="Söhne"/>
                <a:sym typeface="Calibri"/>
              </a:rPr>
              <a:t>Vous pouvez développer un plugin pour intégrer Ansible avec un système externe ou un service cloud qui n'est pas pris en charge nativement par les modules Ansible. </a:t>
            </a:r>
          </a:p>
          <a:p>
            <a:pPr marL="342900" indent="-342900">
              <a:lnSpc>
                <a:spcPct val="90000"/>
              </a:lnSpc>
              <a:buClr>
                <a:srgbClr val="FF0000"/>
              </a:buClr>
              <a:buSzPts val="1800"/>
              <a:buFont typeface="Wingdings" panose="05000000000000000000" pitchFamily="2" charset="2"/>
              <a:buChar char="§"/>
            </a:pPr>
            <a:endParaRPr lang="fr-FR" sz="2000" b="1" dirty="0">
              <a:solidFill>
                <a:schemeClr val="bg1"/>
              </a:solidFill>
              <a:latin typeface="Söhne"/>
              <a:sym typeface="Calibri"/>
            </a:endParaRPr>
          </a:p>
          <a:p>
            <a:pPr marL="342900" indent="-342900">
              <a:lnSpc>
                <a:spcPct val="90000"/>
              </a:lnSpc>
              <a:buClr>
                <a:srgbClr val="FF0000"/>
              </a:buClr>
              <a:buSzPts val="1800"/>
              <a:buFont typeface="Wingdings" panose="05000000000000000000" pitchFamily="2" charset="2"/>
              <a:buChar char="§"/>
            </a:pPr>
            <a:r>
              <a:rPr lang="fr-FR" sz="2000" b="1" dirty="0">
                <a:solidFill>
                  <a:schemeClr val="bg1"/>
                </a:solidFill>
                <a:latin typeface="Söhne"/>
                <a:sym typeface="Calibri"/>
              </a:rPr>
              <a:t>Modifier le comportement existant : </a:t>
            </a:r>
            <a:r>
              <a:rPr lang="fr-FR" sz="2000" dirty="0">
                <a:solidFill>
                  <a:schemeClr val="bg1"/>
                </a:solidFill>
                <a:latin typeface="Söhne"/>
                <a:sym typeface="Calibri"/>
              </a:rPr>
              <a:t>Vous pouvez développer un plugin pour personnaliser le comportement d'Ansible selon vos besoins spécifiques. </a:t>
            </a:r>
          </a:p>
        </p:txBody>
      </p:sp>
      <p:sp>
        <p:nvSpPr>
          <p:cNvPr id="22" name="ZoneTexte 21">
            <a:extLst>
              <a:ext uri="{FF2B5EF4-FFF2-40B4-BE49-F238E27FC236}">
                <a16:creationId xmlns:a16="http://schemas.microsoft.com/office/drawing/2014/main" id="{397B92FF-1C64-B070-A56F-2DF9B35D848C}"/>
              </a:ext>
            </a:extLst>
          </p:cNvPr>
          <p:cNvSpPr txBox="1"/>
          <p:nvPr/>
        </p:nvSpPr>
        <p:spPr>
          <a:xfrm>
            <a:off x="5661532" y="1651943"/>
            <a:ext cx="2559524" cy="4185761"/>
          </a:xfrm>
          <a:prstGeom prst="rect">
            <a:avLst/>
          </a:prstGeom>
          <a:solidFill>
            <a:schemeClr val="tx1">
              <a:lumMod val="75000"/>
              <a:lumOff val="25000"/>
            </a:schemeClr>
          </a:solidFill>
        </p:spPr>
        <p:txBody>
          <a:bodyPr wrap="square">
            <a:spAutoFit/>
          </a:bodyPr>
          <a:lstStyle>
            <a:defPPr>
              <a:defRPr lang="fr-FR"/>
            </a:defPPr>
            <a:lvl1pPr>
              <a:defRPr sz="2000">
                <a:solidFill>
                  <a:schemeClr val="bg1"/>
                </a:solidFill>
                <a:latin typeface="Calibri" panose="020F0502020204030204" pitchFamily="34" charset="0"/>
                <a:cs typeface="Calibri" panose="020F0502020204030204" pitchFamily="34" charset="0"/>
              </a:defRPr>
            </a:lvl1pPr>
          </a:lstStyle>
          <a:p>
            <a:pPr algn="l"/>
            <a:r>
              <a:rPr lang="fr-FR" sz="1400" dirty="0">
                <a:latin typeface="Calibri"/>
                <a:cs typeface="Calibri"/>
                <a:hlinkClick r:id="rId8">
                  <a:extLst>
                    <a:ext uri="{A12FA001-AC4F-418D-AE19-62706E023703}">
                      <ahyp:hlinkClr xmlns:ahyp="http://schemas.microsoft.com/office/drawing/2018/hyperlinkcolor" val="tx"/>
                    </a:ext>
                  </a:extLst>
                </a:hlinkClick>
              </a:rPr>
              <a:t>Action plugins</a:t>
            </a:r>
            <a:endParaRPr lang="fr-FR" sz="1400" dirty="0">
              <a:latin typeface="Calibri"/>
              <a:cs typeface="Calibri"/>
            </a:endParaRPr>
          </a:p>
          <a:p>
            <a:pPr algn="l"/>
            <a:r>
              <a:rPr lang="fr-FR" sz="1400" dirty="0" err="1">
                <a:latin typeface="Calibri"/>
                <a:cs typeface="Calibri"/>
                <a:hlinkClick r:id="rId9">
                  <a:extLst>
                    <a:ext uri="{A12FA001-AC4F-418D-AE19-62706E023703}">
                      <ahyp:hlinkClr xmlns:ahyp="http://schemas.microsoft.com/office/drawing/2018/hyperlinkcolor" val="tx"/>
                    </a:ext>
                  </a:extLst>
                </a:hlinkClick>
              </a:rPr>
              <a:t>Become</a:t>
            </a:r>
            <a:r>
              <a:rPr lang="fr-FR" sz="1400" dirty="0">
                <a:latin typeface="Calibri"/>
                <a:cs typeface="Calibri"/>
                <a:hlinkClick r:id="rId9">
                  <a:extLst>
                    <a:ext uri="{A12FA001-AC4F-418D-AE19-62706E023703}">
                      <ahyp:hlinkClr xmlns:ahyp="http://schemas.microsoft.com/office/drawing/2018/hyperlinkcolor" val="tx"/>
                    </a:ext>
                  </a:extLst>
                </a:hlinkClick>
              </a:rPr>
              <a:t> plugins</a:t>
            </a:r>
            <a:endParaRPr lang="fr-FR" sz="1400" dirty="0">
              <a:latin typeface="Calibri"/>
              <a:cs typeface="Calibri"/>
            </a:endParaRPr>
          </a:p>
          <a:p>
            <a:pPr algn="l"/>
            <a:r>
              <a:rPr lang="fr-FR" sz="1400" dirty="0">
                <a:latin typeface="Calibri"/>
                <a:cs typeface="Calibri"/>
                <a:hlinkClick r:id="rId10">
                  <a:extLst>
                    <a:ext uri="{A12FA001-AC4F-418D-AE19-62706E023703}">
                      <ahyp:hlinkClr xmlns:ahyp="http://schemas.microsoft.com/office/drawing/2018/hyperlinkcolor" val="tx"/>
                    </a:ext>
                  </a:extLst>
                </a:hlinkClick>
              </a:rPr>
              <a:t>Cache plugins</a:t>
            </a:r>
            <a:endParaRPr lang="fr-FR" sz="1400" dirty="0">
              <a:latin typeface="Calibri"/>
              <a:cs typeface="Calibri"/>
            </a:endParaRPr>
          </a:p>
          <a:p>
            <a:pPr algn="l"/>
            <a:r>
              <a:rPr lang="fr-FR" sz="1400" dirty="0">
                <a:latin typeface="Calibri"/>
                <a:cs typeface="Calibri"/>
                <a:hlinkClick r:id="rId11">
                  <a:extLst>
                    <a:ext uri="{A12FA001-AC4F-418D-AE19-62706E023703}">
                      <ahyp:hlinkClr xmlns:ahyp="http://schemas.microsoft.com/office/drawing/2018/hyperlinkcolor" val="tx"/>
                    </a:ext>
                  </a:extLst>
                </a:hlinkClick>
              </a:rPr>
              <a:t>Callback plugins</a:t>
            </a:r>
            <a:endParaRPr lang="fr-FR" sz="1400" dirty="0">
              <a:latin typeface="Calibri"/>
              <a:cs typeface="Calibri"/>
            </a:endParaRPr>
          </a:p>
          <a:p>
            <a:pPr algn="l"/>
            <a:r>
              <a:rPr lang="fr-FR" sz="1400" dirty="0" err="1">
                <a:latin typeface="Calibri"/>
                <a:cs typeface="Calibri"/>
                <a:hlinkClick r:id="rId12">
                  <a:extLst>
                    <a:ext uri="{A12FA001-AC4F-418D-AE19-62706E023703}">
                      <ahyp:hlinkClr xmlns:ahyp="http://schemas.microsoft.com/office/drawing/2018/hyperlinkcolor" val="tx"/>
                    </a:ext>
                  </a:extLst>
                </a:hlinkClick>
              </a:rPr>
              <a:t>Cliconf</a:t>
            </a:r>
            <a:r>
              <a:rPr lang="fr-FR" sz="1400" dirty="0">
                <a:latin typeface="Calibri"/>
                <a:cs typeface="Calibri"/>
                <a:hlinkClick r:id="rId12">
                  <a:extLst>
                    <a:ext uri="{A12FA001-AC4F-418D-AE19-62706E023703}">
                      <ahyp:hlinkClr xmlns:ahyp="http://schemas.microsoft.com/office/drawing/2018/hyperlinkcolor" val="tx"/>
                    </a:ext>
                  </a:extLst>
                </a:hlinkClick>
              </a:rPr>
              <a:t> plugins</a:t>
            </a:r>
            <a:endParaRPr lang="fr-FR" sz="1400" dirty="0">
              <a:latin typeface="Calibri"/>
              <a:cs typeface="Calibri"/>
            </a:endParaRPr>
          </a:p>
          <a:p>
            <a:pPr algn="l"/>
            <a:r>
              <a:rPr lang="fr-FR" sz="1400" dirty="0">
                <a:latin typeface="Calibri"/>
                <a:cs typeface="Calibri"/>
                <a:hlinkClick r:id="rId13">
                  <a:extLst>
                    <a:ext uri="{A12FA001-AC4F-418D-AE19-62706E023703}">
                      <ahyp:hlinkClr xmlns:ahyp="http://schemas.microsoft.com/office/drawing/2018/hyperlinkcolor" val="tx"/>
                    </a:ext>
                  </a:extLst>
                </a:hlinkClick>
              </a:rPr>
              <a:t>Connection plugins</a:t>
            </a:r>
            <a:endParaRPr lang="fr-FR" sz="1400" dirty="0">
              <a:latin typeface="Calibri"/>
              <a:cs typeface="Calibri"/>
            </a:endParaRPr>
          </a:p>
          <a:p>
            <a:pPr algn="l"/>
            <a:r>
              <a:rPr lang="fr-FR" sz="1400" dirty="0">
                <a:latin typeface="Calibri"/>
                <a:cs typeface="Calibri"/>
                <a:hlinkClick r:id="rId14">
                  <a:extLst>
                    <a:ext uri="{A12FA001-AC4F-418D-AE19-62706E023703}">
                      <ahyp:hlinkClr xmlns:ahyp="http://schemas.microsoft.com/office/drawing/2018/hyperlinkcolor" val="tx"/>
                    </a:ext>
                  </a:extLst>
                </a:hlinkClick>
              </a:rPr>
              <a:t>Docs fragments</a:t>
            </a:r>
            <a:endParaRPr lang="fr-FR" sz="1400" dirty="0">
              <a:latin typeface="Calibri"/>
              <a:cs typeface="Calibri"/>
            </a:endParaRPr>
          </a:p>
          <a:p>
            <a:pPr algn="l"/>
            <a:r>
              <a:rPr lang="fr-FR" sz="1400" b="1" dirty="0" err="1">
                <a:solidFill>
                  <a:srgbClr val="00B0F0"/>
                </a:solidFill>
                <a:latin typeface="Calibri"/>
                <a:cs typeface="Calibri"/>
                <a:hlinkClick r:id="rId15">
                  <a:extLst>
                    <a:ext uri="{A12FA001-AC4F-418D-AE19-62706E023703}">
                      <ahyp:hlinkClr xmlns:ahyp="http://schemas.microsoft.com/office/drawing/2018/hyperlinkcolor" val="tx"/>
                    </a:ext>
                  </a:extLst>
                </a:hlinkClick>
              </a:rPr>
              <a:t>Filter</a:t>
            </a:r>
            <a:r>
              <a:rPr lang="fr-FR" sz="1400" b="1" dirty="0">
                <a:solidFill>
                  <a:srgbClr val="00B0F0"/>
                </a:solidFill>
                <a:latin typeface="Calibri"/>
                <a:cs typeface="Calibri"/>
                <a:hlinkClick r:id="rId15">
                  <a:extLst>
                    <a:ext uri="{A12FA001-AC4F-418D-AE19-62706E023703}">
                      <ahyp:hlinkClr xmlns:ahyp="http://schemas.microsoft.com/office/drawing/2018/hyperlinkcolor" val="tx"/>
                    </a:ext>
                  </a:extLst>
                </a:hlinkClick>
              </a:rPr>
              <a:t> plugins</a:t>
            </a:r>
            <a:endParaRPr lang="fr-FR" sz="1400" b="1" dirty="0">
              <a:solidFill>
                <a:srgbClr val="00B0F0"/>
              </a:solidFill>
              <a:latin typeface="Calibri"/>
              <a:cs typeface="Calibri"/>
            </a:endParaRPr>
          </a:p>
          <a:p>
            <a:pPr algn="l"/>
            <a:r>
              <a:rPr lang="fr-FR" sz="1400" dirty="0" err="1">
                <a:latin typeface="Calibri"/>
                <a:cs typeface="Calibri"/>
                <a:hlinkClick r:id="rId16">
                  <a:extLst>
                    <a:ext uri="{A12FA001-AC4F-418D-AE19-62706E023703}">
                      <ahyp:hlinkClr xmlns:ahyp="http://schemas.microsoft.com/office/drawing/2018/hyperlinkcolor" val="tx"/>
                    </a:ext>
                  </a:extLst>
                </a:hlinkClick>
              </a:rPr>
              <a:t>Httpapi</a:t>
            </a:r>
            <a:r>
              <a:rPr lang="fr-FR" sz="1400" dirty="0">
                <a:latin typeface="Calibri"/>
                <a:cs typeface="Calibri"/>
                <a:hlinkClick r:id="rId16">
                  <a:extLst>
                    <a:ext uri="{A12FA001-AC4F-418D-AE19-62706E023703}">
                      <ahyp:hlinkClr xmlns:ahyp="http://schemas.microsoft.com/office/drawing/2018/hyperlinkcolor" val="tx"/>
                    </a:ext>
                  </a:extLst>
                </a:hlinkClick>
              </a:rPr>
              <a:t> plugins</a:t>
            </a:r>
            <a:endParaRPr lang="fr-FR" sz="1400" dirty="0">
              <a:latin typeface="Calibri"/>
              <a:cs typeface="Calibri"/>
            </a:endParaRPr>
          </a:p>
          <a:p>
            <a:pPr algn="l"/>
            <a:r>
              <a:rPr lang="fr-FR" sz="1400" dirty="0">
                <a:latin typeface="Calibri"/>
                <a:cs typeface="Calibri"/>
                <a:hlinkClick r:id="rId17">
                  <a:extLst>
                    <a:ext uri="{A12FA001-AC4F-418D-AE19-62706E023703}">
                      <ahyp:hlinkClr xmlns:ahyp="http://schemas.microsoft.com/office/drawing/2018/hyperlinkcolor" val="tx"/>
                    </a:ext>
                  </a:extLst>
                </a:hlinkClick>
              </a:rPr>
              <a:t>Inventory plugins</a:t>
            </a:r>
            <a:endParaRPr lang="fr-FR" sz="1400" dirty="0">
              <a:latin typeface="Calibri"/>
              <a:cs typeface="Calibri"/>
            </a:endParaRPr>
          </a:p>
          <a:p>
            <a:pPr algn="l"/>
            <a:r>
              <a:rPr lang="fr-FR" sz="1400" dirty="0" err="1">
                <a:latin typeface="Calibri"/>
                <a:cs typeface="Calibri"/>
                <a:hlinkClick r:id="rId18">
                  <a:extLst>
                    <a:ext uri="{A12FA001-AC4F-418D-AE19-62706E023703}">
                      <ahyp:hlinkClr xmlns:ahyp="http://schemas.microsoft.com/office/drawing/2018/hyperlinkcolor" val="tx"/>
                    </a:ext>
                  </a:extLst>
                </a:hlinkClick>
              </a:rPr>
              <a:t>Lookup</a:t>
            </a:r>
            <a:r>
              <a:rPr lang="fr-FR" sz="1400" dirty="0">
                <a:latin typeface="Calibri"/>
                <a:cs typeface="Calibri"/>
                <a:hlinkClick r:id="rId18">
                  <a:extLst>
                    <a:ext uri="{A12FA001-AC4F-418D-AE19-62706E023703}">
                      <ahyp:hlinkClr xmlns:ahyp="http://schemas.microsoft.com/office/drawing/2018/hyperlinkcolor" val="tx"/>
                    </a:ext>
                  </a:extLst>
                </a:hlinkClick>
              </a:rPr>
              <a:t> plugins</a:t>
            </a:r>
            <a:endParaRPr lang="fr-FR" sz="1400" dirty="0">
              <a:latin typeface="Calibri"/>
              <a:cs typeface="Calibri"/>
            </a:endParaRPr>
          </a:p>
          <a:p>
            <a:pPr algn="l"/>
            <a:r>
              <a:rPr lang="fr-FR" sz="1400" dirty="0">
                <a:latin typeface="Calibri"/>
                <a:cs typeface="Calibri"/>
                <a:hlinkClick r:id="rId19">
                  <a:extLst>
                    <a:ext uri="{A12FA001-AC4F-418D-AE19-62706E023703}">
                      <ahyp:hlinkClr xmlns:ahyp="http://schemas.microsoft.com/office/drawing/2018/hyperlinkcolor" val="tx"/>
                    </a:ext>
                  </a:extLst>
                </a:hlinkClick>
              </a:rPr>
              <a:t>Modules</a:t>
            </a:r>
            <a:endParaRPr lang="fr-FR" sz="1400" dirty="0">
              <a:latin typeface="Calibri"/>
              <a:cs typeface="Calibri"/>
            </a:endParaRPr>
          </a:p>
          <a:p>
            <a:pPr algn="l"/>
            <a:r>
              <a:rPr lang="fr-FR" sz="1400" dirty="0">
                <a:latin typeface="Calibri"/>
                <a:cs typeface="Calibri"/>
                <a:hlinkClick r:id="rId20">
                  <a:extLst>
                    <a:ext uri="{A12FA001-AC4F-418D-AE19-62706E023703}">
                      <ahyp:hlinkClr xmlns:ahyp="http://schemas.microsoft.com/office/drawing/2018/hyperlinkcolor" val="tx"/>
                    </a:ext>
                  </a:extLst>
                </a:hlinkClick>
              </a:rPr>
              <a:t>Module utilities</a:t>
            </a:r>
            <a:endParaRPr lang="fr-FR" sz="1400" dirty="0">
              <a:latin typeface="Calibri"/>
              <a:cs typeface="Calibri"/>
            </a:endParaRPr>
          </a:p>
          <a:p>
            <a:pPr algn="l"/>
            <a:r>
              <a:rPr lang="fr-FR" sz="1400" dirty="0" err="1">
                <a:latin typeface="Calibri"/>
                <a:cs typeface="Calibri"/>
                <a:hlinkClick r:id="rId21">
                  <a:extLst>
                    <a:ext uri="{A12FA001-AC4F-418D-AE19-62706E023703}">
                      <ahyp:hlinkClr xmlns:ahyp="http://schemas.microsoft.com/office/drawing/2018/hyperlinkcolor" val="tx"/>
                    </a:ext>
                  </a:extLst>
                </a:hlinkClick>
              </a:rPr>
              <a:t>Netconf</a:t>
            </a:r>
            <a:r>
              <a:rPr lang="fr-FR" sz="1400" dirty="0">
                <a:latin typeface="Calibri"/>
                <a:cs typeface="Calibri"/>
                <a:hlinkClick r:id="rId21">
                  <a:extLst>
                    <a:ext uri="{A12FA001-AC4F-418D-AE19-62706E023703}">
                      <ahyp:hlinkClr xmlns:ahyp="http://schemas.microsoft.com/office/drawing/2018/hyperlinkcolor" val="tx"/>
                    </a:ext>
                  </a:extLst>
                </a:hlinkClick>
              </a:rPr>
              <a:t> plugins</a:t>
            </a:r>
            <a:endParaRPr lang="fr-FR" sz="1400" dirty="0">
              <a:latin typeface="Calibri"/>
              <a:cs typeface="Calibri"/>
            </a:endParaRPr>
          </a:p>
          <a:p>
            <a:pPr algn="l"/>
            <a:r>
              <a:rPr lang="fr-FR" sz="1400" dirty="0">
                <a:latin typeface="Calibri"/>
                <a:cs typeface="Calibri"/>
                <a:hlinkClick r:id="rId22">
                  <a:extLst>
                    <a:ext uri="{A12FA001-AC4F-418D-AE19-62706E023703}">
                      <ahyp:hlinkClr xmlns:ahyp="http://schemas.microsoft.com/office/drawing/2018/hyperlinkcolor" val="tx"/>
                    </a:ext>
                  </a:extLst>
                </a:hlinkClick>
              </a:rPr>
              <a:t>Shell plugins</a:t>
            </a:r>
            <a:endParaRPr lang="fr-FR" sz="1400" dirty="0">
              <a:latin typeface="Calibri"/>
              <a:cs typeface="Calibri"/>
            </a:endParaRPr>
          </a:p>
          <a:p>
            <a:pPr algn="l"/>
            <a:r>
              <a:rPr lang="fr-FR" sz="1400" dirty="0" err="1">
                <a:latin typeface="Calibri"/>
                <a:cs typeface="Calibri"/>
                <a:hlinkClick r:id="rId23">
                  <a:extLst>
                    <a:ext uri="{A12FA001-AC4F-418D-AE19-62706E023703}">
                      <ahyp:hlinkClr xmlns:ahyp="http://schemas.microsoft.com/office/drawing/2018/hyperlinkcolor" val="tx"/>
                    </a:ext>
                  </a:extLst>
                </a:hlinkClick>
              </a:rPr>
              <a:t>Strategy</a:t>
            </a:r>
            <a:r>
              <a:rPr lang="fr-FR" sz="1400" dirty="0">
                <a:latin typeface="Calibri"/>
                <a:cs typeface="Calibri"/>
                <a:hlinkClick r:id="rId23">
                  <a:extLst>
                    <a:ext uri="{A12FA001-AC4F-418D-AE19-62706E023703}">
                      <ahyp:hlinkClr xmlns:ahyp="http://schemas.microsoft.com/office/drawing/2018/hyperlinkcolor" val="tx"/>
                    </a:ext>
                  </a:extLst>
                </a:hlinkClick>
              </a:rPr>
              <a:t> plugins</a:t>
            </a:r>
            <a:endParaRPr lang="fr-FR" sz="1400" dirty="0">
              <a:latin typeface="Calibri"/>
              <a:cs typeface="Calibri"/>
            </a:endParaRPr>
          </a:p>
          <a:p>
            <a:pPr algn="l"/>
            <a:r>
              <a:rPr lang="fr-FR" sz="1400" dirty="0">
                <a:latin typeface="Calibri"/>
                <a:cs typeface="Calibri"/>
                <a:hlinkClick r:id="rId24">
                  <a:extLst>
                    <a:ext uri="{A12FA001-AC4F-418D-AE19-62706E023703}">
                      <ahyp:hlinkClr xmlns:ahyp="http://schemas.microsoft.com/office/drawing/2018/hyperlinkcolor" val="tx"/>
                    </a:ext>
                  </a:extLst>
                </a:hlinkClick>
              </a:rPr>
              <a:t>Terminal plugins</a:t>
            </a:r>
            <a:endParaRPr lang="fr-FR" sz="1400" dirty="0">
              <a:latin typeface="Calibri"/>
              <a:cs typeface="Calibri"/>
            </a:endParaRPr>
          </a:p>
          <a:p>
            <a:pPr algn="l"/>
            <a:r>
              <a:rPr lang="fr-FR" sz="1400" dirty="0">
                <a:latin typeface="Calibri"/>
                <a:cs typeface="Calibri"/>
                <a:hlinkClick r:id="rId25">
                  <a:extLst>
                    <a:ext uri="{A12FA001-AC4F-418D-AE19-62706E023703}">
                      <ahyp:hlinkClr xmlns:ahyp="http://schemas.microsoft.com/office/drawing/2018/hyperlinkcolor" val="tx"/>
                    </a:ext>
                  </a:extLst>
                </a:hlinkClick>
              </a:rPr>
              <a:t>Test plugins</a:t>
            </a:r>
            <a:endParaRPr lang="fr-FR" sz="1400" dirty="0">
              <a:latin typeface="Calibri"/>
              <a:cs typeface="Calibri"/>
            </a:endParaRPr>
          </a:p>
          <a:p>
            <a:pPr algn="l"/>
            <a:r>
              <a:rPr lang="fr-FR" sz="1400" dirty="0">
                <a:latin typeface="Calibri"/>
                <a:cs typeface="Calibri"/>
                <a:hlinkClick r:id="rId26">
                  <a:extLst>
                    <a:ext uri="{A12FA001-AC4F-418D-AE19-62706E023703}">
                      <ahyp:hlinkClr xmlns:ahyp="http://schemas.microsoft.com/office/drawing/2018/hyperlinkcolor" val="tx"/>
                    </a:ext>
                  </a:extLst>
                </a:hlinkClick>
              </a:rPr>
              <a:t>Vars plugins</a:t>
            </a:r>
            <a:endParaRPr lang="fr-FR" sz="1400" dirty="0">
              <a:latin typeface="Calibri"/>
              <a:cs typeface="Calibri"/>
            </a:endParaRPr>
          </a:p>
        </p:txBody>
      </p:sp>
      <p:sp>
        <p:nvSpPr>
          <p:cNvPr id="23" name="ZoneTexte 22">
            <a:extLst>
              <a:ext uri="{FF2B5EF4-FFF2-40B4-BE49-F238E27FC236}">
                <a16:creationId xmlns:a16="http://schemas.microsoft.com/office/drawing/2014/main" id="{EBBCF226-3356-977E-A558-F0590A89021D}"/>
              </a:ext>
            </a:extLst>
          </p:cNvPr>
          <p:cNvSpPr txBox="1"/>
          <p:nvPr/>
        </p:nvSpPr>
        <p:spPr>
          <a:xfrm>
            <a:off x="8461531" y="1674192"/>
            <a:ext cx="3335818" cy="1323439"/>
          </a:xfrm>
          <a:prstGeom prst="rect">
            <a:avLst/>
          </a:prstGeom>
          <a:solidFill>
            <a:schemeClr val="tx1">
              <a:lumMod val="75000"/>
              <a:lumOff val="25000"/>
            </a:schemeClr>
          </a:solidFill>
        </p:spPr>
        <p:txBody>
          <a:bodyPr wrap="square">
            <a:spAutoFit/>
          </a:bodyPr>
          <a:lstStyle>
            <a:defPPr>
              <a:defRPr lang="fr-FR"/>
            </a:defPPr>
            <a:lvl1pPr>
              <a:defRPr sz="2000">
                <a:solidFill>
                  <a:schemeClr val="bg1"/>
                </a:solidFill>
                <a:latin typeface="Calibri" panose="020F0502020204030204" pitchFamily="34" charset="0"/>
                <a:cs typeface="Calibri" panose="020F0502020204030204" pitchFamily="34" charset="0"/>
              </a:defRPr>
            </a:lvl1pPr>
          </a:lstStyle>
          <a:p>
            <a:pPr marL="342900" indent="-342900" algn="l">
              <a:buFont typeface="Wingdings" panose="05000000000000000000" pitchFamily="2" charset="2"/>
              <a:buChar char="§"/>
            </a:pPr>
            <a:r>
              <a:rPr lang="fr-FR" dirty="0">
                <a:latin typeface="Calibri"/>
                <a:cs typeface="Calibri"/>
              </a:rPr>
              <a:t>Plugin spécifique développé par les utilisateurs</a:t>
            </a:r>
          </a:p>
          <a:p>
            <a:endParaRPr lang="fr-FR" dirty="0"/>
          </a:p>
        </p:txBody>
      </p:sp>
      <p:sp>
        <p:nvSpPr>
          <p:cNvPr id="24" name="ZoneTexte 23">
            <a:extLst>
              <a:ext uri="{FF2B5EF4-FFF2-40B4-BE49-F238E27FC236}">
                <a16:creationId xmlns:a16="http://schemas.microsoft.com/office/drawing/2014/main" id="{6A4B95E8-7A36-B777-61E6-9D59881C641E}"/>
              </a:ext>
            </a:extLst>
          </p:cNvPr>
          <p:cNvSpPr txBox="1"/>
          <p:nvPr/>
        </p:nvSpPr>
        <p:spPr>
          <a:xfrm>
            <a:off x="5661532" y="1187702"/>
            <a:ext cx="2559524" cy="369332"/>
          </a:xfrm>
          <a:prstGeom prst="rect">
            <a:avLst/>
          </a:prstGeom>
          <a:solidFill>
            <a:srgbClr val="FFFF00"/>
          </a:solidFill>
        </p:spPr>
        <p:txBody>
          <a:bodyPr wrap="square">
            <a:spAutoFit/>
          </a:bodyPr>
          <a:lstStyle/>
          <a:p>
            <a:pPr algn="ctr"/>
            <a:r>
              <a:rPr lang="fr-FR" b="1" dirty="0" err="1">
                <a:latin typeface="Calibri"/>
                <a:cs typeface="Calibri"/>
              </a:rPr>
              <a:t>Built-in</a:t>
            </a:r>
            <a:r>
              <a:rPr lang="fr-FR" b="1" dirty="0">
                <a:latin typeface="Calibri"/>
                <a:cs typeface="Calibri"/>
              </a:rPr>
              <a:t> plugins</a:t>
            </a:r>
            <a:endParaRPr lang="fr-FR" dirty="0"/>
          </a:p>
        </p:txBody>
      </p:sp>
      <p:sp>
        <p:nvSpPr>
          <p:cNvPr id="25" name="ZoneTexte 24">
            <a:extLst>
              <a:ext uri="{FF2B5EF4-FFF2-40B4-BE49-F238E27FC236}">
                <a16:creationId xmlns:a16="http://schemas.microsoft.com/office/drawing/2014/main" id="{15E80E99-5876-EEEC-AC98-9AA4553AD083}"/>
              </a:ext>
            </a:extLst>
          </p:cNvPr>
          <p:cNvSpPr txBox="1"/>
          <p:nvPr/>
        </p:nvSpPr>
        <p:spPr>
          <a:xfrm>
            <a:off x="8461532" y="1176131"/>
            <a:ext cx="3335817" cy="369332"/>
          </a:xfrm>
          <a:prstGeom prst="rect">
            <a:avLst/>
          </a:prstGeom>
          <a:solidFill>
            <a:srgbClr val="FFFF00"/>
          </a:solidFill>
        </p:spPr>
        <p:txBody>
          <a:bodyPr wrap="square">
            <a:spAutoFit/>
          </a:bodyPr>
          <a:lstStyle/>
          <a:p>
            <a:pPr algn="ctr"/>
            <a:r>
              <a:rPr lang="fr-FR" b="1" dirty="0">
                <a:latin typeface="Calibri"/>
                <a:cs typeface="Calibri"/>
              </a:rPr>
              <a:t>User plugins </a:t>
            </a:r>
          </a:p>
        </p:txBody>
      </p:sp>
      <p:sp>
        <p:nvSpPr>
          <p:cNvPr id="29" name="ZoneTexte 28">
            <a:extLst>
              <a:ext uri="{FF2B5EF4-FFF2-40B4-BE49-F238E27FC236}">
                <a16:creationId xmlns:a16="http://schemas.microsoft.com/office/drawing/2014/main" id="{00281BC9-D671-5076-BEF3-3869ACF9FC26}"/>
              </a:ext>
            </a:extLst>
          </p:cNvPr>
          <p:cNvSpPr txBox="1"/>
          <p:nvPr/>
        </p:nvSpPr>
        <p:spPr>
          <a:xfrm>
            <a:off x="5543117" y="5928327"/>
            <a:ext cx="6669989" cy="535531"/>
          </a:xfrm>
          <a:prstGeom prst="rect">
            <a:avLst/>
          </a:prstGeom>
          <a:noFill/>
        </p:spPr>
        <p:txBody>
          <a:bodyPr wrap="square">
            <a:spAutoFit/>
          </a:bodyPr>
          <a:lstStyle/>
          <a:p>
            <a:pPr>
              <a:lnSpc>
                <a:spcPct val="90000"/>
              </a:lnSpc>
              <a:buClr>
                <a:srgbClr val="FF0000"/>
              </a:buClr>
              <a:buSzPts val="1800"/>
            </a:pPr>
            <a:r>
              <a:rPr lang="fr-FR" sz="1600" dirty="0">
                <a:solidFill>
                  <a:schemeClr val="bg1"/>
                </a:solidFill>
                <a:latin typeface="Söhne"/>
              </a:rPr>
              <a:t>Vous pouvez activer un </a:t>
            </a:r>
            <a:r>
              <a:rPr lang="fr-FR" sz="1600" dirty="0" err="1">
                <a:solidFill>
                  <a:schemeClr val="bg1"/>
                </a:solidFill>
                <a:latin typeface="Söhne"/>
              </a:rPr>
              <a:t>pluginper</a:t>
            </a:r>
            <a:r>
              <a:rPr lang="fr-FR" sz="1600" dirty="0">
                <a:solidFill>
                  <a:schemeClr val="bg1"/>
                </a:solidFill>
                <a:latin typeface="Söhne"/>
              </a:rPr>
              <a:t> </a:t>
            </a:r>
            <a:r>
              <a:rPr lang="fr-FR" sz="1600" dirty="0" err="1">
                <a:solidFill>
                  <a:schemeClr val="bg1"/>
                </a:solidFill>
                <a:latin typeface="Söhne"/>
              </a:rPr>
              <a:t>xyz</a:t>
            </a:r>
            <a:r>
              <a:rPr lang="fr-FR" sz="1600" dirty="0">
                <a:solidFill>
                  <a:schemeClr val="bg1"/>
                </a:solidFill>
                <a:latin typeface="Söhne"/>
              </a:rPr>
              <a:t> en le plaçant soit dans le répertoire </a:t>
            </a:r>
            <a:r>
              <a:rPr lang="fr-FR" sz="1600" dirty="0" err="1">
                <a:solidFill>
                  <a:schemeClr val="bg1"/>
                </a:solidFill>
                <a:latin typeface="Söhne"/>
              </a:rPr>
              <a:t>xyz_plugins</a:t>
            </a:r>
            <a:r>
              <a:rPr lang="fr-FR" sz="1600" dirty="0">
                <a:solidFill>
                  <a:schemeClr val="bg1"/>
                </a:solidFill>
                <a:latin typeface="Söhne"/>
              </a:rPr>
              <a:t> adjacent aux </a:t>
            </a:r>
            <a:r>
              <a:rPr lang="fr-FR" sz="1600" dirty="0" err="1">
                <a:solidFill>
                  <a:schemeClr val="bg1"/>
                </a:solidFill>
                <a:latin typeface="Söhne"/>
              </a:rPr>
              <a:t>plays</a:t>
            </a:r>
            <a:r>
              <a:rPr lang="fr-FR" sz="1600" dirty="0">
                <a:solidFill>
                  <a:schemeClr val="bg1"/>
                </a:solidFill>
                <a:latin typeface="Söhne"/>
              </a:rPr>
              <a:t>, ou </a:t>
            </a:r>
            <a:r>
              <a:rPr lang="fr-FR" sz="1600" dirty="0" err="1">
                <a:solidFill>
                  <a:schemeClr val="bg1"/>
                </a:solidFill>
                <a:latin typeface="Söhne"/>
              </a:rPr>
              <a:t>ildoit</a:t>
            </a:r>
            <a:r>
              <a:rPr lang="fr-FR" sz="1600" dirty="0">
                <a:solidFill>
                  <a:schemeClr val="bg1"/>
                </a:solidFill>
                <a:latin typeface="Söhne"/>
              </a:rPr>
              <a:t> être référencé dans </a:t>
            </a:r>
            <a:r>
              <a:rPr lang="fr-FR" sz="1600" dirty="0" err="1">
                <a:solidFill>
                  <a:schemeClr val="bg1"/>
                </a:solidFill>
                <a:latin typeface="Söhne"/>
              </a:rPr>
              <a:t>ansible.cfg</a:t>
            </a:r>
            <a:r>
              <a:rPr lang="fr-FR" sz="1600" dirty="0">
                <a:solidFill>
                  <a:schemeClr val="bg1"/>
                </a:solidFill>
                <a:latin typeface="Söhne"/>
              </a:rPr>
              <a:t>.</a:t>
            </a:r>
            <a:endParaRPr lang="fr-FR" sz="1600" dirty="0">
              <a:solidFill>
                <a:schemeClr val="bg1"/>
              </a:solidFill>
              <a:latin typeface="Söhne"/>
              <a:sym typeface="Calibri"/>
            </a:endParaRPr>
          </a:p>
        </p:txBody>
      </p:sp>
    </p:spTree>
    <p:extLst>
      <p:ext uri="{BB962C8B-B14F-4D97-AF65-F5344CB8AC3E}">
        <p14:creationId xmlns:p14="http://schemas.microsoft.com/office/powerpoint/2010/main" val="24401560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46</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sp>
        <p:nvSpPr>
          <p:cNvPr id="3" name="ZoneTexte 2">
            <a:extLst>
              <a:ext uri="{FF2B5EF4-FFF2-40B4-BE49-F238E27FC236}">
                <a16:creationId xmlns:a16="http://schemas.microsoft.com/office/drawing/2014/main" id="{27D1A145-DF30-E6C9-0123-FEA37F0A5E9E}"/>
              </a:ext>
            </a:extLst>
          </p:cNvPr>
          <p:cNvSpPr txBox="1"/>
          <p:nvPr/>
        </p:nvSpPr>
        <p:spPr>
          <a:xfrm>
            <a:off x="1008999" y="263111"/>
            <a:ext cx="8824114"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latin typeface="Arial Black" panose="020B0A04020102020204" pitchFamily="34" charset="0"/>
                <a:ea typeface="Calibri" panose="020F0502020204030204" pitchFamily="34" charset="0"/>
                <a:cs typeface="Calibri" panose="020F0502020204030204" pitchFamily="34" charset="0"/>
              </a:rPr>
              <a:t>Les </a:t>
            </a:r>
            <a:r>
              <a:rPr lang="fr-FR" sz="3200" dirty="0" err="1">
                <a:solidFill>
                  <a:schemeClr val="bg1"/>
                </a:solidFill>
                <a:latin typeface="Arial Black" panose="020B0A04020102020204" pitchFamily="34" charset="0"/>
                <a:ea typeface="Calibri" panose="020F0502020204030204" pitchFamily="34" charset="0"/>
                <a:cs typeface="Calibri" panose="020F0502020204030204" pitchFamily="34" charset="0"/>
              </a:rPr>
              <a:t>PlugIns</a:t>
            </a:r>
            <a:endParaRPr lang="fr-FR" sz="3200" dirty="0">
              <a:solidFill>
                <a:schemeClr val="bg1"/>
              </a:solidFill>
            </a:endParaRPr>
          </a:p>
        </p:txBody>
      </p:sp>
      <p:sp>
        <p:nvSpPr>
          <p:cNvPr id="4" name="Google Shape;795;p32">
            <a:extLst>
              <a:ext uri="{FF2B5EF4-FFF2-40B4-BE49-F238E27FC236}">
                <a16:creationId xmlns:a16="http://schemas.microsoft.com/office/drawing/2014/main" id="{EEC5D4A3-903C-25B0-6140-71E7D6B1164D}"/>
              </a:ext>
            </a:extLst>
          </p:cNvPr>
          <p:cNvSpPr/>
          <p:nvPr/>
        </p:nvSpPr>
        <p:spPr>
          <a:xfrm>
            <a:off x="1092212" y="6306401"/>
            <a:ext cx="0" cy="405473"/>
          </a:xfrm>
          <a:custGeom>
            <a:avLst/>
            <a:gdLst/>
            <a:ahLst/>
            <a:cxnLst/>
            <a:rect l="l" t="t" r="r" b="b"/>
            <a:pathLst>
              <a:path w="120000" h="457200" extrusionOk="0">
                <a:moveTo>
                  <a:pt x="0" y="456599"/>
                </a:moveTo>
                <a:lnTo>
                  <a:pt x="0" y="0"/>
                </a:lnTo>
              </a:path>
            </a:pathLst>
          </a:custGeom>
          <a:noFill/>
          <a:ln w="9525" cap="flat" cmpd="sng">
            <a:solidFill>
              <a:srgbClr val="EE0000"/>
            </a:solidFill>
            <a:prstDash val="solid"/>
            <a:round/>
            <a:headEnd type="none" w="sm" len="sm"/>
            <a:tailEnd type="none" w="sm" len="sm"/>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31">
              <a:solidFill>
                <a:schemeClr val="dk1"/>
              </a:solidFill>
              <a:latin typeface="Calibri"/>
              <a:ea typeface="Calibri"/>
              <a:cs typeface="Calibri"/>
              <a:sym typeface="Calibri"/>
            </a:endParaRPr>
          </a:p>
        </p:txBody>
      </p:sp>
      <p:sp>
        <p:nvSpPr>
          <p:cNvPr id="10" name="ZoneTexte 9">
            <a:extLst>
              <a:ext uri="{FF2B5EF4-FFF2-40B4-BE49-F238E27FC236}">
                <a16:creationId xmlns:a16="http://schemas.microsoft.com/office/drawing/2014/main" id="{2B371DFB-6C28-8D01-A139-5F5FCB82D896}"/>
              </a:ext>
            </a:extLst>
          </p:cNvPr>
          <p:cNvSpPr txBox="1"/>
          <p:nvPr/>
        </p:nvSpPr>
        <p:spPr>
          <a:xfrm>
            <a:off x="224624" y="1701575"/>
            <a:ext cx="6092951" cy="584775"/>
          </a:xfrm>
          <a:prstGeom prst="rect">
            <a:avLst/>
          </a:prstGeom>
          <a:solidFill>
            <a:schemeClr val="tx1">
              <a:lumMod val="85000"/>
              <a:lumOff val="15000"/>
            </a:schemeClr>
          </a:solidFill>
        </p:spPr>
        <p:txBody>
          <a:bodyPr wrap="square">
            <a:spAutoFit/>
          </a:bodyPr>
          <a:lstStyle/>
          <a:p>
            <a:r>
              <a:rPr lang="fr-FR" sz="1600" dirty="0" err="1">
                <a:solidFill>
                  <a:schemeClr val="bg1"/>
                </a:solidFill>
              </a:rPr>
              <a:t>mkdir</a:t>
            </a:r>
            <a:r>
              <a:rPr lang="fr-FR" sz="1600" dirty="0">
                <a:solidFill>
                  <a:schemeClr val="bg1"/>
                </a:solidFill>
              </a:rPr>
              <a:t> -p plugins/</a:t>
            </a:r>
            <a:r>
              <a:rPr lang="fr-FR" sz="1600" dirty="0" err="1">
                <a:solidFill>
                  <a:schemeClr val="bg1"/>
                </a:solidFill>
              </a:rPr>
              <a:t>connection</a:t>
            </a:r>
            <a:endParaRPr lang="fr-FR" sz="1600" dirty="0">
              <a:solidFill>
                <a:schemeClr val="bg1"/>
              </a:solidFill>
            </a:endParaRPr>
          </a:p>
          <a:p>
            <a:r>
              <a:rPr lang="fr-FR" sz="1600" dirty="0" err="1">
                <a:solidFill>
                  <a:schemeClr val="bg1"/>
                </a:solidFill>
              </a:rPr>
              <a:t>touch</a:t>
            </a:r>
            <a:r>
              <a:rPr lang="fr-FR" sz="1600" dirty="0">
                <a:solidFill>
                  <a:schemeClr val="bg1"/>
                </a:solidFill>
              </a:rPr>
              <a:t> plugins/connection/my_custom_connection.py</a:t>
            </a:r>
          </a:p>
        </p:txBody>
      </p:sp>
      <p:sp>
        <p:nvSpPr>
          <p:cNvPr id="11" name="ZoneTexte 10">
            <a:extLst>
              <a:ext uri="{FF2B5EF4-FFF2-40B4-BE49-F238E27FC236}">
                <a16:creationId xmlns:a16="http://schemas.microsoft.com/office/drawing/2014/main" id="{E56F02DE-2346-E1BE-55AF-9F5BC485E259}"/>
              </a:ext>
            </a:extLst>
          </p:cNvPr>
          <p:cNvSpPr txBox="1"/>
          <p:nvPr/>
        </p:nvSpPr>
        <p:spPr>
          <a:xfrm>
            <a:off x="232109" y="2642493"/>
            <a:ext cx="6097505" cy="2893100"/>
          </a:xfrm>
          <a:prstGeom prst="rect">
            <a:avLst/>
          </a:prstGeom>
          <a:solidFill>
            <a:schemeClr val="tx1">
              <a:lumMod val="85000"/>
              <a:lumOff val="15000"/>
            </a:schemeClr>
          </a:solidFill>
        </p:spPr>
        <p:txBody>
          <a:bodyPr wrap="square">
            <a:spAutoFit/>
          </a:bodyPr>
          <a:lstStyle/>
          <a:p>
            <a:r>
              <a:rPr lang="fr-FR" sz="1400" dirty="0" err="1">
                <a:solidFill>
                  <a:schemeClr val="bg1"/>
                </a:solidFill>
              </a:rPr>
              <a:t>from</a:t>
            </a:r>
            <a:r>
              <a:rPr lang="fr-FR" sz="1400" dirty="0">
                <a:solidFill>
                  <a:schemeClr val="bg1"/>
                </a:solidFill>
              </a:rPr>
              <a:t> </a:t>
            </a:r>
            <a:r>
              <a:rPr lang="fr-FR" sz="1400" dirty="0" err="1">
                <a:solidFill>
                  <a:schemeClr val="bg1"/>
                </a:solidFill>
              </a:rPr>
              <a:t>ansible.plugins.connection</a:t>
            </a:r>
            <a:r>
              <a:rPr lang="fr-FR" sz="1400" dirty="0">
                <a:solidFill>
                  <a:schemeClr val="bg1"/>
                </a:solidFill>
              </a:rPr>
              <a:t> import </a:t>
            </a:r>
            <a:r>
              <a:rPr lang="fr-FR" sz="1400" dirty="0" err="1">
                <a:solidFill>
                  <a:schemeClr val="bg1"/>
                </a:solidFill>
              </a:rPr>
              <a:t>ConnectionBase</a:t>
            </a:r>
            <a:endParaRPr lang="fr-FR" sz="1400" dirty="0">
              <a:solidFill>
                <a:schemeClr val="bg1"/>
              </a:solidFill>
            </a:endParaRPr>
          </a:p>
          <a:p>
            <a:r>
              <a:rPr lang="fr-FR" sz="1400" dirty="0">
                <a:solidFill>
                  <a:schemeClr val="bg1"/>
                </a:solidFill>
              </a:rPr>
              <a:t>class Connection(</a:t>
            </a:r>
            <a:r>
              <a:rPr lang="fr-FR" sz="1400" dirty="0" err="1">
                <a:solidFill>
                  <a:schemeClr val="bg1"/>
                </a:solidFill>
              </a:rPr>
              <a:t>ConnectionBase</a:t>
            </a:r>
            <a:r>
              <a:rPr lang="fr-FR" sz="1400" dirty="0">
                <a:solidFill>
                  <a:schemeClr val="bg1"/>
                </a:solidFill>
              </a:rPr>
              <a:t>):</a:t>
            </a:r>
          </a:p>
          <a:p>
            <a:r>
              <a:rPr lang="fr-FR" sz="1400" dirty="0">
                <a:solidFill>
                  <a:schemeClr val="bg1"/>
                </a:solidFill>
              </a:rPr>
              <a:t>    </a:t>
            </a:r>
            <a:r>
              <a:rPr lang="fr-FR" sz="1400" dirty="0" err="1">
                <a:solidFill>
                  <a:schemeClr val="bg1"/>
                </a:solidFill>
              </a:rPr>
              <a:t>def</a:t>
            </a:r>
            <a:r>
              <a:rPr lang="fr-FR" sz="1400" dirty="0">
                <a:solidFill>
                  <a:schemeClr val="bg1"/>
                </a:solidFill>
              </a:rPr>
              <a:t> __init__(self, *args, **</a:t>
            </a:r>
            <a:r>
              <a:rPr lang="fr-FR" sz="1400" dirty="0" err="1">
                <a:solidFill>
                  <a:schemeClr val="bg1"/>
                </a:solidFill>
              </a:rPr>
              <a:t>kwargs</a:t>
            </a:r>
            <a:r>
              <a:rPr lang="fr-FR" sz="1400" dirty="0">
                <a:solidFill>
                  <a:schemeClr val="bg1"/>
                </a:solidFill>
              </a:rPr>
              <a:t>):</a:t>
            </a:r>
          </a:p>
          <a:p>
            <a:r>
              <a:rPr lang="fr-FR" sz="1400" dirty="0">
                <a:solidFill>
                  <a:schemeClr val="bg1"/>
                </a:solidFill>
              </a:rPr>
              <a:t>        super(Connection, self).__init__(*args, **</a:t>
            </a:r>
            <a:r>
              <a:rPr lang="fr-FR" sz="1400" dirty="0" err="1">
                <a:solidFill>
                  <a:schemeClr val="bg1"/>
                </a:solidFill>
              </a:rPr>
              <a:t>kwargs</a:t>
            </a:r>
            <a:r>
              <a:rPr lang="fr-FR" sz="1400" dirty="0">
                <a:solidFill>
                  <a:schemeClr val="bg1"/>
                </a:solidFill>
              </a:rPr>
              <a:t>)</a:t>
            </a:r>
          </a:p>
          <a:p>
            <a:r>
              <a:rPr lang="fr-FR" sz="1400" dirty="0">
                <a:solidFill>
                  <a:schemeClr val="bg1"/>
                </a:solidFill>
              </a:rPr>
              <a:t>      </a:t>
            </a:r>
          </a:p>
          <a:p>
            <a:r>
              <a:rPr lang="fr-FR" sz="1400" dirty="0">
                <a:solidFill>
                  <a:schemeClr val="bg1"/>
                </a:solidFill>
              </a:rPr>
              <a:t>  # Ajoutez ici la logique de connexion personnalisée</a:t>
            </a:r>
          </a:p>
          <a:p>
            <a:r>
              <a:rPr lang="fr-FR" sz="1400" dirty="0">
                <a:solidFill>
                  <a:schemeClr val="bg1"/>
                </a:solidFill>
              </a:rPr>
              <a:t>        </a:t>
            </a:r>
            <a:r>
              <a:rPr lang="fr-FR" sz="1400" dirty="0" err="1">
                <a:solidFill>
                  <a:schemeClr val="bg1"/>
                </a:solidFill>
              </a:rPr>
              <a:t>self.connection_method</a:t>
            </a:r>
            <a:r>
              <a:rPr lang="fr-FR" sz="1400" dirty="0">
                <a:solidFill>
                  <a:schemeClr val="bg1"/>
                </a:solidFill>
              </a:rPr>
              <a:t> = "</a:t>
            </a:r>
            <a:r>
              <a:rPr lang="fr-FR" sz="1400" dirty="0" err="1">
                <a:solidFill>
                  <a:schemeClr val="bg1"/>
                </a:solidFill>
              </a:rPr>
              <a:t>custom_method</a:t>
            </a:r>
            <a:r>
              <a:rPr lang="fr-FR" sz="1400" dirty="0">
                <a:solidFill>
                  <a:schemeClr val="bg1"/>
                </a:solidFill>
              </a:rPr>
              <a:t>"</a:t>
            </a:r>
          </a:p>
          <a:p>
            <a:r>
              <a:rPr lang="fr-FR" sz="1400" dirty="0">
                <a:solidFill>
                  <a:schemeClr val="bg1"/>
                </a:solidFill>
              </a:rPr>
              <a:t>    </a:t>
            </a:r>
            <a:r>
              <a:rPr lang="fr-FR" sz="1400" dirty="0" err="1">
                <a:solidFill>
                  <a:schemeClr val="bg1"/>
                </a:solidFill>
              </a:rPr>
              <a:t>def</a:t>
            </a:r>
            <a:r>
              <a:rPr lang="fr-FR" sz="1400" dirty="0">
                <a:solidFill>
                  <a:schemeClr val="bg1"/>
                </a:solidFill>
              </a:rPr>
              <a:t> _</a:t>
            </a:r>
            <a:r>
              <a:rPr lang="fr-FR" sz="1400" dirty="0" err="1">
                <a:solidFill>
                  <a:schemeClr val="bg1"/>
                </a:solidFill>
              </a:rPr>
              <a:t>connect</a:t>
            </a:r>
            <a:r>
              <a:rPr lang="fr-FR" sz="1400" dirty="0">
                <a:solidFill>
                  <a:schemeClr val="bg1"/>
                </a:solidFill>
              </a:rPr>
              <a:t>(self):</a:t>
            </a:r>
          </a:p>
          <a:p>
            <a:r>
              <a:rPr lang="fr-FR" sz="1400" dirty="0">
                <a:solidFill>
                  <a:schemeClr val="bg1"/>
                </a:solidFill>
              </a:rPr>
              <a:t>      </a:t>
            </a:r>
          </a:p>
          <a:p>
            <a:r>
              <a:rPr lang="fr-FR" sz="1400" dirty="0">
                <a:solidFill>
                  <a:schemeClr val="bg1"/>
                </a:solidFill>
              </a:rPr>
              <a:t>  # Implémentez ici la logique de connexion personnalisée</a:t>
            </a:r>
          </a:p>
          <a:p>
            <a:r>
              <a:rPr lang="fr-FR" sz="1400" dirty="0">
                <a:solidFill>
                  <a:schemeClr val="bg1"/>
                </a:solidFill>
              </a:rPr>
              <a:t>        </a:t>
            </a:r>
            <a:r>
              <a:rPr lang="fr-FR" sz="1400" dirty="0" err="1">
                <a:solidFill>
                  <a:schemeClr val="bg1"/>
                </a:solidFill>
              </a:rPr>
              <a:t>pass</a:t>
            </a:r>
            <a:endParaRPr lang="fr-FR" sz="1400" dirty="0">
              <a:solidFill>
                <a:schemeClr val="bg1"/>
              </a:solidFill>
            </a:endParaRPr>
          </a:p>
          <a:p>
            <a:r>
              <a:rPr lang="fr-FR" sz="1400" dirty="0">
                <a:solidFill>
                  <a:schemeClr val="bg1"/>
                </a:solidFill>
              </a:rPr>
              <a:t>    </a:t>
            </a:r>
            <a:r>
              <a:rPr lang="fr-FR" sz="1400" dirty="0" err="1">
                <a:solidFill>
                  <a:schemeClr val="bg1"/>
                </a:solidFill>
              </a:rPr>
              <a:t>def</a:t>
            </a:r>
            <a:r>
              <a:rPr lang="fr-FR" sz="1400" dirty="0">
                <a:solidFill>
                  <a:schemeClr val="bg1"/>
                </a:solidFill>
              </a:rPr>
              <a:t> _</a:t>
            </a:r>
            <a:r>
              <a:rPr lang="fr-FR" sz="1400" dirty="0" err="1">
                <a:solidFill>
                  <a:schemeClr val="bg1"/>
                </a:solidFill>
              </a:rPr>
              <a:t>exec_command</a:t>
            </a:r>
            <a:r>
              <a:rPr lang="fr-FR" sz="1400" dirty="0">
                <a:solidFill>
                  <a:schemeClr val="bg1"/>
                </a:solidFill>
              </a:rPr>
              <a:t>(self, *args, **</a:t>
            </a:r>
            <a:r>
              <a:rPr lang="fr-FR" sz="1400" dirty="0" err="1">
                <a:solidFill>
                  <a:schemeClr val="bg1"/>
                </a:solidFill>
              </a:rPr>
              <a:t>kwargs</a:t>
            </a:r>
            <a:r>
              <a:rPr lang="fr-FR" sz="1400" dirty="0">
                <a:solidFill>
                  <a:schemeClr val="bg1"/>
                </a:solidFill>
              </a:rPr>
              <a:t>):</a:t>
            </a:r>
          </a:p>
          <a:p>
            <a:r>
              <a:rPr lang="fr-FR" sz="1400" dirty="0">
                <a:solidFill>
                  <a:schemeClr val="bg1"/>
                </a:solidFill>
              </a:rPr>
              <a:t>        # Implémentez ici la logique d'exécution de commande personnalisée</a:t>
            </a:r>
          </a:p>
        </p:txBody>
      </p:sp>
      <p:sp>
        <p:nvSpPr>
          <p:cNvPr id="13" name="ZoneTexte 12">
            <a:extLst>
              <a:ext uri="{FF2B5EF4-FFF2-40B4-BE49-F238E27FC236}">
                <a16:creationId xmlns:a16="http://schemas.microsoft.com/office/drawing/2014/main" id="{4DB38DFD-34C7-4BBF-B811-8BCF82E19342}"/>
              </a:ext>
            </a:extLst>
          </p:cNvPr>
          <p:cNvSpPr txBox="1"/>
          <p:nvPr/>
        </p:nvSpPr>
        <p:spPr>
          <a:xfrm>
            <a:off x="6685943" y="1697494"/>
            <a:ext cx="4515233" cy="584775"/>
          </a:xfrm>
          <a:prstGeom prst="rect">
            <a:avLst/>
          </a:prstGeom>
          <a:solidFill>
            <a:schemeClr val="tx1">
              <a:lumMod val="85000"/>
              <a:lumOff val="15000"/>
            </a:schemeClr>
          </a:solidFill>
        </p:spPr>
        <p:txBody>
          <a:bodyPr wrap="square">
            <a:spAutoFit/>
          </a:bodyPr>
          <a:lstStyle/>
          <a:p>
            <a:r>
              <a:rPr lang="fr-FR" sz="1600" dirty="0">
                <a:solidFill>
                  <a:schemeClr val="bg1"/>
                </a:solidFill>
              </a:rPr>
              <a:t>[defaults]</a:t>
            </a:r>
          </a:p>
          <a:p>
            <a:r>
              <a:rPr lang="fr-FR" sz="1600" dirty="0" err="1">
                <a:solidFill>
                  <a:schemeClr val="bg1"/>
                </a:solidFill>
              </a:rPr>
              <a:t>connection_plugins</a:t>
            </a:r>
            <a:r>
              <a:rPr lang="fr-FR" sz="1600" dirty="0">
                <a:solidFill>
                  <a:schemeClr val="bg1"/>
                </a:solidFill>
              </a:rPr>
              <a:t> = plugins/</a:t>
            </a:r>
            <a:r>
              <a:rPr lang="fr-FR" sz="1600" dirty="0" err="1">
                <a:solidFill>
                  <a:schemeClr val="bg1"/>
                </a:solidFill>
              </a:rPr>
              <a:t>connection</a:t>
            </a:r>
            <a:endParaRPr lang="fr-FR" sz="1600" dirty="0">
              <a:solidFill>
                <a:schemeClr val="bg1"/>
              </a:solidFill>
            </a:endParaRPr>
          </a:p>
        </p:txBody>
      </p:sp>
      <p:sp>
        <p:nvSpPr>
          <p:cNvPr id="16" name="ZoneTexte 15">
            <a:extLst>
              <a:ext uri="{FF2B5EF4-FFF2-40B4-BE49-F238E27FC236}">
                <a16:creationId xmlns:a16="http://schemas.microsoft.com/office/drawing/2014/main" id="{F83AFF5A-28B6-338D-A6EB-D398ECF1F17B}"/>
              </a:ext>
            </a:extLst>
          </p:cNvPr>
          <p:cNvSpPr txBox="1"/>
          <p:nvPr/>
        </p:nvSpPr>
        <p:spPr>
          <a:xfrm>
            <a:off x="6685943" y="3011825"/>
            <a:ext cx="4526346" cy="1077218"/>
          </a:xfrm>
          <a:prstGeom prst="rect">
            <a:avLst/>
          </a:prstGeom>
          <a:solidFill>
            <a:schemeClr val="tx1">
              <a:lumMod val="85000"/>
              <a:lumOff val="15000"/>
            </a:schemeClr>
          </a:solidFill>
        </p:spPr>
        <p:txBody>
          <a:bodyPr wrap="square">
            <a:spAutoFit/>
          </a:bodyPr>
          <a:lstStyle/>
          <a:p>
            <a:r>
              <a:rPr lang="fr-FR" sz="1600" dirty="0">
                <a:solidFill>
                  <a:schemeClr val="bg1"/>
                </a:solidFill>
              </a:rPr>
              <a:t>all:</a:t>
            </a:r>
          </a:p>
          <a:p>
            <a:r>
              <a:rPr lang="fr-FR" sz="1600" dirty="0">
                <a:solidFill>
                  <a:schemeClr val="bg1"/>
                </a:solidFill>
              </a:rPr>
              <a:t>  hosts:</a:t>
            </a:r>
          </a:p>
          <a:p>
            <a:r>
              <a:rPr lang="fr-FR" sz="1600" dirty="0">
                <a:solidFill>
                  <a:schemeClr val="bg1"/>
                </a:solidFill>
              </a:rPr>
              <a:t>    </a:t>
            </a:r>
            <a:r>
              <a:rPr lang="fr-FR" sz="1600" dirty="0" err="1">
                <a:solidFill>
                  <a:schemeClr val="bg1"/>
                </a:solidFill>
              </a:rPr>
              <a:t>my_host</a:t>
            </a:r>
            <a:r>
              <a:rPr lang="fr-FR" sz="1600" dirty="0">
                <a:solidFill>
                  <a:schemeClr val="bg1"/>
                </a:solidFill>
              </a:rPr>
              <a:t>:</a:t>
            </a:r>
          </a:p>
          <a:p>
            <a:r>
              <a:rPr lang="fr-FR" sz="1600" dirty="0">
                <a:solidFill>
                  <a:schemeClr val="bg1"/>
                </a:solidFill>
              </a:rPr>
              <a:t>      </a:t>
            </a:r>
            <a:r>
              <a:rPr lang="fr-FR" sz="1600" dirty="0" err="1">
                <a:solidFill>
                  <a:schemeClr val="bg1"/>
                </a:solidFill>
              </a:rPr>
              <a:t>ansible_connection</a:t>
            </a:r>
            <a:r>
              <a:rPr lang="fr-FR" sz="1600" dirty="0">
                <a:solidFill>
                  <a:schemeClr val="bg1"/>
                </a:solidFill>
              </a:rPr>
              <a:t>: </a:t>
            </a:r>
            <a:r>
              <a:rPr lang="fr-FR" sz="1600" dirty="0" err="1">
                <a:solidFill>
                  <a:schemeClr val="bg1"/>
                </a:solidFill>
              </a:rPr>
              <a:t>my_custom_connection</a:t>
            </a:r>
            <a:endParaRPr lang="fr-FR" sz="1600" dirty="0">
              <a:solidFill>
                <a:schemeClr val="bg1"/>
              </a:solidFill>
            </a:endParaRPr>
          </a:p>
        </p:txBody>
      </p:sp>
      <p:sp>
        <p:nvSpPr>
          <p:cNvPr id="17" name="ZoneTexte 16">
            <a:extLst>
              <a:ext uri="{FF2B5EF4-FFF2-40B4-BE49-F238E27FC236}">
                <a16:creationId xmlns:a16="http://schemas.microsoft.com/office/drawing/2014/main" id="{7F2078B7-01D9-6BA3-FDCA-E0BC0B83957B}"/>
              </a:ext>
            </a:extLst>
          </p:cNvPr>
          <p:cNvSpPr txBox="1"/>
          <p:nvPr/>
        </p:nvSpPr>
        <p:spPr>
          <a:xfrm>
            <a:off x="224624" y="1206737"/>
            <a:ext cx="6112476" cy="369332"/>
          </a:xfrm>
          <a:prstGeom prst="rect">
            <a:avLst/>
          </a:prstGeom>
          <a:solidFill>
            <a:srgbClr val="FFFF00"/>
          </a:solidFill>
        </p:spPr>
        <p:txBody>
          <a:bodyPr wrap="square">
            <a:spAutoFit/>
          </a:bodyPr>
          <a:lstStyle/>
          <a:p>
            <a:pPr algn="ctr"/>
            <a:r>
              <a:rPr lang="fr-FR" b="1" dirty="0">
                <a:latin typeface="Calibri"/>
                <a:cs typeface="Calibri"/>
              </a:rPr>
              <a:t>Exemple 1 : user plugin</a:t>
            </a:r>
            <a:endParaRPr lang="fr-FR" dirty="0"/>
          </a:p>
        </p:txBody>
      </p:sp>
      <p:sp>
        <p:nvSpPr>
          <p:cNvPr id="18" name="ZoneTexte 17">
            <a:extLst>
              <a:ext uri="{FF2B5EF4-FFF2-40B4-BE49-F238E27FC236}">
                <a16:creationId xmlns:a16="http://schemas.microsoft.com/office/drawing/2014/main" id="{CD835586-7776-5A18-5C4C-3BE12D6C17D6}"/>
              </a:ext>
            </a:extLst>
          </p:cNvPr>
          <p:cNvSpPr txBox="1"/>
          <p:nvPr/>
        </p:nvSpPr>
        <p:spPr>
          <a:xfrm>
            <a:off x="9907990" y="1684295"/>
            <a:ext cx="1330779" cy="338554"/>
          </a:xfrm>
          <a:prstGeom prst="rect">
            <a:avLst/>
          </a:prstGeom>
          <a:noFill/>
        </p:spPr>
        <p:txBody>
          <a:bodyPr wrap="square">
            <a:spAutoFit/>
          </a:bodyPr>
          <a:lstStyle/>
          <a:p>
            <a:r>
              <a:rPr lang="fr-FR" sz="1600" dirty="0" err="1">
                <a:solidFill>
                  <a:srgbClr val="FFFF00"/>
                </a:solidFill>
              </a:rPr>
              <a:t>Ansible.cfg</a:t>
            </a:r>
            <a:endParaRPr lang="fr-FR" sz="1600" dirty="0">
              <a:solidFill>
                <a:srgbClr val="FFFF00"/>
              </a:solidFill>
            </a:endParaRPr>
          </a:p>
        </p:txBody>
      </p:sp>
      <p:sp>
        <p:nvSpPr>
          <p:cNvPr id="19" name="ZoneTexte 18">
            <a:extLst>
              <a:ext uri="{FF2B5EF4-FFF2-40B4-BE49-F238E27FC236}">
                <a16:creationId xmlns:a16="http://schemas.microsoft.com/office/drawing/2014/main" id="{D5926233-A4D9-A870-2AB7-FD06CE667BDB}"/>
              </a:ext>
            </a:extLst>
          </p:cNvPr>
          <p:cNvSpPr txBox="1"/>
          <p:nvPr/>
        </p:nvSpPr>
        <p:spPr>
          <a:xfrm>
            <a:off x="10091726" y="2633748"/>
            <a:ext cx="1147043" cy="338554"/>
          </a:xfrm>
          <a:prstGeom prst="rect">
            <a:avLst/>
          </a:prstGeom>
          <a:noFill/>
        </p:spPr>
        <p:txBody>
          <a:bodyPr wrap="square">
            <a:spAutoFit/>
          </a:bodyPr>
          <a:lstStyle/>
          <a:p>
            <a:r>
              <a:rPr lang="fr-FR" sz="1600" dirty="0" err="1">
                <a:solidFill>
                  <a:srgbClr val="FFFF00"/>
                </a:solidFill>
              </a:rPr>
              <a:t>Hosts.yml</a:t>
            </a:r>
            <a:endParaRPr lang="fr-FR" sz="1600" dirty="0">
              <a:solidFill>
                <a:srgbClr val="FFFF00"/>
              </a:solidFill>
            </a:endParaRPr>
          </a:p>
        </p:txBody>
      </p:sp>
      <p:sp>
        <p:nvSpPr>
          <p:cNvPr id="20" name="ZoneTexte 19">
            <a:extLst>
              <a:ext uri="{FF2B5EF4-FFF2-40B4-BE49-F238E27FC236}">
                <a16:creationId xmlns:a16="http://schemas.microsoft.com/office/drawing/2014/main" id="{1B09BC23-13CE-D847-5046-3CF5786053FD}"/>
              </a:ext>
            </a:extLst>
          </p:cNvPr>
          <p:cNvSpPr txBox="1"/>
          <p:nvPr/>
        </p:nvSpPr>
        <p:spPr>
          <a:xfrm>
            <a:off x="3910661" y="2986773"/>
            <a:ext cx="2649165" cy="338554"/>
          </a:xfrm>
          <a:prstGeom prst="rect">
            <a:avLst/>
          </a:prstGeom>
          <a:noFill/>
        </p:spPr>
        <p:txBody>
          <a:bodyPr wrap="square">
            <a:spAutoFit/>
          </a:bodyPr>
          <a:lstStyle/>
          <a:p>
            <a:r>
              <a:rPr lang="fr-FR" sz="1600" dirty="0">
                <a:solidFill>
                  <a:srgbClr val="FFFF00"/>
                </a:solidFill>
              </a:rPr>
              <a:t>my_custom_connection.py</a:t>
            </a:r>
          </a:p>
        </p:txBody>
      </p:sp>
    </p:spTree>
    <p:extLst>
      <p:ext uri="{BB962C8B-B14F-4D97-AF65-F5344CB8AC3E}">
        <p14:creationId xmlns:p14="http://schemas.microsoft.com/office/powerpoint/2010/main" val="31997999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47</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sp>
        <p:nvSpPr>
          <p:cNvPr id="3" name="ZoneTexte 2">
            <a:extLst>
              <a:ext uri="{FF2B5EF4-FFF2-40B4-BE49-F238E27FC236}">
                <a16:creationId xmlns:a16="http://schemas.microsoft.com/office/drawing/2014/main" id="{27D1A145-DF30-E6C9-0123-FEA37F0A5E9E}"/>
              </a:ext>
            </a:extLst>
          </p:cNvPr>
          <p:cNvSpPr txBox="1"/>
          <p:nvPr/>
        </p:nvSpPr>
        <p:spPr>
          <a:xfrm>
            <a:off x="1008999" y="263111"/>
            <a:ext cx="8824114"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latin typeface="Arial Black" panose="020B0A04020102020204" pitchFamily="34" charset="0"/>
                <a:ea typeface="Calibri" panose="020F0502020204030204" pitchFamily="34" charset="0"/>
                <a:cs typeface="Calibri" panose="020F0502020204030204" pitchFamily="34" charset="0"/>
              </a:rPr>
              <a:t>Les </a:t>
            </a:r>
            <a:r>
              <a:rPr lang="fr-FR" sz="3200" dirty="0" err="1">
                <a:solidFill>
                  <a:schemeClr val="bg1"/>
                </a:solidFill>
                <a:latin typeface="Arial Black" panose="020B0A04020102020204" pitchFamily="34" charset="0"/>
                <a:ea typeface="Calibri" panose="020F0502020204030204" pitchFamily="34" charset="0"/>
                <a:cs typeface="Calibri" panose="020F0502020204030204" pitchFamily="34" charset="0"/>
              </a:rPr>
              <a:t>PlugIns</a:t>
            </a:r>
            <a:endParaRPr lang="fr-FR" sz="3200" dirty="0">
              <a:solidFill>
                <a:schemeClr val="bg1"/>
              </a:solidFill>
            </a:endParaRPr>
          </a:p>
        </p:txBody>
      </p:sp>
      <p:sp>
        <p:nvSpPr>
          <p:cNvPr id="4" name="Google Shape;795;p32">
            <a:extLst>
              <a:ext uri="{FF2B5EF4-FFF2-40B4-BE49-F238E27FC236}">
                <a16:creationId xmlns:a16="http://schemas.microsoft.com/office/drawing/2014/main" id="{EEC5D4A3-903C-25B0-6140-71E7D6B1164D}"/>
              </a:ext>
            </a:extLst>
          </p:cNvPr>
          <p:cNvSpPr/>
          <p:nvPr/>
        </p:nvSpPr>
        <p:spPr>
          <a:xfrm>
            <a:off x="1092212" y="6306401"/>
            <a:ext cx="0" cy="405473"/>
          </a:xfrm>
          <a:custGeom>
            <a:avLst/>
            <a:gdLst/>
            <a:ahLst/>
            <a:cxnLst/>
            <a:rect l="l" t="t" r="r" b="b"/>
            <a:pathLst>
              <a:path w="120000" h="457200" extrusionOk="0">
                <a:moveTo>
                  <a:pt x="0" y="456599"/>
                </a:moveTo>
                <a:lnTo>
                  <a:pt x="0" y="0"/>
                </a:lnTo>
              </a:path>
            </a:pathLst>
          </a:custGeom>
          <a:noFill/>
          <a:ln w="9525" cap="flat" cmpd="sng">
            <a:solidFill>
              <a:srgbClr val="EE0000"/>
            </a:solidFill>
            <a:prstDash val="solid"/>
            <a:round/>
            <a:headEnd type="none" w="sm" len="sm"/>
            <a:tailEnd type="none" w="sm" len="sm"/>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31">
              <a:solidFill>
                <a:schemeClr val="dk1"/>
              </a:solidFill>
              <a:latin typeface="Calibri"/>
              <a:ea typeface="Calibri"/>
              <a:cs typeface="Calibri"/>
              <a:sym typeface="Calibri"/>
            </a:endParaRPr>
          </a:p>
        </p:txBody>
      </p:sp>
      <p:sp>
        <p:nvSpPr>
          <p:cNvPr id="10" name="ZoneTexte 9">
            <a:extLst>
              <a:ext uri="{FF2B5EF4-FFF2-40B4-BE49-F238E27FC236}">
                <a16:creationId xmlns:a16="http://schemas.microsoft.com/office/drawing/2014/main" id="{2B371DFB-6C28-8D01-A139-5F5FCB82D896}"/>
              </a:ext>
            </a:extLst>
          </p:cNvPr>
          <p:cNvSpPr txBox="1"/>
          <p:nvPr/>
        </p:nvSpPr>
        <p:spPr>
          <a:xfrm>
            <a:off x="225817" y="1731642"/>
            <a:ext cx="8096546" cy="584775"/>
          </a:xfrm>
          <a:prstGeom prst="rect">
            <a:avLst/>
          </a:prstGeom>
          <a:solidFill>
            <a:schemeClr val="tx1">
              <a:lumMod val="85000"/>
              <a:lumOff val="15000"/>
            </a:schemeClr>
          </a:solidFill>
        </p:spPr>
        <p:txBody>
          <a:bodyPr wrap="square">
            <a:spAutoFit/>
          </a:bodyPr>
          <a:lstStyle/>
          <a:p>
            <a:r>
              <a:rPr lang="en-US" sz="1600" dirty="0" err="1">
                <a:solidFill>
                  <a:schemeClr val="bg1"/>
                </a:solidFill>
              </a:rPr>
              <a:t>mkdir</a:t>
            </a:r>
            <a:r>
              <a:rPr lang="en-US" sz="1600" dirty="0">
                <a:solidFill>
                  <a:schemeClr val="bg1"/>
                </a:solidFill>
              </a:rPr>
              <a:t> -p </a:t>
            </a:r>
            <a:r>
              <a:rPr lang="en-US" sz="1600" dirty="0" err="1">
                <a:solidFill>
                  <a:schemeClr val="bg1"/>
                </a:solidFill>
              </a:rPr>
              <a:t>filter_plugins</a:t>
            </a:r>
            <a:endParaRPr lang="en-US" sz="1600" dirty="0">
              <a:solidFill>
                <a:schemeClr val="bg1"/>
              </a:solidFill>
            </a:endParaRPr>
          </a:p>
          <a:p>
            <a:r>
              <a:rPr lang="en-US" sz="1600" dirty="0">
                <a:solidFill>
                  <a:schemeClr val="bg1"/>
                </a:solidFill>
              </a:rPr>
              <a:t>touch </a:t>
            </a:r>
            <a:r>
              <a:rPr lang="en-US" sz="1600" dirty="0">
                <a:solidFill>
                  <a:srgbClr val="00B0F0"/>
                </a:solidFill>
              </a:rPr>
              <a:t>filter_plugins</a:t>
            </a:r>
            <a:r>
              <a:rPr lang="en-US" sz="1600" dirty="0">
                <a:solidFill>
                  <a:schemeClr val="bg1"/>
                </a:solidFill>
              </a:rPr>
              <a:t>/my_filters.py</a:t>
            </a:r>
          </a:p>
        </p:txBody>
      </p:sp>
      <p:sp>
        <p:nvSpPr>
          <p:cNvPr id="11" name="ZoneTexte 10">
            <a:extLst>
              <a:ext uri="{FF2B5EF4-FFF2-40B4-BE49-F238E27FC236}">
                <a16:creationId xmlns:a16="http://schemas.microsoft.com/office/drawing/2014/main" id="{E56F02DE-2346-E1BE-55AF-9F5BC485E259}"/>
              </a:ext>
            </a:extLst>
          </p:cNvPr>
          <p:cNvSpPr txBox="1"/>
          <p:nvPr/>
        </p:nvSpPr>
        <p:spPr>
          <a:xfrm>
            <a:off x="221262" y="2386829"/>
            <a:ext cx="8101101" cy="2462213"/>
          </a:xfrm>
          <a:prstGeom prst="rect">
            <a:avLst/>
          </a:prstGeom>
          <a:solidFill>
            <a:schemeClr val="tx1">
              <a:lumMod val="85000"/>
              <a:lumOff val="15000"/>
            </a:schemeClr>
          </a:solidFill>
        </p:spPr>
        <p:txBody>
          <a:bodyPr wrap="square">
            <a:spAutoFit/>
          </a:bodyPr>
          <a:lstStyle/>
          <a:p>
            <a:r>
              <a:rPr lang="fr-FR" sz="1400" dirty="0" err="1">
                <a:solidFill>
                  <a:schemeClr val="bg1"/>
                </a:solidFill>
              </a:rPr>
              <a:t>def</a:t>
            </a:r>
            <a:r>
              <a:rPr lang="fr-FR" sz="1400" dirty="0">
                <a:solidFill>
                  <a:schemeClr val="bg1"/>
                </a:solidFill>
              </a:rPr>
              <a:t> </a:t>
            </a:r>
            <a:r>
              <a:rPr lang="fr-FR" sz="1400" dirty="0" err="1">
                <a:solidFill>
                  <a:schemeClr val="bg1"/>
                </a:solidFill>
              </a:rPr>
              <a:t>to_upper</a:t>
            </a:r>
            <a:r>
              <a:rPr lang="fr-FR" sz="1400" dirty="0">
                <a:solidFill>
                  <a:schemeClr val="bg1"/>
                </a:solidFill>
              </a:rPr>
              <a:t>(value):</a:t>
            </a:r>
          </a:p>
          <a:p>
            <a:r>
              <a:rPr lang="fr-FR" sz="1400" dirty="0">
                <a:solidFill>
                  <a:schemeClr val="bg1"/>
                </a:solidFill>
              </a:rPr>
              <a:t>    """Convertit une chaîne de caractères en majuscules."""</a:t>
            </a:r>
          </a:p>
          <a:p>
            <a:r>
              <a:rPr lang="fr-FR" sz="1400" dirty="0">
                <a:solidFill>
                  <a:schemeClr val="bg1"/>
                </a:solidFill>
              </a:rPr>
              <a:t>    if </a:t>
            </a:r>
            <a:r>
              <a:rPr lang="fr-FR" sz="1400" dirty="0" err="1">
                <a:solidFill>
                  <a:schemeClr val="bg1"/>
                </a:solidFill>
              </a:rPr>
              <a:t>isinstance</a:t>
            </a:r>
            <a:r>
              <a:rPr lang="fr-FR" sz="1400" dirty="0">
                <a:solidFill>
                  <a:schemeClr val="bg1"/>
                </a:solidFill>
              </a:rPr>
              <a:t>(value, </a:t>
            </a:r>
            <a:r>
              <a:rPr lang="fr-FR" sz="1400" dirty="0" err="1">
                <a:solidFill>
                  <a:schemeClr val="bg1"/>
                </a:solidFill>
              </a:rPr>
              <a:t>str</a:t>
            </a:r>
            <a:r>
              <a:rPr lang="fr-FR" sz="1400" dirty="0">
                <a:solidFill>
                  <a:schemeClr val="bg1"/>
                </a:solidFill>
              </a:rPr>
              <a:t>):</a:t>
            </a:r>
          </a:p>
          <a:p>
            <a:r>
              <a:rPr lang="fr-FR" sz="1400" dirty="0">
                <a:solidFill>
                  <a:schemeClr val="bg1"/>
                </a:solidFill>
              </a:rPr>
              <a:t>        return </a:t>
            </a:r>
            <a:r>
              <a:rPr lang="fr-FR" sz="1400" dirty="0" err="1">
                <a:solidFill>
                  <a:schemeClr val="bg1"/>
                </a:solidFill>
              </a:rPr>
              <a:t>value.upper</a:t>
            </a:r>
            <a:r>
              <a:rPr lang="fr-FR" sz="1400" dirty="0">
                <a:solidFill>
                  <a:schemeClr val="bg1"/>
                </a:solidFill>
              </a:rPr>
              <a:t>()</a:t>
            </a:r>
          </a:p>
          <a:p>
            <a:r>
              <a:rPr lang="fr-FR" sz="1400" dirty="0">
                <a:solidFill>
                  <a:schemeClr val="bg1"/>
                </a:solidFill>
              </a:rPr>
              <a:t>    return value</a:t>
            </a:r>
          </a:p>
          <a:p>
            <a:r>
              <a:rPr lang="fr-FR" sz="1400" dirty="0">
                <a:solidFill>
                  <a:schemeClr val="bg1"/>
                </a:solidFill>
              </a:rPr>
              <a:t>class </a:t>
            </a:r>
            <a:r>
              <a:rPr lang="fr-FR" sz="1400" dirty="0" err="1">
                <a:solidFill>
                  <a:schemeClr val="bg1"/>
                </a:solidFill>
              </a:rPr>
              <a:t>FilterModule</a:t>
            </a:r>
            <a:r>
              <a:rPr lang="fr-FR" sz="1400" dirty="0">
                <a:solidFill>
                  <a:schemeClr val="bg1"/>
                </a:solidFill>
              </a:rPr>
              <a:t>(</a:t>
            </a:r>
            <a:r>
              <a:rPr lang="fr-FR" sz="1400" dirty="0" err="1">
                <a:solidFill>
                  <a:schemeClr val="bg1"/>
                </a:solidFill>
              </a:rPr>
              <a:t>object</a:t>
            </a:r>
            <a:r>
              <a:rPr lang="fr-FR" sz="1400" dirty="0">
                <a:solidFill>
                  <a:schemeClr val="bg1"/>
                </a:solidFill>
              </a:rPr>
              <a:t>):</a:t>
            </a:r>
          </a:p>
          <a:p>
            <a:r>
              <a:rPr lang="fr-FR" sz="1400" dirty="0">
                <a:solidFill>
                  <a:schemeClr val="bg1"/>
                </a:solidFill>
              </a:rPr>
              <a:t>    """Un plugin de filtre personnalisé pour convertir une chaîne de caractères en majuscules."""</a:t>
            </a:r>
          </a:p>
          <a:p>
            <a:r>
              <a:rPr lang="fr-FR" sz="1400" dirty="0">
                <a:solidFill>
                  <a:schemeClr val="bg1"/>
                </a:solidFill>
              </a:rPr>
              <a:t>    </a:t>
            </a:r>
            <a:r>
              <a:rPr lang="fr-FR" sz="1400" dirty="0" err="1">
                <a:solidFill>
                  <a:schemeClr val="bg1"/>
                </a:solidFill>
              </a:rPr>
              <a:t>def</a:t>
            </a:r>
            <a:r>
              <a:rPr lang="fr-FR" sz="1400" dirty="0">
                <a:solidFill>
                  <a:schemeClr val="bg1"/>
                </a:solidFill>
              </a:rPr>
              <a:t> </a:t>
            </a:r>
            <a:r>
              <a:rPr lang="fr-FR" sz="1400" dirty="0" err="1">
                <a:solidFill>
                  <a:schemeClr val="bg1"/>
                </a:solidFill>
              </a:rPr>
              <a:t>filters</a:t>
            </a:r>
            <a:r>
              <a:rPr lang="fr-FR" sz="1400" dirty="0">
                <a:solidFill>
                  <a:schemeClr val="bg1"/>
                </a:solidFill>
              </a:rPr>
              <a:t>(self):</a:t>
            </a:r>
          </a:p>
          <a:p>
            <a:r>
              <a:rPr lang="fr-FR" sz="1400" dirty="0">
                <a:solidFill>
                  <a:schemeClr val="bg1"/>
                </a:solidFill>
              </a:rPr>
              <a:t>        return {</a:t>
            </a:r>
          </a:p>
          <a:p>
            <a:r>
              <a:rPr lang="fr-FR" sz="1400" dirty="0">
                <a:solidFill>
                  <a:schemeClr val="bg1"/>
                </a:solidFill>
              </a:rPr>
              <a:t>            '</a:t>
            </a:r>
            <a:r>
              <a:rPr lang="fr-FR" sz="1400" dirty="0" err="1">
                <a:solidFill>
                  <a:schemeClr val="bg1"/>
                </a:solidFill>
              </a:rPr>
              <a:t>to_upper</a:t>
            </a:r>
            <a:r>
              <a:rPr lang="fr-FR" sz="1400" dirty="0">
                <a:solidFill>
                  <a:schemeClr val="bg1"/>
                </a:solidFill>
              </a:rPr>
              <a:t>': </a:t>
            </a:r>
            <a:r>
              <a:rPr lang="fr-FR" sz="1400" dirty="0" err="1">
                <a:solidFill>
                  <a:schemeClr val="bg1"/>
                </a:solidFill>
              </a:rPr>
              <a:t>to_upper</a:t>
            </a:r>
            <a:endParaRPr lang="fr-FR" sz="1400" dirty="0">
              <a:solidFill>
                <a:schemeClr val="bg1"/>
              </a:solidFill>
            </a:endParaRPr>
          </a:p>
          <a:p>
            <a:r>
              <a:rPr lang="fr-FR" sz="1400" dirty="0">
                <a:solidFill>
                  <a:schemeClr val="bg1"/>
                </a:solidFill>
              </a:rPr>
              <a:t>        }</a:t>
            </a:r>
          </a:p>
        </p:txBody>
      </p:sp>
      <p:sp>
        <p:nvSpPr>
          <p:cNvPr id="16" name="ZoneTexte 15">
            <a:extLst>
              <a:ext uri="{FF2B5EF4-FFF2-40B4-BE49-F238E27FC236}">
                <a16:creationId xmlns:a16="http://schemas.microsoft.com/office/drawing/2014/main" id="{F83AFF5A-28B6-338D-A6EB-D398ECF1F17B}"/>
              </a:ext>
            </a:extLst>
          </p:cNvPr>
          <p:cNvSpPr txBox="1"/>
          <p:nvPr/>
        </p:nvSpPr>
        <p:spPr>
          <a:xfrm>
            <a:off x="221262" y="4909571"/>
            <a:ext cx="8101091" cy="1569660"/>
          </a:xfrm>
          <a:prstGeom prst="rect">
            <a:avLst/>
          </a:prstGeom>
          <a:solidFill>
            <a:schemeClr val="tx1">
              <a:lumMod val="85000"/>
              <a:lumOff val="15000"/>
            </a:schemeClr>
          </a:solidFill>
        </p:spPr>
        <p:txBody>
          <a:bodyPr wrap="square">
            <a:spAutoFit/>
          </a:bodyPr>
          <a:lstStyle/>
          <a:p>
            <a:r>
              <a:rPr lang="fr-FR" sz="1600" dirty="0">
                <a:solidFill>
                  <a:schemeClr val="bg1"/>
                </a:solidFill>
              </a:rPr>
              <a:t>- </a:t>
            </a:r>
            <a:r>
              <a:rPr lang="fr-FR" sz="1600" dirty="0" err="1">
                <a:solidFill>
                  <a:schemeClr val="bg1"/>
                </a:solidFill>
              </a:rPr>
              <a:t>name</a:t>
            </a:r>
            <a:r>
              <a:rPr lang="fr-FR" sz="1600" dirty="0">
                <a:solidFill>
                  <a:schemeClr val="bg1"/>
                </a:solidFill>
              </a:rPr>
              <a:t>: Utiliser le plugin de filtre personnalisé</a:t>
            </a:r>
          </a:p>
          <a:p>
            <a:r>
              <a:rPr lang="fr-FR" sz="1600" dirty="0">
                <a:solidFill>
                  <a:schemeClr val="bg1"/>
                </a:solidFill>
              </a:rPr>
              <a:t>  hosts: localhost</a:t>
            </a:r>
          </a:p>
          <a:p>
            <a:r>
              <a:rPr lang="fr-FR" sz="1600" dirty="0">
                <a:solidFill>
                  <a:schemeClr val="bg1"/>
                </a:solidFill>
              </a:rPr>
              <a:t>  </a:t>
            </a:r>
            <a:r>
              <a:rPr lang="fr-FR" sz="1600" dirty="0" err="1">
                <a:solidFill>
                  <a:schemeClr val="bg1"/>
                </a:solidFill>
              </a:rPr>
              <a:t>tasks</a:t>
            </a:r>
            <a:r>
              <a:rPr lang="fr-FR" sz="1600" dirty="0">
                <a:solidFill>
                  <a:schemeClr val="bg1"/>
                </a:solidFill>
              </a:rPr>
              <a:t>:</a:t>
            </a:r>
          </a:p>
          <a:p>
            <a:r>
              <a:rPr lang="fr-FR" sz="1600" dirty="0">
                <a:solidFill>
                  <a:schemeClr val="bg1"/>
                </a:solidFill>
              </a:rPr>
              <a:t>    - </a:t>
            </a:r>
            <a:r>
              <a:rPr lang="fr-FR" sz="1600" dirty="0" err="1">
                <a:solidFill>
                  <a:schemeClr val="bg1"/>
                </a:solidFill>
              </a:rPr>
              <a:t>name</a:t>
            </a:r>
            <a:r>
              <a:rPr lang="fr-FR" sz="1600" dirty="0">
                <a:solidFill>
                  <a:schemeClr val="bg1"/>
                </a:solidFill>
              </a:rPr>
              <a:t>: Utiliser le filtre personnalisé</a:t>
            </a:r>
          </a:p>
          <a:p>
            <a:r>
              <a:rPr lang="fr-FR" sz="1600" dirty="0">
                <a:solidFill>
                  <a:schemeClr val="bg1"/>
                </a:solidFill>
              </a:rPr>
              <a:t>      </a:t>
            </a:r>
            <a:r>
              <a:rPr lang="fr-FR" sz="1600" dirty="0" err="1">
                <a:solidFill>
                  <a:schemeClr val="bg1"/>
                </a:solidFill>
              </a:rPr>
              <a:t>debug</a:t>
            </a:r>
            <a:r>
              <a:rPr lang="fr-FR" sz="1600" dirty="0">
                <a:solidFill>
                  <a:schemeClr val="bg1"/>
                </a:solidFill>
              </a:rPr>
              <a:t>:</a:t>
            </a:r>
          </a:p>
          <a:p>
            <a:r>
              <a:rPr lang="fr-FR" sz="1600" dirty="0">
                <a:solidFill>
                  <a:schemeClr val="bg1"/>
                </a:solidFill>
              </a:rPr>
              <a:t>        msg: "{{ 'hello world' | </a:t>
            </a:r>
            <a:r>
              <a:rPr lang="fr-FR" sz="1600" dirty="0" err="1">
                <a:solidFill>
                  <a:schemeClr val="bg1"/>
                </a:solidFill>
              </a:rPr>
              <a:t>to_upper</a:t>
            </a:r>
            <a:r>
              <a:rPr lang="fr-FR" sz="1600" dirty="0">
                <a:solidFill>
                  <a:schemeClr val="bg1"/>
                </a:solidFill>
              </a:rPr>
              <a:t> }}"</a:t>
            </a:r>
          </a:p>
        </p:txBody>
      </p:sp>
      <p:sp>
        <p:nvSpPr>
          <p:cNvPr id="17" name="ZoneTexte 16">
            <a:extLst>
              <a:ext uri="{FF2B5EF4-FFF2-40B4-BE49-F238E27FC236}">
                <a16:creationId xmlns:a16="http://schemas.microsoft.com/office/drawing/2014/main" id="{7F2078B7-01D9-6BA3-FDCA-E0BC0B83957B}"/>
              </a:ext>
            </a:extLst>
          </p:cNvPr>
          <p:cNvSpPr txBox="1"/>
          <p:nvPr/>
        </p:nvSpPr>
        <p:spPr>
          <a:xfrm>
            <a:off x="225817" y="1240120"/>
            <a:ext cx="8096536" cy="369332"/>
          </a:xfrm>
          <a:prstGeom prst="rect">
            <a:avLst/>
          </a:prstGeom>
          <a:solidFill>
            <a:srgbClr val="FFFF00"/>
          </a:solidFill>
        </p:spPr>
        <p:txBody>
          <a:bodyPr wrap="square">
            <a:spAutoFit/>
          </a:bodyPr>
          <a:lstStyle/>
          <a:p>
            <a:pPr algn="ctr"/>
            <a:r>
              <a:rPr lang="fr-FR" b="1" dirty="0">
                <a:latin typeface="Calibri"/>
                <a:cs typeface="Calibri"/>
              </a:rPr>
              <a:t>Exemple 2 : </a:t>
            </a:r>
            <a:r>
              <a:rPr lang="fr-FR" b="1" dirty="0" err="1">
                <a:latin typeface="Calibri"/>
                <a:cs typeface="Calibri"/>
              </a:rPr>
              <a:t>built-in</a:t>
            </a:r>
            <a:r>
              <a:rPr lang="fr-FR" b="1" dirty="0">
                <a:latin typeface="Calibri"/>
                <a:cs typeface="Calibri"/>
              </a:rPr>
              <a:t> plugin : </a:t>
            </a:r>
            <a:r>
              <a:rPr lang="fr-FR" b="1" dirty="0" err="1">
                <a:latin typeface="Calibri"/>
                <a:cs typeface="Calibri"/>
              </a:rPr>
              <a:t>filter</a:t>
            </a:r>
            <a:r>
              <a:rPr lang="fr-FR" b="1" dirty="0">
                <a:latin typeface="Calibri"/>
                <a:cs typeface="Calibri"/>
              </a:rPr>
              <a:t> plugin </a:t>
            </a:r>
            <a:endParaRPr lang="fr-FR" dirty="0"/>
          </a:p>
        </p:txBody>
      </p:sp>
      <p:sp>
        <p:nvSpPr>
          <p:cNvPr id="18" name="ZoneTexte 17">
            <a:extLst>
              <a:ext uri="{FF2B5EF4-FFF2-40B4-BE49-F238E27FC236}">
                <a16:creationId xmlns:a16="http://schemas.microsoft.com/office/drawing/2014/main" id="{CD835586-7776-5A18-5C4C-3BE12D6C17D6}"/>
              </a:ext>
            </a:extLst>
          </p:cNvPr>
          <p:cNvSpPr txBox="1"/>
          <p:nvPr/>
        </p:nvSpPr>
        <p:spPr>
          <a:xfrm>
            <a:off x="10714917" y="4328033"/>
            <a:ext cx="1330779" cy="338554"/>
          </a:xfrm>
          <a:prstGeom prst="rect">
            <a:avLst/>
          </a:prstGeom>
          <a:noFill/>
        </p:spPr>
        <p:txBody>
          <a:bodyPr wrap="square">
            <a:spAutoFit/>
          </a:bodyPr>
          <a:lstStyle/>
          <a:p>
            <a:r>
              <a:rPr lang="fr-FR" sz="1600" dirty="0" err="1">
                <a:solidFill>
                  <a:srgbClr val="FFFF00"/>
                </a:solidFill>
              </a:rPr>
              <a:t>Ansible.cfg</a:t>
            </a:r>
            <a:endParaRPr lang="fr-FR" sz="1600" dirty="0">
              <a:solidFill>
                <a:srgbClr val="FFFF00"/>
              </a:solidFill>
            </a:endParaRPr>
          </a:p>
        </p:txBody>
      </p:sp>
      <p:sp>
        <p:nvSpPr>
          <p:cNvPr id="19" name="ZoneTexte 18">
            <a:extLst>
              <a:ext uri="{FF2B5EF4-FFF2-40B4-BE49-F238E27FC236}">
                <a16:creationId xmlns:a16="http://schemas.microsoft.com/office/drawing/2014/main" id="{D5926233-A4D9-A870-2AB7-FD06CE667BDB}"/>
              </a:ext>
            </a:extLst>
          </p:cNvPr>
          <p:cNvSpPr txBox="1"/>
          <p:nvPr/>
        </p:nvSpPr>
        <p:spPr>
          <a:xfrm>
            <a:off x="6298698" y="5223875"/>
            <a:ext cx="1147043" cy="338554"/>
          </a:xfrm>
          <a:prstGeom prst="rect">
            <a:avLst/>
          </a:prstGeom>
          <a:noFill/>
        </p:spPr>
        <p:txBody>
          <a:bodyPr wrap="square">
            <a:spAutoFit/>
          </a:bodyPr>
          <a:lstStyle/>
          <a:p>
            <a:r>
              <a:rPr lang="fr-FR" sz="1600" dirty="0" err="1">
                <a:solidFill>
                  <a:srgbClr val="FFFF00"/>
                </a:solidFill>
              </a:rPr>
              <a:t>Hosts.yml</a:t>
            </a:r>
            <a:endParaRPr lang="fr-FR" sz="1600" dirty="0">
              <a:solidFill>
                <a:srgbClr val="FFFF00"/>
              </a:solidFill>
            </a:endParaRPr>
          </a:p>
        </p:txBody>
      </p:sp>
      <p:sp>
        <p:nvSpPr>
          <p:cNvPr id="20" name="ZoneTexte 19">
            <a:extLst>
              <a:ext uri="{FF2B5EF4-FFF2-40B4-BE49-F238E27FC236}">
                <a16:creationId xmlns:a16="http://schemas.microsoft.com/office/drawing/2014/main" id="{1B09BC23-13CE-D847-5046-3CF5786053FD}"/>
              </a:ext>
            </a:extLst>
          </p:cNvPr>
          <p:cNvSpPr txBox="1"/>
          <p:nvPr/>
        </p:nvSpPr>
        <p:spPr>
          <a:xfrm>
            <a:off x="6210282" y="2690205"/>
            <a:ext cx="2649165" cy="338554"/>
          </a:xfrm>
          <a:prstGeom prst="rect">
            <a:avLst/>
          </a:prstGeom>
          <a:noFill/>
        </p:spPr>
        <p:txBody>
          <a:bodyPr wrap="square">
            <a:spAutoFit/>
          </a:bodyPr>
          <a:lstStyle/>
          <a:p>
            <a:r>
              <a:rPr lang="en-US" sz="1600" dirty="0" err="1">
                <a:solidFill>
                  <a:srgbClr val="FFFF00"/>
                </a:solidFill>
              </a:rPr>
              <a:t>my_filters</a:t>
            </a:r>
            <a:r>
              <a:rPr lang="fr-FR" sz="1600" dirty="0">
                <a:solidFill>
                  <a:srgbClr val="FFFF00"/>
                </a:solidFill>
              </a:rPr>
              <a:t>.py</a:t>
            </a:r>
          </a:p>
        </p:txBody>
      </p:sp>
      <p:sp>
        <p:nvSpPr>
          <p:cNvPr id="9" name="ZoneTexte 8">
            <a:extLst>
              <a:ext uri="{FF2B5EF4-FFF2-40B4-BE49-F238E27FC236}">
                <a16:creationId xmlns:a16="http://schemas.microsoft.com/office/drawing/2014/main" id="{4D48B1DA-7564-045B-5241-A15121309B2E}"/>
              </a:ext>
            </a:extLst>
          </p:cNvPr>
          <p:cNvSpPr txBox="1"/>
          <p:nvPr/>
        </p:nvSpPr>
        <p:spPr>
          <a:xfrm>
            <a:off x="8345556" y="4328033"/>
            <a:ext cx="3625181" cy="646331"/>
          </a:xfrm>
          <a:prstGeom prst="rect">
            <a:avLst/>
          </a:prstGeom>
          <a:noFill/>
        </p:spPr>
        <p:txBody>
          <a:bodyPr wrap="square">
            <a:spAutoFit/>
          </a:bodyPr>
          <a:lstStyle/>
          <a:p>
            <a:r>
              <a:rPr lang="fr-FR" dirty="0">
                <a:solidFill>
                  <a:schemeClr val="bg1"/>
                </a:solidFill>
              </a:rPr>
              <a:t>[defaults]</a:t>
            </a:r>
          </a:p>
          <a:p>
            <a:r>
              <a:rPr lang="fr-FR" dirty="0" err="1">
                <a:solidFill>
                  <a:schemeClr val="bg1"/>
                </a:solidFill>
              </a:rPr>
              <a:t>filter_plugins</a:t>
            </a:r>
            <a:r>
              <a:rPr lang="fr-FR" dirty="0">
                <a:solidFill>
                  <a:schemeClr val="bg1"/>
                </a:solidFill>
              </a:rPr>
              <a:t> = /../</a:t>
            </a:r>
            <a:r>
              <a:rPr lang="fr-FR" dirty="0" err="1">
                <a:solidFill>
                  <a:schemeClr val="bg1"/>
                </a:solidFill>
              </a:rPr>
              <a:t>repertoire</a:t>
            </a:r>
            <a:r>
              <a:rPr lang="fr-FR" dirty="0">
                <a:solidFill>
                  <a:schemeClr val="bg1"/>
                </a:solidFill>
              </a:rPr>
              <a:t>/filtres</a:t>
            </a:r>
          </a:p>
        </p:txBody>
      </p:sp>
    </p:spTree>
    <p:extLst>
      <p:ext uri="{BB962C8B-B14F-4D97-AF65-F5344CB8AC3E}">
        <p14:creationId xmlns:p14="http://schemas.microsoft.com/office/powerpoint/2010/main" val="41167492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48</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249694"/>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240694"/>
                <a:ext cx="18000" cy="18000"/>
              </a:xfrm>
              <a:prstGeom prst="rect">
                <a:avLst/>
              </a:prstGeom>
            </p:spPr>
          </p:pic>
        </mc:Fallback>
      </mc:AlternateContent>
      <p:sp>
        <p:nvSpPr>
          <p:cNvPr id="3" name="ZoneTexte 2">
            <a:extLst>
              <a:ext uri="{FF2B5EF4-FFF2-40B4-BE49-F238E27FC236}">
                <a16:creationId xmlns:a16="http://schemas.microsoft.com/office/drawing/2014/main" id="{27D1A145-DF30-E6C9-0123-FEA37F0A5E9E}"/>
              </a:ext>
            </a:extLst>
          </p:cNvPr>
          <p:cNvSpPr txBox="1"/>
          <p:nvPr/>
        </p:nvSpPr>
        <p:spPr>
          <a:xfrm>
            <a:off x="1008999" y="263111"/>
            <a:ext cx="8824114"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latin typeface="Arial Black" panose="020B0A04020102020204" pitchFamily="34" charset="0"/>
                <a:ea typeface="Calibri" panose="020F0502020204030204" pitchFamily="34" charset="0"/>
                <a:cs typeface="Calibri" panose="020F0502020204030204" pitchFamily="34" charset="0"/>
              </a:rPr>
              <a:t>Les </a:t>
            </a:r>
            <a:r>
              <a:rPr lang="fr-FR" sz="3200" dirty="0" err="1">
                <a:solidFill>
                  <a:schemeClr val="bg1"/>
                </a:solidFill>
                <a:latin typeface="Arial Black" panose="020B0A04020102020204" pitchFamily="34" charset="0"/>
                <a:ea typeface="Calibri" panose="020F0502020204030204" pitchFamily="34" charset="0"/>
                <a:cs typeface="Calibri" panose="020F0502020204030204" pitchFamily="34" charset="0"/>
              </a:rPr>
              <a:t>PlugIns</a:t>
            </a:r>
            <a:endParaRPr lang="fr-FR" sz="3200" dirty="0">
              <a:solidFill>
                <a:schemeClr val="bg1"/>
              </a:solidFill>
            </a:endParaRPr>
          </a:p>
        </p:txBody>
      </p:sp>
      <p:sp>
        <p:nvSpPr>
          <p:cNvPr id="4" name="Google Shape;795;p32">
            <a:extLst>
              <a:ext uri="{FF2B5EF4-FFF2-40B4-BE49-F238E27FC236}">
                <a16:creationId xmlns:a16="http://schemas.microsoft.com/office/drawing/2014/main" id="{EEC5D4A3-903C-25B0-6140-71E7D6B1164D}"/>
              </a:ext>
            </a:extLst>
          </p:cNvPr>
          <p:cNvSpPr/>
          <p:nvPr/>
        </p:nvSpPr>
        <p:spPr>
          <a:xfrm>
            <a:off x="1092212" y="6306401"/>
            <a:ext cx="0" cy="405473"/>
          </a:xfrm>
          <a:custGeom>
            <a:avLst/>
            <a:gdLst/>
            <a:ahLst/>
            <a:cxnLst/>
            <a:rect l="l" t="t" r="r" b="b"/>
            <a:pathLst>
              <a:path w="120000" h="457200" extrusionOk="0">
                <a:moveTo>
                  <a:pt x="0" y="456599"/>
                </a:moveTo>
                <a:lnTo>
                  <a:pt x="0" y="0"/>
                </a:lnTo>
              </a:path>
            </a:pathLst>
          </a:custGeom>
          <a:noFill/>
          <a:ln w="9525" cap="flat" cmpd="sng">
            <a:solidFill>
              <a:srgbClr val="EE0000"/>
            </a:solidFill>
            <a:prstDash val="solid"/>
            <a:round/>
            <a:headEnd type="none" w="sm" len="sm"/>
            <a:tailEnd type="none" w="sm" len="sm"/>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31">
              <a:solidFill>
                <a:schemeClr val="dk1"/>
              </a:solidFill>
              <a:latin typeface="Calibri"/>
              <a:ea typeface="Calibri"/>
              <a:cs typeface="Calibri"/>
              <a:sym typeface="Calibri"/>
            </a:endParaRPr>
          </a:p>
        </p:txBody>
      </p:sp>
      <p:sp>
        <p:nvSpPr>
          <p:cNvPr id="10" name="ZoneTexte 9">
            <a:extLst>
              <a:ext uri="{FF2B5EF4-FFF2-40B4-BE49-F238E27FC236}">
                <a16:creationId xmlns:a16="http://schemas.microsoft.com/office/drawing/2014/main" id="{2B371DFB-6C28-8D01-A139-5F5FCB82D896}"/>
              </a:ext>
            </a:extLst>
          </p:cNvPr>
          <p:cNvSpPr txBox="1"/>
          <p:nvPr/>
        </p:nvSpPr>
        <p:spPr>
          <a:xfrm>
            <a:off x="7047590" y="6036607"/>
            <a:ext cx="4362372" cy="369332"/>
          </a:xfrm>
          <a:prstGeom prst="rect">
            <a:avLst/>
          </a:prstGeom>
          <a:solidFill>
            <a:schemeClr val="tx1">
              <a:lumMod val="85000"/>
              <a:lumOff val="15000"/>
            </a:schemeClr>
          </a:solidFill>
        </p:spPr>
        <p:txBody>
          <a:bodyPr wrap="square">
            <a:spAutoFit/>
          </a:bodyPr>
          <a:lstStyle/>
          <a:p>
            <a:r>
              <a:rPr lang="fr-FR" dirty="0">
                <a:solidFill>
                  <a:schemeClr val="bg1"/>
                </a:solidFill>
              </a:rPr>
              <a:t>Ansible –i </a:t>
            </a:r>
            <a:r>
              <a:rPr lang="fr-FR" dirty="0" err="1">
                <a:solidFill>
                  <a:schemeClr val="bg1"/>
                </a:solidFill>
              </a:rPr>
              <a:t>nmap.yaml</a:t>
            </a:r>
            <a:r>
              <a:rPr lang="fr-FR" dirty="0">
                <a:solidFill>
                  <a:schemeClr val="bg1"/>
                </a:solidFill>
              </a:rPr>
              <a:t> –m ping </a:t>
            </a:r>
          </a:p>
        </p:txBody>
      </p:sp>
      <p:sp>
        <p:nvSpPr>
          <p:cNvPr id="9" name="ZoneTexte 8">
            <a:extLst>
              <a:ext uri="{FF2B5EF4-FFF2-40B4-BE49-F238E27FC236}">
                <a16:creationId xmlns:a16="http://schemas.microsoft.com/office/drawing/2014/main" id="{62B6C813-DDA2-8DD0-8AF2-05309DE196FE}"/>
              </a:ext>
            </a:extLst>
          </p:cNvPr>
          <p:cNvSpPr txBox="1"/>
          <p:nvPr/>
        </p:nvSpPr>
        <p:spPr>
          <a:xfrm>
            <a:off x="6524851" y="1174034"/>
            <a:ext cx="5391514" cy="646331"/>
          </a:xfrm>
          <a:prstGeom prst="rect">
            <a:avLst/>
          </a:prstGeom>
          <a:noFill/>
        </p:spPr>
        <p:txBody>
          <a:bodyPr wrap="square">
            <a:spAutoFit/>
          </a:bodyPr>
          <a:lstStyle/>
          <a:p>
            <a:r>
              <a:rPr lang="en-US" dirty="0" err="1">
                <a:hlinkClick r:id="rId8"/>
              </a:rPr>
              <a:t>community.general</a:t>
            </a:r>
            <a:r>
              <a:rPr lang="en-US" dirty="0">
                <a:hlinkClick r:id="rId8"/>
              </a:rPr>
              <a:t>/plugins/inventory at main · ansible-collections/</a:t>
            </a:r>
            <a:r>
              <a:rPr lang="en-US" dirty="0" err="1">
                <a:hlinkClick r:id="rId8"/>
              </a:rPr>
              <a:t>community.general</a:t>
            </a:r>
            <a:r>
              <a:rPr lang="en-US" dirty="0">
                <a:hlinkClick r:id="rId8"/>
              </a:rPr>
              <a:t> (github.com)</a:t>
            </a:r>
            <a:endParaRPr lang="fr-FR" dirty="0"/>
          </a:p>
        </p:txBody>
      </p:sp>
      <p:sp>
        <p:nvSpPr>
          <p:cNvPr id="12" name="ZoneTexte 11">
            <a:extLst>
              <a:ext uri="{FF2B5EF4-FFF2-40B4-BE49-F238E27FC236}">
                <a16:creationId xmlns:a16="http://schemas.microsoft.com/office/drawing/2014/main" id="{A2AC4499-C5AC-F694-6819-E0FD289F8A88}"/>
              </a:ext>
            </a:extLst>
          </p:cNvPr>
          <p:cNvSpPr txBox="1"/>
          <p:nvPr/>
        </p:nvSpPr>
        <p:spPr>
          <a:xfrm>
            <a:off x="252983" y="1311882"/>
            <a:ext cx="5935781" cy="369332"/>
          </a:xfrm>
          <a:prstGeom prst="rect">
            <a:avLst/>
          </a:prstGeom>
          <a:solidFill>
            <a:srgbClr val="FFFF00"/>
          </a:solidFill>
        </p:spPr>
        <p:txBody>
          <a:bodyPr wrap="square">
            <a:spAutoFit/>
          </a:bodyPr>
          <a:lstStyle/>
          <a:p>
            <a:pPr algn="ctr"/>
            <a:r>
              <a:rPr lang="fr-FR" b="1" dirty="0">
                <a:latin typeface="Calibri"/>
                <a:cs typeface="Calibri"/>
              </a:rPr>
              <a:t>Exemple 3 : </a:t>
            </a:r>
            <a:r>
              <a:rPr lang="fr-FR" dirty="0">
                <a:latin typeface="Arial Black" panose="020B0A04020102020204" pitchFamily="34" charset="0"/>
                <a:ea typeface="Calibri" panose="020F0502020204030204" pitchFamily="34" charset="0"/>
                <a:cs typeface="Calibri" panose="020F0502020204030204" pitchFamily="34" charset="0"/>
              </a:rPr>
              <a:t> </a:t>
            </a:r>
            <a:r>
              <a:rPr lang="fr-FR" dirty="0" err="1">
                <a:latin typeface="Arial Black" panose="020B0A04020102020204" pitchFamily="34" charset="0"/>
                <a:ea typeface="Calibri" panose="020F0502020204030204" pitchFamily="34" charset="0"/>
                <a:cs typeface="Calibri" panose="020F0502020204030204" pitchFamily="34" charset="0"/>
              </a:rPr>
              <a:t>dynamic</a:t>
            </a:r>
            <a:r>
              <a:rPr lang="fr-FR" dirty="0">
                <a:latin typeface="Arial Black" panose="020B0A04020102020204" pitchFamily="34" charset="0"/>
                <a:ea typeface="Calibri" panose="020F0502020204030204" pitchFamily="34" charset="0"/>
                <a:cs typeface="Calibri" panose="020F0502020204030204" pitchFamily="34" charset="0"/>
              </a:rPr>
              <a:t> </a:t>
            </a:r>
            <a:r>
              <a:rPr lang="fr-FR" dirty="0" err="1">
                <a:latin typeface="Arial Black" panose="020B0A04020102020204" pitchFamily="34" charset="0"/>
                <a:ea typeface="Calibri" panose="020F0502020204030204" pitchFamily="34" charset="0"/>
                <a:cs typeface="Calibri" panose="020F0502020204030204" pitchFamily="34" charset="0"/>
              </a:rPr>
              <a:t>inventory</a:t>
            </a:r>
            <a:r>
              <a:rPr lang="fr-FR" b="1" dirty="0">
                <a:latin typeface="Calibri"/>
                <a:cs typeface="Calibri"/>
              </a:rPr>
              <a:t> </a:t>
            </a:r>
            <a:endParaRPr lang="fr-FR" dirty="0"/>
          </a:p>
        </p:txBody>
      </p:sp>
      <p:sp>
        <p:nvSpPr>
          <p:cNvPr id="15" name="Flèche : bas 14">
            <a:extLst>
              <a:ext uri="{FF2B5EF4-FFF2-40B4-BE49-F238E27FC236}">
                <a16:creationId xmlns:a16="http://schemas.microsoft.com/office/drawing/2014/main" id="{FCD38659-D6AC-6B6E-2B40-50FF79093093}"/>
              </a:ext>
            </a:extLst>
          </p:cNvPr>
          <p:cNvSpPr/>
          <p:nvPr/>
        </p:nvSpPr>
        <p:spPr>
          <a:xfrm>
            <a:off x="8953500" y="1913168"/>
            <a:ext cx="484632" cy="5430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a:extLst>
              <a:ext uri="{FF2B5EF4-FFF2-40B4-BE49-F238E27FC236}">
                <a16:creationId xmlns:a16="http://schemas.microsoft.com/office/drawing/2014/main" id="{C52545DB-212E-7D3D-330F-54E15E4554A1}"/>
              </a:ext>
            </a:extLst>
          </p:cNvPr>
          <p:cNvSpPr txBox="1"/>
          <p:nvPr/>
        </p:nvSpPr>
        <p:spPr>
          <a:xfrm>
            <a:off x="7982031" y="2471488"/>
            <a:ext cx="2477154" cy="369332"/>
          </a:xfrm>
          <a:prstGeom prst="rect">
            <a:avLst/>
          </a:prstGeom>
          <a:solidFill>
            <a:srgbClr val="FFFF00"/>
          </a:solidFill>
        </p:spPr>
        <p:txBody>
          <a:bodyPr wrap="square">
            <a:spAutoFit/>
          </a:bodyPr>
          <a:lstStyle/>
          <a:p>
            <a:pPr algn="ctr"/>
            <a:r>
              <a:rPr lang="fr-FR" b="1" dirty="0" err="1">
                <a:latin typeface="Calibri"/>
                <a:cs typeface="Calibri"/>
              </a:rPr>
              <a:t>nmap</a:t>
            </a:r>
            <a:r>
              <a:rPr lang="fr-FR" b="1" dirty="0">
                <a:latin typeface="Calibri"/>
                <a:cs typeface="Calibri"/>
              </a:rPr>
              <a:t> plugin</a:t>
            </a:r>
            <a:endParaRPr lang="fr-FR" dirty="0"/>
          </a:p>
        </p:txBody>
      </p:sp>
      <p:sp>
        <p:nvSpPr>
          <p:cNvPr id="18" name="ZoneTexte 17">
            <a:extLst>
              <a:ext uri="{FF2B5EF4-FFF2-40B4-BE49-F238E27FC236}">
                <a16:creationId xmlns:a16="http://schemas.microsoft.com/office/drawing/2014/main" id="{EB029B25-40EF-E0C0-E882-336FF09F3D39}"/>
              </a:ext>
            </a:extLst>
          </p:cNvPr>
          <p:cNvSpPr txBox="1"/>
          <p:nvPr/>
        </p:nvSpPr>
        <p:spPr>
          <a:xfrm>
            <a:off x="7074094" y="3450225"/>
            <a:ext cx="4362372" cy="584775"/>
          </a:xfrm>
          <a:prstGeom prst="rect">
            <a:avLst/>
          </a:prstGeom>
          <a:solidFill>
            <a:schemeClr val="tx1">
              <a:lumMod val="85000"/>
              <a:lumOff val="15000"/>
            </a:schemeClr>
          </a:solidFill>
        </p:spPr>
        <p:txBody>
          <a:bodyPr wrap="square">
            <a:spAutoFit/>
          </a:bodyPr>
          <a:lstStyle/>
          <a:p>
            <a:r>
              <a:rPr lang="fr-FR" sz="1600" dirty="0">
                <a:solidFill>
                  <a:schemeClr val="bg1"/>
                </a:solidFill>
              </a:rPr>
              <a:t>[</a:t>
            </a:r>
            <a:r>
              <a:rPr lang="fr-FR" sz="1600" dirty="0" err="1">
                <a:solidFill>
                  <a:schemeClr val="bg1"/>
                </a:solidFill>
              </a:rPr>
              <a:t>inventory</a:t>
            </a:r>
            <a:r>
              <a:rPr lang="fr-FR" sz="1600" dirty="0">
                <a:solidFill>
                  <a:schemeClr val="bg1"/>
                </a:solidFill>
              </a:rPr>
              <a:t>]</a:t>
            </a:r>
          </a:p>
          <a:p>
            <a:r>
              <a:rPr lang="fr-FR" sz="1600" dirty="0" err="1">
                <a:solidFill>
                  <a:schemeClr val="bg1"/>
                </a:solidFill>
              </a:rPr>
              <a:t>enable_plugins</a:t>
            </a:r>
            <a:r>
              <a:rPr lang="fr-FR" sz="1600" dirty="0">
                <a:solidFill>
                  <a:schemeClr val="bg1"/>
                </a:solidFill>
              </a:rPr>
              <a:t> = </a:t>
            </a:r>
            <a:r>
              <a:rPr lang="fr-FR" sz="1600" dirty="0" err="1">
                <a:solidFill>
                  <a:schemeClr val="bg1"/>
                </a:solidFill>
              </a:rPr>
              <a:t>nmap</a:t>
            </a:r>
            <a:endParaRPr lang="fr-FR" sz="1600" dirty="0">
              <a:solidFill>
                <a:schemeClr val="bg1"/>
              </a:solidFill>
            </a:endParaRPr>
          </a:p>
        </p:txBody>
      </p:sp>
      <p:sp>
        <p:nvSpPr>
          <p:cNvPr id="19" name="Flèche : bas 18">
            <a:extLst>
              <a:ext uri="{FF2B5EF4-FFF2-40B4-BE49-F238E27FC236}">
                <a16:creationId xmlns:a16="http://schemas.microsoft.com/office/drawing/2014/main" id="{1FE27836-0E2D-3768-26DA-B1C8E9E79D13}"/>
              </a:ext>
            </a:extLst>
          </p:cNvPr>
          <p:cNvSpPr/>
          <p:nvPr/>
        </p:nvSpPr>
        <p:spPr>
          <a:xfrm>
            <a:off x="8978292" y="2904717"/>
            <a:ext cx="484632" cy="52712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ZoneTexte 24">
            <a:extLst>
              <a:ext uri="{FF2B5EF4-FFF2-40B4-BE49-F238E27FC236}">
                <a16:creationId xmlns:a16="http://schemas.microsoft.com/office/drawing/2014/main" id="{90B377A3-F6AE-06AA-6624-BE77075E5215}"/>
              </a:ext>
            </a:extLst>
          </p:cNvPr>
          <p:cNvSpPr txBox="1"/>
          <p:nvPr/>
        </p:nvSpPr>
        <p:spPr>
          <a:xfrm>
            <a:off x="7014630" y="4646199"/>
            <a:ext cx="4362372" cy="830997"/>
          </a:xfrm>
          <a:prstGeom prst="rect">
            <a:avLst/>
          </a:prstGeom>
          <a:solidFill>
            <a:schemeClr val="tx1">
              <a:lumMod val="85000"/>
              <a:lumOff val="15000"/>
            </a:schemeClr>
          </a:solidFill>
        </p:spPr>
        <p:txBody>
          <a:bodyPr wrap="square">
            <a:spAutoFit/>
          </a:bodyPr>
          <a:lstStyle/>
          <a:p>
            <a:r>
              <a:rPr lang="fr-FR" sz="1600" dirty="0">
                <a:solidFill>
                  <a:schemeClr val="bg1"/>
                </a:solidFill>
              </a:rPr>
              <a:t>plugin: </a:t>
            </a:r>
            <a:r>
              <a:rPr lang="fr-FR" sz="1600" dirty="0" err="1">
                <a:solidFill>
                  <a:schemeClr val="bg1"/>
                </a:solidFill>
              </a:rPr>
              <a:t>nmap</a:t>
            </a:r>
            <a:endParaRPr lang="fr-FR" sz="1600" dirty="0">
              <a:solidFill>
                <a:schemeClr val="bg1"/>
              </a:solidFill>
            </a:endParaRPr>
          </a:p>
          <a:p>
            <a:r>
              <a:rPr lang="fr-FR" sz="1600" dirty="0">
                <a:solidFill>
                  <a:schemeClr val="bg1"/>
                </a:solidFill>
              </a:rPr>
              <a:t>strict: </a:t>
            </a:r>
            <a:r>
              <a:rPr lang="fr-FR" sz="1600" dirty="0" err="1">
                <a:solidFill>
                  <a:schemeClr val="bg1"/>
                </a:solidFill>
              </a:rPr>
              <a:t>flase</a:t>
            </a:r>
            <a:endParaRPr lang="fr-FR" sz="1600" dirty="0">
              <a:solidFill>
                <a:schemeClr val="bg1"/>
              </a:solidFill>
            </a:endParaRPr>
          </a:p>
          <a:p>
            <a:r>
              <a:rPr lang="fr-FR" sz="1600" dirty="0" err="1">
                <a:solidFill>
                  <a:schemeClr val="bg1"/>
                </a:solidFill>
              </a:rPr>
              <a:t>address</a:t>
            </a:r>
            <a:r>
              <a:rPr lang="fr-FR" sz="1600" dirty="0">
                <a:solidFill>
                  <a:schemeClr val="bg1"/>
                </a:solidFill>
              </a:rPr>
              <a:t> : 192.168.233.0/24</a:t>
            </a:r>
          </a:p>
        </p:txBody>
      </p:sp>
      <p:sp>
        <p:nvSpPr>
          <p:cNvPr id="29" name="ZoneTexte 28">
            <a:extLst>
              <a:ext uri="{FF2B5EF4-FFF2-40B4-BE49-F238E27FC236}">
                <a16:creationId xmlns:a16="http://schemas.microsoft.com/office/drawing/2014/main" id="{D999A03F-E93E-CD55-46BD-64A02F480A6D}"/>
              </a:ext>
            </a:extLst>
          </p:cNvPr>
          <p:cNvSpPr txBox="1"/>
          <p:nvPr/>
        </p:nvSpPr>
        <p:spPr>
          <a:xfrm>
            <a:off x="10079183" y="5013040"/>
            <a:ext cx="1330779" cy="338554"/>
          </a:xfrm>
          <a:prstGeom prst="rect">
            <a:avLst/>
          </a:prstGeom>
          <a:noFill/>
        </p:spPr>
        <p:txBody>
          <a:bodyPr wrap="square">
            <a:spAutoFit/>
          </a:bodyPr>
          <a:lstStyle/>
          <a:p>
            <a:r>
              <a:rPr lang="fr-FR" sz="1600" dirty="0" err="1">
                <a:solidFill>
                  <a:srgbClr val="FFFF00"/>
                </a:solidFill>
              </a:rPr>
              <a:t>nmap.yaml</a:t>
            </a:r>
            <a:endParaRPr lang="fr-FR" sz="1600" dirty="0">
              <a:solidFill>
                <a:srgbClr val="FFFF00"/>
              </a:solidFill>
            </a:endParaRPr>
          </a:p>
        </p:txBody>
      </p:sp>
      <p:sp>
        <p:nvSpPr>
          <p:cNvPr id="30" name="Flèche : bas 29">
            <a:extLst>
              <a:ext uri="{FF2B5EF4-FFF2-40B4-BE49-F238E27FC236}">
                <a16:creationId xmlns:a16="http://schemas.microsoft.com/office/drawing/2014/main" id="{68CCB039-AE0A-35E2-9A18-00D5027A9086}"/>
              </a:ext>
            </a:extLst>
          </p:cNvPr>
          <p:cNvSpPr/>
          <p:nvPr/>
        </p:nvSpPr>
        <p:spPr>
          <a:xfrm>
            <a:off x="8978292" y="4067005"/>
            <a:ext cx="484632" cy="5430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Flèche : bas 30">
            <a:extLst>
              <a:ext uri="{FF2B5EF4-FFF2-40B4-BE49-F238E27FC236}">
                <a16:creationId xmlns:a16="http://schemas.microsoft.com/office/drawing/2014/main" id="{CB3B3731-0DE9-C2BC-CB34-8EAF58C22AFF}"/>
              </a:ext>
            </a:extLst>
          </p:cNvPr>
          <p:cNvSpPr/>
          <p:nvPr/>
        </p:nvSpPr>
        <p:spPr>
          <a:xfrm>
            <a:off x="8978292" y="5505220"/>
            <a:ext cx="484632" cy="5430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a:extLst>
              <a:ext uri="{FF2B5EF4-FFF2-40B4-BE49-F238E27FC236}">
                <a16:creationId xmlns:a16="http://schemas.microsoft.com/office/drawing/2014/main" id="{A1EAF43E-5385-E2F9-C02B-E5133BEE39F2}"/>
              </a:ext>
            </a:extLst>
          </p:cNvPr>
          <p:cNvSpPr txBox="1"/>
          <p:nvPr/>
        </p:nvSpPr>
        <p:spPr>
          <a:xfrm>
            <a:off x="10114200" y="3528734"/>
            <a:ext cx="1330779" cy="338554"/>
          </a:xfrm>
          <a:prstGeom prst="rect">
            <a:avLst/>
          </a:prstGeom>
          <a:noFill/>
        </p:spPr>
        <p:txBody>
          <a:bodyPr wrap="square">
            <a:spAutoFit/>
          </a:bodyPr>
          <a:lstStyle/>
          <a:p>
            <a:r>
              <a:rPr lang="fr-FR" sz="1600" dirty="0" err="1">
                <a:solidFill>
                  <a:srgbClr val="FFFF00"/>
                </a:solidFill>
              </a:rPr>
              <a:t>Ansible.cfg</a:t>
            </a:r>
            <a:endParaRPr lang="fr-FR" sz="1600" dirty="0">
              <a:solidFill>
                <a:srgbClr val="FFFF00"/>
              </a:solidFill>
            </a:endParaRPr>
          </a:p>
        </p:txBody>
      </p:sp>
      <p:sp>
        <p:nvSpPr>
          <p:cNvPr id="34" name="ZoneTexte 33">
            <a:extLst>
              <a:ext uri="{FF2B5EF4-FFF2-40B4-BE49-F238E27FC236}">
                <a16:creationId xmlns:a16="http://schemas.microsoft.com/office/drawing/2014/main" id="{59754EE0-8026-470A-A7F9-FB9E8811030B}"/>
              </a:ext>
            </a:extLst>
          </p:cNvPr>
          <p:cNvSpPr txBox="1"/>
          <p:nvPr/>
        </p:nvSpPr>
        <p:spPr>
          <a:xfrm>
            <a:off x="311924" y="1782131"/>
            <a:ext cx="5660896" cy="1015663"/>
          </a:xfrm>
          <a:prstGeom prst="rect">
            <a:avLst/>
          </a:prstGeom>
          <a:noFill/>
        </p:spPr>
        <p:txBody>
          <a:bodyPr wrap="square">
            <a:spAutoFit/>
          </a:bodyPr>
          <a:lstStyle/>
          <a:p>
            <a:r>
              <a:rPr lang="fr-FR" sz="2000" dirty="0">
                <a:solidFill>
                  <a:schemeClr val="bg1"/>
                </a:solidFill>
                <a:latin typeface="Söhne"/>
                <a:sym typeface="Calibri"/>
              </a:rPr>
              <a:t>Un inventaire dynamique (Dynamic Inventory) est un mécanisme qui permet à Ansible de découvrir automatiquement les hôtes à gérer, </a:t>
            </a:r>
          </a:p>
        </p:txBody>
      </p:sp>
      <p:sp>
        <p:nvSpPr>
          <p:cNvPr id="36" name="ZoneTexte 35">
            <a:extLst>
              <a:ext uri="{FF2B5EF4-FFF2-40B4-BE49-F238E27FC236}">
                <a16:creationId xmlns:a16="http://schemas.microsoft.com/office/drawing/2014/main" id="{D6641AD3-E0E9-FC5B-FEFC-0960DD3DF99C}"/>
              </a:ext>
            </a:extLst>
          </p:cNvPr>
          <p:cNvSpPr txBox="1"/>
          <p:nvPr/>
        </p:nvSpPr>
        <p:spPr>
          <a:xfrm>
            <a:off x="296816" y="2763417"/>
            <a:ext cx="6188760" cy="3447098"/>
          </a:xfrm>
          <a:prstGeom prst="rect">
            <a:avLst/>
          </a:prstGeom>
          <a:noFill/>
        </p:spPr>
        <p:txBody>
          <a:bodyPr wrap="square">
            <a:spAutoFit/>
          </a:bodyPr>
          <a:lstStyle/>
          <a:p>
            <a:pPr marL="285750" indent="-285750" algn="l">
              <a:buClr>
                <a:srgbClr val="FF0000"/>
              </a:buClr>
              <a:buFont typeface="Wingdings" panose="05000000000000000000" pitchFamily="2" charset="2"/>
              <a:buChar char="§"/>
            </a:pPr>
            <a:endParaRPr lang="fr-FR" b="0" i="0" dirty="0">
              <a:solidFill>
                <a:srgbClr val="0D0D0D"/>
              </a:solidFill>
              <a:effectLst/>
              <a:highlight>
                <a:srgbClr val="FFFFFF"/>
              </a:highlight>
              <a:latin typeface="Söhne"/>
            </a:endParaRPr>
          </a:p>
          <a:p>
            <a:pPr marL="342900" indent="-342900">
              <a:buClr>
                <a:srgbClr val="FF0000"/>
              </a:buClr>
              <a:buFont typeface="Wingdings" panose="05000000000000000000" pitchFamily="2" charset="2"/>
              <a:buChar char="§"/>
            </a:pPr>
            <a:r>
              <a:rPr lang="fr-FR" sz="2000" dirty="0">
                <a:solidFill>
                  <a:schemeClr val="bg1"/>
                </a:solidFill>
                <a:latin typeface="Söhne"/>
              </a:rPr>
              <a:t>Scripts d'inventaire : Ansible peut utiliser des scripts d'inventaire pour générer dynamiquement une liste d'hôtes à gérer. Ces scripts peuvent être écrits dans n'importe quel langage de programmation (</a:t>
            </a:r>
            <a:r>
              <a:rPr lang="fr-FR" sz="2000" dirty="0">
                <a:solidFill>
                  <a:srgbClr val="00B0F0"/>
                </a:solidFill>
                <a:latin typeface="Söhne"/>
              </a:rPr>
              <a:t>Python</a:t>
            </a:r>
            <a:r>
              <a:rPr lang="fr-FR" sz="2000" dirty="0">
                <a:solidFill>
                  <a:schemeClr val="bg1"/>
                </a:solidFill>
                <a:latin typeface="Söhne"/>
              </a:rPr>
              <a:t>, </a:t>
            </a:r>
            <a:r>
              <a:rPr lang="fr-FR" sz="2000" dirty="0">
                <a:solidFill>
                  <a:srgbClr val="00B0F0"/>
                </a:solidFill>
                <a:latin typeface="Söhne"/>
              </a:rPr>
              <a:t>Shell</a:t>
            </a:r>
            <a:r>
              <a:rPr lang="fr-FR" sz="2000" dirty="0">
                <a:solidFill>
                  <a:schemeClr val="bg1"/>
                </a:solidFill>
                <a:latin typeface="Söhne"/>
              </a:rPr>
              <a:t>).</a:t>
            </a:r>
          </a:p>
          <a:p>
            <a:pPr marL="57150" lvl="1" indent="-342900">
              <a:buClr>
                <a:srgbClr val="FF0000"/>
              </a:buClr>
              <a:buFont typeface="Wingdings" panose="05000000000000000000" pitchFamily="2" charset="2"/>
              <a:buChar char="§"/>
            </a:pPr>
            <a:endParaRPr lang="fr-FR" sz="2000" dirty="0">
              <a:solidFill>
                <a:schemeClr val="bg1"/>
              </a:solidFill>
              <a:latin typeface="Söhne"/>
            </a:endParaRPr>
          </a:p>
          <a:p>
            <a:pPr marL="342900" indent="-342900">
              <a:buClr>
                <a:srgbClr val="FF0000"/>
              </a:buClr>
              <a:buFont typeface="Wingdings" panose="05000000000000000000" pitchFamily="2" charset="2"/>
              <a:buChar char="§"/>
            </a:pPr>
            <a:r>
              <a:rPr lang="fr-FR" sz="2000" dirty="0">
                <a:solidFill>
                  <a:schemeClr val="bg1"/>
                </a:solidFill>
                <a:latin typeface="Söhne"/>
              </a:rPr>
              <a:t>Exécution du script d'inventaire Si vous utilisez un inventaire dynamique, vous spécifiez le chemin vers le script d'inventaire plutôt que vers un fichier d'inventaire statique.</a:t>
            </a:r>
          </a:p>
        </p:txBody>
      </p:sp>
    </p:spTree>
    <p:extLst>
      <p:ext uri="{BB962C8B-B14F-4D97-AF65-F5344CB8AC3E}">
        <p14:creationId xmlns:p14="http://schemas.microsoft.com/office/powerpoint/2010/main" val="10476207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49</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8479558"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Les variables Ansible</a:t>
            </a:r>
            <a:endParaRPr lang="fr-FR" sz="3200" dirty="0">
              <a:solidFill>
                <a:schemeClr val="bg1"/>
              </a:solidFill>
            </a:endParaRPr>
          </a:p>
        </p:txBody>
      </p:sp>
      <p:sp>
        <p:nvSpPr>
          <p:cNvPr id="14" name="ZoneTexte 13">
            <a:extLst>
              <a:ext uri="{FF2B5EF4-FFF2-40B4-BE49-F238E27FC236}">
                <a16:creationId xmlns:a16="http://schemas.microsoft.com/office/drawing/2014/main" id="{E2F455C3-E7C2-E3AC-E02F-2DCFD9D6422B}"/>
              </a:ext>
            </a:extLst>
          </p:cNvPr>
          <p:cNvSpPr txBox="1"/>
          <p:nvPr/>
        </p:nvSpPr>
        <p:spPr>
          <a:xfrm>
            <a:off x="334618" y="1353882"/>
            <a:ext cx="11340547" cy="2554545"/>
          </a:xfrm>
          <a:prstGeom prst="rect">
            <a:avLst/>
          </a:prstGeom>
          <a:noFill/>
        </p:spPr>
        <p:txBody>
          <a:bodyPr wrap="square">
            <a:spAutoFit/>
          </a:bodyPr>
          <a:lstStyle/>
          <a:p>
            <a:pPr marL="342900" indent="-342900">
              <a:buClr>
                <a:srgbClr val="FF0000"/>
              </a:buClr>
              <a:buFont typeface="Wingdings" panose="05000000000000000000" pitchFamily="2" charset="2"/>
              <a:buChar char="§"/>
            </a:pPr>
            <a:r>
              <a:rPr lang="fr-FR" sz="2000" dirty="0">
                <a:solidFill>
                  <a:schemeClr val="bg1"/>
                </a:solidFill>
                <a:latin typeface="Söhne"/>
              </a:rPr>
              <a:t>Ansible utilise des variables pour gérer les différences entre les systèmes. Vous pouvez exécuter des tâches et des </a:t>
            </a:r>
            <a:r>
              <a:rPr lang="fr-FR" sz="2000" dirty="0" err="1">
                <a:solidFill>
                  <a:schemeClr val="bg1"/>
                </a:solidFill>
                <a:latin typeface="Söhne"/>
              </a:rPr>
              <a:t>playbooks</a:t>
            </a:r>
            <a:r>
              <a:rPr lang="fr-FR" sz="2000" dirty="0">
                <a:solidFill>
                  <a:schemeClr val="bg1"/>
                </a:solidFill>
                <a:latin typeface="Söhne"/>
              </a:rPr>
              <a:t> sur plusieurs systèmes différents avec une seule commande. </a:t>
            </a:r>
          </a:p>
          <a:p>
            <a:pPr marL="342900" indent="-342900">
              <a:buClr>
                <a:srgbClr val="FF0000"/>
              </a:buClr>
              <a:buFont typeface="Wingdings" panose="05000000000000000000" pitchFamily="2" charset="2"/>
              <a:buChar char="§"/>
            </a:pPr>
            <a:r>
              <a:rPr lang="fr-FR" sz="2000" dirty="0">
                <a:solidFill>
                  <a:schemeClr val="bg1"/>
                </a:solidFill>
                <a:latin typeface="Söhne"/>
              </a:rPr>
              <a:t>Les variables peuvent être définie avec la syntaxe standard YAML, y compris des listes et des dictionnaires. </a:t>
            </a:r>
          </a:p>
          <a:p>
            <a:pPr marL="342900" indent="-342900">
              <a:buClr>
                <a:srgbClr val="FF0000"/>
              </a:buClr>
              <a:buFont typeface="Wingdings" panose="05000000000000000000" pitchFamily="2" charset="2"/>
              <a:buChar char="§"/>
            </a:pPr>
            <a:r>
              <a:rPr lang="fr-FR" sz="2000" dirty="0">
                <a:solidFill>
                  <a:schemeClr val="bg1"/>
                </a:solidFill>
                <a:latin typeface="Söhne"/>
              </a:rPr>
              <a:t>Les variables  sont définies dans les  </a:t>
            </a:r>
            <a:r>
              <a:rPr lang="fr-FR" sz="2000" dirty="0" err="1">
                <a:solidFill>
                  <a:schemeClr val="bg1"/>
                </a:solidFill>
                <a:latin typeface="Söhne"/>
              </a:rPr>
              <a:t>playbooks</a:t>
            </a:r>
            <a:r>
              <a:rPr lang="fr-FR" sz="2000" dirty="0">
                <a:solidFill>
                  <a:schemeClr val="bg1"/>
                </a:solidFill>
                <a:latin typeface="Söhne"/>
              </a:rPr>
              <a:t>, dans les inventaires, dans des fichiers réutilisables ou des rôles, ou encore en ligne de commande. </a:t>
            </a:r>
          </a:p>
          <a:p>
            <a:pPr marL="342900" indent="-342900">
              <a:buClr>
                <a:srgbClr val="FF0000"/>
              </a:buClr>
              <a:buFont typeface="Wingdings" panose="05000000000000000000" pitchFamily="2" charset="2"/>
              <a:buChar char="§"/>
            </a:pPr>
            <a:r>
              <a:rPr lang="fr-FR" sz="2000" dirty="0">
                <a:solidFill>
                  <a:schemeClr val="bg1"/>
                </a:solidFill>
                <a:latin typeface="Söhne"/>
              </a:rPr>
              <a:t>Les variables </a:t>
            </a:r>
            <a:r>
              <a:rPr lang="fr-FR" sz="2000">
                <a:solidFill>
                  <a:schemeClr val="bg1"/>
                </a:solidFill>
                <a:latin typeface="Söhne"/>
              </a:rPr>
              <a:t>sont définies pendant </a:t>
            </a:r>
            <a:r>
              <a:rPr lang="fr-FR" sz="2000" dirty="0">
                <a:solidFill>
                  <a:schemeClr val="bg1"/>
                </a:solidFill>
                <a:latin typeface="Söhne"/>
              </a:rPr>
              <a:t>l'exécution d'un </a:t>
            </a:r>
            <a:r>
              <a:rPr lang="fr-FR" sz="2000" dirty="0" err="1">
                <a:solidFill>
                  <a:schemeClr val="bg1"/>
                </a:solidFill>
                <a:latin typeface="Söhne"/>
              </a:rPr>
              <a:t>playbook</a:t>
            </a:r>
            <a:r>
              <a:rPr lang="fr-FR" sz="2000" dirty="0">
                <a:solidFill>
                  <a:schemeClr val="bg1"/>
                </a:solidFill>
                <a:latin typeface="Söhne"/>
              </a:rPr>
              <a:t> en enregistrant la ou les valeurs de retour d'une tâche comme une nouvelle variable.</a:t>
            </a:r>
            <a:endParaRPr lang="fr-FR" sz="2000" dirty="0">
              <a:solidFill>
                <a:schemeClr val="bg1"/>
              </a:solidFill>
              <a:latin typeface="Söhne"/>
              <a:sym typeface="Calibri"/>
            </a:endParaRPr>
          </a:p>
        </p:txBody>
      </p:sp>
      <p:sp>
        <p:nvSpPr>
          <p:cNvPr id="17" name="ZoneTexte 16">
            <a:extLst>
              <a:ext uri="{FF2B5EF4-FFF2-40B4-BE49-F238E27FC236}">
                <a16:creationId xmlns:a16="http://schemas.microsoft.com/office/drawing/2014/main" id="{DBCEEB8C-5701-AC3A-A14E-C51D489EA2BA}"/>
              </a:ext>
            </a:extLst>
          </p:cNvPr>
          <p:cNvSpPr txBox="1"/>
          <p:nvPr/>
        </p:nvSpPr>
        <p:spPr>
          <a:xfrm>
            <a:off x="351209" y="4680276"/>
            <a:ext cx="5350671" cy="1631216"/>
          </a:xfrm>
          <a:prstGeom prst="rect">
            <a:avLst/>
          </a:prstGeom>
          <a:solidFill>
            <a:schemeClr val="tx1">
              <a:lumMod val="75000"/>
              <a:lumOff val="25000"/>
            </a:schemeClr>
          </a:solidFill>
        </p:spPr>
        <p:txBody>
          <a:bodyPr wrap="square">
            <a:spAutoFit/>
          </a:bodyPr>
          <a:lstStyle>
            <a:defPPr>
              <a:defRPr lang="fr-FR"/>
            </a:defPPr>
            <a:lvl1pPr>
              <a:defRPr sz="2000">
                <a:solidFill>
                  <a:schemeClr val="bg1"/>
                </a:solidFill>
                <a:latin typeface="Calibri" panose="020F0502020204030204" pitchFamily="34" charset="0"/>
                <a:cs typeface="Calibri" panose="020F0502020204030204" pitchFamily="34" charset="0"/>
              </a:defRPr>
            </a:lvl1pPr>
          </a:lstStyle>
          <a:p>
            <a:pPr marL="342900" indent="-342900">
              <a:buFont typeface="Wingdings" panose="05000000000000000000" pitchFamily="2" charset="2"/>
              <a:buChar char="§"/>
            </a:pPr>
            <a:r>
              <a:rPr lang="fr-FR" dirty="0">
                <a:latin typeface="Calibri"/>
                <a:cs typeface="Calibri"/>
              </a:rPr>
              <a:t>peuvent fournir des informations sur l'environnement d'exécution d'Ansible</a:t>
            </a:r>
          </a:p>
          <a:p>
            <a:endParaRPr lang="fr-FR" dirty="0">
              <a:latin typeface="Calibri"/>
              <a:cs typeface="Calibri"/>
            </a:endParaRPr>
          </a:p>
          <a:p>
            <a:pPr marL="342900" indent="-342900">
              <a:buFont typeface="Wingdings" panose="05000000000000000000" pitchFamily="2" charset="2"/>
              <a:buChar char="§"/>
            </a:pPr>
            <a:r>
              <a:rPr lang="fr-FR" dirty="0">
                <a:latin typeface="Calibri"/>
                <a:cs typeface="Calibri"/>
              </a:rPr>
              <a:t> </a:t>
            </a:r>
            <a:r>
              <a:rPr lang="fr-FR" dirty="0" err="1">
                <a:latin typeface="Calibri"/>
                <a:cs typeface="Calibri"/>
              </a:rPr>
              <a:t>ansible_hostname</a:t>
            </a:r>
            <a:r>
              <a:rPr lang="fr-FR" dirty="0">
                <a:latin typeface="Calibri"/>
                <a:cs typeface="Calibri"/>
              </a:rPr>
              <a:t>, </a:t>
            </a:r>
            <a:r>
              <a:rPr lang="fr-FR" dirty="0" err="1">
                <a:latin typeface="Calibri"/>
                <a:cs typeface="Calibri"/>
              </a:rPr>
              <a:t>ansible_os_family</a:t>
            </a:r>
            <a:r>
              <a:rPr lang="fr-FR" dirty="0">
                <a:latin typeface="Calibri"/>
                <a:cs typeface="Calibri"/>
              </a:rPr>
              <a:t>, </a:t>
            </a:r>
            <a:r>
              <a:rPr lang="fr-FR" dirty="0" err="1">
                <a:latin typeface="Calibri"/>
                <a:cs typeface="Calibri"/>
              </a:rPr>
              <a:t>inventory_hostname</a:t>
            </a:r>
            <a:endParaRPr lang="fr-FR" dirty="0"/>
          </a:p>
        </p:txBody>
      </p:sp>
      <p:sp>
        <p:nvSpPr>
          <p:cNvPr id="18" name="ZoneTexte 17">
            <a:extLst>
              <a:ext uri="{FF2B5EF4-FFF2-40B4-BE49-F238E27FC236}">
                <a16:creationId xmlns:a16="http://schemas.microsoft.com/office/drawing/2014/main" id="{9A6BEDB5-0DB1-A688-35EA-BB743AC57C9F}"/>
              </a:ext>
            </a:extLst>
          </p:cNvPr>
          <p:cNvSpPr txBox="1"/>
          <p:nvPr/>
        </p:nvSpPr>
        <p:spPr>
          <a:xfrm>
            <a:off x="6096000" y="4680276"/>
            <a:ext cx="5374154" cy="1631216"/>
          </a:xfrm>
          <a:prstGeom prst="rect">
            <a:avLst/>
          </a:prstGeom>
          <a:solidFill>
            <a:schemeClr val="tx1">
              <a:lumMod val="75000"/>
              <a:lumOff val="25000"/>
            </a:schemeClr>
          </a:solidFill>
        </p:spPr>
        <p:txBody>
          <a:bodyPr wrap="square">
            <a:spAutoFit/>
          </a:bodyPr>
          <a:lstStyle>
            <a:defPPr>
              <a:defRPr lang="fr-FR"/>
            </a:defPPr>
            <a:lvl1pPr>
              <a:defRPr sz="2000">
                <a:solidFill>
                  <a:schemeClr val="bg1"/>
                </a:solidFill>
                <a:latin typeface="Calibri" panose="020F0502020204030204" pitchFamily="34" charset="0"/>
                <a:cs typeface="Calibri" panose="020F0502020204030204" pitchFamily="34" charset="0"/>
              </a:defRPr>
            </a:lvl1pPr>
          </a:lstStyle>
          <a:p>
            <a:pPr marL="342900" indent="-342900" algn="l">
              <a:buFont typeface="Wingdings" panose="05000000000000000000" pitchFamily="2" charset="2"/>
              <a:buChar char="§"/>
            </a:pPr>
            <a:r>
              <a:rPr lang="fr-FR" dirty="0">
                <a:latin typeface="Calibri"/>
                <a:cs typeface="Calibri"/>
              </a:rPr>
              <a:t>Les variables définies sont créées et attribuées par l'utilisateur dans ses </a:t>
            </a:r>
            <a:r>
              <a:rPr lang="fr-FR" dirty="0" err="1">
                <a:latin typeface="Calibri"/>
                <a:cs typeface="Calibri"/>
              </a:rPr>
              <a:t>playbooks</a:t>
            </a:r>
            <a:r>
              <a:rPr lang="fr-FR" dirty="0">
                <a:latin typeface="Calibri"/>
                <a:cs typeface="Calibri"/>
              </a:rPr>
              <a:t>, rôles, fichiers d'inventaire, etc.</a:t>
            </a:r>
          </a:p>
          <a:p>
            <a:pPr marL="342900" indent="-342900" algn="l">
              <a:buFont typeface="Wingdings" panose="05000000000000000000" pitchFamily="2" charset="2"/>
              <a:buChar char="§"/>
            </a:pPr>
            <a:endParaRPr lang="fr-FR" dirty="0">
              <a:latin typeface="Calibri"/>
              <a:cs typeface="Calibri"/>
            </a:endParaRPr>
          </a:p>
          <a:p>
            <a:endParaRPr lang="fr-FR" dirty="0"/>
          </a:p>
        </p:txBody>
      </p:sp>
      <p:sp>
        <p:nvSpPr>
          <p:cNvPr id="23" name="ZoneTexte 22">
            <a:extLst>
              <a:ext uri="{FF2B5EF4-FFF2-40B4-BE49-F238E27FC236}">
                <a16:creationId xmlns:a16="http://schemas.microsoft.com/office/drawing/2014/main" id="{567C207B-E6F1-2F29-A44E-64FF16BFFBDF}"/>
              </a:ext>
            </a:extLst>
          </p:cNvPr>
          <p:cNvSpPr txBox="1"/>
          <p:nvPr/>
        </p:nvSpPr>
        <p:spPr>
          <a:xfrm>
            <a:off x="362979" y="4228277"/>
            <a:ext cx="5350671" cy="369332"/>
          </a:xfrm>
          <a:prstGeom prst="rect">
            <a:avLst/>
          </a:prstGeom>
          <a:solidFill>
            <a:srgbClr val="FFFF00"/>
          </a:solidFill>
        </p:spPr>
        <p:txBody>
          <a:bodyPr wrap="square">
            <a:spAutoFit/>
          </a:bodyPr>
          <a:lstStyle/>
          <a:p>
            <a:pPr algn="ctr"/>
            <a:r>
              <a:rPr lang="fr-FR" b="1" dirty="0">
                <a:latin typeface="Calibri"/>
                <a:cs typeface="Calibri"/>
              </a:rPr>
              <a:t>Variables prédéfinies </a:t>
            </a:r>
            <a:endParaRPr lang="fr-FR" dirty="0"/>
          </a:p>
        </p:txBody>
      </p:sp>
      <p:sp>
        <p:nvSpPr>
          <p:cNvPr id="25" name="ZoneTexte 24">
            <a:extLst>
              <a:ext uri="{FF2B5EF4-FFF2-40B4-BE49-F238E27FC236}">
                <a16:creationId xmlns:a16="http://schemas.microsoft.com/office/drawing/2014/main" id="{EF1DAE8D-0F7B-EDB5-19CC-0296431202F0}"/>
              </a:ext>
            </a:extLst>
          </p:cNvPr>
          <p:cNvSpPr txBox="1"/>
          <p:nvPr/>
        </p:nvSpPr>
        <p:spPr>
          <a:xfrm>
            <a:off x="6096000" y="4214474"/>
            <a:ext cx="5374154" cy="369332"/>
          </a:xfrm>
          <a:prstGeom prst="rect">
            <a:avLst/>
          </a:prstGeom>
          <a:solidFill>
            <a:srgbClr val="FFFF00"/>
          </a:solidFill>
        </p:spPr>
        <p:txBody>
          <a:bodyPr wrap="square">
            <a:spAutoFit/>
          </a:bodyPr>
          <a:lstStyle/>
          <a:p>
            <a:pPr algn="ctr"/>
            <a:r>
              <a:rPr lang="fr-FR" b="1" dirty="0">
                <a:latin typeface="Calibri"/>
                <a:cs typeface="Calibri"/>
              </a:rPr>
              <a:t>Variables définies </a:t>
            </a:r>
          </a:p>
        </p:txBody>
      </p:sp>
    </p:spTree>
    <p:extLst>
      <p:ext uri="{BB962C8B-B14F-4D97-AF65-F5344CB8AC3E}">
        <p14:creationId xmlns:p14="http://schemas.microsoft.com/office/powerpoint/2010/main" val="3204423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86A6FBD-B1ED-C436-1319-BD6F24B89DE3}"/>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B59412C5-8342-FB4F-800A-42F10772A61B}"/>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a:extLst>
              <a:ext uri="{FF2B5EF4-FFF2-40B4-BE49-F238E27FC236}">
                <a16:creationId xmlns:a16="http://schemas.microsoft.com/office/drawing/2014/main" id="{32BE468D-4260-3EE5-15F2-562AF55262A2}"/>
              </a:ext>
            </a:extLst>
          </p:cNvPr>
          <p:cNvSpPr txBox="1"/>
          <p:nvPr/>
        </p:nvSpPr>
        <p:spPr>
          <a:xfrm>
            <a:off x="333435" y="1199841"/>
            <a:ext cx="5022336" cy="584775"/>
          </a:xfrm>
          <a:prstGeom prst="rect">
            <a:avLst/>
          </a:prstGeom>
          <a:noFill/>
        </p:spPr>
        <p:txBody>
          <a:bodyPr wrap="square">
            <a:spAutoFit/>
          </a:bodyPr>
          <a:lstStyle/>
          <a:p>
            <a:pPr>
              <a:buClr>
                <a:srgbClr val="FF0000"/>
              </a:buClr>
            </a:pP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Module I : </a:t>
            </a: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a:t>
            </a:r>
            <a:endParaRPr lang="fr-FR" sz="3200" dirty="0">
              <a:solidFill>
                <a:srgbClr val="FFFF00"/>
              </a:solidFill>
            </a:endParaRPr>
          </a:p>
        </p:txBody>
      </p:sp>
      <p:sp>
        <p:nvSpPr>
          <p:cNvPr id="3" name="ZoneTexte 2">
            <a:extLst>
              <a:ext uri="{FF2B5EF4-FFF2-40B4-BE49-F238E27FC236}">
                <a16:creationId xmlns:a16="http://schemas.microsoft.com/office/drawing/2014/main" id="{1026765F-F4AE-4A30-AB18-EE94C6EEAF6D}"/>
              </a:ext>
            </a:extLst>
          </p:cNvPr>
          <p:cNvSpPr txBox="1"/>
          <p:nvPr/>
        </p:nvSpPr>
        <p:spPr>
          <a:xfrm>
            <a:off x="333435" y="1842832"/>
            <a:ext cx="4182671" cy="3231654"/>
          </a:xfrm>
          <a:prstGeom prst="rect">
            <a:avLst/>
          </a:prstGeom>
          <a:noFill/>
        </p:spPr>
        <p:txBody>
          <a:bodyPr wrap="square">
            <a:spAutoFit/>
          </a:bodyPr>
          <a:lstStyle/>
          <a:p>
            <a:pPr marL="342900" indent="-342900">
              <a:buClr>
                <a:srgbClr val="FFC000"/>
              </a:buClr>
              <a:buFont typeface="Wingdings" panose="05000000000000000000" pitchFamily="2" charset="2"/>
              <a:buChar char="§"/>
            </a:pPr>
            <a:r>
              <a:rPr lang="fr-FR"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Introduction à Ansible</a:t>
            </a:r>
          </a:p>
          <a:p>
            <a:pPr marL="342900" indent="-342900">
              <a:buClr>
                <a:srgbClr val="FFC000"/>
              </a:buClr>
              <a:buFont typeface="Wingdings" panose="05000000000000000000" pitchFamily="2" charset="2"/>
              <a:buChar char="§"/>
            </a:pPr>
            <a:r>
              <a:rPr lang="fr-FR"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Déploiement d’Ansible</a:t>
            </a:r>
          </a:p>
          <a:p>
            <a:pPr marL="342900" indent="-342900">
              <a:buClr>
                <a:srgbClr val="FFC000"/>
              </a:buClr>
              <a:buFont typeface="Wingdings" panose="05000000000000000000" pitchFamily="2" charset="2"/>
              <a:buChar char="§"/>
            </a:pPr>
            <a:endParaRPr lang="fr-FR" sz="2400" dirty="0">
              <a:solidFill>
                <a:schemeClr val="bg1"/>
              </a:solidFill>
              <a:latin typeface="Arial Black" panose="020B0A04020102020204" pitchFamily="34" charset="0"/>
              <a:ea typeface="Calibri" panose="020F0502020204030204" pitchFamily="34" charset="0"/>
              <a:cs typeface="Calibri" panose="020F0502020204030204" pitchFamily="34" charset="0"/>
            </a:endParaRPr>
          </a:p>
          <a:p>
            <a:pPr marL="342900" indent="-342900">
              <a:buClr>
                <a:srgbClr val="FFC000"/>
              </a:buClr>
              <a:buFont typeface="Wingdings" panose="05000000000000000000" pitchFamily="2" charset="2"/>
              <a:buChar char="§"/>
            </a:pPr>
            <a:r>
              <a:rPr lang="fr-FR"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Mise en œuvre de </a:t>
            </a:r>
            <a:r>
              <a:rPr lang="fr-FR" sz="1800"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playbooks</a:t>
            </a:r>
            <a:endParaRPr lang="fr-FR"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indent="-342900">
              <a:buClr>
                <a:srgbClr val="FFC000"/>
              </a:buClr>
              <a:buFont typeface="Wingdings" panose="05000000000000000000" pitchFamily="2" charset="2"/>
              <a:buChar char="§"/>
            </a:pPr>
            <a:endParaRPr lang="fr-FR" sz="2400" dirty="0">
              <a:solidFill>
                <a:schemeClr val="bg1"/>
              </a:solidFill>
              <a:effectLst/>
              <a:latin typeface="Arial Black" panose="020B0A04020102020204" pitchFamily="34" charset="0"/>
              <a:ea typeface="Calibri" panose="020F0502020204030204" pitchFamily="34" charset="0"/>
              <a:cs typeface="Calibri" panose="020F0502020204030204" pitchFamily="34" charset="0"/>
            </a:endParaRPr>
          </a:p>
          <a:p>
            <a:pPr marL="342900" indent="-342900">
              <a:buClr>
                <a:srgbClr val="FFC000"/>
              </a:buClr>
              <a:buFont typeface="Wingdings" panose="05000000000000000000" pitchFamily="2" charset="2"/>
              <a:buChar char="§"/>
            </a:pPr>
            <a:r>
              <a:rPr lang="fr-FR"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Mise en œuvre du contrôle des tâches</a:t>
            </a:r>
          </a:p>
          <a:p>
            <a:pPr marL="342900" indent="-342900">
              <a:buClr>
                <a:srgbClr val="FFC000"/>
              </a:buClr>
              <a:buFont typeface="Wingdings" panose="05000000000000000000" pitchFamily="2" charset="2"/>
              <a:buChar char="§"/>
            </a:pPr>
            <a:endParaRPr lang="fr-FR" sz="2400" dirty="0">
              <a:solidFill>
                <a:schemeClr val="bg1"/>
              </a:solidFill>
              <a:latin typeface="Arial Black" panose="020B0A04020102020204" pitchFamily="34" charset="0"/>
              <a:ea typeface="Calibri" panose="020F0502020204030204" pitchFamily="34" charset="0"/>
              <a:cs typeface="Calibri" panose="020F0502020204030204" pitchFamily="34" charset="0"/>
            </a:endParaRPr>
          </a:p>
          <a:p>
            <a:pPr marL="342900" indent="-342900">
              <a:buClr>
                <a:srgbClr val="FFC000"/>
              </a:buClr>
              <a:buFont typeface="Wingdings" panose="05000000000000000000" pitchFamily="2" charset="2"/>
              <a:buChar char="§"/>
            </a:pPr>
            <a:r>
              <a:rPr lang="fr-FR"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Mise en œuvre de modèles Jinja2</a:t>
            </a:r>
          </a:p>
          <a:p>
            <a:pPr marL="342900" indent="-342900">
              <a:buClr>
                <a:srgbClr val="FFC000"/>
              </a:buClr>
              <a:buFont typeface="Wingdings" panose="05000000000000000000" pitchFamily="2" charset="2"/>
              <a:buChar char="§"/>
            </a:pPr>
            <a:r>
              <a:rPr lang="fr-FR"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Configuration de </a:t>
            </a:r>
            <a:r>
              <a:rPr lang="fr-FR" sz="1800"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playbooks</a:t>
            </a:r>
            <a:r>
              <a:rPr lang="fr-FR"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complexes</a:t>
            </a:r>
          </a:p>
          <a:p>
            <a:pPr marL="342900" indent="-342900">
              <a:buClr>
                <a:srgbClr val="FFC000"/>
              </a:buClr>
              <a:buFont typeface="Wingdings" panose="05000000000000000000" pitchFamily="2" charset="2"/>
              <a:buChar char="§"/>
            </a:pPr>
            <a:endParaRPr lang="fr-FR" sz="2400" dirty="0">
              <a:solidFill>
                <a:schemeClr val="bg1"/>
              </a:solidFill>
              <a:effectLst/>
              <a:latin typeface="Arial Black" panose="020B0A04020102020204" pitchFamily="34" charset="0"/>
              <a:ea typeface="Calibri" panose="020F0502020204030204" pitchFamily="34" charset="0"/>
              <a:cs typeface="Calibri" panose="020F0502020204030204" pitchFamily="34" charset="0"/>
            </a:endParaRPr>
          </a:p>
        </p:txBody>
      </p:sp>
      <p:sp>
        <p:nvSpPr>
          <p:cNvPr id="10" name="Espace réservé du numéro de diapositive 3">
            <a:extLst>
              <a:ext uri="{FF2B5EF4-FFF2-40B4-BE49-F238E27FC236}">
                <a16:creationId xmlns:a16="http://schemas.microsoft.com/office/drawing/2014/main" id="{9F2D713E-AF41-2D2D-76B1-6F96FA4F5B7F}"/>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5</a:t>
            </a:fld>
            <a:endParaRPr lang="fr-FR" b="1" dirty="0">
              <a:solidFill>
                <a:schemeClr val="tx2">
                  <a:lumMod val="10000"/>
                  <a:lumOff val="90000"/>
                </a:schemeClr>
              </a:solidFill>
            </a:endParaRPr>
          </a:p>
        </p:txBody>
      </p:sp>
      <p:sp>
        <p:nvSpPr>
          <p:cNvPr id="7" name="ZoneTexte 6">
            <a:extLst>
              <a:ext uri="{FF2B5EF4-FFF2-40B4-BE49-F238E27FC236}">
                <a16:creationId xmlns:a16="http://schemas.microsoft.com/office/drawing/2014/main" id="{CC5D8E5C-A209-A8F6-377E-4C3A7EE080BA}"/>
              </a:ext>
            </a:extLst>
          </p:cNvPr>
          <p:cNvSpPr txBox="1"/>
          <p:nvPr/>
        </p:nvSpPr>
        <p:spPr>
          <a:xfrm>
            <a:off x="1009000" y="263111"/>
            <a:ext cx="6096000"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a:t>
            </a:r>
            <a:endParaRPr lang="fr-FR" sz="3200" dirty="0">
              <a:solidFill>
                <a:schemeClr val="bg1"/>
              </a:solidFill>
            </a:endParaRPr>
          </a:p>
        </p:txBody>
      </p:sp>
    </p:spTree>
    <p:extLst>
      <p:ext uri="{BB962C8B-B14F-4D97-AF65-F5344CB8AC3E}">
        <p14:creationId xmlns:p14="http://schemas.microsoft.com/office/powerpoint/2010/main" val="15693516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50</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8479558"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Les variables Ansible</a:t>
            </a:r>
            <a:endParaRPr lang="fr-FR" sz="3200" dirty="0">
              <a:solidFill>
                <a:schemeClr val="bg1"/>
              </a:solidFill>
            </a:endParaRPr>
          </a:p>
        </p:txBody>
      </p:sp>
      <p:sp>
        <p:nvSpPr>
          <p:cNvPr id="8" name="ZoneTexte 7">
            <a:extLst>
              <a:ext uri="{FF2B5EF4-FFF2-40B4-BE49-F238E27FC236}">
                <a16:creationId xmlns:a16="http://schemas.microsoft.com/office/drawing/2014/main" id="{91A5DD8E-DADF-855A-5B6A-A4B606395620}"/>
              </a:ext>
            </a:extLst>
          </p:cNvPr>
          <p:cNvSpPr txBox="1"/>
          <p:nvPr/>
        </p:nvSpPr>
        <p:spPr>
          <a:xfrm>
            <a:off x="137954" y="1252455"/>
            <a:ext cx="3650711" cy="4524315"/>
          </a:xfrm>
          <a:prstGeom prst="rect">
            <a:avLst/>
          </a:prstGeom>
          <a:noFill/>
        </p:spPr>
        <p:txBody>
          <a:bodyPr wrap="square">
            <a:spAutoFit/>
          </a:bodyPr>
          <a:lstStyle/>
          <a:p>
            <a:r>
              <a:rPr lang="en-US" b="1" dirty="0">
                <a:solidFill>
                  <a:srgbClr val="00B0F0"/>
                </a:solidFill>
              </a:rPr>
              <a:t>Defining simple variables</a:t>
            </a:r>
          </a:p>
          <a:p>
            <a:r>
              <a:rPr lang="en-US" dirty="0">
                <a:solidFill>
                  <a:schemeClr val="bg1"/>
                </a:solidFill>
              </a:rPr>
              <a:t>name: value</a:t>
            </a:r>
          </a:p>
          <a:p>
            <a:r>
              <a:rPr lang="en-US" dirty="0" err="1">
                <a:solidFill>
                  <a:schemeClr val="bg1"/>
                </a:solidFill>
              </a:rPr>
              <a:t>install_path</a:t>
            </a:r>
            <a:r>
              <a:rPr lang="en-US" dirty="0">
                <a:solidFill>
                  <a:schemeClr val="bg1"/>
                </a:solidFill>
              </a:rPr>
              <a:t>: /opt/</a:t>
            </a:r>
            <a:r>
              <a:rPr lang="en-US" dirty="0" err="1">
                <a:solidFill>
                  <a:schemeClr val="bg1"/>
                </a:solidFill>
              </a:rPr>
              <a:t>my_app_config</a:t>
            </a:r>
            <a:endParaRPr lang="en-US" dirty="0">
              <a:solidFill>
                <a:schemeClr val="bg1"/>
              </a:solidFill>
            </a:endParaRPr>
          </a:p>
          <a:p>
            <a:r>
              <a:rPr lang="fr-FR" b="1" dirty="0" err="1">
                <a:solidFill>
                  <a:srgbClr val="00B0F0"/>
                </a:solidFill>
              </a:rPr>
              <a:t>Referencing</a:t>
            </a:r>
            <a:r>
              <a:rPr lang="fr-FR" b="1" dirty="0">
                <a:solidFill>
                  <a:srgbClr val="00B0F0"/>
                </a:solidFill>
              </a:rPr>
              <a:t> simple variables</a:t>
            </a:r>
          </a:p>
          <a:p>
            <a:r>
              <a:rPr lang="fr-FR" dirty="0" err="1">
                <a:solidFill>
                  <a:schemeClr val="bg1"/>
                </a:solidFill>
              </a:rPr>
              <a:t>template</a:t>
            </a:r>
            <a:r>
              <a:rPr lang="fr-FR" dirty="0">
                <a:solidFill>
                  <a:schemeClr val="bg1"/>
                </a:solidFill>
              </a:rPr>
              <a:t>:</a:t>
            </a:r>
          </a:p>
          <a:p>
            <a:r>
              <a:rPr lang="fr-FR" dirty="0">
                <a:solidFill>
                  <a:schemeClr val="bg1"/>
                </a:solidFill>
              </a:rPr>
              <a:t>   src: foo.cfg.j2</a:t>
            </a:r>
          </a:p>
          <a:p>
            <a:r>
              <a:rPr lang="fr-FR" dirty="0">
                <a:solidFill>
                  <a:schemeClr val="bg1"/>
                </a:solidFill>
              </a:rPr>
              <a:t>   </a:t>
            </a:r>
            <a:r>
              <a:rPr lang="fr-FR" dirty="0" err="1">
                <a:solidFill>
                  <a:schemeClr val="bg1"/>
                </a:solidFill>
              </a:rPr>
              <a:t>dest</a:t>
            </a:r>
            <a:r>
              <a:rPr lang="fr-FR" dirty="0">
                <a:solidFill>
                  <a:schemeClr val="bg1"/>
                </a:solidFill>
              </a:rPr>
              <a:t>: '{{ </a:t>
            </a:r>
            <a:r>
              <a:rPr lang="fr-FR" dirty="0" err="1">
                <a:solidFill>
                  <a:schemeClr val="bg1"/>
                </a:solidFill>
              </a:rPr>
              <a:t>install_path</a:t>
            </a:r>
            <a:r>
              <a:rPr lang="fr-FR" dirty="0">
                <a:solidFill>
                  <a:schemeClr val="bg1"/>
                </a:solidFill>
              </a:rPr>
              <a:t> }}/</a:t>
            </a:r>
            <a:r>
              <a:rPr lang="fr-FR" dirty="0" err="1">
                <a:solidFill>
                  <a:schemeClr val="bg1"/>
                </a:solidFill>
              </a:rPr>
              <a:t>foo.cfg</a:t>
            </a:r>
            <a:r>
              <a:rPr lang="fr-FR" dirty="0">
                <a:solidFill>
                  <a:schemeClr val="bg1"/>
                </a:solidFill>
              </a:rPr>
              <a:t>’</a:t>
            </a:r>
          </a:p>
          <a:p>
            <a:r>
              <a:rPr lang="en-US" b="1" dirty="0">
                <a:solidFill>
                  <a:srgbClr val="00B0F0"/>
                </a:solidFill>
              </a:rPr>
              <a:t>Defining variables as lists</a:t>
            </a:r>
          </a:p>
          <a:p>
            <a:r>
              <a:rPr lang="en-US" dirty="0">
                <a:solidFill>
                  <a:schemeClr val="bg1"/>
                </a:solidFill>
              </a:rPr>
              <a:t>region:</a:t>
            </a:r>
          </a:p>
          <a:p>
            <a:r>
              <a:rPr lang="en-US" dirty="0">
                <a:solidFill>
                  <a:schemeClr val="bg1"/>
                </a:solidFill>
              </a:rPr>
              <a:t>   - northeast </a:t>
            </a:r>
          </a:p>
          <a:p>
            <a:r>
              <a:rPr lang="en-US" dirty="0">
                <a:solidFill>
                  <a:schemeClr val="bg1"/>
                </a:solidFill>
              </a:rPr>
              <a:t>   - southeast</a:t>
            </a:r>
          </a:p>
          <a:p>
            <a:r>
              <a:rPr lang="en-US" dirty="0">
                <a:solidFill>
                  <a:schemeClr val="bg1"/>
                </a:solidFill>
              </a:rPr>
              <a:t>   - Midwest</a:t>
            </a:r>
          </a:p>
          <a:p>
            <a:r>
              <a:rPr lang="en-US" b="1" dirty="0">
                <a:solidFill>
                  <a:srgbClr val="00B0F0"/>
                </a:solidFill>
              </a:rPr>
              <a:t>Referencing list variables</a:t>
            </a:r>
          </a:p>
          <a:p>
            <a:r>
              <a:rPr lang="en-US" dirty="0">
                <a:solidFill>
                  <a:schemeClr val="bg1"/>
                </a:solidFill>
              </a:rPr>
              <a:t>region: "{{ region[0] }}"</a:t>
            </a:r>
          </a:p>
          <a:p>
            <a:endParaRPr lang="en-US" dirty="0">
              <a:solidFill>
                <a:schemeClr val="bg1"/>
              </a:solidFill>
            </a:endParaRPr>
          </a:p>
          <a:p>
            <a:endParaRPr lang="fr-FR" dirty="0">
              <a:solidFill>
                <a:schemeClr val="bg1"/>
              </a:solidFill>
            </a:endParaRPr>
          </a:p>
        </p:txBody>
      </p:sp>
      <p:sp>
        <p:nvSpPr>
          <p:cNvPr id="12" name="ZoneTexte 11">
            <a:extLst>
              <a:ext uri="{FF2B5EF4-FFF2-40B4-BE49-F238E27FC236}">
                <a16:creationId xmlns:a16="http://schemas.microsoft.com/office/drawing/2014/main" id="{2B9A59FA-DE87-C06E-81E4-69236B96B7C8}"/>
              </a:ext>
            </a:extLst>
          </p:cNvPr>
          <p:cNvSpPr txBox="1"/>
          <p:nvPr/>
        </p:nvSpPr>
        <p:spPr>
          <a:xfrm>
            <a:off x="3606646" y="1231760"/>
            <a:ext cx="3746454" cy="5355312"/>
          </a:xfrm>
          <a:prstGeom prst="rect">
            <a:avLst/>
          </a:prstGeom>
          <a:noFill/>
        </p:spPr>
        <p:txBody>
          <a:bodyPr wrap="square">
            <a:spAutoFit/>
          </a:bodyPr>
          <a:lstStyle/>
          <a:p>
            <a:r>
              <a:rPr lang="fr-FR" b="1" dirty="0" err="1">
                <a:solidFill>
                  <a:srgbClr val="00B0F0"/>
                </a:solidFill>
              </a:rPr>
              <a:t>Dictionary</a:t>
            </a:r>
            <a:r>
              <a:rPr lang="fr-FR" b="1" dirty="0">
                <a:solidFill>
                  <a:srgbClr val="00B0F0"/>
                </a:solidFill>
              </a:rPr>
              <a:t> variables</a:t>
            </a:r>
            <a:endParaRPr lang="en-US" b="1" dirty="0">
              <a:solidFill>
                <a:srgbClr val="00B0F0"/>
              </a:solidFill>
            </a:endParaRPr>
          </a:p>
          <a:p>
            <a:r>
              <a:rPr lang="en-US" dirty="0">
                <a:solidFill>
                  <a:schemeClr val="bg1"/>
                </a:solidFill>
              </a:rPr>
              <a:t>foo:</a:t>
            </a:r>
          </a:p>
          <a:p>
            <a:r>
              <a:rPr lang="en-US" dirty="0">
                <a:solidFill>
                  <a:schemeClr val="bg1"/>
                </a:solidFill>
              </a:rPr>
              <a:t>  field1: one</a:t>
            </a:r>
          </a:p>
          <a:p>
            <a:r>
              <a:rPr lang="en-US" dirty="0">
                <a:solidFill>
                  <a:schemeClr val="bg1"/>
                </a:solidFill>
              </a:rPr>
              <a:t>  field2: two</a:t>
            </a:r>
          </a:p>
          <a:p>
            <a:r>
              <a:rPr lang="en-US" dirty="0">
                <a:solidFill>
                  <a:schemeClr val="bg1"/>
                </a:solidFill>
              </a:rPr>
              <a:t>Referencing </a:t>
            </a:r>
            <a:r>
              <a:rPr lang="en-US" dirty="0" err="1">
                <a:solidFill>
                  <a:schemeClr val="bg1"/>
                </a:solidFill>
              </a:rPr>
              <a:t>key:value</a:t>
            </a:r>
            <a:r>
              <a:rPr lang="en-US" dirty="0">
                <a:solidFill>
                  <a:schemeClr val="bg1"/>
                </a:solidFill>
              </a:rPr>
              <a:t> dictionary var</a:t>
            </a:r>
          </a:p>
          <a:p>
            <a:r>
              <a:rPr lang="en-US" dirty="0">
                <a:solidFill>
                  <a:schemeClr val="bg1"/>
                </a:solidFill>
              </a:rPr>
              <a:t>  foo['field1’]</a:t>
            </a:r>
          </a:p>
          <a:p>
            <a:r>
              <a:rPr lang="en-US" dirty="0">
                <a:solidFill>
                  <a:schemeClr val="bg1"/>
                </a:solidFill>
              </a:rPr>
              <a:t>  foo.field1</a:t>
            </a:r>
          </a:p>
          <a:p>
            <a:r>
              <a:rPr lang="en-US" b="1" dirty="0">
                <a:solidFill>
                  <a:srgbClr val="00B0F0"/>
                </a:solidFill>
              </a:rPr>
              <a:t>Combining variables</a:t>
            </a:r>
          </a:p>
          <a:p>
            <a:r>
              <a:rPr lang="en-US" dirty="0">
                <a:solidFill>
                  <a:schemeClr val="bg1"/>
                </a:solidFill>
              </a:rPr>
              <a:t>vars:</a:t>
            </a:r>
          </a:p>
          <a:p>
            <a:r>
              <a:rPr lang="en-US" dirty="0">
                <a:solidFill>
                  <a:schemeClr val="bg1"/>
                </a:solidFill>
              </a:rPr>
              <a:t>  list1:</a:t>
            </a:r>
          </a:p>
          <a:p>
            <a:r>
              <a:rPr lang="en-US" dirty="0">
                <a:solidFill>
                  <a:schemeClr val="bg1"/>
                </a:solidFill>
              </a:rPr>
              <a:t>  - apple</a:t>
            </a:r>
          </a:p>
          <a:p>
            <a:r>
              <a:rPr lang="en-US" dirty="0">
                <a:solidFill>
                  <a:schemeClr val="bg1"/>
                </a:solidFill>
              </a:rPr>
              <a:t>  - banana</a:t>
            </a:r>
          </a:p>
          <a:p>
            <a:r>
              <a:rPr lang="en-US" dirty="0">
                <a:solidFill>
                  <a:schemeClr val="bg1"/>
                </a:solidFill>
              </a:rPr>
              <a:t>list2:</a:t>
            </a:r>
          </a:p>
          <a:p>
            <a:r>
              <a:rPr lang="en-US" dirty="0">
                <a:solidFill>
                  <a:schemeClr val="bg1"/>
                </a:solidFill>
              </a:rPr>
              <a:t>  - peach</a:t>
            </a:r>
          </a:p>
          <a:p>
            <a:r>
              <a:rPr lang="en-US" dirty="0">
                <a:solidFill>
                  <a:schemeClr val="bg1"/>
                </a:solidFill>
              </a:rPr>
              <a:t>  - plum</a:t>
            </a:r>
          </a:p>
          <a:p>
            <a:r>
              <a:rPr lang="en-US" dirty="0">
                <a:solidFill>
                  <a:schemeClr val="bg1"/>
                </a:solidFill>
              </a:rPr>
              <a:t>tasks:</a:t>
            </a:r>
          </a:p>
          <a:p>
            <a:r>
              <a:rPr lang="en-US" dirty="0">
                <a:solidFill>
                  <a:schemeClr val="bg1"/>
                </a:solidFill>
              </a:rPr>
              <a:t>- name: Combine list1 and list2</a:t>
            </a:r>
          </a:p>
          <a:p>
            <a:r>
              <a:rPr lang="en-US" dirty="0">
                <a:solidFill>
                  <a:schemeClr val="bg1"/>
                </a:solidFill>
              </a:rPr>
              <a:t>  </a:t>
            </a:r>
            <a:r>
              <a:rPr lang="en-US" dirty="0" err="1">
                <a:solidFill>
                  <a:schemeClr val="bg1"/>
                </a:solidFill>
              </a:rPr>
              <a:t>set_fact</a:t>
            </a:r>
            <a:r>
              <a:rPr lang="en-US" dirty="0">
                <a:solidFill>
                  <a:schemeClr val="bg1"/>
                </a:solidFill>
              </a:rPr>
              <a:t>:</a:t>
            </a:r>
          </a:p>
          <a:p>
            <a:r>
              <a:rPr lang="en-US" dirty="0">
                <a:solidFill>
                  <a:schemeClr val="bg1"/>
                </a:solidFill>
              </a:rPr>
              <a:t>    </a:t>
            </a:r>
            <a:r>
              <a:rPr lang="en-US" dirty="0" err="1">
                <a:solidFill>
                  <a:schemeClr val="bg1"/>
                </a:solidFill>
              </a:rPr>
              <a:t>merged_list</a:t>
            </a:r>
            <a:r>
              <a:rPr lang="en-US" dirty="0">
                <a:solidFill>
                  <a:schemeClr val="bg1"/>
                </a:solidFill>
              </a:rPr>
              <a:t>: "{{ list1 + list2 }}"</a:t>
            </a:r>
          </a:p>
        </p:txBody>
      </p:sp>
      <p:sp>
        <p:nvSpPr>
          <p:cNvPr id="15" name="ZoneTexte 14">
            <a:extLst>
              <a:ext uri="{FF2B5EF4-FFF2-40B4-BE49-F238E27FC236}">
                <a16:creationId xmlns:a16="http://schemas.microsoft.com/office/drawing/2014/main" id="{490F775F-9756-20D0-3818-56569AA2838F}"/>
              </a:ext>
            </a:extLst>
          </p:cNvPr>
          <p:cNvSpPr txBox="1"/>
          <p:nvPr/>
        </p:nvSpPr>
        <p:spPr>
          <a:xfrm>
            <a:off x="7544131" y="1252455"/>
            <a:ext cx="4310534" cy="4524315"/>
          </a:xfrm>
          <a:prstGeom prst="rect">
            <a:avLst/>
          </a:prstGeom>
          <a:noFill/>
        </p:spPr>
        <p:txBody>
          <a:bodyPr wrap="square">
            <a:spAutoFit/>
          </a:bodyPr>
          <a:lstStyle/>
          <a:p>
            <a:r>
              <a:rPr lang="en-US" b="1" dirty="0">
                <a:solidFill>
                  <a:srgbClr val="00B0F0"/>
                </a:solidFill>
              </a:rPr>
              <a:t>Combining dictionary variables</a:t>
            </a:r>
          </a:p>
          <a:p>
            <a:r>
              <a:rPr lang="en-US" dirty="0">
                <a:solidFill>
                  <a:schemeClr val="bg1"/>
                </a:solidFill>
              </a:rPr>
              <a:t>vars:</a:t>
            </a:r>
          </a:p>
          <a:p>
            <a:r>
              <a:rPr lang="en-US" dirty="0">
                <a:solidFill>
                  <a:schemeClr val="bg1"/>
                </a:solidFill>
              </a:rPr>
              <a:t>  dict1:</a:t>
            </a:r>
          </a:p>
          <a:p>
            <a:r>
              <a:rPr lang="en-US" dirty="0">
                <a:solidFill>
                  <a:schemeClr val="bg1"/>
                </a:solidFill>
              </a:rPr>
              <a:t>    name: Leeroy Jenkins</a:t>
            </a:r>
          </a:p>
          <a:p>
            <a:r>
              <a:rPr lang="en-US" dirty="0">
                <a:solidFill>
                  <a:schemeClr val="bg1"/>
                </a:solidFill>
              </a:rPr>
              <a:t>    age: 25</a:t>
            </a:r>
          </a:p>
          <a:p>
            <a:r>
              <a:rPr lang="en-US" dirty="0">
                <a:solidFill>
                  <a:schemeClr val="bg1"/>
                </a:solidFill>
              </a:rPr>
              <a:t>    occupation: Astronaut</a:t>
            </a:r>
          </a:p>
          <a:p>
            <a:r>
              <a:rPr lang="en-US" dirty="0">
                <a:solidFill>
                  <a:schemeClr val="bg1"/>
                </a:solidFill>
              </a:rPr>
              <a:t>  dict2:</a:t>
            </a:r>
          </a:p>
          <a:p>
            <a:r>
              <a:rPr lang="en-US" dirty="0">
                <a:solidFill>
                  <a:schemeClr val="bg1"/>
                </a:solidFill>
              </a:rPr>
              <a:t>    location: Galway</a:t>
            </a:r>
          </a:p>
          <a:p>
            <a:r>
              <a:rPr lang="en-US" dirty="0">
                <a:solidFill>
                  <a:schemeClr val="bg1"/>
                </a:solidFill>
              </a:rPr>
              <a:t>    country: Ireland</a:t>
            </a:r>
          </a:p>
          <a:p>
            <a:r>
              <a:rPr lang="en-US" dirty="0">
                <a:solidFill>
                  <a:schemeClr val="bg1"/>
                </a:solidFill>
              </a:rPr>
              <a:t>    postcode: H71 1234</a:t>
            </a:r>
          </a:p>
          <a:p>
            <a:r>
              <a:rPr lang="en-US" dirty="0">
                <a:solidFill>
                  <a:schemeClr val="bg1"/>
                </a:solidFill>
              </a:rPr>
              <a:t>tasks:</a:t>
            </a:r>
          </a:p>
          <a:p>
            <a:r>
              <a:rPr lang="en-US" dirty="0">
                <a:solidFill>
                  <a:schemeClr val="bg1"/>
                </a:solidFill>
              </a:rPr>
              <a:t>- name: Combine dict1 and dict2 into a </a:t>
            </a:r>
            <a:r>
              <a:rPr lang="en-US" dirty="0" err="1">
                <a:solidFill>
                  <a:schemeClr val="bg1"/>
                </a:solidFill>
              </a:rPr>
              <a:t>merged_dict</a:t>
            </a:r>
            <a:r>
              <a:rPr lang="en-US" dirty="0">
                <a:solidFill>
                  <a:schemeClr val="bg1"/>
                </a:solidFill>
              </a:rPr>
              <a:t> var</a:t>
            </a:r>
          </a:p>
          <a:p>
            <a:r>
              <a:rPr lang="en-US" dirty="0">
                <a:solidFill>
                  <a:schemeClr val="bg1"/>
                </a:solidFill>
              </a:rPr>
              <a:t>  </a:t>
            </a:r>
            <a:r>
              <a:rPr lang="en-US" dirty="0" err="1">
                <a:solidFill>
                  <a:schemeClr val="bg1"/>
                </a:solidFill>
              </a:rPr>
              <a:t>ansible.builtin.set_fact</a:t>
            </a:r>
            <a:r>
              <a:rPr lang="en-US" dirty="0">
                <a:solidFill>
                  <a:schemeClr val="bg1"/>
                </a:solidFill>
              </a:rPr>
              <a:t>:</a:t>
            </a:r>
          </a:p>
          <a:p>
            <a:r>
              <a:rPr lang="en-US" dirty="0">
                <a:solidFill>
                  <a:schemeClr val="bg1"/>
                </a:solidFill>
              </a:rPr>
              <a:t>    </a:t>
            </a:r>
            <a:r>
              <a:rPr lang="en-US" dirty="0" err="1">
                <a:solidFill>
                  <a:schemeClr val="bg1"/>
                </a:solidFill>
              </a:rPr>
              <a:t>merged_dict</a:t>
            </a:r>
            <a:r>
              <a:rPr lang="en-US" dirty="0">
                <a:solidFill>
                  <a:schemeClr val="bg1"/>
                </a:solidFill>
              </a:rPr>
              <a:t>: "{{ dict1 | </a:t>
            </a:r>
            <a:r>
              <a:rPr lang="en-US" dirty="0" err="1">
                <a:solidFill>
                  <a:schemeClr val="bg1"/>
                </a:solidFill>
              </a:rPr>
              <a:t>ansible.builtin.combine</a:t>
            </a:r>
            <a:r>
              <a:rPr lang="en-US" dirty="0">
                <a:solidFill>
                  <a:schemeClr val="bg1"/>
                </a:solidFill>
              </a:rPr>
              <a:t>(dict2) }}"</a:t>
            </a:r>
          </a:p>
        </p:txBody>
      </p:sp>
    </p:spTree>
    <p:extLst>
      <p:ext uri="{BB962C8B-B14F-4D97-AF65-F5344CB8AC3E}">
        <p14:creationId xmlns:p14="http://schemas.microsoft.com/office/powerpoint/2010/main" val="29725188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51</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8479558"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Les variables Ansible</a:t>
            </a:r>
            <a:endParaRPr lang="fr-FR" sz="3200" dirty="0">
              <a:solidFill>
                <a:schemeClr val="bg1"/>
              </a:solidFill>
            </a:endParaRPr>
          </a:p>
        </p:txBody>
      </p:sp>
      <p:sp>
        <p:nvSpPr>
          <p:cNvPr id="8" name="ZoneTexte 7">
            <a:extLst>
              <a:ext uri="{FF2B5EF4-FFF2-40B4-BE49-F238E27FC236}">
                <a16:creationId xmlns:a16="http://schemas.microsoft.com/office/drawing/2014/main" id="{91A5DD8E-DADF-855A-5B6A-A4B606395620}"/>
              </a:ext>
            </a:extLst>
          </p:cNvPr>
          <p:cNvSpPr txBox="1"/>
          <p:nvPr/>
        </p:nvSpPr>
        <p:spPr>
          <a:xfrm>
            <a:off x="215365" y="1132531"/>
            <a:ext cx="5880636" cy="2554545"/>
          </a:xfrm>
          <a:prstGeom prst="rect">
            <a:avLst/>
          </a:prstGeom>
          <a:noFill/>
        </p:spPr>
        <p:txBody>
          <a:bodyPr wrap="square">
            <a:spAutoFit/>
          </a:bodyPr>
          <a:lstStyle/>
          <a:p>
            <a:r>
              <a:rPr lang="en-US" sz="1600" dirty="0">
                <a:solidFill>
                  <a:schemeClr val="bg1"/>
                </a:solidFill>
                <a:latin typeface="Courier New" panose="02070309020205020404" pitchFamily="49" charset="0"/>
                <a:cs typeface="Courier New" panose="02070309020205020404" pitchFamily="49" charset="0"/>
              </a:rPr>
              <a:t>Registering variables</a:t>
            </a:r>
          </a:p>
          <a:p>
            <a:r>
              <a:rPr lang="en-US" sz="1600" dirty="0">
                <a:solidFill>
                  <a:schemeClr val="bg1"/>
                </a:solidFill>
                <a:latin typeface="Courier New" panose="02070309020205020404" pitchFamily="49" charset="0"/>
                <a:cs typeface="Courier New" panose="02070309020205020404" pitchFamily="49" charset="0"/>
              </a:rPr>
              <a:t>  hosts: </a:t>
            </a:r>
            <a:r>
              <a:rPr lang="en-US" sz="1600" dirty="0" err="1">
                <a:solidFill>
                  <a:schemeClr val="bg1"/>
                </a:solidFill>
                <a:latin typeface="Courier New" panose="02070309020205020404" pitchFamily="49" charset="0"/>
                <a:cs typeface="Courier New" panose="02070309020205020404" pitchFamily="49" charset="0"/>
              </a:rPr>
              <a:t>web_servers</a:t>
            </a:r>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  tasks:</a:t>
            </a:r>
          </a:p>
          <a:p>
            <a:r>
              <a:rPr lang="en-US" sz="1600" dirty="0">
                <a:solidFill>
                  <a:schemeClr val="bg1"/>
                </a:solidFill>
                <a:latin typeface="Courier New" panose="02070309020205020404" pitchFamily="49" charset="0"/>
                <a:cs typeface="Courier New" panose="02070309020205020404" pitchFamily="49" charset="0"/>
              </a:rPr>
              <a:t>    - name: register </a:t>
            </a:r>
            <a:r>
              <a:rPr lang="en-US" sz="1600" dirty="0" err="1">
                <a:solidFill>
                  <a:schemeClr val="bg1"/>
                </a:solidFill>
                <a:latin typeface="Courier New" panose="02070309020205020404" pitchFamily="49" charset="0"/>
                <a:cs typeface="Courier New" panose="02070309020205020404" pitchFamily="49" charset="0"/>
              </a:rPr>
              <a:t>cmd</a:t>
            </a:r>
            <a:r>
              <a:rPr lang="en-US" sz="1600" dirty="0">
                <a:solidFill>
                  <a:schemeClr val="bg1"/>
                </a:solidFill>
                <a:latin typeface="Courier New" panose="02070309020205020404" pitchFamily="49" charset="0"/>
                <a:cs typeface="Courier New" panose="02070309020205020404" pitchFamily="49" charset="0"/>
              </a:rPr>
              <a:t> output as a var</a:t>
            </a:r>
          </a:p>
          <a:p>
            <a:r>
              <a:rPr lang="en-US" sz="1600" dirty="0">
                <a:solidFill>
                  <a:schemeClr val="bg1"/>
                </a:solidFill>
                <a:latin typeface="Courier New" panose="02070309020205020404" pitchFamily="49" charset="0"/>
                <a:cs typeface="Courier New" panose="02070309020205020404" pitchFamily="49" charset="0"/>
              </a:rPr>
              <a:t>       shell: /</a:t>
            </a:r>
            <a:r>
              <a:rPr lang="en-US" sz="1600" dirty="0" err="1">
                <a:solidFill>
                  <a:schemeClr val="bg1"/>
                </a:solidFill>
                <a:latin typeface="Courier New" panose="02070309020205020404" pitchFamily="49" charset="0"/>
                <a:cs typeface="Courier New" panose="02070309020205020404" pitchFamily="49" charset="0"/>
              </a:rPr>
              <a:t>usr</a:t>
            </a:r>
            <a:r>
              <a:rPr lang="en-US" sz="1600" dirty="0">
                <a:solidFill>
                  <a:schemeClr val="bg1"/>
                </a:solidFill>
                <a:latin typeface="Courier New" panose="02070309020205020404" pitchFamily="49" charset="0"/>
                <a:cs typeface="Courier New" panose="02070309020205020404" pitchFamily="49" charset="0"/>
              </a:rPr>
              <a:t>/bin/foo</a:t>
            </a:r>
          </a:p>
          <a:p>
            <a:r>
              <a:rPr lang="en-US" sz="1600" dirty="0">
                <a:solidFill>
                  <a:schemeClr val="bg1"/>
                </a:solidFill>
                <a:latin typeface="Courier New" panose="02070309020205020404" pitchFamily="49" charset="0"/>
                <a:cs typeface="Courier New" panose="02070309020205020404" pitchFamily="49" charset="0"/>
              </a:rPr>
              <a:t>       register: </a:t>
            </a:r>
            <a:r>
              <a:rPr lang="en-US" sz="1600" dirty="0" err="1">
                <a:solidFill>
                  <a:schemeClr val="bg1"/>
                </a:solidFill>
                <a:latin typeface="Courier New" panose="02070309020205020404" pitchFamily="49" charset="0"/>
                <a:cs typeface="Courier New" panose="02070309020205020404" pitchFamily="49" charset="0"/>
              </a:rPr>
              <a:t>foo_result</a:t>
            </a:r>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ignore_errors</a:t>
            </a:r>
            <a:r>
              <a:rPr lang="en-US" sz="1600" dirty="0">
                <a:solidFill>
                  <a:schemeClr val="bg1"/>
                </a:solidFill>
                <a:latin typeface="Courier New" panose="02070309020205020404" pitchFamily="49" charset="0"/>
                <a:cs typeface="Courier New" panose="02070309020205020404" pitchFamily="49" charset="0"/>
              </a:rPr>
              <a:t>: true</a:t>
            </a:r>
          </a:p>
          <a:p>
            <a:r>
              <a:rPr lang="en-US" sz="1600" dirty="0">
                <a:solidFill>
                  <a:schemeClr val="bg1"/>
                </a:solidFill>
                <a:latin typeface="Courier New" panose="02070309020205020404" pitchFamily="49" charset="0"/>
                <a:cs typeface="Courier New" panose="02070309020205020404" pitchFamily="49" charset="0"/>
              </a:rPr>
              <a:t>     - name: use output of the previous </a:t>
            </a:r>
            <a:r>
              <a:rPr lang="en-US" sz="1600" dirty="0" err="1">
                <a:solidFill>
                  <a:schemeClr val="bg1"/>
                </a:solidFill>
                <a:latin typeface="Courier New" panose="02070309020205020404" pitchFamily="49" charset="0"/>
                <a:cs typeface="Courier New" panose="02070309020205020404" pitchFamily="49" charset="0"/>
              </a:rPr>
              <a:t>cmd</a:t>
            </a:r>
            <a:r>
              <a:rPr lang="en-US" sz="1600" dirty="0">
                <a:solidFill>
                  <a:schemeClr val="bg1"/>
                </a:solidFill>
                <a:latin typeface="Courier New" panose="02070309020205020404" pitchFamily="49" charset="0"/>
                <a:cs typeface="Courier New" panose="02070309020205020404" pitchFamily="49" charset="0"/>
              </a:rPr>
              <a:t> </a:t>
            </a:r>
          </a:p>
          <a:p>
            <a:r>
              <a:rPr lang="en-US" sz="1600" dirty="0">
                <a:solidFill>
                  <a:schemeClr val="bg1"/>
                </a:solidFill>
                <a:latin typeface="Courier New" panose="02070309020205020404" pitchFamily="49" charset="0"/>
                <a:cs typeface="Courier New" panose="02070309020205020404" pitchFamily="49" charset="0"/>
              </a:rPr>
              <a:t>        shell: /</a:t>
            </a:r>
            <a:r>
              <a:rPr lang="en-US" sz="1600" dirty="0" err="1">
                <a:solidFill>
                  <a:schemeClr val="bg1"/>
                </a:solidFill>
                <a:latin typeface="Courier New" panose="02070309020205020404" pitchFamily="49" charset="0"/>
                <a:cs typeface="Courier New" panose="02070309020205020404" pitchFamily="49" charset="0"/>
              </a:rPr>
              <a:t>usr</a:t>
            </a:r>
            <a:r>
              <a:rPr lang="en-US" sz="1600" dirty="0">
                <a:solidFill>
                  <a:schemeClr val="bg1"/>
                </a:solidFill>
                <a:latin typeface="Courier New" panose="02070309020205020404" pitchFamily="49" charset="0"/>
                <a:cs typeface="Courier New" panose="02070309020205020404" pitchFamily="49" charset="0"/>
              </a:rPr>
              <a:t>/bin/bar</a:t>
            </a:r>
          </a:p>
          <a:p>
            <a:r>
              <a:rPr lang="en-US" sz="1600" dirty="0">
                <a:solidFill>
                  <a:schemeClr val="bg1"/>
                </a:solidFill>
                <a:latin typeface="Courier New" panose="02070309020205020404" pitchFamily="49" charset="0"/>
                <a:cs typeface="Courier New" panose="02070309020205020404" pitchFamily="49" charset="0"/>
              </a:rPr>
              <a:t>       when: </a:t>
            </a:r>
            <a:r>
              <a:rPr lang="en-US" sz="1600" dirty="0" err="1">
                <a:solidFill>
                  <a:schemeClr val="bg1"/>
                </a:solidFill>
                <a:latin typeface="Courier New" panose="02070309020205020404" pitchFamily="49" charset="0"/>
                <a:cs typeface="Courier New" panose="02070309020205020404" pitchFamily="49" charset="0"/>
              </a:rPr>
              <a:t>foo_result.rc</a:t>
            </a:r>
            <a:r>
              <a:rPr lang="en-US" sz="1600" dirty="0">
                <a:solidFill>
                  <a:schemeClr val="bg1"/>
                </a:solidFill>
                <a:latin typeface="Courier New" panose="02070309020205020404" pitchFamily="49" charset="0"/>
                <a:cs typeface="Courier New" panose="02070309020205020404" pitchFamily="49" charset="0"/>
              </a:rPr>
              <a:t> == 5</a:t>
            </a:r>
            <a:endParaRPr lang="fr-FR" sz="1600" dirty="0">
              <a:solidFill>
                <a:schemeClr val="bg1"/>
              </a:solidFill>
              <a:latin typeface="Courier New" panose="02070309020205020404" pitchFamily="49" charset="0"/>
              <a:cs typeface="Courier New" panose="02070309020205020404" pitchFamily="49" charset="0"/>
            </a:endParaRPr>
          </a:p>
        </p:txBody>
      </p:sp>
      <p:sp>
        <p:nvSpPr>
          <p:cNvPr id="15" name="ZoneTexte 14">
            <a:extLst>
              <a:ext uri="{FF2B5EF4-FFF2-40B4-BE49-F238E27FC236}">
                <a16:creationId xmlns:a16="http://schemas.microsoft.com/office/drawing/2014/main" id="{490F775F-9756-20D0-3818-56569AA2838F}"/>
              </a:ext>
            </a:extLst>
          </p:cNvPr>
          <p:cNvSpPr txBox="1"/>
          <p:nvPr/>
        </p:nvSpPr>
        <p:spPr>
          <a:xfrm>
            <a:off x="6427304" y="1252455"/>
            <a:ext cx="5427361" cy="2862322"/>
          </a:xfrm>
          <a:prstGeom prst="rect">
            <a:avLst/>
          </a:prstGeom>
          <a:noFill/>
        </p:spPr>
        <p:txBody>
          <a:bodyPr wrap="square">
            <a:spAutoFit/>
          </a:bodyPr>
          <a:lstStyle/>
          <a:p>
            <a:r>
              <a:rPr lang="en-US" dirty="0">
                <a:solidFill>
                  <a:srgbClr val="00B0F0"/>
                </a:solidFill>
              </a:rPr>
              <a:t>Changed : variable boo </a:t>
            </a:r>
            <a:r>
              <a:rPr lang="en-US" dirty="0" err="1">
                <a:solidFill>
                  <a:srgbClr val="00B0F0"/>
                </a:solidFill>
              </a:rPr>
              <a:t>indiquant</a:t>
            </a:r>
            <a:r>
              <a:rPr lang="en-US" dirty="0">
                <a:solidFill>
                  <a:srgbClr val="00B0F0"/>
                </a:solidFill>
              </a:rPr>
              <a:t> </a:t>
            </a:r>
            <a:r>
              <a:rPr lang="en-US" dirty="0" err="1">
                <a:solidFill>
                  <a:srgbClr val="00B0F0"/>
                </a:solidFill>
              </a:rPr>
              <a:t>si</a:t>
            </a:r>
            <a:r>
              <a:rPr lang="en-US" dirty="0">
                <a:solidFill>
                  <a:srgbClr val="00B0F0"/>
                </a:solidFill>
              </a:rPr>
              <a:t> la </a:t>
            </a:r>
            <a:r>
              <a:rPr lang="en-US" dirty="0" err="1">
                <a:solidFill>
                  <a:srgbClr val="00B0F0"/>
                </a:solidFill>
              </a:rPr>
              <a:t>commande</a:t>
            </a:r>
            <a:r>
              <a:rPr lang="en-US" dirty="0">
                <a:solidFill>
                  <a:srgbClr val="00B0F0"/>
                </a:solidFill>
              </a:rPr>
              <a:t>  a </a:t>
            </a:r>
            <a:r>
              <a:rPr lang="en-US" dirty="0" err="1">
                <a:solidFill>
                  <a:srgbClr val="00B0F0"/>
                </a:solidFill>
              </a:rPr>
              <a:t>dû</a:t>
            </a:r>
            <a:r>
              <a:rPr lang="en-US" dirty="0">
                <a:solidFill>
                  <a:srgbClr val="00B0F0"/>
                </a:solidFill>
              </a:rPr>
              <a:t> </a:t>
            </a:r>
            <a:r>
              <a:rPr lang="en-US" dirty="0" err="1">
                <a:solidFill>
                  <a:srgbClr val="00B0F0"/>
                </a:solidFill>
              </a:rPr>
              <a:t>effectuer</a:t>
            </a:r>
            <a:r>
              <a:rPr lang="en-US" dirty="0">
                <a:solidFill>
                  <a:srgbClr val="00B0F0"/>
                </a:solidFill>
              </a:rPr>
              <a:t> des modification</a:t>
            </a:r>
          </a:p>
          <a:p>
            <a:r>
              <a:rPr lang="en-US" dirty="0">
                <a:solidFill>
                  <a:srgbClr val="00B0F0"/>
                </a:solidFill>
              </a:rPr>
              <a:t>Skipped : variable boo </a:t>
            </a:r>
            <a:r>
              <a:rPr lang="en-US" dirty="0" err="1">
                <a:solidFill>
                  <a:srgbClr val="00B0F0"/>
                </a:solidFill>
              </a:rPr>
              <a:t>indiquant</a:t>
            </a:r>
            <a:r>
              <a:rPr lang="en-US" dirty="0">
                <a:solidFill>
                  <a:srgbClr val="00B0F0"/>
                </a:solidFill>
              </a:rPr>
              <a:t> </a:t>
            </a:r>
            <a:r>
              <a:rPr lang="en-US" dirty="0" err="1">
                <a:solidFill>
                  <a:srgbClr val="00B0F0"/>
                </a:solidFill>
              </a:rPr>
              <a:t>si</a:t>
            </a:r>
            <a:r>
              <a:rPr lang="en-US" dirty="0">
                <a:solidFill>
                  <a:srgbClr val="00B0F0"/>
                </a:solidFill>
              </a:rPr>
              <a:t> la </a:t>
            </a:r>
            <a:r>
              <a:rPr lang="en-US" dirty="0" err="1">
                <a:solidFill>
                  <a:srgbClr val="00B0F0"/>
                </a:solidFill>
              </a:rPr>
              <a:t>commande</a:t>
            </a:r>
            <a:r>
              <a:rPr lang="en-US" dirty="0">
                <a:solidFill>
                  <a:srgbClr val="00B0F0"/>
                </a:solidFill>
              </a:rPr>
              <a:t> a </a:t>
            </a:r>
            <a:r>
              <a:rPr lang="en-US" dirty="0" err="1">
                <a:solidFill>
                  <a:srgbClr val="00B0F0"/>
                </a:solidFill>
              </a:rPr>
              <a:t>été</a:t>
            </a:r>
            <a:r>
              <a:rPr lang="en-US" dirty="0">
                <a:solidFill>
                  <a:srgbClr val="00B0F0"/>
                </a:solidFill>
              </a:rPr>
              <a:t> </a:t>
            </a:r>
            <a:r>
              <a:rPr lang="en-US" dirty="0" err="1">
                <a:solidFill>
                  <a:srgbClr val="00B0F0"/>
                </a:solidFill>
              </a:rPr>
              <a:t>ignorée</a:t>
            </a:r>
            <a:r>
              <a:rPr lang="en-US" dirty="0">
                <a:solidFill>
                  <a:srgbClr val="00B0F0"/>
                </a:solidFill>
              </a:rPr>
              <a:t> </a:t>
            </a:r>
            <a:r>
              <a:rPr lang="en-US" dirty="0" err="1">
                <a:solidFill>
                  <a:srgbClr val="00B0F0"/>
                </a:solidFill>
              </a:rPr>
              <a:t>ou</a:t>
            </a:r>
            <a:r>
              <a:rPr lang="en-US" dirty="0">
                <a:solidFill>
                  <a:srgbClr val="00B0F0"/>
                </a:solidFill>
              </a:rPr>
              <a:t> pas</a:t>
            </a:r>
          </a:p>
          <a:p>
            <a:r>
              <a:rPr lang="en-US" dirty="0">
                <a:solidFill>
                  <a:srgbClr val="00B0F0"/>
                </a:solidFill>
              </a:rPr>
              <a:t> </a:t>
            </a:r>
            <a:r>
              <a:rPr lang="en-US" dirty="0" err="1">
                <a:solidFill>
                  <a:srgbClr val="00B0F0"/>
                </a:solidFill>
              </a:rPr>
              <a:t>rc</a:t>
            </a:r>
            <a:r>
              <a:rPr lang="en-US" dirty="0">
                <a:solidFill>
                  <a:srgbClr val="00B0F0"/>
                </a:solidFill>
              </a:rPr>
              <a:t> : </a:t>
            </a:r>
            <a:r>
              <a:rPr lang="en-US" dirty="0" err="1">
                <a:solidFill>
                  <a:srgbClr val="00B0F0"/>
                </a:solidFill>
              </a:rPr>
              <a:t>certains</a:t>
            </a:r>
            <a:r>
              <a:rPr lang="en-US" dirty="0">
                <a:solidFill>
                  <a:srgbClr val="00B0F0"/>
                </a:solidFill>
              </a:rPr>
              <a:t> modules execute des </a:t>
            </a:r>
            <a:r>
              <a:rPr lang="en-US" dirty="0" err="1">
                <a:solidFill>
                  <a:srgbClr val="00B0F0"/>
                </a:solidFill>
              </a:rPr>
              <a:t>utilitaires</a:t>
            </a:r>
            <a:r>
              <a:rPr lang="en-US" dirty="0">
                <a:solidFill>
                  <a:srgbClr val="00B0F0"/>
                </a:solidFill>
              </a:rPr>
              <a:t> de </a:t>
            </a:r>
            <a:r>
              <a:rPr lang="en-US" dirty="0" err="1">
                <a:solidFill>
                  <a:srgbClr val="00B0F0"/>
                </a:solidFill>
              </a:rPr>
              <a:t>ligne</a:t>
            </a:r>
            <a:r>
              <a:rPr lang="en-US" dirty="0">
                <a:solidFill>
                  <a:srgbClr val="00B0F0"/>
                </a:solidFill>
              </a:rPr>
              <a:t> de </a:t>
            </a:r>
            <a:r>
              <a:rPr lang="en-US" dirty="0" err="1">
                <a:solidFill>
                  <a:srgbClr val="00B0F0"/>
                </a:solidFill>
              </a:rPr>
              <a:t>commande</a:t>
            </a:r>
            <a:r>
              <a:rPr lang="en-US" dirty="0">
                <a:solidFill>
                  <a:srgbClr val="00B0F0"/>
                </a:solidFill>
              </a:rPr>
              <a:t> (</a:t>
            </a:r>
            <a:r>
              <a:rPr lang="en-US" dirty="0" err="1">
                <a:solidFill>
                  <a:srgbClr val="00B0F0"/>
                </a:solidFill>
              </a:rPr>
              <a:t>raw,shell,command,etc</a:t>
            </a:r>
            <a:r>
              <a:rPr lang="en-US" dirty="0">
                <a:solidFill>
                  <a:srgbClr val="00B0F0"/>
                </a:solidFill>
              </a:rPr>
              <a:t>.) </a:t>
            </a:r>
            <a:r>
              <a:rPr lang="en-US" dirty="0" err="1">
                <a:solidFill>
                  <a:srgbClr val="00B0F0"/>
                </a:solidFill>
              </a:rPr>
              <a:t>ce</a:t>
            </a:r>
            <a:r>
              <a:rPr lang="en-US" dirty="0">
                <a:solidFill>
                  <a:srgbClr val="00B0F0"/>
                </a:solidFill>
              </a:rPr>
              <a:t> champ </a:t>
            </a:r>
            <a:r>
              <a:rPr lang="en-US" dirty="0" err="1">
                <a:solidFill>
                  <a:srgbClr val="00B0F0"/>
                </a:solidFill>
              </a:rPr>
              <a:t>contient</a:t>
            </a:r>
            <a:r>
              <a:rPr lang="en-US" dirty="0">
                <a:solidFill>
                  <a:srgbClr val="00B0F0"/>
                </a:solidFill>
              </a:rPr>
              <a:t> le code de retour de </a:t>
            </a:r>
            <a:r>
              <a:rPr lang="en-US" dirty="0" err="1">
                <a:solidFill>
                  <a:srgbClr val="00B0F0"/>
                </a:solidFill>
              </a:rPr>
              <a:t>ces</a:t>
            </a:r>
            <a:r>
              <a:rPr lang="en-US" dirty="0">
                <a:solidFill>
                  <a:srgbClr val="00B0F0"/>
                </a:solidFill>
              </a:rPr>
              <a:t> </a:t>
            </a:r>
            <a:r>
              <a:rPr lang="en-US" dirty="0" err="1">
                <a:solidFill>
                  <a:srgbClr val="00B0F0"/>
                </a:solidFill>
              </a:rPr>
              <a:t>utilitaires</a:t>
            </a:r>
            <a:endParaRPr lang="en-US" dirty="0">
              <a:solidFill>
                <a:srgbClr val="00B0F0"/>
              </a:solidFill>
            </a:endParaRPr>
          </a:p>
          <a:p>
            <a:r>
              <a:rPr lang="en-US" dirty="0" err="1">
                <a:solidFill>
                  <a:srgbClr val="00B0F0"/>
                </a:solidFill>
              </a:rPr>
              <a:t>Stdout</a:t>
            </a:r>
            <a:r>
              <a:rPr lang="en-US" dirty="0">
                <a:solidFill>
                  <a:srgbClr val="00B0F0"/>
                </a:solidFill>
              </a:rPr>
              <a:t> : </a:t>
            </a:r>
            <a:r>
              <a:rPr lang="en-US" dirty="0" err="1">
                <a:solidFill>
                  <a:srgbClr val="00B0F0"/>
                </a:solidFill>
              </a:rPr>
              <a:t>cette</a:t>
            </a:r>
            <a:r>
              <a:rPr lang="en-US" dirty="0">
                <a:solidFill>
                  <a:srgbClr val="00B0F0"/>
                </a:solidFill>
              </a:rPr>
              <a:t> zone </a:t>
            </a:r>
            <a:r>
              <a:rPr lang="en-US" dirty="0" err="1">
                <a:solidFill>
                  <a:srgbClr val="00B0F0"/>
                </a:solidFill>
              </a:rPr>
              <a:t>contient</a:t>
            </a:r>
            <a:r>
              <a:rPr lang="en-US" dirty="0">
                <a:solidFill>
                  <a:srgbClr val="00B0F0"/>
                </a:solidFill>
              </a:rPr>
              <a:t> </a:t>
            </a:r>
            <a:r>
              <a:rPr lang="en-US" dirty="0" err="1">
                <a:solidFill>
                  <a:srgbClr val="00B0F0"/>
                </a:solidFill>
              </a:rPr>
              <a:t>l’edition</a:t>
            </a:r>
            <a:r>
              <a:rPr lang="en-US" dirty="0">
                <a:solidFill>
                  <a:srgbClr val="00B0F0"/>
                </a:solidFill>
              </a:rPr>
              <a:t> </a:t>
            </a:r>
            <a:r>
              <a:rPr lang="en-US" dirty="0" err="1">
                <a:solidFill>
                  <a:srgbClr val="00B0F0"/>
                </a:solidFill>
              </a:rPr>
              <a:t>normale</a:t>
            </a:r>
            <a:r>
              <a:rPr lang="en-US" dirty="0">
                <a:solidFill>
                  <a:srgbClr val="00B0F0"/>
                </a:solidFill>
              </a:rPr>
              <a:t> de </a:t>
            </a:r>
            <a:r>
              <a:rPr lang="en-US" dirty="0" err="1">
                <a:solidFill>
                  <a:srgbClr val="00B0F0"/>
                </a:solidFill>
              </a:rPr>
              <a:t>ces</a:t>
            </a:r>
            <a:r>
              <a:rPr lang="en-US" dirty="0">
                <a:solidFill>
                  <a:srgbClr val="00B0F0"/>
                </a:solidFill>
              </a:rPr>
              <a:t> </a:t>
            </a:r>
            <a:r>
              <a:rPr lang="en-US" dirty="0" err="1">
                <a:solidFill>
                  <a:srgbClr val="00B0F0"/>
                </a:solidFill>
              </a:rPr>
              <a:t>utilisatire</a:t>
            </a:r>
            <a:endParaRPr lang="en-US" dirty="0">
              <a:solidFill>
                <a:srgbClr val="00B0F0"/>
              </a:solidFill>
            </a:endParaRPr>
          </a:p>
          <a:p>
            <a:r>
              <a:rPr lang="en-US" dirty="0">
                <a:solidFill>
                  <a:srgbClr val="00B0F0"/>
                </a:solidFill>
              </a:rPr>
              <a:t>Stderr : </a:t>
            </a:r>
            <a:r>
              <a:rPr lang="en-US" dirty="0" err="1">
                <a:solidFill>
                  <a:srgbClr val="00B0F0"/>
                </a:solidFill>
              </a:rPr>
              <a:t>contient</a:t>
            </a:r>
            <a:r>
              <a:rPr lang="en-US" dirty="0">
                <a:solidFill>
                  <a:srgbClr val="00B0F0"/>
                </a:solidFill>
              </a:rPr>
              <a:t> la sortie </a:t>
            </a:r>
            <a:r>
              <a:rPr lang="en-US" dirty="0" err="1">
                <a:solidFill>
                  <a:srgbClr val="00B0F0"/>
                </a:solidFill>
              </a:rPr>
              <a:t>erreur</a:t>
            </a:r>
            <a:r>
              <a:rPr lang="en-US" dirty="0">
                <a:solidFill>
                  <a:srgbClr val="00B0F0"/>
                </a:solidFill>
              </a:rPr>
              <a:t> des </a:t>
            </a:r>
            <a:r>
              <a:rPr lang="en-US" dirty="0" err="1">
                <a:solidFill>
                  <a:srgbClr val="00B0F0"/>
                </a:solidFill>
              </a:rPr>
              <a:t>utilitaire</a:t>
            </a:r>
            <a:r>
              <a:rPr lang="en-US" dirty="0">
                <a:solidFill>
                  <a:srgbClr val="00B0F0"/>
                </a:solidFill>
              </a:rPr>
              <a:t> </a:t>
            </a:r>
            <a:r>
              <a:rPr lang="en-US" dirty="0" err="1">
                <a:solidFill>
                  <a:srgbClr val="00B0F0"/>
                </a:solidFill>
              </a:rPr>
              <a:t>utilisée</a:t>
            </a:r>
            <a:endParaRPr lang="en-US" dirty="0">
              <a:solidFill>
                <a:schemeClr val="bg1"/>
              </a:solidFill>
            </a:endParaRPr>
          </a:p>
        </p:txBody>
      </p:sp>
      <p:sp>
        <p:nvSpPr>
          <p:cNvPr id="7" name="ZoneTexte 6">
            <a:extLst>
              <a:ext uri="{FF2B5EF4-FFF2-40B4-BE49-F238E27FC236}">
                <a16:creationId xmlns:a16="http://schemas.microsoft.com/office/drawing/2014/main" id="{952033A9-5AA4-C4BE-5254-E710AF0B684E}"/>
              </a:ext>
            </a:extLst>
          </p:cNvPr>
          <p:cNvSpPr txBox="1"/>
          <p:nvPr/>
        </p:nvSpPr>
        <p:spPr>
          <a:xfrm>
            <a:off x="6621415" y="4349997"/>
            <a:ext cx="5039137" cy="1754326"/>
          </a:xfrm>
          <a:prstGeom prst="rect">
            <a:avLst/>
          </a:prstGeom>
          <a:noFill/>
        </p:spPr>
        <p:txBody>
          <a:bodyPr wrap="square">
            <a:spAutoFit/>
          </a:bodyPr>
          <a:lstStyle/>
          <a:p>
            <a:r>
              <a:rPr lang="fr-FR" dirty="0">
                <a:solidFill>
                  <a:schemeClr val="bg1"/>
                </a:solidFill>
              </a:rPr>
              <a:t>Les </a:t>
            </a:r>
            <a:r>
              <a:rPr lang="fr-FR" dirty="0" err="1">
                <a:solidFill>
                  <a:schemeClr val="bg1"/>
                </a:solidFill>
              </a:rPr>
              <a:t>facts</a:t>
            </a:r>
            <a:r>
              <a:rPr lang="fr-FR" dirty="0">
                <a:solidFill>
                  <a:schemeClr val="bg1"/>
                </a:solidFill>
              </a:rPr>
              <a:t> visent l’obtention des informations de vos hosts. Elles commencent par ansible_</a:t>
            </a:r>
          </a:p>
          <a:p>
            <a:r>
              <a:rPr lang="fr-FR" dirty="0">
                <a:solidFill>
                  <a:schemeClr val="bg1"/>
                </a:solidFill>
              </a:rPr>
              <a:t>Le retour des informations fournies par les </a:t>
            </a:r>
            <a:r>
              <a:rPr lang="fr-FR" dirty="0" err="1">
                <a:solidFill>
                  <a:schemeClr val="bg1"/>
                </a:solidFill>
              </a:rPr>
              <a:t>facts</a:t>
            </a:r>
            <a:r>
              <a:rPr lang="fr-FR" dirty="0">
                <a:solidFill>
                  <a:schemeClr val="bg1"/>
                </a:solidFill>
              </a:rPr>
              <a:t> peut être bloqué pour améliorer les performances : </a:t>
            </a:r>
            <a:r>
              <a:rPr lang="fr-FR" dirty="0" err="1">
                <a:solidFill>
                  <a:schemeClr val="bg1"/>
                </a:solidFill>
              </a:rPr>
              <a:t>gather_facts</a:t>
            </a:r>
            <a:r>
              <a:rPr lang="fr-FR" dirty="0">
                <a:solidFill>
                  <a:schemeClr val="bg1"/>
                </a:solidFill>
              </a:rPr>
              <a:t>: no</a:t>
            </a:r>
          </a:p>
          <a:p>
            <a:r>
              <a:rPr lang="fr-FR" dirty="0">
                <a:solidFill>
                  <a:schemeClr val="bg1"/>
                </a:solidFill>
              </a:rPr>
              <a:t>Les </a:t>
            </a:r>
            <a:r>
              <a:rPr lang="fr-FR" dirty="0" err="1">
                <a:solidFill>
                  <a:schemeClr val="bg1"/>
                </a:solidFill>
              </a:rPr>
              <a:t>facts</a:t>
            </a:r>
            <a:r>
              <a:rPr lang="fr-FR" dirty="0">
                <a:solidFill>
                  <a:schemeClr val="bg1"/>
                </a:solidFill>
              </a:rPr>
              <a:t> sont fournies par le module setup:</a:t>
            </a:r>
          </a:p>
        </p:txBody>
      </p:sp>
      <p:sp>
        <p:nvSpPr>
          <p:cNvPr id="10" name="ZoneTexte 9">
            <a:extLst>
              <a:ext uri="{FF2B5EF4-FFF2-40B4-BE49-F238E27FC236}">
                <a16:creationId xmlns:a16="http://schemas.microsoft.com/office/drawing/2014/main" id="{E44794D0-69E2-56EA-E1D4-894CBB24ACC2}"/>
              </a:ext>
            </a:extLst>
          </p:cNvPr>
          <p:cNvSpPr txBox="1"/>
          <p:nvPr/>
        </p:nvSpPr>
        <p:spPr>
          <a:xfrm>
            <a:off x="228617" y="3756621"/>
            <a:ext cx="5843016" cy="2800767"/>
          </a:xfrm>
          <a:prstGeom prst="rect">
            <a:avLst/>
          </a:prstGeom>
          <a:noFill/>
        </p:spPr>
        <p:txBody>
          <a:bodyPr wrap="square">
            <a:spAutoFit/>
          </a:bodyPr>
          <a:lstStyle/>
          <a:p>
            <a:r>
              <a:rPr lang="en-US" sz="1600" dirty="0">
                <a:solidFill>
                  <a:schemeClr val="bg1"/>
                </a:solidFill>
                <a:latin typeface="Courier New" panose="02070309020205020404" pitchFamily="49" charset="0"/>
                <a:cs typeface="Courier New" panose="02070309020205020404" pitchFamily="49" charset="0"/>
              </a:rPr>
              <a:t>---</a:t>
            </a:r>
          </a:p>
          <a:p>
            <a:r>
              <a:rPr lang="en-US" sz="1600" dirty="0">
                <a:solidFill>
                  <a:schemeClr val="bg1"/>
                </a:solidFill>
                <a:latin typeface="Courier New" panose="02070309020205020404" pitchFamily="49" charset="0"/>
                <a:cs typeface="Courier New" panose="02070309020205020404" pitchFamily="49" charset="0"/>
              </a:rPr>
              <a:t>  name: print out </a:t>
            </a:r>
            <a:r>
              <a:rPr lang="en-US" sz="1600" dirty="0" err="1">
                <a:solidFill>
                  <a:schemeClr val="bg1"/>
                </a:solidFill>
                <a:latin typeface="Courier New" panose="02070309020205020404" pitchFamily="49" charset="0"/>
                <a:cs typeface="Courier New" panose="02070309020205020404" pitchFamily="49" charset="0"/>
              </a:rPr>
              <a:t>os</a:t>
            </a:r>
            <a:r>
              <a:rPr lang="en-US" sz="1600" dirty="0">
                <a:solidFill>
                  <a:schemeClr val="bg1"/>
                </a:solidFill>
                <a:latin typeface="Courier New" panose="02070309020205020404" pitchFamily="49" charset="0"/>
                <a:cs typeface="Courier New" panose="02070309020205020404" pitchFamily="49" charset="0"/>
              </a:rPr>
              <a:t> system</a:t>
            </a:r>
          </a:p>
          <a:p>
            <a:r>
              <a:rPr lang="en-US" sz="1600" dirty="0">
                <a:solidFill>
                  <a:schemeClr val="bg1"/>
                </a:solidFill>
                <a:latin typeface="Courier New" panose="02070309020205020404" pitchFamily="49" charset="0"/>
                <a:cs typeface="Courier New" panose="02070309020205020404" pitchFamily="49" charset="0"/>
              </a:rPr>
              <a:t>  hosts: web</a:t>
            </a:r>
          </a:p>
          <a:p>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gathet_facts</a:t>
            </a:r>
            <a:r>
              <a:rPr lang="en-US" sz="1600" dirty="0">
                <a:solidFill>
                  <a:schemeClr val="bg1"/>
                </a:solidFill>
                <a:latin typeface="Courier New" panose="02070309020205020404" pitchFamily="49" charset="0"/>
                <a:cs typeface="Courier New" panose="02070309020205020404" pitchFamily="49" charset="0"/>
              </a:rPr>
              <a:t> : false</a:t>
            </a:r>
          </a:p>
          <a:p>
            <a:r>
              <a:rPr lang="en-US" sz="1600" dirty="0">
                <a:solidFill>
                  <a:schemeClr val="bg1"/>
                </a:solidFill>
                <a:latin typeface="Courier New" panose="02070309020205020404" pitchFamily="49" charset="0"/>
                <a:cs typeface="Courier New" panose="02070309020205020404" pitchFamily="49" charset="0"/>
              </a:rPr>
              <a:t>  tasks:</a:t>
            </a:r>
          </a:p>
          <a:p>
            <a:r>
              <a:rPr lang="en-US" sz="1600" dirty="0">
                <a:solidFill>
                  <a:schemeClr val="bg1"/>
                </a:solidFill>
                <a:latin typeface="Courier New" panose="02070309020205020404" pitchFamily="49" charset="0"/>
                <a:cs typeface="Courier New" panose="02070309020205020404" pitchFamily="49" charset="0"/>
              </a:rPr>
              <a:t>    - name: facts</a:t>
            </a:r>
          </a:p>
          <a:p>
            <a:r>
              <a:rPr lang="en-US" sz="1600" dirty="0">
                <a:solidFill>
                  <a:schemeClr val="bg1"/>
                </a:solidFill>
                <a:latin typeface="Courier New" panose="02070309020205020404" pitchFamily="49" charset="0"/>
                <a:cs typeface="Courier New" panose="02070309020205020404" pitchFamily="49" charset="0"/>
              </a:rPr>
              <a:t>     setup:</a:t>
            </a:r>
          </a:p>
          <a:p>
            <a:r>
              <a:rPr lang="en-US" sz="1600" dirty="0">
                <a:solidFill>
                  <a:schemeClr val="bg1"/>
                </a:solidFill>
                <a:latin typeface="Courier New" panose="02070309020205020404" pitchFamily="49" charset="0"/>
                <a:cs typeface="Courier New" panose="02070309020205020404" pitchFamily="49" charset="0"/>
              </a:rPr>
              <a:t>    register : output </a:t>
            </a:r>
          </a:p>
          <a:p>
            <a:r>
              <a:rPr lang="en-US" sz="1600" dirty="0">
                <a:solidFill>
                  <a:schemeClr val="bg1"/>
                </a:solidFill>
                <a:latin typeface="Courier New" panose="02070309020205020404" pitchFamily="49" charset="0"/>
                <a:cs typeface="Courier New" panose="02070309020205020404" pitchFamily="49" charset="0"/>
              </a:rPr>
              <a:t>    - name: “print out”</a:t>
            </a:r>
          </a:p>
          <a:p>
            <a:r>
              <a:rPr lang="en-US" sz="1600" dirty="0">
                <a:solidFill>
                  <a:schemeClr val="bg1"/>
                </a:solidFill>
                <a:latin typeface="Courier New" panose="02070309020205020404" pitchFamily="49" charset="0"/>
                <a:cs typeface="Courier New" panose="02070309020205020404" pitchFamily="49" charset="0"/>
              </a:rPr>
              <a:t>       debug:</a:t>
            </a:r>
          </a:p>
          <a:p>
            <a:r>
              <a:rPr lang="en-US" sz="1600" dirty="0">
                <a:solidFill>
                  <a:schemeClr val="bg1"/>
                </a:solidFill>
                <a:latin typeface="Courier New" panose="02070309020205020404" pitchFamily="49" charset="0"/>
                <a:cs typeface="Courier New" panose="02070309020205020404" pitchFamily="49" charset="0"/>
              </a:rPr>
              <a:t>         message : “{{ output }}”</a:t>
            </a:r>
          </a:p>
        </p:txBody>
      </p:sp>
    </p:spTree>
    <p:extLst>
      <p:ext uri="{BB962C8B-B14F-4D97-AF65-F5344CB8AC3E}">
        <p14:creationId xmlns:p14="http://schemas.microsoft.com/office/powerpoint/2010/main" val="6037715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52</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14" name="ZoneTexte 13">
            <a:extLst>
              <a:ext uri="{FF2B5EF4-FFF2-40B4-BE49-F238E27FC236}">
                <a16:creationId xmlns:a16="http://schemas.microsoft.com/office/drawing/2014/main" id="{E2F455C3-E7C2-E3AC-E02F-2DCFD9D6422B}"/>
              </a:ext>
            </a:extLst>
          </p:cNvPr>
          <p:cNvSpPr txBox="1"/>
          <p:nvPr/>
        </p:nvSpPr>
        <p:spPr>
          <a:xfrm>
            <a:off x="334618" y="1353882"/>
            <a:ext cx="11340547" cy="1015663"/>
          </a:xfrm>
          <a:prstGeom prst="rect">
            <a:avLst/>
          </a:prstGeom>
          <a:noFill/>
        </p:spPr>
        <p:txBody>
          <a:bodyPr wrap="square">
            <a:spAutoFit/>
          </a:bodyPr>
          <a:lstStyle/>
          <a:p>
            <a:pPr marL="342900" indent="-342900">
              <a:buClr>
                <a:srgbClr val="FF0000"/>
              </a:buClr>
              <a:buFont typeface="Wingdings" panose="05000000000000000000" pitchFamily="2" charset="2"/>
              <a:buChar char="§"/>
            </a:pPr>
            <a:r>
              <a:rPr lang="fr-FR" sz="2000" dirty="0">
                <a:solidFill>
                  <a:schemeClr val="bg1"/>
                </a:solidFill>
                <a:latin typeface="Calibri"/>
                <a:cs typeface="Calibri"/>
              </a:rPr>
              <a:t>Dans Ansible, les variables sont évaluées selon une </a:t>
            </a:r>
            <a:r>
              <a:rPr lang="fr-FR" sz="2000" b="1" dirty="0">
                <a:solidFill>
                  <a:schemeClr val="bg1"/>
                </a:solidFill>
                <a:latin typeface="Calibri"/>
                <a:cs typeface="Calibri"/>
              </a:rPr>
              <a:t>hiérarchie de priorité</a:t>
            </a:r>
            <a:r>
              <a:rPr lang="fr-FR" sz="2000" dirty="0">
                <a:solidFill>
                  <a:schemeClr val="bg1"/>
                </a:solidFill>
                <a:latin typeface="Calibri"/>
                <a:cs typeface="Calibri"/>
              </a:rPr>
              <a:t>, ce qui signifie que certaines valeurs de variables sont préférées à d'autres en fonction de leur niveau de spécificité et de la façon dont elles sont définies. </a:t>
            </a:r>
            <a:endParaRPr lang="fr-FR" sz="2000" dirty="0">
              <a:solidFill>
                <a:schemeClr val="bg1"/>
              </a:solidFill>
              <a:latin typeface="Calibri"/>
              <a:cs typeface="Calibri"/>
              <a:sym typeface="Calibri"/>
            </a:endParaRPr>
          </a:p>
        </p:txBody>
      </p:sp>
      <p:sp>
        <p:nvSpPr>
          <p:cNvPr id="8" name="ZoneTexte 7">
            <a:extLst>
              <a:ext uri="{FF2B5EF4-FFF2-40B4-BE49-F238E27FC236}">
                <a16:creationId xmlns:a16="http://schemas.microsoft.com/office/drawing/2014/main" id="{551A5097-7A8E-C8DB-E2AA-074BC4D59CDA}"/>
              </a:ext>
            </a:extLst>
          </p:cNvPr>
          <p:cNvSpPr txBox="1"/>
          <p:nvPr/>
        </p:nvSpPr>
        <p:spPr>
          <a:xfrm>
            <a:off x="695017" y="2349626"/>
            <a:ext cx="3982999" cy="4154984"/>
          </a:xfrm>
          <a:prstGeom prst="rect">
            <a:avLst/>
          </a:prstGeom>
          <a:noFill/>
        </p:spPr>
        <p:txBody>
          <a:bodyPr wrap="square">
            <a:spAutoFit/>
          </a:bodyPr>
          <a:lstStyle/>
          <a:p>
            <a:r>
              <a:rPr lang="fr-FR" sz="1100" dirty="0">
                <a:solidFill>
                  <a:schemeClr val="bg1"/>
                </a:solidFill>
              </a:rPr>
              <a:t>valeurs de la ligne de)</a:t>
            </a:r>
          </a:p>
          <a:p>
            <a:r>
              <a:rPr lang="fr-FR" sz="1100" dirty="0">
                <a:solidFill>
                  <a:schemeClr val="bg1"/>
                </a:solidFill>
              </a:rPr>
              <a:t>valeurs par défaut des rôles (définies dans </a:t>
            </a:r>
            <a:r>
              <a:rPr lang="fr-FR" sz="1100" dirty="0" err="1">
                <a:solidFill>
                  <a:schemeClr val="bg1"/>
                </a:solidFill>
              </a:rPr>
              <a:t>role</a:t>
            </a:r>
            <a:r>
              <a:rPr lang="fr-FR" sz="1100" dirty="0">
                <a:solidFill>
                  <a:schemeClr val="bg1"/>
                </a:solidFill>
              </a:rPr>
              <a:t>/defaults/</a:t>
            </a:r>
            <a:r>
              <a:rPr lang="fr-FR" sz="1100" dirty="0" err="1">
                <a:solidFill>
                  <a:schemeClr val="bg1"/>
                </a:solidFill>
              </a:rPr>
              <a:t>main.yml</a:t>
            </a:r>
            <a:r>
              <a:rPr lang="fr-FR" sz="1100" dirty="0">
                <a:solidFill>
                  <a:schemeClr val="bg1"/>
                </a:solidFill>
              </a:rPr>
              <a:t>)</a:t>
            </a:r>
          </a:p>
          <a:p>
            <a:r>
              <a:rPr lang="fr-FR" sz="1100" dirty="0">
                <a:solidFill>
                  <a:schemeClr val="bg1"/>
                </a:solidFill>
              </a:rPr>
              <a:t>fichiers </a:t>
            </a:r>
            <a:r>
              <a:rPr lang="fr-FR" sz="1100" dirty="0" err="1">
                <a:solidFill>
                  <a:schemeClr val="bg1"/>
                </a:solidFill>
              </a:rPr>
              <a:t>inventory</a:t>
            </a:r>
            <a:r>
              <a:rPr lang="fr-FR" sz="1100" dirty="0">
                <a:solidFill>
                  <a:schemeClr val="bg1"/>
                </a:solidFill>
              </a:rPr>
              <a:t> ou script </a:t>
            </a:r>
            <a:r>
              <a:rPr lang="fr-FR" sz="1100" dirty="0" err="1">
                <a:solidFill>
                  <a:schemeClr val="bg1"/>
                </a:solidFill>
              </a:rPr>
              <a:t>group_vars</a:t>
            </a:r>
            <a:endParaRPr lang="fr-FR" sz="1100" dirty="0">
              <a:solidFill>
                <a:schemeClr val="bg1"/>
              </a:solidFill>
            </a:endParaRPr>
          </a:p>
          <a:p>
            <a:r>
              <a:rPr lang="fr-FR" sz="1100" dirty="0" err="1">
                <a:solidFill>
                  <a:schemeClr val="bg1"/>
                </a:solidFill>
              </a:rPr>
              <a:t>inventory</a:t>
            </a:r>
            <a:r>
              <a:rPr lang="fr-FR" sz="1100" dirty="0">
                <a:solidFill>
                  <a:schemeClr val="bg1"/>
                </a:solidFill>
              </a:rPr>
              <a:t> </a:t>
            </a:r>
            <a:r>
              <a:rPr lang="fr-FR" sz="1100" dirty="0" err="1">
                <a:solidFill>
                  <a:schemeClr val="bg1"/>
                </a:solidFill>
              </a:rPr>
              <a:t>group_vars</a:t>
            </a:r>
            <a:r>
              <a:rPr lang="fr-FR" sz="1100" dirty="0">
                <a:solidFill>
                  <a:schemeClr val="bg1"/>
                </a:solidFill>
              </a:rPr>
              <a:t>/all</a:t>
            </a:r>
          </a:p>
          <a:p>
            <a:r>
              <a:rPr lang="fr-FR" sz="1100" dirty="0" err="1">
                <a:solidFill>
                  <a:schemeClr val="bg1"/>
                </a:solidFill>
              </a:rPr>
              <a:t>playbook</a:t>
            </a:r>
            <a:r>
              <a:rPr lang="fr-FR" sz="1100" dirty="0">
                <a:solidFill>
                  <a:schemeClr val="bg1"/>
                </a:solidFill>
              </a:rPr>
              <a:t> </a:t>
            </a:r>
            <a:r>
              <a:rPr lang="fr-FR" sz="1100" dirty="0" err="1">
                <a:solidFill>
                  <a:schemeClr val="bg1"/>
                </a:solidFill>
              </a:rPr>
              <a:t>group_vars</a:t>
            </a:r>
            <a:r>
              <a:rPr lang="fr-FR" sz="1100" dirty="0">
                <a:solidFill>
                  <a:schemeClr val="bg1"/>
                </a:solidFill>
              </a:rPr>
              <a:t>/all</a:t>
            </a:r>
          </a:p>
          <a:p>
            <a:r>
              <a:rPr lang="fr-FR" sz="1100" dirty="0" err="1">
                <a:solidFill>
                  <a:schemeClr val="bg1"/>
                </a:solidFill>
              </a:rPr>
              <a:t>inventory</a:t>
            </a:r>
            <a:r>
              <a:rPr lang="fr-FR" sz="1100" dirty="0">
                <a:solidFill>
                  <a:schemeClr val="bg1"/>
                </a:solidFill>
              </a:rPr>
              <a:t> </a:t>
            </a:r>
            <a:r>
              <a:rPr lang="fr-FR" sz="1100" dirty="0" err="1">
                <a:solidFill>
                  <a:schemeClr val="bg1"/>
                </a:solidFill>
              </a:rPr>
              <a:t>group_vars</a:t>
            </a:r>
            <a:r>
              <a:rPr lang="fr-FR" sz="1100" dirty="0">
                <a:solidFill>
                  <a:schemeClr val="bg1"/>
                </a:solidFill>
              </a:rPr>
              <a:t>/*</a:t>
            </a:r>
          </a:p>
          <a:p>
            <a:r>
              <a:rPr lang="fr-FR" sz="1100" dirty="0" err="1">
                <a:solidFill>
                  <a:schemeClr val="bg1"/>
                </a:solidFill>
              </a:rPr>
              <a:t>playbook</a:t>
            </a:r>
            <a:r>
              <a:rPr lang="fr-FR" sz="1100" dirty="0">
                <a:solidFill>
                  <a:schemeClr val="bg1"/>
                </a:solidFill>
              </a:rPr>
              <a:t> </a:t>
            </a:r>
            <a:r>
              <a:rPr lang="fr-FR" sz="1100" dirty="0" err="1">
                <a:solidFill>
                  <a:schemeClr val="bg1"/>
                </a:solidFill>
              </a:rPr>
              <a:t>group_vars</a:t>
            </a:r>
            <a:r>
              <a:rPr lang="fr-FR" sz="1100" dirty="0">
                <a:solidFill>
                  <a:schemeClr val="bg1"/>
                </a:solidFill>
              </a:rPr>
              <a:t>/*</a:t>
            </a:r>
          </a:p>
          <a:p>
            <a:r>
              <a:rPr lang="fr-FR" sz="1100" dirty="0">
                <a:solidFill>
                  <a:schemeClr val="bg1"/>
                </a:solidFill>
              </a:rPr>
              <a:t>fichiers </a:t>
            </a:r>
            <a:r>
              <a:rPr lang="fr-FR" sz="1100" dirty="0" err="1">
                <a:solidFill>
                  <a:schemeClr val="bg1"/>
                </a:solidFill>
              </a:rPr>
              <a:t>inventory</a:t>
            </a:r>
            <a:r>
              <a:rPr lang="fr-FR" sz="1100" dirty="0">
                <a:solidFill>
                  <a:schemeClr val="bg1"/>
                </a:solidFill>
              </a:rPr>
              <a:t> ou script </a:t>
            </a:r>
            <a:r>
              <a:rPr lang="fr-FR" sz="1100" dirty="0" err="1">
                <a:solidFill>
                  <a:schemeClr val="bg1"/>
                </a:solidFill>
              </a:rPr>
              <a:t>host_vars</a:t>
            </a:r>
            <a:endParaRPr lang="fr-FR" sz="1100" dirty="0">
              <a:solidFill>
                <a:schemeClr val="bg1"/>
              </a:solidFill>
            </a:endParaRPr>
          </a:p>
          <a:p>
            <a:r>
              <a:rPr lang="fr-FR" sz="1100" dirty="0" err="1">
                <a:solidFill>
                  <a:schemeClr val="bg1"/>
                </a:solidFill>
              </a:rPr>
              <a:t>inventory</a:t>
            </a:r>
            <a:r>
              <a:rPr lang="fr-FR" sz="1100" dirty="0">
                <a:solidFill>
                  <a:schemeClr val="bg1"/>
                </a:solidFill>
              </a:rPr>
              <a:t> </a:t>
            </a:r>
            <a:r>
              <a:rPr lang="fr-FR" sz="1100" dirty="0" err="1">
                <a:solidFill>
                  <a:schemeClr val="bg1"/>
                </a:solidFill>
              </a:rPr>
              <a:t>host_vars</a:t>
            </a:r>
            <a:r>
              <a:rPr lang="fr-FR" sz="1100" dirty="0">
                <a:solidFill>
                  <a:schemeClr val="bg1"/>
                </a:solidFill>
              </a:rPr>
              <a:t>/*</a:t>
            </a:r>
          </a:p>
          <a:p>
            <a:r>
              <a:rPr lang="fr-FR" sz="1100" dirty="0" err="1">
                <a:solidFill>
                  <a:schemeClr val="bg1"/>
                </a:solidFill>
              </a:rPr>
              <a:t>playbook</a:t>
            </a:r>
            <a:r>
              <a:rPr lang="fr-FR" sz="1100" dirty="0">
                <a:solidFill>
                  <a:schemeClr val="bg1"/>
                </a:solidFill>
              </a:rPr>
              <a:t> </a:t>
            </a:r>
            <a:r>
              <a:rPr lang="fr-FR" sz="1100" dirty="0" err="1">
                <a:solidFill>
                  <a:schemeClr val="bg1"/>
                </a:solidFill>
              </a:rPr>
              <a:t>host_vars</a:t>
            </a:r>
            <a:r>
              <a:rPr lang="fr-FR" sz="1100" dirty="0">
                <a:solidFill>
                  <a:schemeClr val="bg1"/>
                </a:solidFill>
              </a:rPr>
              <a:t>/*</a:t>
            </a:r>
          </a:p>
          <a:p>
            <a:r>
              <a:rPr lang="fr-FR" sz="1100" dirty="0" err="1">
                <a:solidFill>
                  <a:schemeClr val="bg1"/>
                </a:solidFill>
              </a:rPr>
              <a:t>facts</a:t>
            </a:r>
            <a:r>
              <a:rPr lang="fr-FR" sz="1100" dirty="0">
                <a:solidFill>
                  <a:schemeClr val="bg1"/>
                </a:solidFill>
              </a:rPr>
              <a:t> de l’host / </a:t>
            </a:r>
            <a:r>
              <a:rPr lang="fr-FR" sz="1100" dirty="0" err="1">
                <a:solidFill>
                  <a:schemeClr val="bg1"/>
                </a:solidFill>
              </a:rPr>
              <a:t>set_facts</a:t>
            </a:r>
            <a:r>
              <a:rPr lang="fr-FR" sz="1100" dirty="0">
                <a:solidFill>
                  <a:schemeClr val="bg1"/>
                </a:solidFill>
              </a:rPr>
              <a:t> en cache</a:t>
            </a:r>
          </a:p>
          <a:p>
            <a:r>
              <a:rPr lang="fr-FR" sz="1100" dirty="0">
                <a:solidFill>
                  <a:schemeClr val="bg1"/>
                </a:solidFill>
              </a:rPr>
              <a:t>variables </a:t>
            </a:r>
            <a:r>
              <a:rPr lang="fr-FR" sz="1100" dirty="0" err="1">
                <a:solidFill>
                  <a:schemeClr val="bg1"/>
                </a:solidFill>
              </a:rPr>
              <a:t>play</a:t>
            </a:r>
            <a:endParaRPr lang="fr-FR" sz="1100" dirty="0">
              <a:solidFill>
                <a:schemeClr val="bg1"/>
              </a:solidFill>
            </a:endParaRPr>
          </a:p>
          <a:p>
            <a:r>
              <a:rPr lang="fr-FR" sz="1100" dirty="0" err="1">
                <a:solidFill>
                  <a:schemeClr val="bg1"/>
                </a:solidFill>
              </a:rPr>
              <a:t>play</a:t>
            </a:r>
            <a:r>
              <a:rPr lang="fr-FR" sz="1100" dirty="0">
                <a:solidFill>
                  <a:schemeClr val="bg1"/>
                </a:solidFill>
              </a:rPr>
              <a:t> </a:t>
            </a:r>
            <a:r>
              <a:rPr lang="fr-FR" sz="1100" dirty="0" err="1">
                <a:solidFill>
                  <a:schemeClr val="bg1"/>
                </a:solidFill>
              </a:rPr>
              <a:t>vars_prompt</a:t>
            </a:r>
            <a:endParaRPr lang="fr-FR" sz="1100" dirty="0">
              <a:solidFill>
                <a:schemeClr val="bg1"/>
              </a:solidFill>
            </a:endParaRPr>
          </a:p>
          <a:p>
            <a:r>
              <a:rPr lang="fr-FR" sz="1100" dirty="0" err="1">
                <a:solidFill>
                  <a:schemeClr val="bg1"/>
                </a:solidFill>
              </a:rPr>
              <a:t>play</a:t>
            </a:r>
            <a:r>
              <a:rPr lang="fr-FR" sz="1100" dirty="0">
                <a:solidFill>
                  <a:schemeClr val="bg1"/>
                </a:solidFill>
              </a:rPr>
              <a:t> </a:t>
            </a:r>
            <a:r>
              <a:rPr lang="fr-FR" sz="1100" dirty="0" err="1">
                <a:solidFill>
                  <a:schemeClr val="bg1"/>
                </a:solidFill>
              </a:rPr>
              <a:t>vars_files</a:t>
            </a:r>
            <a:endParaRPr lang="fr-FR" sz="1100" dirty="0">
              <a:solidFill>
                <a:schemeClr val="bg1"/>
              </a:solidFill>
            </a:endParaRPr>
          </a:p>
          <a:p>
            <a:r>
              <a:rPr lang="fr-FR" sz="1100" dirty="0">
                <a:solidFill>
                  <a:schemeClr val="bg1"/>
                </a:solidFill>
              </a:rPr>
              <a:t>variables de rôle (définies dans </a:t>
            </a:r>
            <a:r>
              <a:rPr lang="fr-FR" sz="1100" dirty="0" err="1">
                <a:solidFill>
                  <a:schemeClr val="bg1"/>
                </a:solidFill>
              </a:rPr>
              <a:t>role</a:t>
            </a:r>
            <a:r>
              <a:rPr lang="fr-FR" sz="1100" dirty="0">
                <a:solidFill>
                  <a:schemeClr val="bg1"/>
                </a:solidFill>
              </a:rPr>
              <a:t>/vars/</a:t>
            </a:r>
            <a:r>
              <a:rPr lang="fr-FR" sz="1100" dirty="0" err="1">
                <a:solidFill>
                  <a:schemeClr val="bg1"/>
                </a:solidFill>
              </a:rPr>
              <a:t>main.yml</a:t>
            </a:r>
            <a:r>
              <a:rPr lang="fr-FR" sz="1100" dirty="0">
                <a:solidFill>
                  <a:schemeClr val="bg1"/>
                </a:solidFill>
              </a:rPr>
              <a:t>)</a:t>
            </a:r>
          </a:p>
          <a:p>
            <a:r>
              <a:rPr lang="fr-FR" sz="1100" dirty="0">
                <a:solidFill>
                  <a:schemeClr val="bg1"/>
                </a:solidFill>
              </a:rPr>
              <a:t>variables de bloc (seulement pour les tâches d’un bloc)</a:t>
            </a:r>
          </a:p>
          <a:p>
            <a:r>
              <a:rPr lang="fr-FR" sz="1100" dirty="0">
                <a:solidFill>
                  <a:schemeClr val="bg1"/>
                </a:solidFill>
              </a:rPr>
              <a:t>variables de tâche (uniquement pour une tâche)</a:t>
            </a:r>
          </a:p>
          <a:p>
            <a:r>
              <a:rPr lang="fr-FR" sz="1100" dirty="0" err="1">
                <a:solidFill>
                  <a:schemeClr val="bg1"/>
                </a:solidFill>
              </a:rPr>
              <a:t>include_vars</a:t>
            </a:r>
            <a:endParaRPr lang="fr-FR" sz="1100" dirty="0">
              <a:solidFill>
                <a:schemeClr val="bg1"/>
              </a:solidFill>
            </a:endParaRPr>
          </a:p>
          <a:p>
            <a:r>
              <a:rPr lang="fr-FR" sz="1100" dirty="0" err="1">
                <a:solidFill>
                  <a:schemeClr val="bg1"/>
                </a:solidFill>
              </a:rPr>
              <a:t>set_facts</a:t>
            </a:r>
            <a:r>
              <a:rPr lang="fr-FR" sz="1100" dirty="0">
                <a:solidFill>
                  <a:schemeClr val="bg1"/>
                </a:solidFill>
              </a:rPr>
              <a:t> / variables enregistrées (</a:t>
            </a:r>
            <a:r>
              <a:rPr lang="fr-FR" sz="1100" dirty="0" err="1">
                <a:solidFill>
                  <a:schemeClr val="bg1"/>
                </a:solidFill>
              </a:rPr>
              <a:t>registered</a:t>
            </a:r>
            <a:r>
              <a:rPr lang="fr-FR" sz="1100" dirty="0">
                <a:solidFill>
                  <a:schemeClr val="bg1"/>
                </a:solidFill>
              </a:rPr>
              <a:t>)</a:t>
            </a:r>
          </a:p>
          <a:p>
            <a:r>
              <a:rPr lang="fr-FR" sz="1100" dirty="0">
                <a:solidFill>
                  <a:schemeClr val="bg1"/>
                </a:solidFill>
              </a:rPr>
              <a:t>paramètres de rôle (et </a:t>
            </a:r>
            <a:r>
              <a:rPr lang="fr-FR" sz="1100" dirty="0" err="1">
                <a:solidFill>
                  <a:schemeClr val="bg1"/>
                </a:solidFill>
              </a:rPr>
              <a:t>include_role</a:t>
            </a:r>
            <a:r>
              <a:rPr lang="fr-FR" sz="1100" dirty="0">
                <a:solidFill>
                  <a:schemeClr val="bg1"/>
                </a:solidFill>
              </a:rPr>
              <a:t>)</a:t>
            </a:r>
          </a:p>
          <a:p>
            <a:r>
              <a:rPr lang="fr-FR" sz="1100" dirty="0">
                <a:solidFill>
                  <a:schemeClr val="bg1"/>
                </a:solidFill>
              </a:rPr>
              <a:t>paramètres inclus (</a:t>
            </a:r>
            <a:r>
              <a:rPr lang="fr-FR" sz="1100" dirty="0" err="1">
                <a:solidFill>
                  <a:schemeClr val="bg1"/>
                </a:solidFill>
              </a:rPr>
              <a:t>include</a:t>
            </a:r>
            <a:r>
              <a:rPr lang="fr-FR" sz="1100" dirty="0">
                <a:solidFill>
                  <a:schemeClr val="bg1"/>
                </a:solidFill>
              </a:rPr>
              <a:t>)</a:t>
            </a:r>
          </a:p>
          <a:p>
            <a:r>
              <a:rPr lang="fr-FR" sz="1100" dirty="0">
                <a:solidFill>
                  <a:schemeClr val="bg1"/>
                </a:solidFill>
              </a:rPr>
              <a:t>paramètres supplémentaires (par exemple, -e "user=</a:t>
            </a:r>
            <a:r>
              <a:rPr lang="fr-FR" sz="1100" dirty="0" err="1">
                <a:solidFill>
                  <a:schemeClr val="bg1"/>
                </a:solidFill>
              </a:rPr>
              <a:t>my_user</a:t>
            </a:r>
            <a:r>
              <a:rPr lang="fr-FR" sz="1100" dirty="0">
                <a:solidFill>
                  <a:schemeClr val="bg1"/>
                </a:solidFill>
              </a:rPr>
              <a:t>") (toujours prioritaires).</a:t>
            </a:r>
          </a:p>
        </p:txBody>
      </p:sp>
      <p:sp>
        <p:nvSpPr>
          <p:cNvPr id="9" name="ZoneTexte 8">
            <a:extLst>
              <a:ext uri="{FF2B5EF4-FFF2-40B4-BE49-F238E27FC236}">
                <a16:creationId xmlns:a16="http://schemas.microsoft.com/office/drawing/2014/main" id="{E2104187-70D6-8A13-B7B1-3E32684264D3}"/>
              </a:ext>
            </a:extLst>
          </p:cNvPr>
          <p:cNvSpPr txBox="1"/>
          <p:nvPr/>
        </p:nvSpPr>
        <p:spPr>
          <a:xfrm>
            <a:off x="5353878" y="2218096"/>
            <a:ext cx="6321286" cy="400110"/>
          </a:xfrm>
          <a:prstGeom prst="rect">
            <a:avLst/>
          </a:prstGeom>
          <a:solidFill>
            <a:srgbClr val="FFFF00"/>
          </a:solidFill>
        </p:spPr>
        <p:txBody>
          <a:bodyPr wrap="square">
            <a:spAutoFit/>
          </a:bodyPr>
          <a:lstStyle/>
          <a:p>
            <a:pPr marL="342900" indent="-342900">
              <a:buClr>
                <a:srgbClr val="FF0000"/>
              </a:buClr>
              <a:buFont typeface="Wingdings" panose="05000000000000000000" pitchFamily="2" charset="2"/>
              <a:buChar char="§"/>
            </a:pPr>
            <a:r>
              <a:rPr lang="fr-FR" sz="2000" dirty="0">
                <a:latin typeface="Calibri"/>
                <a:cs typeface="Calibri"/>
              </a:rPr>
              <a:t>Les niveaux les plus fréquemment utilisés sont . </a:t>
            </a:r>
            <a:endParaRPr lang="fr-FR" sz="2000" dirty="0">
              <a:latin typeface="Calibri"/>
              <a:cs typeface="Calibri"/>
              <a:sym typeface="Calibri"/>
            </a:endParaRPr>
          </a:p>
        </p:txBody>
      </p:sp>
      <p:sp>
        <p:nvSpPr>
          <p:cNvPr id="11" name="ZoneTexte 10">
            <a:extLst>
              <a:ext uri="{FF2B5EF4-FFF2-40B4-BE49-F238E27FC236}">
                <a16:creationId xmlns:a16="http://schemas.microsoft.com/office/drawing/2014/main" id="{B4B86C70-C650-07AB-A2BF-E69D95CB7C74}"/>
              </a:ext>
            </a:extLst>
          </p:cNvPr>
          <p:cNvSpPr txBox="1"/>
          <p:nvPr/>
        </p:nvSpPr>
        <p:spPr>
          <a:xfrm>
            <a:off x="5333278" y="2718441"/>
            <a:ext cx="6321286" cy="3693319"/>
          </a:xfrm>
          <a:prstGeom prst="rect">
            <a:avLst/>
          </a:prstGeom>
          <a:solidFill>
            <a:schemeClr val="tx1">
              <a:lumMod val="85000"/>
              <a:lumOff val="15000"/>
            </a:schemeClr>
          </a:solidFill>
        </p:spPr>
        <p:txBody>
          <a:bodyPr wrap="square">
            <a:spAutoFit/>
          </a:bodyPr>
          <a:lstStyle/>
          <a:p>
            <a:pPr marL="285750" indent="-285750" algn="l">
              <a:buFont typeface="Arial" panose="020B0604020202020204" pitchFamily="34" charset="0"/>
              <a:buChar char="•"/>
            </a:pPr>
            <a:r>
              <a:rPr lang="fr-FR" b="1" dirty="0" err="1">
                <a:solidFill>
                  <a:schemeClr val="accent1">
                    <a:lumMod val="60000"/>
                    <a:lumOff val="40000"/>
                  </a:schemeClr>
                </a:solidFill>
                <a:latin typeface="Calibri"/>
                <a:cs typeface="Calibri"/>
              </a:rPr>
              <a:t>Playbook</a:t>
            </a:r>
            <a:r>
              <a:rPr lang="fr-FR" dirty="0">
                <a:solidFill>
                  <a:schemeClr val="bg1"/>
                </a:solidFill>
                <a:latin typeface="Calibri"/>
                <a:cs typeface="Calibri"/>
              </a:rPr>
              <a:t> : Ont la portée la plus locale, ne sont visibles que dans le </a:t>
            </a:r>
            <a:r>
              <a:rPr lang="fr-FR" dirty="0" err="1">
                <a:solidFill>
                  <a:schemeClr val="bg1"/>
                </a:solidFill>
                <a:latin typeface="Calibri"/>
                <a:cs typeface="Calibri"/>
              </a:rPr>
              <a:t>playbook</a:t>
            </a:r>
            <a:r>
              <a:rPr lang="fr-FR" dirty="0">
                <a:solidFill>
                  <a:schemeClr val="bg1"/>
                </a:solidFill>
                <a:latin typeface="Calibri"/>
                <a:cs typeface="Calibri"/>
              </a:rPr>
              <a:t> où elles sont définies.</a:t>
            </a:r>
          </a:p>
          <a:p>
            <a:pPr marL="285750" indent="-285750" algn="l">
              <a:buFont typeface="Arial" panose="020B0604020202020204" pitchFamily="34" charset="0"/>
              <a:buChar char="•"/>
            </a:pPr>
            <a:r>
              <a:rPr lang="fr-FR" b="1" dirty="0">
                <a:solidFill>
                  <a:schemeClr val="accent1">
                    <a:lumMod val="60000"/>
                    <a:lumOff val="40000"/>
                  </a:schemeClr>
                </a:solidFill>
                <a:latin typeface="Calibri"/>
                <a:cs typeface="Calibri"/>
              </a:rPr>
              <a:t>Inventaire</a:t>
            </a:r>
            <a:r>
              <a:rPr lang="fr-FR" dirty="0">
                <a:solidFill>
                  <a:schemeClr val="bg1"/>
                </a:solidFill>
                <a:latin typeface="Calibri"/>
                <a:cs typeface="Calibri"/>
              </a:rPr>
              <a:t> : Ont une portée qui s'étend à tous les éléments du </a:t>
            </a:r>
            <a:r>
              <a:rPr lang="fr-FR" dirty="0" err="1">
                <a:solidFill>
                  <a:schemeClr val="bg1"/>
                </a:solidFill>
                <a:latin typeface="Calibri"/>
                <a:cs typeface="Calibri"/>
              </a:rPr>
              <a:t>playbook</a:t>
            </a:r>
            <a:r>
              <a:rPr lang="fr-FR" dirty="0">
                <a:solidFill>
                  <a:schemeClr val="bg1"/>
                </a:solidFill>
                <a:latin typeface="Calibri"/>
                <a:cs typeface="Calibri"/>
              </a:rPr>
              <a:t> qui utilisent cet inventaire.</a:t>
            </a:r>
          </a:p>
          <a:p>
            <a:pPr marL="285750" indent="-285750" algn="l">
              <a:buFont typeface="Arial" panose="020B0604020202020204" pitchFamily="34" charset="0"/>
              <a:buChar char="•"/>
            </a:pPr>
            <a:r>
              <a:rPr lang="fr-FR" b="1" dirty="0">
                <a:solidFill>
                  <a:schemeClr val="accent1">
                    <a:lumMod val="60000"/>
                    <a:lumOff val="40000"/>
                  </a:schemeClr>
                </a:solidFill>
                <a:latin typeface="Calibri"/>
                <a:cs typeface="Calibri"/>
              </a:rPr>
              <a:t>Groupe</a:t>
            </a:r>
            <a:r>
              <a:rPr lang="fr-FR" dirty="0">
                <a:solidFill>
                  <a:schemeClr val="bg1"/>
                </a:solidFill>
                <a:latin typeface="Calibri"/>
                <a:cs typeface="Calibri"/>
              </a:rPr>
              <a:t> : Ont une portée limitée aux hôtes faisant partie de ce groupe.</a:t>
            </a:r>
          </a:p>
          <a:p>
            <a:pPr marL="285750" indent="-285750" algn="l">
              <a:buFont typeface="Arial" panose="020B0604020202020204" pitchFamily="34" charset="0"/>
              <a:buChar char="•"/>
            </a:pPr>
            <a:r>
              <a:rPr lang="fr-FR" b="1" dirty="0">
                <a:solidFill>
                  <a:schemeClr val="accent1">
                    <a:lumMod val="60000"/>
                    <a:lumOff val="40000"/>
                  </a:schemeClr>
                </a:solidFill>
                <a:latin typeface="Calibri"/>
                <a:cs typeface="Calibri"/>
              </a:rPr>
              <a:t>Hôte</a:t>
            </a:r>
            <a:r>
              <a:rPr lang="fr-FR" dirty="0">
                <a:solidFill>
                  <a:schemeClr val="bg1"/>
                </a:solidFill>
                <a:latin typeface="Calibri"/>
                <a:cs typeface="Calibri"/>
              </a:rPr>
              <a:t> : Ont la portée la plus étroite, ne s'appliquent qu'à l'hôte concerné.</a:t>
            </a:r>
          </a:p>
          <a:p>
            <a:pPr marL="285750" indent="-285750" algn="l">
              <a:buFont typeface="Arial" panose="020B0604020202020204" pitchFamily="34" charset="0"/>
              <a:buChar char="•"/>
            </a:pPr>
            <a:r>
              <a:rPr lang="fr-FR" b="1" dirty="0">
                <a:solidFill>
                  <a:schemeClr val="accent1">
                    <a:lumMod val="60000"/>
                    <a:lumOff val="40000"/>
                  </a:schemeClr>
                </a:solidFill>
                <a:latin typeface="Calibri"/>
                <a:cs typeface="Calibri"/>
              </a:rPr>
              <a:t>Environnement</a:t>
            </a:r>
            <a:r>
              <a:rPr lang="fr-FR" dirty="0">
                <a:solidFill>
                  <a:schemeClr val="bg1"/>
                </a:solidFill>
                <a:latin typeface="Calibri"/>
                <a:cs typeface="Calibri"/>
              </a:rPr>
              <a:t> : Ont une portée globale à tous les </a:t>
            </a:r>
            <a:r>
              <a:rPr lang="fr-FR" dirty="0" err="1">
                <a:solidFill>
                  <a:schemeClr val="bg1"/>
                </a:solidFill>
                <a:latin typeface="Calibri"/>
                <a:cs typeface="Calibri"/>
              </a:rPr>
              <a:t>playbooks</a:t>
            </a:r>
            <a:r>
              <a:rPr lang="fr-FR" dirty="0">
                <a:solidFill>
                  <a:schemeClr val="bg1"/>
                </a:solidFill>
                <a:latin typeface="Calibri"/>
                <a:cs typeface="Calibri"/>
              </a:rPr>
              <a:t> et rôles exécutés dans cet environnement.</a:t>
            </a:r>
          </a:p>
          <a:p>
            <a:pPr marL="285750" indent="-285750" algn="l">
              <a:buFont typeface="Arial" panose="020B0604020202020204" pitchFamily="34" charset="0"/>
              <a:buChar char="•"/>
            </a:pPr>
            <a:r>
              <a:rPr lang="fr-FR" b="1" dirty="0" err="1">
                <a:solidFill>
                  <a:schemeClr val="accent1">
                    <a:lumMod val="60000"/>
                    <a:lumOff val="40000"/>
                  </a:schemeClr>
                </a:solidFill>
                <a:latin typeface="Calibri"/>
                <a:cs typeface="Calibri"/>
              </a:rPr>
              <a:t>Cnfiguration</a:t>
            </a:r>
            <a:r>
              <a:rPr lang="fr-FR" dirty="0">
                <a:solidFill>
                  <a:schemeClr val="bg1"/>
                </a:solidFill>
                <a:latin typeface="Calibri"/>
                <a:cs typeface="Calibri"/>
              </a:rPr>
              <a:t> (</a:t>
            </a:r>
            <a:r>
              <a:rPr lang="fr-FR" dirty="0" err="1">
                <a:solidFill>
                  <a:schemeClr val="bg1"/>
                </a:solidFill>
                <a:latin typeface="Calibri"/>
                <a:cs typeface="Calibri"/>
              </a:rPr>
              <a:t>ansible.cfg</a:t>
            </a:r>
            <a:r>
              <a:rPr lang="fr-FR" dirty="0">
                <a:solidFill>
                  <a:schemeClr val="bg1"/>
                </a:solidFill>
                <a:latin typeface="Calibri"/>
                <a:cs typeface="Calibri"/>
              </a:rPr>
              <a:t>) : Ont une portée globale à toutes les opérations Ansible sur la machine où le fichier de configuration est présent.</a:t>
            </a:r>
          </a:p>
        </p:txBody>
      </p:sp>
      <p:sp>
        <p:nvSpPr>
          <p:cNvPr id="7" name="ZoneTexte 6">
            <a:extLst>
              <a:ext uri="{FF2B5EF4-FFF2-40B4-BE49-F238E27FC236}">
                <a16:creationId xmlns:a16="http://schemas.microsoft.com/office/drawing/2014/main" id="{1E9540C4-B832-F6DC-3E91-011682CA6368}"/>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000" dirty="0">
                <a:solidFill>
                  <a:schemeClr val="bg1"/>
                </a:solidFill>
                <a:latin typeface="Arial Black" panose="020B0A04020102020204" pitchFamily="34" charset="0"/>
                <a:ea typeface="Calibri" panose="020F0502020204030204" pitchFamily="34" charset="0"/>
                <a:cs typeface="Calibri" panose="020F0502020204030204" pitchFamily="34" charset="0"/>
              </a:rPr>
              <a:t>P</a:t>
            </a:r>
            <a:r>
              <a:rPr lang="fr-FR" sz="3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récédence</a:t>
            </a:r>
            <a:r>
              <a:rPr lang="fr-FR" sz="30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r>
              <a:rPr lang="fr-FR" sz="3000" dirty="0">
                <a:solidFill>
                  <a:schemeClr val="bg1"/>
                </a:solidFill>
                <a:latin typeface="Arial Black" panose="020B0A04020102020204" pitchFamily="34" charset="0"/>
                <a:ea typeface="Calibri" panose="020F0502020204030204" pitchFamily="34" charset="0"/>
                <a:cs typeface="Calibri" panose="020F0502020204030204" pitchFamily="34" charset="0"/>
              </a:rPr>
              <a:t>d</a:t>
            </a:r>
            <a:r>
              <a:rPr lang="fr-FR" sz="3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es variables Ansible</a:t>
            </a:r>
            <a:endParaRPr lang="fr-FR" sz="3000" dirty="0">
              <a:solidFill>
                <a:schemeClr val="bg1"/>
              </a:solidFill>
            </a:endParaRPr>
          </a:p>
        </p:txBody>
      </p:sp>
    </p:spTree>
    <p:extLst>
      <p:ext uri="{BB962C8B-B14F-4D97-AF65-F5344CB8AC3E}">
        <p14:creationId xmlns:p14="http://schemas.microsoft.com/office/powerpoint/2010/main" val="6496032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53</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000" dirty="0">
                <a:solidFill>
                  <a:schemeClr val="bg1"/>
                </a:solidFill>
                <a:latin typeface="Arial Black" panose="020B0A04020102020204" pitchFamily="34" charset="0"/>
                <a:ea typeface="Calibri" panose="020F0502020204030204" pitchFamily="34" charset="0"/>
                <a:cs typeface="Calibri" panose="020F0502020204030204" pitchFamily="34" charset="0"/>
              </a:rPr>
              <a:t>P</a:t>
            </a:r>
            <a:r>
              <a:rPr lang="fr-FR" sz="3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récédence</a:t>
            </a:r>
            <a:r>
              <a:rPr lang="fr-FR" sz="30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r>
              <a:rPr lang="fr-FR" sz="3000" dirty="0">
                <a:solidFill>
                  <a:schemeClr val="bg1"/>
                </a:solidFill>
                <a:latin typeface="Arial Black" panose="020B0A04020102020204" pitchFamily="34" charset="0"/>
                <a:ea typeface="Calibri" panose="020F0502020204030204" pitchFamily="34" charset="0"/>
                <a:cs typeface="Calibri" panose="020F0502020204030204" pitchFamily="34" charset="0"/>
              </a:rPr>
              <a:t>d</a:t>
            </a:r>
            <a:r>
              <a:rPr lang="fr-FR" sz="3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es variables Ansible</a:t>
            </a:r>
            <a:endParaRPr lang="fr-FR" sz="3000" dirty="0">
              <a:solidFill>
                <a:schemeClr val="bg1"/>
              </a:solidFill>
            </a:endParaRPr>
          </a:p>
        </p:txBody>
      </p:sp>
      <p:sp>
        <p:nvSpPr>
          <p:cNvPr id="9" name="ZoneTexte 8">
            <a:extLst>
              <a:ext uri="{FF2B5EF4-FFF2-40B4-BE49-F238E27FC236}">
                <a16:creationId xmlns:a16="http://schemas.microsoft.com/office/drawing/2014/main" id="{E2104187-70D6-8A13-B7B1-3E32684264D3}"/>
              </a:ext>
            </a:extLst>
          </p:cNvPr>
          <p:cNvSpPr txBox="1"/>
          <p:nvPr/>
        </p:nvSpPr>
        <p:spPr>
          <a:xfrm>
            <a:off x="10213147" y="1281104"/>
            <a:ext cx="1670968" cy="400110"/>
          </a:xfrm>
          <a:prstGeom prst="rect">
            <a:avLst/>
          </a:prstGeom>
          <a:solidFill>
            <a:srgbClr val="FFC000"/>
          </a:solidFill>
        </p:spPr>
        <p:txBody>
          <a:bodyPr wrap="square">
            <a:spAutoFit/>
          </a:bodyPr>
          <a:lstStyle/>
          <a:p>
            <a:pPr>
              <a:buClr>
                <a:srgbClr val="FF0000"/>
              </a:buClr>
            </a:pPr>
            <a:r>
              <a:rPr lang="fr-FR" sz="2000" dirty="0" err="1">
                <a:latin typeface="Calibri"/>
                <a:cs typeface="Calibri"/>
              </a:rPr>
              <a:t>Playbook.yml</a:t>
            </a:r>
            <a:r>
              <a:rPr lang="fr-FR" sz="2000" dirty="0">
                <a:latin typeface="Calibri"/>
                <a:cs typeface="Calibri"/>
              </a:rPr>
              <a:t> </a:t>
            </a:r>
            <a:endParaRPr lang="fr-FR" sz="2000" dirty="0">
              <a:latin typeface="Calibri"/>
              <a:cs typeface="Calibri"/>
              <a:sym typeface="Calibri"/>
            </a:endParaRPr>
          </a:p>
        </p:txBody>
      </p:sp>
      <p:sp>
        <p:nvSpPr>
          <p:cNvPr id="11" name="ZoneTexte 10">
            <a:extLst>
              <a:ext uri="{FF2B5EF4-FFF2-40B4-BE49-F238E27FC236}">
                <a16:creationId xmlns:a16="http://schemas.microsoft.com/office/drawing/2014/main" id="{B4B86C70-C650-07AB-A2BF-E69D95CB7C74}"/>
              </a:ext>
            </a:extLst>
          </p:cNvPr>
          <p:cNvSpPr txBox="1"/>
          <p:nvPr/>
        </p:nvSpPr>
        <p:spPr>
          <a:xfrm>
            <a:off x="352502" y="1782295"/>
            <a:ext cx="5817705" cy="4278094"/>
          </a:xfrm>
          <a:prstGeom prst="rect">
            <a:avLst/>
          </a:prstGeom>
          <a:solidFill>
            <a:schemeClr val="tx1"/>
          </a:solidFill>
        </p:spPr>
        <p:txBody>
          <a:bodyPr wrap="square">
            <a:spAutoFit/>
          </a:bodyPr>
          <a:lstStyle/>
          <a:p>
            <a:pPr algn="l"/>
            <a:r>
              <a:rPr lang="fr-FR" sz="1600" dirty="0">
                <a:solidFill>
                  <a:schemeClr val="bg1"/>
                </a:solidFill>
                <a:latin typeface="Calibri"/>
                <a:cs typeface="Calibri"/>
              </a:rPr>
              <a:t>---</a:t>
            </a:r>
          </a:p>
          <a:p>
            <a:pPr algn="l"/>
            <a:r>
              <a:rPr lang="fr-FR" sz="1600" dirty="0">
                <a:solidFill>
                  <a:schemeClr val="bg1"/>
                </a:solidFill>
                <a:latin typeface="Calibri"/>
                <a:cs typeface="Calibri"/>
              </a:rPr>
              <a:t>- ---</a:t>
            </a:r>
          </a:p>
          <a:p>
            <a:pPr algn="l"/>
            <a:r>
              <a:rPr lang="fr-FR" sz="1600" dirty="0">
                <a:solidFill>
                  <a:schemeClr val="bg1"/>
                </a:solidFill>
                <a:latin typeface="Calibri"/>
                <a:cs typeface="Calibri"/>
              </a:rPr>
              <a:t>- </a:t>
            </a:r>
            <a:r>
              <a:rPr lang="fr-FR" sz="1600" dirty="0" err="1">
                <a:solidFill>
                  <a:schemeClr val="bg1"/>
                </a:solidFill>
                <a:latin typeface="Calibri"/>
                <a:cs typeface="Calibri"/>
              </a:rPr>
              <a:t>name</a:t>
            </a:r>
            <a:r>
              <a:rPr lang="fr-FR" sz="1600" dirty="0">
                <a:solidFill>
                  <a:schemeClr val="bg1"/>
                </a:solidFill>
                <a:latin typeface="Calibri"/>
                <a:cs typeface="Calibri"/>
              </a:rPr>
              <a:t>: </a:t>
            </a:r>
            <a:r>
              <a:rPr lang="fr-FR" sz="1600" dirty="0" err="1">
                <a:solidFill>
                  <a:schemeClr val="bg1"/>
                </a:solidFill>
                <a:latin typeface="Calibri"/>
                <a:cs typeface="Calibri"/>
              </a:rPr>
              <a:t>Playbook</a:t>
            </a:r>
            <a:r>
              <a:rPr lang="fr-FR" sz="1600" dirty="0">
                <a:solidFill>
                  <a:schemeClr val="bg1"/>
                </a:solidFill>
                <a:latin typeface="Calibri"/>
                <a:cs typeface="Calibri"/>
              </a:rPr>
              <a:t> avec deux </a:t>
            </a:r>
            <a:r>
              <a:rPr lang="fr-FR" sz="1600" dirty="0" err="1">
                <a:solidFill>
                  <a:schemeClr val="bg1"/>
                </a:solidFill>
                <a:latin typeface="Calibri"/>
                <a:cs typeface="Calibri"/>
              </a:rPr>
              <a:t>plays</a:t>
            </a:r>
            <a:r>
              <a:rPr lang="fr-FR" sz="1600" dirty="0">
                <a:solidFill>
                  <a:schemeClr val="bg1"/>
                </a:solidFill>
                <a:latin typeface="Calibri"/>
                <a:cs typeface="Calibri"/>
              </a:rPr>
              <a:t> </a:t>
            </a:r>
          </a:p>
          <a:p>
            <a:pPr algn="l"/>
            <a:r>
              <a:rPr lang="fr-FR" sz="1600" dirty="0">
                <a:solidFill>
                  <a:schemeClr val="bg1"/>
                </a:solidFill>
                <a:latin typeface="Calibri"/>
                <a:cs typeface="Calibri"/>
              </a:rPr>
              <a:t>  hosts: localhost</a:t>
            </a:r>
          </a:p>
          <a:p>
            <a:pPr algn="l"/>
            <a:r>
              <a:rPr lang="fr-FR" sz="1600" dirty="0">
                <a:solidFill>
                  <a:schemeClr val="bg1"/>
                </a:solidFill>
                <a:latin typeface="Calibri"/>
                <a:cs typeface="Calibri"/>
              </a:rPr>
              <a:t>  </a:t>
            </a:r>
            <a:r>
              <a:rPr lang="fr-FR" sz="1600" dirty="0" err="1">
                <a:solidFill>
                  <a:schemeClr val="bg1"/>
                </a:solidFill>
                <a:latin typeface="Calibri"/>
                <a:cs typeface="Calibri"/>
              </a:rPr>
              <a:t>gather_facts</a:t>
            </a:r>
            <a:r>
              <a:rPr lang="fr-FR" sz="1600" dirty="0">
                <a:solidFill>
                  <a:schemeClr val="bg1"/>
                </a:solidFill>
                <a:latin typeface="Calibri"/>
                <a:cs typeface="Calibri"/>
              </a:rPr>
              <a:t>: no</a:t>
            </a:r>
          </a:p>
          <a:p>
            <a:pPr algn="l"/>
            <a:r>
              <a:rPr lang="fr-FR" sz="1600" dirty="0">
                <a:solidFill>
                  <a:schemeClr val="bg1"/>
                </a:solidFill>
                <a:latin typeface="Calibri"/>
                <a:cs typeface="Calibri"/>
              </a:rPr>
              <a:t>  </a:t>
            </a:r>
            <a:r>
              <a:rPr lang="fr-FR" sz="1600" dirty="0" err="1">
                <a:solidFill>
                  <a:schemeClr val="bg1"/>
                </a:solidFill>
                <a:latin typeface="Calibri"/>
                <a:cs typeface="Calibri"/>
              </a:rPr>
              <a:t>vars_prompt</a:t>
            </a:r>
            <a:r>
              <a:rPr lang="fr-FR" sz="1600" dirty="0">
                <a:solidFill>
                  <a:schemeClr val="bg1"/>
                </a:solidFill>
                <a:latin typeface="Calibri"/>
                <a:cs typeface="Calibri"/>
              </a:rPr>
              <a:t>:</a:t>
            </a:r>
          </a:p>
          <a:p>
            <a:pPr algn="l"/>
            <a:r>
              <a:rPr lang="fr-FR" sz="1600" dirty="0">
                <a:solidFill>
                  <a:schemeClr val="bg1"/>
                </a:solidFill>
                <a:latin typeface="Calibri"/>
                <a:cs typeface="Calibri"/>
              </a:rPr>
              <a:t>    - </a:t>
            </a:r>
            <a:r>
              <a:rPr lang="fr-FR" sz="1600" dirty="0" err="1">
                <a:solidFill>
                  <a:schemeClr val="bg1"/>
                </a:solidFill>
                <a:latin typeface="Calibri"/>
                <a:cs typeface="Calibri"/>
              </a:rPr>
              <a:t>name</a:t>
            </a:r>
            <a:r>
              <a:rPr lang="fr-FR" sz="1600" dirty="0">
                <a:solidFill>
                  <a:schemeClr val="bg1"/>
                </a:solidFill>
                <a:latin typeface="Calibri"/>
                <a:cs typeface="Calibri"/>
              </a:rPr>
              <a:t>: </a:t>
            </a:r>
            <a:r>
              <a:rPr lang="fr-FR" sz="1600" dirty="0" err="1">
                <a:solidFill>
                  <a:schemeClr val="bg1"/>
                </a:solidFill>
                <a:latin typeface="Calibri"/>
                <a:cs typeface="Calibri"/>
              </a:rPr>
              <a:t>user_name</a:t>
            </a:r>
            <a:endParaRPr lang="fr-FR" sz="1600" dirty="0">
              <a:solidFill>
                <a:schemeClr val="bg1"/>
              </a:solidFill>
              <a:latin typeface="Calibri"/>
              <a:cs typeface="Calibri"/>
            </a:endParaRPr>
          </a:p>
          <a:p>
            <a:pPr algn="l"/>
            <a:r>
              <a:rPr lang="fr-FR" sz="1600" dirty="0">
                <a:solidFill>
                  <a:schemeClr val="bg1"/>
                </a:solidFill>
                <a:latin typeface="Calibri"/>
                <a:cs typeface="Calibri"/>
              </a:rPr>
              <a:t>      prompt: "LOGIN : "</a:t>
            </a:r>
          </a:p>
          <a:p>
            <a:pPr algn="l"/>
            <a:r>
              <a:rPr lang="fr-FR" sz="1600" dirty="0">
                <a:solidFill>
                  <a:schemeClr val="bg1"/>
                </a:solidFill>
                <a:latin typeface="Calibri"/>
                <a:cs typeface="Calibri"/>
              </a:rPr>
              <a:t>  </a:t>
            </a:r>
            <a:r>
              <a:rPr lang="fr-FR" sz="1600" dirty="0" err="1">
                <a:solidFill>
                  <a:schemeClr val="bg1"/>
                </a:solidFill>
                <a:latin typeface="Calibri"/>
                <a:cs typeface="Calibri"/>
              </a:rPr>
              <a:t>tasks</a:t>
            </a:r>
            <a:r>
              <a:rPr lang="fr-FR" sz="1600" dirty="0">
                <a:solidFill>
                  <a:schemeClr val="bg1"/>
                </a:solidFill>
                <a:latin typeface="Calibri"/>
                <a:cs typeface="Calibri"/>
              </a:rPr>
              <a:t>:</a:t>
            </a:r>
          </a:p>
          <a:p>
            <a:pPr algn="l"/>
            <a:r>
              <a:rPr lang="fr-FR" sz="1600" dirty="0">
                <a:solidFill>
                  <a:schemeClr val="bg1"/>
                </a:solidFill>
                <a:latin typeface="Calibri"/>
                <a:cs typeface="Calibri"/>
              </a:rPr>
              <a:t>    - </a:t>
            </a:r>
            <a:r>
              <a:rPr lang="fr-FR" sz="1600" dirty="0" err="1">
                <a:solidFill>
                  <a:schemeClr val="bg1"/>
                </a:solidFill>
                <a:latin typeface="Calibri"/>
                <a:cs typeface="Calibri"/>
              </a:rPr>
              <a:t>set_fact</a:t>
            </a:r>
            <a:r>
              <a:rPr lang="fr-FR" sz="1600" dirty="0">
                <a:solidFill>
                  <a:schemeClr val="bg1"/>
                </a:solidFill>
                <a:latin typeface="Calibri"/>
                <a:cs typeface="Calibri"/>
              </a:rPr>
              <a:t>: </a:t>
            </a:r>
            <a:r>
              <a:rPr lang="fr-FR" sz="1600" b="1" dirty="0">
                <a:solidFill>
                  <a:srgbClr val="92D050"/>
                </a:solidFill>
                <a:latin typeface="Calibri"/>
                <a:cs typeface="Calibri"/>
              </a:rPr>
              <a:t>host</a:t>
            </a:r>
            <a:r>
              <a:rPr lang="fr-FR" sz="1600" dirty="0">
                <a:solidFill>
                  <a:schemeClr val="bg1"/>
                </a:solidFill>
                <a:latin typeface="Calibri"/>
                <a:cs typeface="Calibri"/>
              </a:rPr>
              <a:t>='</a:t>
            </a:r>
            <a:r>
              <a:rPr lang="fr-FR" sz="1600" dirty="0" err="1">
                <a:solidFill>
                  <a:schemeClr val="bg1"/>
                </a:solidFill>
                <a:latin typeface="Calibri"/>
                <a:cs typeface="Calibri"/>
              </a:rPr>
              <a:t>fact</a:t>
            </a:r>
            <a:r>
              <a:rPr lang="fr-FR" sz="1600" dirty="0">
                <a:solidFill>
                  <a:schemeClr val="bg1"/>
                </a:solidFill>
                <a:latin typeface="Calibri"/>
                <a:cs typeface="Calibri"/>
              </a:rPr>
              <a:t> var'</a:t>
            </a:r>
          </a:p>
          <a:p>
            <a:pPr algn="l"/>
            <a:r>
              <a:rPr lang="fr-FR" sz="1600" dirty="0">
                <a:solidFill>
                  <a:schemeClr val="bg1"/>
                </a:solidFill>
                <a:latin typeface="Calibri"/>
                <a:cs typeface="Calibri"/>
              </a:rPr>
              <a:t>    - </a:t>
            </a:r>
            <a:r>
              <a:rPr lang="fr-FR" sz="1600" dirty="0" err="1">
                <a:solidFill>
                  <a:schemeClr val="bg1"/>
                </a:solidFill>
                <a:latin typeface="Calibri"/>
                <a:cs typeface="Calibri"/>
              </a:rPr>
              <a:t>name</a:t>
            </a:r>
            <a:r>
              <a:rPr lang="fr-FR" sz="1600" dirty="0">
                <a:solidFill>
                  <a:schemeClr val="bg1"/>
                </a:solidFill>
                <a:latin typeface="Calibri"/>
                <a:cs typeface="Calibri"/>
              </a:rPr>
              <a:t>: Premier Play</a:t>
            </a:r>
          </a:p>
          <a:p>
            <a:pPr algn="l"/>
            <a:r>
              <a:rPr lang="fr-FR" sz="1600" dirty="0">
                <a:solidFill>
                  <a:schemeClr val="bg1"/>
                </a:solidFill>
                <a:latin typeface="Calibri"/>
                <a:cs typeface="Calibri"/>
              </a:rPr>
              <a:t>      vars:</a:t>
            </a:r>
          </a:p>
          <a:p>
            <a:pPr algn="l"/>
            <a:r>
              <a:rPr lang="fr-FR" sz="1600" dirty="0">
                <a:solidFill>
                  <a:srgbClr val="00B0F0"/>
                </a:solidFill>
                <a:latin typeface="Calibri"/>
                <a:cs typeface="Calibri"/>
              </a:rPr>
              <a:t>        </a:t>
            </a:r>
            <a:r>
              <a:rPr lang="fr-FR" sz="1600" dirty="0" err="1">
                <a:solidFill>
                  <a:srgbClr val="00B0F0"/>
                </a:solidFill>
                <a:latin typeface="Calibri"/>
                <a:cs typeface="Calibri"/>
              </a:rPr>
              <a:t>play_var</a:t>
            </a:r>
            <a:r>
              <a:rPr lang="fr-FR" sz="1600" dirty="0">
                <a:solidFill>
                  <a:srgbClr val="00B0F0"/>
                </a:solidFill>
                <a:latin typeface="Calibri"/>
                <a:cs typeface="Calibri"/>
              </a:rPr>
              <a:t>: </a:t>
            </a:r>
            <a:r>
              <a:rPr lang="fr-FR" sz="1600" dirty="0">
                <a:solidFill>
                  <a:schemeClr val="bg1"/>
                </a:solidFill>
                <a:latin typeface="Calibri"/>
                <a:cs typeface="Calibri"/>
              </a:rPr>
              <a:t>"valeur spécifique play1"</a:t>
            </a:r>
          </a:p>
          <a:p>
            <a:pPr algn="l"/>
            <a:r>
              <a:rPr lang="fr-FR" sz="1600" dirty="0">
                <a:solidFill>
                  <a:schemeClr val="bg1"/>
                </a:solidFill>
                <a:latin typeface="Calibri"/>
                <a:cs typeface="Calibri"/>
              </a:rPr>
              <a:t>        </a:t>
            </a:r>
            <a:r>
              <a:rPr lang="fr-FR" sz="1600" b="1" dirty="0">
                <a:solidFill>
                  <a:srgbClr val="92D050"/>
                </a:solidFill>
                <a:latin typeface="Calibri"/>
                <a:cs typeface="Calibri"/>
              </a:rPr>
              <a:t>host</a:t>
            </a:r>
            <a:r>
              <a:rPr lang="fr-FR" sz="1600" dirty="0">
                <a:solidFill>
                  <a:schemeClr val="bg1"/>
                </a:solidFill>
                <a:latin typeface="Calibri"/>
                <a:cs typeface="Calibri"/>
              </a:rPr>
              <a:t> : "</a:t>
            </a:r>
            <a:r>
              <a:rPr lang="fr-FR" sz="1600" dirty="0" err="1">
                <a:solidFill>
                  <a:schemeClr val="bg1"/>
                </a:solidFill>
                <a:latin typeface="Calibri"/>
                <a:cs typeface="Calibri"/>
              </a:rPr>
              <a:t>machinehote</a:t>
            </a:r>
            <a:r>
              <a:rPr lang="fr-FR" sz="1600" dirty="0">
                <a:solidFill>
                  <a:schemeClr val="bg1"/>
                </a:solidFill>
                <a:latin typeface="Calibri"/>
                <a:cs typeface="Calibri"/>
              </a:rPr>
              <a:t>"</a:t>
            </a:r>
          </a:p>
          <a:p>
            <a:pPr algn="l"/>
            <a:r>
              <a:rPr lang="fr-FR" sz="1600" dirty="0">
                <a:solidFill>
                  <a:schemeClr val="bg1"/>
                </a:solidFill>
                <a:latin typeface="Calibri"/>
                <a:cs typeface="Calibri"/>
              </a:rPr>
              <a:t>      </a:t>
            </a:r>
            <a:r>
              <a:rPr lang="fr-FR" sz="1600" dirty="0" err="1">
                <a:solidFill>
                  <a:schemeClr val="bg1"/>
                </a:solidFill>
                <a:latin typeface="Calibri"/>
                <a:cs typeface="Calibri"/>
              </a:rPr>
              <a:t>debug</a:t>
            </a:r>
            <a:r>
              <a:rPr lang="fr-FR" sz="1600" dirty="0">
                <a:solidFill>
                  <a:schemeClr val="bg1"/>
                </a:solidFill>
                <a:latin typeface="Calibri"/>
                <a:cs typeface="Calibri"/>
              </a:rPr>
              <a:t>:</a:t>
            </a:r>
          </a:p>
          <a:p>
            <a:pPr algn="l"/>
            <a:r>
              <a:rPr lang="fr-FR" sz="1600" dirty="0">
                <a:solidFill>
                  <a:schemeClr val="bg1"/>
                </a:solidFill>
                <a:latin typeface="Calibri"/>
                <a:cs typeface="Calibri"/>
              </a:rPr>
              <a:t>        msg: "playvar1: {{ </a:t>
            </a:r>
            <a:r>
              <a:rPr lang="fr-FR" sz="1600" dirty="0" err="1">
                <a:solidFill>
                  <a:srgbClr val="00B0F0"/>
                </a:solidFill>
                <a:latin typeface="Calibri"/>
                <a:cs typeface="Calibri"/>
              </a:rPr>
              <a:t>play_var</a:t>
            </a:r>
            <a:r>
              <a:rPr lang="fr-FR" sz="1600" dirty="0">
                <a:solidFill>
                  <a:srgbClr val="00B0F0"/>
                </a:solidFill>
                <a:latin typeface="Calibri"/>
                <a:cs typeface="Calibri"/>
              </a:rPr>
              <a:t> </a:t>
            </a:r>
            <a:r>
              <a:rPr lang="fr-FR" sz="1600" dirty="0">
                <a:solidFill>
                  <a:schemeClr val="bg1"/>
                </a:solidFill>
                <a:latin typeface="Calibri"/>
                <a:cs typeface="Calibri"/>
              </a:rPr>
              <a:t>}}, </a:t>
            </a:r>
            <a:r>
              <a:rPr lang="fr-FR" sz="1600" dirty="0" err="1">
                <a:solidFill>
                  <a:schemeClr val="bg1"/>
                </a:solidFill>
                <a:latin typeface="Calibri"/>
                <a:cs typeface="Calibri"/>
              </a:rPr>
              <a:t>playbookvar</a:t>
            </a:r>
            <a:r>
              <a:rPr lang="fr-FR" sz="1600" dirty="0">
                <a:solidFill>
                  <a:schemeClr val="bg1"/>
                </a:solidFill>
                <a:latin typeface="Calibri"/>
                <a:cs typeface="Calibri"/>
              </a:rPr>
              <a:t>: {{ </a:t>
            </a:r>
            <a:r>
              <a:rPr lang="fr-FR" sz="1600" b="1" dirty="0">
                <a:solidFill>
                  <a:srgbClr val="92D050"/>
                </a:solidFill>
                <a:latin typeface="Calibri"/>
                <a:cs typeface="Calibri"/>
              </a:rPr>
              <a:t>host</a:t>
            </a:r>
            <a:r>
              <a:rPr lang="fr-FR" sz="1600" dirty="0">
                <a:solidFill>
                  <a:schemeClr val="bg1"/>
                </a:solidFill>
                <a:latin typeface="Calibri"/>
                <a:cs typeface="Calibri"/>
              </a:rPr>
              <a:t> }}"</a:t>
            </a:r>
          </a:p>
          <a:p>
            <a:pPr algn="l"/>
            <a:endParaRPr lang="fr-FR" sz="1600" dirty="0">
              <a:solidFill>
                <a:schemeClr val="bg1"/>
              </a:solidFill>
              <a:latin typeface="Calibri"/>
              <a:cs typeface="Calibri"/>
            </a:endParaRPr>
          </a:p>
        </p:txBody>
      </p:sp>
      <p:sp>
        <p:nvSpPr>
          <p:cNvPr id="7" name="ZoneTexte 6">
            <a:extLst>
              <a:ext uri="{FF2B5EF4-FFF2-40B4-BE49-F238E27FC236}">
                <a16:creationId xmlns:a16="http://schemas.microsoft.com/office/drawing/2014/main" id="{331C823E-CA9F-7616-BBD7-46ABFDA28DE7}"/>
              </a:ext>
            </a:extLst>
          </p:cNvPr>
          <p:cNvSpPr txBox="1"/>
          <p:nvPr/>
        </p:nvSpPr>
        <p:spPr>
          <a:xfrm>
            <a:off x="6341877" y="2039882"/>
            <a:ext cx="5561412" cy="2862322"/>
          </a:xfrm>
          <a:prstGeom prst="rect">
            <a:avLst/>
          </a:prstGeom>
          <a:solidFill>
            <a:schemeClr val="tx1"/>
          </a:solidFill>
        </p:spPr>
        <p:txBody>
          <a:bodyPr wrap="square">
            <a:spAutoFit/>
          </a:bodyPr>
          <a:lstStyle/>
          <a:p>
            <a:pPr algn="l"/>
            <a:r>
              <a:rPr lang="fr-FR" sz="1800" dirty="0">
                <a:solidFill>
                  <a:schemeClr val="bg1"/>
                </a:solidFill>
                <a:latin typeface="Calibri"/>
                <a:cs typeface="Calibri"/>
              </a:rPr>
              <a:t>- </a:t>
            </a:r>
            <a:r>
              <a:rPr lang="fr-FR" sz="1800" dirty="0" err="1">
                <a:solidFill>
                  <a:schemeClr val="bg1"/>
                </a:solidFill>
                <a:latin typeface="Calibri"/>
                <a:cs typeface="Calibri"/>
              </a:rPr>
              <a:t>name</a:t>
            </a:r>
            <a:r>
              <a:rPr lang="fr-FR" sz="1800" dirty="0">
                <a:solidFill>
                  <a:schemeClr val="bg1"/>
                </a:solidFill>
                <a:latin typeface="Calibri"/>
                <a:cs typeface="Calibri"/>
              </a:rPr>
              <a:t>: Second Play</a:t>
            </a:r>
          </a:p>
          <a:p>
            <a:pPr algn="l"/>
            <a:r>
              <a:rPr lang="fr-FR" sz="1800" dirty="0">
                <a:solidFill>
                  <a:schemeClr val="bg1"/>
                </a:solidFill>
                <a:latin typeface="Calibri"/>
                <a:cs typeface="Calibri"/>
              </a:rPr>
              <a:t>  hosts: localhost</a:t>
            </a:r>
          </a:p>
          <a:p>
            <a:pPr algn="l"/>
            <a:r>
              <a:rPr lang="fr-FR" sz="1800" dirty="0">
                <a:solidFill>
                  <a:schemeClr val="bg1"/>
                </a:solidFill>
                <a:latin typeface="Calibri"/>
                <a:cs typeface="Calibri"/>
              </a:rPr>
              <a:t>  </a:t>
            </a:r>
            <a:r>
              <a:rPr lang="fr-FR" sz="1800" dirty="0" err="1">
                <a:solidFill>
                  <a:schemeClr val="bg1"/>
                </a:solidFill>
                <a:latin typeface="Calibri"/>
                <a:cs typeface="Calibri"/>
              </a:rPr>
              <a:t>gather_facts</a:t>
            </a:r>
            <a:r>
              <a:rPr lang="fr-FR" sz="1800" dirty="0">
                <a:solidFill>
                  <a:schemeClr val="bg1"/>
                </a:solidFill>
                <a:latin typeface="Calibri"/>
                <a:cs typeface="Calibri"/>
              </a:rPr>
              <a:t>: no</a:t>
            </a:r>
          </a:p>
          <a:p>
            <a:pPr algn="l"/>
            <a:r>
              <a:rPr lang="fr-FR" sz="1800" dirty="0">
                <a:solidFill>
                  <a:schemeClr val="bg1"/>
                </a:solidFill>
                <a:latin typeface="Calibri"/>
                <a:cs typeface="Calibri"/>
              </a:rPr>
              <a:t>  vars:</a:t>
            </a:r>
          </a:p>
          <a:p>
            <a:pPr algn="l"/>
            <a:r>
              <a:rPr lang="fr-FR" sz="1800" dirty="0">
                <a:solidFill>
                  <a:schemeClr val="bg1"/>
                </a:solidFill>
                <a:latin typeface="Calibri"/>
                <a:cs typeface="Calibri"/>
              </a:rPr>
              <a:t>    </a:t>
            </a:r>
            <a:r>
              <a:rPr lang="fr-FR" sz="1800" dirty="0" err="1">
                <a:solidFill>
                  <a:srgbClr val="FFFF00"/>
                </a:solidFill>
                <a:latin typeface="Calibri"/>
                <a:cs typeface="Calibri"/>
              </a:rPr>
              <a:t>play_var</a:t>
            </a:r>
            <a:r>
              <a:rPr lang="fr-FR" sz="1800" dirty="0">
                <a:solidFill>
                  <a:srgbClr val="FFFF00"/>
                </a:solidFill>
                <a:latin typeface="Calibri"/>
                <a:cs typeface="Calibri"/>
              </a:rPr>
              <a:t>: </a:t>
            </a:r>
            <a:r>
              <a:rPr lang="fr-FR" sz="1800" dirty="0">
                <a:solidFill>
                  <a:schemeClr val="bg1"/>
                </a:solidFill>
                <a:latin typeface="Calibri"/>
                <a:cs typeface="Calibri"/>
              </a:rPr>
              <a:t>"valeur spécifique play2"</a:t>
            </a:r>
          </a:p>
          <a:p>
            <a:pPr algn="l"/>
            <a:r>
              <a:rPr lang="fr-FR" sz="1800" dirty="0">
                <a:solidFill>
                  <a:schemeClr val="bg1"/>
                </a:solidFill>
                <a:latin typeface="Calibri"/>
                <a:cs typeface="Calibri"/>
              </a:rPr>
              <a:t>  </a:t>
            </a:r>
            <a:r>
              <a:rPr lang="fr-FR" sz="1800" dirty="0" err="1">
                <a:solidFill>
                  <a:schemeClr val="bg1"/>
                </a:solidFill>
                <a:latin typeface="Calibri"/>
                <a:cs typeface="Calibri"/>
              </a:rPr>
              <a:t>tasks</a:t>
            </a:r>
            <a:r>
              <a:rPr lang="fr-FR" sz="1800" dirty="0">
                <a:solidFill>
                  <a:schemeClr val="bg1"/>
                </a:solidFill>
                <a:latin typeface="Calibri"/>
                <a:cs typeface="Calibri"/>
              </a:rPr>
              <a:t>:</a:t>
            </a:r>
          </a:p>
          <a:p>
            <a:pPr algn="l"/>
            <a:r>
              <a:rPr lang="fr-FR" sz="1800" dirty="0">
                <a:solidFill>
                  <a:schemeClr val="bg1"/>
                </a:solidFill>
                <a:latin typeface="Calibri"/>
                <a:cs typeface="Calibri"/>
              </a:rPr>
              <a:t>    - </a:t>
            </a:r>
            <a:r>
              <a:rPr lang="fr-FR" sz="1800" dirty="0" err="1">
                <a:solidFill>
                  <a:schemeClr val="bg1"/>
                </a:solidFill>
                <a:latin typeface="Calibri"/>
                <a:cs typeface="Calibri"/>
              </a:rPr>
              <a:t>name</a:t>
            </a:r>
            <a:r>
              <a:rPr lang="fr-FR" sz="1800" dirty="0">
                <a:solidFill>
                  <a:schemeClr val="bg1"/>
                </a:solidFill>
                <a:latin typeface="Calibri"/>
                <a:cs typeface="Calibri"/>
              </a:rPr>
              <a:t>: Deuxième Play</a:t>
            </a:r>
          </a:p>
          <a:p>
            <a:pPr algn="l"/>
            <a:r>
              <a:rPr lang="fr-FR" sz="1800" dirty="0">
                <a:solidFill>
                  <a:schemeClr val="bg1"/>
                </a:solidFill>
                <a:latin typeface="Calibri"/>
                <a:cs typeface="Calibri"/>
              </a:rPr>
              <a:t>      </a:t>
            </a:r>
            <a:r>
              <a:rPr lang="fr-FR" sz="1800" dirty="0" err="1">
                <a:solidFill>
                  <a:schemeClr val="bg1"/>
                </a:solidFill>
                <a:latin typeface="Calibri"/>
                <a:cs typeface="Calibri"/>
              </a:rPr>
              <a:t>debug</a:t>
            </a:r>
            <a:r>
              <a:rPr lang="fr-FR" sz="1800" dirty="0">
                <a:solidFill>
                  <a:schemeClr val="bg1"/>
                </a:solidFill>
                <a:latin typeface="Calibri"/>
                <a:cs typeface="Calibri"/>
              </a:rPr>
              <a:t>:</a:t>
            </a:r>
          </a:p>
          <a:p>
            <a:pPr algn="l"/>
            <a:r>
              <a:rPr lang="fr-FR" sz="1800" dirty="0">
                <a:solidFill>
                  <a:schemeClr val="bg1"/>
                </a:solidFill>
                <a:latin typeface="Calibri"/>
                <a:cs typeface="Calibri"/>
              </a:rPr>
              <a:t>        msg: "playvar2 : {{ </a:t>
            </a:r>
            <a:r>
              <a:rPr lang="fr-FR" sz="1800" dirty="0" err="1">
                <a:solidFill>
                  <a:srgbClr val="FFFF00"/>
                </a:solidFill>
                <a:latin typeface="Calibri"/>
                <a:cs typeface="Calibri"/>
              </a:rPr>
              <a:t>play_var</a:t>
            </a:r>
            <a:r>
              <a:rPr lang="fr-FR" sz="1800" dirty="0">
                <a:solidFill>
                  <a:srgbClr val="FFFF00"/>
                </a:solidFill>
                <a:latin typeface="Calibri"/>
                <a:cs typeface="Calibri"/>
              </a:rPr>
              <a:t> </a:t>
            </a:r>
            <a:r>
              <a:rPr lang="fr-FR" sz="1800" dirty="0">
                <a:solidFill>
                  <a:schemeClr val="bg1"/>
                </a:solidFill>
                <a:latin typeface="Calibri"/>
                <a:cs typeface="Calibri"/>
              </a:rPr>
              <a:t>}}, </a:t>
            </a:r>
            <a:r>
              <a:rPr lang="fr-FR" sz="1800" dirty="0" err="1">
                <a:solidFill>
                  <a:schemeClr val="bg1"/>
                </a:solidFill>
                <a:latin typeface="Calibri"/>
                <a:cs typeface="Calibri"/>
              </a:rPr>
              <a:t>plabookvar</a:t>
            </a:r>
            <a:r>
              <a:rPr lang="fr-FR" sz="1800" dirty="0">
                <a:solidFill>
                  <a:schemeClr val="bg1"/>
                </a:solidFill>
                <a:latin typeface="Calibri"/>
                <a:cs typeface="Calibri"/>
              </a:rPr>
              <a:t> : {{ </a:t>
            </a:r>
            <a:r>
              <a:rPr lang="fr-FR" sz="1800" b="1" dirty="0">
                <a:solidFill>
                  <a:srgbClr val="92D050"/>
                </a:solidFill>
                <a:latin typeface="Calibri"/>
                <a:cs typeface="Calibri"/>
              </a:rPr>
              <a:t>host</a:t>
            </a:r>
            <a:r>
              <a:rPr lang="fr-FR" sz="1800" dirty="0">
                <a:solidFill>
                  <a:schemeClr val="bg1"/>
                </a:solidFill>
                <a:latin typeface="Calibri"/>
                <a:cs typeface="Calibri"/>
              </a:rPr>
              <a:t> }}"</a:t>
            </a:r>
          </a:p>
          <a:p>
            <a:pPr algn="l"/>
            <a:endParaRPr lang="fr-FR" sz="1800" dirty="0">
              <a:solidFill>
                <a:schemeClr val="bg1"/>
              </a:solidFill>
              <a:latin typeface="Calibri"/>
              <a:cs typeface="Calibri"/>
            </a:endParaRPr>
          </a:p>
        </p:txBody>
      </p:sp>
      <p:sp>
        <p:nvSpPr>
          <p:cNvPr id="10" name="Rectangle 9">
            <a:extLst>
              <a:ext uri="{FF2B5EF4-FFF2-40B4-BE49-F238E27FC236}">
                <a16:creationId xmlns:a16="http://schemas.microsoft.com/office/drawing/2014/main" id="{9FA689D4-0899-E63A-D00C-08D2877F379D}"/>
              </a:ext>
            </a:extLst>
          </p:cNvPr>
          <p:cNvSpPr/>
          <p:nvPr/>
        </p:nvSpPr>
        <p:spPr>
          <a:xfrm>
            <a:off x="252984" y="1782295"/>
            <a:ext cx="11686032" cy="4658262"/>
          </a:xfrm>
          <a:prstGeom prst="rect">
            <a:avLst/>
          </a:prstGeom>
          <a:noFill/>
          <a:ln w="28575">
            <a:solidFill>
              <a:srgbClr val="FFC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8D0BC199-23AD-9DE0-E4D0-F2BF8A7C5BE6}"/>
              </a:ext>
            </a:extLst>
          </p:cNvPr>
          <p:cNvSpPr/>
          <p:nvPr/>
        </p:nvSpPr>
        <p:spPr>
          <a:xfrm>
            <a:off x="405384" y="1881089"/>
            <a:ext cx="5688888" cy="3890145"/>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96135F27-6DF6-3489-BCBB-45507A35A87D}"/>
              </a:ext>
            </a:extLst>
          </p:cNvPr>
          <p:cNvSpPr/>
          <p:nvPr/>
        </p:nvSpPr>
        <p:spPr>
          <a:xfrm>
            <a:off x="6307908" y="1881089"/>
            <a:ext cx="5531590" cy="2862322"/>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ZoneTexte 14">
            <a:extLst>
              <a:ext uri="{FF2B5EF4-FFF2-40B4-BE49-F238E27FC236}">
                <a16:creationId xmlns:a16="http://schemas.microsoft.com/office/drawing/2014/main" id="{BD67BFE9-9B0C-4F2C-86CC-73B180D9F249}"/>
              </a:ext>
            </a:extLst>
          </p:cNvPr>
          <p:cNvSpPr txBox="1"/>
          <p:nvPr/>
        </p:nvSpPr>
        <p:spPr>
          <a:xfrm>
            <a:off x="5081350" y="2170455"/>
            <a:ext cx="896441" cy="400110"/>
          </a:xfrm>
          <a:prstGeom prst="rect">
            <a:avLst/>
          </a:prstGeom>
          <a:solidFill>
            <a:srgbClr val="FF0000"/>
          </a:solidFill>
        </p:spPr>
        <p:txBody>
          <a:bodyPr wrap="square">
            <a:spAutoFit/>
          </a:bodyPr>
          <a:lstStyle/>
          <a:p>
            <a:pPr>
              <a:buClr>
                <a:srgbClr val="FF0000"/>
              </a:buClr>
            </a:pPr>
            <a:r>
              <a:rPr lang="fr-FR" sz="2000" dirty="0">
                <a:latin typeface="Calibri"/>
                <a:cs typeface="Calibri"/>
                <a:sym typeface="Calibri"/>
              </a:rPr>
              <a:t>Play 1</a:t>
            </a:r>
          </a:p>
        </p:txBody>
      </p:sp>
      <p:sp>
        <p:nvSpPr>
          <p:cNvPr id="16" name="ZoneTexte 15">
            <a:extLst>
              <a:ext uri="{FF2B5EF4-FFF2-40B4-BE49-F238E27FC236}">
                <a16:creationId xmlns:a16="http://schemas.microsoft.com/office/drawing/2014/main" id="{09B55E2A-208E-7F98-781A-E8F877E8CCE5}"/>
              </a:ext>
            </a:extLst>
          </p:cNvPr>
          <p:cNvSpPr txBox="1"/>
          <p:nvPr/>
        </p:nvSpPr>
        <p:spPr>
          <a:xfrm>
            <a:off x="10771868" y="2204400"/>
            <a:ext cx="896441" cy="400110"/>
          </a:xfrm>
          <a:prstGeom prst="rect">
            <a:avLst/>
          </a:prstGeom>
          <a:solidFill>
            <a:srgbClr val="FF0000"/>
          </a:solidFill>
        </p:spPr>
        <p:txBody>
          <a:bodyPr wrap="square">
            <a:spAutoFit/>
          </a:bodyPr>
          <a:lstStyle/>
          <a:p>
            <a:pPr>
              <a:buClr>
                <a:srgbClr val="FF0000"/>
              </a:buClr>
            </a:pPr>
            <a:r>
              <a:rPr lang="fr-FR" sz="2000" dirty="0">
                <a:latin typeface="Calibri"/>
                <a:cs typeface="Calibri"/>
                <a:sym typeface="Calibri"/>
              </a:rPr>
              <a:t>Play 2</a:t>
            </a:r>
          </a:p>
        </p:txBody>
      </p:sp>
      <p:sp>
        <p:nvSpPr>
          <p:cNvPr id="17" name="ZoneTexte 16">
            <a:extLst>
              <a:ext uri="{FF2B5EF4-FFF2-40B4-BE49-F238E27FC236}">
                <a16:creationId xmlns:a16="http://schemas.microsoft.com/office/drawing/2014/main" id="{A815325E-AF82-7E22-A30C-7DDEE66667EB}"/>
              </a:ext>
            </a:extLst>
          </p:cNvPr>
          <p:cNvSpPr txBox="1"/>
          <p:nvPr/>
        </p:nvSpPr>
        <p:spPr>
          <a:xfrm>
            <a:off x="252984" y="1311882"/>
            <a:ext cx="5841288" cy="369332"/>
          </a:xfrm>
          <a:prstGeom prst="rect">
            <a:avLst/>
          </a:prstGeom>
          <a:solidFill>
            <a:srgbClr val="FFFF00"/>
          </a:solidFill>
        </p:spPr>
        <p:txBody>
          <a:bodyPr wrap="square">
            <a:spAutoFit/>
          </a:bodyPr>
          <a:lstStyle/>
          <a:p>
            <a:pPr algn="ctr"/>
            <a:r>
              <a:rPr lang="fr-FR" b="1" dirty="0">
                <a:latin typeface="Calibri"/>
                <a:cs typeface="Calibri"/>
              </a:rPr>
              <a:t>Exemple 1</a:t>
            </a:r>
            <a:endParaRPr lang="fr-FR" dirty="0"/>
          </a:p>
        </p:txBody>
      </p:sp>
      <p:sp>
        <p:nvSpPr>
          <p:cNvPr id="23" name="ZoneTexte 22">
            <a:extLst>
              <a:ext uri="{FF2B5EF4-FFF2-40B4-BE49-F238E27FC236}">
                <a16:creationId xmlns:a16="http://schemas.microsoft.com/office/drawing/2014/main" id="{6D5D3C5A-FAAB-299D-BB3D-05B691770DB2}"/>
              </a:ext>
            </a:extLst>
          </p:cNvPr>
          <p:cNvSpPr txBox="1"/>
          <p:nvPr/>
        </p:nvSpPr>
        <p:spPr>
          <a:xfrm>
            <a:off x="6235197" y="4850446"/>
            <a:ext cx="5604301" cy="553998"/>
          </a:xfrm>
          <a:prstGeom prst="rect">
            <a:avLst/>
          </a:prstGeom>
          <a:solidFill>
            <a:schemeClr val="tx1"/>
          </a:solidFill>
        </p:spPr>
        <p:txBody>
          <a:bodyPr wrap="square">
            <a:spAutoFit/>
          </a:bodyPr>
          <a:lstStyle/>
          <a:p>
            <a:r>
              <a:rPr lang="fr-FR" sz="1500" dirty="0">
                <a:solidFill>
                  <a:schemeClr val="bg1"/>
                </a:solidFill>
              </a:rPr>
              <a:t>ASK [Premier Play] ok: [localhost] =&gt; {</a:t>
            </a:r>
          </a:p>
          <a:p>
            <a:r>
              <a:rPr lang="fr-FR" sz="1500" dirty="0">
                <a:solidFill>
                  <a:schemeClr val="bg1"/>
                </a:solidFill>
              </a:rPr>
              <a:t>    "msg": "playvar1: </a:t>
            </a:r>
            <a:r>
              <a:rPr lang="fr-FR" sz="1500" dirty="0">
                <a:solidFill>
                  <a:srgbClr val="00B0F0"/>
                </a:solidFill>
              </a:rPr>
              <a:t>valeur spécifique play1</a:t>
            </a:r>
            <a:r>
              <a:rPr lang="fr-FR" sz="1500" dirty="0">
                <a:solidFill>
                  <a:schemeClr val="bg1"/>
                </a:solidFill>
              </a:rPr>
              <a:t>, </a:t>
            </a:r>
            <a:r>
              <a:rPr lang="fr-FR" sz="1500" dirty="0" err="1">
                <a:solidFill>
                  <a:schemeClr val="bg1"/>
                </a:solidFill>
              </a:rPr>
              <a:t>playbookvar</a:t>
            </a:r>
            <a:r>
              <a:rPr lang="fr-FR" sz="1500" dirty="0">
                <a:solidFill>
                  <a:schemeClr val="bg1"/>
                </a:solidFill>
              </a:rPr>
              <a:t>: </a:t>
            </a:r>
            <a:r>
              <a:rPr lang="fr-FR" sz="1500" b="1" dirty="0" err="1">
                <a:solidFill>
                  <a:srgbClr val="92D050"/>
                </a:solidFill>
              </a:rPr>
              <a:t>fact</a:t>
            </a:r>
            <a:r>
              <a:rPr lang="fr-FR" sz="1500" b="1" dirty="0">
                <a:solidFill>
                  <a:srgbClr val="92D050"/>
                </a:solidFill>
              </a:rPr>
              <a:t> var</a:t>
            </a:r>
            <a:r>
              <a:rPr lang="fr-FR" sz="1500" dirty="0">
                <a:solidFill>
                  <a:schemeClr val="bg1"/>
                </a:solidFill>
              </a:rPr>
              <a:t>"</a:t>
            </a:r>
          </a:p>
        </p:txBody>
      </p:sp>
      <p:sp>
        <p:nvSpPr>
          <p:cNvPr id="24" name="ZoneTexte 23">
            <a:extLst>
              <a:ext uri="{FF2B5EF4-FFF2-40B4-BE49-F238E27FC236}">
                <a16:creationId xmlns:a16="http://schemas.microsoft.com/office/drawing/2014/main" id="{E53C71F3-C471-99E5-157E-B46ED8C16B7C}"/>
              </a:ext>
            </a:extLst>
          </p:cNvPr>
          <p:cNvSpPr txBox="1"/>
          <p:nvPr/>
        </p:nvSpPr>
        <p:spPr>
          <a:xfrm>
            <a:off x="6236467" y="5562666"/>
            <a:ext cx="5669291" cy="553998"/>
          </a:xfrm>
          <a:prstGeom prst="rect">
            <a:avLst/>
          </a:prstGeom>
          <a:solidFill>
            <a:schemeClr val="tx1"/>
          </a:solidFill>
        </p:spPr>
        <p:txBody>
          <a:bodyPr wrap="square">
            <a:spAutoFit/>
          </a:bodyPr>
          <a:lstStyle/>
          <a:p>
            <a:r>
              <a:rPr lang="fr-FR" sz="1500" dirty="0">
                <a:solidFill>
                  <a:schemeClr val="bg1"/>
                </a:solidFill>
              </a:rPr>
              <a:t>ASK [Second Play] ok: [localhost] =&gt; {</a:t>
            </a:r>
          </a:p>
          <a:p>
            <a:r>
              <a:rPr lang="fr-FR" sz="1500" dirty="0">
                <a:solidFill>
                  <a:schemeClr val="bg1"/>
                </a:solidFill>
              </a:rPr>
              <a:t>    "msg": "playvar2: </a:t>
            </a:r>
            <a:r>
              <a:rPr lang="fr-FR" sz="1500" dirty="0">
                <a:solidFill>
                  <a:srgbClr val="FFFF00"/>
                </a:solidFill>
              </a:rPr>
              <a:t>valeur spécifique play2</a:t>
            </a:r>
            <a:r>
              <a:rPr lang="fr-FR" sz="1500" dirty="0">
                <a:solidFill>
                  <a:schemeClr val="bg1"/>
                </a:solidFill>
              </a:rPr>
              <a:t>, </a:t>
            </a:r>
            <a:r>
              <a:rPr lang="fr-FR" sz="1500" dirty="0" err="1">
                <a:solidFill>
                  <a:schemeClr val="bg1"/>
                </a:solidFill>
              </a:rPr>
              <a:t>plabookvar</a:t>
            </a:r>
            <a:r>
              <a:rPr lang="fr-FR" sz="1500" dirty="0">
                <a:solidFill>
                  <a:schemeClr val="bg1"/>
                </a:solidFill>
              </a:rPr>
              <a:t> : </a:t>
            </a:r>
            <a:r>
              <a:rPr lang="fr-FR" sz="1500" b="1" dirty="0" err="1">
                <a:solidFill>
                  <a:srgbClr val="92D050"/>
                </a:solidFill>
              </a:rPr>
              <a:t>fact</a:t>
            </a:r>
            <a:r>
              <a:rPr lang="fr-FR" sz="1500" b="1" dirty="0">
                <a:solidFill>
                  <a:srgbClr val="92D050"/>
                </a:solidFill>
              </a:rPr>
              <a:t> var</a:t>
            </a:r>
            <a:r>
              <a:rPr lang="fr-FR" sz="1500" dirty="0">
                <a:solidFill>
                  <a:schemeClr val="bg1"/>
                </a:solidFill>
              </a:rPr>
              <a:t>"</a:t>
            </a:r>
          </a:p>
        </p:txBody>
      </p:sp>
    </p:spTree>
    <p:extLst>
      <p:ext uri="{BB962C8B-B14F-4D97-AF65-F5344CB8AC3E}">
        <p14:creationId xmlns:p14="http://schemas.microsoft.com/office/powerpoint/2010/main" val="12287123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54</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000" dirty="0">
                <a:solidFill>
                  <a:schemeClr val="bg1"/>
                </a:solidFill>
                <a:latin typeface="Arial Black" panose="020B0A04020102020204" pitchFamily="34" charset="0"/>
                <a:ea typeface="Calibri" panose="020F0502020204030204" pitchFamily="34" charset="0"/>
                <a:cs typeface="Calibri" panose="020F0502020204030204" pitchFamily="34" charset="0"/>
              </a:rPr>
              <a:t>P</a:t>
            </a:r>
            <a:r>
              <a:rPr lang="fr-FR" sz="3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récédence</a:t>
            </a:r>
            <a:r>
              <a:rPr lang="fr-FR" sz="30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r>
              <a:rPr lang="fr-FR" sz="3000" dirty="0">
                <a:solidFill>
                  <a:schemeClr val="bg1"/>
                </a:solidFill>
                <a:latin typeface="Arial Black" panose="020B0A04020102020204" pitchFamily="34" charset="0"/>
                <a:ea typeface="Calibri" panose="020F0502020204030204" pitchFamily="34" charset="0"/>
                <a:cs typeface="Calibri" panose="020F0502020204030204" pitchFamily="34" charset="0"/>
              </a:rPr>
              <a:t>d</a:t>
            </a:r>
            <a:r>
              <a:rPr lang="fr-FR" sz="3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es variables Ansible</a:t>
            </a:r>
            <a:endParaRPr lang="fr-FR" sz="3000" dirty="0">
              <a:solidFill>
                <a:schemeClr val="bg1"/>
              </a:solidFill>
            </a:endParaRPr>
          </a:p>
        </p:txBody>
      </p:sp>
      <p:sp>
        <p:nvSpPr>
          <p:cNvPr id="17" name="ZoneTexte 16">
            <a:extLst>
              <a:ext uri="{FF2B5EF4-FFF2-40B4-BE49-F238E27FC236}">
                <a16:creationId xmlns:a16="http://schemas.microsoft.com/office/drawing/2014/main" id="{A815325E-AF82-7E22-A30C-7DDEE66667EB}"/>
              </a:ext>
            </a:extLst>
          </p:cNvPr>
          <p:cNvSpPr txBox="1"/>
          <p:nvPr/>
        </p:nvSpPr>
        <p:spPr>
          <a:xfrm>
            <a:off x="252984" y="1311882"/>
            <a:ext cx="5302414" cy="369332"/>
          </a:xfrm>
          <a:prstGeom prst="rect">
            <a:avLst/>
          </a:prstGeom>
          <a:solidFill>
            <a:srgbClr val="FFFF00"/>
          </a:solidFill>
        </p:spPr>
        <p:txBody>
          <a:bodyPr wrap="square">
            <a:spAutoFit/>
          </a:bodyPr>
          <a:lstStyle/>
          <a:p>
            <a:pPr algn="ctr"/>
            <a:r>
              <a:rPr lang="fr-FR" b="1" dirty="0">
                <a:latin typeface="Calibri"/>
                <a:cs typeface="Calibri"/>
              </a:rPr>
              <a:t>Exemple 2</a:t>
            </a:r>
            <a:endParaRPr lang="fr-FR" dirty="0"/>
          </a:p>
        </p:txBody>
      </p:sp>
      <p:sp>
        <p:nvSpPr>
          <p:cNvPr id="23" name="ZoneTexte 22">
            <a:extLst>
              <a:ext uri="{FF2B5EF4-FFF2-40B4-BE49-F238E27FC236}">
                <a16:creationId xmlns:a16="http://schemas.microsoft.com/office/drawing/2014/main" id="{6D5D3C5A-FAAB-299D-BB3D-05B691770DB2}"/>
              </a:ext>
            </a:extLst>
          </p:cNvPr>
          <p:cNvSpPr txBox="1"/>
          <p:nvPr/>
        </p:nvSpPr>
        <p:spPr>
          <a:xfrm>
            <a:off x="276752" y="1836892"/>
            <a:ext cx="5302414" cy="4524315"/>
          </a:xfrm>
          <a:prstGeom prst="rect">
            <a:avLst/>
          </a:prstGeom>
          <a:solidFill>
            <a:schemeClr val="tx1"/>
          </a:solidFill>
        </p:spPr>
        <p:txBody>
          <a:bodyPr wrap="square">
            <a:spAutoFit/>
          </a:bodyPr>
          <a:lstStyle/>
          <a:p>
            <a:r>
              <a:rPr lang="fr-FR" b="1" dirty="0" err="1">
                <a:solidFill>
                  <a:srgbClr val="00B0F0"/>
                </a:solidFill>
              </a:rPr>
              <a:t>inventory</a:t>
            </a:r>
            <a:r>
              <a:rPr lang="fr-FR" b="1" dirty="0">
                <a:solidFill>
                  <a:srgbClr val="00B0F0"/>
                </a:solidFill>
              </a:rPr>
              <a:t> host vars :  </a:t>
            </a:r>
            <a:r>
              <a:rPr lang="fr-FR" dirty="0">
                <a:solidFill>
                  <a:schemeClr val="bg1"/>
                </a:solidFill>
              </a:rPr>
              <a:t>Les variables d'hôtes sont des variables spécifiques à un hôte particulier.</a:t>
            </a:r>
          </a:p>
          <a:p>
            <a:pPr marL="285750" indent="-285750">
              <a:buFont typeface="Arial" panose="020B0604020202020204" pitchFamily="34" charset="0"/>
              <a:buChar char="•"/>
            </a:pPr>
            <a:r>
              <a:rPr lang="fr-FR" dirty="0">
                <a:solidFill>
                  <a:schemeClr val="bg1"/>
                </a:solidFill>
              </a:rPr>
              <a:t>Elles sont définies dans des fichiers YAML individuels sous le répertoire </a:t>
            </a:r>
            <a:r>
              <a:rPr lang="fr-FR" dirty="0" err="1">
                <a:solidFill>
                  <a:schemeClr val="bg1"/>
                </a:solidFill>
              </a:rPr>
              <a:t>host_vars</a:t>
            </a:r>
            <a:r>
              <a:rPr lang="fr-FR" dirty="0">
                <a:solidFill>
                  <a:schemeClr val="bg1"/>
                </a:solidFill>
              </a:rPr>
              <a:t>/ de l'inventaire Ansible.</a:t>
            </a:r>
          </a:p>
          <a:p>
            <a:pPr marL="285750" indent="-285750">
              <a:buFont typeface="Arial" panose="020B0604020202020204" pitchFamily="34" charset="0"/>
              <a:buChar char="•"/>
            </a:pPr>
            <a:r>
              <a:rPr lang="fr-FR" dirty="0">
                <a:solidFill>
                  <a:schemeClr val="bg1"/>
                </a:solidFill>
              </a:rPr>
              <a:t>Chaque fichier YAML est nommé d'après le nom de l'hôte correspondant dans l'inventaire.</a:t>
            </a:r>
          </a:p>
          <a:p>
            <a:endParaRPr lang="fr-FR" dirty="0">
              <a:solidFill>
                <a:schemeClr val="bg1"/>
              </a:solidFill>
            </a:endParaRPr>
          </a:p>
          <a:p>
            <a:r>
              <a:rPr lang="fr-FR" b="1" dirty="0" err="1">
                <a:solidFill>
                  <a:srgbClr val="00B0F0"/>
                </a:solidFill>
              </a:rPr>
              <a:t>inventory</a:t>
            </a:r>
            <a:r>
              <a:rPr lang="fr-FR" b="1" dirty="0">
                <a:solidFill>
                  <a:srgbClr val="00B0F0"/>
                </a:solidFill>
              </a:rPr>
              <a:t> group vars : </a:t>
            </a:r>
            <a:r>
              <a:rPr lang="fr-FR" dirty="0">
                <a:solidFill>
                  <a:schemeClr val="bg1"/>
                </a:solidFill>
              </a:rPr>
              <a:t>Les variables de groupe sont des variables partagées par tous les hôtes appartenant à un groupe donné.</a:t>
            </a:r>
          </a:p>
          <a:p>
            <a:pPr marL="285750" indent="-285750">
              <a:buFont typeface="Arial" panose="020B0604020202020204" pitchFamily="34" charset="0"/>
              <a:buChar char="•"/>
            </a:pPr>
            <a:r>
              <a:rPr lang="fr-FR" dirty="0">
                <a:solidFill>
                  <a:schemeClr val="bg1"/>
                </a:solidFill>
              </a:rPr>
              <a:t>Elles sont définies dans des fichiers YAML individuels sous le répertoire </a:t>
            </a:r>
            <a:r>
              <a:rPr lang="fr-FR" dirty="0" err="1">
                <a:solidFill>
                  <a:schemeClr val="bg1"/>
                </a:solidFill>
              </a:rPr>
              <a:t>group_vars</a:t>
            </a:r>
            <a:r>
              <a:rPr lang="fr-FR" dirty="0">
                <a:solidFill>
                  <a:schemeClr val="bg1"/>
                </a:solidFill>
              </a:rPr>
              <a:t>/ de l'inventaire Ansible.</a:t>
            </a:r>
          </a:p>
          <a:p>
            <a:pPr marL="285750" indent="-285750">
              <a:buFont typeface="Arial" panose="020B0604020202020204" pitchFamily="34" charset="0"/>
              <a:buChar char="•"/>
            </a:pPr>
            <a:r>
              <a:rPr lang="fr-FR" dirty="0">
                <a:solidFill>
                  <a:schemeClr val="bg1"/>
                </a:solidFill>
              </a:rPr>
              <a:t>Chaque fichier YAML est nommé d'après le nom du groupe correspondant dans l'inventaire.</a:t>
            </a:r>
          </a:p>
        </p:txBody>
      </p:sp>
      <p:sp>
        <p:nvSpPr>
          <p:cNvPr id="19" name="ZoneTexte 18">
            <a:extLst>
              <a:ext uri="{FF2B5EF4-FFF2-40B4-BE49-F238E27FC236}">
                <a16:creationId xmlns:a16="http://schemas.microsoft.com/office/drawing/2014/main" id="{06D827FE-09E6-73C9-A673-F991344ABB02}"/>
              </a:ext>
            </a:extLst>
          </p:cNvPr>
          <p:cNvSpPr txBox="1"/>
          <p:nvPr/>
        </p:nvSpPr>
        <p:spPr>
          <a:xfrm>
            <a:off x="5693140" y="1466774"/>
            <a:ext cx="2849215" cy="1384995"/>
          </a:xfrm>
          <a:prstGeom prst="rect">
            <a:avLst/>
          </a:prstGeom>
          <a:solidFill>
            <a:schemeClr val="tx1">
              <a:lumMod val="85000"/>
              <a:lumOff val="15000"/>
            </a:schemeClr>
          </a:solidFill>
        </p:spPr>
        <p:txBody>
          <a:bodyPr wrap="square">
            <a:spAutoFit/>
          </a:bodyPr>
          <a:lstStyle/>
          <a:p>
            <a:r>
              <a:rPr lang="fr-FR" sz="1400" dirty="0">
                <a:solidFill>
                  <a:schemeClr val="bg1"/>
                </a:solidFill>
              </a:rPr>
              <a:t>[</a:t>
            </a:r>
            <a:r>
              <a:rPr lang="fr-FR" sz="1400" dirty="0" err="1">
                <a:solidFill>
                  <a:schemeClr val="bg1"/>
                </a:solidFill>
              </a:rPr>
              <a:t>web_servers</a:t>
            </a:r>
            <a:r>
              <a:rPr lang="fr-FR" sz="1400" dirty="0">
                <a:solidFill>
                  <a:schemeClr val="bg1"/>
                </a:solidFill>
              </a:rPr>
              <a:t>]</a:t>
            </a:r>
          </a:p>
          <a:p>
            <a:r>
              <a:rPr lang="fr-FR" sz="1400" dirty="0">
                <a:solidFill>
                  <a:schemeClr val="bg1"/>
                </a:solidFill>
              </a:rPr>
              <a:t>web1 </a:t>
            </a:r>
            <a:r>
              <a:rPr lang="fr-FR" sz="1400" dirty="0" err="1">
                <a:solidFill>
                  <a:schemeClr val="bg1"/>
                </a:solidFill>
              </a:rPr>
              <a:t>ansible_host</a:t>
            </a:r>
            <a:r>
              <a:rPr lang="fr-FR" sz="1400" dirty="0">
                <a:solidFill>
                  <a:schemeClr val="bg1"/>
                </a:solidFill>
              </a:rPr>
              <a:t>=192.168.1.101</a:t>
            </a:r>
          </a:p>
          <a:p>
            <a:r>
              <a:rPr lang="fr-FR" sz="1400" dirty="0">
                <a:solidFill>
                  <a:schemeClr val="bg1"/>
                </a:solidFill>
              </a:rPr>
              <a:t>web2 </a:t>
            </a:r>
            <a:r>
              <a:rPr lang="fr-FR" sz="1400" dirty="0" err="1">
                <a:solidFill>
                  <a:schemeClr val="bg1"/>
                </a:solidFill>
              </a:rPr>
              <a:t>ansible_host</a:t>
            </a:r>
            <a:r>
              <a:rPr lang="fr-FR" sz="1400" dirty="0">
                <a:solidFill>
                  <a:schemeClr val="bg1"/>
                </a:solidFill>
              </a:rPr>
              <a:t>=192.168.1.102</a:t>
            </a:r>
          </a:p>
          <a:p>
            <a:r>
              <a:rPr lang="fr-FR" sz="1400" dirty="0">
                <a:solidFill>
                  <a:schemeClr val="bg1"/>
                </a:solidFill>
              </a:rPr>
              <a:t>[</a:t>
            </a:r>
            <a:r>
              <a:rPr lang="fr-FR" sz="1400" dirty="0" err="1">
                <a:solidFill>
                  <a:schemeClr val="bg1"/>
                </a:solidFill>
              </a:rPr>
              <a:t>db_servers</a:t>
            </a:r>
            <a:r>
              <a:rPr lang="fr-FR" sz="1400" dirty="0">
                <a:solidFill>
                  <a:schemeClr val="bg1"/>
                </a:solidFill>
              </a:rPr>
              <a:t>]</a:t>
            </a:r>
          </a:p>
          <a:p>
            <a:r>
              <a:rPr lang="fr-FR" sz="1400" dirty="0">
                <a:solidFill>
                  <a:schemeClr val="bg1"/>
                </a:solidFill>
              </a:rPr>
              <a:t>db1 </a:t>
            </a:r>
            <a:r>
              <a:rPr lang="fr-FR" sz="1400" dirty="0" err="1">
                <a:solidFill>
                  <a:schemeClr val="bg1"/>
                </a:solidFill>
              </a:rPr>
              <a:t>ansible_host</a:t>
            </a:r>
            <a:r>
              <a:rPr lang="fr-FR" sz="1400" dirty="0">
                <a:solidFill>
                  <a:schemeClr val="bg1"/>
                </a:solidFill>
              </a:rPr>
              <a:t>=192.168.1.201</a:t>
            </a:r>
          </a:p>
          <a:p>
            <a:r>
              <a:rPr lang="fr-FR" sz="1400" dirty="0">
                <a:solidFill>
                  <a:schemeClr val="bg1"/>
                </a:solidFill>
              </a:rPr>
              <a:t>db2 </a:t>
            </a:r>
            <a:r>
              <a:rPr lang="fr-FR" sz="1400" dirty="0" err="1">
                <a:solidFill>
                  <a:schemeClr val="bg1"/>
                </a:solidFill>
              </a:rPr>
              <a:t>ansible_host</a:t>
            </a:r>
            <a:r>
              <a:rPr lang="fr-FR" sz="1400" dirty="0">
                <a:solidFill>
                  <a:schemeClr val="bg1"/>
                </a:solidFill>
              </a:rPr>
              <a:t>=192.168.1.202</a:t>
            </a:r>
          </a:p>
        </p:txBody>
      </p:sp>
      <p:sp>
        <p:nvSpPr>
          <p:cNvPr id="22" name="ZoneTexte 21">
            <a:extLst>
              <a:ext uri="{FF2B5EF4-FFF2-40B4-BE49-F238E27FC236}">
                <a16:creationId xmlns:a16="http://schemas.microsoft.com/office/drawing/2014/main" id="{98F0BEE0-07F3-B96C-D987-95D2CC98B364}"/>
              </a:ext>
            </a:extLst>
          </p:cNvPr>
          <p:cNvSpPr txBox="1"/>
          <p:nvPr/>
        </p:nvSpPr>
        <p:spPr>
          <a:xfrm>
            <a:off x="8680097" y="1652226"/>
            <a:ext cx="3117252" cy="369332"/>
          </a:xfrm>
          <a:prstGeom prst="rect">
            <a:avLst/>
          </a:prstGeom>
          <a:solidFill>
            <a:schemeClr val="tx1">
              <a:lumMod val="85000"/>
              <a:lumOff val="15000"/>
            </a:schemeClr>
          </a:solidFill>
        </p:spPr>
        <p:txBody>
          <a:bodyPr wrap="square">
            <a:spAutoFit/>
          </a:bodyPr>
          <a:lstStyle/>
          <a:p>
            <a:r>
              <a:rPr lang="fr-FR" dirty="0" err="1">
                <a:solidFill>
                  <a:schemeClr val="bg1"/>
                </a:solidFill>
              </a:rPr>
              <a:t>nginx_version</a:t>
            </a:r>
            <a:r>
              <a:rPr lang="fr-FR" dirty="0">
                <a:solidFill>
                  <a:schemeClr val="bg1"/>
                </a:solidFill>
              </a:rPr>
              <a:t>: "1.18.0"</a:t>
            </a:r>
          </a:p>
        </p:txBody>
      </p:sp>
      <p:sp>
        <p:nvSpPr>
          <p:cNvPr id="29" name="ZoneTexte 28">
            <a:extLst>
              <a:ext uri="{FF2B5EF4-FFF2-40B4-BE49-F238E27FC236}">
                <a16:creationId xmlns:a16="http://schemas.microsoft.com/office/drawing/2014/main" id="{7AD52607-FBEB-A9E1-0756-6709726217A1}"/>
              </a:ext>
            </a:extLst>
          </p:cNvPr>
          <p:cNvSpPr txBox="1"/>
          <p:nvPr/>
        </p:nvSpPr>
        <p:spPr>
          <a:xfrm>
            <a:off x="5664269" y="2898021"/>
            <a:ext cx="6250979" cy="3539430"/>
          </a:xfrm>
          <a:prstGeom prst="rect">
            <a:avLst/>
          </a:prstGeom>
          <a:solidFill>
            <a:schemeClr val="tx1">
              <a:lumMod val="85000"/>
              <a:lumOff val="15000"/>
            </a:schemeClr>
          </a:solidFill>
        </p:spPr>
        <p:txBody>
          <a:bodyPr wrap="square">
            <a:spAutoFit/>
          </a:bodyPr>
          <a:lstStyle/>
          <a:p>
            <a:r>
              <a:rPr lang="fr-FR" sz="1600" dirty="0">
                <a:solidFill>
                  <a:schemeClr val="bg1"/>
                </a:solidFill>
              </a:rPr>
              <a:t>---</a:t>
            </a:r>
          </a:p>
          <a:p>
            <a:r>
              <a:rPr lang="fr-FR" sz="1600" dirty="0">
                <a:solidFill>
                  <a:schemeClr val="bg1"/>
                </a:solidFill>
              </a:rPr>
              <a:t>- </a:t>
            </a:r>
            <a:r>
              <a:rPr lang="fr-FR" sz="1600" dirty="0" err="1">
                <a:solidFill>
                  <a:schemeClr val="bg1"/>
                </a:solidFill>
              </a:rPr>
              <a:t>name</a:t>
            </a:r>
            <a:r>
              <a:rPr lang="fr-FR" sz="1600" dirty="0">
                <a:solidFill>
                  <a:schemeClr val="bg1"/>
                </a:solidFill>
              </a:rPr>
              <a:t>:  variables d'hôtes et de groupe</a:t>
            </a:r>
          </a:p>
          <a:p>
            <a:r>
              <a:rPr lang="fr-FR" sz="1600" dirty="0">
                <a:solidFill>
                  <a:schemeClr val="bg1"/>
                </a:solidFill>
              </a:rPr>
              <a:t>  hosts: </a:t>
            </a:r>
            <a:r>
              <a:rPr lang="fr-FR" sz="1600" dirty="0" err="1">
                <a:solidFill>
                  <a:schemeClr val="bg1"/>
                </a:solidFill>
              </a:rPr>
              <a:t>web_servers</a:t>
            </a:r>
            <a:endParaRPr lang="fr-FR" sz="1600" dirty="0">
              <a:solidFill>
                <a:schemeClr val="bg1"/>
              </a:solidFill>
            </a:endParaRPr>
          </a:p>
          <a:p>
            <a:r>
              <a:rPr lang="fr-FR" sz="1600" dirty="0" err="1">
                <a:solidFill>
                  <a:schemeClr val="bg1"/>
                </a:solidFill>
              </a:rPr>
              <a:t>tasks</a:t>
            </a:r>
            <a:r>
              <a:rPr lang="fr-FR" sz="1600" dirty="0">
                <a:solidFill>
                  <a:schemeClr val="bg1"/>
                </a:solidFill>
              </a:rPr>
              <a:t>:</a:t>
            </a:r>
          </a:p>
          <a:p>
            <a:r>
              <a:rPr lang="fr-FR" sz="1600" dirty="0">
                <a:solidFill>
                  <a:schemeClr val="bg1"/>
                </a:solidFill>
              </a:rPr>
              <a:t>    - </a:t>
            </a:r>
            <a:r>
              <a:rPr lang="fr-FR" sz="1600" dirty="0" err="1">
                <a:solidFill>
                  <a:schemeClr val="bg1"/>
                </a:solidFill>
              </a:rPr>
              <a:t>name</a:t>
            </a:r>
            <a:r>
              <a:rPr lang="fr-FR" sz="1600" dirty="0">
                <a:solidFill>
                  <a:schemeClr val="bg1"/>
                </a:solidFill>
              </a:rPr>
              <a:t>: Installer </a:t>
            </a:r>
            <a:r>
              <a:rPr lang="fr-FR" sz="1600" dirty="0" err="1">
                <a:solidFill>
                  <a:schemeClr val="bg1"/>
                </a:solidFill>
              </a:rPr>
              <a:t>nginx</a:t>
            </a:r>
            <a:r>
              <a:rPr lang="fr-FR" sz="1600" dirty="0">
                <a:solidFill>
                  <a:schemeClr val="bg1"/>
                </a:solidFill>
              </a:rPr>
              <a:t> avec la version spécifiée pour web1</a:t>
            </a:r>
          </a:p>
          <a:p>
            <a:r>
              <a:rPr lang="fr-FR" sz="1600" dirty="0">
                <a:solidFill>
                  <a:schemeClr val="bg1"/>
                </a:solidFill>
              </a:rPr>
              <a:t>      </a:t>
            </a:r>
            <a:r>
              <a:rPr lang="fr-FR" sz="1600" dirty="0" err="1">
                <a:solidFill>
                  <a:schemeClr val="bg1"/>
                </a:solidFill>
              </a:rPr>
              <a:t>yum</a:t>
            </a:r>
            <a:r>
              <a:rPr lang="fr-FR" sz="1600" dirty="0">
                <a:solidFill>
                  <a:schemeClr val="bg1"/>
                </a:solidFill>
              </a:rPr>
              <a:t>:</a:t>
            </a:r>
          </a:p>
          <a:p>
            <a:r>
              <a:rPr lang="fr-FR" sz="1600" dirty="0">
                <a:solidFill>
                  <a:schemeClr val="bg1"/>
                </a:solidFill>
              </a:rPr>
              <a:t>        </a:t>
            </a:r>
            <a:r>
              <a:rPr lang="fr-FR" sz="1600" dirty="0" err="1">
                <a:solidFill>
                  <a:schemeClr val="bg1"/>
                </a:solidFill>
              </a:rPr>
              <a:t>name</a:t>
            </a:r>
            <a:r>
              <a:rPr lang="fr-FR" sz="1600" dirty="0">
                <a:solidFill>
                  <a:schemeClr val="bg1"/>
                </a:solidFill>
              </a:rPr>
              <a:t>: </a:t>
            </a:r>
            <a:r>
              <a:rPr lang="fr-FR" sz="1600" dirty="0" err="1">
                <a:solidFill>
                  <a:schemeClr val="bg1"/>
                </a:solidFill>
              </a:rPr>
              <a:t>nginx</a:t>
            </a:r>
            <a:endParaRPr lang="fr-FR" sz="1600" dirty="0">
              <a:solidFill>
                <a:schemeClr val="bg1"/>
              </a:solidFill>
            </a:endParaRPr>
          </a:p>
          <a:p>
            <a:r>
              <a:rPr lang="fr-FR" sz="1600" dirty="0">
                <a:solidFill>
                  <a:schemeClr val="bg1"/>
                </a:solidFill>
              </a:rPr>
              <a:t>        state: </a:t>
            </a:r>
            <a:r>
              <a:rPr lang="fr-FR" sz="1600" dirty="0" err="1">
                <a:solidFill>
                  <a:schemeClr val="bg1"/>
                </a:solidFill>
              </a:rPr>
              <a:t>present</a:t>
            </a:r>
            <a:endParaRPr lang="fr-FR" sz="1600" dirty="0">
              <a:solidFill>
                <a:schemeClr val="bg1"/>
              </a:solidFill>
            </a:endParaRPr>
          </a:p>
          <a:p>
            <a:r>
              <a:rPr lang="fr-FR" sz="1600" dirty="0">
                <a:solidFill>
                  <a:schemeClr val="bg1"/>
                </a:solidFill>
              </a:rPr>
              <a:t>        version: "{{ </a:t>
            </a:r>
            <a:r>
              <a:rPr lang="fr-FR" sz="1600" dirty="0" err="1">
                <a:solidFill>
                  <a:schemeClr val="bg1"/>
                </a:solidFill>
              </a:rPr>
              <a:t>nginx_version</a:t>
            </a:r>
            <a:r>
              <a:rPr lang="fr-FR" sz="1600" dirty="0">
                <a:solidFill>
                  <a:schemeClr val="bg1"/>
                </a:solidFill>
              </a:rPr>
              <a:t> }}"</a:t>
            </a:r>
          </a:p>
          <a:p>
            <a:r>
              <a:rPr lang="fr-FR" sz="1600" dirty="0">
                <a:solidFill>
                  <a:schemeClr val="bg1"/>
                </a:solidFill>
              </a:rPr>
              <a:t>      </a:t>
            </a:r>
            <a:r>
              <a:rPr lang="fr-FR" sz="1600" dirty="0" err="1">
                <a:solidFill>
                  <a:schemeClr val="bg1"/>
                </a:solidFill>
              </a:rPr>
              <a:t>when</a:t>
            </a:r>
            <a:r>
              <a:rPr lang="fr-FR" sz="1600" dirty="0">
                <a:solidFill>
                  <a:schemeClr val="bg1"/>
                </a:solidFill>
              </a:rPr>
              <a:t>: </a:t>
            </a:r>
            <a:r>
              <a:rPr lang="fr-FR" sz="1600" dirty="0" err="1">
                <a:solidFill>
                  <a:schemeClr val="bg1"/>
                </a:solidFill>
              </a:rPr>
              <a:t>inventory_hostname</a:t>
            </a:r>
            <a:r>
              <a:rPr lang="fr-FR" sz="1600" dirty="0">
                <a:solidFill>
                  <a:schemeClr val="bg1"/>
                </a:solidFill>
              </a:rPr>
              <a:t> == 'web1'</a:t>
            </a:r>
          </a:p>
          <a:p>
            <a:r>
              <a:rPr lang="fr-FR" sz="1600" dirty="0">
                <a:solidFill>
                  <a:schemeClr val="bg1"/>
                </a:solidFill>
              </a:rPr>
              <a:t>    - </a:t>
            </a:r>
            <a:r>
              <a:rPr lang="fr-FR" sz="1600" dirty="0" err="1">
                <a:solidFill>
                  <a:schemeClr val="bg1"/>
                </a:solidFill>
              </a:rPr>
              <a:t>name</a:t>
            </a:r>
            <a:r>
              <a:rPr lang="fr-FR" sz="1600" dirty="0">
                <a:solidFill>
                  <a:schemeClr val="bg1"/>
                </a:solidFill>
              </a:rPr>
              <a:t>: Afficher les détails de configuration pour les serveurs web</a:t>
            </a:r>
          </a:p>
          <a:p>
            <a:r>
              <a:rPr lang="fr-FR" sz="1600" dirty="0">
                <a:solidFill>
                  <a:schemeClr val="bg1"/>
                </a:solidFill>
              </a:rPr>
              <a:t>      </a:t>
            </a:r>
            <a:r>
              <a:rPr lang="fr-FR" sz="1600" dirty="0" err="1">
                <a:solidFill>
                  <a:schemeClr val="bg1"/>
                </a:solidFill>
              </a:rPr>
              <a:t>debug</a:t>
            </a:r>
            <a:r>
              <a:rPr lang="fr-FR" sz="1600" dirty="0">
                <a:solidFill>
                  <a:schemeClr val="bg1"/>
                </a:solidFill>
              </a:rPr>
              <a:t>:</a:t>
            </a:r>
          </a:p>
          <a:p>
            <a:r>
              <a:rPr lang="fr-FR" sz="1600" dirty="0">
                <a:solidFill>
                  <a:schemeClr val="bg1"/>
                </a:solidFill>
              </a:rPr>
              <a:t>        msg: "Serveur {{ </a:t>
            </a:r>
            <a:r>
              <a:rPr lang="fr-FR" sz="1600" dirty="0" err="1">
                <a:solidFill>
                  <a:schemeClr val="bg1"/>
                </a:solidFill>
              </a:rPr>
              <a:t>inventory_hostname</a:t>
            </a:r>
            <a:r>
              <a:rPr lang="fr-FR" sz="1600" dirty="0">
                <a:solidFill>
                  <a:schemeClr val="bg1"/>
                </a:solidFill>
              </a:rPr>
              <a:t> }}: Version de Nginx - {{ </a:t>
            </a:r>
            <a:r>
              <a:rPr lang="fr-FR" sz="1600" dirty="0" err="1">
                <a:solidFill>
                  <a:schemeClr val="bg1"/>
                </a:solidFill>
              </a:rPr>
              <a:t>nginx_version</a:t>
            </a:r>
            <a:r>
              <a:rPr lang="fr-FR" sz="1600" dirty="0">
                <a:solidFill>
                  <a:schemeClr val="bg1"/>
                </a:solidFill>
              </a:rPr>
              <a:t> }}, Port HTTP - {{ </a:t>
            </a:r>
            <a:r>
              <a:rPr lang="fr-FR" sz="1600" dirty="0" err="1">
                <a:solidFill>
                  <a:schemeClr val="bg1"/>
                </a:solidFill>
              </a:rPr>
              <a:t>http_port</a:t>
            </a:r>
            <a:r>
              <a:rPr lang="fr-FR" sz="1600" dirty="0">
                <a:solidFill>
                  <a:schemeClr val="bg1"/>
                </a:solidFill>
              </a:rPr>
              <a:t> }}"</a:t>
            </a:r>
          </a:p>
        </p:txBody>
      </p:sp>
      <p:sp>
        <p:nvSpPr>
          <p:cNvPr id="31" name="ZoneTexte 30">
            <a:extLst>
              <a:ext uri="{FF2B5EF4-FFF2-40B4-BE49-F238E27FC236}">
                <a16:creationId xmlns:a16="http://schemas.microsoft.com/office/drawing/2014/main" id="{CB41A72E-7594-3A54-8B11-3CCC6CFF1685}"/>
              </a:ext>
            </a:extLst>
          </p:cNvPr>
          <p:cNvSpPr txBox="1"/>
          <p:nvPr/>
        </p:nvSpPr>
        <p:spPr>
          <a:xfrm>
            <a:off x="8656329" y="2451650"/>
            <a:ext cx="3258919" cy="369332"/>
          </a:xfrm>
          <a:prstGeom prst="rect">
            <a:avLst/>
          </a:prstGeom>
          <a:solidFill>
            <a:schemeClr val="tx1">
              <a:lumMod val="85000"/>
              <a:lumOff val="15000"/>
            </a:schemeClr>
          </a:solidFill>
        </p:spPr>
        <p:txBody>
          <a:bodyPr wrap="square">
            <a:spAutoFit/>
          </a:bodyPr>
          <a:lstStyle/>
          <a:p>
            <a:r>
              <a:rPr lang="fr-FR" dirty="0" err="1">
                <a:solidFill>
                  <a:schemeClr val="bg1"/>
                </a:solidFill>
              </a:rPr>
              <a:t>http_port</a:t>
            </a:r>
            <a:r>
              <a:rPr lang="fr-FR" dirty="0">
                <a:solidFill>
                  <a:schemeClr val="bg1"/>
                </a:solidFill>
              </a:rPr>
              <a:t>: 80</a:t>
            </a:r>
          </a:p>
        </p:txBody>
      </p:sp>
      <p:sp>
        <p:nvSpPr>
          <p:cNvPr id="34" name="ZoneTexte 33">
            <a:extLst>
              <a:ext uri="{FF2B5EF4-FFF2-40B4-BE49-F238E27FC236}">
                <a16:creationId xmlns:a16="http://schemas.microsoft.com/office/drawing/2014/main" id="{6AAFF6FE-B124-2026-ADB5-A5E3FAAF575A}"/>
              </a:ext>
            </a:extLst>
          </p:cNvPr>
          <p:cNvSpPr txBox="1"/>
          <p:nvPr/>
        </p:nvSpPr>
        <p:spPr>
          <a:xfrm>
            <a:off x="8680097" y="1363434"/>
            <a:ext cx="2143539" cy="338554"/>
          </a:xfrm>
          <a:prstGeom prst="rect">
            <a:avLst/>
          </a:prstGeom>
          <a:noFill/>
        </p:spPr>
        <p:txBody>
          <a:bodyPr wrap="square">
            <a:spAutoFit/>
          </a:bodyPr>
          <a:lstStyle/>
          <a:p>
            <a:r>
              <a:rPr lang="fr-FR" sz="1600" b="1" i="0" dirty="0" err="1">
                <a:solidFill>
                  <a:srgbClr val="FFC000"/>
                </a:solidFill>
                <a:effectLst/>
                <a:latin typeface="Söhne Mono"/>
              </a:rPr>
              <a:t>host_vars</a:t>
            </a:r>
            <a:r>
              <a:rPr lang="fr-FR" sz="1600" b="1" i="0" dirty="0">
                <a:solidFill>
                  <a:srgbClr val="FFFF00"/>
                </a:solidFill>
                <a:effectLst/>
                <a:latin typeface="Söhne Mono"/>
              </a:rPr>
              <a:t>/web1.yml</a:t>
            </a:r>
            <a:endParaRPr lang="fr-FR" sz="1600" dirty="0">
              <a:solidFill>
                <a:srgbClr val="FFFF00"/>
              </a:solidFill>
            </a:endParaRPr>
          </a:p>
        </p:txBody>
      </p:sp>
      <p:sp>
        <p:nvSpPr>
          <p:cNvPr id="35" name="ZoneTexte 34">
            <a:extLst>
              <a:ext uri="{FF2B5EF4-FFF2-40B4-BE49-F238E27FC236}">
                <a16:creationId xmlns:a16="http://schemas.microsoft.com/office/drawing/2014/main" id="{BCF7873E-0A17-CD66-9F1E-EB21E96732C9}"/>
              </a:ext>
            </a:extLst>
          </p:cNvPr>
          <p:cNvSpPr txBox="1"/>
          <p:nvPr/>
        </p:nvSpPr>
        <p:spPr>
          <a:xfrm>
            <a:off x="8656329" y="2113096"/>
            <a:ext cx="2143539" cy="338554"/>
          </a:xfrm>
          <a:prstGeom prst="rect">
            <a:avLst/>
          </a:prstGeom>
          <a:noFill/>
        </p:spPr>
        <p:txBody>
          <a:bodyPr wrap="square">
            <a:spAutoFit/>
          </a:bodyPr>
          <a:lstStyle/>
          <a:p>
            <a:r>
              <a:rPr lang="fr-FR" sz="1600" b="1" dirty="0" err="1">
                <a:solidFill>
                  <a:srgbClr val="FFC000"/>
                </a:solidFill>
                <a:latin typeface="Söhne Mono"/>
              </a:rPr>
              <a:t>group</a:t>
            </a:r>
            <a:r>
              <a:rPr lang="fr-FR" sz="1600" b="1" i="0" dirty="0" err="1">
                <a:solidFill>
                  <a:srgbClr val="FFC000"/>
                </a:solidFill>
                <a:effectLst/>
                <a:latin typeface="Söhne Mono"/>
              </a:rPr>
              <a:t>_vars</a:t>
            </a:r>
            <a:r>
              <a:rPr lang="fr-FR" sz="1600" b="1" i="0" dirty="0">
                <a:solidFill>
                  <a:srgbClr val="FFFF00"/>
                </a:solidFill>
                <a:effectLst/>
                <a:latin typeface="Söhne Mono"/>
              </a:rPr>
              <a:t>/web1.yml</a:t>
            </a:r>
            <a:endParaRPr lang="fr-FR" sz="1600" dirty="0">
              <a:solidFill>
                <a:srgbClr val="FFFF00"/>
              </a:solidFill>
            </a:endParaRPr>
          </a:p>
        </p:txBody>
      </p:sp>
      <p:sp>
        <p:nvSpPr>
          <p:cNvPr id="36" name="ZoneTexte 35">
            <a:extLst>
              <a:ext uri="{FF2B5EF4-FFF2-40B4-BE49-F238E27FC236}">
                <a16:creationId xmlns:a16="http://schemas.microsoft.com/office/drawing/2014/main" id="{7AE50E73-8EF1-9140-1360-739451E83F69}"/>
              </a:ext>
            </a:extLst>
          </p:cNvPr>
          <p:cNvSpPr txBox="1"/>
          <p:nvPr/>
        </p:nvSpPr>
        <p:spPr>
          <a:xfrm>
            <a:off x="5705199" y="1209992"/>
            <a:ext cx="2143539" cy="338554"/>
          </a:xfrm>
          <a:prstGeom prst="rect">
            <a:avLst/>
          </a:prstGeom>
          <a:noFill/>
        </p:spPr>
        <p:txBody>
          <a:bodyPr wrap="square">
            <a:spAutoFit/>
          </a:bodyPr>
          <a:lstStyle/>
          <a:p>
            <a:r>
              <a:rPr lang="fr-FR" sz="1600" b="1" i="0" dirty="0">
                <a:solidFill>
                  <a:srgbClr val="FFFF00"/>
                </a:solidFill>
                <a:effectLst/>
                <a:latin typeface="Söhne Mono"/>
              </a:rPr>
              <a:t>Hosts.ini</a:t>
            </a:r>
            <a:endParaRPr lang="fr-FR" sz="1600" dirty="0">
              <a:solidFill>
                <a:srgbClr val="FFFF00"/>
              </a:solidFill>
            </a:endParaRPr>
          </a:p>
        </p:txBody>
      </p:sp>
      <p:sp>
        <p:nvSpPr>
          <p:cNvPr id="37" name="ZoneTexte 36">
            <a:extLst>
              <a:ext uri="{FF2B5EF4-FFF2-40B4-BE49-F238E27FC236}">
                <a16:creationId xmlns:a16="http://schemas.microsoft.com/office/drawing/2014/main" id="{0C934116-B384-D672-077E-48BC4A6D84E3}"/>
              </a:ext>
            </a:extLst>
          </p:cNvPr>
          <p:cNvSpPr txBox="1"/>
          <p:nvPr/>
        </p:nvSpPr>
        <p:spPr>
          <a:xfrm>
            <a:off x="10570185" y="2941608"/>
            <a:ext cx="1345063" cy="338554"/>
          </a:xfrm>
          <a:prstGeom prst="rect">
            <a:avLst/>
          </a:prstGeom>
          <a:noFill/>
        </p:spPr>
        <p:txBody>
          <a:bodyPr wrap="square">
            <a:spAutoFit/>
          </a:bodyPr>
          <a:lstStyle/>
          <a:p>
            <a:r>
              <a:rPr lang="fr-FR" sz="1600" b="1" dirty="0" err="1">
                <a:solidFill>
                  <a:srgbClr val="FFFF00"/>
                </a:solidFill>
                <a:latin typeface="Söhne Mono"/>
              </a:rPr>
              <a:t>playbook</a:t>
            </a:r>
            <a:r>
              <a:rPr lang="fr-FR" sz="1600" b="1" i="0" dirty="0" err="1">
                <a:solidFill>
                  <a:srgbClr val="FFFF00"/>
                </a:solidFill>
                <a:effectLst/>
                <a:latin typeface="Söhne Mono"/>
              </a:rPr>
              <a:t>.yml</a:t>
            </a:r>
            <a:endParaRPr lang="fr-FR" sz="1600" dirty="0">
              <a:solidFill>
                <a:srgbClr val="FFFF00"/>
              </a:solidFill>
            </a:endParaRPr>
          </a:p>
        </p:txBody>
      </p:sp>
    </p:spTree>
    <p:extLst>
      <p:ext uri="{BB962C8B-B14F-4D97-AF65-F5344CB8AC3E}">
        <p14:creationId xmlns:p14="http://schemas.microsoft.com/office/powerpoint/2010/main" val="18034232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55</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000" dirty="0">
                <a:solidFill>
                  <a:schemeClr val="bg1"/>
                </a:solidFill>
                <a:latin typeface="Arial Black" panose="020B0A04020102020204" pitchFamily="34" charset="0"/>
                <a:ea typeface="Calibri" panose="020F0502020204030204" pitchFamily="34" charset="0"/>
                <a:cs typeface="Calibri" panose="020F0502020204030204" pitchFamily="34" charset="0"/>
              </a:rPr>
              <a:t>P</a:t>
            </a:r>
            <a:r>
              <a:rPr lang="fr-FR" sz="3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récédence</a:t>
            </a:r>
            <a:r>
              <a:rPr lang="fr-FR" sz="30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r>
              <a:rPr lang="fr-FR" sz="3000" dirty="0">
                <a:solidFill>
                  <a:schemeClr val="bg1"/>
                </a:solidFill>
                <a:latin typeface="Arial Black" panose="020B0A04020102020204" pitchFamily="34" charset="0"/>
                <a:ea typeface="Calibri" panose="020F0502020204030204" pitchFamily="34" charset="0"/>
                <a:cs typeface="Calibri" panose="020F0502020204030204" pitchFamily="34" charset="0"/>
              </a:rPr>
              <a:t>d</a:t>
            </a:r>
            <a:r>
              <a:rPr lang="fr-FR" sz="3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es variables Ansible</a:t>
            </a:r>
            <a:endParaRPr lang="fr-FR" sz="3000" dirty="0">
              <a:solidFill>
                <a:schemeClr val="bg1"/>
              </a:solidFill>
            </a:endParaRPr>
          </a:p>
        </p:txBody>
      </p:sp>
      <p:sp>
        <p:nvSpPr>
          <p:cNvPr id="17" name="ZoneTexte 16">
            <a:extLst>
              <a:ext uri="{FF2B5EF4-FFF2-40B4-BE49-F238E27FC236}">
                <a16:creationId xmlns:a16="http://schemas.microsoft.com/office/drawing/2014/main" id="{A815325E-AF82-7E22-A30C-7DDEE66667EB}"/>
              </a:ext>
            </a:extLst>
          </p:cNvPr>
          <p:cNvSpPr txBox="1"/>
          <p:nvPr/>
        </p:nvSpPr>
        <p:spPr>
          <a:xfrm>
            <a:off x="172479" y="1295437"/>
            <a:ext cx="5048878" cy="369332"/>
          </a:xfrm>
          <a:prstGeom prst="rect">
            <a:avLst/>
          </a:prstGeom>
          <a:solidFill>
            <a:srgbClr val="FFFF00"/>
          </a:solidFill>
        </p:spPr>
        <p:txBody>
          <a:bodyPr wrap="square">
            <a:spAutoFit/>
          </a:bodyPr>
          <a:lstStyle/>
          <a:p>
            <a:pPr algn="ctr"/>
            <a:r>
              <a:rPr lang="fr-FR" b="1" dirty="0">
                <a:latin typeface="Calibri"/>
                <a:cs typeface="Calibri"/>
              </a:rPr>
              <a:t>Structure typique d’un projet Ansible</a:t>
            </a:r>
            <a:endParaRPr lang="fr-FR" dirty="0"/>
          </a:p>
        </p:txBody>
      </p:sp>
      <p:sp>
        <p:nvSpPr>
          <p:cNvPr id="12" name="ZoneTexte 11">
            <a:extLst>
              <a:ext uri="{FF2B5EF4-FFF2-40B4-BE49-F238E27FC236}">
                <a16:creationId xmlns:a16="http://schemas.microsoft.com/office/drawing/2014/main" id="{239B1485-F981-B6D0-E8A1-BC5E1633AC82}"/>
              </a:ext>
            </a:extLst>
          </p:cNvPr>
          <p:cNvSpPr txBox="1"/>
          <p:nvPr/>
        </p:nvSpPr>
        <p:spPr>
          <a:xfrm>
            <a:off x="172478" y="1729133"/>
            <a:ext cx="3913385" cy="3539430"/>
          </a:xfrm>
          <a:prstGeom prst="rect">
            <a:avLst/>
          </a:prstGeom>
          <a:noFill/>
        </p:spPr>
        <p:txBody>
          <a:bodyPr wrap="square">
            <a:spAutoFit/>
          </a:bodyPr>
          <a:lstStyle/>
          <a:p>
            <a:r>
              <a:rPr lang="fr-FR" sz="1400" dirty="0" err="1">
                <a:solidFill>
                  <a:schemeClr val="bg1"/>
                </a:solidFill>
                <a:latin typeface="Courier New" panose="02070309020205020404" pitchFamily="49" charset="0"/>
                <a:cs typeface="Courier New" panose="02070309020205020404" pitchFamily="49" charset="0"/>
              </a:rPr>
              <a:t>my_ansible_project</a:t>
            </a:r>
            <a:r>
              <a:rPr lang="fr-FR" sz="1400" dirty="0">
                <a:solidFill>
                  <a:schemeClr val="bg1"/>
                </a:solidFill>
                <a:latin typeface="Courier New" panose="02070309020205020404" pitchFamily="49" charset="0"/>
                <a:cs typeface="Courier New" panose="02070309020205020404" pitchFamily="49" charset="0"/>
              </a:rPr>
              <a:t>/</a:t>
            </a:r>
          </a:p>
          <a:p>
            <a:r>
              <a:rPr lang="fr-FR" sz="1400" dirty="0">
                <a:solidFill>
                  <a:schemeClr val="bg1"/>
                </a:solidFill>
                <a:latin typeface="Courier New" panose="02070309020205020404" pitchFamily="49" charset="0"/>
                <a:cs typeface="Courier New" panose="02070309020205020404" pitchFamily="49" charset="0"/>
              </a:rPr>
              <a:t>├── </a:t>
            </a:r>
            <a:r>
              <a:rPr lang="fr-FR" sz="1400" b="1" dirty="0" err="1">
                <a:solidFill>
                  <a:srgbClr val="00B0F0"/>
                </a:solidFill>
                <a:latin typeface="Courier New" panose="02070309020205020404" pitchFamily="49" charset="0"/>
                <a:cs typeface="Courier New" panose="02070309020205020404" pitchFamily="49" charset="0"/>
              </a:rPr>
              <a:t>group_vars</a:t>
            </a:r>
            <a:r>
              <a:rPr lang="fr-FR" sz="1400" b="1" dirty="0">
                <a:solidFill>
                  <a:srgbClr val="00B0F0"/>
                </a:solidFill>
                <a:latin typeface="Courier New" panose="02070309020205020404" pitchFamily="49" charset="0"/>
                <a:cs typeface="Courier New" panose="02070309020205020404" pitchFamily="49" charset="0"/>
              </a:rPr>
              <a:t>/</a:t>
            </a:r>
          </a:p>
          <a:p>
            <a:r>
              <a:rPr lang="fr-FR" sz="1400" dirty="0">
                <a:solidFill>
                  <a:schemeClr val="bg1"/>
                </a:solidFill>
                <a:latin typeface="Courier New" panose="02070309020205020404" pitchFamily="49" charset="0"/>
                <a:cs typeface="Courier New" panose="02070309020205020404" pitchFamily="49" charset="0"/>
              </a:rPr>
              <a:t>│   ├── </a:t>
            </a:r>
            <a:r>
              <a:rPr lang="fr-FR" sz="1400" dirty="0" err="1">
                <a:solidFill>
                  <a:srgbClr val="00B0F0"/>
                </a:solidFill>
                <a:latin typeface="Courier New" panose="02070309020205020404" pitchFamily="49" charset="0"/>
                <a:cs typeface="Courier New" panose="02070309020205020404" pitchFamily="49" charset="0"/>
              </a:rPr>
              <a:t>all.yml</a:t>
            </a:r>
            <a:r>
              <a:rPr lang="fr-FR" sz="1400" dirty="0">
                <a:solidFill>
                  <a:srgbClr val="00B0F0"/>
                </a:solidFill>
                <a:latin typeface="Courier New" panose="02070309020205020404" pitchFamily="49" charset="0"/>
                <a:cs typeface="Courier New" panose="02070309020205020404" pitchFamily="49" charset="0"/>
              </a:rPr>
              <a:t>               </a:t>
            </a:r>
            <a:r>
              <a:rPr lang="fr-FR" sz="1400" dirty="0">
                <a:solidFill>
                  <a:schemeClr val="bg1"/>
                </a:solidFill>
                <a:latin typeface="Courier New" panose="02070309020205020404" pitchFamily="49" charset="0"/>
                <a:cs typeface="Courier New" panose="02070309020205020404" pitchFamily="49" charset="0"/>
              </a:rPr>
              <a:t>	</a:t>
            </a:r>
          </a:p>
          <a:p>
            <a:r>
              <a:rPr lang="fr-FR" sz="1400" dirty="0">
                <a:solidFill>
                  <a:schemeClr val="bg1"/>
                </a:solidFill>
                <a:latin typeface="Courier New" panose="02070309020205020404" pitchFamily="49" charset="0"/>
                <a:cs typeface="Courier New" panose="02070309020205020404" pitchFamily="49" charset="0"/>
              </a:rPr>
              <a:t>│   ├── </a:t>
            </a:r>
            <a:r>
              <a:rPr lang="fr-FR" sz="1400" dirty="0" err="1">
                <a:solidFill>
                  <a:srgbClr val="00B0F0"/>
                </a:solidFill>
                <a:latin typeface="Courier New" panose="02070309020205020404" pitchFamily="49" charset="0"/>
                <a:cs typeface="Courier New" panose="02070309020205020404" pitchFamily="49" charset="0"/>
              </a:rPr>
              <a:t>web_servers.yml</a:t>
            </a:r>
            <a:endParaRPr lang="fr-FR" sz="1400" dirty="0">
              <a:solidFill>
                <a:schemeClr val="bg1"/>
              </a:solidFill>
              <a:latin typeface="Courier New" panose="02070309020205020404" pitchFamily="49" charset="0"/>
              <a:cs typeface="Courier New" panose="02070309020205020404" pitchFamily="49" charset="0"/>
            </a:endParaRPr>
          </a:p>
          <a:p>
            <a:r>
              <a:rPr lang="fr-FR" sz="1400" dirty="0">
                <a:solidFill>
                  <a:schemeClr val="bg1"/>
                </a:solidFill>
                <a:latin typeface="Courier New" panose="02070309020205020404" pitchFamily="49" charset="0"/>
                <a:cs typeface="Courier New" panose="02070309020205020404" pitchFamily="49" charset="0"/>
              </a:rPr>
              <a:t>│   └── </a:t>
            </a:r>
            <a:r>
              <a:rPr lang="fr-FR" sz="1400" dirty="0" err="1">
                <a:solidFill>
                  <a:srgbClr val="00B0F0"/>
                </a:solidFill>
                <a:latin typeface="Courier New" panose="02070309020205020404" pitchFamily="49" charset="0"/>
                <a:cs typeface="Courier New" panose="02070309020205020404" pitchFamily="49" charset="0"/>
              </a:rPr>
              <a:t>db_servers.yml</a:t>
            </a:r>
            <a:r>
              <a:rPr lang="fr-FR" sz="1400" dirty="0">
                <a:solidFill>
                  <a:srgbClr val="00B0F0"/>
                </a:solidFill>
                <a:latin typeface="Courier New" panose="02070309020205020404" pitchFamily="49" charset="0"/>
                <a:cs typeface="Courier New" panose="02070309020205020404" pitchFamily="49" charset="0"/>
              </a:rPr>
              <a:t>    </a:t>
            </a:r>
            <a:r>
              <a:rPr lang="fr-FR" sz="1400" dirty="0">
                <a:solidFill>
                  <a:schemeClr val="bg1"/>
                </a:solidFill>
                <a:latin typeface="Courier New" panose="02070309020205020404" pitchFamily="49" charset="0"/>
                <a:cs typeface="Courier New" panose="02070309020205020404" pitchFamily="49" charset="0"/>
              </a:rPr>
              <a:t>	</a:t>
            </a:r>
          </a:p>
          <a:p>
            <a:r>
              <a:rPr lang="fr-FR" sz="1400" dirty="0">
                <a:solidFill>
                  <a:schemeClr val="bg1"/>
                </a:solidFill>
                <a:latin typeface="Courier New" panose="02070309020205020404" pitchFamily="49" charset="0"/>
                <a:cs typeface="Courier New" panose="02070309020205020404" pitchFamily="49" charset="0"/>
              </a:rPr>
              <a:t>├── </a:t>
            </a:r>
            <a:r>
              <a:rPr lang="fr-FR" sz="1400" b="1" dirty="0" err="1">
                <a:solidFill>
                  <a:srgbClr val="92D050"/>
                </a:solidFill>
                <a:latin typeface="Courier New" panose="02070309020205020404" pitchFamily="49" charset="0"/>
                <a:cs typeface="Courier New" panose="02070309020205020404" pitchFamily="49" charset="0"/>
              </a:rPr>
              <a:t>host_vars</a:t>
            </a:r>
            <a:r>
              <a:rPr lang="fr-FR" sz="1400" b="1" dirty="0">
                <a:solidFill>
                  <a:srgbClr val="92D050"/>
                </a:solidFill>
                <a:latin typeface="Courier New" panose="02070309020205020404" pitchFamily="49" charset="0"/>
                <a:cs typeface="Courier New" panose="02070309020205020404" pitchFamily="49" charset="0"/>
              </a:rPr>
              <a:t>/</a:t>
            </a:r>
          </a:p>
          <a:p>
            <a:r>
              <a:rPr lang="fr-FR" sz="1400" dirty="0">
                <a:solidFill>
                  <a:schemeClr val="bg1"/>
                </a:solidFill>
                <a:latin typeface="Courier New" panose="02070309020205020404" pitchFamily="49" charset="0"/>
                <a:cs typeface="Courier New" panose="02070309020205020404" pitchFamily="49" charset="0"/>
              </a:rPr>
              <a:t>│   ├── </a:t>
            </a:r>
            <a:r>
              <a:rPr lang="fr-FR" sz="1400" dirty="0">
                <a:solidFill>
                  <a:srgbClr val="92D050"/>
                </a:solidFill>
                <a:latin typeface="Courier New" panose="02070309020205020404" pitchFamily="49" charset="0"/>
                <a:cs typeface="Courier New" panose="02070309020205020404" pitchFamily="49" charset="0"/>
              </a:rPr>
              <a:t>web1.yml</a:t>
            </a:r>
            <a:endParaRPr lang="fr-FR" sz="1400" dirty="0">
              <a:solidFill>
                <a:schemeClr val="bg1"/>
              </a:solidFill>
              <a:latin typeface="Courier New" panose="02070309020205020404" pitchFamily="49" charset="0"/>
              <a:cs typeface="Courier New" panose="02070309020205020404" pitchFamily="49" charset="0"/>
            </a:endParaRPr>
          </a:p>
          <a:p>
            <a:r>
              <a:rPr lang="fr-FR" sz="1400" dirty="0">
                <a:solidFill>
                  <a:schemeClr val="bg1"/>
                </a:solidFill>
                <a:latin typeface="Courier New" panose="02070309020205020404" pitchFamily="49" charset="0"/>
                <a:cs typeface="Courier New" panose="02070309020205020404" pitchFamily="49" charset="0"/>
              </a:rPr>
              <a:t>│   └── </a:t>
            </a:r>
            <a:r>
              <a:rPr lang="fr-FR" sz="1400" dirty="0">
                <a:solidFill>
                  <a:srgbClr val="92D050"/>
                </a:solidFill>
                <a:latin typeface="Courier New" panose="02070309020205020404" pitchFamily="49" charset="0"/>
                <a:cs typeface="Courier New" panose="02070309020205020404" pitchFamily="49" charset="0"/>
              </a:rPr>
              <a:t>db1.yml                 </a:t>
            </a:r>
            <a:r>
              <a:rPr lang="fr-FR" sz="1400" dirty="0">
                <a:solidFill>
                  <a:schemeClr val="bg1"/>
                </a:solidFill>
                <a:latin typeface="Courier New" panose="02070309020205020404" pitchFamily="49" charset="0"/>
                <a:cs typeface="Courier New" panose="02070309020205020404" pitchFamily="49" charset="0"/>
              </a:rPr>
              <a:t>	</a:t>
            </a:r>
          </a:p>
          <a:p>
            <a:r>
              <a:rPr lang="fr-FR" sz="1400" dirty="0">
                <a:solidFill>
                  <a:schemeClr val="bg1"/>
                </a:solidFill>
                <a:latin typeface="Courier New" panose="02070309020205020404" pitchFamily="49" charset="0"/>
                <a:cs typeface="Courier New" panose="02070309020205020404" pitchFamily="49" charset="0"/>
              </a:rPr>
              <a:t>├── </a:t>
            </a:r>
            <a:r>
              <a:rPr lang="fr-FR" sz="1400" b="1" dirty="0" err="1">
                <a:solidFill>
                  <a:srgbClr val="FFFF00"/>
                </a:solidFill>
                <a:latin typeface="Courier New" panose="02070309020205020404" pitchFamily="49" charset="0"/>
                <a:cs typeface="Courier New" panose="02070309020205020404" pitchFamily="49" charset="0"/>
              </a:rPr>
              <a:t>inventory</a:t>
            </a:r>
            <a:r>
              <a:rPr lang="fr-FR" sz="1400" b="1" dirty="0">
                <a:solidFill>
                  <a:srgbClr val="FFFF00"/>
                </a:solidFill>
                <a:latin typeface="Courier New" panose="02070309020205020404" pitchFamily="49" charset="0"/>
                <a:cs typeface="Courier New" panose="02070309020205020404" pitchFamily="49" charset="0"/>
              </a:rPr>
              <a:t>/</a:t>
            </a:r>
          </a:p>
          <a:p>
            <a:r>
              <a:rPr lang="fr-FR" sz="1400" dirty="0">
                <a:solidFill>
                  <a:schemeClr val="bg1"/>
                </a:solidFill>
                <a:latin typeface="Courier New" panose="02070309020205020404" pitchFamily="49" charset="0"/>
                <a:cs typeface="Courier New" panose="02070309020205020404" pitchFamily="49" charset="0"/>
              </a:rPr>
              <a:t>│   ├── </a:t>
            </a:r>
            <a:r>
              <a:rPr lang="fr-FR" sz="1400" b="1" dirty="0">
                <a:solidFill>
                  <a:srgbClr val="FFFF00"/>
                </a:solidFill>
                <a:latin typeface="Courier New" panose="02070309020205020404" pitchFamily="49" charset="0"/>
                <a:cs typeface="Courier New" panose="02070309020205020404" pitchFamily="49" charset="0"/>
              </a:rPr>
              <a:t>hosts.ini               </a:t>
            </a:r>
            <a:r>
              <a:rPr lang="fr-FR" sz="1400" dirty="0">
                <a:solidFill>
                  <a:schemeClr val="bg1"/>
                </a:solidFill>
                <a:latin typeface="Courier New" panose="02070309020205020404" pitchFamily="49" charset="0"/>
                <a:cs typeface="Courier New" panose="02070309020205020404" pitchFamily="49" charset="0"/>
              </a:rPr>
              <a:t>	</a:t>
            </a:r>
          </a:p>
          <a:p>
            <a:r>
              <a:rPr lang="fr-FR" sz="1400" dirty="0">
                <a:solidFill>
                  <a:schemeClr val="bg1"/>
                </a:solidFill>
                <a:latin typeface="Courier New" panose="02070309020205020404" pitchFamily="49" charset="0"/>
                <a:cs typeface="Courier New" panose="02070309020205020404" pitchFamily="49" charset="0"/>
              </a:rPr>
              <a:t>│   ├── </a:t>
            </a:r>
            <a:r>
              <a:rPr lang="fr-FR" sz="1400" dirty="0" err="1">
                <a:solidFill>
                  <a:srgbClr val="FFFF00"/>
                </a:solidFill>
                <a:latin typeface="Courier New" panose="02070309020205020404" pitchFamily="49" charset="0"/>
                <a:cs typeface="Courier New" panose="02070309020205020404" pitchFamily="49" charset="0"/>
              </a:rPr>
              <a:t>group_vars</a:t>
            </a:r>
            <a:r>
              <a:rPr lang="fr-FR" sz="1400" dirty="0">
                <a:solidFill>
                  <a:srgbClr val="FFFF00"/>
                </a:solidFill>
                <a:latin typeface="Courier New" panose="02070309020205020404" pitchFamily="49" charset="0"/>
                <a:cs typeface="Courier New" panose="02070309020205020404" pitchFamily="49" charset="0"/>
              </a:rPr>
              <a:t>/</a:t>
            </a:r>
          </a:p>
          <a:p>
            <a:r>
              <a:rPr lang="fr-FR" sz="1400" dirty="0">
                <a:solidFill>
                  <a:schemeClr val="bg1"/>
                </a:solidFill>
                <a:latin typeface="Courier New" panose="02070309020205020404" pitchFamily="49" charset="0"/>
                <a:cs typeface="Courier New" panose="02070309020205020404" pitchFamily="49" charset="0"/>
              </a:rPr>
              <a:t>│   │   ├── </a:t>
            </a:r>
            <a:r>
              <a:rPr lang="fr-FR" sz="1400" dirty="0" err="1">
                <a:solidFill>
                  <a:srgbClr val="FFFF00"/>
                </a:solidFill>
                <a:latin typeface="Courier New" panose="02070309020205020404" pitchFamily="49" charset="0"/>
                <a:cs typeface="Courier New" panose="02070309020205020404" pitchFamily="49" charset="0"/>
              </a:rPr>
              <a:t>all.yml</a:t>
            </a:r>
            <a:r>
              <a:rPr lang="fr-FR" sz="1400" dirty="0">
                <a:solidFill>
                  <a:srgbClr val="FFFF00"/>
                </a:solidFill>
                <a:latin typeface="Courier New" panose="02070309020205020404" pitchFamily="49" charset="0"/>
                <a:cs typeface="Courier New" panose="02070309020205020404" pitchFamily="49" charset="0"/>
              </a:rPr>
              <a:t>             </a:t>
            </a:r>
            <a:r>
              <a:rPr lang="fr-FR" sz="1400" dirty="0">
                <a:solidFill>
                  <a:schemeClr val="bg1"/>
                </a:solidFill>
                <a:latin typeface="Courier New" panose="02070309020205020404" pitchFamily="49" charset="0"/>
                <a:cs typeface="Courier New" panose="02070309020205020404" pitchFamily="49" charset="0"/>
              </a:rPr>
              <a:t>	</a:t>
            </a:r>
          </a:p>
          <a:p>
            <a:r>
              <a:rPr lang="fr-FR" sz="1400" dirty="0">
                <a:solidFill>
                  <a:schemeClr val="bg1"/>
                </a:solidFill>
                <a:latin typeface="Courier New" panose="02070309020205020404" pitchFamily="49" charset="0"/>
                <a:cs typeface="Courier New" panose="02070309020205020404" pitchFamily="49" charset="0"/>
              </a:rPr>
              <a:t>│   │   ├── </a:t>
            </a:r>
            <a:r>
              <a:rPr lang="fr-FR" sz="1400" dirty="0" err="1">
                <a:solidFill>
                  <a:srgbClr val="FFFF00"/>
                </a:solidFill>
                <a:latin typeface="Courier New" panose="02070309020205020404" pitchFamily="49" charset="0"/>
                <a:cs typeface="Courier New" panose="02070309020205020404" pitchFamily="49" charset="0"/>
              </a:rPr>
              <a:t>web_servers.yml</a:t>
            </a:r>
            <a:r>
              <a:rPr lang="fr-FR" sz="1400" dirty="0">
                <a:solidFill>
                  <a:srgbClr val="FFFF00"/>
                </a:solidFill>
                <a:latin typeface="Courier New" panose="02070309020205020404" pitchFamily="49" charset="0"/>
                <a:cs typeface="Courier New" panose="02070309020205020404" pitchFamily="49" charset="0"/>
              </a:rPr>
              <a:t>   </a:t>
            </a:r>
          </a:p>
          <a:p>
            <a:r>
              <a:rPr lang="fr-FR" sz="1400" dirty="0">
                <a:solidFill>
                  <a:schemeClr val="bg1"/>
                </a:solidFill>
                <a:latin typeface="Courier New" panose="02070309020205020404" pitchFamily="49" charset="0"/>
                <a:cs typeface="Courier New" panose="02070309020205020404" pitchFamily="49" charset="0"/>
              </a:rPr>
              <a:t>│   │   └── </a:t>
            </a:r>
            <a:r>
              <a:rPr lang="fr-FR" sz="1400" dirty="0" err="1">
                <a:solidFill>
                  <a:srgbClr val="FFFF00"/>
                </a:solidFill>
                <a:latin typeface="Courier New" panose="02070309020205020404" pitchFamily="49" charset="0"/>
                <a:cs typeface="Courier New" panose="02070309020205020404" pitchFamily="49" charset="0"/>
              </a:rPr>
              <a:t>db_servers.yml</a:t>
            </a:r>
            <a:r>
              <a:rPr lang="fr-FR" sz="1400" dirty="0">
                <a:solidFill>
                  <a:srgbClr val="FFFF00"/>
                </a:solidFill>
                <a:latin typeface="Courier New" panose="02070309020205020404" pitchFamily="49" charset="0"/>
                <a:cs typeface="Courier New" panose="02070309020205020404" pitchFamily="49" charset="0"/>
              </a:rPr>
              <a:t>      </a:t>
            </a:r>
          </a:p>
          <a:p>
            <a:r>
              <a:rPr lang="fr-FR" sz="1400" dirty="0">
                <a:solidFill>
                  <a:schemeClr val="bg1"/>
                </a:solidFill>
                <a:latin typeface="Courier New" panose="02070309020205020404" pitchFamily="49" charset="0"/>
                <a:cs typeface="Courier New" panose="02070309020205020404" pitchFamily="49" charset="0"/>
              </a:rPr>
              <a:t>├── </a:t>
            </a:r>
            <a:r>
              <a:rPr lang="fr-FR" sz="1400" b="1" dirty="0" err="1">
                <a:solidFill>
                  <a:srgbClr val="FFC000"/>
                </a:solidFill>
                <a:latin typeface="Courier New" panose="02070309020205020404" pitchFamily="49" charset="0"/>
                <a:cs typeface="Courier New" panose="02070309020205020404" pitchFamily="49" charset="0"/>
              </a:rPr>
              <a:t>playbooks</a:t>
            </a:r>
            <a:r>
              <a:rPr lang="fr-FR" sz="1400" b="1" dirty="0">
                <a:solidFill>
                  <a:srgbClr val="FFC000"/>
                </a:solidFill>
                <a:latin typeface="Courier New" panose="02070309020205020404" pitchFamily="49" charset="0"/>
                <a:cs typeface="Courier New" panose="02070309020205020404" pitchFamily="49" charset="0"/>
              </a:rPr>
              <a:t>/</a:t>
            </a:r>
          </a:p>
          <a:p>
            <a:r>
              <a:rPr lang="fr-FR" sz="1400" dirty="0">
                <a:solidFill>
                  <a:schemeClr val="bg1"/>
                </a:solidFill>
                <a:latin typeface="Courier New" panose="02070309020205020404" pitchFamily="49" charset="0"/>
                <a:cs typeface="Courier New" panose="02070309020205020404" pitchFamily="49" charset="0"/>
              </a:rPr>
              <a:t>│   └── </a:t>
            </a:r>
            <a:r>
              <a:rPr lang="fr-FR" sz="1400" b="1" dirty="0" err="1">
                <a:solidFill>
                  <a:srgbClr val="FFC000"/>
                </a:solidFill>
                <a:latin typeface="Courier New" panose="02070309020205020404" pitchFamily="49" charset="0"/>
                <a:cs typeface="Courier New" panose="02070309020205020404" pitchFamily="49" charset="0"/>
              </a:rPr>
              <a:t>my_playbook.yml</a:t>
            </a:r>
            <a:endParaRPr lang="fr-FR" sz="1400" dirty="0">
              <a:solidFill>
                <a:schemeClr val="bg1"/>
              </a:solidFill>
              <a:latin typeface="Courier New" panose="02070309020205020404" pitchFamily="49" charset="0"/>
              <a:cs typeface="Courier New" panose="02070309020205020404" pitchFamily="49" charset="0"/>
            </a:endParaRPr>
          </a:p>
        </p:txBody>
      </p:sp>
      <p:sp>
        <p:nvSpPr>
          <p:cNvPr id="14" name="ZoneTexte 13">
            <a:extLst>
              <a:ext uri="{FF2B5EF4-FFF2-40B4-BE49-F238E27FC236}">
                <a16:creationId xmlns:a16="http://schemas.microsoft.com/office/drawing/2014/main" id="{6F9ADC0A-1B07-9DAE-3553-426BE09C6417}"/>
              </a:ext>
            </a:extLst>
          </p:cNvPr>
          <p:cNvSpPr txBox="1"/>
          <p:nvPr/>
        </p:nvSpPr>
        <p:spPr>
          <a:xfrm>
            <a:off x="5897914" y="1538088"/>
            <a:ext cx="6016478" cy="4524315"/>
          </a:xfrm>
          <a:prstGeom prst="rect">
            <a:avLst/>
          </a:prstGeom>
          <a:solidFill>
            <a:schemeClr val="tx1">
              <a:lumMod val="85000"/>
              <a:lumOff val="15000"/>
            </a:schemeClr>
          </a:solidFill>
        </p:spPr>
        <p:txBody>
          <a:bodyPr wrap="square">
            <a:spAutoFit/>
          </a:bodyPr>
          <a:lstStyle/>
          <a:p>
            <a:pPr marL="285750" indent="-285750">
              <a:buFont typeface="Wingdings" panose="05000000000000000000" pitchFamily="2" charset="2"/>
              <a:buChar char="§"/>
            </a:pPr>
            <a:r>
              <a:rPr lang="fr-FR" sz="1600" b="1" dirty="0" err="1">
                <a:solidFill>
                  <a:srgbClr val="00B0F0"/>
                </a:solidFill>
              </a:rPr>
              <a:t>group_vars</a:t>
            </a:r>
            <a:r>
              <a:rPr lang="fr-FR" sz="1600" b="1" dirty="0">
                <a:solidFill>
                  <a:srgbClr val="00B0F0"/>
                </a:solidFill>
              </a:rPr>
              <a:t>/</a:t>
            </a:r>
            <a:r>
              <a:rPr lang="fr-FR" sz="1600" b="1" dirty="0" err="1">
                <a:solidFill>
                  <a:srgbClr val="00B0F0"/>
                </a:solidFill>
              </a:rPr>
              <a:t>all.yml</a:t>
            </a:r>
            <a:r>
              <a:rPr lang="fr-FR" sz="1600" b="1" dirty="0">
                <a:solidFill>
                  <a:srgbClr val="00B0F0"/>
                </a:solidFill>
              </a:rPr>
              <a:t> </a:t>
            </a:r>
            <a:r>
              <a:rPr lang="fr-FR" sz="1600" dirty="0">
                <a:solidFill>
                  <a:schemeClr val="bg1"/>
                </a:solidFill>
              </a:rPr>
              <a:t>: Ce fichier contient des variables de groupe qui s'appliquent à tous les hôtes de l'inventaire, indépendamment de leur groupe.</a:t>
            </a:r>
          </a:p>
          <a:p>
            <a:endParaRPr lang="fr-FR" sz="1600" dirty="0">
              <a:solidFill>
                <a:schemeClr val="bg1"/>
              </a:solidFill>
            </a:endParaRPr>
          </a:p>
          <a:p>
            <a:pPr marL="285750" indent="-285750">
              <a:buFont typeface="Wingdings" panose="05000000000000000000" pitchFamily="2" charset="2"/>
              <a:buChar char="§"/>
            </a:pPr>
            <a:r>
              <a:rPr lang="fr-FR" sz="1600" b="1" dirty="0" err="1">
                <a:solidFill>
                  <a:srgbClr val="00B0F0"/>
                </a:solidFill>
              </a:rPr>
              <a:t>group_vars</a:t>
            </a:r>
            <a:r>
              <a:rPr lang="fr-FR" sz="1600" b="1" dirty="0">
                <a:solidFill>
                  <a:srgbClr val="00B0F0"/>
                </a:solidFill>
              </a:rPr>
              <a:t>/</a:t>
            </a:r>
            <a:r>
              <a:rPr lang="fr-FR" sz="1600" b="1" dirty="0" err="1">
                <a:solidFill>
                  <a:srgbClr val="00B0F0"/>
                </a:solidFill>
              </a:rPr>
              <a:t>web_servers.yml</a:t>
            </a:r>
            <a:r>
              <a:rPr lang="fr-FR" sz="1600" b="1" dirty="0">
                <a:solidFill>
                  <a:srgbClr val="00B0F0"/>
                </a:solidFill>
              </a:rPr>
              <a:t> </a:t>
            </a:r>
            <a:r>
              <a:rPr lang="fr-FR" sz="1600" b="1" dirty="0">
                <a:solidFill>
                  <a:schemeClr val="bg1"/>
                </a:solidFill>
              </a:rPr>
              <a:t>et </a:t>
            </a:r>
            <a:r>
              <a:rPr lang="fr-FR" sz="1600" b="1" dirty="0" err="1">
                <a:solidFill>
                  <a:srgbClr val="00B0F0"/>
                </a:solidFill>
              </a:rPr>
              <a:t>group_vars</a:t>
            </a:r>
            <a:r>
              <a:rPr lang="fr-FR" sz="1600" b="1" dirty="0">
                <a:solidFill>
                  <a:srgbClr val="00B0F0"/>
                </a:solidFill>
              </a:rPr>
              <a:t>/</a:t>
            </a:r>
            <a:r>
              <a:rPr lang="fr-FR" sz="1600" b="1" dirty="0" err="1">
                <a:solidFill>
                  <a:srgbClr val="00B0F0"/>
                </a:solidFill>
              </a:rPr>
              <a:t>db_servers.yml</a:t>
            </a:r>
            <a:r>
              <a:rPr lang="fr-FR" sz="1600" b="1" dirty="0">
                <a:solidFill>
                  <a:srgbClr val="00B0F0"/>
                </a:solidFill>
              </a:rPr>
              <a:t> </a:t>
            </a:r>
            <a:r>
              <a:rPr lang="fr-FR" sz="1600" dirty="0">
                <a:solidFill>
                  <a:schemeClr val="bg1"/>
                </a:solidFill>
              </a:rPr>
              <a:t>: Ces fichiers contiennent des variables de groupe spécifiques aux groupes d'hôtes </a:t>
            </a:r>
            <a:r>
              <a:rPr lang="fr-FR" sz="1600" dirty="0" err="1">
                <a:solidFill>
                  <a:schemeClr val="bg1"/>
                </a:solidFill>
              </a:rPr>
              <a:t>web_servers</a:t>
            </a:r>
            <a:r>
              <a:rPr lang="fr-FR" sz="1600" dirty="0">
                <a:solidFill>
                  <a:schemeClr val="bg1"/>
                </a:solidFill>
              </a:rPr>
              <a:t> et </a:t>
            </a:r>
            <a:r>
              <a:rPr lang="fr-FR" sz="1600" dirty="0" err="1">
                <a:solidFill>
                  <a:schemeClr val="bg1"/>
                </a:solidFill>
              </a:rPr>
              <a:t>db_servers</a:t>
            </a:r>
            <a:r>
              <a:rPr lang="fr-FR" sz="1600" dirty="0">
                <a:solidFill>
                  <a:schemeClr val="bg1"/>
                </a:solidFill>
              </a:rPr>
              <a:t>. </a:t>
            </a:r>
          </a:p>
          <a:p>
            <a:endParaRPr lang="fr-FR" sz="1600" dirty="0">
              <a:solidFill>
                <a:schemeClr val="bg1"/>
              </a:solidFill>
            </a:endParaRPr>
          </a:p>
          <a:p>
            <a:pPr marL="285750" indent="-285750">
              <a:buFont typeface="Wingdings" panose="05000000000000000000" pitchFamily="2" charset="2"/>
              <a:buChar char="§"/>
            </a:pPr>
            <a:r>
              <a:rPr lang="fr-FR" sz="1600" b="1" dirty="0" err="1">
                <a:solidFill>
                  <a:srgbClr val="92D050"/>
                </a:solidFill>
              </a:rPr>
              <a:t>host_vars</a:t>
            </a:r>
            <a:r>
              <a:rPr lang="fr-FR" sz="1600" b="1" dirty="0">
                <a:solidFill>
                  <a:srgbClr val="92D050"/>
                </a:solidFill>
              </a:rPr>
              <a:t>/</a:t>
            </a:r>
            <a:r>
              <a:rPr lang="fr-FR" sz="1600" dirty="0">
                <a:solidFill>
                  <a:schemeClr val="bg1"/>
                </a:solidFill>
              </a:rPr>
              <a:t>:</a:t>
            </a:r>
            <a:r>
              <a:rPr lang="fr-FR" sz="1600" b="1" dirty="0">
                <a:solidFill>
                  <a:srgbClr val="92D050"/>
                </a:solidFill>
              </a:rPr>
              <a:t> </a:t>
            </a:r>
            <a:r>
              <a:rPr lang="fr-FR" sz="1600" dirty="0">
                <a:solidFill>
                  <a:schemeClr val="bg1"/>
                </a:solidFill>
              </a:rPr>
              <a:t>Ce répertoire contient des fichiers de variables spécifiques à chaque hôte individuel. </a:t>
            </a:r>
          </a:p>
          <a:p>
            <a:endParaRPr lang="fr-FR" sz="1600" dirty="0">
              <a:solidFill>
                <a:schemeClr val="bg1"/>
              </a:solidFill>
            </a:endParaRPr>
          </a:p>
          <a:p>
            <a:pPr marL="285750" indent="-285750">
              <a:buFont typeface="Wingdings" panose="05000000000000000000" pitchFamily="2" charset="2"/>
              <a:buChar char="§"/>
            </a:pPr>
            <a:r>
              <a:rPr lang="fr-FR" sz="1600" b="1" dirty="0" err="1">
                <a:solidFill>
                  <a:srgbClr val="FFFF00"/>
                </a:solidFill>
              </a:rPr>
              <a:t>inventory</a:t>
            </a:r>
            <a:r>
              <a:rPr lang="fr-FR" sz="1600" b="1" dirty="0">
                <a:solidFill>
                  <a:srgbClr val="FFFF00"/>
                </a:solidFill>
              </a:rPr>
              <a:t>/</a:t>
            </a:r>
            <a:r>
              <a:rPr lang="fr-FR" sz="1600" b="1" dirty="0" err="1">
                <a:solidFill>
                  <a:srgbClr val="FFFF00"/>
                </a:solidFill>
              </a:rPr>
              <a:t>group_vars</a:t>
            </a:r>
            <a:r>
              <a:rPr lang="fr-FR" sz="1600" b="1" dirty="0">
                <a:solidFill>
                  <a:srgbClr val="FFFF00"/>
                </a:solidFill>
              </a:rPr>
              <a:t>/</a:t>
            </a:r>
            <a:r>
              <a:rPr lang="fr-FR" sz="1600" b="1" dirty="0" err="1">
                <a:solidFill>
                  <a:srgbClr val="FFFF00"/>
                </a:solidFill>
              </a:rPr>
              <a:t>all.yml</a:t>
            </a:r>
            <a:r>
              <a:rPr lang="fr-FR" sz="1600" b="1" dirty="0">
                <a:solidFill>
                  <a:srgbClr val="FFFF00"/>
                </a:solidFill>
              </a:rPr>
              <a:t> </a:t>
            </a:r>
            <a:r>
              <a:rPr lang="fr-FR" sz="1600" dirty="0">
                <a:solidFill>
                  <a:schemeClr val="bg1"/>
                </a:solidFill>
              </a:rPr>
              <a:t>: Ce fichier contient des variables de groupe communes à tous les hôtes de l'inventaire. </a:t>
            </a:r>
          </a:p>
          <a:p>
            <a:endParaRPr lang="fr-FR" sz="1600" dirty="0">
              <a:solidFill>
                <a:schemeClr val="bg1"/>
              </a:solidFill>
            </a:endParaRPr>
          </a:p>
          <a:p>
            <a:pPr marL="285750" indent="-285750">
              <a:buFont typeface="Wingdings" panose="05000000000000000000" pitchFamily="2" charset="2"/>
              <a:buChar char="§"/>
            </a:pPr>
            <a:r>
              <a:rPr lang="fr-FR" sz="1600" b="1" dirty="0" err="1">
                <a:solidFill>
                  <a:srgbClr val="FFFF00"/>
                </a:solidFill>
              </a:rPr>
              <a:t>inventory</a:t>
            </a:r>
            <a:r>
              <a:rPr lang="fr-FR" sz="1600" b="1" dirty="0">
                <a:solidFill>
                  <a:srgbClr val="FFFF00"/>
                </a:solidFill>
              </a:rPr>
              <a:t>/</a:t>
            </a:r>
            <a:r>
              <a:rPr lang="fr-FR" sz="1600" b="1" dirty="0" err="1">
                <a:solidFill>
                  <a:srgbClr val="FFFF00"/>
                </a:solidFill>
              </a:rPr>
              <a:t>group_vars</a:t>
            </a:r>
            <a:r>
              <a:rPr lang="fr-FR" sz="1600" b="1" dirty="0">
                <a:solidFill>
                  <a:srgbClr val="FFFF00"/>
                </a:solidFill>
              </a:rPr>
              <a:t>/</a:t>
            </a:r>
            <a:r>
              <a:rPr lang="fr-FR" sz="1600" b="1" dirty="0" err="1">
                <a:solidFill>
                  <a:srgbClr val="FFFF00"/>
                </a:solidFill>
              </a:rPr>
              <a:t>web_servers.yml</a:t>
            </a:r>
            <a:r>
              <a:rPr lang="fr-FR" sz="1600" b="1" dirty="0">
                <a:solidFill>
                  <a:srgbClr val="FFFF00"/>
                </a:solidFill>
              </a:rPr>
              <a:t> </a:t>
            </a:r>
            <a:r>
              <a:rPr lang="fr-FR" sz="1600" dirty="0">
                <a:solidFill>
                  <a:schemeClr val="bg1"/>
                </a:solidFill>
              </a:rPr>
              <a:t>et</a:t>
            </a:r>
            <a:r>
              <a:rPr lang="fr-FR" sz="1600" b="1" dirty="0">
                <a:solidFill>
                  <a:srgbClr val="FFFF00"/>
                </a:solidFill>
              </a:rPr>
              <a:t> </a:t>
            </a:r>
            <a:r>
              <a:rPr lang="fr-FR" sz="1600" b="1" dirty="0" err="1">
                <a:solidFill>
                  <a:srgbClr val="FFFF00"/>
                </a:solidFill>
              </a:rPr>
              <a:t>inventory</a:t>
            </a:r>
            <a:r>
              <a:rPr lang="fr-FR" sz="1600" b="1" dirty="0">
                <a:solidFill>
                  <a:srgbClr val="FFFF00"/>
                </a:solidFill>
              </a:rPr>
              <a:t>/</a:t>
            </a:r>
            <a:r>
              <a:rPr lang="fr-FR" sz="1600" b="1" dirty="0" err="1">
                <a:solidFill>
                  <a:srgbClr val="FFFF00"/>
                </a:solidFill>
              </a:rPr>
              <a:t>group_vars</a:t>
            </a:r>
            <a:r>
              <a:rPr lang="fr-FR" sz="1600" b="1" dirty="0">
                <a:solidFill>
                  <a:srgbClr val="FFFF00"/>
                </a:solidFill>
              </a:rPr>
              <a:t>/</a:t>
            </a:r>
            <a:r>
              <a:rPr lang="fr-FR" sz="1600" b="1" dirty="0" err="1">
                <a:solidFill>
                  <a:srgbClr val="FFFF00"/>
                </a:solidFill>
              </a:rPr>
              <a:t>db_servers.yml</a:t>
            </a:r>
            <a:r>
              <a:rPr lang="fr-FR" sz="1600" b="1" dirty="0">
                <a:solidFill>
                  <a:srgbClr val="FFFF00"/>
                </a:solidFill>
              </a:rPr>
              <a:t> </a:t>
            </a:r>
            <a:r>
              <a:rPr lang="fr-FR" sz="1600" dirty="0">
                <a:solidFill>
                  <a:schemeClr val="bg1"/>
                </a:solidFill>
              </a:rPr>
              <a:t>Ces fichiers contiennent des variables de groupe spécifiques aux groupes d'hôtes </a:t>
            </a:r>
            <a:r>
              <a:rPr lang="fr-FR" sz="1600" dirty="0" err="1">
                <a:solidFill>
                  <a:schemeClr val="bg1"/>
                </a:solidFill>
              </a:rPr>
              <a:t>web_servers</a:t>
            </a:r>
            <a:r>
              <a:rPr lang="fr-FR" sz="1600" dirty="0">
                <a:solidFill>
                  <a:schemeClr val="bg1"/>
                </a:solidFill>
              </a:rPr>
              <a:t> et </a:t>
            </a:r>
            <a:r>
              <a:rPr lang="fr-FR" sz="1600" dirty="0" err="1">
                <a:solidFill>
                  <a:schemeClr val="bg1"/>
                </a:solidFill>
              </a:rPr>
              <a:t>db_servers</a:t>
            </a:r>
            <a:r>
              <a:rPr lang="fr-FR" sz="1600" dirty="0">
                <a:solidFill>
                  <a:schemeClr val="bg1"/>
                </a:solidFill>
              </a:rPr>
              <a:t>. </a:t>
            </a:r>
          </a:p>
        </p:txBody>
      </p:sp>
      <p:sp>
        <p:nvSpPr>
          <p:cNvPr id="7" name="ZoneTexte 6">
            <a:extLst>
              <a:ext uri="{FF2B5EF4-FFF2-40B4-BE49-F238E27FC236}">
                <a16:creationId xmlns:a16="http://schemas.microsoft.com/office/drawing/2014/main" id="{B276B31A-72F3-355B-920C-F0256CBE6976}"/>
              </a:ext>
            </a:extLst>
          </p:cNvPr>
          <p:cNvSpPr txBox="1"/>
          <p:nvPr/>
        </p:nvSpPr>
        <p:spPr>
          <a:xfrm>
            <a:off x="2764879" y="2221434"/>
            <a:ext cx="2939600" cy="646331"/>
          </a:xfrm>
          <a:prstGeom prst="rect">
            <a:avLst/>
          </a:prstGeom>
          <a:noFill/>
        </p:spPr>
        <p:txBody>
          <a:bodyPr wrap="square">
            <a:spAutoFit/>
          </a:bodyPr>
          <a:lstStyle/>
          <a:p>
            <a:r>
              <a:rPr lang="fr-FR" sz="1200" dirty="0">
                <a:solidFill>
                  <a:schemeClr val="bg1"/>
                </a:solidFill>
              </a:rPr>
              <a:t># de groupe communes à tous les hôtes</a:t>
            </a:r>
          </a:p>
          <a:p>
            <a:r>
              <a:rPr lang="fr-FR" sz="1200" dirty="0">
                <a:solidFill>
                  <a:schemeClr val="bg1"/>
                </a:solidFill>
              </a:rPr>
              <a:t># spécifiques aux serveurs web</a:t>
            </a:r>
          </a:p>
          <a:p>
            <a:r>
              <a:rPr lang="fr-FR" sz="1200" dirty="0">
                <a:solidFill>
                  <a:schemeClr val="bg1"/>
                </a:solidFill>
              </a:rPr>
              <a:t># spécifiques aux serveurs de bs</a:t>
            </a:r>
            <a:endParaRPr lang="fr-FR" sz="1200" dirty="0"/>
          </a:p>
        </p:txBody>
      </p:sp>
      <p:sp>
        <p:nvSpPr>
          <p:cNvPr id="8" name="ZoneTexte 7">
            <a:extLst>
              <a:ext uri="{FF2B5EF4-FFF2-40B4-BE49-F238E27FC236}">
                <a16:creationId xmlns:a16="http://schemas.microsoft.com/office/drawing/2014/main" id="{1EB0F7EC-2C35-BD6D-F265-F46BBDAEE55C}"/>
              </a:ext>
            </a:extLst>
          </p:cNvPr>
          <p:cNvSpPr txBox="1"/>
          <p:nvPr/>
        </p:nvSpPr>
        <p:spPr>
          <a:xfrm>
            <a:off x="2750172" y="4987361"/>
            <a:ext cx="3472685" cy="276999"/>
          </a:xfrm>
          <a:prstGeom prst="rect">
            <a:avLst/>
          </a:prstGeom>
          <a:noFill/>
        </p:spPr>
        <p:txBody>
          <a:bodyPr wrap="square">
            <a:spAutoFit/>
          </a:bodyPr>
          <a:lstStyle/>
          <a:p>
            <a:r>
              <a:rPr lang="fr-FR" sz="1200" dirty="0">
                <a:solidFill>
                  <a:schemeClr val="bg1"/>
                </a:solidFill>
              </a:rPr>
              <a:t># </a:t>
            </a:r>
            <a:r>
              <a:rPr lang="fr-FR" sz="1200" dirty="0" err="1">
                <a:solidFill>
                  <a:schemeClr val="bg1"/>
                </a:solidFill>
              </a:rPr>
              <a:t>Playbook</a:t>
            </a:r>
            <a:r>
              <a:rPr lang="fr-FR" sz="1200" dirty="0">
                <a:solidFill>
                  <a:schemeClr val="bg1"/>
                </a:solidFill>
              </a:rPr>
              <a:t> principal</a:t>
            </a:r>
          </a:p>
        </p:txBody>
      </p:sp>
      <p:sp>
        <p:nvSpPr>
          <p:cNvPr id="9" name="ZoneTexte 8">
            <a:extLst>
              <a:ext uri="{FF2B5EF4-FFF2-40B4-BE49-F238E27FC236}">
                <a16:creationId xmlns:a16="http://schemas.microsoft.com/office/drawing/2014/main" id="{72B49786-D0D6-1101-12DE-0BDE07E6FC66}"/>
              </a:ext>
            </a:extLst>
          </p:cNvPr>
          <p:cNvSpPr txBox="1"/>
          <p:nvPr/>
        </p:nvSpPr>
        <p:spPr>
          <a:xfrm>
            <a:off x="1994441" y="3030310"/>
            <a:ext cx="3472685" cy="461665"/>
          </a:xfrm>
          <a:prstGeom prst="rect">
            <a:avLst/>
          </a:prstGeom>
          <a:noFill/>
        </p:spPr>
        <p:txBody>
          <a:bodyPr wrap="square">
            <a:spAutoFit/>
          </a:bodyPr>
          <a:lstStyle/>
          <a:p>
            <a:r>
              <a:rPr lang="fr-FR" sz="1200" dirty="0">
                <a:solidFill>
                  <a:schemeClr val="bg1"/>
                </a:solidFill>
              </a:rPr>
              <a:t># spécifiques à l'hôte web1</a:t>
            </a:r>
          </a:p>
          <a:p>
            <a:r>
              <a:rPr lang="fr-FR" sz="1200" dirty="0">
                <a:solidFill>
                  <a:schemeClr val="bg1"/>
                </a:solidFill>
              </a:rPr>
              <a:t># spécifiques à l'hôte db1</a:t>
            </a:r>
            <a:endParaRPr lang="fr-FR" sz="1200" dirty="0"/>
          </a:p>
        </p:txBody>
      </p:sp>
      <p:sp>
        <p:nvSpPr>
          <p:cNvPr id="10" name="ZoneTexte 9">
            <a:extLst>
              <a:ext uri="{FF2B5EF4-FFF2-40B4-BE49-F238E27FC236}">
                <a16:creationId xmlns:a16="http://schemas.microsoft.com/office/drawing/2014/main" id="{0B7E58E0-F4B9-CC2B-F123-5B633CAE6A88}"/>
              </a:ext>
            </a:extLst>
          </p:cNvPr>
          <p:cNvSpPr txBox="1"/>
          <p:nvPr/>
        </p:nvSpPr>
        <p:spPr>
          <a:xfrm>
            <a:off x="2373380" y="3661747"/>
            <a:ext cx="3472685" cy="276999"/>
          </a:xfrm>
          <a:prstGeom prst="rect">
            <a:avLst/>
          </a:prstGeom>
          <a:noFill/>
        </p:spPr>
        <p:txBody>
          <a:bodyPr wrap="square">
            <a:spAutoFit/>
          </a:bodyPr>
          <a:lstStyle/>
          <a:p>
            <a:r>
              <a:rPr lang="fr-FR" sz="1200" dirty="0">
                <a:solidFill>
                  <a:schemeClr val="bg1"/>
                </a:solidFill>
              </a:rPr>
              <a:t># Inventaire des hôtes</a:t>
            </a:r>
            <a:endParaRPr lang="fr-FR" sz="1200" dirty="0"/>
          </a:p>
        </p:txBody>
      </p:sp>
      <p:sp>
        <p:nvSpPr>
          <p:cNvPr id="11" name="ZoneTexte 10">
            <a:extLst>
              <a:ext uri="{FF2B5EF4-FFF2-40B4-BE49-F238E27FC236}">
                <a16:creationId xmlns:a16="http://schemas.microsoft.com/office/drawing/2014/main" id="{B3F0618B-ECAC-2254-AC99-2F01016A6A53}"/>
              </a:ext>
            </a:extLst>
          </p:cNvPr>
          <p:cNvSpPr txBox="1"/>
          <p:nvPr/>
        </p:nvSpPr>
        <p:spPr>
          <a:xfrm>
            <a:off x="3128241" y="4129867"/>
            <a:ext cx="2825920" cy="646331"/>
          </a:xfrm>
          <a:prstGeom prst="rect">
            <a:avLst/>
          </a:prstGeom>
          <a:noFill/>
        </p:spPr>
        <p:txBody>
          <a:bodyPr wrap="square">
            <a:spAutoFit/>
          </a:bodyPr>
          <a:lstStyle/>
          <a:p>
            <a:r>
              <a:rPr lang="fr-FR" sz="1200" dirty="0">
                <a:solidFill>
                  <a:schemeClr val="bg1"/>
                </a:solidFill>
              </a:rPr>
              <a:t># communes à tous les hôtes (copie)</a:t>
            </a:r>
          </a:p>
          <a:p>
            <a:r>
              <a:rPr lang="fr-FR" sz="1200" dirty="0">
                <a:solidFill>
                  <a:schemeClr val="bg1"/>
                </a:solidFill>
              </a:rPr>
              <a:t># spécifiques aux serveurs web (copie)</a:t>
            </a:r>
          </a:p>
          <a:p>
            <a:r>
              <a:rPr lang="fr-FR" sz="1200" dirty="0">
                <a:solidFill>
                  <a:schemeClr val="bg1"/>
                </a:solidFill>
              </a:rPr>
              <a:t># spécifiques aux serveurs bd(copie)</a:t>
            </a:r>
          </a:p>
        </p:txBody>
      </p:sp>
    </p:spTree>
    <p:extLst>
      <p:ext uri="{BB962C8B-B14F-4D97-AF65-F5344CB8AC3E}">
        <p14:creationId xmlns:p14="http://schemas.microsoft.com/office/powerpoint/2010/main" val="20814895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56</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000" dirty="0">
                <a:solidFill>
                  <a:schemeClr val="bg1"/>
                </a:solidFill>
                <a:latin typeface="Arial Black" panose="020B0A04020102020204" pitchFamily="34" charset="0"/>
                <a:ea typeface="Calibri" panose="020F0502020204030204" pitchFamily="34" charset="0"/>
                <a:cs typeface="Calibri" panose="020F0502020204030204" pitchFamily="34" charset="0"/>
              </a:rPr>
              <a:t>P</a:t>
            </a:r>
            <a:r>
              <a:rPr lang="fr-FR" sz="3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récédence</a:t>
            </a:r>
            <a:r>
              <a:rPr lang="fr-FR" sz="30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r>
              <a:rPr lang="fr-FR" sz="3000" dirty="0">
                <a:solidFill>
                  <a:schemeClr val="bg1"/>
                </a:solidFill>
                <a:latin typeface="Arial Black" panose="020B0A04020102020204" pitchFamily="34" charset="0"/>
                <a:ea typeface="Calibri" panose="020F0502020204030204" pitchFamily="34" charset="0"/>
                <a:cs typeface="Calibri" panose="020F0502020204030204" pitchFamily="34" charset="0"/>
              </a:rPr>
              <a:t>d</a:t>
            </a:r>
            <a:r>
              <a:rPr lang="fr-FR" sz="3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es variables Ansible</a:t>
            </a:r>
            <a:endParaRPr lang="fr-FR" sz="3000" dirty="0">
              <a:solidFill>
                <a:schemeClr val="bg1"/>
              </a:solidFill>
            </a:endParaRPr>
          </a:p>
        </p:txBody>
      </p:sp>
      <p:sp>
        <p:nvSpPr>
          <p:cNvPr id="17" name="ZoneTexte 16">
            <a:extLst>
              <a:ext uri="{FF2B5EF4-FFF2-40B4-BE49-F238E27FC236}">
                <a16:creationId xmlns:a16="http://schemas.microsoft.com/office/drawing/2014/main" id="{A815325E-AF82-7E22-A30C-7DDEE66667EB}"/>
              </a:ext>
            </a:extLst>
          </p:cNvPr>
          <p:cNvSpPr txBox="1"/>
          <p:nvPr/>
        </p:nvSpPr>
        <p:spPr>
          <a:xfrm>
            <a:off x="172479" y="1295437"/>
            <a:ext cx="5048878" cy="369332"/>
          </a:xfrm>
          <a:prstGeom prst="rect">
            <a:avLst/>
          </a:prstGeom>
          <a:solidFill>
            <a:srgbClr val="FFFF00"/>
          </a:solidFill>
        </p:spPr>
        <p:txBody>
          <a:bodyPr wrap="square">
            <a:spAutoFit/>
          </a:bodyPr>
          <a:lstStyle/>
          <a:p>
            <a:pPr algn="ctr"/>
            <a:r>
              <a:rPr lang="fr-FR" b="1" dirty="0">
                <a:latin typeface="Calibri"/>
                <a:cs typeface="Calibri"/>
              </a:rPr>
              <a:t>Exemple video32</a:t>
            </a:r>
            <a:endParaRPr lang="fr-FR" dirty="0"/>
          </a:p>
        </p:txBody>
      </p:sp>
    </p:spTree>
    <p:extLst>
      <p:ext uri="{BB962C8B-B14F-4D97-AF65-F5344CB8AC3E}">
        <p14:creationId xmlns:p14="http://schemas.microsoft.com/office/powerpoint/2010/main" val="6988509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57</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000" dirty="0">
                <a:solidFill>
                  <a:schemeClr val="bg1"/>
                </a:solidFill>
                <a:latin typeface="Arial Black" panose="020B0A04020102020204" pitchFamily="34" charset="0"/>
                <a:ea typeface="Calibri" panose="020F0502020204030204" pitchFamily="34" charset="0"/>
                <a:cs typeface="Calibri" panose="020F0502020204030204" pitchFamily="34" charset="0"/>
              </a:rPr>
              <a:t>P</a:t>
            </a:r>
            <a:r>
              <a:rPr lang="fr-FR" sz="3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récédence</a:t>
            </a:r>
            <a:r>
              <a:rPr lang="fr-FR" sz="30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r>
              <a:rPr lang="fr-FR" sz="3000" dirty="0">
                <a:solidFill>
                  <a:schemeClr val="bg1"/>
                </a:solidFill>
                <a:latin typeface="Arial Black" panose="020B0A04020102020204" pitchFamily="34" charset="0"/>
                <a:ea typeface="Calibri" panose="020F0502020204030204" pitchFamily="34" charset="0"/>
                <a:cs typeface="Calibri" panose="020F0502020204030204" pitchFamily="34" charset="0"/>
              </a:rPr>
              <a:t>d</a:t>
            </a:r>
            <a:r>
              <a:rPr lang="fr-FR" sz="3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es variables Ansible</a:t>
            </a:r>
            <a:endParaRPr lang="fr-FR" sz="3000" dirty="0">
              <a:solidFill>
                <a:schemeClr val="bg1"/>
              </a:solidFill>
            </a:endParaRPr>
          </a:p>
        </p:txBody>
      </p:sp>
      <p:sp>
        <p:nvSpPr>
          <p:cNvPr id="17" name="ZoneTexte 16">
            <a:extLst>
              <a:ext uri="{FF2B5EF4-FFF2-40B4-BE49-F238E27FC236}">
                <a16:creationId xmlns:a16="http://schemas.microsoft.com/office/drawing/2014/main" id="{A815325E-AF82-7E22-A30C-7DDEE66667EB}"/>
              </a:ext>
            </a:extLst>
          </p:cNvPr>
          <p:cNvSpPr txBox="1"/>
          <p:nvPr/>
        </p:nvSpPr>
        <p:spPr>
          <a:xfrm>
            <a:off x="172479" y="1295437"/>
            <a:ext cx="5048878" cy="369332"/>
          </a:xfrm>
          <a:prstGeom prst="rect">
            <a:avLst/>
          </a:prstGeom>
          <a:solidFill>
            <a:srgbClr val="FFFF00"/>
          </a:solidFill>
        </p:spPr>
        <p:txBody>
          <a:bodyPr wrap="square">
            <a:spAutoFit/>
          </a:bodyPr>
          <a:lstStyle/>
          <a:p>
            <a:pPr algn="ctr"/>
            <a:r>
              <a:rPr lang="fr-FR" b="1" dirty="0">
                <a:latin typeface="Calibri"/>
                <a:cs typeface="Calibri"/>
              </a:rPr>
              <a:t>Ansible-Inventory </a:t>
            </a:r>
            <a:r>
              <a:rPr lang="fr-FR" b="1" dirty="0" err="1">
                <a:latin typeface="Calibri"/>
                <a:cs typeface="Calibri"/>
              </a:rPr>
              <a:t>video</a:t>
            </a:r>
            <a:endParaRPr lang="fr-FR" dirty="0"/>
          </a:p>
        </p:txBody>
      </p:sp>
    </p:spTree>
    <p:extLst>
      <p:ext uri="{BB962C8B-B14F-4D97-AF65-F5344CB8AC3E}">
        <p14:creationId xmlns:p14="http://schemas.microsoft.com/office/powerpoint/2010/main" val="10805244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58</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000" dirty="0">
                <a:solidFill>
                  <a:schemeClr val="bg1"/>
                </a:solidFill>
                <a:latin typeface="Arial Black" panose="020B0A04020102020204" pitchFamily="34" charset="0"/>
                <a:ea typeface="Calibri" panose="020F0502020204030204" pitchFamily="34" charset="0"/>
                <a:cs typeface="Calibri" panose="020F0502020204030204" pitchFamily="34" charset="0"/>
              </a:rPr>
              <a:t>Le contrôle des tâches : WHEN</a:t>
            </a:r>
            <a:endParaRPr lang="fr-FR" sz="3000" dirty="0">
              <a:solidFill>
                <a:schemeClr val="bg1"/>
              </a:solidFill>
            </a:endParaRPr>
          </a:p>
        </p:txBody>
      </p:sp>
      <p:sp>
        <p:nvSpPr>
          <p:cNvPr id="17" name="ZoneTexte 16">
            <a:extLst>
              <a:ext uri="{FF2B5EF4-FFF2-40B4-BE49-F238E27FC236}">
                <a16:creationId xmlns:a16="http://schemas.microsoft.com/office/drawing/2014/main" id="{A815325E-AF82-7E22-A30C-7DDEE66667EB}"/>
              </a:ext>
            </a:extLst>
          </p:cNvPr>
          <p:cNvSpPr txBox="1"/>
          <p:nvPr/>
        </p:nvSpPr>
        <p:spPr>
          <a:xfrm>
            <a:off x="172479" y="1295437"/>
            <a:ext cx="11356912" cy="707886"/>
          </a:xfrm>
          <a:prstGeom prst="rect">
            <a:avLst/>
          </a:prstGeom>
          <a:noFill/>
        </p:spPr>
        <p:txBody>
          <a:bodyPr wrap="square">
            <a:spAutoFit/>
          </a:bodyPr>
          <a:lstStyle/>
          <a:p>
            <a:pPr algn="l"/>
            <a:r>
              <a:rPr lang="fr-FR" sz="2000" dirty="0">
                <a:solidFill>
                  <a:schemeClr val="bg1"/>
                </a:solidFill>
                <a:latin typeface="Calibri"/>
                <a:cs typeface="Calibri"/>
              </a:rPr>
              <a:t>Dans Ansible, vous pouvez contrôler l'exécution des tâches en utilisant la directive </a:t>
            </a:r>
            <a:r>
              <a:rPr lang="fr-FR" sz="2000" dirty="0" err="1">
                <a:solidFill>
                  <a:schemeClr val="bg1"/>
                </a:solidFill>
                <a:latin typeface="Calibri"/>
                <a:cs typeface="Calibri"/>
              </a:rPr>
              <a:t>when</a:t>
            </a:r>
            <a:r>
              <a:rPr lang="fr-FR" sz="2000" dirty="0">
                <a:solidFill>
                  <a:schemeClr val="bg1"/>
                </a:solidFill>
                <a:latin typeface="Calibri"/>
                <a:cs typeface="Calibri"/>
              </a:rPr>
              <a:t>, qui permet d'évaluer des conditions et d'exécuter la tâche uniquement si la condition est vraie. </a:t>
            </a:r>
          </a:p>
        </p:txBody>
      </p:sp>
      <p:sp>
        <p:nvSpPr>
          <p:cNvPr id="7" name="ZoneTexte 6">
            <a:extLst>
              <a:ext uri="{FF2B5EF4-FFF2-40B4-BE49-F238E27FC236}">
                <a16:creationId xmlns:a16="http://schemas.microsoft.com/office/drawing/2014/main" id="{3458D638-C731-DC91-B069-5EEAAD633387}"/>
              </a:ext>
            </a:extLst>
          </p:cNvPr>
          <p:cNvSpPr txBox="1"/>
          <p:nvPr/>
        </p:nvSpPr>
        <p:spPr>
          <a:xfrm>
            <a:off x="252984" y="2051242"/>
            <a:ext cx="4952338" cy="3416320"/>
          </a:xfrm>
          <a:prstGeom prst="rect">
            <a:avLst/>
          </a:prstGeom>
          <a:noFill/>
        </p:spPr>
        <p:txBody>
          <a:bodyPr wrap="square">
            <a:spAutoFit/>
          </a:bodyPr>
          <a:lstStyle/>
          <a:p>
            <a:r>
              <a:rPr lang="fr-FR" dirty="0">
                <a:solidFill>
                  <a:schemeClr val="bg1"/>
                </a:solidFill>
              </a:rPr>
              <a:t>- </a:t>
            </a:r>
            <a:r>
              <a:rPr lang="fr-FR" dirty="0" err="1">
                <a:solidFill>
                  <a:schemeClr val="bg1"/>
                </a:solidFill>
              </a:rPr>
              <a:t>name</a:t>
            </a:r>
            <a:r>
              <a:rPr lang="fr-FR" dirty="0">
                <a:solidFill>
                  <a:schemeClr val="bg1"/>
                </a:solidFill>
              </a:rPr>
              <a:t>: exécuter une tâche si le fichier existe</a:t>
            </a:r>
          </a:p>
          <a:p>
            <a:r>
              <a:rPr lang="fr-FR" dirty="0">
                <a:solidFill>
                  <a:schemeClr val="bg1"/>
                </a:solidFill>
              </a:rPr>
              <a:t>  hosts: localhost</a:t>
            </a:r>
          </a:p>
          <a:p>
            <a:r>
              <a:rPr lang="fr-FR" dirty="0">
                <a:solidFill>
                  <a:schemeClr val="bg1"/>
                </a:solidFill>
              </a:rPr>
              <a:t>  </a:t>
            </a:r>
            <a:r>
              <a:rPr lang="fr-FR" dirty="0" err="1">
                <a:solidFill>
                  <a:schemeClr val="bg1"/>
                </a:solidFill>
              </a:rPr>
              <a:t>tasks</a:t>
            </a:r>
            <a:r>
              <a:rPr lang="fr-FR" dirty="0">
                <a:solidFill>
                  <a:schemeClr val="bg1"/>
                </a:solidFill>
              </a:rPr>
              <a:t>:</a:t>
            </a:r>
          </a:p>
          <a:p>
            <a:r>
              <a:rPr lang="fr-FR" dirty="0">
                <a:solidFill>
                  <a:schemeClr val="bg1"/>
                </a:solidFill>
              </a:rPr>
              <a:t>    - </a:t>
            </a:r>
            <a:r>
              <a:rPr lang="fr-FR" dirty="0" err="1">
                <a:solidFill>
                  <a:schemeClr val="bg1"/>
                </a:solidFill>
              </a:rPr>
              <a:t>name</a:t>
            </a:r>
            <a:r>
              <a:rPr lang="fr-FR" dirty="0">
                <a:solidFill>
                  <a:schemeClr val="bg1"/>
                </a:solidFill>
              </a:rPr>
              <a:t>: Vérifier si le fichier existe</a:t>
            </a:r>
          </a:p>
          <a:p>
            <a:r>
              <a:rPr lang="fr-FR" dirty="0">
                <a:solidFill>
                  <a:schemeClr val="bg1"/>
                </a:solidFill>
              </a:rPr>
              <a:t>      stat:</a:t>
            </a:r>
          </a:p>
          <a:p>
            <a:r>
              <a:rPr lang="fr-FR" dirty="0">
                <a:solidFill>
                  <a:schemeClr val="bg1"/>
                </a:solidFill>
              </a:rPr>
              <a:t>        </a:t>
            </a:r>
            <a:r>
              <a:rPr lang="fr-FR" dirty="0" err="1">
                <a:solidFill>
                  <a:schemeClr val="bg1"/>
                </a:solidFill>
              </a:rPr>
              <a:t>path</a:t>
            </a:r>
            <a:r>
              <a:rPr lang="fr-FR" dirty="0">
                <a:solidFill>
                  <a:schemeClr val="bg1"/>
                </a:solidFill>
              </a:rPr>
              <a:t>: /chemin/vers/mon_fichier.txt</a:t>
            </a:r>
          </a:p>
          <a:p>
            <a:r>
              <a:rPr lang="fr-FR" dirty="0">
                <a:solidFill>
                  <a:schemeClr val="bg1"/>
                </a:solidFill>
              </a:rPr>
              <a:t>      </a:t>
            </a:r>
            <a:r>
              <a:rPr lang="fr-FR" dirty="0" err="1">
                <a:solidFill>
                  <a:schemeClr val="bg1"/>
                </a:solidFill>
              </a:rPr>
              <a:t>register</a:t>
            </a:r>
            <a:r>
              <a:rPr lang="fr-FR" dirty="0">
                <a:solidFill>
                  <a:schemeClr val="bg1"/>
                </a:solidFill>
              </a:rPr>
              <a:t>: </a:t>
            </a:r>
            <a:r>
              <a:rPr lang="fr-FR" dirty="0" err="1">
                <a:solidFill>
                  <a:schemeClr val="bg1"/>
                </a:solidFill>
              </a:rPr>
              <a:t>file_check</a:t>
            </a:r>
            <a:endParaRPr lang="fr-FR" dirty="0">
              <a:solidFill>
                <a:schemeClr val="bg1"/>
              </a:solidFill>
            </a:endParaRPr>
          </a:p>
          <a:p>
            <a:endParaRPr lang="fr-FR" dirty="0">
              <a:solidFill>
                <a:schemeClr val="bg1"/>
              </a:solidFill>
            </a:endParaRPr>
          </a:p>
          <a:p>
            <a:r>
              <a:rPr lang="fr-FR" dirty="0">
                <a:solidFill>
                  <a:schemeClr val="bg1"/>
                </a:solidFill>
              </a:rPr>
              <a:t>    - </a:t>
            </a:r>
            <a:r>
              <a:rPr lang="fr-FR" dirty="0" err="1">
                <a:solidFill>
                  <a:schemeClr val="bg1"/>
                </a:solidFill>
              </a:rPr>
              <a:t>name</a:t>
            </a:r>
            <a:r>
              <a:rPr lang="fr-FR" dirty="0">
                <a:solidFill>
                  <a:schemeClr val="bg1"/>
                </a:solidFill>
              </a:rPr>
              <a:t>: Exécuter la tâche si le fichier existe</a:t>
            </a:r>
          </a:p>
          <a:p>
            <a:r>
              <a:rPr lang="fr-FR" dirty="0">
                <a:solidFill>
                  <a:schemeClr val="bg1"/>
                </a:solidFill>
              </a:rPr>
              <a:t>      </a:t>
            </a:r>
            <a:r>
              <a:rPr lang="fr-FR" dirty="0" err="1">
                <a:solidFill>
                  <a:schemeClr val="bg1"/>
                </a:solidFill>
              </a:rPr>
              <a:t>debug</a:t>
            </a:r>
            <a:r>
              <a:rPr lang="fr-FR" dirty="0">
                <a:solidFill>
                  <a:schemeClr val="bg1"/>
                </a:solidFill>
              </a:rPr>
              <a:t>:</a:t>
            </a:r>
          </a:p>
          <a:p>
            <a:r>
              <a:rPr lang="fr-FR" dirty="0">
                <a:solidFill>
                  <a:schemeClr val="bg1"/>
                </a:solidFill>
              </a:rPr>
              <a:t>        msg: "Le fichier existe !"</a:t>
            </a:r>
          </a:p>
          <a:p>
            <a:r>
              <a:rPr lang="fr-FR" dirty="0">
                <a:solidFill>
                  <a:schemeClr val="bg1"/>
                </a:solidFill>
              </a:rPr>
              <a:t>      </a:t>
            </a:r>
            <a:r>
              <a:rPr lang="fr-FR" dirty="0" err="1">
                <a:solidFill>
                  <a:srgbClr val="00B0F0"/>
                </a:solidFill>
              </a:rPr>
              <a:t>when</a:t>
            </a:r>
            <a:r>
              <a:rPr lang="fr-FR" dirty="0">
                <a:solidFill>
                  <a:schemeClr val="bg1"/>
                </a:solidFill>
              </a:rPr>
              <a:t>: </a:t>
            </a:r>
            <a:r>
              <a:rPr lang="fr-FR" dirty="0" err="1">
                <a:solidFill>
                  <a:schemeClr val="bg1"/>
                </a:solidFill>
              </a:rPr>
              <a:t>file_check.stat.exists</a:t>
            </a:r>
            <a:endParaRPr lang="fr-FR" dirty="0">
              <a:solidFill>
                <a:schemeClr val="bg1"/>
              </a:solidFill>
            </a:endParaRPr>
          </a:p>
        </p:txBody>
      </p:sp>
      <p:sp>
        <p:nvSpPr>
          <p:cNvPr id="9" name="ZoneTexte 8">
            <a:extLst>
              <a:ext uri="{FF2B5EF4-FFF2-40B4-BE49-F238E27FC236}">
                <a16:creationId xmlns:a16="http://schemas.microsoft.com/office/drawing/2014/main" id="{7FE6A3AF-8240-39C7-EE7B-CCA41963E088}"/>
              </a:ext>
            </a:extLst>
          </p:cNvPr>
          <p:cNvSpPr txBox="1"/>
          <p:nvPr/>
        </p:nvSpPr>
        <p:spPr>
          <a:xfrm>
            <a:off x="5685183" y="1968657"/>
            <a:ext cx="6253833" cy="2308324"/>
          </a:xfrm>
          <a:prstGeom prst="rect">
            <a:avLst/>
          </a:prstGeom>
          <a:noFill/>
        </p:spPr>
        <p:txBody>
          <a:bodyPr wrap="square">
            <a:spAutoFit/>
          </a:bodyPr>
          <a:lstStyle/>
          <a:p>
            <a:r>
              <a:rPr lang="fr-FR" dirty="0" err="1">
                <a:solidFill>
                  <a:schemeClr val="bg1"/>
                </a:solidFill>
              </a:rPr>
              <a:t>tasks</a:t>
            </a:r>
            <a:r>
              <a:rPr lang="fr-FR" dirty="0">
                <a:solidFill>
                  <a:schemeClr val="bg1"/>
                </a:solidFill>
              </a:rPr>
              <a:t>:</a:t>
            </a:r>
          </a:p>
          <a:p>
            <a:r>
              <a:rPr lang="fr-FR" dirty="0">
                <a:solidFill>
                  <a:schemeClr val="bg1"/>
                </a:solidFill>
              </a:rPr>
              <a:t>  - </a:t>
            </a:r>
            <a:r>
              <a:rPr lang="fr-FR" dirty="0" err="1">
                <a:solidFill>
                  <a:schemeClr val="bg1"/>
                </a:solidFill>
              </a:rPr>
              <a:t>name</a:t>
            </a:r>
            <a:r>
              <a:rPr lang="fr-FR" dirty="0">
                <a:solidFill>
                  <a:schemeClr val="bg1"/>
                </a:solidFill>
              </a:rPr>
              <a:t>: Configure </a:t>
            </a:r>
            <a:r>
              <a:rPr lang="fr-FR" dirty="0" err="1">
                <a:solidFill>
                  <a:schemeClr val="bg1"/>
                </a:solidFill>
              </a:rPr>
              <a:t>SELinux</a:t>
            </a:r>
            <a:r>
              <a:rPr lang="fr-FR" dirty="0">
                <a:solidFill>
                  <a:schemeClr val="bg1"/>
                </a:solidFill>
              </a:rPr>
              <a:t> to start </a:t>
            </a:r>
            <a:r>
              <a:rPr lang="fr-FR" dirty="0" err="1">
                <a:solidFill>
                  <a:schemeClr val="bg1"/>
                </a:solidFill>
              </a:rPr>
              <a:t>mysql</a:t>
            </a:r>
            <a:r>
              <a:rPr lang="fr-FR" dirty="0">
                <a:solidFill>
                  <a:schemeClr val="bg1"/>
                </a:solidFill>
              </a:rPr>
              <a:t> on </a:t>
            </a:r>
            <a:r>
              <a:rPr lang="fr-FR" dirty="0" err="1">
                <a:solidFill>
                  <a:schemeClr val="bg1"/>
                </a:solidFill>
              </a:rPr>
              <a:t>any</a:t>
            </a:r>
            <a:r>
              <a:rPr lang="fr-FR" dirty="0">
                <a:solidFill>
                  <a:schemeClr val="bg1"/>
                </a:solidFill>
              </a:rPr>
              <a:t> port</a:t>
            </a:r>
          </a:p>
          <a:p>
            <a:r>
              <a:rPr lang="fr-FR" dirty="0">
                <a:solidFill>
                  <a:schemeClr val="bg1"/>
                </a:solidFill>
              </a:rPr>
              <a:t>    </a:t>
            </a:r>
            <a:r>
              <a:rPr lang="fr-FR" dirty="0" err="1">
                <a:solidFill>
                  <a:schemeClr val="bg1"/>
                </a:solidFill>
              </a:rPr>
              <a:t>ansible.posix.seboolean</a:t>
            </a:r>
            <a:r>
              <a:rPr lang="fr-FR" dirty="0">
                <a:solidFill>
                  <a:schemeClr val="bg1"/>
                </a:solidFill>
              </a:rPr>
              <a:t>:</a:t>
            </a:r>
          </a:p>
          <a:p>
            <a:r>
              <a:rPr lang="fr-FR" dirty="0">
                <a:solidFill>
                  <a:schemeClr val="bg1"/>
                </a:solidFill>
              </a:rPr>
              <a:t>      </a:t>
            </a:r>
            <a:r>
              <a:rPr lang="fr-FR" dirty="0" err="1">
                <a:solidFill>
                  <a:schemeClr val="bg1"/>
                </a:solidFill>
              </a:rPr>
              <a:t>name</a:t>
            </a:r>
            <a:r>
              <a:rPr lang="fr-FR" dirty="0">
                <a:solidFill>
                  <a:schemeClr val="bg1"/>
                </a:solidFill>
              </a:rPr>
              <a:t>: </a:t>
            </a:r>
            <a:r>
              <a:rPr lang="fr-FR" dirty="0" err="1">
                <a:solidFill>
                  <a:schemeClr val="bg1"/>
                </a:solidFill>
              </a:rPr>
              <a:t>mysql_connect_any</a:t>
            </a:r>
            <a:endParaRPr lang="fr-FR" dirty="0">
              <a:solidFill>
                <a:schemeClr val="bg1"/>
              </a:solidFill>
            </a:endParaRPr>
          </a:p>
          <a:p>
            <a:r>
              <a:rPr lang="fr-FR" dirty="0">
                <a:solidFill>
                  <a:schemeClr val="bg1"/>
                </a:solidFill>
              </a:rPr>
              <a:t>      state: </a:t>
            </a:r>
            <a:r>
              <a:rPr lang="fr-FR" dirty="0" err="1">
                <a:solidFill>
                  <a:schemeClr val="bg1"/>
                </a:solidFill>
              </a:rPr>
              <a:t>true</a:t>
            </a:r>
            <a:endParaRPr lang="fr-FR" dirty="0">
              <a:solidFill>
                <a:schemeClr val="bg1"/>
              </a:solidFill>
            </a:endParaRPr>
          </a:p>
          <a:p>
            <a:r>
              <a:rPr lang="fr-FR" dirty="0">
                <a:solidFill>
                  <a:schemeClr val="bg1"/>
                </a:solidFill>
              </a:rPr>
              <a:t>      persistent: </a:t>
            </a:r>
            <a:r>
              <a:rPr lang="fr-FR" dirty="0" err="1">
                <a:solidFill>
                  <a:schemeClr val="bg1"/>
                </a:solidFill>
              </a:rPr>
              <a:t>true</a:t>
            </a:r>
            <a:endParaRPr lang="fr-FR" dirty="0">
              <a:solidFill>
                <a:schemeClr val="bg1"/>
              </a:solidFill>
            </a:endParaRPr>
          </a:p>
          <a:p>
            <a:r>
              <a:rPr lang="fr-FR" dirty="0">
                <a:solidFill>
                  <a:schemeClr val="bg1"/>
                </a:solidFill>
              </a:rPr>
              <a:t>    </a:t>
            </a:r>
            <a:r>
              <a:rPr lang="fr-FR" dirty="0" err="1">
                <a:solidFill>
                  <a:srgbClr val="00B0F0"/>
                </a:solidFill>
              </a:rPr>
              <a:t>when</a:t>
            </a:r>
            <a:r>
              <a:rPr lang="fr-FR" dirty="0">
                <a:solidFill>
                  <a:schemeClr val="bg1"/>
                </a:solidFill>
              </a:rPr>
              <a:t>: </a:t>
            </a:r>
            <a:r>
              <a:rPr lang="fr-FR" dirty="0" err="1">
                <a:solidFill>
                  <a:schemeClr val="bg1"/>
                </a:solidFill>
              </a:rPr>
              <a:t>ansible_selinux.status</a:t>
            </a:r>
            <a:r>
              <a:rPr lang="fr-FR" dirty="0">
                <a:solidFill>
                  <a:schemeClr val="bg1"/>
                </a:solidFill>
              </a:rPr>
              <a:t> == "</a:t>
            </a:r>
            <a:r>
              <a:rPr lang="fr-FR" dirty="0" err="1">
                <a:solidFill>
                  <a:schemeClr val="bg1"/>
                </a:solidFill>
              </a:rPr>
              <a:t>enabled</a:t>
            </a:r>
            <a:r>
              <a:rPr lang="fr-FR" dirty="0">
                <a:solidFill>
                  <a:schemeClr val="bg1"/>
                </a:solidFill>
              </a:rPr>
              <a:t>"</a:t>
            </a:r>
          </a:p>
          <a:p>
            <a:r>
              <a:rPr lang="fr-FR" dirty="0">
                <a:solidFill>
                  <a:schemeClr val="bg1"/>
                </a:solidFill>
              </a:rPr>
              <a:t>    # all variables can </a:t>
            </a:r>
            <a:r>
              <a:rPr lang="fr-FR" dirty="0" err="1">
                <a:solidFill>
                  <a:schemeClr val="bg1"/>
                </a:solidFill>
              </a:rPr>
              <a:t>be</a:t>
            </a:r>
            <a:r>
              <a:rPr lang="fr-FR" dirty="0">
                <a:solidFill>
                  <a:schemeClr val="bg1"/>
                </a:solidFill>
              </a:rPr>
              <a:t>  </a:t>
            </a:r>
            <a:r>
              <a:rPr lang="fr-FR" dirty="0" err="1">
                <a:solidFill>
                  <a:schemeClr val="bg1"/>
                </a:solidFill>
              </a:rPr>
              <a:t>without</a:t>
            </a:r>
            <a:r>
              <a:rPr lang="fr-FR" dirty="0">
                <a:solidFill>
                  <a:schemeClr val="bg1"/>
                </a:solidFill>
              </a:rPr>
              <a:t> double </a:t>
            </a:r>
            <a:r>
              <a:rPr lang="fr-FR" dirty="0" err="1">
                <a:solidFill>
                  <a:schemeClr val="bg1"/>
                </a:solidFill>
              </a:rPr>
              <a:t>curly</a:t>
            </a:r>
            <a:r>
              <a:rPr lang="fr-FR" dirty="0">
                <a:solidFill>
                  <a:schemeClr val="bg1"/>
                </a:solidFill>
              </a:rPr>
              <a:t> </a:t>
            </a:r>
            <a:r>
              <a:rPr lang="fr-FR" dirty="0" err="1">
                <a:solidFill>
                  <a:schemeClr val="bg1"/>
                </a:solidFill>
              </a:rPr>
              <a:t>braces</a:t>
            </a:r>
            <a:endParaRPr lang="fr-FR" dirty="0">
              <a:solidFill>
                <a:schemeClr val="bg1"/>
              </a:solidFill>
            </a:endParaRPr>
          </a:p>
        </p:txBody>
      </p:sp>
      <p:sp>
        <p:nvSpPr>
          <p:cNvPr id="11" name="ZoneTexte 10">
            <a:extLst>
              <a:ext uri="{FF2B5EF4-FFF2-40B4-BE49-F238E27FC236}">
                <a16:creationId xmlns:a16="http://schemas.microsoft.com/office/drawing/2014/main" id="{51855468-86AD-FFDB-7F5C-E5B527B42EBA}"/>
              </a:ext>
            </a:extLst>
          </p:cNvPr>
          <p:cNvSpPr txBox="1"/>
          <p:nvPr/>
        </p:nvSpPr>
        <p:spPr>
          <a:xfrm>
            <a:off x="5685183" y="4558008"/>
            <a:ext cx="7692886" cy="2308324"/>
          </a:xfrm>
          <a:prstGeom prst="rect">
            <a:avLst/>
          </a:prstGeom>
          <a:noFill/>
        </p:spPr>
        <p:txBody>
          <a:bodyPr wrap="square">
            <a:spAutoFit/>
          </a:bodyPr>
          <a:lstStyle/>
          <a:p>
            <a:r>
              <a:rPr lang="fr-FR" dirty="0" err="1">
                <a:solidFill>
                  <a:schemeClr val="bg1"/>
                </a:solidFill>
              </a:rPr>
              <a:t>tasks</a:t>
            </a:r>
            <a:r>
              <a:rPr lang="fr-FR" dirty="0">
                <a:solidFill>
                  <a:schemeClr val="bg1"/>
                </a:solidFill>
              </a:rPr>
              <a:t>:</a:t>
            </a:r>
          </a:p>
          <a:p>
            <a:r>
              <a:rPr lang="fr-FR" dirty="0">
                <a:solidFill>
                  <a:schemeClr val="bg1"/>
                </a:solidFill>
              </a:rPr>
              <a:t>    - </a:t>
            </a:r>
            <a:r>
              <a:rPr lang="fr-FR" dirty="0" err="1">
                <a:solidFill>
                  <a:schemeClr val="bg1"/>
                </a:solidFill>
              </a:rPr>
              <a:t>name</a:t>
            </a:r>
            <a:r>
              <a:rPr lang="fr-FR" dirty="0">
                <a:solidFill>
                  <a:schemeClr val="bg1"/>
                </a:solidFill>
              </a:rPr>
              <a:t>: </a:t>
            </a:r>
            <a:r>
              <a:rPr lang="fr-FR" dirty="0" err="1">
                <a:solidFill>
                  <a:schemeClr val="bg1"/>
                </a:solidFill>
              </a:rPr>
              <a:t>Get</a:t>
            </a:r>
            <a:r>
              <a:rPr lang="fr-FR" dirty="0">
                <a:solidFill>
                  <a:schemeClr val="bg1"/>
                </a:solidFill>
              </a:rPr>
              <a:t> the CPU </a:t>
            </a:r>
            <a:r>
              <a:rPr lang="fr-FR" dirty="0" err="1">
                <a:solidFill>
                  <a:schemeClr val="bg1"/>
                </a:solidFill>
              </a:rPr>
              <a:t>temperature</a:t>
            </a:r>
            <a:endParaRPr lang="fr-FR" dirty="0">
              <a:solidFill>
                <a:schemeClr val="bg1"/>
              </a:solidFill>
            </a:endParaRPr>
          </a:p>
          <a:p>
            <a:r>
              <a:rPr lang="fr-FR" dirty="0">
                <a:solidFill>
                  <a:schemeClr val="bg1"/>
                </a:solidFill>
              </a:rPr>
              <a:t>      </a:t>
            </a:r>
            <a:r>
              <a:rPr lang="fr-FR" dirty="0" err="1">
                <a:solidFill>
                  <a:schemeClr val="bg1"/>
                </a:solidFill>
              </a:rPr>
              <a:t>set_fact</a:t>
            </a:r>
            <a:r>
              <a:rPr lang="fr-FR" dirty="0">
                <a:solidFill>
                  <a:schemeClr val="bg1"/>
                </a:solidFill>
              </a:rPr>
              <a:t>:</a:t>
            </a:r>
          </a:p>
          <a:p>
            <a:r>
              <a:rPr lang="fr-FR" dirty="0">
                <a:solidFill>
                  <a:schemeClr val="bg1"/>
                </a:solidFill>
              </a:rPr>
              <a:t>        </a:t>
            </a:r>
            <a:r>
              <a:rPr lang="fr-FR" dirty="0" err="1">
                <a:solidFill>
                  <a:schemeClr val="bg1"/>
                </a:solidFill>
              </a:rPr>
              <a:t>temperature</a:t>
            </a:r>
            <a:r>
              <a:rPr lang="fr-FR" dirty="0">
                <a:solidFill>
                  <a:schemeClr val="bg1"/>
                </a:solidFill>
              </a:rPr>
              <a:t>: "{{ </a:t>
            </a:r>
            <a:r>
              <a:rPr lang="fr-FR" dirty="0" err="1">
                <a:solidFill>
                  <a:schemeClr val="bg1"/>
                </a:solidFill>
              </a:rPr>
              <a:t>ansible_facts</a:t>
            </a:r>
            <a:r>
              <a:rPr lang="fr-FR" dirty="0">
                <a:solidFill>
                  <a:schemeClr val="bg1"/>
                </a:solidFill>
              </a:rPr>
              <a:t>['</a:t>
            </a:r>
            <a:r>
              <a:rPr lang="fr-FR" dirty="0" err="1">
                <a:solidFill>
                  <a:schemeClr val="bg1"/>
                </a:solidFill>
              </a:rPr>
              <a:t>cpu_temperature</a:t>
            </a:r>
            <a:r>
              <a:rPr lang="fr-FR" dirty="0">
                <a:solidFill>
                  <a:schemeClr val="bg1"/>
                </a:solidFill>
              </a:rPr>
              <a:t>'] }}"</a:t>
            </a:r>
          </a:p>
          <a:p>
            <a:endParaRPr lang="fr-FR" dirty="0">
              <a:solidFill>
                <a:schemeClr val="bg1"/>
              </a:solidFill>
            </a:endParaRPr>
          </a:p>
          <a:p>
            <a:r>
              <a:rPr lang="fr-FR" dirty="0">
                <a:solidFill>
                  <a:schemeClr val="bg1"/>
                </a:solidFill>
              </a:rPr>
              <a:t>    - </a:t>
            </a:r>
            <a:r>
              <a:rPr lang="fr-FR" dirty="0" err="1">
                <a:solidFill>
                  <a:schemeClr val="bg1"/>
                </a:solidFill>
              </a:rPr>
              <a:t>name</a:t>
            </a:r>
            <a:r>
              <a:rPr lang="fr-FR" dirty="0">
                <a:solidFill>
                  <a:schemeClr val="bg1"/>
                </a:solidFill>
              </a:rPr>
              <a:t>: Restart the system if the </a:t>
            </a:r>
            <a:r>
              <a:rPr lang="fr-FR" dirty="0" err="1">
                <a:solidFill>
                  <a:schemeClr val="bg1"/>
                </a:solidFill>
              </a:rPr>
              <a:t>temperature</a:t>
            </a:r>
            <a:r>
              <a:rPr lang="fr-FR" dirty="0">
                <a:solidFill>
                  <a:schemeClr val="bg1"/>
                </a:solidFill>
              </a:rPr>
              <a:t> </a:t>
            </a:r>
            <a:r>
              <a:rPr lang="fr-FR" dirty="0" err="1">
                <a:solidFill>
                  <a:schemeClr val="bg1"/>
                </a:solidFill>
              </a:rPr>
              <a:t>is</a:t>
            </a:r>
            <a:r>
              <a:rPr lang="fr-FR" dirty="0">
                <a:solidFill>
                  <a:schemeClr val="bg1"/>
                </a:solidFill>
              </a:rPr>
              <a:t> </a:t>
            </a:r>
            <a:r>
              <a:rPr lang="fr-FR" dirty="0" err="1">
                <a:solidFill>
                  <a:schemeClr val="bg1"/>
                </a:solidFill>
              </a:rPr>
              <a:t>too</a:t>
            </a:r>
            <a:r>
              <a:rPr lang="fr-FR" dirty="0">
                <a:solidFill>
                  <a:schemeClr val="bg1"/>
                </a:solidFill>
              </a:rPr>
              <a:t> high</a:t>
            </a:r>
          </a:p>
          <a:p>
            <a:r>
              <a:rPr lang="fr-FR" dirty="0">
                <a:solidFill>
                  <a:schemeClr val="bg1"/>
                </a:solidFill>
              </a:rPr>
              <a:t>      </a:t>
            </a:r>
            <a:r>
              <a:rPr lang="fr-FR" dirty="0" err="1">
                <a:solidFill>
                  <a:srgbClr val="00B0F0"/>
                </a:solidFill>
              </a:rPr>
              <a:t>when</a:t>
            </a:r>
            <a:r>
              <a:rPr lang="fr-FR" dirty="0">
                <a:solidFill>
                  <a:schemeClr val="bg1"/>
                </a:solidFill>
              </a:rPr>
              <a:t>: </a:t>
            </a:r>
            <a:r>
              <a:rPr lang="fr-FR" dirty="0" err="1">
                <a:solidFill>
                  <a:schemeClr val="bg1"/>
                </a:solidFill>
              </a:rPr>
              <a:t>temperature</a:t>
            </a:r>
            <a:r>
              <a:rPr lang="fr-FR" dirty="0">
                <a:solidFill>
                  <a:schemeClr val="bg1"/>
                </a:solidFill>
              </a:rPr>
              <a:t> | </a:t>
            </a:r>
            <a:r>
              <a:rPr lang="fr-FR" dirty="0" err="1">
                <a:solidFill>
                  <a:schemeClr val="bg1"/>
                </a:solidFill>
              </a:rPr>
              <a:t>float</a:t>
            </a:r>
            <a:r>
              <a:rPr lang="fr-FR" dirty="0">
                <a:solidFill>
                  <a:schemeClr val="bg1"/>
                </a:solidFill>
              </a:rPr>
              <a:t> &gt; 90</a:t>
            </a:r>
          </a:p>
          <a:p>
            <a:r>
              <a:rPr lang="fr-FR" dirty="0">
                <a:solidFill>
                  <a:schemeClr val="bg1"/>
                </a:solidFill>
              </a:rPr>
              <a:t>      </a:t>
            </a:r>
            <a:r>
              <a:rPr lang="fr-FR" dirty="0" err="1">
                <a:solidFill>
                  <a:schemeClr val="bg1"/>
                </a:solidFill>
              </a:rPr>
              <a:t>shell</a:t>
            </a:r>
            <a:r>
              <a:rPr lang="fr-FR" dirty="0">
                <a:solidFill>
                  <a:schemeClr val="bg1"/>
                </a:solidFill>
              </a:rPr>
              <a:t>: "reboot"</a:t>
            </a:r>
          </a:p>
        </p:txBody>
      </p:sp>
    </p:spTree>
    <p:extLst>
      <p:ext uri="{BB962C8B-B14F-4D97-AF65-F5344CB8AC3E}">
        <p14:creationId xmlns:p14="http://schemas.microsoft.com/office/powerpoint/2010/main" val="12830106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59</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000" dirty="0">
                <a:solidFill>
                  <a:schemeClr val="bg1"/>
                </a:solidFill>
                <a:latin typeface="Arial Black" panose="020B0A04020102020204" pitchFamily="34" charset="0"/>
                <a:ea typeface="Calibri" panose="020F0502020204030204" pitchFamily="34" charset="0"/>
                <a:cs typeface="Calibri" panose="020F0502020204030204" pitchFamily="34" charset="0"/>
              </a:rPr>
              <a:t>Le contrôle des tâches : LOOP</a:t>
            </a:r>
            <a:endParaRPr lang="fr-FR" sz="3000" dirty="0">
              <a:solidFill>
                <a:schemeClr val="bg1"/>
              </a:solidFill>
            </a:endParaRPr>
          </a:p>
        </p:txBody>
      </p:sp>
      <p:sp>
        <p:nvSpPr>
          <p:cNvPr id="17" name="ZoneTexte 16">
            <a:extLst>
              <a:ext uri="{FF2B5EF4-FFF2-40B4-BE49-F238E27FC236}">
                <a16:creationId xmlns:a16="http://schemas.microsoft.com/office/drawing/2014/main" id="{A815325E-AF82-7E22-A30C-7DDEE66667EB}"/>
              </a:ext>
            </a:extLst>
          </p:cNvPr>
          <p:cNvSpPr txBox="1"/>
          <p:nvPr/>
        </p:nvSpPr>
        <p:spPr>
          <a:xfrm>
            <a:off x="172478" y="1295437"/>
            <a:ext cx="10210349" cy="1323439"/>
          </a:xfrm>
          <a:prstGeom prst="rect">
            <a:avLst/>
          </a:prstGeom>
          <a:noFill/>
        </p:spPr>
        <p:txBody>
          <a:bodyPr wrap="square">
            <a:spAutoFit/>
          </a:bodyPr>
          <a:lstStyle/>
          <a:p>
            <a:r>
              <a:rPr lang="fr-FR" sz="2000" dirty="0">
                <a:solidFill>
                  <a:schemeClr val="bg1"/>
                </a:solidFill>
                <a:latin typeface="Calibri"/>
                <a:cs typeface="Calibri"/>
              </a:rPr>
              <a:t>Dans Ansible, vous pouvez itérer sur des listes, des dictionnaires et d'autres structures de données à l'aide de différentes méthodes. Les trois méthodes les plus courantes pour itérer dans un </a:t>
            </a:r>
            <a:r>
              <a:rPr lang="fr-FR" sz="2000" dirty="0" err="1">
                <a:solidFill>
                  <a:schemeClr val="bg1"/>
                </a:solidFill>
                <a:latin typeface="Calibri"/>
                <a:cs typeface="Calibri"/>
              </a:rPr>
              <a:t>playbook</a:t>
            </a:r>
            <a:r>
              <a:rPr lang="fr-FR" sz="2000" dirty="0">
                <a:solidFill>
                  <a:schemeClr val="bg1"/>
                </a:solidFill>
                <a:latin typeface="Calibri"/>
                <a:cs typeface="Calibri"/>
              </a:rPr>
              <a:t> sont les boucles </a:t>
            </a:r>
            <a:r>
              <a:rPr lang="fr-FR" sz="2000" dirty="0" err="1">
                <a:solidFill>
                  <a:schemeClr val="bg1"/>
                </a:solidFill>
                <a:latin typeface="Calibri"/>
                <a:cs typeface="Calibri"/>
              </a:rPr>
              <a:t>loop</a:t>
            </a:r>
            <a:r>
              <a:rPr lang="fr-FR" sz="2000" dirty="0">
                <a:solidFill>
                  <a:schemeClr val="bg1"/>
                </a:solidFill>
                <a:latin typeface="Calibri"/>
                <a:cs typeface="Calibri"/>
              </a:rPr>
              <a:t>, </a:t>
            </a:r>
            <a:r>
              <a:rPr lang="fr-FR" sz="2000" dirty="0" err="1">
                <a:solidFill>
                  <a:schemeClr val="bg1"/>
                </a:solidFill>
                <a:latin typeface="Calibri"/>
                <a:cs typeface="Calibri"/>
              </a:rPr>
              <a:t>with_items</a:t>
            </a:r>
            <a:r>
              <a:rPr lang="fr-FR" sz="2000" dirty="0">
                <a:solidFill>
                  <a:schemeClr val="bg1"/>
                </a:solidFill>
                <a:latin typeface="Calibri"/>
                <a:cs typeface="Calibri"/>
              </a:rPr>
              <a:t>, et les directives </a:t>
            </a:r>
            <a:r>
              <a:rPr lang="fr-FR" sz="2000" dirty="0" err="1">
                <a:solidFill>
                  <a:schemeClr val="bg1"/>
                </a:solidFill>
                <a:latin typeface="Calibri"/>
                <a:cs typeface="Calibri"/>
              </a:rPr>
              <a:t>with</a:t>
            </a:r>
            <a:r>
              <a:rPr lang="fr-FR" sz="2000" dirty="0">
                <a:solidFill>
                  <a:schemeClr val="bg1"/>
                </a:solidFill>
                <a:latin typeface="Calibri"/>
                <a:cs typeface="Calibri"/>
              </a:rPr>
              <a:t>_*. Voici une explication de chacune :</a:t>
            </a:r>
          </a:p>
        </p:txBody>
      </p:sp>
      <p:sp>
        <p:nvSpPr>
          <p:cNvPr id="8" name="ZoneTexte 7">
            <a:extLst>
              <a:ext uri="{FF2B5EF4-FFF2-40B4-BE49-F238E27FC236}">
                <a16:creationId xmlns:a16="http://schemas.microsoft.com/office/drawing/2014/main" id="{3C0DF1A6-23A0-A077-CEE9-2EDEE903C812}"/>
              </a:ext>
            </a:extLst>
          </p:cNvPr>
          <p:cNvSpPr txBox="1"/>
          <p:nvPr/>
        </p:nvSpPr>
        <p:spPr>
          <a:xfrm>
            <a:off x="252984" y="3761039"/>
            <a:ext cx="3380281" cy="2554545"/>
          </a:xfrm>
          <a:prstGeom prst="rect">
            <a:avLst/>
          </a:prstGeom>
          <a:solidFill>
            <a:schemeClr val="tx1">
              <a:lumMod val="85000"/>
              <a:lumOff val="15000"/>
            </a:schemeClr>
          </a:solidFill>
        </p:spPr>
        <p:txBody>
          <a:bodyPr wrap="square">
            <a:spAutoFit/>
          </a:bodyPr>
          <a:lstStyle/>
          <a:p>
            <a:r>
              <a:rPr lang="fr-FR" sz="1600" dirty="0">
                <a:solidFill>
                  <a:schemeClr val="bg1"/>
                </a:solidFill>
              </a:rPr>
              <a:t>- </a:t>
            </a:r>
            <a:r>
              <a:rPr lang="fr-FR" sz="1600" dirty="0" err="1">
                <a:solidFill>
                  <a:schemeClr val="bg1"/>
                </a:solidFill>
              </a:rPr>
              <a:t>name</a:t>
            </a:r>
            <a:r>
              <a:rPr lang="fr-FR" sz="1600" dirty="0">
                <a:solidFill>
                  <a:schemeClr val="bg1"/>
                </a:solidFill>
              </a:rPr>
              <a:t>: Utiliser une boucle </a:t>
            </a:r>
            <a:r>
              <a:rPr lang="fr-FR" sz="1600" dirty="0" err="1">
                <a:solidFill>
                  <a:schemeClr val="bg1"/>
                </a:solidFill>
              </a:rPr>
              <a:t>loop</a:t>
            </a:r>
            <a:endParaRPr lang="fr-FR" sz="1600" dirty="0">
              <a:solidFill>
                <a:schemeClr val="bg1"/>
              </a:solidFill>
            </a:endParaRPr>
          </a:p>
          <a:p>
            <a:r>
              <a:rPr lang="fr-FR" sz="1600" dirty="0">
                <a:solidFill>
                  <a:schemeClr val="bg1"/>
                </a:solidFill>
              </a:rPr>
              <a:t>  hosts: localhost</a:t>
            </a:r>
          </a:p>
          <a:p>
            <a:r>
              <a:rPr lang="fr-FR" sz="1600" dirty="0">
                <a:solidFill>
                  <a:schemeClr val="bg1"/>
                </a:solidFill>
              </a:rPr>
              <a:t>  </a:t>
            </a:r>
            <a:r>
              <a:rPr lang="fr-FR" sz="1600" dirty="0" err="1">
                <a:solidFill>
                  <a:schemeClr val="bg1"/>
                </a:solidFill>
              </a:rPr>
              <a:t>tasks</a:t>
            </a:r>
            <a:r>
              <a:rPr lang="fr-FR" sz="1600" dirty="0">
                <a:solidFill>
                  <a:schemeClr val="bg1"/>
                </a:solidFill>
              </a:rPr>
              <a:t>:</a:t>
            </a:r>
          </a:p>
          <a:p>
            <a:r>
              <a:rPr lang="fr-FR" sz="1600" dirty="0">
                <a:solidFill>
                  <a:schemeClr val="bg1"/>
                </a:solidFill>
              </a:rPr>
              <a:t>    - </a:t>
            </a:r>
            <a:r>
              <a:rPr lang="fr-FR" sz="1600" dirty="0" err="1">
                <a:solidFill>
                  <a:schemeClr val="bg1"/>
                </a:solidFill>
              </a:rPr>
              <a:t>name</a:t>
            </a:r>
            <a:r>
              <a:rPr lang="fr-FR" sz="1600" dirty="0">
                <a:solidFill>
                  <a:schemeClr val="bg1"/>
                </a:solidFill>
              </a:rPr>
              <a:t>: Afficher chaque élément</a:t>
            </a:r>
          </a:p>
          <a:p>
            <a:r>
              <a:rPr lang="fr-FR" sz="1600" dirty="0">
                <a:solidFill>
                  <a:schemeClr val="bg1"/>
                </a:solidFill>
              </a:rPr>
              <a:t>      </a:t>
            </a:r>
            <a:r>
              <a:rPr lang="fr-FR" sz="1600" dirty="0" err="1">
                <a:solidFill>
                  <a:schemeClr val="bg1"/>
                </a:solidFill>
              </a:rPr>
              <a:t>debug</a:t>
            </a:r>
            <a:r>
              <a:rPr lang="fr-FR" sz="1600" dirty="0">
                <a:solidFill>
                  <a:schemeClr val="bg1"/>
                </a:solidFill>
              </a:rPr>
              <a:t>:</a:t>
            </a:r>
          </a:p>
          <a:p>
            <a:r>
              <a:rPr lang="fr-FR" sz="1600" dirty="0">
                <a:solidFill>
                  <a:schemeClr val="bg1"/>
                </a:solidFill>
              </a:rPr>
              <a:t>        msg: "{{ item }}"</a:t>
            </a:r>
          </a:p>
          <a:p>
            <a:r>
              <a:rPr lang="fr-FR" sz="1600" b="1" dirty="0">
                <a:solidFill>
                  <a:srgbClr val="00B0F0"/>
                </a:solidFill>
              </a:rPr>
              <a:t>      </a:t>
            </a:r>
            <a:r>
              <a:rPr lang="fr-FR" sz="1600" b="1" dirty="0" err="1">
                <a:solidFill>
                  <a:srgbClr val="00B0F0"/>
                </a:solidFill>
              </a:rPr>
              <a:t>loop</a:t>
            </a:r>
            <a:r>
              <a:rPr lang="fr-FR" sz="1600" b="1" dirty="0">
                <a:solidFill>
                  <a:srgbClr val="00B0F0"/>
                </a:solidFill>
              </a:rPr>
              <a:t>:</a:t>
            </a:r>
          </a:p>
          <a:p>
            <a:r>
              <a:rPr lang="fr-FR" sz="1600" dirty="0">
                <a:solidFill>
                  <a:schemeClr val="bg1"/>
                </a:solidFill>
              </a:rPr>
              <a:t>        - </a:t>
            </a:r>
            <a:r>
              <a:rPr lang="fr-FR" sz="1600" dirty="0" err="1">
                <a:solidFill>
                  <a:schemeClr val="bg1"/>
                </a:solidFill>
              </a:rPr>
              <a:t>apple</a:t>
            </a:r>
            <a:endParaRPr lang="fr-FR" sz="1600" dirty="0">
              <a:solidFill>
                <a:schemeClr val="bg1"/>
              </a:solidFill>
            </a:endParaRPr>
          </a:p>
          <a:p>
            <a:r>
              <a:rPr lang="fr-FR" sz="1600" dirty="0">
                <a:solidFill>
                  <a:schemeClr val="bg1"/>
                </a:solidFill>
              </a:rPr>
              <a:t>        - banana</a:t>
            </a:r>
          </a:p>
          <a:p>
            <a:r>
              <a:rPr lang="fr-FR" sz="1600" dirty="0">
                <a:solidFill>
                  <a:schemeClr val="bg1"/>
                </a:solidFill>
              </a:rPr>
              <a:t>        - cherry</a:t>
            </a:r>
          </a:p>
        </p:txBody>
      </p:sp>
      <p:sp>
        <p:nvSpPr>
          <p:cNvPr id="10" name="ZoneTexte 9">
            <a:extLst>
              <a:ext uri="{FF2B5EF4-FFF2-40B4-BE49-F238E27FC236}">
                <a16:creationId xmlns:a16="http://schemas.microsoft.com/office/drawing/2014/main" id="{6E94BBB6-9813-CEAC-0917-A666083C4D9D}"/>
              </a:ext>
            </a:extLst>
          </p:cNvPr>
          <p:cNvSpPr txBox="1"/>
          <p:nvPr/>
        </p:nvSpPr>
        <p:spPr>
          <a:xfrm>
            <a:off x="3977771" y="3762739"/>
            <a:ext cx="3601460" cy="2554545"/>
          </a:xfrm>
          <a:prstGeom prst="rect">
            <a:avLst/>
          </a:prstGeom>
          <a:solidFill>
            <a:schemeClr val="tx1">
              <a:lumMod val="85000"/>
              <a:lumOff val="15000"/>
            </a:schemeClr>
          </a:solidFill>
        </p:spPr>
        <p:txBody>
          <a:bodyPr wrap="square">
            <a:spAutoFit/>
          </a:bodyPr>
          <a:lstStyle/>
          <a:p>
            <a:r>
              <a:rPr lang="fr-FR" sz="1600" dirty="0">
                <a:solidFill>
                  <a:schemeClr val="bg1"/>
                </a:solidFill>
              </a:rPr>
              <a:t>- </a:t>
            </a:r>
            <a:r>
              <a:rPr lang="fr-FR" sz="1600" dirty="0" err="1">
                <a:solidFill>
                  <a:schemeClr val="bg1"/>
                </a:solidFill>
              </a:rPr>
              <a:t>name</a:t>
            </a:r>
            <a:r>
              <a:rPr lang="fr-FR" sz="1600" dirty="0">
                <a:solidFill>
                  <a:schemeClr val="bg1"/>
                </a:solidFill>
              </a:rPr>
              <a:t>: Utiliser la directive </a:t>
            </a:r>
            <a:r>
              <a:rPr lang="fr-FR" sz="1600" dirty="0" err="1">
                <a:solidFill>
                  <a:schemeClr val="bg1"/>
                </a:solidFill>
              </a:rPr>
              <a:t>with_items</a:t>
            </a:r>
            <a:endParaRPr lang="fr-FR" sz="1600" dirty="0">
              <a:solidFill>
                <a:schemeClr val="bg1"/>
              </a:solidFill>
            </a:endParaRPr>
          </a:p>
          <a:p>
            <a:r>
              <a:rPr lang="fr-FR" sz="1600" dirty="0">
                <a:solidFill>
                  <a:schemeClr val="bg1"/>
                </a:solidFill>
              </a:rPr>
              <a:t>  hosts: localhost</a:t>
            </a:r>
          </a:p>
          <a:p>
            <a:r>
              <a:rPr lang="fr-FR" sz="1600" dirty="0">
                <a:solidFill>
                  <a:schemeClr val="bg1"/>
                </a:solidFill>
              </a:rPr>
              <a:t>  </a:t>
            </a:r>
            <a:r>
              <a:rPr lang="fr-FR" sz="1600" dirty="0" err="1">
                <a:solidFill>
                  <a:schemeClr val="bg1"/>
                </a:solidFill>
              </a:rPr>
              <a:t>tasks</a:t>
            </a:r>
            <a:r>
              <a:rPr lang="fr-FR" sz="1600" dirty="0">
                <a:solidFill>
                  <a:schemeClr val="bg1"/>
                </a:solidFill>
              </a:rPr>
              <a:t>:</a:t>
            </a:r>
          </a:p>
          <a:p>
            <a:r>
              <a:rPr lang="fr-FR" sz="1600" dirty="0">
                <a:solidFill>
                  <a:schemeClr val="bg1"/>
                </a:solidFill>
              </a:rPr>
              <a:t>    - </a:t>
            </a:r>
            <a:r>
              <a:rPr lang="fr-FR" sz="1600" dirty="0" err="1">
                <a:solidFill>
                  <a:schemeClr val="bg1"/>
                </a:solidFill>
              </a:rPr>
              <a:t>name</a:t>
            </a:r>
            <a:r>
              <a:rPr lang="fr-FR" sz="1600" dirty="0">
                <a:solidFill>
                  <a:schemeClr val="bg1"/>
                </a:solidFill>
              </a:rPr>
              <a:t>: </a:t>
            </a:r>
            <a:r>
              <a:rPr lang="fr-FR" sz="1500" dirty="0">
                <a:solidFill>
                  <a:schemeClr val="bg1"/>
                </a:solidFill>
              </a:rPr>
              <a:t>Afficher chaque élément </a:t>
            </a:r>
          </a:p>
          <a:p>
            <a:r>
              <a:rPr lang="fr-FR" sz="1600" dirty="0">
                <a:solidFill>
                  <a:schemeClr val="bg1"/>
                </a:solidFill>
              </a:rPr>
              <a:t>      </a:t>
            </a:r>
            <a:r>
              <a:rPr lang="fr-FR" sz="1600" dirty="0" err="1">
                <a:solidFill>
                  <a:schemeClr val="bg1"/>
                </a:solidFill>
              </a:rPr>
              <a:t>debug</a:t>
            </a:r>
            <a:r>
              <a:rPr lang="fr-FR" sz="1600" dirty="0">
                <a:solidFill>
                  <a:schemeClr val="bg1"/>
                </a:solidFill>
              </a:rPr>
              <a:t>:</a:t>
            </a:r>
          </a:p>
          <a:p>
            <a:r>
              <a:rPr lang="fr-FR" sz="1600" dirty="0">
                <a:solidFill>
                  <a:schemeClr val="bg1"/>
                </a:solidFill>
              </a:rPr>
              <a:t>        msg: "{{ item }}"</a:t>
            </a:r>
          </a:p>
          <a:p>
            <a:r>
              <a:rPr lang="fr-FR" sz="1600" dirty="0">
                <a:solidFill>
                  <a:schemeClr val="bg1"/>
                </a:solidFill>
              </a:rPr>
              <a:t>      </a:t>
            </a:r>
            <a:r>
              <a:rPr lang="fr-FR" sz="1600" dirty="0" err="1">
                <a:solidFill>
                  <a:srgbClr val="00B0F0"/>
                </a:solidFill>
              </a:rPr>
              <a:t>with_items</a:t>
            </a:r>
            <a:r>
              <a:rPr lang="fr-FR" sz="1600" dirty="0">
                <a:solidFill>
                  <a:srgbClr val="00B0F0"/>
                </a:solidFill>
              </a:rPr>
              <a:t>:</a:t>
            </a:r>
          </a:p>
          <a:p>
            <a:r>
              <a:rPr lang="fr-FR" sz="1600" dirty="0">
                <a:solidFill>
                  <a:schemeClr val="bg1"/>
                </a:solidFill>
              </a:rPr>
              <a:t>        - </a:t>
            </a:r>
            <a:r>
              <a:rPr lang="fr-FR" sz="1600" dirty="0" err="1">
                <a:solidFill>
                  <a:schemeClr val="bg1"/>
                </a:solidFill>
              </a:rPr>
              <a:t>apple</a:t>
            </a:r>
            <a:endParaRPr lang="fr-FR" sz="1600" dirty="0">
              <a:solidFill>
                <a:schemeClr val="bg1"/>
              </a:solidFill>
            </a:endParaRPr>
          </a:p>
          <a:p>
            <a:r>
              <a:rPr lang="fr-FR" sz="1600" dirty="0">
                <a:solidFill>
                  <a:schemeClr val="bg1"/>
                </a:solidFill>
              </a:rPr>
              <a:t>        - banana</a:t>
            </a:r>
          </a:p>
          <a:p>
            <a:r>
              <a:rPr lang="fr-FR" sz="1600" dirty="0">
                <a:solidFill>
                  <a:schemeClr val="bg1"/>
                </a:solidFill>
              </a:rPr>
              <a:t>        - cherry</a:t>
            </a:r>
          </a:p>
        </p:txBody>
      </p:sp>
      <p:sp>
        <p:nvSpPr>
          <p:cNvPr id="12" name="ZoneTexte 11">
            <a:extLst>
              <a:ext uri="{FF2B5EF4-FFF2-40B4-BE49-F238E27FC236}">
                <a16:creationId xmlns:a16="http://schemas.microsoft.com/office/drawing/2014/main" id="{2B5FFEA0-727B-9FA2-6C17-DB59967988C2}"/>
              </a:ext>
            </a:extLst>
          </p:cNvPr>
          <p:cNvSpPr txBox="1"/>
          <p:nvPr/>
        </p:nvSpPr>
        <p:spPr>
          <a:xfrm>
            <a:off x="7827578" y="3725985"/>
            <a:ext cx="3969771" cy="2554545"/>
          </a:xfrm>
          <a:prstGeom prst="rect">
            <a:avLst/>
          </a:prstGeom>
          <a:solidFill>
            <a:schemeClr val="tx1">
              <a:lumMod val="85000"/>
              <a:lumOff val="15000"/>
            </a:schemeClr>
          </a:solidFill>
        </p:spPr>
        <p:txBody>
          <a:bodyPr wrap="square">
            <a:spAutoFit/>
          </a:bodyPr>
          <a:lstStyle/>
          <a:p>
            <a:r>
              <a:rPr lang="fr-FR" sz="1600" dirty="0">
                <a:solidFill>
                  <a:schemeClr val="bg1"/>
                </a:solidFill>
              </a:rPr>
              <a:t>- </a:t>
            </a:r>
            <a:r>
              <a:rPr lang="fr-FR" sz="1600" dirty="0" err="1">
                <a:solidFill>
                  <a:schemeClr val="bg1"/>
                </a:solidFill>
              </a:rPr>
              <a:t>name</a:t>
            </a:r>
            <a:r>
              <a:rPr lang="fr-FR" sz="1600" dirty="0">
                <a:solidFill>
                  <a:schemeClr val="bg1"/>
                </a:solidFill>
              </a:rPr>
              <a:t>: Utiliser la directive </a:t>
            </a:r>
            <a:r>
              <a:rPr lang="fr-FR" sz="1600" dirty="0" err="1">
                <a:solidFill>
                  <a:schemeClr val="bg1"/>
                </a:solidFill>
              </a:rPr>
              <a:t>with_dict</a:t>
            </a:r>
            <a:endParaRPr lang="fr-FR" sz="1600" dirty="0">
              <a:solidFill>
                <a:schemeClr val="bg1"/>
              </a:solidFill>
            </a:endParaRPr>
          </a:p>
          <a:p>
            <a:r>
              <a:rPr lang="fr-FR" sz="1600" dirty="0">
                <a:solidFill>
                  <a:schemeClr val="bg1"/>
                </a:solidFill>
              </a:rPr>
              <a:t>  hosts: localhost</a:t>
            </a:r>
          </a:p>
          <a:p>
            <a:r>
              <a:rPr lang="fr-FR" sz="1600" dirty="0">
                <a:solidFill>
                  <a:schemeClr val="bg1"/>
                </a:solidFill>
              </a:rPr>
              <a:t>  </a:t>
            </a:r>
            <a:r>
              <a:rPr lang="fr-FR" sz="1600" dirty="0" err="1">
                <a:solidFill>
                  <a:schemeClr val="bg1"/>
                </a:solidFill>
              </a:rPr>
              <a:t>tasks</a:t>
            </a:r>
            <a:r>
              <a:rPr lang="fr-FR" sz="1600" dirty="0">
                <a:solidFill>
                  <a:schemeClr val="bg1"/>
                </a:solidFill>
              </a:rPr>
              <a:t>:</a:t>
            </a:r>
          </a:p>
          <a:p>
            <a:r>
              <a:rPr lang="fr-FR" sz="1600" dirty="0">
                <a:solidFill>
                  <a:schemeClr val="bg1"/>
                </a:solidFill>
              </a:rPr>
              <a:t>    - </a:t>
            </a:r>
            <a:r>
              <a:rPr lang="fr-FR" sz="1600" dirty="0" err="1">
                <a:solidFill>
                  <a:schemeClr val="bg1"/>
                </a:solidFill>
              </a:rPr>
              <a:t>name</a:t>
            </a:r>
            <a:r>
              <a:rPr lang="fr-FR" sz="1600" dirty="0">
                <a:solidFill>
                  <a:schemeClr val="bg1"/>
                </a:solidFill>
              </a:rPr>
              <a:t>: Afficher chaque paire clé-valeur </a:t>
            </a:r>
            <a:r>
              <a:rPr lang="fr-FR" sz="1600" dirty="0" err="1">
                <a:solidFill>
                  <a:schemeClr val="bg1"/>
                </a:solidFill>
              </a:rPr>
              <a:t>debug</a:t>
            </a:r>
            <a:r>
              <a:rPr lang="fr-FR" sz="1600" dirty="0">
                <a:solidFill>
                  <a:schemeClr val="bg1"/>
                </a:solidFill>
              </a:rPr>
              <a:t>:</a:t>
            </a:r>
          </a:p>
          <a:p>
            <a:r>
              <a:rPr lang="fr-FR" sz="1600" dirty="0">
                <a:solidFill>
                  <a:schemeClr val="bg1"/>
                </a:solidFill>
              </a:rPr>
              <a:t>        msg: "{{ </a:t>
            </a:r>
            <a:r>
              <a:rPr lang="fr-FR" sz="1600" dirty="0" err="1">
                <a:solidFill>
                  <a:schemeClr val="bg1"/>
                </a:solidFill>
              </a:rPr>
              <a:t>item.key</a:t>
            </a:r>
            <a:r>
              <a:rPr lang="fr-FR" sz="1600" dirty="0">
                <a:solidFill>
                  <a:schemeClr val="bg1"/>
                </a:solidFill>
              </a:rPr>
              <a:t> }}: {{ </a:t>
            </a:r>
            <a:r>
              <a:rPr lang="fr-FR" sz="1600" dirty="0" err="1">
                <a:solidFill>
                  <a:schemeClr val="bg1"/>
                </a:solidFill>
              </a:rPr>
              <a:t>item.value</a:t>
            </a:r>
            <a:r>
              <a:rPr lang="fr-FR" sz="1600" dirty="0">
                <a:solidFill>
                  <a:schemeClr val="bg1"/>
                </a:solidFill>
              </a:rPr>
              <a:t> }}"</a:t>
            </a:r>
          </a:p>
          <a:p>
            <a:r>
              <a:rPr lang="fr-FR" sz="1600" dirty="0">
                <a:solidFill>
                  <a:schemeClr val="bg1"/>
                </a:solidFill>
              </a:rPr>
              <a:t>      </a:t>
            </a:r>
            <a:r>
              <a:rPr lang="fr-FR" sz="1600" dirty="0" err="1">
                <a:solidFill>
                  <a:srgbClr val="00B0F0"/>
                </a:solidFill>
              </a:rPr>
              <a:t>with_dict</a:t>
            </a:r>
            <a:r>
              <a:rPr lang="fr-FR" sz="1600" dirty="0">
                <a:solidFill>
                  <a:srgbClr val="00B0F0"/>
                </a:solidFill>
              </a:rPr>
              <a:t>:</a:t>
            </a:r>
          </a:p>
          <a:p>
            <a:r>
              <a:rPr lang="fr-FR" sz="1600" dirty="0">
                <a:solidFill>
                  <a:schemeClr val="bg1"/>
                </a:solidFill>
              </a:rPr>
              <a:t>        </a:t>
            </a:r>
            <a:r>
              <a:rPr lang="fr-FR" sz="1600" dirty="0" err="1">
                <a:solidFill>
                  <a:schemeClr val="bg1"/>
                </a:solidFill>
              </a:rPr>
              <a:t>apple</a:t>
            </a:r>
            <a:r>
              <a:rPr lang="fr-FR" sz="1600" dirty="0">
                <a:solidFill>
                  <a:schemeClr val="bg1"/>
                </a:solidFill>
              </a:rPr>
              <a:t>: </a:t>
            </a:r>
            <a:r>
              <a:rPr lang="fr-FR" sz="1600" dirty="0" err="1">
                <a:solidFill>
                  <a:schemeClr val="bg1"/>
                </a:solidFill>
              </a:rPr>
              <a:t>red</a:t>
            </a:r>
            <a:endParaRPr lang="fr-FR" sz="1600" dirty="0">
              <a:solidFill>
                <a:schemeClr val="bg1"/>
              </a:solidFill>
            </a:endParaRPr>
          </a:p>
          <a:p>
            <a:r>
              <a:rPr lang="fr-FR" sz="1600" dirty="0">
                <a:solidFill>
                  <a:schemeClr val="bg1"/>
                </a:solidFill>
              </a:rPr>
              <a:t>        banana: </a:t>
            </a:r>
            <a:r>
              <a:rPr lang="fr-FR" sz="1600" dirty="0" err="1">
                <a:solidFill>
                  <a:schemeClr val="bg1"/>
                </a:solidFill>
              </a:rPr>
              <a:t>yellow</a:t>
            </a:r>
            <a:endParaRPr lang="fr-FR" sz="1600" dirty="0">
              <a:solidFill>
                <a:schemeClr val="bg1"/>
              </a:solidFill>
            </a:endParaRPr>
          </a:p>
          <a:p>
            <a:r>
              <a:rPr lang="fr-FR" sz="1600" dirty="0">
                <a:solidFill>
                  <a:schemeClr val="bg1"/>
                </a:solidFill>
              </a:rPr>
              <a:t>        cherry: </a:t>
            </a:r>
            <a:r>
              <a:rPr lang="fr-FR" sz="1600" dirty="0" err="1">
                <a:solidFill>
                  <a:schemeClr val="bg1"/>
                </a:solidFill>
              </a:rPr>
              <a:t>red</a:t>
            </a:r>
            <a:endParaRPr lang="fr-FR" sz="1600" dirty="0">
              <a:solidFill>
                <a:schemeClr val="bg1"/>
              </a:solidFill>
            </a:endParaRPr>
          </a:p>
        </p:txBody>
      </p:sp>
      <p:sp>
        <p:nvSpPr>
          <p:cNvPr id="13" name="Rectangle 2">
            <a:extLst>
              <a:ext uri="{FF2B5EF4-FFF2-40B4-BE49-F238E27FC236}">
                <a16:creationId xmlns:a16="http://schemas.microsoft.com/office/drawing/2014/main" id="{43290D6C-4329-9002-17BD-012A89D2B427}"/>
              </a:ext>
            </a:extLst>
          </p:cNvPr>
          <p:cNvSpPr>
            <a:spLocks noChangeArrowheads="1"/>
          </p:cNvSpPr>
          <p:nvPr/>
        </p:nvSpPr>
        <p:spPr bwMode="auto">
          <a:xfrm>
            <a:off x="7827578" y="3072520"/>
            <a:ext cx="3969771" cy="646331"/>
          </a:xfrm>
          <a:prstGeom prst="rect">
            <a:avLst/>
          </a:prstGeom>
          <a:solidFill>
            <a:srgbClr val="FFFF00"/>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D0D0D"/>
                </a:solidFill>
                <a:effectLst/>
                <a:latin typeface="Söhne"/>
              </a:rPr>
              <a:t>Directives </a:t>
            </a:r>
            <a:r>
              <a:rPr kumimoji="0" lang="fr-FR" altLang="fr-FR" sz="1200" b="1" i="0" u="none" strike="noStrike" cap="none" normalizeH="0" baseline="0" dirty="0" err="1">
                <a:ln>
                  <a:noFill/>
                </a:ln>
                <a:solidFill>
                  <a:srgbClr val="0D0D0D"/>
                </a:solidFill>
                <a:effectLst/>
                <a:latin typeface="Söhne Mono"/>
              </a:rPr>
              <a:t>with</a:t>
            </a:r>
            <a:r>
              <a:rPr kumimoji="0" lang="fr-FR" altLang="fr-FR" sz="1200" b="1" i="0" u="none" strike="noStrike" cap="none" normalizeH="0" baseline="0" dirty="0">
                <a:ln>
                  <a:noFill/>
                </a:ln>
                <a:solidFill>
                  <a:srgbClr val="0D0D0D"/>
                </a:solidFill>
                <a:effectLst/>
                <a:latin typeface="Söhne Mono"/>
              </a:rPr>
              <a:t>_*</a:t>
            </a:r>
            <a:r>
              <a:rPr kumimoji="0" lang="fr-FR" altLang="fr-FR" sz="1200" b="0" i="0" u="none" strike="noStrike" cap="none" normalizeH="0" baseline="0" dirty="0">
                <a:ln>
                  <a:noFill/>
                </a:ln>
                <a:solidFill>
                  <a:srgbClr val="0D0D0D"/>
                </a:solidFill>
                <a:effectLst/>
                <a:latin typeface="Söhne"/>
              </a:rPr>
              <a:t> : Ansible fournit plusieurs autres directives </a:t>
            </a:r>
            <a:r>
              <a:rPr kumimoji="0" lang="fr-FR" altLang="fr-FR" sz="1200" b="1" i="0" u="none" strike="noStrike" cap="none" normalizeH="0" baseline="0" dirty="0" err="1">
                <a:ln>
                  <a:noFill/>
                </a:ln>
                <a:solidFill>
                  <a:srgbClr val="0D0D0D"/>
                </a:solidFill>
                <a:effectLst/>
                <a:latin typeface="Söhne Mono"/>
              </a:rPr>
              <a:t>with</a:t>
            </a:r>
            <a:r>
              <a:rPr kumimoji="0" lang="fr-FR" altLang="fr-FR" sz="1200" b="1" i="0" u="none" strike="noStrike" cap="none" normalizeH="0" baseline="0" dirty="0">
                <a:ln>
                  <a:noFill/>
                </a:ln>
                <a:solidFill>
                  <a:srgbClr val="0D0D0D"/>
                </a:solidFill>
                <a:effectLst/>
                <a:latin typeface="Söhne Mono"/>
              </a:rPr>
              <a:t>_*</a:t>
            </a:r>
            <a:r>
              <a:rPr kumimoji="0" lang="fr-FR" altLang="fr-FR" sz="1200" b="0" i="0" u="none" strike="noStrike" cap="none" normalizeH="0" baseline="0" dirty="0">
                <a:ln>
                  <a:noFill/>
                </a:ln>
                <a:solidFill>
                  <a:srgbClr val="0D0D0D"/>
                </a:solidFill>
                <a:effectLst/>
                <a:latin typeface="Söhne"/>
              </a:rPr>
              <a:t> pour itérer sur des données de manière spécifique. </a:t>
            </a:r>
            <a:r>
              <a:rPr lang="fr-FR" sz="1200" b="1" dirty="0" err="1">
                <a:solidFill>
                  <a:srgbClr val="0D0D0D"/>
                </a:solidFill>
                <a:latin typeface="Söhne"/>
              </a:rPr>
              <a:t>with_fileglob</a:t>
            </a:r>
            <a:r>
              <a:rPr lang="fr-FR" sz="1200" b="1" dirty="0">
                <a:solidFill>
                  <a:srgbClr val="0D0D0D"/>
                </a:solidFill>
                <a:latin typeface="Söhne"/>
              </a:rPr>
              <a:t>, </a:t>
            </a:r>
            <a:r>
              <a:rPr lang="fr-FR" sz="1200" b="1" dirty="0" err="1">
                <a:solidFill>
                  <a:srgbClr val="0D0D0D"/>
                </a:solidFill>
                <a:latin typeface="Söhne"/>
              </a:rPr>
              <a:t>with_sequence</a:t>
            </a:r>
            <a:endParaRPr lang="fr-FR" altLang="fr-FR" sz="1200" b="1" dirty="0">
              <a:solidFill>
                <a:srgbClr val="0D0D0D"/>
              </a:solidFill>
              <a:latin typeface="Söhne"/>
            </a:endParaRPr>
          </a:p>
        </p:txBody>
      </p:sp>
      <p:sp>
        <p:nvSpPr>
          <p:cNvPr id="14" name="Rectangle 2">
            <a:extLst>
              <a:ext uri="{FF2B5EF4-FFF2-40B4-BE49-F238E27FC236}">
                <a16:creationId xmlns:a16="http://schemas.microsoft.com/office/drawing/2014/main" id="{1A8BE61F-DC5F-7850-66FE-94F0E0F909CB}"/>
              </a:ext>
            </a:extLst>
          </p:cNvPr>
          <p:cNvSpPr>
            <a:spLocks noChangeArrowheads="1"/>
          </p:cNvSpPr>
          <p:nvPr/>
        </p:nvSpPr>
        <p:spPr bwMode="auto">
          <a:xfrm>
            <a:off x="3977772" y="3264678"/>
            <a:ext cx="3601460" cy="276999"/>
          </a:xfrm>
          <a:prstGeom prst="rect">
            <a:avLst/>
          </a:prstGeom>
          <a:solidFill>
            <a:srgbClr val="FFFF00"/>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D0D0D"/>
                </a:solidFill>
                <a:effectLst/>
                <a:latin typeface="Söhne"/>
              </a:rPr>
              <a:t>Directives </a:t>
            </a:r>
            <a:r>
              <a:rPr kumimoji="0" lang="fr-FR" altLang="fr-FR" sz="1200" b="1" i="0" u="none" strike="noStrike" cap="none" normalizeH="0" baseline="0" dirty="0" err="1">
                <a:ln>
                  <a:noFill/>
                </a:ln>
                <a:solidFill>
                  <a:srgbClr val="0D0D0D"/>
                </a:solidFill>
                <a:effectLst/>
                <a:latin typeface="Söhne Mono"/>
              </a:rPr>
              <a:t>with_items</a:t>
            </a:r>
            <a:r>
              <a:rPr kumimoji="0" lang="fr-FR" altLang="fr-FR" sz="1200" b="1" i="0" u="none" strike="noStrike" cap="none" normalizeH="0" baseline="0" dirty="0">
                <a:ln>
                  <a:noFill/>
                </a:ln>
                <a:solidFill>
                  <a:srgbClr val="0D0D0D"/>
                </a:solidFill>
                <a:effectLst/>
                <a:latin typeface="Söhne Mono"/>
              </a:rPr>
              <a:t> :</a:t>
            </a:r>
            <a:r>
              <a:rPr kumimoji="0" lang="fr-FR" altLang="fr-FR" sz="1200" b="1" i="0" u="none" strike="noStrike" cap="none" normalizeH="0" baseline="0" dirty="0">
                <a:ln>
                  <a:noFill/>
                </a:ln>
                <a:solidFill>
                  <a:srgbClr val="0D0D0D"/>
                </a:solidFill>
                <a:effectLst/>
                <a:latin typeface="Söhne"/>
              </a:rPr>
              <a:t>  obsolète</a:t>
            </a:r>
            <a:endParaRPr kumimoji="0" lang="fr-FR" altLang="fr-FR" sz="1200" b="0" i="0" u="none" strike="noStrike" cap="none" normalizeH="0" baseline="0" dirty="0">
              <a:ln>
                <a:noFill/>
              </a:ln>
              <a:solidFill>
                <a:schemeClr val="tx1"/>
              </a:solidFill>
              <a:effectLst/>
            </a:endParaRPr>
          </a:p>
        </p:txBody>
      </p:sp>
      <p:sp>
        <p:nvSpPr>
          <p:cNvPr id="15" name="Rectangle 2">
            <a:extLst>
              <a:ext uri="{FF2B5EF4-FFF2-40B4-BE49-F238E27FC236}">
                <a16:creationId xmlns:a16="http://schemas.microsoft.com/office/drawing/2014/main" id="{CA611F17-EF6F-F1B0-BFAF-95C62862E36E}"/>
              </a:ext>
            </a:extLst>
          </p:cNvPr>
          <p:cNvSpPr>
            <a:spLocks noChangeArrowheads="1"/>
          </p:cNvSpPr>
          <p:nvPr/>
        </p:nvSpPr>
        <p:spPr bwMode="auto">
          <a:xfrm>
            <a:off x="252139" y="3257185"/>
            <a:ext cx="3380281" cy="276999"/>
          </a:xfrm>
          <a:prstGeom prst="rect">
            <a:avLst/>
          </a:prstGeom>
          <a:solidFill>
            <a:srgbClr val="FFFF00"/>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D0D0D"/>
                </a:solidFill>
                <a:effectLst/>
                <a:latin typeface="Söhne"/>
              </a:rPr>
              <a:t>Directives </a:t>
            </a:r>
            <a:r>
              <a:rPr lang="fr-FR" altLang="fr-FR" sz="1200" b="1" dirty="0" err="1">
                <a:solidFill>
                  <a:srgbClr val="0D0D0D"/>
                </a:solidFill>
                <a:latin typeface="Söhne Mono"/>
              </a:rPr>
              <a:t>loop</a:t>
            </a:r>
            <a:r>
              <a:rPr kumimoji="0" lang="fr-FR" altLang="fr-FR" sz="1200" b="1" i="0" u="none" strike="noStrike" cap="none" normalizeH="0" baseline="0" dirty="0">
                <a:ln>
                  <a:noFill/>
                </a:ln>
                <a:solidFill>
                  <a:srgbClr val="0D0D0D"/>
                </a:solidFill>
                <a:effectLst/>
                <a:latin typeface="Söhne Mono"/>
              </a:rPr>
              <a:t> :</a:t>
            </a:r>
            <a:r>
              <a:rPr kumimoji="0" lang="fr-FR" altLang="fr-FR" sz="1200" b="1" i="0" u="none" strike="noStrike" cap="none" normalizeH="0" baseline="0" dirty="0">
                <a:ln>
                  <a:noFill/>
                </a:ln>
                <a:solidFill>
                  <a:srgbClr val="0D0D0D"/>
                </a:solidFill>
                <a:effectLst/>
                <a:latin typeface="Söhne"/>
              </a:rPr>
              <a:t>  nouvelle</a:t>
            </a:r>
            <a:endParaRPr kumimoji="0" lang="fr-FR" altLang="fr-FR"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423047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566C8AA-81C0-CF38-85B4-683426BC3934}"/>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3" name="Espace réservé du pied de page 2">
            <a:extLst>
              <a:ext uri="{FF2B5EF4-FFF2-40B4-BE49-F238E27FC236}">
                <a16:creationId xmlns:a16="http://schemas.microsoft.com/office/drawing/2014/main" id="{48989E30-3DB0-6AB1-9378-A7342807AB8C}"/>
              </a:ext>
            </a:extLst>
          </p:cNvPr>
          <p:cNvSpPr>
            <a:spLocks noGrp="1"/>
          </p:cNvSpPr>
          <p:nvPr>
            <p:ph type="ftr" sz="quarter" idx="11"/>
          </p:nvPr>
        </p:nvSpPr>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4" name="Espace réservé du numéro de diapositive 3">
            <a:extLst>
              <a:ext uri="{FF2B5EF4-FFF2-40B4-BE49-F238E27FC236}">
                <a16:creationId xmlns:a16="http://schemas.microsoft.com/office/drawing/2014/main" id="{02974360-F0B5-516A-1F02-52C4A17AABDA}"/>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6</a:t>
            </a:fld>
            <a:endParaRPr lang="fr-FR" b="1" dirty="0">
              <a:solidFill>
                <a:schemeClr val="tx2">
                  <a:lumMod val="10000"/>
                  <a:lumOff val="90000"/>
                </a:schemeClr>
              </a:solidFill>
            </a:endParaRPr>
          </a:p>
        </p:txBody>
      </p:sp>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E1758BF0-E978-BF66-9D50-5FF650B2CAF6}"/>
              </a:ext>
            </a:extLst>
          </p:cNvPr>
          <p:cNvSpPr txBox="1"/>
          <p:nvPr/>
        </p:nvSpPr>
        <p:spPr>
          <a:xfrm>
            <a:off x="574802" y="1047397"/>
            <a:ext cx="11042396" cy="1692836"/>
          </a:xfrm>
          <a:prstGeom prst="rect">
            <a:avLst/>
          </a:prstGeom>
          <a:noFill/>
        </p:spPr>
        <p:txBody>
          <a:bodyPr wrap="square">
            <a:spAutoFit/>
          </a:bodyPr>
          <a:lstStyle/>
          <a:p>
            <a:pPr algn="just">
              <a:lnSpc>
                <a:spcPct val="150000"/>
              </a:lnSpc>
            </a:pPr>
            <a:r>
              <a:rPr lang="fr-FR" sz="2400" b="1" dirty="0" err="1">
                <a:solidFill>
                  <a:schemeClr val="bg1"/>
                </a:solidFill>
                <a:latin typeface="Calibri" panose="020F0502020204030204" pitchFamily="34" charset="0"/>
                <a:cs typeface="Calibri" panose="020F0502020204030204" pitchFamily="34" charset="0"/>
              </a:rPr>
              <a:t>Tmux</a:t>
            </a:r>
            <a:r>
              <a:rPr lang="fr-FR" sz="2400" dirty="0">
                <a:solidFill>
                  <a:schemeClr val="bg1"/>
                </a:solidFill>
                <a:latin typeface="Calibri" panose="020F0502020204030204" pitchFamily="34" charset="0"/>
                <a:cs typeface="Calibri" panose="020F0502020204030204" pitchFamily="34" charset="0"/>
              </a:rPr>
              <a:t>, est un </a:t>
            </a:r>
            <a:r>
              <a:rPr lang="fr-FR" sz="2400" b="1" dirty="0">
                <a:solidFill>
                  <a:schemeClr val="bg1"/>
                </a:solidFill>
                <a:latin typeface="Calibri" panose="020F0502020204030204" pitchFamily="34" charset="0"/>
                <a:cs typeface="Calibri" panose="020F0502020204030204" pitchFamily="34" charset="0"/>
              </a:rPr>
              <a:t>CLI</a:t>
            </a:r>
            <a:r>
              <a:rPr lang="fr-FR" sz="2400" dirty="0">
                <a:solidFill>
                  <a:schemeClr val="bg1"/>
                </a:solidFill>
                <a:latin typeface="Calibri" panose="020F0502020204030204" pitchFamily="34" charset="0"/>
                <a:cs typeface="Calibri" panose="020F0502020204030204" pitchFamily="34" charset="0"/>
              </a:rPr>
              <a:t> qui permet de gérer plusieurs fenêtres et panneaux dans un seul terminal permettant ainsi d'optimiser l'utilisation de l'espace et d'accéder rapidement à différentes tâches sans avoir à ouvrir plusieurs terminaux :</a:t>
            </a:r>
          </a:p>
        </p:txBody>
      </p:sp>
      <p:sp>
        <p:nvSpPr>
          <p:cNvPr id="11" name="ZoneTexte 10">
            <a:extLst>
              <a:ext uri="{FF2B5EF4-FFF2-40B4-BE49-F238E27FC236}">
                <a16:creationId xmlns:a16="http://schemas.microsoft.com/office/drawing/2014/main" id="{F91D2458-88A6-160F-ABCC-BE20C9A1CC58}"/>
              </a:ext>
            </a:extLst>
          </p:cNvPr>
          <p:cNvSpPr txBox="1"/>
          <p:nvPr/>
        </p:nvSpPr>
        <p:spPr>
          <a:xfrm>
            <a:off x="917956" y="2795322"/>
            <a:ext cx="10030460" cy="3373359"/>
          </a:xfrm>
          <a:prstGeom prst="rect">
            <a:avLst/>
          </a:prstGeom>
          <a:noFill/>
        </p:spPr>
        <p:txBody>
          <a:bodyPr wrap="square">
            <a:spAutoFit/>
          </a:bodyPr>
          <a:lstStyle/>
          <a:p>
            <a:pPr marL="342900" indent="-342900" algn="just">
              <a:lnSpc>
                <a:spcPct val="150000"/>
              </a:lnSpc>
              <a:buClr>
                <a:srgbClr val="FF0000"/>
              </a:buClr>
              <a:buFont typeface="Wingdings" panose="05000000000000000000" pitchFamily="2" charset="2"/>
              <a:buChar char="§"/>
            </a:pPr>
            <a:r>
              <a:rPr lang="fr-FR" sz="1800" b="1" dirty="0">
                <a:solidFill>
                  <a:schemeClr val="bg1"/>
                </a:solidFill>
                <a:latin typeface="Calibri" panose="020F0502020204030204" pitchFamily="34" charset="0"/>
                <a:cs typeface="Calibri" panose="020F0502020204030204" pitchFamily="34" charset="0"/>
              </a:rPr>
              <a:t>Multiplexage de terminaux </a:t>
            </a:r>
            <a:r>
              <a:rPr lang="fr-FR" sz="1800" dirty="0">
                <a:solidFill>
                  <a:schemeClr val="bg1"/>
                </a:solidFill>
                <a:latin typeface="Calibri" panose="020F0502020204030204" pitchFamily="34" charset="0"/>
                <a:cs typeface="Calibri" panose="020F0502020204030204" pitchFamily="34" charset="0"/>
              </a:rPr>
              <a:t>: permet de travailler sur plusieurs tâches simultanément dans un seul terminal.</a:t>
            </a:r>
          </a:p>
          <a:p>
            <a:pPr marL="342900" indent="-342900" algn="just">
              <a:lnSpc>
                <a:spcPct val="150000"/>
              </a:lnSpc>
              <a:buClr>
                <a:srgbClr val="FF0000"/>
              </a:buClr>
              <a:buFont typeface="Wingdings" panose="05000000000000000000" pitchFamily="2" charset="2"/>
              <a:buChar char="§"/>
            </a:pPr>
            <a:r>
              <a:rPr lang="fr-FR" sz="1800" b="1" dirty="0">
                <a:solidFill>
                  <a:schemeClr val="bg1"/>
                </a:solidFill>
                <a:latin typeface="Calibri" panose="020F0502020204030204" pitchFamily="34" charset="0"/>
                <a:cs typeface="Calibri" panose="020F0502020204030204" pitchFamily="34" charset="0"/>
              </a:rPr>
              <a:t>Persistance des sessions </a:t>
            </a:r>
            <a:r>
              <a:rPr lang="fr-FR" sz="1800" dirty="0">
                <a:solidFill>
                  <a:schemeClr val="bg1"/>
                </a:solidFill>
                <a:latin typeface="Calibri" panose="020F0502020204030204" pitchFamily="34" charset="0"/>
                <a:cs typeface="Calibri" panose="020F0502020204030204" pitchFamily="34" charset="0"/>
              </a:rPr>
              <a:t>: assure la continuité des tâches lancées, même dans les cas où la connexion réseau ou bien </a:t>
            </a:r>
            <a:r>
              <a:rPr lang="fr-FR" sz="1800" dirty="0" err="1">
                <a:solidFill>
                  <a:schemeClr val="bg1"/>
                </a:solidFill>
                <a:latin typeface="Calibri" panose="020F0502020204030204" pitchFamily="34" charset="0"/>
                <a:cs typeface="Calibri" panose="020F0502020204030204" pitchFamily="34" charset="0"/>
              </a:rPr>
              <a:t>ssh</a:t>
            </a:r>
            <a:r>
              <a:rPr lang="fr-FR" sz="1800" dirty="0">
                <a:solidFill>
                  <a:schemeClr val="bg1"/>
                </a:solidFill>
                <a:latin typeface="Calibri" panose="020F0502020204030204" pitchFamily="34" charset="0"/>
                <a:cs typeface="Calibri" panose="020F0502020204030204" pitchFamily="34" charset="0"/>
              </a:rPr>
              <a:t> est perdu.</a:t>
            </a:r>
          </a:p>
          <a:p>
            <a:pPr marL="342900" indent="-342900" algn="just">
              <a:lnSpc>
                <a:spcPct val="150000"/>
              </a:lnSpc>
              <a:buClr>
                <a:srgbClr val="FF0000"/>
              </a:buClr>
              <a:buFont typeface="Wingdings" panose="05000000000000000000" pitchFamily="2" charset="2"/>
              <a:buChar char="§"/>
            </a:pPr>
            <a:r>
              <a:rPr lang="fr-FR" sz="1800" b="1" dirty="0">
                <a:solidFill>
                  <a:schemeClr val="bg1"/>
                </a:solidFill>
                <a:latin typeface="Calibri" panose="020F0502020204030204" pitchFamily="34" charset="0"/>
                <a:cs typeface="Calibri" panose="020F0502020204030204" pitchFamily="34" charset="0"/>
              </a:rPr>
              <a:t>Personnalisation</a:t>
            </a:r>
            <a:r>
              <a:rPr lang="fr-FR" sz="1800" dirty="0">
                <a:solidFill>
                  <a:schemeClr val="bg1"/>
                </a:solidFill>
                <a:latin typeface="Calibri" panose="020F0502020204030204" pitchFamily="34" charset="0"/>
                <a:cs typeface="Calibri" panose="020F0502020204030204" pitchFamily="34" charset="0"/>
              </a:rPr>
              <a:t> : permet de configurer des raccourcis clavier, des thèmes, des dispositions de fenêtres et des configurations selon vos préférences.</a:t>
            </a:r>
          </a:p>
          <a:p>
            <a:pPr marL="342900" indent="-342900" algn="just">
              <a:lnSpc>
                <a:spcPct val="150000"/>
              </a:lnSpc>
              <a:buClr>
                <a:srgbClr val="FF0000"/>
              </a:buClr>
              <a:buFont typeface="Wingdings" panose="05000000000000000000" pitchFamily="2" charset="2"/>
              <a:buChar char="§"/>
            </a:pPr>
            <a:r>
              <a:rPr lang="fr-FR" sz="1800" b="1" dirty="0">
                <a:solidFill>
                  <a:schemeClr val="bg1"/>
                </a:solidFill>
                <a:latin typeface="Calibri" panose="020F0502020204030204" pitchFamily="34" charset="0"/>
                <a:cs typeface="Calibri" panose="020F0502020204030204" pitchFamily="34" charset="0"/>
              </a:rPr>
              <a:t>Gestion des sessions distantes </a:t>
            </a:r>
            <a:r>
              <a:rPr lang="fr-FR" sz="1800" dirty="0">
                <a:solidFill>
                  <a:schemeClr val="bg1"/>
                </a:solidFill>
                <a:latin typeface="Calibri" panose="020F0502020204030204" pitchFamily="34" charset="0"/>
                <a:cs typeface="Calibri" panose="020F0502020204030204" pitchFamily="34" charset="0"/>
              </a:rPr>
              <a:t>: permet de partager une session entre plusieurs utilisateurs, ce qui facilite la collaboration et le partage d'écran à distance.</a:t>
            </a:r>
          </a:p>
        </p:txBody>
      </p:sp>
      <p:pic>
        <p:nvPicPr>
          <p:cNvPr id="8" name="Image 7">
            <a:extLst>
              <a:ext uri="{FF2B5EF4-FFF2-40B4-BE49-F238E27FC236}">
                <a16:creationId xmlns:a16="http://schemas.microsoft.com/office/drawing/2014/main" id="{DD1E2FC7-F54E-02E3-A688-289D819C5E3E}"/>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p:sp>
        <p:nvSpPr>
          <p:cNvPr id="12" name="ZoneTexte 11">
            <a:extLst>
              <a:ext uri="{FF2B5EF4-FFF2-40B4-BE49-F238E27FC236}">
                <a16:creationId xmlns:a16="http://schemas.microsoft.com/office/drawing/2014/main" id="{741C53D2-1448-F6A5-911D-BF6C91DA090E}"/>
              </a:ext>
            </a:extLst>
          </p:cNvPr>
          <p:cNvSpPr txBox="1"/>
          <p:nvPr/>
        </p:nvSpPr>
        <p:spPr>
          <a:xfrm>
            <a:off x="1009000" y="263111"/>
            <a:ext cx="6096000"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a:t>
            </a:r>
            <a:r>
              <a:rPr lang="fr-FR" sz="3200" dirty="0" err="1">
                <a:solidFill>
                  <a:schemeClr val="bg1"/>
                </a:solidFill>
                <a:effectLst/>
                <a:latin typeface="Arial Black" panose="020B0A04020102020204" pitchFamily="34" charset="0"/>
                <a:ea typeface="Calibri" panose="020F0502020204030204" pitchFamily="34" charset="0"/>
                <a:cs typeface="Calibri" panose="020F0502020204030204" pitchFamily="34" charset="0"/>
              </a:rPr>
              <a:t>Tmux</a:t>
            </a:r>
            <a:endParaRPr lang="fr-FR" sz="3200" dirty="0">
              <a:solidFill>
                <a:schemeClr val="bg1"/>
              </a:solidFill>
            </a:endParaRPr>
          </a:p>
        </p:txBody>
      </p:sp>
    </p:spTree>
    <p:extLst>
      <p:ext uri="{BB962C8B-B14F-4D97-AF65-F5344CB8AC3E}">
        <p14:creationId xmlns:p14="http://schemas.microsoft.com/office/powerpoint/2010/main" val="42129148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60</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000" dirty="0">
                <a:solidFill>
                  <a:schemeClr val="bg1"/>
                </a:solidFill>
                <a:latin typeface="Arial Black" panose="020B0A04020102020204" pitchFamily="34" charset="0"/>
                <a:ea typeface="Calibri" panose="020F0502020204030204" pitchFamily="34" charset="0"/>
                <a:cs typeface="Calibri" panose="020F0502020204030204" pitchFamily="34" charset="0"/>
              </a:rPr>
              <a:t>Le contrôle des tâches : LOOP</a:t>
            </a:r>
            <a:endParaRPr lang="fr-FR" sz="3000" dirty="0">
              <a:solidFill>
                <a:schemeClr val="bg1"/>
              </a:solidFill>
            </a:endParaRPr>
          </a:p>
        </p:txBody>
      </p:sp>
      <p:sp>
        <p:nvSpPr>
          <p:cNvPr id="8" name="ZoneTexte 7">
            <a:extLst>
              <a:ext uri="{FF2B5EF4-FFF2-40B4-BE49-F238E27FC236}">
                <a16:creationId xmlns:a16="http://schemas.microsoft.com/office/drawing/2014/main" id="{3C0DF1A6-23A0-A077-CEE9-2EDEE903C812}"/>
              </a:ext>
            </a:extLst>
          </p:cNvPr>
          <p:cNvSpPr txBox="1"/>
          <p:nvPr/>
        </p:nvSpPr>
        <p:spPr>
          <a:xfrm>
            <a:off x="186591" y="1624324"/>
            <a:ext cx="3380281" cy="2062103"/>
          </a:xfrm>
          <a:prstGeom prst="rect">
            <a:avLst/>
          </a:prstGeom>
          <a:solidFill>
            <a:schemeClr val="tx1">
              <a:lumMod val="85000"/>
              <a:lumOff val="15000"/>
            </a:schemeClr>
          </a:solidFill>
        </p:spPr>
        <p:txBody>
          <a:bodyPr wrap="square">
            <a:spAutoFit/>
          </a:bodyPr>
          <a:lstStyle/>
          <a:p>
            <a:r>
              <a:rPr lang="fr-FR" sz="1600">
                <a:solidFill>
                  <a:schemeClr val="bg1"/>
                </a:solidFill>
                <a:latin typeface="Courier New" panose="02070309020205020404" pitchFamily="49" charset="0"/>
                <a:cs typeface="Courier New" panose="02070309020205020404" pitchFamily="49" charset="0"/>
              </a:rPr>
              <a:t>- name: Add several users</a:t>
            </a:r>
          </a:p>
          <a:p>
            <a:r>
              <a:rPr lang="fr-FR" sz="1600">
                <a:solidFill>
                  <a:schemeClr val="bg1"/>
                </a:solidFill>
                <a:latin typeface="Courier New" panose="02070309020205020404" pitchFamily="49" charset="0"/>
                <a:cs typeface="Courier New" panose="02070309020205020404" pitchFamily="49" charset="0"/>
              </a:rPr>
              <a:t>  ansible.builtin.user:</a:t>
            </a:r>
          </a:p>
          <a:p>
            <a:r>
              <a:rPr lang="fr-FR" sz="1600">
                <a:solidFill>
                  <a:schemeClr val="bg1"/>
                </a:solidFill>
                <a:latin typeface="Courier New" panose="02070309020205020404" pitchFamily="49" charset="0"/>
                <a:cs typeface="Courier New" panose="02070309020205020404" pitchFamily="49" charset="0"/>
              </a:rPr>
              <a:t>    name: "{{ item }}"</a:t>
            </a:r>
          </a:p>
          <a:p>
            <a:r>
              <a:rPr lang="fr-FR" sz="1600">
                <a:solidFill>
                  <a:schemeClr val="bg1"/>
                </a:solidFill>
                <a:latin typeface="Courier New" panose="02070309020205020404" pitchFamily="49" charset="0"/>
                <a:cs typeface="Courier New" panose="02070309020205020404" pitchFamily="49" charset="0"/>
              </a:rPr>
              <a:t>    state: present</a:t>
            </a:r>
          </a:p>
          <a:p>
            <a:r>
              <a:rPr lang="fr-FR" sz="1600">
                <a:solidFill>
                  <a:schemeClr val="bg1"/>
                </a:solidFill>
                <a:latin typeface="Courier New" panose="02070309020205020404" pitchFamily="49" charset="0"/>
                <a:cs typeface="Courier New" panose="02070309020205020404" pitchFamily="49" charset="0"/>
              </a:rPr>
              <a:t>    groups: "wheel"</a:t>
            </a:r>
          </a:p>
          <a:p>
            <a:r>
              <a:rPr lang="fr-FR" sz="1600">
                <a:solidFill>
                  <a:schemeClr val="bg1"/>
                </a:solidFill>
                <a:latin typeface="Courier New" panose="02070309020205020404" pitchFamily="49" charset="0"/>
                <a:cs typeface="Courier New" panose="02070309020205020404" pitchFamily="49" charset="0"/>
              </a:rPr>
              <a:t>  loop:</a:t>
            </a:r>
          </a:p>
          <a:p>
            <a:r>
              <a:rPr lang="fr-FR" sz="1600">
                <a:solidFill>
                  <a:schemeClr val="bg1"/>
                </a:solidFill>
                <a:latin typeface="Courier New" panose="02070309020205020404" pitchFamily="49" charset="0"/>
                <a:cs typeface="Courier New" panose="02070309020205020404" pitchFamily="49" charset="0"/>
              </a:rPr>
              <a:t>     - testuser1</a:t>
            </a:r>
          </a:p>
          <a:p>
            <a:r>
              <a:rPr lang="fr-FR" sz="1600">
                <a:solidFill>
                  <a:schemeClr val="bg1"/>
                </a:solidFill>
                <a:latin typeface="Courier New" panose="02070309020205020404" pitchFamily="49" charset="0"/>
                <a:cs typeface="Courier New" panose="02070309020205020404" pitchFamily="49" charset="0"/>
              </a:rPr>
              <a:t>     - testuser2</a:t>
            </a:r>
            <a:endParaRPr lang="fr-FR" sz="1600" dirty="0">
              <a:solidFill>
                <a:schemeClr val="bg1"/>
              </a:solidFill>
              <a:latin typeface="Courier New" panose="02070309020205020404" pitchFamily="49" charset="0"/>
              <a:cs typeface="Courier New" panose="02070309020205020404" pitchFamily="49" charset="0"/>
            </a:endParaRPr>
          </a:p>
        </p:txBody>
      </p:sp>
      <p:sp>
        <p:nvSpPr>
          <p:cNvPr id="15" name="Rectangle 2">
            <a:extLst>
              <a:ext uri="{FF2B5EF4-FFF2-40B4-BE49-F238E27FC236}">
                <a16:creationId xmlns:a16="http://schemas.microsoft.com/office/drawing/2014/main" id="{CA611F17-EF6F-F1B0-BFAF-95C62862E36E}"/>
              </a:ext>
            </a:extLst>
          </p:cNvPr>
          <p:cNvSpPr>
            <a:spLocks noChangeArrowheads="1"/>
          </p:cNvSpPr>
          <p:nvPr/>
        </p:nvSpPr>
        <p:spPr bwMode="auto">
          <a:xfrm>
            <a:off x="252984" y="1250225"/>
            <a:ext cx="3380281" cy="276999"/>
          </a:xfrm>
          <a:prstGeom prst="rect">
            <a:avLst/>
          </a:prstGeom>
          <a:solidFill>
            <a:srgbClr val="FFFF00"/>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D0D0D"/>
                </a:solidFill>
                <a:effectLst/>
                <a:latin typeface="Söhne"/>
              </a:rPr>
              <a:t>Directives </a:t>
            </a:r>
            <a:r>
              <a:rPr lang="fr-FR" altLang="fr-FR" sz="1200" b="1" dirty="0" err="1">
                <a:solidFill>
                  <a:srgbClr val="0D0D0D"/>
                </a:solidFill>
                <a:latin typeface="Söhne Mono"/>
              </a:rPr>
              <a:t>loop</a:t>
            </a:r>
            <a:r>
              <a:rPr kumimoji="0" lang="fr-FR" altLang="fr-FR" sz="1200" b="1" i="0" u="none" strike="noStrike" cap="none" normalizeH="0" baseline="0" dirty="0">
                <a:ln>
                  <a:noFill/>
                </a:ln>
                <a:solidFill>
                  <a:srgbClr val="0D0D0D"/>
                </a:solidFill>
                <a:effectLst/>
                <a:latin typeface="Söhne Mono"/>
              </a:rPr>
              <a:t> :</a:t>
            </a:r>
            <a:r>
              <a:rPr kumimoji="0" lang="fr-FR" altLang="fr-FR" sz="1200" b="1" i="0" u="none" strike="noStrike" cap="none" normalizeH="0" baseline="0" dirty="0">
                <a:ln>
                  <a:noFill/>
                </a:ln>
                <a:solidFill>
                  <a:srgbClr val="0D0D0D"/>
                </a:solidFill>
                <a:effectLst/>
                <a:latin typeface="Söhne"/>
              </a:rPr>
              <a:t>  nouvelle</a:t>
            </a:r>
            <a:endParaRPr kumimoji="0" lang="fr-FR" altLang="fr-FR" sz="1200" b="0" i="0" u="none" strike="noStrike" cap="none" normalizeH="0" baseline="0" dirty="0">
              <a:ln>
                <a:noFill/>
              </a:ln>
              <a:solidFill>
                <a:schemeClr val="tx1"/>
              </a:solidFill>
              <a:effectLst/>
            </a:endParaRPr>
          </a:p>
        </p:txBody>
      </p:sp>
      <p:sp>
        <p:nvSpPr>
          <p:cNvPr id="7" name="ZoneTexte 6">
            <a:extLst>
              <a:ext uri="{FF2B5EF4-FFF2-40B4-BE49-F238E27FC236}">
                <a16:creationId xmlns:a16="http://schemas.microsoft.com/office/drawing/2014/main" id="{01883637-69CB-3801-766F-98F062E37813}"/>
              </a:ext>
            </a:extLst>
          </p:cNvPr>
          <p:cNvSpPr txBox="1"/>
          <p:nvPr/>
        </p:nvSpPr>
        <p:spPr>
          <a:xfrm>
            <a:off x="3788665" y="1717392"/>
            <a:ext cx="3937352" cy="1754326"/>
          </a:xfrm>
          <a:prstGeom prst="rect">
            <a:avLst/>
          </a:prstGeom>
          <a:noFill/>
        </p:spPr>
        <p:txBody>
          <a:bodyPr wrap="square">
            <a:spAutoFit/>
          </a:bodyPr>
          <a:lstStyle/>
          <a:p>
            <a:r>
              <a:rPr lang="en-US">
                <a:solidFill>
                  <a:schemeClr val="bg1"/>
                </a:solidFill>
              </a:rPr>
              <a:t>You can define the list in a variables file, or in the ‘vars’ section of your play, then refer to the name of the list in the task.</a:t>
            </a:r>
          </a:p>
          <a:p>
            <a:endParaRPr lang="en-US">
              <a:solidFill>
                <a:schemeClr val="bg1"/>
              </a:solidFill>
            </a:endParaRPr>
          </a:p>
          <a:p>
            <a:r>
              <a:rPr lang="en-US">
                <a:solidFill>
                  <a:schemeClr val="bg1"/>
                </a:solidFill>
              </a:rPr>
              <a:t>loop: "{{ somelist }}"</a:t>
            </a:r>
            <a:endParaRPr lang="fr-FR" dirty="0">
              <a:solidFill>
                <a:schemeClr val="bg1"/>
              </a:solidFill>
            </a:endParaRPr>
          </a:p>
        </p:txBody>
      </p:sp>
      <p:sp>
        <p:nvSpPr>
          <p:cNvPr id="11" name="ZoneTexte 10">
            <a:extLst>
              <a:ext uri="{FF2B5EF4-FFF2-40B4-BE49-F238E27FC236}">
                <a16:creationId xmlns:a16="http://schemas.microsoft.com/office/drawing/2014/main" id="{5E5B7A4B-FE37-7143-F36A-ECB809228B94}"/>
              </a:ext>
            </a:extLst>
          </p:cNvPr>
          <p:cNvSpPr txBox="1"/>
          <p:nvPr/>
        </p:nvSpPr>
        <p:spPr>
          <a:xfrm>
            <a:off x="7357438" y="1405905"/>
            <a:ext cx="3190461" cy="1815882"/>
          </a:xfrm>
          <a:prstGeom prst="rect">
            <a:avLst/>
          </a:prstGeom>
          <a:noFill/>
        </p:spPr>
        <p:txBody>
          <a:bodyPr wrap="square">
            <a:spAutoFit/>
          </a:bodyPr>
          <a:lstStyle/>
          <a:p>
            <a:r>
              <a:rPr lang="fr-FR" sz="1600" dirty="0">
                <a:solidFill>
                  <a:schemeClr val="bg1"/>
                </a:solidFill>
                <a:latin typeface="Courier New" panose="02070309020205020404" pitchFamily="49" charset="0"/>
                <a:cs typeface="Courier New" panose="02070309020205020404" pitchFamily="49" charset="0"/>
              </a:rPr>
              <a:t>- </a:t>
            </a:r>
            <a:r>
              <a:rPr lang="fr-FR" sz="1600" dirty="0" err="1">
                <a:solidFill>
                  <a:schemeClr val="bg1"/>
                </a:solidFill>
                <a:latin typeface="Courier New" panose="02070309020205020404" pitchFamily="49" charset="0"/>
                <a:cs typeface="Courier New" panose="02070309020205020404" pitchFamily="49" charset="0"/>
              </a:rPr>
              <a:t>name</a:t>
            </a:r>
            <a:r>
              <a:rPr lang="fr-FR" sz="1600" dirty="0">
                <a:solidFill>
                  <a:schemeClr val="bg1"/>
                </a:solidFill>
                <a:latin typeface="Courier New" panose="02070309020205020404" pitchFamily="49" charset="0"/>
                <a:cs typeface="Courier New" panose="02070309020205020404" pitchFamily="49" charset="0"/>
              </a:rPr>
              <a:t>: </a:t>
            </a:r>
            <a:r>
              <a:rPr lang="fr-FR" sz="1600" dirty="0" err="1">
                <a:solidFill>
                  <a:schemeClr val="bg1"/>
                </a:solidFill>
                <a:latin typeface="Courier New" panose="02070309020205020404" pitchFamily="49" charset="0"/>
                <a:cs typeface="Courier New" panose="02070309020205020404" pitchFamily="49" charset="0"/>
              </a:rPr>
              <a:t>Add</a:t>
            </a:r>
            <a:r>
              <a:rPr lang="fr-FR" sz="1600" dirty="0">
                <a:solidFill>
                  <a:schemeClr val="bg1"/>
                </a:solidFill>
                <a:latin typeface="Courier New" panose="02070309020205020404" pitchFamily="49" charset="0"/>
                <a:cs typeface="Courier New" panose="02070309020205020404" pitchFamily="49" charset="0"/>
              </a:rPr>
              <a:t> user testuser1</a:t>
            </a:r>
          </a:p>
          <a:p>
            <a:r>
              <a:rPr lang="fr-FR" sz="1600" dirty="0">
                <a:solidFill>
                  <a:schemeClr val="bg1"/>
                </a:solidFill>
                <a:latin typeface="Courier New" panose="02070309020205020404" pitchFamily="49" charset="0"/>
                <a:cs typeface="Courier New" panose="02070309020205020404" pitchFamily="49" charset="0"/>
              </a:rPr>
              <a:t>user:</a:t>
            </a:r>
          </a:p>
          <a:p>
            <a:r>
              <a:rPr lang="fr-FR" sz="1600" dirty="0">
                <a:solidFill>
                  <a:schemeClr val="bg1"/>
                </a:solidFill>
                <a:latin typeface="Courier New" panose="02070309020205020404" pitchFamily="49" charset="0"/>
                <a:cs typeface="Courier New" panose="02070309020205020404" pitchFamily="49" charset="0"/>
              </a:rPr>
              <a:t>    </a:t>
            </a:r>
            <a:r>
              <a:rPr lang="fr-FR" sz="1600" dirty="0" err="1">
                <a:solidFill>
                  <a:schemeClr val="bg1"/>
                </a:solidFill>
                <a:latin typeface="Courier New" panose="02070309020205020404" pitchFamily="49" charset="0"/>
                <a:cs typeface="Courier New" panose="02070309020205020404" pitchFamily="49" charset="0"/>
              </a:rPr>
              <a:t>name</a:t>
            </a:r>
            <a:r>
              <a:rPr lang="fr-FR" sz="1600" dirty="0">
                <a:solidFill>
                  <a:schemeClr val="bg1"/>
                </a:solidFill>
                <a:latin typeface="Courier New" panose="02070309020205020404" pitchFamily="49" charset="0"/>
                <a:cs typeface="Courier New" panose="02070309020205020404" pitchFamily="49" charset="0"/>
              </a:rPr>
              <a:t>: "testuser1"</a:t>
            </a:r>
          </a:p>
          <a:p>
            <a:r>
              <a:rPr lang="fr-FR" sz="1600" dirty="0">
                <a:solidFill>
                  <a:schemeClr val="bg1"/>
                </a:solidFill>
                <a:latin typeface="Courier New" panose="02070309020205020404" pitchFamily="49" charset="0"/>
                <a:cs typeface="Courier New" panose="02070309020205020404" pitchFamily="49" charset="0"/>
              </a:rPr>
              <a:t>    state: </a:t>
            </a:r>
            <a:r>
              <a:rPr lang="fr-FR" sz="1600" dirty="0" err="1">
                <a:solidFill>
                  <a:schemeClr val="bg1"/>
                </a:solidFill>
                <a:latin typeface="Courier New" panose="02070309020205020404" pitchFamily="49" charset="0"/>
                <a:cs typeface="Courier New" panose="02070309020205020404" pitchFamily="49" charset="0"/>
              </a:rPr>
              <a:t>present</a:t>
            </a:r>
            <a:endParaRPr lang="fr-FR" sz="1600" dirty="0">
              <a:solidFill>
                <a:schemeClr val="bg1"/>
              </a:solidFill>
              <a:latin typeface="Courier New" panose="02070309020205020404" pitchFamily="49" charset="0"/>
              <a:cs typeface="Courier New" panose="02070309020205020404" pitchFamily="49" charset="0"/>
            </a:endParaRPr>
          </a:p>
          <a:p>
            <a:r>
              <a:rPr lang="fr-FR" sz="1600" dirty="0">
                <a:solidFill>
                  <a:schemeClr val="bg1"/>
                </a:solidFill>
                <a:latin typeface="Courier New" panose="02070309020205020404" pitchFamily="49" charset="0"/>
                <a:cs typeface="Courier New" panose="02070309020205020404" pitchFamily="49" charset="0"/>
              </a:rPr>
              <a:t>    groups: "</a:t>
            </a:r>
            <a:r>
              <a:rPr lang="fr-FR" sz="1600" dirty="0" err="1">
                <a:solidFill>
                  <a:schemeClr val="bg1"/>
                </a:solidFill>
                <a:latin typeface="Courier New" panose="02070309020205020404" pitchFamily="49" charset="0"/>
                <a:cs typeface="Courier New" panose="02070309020205020404" pitchFamily="49" charset="0"/>
              </a:rPr>
              <a:t>wheel</a:t>
            </a:r>
            <a:r>
              <a:rPr lang="fr-FR" sz="1600" dirty="0">
                <a:solidFill>
                  <a:schemeClr val="bg1"/>
                </a:solidFill>
                <a:latin typeface="Courier New" panose="02070309020205020404" pitchFamily="49" charset="0"/>
                <a:cs typeface="Courier New" panose="02070309020205020404" pitchFamily="49" charset="0"/>
              </a:rPr>
              <a:t>"</a:t>
            </a:r>
          </a:p>
          <a:p>
            <a:endParaRPr lang="fr-FR" sz="1600" dirty="0">
              <a:solidFill>
                <a:schemeClr val="bg1"/>
              </a:solidFill>
              <a:latin typeface="Courier New" panose="02070309020205020404" pitchFamily="49" charset="0"/>
              <a:cs typeface="Courier New" panose="02070309020205020404" pitchFamily="49" charset="0"/>
            </a:endParaRPr>
          </a:p>
        </p:txBody>
      </p:sp>
      <p:sp>
        <p:nvSpPr>
          <p:cNvPr id="18" name="ZoneTexte 17">
            <a:extLst>
              <a:ext uri="{FF2B5EF4-FFF2-40B4-BE49-F238E27FC236}">
                <a16:creationId xmlns:a16="http://schemas.microsoft.com/office/drawing/2014/main" id="{FBD51154-D160-14D0-9FB8-B8475286D16C}"/>
              </a:ext>
            </a:extLst>
          </p:cNvPr>
          <p:cNvSpPr txBox="1"/>
          <p:nvPr/>
        </p:nvSpPr>
        <p:spPr>
          <a:xfrm>
            <a:off x="8395716" y="1951672"/>
            <a:ext cx="4343400" cy="1477328"/>
          </a:xfrm>
          <a:prstGeom prst="rect">
            <a:avLst/>
          </a:prstGeom>
          <a:noFill/>
        </p:spPr>
        <p:txBody>
          <a:bodyPr wrap="square">
            <a:spAutoFit/>
          </a:bodyPr>
          <a:lstStyle/>
          <a:p>
            <a:r>
              <a:rPr lang="fr-FR" sz="1800" dirty="0">
                <a:solidFill>
                  <a:schemeClr val="bg1"/>
                </a:solidFill>
                <a:latin typeface="Courier New" panose="02070309020205020404" pitchFamily="49" charset="0"/>
                <a:cs typeface="Courier New" panose="02070309020205020404" pitchFamily="49" charset="0"/>
              </a:rPr>
              <a:t>- </a:t>
            </a:r>
            <a:r>
              <a:rPr lang="fr-FR" sz="1800" dirty="0" err="1">
                <a:solidFill>
                  <a:schemeClr val="bg1"/>
                </a:solidFill>
                <a:latin typeface="Courier New" panose="02070309020205020404" pitchFamily="49" charset="0"/>
                <a:cs typeface="Courier New" panose="02070309020205020404" pitchFamily="49" charset="0"/>
              </a:rPr>
              <a:t>name</a:t>
            </a:r>
            <a:r>
              <a:rPr lang="fr-FR" sz="1800" dirty="0">
                <a:solidFill>
                  <a:schemeClr val="bg1"/>
                </a:solidFill>
                <a:latin typeface="Courier New" panose="02070309020205020404" pitchFamily="49" charset="0"/>
                <a:cs typeface="Courier New" panose="02070309020205020404" pitchFamily="49" charset="0"/>
              </a:rPr>
              <a:t>: </a:t>
            </a:r>
            <a:r>
              <a:rPr lang="fr-FR" sz="1800" dirty="0" err="1">
                <a:solidFill>
                  <a:schemeClr val="bg1"/>
                </a:solidFill>
                <a:latin typeface="Courier New" panose="02070309020205020404" pitchFamily="49" charset="0"/>
                <a:cs typeface="Courier New" panose="02070309020205020404" pitchFamily="49" charset="0"/>
              </a:rPr>
              <a:t>Add</a:t>
            </a:r>
            <a:r>
              <a:rPr lang="fr-FR" sz="1800" dirty="0">
                <a:solidFill>
                  <a:schemeClr val="bg1"/>
                </a:solidFill>
                <a:latin typeface="Courier New" panose="02070309020205020404" pitchFamily="49" charset="0"/>
                <a:cs typeface="Courier New" panose="02070309020205020404" pitchFamily="49" charset="0"/>
              </a:rPr>
              <a:t> user testuser2</a:t>
            </a:r>
          </a:p>
          <a:p>
            <a:r>
              <a:rPr lang="fr-FR" sz="1800" dirty="0">
                <a:solidFill>
                  <a:schemeClr val="bg1"/>
                </a:solidFill>
                <a:latin typeface="Courier New" panose="02070309020205020404" pitchFamily="49" charset="0"/>
                <a:cs typeface="Courier New" panose="02070309020205020404" pitchFamily="49" charset="0"/>
              </a:rPr>
              <a:t>user:</a:t>
            </a:r>
          </a:p>
          <a:p>
            <a:r>
              <a:rPr lang="fr-FR" sz="1800" dirty="0">
                <a:solidFill>
                  <a:schemeClr val="bg1"/>
                </a:solidFill>
                <a:latin typeface="Courier New" panose="02070309020205020404" pitchFamily="49" charset="0"/>
                <a:cs typeface="Courier New" panose="02070309020205020404" pitchFamily="49" charset="0"/>
              </a:rPr>
              <a:t>    </a:t>
            </a:r>
            <a:r>
              <a:rPr lang="fr-FR" sz="1800" dirty="0" err="1">
                <a:solidFill>
                  <a:schemeClr val="bg1"/>
                </a:solidFill>
                <a:latin typeface="Courier New" panose="02070309020205020404" pitchFamily="49" charset="0"/>
                <a:cs typeface="Courier New" panose="02070309020205020404" pitchFamily="49" charset="0"/>
              </a:rPr>
              <a:t>name</a:t>
            </a:r>
            <a:r>
              <a:rPr lang="fr-FR" sz="1800" dirty="0">
                <a:solidFill>
                  <a:schemeClr val="bg1"/>
                </a:solidFill>
                <a:latin typeface="Courier New" panose="02070309020205020404" pitchFamily="49" charset="0"/>
                <a:cs typeface="Courier New" panose="02070309020205020404" pitchFamily="49" charset="0"/>
              </a:rPr>
              <a:t>: "testuser2"</a:t>
            </a:r>
          </a:p>
          <a:p>
            <a:r>
              <a:rPr lang="fr-FR" sz="1800" dirty="0">
                <a:solidFill>
                  <a:schemeClr val="bg1"/>
                </a:solidFill>
                <a:latin typeface="Courier New" panose="02070309020205020404" pitchFamily="49" charset="0"/>
                <a:cs typeface="Courier New" panose="02070309020205020404" pitchFamily="49" charset="0"/>
              </a:rPr>
              <a:t>    state: </a:t>
            </a:r>
            <a:r>
              <a:rPr lang="fr-FR" sz="1800" dirty="0" err="1">
                <a:solidFill>
                  <a:schemeClr val="bg1"/>
                </a:solidFill>
                <a:latin typeface="Courier New" panose="02070309020205020404" pitchFamily="49" charset="0"/>
                <a:cs typeface="Courier New" panose="02070309020205020404" pitchFamily="49" charset="0"/>
              </a:rPr>
              <a:t>present</a:t>
            </a:r>
            <a:endParaRPr lang="fr-FR" sz="1800" dirty="0">
              <a:solidFill>
                <a:schemeClr val="bg1"/>
              </a:solidFill>
              <a:latin typeface="Courier New" panose="02070309020205020404" pitchFamily="49" charset="0"/>
              <a:cs typeface="Courier New" panose="02070309020205020404" pitchFamily="49" charset="0"/>
            </a:endParaRPr>
          </a:p>
          <a:p>
            <a:r>
              <a:rPr lang="fr-FR" sz="1800" dirty="0">
                <a:solidFill>
                  <a:schemeClr val="bg1"/>
                </a:solidFill>
                <a:latin typeface="Courier New" panose="02070309020205020404" pitchFamily="49" charset="0"/>
                <a:cs typeface="Courier New" panose="02070309020205020404" pitchFamily="49" charset="0"/>
              </a:rPr>
              <a:t>    groups: "</a:t>
            </a:r>
            <a:r>
              <a:rPr lang="fr-FR" sz="1800" dirty="0" err="1">
                <a:solidFill>
                  <a:schemeClr val="bg1"/>
                </a:solidFill>
                <a:latin typeface="Courier New" panose="02070309020205020404" pitchFamily="49" charset="0"/>
                <a:cs typeface="Courier New" panose="02070309020205020404" pitchFamily="49" charset="0"/>
              </a:rPr>
              <a:t>wheel</a:t>
            </a:r>
            <a:r>
              <a:rPr lang="fr-FR" sz="1800" dirty="0">
                <a:solidFill>
                  <a:schemeClr val="bg1"/>
                </a:solidFill>
                <a:latin typeface="Courier New" panose="02070309020205020404" pitchFamily="49" charset="0"/>
                <a:cs typeface="Courier New" panose="02070309020205020404" pitchFamily="49" charset="0"/>
              </a:rPr>
              <a:t>"</a:t>
            </a:r>
            <a:endParaRPr lang="fr-FR" dirty="0"/>
          </a:p>
        </p:txBody>
      </p:sp>
      <p:sp>
        <p:nvSpPr>
          <p:cNvPr id="19" name="ZoneTexte 18">
            <a:extLst>
              <a:ext uri="{FF2B5EF4-FFF2-40B4-BE49-F238E27FC236}">
                <a16:creationId xmlns:a16="http://schemas.microsoft.com/office/drawing/2014/main" id="{E53354C3-B2A5-ABF6-A89C-6CCA22EA76C1}"/>
              </a:ext>
            </a:extLst>
          </p:cNvPr>
          <p:cNvSpPr txBox="1"/>
          <p:nvPr/>
        </p:nvSpPr>
        <p:spPr>
          <a:xfrm>
            <a:off x="-1" y="3704003"/>
            <a:ext cx="11529391" cy="1015663"/>
          </a:xfrm>
          <a:prstGeom prst="rect">
            <a:avLst/>
          </a:prstGeom>
          <a:noFill/>
        </p:spPr>
        <p:txBody>
          <a:bodyPr wrap="square">
            <a:spAutoFit/>
          </a:bodyPr>
          <a:lstStyle/>
          <a:p>
            <a:r>
              <a:rPr lang="fr-FR" sz="2000" dirty="0">
                <a:solidFill>
                  <a:schemeClr val="bg1"/>
                </a:solidFill>
                <a:latin typeface="Calibri"/>
                <a:cs typeface="Calibri"/>
              </a:rPr>
              <a:t>Vous pouvez passer une liste directement à un paramètre pour certains plugins. La plupart des modules de gestion de paquets, comme </a:t>
            </a:r>
            <a:r>
              <a:rPr lang="fr-FR" sz="2000" dirty="0" err="1">
                <a:solidFill>
                  <a:schemeClr val="bg1"/>
                </a:solidFill>
                <a:latin typeface="Calibri"/>
                <a:cs typeface="Calibri"/>
              </a:rPr>
              <a:t>yum</a:t>
            </a:r>
            <a:r>
              <a:rPr lang="fr-FR" sz="2000" dirty="0">
                <a:solidFill>
                  <a:schemeClr val="bg1"/>
                </a:solidFill>
                <a:latin typeface="Calibri"/>
                <a:cs typeface="Calibri"/>
              </a:rPr>
              <a:t> et </a:t>
            </a:r>
            <a:r>
              <a:rPr lang="fr-FR" sz="2000" dirty="0" err="1">
                <a:solidFill>
                  <a:schemeClr val="bg1"/>
                </a:solidFill>
                <a:latin typeface="Calibri"/>
                <a:cs typeface="Calibri"/>
              </a:rPr>
              <a:t>apt</a:t>
            </a:r>
            <a:r>
              <a:rPr lang="fr-FR" sz="2000" dirty="0">
                <a:solidFill>
                  <a:schemeClr val="bg1"/>
                </a:solidFill>
                <a:latin typeface="Calibri"/>
                <a:cs typeface="Calibri"/>
              </a:rPr>
              <a:t>, ont cette capacité. Lorsque disponible, passer la liste à un paramètre est préférable à l'itération sur la tâche</a:t>
            </a:r>
            <a:r>
              <a:rPr lang="fr-FR" sz="2000" b="0" i="0" dirty="0">
                <a:solidFill>
                  <a:srgbClr val="0D0D0D"/>
                </a:solidFill>
                <a:effectLst/>
                <a:highlight>
                  <a:srgbClr val="FFFFFF"/>
                </a:highlight>
                <a:latin typeface="Söhne"/>
              </a:rPr>
              <a:t>. </a:t>
            </a:r>
            <a:endParaRPr lang="fr-FR" sz="2000" dirty="0">
              <a:solidFill>
                <a:schemeClr val="bg1"/>
              </a:solidFill>
              <a:latin typeface="Calibri"/>
              <a:cs typeface="Calibri"/>
            </a:endParaRPr>
          </a:p>
        </p:txBody>
      </p:sp>
      <p:sp>
        <p:nvSpPr>
          <p:cNvPr id="20" name="ZoneTexte 19">
            <a:extLst>
              <a:ext uri="{FF2B5EF4-FFF2-40B4-BE49-F238E27FC236}">
                <a16:creationId xmlns:a16="http://schemas.microsoft.com/office/drawing/2014/main" id="{58151587-48E6-9BF4-3483-14FAF0F984FA}"/>
              </a:ext>
            </a:extLst>
          </p:cNvPr>
          <p:cNvSpPr txBox="1"/>
          <p:nvPr/>
        </p:nvSpPr>
        <p:spPr>
          <a:xfrm>
            <a:off x="186591" y="4200742"/>
            <a:ext cx="9752539" cy="2308324"/>
          </a:xfrm>
          <a:prstGeom prst="rect">
            <a:avLst/>
          </a:prstGeom>
          <a:noFill/>
        </p:spPr>
        <p:txBody>
          <a:bodyPr wrap="square">
            <a:spAutoFit/>
          </a:bodyPr>
          <a:lstStyle/>
          <a:p>
            <a:r>
              <a:rPr lang="fr-FR" sz="1600" dirty="0">
                <a:solidFill>
                  <a:schemeClr val="bg1"/>
                </a:solidFill>
                <a:latin typeface="Courier New" panose="02070309020205020404" pitchFamily="49" charset="0"/>
                <a:cs typeface="Courier New" panose="02070309020205020404" pitchFamily="49" charset="0"/>
              </a:rPr>
              <a:t>- </a:t>
            </a:r>
            <a:r>
              <a:rPr lang="fr-FR" sz="1600" dirty="0" err="1">
                <a:solidFill>
                  <a:schemeClr val="bg1"/>
                </a:solidFill>
                <a:latin typeface="Courier New" panose="02070309020205020404" pitchFamily="49" charset="0"/>
                <a:cs typeface="Courier New" panose="02070309020205020404" pitchFamily="49" charset="0"/>
              </a:rPr>
              <a:t>name</a:t>
            </a:r>
            <a:r>
              <a:rPr lang="fr-FR" sz="1600" dirty="0">
                <a:solidFill>
                  <a:schemeClr val="bg1"/>
                </a:solidFill>
                <a:latin typeface="Courier New" panose="02070309020205020404" pitchFamily="49" charset="0"/>
                <a:cs typeface="Courier New" panose="02070309020205020404" pitchFamily="49" charset="0"/>
              </a:rPr>
              <a:t>: Optimal </a:t>
            </a:r>
            <a:r>
              <a:rPr lang="fr-FR" sz="1600" dirty="0" err="1">
                <a:solidFill>
                  <a:schemeClr val="bg1"/>
                </a:solidFill>
                <a:latin typeface="Courier New" panose="02070309020205020404" pitchFamily="49" charset="0"/>
                <a:cs typeface="Courier New" panose="02070309020205020404" pitchFamily="49" charset="0"/>
              </a:rPr>
              <a:t>yum</a:t>
            </a:r>
            <a:endParaRPr lang="fr-FR" sz="1600" dirty="0">
              <a:solidFill>
                <a:schemeClr val="bg1"/>
              </a:solidFill>
              <a:latin typeface="Courier New" panose="02070309020205020404" pitchFamily="49" charset="0"/>
              <a:cs typeface="Courier New" panose="02070309020205020404" pitchFamily="49" charset="0"/>
            </a:endParaRPr>
          </a:p>
          <a:p>
            <a:r>
              <a:rPr lang="fr-FR" sz="1600" dirty="0">
                <a:solidFill>
                  <a:schemeClr val="bg1"/>
                </a:solidFill>
                <a:latin typeface="Courier New" panose="02070309020205020404" pitchFamily="49" charset="0"/>
                <a:cs typeface="Courier New" panose="02070309020205020404" pitchFamily="49" charset="0"/>
              </a:rPr>
              <a:t>  </a:t>
            </a:r>
            <a:r>
              <a:rPr lang="fr-FR" sz="1600" dirty="0" err="1">
                <a:solidFill>
                  <a:schemeClr val="bg1"/>
                </a:solidFill>
                <a:latin typeface="Courier New" panose="02070309020205020404" pitchFamily="49" charset="0"/>
                <a:cs typeface="Courier New" panose="02070309020205020404" pitchFamily="49" charset="0"/>
              </a:rPr>
              <a:t>yum</a:t>
            </a:r>
            <a:r>
              <a:rPr lang="fr-FR" sz="1600" dirty="0">
                <a:solidFill>
                  <a:schemeClr val="bg1"/>
                </a:solidFill>
                <a:latin typeface="Courier New" panose="02070309020205020404" pitchFamily="49" charset="0"/>
                <a:cs typeface="Courier New" panose="02070309020205020404" pitchFamily="49" charset="0"/>
              </a:rPr>
              <a:t>:</a:t>
            </a:r>
          </a:p>
          <a:p>
            <a:r>
              <a:rPr lang="fr-FR" sz="1600" dirty="0">
                <a:solidFill>
                  <a:schemeClr val="bg1"/>
                </a:solidFill>
                <a:latin typeface="Courier New" panose="02070309020205020404" pitchFamily="49" charset="0"/>
                <a:cs typeface="Courier New" panose="02070309020205020404" pitchFamily="49" charset="0"/>
              </a:rPr>
              <a:t>    </a:t>
            </a:r>
            <a:r>
              <a:rPr lang="fr-FR" sz="1600" dirty="0" err="1">
                <a:solidFill>
                  <a:schemeClr val="bg1"/>
                </a:solidFill>
                <a:latin typeface="Courier New" panose="02070309020205020404" pitchFamily="49" charset="0"/>
                <a:cs typeface="Courier New" panose="02070309020205020404" pitchFamily="49" charset="0"/>
              </a:rPr>
              <a:t>name</a:t>
            </a:r>
            <a:r>
              <a:rPr lang="fr-FR" sz="1600" dirty="0">
                <a:solidFill>
                  <a:schemeClr val="bg1"/>
                </a:solidFill>
                <a:latin typeface="Courier New" panose="02070309020205020404" pitchFamily="49" charset="0"/>
                <a:cs typeface="Courier New" panose="02070309020205020404" pitchFamily="49" charset="0"/>
              </a:rPr>
              <a:t>: "{{ </a:t>
            </a:r>
            <a:r>
              <a:rPr lang="fr-FR" sz="1600" dirty="0" err="1">
                <a:solidFill>
                  <a:schemeClr val="bg1"/>
                </a:solidFill>
                <a:latin typeface="Courier New" panose="02070309020205020404" pitchFamily="49" charset="0"/>
                <a:cs typeface="Courier New" panose="02070309020205020404" pitchFamily="49" charset="0"/>
              </a:rPr>
              <a:t>list_of_packages</a:t>
            </a:r>
            <a:r>
              <a:rPr lang="fr-FR" sz="1600" dirty="0">
                <a:solidFill>
                  <a:schemeClr val="bg1"/>
                </a:solidFill>
                <a:latin typeface="Courier New" panose="02070309020205020404" pitchFamily="49" charset="0"/>
                <a:cs typeface="Courier New" panose="02070309020205020404" pitchFamily="49" charset="0"/>
              </a:rPr>
              <a:t> }}"</a:t>
            </a:r>
          </a:p>
          <a:p>
            <a:r>
              <a:rPr lang="fr-FR" sz="1600" dirty="0">
                <a:solidFill>
                  <a:schemeClr val="bg1"/>
                </a:solidFill>
                <a:latin typeface="Courier New" panose="02070309020205020404" pitchFamily="49" charset="0"/>
                <a:cs typeface="Courier New" panose="02070309020205020404" pitchFamily="49" charset="0"/>
              </a:rPr>
              <a:t>    state: </a:t>
            </a:r>
            <a:r>
              <a:rPr lang="fr-FR" sz="1600" dirty="0" err="1">
                <a:solidFill>
                  <a:schemeClr val="bg1"/>
                </a:solidFill>
                <a:latin typeface="Courier New" panose="02070309020205020404" pitchFamily="49" charset="0"/>
                <a:cs typeface="Courier New" panose="02070309020205020404" pitchFamily="49" charset="0"/>
              </a:rPr>
              <a:t>present</a:t>
            </a:r>
            <a:endParaRPr lang="fr-FR" sz="1600" dirty="0">
              <a:solidFill>
                <a:schemeClr val="bg1"/>
              </a:solidFill>
              <a:latin typeface="Courier New" panose="02070309020205020404" pitchFamily="49" charset="0"/>
              <a:cs typeface="Courier New" panose="02070309020205020404" pitchFamily="49" charset="0"/>
            </a:endParaRPr>
          </a:p>
          <a:p>
            <a:r>
              <a:rPr lang="fr-FR" sz="1600" dirty="0">
                <a:solidFill>
                  <a:schemeClr val="bg1"/>
                </a:solidFill>
                <a:latin typeface="Courier New" panose="02070309020205020404" pitchFamily="49" charset="0"/>
                <a:cs typeface="Courier New" panose="02070309020205020404" pitchFamily="49" charset="0"/>
              </a:rPr>
              <a:t>- </a:t>
            </a:r>
            <a:r>
              <a:rPr lang="fr-FR" sz="1600" dirty="0" err="1">
                <a:solidFill>
                  <a:schemeClr val="bg1"/>
                </a:solidFill>
                <a:latin typeface="Courier New" panose="02070309020205020404" pitchFamily="49" charset="0"/>
                <a:cs typeface="Courier New" panose="02070309020205020404" pitchFamily="49" charset="0"/>
              </a:rPr>
              <a:t>name</a:t>
            </a:r>
            <a:r>
              <a:rPr lang="fr-FR" sz="1600" dirty="0">
                <a:solidFill>
                  <a:schemeClr val="bg1"/>
                </a:solidFill>
                <a:latin typeface="Courier New" panose="02070309020205020404" pitchFamily="49" charset="0"/>
                <a:cs typeface="Courier New" panose="02070309020205020404" pitchFamily="49" charset="0"/>
              </a:rPr>
              <a:t>: Non-optimal </a:t>
            </a:r>
            <a:r>
              <a:rPr lang="fr-FR" sz="1600" dirty="0" err="1">
                <a:solidFill>
                  <a:schemeClr val="bg1"/>
                </a:solidFill>
                <a:latin typeface="Courier New" panose="02070309020205020404" pitchFamily="49" charset="0"/>
                <a:cs typeface="Courier New" panose="02070309020205020404" pitchFamily="49" charset="0"/>
              </a:rPr>
              <a:t>yum</a:t>
            </a:r>
            <a:r>
              <a:rPr lang="fr-FR" sz="1600" dirty="0">
                <a:solidFill>
                  <a:schemeClr val="bg1"/>
                </a:solidFill>
                <a:latin typeface="Courier New" panose="02070309020205020404" pitchFamily="49" charset="0"/>
                <a:cs typeface="Courier New" panose="02070309020205020404" pitchFamily="49" charset="0"/>
              </a:rPr>
              <a:t>, </a:t>
            </a:r>
            <a:r>
              <a:rPr lang="fr-FR" sz="1600" dirty="0" err="1">
                <a:solidFill>
                  <a:schemeClr val="bg1"/>
                </a:solidFill>
                <a:latin typeface="Courier New" panose="02070309020205020404" pitchFamily="49" charset="0"/>
                <a:cs typeface="Courier New" panose="02070309020205020404" pitchFamily="49" charset="0"/>
              </a:rPr>
              <a:t>slower</a:t>
            </a:r>
            <a:r>
              <a:rPr lang="fr-FR" sz="1600" dirty="0">
                <a:solidFill>
                  <a:schemeClr val="bg1"/>
                </a:solidFill>
                <a:latin typeface="Courier New" panose="02070309020205020404" pitchFamily="49" charset="0"/>
                <a:cs typeface="Courier New" panose="02070309020205020404" pitchFamily="49" charset="0"/>
              </a:rPr>
              <a:t> and </a:t>
            </a:r>
            <a:r>
              <a:rPr lang="fr-FR" sz="1600" dirty="0" err="1">
                <a:solidFill>
                  <a:schemeClr val="bg1"/>
                </a:solidFill>
                <a:latin typeface="Courier New" panose="02070309020205020404" pitchFamily="49" charset="0"/>
                <a:cs typeface="Courier New" panose="02070309020205020404" pitchFamily="49" charset="0"/>
              </a:rPr>
              <a:t>may</a:t>
            </a:r>
            <a:r>
              <a:rPr lang="fr-FR" sz="1600" dirty="0">
                <a:solidFill>
                  <a:schemeClr val="bg1"/>
                </a:solidFill>
                <a:latin typeface="Courier New" panose="02070309020205020404" pitchFamily="49" charset="0"/>
                <a:cs typeface="Courier New" panose="02070309020205020404" pitchFamily="49" charset="0"/>
              </a:rPr>
              <a:t> cause issues </a:t>
            </a:r>
            <a:r>
              <a:rPr lang="fr-FR" sz="1600" dirty="0" err="1">
                <a:solidFill>
                  <a:schemeClr val="bg1"/>
                </a:solidFill>
                <a:latin typeface="Courier New" panose="02070309020205020404" pitchFamily="49" charset="0"/>
                <a:cs typeface="Courier New" panose="02070309020205020404" pitchFamily="49" charset="0"/>
              </a:rPr>
              <a:t>with</a:t>
            </a:r>
            <a:r>
              <a:rPr lang="fr-FR" sz="1600" dirty="0">
                <a:solidFill>
                  <a:schemeClr val="bg1"/>
                </a:solidFill>
                <a:latin typeface="Courier New" panose="02070309020205020404" pitchFamily="49" charset="0"/>
                <a:cs typeface="Courier New" panose="02070309020205020404" pitchFamily="49" charset="0"/>
              </a:rPr>
              <a:t> </a:t>
            </a:r>
            <a:r>
              <a:rPr lang="fr-FR" sz="1600" dirty="0" err="1">
                <a:solidFill>
                  <a:schemeClr val="bg1"/>
                </a:solidFill>
                <a:latin typeface="Courier New" panose="02070309020205020404" pitchFamily="49" charset="0"/>
                <a:cs typeface="Courier New" panose="02070309020205020404" pitchFamily="49" charset="0"/>
              </a:rPr>
              <a:t>interdependencies</a:t>
            </a:r>
            <a:endParaRPr lang="fr-FR" sz="1600" dirty="0">
              <a:solidFill>
                <a:schemeClr val="bg1"/>
              </a:solidFill>
              <a:latin typeface="Courier New" panose="02070309020205020404" pitchFamily="49" charset="0"/>
              <a:cs typeface="Courier New" panose="02070309020205020404" pitchFamily="49" charset="0"/>
            </a:endParaRPr>
          </a:p>
          <a:p>
            <a:r>
              <a:rPr lang="fr-FR" sz="1600" dirty="0">
                <a:solidFill>
                  <a:schemeClr val="bg1"/>
                </a:solidFill>
                <a:latin typeface="Courier New" panose="02070309020205020404" pitchFamily="49" charset="0"/>
                <a:cs typeface="Courier New" panose="02070309020205020404" pitchFamily="49" charset="0"/>
              </a:rPr>
              <a:t>   </a:t>
            </a:r>
            <a:r>
              <a:rPr lang="fr-FR" sz="1600" dirty="0" err="1">
                <a:solidFill>
                  <a:schemeClr val="bg1"/>
                </a:solidFill>
                <a:latin typeface="Courier New" panose="02070309020205020404" pitchFamily="49" charset="0"/>
                <a:cs typeface="Courier New" panose="02070309020205020404" pitchFamily="49" charset="0"/>
              </a:rPr>
              <a:t>yum</a:t>
            </a:r>
            <a:r>
              <a:rPr lang="fr-FR" sz="1600" dirty="0">
                <a:solidFill>
                  <a:schemeClr val="bg1"/>
                </a:solidFill>
                <a:latin typeface="Courier New" panose="02070309020205020404" pitchFamily="49" charset="0"/>
                <a:cs typeface="Courier New" panose="02070309020205020404" pitchFamily="49" charset="0"/>
              </a:rPr>
              <a:t>:</a:t>
            </a:r>
          </a:p>
          <a:p>
            <a:r>
              <a:rPr lang="fr-FR" sz="1600" dirty="0">
                <a:solidFill>
                  <a:schemeClr val="bg1"/>
                </a:solidFill>
                <a:latin typeface="Courier New" panose="02070309020205020404" pitchFamily="49" charset="0"/>
                <a:cs typeface="Courier New" panose="02070309020205020404" pitchFamily="49" charset="0"/>
              </a:rPr>
              <a:t>    </a:t>
            </a:r>
            <a:r>
              <a:rPr lang="fr-FR" sz="1600" dirty="0" err="1">
                <a:solidFill>
                  <a:schemeClr val="bg1"/>
                </a:solidFill>
                <a:latin typeface="Courier New" panose="02070309020205020404" pitchFamily="49" charset="0"/>
                <a:cs typeface="Courier New" panose="02070309020205020404" pitchFamily="49" charset="0"/>
              </a:rPr>
              <a:t>name</a:t>
            </a:r>
            <a:r>
              <a:rPr lang="fr-FR" sz="1600" dirty="0">
                <a:solidFill>
                  <a:schemeClr val="bg1"/>
                </a:solidFill>
                <a:latin typeface="Courier New" panose="02070309020205020404" pitchFamily="49" charset="0"/>
                <a:cs typeface="Courier New" panose="02070309020205020404" pitchFamily="49" charset="0"/>
              </a:rPr>
              <a:t>: "{{ item }}"</a:t>
            </a:r>
          </a:p>
          <a:p>
            <a:r>
              <a:rPr lang="fr-FR" sz="1600" dirty="0">
                <a:solidFill>
                  <a:schemeClr val="bg1"/>
                </a:solidFill>
                <a:latin typeface="Courier New" panose="02070309020205020404" pitchFamily="49" charset="0"/>
                <a:cs typeface="Courier New" panose="02070309020205020404" pitchFamily="49" charset="0"/>
              </a:rPr>
              <a:t>    state: </a:t>
            </a:r>
            <a:r>
              <a:rPr lang="fr-FR" sz="1600" dirty="0" err="1">
                <a:solidFill>
                  <a:schemeClr val="bg1"/>
                </a:solidFill>
                <a:latin typeface="Courier New" panose="02070309020205020404" pitchFamily="49" charset="0"/>
                <a:cs typeface="Courier New" panose="02070309020205020404" pitchFamily="49" charset="0"/>
              </a:rPr>
              <a:t>present</a:t>
            </a:r>
            <a:endParaRPr lang="fr-FR" sz="1600" dirty="0">
              <a:solidFill>
                <a:schemeClr val="bg1"/>
              </a:solidFill>
              <a:latin typeface="Courier New" panose="02070309020205020404" pitchFamily="49" charset="0"/>
              <a:cs typeface="Courier New" panose="02070309020205020404" pitchFamily="49" charset="0"/>
            </a:endParaRPr>
          </a:p>
          <a:p>
            <a:r>
              <a:rPr lang="fr-FR" sz="1600" dirty="0">
                <a:solidFill>
                  <a:schemeClr val="bg1"/>
                </a:solidFill>
                <a:latin typeface="Courier New" panose="02070309020205020404" pitchFamily="49" charset="0"/>
                <a:cs typeface="Courier New" panose="02070309020205020404" pitchFamily="49" charset="0"/>
              </a:rPr>
              <a:t>  </a:t>
            </a:r>
            <a:r>
              <a:rPr lang="fr-FR" sz="1600" dirty="0" err="1">
                <a:solidFill>
                  <a:schemeClr val="bg1"/>
                </a:solidFill>
                <a:latin typeface="Courier New" panose="02070309020205020404" pitchFamily="49" charset="0"/>
                <a:cs typeface="Courier New" panose="02070309020205020404" pitchFamily="49" charset="0"/>
              </a:rPr>
              <a:t>loop</a:t>
            </a:r>
            <a:r>
              <a:rPr lang="fr-FR" sz="1600" dirty="0">
                <a:solidFill>
                  <a:schemeClr val="bg1"/>
                </a:solidFill>
                <a:latin typeface="Courier New" panose="02070309020205020404" pitchFamily="49" charset="0"/>
                <a:cs typeface="Courier New" panose="02070309020205020404" pitchFamily="49" charset="0"/>
              </a:rPr>
              <a:t>: "{{ </a:t>
            </a:r>
            <a:r>
              <a:rPr lang="fr-FR" sz="1600" dirty="0" err="1">
                <a:solidFill>
                  <a:schemeClr val="bg1"/>
                </a:solidFill>
                <a:latin typeface="Courier New" panose="02070309020205020404" pitchFamily="49" charset="0"/>
                <a:cs typeface="Courier New" panose="02070309020205020404" pitchFamily="49" charset="0"/>
              </a:rPr>
              <a:t>list_of_packages</a:t>
            </a:r>
            <a:r>
              <a:rPr lang="fr-FR" sz="1600" dirty="0">
                <a:solidFill>
                  <a:schemeClr val="bg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5647179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p14="http://schemas.microsoft.com/office/powerpoint/2010/main">
        <mc:Choice Requires="p14">
          <p:contentPart p14:bwMode="auto" r:id="rId3">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61</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000" dirty="0">
                <a:solidFill>
                  <a:schemeClr val="bg1"/>
                </a:solidFill>
                <a:latin typeface="Arial Black" panose="020B0A04020102020204" pitchFamily="34" charset="0"/>
                <a:ea typeface="Calibri" panose="020F0502020204030204" pitchFamily="34" charset="0"/>
                <a:cs typeface="Calibri" panose="020F0502020204030204" pitchFamily="34" charset="0"/>
              </a:rPr>
              <a:t>Le contrôle des tâches : LOOP</a:t>
            </a:r>
            <a:endParaRPr lang="fr-FR" sz="3000" dirty="0">
              <a:solidFill>
                <a:schemeClr val="bg1"/>
              </a:solidFill>
            </a:endParaRPr>
          </a:p>
        </p:txBody>
      </p:sp>
      <p:sp>
        <p:nvSpPr>
          <p:cNvPr id="8" name="ZoneTexte 7">
            <a:extLst>
              <a:ext uri="{FF2B5EF4-FFF2-40B4-BE49-F238E27FC236}">
                <a16:creationId xmlns:a16="http://schemas.microsoft.com/office/drawing/2014/main" id="{0CE7B03D-21AC-B05D-71C1-4DD78FE32BAB}"/>
              </a:ext>
            </a:extLst>
          </p:cNvPr>
          <p:cNvSpPr txBox="1"/>
          <p:nvPr/>
        </p:nvSpPr>
        <p:spPr>
          <a:xfrm>
            <a:off x="159521" y="1116161"/>
            <a:ext cx="4022860" cy="5355312"/>
          </a:xfrm>
          <a:prstGeom prst="rect">
            <a:avLst/>
          </a:prstGeom>
          <a:noFill/>
        </p:spPr>
        <p:txBody>
          <a:bodyPr wrap="square">
            <a:spAutoFit/>
          </a:bodyPr>
          <a:lstStyle/>
          <a:p>
            <a:r>
              <a:rPr lang="fr-FR" b="1" dirty="0" err="1">
                <a:solidFill>
                  <a:srgbClr val="00B0F0"/>
                </a:solidFill>
              </a:rPr>
              <a:t>Iterating</a:t>
            </a:r>
            <a:r>
              <a:rPr lang="fr-FR" b="1" dirty="0">
                <a:solidFill>
                  <a:srgbClr val="00B0F0"/>
                </a:solidFill>
              </a:rPr>
              <a:t> over a </a:t>
            </a:r>
            <a:r>
              <a:rPr lang="fr-FR" b="1" dirty="0" err="1">
                <a:solidFill>
                  <a:srgbClr val="00B0F0"/>
                </a:solidFill>
              </a:rPr>
              <a:t>list</a:t>
            </a:r>
            <a:r>
              <a:rPr lang="fr-FR" b="1" dirty="0">
                <a:solidFill>
                  <a:srgbClr val="00B0F0"/>
                </a:solidFill>
              </a:rPr>
              <a:t> of </a:t>
            </a:r>
            <a:r>
              <a:rPr lang="fr-FR" b="1" dirty="0" err="1">
                <a:solidFill>
                  <a:srgbClr val="00B0F0"/>
                </a:solidFill>
              </a:rPr>
              <a:t>hashes</a:t>
            </a:r>
            <a:r>
              <a:rPr lang="fr-FR" b="1" dirty="0">
                <a:solidFill>
                  <a:srgbClr val="00B0F0"/>
                </a:solidFill>
              </a:rPr>
              <a:t></a:t>
            </a:r>
          </a:p>
          <a:p>
            <a:r>
              <a:rPr lang="fr-FR" dirty="0">
                <a:solidFill>
                  <a:schemeClr val="bg1"/>
                </a:solidFill>
              </a:rPr>
              <a:t>- </a:t>
            </a:r>
            <a:r>
              <a:rPr lang="fr-FR" dirty="0" err="1">
                <a:solidFill>
                  <a:schemeClr val="bg1"/>
                </a:solidFill>
              </a:rPr>
              <a:t>name</a:t>
            </a:r>
            <a:r>
              <a:rPr lang="fr-FR" dirty="0">
                <a:solidFill>
                  <a:schemeClr val="bg1"/>
                </a:solidFill>
              </a:rPr>
              <a:t>: </a:t>
            </a:r>
            <a:r>
              <a:rPr lang="fr-FR" dirty="0" err="1">
                <a:solidFill>
                  <a:schemeClr val="bg1"/>
                </a:solidFill>
              </a:rPr>
              <a:t>Add</a:t>
            </a:r>
            <a:r>
              <a:rPr lang="fr-FR" dirty="0">
                <a:solidFill>
                  <a:schemeClr val="bg1"/>
                </a:solidFill>
              </a:rPr>
              <a:t> </a:t>
            </a:r>
            <a:r>
              <a:rPr lang="fr-FR" dirty="0" err="1">
                <a:solidFill>
                  <a:schemeClr val="bg1"/>
                </a:solidFill>
              </a:rPr>
              <a:t>several</a:t>
            </a:r>
            <a:r>
              <a:rPr lang="fr-FR" dirty="0">
                <a:solidFill>
                  <a:schemeClr val="bg1"/>
                </a:solidFill>
              </a:rPr>
              <a:t> </a:t>
            </a:r>
            <a:r>
              <a:rPr lang="fr-FR" dirty="0" err="1">
                <a:solidFill>
                  <a:schemeClr val="bg1"/>
                </a:solidFill>
              </a:rPr>
              <a:t>users</a:t>
            </a:r>
            <a:endParaRPr lang="fr-FR" dirty="0">
              <a:solidFill>
                <a:schemeClr val="bg1"/>
              </a:solidFill>
            </a:endParaRPr>
          </a:p>
          <a:p>
            <a:r>
              <a:rPr lang="fr-FR" dirty="0">
                <a:solidFill>
                  <a:schemeClr val="bg1"/>
                </a:solidFill>
              </a:rPr>
              <a:t>  </a:t>
            </a:r>
            <a:r>
              <a:rPr lang="fr-FR" dirty="0" err="1">
                <a:solidFill>
                  <a:schemeClr val="bg1"/>
                </a:solidFill>
              </a:rPr>
              <a:t>ansible.builtin.user</a:t>
            </a:r>
            <a:r>
              <a:rPr lang="fr-FR" dirty="0">
                <a:solidFill>
                  <a:schemeClr val="bg1"/>
                </a:solidFill>
              </a:rPr>
              <a:t>:</a:t>
            </a:r>
          </a:p>
          <a:p>
            <a:r>
              <a:rPr lang="fr-FR" dirty="0">
                <a:solidFill>
                  <a:schemeClr val="bg1"/>
                </a:solidFill>
              </a:rPr>
              <a:t>    </a:t>
            </a:r>
            <a:r>
              <a:rPr lang="fr-FR" dirty="0" err="1">
                <a:solidFill>
                  <a:schemeClr val="bg1"/>
                </a:solidFill>
              </a:rPr>
              <a:t>name</a:t>
            </a:r>
            <a:r>
              <a:rPr lang="fr-FR" dirty="0">
                <a:solidFill>
                  <a:schemeClr val="bg1"/>
                </a:solidFill>
              </a:rPr>
              <a:t>: "{{ item.name }}"</a:t>
            </a:r>
          </a:p>
          <a:p>
            <a:r>
              <a:rPr lang="fr-FR" dirty="0">
                <a:solidFill>
                  <a:schemeClr val="bg1"/>
                </a:solidFill>
              </a:rPr>
              <a:t>    state: </a:t>
            </a:r>
            <a:r>
              <a:rPr lang="fr-FR" dirty="0" err="1">
                <a:solidFill>
                  <a:schemeClr val="bg1"/>
                </a:solidFill>
              </a:rPr>
              <a:t>present</a:t>
            </a:r>
            <a:endParaRPr lang="fr-FR" dirty="0">
              <a:solidFill>
                <a:schemeClr val="bg1"/>
              </a:solidFill>
            </a:endParaRPr>
          </a:p>
          <a:p>
            <a:r>
              <a:rPr lang="fr-FR" dirty="0">
                <a:solidFill>
                  <a:schemeClr val="bg1"/>
                </a:solidFill>
              </a:rPr>
              <a:t>    groups: "{{ </a:t>
            </a:r>
            <a:r>
              <a:rPr lang="fr-FR" dirty="0" err="1">
                <a:solidFill>
                  <a:schemeClr val="bg1"/>
                </a:solidFill>
              </a:rPr>
              <a:t>item.groups</a:t>
            </a:r>
            <a:r>
              <a:rPr lang="fr-FR" dirty="0">
                <a:solidFill>
                  <a:schemeClr val="bg1"/>
                </a:solidFill>
              </a:rPr>
              <a:t> }}"</a:t>
            </a:r>
          </a:p>
          <a:p>
            <a:r>
              <a:rPr lang="fr-FR" dirty="0">
                <a:solidFill>
                  <a:schemeClr val="bg1"/>
                </a:solidFill>
              </a:rPr>
              <a:t>  </a:t>
            </a:r>
            <a:r>
              <a:rPr lang="fr-FR" dirty="0" err="1">
                <a:solidFill>
                  <a:schemeClr val="bg1"/>
                </a:solidFill>
              </a:rPr>
              <a:t>loop</a:t>
            </a:r>
            <a:r>
              <a:rPr lang="fr-FR" dirty="0">
                <a:solidFill>
                  <a:schemeClr val="bg1"/>
                </a:solidFill>
              </a:rPr>
              <a:t>:</a:t>
            </a:r>
          </a:p>
          <a:p>
            <a:r>
              <a:rPr lang="fr-FR" dirty="0">
                <a:solidFill>
                  <a:schemeClr val="bg1"/>
                </a:solidFill>
              </a:rPr>
              <a:t>    - { </a:t>
            </a:r>
            <a:r>
              <a:rPr lang="fr-FR" dirty="0" err="1">
                <a:solidFill>
                  <a:schemeClr val="bg1"/>
                </a:solidFill>
              </a:rPr>
              <a:t>name</a:t>
            </a:r>
            <a:r>
              <a:rPr lang="fr-FR" dirty="0">
                <a:solidFill>
                  <a:schemeClr val="bg1"/>
                </a:solidFill>
              </a:rPr>
              <a:t>: 'testuser1', groups: '</a:t>
            </a:r>
            <a:r>
              <a:rPr lang="fr-FR" dirty="0" err="1">
                <a:solidFill>
                  <a:schemeClr val="bg1"/>
                </a:solidFill>
              </a:rPr>
              <a:t>wheel</a:t>
            </a:r>
            <a:r>
              <a:rPr lang="fr-FR" dirty="0">
                <a:solidFill>
                  <a:schemeClr val="bg1"/>
                </a:solidFill>
              </a:rPr>
              <a:t>' }</a:t>
            </a:r>
          </a:p>
          <a:p>
            <a:r>
              <a:rPr lang="fr-FR" dirty="0">
                <a:solidFill>
                  <a:schemeClr val="bg1"/>
                </a:solidFill>
              </a:rPr>
              <a:t>    - { </a:t>
            </a:r>
            <a:r>
              <a:rPr lang="fr-FR" dirty="0" err="1">
                <a:solidFill>
                  <a:schemeClr val="bg1"/>
                </a:solidFill>
              </a:rPr>
              <a:t>name</a:t>
            </a:r>
            <a:r>
              <a:rPr lang="fr-FR" dirty="0">
                <a:solidFill>
                  <a:schemeClr val="bg1"/>
                </a:solidFill>
              </a:rPr>
              <a:t>: 'testuser2', groups: 'root’ }</a:t>
            </a:r>
          </a:p>
          <a:p>
            <a:r>
              <a:rPr lang="fr-FR" dirty="0" err="1">
                <a:solidFill>
                  <a:srgbClr val="00B0F0"/>
                </a:solidFill>
              </a:rPr>
              <a:t>Iterating</a:t>
            </a:r>
            <a:r>
              <a:rPr lang="fr-FR" dirty="0">
                <a:solidFill>
                  <a:srgbClr val="00B0F0"/>
                </a:solidFill>
              </a:rPr>
              <a:t> over a </a:t>
            </a:r>
            <a:r>
              <a:rPr lang="fr-FR" dirty="0" err="1">
                <a:solidFill>
                  <a:srgbClr val="00B0F0"/>
                </a:solidFill>
              </a:rPr>
              <a:t>dictionary</a:t>
            </a:r>
            <a:r>
              <a:rPr lang="fr-FR" dirty="0">
                <a:solidFill>
                  <a:srgbClr val="00B0F0"/>
                </a:solidFill>
              </a:rPr>
              <a:t></a:t>
            </a:r>
          </a:p>
          <a:p>
            <a:r>
              <a:rPr lang="fr-FR" dirty="0">
                <a:solidFill>
                  <a:schemeClr val="bg1"/>
                </a:solidFill>
              </a:rPr>
              <a:t>- </a:t>
            </a:r>
            <a:r>
              <a:rPr lang="fr-FR" dirty="0" err="1">
                <a:solidFill>
                  <a:schemeClr val="bg1"/>
                </a:solidFill>
              </a:rPr>
              <a:t>name</a:t>
            </a:r>
            <a:r>
              <a:rPr lang="fr-FR" dirty="0">
                <a:solidFill>
                  <a:schemeClr val="bg1"/>
                </a:solidFill>
              </a:rPr>
              <a:t>: </a:t>
            </a:r>
            <a:r>
              <a:rPr lang="fr-FR" dirty="0" err="1">
                <a:solidFill>
                  <a:schemeClr val="bg1"/>
                </a:solidFill>
              </a:rPr>
              <a:t>Using</a:t>
            </a:r>
            <a:r>
              <a:rPr lang="fr-FR" dirty="0">
                <a:solidFill>
                  <a:schemeClr val="bg1"/>
                </a:solidFill>
              </a:rPr>
              <a:t> dict2items</a:t>
            </a:r>
          </a:p>
          <a:p>
            <a:r>
              <a:rPr lang="fr-FR" dirty="0">
                <a:solidFill>
                  <a:schemeClr val="bg1"/>
                </a:solidFill>
              </a:rPr>
              <a:t>  </a:t>
            </a:r>
            <a:r>
              <a:rPr lang="fr-FR" dirty="0" err="1">
                <a:solidFill>
                  <a:schemeClr val="bg1"/>
                </a:solidFill>
              </a:rPr>
              <a:t>ansible.builtin.debug</a:t>
            </a:r>
            <a:r>
              <a:rPr lang="fr-FR" dirty="0">
                <a:solidFill>
                  <a:schemeClr val="bg1"/>
                </a:solidFill>
              </a:rPr>
              <a:t>:</a:t>
            </a:r>
          </a:p>
          <a:p>
            <a:r>
              <a:rPr lang="fr-FR" dirty="0">
                <a:solidFill>
                  <a:schemeClr val="bg1"/>
                </a:solidFill>
              </a:rPr>
              <a:t>    msg: "{{ </a:t>
            </a:r>
            <a:r>
              <a:rPr lang="fr-FR" dirty="0" err="1">
                <a:solidFill>
                  <a:schemeClr val="bg1"/>
                </a:solidFill>
              </a:rPr>
              <a:t>item.key</a:t>
            </a:r>
            <a:r>
              <a:rPr lang="fr-FR" dirty="0">
                <a:solidFill>
                  <a:schemeClr val="bg1"/>
                </a:solidFill>
              </a:rPr>
              <a:t> }} - {{ </a:t>
            </a:r>
            <a:r>
              <a:rPr lang="fr-FR" dirty="0" err="1">
                <a:solidFill>
                  <a:schemeClr val="bg1"/>
                </a:solidFill>
              </a:rPr>
              <a:t>item.value</a:t>
            </a:r>
            <a:r>
              <a:rPr lang="fr-FR" dirty="0">
                <a:solidFill>
                  <a:schemeClr val="bg1"/>
                </a:solidFill>
              </a:rPr>
              <a:t> }}"</a:t>
            </a:r>
          </a:p>
          <a:p>
            <a:r>
              <a:rPr lang="fr-FR" dirty="0">
                <a:solidFill>
                  <a:schemeClr val="bg1"/>
                </a:solidFill>
              </a:rPr>
              <a:t>  </a:t>
            </a:r>
            <a:r>
              <a:rPr lang="fr-FR" dirty="0" err="1">
                <a:solidFill>
                  <a:schemeClr val="bg1"/>
                </a:solidFill>
              </a:rPr>
              <a:t>loop</a:t>
            </a:r>
            <a:r>
              <a:rPr lang="fr-FR" dirty="0">
                <a:solidFill>
                  <a:schemeClr val="bg1"/>
                </a:solidFill>
              </a:rPr>
              <a:t>: "{{ </a:t>
            </a:r>
            <a:r>
              <a:rPr lang="fr-FR" dirty="0" err="1">
                <a:solidFill>
                  <a:schemeClr val="bg1"/>
                </a:solidFill>
              </a:rPr>
              <a:t>tag_data</a:t>
            </a:r>
            <a:r>
              <a:rPr lang="fr-FR" dirty="0">
                <a:solidFill>
                  <a:schemeClr val="bg1"/>
                </a:solidFill>
              </a:rPr>
              <a:t> | dict2items }}"</a:t>
            </a:r>
          </a:p>
          <a:p>
            <a:r>
              <a:rPr lang="fr-FR" dirty="0">
                <a:solidFill>
                  <a:schemeClr val="bg1"/>
                </a:solidFill>
              </a:rPr>
              <a:t>  vars:</a:t>
            </a:r>
          </a:p>
          <a:p>
            <a:r>
              <a:rPr lang="fr-FR" dirty="0">
                <a:solidFill>
                  <a:schemeClr val="bg1"/>
                </a:solidFill>
              </a:rPr>
              <a:t>    </a:t>
            </a:r>
            <a:r>
              <a:rPr lang="fr-FR" dirty="0" err="1">
                <a:solidFill>
                  <a:schemeClr val="bg1"/>
                </a:solidFill>
              </a:rPr>
              <a:t>tag_data</a:t>
            </a:r>
            <a:r>
              <a:rPr lang="fr-FR" dirty="0">
                <a:solidFill>
                  <a:schemeClr val="bg1"/>
                </a:solidFill>
              </a:rPr>
              <a:t>:</a:t>
            </a:r>
          </a:p>
          <a:p>
            <a:r>
              <a:rPr lang="fr-FR" dirty="0">
                <a:solidFill>
                  <a:schemeClr val="bg1"/>
                </a:solidFill>
              </a:rPr>
              <a:t>      </a:t>
            </a:r>
            <a:r>
              <a:rPr lang="fr-FR" dirty="0" err="1">
                <a:solidFill>
                  <a:schemeClr val="bg1"/>
                </a:solidFill>
              </a:rPr>
              <a:t>Environment</a:t>
            </a:r>
            <a:r>
              <a:rPr lang="fr-FR" dirty="0">
                <a:solidFill>
                  <a:schemeClr val="bg1"/>
                </a:solidFill>
              </a:rPr>
              <a:t>: dev</a:t>
            </a:r>
          </a:p>
          <a:p>
            <a:r>
              <a:rPr lang="fr-FR" dirty="0">
                <a:solidFill>
                  <a:schemeClr val="bg1"/>
                </a:solidFill>
              </a:rPr>
              <a:t>      Application: </a:t>
            </a:r>
            <a:r>
              <a:rPr lang="fr-FR" dirty="0" err="1">
                <a:solidFill>
                  <a:schemeClr val="bg1"/>
                </a:solidFill>
              </a:rPr>
              <a:t>payment</a:t>
            </a:r>
            <a:endParaRPr lang="fr-FR" dirty="0">
              <a:solidFill>
                <a:schemeClr val="bg1"/>
              </a:solidFill>
            </a:endParaRPr>
          </a:p>
          <a:p>
            <a:endParaRPr lang="fr-FR" dirty="0">
              <a:solidFill>
                <a:schemeClr val="bg1"/>
              </a:solidFill>
            </a:endParaRPr>
          </a:p>
        </p:txBody>
      </p:sp>
      <p:sp>
        <p:nvSpPr>
          <p:cNvPr id="10" name="ZoneTexte 9">
            <a:extLst>
              <a:ext uri="{FF2B5EF4-FFF2-40B4-BE49-F238E27FC236}">
                <a16:creationId xmlns:a16="http://schemas.microsoft.com/office/drawing/2014/main" id="{36B74135-CBC6-9D52-3430-BA4FFC550E78}"/>
              </a:ext>
            </a:extLst>
          </p:cNvPr>
          <p:cNvSpPr txBox="1"/>
          <p:nvPr/>
        </p:nvSpPr>
        <p:spPr>
          <a:xfrm>
            <a:off x="4237309" y="1116161"/>
            <a:ext cx="4455217" cy="5355312"/>
          </a:xfrm>
          <a:prstGeom prst="rect">
            <a:avLst/>
          </a:prstGeom>
          <a:noFill/>
        </p:spPr>
        <p:txBody>
          <a:bodyPr wrap="square">
            <a:spAutoFit/>
          </a:bodyPr>
          <a:lstStyle/>
          <a:p>
            <a:r>
              <a:rPr lang="fr-FR" dirty="0" err="1">
                <a:solidFill>
                  <a:srgbClr val="00B0F0"/>
                </a:solidFill>
              </a:rPr>
              <a:t>Registering</a:t>
            </a:r>
            <a:r>
              <a:rPr lang="fr-FR" dirty="0">
                <a:solidFill>
                  <a:srgbClr val="00B0F0"/>
                </a:solidFill>
              </a:rPr>
              <a:t> variables </a:t>
            </a:r>
            <a:r>
              <a:rPr lang="fr-FR" dirty="0" err="1">
                <a:solidFill>
                  <a:srgbClr val="00B0F0"/>
                </a:solidFill>
              </a:rPr>
              <a:t>with</a:t>
            </a:r>
            <a:r>
              <a:rPr lang="fr-FR" dirty="0">
                <a:solidFill>
                  <a:srgbClr val="00B0F0"/>
                </a:solidFill>
              </a:rPr>
              <a:t> a </a:t>
            </a:r>
            <a:r>
              <a:rPr lang="fr-FR" dirty="0" err="1">
                <a:solidFill>
                  <a:srgbClr val="00B0F0"/>
                </a:solidFill>
              </a:rPr>
              <a:t>loop</a:t>
            </a:r>
            <a:r>
              <a:rPr lang="fr-FR" dirty="0">
                <a:solidFill>
                  <a:srgbClr val="00B0F0"/>
                </a:solidFill>
              </a:rPr>
              <a:t></a:t>
            </a:r>
          </a:p>
          <a:p>
            <a:r>
              <a:rPr lang="fr-FR" dirty="0">
                <a:solidFill>
                  <a:schemeClr val="bg1"/>
                </a:solidFill>
              </a:rPr>
              <a:t>You can </a:t>
            </a:r>
            <a:r>
              <a:rPr lang="fr-FR" dirty="0" err="1">
                <a:solidFill>
                  <a:schemeClr val="bg1"/>
                </a:solidFill>
              </a:rPr>
              <a:t>register</a:t>
            </a:r>
            <a:r>
              <a:rPr lang="fr-FR" dirty="0">
                <a:solidFill>
                  <a:schemeClr val="bg1"/>
                </a:solidFill>
              </a:rPr>
              <a:t> the output of a </a:t>
            </a:r>
            <a:r>
              <a:rPr lang="fr-FR" dirty="0" err="1">
                <a:solidFill>
                  <a:schemeClr val="bg1"/>
                </a:solidFill>
              </a:rPr>
              <a:t>loop</a:t>
            </a:r>
            <a:r>
              <a:rPr lang="fr-FR" dirty="0">
                <a:solidFill>
                  <a:schemeClr val="bg1"/>
                </a:solidFill>
              </a:rPr>
              <a:t> as a variable. For </a:t>
            </a:r>
            <a:r>
              <a:rPr lang="fr-FR" dirty="0" err="1">
                <a:solidFill>
                  <a:schemeClr val="bg1"/>
                </a:solidFill>
              </a:rPr>
              <a:t>example</a:t>
            </a:r>
            <a:endParaRPr lang="fr-FR" dirty="0">
              <a:solidFill>
                <a:schemeClr val="bg1"/>
              </a:solidFill>
            </a:endParaRPr>
          </a:p>
          <a:p>
            <a:endParaRPr lang="fr-FR" dirty="0">
              <a:solidFill>
                <a:schemeClr val="bg1"/>
              </a:solidFill>
            </a:endParaRPr>
          </a:p>
          <a:p>
            <a:r>
              <a:rPr lang="fr-FR" dirty="0">
                <a:solidFill>
                  <a:schemeClr val="bg1"/>
                </a:solidFill>
              </a:rPr>
              <a:t>- </a:t>
            </a:r>
            <a:r>
              <a:rPr lang="fr-FR" dirty="0" err="1">
                <a:solidFill>
                  <a:schemeClr val="bg1"/>
                </a:solidFill>
              </a:rPr>
              <a:t>name</a:t>
            </a:r>
            <a:r>
              <a:rPr lang="fr-FR" dirty="0">
                <a:solidFill>
                  <a:schemeClr val="bg1"/>
                </a:solidFill>
              </a:rPr>
              <a:t>: </a:t>
            </a:r>
            <a:r>
              <a:rPr lang="fr-FR" dirty="0" err="1">
                <a:solidFill>
                  <a:schemeClr val="bg1"/>
                </a:solidFill>
              </a:rPr>
              <a:t>Register</a:t>
            </a:r>
            <a:r>
              <a:rPr lang="fr-FR" dirty="0">
                <a:solidFill>
                  <a:schemeClr val="bg1"/>
                </a:solidFill>
              </a:rPr>
              <a:t> </a:t>
            </a:r>
            <a:r>
              <a:rPr lang="fr-FR" dirty="0" err="1">
                <a:solidFill>
                  <a:schemeClr val="bg1"/>
                </a:solidFill>
              </a:rPr>
              <a:t>loop</a:t>
            </a:r>
            <a:r>
              <a:rPr lang="fr-FR" dirty="0">
                <a:solidFill>
                  <a:schemeClr val="bg1"/>
                </a:solidFill>
              </a:rPr>
              <a:t> output as a variable</a:t>
            </a:r>
          </a:p>
          <a:p>
            <a:r>
              <a:rPr lang="fr-FR" dirty="0">
                <a:solidFill>
                  <a:schemeClr val="bg1"/>
                </a:solidFill>
              </a:rPr>
              <a:t>  </a:t>
            </a:r>
            <a:r>
              <a:rPr lang="fr-FR" dirty="0" err="1">
                <a:solidFill>
                  <a:schemeClr val="bg1"/>
                </a:solidFill>
              </a:rPr>
              <a:t>ansible.builtin.shell</a:t>
            </a:r>
            <a:r>
              <a:rPr lang="fr-FR" dirty="0">
                <a:solidFill>
                  <a:schemeClr val="bg1"/>
                </a:solidFill>
              </a:rPr>
              <a:t>: "</a:t>
            </a:r>
            <a:r>
              <a:rPr lang="fr-FR" dirty="0" err="1">
                <a:solidFill>
                  <a:schemeClr val="bg1"/>
                </a:solidFill>
              </a:rPr>
              <a:t>echo</a:t>
            </a:r>
            <a:r>
              <a:rPr lang="fr-FR" dirty="0">
                <a:solidFill>
                  <a:schemeClr val="bg1"/>
                </a:solidFill>
              </a:rPr>
              <a:t> {{ item }}"</a:t>
            </a:r>
          </a:p>
          <a:p>
            <a:r>
              <a:rPr lang="fr-FR" dirty="0">
                <a:solidFill>
                  <a:schemeClr val="bg1"/>
                </a:solidFill>
              </a:rPr>
              <a:t>  </a:t>
            </a:r>
            <a:r>
              <a:rPr lang="fr-FR" dirty="0" err="1">
                <a:solidFill>
                  <a:schemeClr val="bg1"/>
                </a:solidFill>
              </a:rPr>
              <a:t>loop</a:t>
            </a:r>
            <a:r>
              <a:rPr lang="fr-FR" dirty="0">
                <a:solidFill>
                  <a:schemeClr val="bg1"/>
                </a:solidFill>
              </a:rPr>
              <a:t>:</a:t>
            </a:r>
          </a:p>
          <a:p>
            <a:r>
              <a:rPr lang="fr-FR" dirty="0">
                <a:solidFill>
                  <a:schemeClr val="bg1"/>
                </a:solidFill>
              </a:rPr>
              <a:t>    - "one"</a:t>
            </a:r>
          </a:p>
          <a:p>
            <a:r>
              <a:rPr lang="fr-FR" dirty="0">
                <a:solidFill>
                  <a:schemeClr val="bg1"/>
                </a:solidFill>
              </a:rPr>
              <a:t>    - "</a:t>
            </a:r>
            <a:r>
              <a:rPr lang="fr-FR" dirty="0" err="1">
                <a:solidFill>
                  <a:schemeClr val="bg1"/>
                </a:solidFill>
              </a:rPr>
              <a:t>two</a:t>
            </a:r>
            <a:r>
              <a:rPr lang="fr-FR" dirty="0">
                <a:solidFill>
                  <a:schemeClr val="bg1"/>
                </a:solidFill>
              </a:rPr>
              <a:t>"</a:t>
            </a:r>
          </a:p>
          <a:p>
            <a:r>
              <a:rPr lang="fr-FR" dirty="0">
                <a:solidFill>
                  <a:schemeClr val="bg1"/>
                </a:solidFill>
              </a:rPr>
              <a:t>  </a:t>
            </a:r>
            <a:r>
              <a:rPr lang="fr-FR" dirty="0" err="1">
                <a:solidFill>
                  <a:schemeClr val="bg1"/>
                </a:solidFill>
              </a:rPr>
              <a:t>register</a:t>
            </a:r>
            <a:r>
              <a:rPr lang="fr-FR" dirty="0">
                <a:solidFill>
                  <a:schemeClr val="bg1"/>
                </a:solidFill>
              </a:rPr>
              <a:t>: </a:t>
            </a:r>
            <a:r>
              <a:rPr lang="fr-FR" dirty="0" err="1">
                <a:solidFill>
                  <a:schemeClr val="bg1"/>
                </a:solidFill>
              </a:rPr>
              <a:t>echo</a:t>
            </a:r>
            <a:endParaRPr lang="fr-FR" dirty="0">
              <a:solidFill>
                <a:schemeClr val="bg1"/>
              </a:solidFill>
            </a:endParaRPr>
          </a:p>
          <a:p>
            <a:r>
              <a:rPr lang="fr-FR" dirty="0" err="1">
                <a:solidFill>
                  <a:srgbClr val="00B0F0"/>
                </a:solidFill>
              </a:rPr>
              <a:t>Iterating</a:t>
            </a:r>
            <a:r>
              <a:rPr lang="fr-FR" dirty="0">
                <a:solidFill>
                  <a:srgbClr val="00B0F0"/>
                </a:solidFill>
              </a:rPr>
              <a:t> over </a:t>
            </a:r>
            <a:r>
              <a:rPr lang="fr-FR" dirty="0" err="1">
                <a:solidFill>
                  <a:srgbClr val="00B0F0"/>
                </a:solidFill>
              </a:rPr>
              <a:t>nested</a:t>
            </a:r>
            <a:r>
              <a:rPr lang="fr-FR" dirty="0">
                <a:solidFill>
                  <a:srgbClr val="00B0F0"/>
                </a:solidFill>
              </a:rPr>
              <a:t> </a:t>
            </a:r>
            <a:r>
              <a:rPr lang="fr-FR" dirty="0" err="1">
                <a:solidFill>
                  <a:srgbClr val="00B0F0"/>
                </a:solidFill>
              </a:rPr>
              <a:t>lists</a:t>
            </a:r>
            <a:r>
              <a:rPr lang="fr-FR" dirty="0">
                <a:solidFill>
                  <a:srgbClr val="00B0F0"/>
                </a:solidFill>
              </a:rPr>
              <a:t></a:t>
            </a:r>
          </a:p>
          <a:p>
            <a:r>
              <a:rPr lang="fr-FR" dirty="0">
                <a:solidFill>
                  <a:schemeClr val="bg1"/>
                </a:solidFill>
              </a:rPr>
              <a:t>- </a:t>
            </a:r>
            <a:r>
              <a:rPr lang="fr-FR" dirty="0" err="1">
                <a:solidFill>
                  <a:schemeClr val="bg1"/>
                </a:solidFill>
              </a:rPr>
              <a:t>name</a:t>
            </a:r>
            <a:r>
              <a:rPr lang="fr-FR" dirty="0">
                <a:solidFill>
                  <a:schemeClr val="bg1"/>
                </a:solidFill>
              </a:rPr>
              <a:t>: </a:t>
            </a:r>
            <a:r>
              <a:rPr lang="fr-FR" dirty="0" err="1">
                <a:solidFill>
                  <a:schemeClr val="bg1"/>
                </a:solidFill>
              </a:rPr>
              <a:t>Give</a:t>
            </a:r>
            <a:r>
              <a:rPr lang="fr-FR" dirty="0">
                <a:solidFill>
                  <a:schemeClr val="bg1"/>
                </a:solidFill>
              </a:rPr>
              <a:t> </a:t>
            </a:r>
            <a:r>
              <a:rPr lang="fr-FR" dirty="0" err="1">
                <a:solidFill>
                  <a:schemeClr val="bg1"/>
                </a:solidFill>
              </a:rPr>
              <a:t>users</a:t>
            </a:r>
            <a:r>
              <a:rPr lang="fr-FR" dirty="0">
                <a:solidFill>
                  <a:schemeClr val="bg1"/>
                </a:solidFill>
              </a:rPr>
              <a:t> </a:t>
            </a:r>
            <a:r>
              <a:rPr lang="fr-FR" dirty="0" err="1">
                <a:solidFill>
                  <a:schemeClr val="bg1"/>
                </a:solidFill>
              </a:rPr>
              <a:t>access</a:t>
            </a:r>
            <a:r>
              <a:rPr lang="fr-FR" dirty="0">
                <a:solidFill>
                  <a:schemeClr val="bg1"/>
                </a:solidFill>
              </a:rPr>
              <a:t> to multiple DB</a:t>
            </a:r>
          </a:p>
          <a:p>
            <a:r>
              <a:rPr lang="fr-FR" dirty="0">
                <a:solidFill>
                  <a:schemeClr val="bg1"/>
                </a:solidFill>
              </a:rPr>
              <a:t>  </a:t>
            </a:r>
            <a:r>
              <a:rPr lang="fr-FR" dirty="0" err="1">
                <a:solidFill>
                  <a:schemeClr val="bg1"/>
                </a:solidFill>
              </a:rPr>
              <a:t>community.mysql.mysql_user</a:t>
            </a:r>
            <a:r>
              <a:rPr lang="fr-FR" dirty="0">
                <a:solidFill>
                  <a:schemeClr val="bg1"/>
                </a:solidFill>
              </a:rPr>
              <a:t>:</a:t>
            </a:r>
          </a:p>
          <a:p>
            <a:r>
              <a:rPr lang="fr-FR" dirty="0">
                <a:solidFill>
                  <a:schemeClr val="bg1"/>
                </a:solidFill>
              </a:rPr>
              <a:t>    </a:t>
            </a:r>
            <a:r>
              <a:rPr lang="fr-FR" dirty="0" err="1">
                <a:solidFill>
                  <a:schemeClr val="bg1"/>
                </a:solidFill>
              </a:rPr>
              <a:t>name</a:t>
            </a:r>
            <a:r>
              <a:rPr lang="fr-FR" dirty="0">
                <a:solidFill>
                  <a:schemeClr val="bg1"/>
                </a:solidFill>
              </a:rPr>
              <a:t>: "{{ item[0] }}"</a:t>
            </a:r>
          </a:p>
          <a:p>
            <a:r>
              <a:rPr lang="fr-FR" dirty="0">
                <a:solidFill>
                  <a:schemeClr val="bg1"/>
                </a:solidFill>
              </a:rPr>
              <a:t>    </a:t>
            </a:r>
            <a:r>
              <a:rPr lang="fr-FR" dirty="0" err="1">
                <a:solidFill>
                  <a:schemeClr val="bg1"/>
                </a:solidFill>
              </a:rPr>
              <a:t>priv</a:t>
            </a:r>
            <a:r>
              <a:rPr lang="fr-FR" dirty="0">
                <a:solidFill>
                  <a:schemeClr val="bg1"/>
                </a:solidFill>
              </a:rPr>
              <a:t>: "{{ item[1] }}.*:ALL"</a:t>
            </a:r>
          </a:p>
          <a:p>
            <a:r>
              <a:rPr lang="fr-FR" dirty="0">
                <a:solidFill>
                  <a:schemeClr val="bg1"/>
                </a:solidFill>
              </a:rPr>
              <a:t>    </a:t>
            </a:r>
            <a:r>
              <a:rPr lang="fr-FR" dirty="0" err="1">
                <a:solidFill>
                  <a:schemeClr val="bg1"/>
                </a:solidFill>
              </a:rPr>
              <a:t>append_privs</a:t>
            </a:r>
            <a:r>
              <a:rPr lang="fr-FR" dirty="0">
                <a:solidFill>
                  <a:schemeClr val="bg1"/>
                </a:solidFill>
              </a:rPr>
              <a:t>: </a:t>
            </a:r>
            <a:r>
              <a:rPr lang="fr-FR" dirty="0" err="1">
                <a:solidFill>
                  <a:schemeClr val="bg1"/>
                </a:solidFill>
              </a:rPr>
              <a:t>true</a:t>
            </a:r>
            <a:endParaRPr lang="fr-FR" dirty="0">
              <a:solidFill>
                <a:schemeClr val="bg1"/>
              </a:solidFill>
            </a:endParaRPr>
          </a:p>
          <a:p>
            <a:r>
              <a:rPr lang="fr-FR" dirty="0">
                <a:solidFill>
                  <a:schemeClr val="bg1"/>
                </a:solidFill>
              </a:rPr>
              <a:t>    </a:t>
            </a:r>
            <a:r>
              <a:rPr lang="fr-FR" dirty="0" err="1">
                <a:solidFill>
                  <a:schemeClr val="bg1"/>
                </a:solidFill>
              </a:rPr>
              <a:t>password</a:t>
            </a:r>
            <a:r>
              <a:rPr lang="fr-FR" dirty="0">
                <a:solidFill>
                  <a:schemeClr val="bg1"/>
                </a:solidFill>
              </a:rPr>
              <a:t>: "</a:t>
            </a:r>
            <a:r>
              <a:rPr lang="fr-FR" dirty="0" err="1">
                <a:solidFill>
                  <a:schemeClr val="bg1"/>
                </a:solidFill>
              </a:rPr>
              <a:t>foo</a:t>
            </a:r>
            <a:r>
              <a:rPr lang="fr-FR" dirty="0">
                <a:solidFill>
                  <a:schemeClr val="bg1"/>
                </a:solidFill>
              </a:rPr>
              <a:t>"</a:t>
            </a:r>
          </a:p>
          <a:p>
            <a:r>
              <a:rPr lang="fr-FR" dirty="0">
                <a:solidFill>
                  <a:schemeClr val="bg1"/>
                </a:solidFill>
              </a:rPr>
              <a:t>  </a:t>
            </a:r>
            <a:r>
              <a:rPr lang="fr-FR" dirty="0" err="1">
                <a:solidFill>
                  <a:schemeClr val="bg1"/>
                </a:solidFill>
              </a:rPr>
              <a:t>loop</a:t>
            </a:r>
            <a:r>
              <a:rPr lang="fr-FR" dirty="0">
                <a:solidFill>
                  <a:schemeClr val="bg1"/>
                </a:solidFill>
              </a:rPr>
              <a:t>: "{{ ['</a:t>
            </a:r>
            <a:r>
              <a:rPr lang="fr-FR" dirty="0" err="1">
                <a:solidFill>
                  <a:schemeClr val="bg1"/>
                </a:solidFill>
              </a:rPr>
              <a:t>alice</a:t>
            </a:r>
            <a:r>
              <a:rPr lang="fr-FR" dirty="0">
                <a:solidFill>
                  <a:schemeClr val="bg1"/>
                </a:solidFill>
              </a:rPr>
              <a:t>', 'bob'] | </a:t>
            </a:r>
            <a:r>
              <a:rPr lang="fr-FR" dirty="0" err="1">
                <a:solidFill>
                  <a:schemeClr val="bg1"/>
                </a:solidFill>
              </a:rPr>
              <a:t>product</a:t>
            </a:r>
            <a:r>
              <a:rPr lang="fr-FR" dirty="0">
                <a:solidFill>
                  <a:schemeClr val="bg1"/>
                </a:solidFill>
              </a:rPr>
              <a:t>(['</a:t>
            </a:r>
            <a:r>
              <a:rPr lang="fr-FR" dirty="0" err="1">
                <a:solidFill>
                  <a:schemeClr val="bg1"/>
                </a:solidFill>
              </a:rPr>
              <a:t>clientdb</a:t>
            </a:r>
            <a:r>
              <a:rPr lang="fr-FR" dirty="0">
                <a:solidFill>
                  <a:schemeClr val="bg1"/>
                </a:solidFill>
              </a:rPr>
              <a:t>', '</a:t>
            </a:r>
            <a:r>
              <a:rPr lang="fr-FR" dirty="0" err="1">
                <a:solidFill>
                  <a:schemeClr val="bg1"/>
                </a:solidFill>
              </a:rPr>
              <a:t>employeedb</a:t>
            </a:r>
            <a:r>
              <a:rPr lang="fr-FR" dirty="0">
                <a:solidFill>
                  <a:schemeClr val="bg1"/>
                </a:solidFill>
              </a:rPr>
              <a:t>', '</a:t>
            </a:r>
            <a:r>
              <a:rPr lang="fr-FR" dirty="0" err="1">
                <a:solidFill>
                  <a:schemeClr val="bg1"/>
                </a:solidFill>
              </a:rPr>
              <a:t>providerdb</a:t>
            </a:r>
            <a:r>
              <a:rPr lang="fr-FR" dirty="0">
                <a:solidFill>
                  <a:schemeClr val="bg1"/>
                </a:solidFill>
              </a:rPr>
              <a:t>']) | </a:t>
            </a:r>
            <a:r>
              <a:rPr lang="fr-FR" dirty="0" err="1">
                <a:solidFill>
                  <a:schemeClr val="bg1"/>
                </a:solidFill>
              </a:rPr>
              <a:t>list</a:t>
            </a:r>
            <a:r>
              <a:rPr lang="fr-FR" dirty="0">
                <a:solidFill>
                  <a:schemeClr val="bg1"/>
                </a:solidFill>
              </a:rPr>
              <a:t> }}"</a:t>
            </a:r>
          </a:p>
        </p:txBody>
      </p:sp>
    </p:spTree>
    <p:extLst>
      <p:ext uri="{BB962C8B-B14F-4D97-AF65-F5344CB8AC3E}">
        <p14:creationId xmlns:p14="http://schemas.microsoft.com/office/powerpoint/2010/main" val="9818766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p14="http://schemas.microsoft.com/office/powerpoint/2010/main">
        <mc:Choice Requires="p14">
          <p:contentPart p14:bwMode="auto" r:id="rId3">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4"/>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62</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5">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6"/>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000" dirty="0">
                <a:solidFill>
                  <a:schemeClr val="bg1"/>
                </a:solidFill>
                <a:latin typeface="Arial Black" panose="020B0A04020102020204" pitchFamily="34" charset="0"/>
                <a:ea typeface="Calibri" panose="020F0502020204030204" pitchFamily="34" charset="0"/>
                <a:cs typeface="Calibri" panose="020F0502020204030204" pitchFamily="34" charset="0"/>
              </a:rPr>
              <a:t>Le contrôle des tâches : LOOP</a:t>
            </a:r>
            <a:endParaRPr lang="fr-FR" sz="3000" dirty="0">
              <a:solidFill>
                <a:schemeClr val="bg1"/>
              </a:solidFill>
            </a:endParaRPr>
          </a:p>
        </p:txBody>
      </p:sp>
      <p:sp>
        <p:nvSpPr>
          <p:cNvPr id="8" name="ZoneTexte 7">
            <a:extLst>
              <a:ext uri="{FF2B5EF4-FFF2-40B4-BE49-F238E27FC236}">
                <a16:creationId xmlns:a16="http://schemas.microsoft.com/office/drawing/2014/main" id="{0CE7B03D-21AC-B05D-71C1-4DD78FE32BAB}"/>
              </a:ext>
            </a:extLst>
          </p:cNvPr>
          <p:cNvSpPr txBox="1"/>
          <p:nvPr/>
        </p:nvSpPr>
        <p:spPr>
          <a:xfrm>
            <a:off x="159521" y="1116161"/>
            <a:ext cx="4022860" cy="369332"/>
          </a:xfrm>
          <a:prstGeom prst="rect">
            <a:avLst/>
          </a:prstGeom>
          <a:noFill/>
        </p:spPr>
        <p:txBody>
          <a:bodyPr wrap="square">
            <a:spAutoFit/>
          </a:bodyPr>
          <a:lstStyle/>
          <a:p>
            <a:endParaRPr lang="fr-FR" dirty="0">
              <a:solidFill>
                <a:schemeClr val="bg1"/>
              </a:solidFill>
            </a:endParaRPr>
          </a:p>
        </p:txBody>
      </p:sp>
      <p:sp>
        <p:nvSpPr>
          <p:cNvPr id="4" name="ZoneTexte 3">
            <a:extLst>
              <a:ext uri="{FF2B5EF4-FFF2-40B4-BE49-F238E27FC236}">
                <a16:creationId xmlns:a16="http://schemas.microsoft.com/office/drawing/2014/main" id="{8E6F2BAA-D403-212C-931D-0C3D4A865E57}"/>
              </a:ext>
            </a:extLst>
          </p:cNvPr>
          <p:cNvSpPr txBox="1"/>
          <p:nvPr/>
        </p:nvSpPr>
        <p:spPr>
          <a:xfrm>
            <a:off x="437321" y="1116161"/>
            <a:ext cx="5408744" cy="2031325"/>
          </a:xfrm>
          <a:prstGeom prst="rect">
            <a:avLst/>
          </a:prstGeom>
          <a:noFill/>
        </p:spPr>
        <p:txBody>
          <a:bodyPr wrap="square">
            <a:spAutoFit/>
          </a:bodyPr>
          <a:lstStyle/>
          <a:p>
            <a:r>
              <a:rPr lang="en-US" dirty="0">
                <a:solidFill>
                  <a:srgbClr val="00B0F0"/>
                </a:solidFill>
              </a:rPr>
              <a:t>Retrying a task until a condition is met</a:t>
            </a:r>
          </a:p>
          <a:p>
            <a:r>
              <a:rPr lang="en-US" dirty="0">
                <a:solidFill>
                  <a:schemeClr val="bg1"/>
                </a:solidFill>
              </a:rPr>
              <a:t>- name: Retry a task until a certain condition is met</a:t>
            </a:r>
          </a:p>
          <a:p>
            <a:r>
              <a:rPr lang="en-US" dirty="0">
                <a:solidFill>
                  <a:schemeClr val="bg1"/>
                </a:solidFill>
              </a:rPr>
              <a:t>  </a:t>
            </a:r>
            <a:r>
              <a:rPr lang="en-US" dirty="0" err="1">
                <a:solidFill>
                  <a:schemeClr val="bg1"/>
                </a:solidFill>
              </a:rPr>
              <a:t>ansible.builtin.shell</a:t>
            </a:r>
            <a:r>
              <a:rPr lang="en-US" dirty="0">
                <a:solidFill>
                  <a:schemeClr val="bg1"/>
                </a:solidFill>
              </a:rPr>
              <a:t>: /</a:t>
            </a:r>
            <a:r>
              <a:rPr lang="en-US" dirty="0" err="1">
                <a:solidFill>
                  <a:schemeClr val="bg1"/>
                </a:solidFill>
              </a:rPr>
              <a:t>usr</a:t>
            </a:r>
            <a:r>
              <a:rPr lang="en-US" dirty="0">
                <a:solidFill>
                  <a:schemeClr val="bg1"/>
                </a:solidFill>
              </a:rPr>
              <a:t>/bin/foo</a:t>
            </a:r>
          </a:p>
          <a:p>
            <a:r>
              <a:rPr lang="en-US" dirty="0">
                <a:solidFill>
                  <a:schemeClr val="bg1"/>
                </a:solidFill>
              </a:rPr>
              <a:t>  register: result</a:t>
            </a:r>
          </a:p>
          <a:p>
            <a:r>
              <a:rPr lang="en-US" dirty="0">
                <a:solidFill>
                  <a:schemeClr val="bg1"/>
                </a:solidFill>
              </a:rPr>
              <a:t>  until: </a:t>
            </a:r>
            <a:r>
              <a:rPr lang="en-US" dirty="0" err="1">
                <a:solidFill>
                  <a:schemeClr val="bg1"/>
                </a:solidFill>
              </a:rPr>
              <a:t>result.stdout.find</a:t>
            </a:r>
            <a:r>
              <a:rPr lang="en-US" dirty="0">
                <a:solidFill>
                  <a:schemeClr val="bg1"/>
                </a:solidFill>
              </a:rPr>
              <a:t>("all systems go") != -1</a:t>
            </a:r>
          </a:p>
          <a:p>
            <a:r>
              <a:rPr lang="en-US" dirty="0">
                <a:solidFill>
                  <a:schemeClr val="bg1"/>
                </a:solidFill>
              </a:rPr>
              <a:t>  retries: 5</a:t>
            </a:r>
          </a:p>
          <a:p>
            <a:r>
              <a:rPr lang="en-US" dirty="0">
                <a:solidFill>
                  <a:schemeClr val="bg1"/>
                </a:solidFill>
              </a:rPr>
              <a:t>  delay: 10</a:t>
            </a:r>
            <a:endParaRPr lang="fr-FR" dirty="0">
              <a:solidFill>
                <a:schemeClr val="bg1"/>
              </a:solidFill>
            </a:endParaRPr>
          </a:p>
        </p:txBody>
      </p:sp>
      <p:sp>
        <p:nvSpPr>
          <p:cNvPr id="9" name="ZoneTexte 8">
            <a:extLst>
              <a:ext uri="{FF2B5EF4-FFF2-40B4-BE49-F238E27FC236}">
                <a16:creationId xmlns:a16="http://schemas.microsoft.com/office/drawing/2014/main" id="{07F4C37A-3AF8-93FB-820E-8192DC221EF4}"/>
              </a:ext>
            </a:extLst>
          </p:cNvPr>
          <p:cNvSpPr txBox="1"/>
          <p:nvPr/>
        </p:nvSpPr>
        <p:spPr>
          <a:xfrm>
            <a:off x="6028927" y="1116161"/>
            <a:ext cx="6690671" cy="3139321"/>
          </a:xfrm>
          <a:prstGeom prst="rect">
            <a:avLst/>
          </a:prstGeom>
          <a:noFill/>
        </p:spPr>
        <p:txBody>
          <a:bodyPr wrap="square">
            <a:spAutoFit/>
          </a:bodyPr>
          <a:lstStyle/>
          <a:p>
            <a:r>
              <a:rPr lang="en-US" dirty="0">
                <a:solidFill>
                  <a:srgbClr val="00B0F0"/>
                </a:solidFill>
              </a:rPr>
              <a:t>Looping over inventory</a:t>
            </a:r>
          </a:p>
          <a:p>
            <a:r>
              <a:rPr lang="en-US" dirty="0">
                <a:solidFill>
                  <a:schemeClr val="bg1"/>
                </a:solidFill>
              </a:rPr>
              <a:t>To loop over your inventory, or just a subset of it, you can use a regular loop with the </a:t>
            </a:r>
            <a:r>
              <a:rPr lang="en-US" dirty="0" err="1">
                <a:solidFill>
                  <a:schemeClr val="bg1"/>
                </a:solidFill>
              </a:rPr>
              <a:t>ansible_play_batch</a:t>
            </a:r>
            <a:r>
              <a:rPr lang="en-US" dirty="0">
                <a:solidFill>
                  <a:schemeClr val="bg1"/>
                </a:solidFill>
              </a:rPr>
              <a:t> or groups variables.</a:t>
            </a:r>
          </a:p>
          <a:p>
            <a:r>
              <a:rPr lang="en-US" dirty="0">
                <a:solidFill>
                  <a:schemeClr val="bg1"/>
                </a:solidFill>
              </a:rPr>
              <a:t>- name: Show all the hosts in the inventory</a:t>
            </a:r>
          </a:p>
          <a:p>
            <a:r>
              <a:rPr lang="en-US" dirty="0">
                <a:solidFill>
                  <a:schemeClr val="bg1"/>
                </a:solidFill>
              </a:rPr>
              <a:t>  </a:t>
            </a:r>
            <a:r>
              <a:rPr lang="en-US" dirty="0" err="1">
                <a:solidFill>
                  <a:schemeClr val="bg1"/>
                </a:solidFill>
              </a:rPr>
              <a:t>ansible.builtin.debug</a:t>
            </a:r>
            <a:r>
              <a:rPr lang="en-US" dirty="0">
                <a:solidFill>
                  <a:schemeClr val="bg1"/>
                </a:solidFill>
              </a:rPr>
              <a:t>:</a:t>
            </a:r>
          </a:p>
          <a:p>
            <a:r>
              <a:rPr lang="en-US" dirty="0">
                <a:solidFill>
                  <a:schemeClr val="bg1"/>
                </a:solidFill>
              </a:rPr>
              <a:t>    msg: "{{ item }}"</a:t>
            </a:r>
          </a:p>
          <a:p>
            <a:r>
              <a:rPr lang="en-US" dirty="0">
                <a:solidFill>
                  <a:schemeClr val="bg1"/>
                </a:solidFill>
              </a:rPr>
              <a:t>  loop: "{{ groups['all'] }}"</a:t>
            </a:r>
          </a:p>
          <a:p>
            <a:r>
              <a:rPr lang="en-US" dirty="0">
                <a:solidFill>
                  <a:schemeClr val="bg1"/>
                </a:solidFill>
              </a:rPr>
              <a:t>- name: Show all the hosts in the current play</a:t>
            </a:r>
          </a:p>
          <a:p>
            <a:r>
              <a:rPr lang="en-US" dirty="0">
                <a:solidFill>
                  <a:schemeClr val="bg1"/>
                </a:solidFill>
              </a:rPr>
              <a:t>  </a:t>
            </a:r>
            <a:r>
              <a:rPr lang="en-US" dirty="0" err="1">
                <a:solidFill>
                  <a:schemeClr val="bg1"/>
                </a:solidFill>
              </a:rPr>
              <a:t>ansible.builtin.debug</a:t>
            </a:r>
            <a:r>
              <a:rPr lang="en-US" dirty="0">
                <a:solidFill>
                  <a:schemeClr val="bg1"/>
                </a:solidFill>
              </a:rPr>
              <a:t>:</a:t>
            </a:r>
          </a:p>
          <a:p>
            <a:r>
              <a:rPr lang="en-US" dirty="0">
                <a:solidFill>
                  <a:schemeClr val="bg1"/>
                </a:solidFill>
              </a:rPr>
              <a:t>    msg: "{{ item }}"</a:t>
            </a:r>
          </a:p>
          <a:p>
            <a:r>
              <a:rPr lang="en-US" dirty="0">
                <a:solidFill>
                  <a:schemeClr val="bg1"/>
                </a:solidFill>
              </a:rPr>
              <a:t>  loop: "{{ </a:t>
            </a:r>
            <a:r>
              <a:rPr lang="en-US" dirty="0" err="1">
                <a:solidFill>
                  <a:schemeClr val="bg1"/>
                </a:solidFill>
              </a:rPr>
              <a:t>ansible_play_batch</a:t>
            </a:r>
            <a:r>
              <a:rPr lang="en-US" dirty="0">
                <a:solidFill>
                  <a:schemeClr val="bg1"/>
                </a:solidFill>
              </a:rPr>
              <a:t> }}"</a:t>
            </a:r>
            <a:endParaRPr lang="fr-FR" dirty="0">
              <a:solidFill>
                <a:schemeClr val="bg1"/>
              </a:solidFill>
            </a:endParaRPr>
          </a:p>
        </p:txBody>
      </p:sp>
      <p:sp>
        <p:nvSpPr>
          <p:cNvPr id="13" name="ZoneTexte 12">
            <a:extLst>
              <a:ext uri="{FF2B5EF4-FFF2-40B4-BE49-F238E27FC236}">
                <a16:creationId xmlns:a16="http://schemas.microsoft.com/office/drawing/2014/main" id="{A824EA4F-AE9C-A1E9-3401-4BC70ECC5886}"/>
              </a:ext>
            </a:extLst>
          </p:cNvPr>
          <p:cNvSpPr txBox="1"/>
          <p:nvPr/>
        </p:nvSpPr>
        <p:spPr>
          <a:xfrm>
            <a:off x="330642" y="3311146"/>
            <a:ext cx="5698286" cy="3139321"/>
          </a:xfrm>
          <a:prstGeom prst="rect">
            <a:avLst/>
          </a:prstGeom>
          <a:noFill/>
        </p:spPr>
        <p:txBody>
          <a:bodyPr wrap="square">
            <a:spAutoFit/>
          </a:bodyPr>
          <a:lstStyle/>
          <a:p>
            <a:r>
              <a:rPr lang="en-US" dirty="0">
                <a:solidFill>
                  <a:srgbClr val="00B0F0"/>
                </a:solidFill>
              </a:rPr>
              <a:t>Pausing within a loop</a:t>
            </a:r>
          </a:p>
          <a:p>
            <a:r>
              <a:rPr lang="en-US" dirty="0">
                <a:solidFill>
                  <a:schemeClr val="bg1"/>
                </a:solidFill>
              </a:rPr>
              <a:t># </a:t>
            </a:r>
            <a:r>
              <a:rPr lang="en-US" dirty="0" err="1">
                <a:solidFill>
                  <a:schemeClr val="bg1"/>
                </a:solidFill>
              </a:rPr>
              <a:t>main.yml</a:t>
            </a:r>
            <a:endParaRPr lang="en-US" dirty="0">
              <a:solidFill>
                <a:schemeClr val="bg1"/>
              </a:solidFill>
            </a:endParaRPr>
          </a:p>
          <a:p>
            <a:r>
              <a:rPr lang="en-US" dirty="0">
                <a:solidFill>
                  <a:schemeClr val="bg1"/>
                </a:solidFill>
              </a:rPr>
              <a:t>- name: Create servers, pause 3s before creating next</a:t>
            </a:r>
          </a:p>
          <a:p>
            <a:r>
              <a:rPr lang="en-US" dirty="0">
                <a:solidFill>
                  <a:schemeClr val="bg1"/>
                </a:solidFill>
              </a:rPr>
              <a:t>  </a:t>
            </a:r>
            <a:r>
              <a:rPr lang="en-US" dirty="0" err="1">
                <a:solidFill>
                  <a:schemeClr val="bg1"/>
                </a:solidFill>
              </a:rPr>
              <a:t>community.digitalocean.digital_ocean</a:t>
            </a:r>
            <a:r>
              <a:rPr lang="en-US" dirty="0">
                <a:solidFill>
                  <a:schemeClr val="bg1"/>
                </a:solidFill>
              </a:rPr>
              <a:t>:</a:t>
            </a:r>
          </a:p>
          <a:p>
            <a:r>
              <a:rPr lang="en-US" dirty="0">
                <a:solidFill>
                  <a:schemeClr val="bg1"/>
                </a:solidFill>
              </a:rPr>
              <a:t>    name: "{{ item }}"</a:t>
            </a:r>
          </a:p>
          <a:p>
            <a:r>
              <a:rPr lang="en-US" dirty="0">
                <a:solidFill>
                  <a:schemeClr val="bg1"/>
                </a:solidFill>
              </a:rPr>
              <a:t>    state: present</a:t>
            </a:r>
          </a:p>
          <a:p>
            <a:r>
              <a:rPr lang="en-US" dirty="0">
                <a:solidFill>
                  <a:schemeClr val="bg1"/>
                </a:solidFill>
              </a:rPr>
              <a:t>  loop:</a:t>
            </a:r>
          </a:p>
          <a:p>
            <a:r>
              <a:rPr lang="en-US" dirty="0">
                <a:solidFill>
                  <a:schemeClr val="bg1"/>
                </a:solidFill>
              </a:rPr>
              <a:t>    - server1</a:t>
            </a:r>
          </a:p>
          <a:p>
            <a:r>
              <a:rPr lang="en-US" dirty="0">
                <a:solidFill>
                  <a:schemeClr val="bg1"/>
                </a:solidFill>
              </a:rPr>
              <a:t>    - server2</a:t>
            </a:r>
          </a:p>
          <a:p>
            <a:r>
              <a:rPr lang="en-US" dirty="0">
                <a:solidFill>
                  <a:schemeClr val="bg1"/>
                </a:solidFill>
              </a:rPr>
              <a:t>  </a:t>
            </a:r>
            <a:r>
              <a:rPr lang="en-US" dirty="0" err="1">
                <a:solidFill>
                  <a:schemeClr val="bg1"/>
                </a:solidFill>
              </a:rPr>
              <a:t>loop_control</a:t>
            </a:r>
            <a:r>
              <a:rPr lang="en-US" dirty="0">
                <a:solidFill>
                  <a:schemeClr val="bg1"/>
                </a:solidFill>
              </a:rPr>
              <a:t>:</a:t>
            </a:r>
          </a:p>
          <a:p>
            <a:r>
              <a:rPr lang="en-US" dirty="0">
                <a:solidFill>
                  <a:schemeClr val="bg1"/>
                </a:solidFill>
              </a:rPr>
              <a:t>    pause: 3</a:t>
            </a:r>
            <a:endParaRPr lang="fr-FR" dirty="0">
              <a:solidFill>
                <a:schemeClr val="bg1"/>
              </a:solidFill>
            </a:endParaRPr>
          </a:p>
        </p:txBody>
      </p:sp>
    </p:spTree>
    <p:extLst>
      <p:ext uri="{BB962C8B-B14F-4D97-AF65-F5344CB8AC3E}">
        <p14:creationId xmlns:p14="http://schemas.microsoft.com/office/powerpoint/2010/main" val="39663495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63</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000" dirty="0">
                <a:solidFill>
                  <a:schemeClr val="bg1"/>
                </a:solidFill>
                <a:latin typeface="Arial Black" panose="020B0A04020102020204" pitchFamily="34" charset="0"/>
                <a:ea typeface="Calibri" panose="020F0502020204030204" pitchFamily="34" charset="0"/>
                <a:cs typeface="Calibri" panose="020F0502020204030204" pitchFamily="34" charset="0"/>
              </a:rPr>
              <a:t>Les blocs</a:t>
            </a:r>
            <a:endParaRPr lang="fr-FR" sz="3000" dirty="0">
              <a:solidFill>
                <a:schemeClr val="bg1"/>
              </a:solidFill>
            </a:endParaRPr>
          </a:p>
        </p:txBody>
      </p:sp>
      <p:sp>
        <p:nvSpPr>
          <p:cNvPr id="17" name="ZoneTexte 16">
            <a:extLst>
              <a:ext uri="{FF2B5EF4-FFF2-40B4-BE49-F238E27FC236}">
                <a16:creationId xmlns:a16="http://schemas.microsoft.com/office/drawing/2014/main" id="{A815325E-AF82-7E22-A30C-7DDEE66667EB}"/>
              </a:ext>
            </a:extLst>
          </p:cNvPr>
          <p:cNvSpPr txBox="1"/>
          <p:nvPr/>
        </p:nvSpPr>
        <p:spPr>
          <a:xfrm>
            <a:off x="328464" y="1402063"/>
            <a:ext cx="10054364" cy="1200329"/>
          </a:xfrm>
          <a:prstGeom prst="rect">
            <a:avLst/>
          </a:prstGeom>
          <a:noFill/>
        </p:spPr>
        <p:txBody>
          <a:bodyPr wrap="square">
            <a:spAutoFit/>
          </a:bodyPr>
          <a:lstStyle/>
          <a:p>
            <a:r>
              <a:rPr lang="fr-FR" b="1">
                <a:solidFill>
                  <a:schemeClr val="bg1"/>
                </a:solidFill>
                <a:latin typeface="Calibri"/>
                <a:cs typeface="Calibri"/>
              </a:rPr>
              <a:t>Les blocs permettent le regroupement logique des tâches et la  gestion des erreurs dans le jeu.</a:t>
            </a:r>
          </a:p>
          <a:p>
            <a:r>
              <a:rPr lang="fr-FR" b="1">
                <a:solidFill>
                  <a:schemeClr val="bg1"/>
                </a:solidFill>
                <a:latin typeface="Calibri"/>
                <a:cs typeface="Calibri"/>
              </a:rPr>
              <a:t>Tout ce que l'on peut appliquer à une tâche unique peut être  appliqué au niveau du bloc ce qui facilite également la définition  de données ou de directives communes aux tâches.</a:t>
            </a:r>
          </a:p>
          <a:p>
            <a:r>
              <a:rPr lang="fr-FR" b="1">
                <a:solidFill>
                  <a:schemeClr val="bg1"/>
                </a:solidFill>
                <a:latin typeface="Calibri"/>
                <a:cs typeface="Calibri"/>
              </a:rPr>
              <a:t>Les directives seront appliqué aux tâches, mais pas au bloc lui-  même.</a:t>
            </a:r>
            <a:endParaRPr lang="fr-FR" b="1" dirty="0">
              <a:solidFill>
                <a:schemeClr val="bg1"/>
              </a:solidFill>
              <a:latin typeface="Calibri"/>
              <a:cs typeface="Calibri"/>
            </a:endParaRPr>
          </a:p>
        </p:txBody>
      </p:sp>
      <p:sp>
        <p:nvSpPr>
          <p:cNvPr id="7" name="ZoneTexte 6">
            <a:extLst>
              <a:ext uri="{FF2B5EF4-FFF2-40B4-BE49-F238E27FC236}">
                <a16:creationId xmlns:a16="http://schemas.microsoft.com/office/drawing/2014/main" id="{3E610632-1BB3-C76C-0422-9831DCC15A5F}"/>
              </a:ext>
            </a:extLst>
          </p:cNvPr>
          <p:cNvSpPr txBox="1"/>
          <p:nvPr/>
        </p:nvSpPr>
        <p:spPr>
          <a:xfrm>
            <a:off x="692426" y="2923224"/>
            <a:ext cx="7692886" cy="3416320"/>
          </a:xfrm>
          <a:prstGeom prst="rect">
            <a:avLst/>
          </a:prstGeom>
          <a:noFill/>
        </p:spPr>
        <p:txBody>
          <a:bodyPr wrap="square">
            <a:spAutoFit/>
          </a:bodyPr>
          <a:lstStyle/>
          <a:p>
            <a:r>
              <a:rPr lang="en-US" dirty="0">
                <a:solidFill>
                  <a:schemeClr val="bg1"/>
                </a:solidFill>
              </a:rPr>
              <a:t>tasks:</a:t>
            </a:r>
          </a:p>
          <a:p>
            <a:r>
              <a:rPr lang="en-US" dirty="0">
                <a:solidFill>
                  <a:schemeClr val="bg1"/>
                </a:solidFill>
              </a:rPr>
              <a:t>name: Install Apache</a:t>
            </a:r>
          </a:p>
          <a:p>
            <a:r>
              <a:rPr lang="en-US" dirty="0">
                <a:solidFill>
                  <a:schemeClr val="bg1"/>
                </a:solidFill>
              </a:rPr>
              <a:t>block:</a:t>
            </a:r>
          </a:p>
          <a:p>
            <a:r>
              <a:rPr lang="en-US" dirty="0">
                <a:solidFill>
                  <a:schemeClr val="bg1"/>
                </a:solidFill>
              </a:rPr>
              <a:t>yum:</a:t>
            </a:r>
          </a:p>
          <a:p>
            <a:r>
              <a:rPr lang="en-US" dirty="0">
                <a:solidFill>
                  <a:schemeClr val="bg1"/>
                </a:solidFill>
              </a:rPr>
              <a:t>name:</a:t>
            </a:r>
          </a:p>
          <a:p>
            <a:r>
              <a:rPr lang="en-US" dirty="0">
                <a:solidFill>
                  <a:schemeClr val="bg1"/>
                </a:solidFill>
              </a:rPr>
              <a:t>httpd</a:t>
            </a:r>
          </a:p>
          <a:p>
            <a:r>
              <a:rPr lang="en-US" dirty="0" err="1">
                <a:solidFill>
                  <a:schemeClr val="bg1"/>
                </a:solidFill>
              </a:rPr>
              <a:t>memcached</a:t>
            </a:r>
            <a:r>
              <a:rPr lang="en-US" dirty="0">
                <a:solidFill>
                  <a:schemeClr val="bg1"/>
                </a:solidFill>
              </a:rPr>
              <a:t>  state: installed</a:t>
            </a:r>
          </a:p>
          <a:p>
            <a:r>
              <a:rPr lang="en-US" dirty="0">
                <a:solidFill>
                  <a:schemeClr val="bg1"/>
                </a:solidFill>
              </a:rPr>
              <a:t>service:  name: bar  state: started</a:t>
            </a:r>
          </a:p>
          <a:p>
            <a:r>
              <a:rPr lang="en-US" dirty="0">
                <a:solidFill>
                  <a:schemeClr val="bg1"/>
                </a:solidFill>
              </a:rPr>
              <a:t>enabled: True</a:t>
            </a:r>
          </a:p>
          <a:p>
            <a:r>
              <a:rPr lang="en-US" dirty="0">
                <a:solidFill>
                  <a:schemeClr val="bg1"/>
                </a:solidFill>
              </a:rPr>
              <a:t>when: </a:t>
            </a:r>
            <a:r>
              <a:rPr lang="en-US" dirty="0" err="1">
                <a:solidFill>
                  <a:schemeClr val="bg1"/>
                </a:solidFill>
              </a:rPr>
              <a:t>ansible_distribution</a:t>
            </a:r>
            <a:r>
              <a:rPr lang="en-US" dirty="0">
                <a:solidFill>
                  <a:schemeClr val="bg1"/>
                </a:solidFill>
              </a:rPr>
              <a:t> == 'CentOS'</a:t>
            </a:r>
          </a:p>
          <a:p>
            <a:r>
              <a:rPr lang="en-US" dirty="0">
                <a:solidFill>
                  <a:schemeClr val="bg1"/>
                </a:solidFill>
              </a:rPr>
              <a:t>become: true</a:t>
            </a:r>
          </a:p>
          <a:p>
            <a:r>
              <a:rPr lang="en-US" dirty="0" err="1">
                <a:solidFill>
                  <a:schemeClr val="bg1"/>
                </a:solidFill>
              </a:rPr>
              <a:t>become_user</a:t>
            </a:r>
            <a:r>
              <a:rPr lang="en-US" dirty="0">
                <a:solidFill>
                  <a:schemeClr val="bg1"/>
                </a:solidFill>
              </a:rPr>
              <a:t>: root</a:t>
            </a:r>
          </a:p>
        </p:txBody>
      </p:sp>
    </p:spTree>
    <p:extLst>
      <p:ext uri="{BB962C8B-B14F-4D97-AF65-F5344CB8AC3E}">
        <p14:creationId xmlns:p14="http://schemas.microsoft.com/office/powerpoint/2010/main" val="6641497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64</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000" dirty="0">
                <a:solidFill>
                  <a:schemeClr val="bg1"/>
                </a:solidFill>
                <a:latin typeface="Arial Black" panose="020B0A04020102020204" pitchFamily="34" charset="0"/>
                <a:ea typeface="Calibri" panose="020F0502020204030204" pitchFamily="34" charset="0"/>
                <a:cs typeface="Calibri" panose="020F0502020204030204" pitchFamily="34" charset="0"/>
              </a:rPr>
              <a:t>La gestion des exceptions</a:t>
            </a:r>
            <a:endParaRPr lang="fr-FR" sz="3000" dirty="0">
              <a:solidFill>
                <a:schemeClr val="bg1"/>
              </a:solidFill>
            </a:endParaRPr>
          </a:p>
        </p:txBody>
      </p:sp>
      <p:sp>
        <p:nvSpPr>
          <p:cNvPr id="17" name="ZoneTexte 16">
            <a:extLst>
              <a:ext uri="{FF2B5EF4-FFF2-40B4-BE49-F238E27FC236}">
                <a16:creationId xmlns:a16="http://schemas.microsoft.com/office/drawing/2014/main" id="{A815325E-AF82-7E22-A30C-7DDEE66667EB}"/>
              </a:ext>
            </a:extLst>
          </p:cNvPr>
          <p:cNvSpPr txBox="1"/>
          <p:nvPr/>
        </p:nvSpPr>
        <p:spPr>
          <a:xfrm>
            <a:off x="0" y="1168898"/>
            <a:ext cx="11449679" cy="1754326"/>
          </a:xfrm>
          <a:prstGeom prst="rect">
            <a:avLst/>
          </a:prstGeom>
          <a:noFill/>
        </p:spPr>
        <p:txBody>
          <a:bodyPr wrap="square">
            <a:spAutoFit/>
          </a:bodyPr>
          <a:lstStyle/>
          <a:p>
            <a:pPr marL="355742" marR="5082" lvl="0" indent="-343672" algn="just" rtl="0">
              <a:spcBef>
                <a:spcPts val="0"/>
              </a:spcBef>
              <a:spcAft>
                <a:spcPts val="0"/>
              </a:spcAft>
              <a:buClr>
                <a:schemeClr val="dk1"/>
              </a:buClr>
              <a:buSzPts val="2501"/>
              <a:buFont typeface="Arial"/>
              <a:buChar char="•"/>
            </a:pPr>
            <a:r>
              <a:rPr lang="fr-FR" sz="1800" dirty="0">
                <a:solidFill>
                  <a:schemeClr val="bg1"/>
                </a:solidFill>
                <a:latin typeface="Quattrocento Sans"/>
                <a:ea typeface="Quattrocento Sans"/>
                <a:cs typeface="Quattrocento Sans"/>
                <a:sym typeface="Quattrocento Sans"/>
              </a:rPr>
              <a:t>Les blocs permettent également de gérer les sorties d'erreurs de  manière similaire aux exceptions de la plupart des langages de  programmation.</a:t>
            </a:r>
          </a:p>
          <a:p>
            <a:pPr marL="355742" marR="0" lvl="0" indent="-343672" algn="just" rtl="0">
              <a:spcBef>
                <a:spcPts val="0"/>
              </a:spcBef>
              <a:spcAft>
                <a:spcPts val="0"/>
              </a:spcAft>
              <a:buClr>
                <a:schemeClr val="dk1"/>
              </a:buClr>
              <a:buSzPts val="2501"/>
              <a:buFont typeface="Arial"/>
              <a:buChar char="•"/>
            </a:pPr>
            <a:r>
              <a:rPr lang="fr-FR" sz="1800" dirty="0">
                <a:solidFill>
                  <a:schemeClr val="bg1"/>
                </a:solidFill>
                <a:latin typeface="Quattrocento Sans"/>
                <a:ea typeface="Quattrocento Sans"/>
                <a:cs typeface="Quattrocento Sans"/>
                <a:sym typeface="Quattrocento Sans"/>
              </a:rPr>
              <a:t>Les tâches du block: s'exécutent normalement.</a:t>
            </a:r>
          </a:p>
          <a:p>
            <a:pPr marL="355742" marR="5717" lvl="0" indent="-343672" algn="just" rtl="0">
              <a:spcBef>
                <a:spcPts val="0"/>
              </a:spcBef>
              <a:spcAft>
                <a:spcPts val="0"/>
              </a:spcAft>
              <a:buClr>
                <a:schemeClr val="dk1"/>
              </a:buClr>
              <a:buSzPts val="2501"/>
              <a:buFont typeface="Arial"/>
              <a:buChar char="•"/>
            </a:pPr>
            <a:r>
              <a:rPr lang="fr-FR" sz="1800" dirty="0">
                <a:solidFill>
                  <a:schemeClr val="bg1"/>
                </a:solidFill>
                <a:latin typeface="Quattrocento Sans"/>
                <a:ea typeface="Quattrocento Sans"/>
                <a:cs typeface="Quattrocento Sans"/>
                <a:sym typeface="Quattrocento Sans"/>
              </a:rPr>
              <a:t>En cas d'erreur, la section </a:t>
            </a:r>
            <a:r>
              <a:rPr lang="fr-FR" sz="1800" b="1" dirty="0" err="1">
                <a:solidFill>
                  <a:srgbClr val="00B0F0"/>
                </a:solidFill>
                <a:latin typeface="Quattrocento Sans"/>
                <a:ea typeface="Quattrocento Sans"/>
                <a:cs typeface="Quattrocento Sans"/>
                <a:sym typeface="Quattrocento Sans"/>
              </a:rPr>
              <a:t>rescue</a:t>
            </a:r>
            <a:r>
              <a:rPr lang="fr-FR" sz="1800" dirty="0">
                <a:solidFill>
                  <a:schemeClr val="bg1"/>
                </a:solidFill>
                <a:latin typeface="Quattrocento Sans"/>
                <a:ea typeface="Quattrocento Sans"/>
                <a:cs typeface="Quattrocento Sans"/>
                <a:sym typeface="Quattrocento Sans"/>
              </a:rPr>
              <a:t>: s'exécute avec tout ce que vous  devez faire pour résoudre l'erreur précédente. La section </a:t>
            </a:r>
            <a:r>
              <a:rPr lang="fr-FR" sz="1800" b="1" dirty="0" err="1">
                <a:solidFill>
                  <a:srgbClr val="00B0F0"/>
                </a:solidFill>
                <a:latin typeface="Quattrocento Sans"/>
                <a:ea typeface="Quattrocento Sans"/>
                <a:cs typeface="Quattrocento Sans"/>
                <a:sym typeface="Quattrocento Sans"/>
              </a:rPr>
              <a:t>always</a:t>
            </a:r>
            <a:r>
              <a:rPr lang="fr-FR" sz="1800" dirty="0">
                <a:solidFill>
                  <a:schemeClr val="bg1"/>
                </a:solidFill>
                <a:latin typeface="Quattrocento Sans"/>
                <a:ea typeface="Quattrocento Sans"/>
                <a:cs typeface="Quattrocento Sans"/>
                <a:sym typeface="Quattrocento Sans"/>
              </a:rPr>
              <a:t>: est exécutée quelle que soit l'erreur précédente  qui s'est produite ou non dans les sections de block: et </a:t>
            </a:r>
            <a:r>
              <a:rPr lang="fr-FR" sz="1800" b="1" dirty="0" err="1">
                <a:solidFill>
                  <a:srgbClr val="00B0F0"/>
                </a:solidFill>
                <a:latin typeface="Quattrocento Sans"/>
                <a:ea typeface="Quattrocento Sans"/>
                <a:cs typeface="Quattrocento Sans"/>
                <a:sym typeface="Quattrocento Sans"/>
              </a:rPr>
              <a:t>rescue</a:t>
            </a:r>
            <a:r>
              <a:rPr lang="fr-FR" sz="1800" dirty="0">
                <a:solidFill>
                  <a:schemeClr val="bg1"/>
                </a:solidFill>
                <a:latin typeface="Quattrocento Sans"/>
                <a:ea typeface="Quattrocento Sans"/>
                <a:cs typeface="Quattrocento Sans"/>
                <a:sym typeface="Quattrocento Sans"/>
              </a:rPr>
              <a:t>:</a:t>
            </a:r>
          </a:p>
        </p:txBody>
      </p:sp>
      <p:sp>
        <p:nvSpPr>
          <p:cNvPr id="7" name="ZoneTexte 6">
            <a:extLst>
              <a:ext uri="{FF2B5EF4-FFF2-40B4-BE49-F238E27FC236}">
                <a16:creationId xmlns:a16="http://schemas.microsoft.com/office/drawing/2014/main" id="{3E610632-1BB3-C76C-0422-9831DCC15A5F}"/>
              </a:ext>
            </a:extLst>
          </p:cNvPr>
          <p:cNvSpPr txBox="1"/>
          <p:nvPr/>
        </p:nvSpPr>
        <p:spPr>
          <a:xfrm>
            <a:off x="692426" y="2923224"/>
            <a:ext cx="9233452" cy="4522905"/>
          </a:xfrm>
          <a:prstGeom prst="rect">
            <a:avLst/>
          </a:prstGeom>
          <a:noFill/>
        </p:spPr>
        <p:txBody>
          <a:bodyPr wrap="square">
            <a:spAutoFit/>
          </a:bodyPr>
          <a:lstStyle/>
          <a:p>
            <a:pPr marL="12705" marR="0" lvl="0" indent="0" algn="l" rtl="0">
              <a:lnSpc>
                <a:spcPct val="114050"/>
              </a:lnSpc>
              <a:spcBef>
                <a:spcPts val="0"/>
              </a:spcBef>
              <a:spcAft>
                <a:spcPts val="0"/>
              </a:spcAft>
              <a:buNone/>
            </a:pPr>
            <a:r>
              <a:rPr lang="en-US" dirty="0">
                <a:solidFill>
                  <a:schemeClr val="bg1"/>
                </a:solidFill>
                <a:latin typeface="Courier New" panose="02070309020205020404" pitchFamily="49" charset="0"/>
                <a:ea typeface="Quattrocento Sans"/>
                <a:cs typeface="Courier New" panose="02070309020205020404" pitchFamily="49" charset="0"/>
                <a:sym typeface="Quattrocento Sans"/>
              </a:rPr>
              <a:t>tasks:</a:t>
            </a:r>
          </a:p>
          <a:p>
            <a:pPr marL="364636" marR="1040546" lvl="0" indent="-131191" algn="l" rtl="0">
              <a:lnSpc>
                <a:spcPct val="89060"/>
              </a:lnSpc>
              <a:spcBef>
                <a:spcPts val="125"/>
              </a:spcBef>
              <a:spcAft>
                <a:spcPts val="0"/>
              </a:spcAft>
              <a:buClr>
                <a:schemeClr val="dk1"/>
              </a:buClr>
              <a:buSzPts val="2066"/>
              <a:buFont typeface="Quattrocento Sans"/>
              <a:buChar char="-"/>
            </a:pPr>
            <a:r>
              <a:rPr lang="en-US" dirty="0">
                <a:solidFill>
                  <a:schemeClr val="bg1"/>
                </a:solidFill>
                <a:latin typeface="Courier New" panose="02070309020205020404" pitchFamily="49" charset="0"/>
                <a:ea typeface="Calibri"/>
                <a:cs typeface="Courier New" panose="02070309020205020404" pitchFamily="49" charset="0"/>
                <a:sym typeface="Calibri"/>
              </a:rPr>
              <a:t>	</a:t>
            </a:r>
            <a:r>
              <a:rPr lang="en-US" dirty="0">
                <a:solidFill>
                  <a:schemeClr val="bg1"/>
                </a:solidFill>
                <a:latin typeface="Courier New" panose="02070309020205020404" pitchFamily="49" charset="0"/>
                <a:ea typeface="Quattrocento Sans"/>
                <a:cs typeface="Courier New" panose="02070309020205020404" pitchFamily="49" charset="0"/>
                <a:sym typeface="Quattrocento Sans"/>
              </a:rPr>
              <a:t>name: Attempt and graceful roll back demo  block:</a:t>
            </a:r>
          </a:p>
          <a:p>
            <a:pPr marL="626996" marR="0" lvl="1" indent="-145473" algn="l" rtl="0">
              <a:lnSpc>
                <a:spcPct val="100000"/>
              </a:lnSpc>
              <a:spcBef>
                <a:spcPts val="0"/>
              </a:spcBef>
              <a:spcAft>
                <a:spcPts val="0"/>
              </a:spcAft>
              <a:buClr>
                <a:schemeClr val="dk1"/>
              </a:buClr>
              <a:buSzPts val="1701"/>
              <a:buFont typeface="Quattrocento Sans"/>
              <a:buChar char="-"/>
            </a:pPr>
            <a:r>
              <a:rPr lang="en-US" b="0" i="0" u="none" strike="noStrike" cap="none" dirty="0">
                <a:solidFill>
                  <a:schemeClr val="bg1"/>
                </a:solidFill>
                <a:latin typeface="Courier New" panose="02070309020205020404" pitchFamily="49" charset="0"/>
                <a:ea typeface="Quattrocento Sans"/>
                <a:cs typeface="Courier New" panose="02070309020205020404" pitchFamily="49" charset="0"/>
                <a:sym typeface="Quattrocento Sans"/>
              </a:rPr>
              <a:t>debug:</a:t>
            </a:r>
          </a:p>
          <a:p>
            <a:pPr marL="716567" marR="0" lvl="0" indent="0" algn="l" rtl="0">
              <a:lnSpc>
                <a:spcPct val="107936"/>
              </a:lnSpc>
              <a:spcBef>
                <a:spcPts val="0"/>
              </a:spcBef>
              <a:spcAft>
                <a:spcPts val="0"/>
              </a:spcAft>
              <a:buNone/>
            </a:pPr>
            <a:r>
              <a:rPr lang="en-US" dirty="0">
                <a:solidFill>
                  <a:schemeClr val="bg1"/>
                </a:solidFill>
                <a:latin typeface="Courier New" panose="02070309020205020404" pitchFamily="49" charset="0"/>
                <a:ea typeface="Quattrocento Sans"/>
                <a:cs typeface="Courier New" panose="02070309020205020404" pitchFamily="49" charset="0"/>
                <a:sym typeface="Quattrocento Sans"/>
              </a:rPr>
              <a:t>msg: 'I execute normally'</a:t>
            </a:r>
          </a:p>
          <a:p>
            <a:pPr marL="626996" marR="0" lvl="1" indent="-145473" algn="l" rtl="0">
              <a:lnSpc>
                <a:spcPct val="107936"/>
              </a:lnSpc>
              <a:spcBef>
                <a:spcPts val="0"/>
              </a:spcBef>
              <a:spcAft>
                <a:spcPts val="0"/>
              </a:spcAft>
              <a:buClr>
                <a:schemeClr val="dk1"/>
              </a:buClr>
              <a:buSzPts val="1701"/>
              <a:buFont typeface="Quattrocento Sans"/>
              <a:buChar char="-"/>
            </a:pPr>
            <a:r>
              <a:rPr lang="en-US" b="0" i="0" u="none" strike="noStrike" cap="none" dirty="0">
                <a:solidFill>
                  <a:schemeClr val="bg1"/>
                </a:solidFill>
                <a:latin typeface="Courier New" panose="02070309020205020404" pitchFamily="49" charset="0"/>
                <a:ea typeface="Quattrocento Sans"/>
                <a:cs typeface="Courier New" panose="02070309020205020404" pitchFamily="49" charset="0"/>
                <a:sym typeface="Quattrocento Sans"/>
              </a:rPr>
              <a:t>command: /bin/false</a:t>
            </a:r>
          </a:p>
          <a:p>
            <a:pPr marL="626996" marR="0" lvl="1" indent="-145473" algn="l" rtl="0">
              <a:lnSpc>
                <a:spcPct val="107936"/>
              </a:lnSpc>
              <a:spcBef>
                <a:spcPts val="0"/>
              </a:spcBef>
              <a:spcAft>
                <a:spcPts val="0"/>
              </a:spcAft>
              <a:buClr>
                <a:schemeClr val="dk1"/>
              </a:buClr>
              <a:buSzPts val="1701"/>
              <a:buFont typeface="Quattrocento Sans"/>
              <a:buChar char="-"/>
            </a:pPr>
            <a:r>
              <a:rPr lang="en-US" b="0" i="0" u="none" strike="noStrike" cap="none" dirty="0">
                <a:solidFill>
                  <a:schemeClr val="bg1"/>
                </a:solidFill>
                <a:latin typeface="Courier New" panose="02070309020205020404" pitchFamily="49" charset="0"/>
                <a:ea typeface="Quattrocento Sans"/>
                <a:cs typeface="Courier New" panose="02070309020205020404" pitchFamily="49" charset="0"/>
                <a:sym typeface="Quattrocento Sans"/>
              </a:rPr>
              <a:t>debug:</a:t>
            </a:r>
          </a:p>
          <a:p>
            <a:pPr marL="364636" marR="5082" lvl="0" indent="351931" algn="l" rtl="0">
              <a:lnSpc>
                <a:spcPct val="108171"/>
              </a:lnSpc>
              <a:spcBef>
                <a:spcPts val="125"/>
              </a:spcBef>
              <a:spcAft>
                <a:spcPts val="0"/>
              </a:spcAft>
              <a:buNone/>
            </a:pPr>
            <a:r>
              <a:rPr lang="en-US" dirty="0">
                <a:solidFill>
                  <a:schemeClr val="bg1"/>
                </a:solidFill>
                <a:latin typeface="Courier New" panose="02070309020205020404" pitchFamily="49" charset="0"/>
                <a:ea typeface="Quattrocento Sans"/>
                <a:cs typeface="Courier New" panose="02070309020205020404" pitchFamily="49" charset="0"/>
                <a:sym typeface="Quattrocento Sans"/>
              </a:rPr>
              <a:t>msg: 'I never execute, due to the above task failing'  rescue:</a:t>
            </a:r>
          </a:p>
          <a:p>
            <a:pPr marL="626996" marR="0" lvl="1" indent="-145473" algn="l" rtl="0">
              <a:lnSpc>
                <a:spcPct val="100000"/>
              </a:lnSpc>
              <a:spcBef>
                <a:spcPts val="0"/>
              </a:spcBef>
              <a:spcAft>
                <a:spcPts val="0"/>
              </a:spcAft>
              <a:buClr>
                <a:schemeClr val="dk1"/>
              </a:buClr>
              <a:buSzPts val="1701"/>
              <a:buFont typeface="Quattrocento Sans"/>
              <a:buChar char="-"/>
            </a:pPr>
            <a:r>
              <a:rPr lang="en-US" b="0" i="0" u="none" strike="noStrike" cap="none" dirty="0">
                <a:solidFill>
                  <a:schemeClr val="bg1"/>
                </a:solidFill>
                <a:latin typeface="Courier New" panose="02070309020205020404" pitchFamily="49" charset="0"/>
                <a:ea typeface="Quattrocento Sans"/>
                <a:cs typeface="Courier New" panose="02070309020205020404" pitchFamily="49" charset="0"/>
                <a:sym typeface="Quattrocento Sans"/>
              </a:rPr>
              <a:t>debug:</a:t>
            </a:r>
          </a:p>
          <a:p>
            <a:pPr marL="716567" marR="0" lvl="0" indent="0" algn="l" rtl="0">
              <a:lnSpc>
                <a:spcPct val="107936"/>
              </a:lnSpc>
              <a:spcBef>
                <a:spcPts val="0"/>
              </a:spcBef>
              <a:spcAft>
                <a:spcPts val="0"/>
              </a:spcAft>
              <a:buNone/>
            </a:pPr>
            <a:r>
              <a:rPr lang="en-US" dirty="0">
                <a:solidFill>
                  <a:schemeClr val="bg1"/>
                </a:solidFill>
                <a:latin typeface="Courier New" panose="02070309020205020404" pitchFamily="49" charset="0"/>
                <a:ea typeface="Quattrocento Sans"/>
                <a:cs typeface="Courier New" panose="02070309020205020404" pitchFamily="49" charset="0"/>
                <a:sym typeface="Quattrocento Sans"/>
              </a:rPr>
              <a:t>msg: 'I caught an error'</a:t>
            </a:r>
          </a:p>
          <a:p>
            <a:pPr marL="626996" marR="0" lvl="1" indent="-145473" algn="l" rtl="0">
              <a:lnSpc>
                <a:spcPct val="107936"/>
              </a:lnSpc>
              <a:spcBef>
                <a:spcPts val="0"/>
              </a:spcBef>
              <a:spcAft>
                <a:spcPts val="0"/>
              </a:spcAft>
              <a:buClr>
                <a:schemeClr val="dk1"/>
              </a:buClr>
              <a:buSzPts val="1701"/>
              <a:buFont typeface="Quattrocento Sans"/>
              <a:buChar char="-"/>
            </a:pPr>
            <a:r>
              <a:rPr lang="en-US" b="0" i="0" u="none" strike="noStrike" cap="none" dirty="0">
                <a:solidFill>
                  <a:schemeClr val="bg1"/>
                </a:solidFill>
                <a:latin typeface="Courier New" panose="02070309020205020404" pitchFamily="49" charset="0"/>
                <a:ea typeface="Quattrocento Sans"/>
                <a:cs typeface="Courier New" panose="02070309020205020404" pitchFamily="49" charset="0"/>
                <a:sym typeface="Quattrocento Sans"/>
              </a:rPr>
              <a:t>command: /bin/false</a:t>
            </a:r>
          </a:p>
          <a:p>
            <a:pPr marL="626996" marR="0" lvl="1" indent="-145473" algn="l" rtl="0">
              <a:lnSpc>
                <a:spcPct val="107936"/>
              </a:lnSpc>
              <a:spcBef>
                <a:spcPts val="0"/>
              </a:spcBef>
              <a:spcAft>
                <a:spcPts val="0"/>
              </a:spcAft>
              <a:buClr>
                <a:schemeClr val="dk1"/>
              </a:buClr>
              <a:buSzPts val="1701"/>
              <a:buFont typeface="Quattrocento Sans"/>
              <a:buChar char="-"/>
            </a:pPr>
            <a:r>
              <a:rPr lang="en-US" b="0" i="0" u="none" strike="noStrike" cap="none" dirty="0">
                <a:solidFill>
                  <a:schemeClr val="bg1"/>
                </a:solidFill>
                <a:latin typeface="Courier New" panose="02070309020205020404" pitchFamily="49" charset="0"/>
                <a:ea typeface="Quattrocento Sans"/>
                <a:cs typeface="Courier New" panose="02070309020205020404" pitchFamily="49" charset="0"/>
                <a:sym typeface="Quattrocento Sans"/>
              </a:rPr>
              <a:t>debug:</a:t>
            </a:r>
          </a:p>
          <a:p>
            <a:pPr marL="364636" marR="2119207" lvl="0" indent="351931" algn="l" rtl="0">
              <a:lnSpc>
                <a:spcPct val="108171"/>
              </a:lnSpc>
              <a:spcBef>
                <a:spcPts val="125"/>
              </a:spcBef>
              <a:spcAft>
                <a:spcPts val="0"/>
              </a:spcAft>
              <a:buNone/>
            </a:pPr>
            <a:r>
              <a:rPr lang="en-US" dirty="0">
                <a:solidFill>
                  <a:schemeClr val="bg1"/>
                </a:solidFill>
                <a:latin typeface="Courier New" panose="02070309020205020404" pitchFamily="49" charset="0"/>
                <a:ea typeface="Quattrocento Sans"/>
                <a:cs typeface="Courier New" panose="02070309020205020404" pitchFamily="49" charset="0"/>
                <a:sym typeface="Quattrocento Sans"/>
              </a:rPr>
              <a:t>msg: 'I also never execute :-('  always:</a:t>
            </a:r>
          </a:p>
          <a:p>
            <a:pPr marL="626996" marR="0" lvl="1" indent="-145473" algn="l" rtl="0">
              <a:lnSpc>
                <a:spcPct val="100000"/>
              </a:lnSpc>
              <a:spcBef>
                <a:spcPts val="0"/>
              </a:spcBef>
              <a:spcAft>
                <a:spcPts val="0"/>
              </a:spcAft>
              <a:buClr>
                <a:schemeClr val="dk1"/>
              </a:buClr>
              <a:buSzPts val="1701"/>
              <a:buFont typeface="Quattrocento Sans"/>
              <a:buChar char="-"/>
            </a:pPr>
            <a:r>
              <a:rPr lang="en-US" b="0" i="0" u="none" strike="noStrike" cap="none" dirty="0">
                <a:solidFill>
                  <a:schemeClr val="bg1"/>
                </a:solidFill>
                <a:latin typeface="Courier New" panose="02070309020205020404" pitchFamily="49" charset="0"/>
                <a:ea typeface="Quattrocento Sans"/>
                <a:cs typeface="Courier New" panose="02070309020205020404" pitchFamily="49" charset="0"/>
                <a:sym typeface="Quattrocento Sans"/>
              </a:rPr>
              <a:t>debug:</a:t>
            </a:r>
          </a:p>
          <a:p>
            <a:pPr marL="716567" marR="0" lvl="0" indent="0" algn="l" rtl="0">
              <a:lnSpc>
                <a:spcPct val="114050"/>
              </a:lnSpc>
              <a:spcBef>
                <a:spcPts val="0"/>
              </a:spcBef>
              <a:spcAft>
                <a:spcPts val="0"/>
              </a:spcAft>
              <a:buNone/>
            </a:pPr>
            <a:r>
              <a:rPr lang="en-US" dirty="0">
                <a:solidFill>
                  <a:schemeClr val="bg1"/>
                </a:solidFill>
                <a:latin typeface="Courier New" panose="02070309020205020404" pitchFamily="49" charset="0"/>
                <a:ea typeface="Quattrocento Sans"/>
                <a:cs typeface="Courier New" panose="02070309020205020404" pitchFamily="49" charset="0"/>
                <a:sym typeface="Quattrocento Sans"/>
              </a:rPr>
              <a:t>msg: "This always executes"</a:t>
            </a:r>
            <a:endParaRPr lang="en-US"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9433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65</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000" dirty="0">
                <a:solidFill>
                  <a:schemeClr val="bg1"/>
                </a:solidFill>
                <a:latin typeface="Arial Black" panose="020B0A04020102020204" pitchFamily="34" charset="0"/>
                <a:ea typeface="Calibri" panose="020F0502020204030204" pitchFamily="34" charset="0"/>
                <a:cs typeface="Calibri" panose="020F0502020204030204" pitchFamily="34" charset="0"/>
              </a:rPr>
              <a:t>ignorer les tâches</a:t>
            </a:r>
            <a:endParaRPr lang="fr-FR" sz="3000" dirty="0">
              <a:solidFill>
                <a:schemeClr val="bg1"/>
              </a:solidFill>
            </a:endParaRPr>
          </a:p>
        </p:txBody>
      </p:sp>
      <p:sp>
        <p:nvSpPr>
          <p:cNvPr id="17" name="ZoneTexte 16">
            <a:extLst>
              <a:ext uri="{FF2B5EF4-FFF2-40B4-BE49-F238E27FC236}">
                <a16:creationId xmlns:a16="http://schemas.microsoft.com/office/drawing/2014/main" id="{A815325E-AF82-7E22-A30C-7DDEE66667EB}"/>
              </a:ext>
            </a:extLst>
          </p:cNvPr>
          <p:cNvSpPr txBox="1"/>
          <p:nvPr/>
        </p:nvSpPr>
        <p:spPr>
          <a:xfrm>
            <a:off x="172478" y="1295437"/>
            <a:ext cx="11449679" cy="1613070"/>
          </a:xfrm>
          <a:prstGeom prst="rect">
            <a:avLst/>
          </a:prstGeom>
          <a:noFill/>
        </p:spPr>
        <p:txBody>
          <a:bodyPr wrap="square">
            <a:spAutoFit/>
          </a:bodyPr>
          <a:lstStyle/>
          <a:p>
            <a:pPr marL="12705" marR="5082" lvl="0" indent="-158813" algn="l" rtl="0">
              <a:spcBef>
                <a:spcPts val="0"/>
              </a:spcBef>
              <a:spcAft>
                <a:spcPts val="0"/>
              </a:spcAft>
              <a:buClr>
                <a:schemeClr val="dk1"/>
              </a:buClr>
              <a:buSzPts val="2501"/>
              <a:buFont typeface="Arial"/>
              <a:buChar char="•"/>
            </a:pPr>
            <a:r>
              <a:rPr lang="fr-FR" sz="1800" dirty="0">
                <a:solidFill>
                  <a:schemeClr val="bg1"/>
                </a:solidFill>
                <a:latin typeface="Quattrocento Sans"/>
                <a:ea typeface="Quattrocento Sans"/>
                <a:cs typeface="Quattrocento Sans"/>
                <a:sym typeface="Quattrocento Sans"/>
              </a:rPr>
              <a:t>Une tâche qui échoue (</a:t>
            </a:r>
            <a:r>
              <a:rPr lang="fr-FR" sz="1800" dirty="0" err="1">
                <a:solidFill>
                  <a:schemeClr val="bg1"/>
                </a:solidFill>
                <a:latin typeface="Quattrocento Sans"/>
                <a:ea typeface="Quattrocento Sans"/>
                <a:cs typeface="Quattrocento Sans"/>
                <a:sym typeface="Quattrocento Sans"/>
              </a:rPr>
              <a:t>failed</a:t>
            </a:r>
            <a:r>
              <a:rPr lang="fr-FR" sz="1800" dirty="0">
                <a:solidFill>
                  <a:schemeClr val="bg1"/>
                </a:solidFill>
                <a:latin typeface="Quattrocento Sans"/>
                <a:ea typeface="Quattrocento Sans"/>
                <a:cs typeface="Quattrocento Sans"/>
                <a:sym typeface="Quattrocento Sans"/>
              </a:rPr>
              <a:t>) arrête la lecture du livre de jeu.  </a:t>
            </a:r>
            <a:r>
              <a:rPr lang="fr-FR" sz="1800" b="1" dirty="0" err="1">
                <a:solidFill>
                  <a:srgbClr val="00B0F0"/>
                </a:solidFill>
                <a:latin typeface="Quattrocento Sans"/>
                <a:ea typeface="Quattrocento Sans"/>
                <a:cs typeface="Quattrocento Sans"/>
                <a:sym typeface="Quattrocento Sans"/>
              </a:rPr>
              <a:t>ignore_errors</a:t>
            </a:r>
            <a:r>
              <a:rPr lang="fr-FR" sz="1800" b="1" dirty="0">
                <a:solidFill>
                  <a:srgbClr val="00B0F0"/>
                </a:solidFill>
                <a:latin typeface="Quattrocento Sans"/>
                <a:ea typeface="Quattrocento Sans"/>
                <a:cs typeface="Quattrocento Sans"/>
                <a:sym typeface="Quattrocento Sans"/>
              </a:rPr>
              <a:t> </a:t>
            </a:r>
            <a:r>
              <a:rPr lang="fr-FR" sz="1800" dirty="0">
                <a:solidFill>
                  <a:schemeClr val="bg1"/>
                </a:solidFill>
                <a:latin typeface="Quattrocento Sans"/>
                <a:ea typeface="Quattrocento Sans"/>
                <a:cs typeface="Quattrocento Sans"/>
                <a:sym typeface="Quattrocento Sans"/>
              </a:rPr>
              <a:t>permet d'outrepasser ce comportement:</a:t>
            </a:r>
          </a:p>
          <a:p>
            <a:pPr marL="698666" marR="2912004" lvl="0" indent="-285750" algn="l" rtl="0">
              <a:lnSpc>
                <a:spcPct val="119992"/>
              </a:lnSpc>
              <a:spcBef>
                <a:spcPts val="5"/>
              </a:spcBef>
              <a:spcAft>
                <a:spcPts val="0"/>
              </a:spcAft>
              <a:buFontTx/>
              <a:buChar char="-"/>
            </a:pPr>
            <a:r>
              <a:rPr lang="fr-FR" sz="1800" dirty="0" err="1">
                <a:solidFill>
                  <a:schemeClr val="bg1"/>
                </a:solidFill>
                <a:latin typeface="Calibri"/>
                <a:ea typeface="Calibri"/>
                <a:cs typeface="Calibri"/>
                <a:sym typeface="Calibri"/>
              </a:rPr>
              <a:t>name</a:t>
            </a:r>
            <a:r>
              <a:rPr lang="fr-FR" sz="1800" dirty="0">
                <a:solidFill>
                  <a:schemeClr val="bg1"/>
                </a:solidFill>
                <a:latin typeface="Calibri"/>
                <a:ea typeface="Calibri"/>
                <a:cs typeface="Calibri"/>
                <a:sym typeface="Calibri"/>
              </a:rPr>
              <a:t>: </a:t>
            </a:r>
            <a:r>
              <a:rPr lang="fr-FR" sz="1800" dirty="0" err="1">
                <a:solidFill>
                  <a:schemeClr val="bg1"/>
                </a:solidFill>
                <a:latin typeface="Calibri"/>
                <a:ea typeface="Calibri"/>
                <a:cs typeface="Calibri"/>
                <a:sym typeface="Calibri"/>
              </a:rPr>
              <a:t>this</a:t>
            </a:r>
            <a:r>
              <a:rPr lang="fr-FR" sz="1800" dirty="0">
                <a:solidFill>
                  <a:schemeClr val="bg1"/>
                </a:solidFill>
                <a:latin typeface="Calibri"/>
                <a:ea typeface="Calibri"/>
                <a:cs typeface="Calibri"/>
                <a:sym typeface="Calibri"/>
              </a:rPr>
              <a:t> </a:t>
            </a:r>
            <a:r>
              <a:rPr lang="fr-FR" sz="1800" dirty="0" err="1">
                <a:solidFill>
                  <a:schemeClr val="bg1"/>
                </a:solidFill>
                <a:latin typeface="Calibri"/>
                <a:ea typeface="Calibri"/>
                <a:cs typeface="Calibri"/>
                <a:sym typeface="Calibri"/>
              </a:rPr>
              <a:t>will</a:t>
            </a:r>
            <a:r>
              <a:rPr lang="fr-FR" sz="1800" dirty="0">
                <a:solidFill>
                  <a:schemeClr val="bg1"/>
                </a:solidFill>
                <a:latin typeface="Calibri"/>
                <a:ea typeface="Calibri"/>
                <a:cs typeface="Calibri"/>
                <a:sym typeface="Calibri"/>
              </a:rPr>
              <a:t> not </a:t>
            </a:r>
            <a:r>
              <a:rPr lang="fr-FR" sz="1800" dirty="0" err="1">
                <a:solidFill>
                  <a:schemeClr val="bg1"/>
                </a:solidFill>
                <a:latin typeface="Calibri"/>
                <a:ea typeface="Calibri"/>
                <a:cs typeface="Calibri"/>
                <a:sym typeface="Calibri"/>
              </a:rPr>
              <a:t>be</a:t>
            </a:r>
            <a:r>
              <a:rPr lang="fr-FR" sz="1800" dirty="0">
                <a:solidFill>
                  <a:schemeClr val="bg1"/>
                </a:solidFill>
                <a:latin typeface="Calibri"/>
                <a:ea typeface="Calibri"/>
                <a:cs typeface="Calibri"/>
                <a:sym typeface="Calibri"/>
              </a:rPr>
              <a:t> </a:t>
            </a:r>
            <a:r>
              <a:rPr lang="fr-FR" sz="1800" dirty="0" err="1">
                <a:solidFill>
                  <a:schemeClr val="bg1"/>
                </a:solidFill>
                <a:latin typeface="Calibri"/>
                <a:ea typeface="Calibri"/>
                <a:cs typeface="Calibri"/>
                <a:sym typeface="Calibri"/>
              </a:rPr>
              <a:t>counted</a:t>
            </a:r>
            <a:r>
              <a:rPr lang="fr-FR" sz="1800" dirty="0">
                <a:solidFill>
                  <a:schemeClr val="bg1"/>
                </a:solidFill>
                <a:latin typeface="Calibri"/>
                <a:ea typeface="Calibri"/>
                <a:cs typeface="Calibri"/>
                <a:sym typeface="Calibri"/>
              </a:rPr>
              <a:t> as a </a:t>
            </a:r>
            <a:r>
              <a:rPr lang="fr-FR" sz="1800" dirty="0" err="1">
                <a:solidFill>
                  <a:schemeClr val="bg1"/>
                </a:solidFill>
                <a:latin typeface="Calibri"/>
                <a:ea typeface="Calibri"/>
                <a:cs typeface="Calibri"/>
                <a:sym typeface="Calibri"/>
              </a:rPr>
              <a:t>failure</a:t>
            </a:r>
            <a:r>
              <a:rPr lang="fr-FR" sz="1800" dirty="0">
                <a:solidFill>
                  <a:schemeClr val="bg1"/>
                </a:solidFill>
                <a:latin typeface="Calibri"/>
                <a:ea typeface="Calibri"/>
                <a:cs typeface="Calibri"/>
                <a:sym typeface="Calibri"/>
              </a:rPr>
              <a:t>  </a:t>
            </a:r>
          </a:p>
          <a:p>
            <a:pPr marL="698666" marR="2912004" lvl="0" indent="-285750" algn="l" rtl="0">
              <a:lnSpc>
                <a:spcPct val="119992"/>
              </a:lnSpc>
              <a:spcBef>
                <a:spcPts val="5"/>
              </a:spcBef>
              <a:spcAft>
                <a:spcPts val="0"/>
              </a:spcAft>
              <a:buFontTx/>
              <a:buChar char="-"/>
            </a:pPr>
            <a:r>
              <a:rPr lang="fr-FR" sz="1800" dirty="0">
                <a:solidFill>
                  <a:schemeClr val="bg1"/>
                </a:solidFill>
                <a:latin typeface="Calibri"/>
                <a:ea typeface="Calibri"/>
                <a:cs typeface="Calibri"/>
                <a:sym typeface="Calibri"/>
              </a:rPr>
              <a:t>command: /bin/false</a:t>
            </a:r>
          </a:p>
          <a:p>
            <a:pPr marL="556483" marR="0" lvl="0" indent="0" algn="l" rtl="0">
              <a:lnSpc>
                <a:spcPct val="116193"/>
              </a:lnSpc>
              <a:spcBef>
                <a:spcPts val="0"/>
              </a:spcBef>
              <a:spcAft>
                <a:spcPts val="0"/>
              </a:spcAft>
              <a:buNone/>
            </a:pPr>
            <a:r>
              <a:rPr lang="fr-FR" sz="1800" b="1" dirty="0" err="1">
                <a:solidFill>
                  <a:schemeClr val="bg1"/>
                </a:solidFill>
                <a:latin typeface="Calibri"/>
                <a:ea typeface="Calibri"/>
                <a:cs typeface="Calibri"/>
                <a:sym typeface="Calibri"/>
              </a:rPr>
              <a:t>ignore_errors</a:t>
            </a:r>
            <a:r>
              <a:rPr lang="fr-FR" sz="1800" b="1" dirty="0">
                <a:solidFill>
                  <a:schemeClr val="bg1"/>
                </a:solidFill>
                <a:latin typeface="Calibri"/>
                <a:ea typeface="Calibri"/>
                <a:cs typeface="Calibri"/>
                <a:sym typeface="Calibri"/>
              </a:rPr>
              <a:t>: yes</a:t>
            </a:r>
            <a:endParaRPr lang="fr-FR" sz="1800" dirty="0">
              <a:solidFill>
                <a:schemeClr val="bg1"/>
              </a:solidFill>
              <a:latin typeface="Calibri"/>
              <a:ea typeface="Calibri"/>
              <a:cs typeface="Calibri"/>
              <a:sym typeface="Calibri"/>
            </a:endParaRPr>
          </a:p>
        </p:txBody>
      </p:sp>
    </p:spTree>
    <p:extLst>
      <p:ext uri="{BB962C8B-B14F-4D97-AF65-F5344CB8AC3E}">
        <p14:creationId xmlns:p14="http://schemas.microsoft.com/office/powerpoint/2010/main" val="13899567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66</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000" dirty="0">
                <a:solidFill>
                  <a:schemeClr val="bg1"/>
                </a:solidFill>
                <a:latin typeface="Arial Black" panose="020B0A04020102020204" pitchFamily="34" charset="0"/>
                <a:ea typeface="Calibri" panose="020F0502020204030204" pitchFamily="34" charset="0"/>
                <a:cs typeface="Calibri" panose="020F0502020204030204" pitchFamily="34" charset="0"/>
              </a:rPr>
              <a:t>import/</a:t>
            </a:r>
            <a:r>
              <a:rPr lang="fr-FR" sz="3000" dirty="0" err="1">
                <a:solidFill>
                  <a:schemeClr val="bg1"/>
                </a:solidFill>
                <a:latin typeface="Arial Black" panose="020B0A04020102020204" pitchFamily="34" charset="0"/>
                <a:ea typeface="Calibri" panose="020F0502020204030204" pitchFamily="34" charset="0"/>
                <a:cs typeface="Calibri" panose="020F0502020204030204" pitchFamily="34" charset="0"/>
              </a:rPr>
              <a:t>include</a:t>
            </a:r>
            <a:endParaRPr lang="fr-FR" sz="3000" dirty="0">
              <a:solidFill>
                <a:schemeClr val="bg1"/>
              </a:solidFill>
            </a:endParaRPr>
          </a:p>
        </p:txBody>
      </p:sp>
      <p:sp>
        <p:nvSpPr>
          <p:cNvPr id="17" name="ZoneTexte 16">
            <a:extLst>
              <a:ext uri="{FF2B5EF4-FFF2-40B4-BE49-F238E27FC236}">
                <a16:creationId xmlns:a16="http://schemas.microsoft.com/office/drawing/2014/main" id="{A815325E-AF82-7E22-A30C-7DDEE66667EB}"/>
              </a:ext>
            </a:extLst>
          </p:cNvPr>
          <p:cNvSpPr txBox="1"/>
          <p:nvPr/>
        </p:nvSpPr>
        <p:spPr>
          <a:xfrm>
            <a:off x="172479" y="1295437"/>
            <a:ext cx="7330290" cy="884473"/>
          </a:xfrm>
          <a:prstGeom prst="rect">
            <a:avLst/>
          </a:prstGeom>
          <a:noFill/>
        </p:spPr>
        <p:txBody>
          <a:bodyPr wrap="square">
            <a:spAutoFit/>
          </a:bodyPr>
          <a:lstStyle/>
          <a:p>
            <a:pPr marL="355742" marR="0" lvl="0" indent="-343037" algn="l" rtl="0">
              <a:lnSpc>
                <a:spcPct val="150000"/>
              </a:lnSpc>
              <a:spcBef>
                <a:spcPts val="0"/>
              </a:spcBef>
              <a:spcAft>
                <a:spcPts val="0"/>
              </a:spcAft>
              <a:buClr>
                <a:schemeClr val="dk1"/>
              </a:buClr>
              <a:buSzPts val="2201"/>
              <a:buFont typeface="Arial"/>
              <a:buChar char="•"/>
            </a:pPr>
            <a:r>
              <a:rPr lang="fr-FR" sz="1800" dirty="0">
                <a:solidFill>
                  <a:schemeClr val="bg1"/>
                </a:solidFill>
                <a:latin typeface="Quattrocento Sans"/>
                <a:ea typeface="Quattrocento Sans"/>
                <a:cs typeface="Quattrocento Sans"/>
                <a:sym typeface="Quattrocento Sans"/>
              </a:rPr>
              <a:t>Il est possible d' "inclure" dans un </a:t>
            </a:r>
            <a:r>
              <a:rPr lang="fr-FR" sz="1800" dirty="0" err="1">
                <a:solidFill>
                  <a:schemeClr val="bg1"/>
                </a:solidFill>
                <a:latin typeface="Quattrocento Sans"/>
                <a:ea typeface="Quattrocento Sans"/>
                <a:cs typeface="Quattrocento Sans"/>
                <a:sym typeface="Quattrocento Sans"/>
              </a:rPr>
              <a:t>playbook</a:t>
            </a:r>
            <a:r>
              <a:rPr lang="fr-FR" sz="1800" dirty="0">
                <a:solidFill>
                  <a:schemeClr val="bg1"/>
                </a:solidFill>
                <a:latin typeface="Quattrocento Sans"/>
                <a:ea typeface="Quattrocento Sans"/>
                <a:cs typeface="Quattrocento Sans"/>
                <a:sym typeface="Quattrocento Sans"/>
              </a:rPr>
              <a:t> des fichiers qui comprennent une liste de jeux ou de tâches.</a:t>
            </a:r>
          </a:p>
        </p:txBody>
      </p:sp>
      <p:sp>
        <p:nvSpPr>
          <p:cNvPr id="8" name="ZoneTexte 7">
            <a:extLst>
              <a:ext uri="{FF2B5EF4-FFF2-40B4-BE49-F238E27FC236}">
                <a16:creationId xmlns:a16="http://schemas.microsoft.com/office/drawing/2014/main" id="{EFBDAC02-80B7-C6DD-9A05-EE791D8D5E12}"/>
              </a:ext>
            </a:extLst>
          </p:cNvPr>
          <p:cNvSpPr txBox="1"/>
          <p:nvPr/>
        </p:nvSpPr>
        <p:spPr>
          <a:xfrm>
            <a:off x="7829608" y="2577020"/>
            <a:ext cx="4216088" cy="1126847"/>
          </a:xfrm>
          <a:prstGeom prst="rect">
            <a:avLst/>
          </a:prstGeom>
          <a:noFill/>
        </p:spPr>
        <p:txBody>
          <a:bodyPr wrap="square">
            <a:spAutoFit/>
          </a:bodyPr>
          <a:lstStyle/>
          <a:p>
            <a:pPr marL="355742" marR="5082" lvl="0" indent="-343037" algn="l" rtl="0">
              <a:lnSpc>
                <a:spcPct val="200000"/>
              </a:lnSpc>
              <a:spcBef>
                <a:spcPts val="5"/>
              </a:spcBef>
              <a:spcAft>
                <a:spcPts val="0"/>
              </a:spcAft>
              <a:buClr>
                <a:schemeClr val="dk1"/>
              </a:buClr>
              <a:buSzPts val="2201"/>
              <a:buFont typeface="Arial"/>
              <a:buChar char="•"/>
            </a:pPr>
            <a:r>
              <a:rPr lang="en-US" sz="1800" dirty="0">
                <a:solidFill>
                  <a:schemeClr val="bg1"/>
                </a:solidFill>
                <a:latin typeface="Quattrocento Sans"/>
                <a:ea typeface="Quattrocento Sans"/>
                <a:cs typeface="Quattrocento Sans"/>
                <a:sym typeface="Quattrocento Sans"/>
              </a:rPr>
              <a:t>name: Include tasks dynamically</a:t>
            </a:r>
          </a:p>
          <a:p>
            <a:pPr marL="355742" marR="5082" lvl="0" indent="-343037" algn="l" rtl="0">
              <a:lnSpc>
                <a:spcPct val="200000"/>
              </a:lnSpc>
              <a:spcBef>
                <a:spcPts val="5"/>
              </a:spcBef>
              <a:spcAft>
                <a:spcPts val="0"/>
              </a:spcAft>
              <a:buClr>
                <a:schemeClr val="dk1"/>
              </a:buClr>
              <a:buSzPts val="2201"/>
              <a:buFont typeface="Arial"/>
              <a:buChar char="•"/>
            </a:pPr>
            <a:r>
              <a:rPr lang="en-US" sz="1800" dirty="0">
                <a:solidFill>
                  <a:schemeClr val="bg1"/>
                </a:solidFill>
                <a:latin typeface="Quattrocento Sans"/>
                <a:ea typeface="Quattrocento Sans"/>
                <a:cs typeface="Quattrocento Sans"/>
                <a:sym typeface="Quattrocento Sans"/>
              </a:rPr>
              <a:t>  </a:t>
            </a:r>
            <a:r>
              <a:rPr lang="en-US" sz="1800" dirty="0" err="1">
                <a:solidFill>
                  <a:schemeClr val="bg1"/>
                </a:solidFill>
                <a:latin typeface="Quattrocento Sans"/>
                <a:ea typeface="Quattrocento Sans"/>
                <a:cs typeface="Quattrocento Sans"/>
                <a:sym typeface="Quattrocento Sans"/>
              </a:rPr>
              <a:t>include_tasks</a:t>
            </a:r>
            <a:r>
              <a:rPr lang="en-US" sz="1800" dirty="0">
                <a:solidFill>
                  <a:schemeClr val="bg1"/>
                </a:solidFill>
                <a:latin typeface="Quattrocento Sans"/>
                <a:ea typeface="Quattrocento Sans"/>
                <a:cs typeface="Quattrocento Sans"/>
                <a:sym typeface="Quattrocento Sans"/>
              </a:rPr>
              <a:t>: </a:t>
            </a:r>
            <a:r>
              <a:rPr lang="en-US" sz="1800" dirty="0" err="1">
                <a:solidFill>
                  <a:schemeClr val="bg1"/>
                </a:solidFill>
                <a:latin typeface="Quattrocento Sans"/>
                <a:ea typeface="Quattrocento Sans"/>
                <a:cs typeface="Quattrocento Sans"/>
                <a:sym typeface="Quattrocento Sans"/>
              </a:rPr>
              <a:t>tasks.yml</a:t>
            </a:r>
            <a:endParaRPr lang="en-US" sz="1800" dirty="0">
              <a:solidFill>
                <a:schemeClr val="bg1"/>
              </a:solidFill>
              <a:latin typeface="Quattrocento Sans"/>
              <a:ea typeface="Quattrocento Sans"/>
              <a:cs typeface="Quattrocento Sans"/>
              <a:sym typeface="Quattrocento Sans"/>
            </a:endParaRPr>
          </a:p>
        </p:txBody>
      </p:sp>
      <p:sp>
        <p:nvSpPr>
          <p:cNvPr id="10" name="ZoneTexte 9">
            <a:extLst>
              <a:ext uri="{FF2B5EF4-FFF2-40B4-BE49-F238E27FC236}">
                <a16:creationId xmlns:a16="http://schemas.microsoft.com/office/drawing/2014/main" id="{A7A64B9F-D5C3-9BBD-17F1-8EC300957733}"/>
              </a:ext>
            </a:extLst>
          </p:cNvPr>
          <p:cNvSpPr txBox="1"/>
          <p:nvPr/>
        </p:nvSpPr>
        <p:spPr>
          <a:xfrm>
            <a:off x="7789390" y="4564665"/>
            <a:ext cx="4074421" cy="1126847"/>
          </a:xfrm>
          <a:prstGeom prst="rect">
            <a:avLst/>
          </a:prstGeom>
          <a:noFill/>
        </p:spPr>
        <p:txBody>
          <a:bodyPr wrap="square">
            <a:spAutoFit/>
          </a:bodyPr>
          <a:lstStyle/>
          <a:p>
            <a:pPr marL="355742" marR="5082" lvl="0" indent="-343037" algn="l" rtl="0">
              <a:lnSpc>
                <a:spcPct val="200000"/>
              </a:lnSpc>
              <a:spcBef>
                <a:spcPts val="5"/>
              </a:spcBef>
              <a:spcAft>
                <a:spcPts val="0"/>
              </a:spcAft>
              <a:buClr>
                <a:schemeClr val="dk1"/>
              </a:buClr>
              <a:buSzPts val="2201"/>
              <a:buFont typeface="Arial"/>
              <a:buChar char="•"/>
            </a:pPr>
            <a:r>
              <a:rPr lang="fr-FR" sz="1800" dirty="0">
                <a:solidFill>
                  <a:schemeClr val="bg1"/>
                </a:solidFill>
                <a:latin typeface="Quattrocento Sans"/>
                <a:ea typeface="Quattrocento Sans"/>
                <a:cs typeface="Quattrocento Sans"/>
                <a:sym typeface="Quattrocento Sans"/>
              </a:rPr>
              <a:t>- </a:t>
            </a:r>
            <a:r>
              <a:rPr lang="fr-FR" sz="1800" dirty="0" err="1">
                <a:solidFill>
                  <a:schemeClr val="bg1"/>
                </a:solidFill>
                <a:latin typeface="Quattrocento Sans"/>
                <a:ea typeface="Quattrocento Sans"/>
                <a:cs typeface="Quattrocento Sans"/>
                <a:sym typeface="Quattrocento Sans"/>
              </a:rPr>
              <a:t>name</a:t>
            </a:r>
            <a:r>
              <a:rPr lang="fr-FR" sz="1800" dirty="0">
                <a:solidFill>
                  <a:schemeClr val="bg1"/>
                </a:solidFill>
                <a:latin typeface="Quattrocento Sans"/>
                <a:ea typeface="Quattrocento Sans"/>
                <a:cs typeface="Quattrocento Sans"/>
                <a:sym typeface="Quattrocento Sans"/>
              </a:rPr>
              <a:t>: Import </a:t>
            </a:r>
            <a:r>
              <a:rPr lang="fr-FR" sz="1800" dirty="0" err="1">
                <a:solidFill>
                  <a:schemeClr val="bg1"/>
                </a:solidFill>
                <a:latin typeface="Quattrocento Sans"/>
                <a:ea typeface="Quattrocento Sans"/>
                <a:cs typeface="Quattrocento Sans"/>
                <a:sym typeface="Quattrocento Sans"/>
              </a:rPr>
              <a:t>tasks</a:t>
            </a:r>
            <a:r>
              <a:rPr lang="fr-FR" sz="1800" dirty="0">
                <a:solidFill>
                  <a:schemeClr val="bg1"/>
                </a:solidFill>
                <a:latin typeface="Quattrocento Sans"/>
                <a:ea typeface="Quattrocento Sans"/>
                <a:cs typeface="Quattrocento Sans"/>
                <a:sym typeface="Quattrocento Sans"/>
              </a:rPr>
              <a:t> </a:t>
            </a:r>
            <a:r>
              <a:rPr lang="fr-FR" sz="1800" dirty="0" err="1">
                <a:solidFill>
                  <a:schemeClr val="bg1"/>
                </a:solidFill>
                <a:latin typeface="Quattrocento Sans"/>
                <a:ea typeface="Quattrocento Sans"/>
                <a:cs typeface="Quattrocento Sans"/>
                <a:sym typeface="Quattrocento Sans"/>
              </a:rPr>
              <a:t>statically</a:t>
            </a:r>
            <a:endParaRPr lang="fr-FR" sz="1800" dirty="0">
              <a:solidFill>
                <a:schemeClr val="bg1"/>
              </a:solidFill>
              <a:latin typeface="Quattrocento Sans"/>
              <a:ea typeface="Quattrocento Sans"/>
              <a:cs typeface="Quattrocento Sans"/>
              <a:sym typeface="Quattrocento Sans"/>
            </a:endParaRPr>
          </a:p>
          <a:p>
            <a:pPr marL="355742" marR="5082" lvl="0" indent="-343037" algn="l" rtl="0">
              <a:lnSpc>
                <a:spcPct val="200000"/>
              </a:lnSpc>
              <a:spcBef>
                <a:spcPts val="5"/>
              </a:spcBef>
              <a:spcAft>
                <a:spcPts val="0"/>
              </a:spcAft>
              <a:buClr>
                <a:schemeClr val="dk1"/>
              </a:buClr>
              <a:buSzPts val="2201"/>
              <a:buFont typeface="Arial"/>
              <a:buChar char="•"/>
            </a:pPr>
            <a:r>
              <a:rPr lang="fr-FR" sz="1800" dirty="0">
                <a:solidFill>
                  <a:schemeClr val="bg1"/>
                </a:solidFill>
                <a:latin typeface="Quattrocento Sans"/>
                <a:ea typeface="Quattrocento Sans"/>
                <a:cs typeface="Quattrocento Sans"/>
                <a:sym typeface="Quattrocento Sans"/>
              </a:rPr>
              <a:t>  </a:t>
            </a:r>
            <a:r>
              <a:rPr lang="fr-FR" sz="1800" dirty="0" err="1">
                <a:solidFill>
                  <a:schemeClr val="bg1"/>
                </a:solidFill>
                <a:latin typeface="Quattrocento Sans"/>
                <a:ea typeface="Quattrocento Sans"/>
                <a:cs typeface="Quattrocento Sans"/>
                <a:sym typeface="Quattrocento Sans"/>
              </a:rPr>
              <a:t>import_tasks</a:t>
            </a:r>
            <a:r>
              <a:rPr lang="fr-FR" sz="1800" dirty="0">
                <a:solidFill>
                  <a:schemeClr val="bg1"/>
                </a:solidFill>
                <a:latin typeface="Quattrocento Sans"/>
                <a:ea typeface="Quattrocento Sans"/>
                <a:cs typeface="Quattrocento Sans"/>
                <a:sym typeface="Quattrocento Sans"/>
              </a:rPr>
              <a:t>: </a:t>
            </a:r>
            <a:r>
              <a:rPr lang="fr-FR" sz="1800" dirty="0" err="1">
                <a:solidFill>
                  <a:schemeClr val="bg1"/>
                </a:solidFill>
                <a:latin typeface="Quattrocento Sans"/>
                <a:ea typeface="Quattrocento Sans"/>
                <a:cs typeface="Quattrocento Sans"/>
                <a:sym typeface="Quattrocento Sans"/>
              </a:rPr>
              <a:t>tasks.yml</a:t>
            </a:r>
            <a:endParaRPr lang="fr-FR" sz="1800" dirty="0">
              <a:solidFill>
                <a:schemeClr val="bg1"/>
              </a:solidFill>
              <a:latin typeface="Quattrocento Sans"/>
              <a:ea typeface="Quattrocento Sans"/>
              <a:cs typeface="Quattrocento Sans"/>
              <a:sym typeface="Quattrocento Sans"/>
            </a:endParaRPr>
          </a:p>
        </p:txBody>
      </p:sp>
      <p:sp>
        <p:nvSpPr>
          <p:cNvPr id="12" name="ZoneTexte 11">
            <a:extLst>
              <a:ext uri="{FF2B5EF4-FFF2-40B4-BE49-F238E27FC236}">
                <a16:creationId xmlns:a16="http://schemas.microsoft.com/office/drawing/2014/main" id="{FD1644D2-9A48-309A-9AB9-198D275342D9}"/>
              </a:ext>
            </a:extLst>
          </p:cNvPr>
          <p:cNvSpPr txBox="1"/>
          <p:nvPr/>
        </p:nvSpPr>
        <p:spPr>
          <a:xfrm>
            <a:off x="363415" y="4543264"/>
            <a:ext cx="7690338" cy="1715470"/>
          </a:xfrm>
          <a:prstGeom prst="rect">
            <a:avLst/>
          </a:prstGeom>
          <a:noFill/>
        </p:spPr>
        <p:txBody>
          <a:bodyPr wrap="square">
            <a:spAutoFit/>
          </a:bodyPr>
          <a:lstStyle/>
          <a:p>
            <a:pPr marL="355742" marR="5082" lvl="0" indent="-343037" algn="l" rtl="0">
              <a:lnSpc>
                <a:spcPct val="150000"/>
              </a:lnSpc>
              <a:spcBef>
                <a:spcPts val="5"/>
              </a:spcBef>
              <a:spcAft>
                <a:spcPts val="0"/>
              </a:spcAft>
              <a:buClr>
                <a:schemeClr val="dk1"/>
              </a:buClr>
              <a:buSzPts val="2201"/>
              <a:buFont typeface="Arial"/>
              <a:buChar char="•"/>
            </a:pPr>
            <a:r>
              <a:rPr lang="fr-FR" sz="1800" dirty="0" err="1">
                <a:solidFill>
                  <a:schemeClr val="bg1"/>
                </a:solidFill>
                <a:latin typeface="Quattrocento Sans"/>
                <a:ea typeface="Quattrocento Sans"/>
                <a:cs typeface="Quattrocento Sans"/>
                <a:sym typeface="Quattrocento Sans"/>
              </a:rPr>
              <a:t>import_tasks</a:t>
            </a:r>
            <a:r>
              <a:rPr lang="fr-FR" sz="1800" dirty="0">
                <a:solidFill>
                  <a:schemeClr val="bg1"/>
                </a:solidFill>
                <a:latin typeface="Quattrocento Sans"/>
                <a:ea typeface="Quattrocento Sans"/>
                <a:cs typeface="Quattrocento Sans"/>
                <a:sym typeface="Quattrocento Sans"/>
              </a:rPr>
              <a:t> : permet d'inclure statiquement un fichier de tâches dans un </a:t>
            </a:r>
            <a:r>
              <a:rPr lang="fr-FR" sz="1800" dirty="0" err="1">
                <a:solidFill>
                  <a:schemeClr val="bg1"/>
                </a:solidFill>
                <a:latin typeface="Quattrocento Sans"/>
                <a:ea typeface="Quattrocento Sans"/>
                <a:cs typeface="Quattrocento Sans"/>
                <a:sym typeface="Quattrocento Sans"/>
              </a:rPr>
              <a:t>playbook</a:t>
            </a:r>
            <a:r>
              <a:rPr lang="fr-FR" sz="1800" dirty="0">
                <a:solidFill>
                  <a:schemeClr val="bg1"/>
                </a:solidFill>
                <a:latin typeface="Quattrocento Sans"/>
                <a:ea typeface="Quattrocento Sans"/>
                <a:cs typeface="Quattrocento Sans"/>
                <a:sym typeface="Quattrocento Sans"/>
              </a:rPr>
              <a:t>.</a:t>
            </a:r>
          </a:p>
          <a:p>
            <a:pPr marL="355742" marR="5082" lvl="0" indent="-343037" algn="l" rtl="0">
              <a:lnSpc>
                <a:spcPct val="150000"/>
              </a:lnSpc>
              <a:spcBef>
                <a:spcPts val="5"/>
              </a:spcBef>
              <a:spcAft>
                <a:spcPts val="0"/>
              </a:spcAft>
              <a:buClr>
                <a:schemeClr val="dk1"/>
              </a:buClr>
              <a:buSzPts val="2201"/>
              <a:buFont typeface="Arial"/>
              <a:buChar char="•"/>
            </a:pPr>
            <a:r>
              <a:rPr lang="fr-FR" sz="1800" dirty="0">
                <a:solidFill>
                  <a:schemeClr val="bg1"/>
                </a:solidFill>
                <a:latin typeface="Quattrocento Sans"/>
                <a:ea typeface="Quattrocento Sans"/>
                <a:cs typeface="Quattrocento Sans"/>
                <a:sym typeface="Quattrocento Sans"/>
              </a:rPr>
              <a:t>Utilisation : Les tâches incluses avec </a:t>
            </a:r>
            <a:r>
              <a:rPr lang="fr-FR" sz="1800" dirty="0" err="1">
                <a:solidFill>
                  <a:schemeClr val="bg1"/>
                </a:solidFill>
                <a:latin typeface="Quattrocento Sans"/>
                <a:ea typeface="Quattrocento Sans"/>
                <a:cs typeface="Quattrocento Sans"/>
                <a:sym typeface="Quattrocento Sans"/>
              </a:rPr>
              <a:t>import_tasks</a:t>
            </a:r>
            <a:r>
              <a:rPr lang="fr-FR" sz="1800" dirty="0">
                <a:solidFill>
                  <a:schemeClr val="bg1"/>
                </a:solidFill>
                <a:latin typeface="Quattrocento Sans"/>
                <a:ea typeface="Quattrocento Sans"/>
                <a:cs typeface="Quattrocento Sans"/>
                <a:sym typeface="Quattrocento Sans"/>
              </a:rPr>
              <a:t> sont évaluées au moment de la lecture du </a:t>
            </a:r>
            <a:r>
              <a:rPr lang="fr-FR" sz="1800" dirty="0" err="1">
                <a:solidFill>
                  <a:schemeClr val="bg1"/>
                </a:solidFill>
                <a:latin typeface="Quattrocento Sans"/>
                <a:ea typeface="Quattrocento Sans"/>
                <a:cs typeface="Quattrocento Sans"/>
                <a:sym typeface="Quattrocento Sans"/>
              </a:rPr>
              <a:t>playbook</a:t>
            </a:r>
            <a:r>
              <a:rPr lang="fr-FR" sz="1800" dirty="0">
                <a:solidFill>
                  <a:schemeClr val="bg1"/>
                </a:solidFill>
                <a:latin typeface="Quattrocento Sans"/>
                <a:ea typeface="Quattrocento Sans"/>
                <a:cs typeface="Quattrocento Sans"/>
                <a:sym typeface="Quattrocento Sans"/>
              </a:rPr>
              <a:t>.</a:t>
            </a:r>
          </a:p>
        </p:txBody>
      </p:sp>
      <p:sp>
        <p:nvSpPr>
          <p:cNvPr id="14" name="ZoneTexte 13">
            <a:extLst>
              <a:ext uri="{FF2B5EF4-FFF2-40B4-BE49-F238E27FC236}">
                <a16:creationId xmlns:a16="http://schemas.microsoft.com/office/drawing/2014/main" id="{6207E263-19D8-E97A-B8CC-D20AF45F3772}"/>
              </a:ext>
            </a:extLst>
          </p:cNvPr>
          <p:cNvSpPr txBox="1"/>
          <p:nvPr/>
        </p:nvSpPr>
        <p:spPr>
          <a:xfrm>
            <a:off x="363415" y="2434315"/>
            <a:ext cx="7690338" cy="1715470"/>
          </a:xfrm>
          <a:prstGeom prst="rect">
            <a:avLst/>
          </a:prstGeom>
          <a:noFill/>
        </p:spPr>
        <p:txBody>
          <a:bodyPr wrap="square">
            <a:spAutoFit/>
          </a:bodyPr>
          <a:lstStyle/>
          <a:p>
            <a:pPr marL="355742" marR="5082" lvl="0" indent="-343037" algn="l" rtl="0">
              <a:lnSpc>
                <a:spcPct val="150000"/>
              </a:lnSpc>
              <a:spcBef>
                <a:spcPts val="5"/>
              </a:spcBef>
              <a:spcAft>
                <a:spcPts val="0"/>
              </a:spcAft>
              <a:buClr>
                <a:schemeClr val="dk1"/>
              </a:buClr>
              <a:buSzPts val="2201"/>
              <a:buFont typeface="Arial"/>
              <a:buChar char="•"/>
            </a:pPr>
            <a:r>
              <a:rPr lang="fr-FR" sz="1800" dirty="0" err="1">
                <a:solidFill>
                  <a:schemeClr val="bg1"/>
                </a:solidFill>
                <a:latin typeface="Quattrocento Sans"/>
                <a:ea typeface="Quattrocento Sans"/>
                <a:cs typeface="Quattrocento Sans"/>
                <a:sym typeface="Quattrocento Sans"/>
              </a:rPr>
              <a:t>include_tasks</a:t>
            </a:r>
            <a:r>
              <a:rPr lang="fr-FR" sz="1800" dirty="0">
                <a:solidFill>
                  <a:schemeClr val="bg1"/>
                </a:solidFill>
                <a:latin typeface="Quattrocento Sans"/>
                <a:ea typeface="Quattrocento Sans"/>
                <a:cs typeface="Quattrocento Sans"/>
                <a:sym typeface="Quattrocento Sans"/>
              </a:rPr>
              <a:t> : permet d'inclure dynamiquement un fichier de tâches dans un </a:t>
            </a:r>
            <a:r>
              <a:rPr lang="fr-FR" sz="1800" dirty="0" err="1">
                <a:solidFill>
                  <a:schemeClr val="bg1"/>
                </a:solidFill>
                <a:latin typeface="Quattrocento Sans"/>
                <a:ea typeface="Quattrocento Sans"/>
                <a:cs typeface="Quattrocento Sans"/>
                <a:sym typeface="Quattrocento Sans"/>
              </a:rPr>
              <a:t>playbook</a:t>
            </a:r>
            <a:r>
              <a:rPr lang="fr-FR" sz="1800" dirty="0">
                <a:solidFill>
                  <a:schemeClr val="bg1"/>
                </a:solidFill>
                <a:latin typeface="Quattrocento Sans"/>
                <a:ea typeface="Quattrocento Sans"/>
                <a:cs typeface="Quattrocento Sans"/>
                <a:sym typeface="Quattrocento Sans"/>
              </a:rPr>
              <a:t>.</a:t>
            </a:r>
          </a:p>
          <a:p>
            <a:pPr marL="355742" marR="5082" lvl="0" indent="-343037" algn="l" rtl="0">
              <a:lnSpc>
                <a:spcPct val="150000"/>
              </a:lnSpc>
              <a:spcBef>
                <a:spcPts val="5"/>
              </a:spcBef>
              <a:spcAft>
                <a:spcPts val="0"/>
              </a:spcAft>
              <a:buClr>
                <a:schemeClr val="dk1"/>
              </a:buClr>
              <a:buSzPts val="2201"/>
              <a:buFont typeface="Arial"/>
              <a:buChar char="•"/>
            </a:pPr>
            <a:r>
              <a:rPr lang="fr-FR" sz="1800" dirty="0">
                <a:solidFill>
                  <a:schemeClr val="bg1"/>
                </a:solidFill>
                <a:latin typeface="Quattrocento Sans"/>
                <a:ea typeface="Quattrocento Sans"/>
                <a:cs typeface="Quattrocento Sans"/>
                <a:sym typeface="Quattrocento Sans"/>
              </a:rPr>
              <a:t>Utilisation : Les tâches incluses avec </a:t>
            </a:r>
            <a:r>
              <a:rPr lang="fr-FR" sz="1800" dirty="0" err="1">
                <a:solidFill>
                  <a:schemeClr val="bg1"/>
                </a:solidFill>
                <a:latin typeface="Quattrocento Sans"/>
                <a:ea typeface="Quattrocento Sans"/>
                <a:cs typeface="Quattrocento Sans"/>
                <a:sym typeface="Quattrocento Sans"/>
              </a:rPr>
              <a:t>include_tasks</a:t>
            </a:r>
            <a:r>
              <a:rPr lang="fr-FR" sz="1800" dirty="0">
                <a:solidFill>
                  <a:schemeClr val="bg1"/>
                </a:solidFill>
                <a:latin typeface="Quattrocento Sans"/>
                <a:ea typeface="Quattrocento Sans"/>
                <a:cs typeface="Quattrocento Sans"/>
                <a:sym typeface="Quattrocento Sans"/>
              </a:rPr>
              <a:t> sont évaluées et exécutées au moment de l'exécution.</a:t>
            </a:r>
            <a:r>
              <a:rPr lang="en-US" sz="1800" dirty="0">
                <a:solidFill>
                  <a:schemeClr val="bg1"/>
                </a:solidFill>
                <a:latin typeface="Quattrocento Sans"/>
                <a:ea typeface="Quattrocento Sans"/>
                <a:cs typeface="Quattrocento Sans"/>
                <a:sym typeface="Quattrocento Sans"/>
              </a:rPr>
              <a:t> </a:t>
            </a:r>
          </a:p>
        </p:txBody>
      </p:sp>
    </p:spTree>
    <p:extLst>
      <p:ext uri="{BB962C8B-B14F-4D97-AF65-F5344CB8AC3E}">
        <p14:creationId xmlns:p14="http://schemas.microsoft.com/office/powerpoint/2010/main" val="7807312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67</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000" dirty="0">
                <a:solidFill>
                  <a:schemeClr val="bg1"/>
                </a:solidFill>
                <a:latin typeface="Arial Black" panose="020B0A04020102020204" pitchFamily="34" charset="0"/>
                <a:ea typeface="Calibri" panose="020F0502020204030204" pitchFamily="34" charset="0"/>
                <a:cs typeface="Calibri" panose="020F0502020204030204" pitchFamily="34" charset="0"/>
              </a:rPr>
              <a:t>import/</a:t>
            </a:r>
            <a:r>
              <a:rPr lang="fr-FR" sz="3000" dirty="0" err="1">
                <a:solidFill>
                  <a:schemeClr val="bg1"/>
                </a:solidFill>
                <a:latin typeface="Arial Black" panose="020B0A04020102020204" pitchFamily="34" charset="0"/>
                <a:ea typeface="Calibri" panose="020F0502020204030204" pitchFamily="34" charset="0"/>
                <a:cs typeface="Calibri" panose="020F0502020204030204" pitchFamily="34" charset="0"/>
              </a:rPr>
              <a:t>include</a:t>
            </a:r>
            <a:endParaRPr lang="fr-FR" sz="3000" dirty="0">
              <a:solidFill>
                <a:schemeClr val="bg1"/>
              </a:solidFill>
            </a:endParaRPr>
          </a:p>
        </p:txBody>
      </p:sp>
      <p:pic>
        <p:nvPicPr>
          <p:cNvPr id="4" name="Google Shape;1812;p145">
            <a:extLst>
              <a:ext uri="{FF2B5EF4-FFF2-40B4-BE49-F238E27FC236}">
                <a16:creationId xmlns:a16="http://schemas.microsoft.com/office/drawing/2014/main" id="{D1B71B09-2BED-6F9E-ACBD-E85C623BBCF4}"/>
              </a:ext>
            </a:extLst>
          </p:cNvPr>
          <p:cNvPicPr preferRelativeResize="0"/>
          <p:nvPr/>
        </p:nvPicPr>
        <p:blipFill rotWithShape="1">
          <a:blip r:embed="rId8">
            <a:alphaModFix/>
          </a:blip>
          <a:srcRect/>
          <a:stretch/>
        </p:blipFill>
        <p:spPr>
          <a:xfrm>
            <a:off x="1008999" y="1895113"/>
            <a:ext cx="5228956" cy="3881657"/>
          </a:xfrm>
          <a:prstGeom prst="rect">
            <a:avLst/>
          </a:prstGeom>
          <a:noFill/>
          <a:ln>
            <a:noFill/>
          </a:ln>
        </p:spPr>
      </p:pic>
      <p:pic>
        <p:nvPicPr>
          <p:cNvPr id="7" name="Google Shape;1813;p145">
            <a:extLst>
              <a:ext uri="{FF2B5EF4-FFF2-40B4-BE49-F238E27FC236}">
                <a16:creationId xmlns:a16="http://schemas.microsoft.com/office/drawing/2014/main" id="{FBFC0267-727D-71E5-EB7D-96301A1CDA37}"/>
              </a:ext>
            </a:extLst>
          </p:cNvPr>
          <p:cNvPicPr preferRelativeResize="0"/>
          <p:nvPr/>
        </p:nvPicPr>
        <p:blipFill rotWithShape="1">
          <a:blip r:embed="rId9">
            <a:alphaModFix/>
          </a:blip>
          <a:srcRect/>
          <a:stretch/>
        </p:blipFill>
        <p:spPr>
          <a:xfrm>
            <a:off x="6252237" y="2230412"/>
            <a:ext cx="5081575" cy="3210988"/>
          </a:xfrm>
          <a:prstGeom prst="rect">
            <a:avLst/>
          </a:prstGeom>
          <a:noFill/>
          <a:ln>
            <a:noFill/>
          </a:ln>
        </p:spPr>
      </p:pic>
    </p:spTree>
    <p:extLst>
      <p:ext uri="{BB962C8B-B14F-4D97-AF65-F5344CB8AC3E}">
        <p14:creationId xmlns:p14="http://schemas.microsoft.com/office/powerpoint/2010/main" val="40029385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68</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000">
                <a:solidFill>
                  <a:schemeClr val="bg1"/>
                </a:solidFill>
                <a:latin typeface="Arial Black" panose="020B0A04020102020204" pitchFamily="34" charset="0"/>
                <a:ea typeface="Calibri" panose="020F0502020204030204" pitchFamily="34" charset="0"/>
                <a:cs typeface="Calibri" panose="020F0502020204030204" pitchFamily="34" charset="0"/>
              </a:rPr>
              <a:t>Les rôles </a:t>
            </a:r>
            <a:r>
              <a:rPr lang="fr-FR" sz="3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Ansible</a:t>
            </a:r>
            <a:endParaRPr lang="fr-FR" sz="3000" dirty="0">
              <a:solidFill>
                <a:schemeClr val="bg1"/>
              </a:solidFill>
            </a:endParaRPr>
          </a:p>
        </p:txBody>
      </p:sp>
      <p:sp>
        <p:nvSpPr>
          <p:cNvPr id="7" name="ZoneTexte 6">
            <a:extLst>
              <a:ext uri="{FF2B5EF4-FFF2-40B4-BE49-F238E27FC236}">
                <a16:creationId xmlns:a16="http://schemas.microsoft.com/office/drawing/2014/main" id="{D824911A-8867-7F1E-5B77-DB32D3DF0546}"/>
              </a:ext>
            </a:extLst>
          </p:cNvPr>
          <p:cNvSpPr txBox="1"/>
          <p:nvPr/>
        </p:nvSpPr>
        <p:spPr>
          <a:xfrm>
            <a:off x="146304" y="1097053"/>
            <a:ext cx="11516985" cy="1323439"/>
          </a:xfrm>
          <a:prstGeom prst="rect">
            <a:avLst/>
          </a:prstGeom>
          <a:noFill/>
        </p:spPr>
        <p:txBody>
          <a:bodyPr wrap="square">
            <a:spAutoFit/>
          </a:bodyPr>
          <a:lstStyle/>
          <a:p>
            <a:r>
              <a:rPr lang="fr-FR" sz="2000" dirty="0">
                <a:solidFill>
                  <a:schemeClr val="bg1"/>
                </a:solidFill>
              </a:rPr>
              <a:t>Les rôles dans Ansible permettent de structurer et réutiliser le code de manière modulaire et organisée. Un rôle regroupe les tâches, fichiers, </a:t>
            </a:r>
            <a:r>
              <a:rPr lang="fr-FR" sz="2000" dirty="0" err="1">
                <a:solidFill>
                  <a:schemeClr val="bg1"/>
                </a:solidFill>
              </a:rPr>
              <a:t>templates</a:t>
            </a:r>
            <a:r>
              <a:rPr lang="fr-FR" sz="2000" dirty="0">
                <a:solidFill>
                  <a:schemeClr val="bg1"/>
                </a:solidFill>
              </a:rPr>
              <a:t>, variables, et handlers nécessaires à l'accomplissement d'une fonction particulière, comme l'installation d'un service ou la configuration d'un serveur. L'utilisation de rôles facilite la maintenance et la réutilisation de votre code Ansible</a:t>
            </a:r>
            <a:r>
              <a:rPr lang="fr-FR" sz="2000" b="0" i="0" dirty="0">
                <a:solidFill>
                  <a:srgbClr val="0D0D0D"/>
                </a:solidFill>
                <a:effectLst/>
                <a:highlight>
                  <a:srgbClr val="FFFFFF"/>
                </a:highlight>
                <a:latin typeface="Söhne"/>
              </a:rPr>
              <a:t>.</a:t>
            </a:r>
            <a:endParaRPr lang="fr-FR" sz="2000" dirty="0"/>
          </a:p>
        </p:txBody>
      </p:sp>
      <p:sp>
        <p:nvSpPr>
          <p:cNvPr id="9" name="ZoneTexte 8">
            <a:extLst>
              <a:ext uri="{FF2B5EF4-FFF2-40B4-BE49-F238E27FC236}">
                <a16:creationId xmlns:a16="http://schemas.microsoft.com/office/drawing/2014/main" id="{3E56A6CB-6D12-31AD-B696-FE4D5B13324D}"/>
              </a:ext>
            </a:extLst>
          </p:cNvPr>
          <p:cNvSpPr txBox="1"/>
          <p:nvPr/>
        </p:nvSpPr>
        <p:spPr>
          <a:xfrm>
            <a:off x="456849" y="2913017"/>
            <a:ext cx="3388320" cy="3323987"/>
          </a:xfrm>
          <a:prstGeom prst="rect">
            <a:avLst/>
          </a:prstGeom>
          <a:noFill/>
        </p:spPr>
        <p:txBody>
          <a:bodyPr wrap="square">
            <a:spAutoFit/>
          </a:bodyPr>
          <a:lstStyle/>
          <a:p>
            <a:r>
              <a:rPr lang="fr-FR" sz="1400" dirty="0" err="1">
                <a:solidFill>
                  <a:schemeClr val="bg1"/>
                </a:solidFill>
                <a:latin typeface="Courier New" panose="02070309020205020404" pitchFamily="49" charset="0"/>
                <a:cs typeface="Courier New" panose="02070309020205020404" pitchFamily="49" charset="0"/>
              </a:rPr>
              <a:t>my_role</a:t>
            </a:r>
            <a:r>
              <a:rPr lang="fr-FR" sz="1400" dirty="0">
                <a:solidFill>
                  <a:schemeClr val="bg1"/>
                </a:solidFill>
                <a:latin typeface="Courier New" panose="02070309020205020404" pitchFamily="49" charset="0"/>
                <a:cs typeface="Courier New" panose="02070309020205020404" pitchFamily="49" charset="0"/>
              </a:rPr>
              <a:t>/</a:t>
            </a:r>
          </a:p>
          <a:p>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tasks</a:t>
            </a:r>
            <a:r>
              <a:rPr lang="fr-FR" sz="1400" dirty="0">
                <a:solidFill>
                  <a:schemeClr val="bg1"/>
                </a:solidFill>
                <a:latin typeface="Courier New" panose="02070309020205020404" pitchFamily="49" charset="0"/>
                <a:cs typeface="Courier New" panose="02070309020205020404" pitchFamily="49" charset="0"/>
              </a:rPr>
              <a:t>/</a:t>
            </a:r>
          </a:p>
          <a:p>
            <a:r>
              <a:rPr lang="fr-FR" sz="1400" dirty="0">
                <a:solidFill>
                  <a:schemeClr val="bg1"/>
                </a:solidFill>
                <a:latin typeface="Courier New" panose="02070309020205020404" pitchFamily="49" charset="0"/>
                <a:cs typeface="Courier New" panose="02070309020205020404" pitchFamily="49" charset="0"/>
              </a:rPr>
              <a:t>│   └── </a:t>
            </a:r>
            <a:r>
              <a:rPr lang="fr-FR" sz="1400" dirty="0" err="1">
                <a:solidFill>
                  <a:schemeClr val="bg1"/>
                </a:solidFill>
                <a:latin typeface="Courier New" panose="02070309020205020404" pitchFamily="49" charset="0"/>
                <a:cs typeface="Courier New" panose="02070309020205020404" pitchFamily="49" charset="0"/>
              </a:rPr>
              <a:t>main.yml</a:t>
            </a:r>
            <a:endParaRPr lang="fr-FR" sz="1400" dirty="0">
              <a:solidFill>
                <a:schemeClr val="bg1"/>
              </a:solidFill>
              <a:latin typeface="Courier New" panose="02070309020205020404" pitchFamily="49" charset="0"/>
              <a:cs typeface="Courier New" panose="02070309020205020404" pitchFamily="49" charset="0"/>
            </a:endParaRPr>
          </a:p>
          <a:p>
            <a:r>
              <a:rPr lang="fr-FR" sz="1400" dirty="0">
                <a:solidFill>
                  <a:schemeClr val="bg1"/>
                </a:solidFill>
                <a:latin typeface="Courier New" panose="02070309020205020404" pitchFamily="49" charset="0"/>
                <a:cs typeface="Courier New" panose="02070309020205020404" pitchFamily="49" charset="0"/>
              </a:rPr>
              <a:t>├── handlers/</a:t>
            </a:r>
          </a:p>
          <a:p>
            <a:r>
              <a:rPr lang="fr-FR" sz="1400" dirty="0">
                <a:solidFill>
                  <a:schemeClr val="bg1"/>
                </a:solidFill>
                <a:latin typeface="Courier New" panose="02070309020205020404" pitchFamily="49" charset="0"/>
                <a:cs typeface="Courier New" panose="02070309020205020404" pitchFamily="49" charset="0"/>
              </a:rPr>
              <a:t>│   └── </a:t>
            </a:r>
            <a:r>
              <a:rPr lang="fr-FR" sz="1400" dirty="0" err="1">
                <a:solidFill>
                  <a:schemeClr val="bg1"/>
                </a:solidFill>
                <a:latin typeface="Courier New" panose="02070309020205020404" pitchFamily="49" charset="0"/>
                <a:cs typeface="Courier New" panose="02070309020205020404" pitchFamily="49" charset="0"/>
              </a:rPr>
              <a:t>main.yml</a:t>
            </a:r>
            <a:endParaRPr lang="fr-FR" sz="1400" dirty="0">
              <a:solidFill>
                <a:schemeClr val="bg1"/>
              </a:solidFill>
              <a:latin typeface="Courier New" panose="02070309020205020404" pitchFamily="49" charset="0"/>
              <a:cs typeface="Courier New" panose="02070309020205020404" pitchFamily="49" charset="0"/>
            </a:endParaRPr>
          </a:p>
          <a:p>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templates</a:t>
            </a:r>
            <a:r>
              <a:rPr lang="fr-FR" sz="1400" dirty="0">
                <a:solidFill>
                  <a:schemeClr val="bg1"/>
                </a:solidFill>
                <a:latin typeface="Courier New" panose="02070309020205020404" pitchFamily="49" charset="0"/>
                <a:cs typeface="Courier New" panose="02070309020205020404" pitchFamily="49" charset="0"/>
              </a:rPr>
              <a:t>/</a:t>
            </a:r>
          </a:p>
          <a:p>
            <a:r>
              <a:rPr lang="fr-FR" sz="1400" dirty="0">
                <a:solidFill>
                  <a:schemeClr val="bg1"/>
                </a:solidFill>
                <a:latin typeface="Courier New" panose="02070309020205020404" pitchFamily="49" charset="0"/>
                <a:cs typeface="Courier New" panose="02070309020205020404" pitchFamily="49" charset="0"/>
              </a:rPr>
              <a:t>│   └── example_template.j2</a:t>
            </a:r>
          </a:p>
          <a:p>
            <a:r>
              <a:rPr lang="fr-FR" sz="1400" dirty="0">
                <a:solidFill>
                  <a:schemeClr val="bg1"/>
                </a:solidFill>
                <a:latin typeface="Courier New" panose="02070309020205020404" pitchFamily="49" charset="0"/>
                <a:cs typeface="Courier New" panose="02070309020205020404" pitchFamily="49" charset="0"/>
              </a:rPr>
              <a:t>├── files/</a:t>
            </a:r>
          </a:p>
          <a:p>
            <a:r>
              <a:rPr lang="fr-FR" sz="1400" dirty="0">
                <a:solidFill>
                  <a:schemeClr val="bg1"/>
                </a:solidFill>
                <a:latin typeface="Courier New" panose="02070309020205020404" pitchFamily="49" charset="0"/>
                <a:cs typeface="Courier New" panose="02070309020205020404" pitchFamily="49" charset="0"/>
              </a:rPr>
              <a:t>│   └── </a:t>
            </a:r>
            <a:r>
              <a:rPr lang="fr-FR" sz="1400" dirty="0" err="1">
                <a:solidFill>
                  <a:schemeClr val="bg1"/>
                </a:solidFill>
                <a:latin typeface="Courier New" panose="02070309020205020404" pitchFamily="49" charset="0"/>
                <a:cs typeface="Courier New" panose="02070309020205020404" pitchFamily="49" charset="0"/>
              </a:rPr>
              <a:t>example_file</a:t>
            </a:r>
            <a:endParaRPr lang="fr-FR" sz="1400" dirty="0">
              <a:solidFill>
                <a:schemeClr val="bg1"/>
              </a:solidFill>
              <a:latin typeface="Courier New" panose="02070309020205020404" pitchFamily="49" charset="0"/>
              <a:cs typeface="Courier New" panose="02070309020205020404" pitchFamily="49" charset="0"/>
            </a:endParaRPr>
          </a:p>
          <a:p>
            <a:r>
              <a:rPr lang="fr-FR" sz="1400" dirty="0">
                <a:solidFill>
                  <a:schemeClr val="bg1"/>
                </a:solidFill>
                <a:latin typeface="Courier New" panose="02070309020205020404" pitchFamily="49" charset="0"/>
                <a:cs typeface="Courier New" panose="02070309020205020404" pitchFamily="49" charset="0"/>
              </a:rPr>
              <a:t>├── vars/</a:t>
            </a:r>
          </a:p>
          <a:p>
            <a:r>
              <a:rPr lang="fr-FR" sz="1400" dirty="0">
                <a:solidFill>
                  <a:schemeClr val="bg1"/>
                </a:solidFill>
                <a:latin typeface="Courier New" panose="02070309020205020404" pitchFamily="49" charset="0"/>
                <a:cs typeface="Courier New" panose="02070309020205020404" pitchFamily="49" charset="0"/>
              </a:rPr>
              <a:t>│   └── </a:t>
            </a:r>
            <a:r>
              <a:rPr lang="fr-FR" sz="1400" dirty="0" err="1">
                <a:solidFill>
                  <a:schemeClr val="bg1"/>
                </a:solidFill>
                <a:latin typeface="Courier New" panose="02070309020205020404" pitchFamily="49" charset="0"/>
                <a:cs typeface="Courier New" panose="02070309020205020404" pitchFamily="49" charset="0"/>
              </a:rPr>
              <a:t>main.yml</a:t>
            </a:r>
            <a:endParaRPr lang="fr-FR" sz="1400" dirty="0">
              <a:solidFill>
                <a:schemeClr val="bg1"/>
              </a:solidFill>
              <a:latin typeface="Courier New" panose="02070309020205020404" pitchFamily="49" charset="0"/>
              <a:cs typeface="Courier New" panose="02070309020205020404" pitchFamily="49" charset="0"/>
            </a:endParaRPr>
          </a:p>
          <a:p>
            <a:r>
              <a:rPr lang="fr-FR" sz="1400" dirty="0">
                <a:solidFill>
                  <a:schemeClr val="bg1"/>
                </a:solidFill>
                <a:latin typeface="Courier New" panose="02070309020205020404" pitchFamily="49" charset="0"/>
                <a:cs typeface="Courier New" panose="02070309020205020404" pitchFamily="49" charset="0"/>
              </a:rPr>
              <a:t>├── defaults/</a:t>
            </a:r>
          </a:p>
          <a:p>
            <a:r>
              <a:rPr lang="fr-FR" sz="1400" dirty="0">
                <a:solidFill>
                  <a:schemeClr val="bg1"/>
                </a:solidFill>
                <a:latin typeface="Courier New" panose="02070309020205020404" pitchFamily="49" charset="0"/>
                <a:cs typeface="Courier New" panose="02070309020205020404" pitchFamily="49" charset="0"/>
              </a:rPr>
              <a:t>│   └── </a:t>
            </a:r>
            <a:r>
              <a:rPr lang="fr-FR" sz="1400" dirty="0" err="1">
                <a:solidFill>
                  <a:schemeClr val="bg1"/>
                </a:solidFill>
                <a:latin typeface="Courier New" panose="02070309020205020404" pitchFamily="49" charset="0"/>
                <a:cs typeface="Courier New" panose="02070309020205020404" pitchFamily="49" charset="0"/>
              </a:rPr>
              <a:t>main.yml</a:t>
            </a:r>
            <a:endParaRPr lang="fr-FR" sz="1400" dirty="0">
              <a:solidFill>
                <a:schemeClr val="bg1"/>
              </a:solidFill>
              <a:latin typeface="Courier New" panose="02070309020205020404" pitchFamily="49" charset="0"/>
              <a:cs typeface="Courier New" panose="02070309020205020404" pitchFamily="49" charset="0"/>
            </a:endParaRPr>
          </a:p>
          <a:p>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meta</a:t>
            </a:r>
            <a:r>
              <a:rPr lang="fr-FR" sz="1400" dirty="0">
                <a:solidFill>
                  <a:schemeClr val="bg1"/>
                </a:solidFill>
                <a:latin typeface="Courier New" panose="02070309020205020404" pitchFamily="49" charset="0"/>
                <a:cs typeface="Courier New" panose="02070309020205020404" pitchFamily="49" charset="0"/>
              </a:rPr>
              <a:t>/</a:t>
            </a:r>
          </a:p>
          <a:p>
            <a:r>
              <a:rPr lang="fr-FR" sz="1400" dirty="0">
                <a:solidFill>
                  <a:schemeClr val="bg1"/>
                </a:solidFill>
                <a:latin typeface="Courier New" panose="02070309020205020404" pitchFamily="49" charset="0"/>
                <a:cs typeface="Courier New" panose="02070309020205020404" pitchFamily="49" charset="0"/>
              </a:rPr>
              <a:t>│   └── </a:t>
            </a:r>
            <a:r>
              <a:rPr lang="fr-FR" sz="1400" dirty="0" err="1">
                <a:solidFill>
                  <a:schemeClr val="bg1"/>
                </a:solidFill>
                <a:latin typeface="Courier New" panose="02070309020205020404" pitchFamily="49" charset="0"/>
                <a:cs typeface="Courier New" panose="02070309020205020404" pitchFamily="49" charset="0"/>
              </a:rPr>
              <a:t>main.yml</a:t>
            </a:r>
            <a:endParaRPr lang="fr-FR" sz="1400" dirty="0">
              <a:solidFill>
                <a:schemeClr val="bg1"/>
              </a:solidFill>
              <a:latin typeface="Courier New" panose="02070309020205020404" pitchFamily="49" charset="0"/>
              <a:cs typeface="Courier New" panose="02070309020205020404" pitchFamily="49" charset="0"/>
            </a:endParaRPr>
          </a:p>
        </p:txBody>
      </p:sp>
      <p:sp>
        <p:nvSpPr>
          <p:cNvPr id="13" name="ZoneTexte 12">
            <a:extLst>
              <a:ext uri="{FF2B5EF4-FFF2-40B4-BE49-F238E27FC236}">
                <a16:creationId xmlns:a16="http://schemas.microsoft.com/office/drawing/2014/main" id="{40A249D1-0D62-C00B-BDC3-BBF965F37140}"/>
              </a:ext>
            </a:extLst>
          </p:cNvPr>
          <p:cNvSpPr txBox="1"/>
          <p:nvPr/>
        </p:nvSpPr>
        <p:spPr>
          <a:xfrm>
            <a:off x="3646998" y="2738558"/>
            <a:ext cx="8150351" cy="3600986"/>
          </a:xfrm>
          <a:prstGeom prst="rect">
            <a:avLst/>
          </a:prstGeom>
          <a:noFill/>
        </p:spPr>
        <p:txBody>
          <a:bodyPr wrap="square">
            <a:spAutoFit/>
          </a:bodyPr>
          <a:lstStyle/>
          <a:p>
            <a:pPr marL="342900" indent="-342900">
              <a:spcBef>
                <a:spcPts val="300"/>
              </a:spcBef>
              <a:spcAft>
                <a:spcPts val="300"/>
              </a:spcAft>
              <a:buFont typeface="Arial" panose="020B0604020202020204" pitchFamily="34" charset="0"/>
              <a:buChar char="•"/>
            </a:pPr>
            <a:r>
              <a:rPr lang="fr-FR" b="1" dirty="0" err="1">
                <a:solidFill>
                  <a:srgbClr val="FFFF00"/>
                </a:solidFill>
              </a:rPr>
              <a:t>tasks</a:t>
            </a:r>
            <a:r>
              <a:rPr lang="fr-FR" dirty="0">
                <a:solidFill>
                  <a:srgbClr val="FFFF00"/>
                </a:solidFill>
              </a:rPr>
              <a:t>/ : </a:t>
            </a:r>
            <a:r>
              <a:rPr lang="fr-FR" dirty="0">
                <a:solidFill>
                  <a:schemeClr val="bg1"/>
                </a:solidFill>
              </a:rPr>
              <a:t>Contient les fichiers YAML définissant les tâches à exécuter. Le fichier </a:t>
            </a:r>
            <a:r>
              <a:rPr lang="fr-FR" dirty="0" err="1">
                <a:solidFill>
                  <a:schemeClr val="bg1"/>
                </a:solidFill>
              </a:rPr>
              <a:t>main.yml</a:t>
            </a:r>
            <a:r>
              <a:rPr lang="fr-FR" dirty="0">
                <a:solidFill>
                  <a:schemeClr val="bg1"/>
                </a:solidFill>
              </a:rPr>
              <a:t> est le point d'entrée des tâches.</a:t>
            </a:r>
          </a:p>
          <a:p>
            <a:pPr marL="342900" indent="-342900">
              <a:spcBef>
                <a:spcPts val="300"/>
              </a:spcBef>
              <a:spcAft>
                <a:spcPts val="300"/>
              </a:spcAft>
              <a:buFont typeface="Arial" panose="020B0604020202020204" pitchFamily="34" charset="0"/>
              <a:buChar char="•"/>
            </a:pPr>
            <a:r>
              <a:rPr lang="fr-FR" b="1" dirty="0">
                <a:solidFill>
                  <a:srgbClr val="FFFF00"/>
                </a:solidFill>
              </a:rPr>
              <a:t>handlers</a:t>
            </a:r>
            <a:r>
              <a:rPr lang="fr-FR" dirty="0">
                <a:solidFill>
                  <a:srgbClr val="FFFF00"/>
                </a:solidFill>
              </a:rPr>
              <a:t>/ : </a:t>
            </a:r>
            <a:r>
              <a:rPr lang="fr-FR" dirty="0">
                <a:solidFill>
                  <a:schemeClr val="bg1"/>
                </a:solidFill>
              </a:rPr>
              <a:t>Contient les handlers, qui sont des tâches spéciales déclenchées par des notifications.</a:t>
            </a:r>
          </a:p>
          <a:p>
            <a:pPr marL="342900" indent="-342900">
              <a:spcBef>
                <a:spcPts val="300"/>
              </a:spcBef>
              <a:spcAft>
                <a:spcPts val="300"/>
              </a:spcAft>
              <a:buFont typeface="Arial" panose="020B0604020202020204" pitchFamily="34" charset="0"/>
              <a:buChar char="•"/>
            </a:pPr>
            <a:r>
              <a:rPr lang="fr-FR" b="1" dirty="0" err="1">
                <a:solidFill>
                  <a:srgbClr val="FFFF00"/>
                </a:solidFill>
              </a:rPr>
              <a:t>templates</a:t>
            </a:r>
            <a:r>
              <a:rPr lang="fr-FR" dirty="0">
                <a:solidFill>
                  <a:srgbClr val="FFFF00"/>
                </a:solidFill>
              </a:rPr>
              <a:t>/ : </a:t>
            </a:r>
            <a:r>
              <a:rPr lang="fr-FR" dirty="0">
                <a:solidFill>
                  <a:schemeClr val="bg1"/>
                </a:solidFill>
              </a:rPr>
              <a:t>Contient les </a:t>
            </a:r>
            <a:r>
              <a:rPr lang="fr-FR" dirty="0" err="1">
                <a:solidFill>
                  <a:schemeClr val="bg1"/>
                </a:solidFill>
              </a:rPr>
              <a:t>templates</a:t>
            </a:r>
            <a:r>
              <a:rPr lang="fr-FR" dirty="0">
                <a:solidFill>
                  <a:schemeClr val="bg1"/>
                </a:solidFill>
              </a:rPr>
              <a:t> Jinja2 utilisés pour générer des fichiers de configuration dynamiques.</a:t>
            </a:r>
          </a:p>
          <a:p>
            <a:pPr marL="342900" indent="-342900">
              <a:spcBef>
                <a:spcPts val="300"/>
              </a:spcBef>
              <a:spcAft>
                <a:spcPts val="300"/>
              </a:spcAft>
              <a:buFont typeface="Arial" panose="020B0604020202020204" pitchFamily="34" charset="0"/>
              <a:buChar char="•"/>
            </a:pPr>
            <a:r>
              <a:rPr lang="fr-FR" b="1" dirty="0">
                <a:solidFill>
                  <a:srgbClr val="FFFF00"/>
                </a:solidFill>
              </a:rPr>
              <a:t>files</a:t>
            </a:r>
            <a:r>
              <a:rPr lang="fr-FR" dirty="0">
                <a:solidFill>
                  <a:srgbClr val="FFFF00"/>
                </a:solidFill>
              </a:rPr>
              <a:t>/ : </a:t>
            </a:r>
            <a:r>
              <a:rPr lang="fr-FR" dirty="0">
                <a:solidFill>
                  <a:schemeClr val="bg1"/>
                </a:solidFill>
              </a:rPr>
              <a:t>Contient les fichiers statiques à copier sur les hôtes cibles.</a:t>
            </a:r>
          </a:p>
          <a:p>
            <a:pPr marL="342900" indent="-342900">
              <a:spcBef>
                <a:spcPts val="300"/>
              </a:spcBef>
              <a:spcAft>
                <a:spcPts val="300"/>
              </a:spcAft>
              <a:buFont typeface="Arial" panose="020B0604020202020204" pitchFamily="34" charset="0"/>
              <a:buChar char="•"/>
            </a:pPr>
            <a:r>
              <a:rPr lang="fr-FR" b="1" dirty="0">
                <a:solidFill>
                  <a:srgbClr val="FFFF00"/>
                </a:solidFill>
              </a:rPr>
              <a:t>vars</a:t>
            </a:r>
            <a:r>
              <a:rPr lang="fr-FR" dirty="0">
                <a:solidFill>
                  <a:srgbClr val="FFFF00"/>
                </a:solidFill>
              </a:rPr>
              <a:t>/ : </a:t>
            </a:r>
            <a:r>
              <a:rPr lang="fr-FR" dirty="0">
                <a:solidFill>
                  <a:schemeClr val="bg1"/>
                </a:solidFill>
              </a:rPr>
              <a:t>Contient les variables spécifiques au rôle.</a:t>
            </a:r>
          </a:p>
          <a:p>
            <a:pPr marL="342900" indent="-342900">
              <a:spcBef>
                <a:spcPts val="300"/>
              </a:spcBef>
              <a:spcAft>
                <a:spcPts val="300"/>
              </a:spcAft>
              <a:buFont typeface="Arial" panose="020B0604020202020204" pitchFamily="34" charset="0"/>
              <a:buChar char="•"/>
            </a:pPr>
            <a:r>
              <a:rPr lang="fr-FR" b="1" dirty="0">
                <a:solidFill>
                  <a:srgbClr val="FFFF00"/>
                </a:solidFill>
              </a:rPr>
              <a:t>defaults</a:t>
            </a:r>
            <a:r>
              <a:rPr lang="fr-FR" dirty="0">
                <a:solidFill>
                  <a:srgbClr val="FFFF00"/>
                </a:solidFill>
              </a:rPr>
              <a:t>/ : </a:t>
            </a:r>
            <a:r>
              <a:rPr lang="fr-FR" dirty="0">
                <a:solidFill>
                  <a:schemeClr val="bg1"/>
                </a:solidFill>
              </a:rPr>
              <a:t>Contient les variables par défaut pour le rôle.</a:t>
            </a:r>
          </a:p>
          <a:p>
            <a:pPr marL="342900" indent="-342900">
              <a:spcBef>
                <a:spcPts val="300"/>
              </a:spcBef>
              <a:spcAft>
                <a:spcPts val="300"/>
              </a:spcAft>
              <a:buFont typeface="Arial" panose="020B0604020202020204" pitchFamily="34" charset="0"/>
              <a:buChar char="•"/>
            </a:pPr>
            <a:r>
              <a:rPr lang="fr-FR" b="1" dirty="0" err="1">
                <a:solidFill>
                  <a:srgbClr val="FFFF00"/>
                </a:solidFill>
              </a:rPr>
              <a:t>meta</a:t>
            </a:r>
            <a:r>
              <a:rPr lang="fr-FR" dirty="0">
                <a:solidFill>
                  <a:srgbClr val="FFFF00"/>
                </a:solidFill>
              </a:rPr>
              <a:t>/ : </a:t>
            </a:r>
            <a:r>
              <a:rPr lang="fr-FR" dirty="0">
                <a:solidFill>
                  <a:schemeClr val="bg1"/>
                </a:solidFill>
              </a:rPr>
              <a:t>Contient les métadonnées sur le rôle, comme les dépendances à d'autres rôles.</a:t>
            </a:r>
          </a:p>
        </p:txBody>
      </p:sp>
    </p:spTree>
    <p:extLst>
      <p:ext uri="{BB962C8B-B14F-4D97-AF65-F5344CB8AC3E}">
        <p14:creationId xmlns:p14="http://schemas.microsoft.com/office/powerpoint/2010/main" val="14750406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69</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000">
                <a:solidFill>
                  <a:schemeClr val="bg1"/>
                </a:solidFill>
                <a:latin typeface="Arial Black" panose="020B0A04020102020204" pitchFamily="34" charset="0"/>
                <a:ea typeface="Calibri" panose="020F0502020204030204" pitchFamily="34" charset="0"/>
                <a:cs typeface="Calibri" panose="020F0502020204030204" pitchFamily="34" charset="0"/>
              </a:rPr>
              <a:t>Les rôles </a:t>
            </a:r>
            <a:r>
              <a:rPr lang="fr-FR" sz="3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Ansible</a:t>
            </a:r>
            <a:endParaRPr lang="fr-FR" sz="3000" dirty="0">
              <a:solidFill>
                <a:schemeClr val="bg1"/>
              </a:solidFill>
            </a:endParaRPr>
          </a:p>
        </p:txBody>
      </p:sp>
      <p:sp>
        <p:nvSpPr>
          <p:cNvPr id="7" name="ZoneTexte 6">
            <a:extLst>
              <a:ext uri="{FF2B5EF4-FFF2-40B4-BE49-F238E27FC236}">
                <a16:creationId xmlns:a16="http://schemas.microsoft.com/office/drawing/2014/main" id="{D824911A-8867-7F1E-5B77-DB32D3DF0546}"/>
              </a:ext>
            </a:extLst>
          </p:cNvPr>
          <p:cNvSpPr txBox="1"/>
          <p:nvPr/>
        </p:nvSpPr>
        <p:spPr>
          <a:xfrm>
            <a:off x="121920" y="1199802"/>
            <a:ext cx="11516985" cy="707886"/>
          </a:xfrm>
          <a:prstGeom prst="rect">
            <a:avLst/>
          </a:prstGeom>
          <a:noFill/>
        </p:spPr>
        <p:txBody>
          <a:bodyPr wrap="square">
            <a:spAutoFit/>
          </a:bodyPr>
          <a:lstStyle/>
          <a:p>
            <a:r>
              <a:rPr lang="fr-FR" sz="2000" dirty="0">
                <a:solidFill>
                  <a:schemeClr val="bg1"/>
                </a:solidFill>
              </a:rPr>
              <a:t>Imaginons un rôle simple appelé </a:t>
            </a:r>
            <a:r>
              <a:rPr lang="fr-FR" sz="2000" dirty="0" err="1">
                <a:solidFill>
                  <a:schemeClr val="bg1"/>
                </a:solidFill>
              </a:rPr>
              <a:t>webserver</a:t>
            </a:r>
            <a:r>
              <a:rPr lang="fr-FR" sz="2000" dirty="0">
                <a:solidFill>
                  <a:schemeClr val="bg1"/>
                </a:solidFill>
              </a:rPr>
              <a:t> qui installe et configure un serveur web Apache.</a:t>
            </a:r>
          </a:p>
          <a:p>
            <a:r>
              <a:rPr lang="fr-FR" sz="2000" dirty="0">
                <a:solidFill>
                  <a:schemeClr val="bg1"/>
                </a:solidFill>
              </a:rPr>
              <a:t>Structure du rôle :</a:t>
            </a:r>
          </a:p>
        </p:txBody>
      </p:sp>
      <p:sp>
        <p:nvSpPr>
          <p:cNvPr id="10" name="ZoneTexte 9">
            <a:extLst>
              <a:ext uri="{FF2B5EF4-FFF2-40B4-BE49-F238E27FC236}">
                <a16:creationId xmlns:a16="http://schemas.microsoft.com/office/drawing/2014/main" id="{8EBE6F05-C115-F53C-5E88-F47ACB38A25C}"/>
              </a:ext>
            </a:extLst>
          </p:cNvPr>
          <p:cNvSpPr txBox="1"/>
          <p:nvPr/>
        </p:nvSpPr>
        <p:spPr>
          <a:xfrm>
            <a:off x="146304" y="2379512"/>
            <a:ext cx="2332893" cy="2862322"/>
          </a:xfrm>
          <a:prstGeom prst="rect">
            <a:avLst/>
          </a:prstGeom>
          <a:noFill/>
        </p:spPr>
        <p:txBody>
          <a:bodyPr wrap="square">
            <a:spAutoFit/>
          </a:bodyPr>
          <a:lstStyle/>
          <a:p>
            <a:r>
              <a:rPr lang="fr-FR" sz="1200" dirty="0" err="1">
                <a:solidFill>
                  <a:schemeClr val="bg1"/>
                </a:solidFill>
                <a:latin typeface="Courier New" panose="02070309020205020404" pitchFamily="49" charset="0"/>
                <a:cs typeface="Courier New" panose="02070309020205020404" pitchFamily="49" charset="0"/>
              </a:rPr>
              <a:t>webserver</a:t>
            </a:r>
            <a:r>
              <a:rPr lang="fr-FR" sz="1200" dirty="0">
                <a:solidFill>
                  <a:schemeClr val="bg1"/>
                </a:solidFill>
                <a:latin typeface="Courier New" panose="02070309020205020404" pitchFamily="49" charset="0"/>
                <a:cs typeface="Courier New" panose="02070309020205020404" pitchFamily="49" charset="0"/>
              </a:rPr>
              <a:t>/</a:t>
            </a:r>
          </a:p>
          <a:p>
            <a:r>
              <a:rPr lang="fr-FR" sz="1200" dirty="0">
                <a:solidFill>
                  <a:schemeClr val="bg1"/>
                </a:solidFill>
                <a:latin typeface="Courier New" panose="02070309020205020404" pitchFamily="49" charset="0"/>
                <a:cs typeface="Courier New" panose="02070309020205020404" pitchFamily="49" charset="0"/>
              </a:rPr>
              <a:t>├── </a:t>
            </a:r>
            <a:r>
              <a:rPr lang="fr-FR" sz="1200" dirty="0" err="1">
                <a:solidFill>
                  <a:schemeClr val="bg1"/>
                </a:solidFill>
                <a:latin typeface="Courier New" panose="02070309020205020404" pitchFamily="49" charset="0"/>
                <a:cs typeface="Courier New" panose="02070309020205020404" pitchFamily="49" charset="0"/>
              </a:rPr>
              <a:t>tasks</a:t>
            </a:r>
            <a:r>
              <a:rPr lang="fr-FR" sz="1200" dirty="0">
                <a:solidFill>
                  <a:schemeClr val="bg1"/>
                </a:solidFill>
                <a:latin typeface="Courier New" panose="02070309020205020404" pitchFamily="49" charset="0"/>
                <a:cs typeface="Courier New" panose="02070309020205020404" pitchFamily="49" charset="0"/>
              </a:rPr>
              <a:t>/</a:t>
            </a:r>
          </a:p>
          <a:p>
            <a:r>
              <a:rPr lang="fr-FR" sz="1200" dirty="0">
                <a:solidFill>
                  <a:schemeClr val="bg1"/>
                </a:solidFill>
                <a:latin typeface="Courier New" panose="02070309020205020404" pitchFamily="49" charset="0"/>
                <a:cs typeface="Courier New" panose="02070309020205020404" pitchFamily="49" charset="0"/>
              </a:rPr>
              <a:t>│   └── </a:t>
            </a:r>
            <a:r>
              <a:rPr lang="fr-FR" sz="1200" dirty="0" err="1">
                <a:solidFill>
                  <a:schemeClr val="bg1"/>
                </a:solidFill>
                <a:latin typeface="Courier New" panose="02070309020205020404" pitchFamily="49" charset="0"/>
                <a:cs typeface="Courier New" panose="02070309020205020404" pitchFamily="49" charset="0"/>
              </a:rPr>
              <a:t>main.yml</a:t>
            </a:r>
            <a:endParaRPr lang="fr-FR" sz="1200" dirty="0">
              <a:solidFill>
                <a:schemeClr val="bg1"/>
              </a:solidFill>
              <a:latin typeface="Courier New" panose="02070309020205020404" pitchFamily="49" charset="0"/>
              <a:cs typeface="Courier New" panose="02070309020205020404" pitchFamily="49" charset="0"/>
            </a:endParaRPr>
          </a:p>
          <a:p>
            <a:r>
              <a:rPr lang="fr-FR" sz="1200" dirty="0">
                <a:solidFill>
                  <a:schemeClr val="bg1"/>
                </a:solidFill>
                <a:latin typeface="Courier New" panose="02070309020205020404" pitchFamily="49" charset="0"/>
                <a:cs typeface="Courier New" panose="02070309020205020404" pitchFamily="49" charset="0"/>
              </a:rPr>
              <a:t>├── handlers/</a:t>
            </a:r>
          </a:p>
          <a:p>
            <a:r>
              <a:rPr lang="fr-FR" sz="1200" dirty="0">
                <a:solidFill>
                  <a:schemeClr val="bg1"/>
                </a:solidFill>
                <a:latin typeface="Courier New" panose="02070309020205020404" pitchFamily="49" charset="0"/>
                <a:cs typeface="Courier New" panose="02070309020205020404" pitchFamily="49" charset="0"/>
              </a:rPr>
              <a:t>│   └── </a:t>
            </a:r>
            <a:r>
              <a:rPr lang="fr-FR" sz="1200" dirty="0" err="1">
                <a:solidFill>
                  <a:schemeClr val="bg1"/>
                </a:solidFill>
                <a:latin typeface="Courier New" panose="02070309020205020404" pitchFamily="49" charset="0"/>
                <a:cs typeface="Courier New" panose="02070309020205020404" pitchFamily="49" charset="0"/>
              </a:rPr>
              <a:t>main.yml</a:t>
            </a:r>
            <a:endParaRPr lang="fr-FR" sz="1200" dirty="0">
              <a:solidFill>
                <a:schemeClr val="bg1"/>
              </a:solidFill>
              <a:latin typeface="Courier New" panose="02070309020205020404" pitchFamily="49" charset="0"/>
              <a:cs typeface="Courier New" panose="02070309020205020404" pitchFamily="49" charset="0"/>
            </a:endParaRPr>
          </a:p>
          <a:p>
            <a:r>
              <a:rPr lang="fr-FR" sz="1200" dirty="0">
                <a:solidFill>
                  <a:schemeClr val="bg1"/>
                </a:solidFill>
                <a:latin typeface="Courier New" panose="02070309020205020404" pitchFamily="49" charset="0"/>
                <a:cs typeface="Courier New" panose="02070309020205020404" pitchFamily="49" charset="0"/>
              </a:rPr>
              <a:t>├── </a:t>
            </a:r>
            <a:r>
              <a:rPr lang="fr-FR" sz="1200" dirty="0" err="1">
                <a:solidFill>
                  <a:schemeClr val="bg1"/>
                </a:solidFill>
                <a:latin typeface="Courier New" panose="02070309020205020404" pitchFamily="49" charset="0"/>
                <a:cs typeface="Courier New" panose="02070309020205020404" pitchFamily="49" charset="0"/>
              </a:rPr>
              <a:t>templates</a:t>
            </a:r>
            <a:r>
              <a:rPr lang="fr-FR" sz="1200" dirty="0">
                <a:solidFill>
                  <a:schemeClr val="bg1"/>
                </a:solidFill>
                <a:latin typeface="Courier New" panose="02070309020205020404" pitchFamily="49" charset="0"/>
                <a:cs typeface="Courier New" panose="02070309020205020404" pitchFamily="49" charset="0"/>
              </a:rPr>
              <a:t>/</a:t>
            </a:r>
          </a:p>
          <a:p>
            <a:r>
              <a:rPr lang="fr-FR" sz="1200" dirty="0">
                <a:solidFill>
                  <a:schemeClr val="bg1"/>
                </a:solidFill>
                <a:latin typeface="Courier New" panose="02070309020205020404" pitchFamily="49" charset="0"/>
                <a:cs typeface="Courier New" panose="02070309020205020404" pitchFamily="49" charset="0"/>
              </a:rPr>
              <a:t>│   └── httpd.conf.j2</a:t>
            </a:r>
          </a:p>
          <a:p>
            <a:r>
              <a:rPr lang="fr-FR" sz="1200" dirty="0">
                <a:solidFill>
                  <a:schemeClr val="bg1"/>
                </a:solidFill>
                <a:latin typeface="Courier New" panose="02070309020205020404" pitchFamily="49" charset="0"/>
                <a:cs typeface="Courier New" panose="02070309020205020404" pitchFamily="49" charset="0"/>
              </a:rPr>
              <a:t>├── files/</a:t>
            </a:r>
          </a:p>
          <a:p>
            <a:r>
              <a:rPr lang="fr-FR" sz="1200" dirty="0">
                <a:solidFill>
                  <a:schemeClr val="bg1"/>
                </a:solidFill>
                <a:latin typeface="Courier New" panose="02070309020205020404" pitchFamily="49" charset="0"/>
                <a:cs typeface="Courier New" panose="02070309020205020404" pitchFamily="49" charset="0"/>
              </a:rPr>
              <a:t>│   └── index.html</a:t>
            </a:r>
          </a:p>
          <a:p>
            <a:r>
              <a:rPr lang="fr-FR" sz="1200" dirty="0">
                <a:solidFill>
                  <a:schemeClr val="bg1"/>
                </a:solidFill>
                <a:latin typeface="Courier New" panose="02070309020205020404" pitchFamily="49" charset="0"/>
                <a:cs typeface="Courier New" panose="02070309020205020404" pitchFamily="49" charset="0"/>
              </a:rPr>
              <a:t>├── vars/</a:t>
            </a:r>
          </a:p>
          <a:p>
            <a:r>
              <a:rPr lang="fr-FR" sz="1200" dirty="0">
                <a:solidFill>
                  <a:schemeClr val="bg1"/>
                </a:solidFill>
                <a:latin typeface="Courier New" panose="02070309020205020404" pitchFamily="49" charset="0"/>
                <a:cs typeface="Courier New" panose="02070309020205020404" pitchFamily="49" charset="0"/>
              </a:rPr>
              <a:t>│   └── </a:t>
            </a:r>
            <a:r>
              <a:rPr lang="fr-FR" sz="1200" dirty="0" err="1">
                <a:solidFill>
                  <a:schemeClr val="bg1"/>
                </a:solidFill>
                <a:latin typeface="Courier New" panose="02070309020205020404" pitchFamily="49" charset="0"/>
                <a:cs typeface="Courier New" panose="02070309020205020404" pitchFamily="49" charset="0"/>
              </a:rPr>
              <a:t>main.yml</a:t>
            </a:r>
            <a:endParaRPr lang="fr-FR" sz="1200" dirty="0">
              <a:solidFill>
                <a:schemeClr val="bg1"/>
              </a:solidFill>
              <a:latin typeface="Courier New" panose="02070309020205020404" pitchFamily="49" charset="0"/>
              <a:cs typeface="Courier New" panose="02070309020205020404" pitchFamily="49" charset="0"/>
            </a:endParaRPr>
          </a:p>
          <a:p>
            <a:r>
              <a:rPr lang="fr-FR" sz="1200" dirty="0">
                <a:solidFill>
                  <a:schemeClr val="bg1"/>
                </a:solidFill>
                <a:latin typeface="Courier New" panose="02070309020205020404" pitchFamily="49" charset="0"/>
                <a:cs typeface="Courier New" panose="02070309020205020404" pitchFamily="49" charset="0"/>
              </a:rPr>
              <a:t>├── defaults/</a:t>
            </a:r>
          </a:p>
          <a:p>
            <a:r>
              <a:rPr lang="fr-FR" sz="1200" dirty="0">
                <a:solidFill>
                  <a:schemeClr val="bg1"/>
                </a:solidFill>
                <a:latin typeface="Courier New" panose="02070309020205020404" pitchFamily="49" charset="0"/>
                <a:cs typeface="Courier New" panose="02070309020205020404" pitchFamily="49" charset="0"/>
              </a:rPr>
              <a:t>│   └── </a:t>
            </a:r>
            <a:r>
              <a:rPr lang="fr-FR" sz="1200" dirty="0" err="1">
                <a:solidFill>
                  <a:schemeClr val="bg1"/>
                </a:solidFill>
                <a:latin typeface="Courier New" panose="02070309020205020404" pitchFamily="49" charset="0"/>
                <a:cs typeface="Courier New" panose="02070309020205020404" pitchFamily="49" charset="0"/>
              </a:rPr>
              <a:t>main.yml</a:t>
            </a:r>
            <a:endParaRPr lang="fr-FR" sz="1200" dirty="0">
              <a:solidFill>
                <a:schemeClr val="bg1"/>
              </a:solidFill>
              <a:latin typeface="Courier New" panose="02070309020205020404" pitchFamily="49" charset="0"/>
              <a:cs typeface="Courier New" panose="02070309020205020404" pitchFamily="49" charset="0"/>
            </a:endParaRPr>
          </a:p>
          <a:p>
            <a:r>
              <a:rPr lang="fr-FR" sz="1200" dirty="0">
                <a:solidFill>
                  <a:schemeClr val="bg1"/>
                </a:solidFill>
                <a:latin typeface="Courier New" panose="02070309020205020404" pitchFamily="49" charset="0"/>
                <a:cs typeface="Courier New" panose="02070309020205020404" pitchFamily="49" charset="0"/>
              </a:rPr>
              <a:t>├── </a:t>
            </a:r>
            <a:r>
              <a:rPr lang="fr-FR" sz="1200" dirty="0" err="1">
                <a:solidFill>
                  <a:schemeClr val="bg1"/>
                </a:solidFill>
                <a:latin typeface="Courier New" panose="02070309020205020404" pitchFamily="49" charset="0"/>
                <a:cs typeface="Courier New" panose="02070309020205020404" pitchFamily="49" charset="0"/>
              </a:rPr>
              <a:t>meta</a:t>
            </a:r>
            <a:r>
              <a:rPr lang="fr-FR" sz="1200" dirty="0">
                <a:solidFill>
                  <a:schemeClr val="bg1"/>
                </a:solidFill>
                <a:latin typeface="Courier New" panose="02070309020205020404" pitchFamily="49" charset="0"/>
                <a:cs typeface="Courier New" panose="02070309020205020404" pitchFamily="49" charset="0"/>
              </a:rPr>
              <a:t>/</a:t>
            </a:r>
          </a:p>
          <a:p>
            <a:r>
              <a:rPr lang="fr-FR" sz="1200" dirty="0">
                <a:solidFill>
                  <a:schemeClr val="bg1"/>
                </a:solidFill>
                <a:latin typeface="Courier New" panose="02070309020205020404" pitchFamily="49" charset="0"/>
                <a:cs typeface="Courier New" panose="02070309020205020404" pitchFamily="49" charset="0"/>
              </a:rPr>
              <a:t>│   └── </a:t>
            </a:r>
            <a:r>
              <a:rPr lang="fr-FR" sz="1200" dirty="0" err="1">
                <a:solidFill>
                  <a:schemeClr val="bg1"/>
                </a:solidFill>
                <a:latin typeface="Courier New" panose="02070309020205020404" pitchFamily="49" charset="0"/>
                <a:cs typeface="Courier New" panose="02070309020205020404" pitchFamily="49" charset="0"/>
              </a:rPr>
              <a:t>main.yml</a:t>
            </a:r>
            <a:endParaRPr lang="fr-FR" sz="1200" dirty="0">
              <a:solidFill>
                <a:schemeClr val="bg1"/>
              </a:solidFill>
              <a:latin typeface="Courier New" panose="02070309020205020404" pitchFamily="49" charset="0"/>
              <a:cs typeface="Courier New" panose="02070309020205020404" pitchFamily="49" charset="0"/>
            </a:endParaRPr>
          </a:p>
        </p:txBody>
      </p:sp>
      <p:sp>
        <p:nvSpPr>
          <p:cNvPr id="12" name="ZoneTexte 11">
            <a:extLst>
              <a:ext uri="{FF2B5EF4-FFF2-40B4-BE49-F238E27FC236}">
                <a16:creationId xmlns:a16="http://schemas.microsoft.com/office/drawing/2014/main" id="{8936A377-3C30-C483-5552-141553C8EFBE}"/>
              </a:ext>
            </a:extLst>
          </p:cNvPr>
          <p:cNvSpPr txBox="1"/>
          <p:nvPr/>
        </p:nvSpPr>
        <p:spPr>
          <a:xfrm>
            <a:off x="2378847" y="1964893"/>
            <a:ext cx="4883599" cy="3539430"/>
          </a:xfrm>
          <a:prstGeom prst="rect">
            <a:avLst/>
          </a:prstGeom>
          <a:solidFill>
            <a:schemeClr val="tx1">
              <a:lumMod val="85000"/>
              <a:lumOff val="15000"/>
            </a:schemeClr>
          </a:solidFill>
        </p:spPr>
        <p:txBody>
          <a:bodyPr wrap="square">
            <a:spAutoFit/>
          </a:bodyPr>
          <a:lstStyle/>
          <a:p>
            <a:r>
              <a:rPr lang="fr-FR" sz="1400" dirty="0">
                <a:solidFill>
                  <a:schemeClr val="bg1"/>
                </a:solidFill>
                <a:latin typeface="Courier New" panose="02070309020205020404" pitchFamily="49" charset="0"/>
                <a:cs typeface="Courier New" panose="02070309020205020404" pitchFamily="49" charset="0"/>
              </a:rPr>
              <a:t>---</a:t>
            </a:r>
          </a:p>
          <a:p>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name</a:t>
            </a:r>
            <a:r>
              <a:rPr lang="fr-FR" sz="1400" dirty="0">
                <a:solidFill>
                  <a:schemeClr val="bg1"/>
                </a:solidFill>
                <a:latin typeface="Courier New" panose="02070309020205020404" pitchFamily="49" charset="0"/>
                <a:cs typeface="Courier New" panose="02070309020205020404" pitchFamily="49" charset="0"/>
              </a:rPr>
              <a:t>: Install Apache</a:t>
            </a:r>
          </a:p>
          <a:p>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ansible.builtin.yum</a:t>
            </a:r>
            <a:r>
              <a:rPr lang="fr-FR" sz="1400" dirty="0">
                <a:solidFill>
                  <a:schemeClr val="bg1"/>
                </a:solidFill>
                <a:latin typeface="Courier New" panose="02070309020205020404" pitchFamily="49" charset="0"/>
                <a:cs typeface="Courier New" panose="02070309020205020404" pitchFamily="49" charset="0"/>
              </a:rPr>
              <a:t>:</a:t>
            </a:r>
          </a:p>
          <a:p>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name</a:t>
            </a:r>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httpd</a:t>
            </a:r>
            <a:endParaRPr lang="fr-FR" sz="1400" dirty="0">
              <a:solidFill>
                <a:schemeClr val="bg1"/>
              </a:solidFill>
              <a:latin typeface="Courier New" panose="02070309020205020404" pitchFamily="49" charset="0"/>
              <a:cs typeface="Courier New" panose="02070309020205020404" pitchFamily="49" charset="0"/>
            </a:endParaRPr>
          </a:p>
          <a:p>
            <a:r>
              <a:rPr lang="fr-FR" sz="1400" dirty="0">
                <a:solidFill>
                  <a:schemeClr val="bg1"/>
                </a:solidFill>
                <a:latin typeface="Courier New" panose="02070309020205020404" pitchFamily="49" charset="0"/>
                <a:cs typeface="Courier New" panose="02070309020205020404" pitchFamily="49" charset="0"/>
              </a:rPr>
              <a:t>    state: </a:t>
            </a:r>
            <a:r>
              <a:rPr lang="fr-FR" sz="1400" dirty="0" err="1">
                <a:solidFill>
                  <a:schemeClr val="bg1"/>
                </a:solidFill>
                <a:latin typeface="Courier New" panose="02070309020205020404" pitchFamily="49" charset="0"/>
                <a:cs typeface="Courier New" panose="02070309020205020404" pitchFamily="49" charset="0"/>
              </a:rPr>
              <a:t>present</a:t>
            </a:r>
            <a:endParaRPr lang="fr-FR" sz="1400" dirty="0">
              <a:solidFill>
                <a:schemeClr val="bg1"/>
              </a:solidFill>
              <a:latin typeface="Courier New" panose="02070309020205020404" pitchFamily="49" charset="0"/>
              <a:cs typeface="Courier New" panose="02070309020205020404" pitchFamily="49" charset="0"/>
            </a:endParaRPr>
          </a:p>
          <a:p>
            <a:endParaRPr lang="fr-FR" sz="1400" dirty="0">
              <a:solidFill>
                <a:schemeClr val="bg1"/>
              </a:solidFill>
              <a:latin typeface="Courier New" panose="02070309020205020404" pitchFamily="49" charset="0"/>
              <a:cs typeface="Courier New" panose="02070309020205020404" pitchFamily="49" charset="0"/>
            </a:endParaRPr>
          </a:p>
          <a:p>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name</a:t>
            </a:r>
            <a:r>
              <a:rPr lang="fr-FR" sz="1400" dirty="0">
                <a:solidFill>
                  <a:schemeClr val="bg1"/>
                </a:solidFill>
                <a:latin typeface="Courier New" panose="02070309020205020404" pitchFamily="49" charset="0"/>
                <a:cs typeface="Courier New" panose="02070309020205020404" pitchFamily="49" charset="0"/>
              </a:rPr>
              <a:t>: Copy index.html to the </a:t>
            </a:r>
            <a:r>
              <a:rPr lang="fr-FR" sz="1400" dirty="0" err="1">
                <a:solidFill>
                  <a:schemeClr val="bg1"/>
                </a:solidFill>
                <a:latin typeface="Courier New" panose="02070309020205020404" pitchFamily="49" charset="0"/>
                <a:cs typeface="Courier New" panose="02070309020205020404" pitchFamily="49" charset="0"/>
              </a:rPr>
              <a:t>webserver</a:t>
            </a:r>
            <a:endParaRPr lang="fr-FR" sz="1400" dirty="0">
              <a:solidFill>
                <a:schemeClr val="bg1"/>
              </a:solidFill>
              <a:latin typeface="Courier New" panose="02070309020205020404" pitchFamily="49" charset="0"/>
              <a:cs typeface="Courier New" panose="02070309020205020404" pitchFamily="49" charset="0"/>
            </a:endParaRPr>
          </a:p>
          <a:p>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ansible.builtin.copy</a:t>
            </a:r>
            <a:r>
              <a:rPr lang="fr-FR" sz="1400" dirty="0">
                <a:solidFill>
                  <a:schemeClr val="bg1"/>
                </a:solidFill>
                <a:latin typeface="Courier New" panose="02070309020205020404" pitchFamily="49" charset="0"/>
                <a:cs typeface="Courier New" panose="02070309020205020404" pitchFamily="49" charset="0"/>
              </a:rPr>
              <a:t>:</a:t>
            </a:r>
          </a:p>
          <a:p>
            <a:r>
              <a:rPr lang="fr-FR" sz="1400" dirty="0">
                <a:solidFill>
                  <a:schemeClr val="bg1"/>
                </a:solidFill>
                <a:latin typeface="Courier New" panose="02070309020205020404" pitchFamily="49" charset="0"/>
                <a:cs typeface="Courier New" panose="02070309020205020404" pitchFamily="49" charset="0"/>
              </a:rPr>
              <a:t>    src: index.html</a:t>
            </a:r>
          </a:p>
          <a:p>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dest</a:t>
            </a:r>
            <a:r>
              <a:rPr lang="fr-FR" sz="1400" dirty="0">
                <a:solidFill>
                  <a:schemeClr val="bg1"/>
                </a:solidFill>
                <a:latin typeface="Courier New" panose="02070309020205020404" pitchFamily="49" charset="0"/>
                <a:cs typeface="Courier New" panose="02070309020205020404" pitchFamily="49" charset="0"/>
              </a:rPr>
              <a:t>: /var/www/html/index.html</a:t>
            </a:r>
          </a:p>
          <a:p>
            <a:endParaRPr lang="fr-FR" sz="1400" dirty="0">
              <a:solidFill>
                <a:schemeClr val="bg1"/>
              </a:solidFill>
              <a:latin typeface="Courier New" panose="02070309020205020404" pitchFamily="49" charset="0"/>
              <a:cs typeface="Courier New" panose="02070309020205020404" pitchFamily="49" charset="0"/>
            </a:endParaRPr>
          </a:p>
          <a:p>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name</a:t>
            </a:r>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Deploy</a:t>
            </a:r>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httpd.conf</a:t>
            </a:r>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template</a:t>
            </a:r>
            <a:endParaRPr lang="fr-FR" sz="1400" dirty="0">
              <a:solidFill>
                <a:schemeClr val="bg1"/>
              </a:solidFill>
              <a:latin typeface="Courier New" panose="02070309020205020404" pitchFamily="49" charset="0"/>
              <a:cs typeface="Courier New" panose="02070309020205020404" pitchFamily="49" charset="0"/>
            </a:endParaRPr>
          </a:p>
          <a:p>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ansible.builtin.template</a:t>
            </a:r>
            <a:r>
              <a:rPr lang="fr-FR" sz="1400" dirty="0">
                <a:solidFill>
                  <a:schemeClr val="bg1"/>
                </a:solidFill>
                <a:latin typeface="Courier New" panose="02070309020205020404" pitchFamily="49" charset="0"/>
                <a:cs typeface="Courier New" panose="02070309020205020404" pitchFamily="49" charset="0"/>
              </a:rPr>
              <a:t>:</a:t>
            </a:r>
          </a:p>
          <a:p>
            <a:r>
              <a:rPr lang="fr-FR" sz="1400" dirty="0">
                <a:solidFill>
                  <a:schemeClr val="bg1"/>
                </a:solidFill>
                <a:latin typeface="Courier New" panose="02070309020205020404" pitchFamily="49" charset="0"/>
                <a:cs typeface="Courier New" panose="02070309020205020404" pitchFamily="49" charset="0"/>
              </a:rPr>
              <a:t>    src: httpd.conf.j2</a:t>
            </a:r>
          </a:p>
          <a:p>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dest</a:t>
            </a:r>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etc</a:t>
            </a:r>
            <a:r>
              <a:rPr lang="fr-FR" sz="1400" dirty="0">
                <a:solidFill>
                  <a:schemeClr val="bg1"/>
                </a:solidFill>
                <a:latin typeface="Courier New" panose="02070309020205020404" pitchFamily="49" charset="0"/>
                <a:cs typeface="Courier New" panose="02070309020205020404" pitchFamily="49" charset="0"/>
              </a:rPr>
              <a:t>/</a:t>
            </a:r>
            <a:r>
              <a:rPr lang="fr-FR" sz="1400" dirty="0" err="1">
                <a:solidFill>
                  <a:schemeClr val="bg1"/>
                </a:solidFill>
                <a:latin typeface="Courier New" panose="02070309020205020404" pitchFamily="49" charset="0"/>
                <a:cs typeface="Courier New" panose="02070309020205020404" pitchFamily="49" charset="0"/>
              </a:rPr>
              <a:t>httpd</a:t>
            </a:r>
            <a:r>
              <a:rPr lang="fr-FR" sz="1400" dirty="0">
                <a:solidFill>
                  <a:schemeClr val="bg1"/>
                </a:solidFill>
                <a:latin typeface="Courier New" panose="02070309020205020404" pitchFamily="49" charset="0"/>
                <a:cs typeface="Courier New" panose="02070309020205020404" pitchFamily="49" charset="0"/>
              </a:rPr>
              <a:t>/conf/</a:t>
            </a:r>
            <a:r>
              <a:rPr lang="fr-FR" sz="1400" dirty="0" err="1">
                <a:solidFill>
                  <a:schemeClr val="bg1"/>
                </a:solidFill>
                <a:latin typeface="Courier New" panose="02070309020205020404" pitchFamily="49" charset="0"/>
                <a:cs typeface="Courier New" panose="02070309020205020404" pitchFamily="49" charset="0"/>
              </a:rPr>
              <a:t>httpd.conf</a:t>
            </a:r>
            <a:endParaRPr lang="fr-FR" sz="1400" dirty="0">
              <a:solidFill>
                <a:schemeClr val="bg1"/>
              </a:solidFill>
              <a:latin typeface="Courier New" panose="02070309020205020404" pitchFamily="49" charset="0"/>
              <a:cs typeface="Courier New" panose="02070309020205020404" pitchFamily="49" charset="0"/>
            </a:endParaRPr>
          </a:p>
          <a:p>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notify</a:t>
            </a:r>
            <a:r>
              <a:rPr lang="fr-FR" sz="1400" dirty="0">
                <a:solidFill>
                  <a:schemeClr val="bg1"/>
                </a:solidFill>
                <a:latin typeface="Courier New" panose="02070309020205020404" pitchFamily="49" charset="0"/>
                <a:cs typeface="Courier New" panose="02070309020205020404" pitchFamily="49" charset="0"/>
              </a:rPr>
              <a:t>: Restart Apache</a:t>
            </a:r>
          </a:p>
        </p:txBody>
      </p:sp>
      <p:sp>
        <p:nvSpPr>
          <p:cNvPr id="15" name="ZoneTexte 14">
            <a:extLst>
              <a:ext uri="{FF2B5EF4-FFF2-40B4-BE49-F238E27FC236}">
                <a16:creationId xmlns:a16="http://schemas.microsoft.com/office/drawing/2014/main" id="{C6897246-CCF1-17F6-DAE6-7D8376D68E0D}"/>
              </a:ext>
            </a:extLst>
          </p:cNvPr>
          <p:cNvSpPr txBox="1"/>
          <p:nvPr/>
        </p:nvSpPr>
        <p:spPr>
          <a:xfrm>
            <a:off x="6147478" y="1722036"/>
            <a:ext cx="1248508" cy="276999"/>
          </a:xfrm>
          <a:prstGeom prst="rect">
            <a:avLst/>
          </a:prstGeom>
          <a:noFill/>
        </p:spPr>
        <p:txBody>
          <a:bodyPr wrap="square">
            <a:spAutoFit/>
          </a:bodyPr>
          <a:lstStyle/>
          <a:p>
            <a:r>
              <a:rPr lang="fr-FR" sz="1200" b="1" i="0" dirty="0" err="1">
                <a:solidFill>
                  <a:srgbClr val="FFFF00"/>
                </a:solidFill>
                <a:effectLst/>
                <a:latin typeface="Söhne"/>
              </a:rPr>
              <a:t>tasks</a:t>
            </a:r>
            <a:r>
              <a:rPr lang="fr-FR" sz="1200" b="1" i="0" dirty="0">
                <a:solidFill>
                  <a:srgbClr val="FFFF00"/>
                </a:solidFill>
                <a:effectLst/>
                <a:latin typeface="Söhne"/>
              </a:rPr>
              <a:t>/</a:t>
            </a:r>
            <a:r>
              <a:rPr lang="fr-FR" sz="1200" b="1" i="0" dirty="0" err="1">
                <a:solidFill>
                  <a:srgbClr val="FFFF00"/>
                </a:solidFill>
                <a:effectLst/>
                <a:latin typeface="Söhne"/>
              </a:rPr>
              <a:t>main.yml</a:t>
            </a:r>
            <a:endParaRPr lang="fr-FR" sz="1200" dirty="0">
              <a:solidFill>
                <a:srgbClr val="FFFF00"/>
              </a:solidFill>
            </a:endParaRPr>
          </a:p>
        </p:txBody>
      </p:sp>
      <p:sp>
        <p:nvSpPr>
          <p:cNvPr id="18" name="ZoneTexte 17">
            <a:extLst>
              <a:ext uri="{FF2B5EF4-FFF2-40B4-BE49-F238E27FC236}">
                <a16:creationId xmlns:a16="http://schemas.microsoft.com/office/drawing/2014/main" id="{3948600A-E806-BE3A-17F1-C861853C32A4}"/>
              </a:ext>
            </a:extLst>
          </p:cNvPr>
          <p:cNvSpPr txBox="1"/>
          <p:nvPr/>
        </p:nvSpPr>
        <p:spPr>
          <a:xfrm>
            <a:off x="7534120" y="1918222"/>
            <a:ext cx="4327491" cy="1169551"/>
          </a:xfrm>
          <a:prstGeom prst="rect">
            <a:avLst/>
          </a:prstGeom>
          <a:solidFill>
            <a:schemeClr val="tx1">
              <a:lumMod val="85000"/>
              <a:lumOff val="15000"/>
            </a:schemeClr>
          </a:solidFill>
        </p:spPr>
        <p:txBody>
          <a:bodyPr wrap="square">
            <a:spAutoFit/>
          </a:bodyPr>
          <a:lstStyle/>
          <a:p>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 name: Restart Apache</a:t>
            </a:r>
          </a:p>
          <a:p>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ansible.builtin.service</a:t>
            </a:r>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    name: httpd</a:t>
            </a:r>
          </a:p>
          <a:p>
            <a:r>
              <a:rPr lang="en-US" sz="1400" dirty="0">
                <a:solidFill>
                  <a:schemeClr val="bg1"/>
                </a:solidFill>
                <a:latin typeface="Courier New" panose="02070309020205020404" pitchFamily="49" charset="0"/>
                <a:cs typeface="Courier New" panose="02070309020205020404" pitchFamily="49" charset="0"/>
              </a:rPr>
              <a:t>    state: restarted</a:t>
            </a:r>
          </a:p>
        </p:txBody>
      </p:sp>
      <p:sp>
        <p:nvSpPr>
          <p:cNvPr id="23" name="ZoneTexte 22">
            <a:extLst>
              <a:ext uri="{FF2B5EF4-FFF2-40B4-BE49-F238E27FC236}">
                <a16:creationId xmlns:a16="http://schemas.microsoft.com/office/drawing/2014/main" id="{7333CA5D-BE90-7358-19BD-B7F4851EDC2E}"/>
              </a:ext>
            </a:extLst>
          </p:cNvPr>
          <p:cNvSpPr txBox="1"/>
          <p:nvPr/>
        </p:nvSpPr>
        <p:spPr>
          <a:xfrm>
            <a:off x="10551436" y="1671437"/>
            <a:ext cx="1402218" cy="276999"/>
          </a:xfrm>
          <a:prstGeom prst="rect">
            <a:avLst/>
          </a:prstGeom>
          <a:noFill/>
        </p:spPr>
        <p:txBody>
          <a:bodyPr wrap="square">
            <a:spAutoFit/>
          </a:bodyPr>
          <a:lstStyle/>
          <a:p>
            <a:r>
              <a:rPr lang="fr-FR" sz="1200" b="1" i="0" dirty="0">
                <a:solidFill>
                  <a:srgbClr val="FFFF00"/>
                </a:solidFill>
                <a:effectLst/>
                <a:latin typeface="Söhne"/>
              </a:rPr>
              <a:t>handlers/</a:t>
            </a:r>
            <a:r>
              <a:rPr lang="fr-FR" sz="1200" b="1" i="0" dirty="0" err="1">
                <a:solidFill>
                  <a:srgbClr val="FFFF00"/>
                </a:solidFill>
                <a:effectLst/>
                <a:latin typeface="Söhne"/>
              </a:rPr>
              <a:t>main.yml</a:t>
            </a:r>
            <a:r>
              <a:rPr lang="fr-FR" sz="1200" b="1" i="0" dirty="0">
                <a:solidFill>
                  <a:srgbClr val="FFFF00"/>
                </a:solidFill>
                <a:effectLst/>
                <a:latin typeface="Söhne"/>
              </a:rPr>
              <a:t> </a:t>
            </a:r>
            <a:endParaRPr lang="fr-FR" sz="1200" dirty="0">
              <a:solidFill>
                <a:srgbClr val="FFFF00"/>
              </a:solidFill>
            </a:endParaRPr>
          </a:p>
        </p:txBody>
      </p:sp>
      <p:sp>
        <p:nvSpPr>
          <p:cNvPr id="25" name="ZoneTexte 24">
            <a:extLst>
              <a:ext uri="{FF2B5EF4-FFF2-40B4-BE49-F238E27FC236}">
                <a16:creationId xmlns:a16="http://schemas.microsoft.com/office/drawing/2014/main" id="{03DACB20-4F48-AF57-7DAB-645B26B6D254}"/>
              </a:ext>
            </a:extLst>
          </p:cNvPr>
          <p:cNvSpPr txBox="1"/>
          <p:nvPr/>
        </p:nvSpPr>
        <p:spPr>
          <a:xfrm>
            <a:off x="7546413" y="3297179"/>
            <a:ext cx="4327491" cy="523220"/>
          </a:xfrm>
          <a:prstGeom prst="rect">
            <a:avLst/>
          </a:prstGeom>
          <a:solidFill>
            <a:schemeClr val="tx1">
              <a:lumMod val="85000"/>
              <a:lumOff val="15000"/>
            </a:schemeClr>
          </a:solidFill>
        </p:spPr>
        <p:txBody>
          <a:bodyPr wrap="square">
            <a:spAutoFit/>
          </a:bodyPr>
          <a:lstStyle/>
          <a:p>
            <a:r>
              <a:rPr lang="en-US" sz="1400" dirty="0" err="1">
                <a:solidFill>
                  <a:schemeClr val="bg1"/>
                </a:solidFill>
                <a:latin typeface="Courier New" panose="02070309020205020404" pitchFamily="49" charset="0"/>
                <a:cs typeface="Courier New" panose="02070309020205020404" pitchFamily="49" charset="0"/>
              </a:rPr>
              <a:t>ServerName</a:t>
            </a:r>
            <a:r>
              <a:rPr lang="en-US" sz="1400" dirty="0">
                <a:solidFill>
                  <a:schemeClr val="bg1"/>
                </a:solidFill>
                <a:latin typeface="Courier New" panose="02070309020205020404" pitchFamily="49" charset="0"/>
                <a:cs typeface="Courier New" panose="02070309020205020404" pitchFamily="49" charset="0"/>
              </a:rPr>
              <a:t> {{ </a:t>
            </a:r>
            <a:r>
              <a:rPr lang="en-US" sz="1400" dirty="0" err="1">
                <a:solidFill>
                  <a:schemeClr val="bg1"/>
                </a:solidFill>
                <a:latin typeface="Courier New" panose="02070309020205020404" pitchFamily="49" charset="0"/>
                <a:cs typeface="Courier New" panose="02070309020205020404" pitchFamily="49" charset="0"/>
              </a:rPr>
              <a:t>ansible_hostname</a:t>
            </a:r>
            <a:r>
              <a:rPr lang="en-US" sz="1400" dirty="0">
                <a:solidFill>
                  <a:schemeClr val="bg1"/>
                </a:solidFill>
                <a:latin typeface="Courier New" panose="02070309020205020404" pitchFamily="49" charset="0"/>
                <a:cs typeface="Courier New" panose="02070309020205020404" pitchFamily="49" charset="0"/>
              </a:rPr>
              <a:t> }}</a:t>
            </a:r>
          </a:p>
          <a:p>
            <a:r>
              <a:rPr lang="en-US" sz="1400" dirty="0" err="1">
                <a:solidFill>
                  <a:schemeClr val="bg1"/>
                </a:solidFill>
                <a:latin typeface="Courier New" panose="02070309020205020404" pitchFamily="49" charset="0"/>
                <a:cs typeface="Courier New" panose="02070309020205020404" pitchFamily="49" charset="0"/>
              </a:rPr>
              <a:t>DocumentRoot</a:t>
            </a:r>
            <a:r>
              <a:rPr lang="en-US" sz="1400" dirty="0">
                <a:solidFill>
                  <a:schemeClr val="bg1"/>
                </a:solidFill>
                <a:latin typeface="Courier New" panose="02070309020205020404" pitchFamily="49" charset="0"/>
                <a:cs typeface="Courier New" panose="02070309020205020404" pitchFamily="49" charset="0"/>
              </a:rPr>
              <a:t> /var/www/html</a:t>
            </a:r>
          </a:p>
        </p:txBody>
      </p:sp>
      <p:sp>
        <p:nvSpPr>
          <p:cNvPr id="30" name="ZoneTexte 29">
            <a:extLst>
              <a:ext uri="{FF2B5EF4-FFF2-40B4-BE49-F238E27FC236}">
                <a16:creationId xmlns:a16="http://schemas.microsoft.com/office/drawing/2014/main" id="{65B1C973-871C-70A8-CAB6-273364ABA5F9}"/>
              </a:ext>
            </a:extLst>
          </p:cNvPr>
          <p:cNvSpPr txBox="1"/>
          <p:nvPr/>
        </p:nvSpPr>
        <p:spPr>
          <a:xfrm>
            <a:off x="7546412" y="4063936"/>
            <a:ext cx="4327491" cy="954107"/>
          </a:xfrm>
          <a:prstGeom prst="rect">
            <a:avLst/>
          </a:prstGeom>
          <a:solidFill>
            <a:schemeClr val="tx1">
              <a:lumMod val="85000"/>
              <a:lumOff val="15000"/>
            </a:schemeClr>
          </a:solidFill>
        </p:spPr>
        <p:txBody>
          <a:bodyPr wrap="square">
            <a:spAutoFit/>
          </a:bodyPr>
          <a:lstStyle/>
          <a:p>
            <a:r>
              <a:rPr lang="en-US" sz="1400" dirty="0">
                <a:solidFill>
                  <a:schemeClr val="bg1"/>
                </a:solidFill>
                <a:latin typeface="Courier New" panose="02070309020205020404" pitchFamily="49" charset="0"/>
                <a:cs typeface="Courier New" panose="02070309020205020404" pitchFamily="49" charset="0"/>
              </a:rPr>
              <a:t>&lt;html&gt;</a:t>
            </a:r>
          </a:p>
          <a:p>
            <a:r>
              <a:rPr lang="en-US" sz="1400" dirty="0">
                <a:solidFill>
                  <a:schemeClr val="bg1"/>
                </a:solidFill>
                <a:latin typeface="Courier New" panose="02070309020205020404" pitchFamily="49" charset="0"/>
                <a:cs typeface="Courier New" panose="02070309020205020404" pitchFamily="49" charset="0"/>
              </a:rPr>
              <a:t>  &lt;head&gt;&lt;title&gt;Welcome&lt;/title&gt;&lt;/head&gt;</a:t>
            </a:r>
          </a:p>
          <a:p>
            <a:r>
              <a:rPr lang="en-US" sz="1400" dirty="0">
                <a:solidFill>
                  <a:schemeClr val="bg1"/>
                </a:solidFill>
                <a:latin typeface="Courier New" panose="02070309020205020404" pitchFamily="49" charset="0"/>
                <a:cs typeface="Courier New" panose="02070309020205020404" pitchFamily="49" charset="0"/>
              </a:rPr>
              <a:t>  &lt;body&gt;&lt;h1&gt;It works!&lt;/h1&gt;&lt;/body&gt;</a:t>
            </a:r>
          </a:p>
          <a:p>
            <a:r>
              <a:rPr lang="en-US" sz="1400" dirty="0">
                <a:solidFill>
                  <a:schemeClr val="bg1"/>
                </a:solidFill>
                <a:latin typeface="Courier New" panose="02070309020205020404" pitchFamily="49" charset="0"/>
                <a:cs typeface="Courier New" panose="02070309020205020404" pitchFamily="49" charset="0"/>
              </a:rPr>
              <a:t>&lt;/html&gt;</a:t>
            </a:r>
          </a:p>
        </p:txBody>
      </p:sp>
      <p:sp>
        <p:nvSpPr>
          <p:cNvPr id="33" name="ZoneTexte 32">
            <a:extLst>
              <a:ext uri="{FF2B5EF4-FFF2-40B4-BE49-F238E27FC236}">
                <a16:creationId xmlns:a16="http://schemas.microsoft.com/office/drawing/2014/main" id="{6782F7AD-CAF1-B296-B14F-F00EF9F4F9D5}"/>
              </a:ext>
            </a:extLst>
          </p:cNvPr>
          <p:cNvSpPr txBox="1"/>
          <p:nvPr/>
        </p:nvSpPr>
        <p:spPr>
          <a:xfrm>
            <a:off x="7534120" y="5168764"/>
            <a:ext cx="4327491" cy="1169551"/>
          </a:xfrm>
          <a:prstGeom prst="rect">
            <a:avLst/>
          </a:prstGeom>
          <a:solidFill>
            <a:schemeClr val="tx1">
              <a:lumMod val="85000"/>
              <a:lumOff val="15000"/>
            </a:schemeClr>
          </a:solidFill>
        </p:spPr>
        <p:txBody>
          <a:bodyPr wrap="square">
            <a:spAutoFit/>
          </a:bodyPr>
          <a:lstStyle/>
          <a:p>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 name: Apply webserver role</a:t>
            </a:r>
          </a:p>
          <a:p>
            <a:r>
              <a:rPr lang="en-US" sz="1400" dirty="0">
                <a:solidFill>
                  <a:schemeClr val="bg1"/>
                </a:solidFill>
                <a:latin typeface="Courier New" panose="02070309020205020404" pitchFamily="49" charset="0"/>
                <a:cs typeface="Courier New" panose="02070309020205020404" pitchFamily="49" charset="0"/>
              </a:rPr>
              <a:t>  hosts: webservers</a:t>
            </a:r>
          </a:p>
          <a:p>
            <a:r>
              <a:rPr lang="en-US" sz="1400" dirty="0">
                <a:solidFill>
                  <a:schemeClr val="bg1"/>
                </a:solidFill>
                <a:latin typeface="Courier New" panose="02070309020205020404" pitchFamily="49" charset="0"/>
                <a:cs typeface="Courier New" panose="02070309020205020404" pitchFamily="49" charset="0"/>
              </a:rPr>
              <a:t>  roles:</a:t>
            </a:r>
          </a:p>
          <a:p>
            <a:r>
              <a:rPr lang="en-US" sz="1400" dirty="0">
                <a:solidFill>
                  <a:schemeClr val="bg1"/>
                </a:solidFill>
                <a:latin typeface="Courier New" panose="02070309020205020404" pitchFamily="49" charset="0"/>
                <a:cs typeface="Courier New" panose="02070309020205020404" pitchFamily="49" charset="0"/>
              </a:rPr>
              <a:t>    - webserver</a:t>
            </a:r>
          </a:p>
        </p:txBody>
      </p:sp>
      <p:sp>
        <p:nvSpPr>
          <p:cNvPr id="35" name="ZoneTexte 34">
            <a:extLst>
              <a:ext uri="{FF2B5EF4-FFF2-40B4-BE49-F238E27FC236}">
                <a16:creationId xmlns:a16="http://schemas.microsoft.com/office/drawing/2014/main" id="{189ECDA6-D4AA-9478-7DB3-56814C23A9DD}"/>
              </a:ext>
            </a:extLst>
          </p:cNvPr>
          <p:cNvSpPr txBox="1"/>
          <p:nvPr/>
        </p:nvSpPr>
        <p:spPr>
          <a:xfrm>
            <a:off x="10261526" y="3068001"/>
            <a:ext cx="1809172" cy="276999"/>
          </a:xfrm>
          <a:prstGeom prst="rect">
            <a:avLst/>
          </a:prstGeom>
          <a:noFill/>
        </p:spPr>
        <p:txBody>
          <a:bodyPr wrap="square">
            <a:spAutoFit/>
          </a:bodyPr>
          <a:lstStyle/>
          <a:p>
            <a:r>
              <a:rPr lang="fr-FR" sz="1200" b="1" i="0" dirty="0" err="1">
                <a:solidFill>
                  <a:srgbClr val="FFFF00"/>
                </a:solidFill>
                <a:effectLst/>
                <a:latin typeface="Söhne"/>
              </a:rPr>
              <a:t>templates</a:t>
            </a:r>
            <a:r>
              <a:rPr lang="fr-FR" sz="1200" b="1" i="0" dirty="0">
                <a:solidFill>
                  <a:srgbClr val="FFFF00"/>
                </a:solidFill>
                <a:effectLst/>
                <a:latin typeface="Söhne"/>
              </a:rPr>
              <a:t>/httpd.conf.j2</a:t>
            </a:r>
            <a:endParaRPr lang="fr-FR" sz="1200" dirty="0">
              <a:solidFill>
                <a:srgbClr val="FFFF00"/>
              </a:solidFill>
            </a:endParaRPr>
          </a:p>
        </p:txBody>
      </p:sp>
      <p:sp>
        <p:nvSpPr>
          <p:cNvPr id="37" name="ZoneTexte 36">
            <a:extLst>
              <a:ext uri="{FF2B5EF4-FFF2-40B4-BE49-F238E27FC236}">
                <a16:creationId xmlns:a16="http://schemas.microsoft.com/office/drawing/2014/main" id="{87334816-7C55-FFE8-A478-6FC327CBFB0C}"/>
              </a:ext>
            </a:extLst>
          </p:cNvPr>
          <p:cNvSpPr txBox="1"/>
          <p:nvPr/>
        </p:nvSpPr>
        <p:spPr>
          <a:xfrm>
            <a:off x="10720988" y="3786937"/>
            <a:ext cx="1324708" cy="276999"/>
          </a:xfrm>
          <a:prstGeom prst="rect">
            <a:avLst/>
          </a:prstGeom>
          <a:noFill/>
        </p:spPr>
        <p:txBody>
          <a:bodyPr wrap="square">
            <a:spAutoFit/>
          </a:bodyPr>
          <a:lstStyle/>
          <a:p>
            <a:r>
              <a:rPr lang="fr-FR" sz="1200" b="1" i="0" dirty="0">
                <a:solidFill>
                  <a:srgbClr val="FFFF00"/>
                </a:solidFill>
                <a:effectLst/>
                <a:latin typeface="Söhne"/>
              </a:rPr>
              <a:t>files/index.html </a:t>
            </a:r>
            <a:endParaRPr lang="fr-FR" sz="1200" dirty="0">
              <a:solidFill>
                <a:srgbClr val="FFFF00"/>
              </a:solidFill>
            </a:endParaRPr>
          </a:p>
        </p:txBody>
      </p:sp>
      <p:sp>
        <p:nvSpPr>
          <p:cNvPr id="39" name="ZoneTexte 38">
            <a:extLst>
              <a:ext uri="{FF2B5EF4-FFF2-40B4-BE49-F238E27FC236}">
                <a16:creationId xmlns:a16="http://schemas.microsoft.com/office/drawing/2014/main" id="{5E109549-1E57-5952-4BCA-1AA15FC4A844}"/>
              </a:ext>
            </a:extLst>
          </p:cNvPr>
          <p:cNvSpPr txBox="1"/>
          <p:nvPr/>
        </p:nvSpPr>
        <p:spPr>
          <a:xfrm>
            <a:off x="96918" y="5529265"/>
            <a:ext cx="7690338" cy="830997"/>
          </a:xfrm>
          <a:prstGeom prst="rect">
            <a:avLst/>
          </a:prstGeom>
          <a:noFill/>
        </p:spPr>
        <p:txBody>
          <a:bodyPr wrap="square">
            <a:spAutoFit/>
          </a:bodyPr>
          <a:lstStyle/>
          <a:p>
            <a:r>
              <a:rPr lang="fr-FR" sz="1600" b="0" i="0" dirty="0">
                <a:solidFill>
                  <a:schemeClr val="bg1"/>
                </a:solidFill>
                <a:effectLst/>
                <a:latin typeface="Söhne"/>
              </a:rPr>
              <a:t>Les rôles Ansible facilitent donc l'organisation, la réutilisation et la maintenance des configurations et déploiements, permettant de gérer des environnements complexes de manière efficace et cohérente.</a:t>
            </a:r>
            <a:endParaRPr lang="fr-FR" sz="1600" dirty="0">
              <a:solidFill>
                <a:schemeClr val="bg1"/>
              </a:solidFill>
            </a:endParaRPr>
          </a:p>
        </p:txBody>
      </p:sp>
    </p:spTree>
    <p:extLst>
      <p:ext uri="{BB962C8B-B14F-4D97-AF65-F5344CB8AC3E}">
        <p14:creationId xmlns:p14="http://schemas.microsoft.com/office/powerpoint/2010/main" val="4246523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566C8AA-81C0-CF38-85B4-683426BC3934}"/>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3" name="Espace réservé du pied de page 2">
            <a:extLst>
              <a:ext uri="{FF2B5EF4-FFF2-40B4-BE49-F238E27FC236}">
                <a16:creationId xmlns:a16="http://schemas.microsoft.com/office/drawing/2014/main" id="{48989E30-3DB0-6AB1-9378-A7342807AB8C}"/>
              </a:ext>
            </a:extLst>
          </p:cNvPr>
          <p:cNvSpPr>
            <a:spLocks noGrp="1"/>
          </p:cNvSpPr>
          <p:nvPr>
            <p:ph type="ftr" sz="quarter" idx="11"/>
          </p:nvPr>
        </p:nvSpPr>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4" name="Espace réservé du numéro de diapositive 3">
            <a:extLst>
              <a:ext uri="{FF2B5EF4-FFF2-40B4-BE49-F238E27FC236}">
                <a16:creationId xmlns:a16="http://schemas.microsoft.com/office/drawing/2014/main" id="{02974360-F0B5-516A-1F02-52C4A17AABDA}"/>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7</a:t>
            </a:fld>
            <a:endParaRPr lang="fr-FR" b="1" dirty="0">
              <a:solidFill>
                <a:schemeClr val="tx2">
                  <a:lumMod val="10000"/>
                  <a:lumOff val="90000"/>
                </a:schemeClr>
              </a:solidFill>
            </a:endParaRPr>
          </a:p>
        </p:txBody>
      </p:sp>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E1758BF0-E978-BF66-9D50-5FF650B2CAF6}"/>
              </a:ext>
            </a:extLst>
          </p:cNvPr>
          <p:cNvSpPr txBox="1"/>
          <p:nvPr/>
        </p:nvSpPr>
        <p:spPr>
          <a:xfrm>
            <a:off x="381123" y="1084108"/>
            <a:ext cx="3825529" cy="1138838"/>
          </a:xfrm>
          <a:prstGeom prst="rect">
            <a:avLst/>
          </a:prstGeom>
          <a:noFill/>
        </p:spPr>
        <p:txBody>
          <a:bodyPr wrap="square">
            <a:spAutoFit/>
          </a:bodyPr>
          <a:lstStyle/>
          <a:p>
            <a:pPr algn="just">
              <a:lnSpc>
                <a:spcPct val="150000"/>
              </a:lnSpc>
            </a:pPr>
            <a:r>
              <a:rPr lang="fr-FR" sz="2400" b="1" dirty="0" err="1">
                <a:solidFill>
                  <a:schemeClr val="bg1"/>
                </a:solidFill>
                <a:latin typeface="Abadi Extra Light" panose="020B0204020104020204" pitchFamily="34" charset="0"/>
              </a:rPr>
              <a:t>Tmux</a:t>
            </a:r>
            <a:r>
              <a:rPr lang="fr-FR" sz="2400" b="1" dirty="0">
                <a:solidFill>
                  <a:schemeClr val="bg1"/>
                </a:solidFill>
                <a:latin typeface="Abadi Extra Light" panose="020B0204020104020204" pitchFamily="34" charset="0"/>
              </a:rPr>
              <a:t> </a:t>
            </a:r>
            <a:r>
              <a:rPr lang="fr-FR" sz="2400" dirty="0">
                <a:solidFill>
                  <a:schemeClr val="bg1"/>
                </a:solidFill>
                <a:latin typeface="Abadi Extra Light" panose="020B0204020104020204" pitchFamily="34" charset="0"/>
              </a:rPr>
              <a:t>vous </a:t>
            </a:r>
            <a:r>
              <a:rPr lang="fr-FR" sz="2400" dirty="0">
                <a:solidFill>
                  <a:schemeClr val="bg1"/>
                </a:solidFill>
                <a:latin typeface="Calibri" panose="020F0502020204030204" pitchFamily="34" charset="0"/>
                <a:cs typeface="Calibri" panose="020F0502020204030204" pitchFamily="34" charset="0"/>
              </a:rPr>
              <a:t>permet</a:t>
            </a:r>
            <a:r>
              <a:rPr lang="fr-FR" sz="2400" dirty="0">
                <a:solidFill>
                  <a:schemeClr val="bg1"/>
                </a:solidFill>
                <a:latin typeface="Abadi Extra Light" panose="020B0204020104020204" pitchFamily="34" charset="0"/>
              </a:rPr>
              <a:t> d’avoir des terminaux dans des terminaux </a:t>
            </a:r>
          </a:p>
        </p:txBody>
      </p:sp>
      <mc:AlternateContent xmlns:mc="http://schemas.openxmlformats.org/markup-compatibility/2006" xmlns:p14="http://schemas.microsoft.com/office/powerpoint/2010/main">
        <mc:Choice Requires="p14">
          <p:contentPart p14:bwMode="auto" r:id="rId3">
            <p14:nvContentPartPr>
              <p14:cNvPr id="56" name="Encre 55">
                <a:extLst>
                  <a:ext uri="{FF2B5EF4-FFF2-40B4-BE49-F238E27FC236}">
                    <a16:creationId xmlns:a16="http://schemas.microsoft.com/office/drawing/2014/main" id="{E0C6E3CA-00B1-D59D-6106-2EF173F571B5}"/>
                  </a:ext>
                </a:extLst>
              </p14:cNvPr>
              <p14:cNvContentPartPr/>
              <p14:nvPr/>
            </p14:nvContentPartPr>
            <p14:xfrm>
              <a:off x="2619600" y="1365048"/>
              <a:ext cx="94680" cy="177120"/>
            </p14:xfrm>
          </p:contentPart>
        </mc:Choice>
        <mc:Fallback xmlns="">
          <p:pic>
            <p:nvPicPr>
              <p:cNvPr id="56" name="Encre 55">
                <a:extLst>
                  <a:ext uri="{FF2B5EF4-FFF2-40B4-BE49-F238E27FC236}">
                    <a16:creationId xmlns:a16="http://schemas.microsoft.com/office/drawing/2014/main" id="{E0C6E3CA-00B1-D59D-6106-2EF173F571B5}"/>
                  </a:ext>
                </a:extLst>
              </p:cNvPr>
              <p:cNvPicPr/>
              <p:nvPr/>
            </p:nvPicPr>
            <p:blipFill>
              <a:blip r:embed="rId4"/>
              <a:stretch>
                <a:fillRect/>
              </a:stretch>
            </p:blipFill>
            <p:spPr>
              <a:xfrm>
                <a:off x="2610960" y="1356408"/>
                <a:ext cx="112320" cy="194760"/>
              </a:xfrm>
              <a:prstGeom prst="rect">
                <a:avLst/>
              </a:prstGeom>
            </p:spPr>
          </p:pic>
        </mc:Fallback>
      </mc:AlternateContent>
      <p:grpSp>
        <p:nvGrpSpPr>
          <p:cNvPr id="1100" name="Groupe 1099">
            <a:extLst>
              <a:ext uri="{FF2B5EF4-FFF2-40B4-BE49-F238E27FC236}">
                <a16:creationId xmlns:a16="http://schemas.microsoft.com/office/drawing/2014/main" id="{71AE3DCF-500B-6604-E2F4-F89391F26858}"/>
              </a:ext>
            </a:extLst>
          </p:cNvPr>
          <p:cNvGrpSpPr/>
          <p:nvPr/>
        </p:nvGrpSpPr>
        <p:grpSpPr>
          <a:xfrm>
            <a:off x="4694929" y="1183856"/>
            <a:ext cx="7493542" cy="4502938"/>
            <a:chOff x="3680880" y="1496537"/>
            <a:chExt cx="7493542" cy="4502938"/>
          </a:xfrm>
        </p:grpSpPr>
        <p:grpSp>
          <p:nvGrpSpPr>
            <p:cNvPr id="1027" name="Groupe 1026">
              <a:extLst>
                <a:ext uri="{FF2B5EF4-FFF2-40B4-BE49-F238E27FC236}">
                  <a16:creationId xmlns:a16="http://schemas.microsoft.com/office/drawing/2014/main" id="{53BFC33C-9E73-F9CE-8F50-F371D9239709}"/>
                </a:ext>
              </a:extLst>
            </p:cNvPr>
            <p:cNvGrpSpPr/>
            <p:nvPr/>
          </p:nvGrpSpPr>
          <p:grpSpPr>
            <a:xfrm>
              <a:off x="9794105" y="1496537"/>
              <a:ext cx="1266115" cy="1269611"/>
              <a:chOff x="9535997" y="1365048"/>
              <a:chExt cx="1266115" cy="1269611"/>
            </a:xfrm>
          </p:grpSpPr>
          <p:pic>
            <p:nvPicPr>
              <p:cNvPr id="1046" name="Picture 22" descr="Serveur - Icônes la technologie gratuites">
                <a:extLst>
                  <a:ext uri="{FF2B5EF4-FFF2-40B4-BE49-F238E27FC236}">
                    <a16:creationId xmlns:a16="http://schemas.microsoft.com/office/drawing/2014/main" id="{4672853A-19EE-1739-109D-175CC35CA349}"/>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35997" y="1672825"/>
                <a:ext cx="961834" cy="961834"/>
              </a:xfrm>
              <a:prstGeom prst="rect">
                <a:avLst/>
              </a:prstGeom>
              <a:noFill/>
              <a:extLst>
                <a:ext uri="{909E8E84-426E-40DD-AFC4-6F175D3DCCD1}">
                  <a14:hiddenFill xmlns:a14="http://schemas.microsoft.com/office/drawing/2010/main">
                    <a:solidFill>
                      <a:srgbClr val="FFFFFF"/>
                    </a:solidFill>
                  </a14:hiddenFill>
                </a:ext>
              </a:extLst>
            </p:spPr>
          </p:pic>
          <p:sp>
            <p:nvSpPr>
              <p:cNvPr id="1025" name="ZoneTexte 1024">
                <a:extLst>
                  <a:ext uri="{FF2B5EF4-FFF2-40B4-BE49-F238E27FC236}">
                    <a16:creationId xmlns:a16="http://schemas.microsoft.com/office/drawing/2014/main" id="{DDCD7125-DB44-253F-B32E-56C9BB4E240C}"/>
                  </a:ext>
                </a:extLst>
              </p:cNvPr>
              <p:cNvSpPr txBox="1"/>
              <p:nvPr/>
            </p:nvSpPr>
            <p:spPr>
              <a:xfrm>
                <a:off x="9546336" y="1365048"/>
                <a:ext cx="1255776" cy="307777"/>
              </a:xfrm>
              <a:prstGeom prst="rect">
                <a:avLst/>
              </a:prstGeom>
              <a:noFill/>
            </p:spPr>
            <p:txBody>
              <a:bodyPr wrap="square" rtlCol="0">
                <a:spAutoFit/>
              </a:bodyPr>
              <a:lstStyle/>
              <a:p>
                <a:r>
                  <a:rPr lang="fr-FR" sz="1400" dirty="0">
                    <a:solidFill>
                      <a:srgbClr val="FFFF00"/>
                    </a:solidFill>
                  </a:rPr>
                  <a:t>Serveur 1</a:t>
                </a:r>
              </a:p>
            </p:txBody>
          </p:sp>
        </p:grpSp>
        <p:grpSp>
          <p:nvGrpSpPr>
            <p:cNvPr id="1029" name="Groupe 1028">
              <a:extLst>
                <a:ext uri="{FF2B5EF4-FFF2-40B4-BE49-F238E27FC236}">
                  <a16:creationId xmlns:a16="http://schemas.microsoft.com/office/drawing/2014/main" id="{C6057F98-9B52-AB1D-719C-46B1D2AF61EB}"/>
                </a:ext>
              </a:extLst>
            </p:cNvPr>
            <p:cNvGrpSpPr/>
            <p:nvPr/>
          </p:nvGrpSpPr>
          <p:grpSpPr>
            <a:xfrm>
              <a:off x="9835155" y="3052051"/>
              <a:ext cx="1266115" cy="1269611"/>
              <a:chOff x="9535997" y="1365048"/>
              <a:chExt cx="1266115" cy="1269611"/>
            </a:xfrm>
          </p:grpSpPr>
          <p:pic>
            <p:nvPicPr>
              <p:cNvPr id="1031" name="Picture 22" descr="Serveur - Icônes la technologie gratuites">
                <a:extLst>
                  <a:ext uri="{FF2B5EF4-FFF2-40B4-BE49-F238E27FC236}">
                    <a16:creationId xmlns:a16="http://schemas.microsoft.com/office/drawing/2014/main" id="{945A7B71-638E-A044-76A5-1A37CC36A581}"/>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35997" y="1672825"/>
                <a:ext cx="961834" cy="961834"/>
              </a:xfrm>
              <a:prstGeom prst="rect">
                <a:avLst/>
              </a:prstGeom>
              <a:noFill/>
              <a:extLst>
                <a:ext uri="{909E8E84-426E-40DD-AFC4-6F175D3DCCD1}">
                  <a14:hiddenFill xmlns:a14="http://schemas.microsoft.com/office/drawing/2010/main">
                    <a:solidFill>
                      <a:srgbClr val="FFFFFF"/>
                    </a:solidFill>
                  </a14:hiddenFill>
                </a:ext>
              </a:extLst>
            </p:spPr>
          </p:pic>
          <p:sp>
            <p:nvSpPr>
              <p:cNvPr id="1033" name="ZoneTexte 1032">
                <a:extLst>
                  <a:ext uri="{FF2B5EF4-FFF2-40B4-BE49-F238E27FC236}">
                    <a16:creationId xmlns:a16="http://schemas.microsoft.com/office/drawing/2014/main" id="{9BA5384E-CF3C-74B8-7D9F-1312FBADCCC2}"/>
                  </a:ext>
                </a:extLst>
              </p:cNvPr>
              <p:cNvSpPr txBox="1"/>
              <p:nvPr/>
            </p:nvSpPr>
            <p:spPr>
              <a:xfrm>
                <a:off x="9546336" y="1365048"/>
                <a:ext cx="1255776" cy="307777"/>
              </a:xfrm>
              <a:prstGeom prst="rect">
                <a:avLst/>
              </a:prstGeom>
              <a:noFill/>
            </p:spPr>
            <p:txBody>
              <a:bodyPr wrap="square" rtlCol="0">
                <a:spAutoFit/>
              </a:bodyPr>
              <a:lstStyle/>
              <a:p>
                <a:r>
                  <a:rPr lang="fr-FR" sz="1400" dirty="0">
                    <a:solidFill>
                      <a:srgbClr val="FFFF00"/>
                    </a:solidFill>
                  </a:rPr>
                  <a:t>Serveur 2</a:t>
                </a:r>
              </a:p>
            </p:txBody>
          </p:sp>
        </p:grpSp>
        <p:grpSp>
          <p:nvGrpSpPr>
            <p:cNvPr id="1035" name="Groupe 1034">
              <a:extLst>
                <a:ext uri="{FF2B5EF4-FFF2-40B4-BE49-F238E27FC236}">
                  <a16:creationId xmlns:a16="http://schemas.microsoft.com/office/drawing/2014/main" id="{65E91423-1147-7EBD-E662-4683EEFC2B8E}"/>
                </a:ext>
              </a:extLst>
            </p:cNvPr>
            <p:cNvGrpSpPr/>
            <p:nvPr/>
          </p:nvGrpSpPr>
          <p:grpSpPr>
            <a:xfrm>
              <a:off x="9908307" y="4729864"/>
              <a:ext cx="1266115" cy="1269611"/>
              <a:chOff x="9535997" y="1365048"/>
              <a:chExt cx="1266115" cy="1269611"/>
            </a:xfrm>
          </p:grpSpPr>
          <p:pic>
            <p:nvPicPr>
              <p:cNvPr id="1037" name="Picture 22" descr="Serveur - Icônes la technologie gratuites">
                <a:extLst>
                  <a:ext uri="{FF2B5EF4-FFF2-40B4-BE49-F238E27FC236}">
                    <a16:creationId xmlns:a16="http://schemas.microsoft.com/office/drawing/2014/main" id="{6130F3B5-99A1-FDEC-5EC7-1D62BA361CF6}"/>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35997" y="1672825"/>
                <a:ext cx="961834" cy="961834"/>
              </a:xfrm>
              <a:prstGeom prst="rect">
                <a:avLst/>
              </a:prstGeom>
              <a:noFill/>
              <a:extLst>
                <a:ext uri="{909E8E84-426E-40DD-AFC4-6F175D3DCCD1}">
                  <a14:hiddenFill xmlns:a14="http://schemas.microsoft.com/office/drawing/2010/main">
                    <a:solidFill>
                      <a:srgbClr val="FFFFFF"/>
                    </a:solidFill>
                  </a14:hiddenFill>
                </a:ext>
              </a:extLst>
            </p:spPr>
          </p:pic>
          <p:sp>
            <p:nvSpPr>
              <p:cNvPr id="1039" name="ZoneTexte 1038">
                <a:extLst>
                  <a:ext uri="{FF2B5EF4-FFF2-40B4-BE49-F238E27FC236}">
                    <a16:creationId xmlns:a16="http://schemas.microsoft.com/office/drawing/2014/main" id="{93AC6C94-E09D-1066-5B04-5805F53DC3E8}"/>
                  </a:ext>
                </a:extLst>
              </p:cNvPr>
              <p:cNvSpPr txBox="1"/>
              <p:nvPr/>
            </p:nvSpPr>
            <p:spPr>
              <a:xfrm>
                <a:off x="9546336" y="1365048"/>
                <a:ext cx="1255776" cy="307777"/>
              </a:xfrm>
              <a:prstGeom prst="rect">
                <a:avLst/>
              </a:prstGeom>
              <a:noFill/>
            </p:spPr>
            <p:txBody>
              <a:bodyPr wrap="square" rtlCol="0">
                <a:spAutoFit/>
              </a:bodyPr>
              <a:lstStyle/>
              <a:p>
                <a:r>
                  <a:rPr lang="fr-FR" sz="1400" dirty="0">
                    <a:solidFill>
                      <a:srgbClr val="FFFF00"/>
                    </a:solidFill>
                  </a:rPr>
                  <a:t>Serveur 3</a:t>
                </a:r>
              </a:p>
            </p:txBody>
          </p:sp>
        </p:grpSp>
        <mc:AlternateContent xmlns:mc="http://schemas.openxmlformats.org/markup-compatibility/2006" xmlns:p14="http://schemas.microsoft.com/office/powerpoint/2010/main">
          <mc:Choice Requires="p14">
            <p:contentPart p14:bwMode="auto" r:id="rId6">
              <p14:nvContentPartPr>
                <p14:cNvPr id="1041" name="Encre 1040">
                  <a:extLst>
                    <a:ext uri="{FF2B5EF4-FFF2-40B4-BE49-F238E27FC236}">
                      <a16:creationId xmlns:a16="http://schemas.microsoft.com/office/drawing/2014/main" id="{2BE21110-DBF4-EF49-55F1-C26434520AB0}"/>
                    </a:ext>
                  </a:extLst>
                </p14:cNvPr>
                <p14:cNvContentPartPr/>
                <p14:nvPr/>
              </p14:nvContentPartPr>
              <p14:xfrm>
                <a:off x="3680880" y="2011248"/>
                <a:ext cx="99360" cy="3566520"/>
              </p14:xfrm>
            </p:contentPart>
          </mc:Choice>
          <mc:Fallback xmlns="">
            <p:pic>
              <p:nvPicPr>
                <p:cNvPr id="1041" name="Encre 1040">
                  <a:extLst>
                    <a:ext uri="{FF2B5EF4-FFF2-40B4-BE49-F238E27FC236}">
                      <a16:creationId xmlns:a16="http://schemas.microsoft.com/office/drawing/2014/main" id="{2BE21110-DBF4-EF49-55F1-C26434520AB0}"/>
                    </a:ext>
                  </a:extLst>
                </p:cNvPr>
                <p:cNvPicPr/>
                <p:nvPr/>
              </p:nvPicPr>
              <p:blipFill>
                <a:blip r:embed="rId7"/>
                <a:stretch>
                  <a:fillRect/>
                </a:stretch>
              </p:blipFill>
              <p:spPr>
                <a:xfrm>
                  <a:off x="3672240" y="2002248"/>
                  <a:ext cx="117000" cy="3584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45" name="Encre 1044">
                  <a:extLst>
                    <a:ext uri="{FF2B5EF4-FFF2-40B4-BE49-F238E27FC236}">
                      <a16:creationId xmlns:a16="http://schemas.microsoft.com/office/drawing/2014/main" id="{0F6748FC-BE4F-F396-319B-27C8F345E34E}"/>
                    </a:ext>
                  </a:extLst>
                </p14:cNvPr>
                <p14:cNvContentPartPr/>
                <p14:nvPr/>
              </p14:nvContentPartPr>
              <p14:xfrm>
                <a:off x="3827760" y="1923768"/>
                <a:ext cx="3742200" cy="63720"/>
              </p14:xfrm>
            </p:contentPart>
          </mc:Choice>
          <mc:Fallback xmlns="">
            <p:pic>
              <p:nvPicPr>
                <p:cNvPr id="1045" name="Encre 1044">
                  <a:extLst>
                    <a:ext uri="{FF2B5EF4-FFF2-40B4-BE49-F238E27FC236}">
                      <a16:creationId xmlns:a16="http://schemas.microsoft.com/office/drawing/2014/main" id="{0F6748FC-BE4F-F396-319B-27C8F345E34E}"/>
                    </a:ext>
                  </a:extLst>
                </p:cNvPr>
                <p:cNvPicPr/>
                <p:nvPr/>
              </p:nvPicPr>
              <p:blipFill>
                <a:blip r:embed="rId9"/>
                <a:stretch>
                  <a:fillRect/>
                </a:stretch>
              </p:blipFill>
              <p:spPr>
                <a:xfrm>
                  <a:off x="3819120" y="1914768"/>
                  <a:ext cx="3759840" cy="81360"/>
                </a:xfrm>
                <a:prstGeom prst="rect">
                  <a:avLst/>
                </a:prstGeom>
              </p:spPr>
            </p:pic>
          </mc:Fallback>
        </mc:AlternateContent>
        <p:grpSp>
          <p:nvGrpSpPr>
            <p:cNvPr id="1049" name="Groupe 1048">
              <a:extLst>
                <a:ext uri="{FF2B5EF4-FFF2-40B4-BE49-F238E27FC236}">
                  <a16:creationId xmlns:a16="http://schemas.microsoft.com/office/drawing/2014/main" id="{ED486D1A-CFA2-A1FF-166F-72E41EE03DD3}"/>
                </a:ext>
              </a:extLst>
            </p:cNvPr>
            <p:cNvGrpSpPr/>
            <p:nvPr/>
          </p:nvGrpSpPr>
          <p:grpSpPr>
            <a:xfrm>
              <a:off x="3771960" y="1974888"/>
              <a:ext cx="3811320" cy="3683160"/>
              <a:chOff x="3771960" y="1974888"/>
              <a:chExt cx="3811320" cy="3683160"/>
            </a:xfrm>
          </p:grpSpPr>
          <mc:AlternateContent xmlns:mc="http://schemas.openxmlformats.org/markup-compatibility/2006" xmlns:p14="http://schemas.microsoft.com/office/powerpoint/2010/main">
            <mc:Choice Requires="p14">
              <p:contentPart p14:bwMode="auto" r:id="rId10">
                <p14:nvContentPartPr>
                  <p14:cNvPr id="1047" name="Encre 1046">
                    <a:extLst>
                      <a:ext uri="{FF2B5EF4-FFF2-40B4-BE49-F238E27FC236}">
                        <a16:creationId xmlns:a16="http://schemas.microsoft.com/office/drawing/2014/main" id="{C4B68D4D-E8E7-0A07-2D8F-B2C753332830}"/>
                      </a:ext>
                    </a:extLst>
                  </p14:cNvPr>
                  <p14:cNvContentPartPr/>
                  <p14:nvPr/>
                </p14:nvContentPartPr>
                <p14:xfrm>
                  <a:off x="7496880" y="1974888"/>
                  <a:ext cx="86400" cy="3607920"/>
                </p14:xfrm>
              </p:contentPart>
            </mc:Choice>
            <mc:Fallback xmlns="">
              <p:pic>
                <p:nvPicPr>
                  <p:cNvPr id="1047" name="Encre 1046">
                    <a:extLst>
                      <a:ext uri="{FF2B5EF4-FFF2-40B4-BE49-F238E27FC236}">
                        <a16:creationId xmlns:a16="http://schemas.microsoft.com/office/drawing/2014/main" id="{C4B68D4D-E8E7-0A07-2D8F-B2C753332830}"/>
                      </a:ext>
                    </a:extLst>
                  </p:cNvPr>
                  <p:cNvPicPr/>
                  <p:nvPr/>
                </p:nvPicPr>
                <p:blipFill>
                  <a:blip r:embed="rId11"/>
                  <a:stretch>
                    <a:fillRect/>
                  </a:stretch>
                </p:blipFill>
                <p:spPr>
                  <a:xfrm>
                    <a:off x="7488240" y="1965888"/>
                    <a:ext cx="104040" cy="36255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48" name="Encre 1047">
                    <a:extLst>
                      <a:ext uri="{FF2B5EF4-FFF2-40B4-BE49-F238E27FC236}">
                        <a16:creationId xmlns:a16="http://schemas.microsoft.com/office/drawing/2014/main" id="{FBDF9081-C1B7-D5AB-69F7-DC9BB4C21F13}"/>
                      </a:ext>
                    </a:extLst>
                  </p14:cNvPr>
                  <p14:cNvContentPartPr/>
                  <p14:nvPr/>
                </p14:nvContentPartPr>
                <p14:xfrm>
                  <a:off x="3771960" y="5567688"/>
                  <a:ext cx="3750480" cy="90360"/>
                </p14:xfrm>
              </p:contentPart>
            </mc:Choice>
            <mc:Fallback xmlns="">
              <p:pic>
                <p:nvPicPr>
                  <p:cNvPr id="1048" name="Encre 1047">
                    <a:extLst>
                      <a:ext uri="{FF2B5EF4-FFF2-40B4-BE49-F238E27FC236}">
                        <a16:creationId xmlns:a16="http://schemas.microsoft.com/office/drawing/2014/main" id="{FBDF9081-C1B7-D5AB-69F7-DC9BB4C21F13}"/>
                      </a:ext>
                    </a:extLst>
                  </p:cNvPr>
                  <p:cNvPicPr/>
                  <p:nvPr/>
                </p:nvPicPr>
                <p:blipFill>
                  <a:blip r:embed="rId13"/>
                  <a:stretch>
                    <a:fillRect/>
                  </a:stretch>
                </p:blipFill>
                <p:spPr>
                  <a:xfrm>
                    <a:off x="3763320" y="5559048"/>
                    <a:ext cx="3768120" cy="10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1050" name="Encre 1049">
                  <a:extLst>
                    <a:ext uri="{FF2B5EF4-FFF2-40B4-BE49-F238E27FC236}">
                      <a16:creationId xmlns:a16="http://schemas.microsoft.com/office/drawing/2014/main" id="{43C39EBF-E412-05AC-225F-F7A3D44C16DE}"/>
                    </a:ext>
                  </a:extLst>
                </p14:cNvPr>
                <p14:cNvContentPartPr/>
                <p14:nvPr/>
              </p14:nvContentPartPr>
              <p14:xfrm>
                <a:off x="3815880" y="2108088"/>
                <a:ext cx="3790080" cy="37440"/>
              </p14:xfrm>
            </p:contentPart>
          </mc:Choice>
          <mc:Fallback xmlns="">
            <p:pic>
              <p:nvPicPr>
                <p:cNvPr id="1050" name="Encre 1049">
                  <a:extLst>
                    <a:ext uri="{FF2B5EF4-FFF2-40B4-BE49-F238E27FC236}">
                      <a16:creationId xmlns:a16="http://schemas.microsoft.com/office/drawing/2014/main" id="{43C39EBF-E412-05AC-225F-F7A3D44C16DE}"/>
                    </a:ext>
                  </a:extLst>
                </p:cNvPr>
                <p:cNvPicPr/>
                <p:nvPr/>
              </p:nvPicPr>
              <p:blipFill>
                <a:blip r:embed="rId15"/>
                <a:stretch>
                  <a:fillRect/>
                </a:stretch>
              </p:blipFill>
              <p:spPr>
                <a:xfrm>
                  <a:off x="3807240" y="2099088"/>
                  <a:ext cx="380772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51" name="Encre 1050">
                  <a:extLst>
                    <a:ext uri="{FF2B5EF4-FFF2-40B4-BE49-F238E27FC236}">
                      <a16:creationId xmlns:a16="http://schemas.microsoft.com/office/drawing/2014/main" id="{8DE6A0AB-443E-BD12-F1F4-96185483BAFF}"/>
                    </a:ext>
                  </a:extLst>
                </p14:cNvPr>
                <p14:cNvContentPartPr/>
                <p14:nvPr/>
              </p14:nvContentPartPr>
              <p14:xfrm>
                <a:off x="3900480" y="2242008"/>
                <a:ext cx="3501000" cy="3196440"/>
              </p14:xfrm>
            </p:contentPart>
          </mc:Choice>
          <mc:Fallback xmlns="">
            <p:pic>
              <p:nvPicPr>
                <p:cNvPr id="1051" name="Encre 1050">
                  <a:extLst>
                    <a:ext uri="{FF2B5EF4-FFF2-40B4-BE49-F238E27FC236}">
                      <a16:creationId xmlns:a16="http://schemas.microsoft.com/office/drawing/2014/main" id="{8DE6A0AB-443E-BD12-F1F4-96185483BAFF}"/>
                    </a:ext>
                  </a:extLst>
                </p:cNvPr>
                <p:cNvPicPr/>
                <p:nvPr/>
              </p:nvPicPr>
              <p:blipFill>
                <a:blip r:embed="rId17"/>
                <a:stretch>
                  <a:fillRect/>
                </a:stretch>
              </p:blipFill>
              <p:spPr>
                <a:xfrm>
                  <a:off x="3891840" y="2233368"/>
                  <a:ext cx="3518640" cy="3214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52" name="Encre 1051">
                  <a:extLst>
                    <a:ext uri="{FF2B5EF4-FFF2-40B4-BE49-F238E27FC236}">
                      <a16:creationId xmlns:a16="http://schemas.microsoft.com/office/drawing/2014/main" id="{70FD2D4E-4557-F7B0-A201-E08935EE2391}"/>
                    </a:ext>
                  </a:extLst>
                </p14:cNvPr>
                <p14:cNvContentPartPr/>
                <p14:nvPr/>
              </p14:nvContentPartPr>
              <p14:xfrm>
                <a:off x="4108560" y="5240448"/>
                <a:ext cx="227520" cy="14400"/>
              </p14:xfrm>
            </p:contentPart>
          </mc:Choice>
          <mc:Fallback xmlns="">
            <p:pic>
              <p:nvPicPr>
                <p:cNvPr id="1052" name="Encre 1051">
                  <a:extLst>
                    <a:ext uri="{FF2B5EF4-FFF2-40B4-BE49-F238E27FC236}">
                      <a16:creationId xmlns:a16="http://schemas.microsoft.com/office/drawing/2014/main" id="{70FD2D4E-4557-F7B0-A201-E08935EE2391}"/>
                    </a:ext>
                  </a:extLst>
                </p:cNvPr>
                <p:cNvPicPr/>
                <p:nvPr/>
              </p:nvPicPr>
              <p:blipFill>
                <a:blip r:embed="rId19"/>
                <a:stretch>
                  <a:fillRect/>
                </a:stretch>
              </p:blipFill>
              <p:spPr>
                <a:xfrm>
                  <a:off x="4099560" y="5231448"/>
                  <a:ext cx="24516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056" name="Encre 1055">
                  <a:extLst>
                    <a:ext uri="{FF2B5EF4-FFF2-40B4-BE49-F238E27FC236}">
                      <a16:creationId xmlns:a16="http://schemas.microsoft.com/office/drawing/2014/main" id="{D739CE76-6043-9B32-037D-E9EDECC09C99}"/>
                    </a:ext>
                  </a:extLst>
                </p14:cNvPr>
                <p14:cNvContentPartPr/>
                <p14:nvPr/>
              </p14:nvContentPartPr>
              <p14:xfrm>
                <a:off x="5133840" y="5168808"/>
                <a:ext cx="157680" cy="198000"/>
              </p14:xfrm>
            </p:contentPart>
          </mc:Choice>
          <mc:Fallback xmlns="">
            <p:pic>
              <p:nvPicPr>
                <p:cNvPr id="1056" name="Encre 1055">
                  <a:extLst>
                    <a:ext uri="{FF2B5EF4-FFF2-40B4-BE49-F238E27FC236}">
                      <a16:creationId xmlns:a16="http://schemas.microsoft.com/office/drawing/2014/main" id="{D739CE76-6043-9B32-037D-E9EDECC09C99}"/>
                    </a:ext>
                  </a:extLst>
                </p:cNvPr>
                <p:cNvPicPr/>
                <p:nvPr/>
              </p:nvPicPr>
              <p:blipFill>
                <a:blip r:embed="rId21"/>
                <a:stretch>
                  <a:fillRect/>
                </a:stretch>
              </p:blipFill>
              <p:spPr>
                <a:xfrm>
                  <a:off x="5125200" y="5160168"/>
                  <a:ext cx="17532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058" name="Encre 1057">
                  <a:extLst>
                    <a:ext uri="{FF2B5EF4-FFF2-40B4-BE49-F238E27FC236}">
                      <a16:creationId xmlns:a16="http://schemas.microsoft.com/office/drawing/2014/main" id="{750F8F80-D4FB-573D-3D00-178F7B4FF5E7}"/>
                    </a:ext>
                  </a:extLst>
                </p14:cNvPr>
                <p14:cNvContentPartPr/>
                <p14:nvPr/>
              </p14:nvContentPartPr>
              <p14:xfrm>
                <a:off x="5405640" y="5278968"/>
                <a:ext cx="74160" cy="93600"/>
              </p14:xfrm>
            </p:contentPart>
          </mc:Choice>
          <mc:Fallback xmlns="">
            <p:pic>
              <p:nvPicPr>
                <p:cNvPr id="1058" name="Encre 1057">
                  <a:extLst>
                    <a:ext uri="{FF2B5EF4-FFF2-40B4-BE49-F238E27FC236}">
                      <a16:creationId xmlns:a16="http://schemas.microsoft.com/office/drawing/2014/main" id="{750F8F80-D4FB-573D-3D00-178F7B4FF5E7}"/>
                    </a:ext>
                  </a:extLst>
                </p:cNvPr>
                <p:cNvPicPr/>
                <p:nvPr/>
              </p:nvPicPr>
              <p:blipFill>
                <a:blip r:embed="rId23"/>
                <a:stretch>
                  <a:fillRect/>
                </a:stretch>
              </p:blipFill>
              <p:spPr>
                <a:xfrm>
                  <a:off x="5396640" y="5270328"/>
                  <a:ext cx="9180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060" name="Encre 1059">
                  <a:extLst>
                    <a:ext uri="{FF2B5EF4-FFF2-40B4-BE49-F238E27FC236}">
                      <a16:creationId xmlns:a16="http://schemas.microsoft.com/office/drawing/2014/main" id="{733A8741-17DA-713F-3E2C-D5C9AD2DB631}"/>
                    </a:ext>
                  </a:extLst>
                </p14:cNvPr>
                <p14:cNvContentPartPr/>
                <p14:nvPr/>
              </p14:nvContentPartPr>
              <p14:xfrm>
                <a:off x="5795160" y="5156568"/>
                <a:ext cx="142200" cy="197640"/>
              </p14:xfrm>
            </p:contentPart>
          </mc:Choice>
          <mc:Fallback xmlns="">
            <p:pic>
              <p:nvPicPr>
                <p:cNvPr id="1060" name="Encre 1059">
                  <a:extLst>
                    <a:ext uri="{FF2B5EF4-FFF2-40B4-BE49-F238E27FC236}">
                      <a16:creationId xmlns:a16="http://schemas.microsoft.com/office/drawing/2014/main" id="{733A8741-17DA-713F-3E2C-D5C9AD2DB631}"/>
                    </a:ext>
                  </a:extLst>
                </p:cNvPr>
                <p:cNvPicPr/>
                <p:nvPr/>
              </p:nvPicPr>
              <p:blipFill>
                <a:blip r:embed="rId25"/>
                <a:stretch>
                  <a:fillRect/>
                </a:stretch>
              </p:blipFill>
              <p:spPr>
                <a:xfrm>
                  <a:off x="5786520" y="5147568"/>
                  <a:ext cx="15984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062" name="Encre 1061">
                  <a:extLst>
                    <a:ext uri="{FF2B5EF4-FFF2-40B4-BE49-F238E27FC236}">
                      <a16:creationId xmlns:a16="http://schemas.microsoft.com/office/drawing/2014/main" id="{FE25787A-D2DC-AEEB-DEDD-E1421E358CA1}"/>
                    </a:ext>
                  </a:extLst>
                </p14:cNvPr>
                <p14:cNvContentPartPr/>
                <p14:nvPr/>
              </p14:nvContentPartPr>
              <p14:xfrm>
                <a:off x="6071280" y="5220288"/>
                <a:ext cx="112320" cy="131400"/>
              </p14:xfrm>
            </p:contentPart>
          </mc:Choice>
          <mc:Fallback xmlns="">
            <p:pic>
              <p:nvPicPr>
                <p:cNvPr id="1062" name="Encre 1061">
                  <a:extLst>
                    <a:ext uri="{FF2B5EF4-FFF2-40B4-BE49-F238E27FC236}">
                      <a16:creationId xmlns:a16="http://schemas.microsoft.com/office/drawing/2014/main" id="{FE25787A-D2DC-AEEB-DEDD-E1421E358CA1}"/>
                    </a:ext>
                  </a:extLst>
                </p:cNvPr>
                <p:cNvPicPr/>
                <p:nvPr/>
              </p:nvPicPr>
              <p:blipFill>
                <a:blip r:embed="rId27"/>
                <a:stretch>
                  <a:fillRect/>
                </a:stretch>
              </p:blipFill>
              <p:spPr>
                <a:xfrm>
                  <a:off x="6062280" y="5211648"/>
                  <a:ext cx="129960" cy="149040"/>
                </a:xfrm>
                <a:prstGeom prst="rect">
                  <a:avLst/>
                </a:prstGeom>
              </p:spPr>
            </p:pic>
          </mc:Fallback>
        </mc:AlternateContent>
        <p:grpSp>
          <p:nvGrpSpPr>
            <p:cNvPr id="1075" name="Groupe 1074">
              <a:extLst>
                <a:ext uri="{FF2B5EF4-FFF2-40B4-BE49-F238E27FC236}">
                  <a16:creationId xmlns:a16="http://schemas.microsoft.com/office/drawing/2014/main" id="{D9BE70A8-820C-2F14-2919-59C9558C6CED}"/>
                </a:ext>
              </a:extLst>
            </p:cNvPr>
            <p:cNvGrpSpPr/>
            <p:nvPr/>
          </p:nvGrpSpPr>
          <p:grpSpPr>
            <a:xfrm>
              <a:off x="8241360" y="2267208"/>
              <a:ext cx="1436760" cy="573840"/>
              <a:chOff x="8241360" y="2267208"/>
              <a:chExt cx="1436760" cy="573840"/>
            </a:xfrm>
          </p:grpSpPr>
          <mc:AlternateContent xmlns:mc="http://schemas.openxmlformats.org/markup-compatibility/2006" xmlns:p14="http://schemas.microsoft.com/office/powerpoint/2010/main">
            <mc:Choice Requires="p14">
              <p:contentPart p14:bwMode="auto" r:id="rId28">
                <p14:nvContentPartPr>
                  <p14:cNvPr id="1070" name="Encre 1069">
                    <a:extLst>
                      <a:ext uri="{FF2B5EF4-FFF2-40B4-BE49-F238E27FC236}">
                        <a16:creationId xmlns:a16="http://schemas.microsoft.com/office/drawing/2014/main" id="{CBBE1884-15C5-FCAE-F108-F38C4B12437E}"/>
                      </a:ext>
                    </a:extLst>
                  </p14:cNvPr>
                  <p14:cNvContentPartPr/>
                  <p14:nvPr/>
                </p14:nvContentPartPr>
                <p14:xfrm>
                  <a:off x="8241360" y="2637288"/>
                  <a:ext cx="410040" cy="203760"/>
                </p14:xfrm>
              </p:contentPart>
            </mc:Choice>
            <mc:Fallback xmlns="">
              <p:pic>
                <p:nvPicPr>
                  <p:cNvPr id="1070" name="Encre 1069">
                    <a:extLst>
                      <a:ext uri="{FF2B5EF4-FFF2-40B4-BE49-F238E27FC236}">
                        <a16:creationId xmlns:a16="http://schemas.microsoft.com/office/drawing/2014/main" id="{CBBE1884-15C5-FCAE-F108-F38C4B12437E}"/>
                      </a:ext>
                    </a:extLst>
                  </p:cNvPr>
                  <p:cNvPicPr/>
                  <p:nvPr/>
                </p:nvPicPr>
                <p:blipFill>
                  <a:blip r:embed="rId29"/>
                  <a:stretch>
                    <a:fillRect/>
                  </a:stretch>
                </p:blipFill>
                <p:spPr>
                  <a:xfrm>
                    <a:off x="8232720" y="2628648"/>
                    <a:ext cx="42768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072" name="Encre 1071">
                    <a:extLst>
                      <a:ext uri="{FF2B5EF4-FFF2-40B4-BE49-F238E27FC236}">
                        <a16:creationId xmlns:a16="http://schemas.microsoft.com/office/drawing/2014/main" id="{6A3B9B29-8FF6-9512-2586-B49FB874C330}"/>
                      </a:ext>
                    </a:extLst>
                  </p14:cNvPr>
                  <p14:cNvContentPartPr/>
                  <p14:nvPr/>
                </p14:nvContentPartPr>
                <p14:xfrm>
                  <a:off x="8814840" y="2307528"/>
                  <a:ext cx="819720" cy="277200"/>
                </p14:xfrm>
              </p:contentPart>
            </mc:Choice>
            <mc:Fallback xmlns="">
              <p:pic>
                <p:nvPicPr>
                  <p:cNvPr id="1072" name="Encre 1071">
                    <a:extLst>
                      <a:ext uri="{FF2B5EF4-FFF2-40B4-BE49-F238E27FC236}">
                        <a16:creationId xmlns:a16="http://schemas.microsoft.com/office/drawing/2014/main" id="{6A3B9B29-8FF6-9512-2586-B49FB874C330}"/>
                      </a:ext>
                    </a:extLst>
                  </p:cNvPr>
                  <p:cNvPicPr/>
                  <p:nvPr/>
                </p:nvPicPr>
                <p:blipFill>
                  <a:blip r:embed="rId31"/>
                  <a:stretch>
                    <a:fillRect/>
                  </a:stretch>
                </p:blipFill>
                <p:spPr>
                  <a:xfrm>
                    <a:off x="8805840" y="2298888"/>
                    <a:ext cx="83736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074" name="Encre 1073">
                    <a:extLst>
                      <a:ext uri="{FF2B5EF4-FFF2-40B4-BE49-F238E27FC236}">
                        <a16:creationId xmlns:a16="http://schemas.microsoft.com/office/drawing/2014/main" id="{39F80A02-CEFB-0DCD-2F9F-1DBF71188A04}"/>
                      </a:ext>
                    </a:extLst>
                  </p14:cNvPr>
                  <p14:cNvContentPartPr/>
                  <p14:nvPr/>
                </p14:nvContentPartPr>
                <p14:xfrm>
                  <a:off x="9509640" y="2267208"/>
                  <a:ext cx="168480" cy="173880"/>
                </p14:xfrm>
              </p:contentPart>
            </mc:Choice>
            <mc:Fallback xmlns="">
              <p:pic>
                <p:nvPicPr>
                  <p:cNvPr id="1074" name="Encre 1073">
                    <a:extLst>
                      <a:ext uri="{FF2B5EF4-FFF2-40B4-BE49-F238E27FC236}">
                        <a16:creationId xmlns:a16="http://schemas.microsoft.com/office/drawing/2014/main" id="{39F80A02-CEFB-0DCD-2F9F-1DBF71188A04}"/>
                      </a:ext>
                    </a:extLst>
                  </p:cNvPr>
                  <p:cNvPicPr/>
                  <p:nvPr/>
                </p:nvPicPr>
                <p:blipFill>
                  <a:blip r:embed="rId33"/>
                  <a:stretch>
                    <a:fillRect/>
                  </a:stretch>
                </p:blipFill>
                <p:spPr>
                  <a:xfrm>
                    <a:off x="9500640" y="2258208"/>
                    <a:ext cx="186120" cy="191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1053" name="Encre 1052">
                  <a:extLst>
                    <a:ext uri="{FF2B5EF4-FFF2-40B4-BE49-F238E27FC236}">
                      <a16:creationId xmlns:a16="http://schemas.microsoft.com/office/drawing/2014/main" id="{71DB5FCB-B362-4007-4D13-25ADB75C8F2D}"/>
                    </a:ext>
                  </a:extLst>
                </p14:cNvPr>
                <p14:cNvContentPartPr/>
                <p14:nvPr/>
              </p14:nvContentPartPr>
              <p14:xfrm>
                <a:off x="4616160" y="5144688"/>
                <a:ext cx="127080" cy="184680"/>
              </p14:xfrm>
            </p:contentPart>
          </mc:Choice>
          <mc:Fallback xmlns="">
            <p:pic>
              <p:nvPicPr>
                <p:cNvPr id="1053" name="Encre 1052">
                  <a:extLst>
                    <a:ext uri="{FF2B5EF4-FFF2-40B4-BE49-F238E27FC236}">
                      <a16:creationId xmlns:a16="http://schemas.microsoft.com/office/drawing/2014/main" id="{71DB5FCB-B362-4007-4D13-25ADB75C8F2D}"/>
                    </a:ext>
                  </a:extLst>
                </p:cNvPr>
                <p:cNvPicPr/>
                <p:nvPr/>
              </p:nvPicPr>
              <p:blipFill>
                <a:blip r:embed="rId35"/>
                <a:stretch>
                  <a:fillRect/>
                </a:stretch>
              </p:blipFill>
              <p:spPr>
                <a:xfrm>
                  <a:off x="4607520" y="5135688"/>
                  <a:ext cx="14472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054" name="Encre 1053">
                  <a:extLst>
                    <a:ext uri="{FF2B5EF4-FFF2-40B4-BE49-F238E27FC236}">
                      <a16:creationId xmlns:a16="http://schemas.microsoft.com/office/drawing/2014/main" id="{0597EFFB-5B98-740B-E419-3071AC03D40C}"/>
                    </a:ext>
                  </a:extLst>
                </p14:cNvPr>
                <p14:cNvContentPartPr/>
                <p14:nvPr/>
              </p14:nvContentPartPr>
              <p14:xfrm>
                <a:off x="4852320" y="5242248"/>
                <a:ext cx="360" cy="57960"/>
              </p14:xfrm>
            </p:contentPart>
          </mc:Choice>
          <mc:Fallback xmlns="">
            <p:pic>
              <p:nvPicPr>
                <p:cNvPr id="1054" name="Encre 1053">
                  <a:extLst>
                    <a:ext uri="{FF2B5EF4-FFF2-40B4-BE49-F238E27FC236}">
                      <a16:creationId xmlns:a16="http://schemas.microsoft.com/office/drawing/2014/main" id="{0597EFFB-5B98-740B-E419-3071AC03D40C}"/>
                    </a:ext>
                  </a:extLst>
                </p:cNvPr>
                <p:cNvPicPr/>
                <p:nvPr/>
              </p:nvPicPr>
              <p:blipFill>
                <a:blip r:embed="rId37"/>
                <a:stretch>
                  <a:fillRect/>
                </a:stretch>
              </p:blipFill>
              <p:spPr>
                <a:xfrm>
                  <a:off x="4843320" y="5233608"/>
                  <a:ext cx="1800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063" name="Encre 1062">
                  <a:extLst>
                    <a:ext uri="{FF2B5EF4-FFF2-40B4-BE49-F238E27FC236}">
                      <a16:creationId xmlns:a16="http://schemas.microsoft.com/office/drawing/2014/main" id="{9B0209D1-D4E3-F36A-DB2F-860E3BC1DA0F}"/>
                    </a:ext>
                  </a:extLst>
                </p14:cNvPr>
                <p14:cNvContentPartPr/>
                <p14:nvPr/>
              </p14:nvContentPartPr>
              <p14:xfrm>
                <a:off x="4792560" y="5071248"/>
                <a:ext cx="35640" cy="49320"/>
              </p14:xfrm>
            </p:contentPart>
          </mc:Choice>
          <mc:Fallback xmlns="">
            <p:pic>
              <p:nvPicPr>
                <p:cNvPr id="1063" name="Encre 1062">
                  <a:extLst>
                    <a:ext uri="{FF2B5EF4-FFF2-40B4-BE49-F238E27FC236}">
                      <a16:creationId xmlns:a16="http://schemas.microsoft.com/office/drawing/2014/main" id="{9B0209D1-D4E3-F36A-DB2F-860E3BC1DA0F}"/>
                    </a:ext>
                  </a:extLst>
                </p:cNvPr>
                <p:cNvPicPr/>
                <p:nvPr/>
              </p:nvPicPr>
              <p:blipFill>
                <a:blip r:embed="rId39"/>
                <a:stretch>
                  <a:fillRect/>
                </a:stretch>
              </p:blipFill>
              <p:spPr>
                <a:xfrm>
                  <a:off x="4783920" y="5062608"/>
                  <a:ext cx="5328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065" name="Encre 1064">
                  <a:extLst>
                    <a:ext uri="{FF2B5EF4-FFF2-40B4-BE49-F238E27FC236}">
                      <a16:creationId xmlns:a16="http://schemas.microsoft.com/office/drawing/2014/main" id="{8C9A4250-B674-0D32-316C-06537A1F8AC2}"/>
                    </a:ext>
                  </a:extLst>
                </p14:cNvPr>
                <p14:cNvContentPartPr/>
                <p14:nvPr/>
              </p14:nvContentPartPr>
              <p14:xfrm>
                <a:off x="4791120" y="5083848"/>
                <a:ext cx="34560" cy="18720"/>
              </p14:xfrm>
            </p:contentPart>
          </mc:Choice>
          <mc:Fallback xmlns="">
            <p:pic>
              <p:nvPicPr>
                <p:cNvPr id="1065" name="Encre 1064">
                  <a:extLst>
                    <a:ext uri="{FF2B5EF4-FFF2-40B4-BE49-F238E27FC236}">
                      <a16:creationId xmlns:a16="http://schemas.microsoft.com/office/drawing/2014/main" id="{8C9A4250-B674-0D32-316C-06537A1F8AC2}"/>
                    </a:ext>
                  </a:extLst>
                </p:cNvPr>
                <p:cNvPicPr/>
                <p:nvPr/>
              </p:nvPicPr>
              <p:blipFill>
                <a:blip r:embed="rId41"/>
                <a:stretch>
                  <a:fillRect/>
                </a:stretch>
              </p:blipFill>
              <p:spPr>
                <a:xfrm>
                  <a:off x="4782120" y="5075208"/>
                  <a:ext cx="5220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067" name="Encre 1066">
                  <a:extLst>
                    <a:ext uri="{FF2B5EF4-FFF2-40B4-BE49-F238E27FC236}">
                      <a16:creationId xmlns:a16="http://schemas.microsoft.com/office/drawing/2014/main" id="{5C2A4BDD-C445-088F-1AC3-EAE42314AD25}"/>
                    </a:ext>
                  </a:extLst>
                </p14:cNvPr>
                <p14:cNvContentPartPr/>
                <p14:nvPr/>
              </p14:nvContentPartPr>
              <p14:xfrm>
                <a:off x="4998480" y="4687488"/>
                <a:ext cx="402120" cy="347760"/>
              </p14:xfrm>
            </p:contentPart>
          </mc:Choice>
          <mc:Fallback xmlns="">
            <p:pic>
              <p:nvPicPr>
                <p:cNvPr id="1067" name="Encre 1066">
                  <a:extLst>
                    <a:ext uri="{FF2B5EF4-FFF2-40B4-BE49-F238E27FC236}">
                      <a16:creationId xmlns:a16="http://schemas.microsoft.com/office/drawing/2014/main" id="{5C2A4BDD-C445-088F-1AC3-EAE42314AD25}"/>
                    </a:ext>
                  </a:extLst>
                </p:cNvPr>
                <p:cNvPicPr/>
                <p:nvPr/>
              </p:nvPicPr>
              <p:blipFill>
                <a:blip r:embed="rId43"/>
                <a:stretch>
                  <a:fillRect/>
                </a:stretch>
              </p:blipFill>
              <p:spPr>
                <a:xfrm>
                  <a:off x="4989480" y="4678848"/>
                  <a:ext cx="41976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068" name="Encre 1067">
                  <a:extLst>
                    <a:ext uri="{FF2B5EF4-FFF2-40B4-BE49-F238E27FC236}">
                      <a16:creationId xmlns:a16="http://schemas.microsoft.com/office/drawing/2014/main" id="{6F4F2DD9-7CC4-7C93-8B21-70098771AC6F}"/>
                    </a:ext>
                  </a:extLst>
                </p14:cNvPr>
                <p14:cNvContentPartPr/>
                <p14:nvPr/>
              </p14:nvContentPartPr>
              <p14:xfrm>
                <a:off x="5717760" y="4069008"/>
                <a:ext cx="560520" cy="441720"/>
              </p14:xfrm>
            </p:contentPart>
          </mc:Choice>
          <mc:Fallback xmlns="">
            <p:pic>
              <p:nvPicPr>
                <p:cNvPr id="1068" name="Encre 1067">
                  <a:extLst>
                    <a:ext uri="{FF2B5EF4-FFF2-40B4-BE49-F238E27FC236}">
                      <a16:creationId xmlns:a16="http://schemas.microsoft.com/office/drawing/2014/main" id="{6F4F2DD9-7CC4-7C93-8B21-70098771AC6F}"/>
                    </a:ext>
                  </a:extLst>
                </p:cNvPr>
                <p:cNvPicPr/>
                <p:nvPr/>
              </p:nvPicPr>
              <p:blipFill>
                <a:blip r:embed="rId45"/>
                <a:stretch>
                  <a:fillRect/>
                </a:stretch>
              </p:blipFill>
              <p:spPr>
                <a:xfrm>
                  <a:off x="5708760" y="4060368"/>
                  <a:ext cx="578160" cy="4593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069" name="Encre 1068">
                  <a:extLst>
                    <a:ext uri="{FF2B5EF4-FFF2-40B4-BE49-F238E27FC236}">
                      <a16:creationId xmlns:a16="http://schemas.microsoft.com/office/drawing/2014/main" id="{7AF6D48C-07CD-0263-6282-0D7A15754D2A}"/>
                    </a:ext>
                  </a:extLst>
                </p14:cNvPr>
                <p14:cNvContentPartPr/>
                <p14:nvPr/>
              </p14:nvContentPartPr>
              <p14:xfrm>
                <a:off x="6863640" y="3420288"/>
                <a:ext cx="515880" cy="322920"/>
              </p14:xfrm>
            </p:contentPart>
          </mc:Choice>
          <mc:Fallback xmlns="">
            <p:pic>
              <p:nvPicPr>
                <p:cNvPr id="1069" name="Encre 1068">
                  <a:extLst>
                    <a:ext uri="{FF2B5EF4-FFF2-40B4-BE49-F238E27FC236}">
                      <a16:creationId xmlns:a16="http://schemas.microsoft.com/office/drawing/2014/main" id="{7AF6D48C-07CD-0263-6282-0D7A15754D2A}"/>
                    </a:ext>
                  </a:extLst>
                </p:cNvPr>
                <p:cNvPicPr/>
                <p:nvPr/>
              </p:nvPicPr>
              <p:blipFill>
                <a:blip r:embed="rId47"/>
                <a:stretch>
                  <a:fillRect/>
                </a:stretch>
              </p:blipFill>
              <p:spPr>
                <a:xfrm>
                  <a:off x="6855000" y="3411648"/>
                  <a:ext cx="533520" cy="3405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076" name="Encre 1075">
                  <a:extLst>
                    <a:ext uri="{FF2B5EF4-FFF2-40B4-BE49-F238E27FC236}">
                      <a16:creationId xmlns:a16="http://schemas.microsoft.com/office/drawing/2014/main" id="{F421D8DC-D6E9-CAA0-C6F1-3F3B944E1127}"/>
                    </a:ext>
                  </a:extLst>
                </p14:cNvPr>
                <p14:cNvContentPartPr/>
                <p14:nvPr/>
              </p14:nvContentPartPr>
              <p14:xfrm>
                <a:off x="5278920" y="4844448"/>
                <a:ext cx="1028520" cy="422640"/>
              </p14:xfrm>
            </p:contentPart>
          </mc:Choice>
          <mc:Fallback xmlns="">
            <p:pic>
              <p:nvPicPr>
                <p:cNvPr id="1076" name="Encre 1075">
                  <a:extLst>
                    <a:ext uri="{FF2B5EF4-FFF2-40B4-BE49-F238E27FC236}">
                      <a16:creationId xmlns:a16="http://schemas.microsoft.com/office/drawing/2014/main" id="{F421D8DC-D6E9-CAA0-C6F1-3F3B944E1127}"/>
                    </a:ext>
                  </a:extLst>
                </p:cNvPr>
                <p:cNvPicPr/>
                <p:nvPr/>
              </p:nvPicPr>
              <p:blipFill>
                <a:blip r:embed="rId49"/>
                <a:stretch>
                  <a:fillRect/>
                </a:stretch>
              </p:blipFill>
              <p:spPr>
                <a:xfrm>
                  <a:off x="5270280" y="4835808"/>
                  <a:ext cx="1046160" cy="4402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077" name="Encre 1076">
                  <a:extLst>
                    <a:ext uri="{FF2B5EF4-FFF2-40B4-BE49-F238E27FC236}">
                      <a16:creationId xmlns:a16="http://schemas.microsoft.com/office/drawing/2014/main" id="{FB1C3126-6301-4D82-D47D-E3B12E2112BA}"/>
                    </a:ext>
                  </a:extLst>
                </p14:cNvPr>
                <p14:cNvContentPartPr/>
                <p14:nvPr/>
              </p14:nvContentPartPr>
              <p14:xfrm>
                <a:off x="6705240" y="4583448"/>
                <a:ext cx="419760" cy="147240"/>
              </p14:xfrm>
            </p:contentPart>
          </mc:Choice>
          <mc:Fallback xmlns="">
            <p:pic>
              <p:nvPicPr>
                <p:cNvPr id="1077" name="Encre 1076">
                  <a:extLst>
                    <a:ext uri="{FF2B5EF4-FFF2-40B4-BE49-F238E27FC236}">
                      <a16:creationId xmlns:a16="http://schemas.microsoft.com/office/drawing/2014/main" id="{FB1C3126-6301-4D82-D47D-E3B12E2112BA}"/>
                    </a:ext>
                  </a:extLst>
                </p:cNvPr>
                <p:cNvPicPr/>
                <p:nvPr/>
              </p:nvPicPr>
              <p:blipFill>
                <a:blip r:embed="rId51"/>
                <a:stretch>
                  <a:fillRect/>
                </a:stretch>
              </p:blipFill>
              <p:spPr>
                <a:xfrm>
                  <a:off x="6696240" y="4574808"/>
                  <a:ext cx="43740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078" name="Encre 1077">
                  <a:extLst>
                    <a:ext uri="{FF2B5EF4-FFF2-40B4-BE49-F238E27FC236}">
                      <a16:creationId xmlns:a16="http://schemas.microsoft.com/office/drawing/2014/main" id="{AAD5A37D-FE48-11F3-0ABC-C0066C1E5FC2}"/>
                    </a:ext>
                  </a:extLst>
                </p14:cNvPr>
                <p14:cNvContentPartPr/>
                <p14:nvPr/>
              </p14:nvContentPartPr>
              <p14:xfrm>
                <a:off x="7717200" y="4283928"/>
                <a:ext cx="549720" cy="154080"/>
              </p14:xfrm>
            </p:contentPart>
          </mc:Choice>
          <mc:Fallback xmlns="">
            <p:pic>
              <p:nvPicPr>
                <p:cNvPr id="1078" name="Encre 1077">
                  <a:extLst>
                    <a:ext uri="{FF2B5EF4-FFF2-40B4-BE49-F238E27FC236}">
                      <a16:creationId xmlns:a16="http://schemas.microsoft.com/office/drawing/2014/main" id="{AAD5A37D-FE48-11F3-0ABC-C0066C1E5FC2}"/>
                    </a:ext>
                  </a:extLst>
                </p:cNvPr>
                <p:cNvPicPr/>
                <p:nvPr/>
              </p:nvPicPr>
              <p:blipFill>
                <a:blip r:embed="rId53"/>
                <a:stretch>
                  <a:fillRect/>
                </a:stretch>
              </p:blipFill>
              <p:spPr>
                <a:xfrm>
                  <a:off x="7708200" y="4275288"/>
                  <a:ext cx="567360" cy="171720"/>
                </a:xfrm>
                <a:prstGeom prst="rect">
                  <a:avLst/>
                </a:prstGeom>
              </p:spPr>
            </p:pic>
          </mc:Fallback>
        </mc:AlternateContent>
        <p:grpSp>
          <p:nvGrpSpPr>
            <p:cNvPr id="1084" name="Groupe 1083">
              <a:extLst>
                <a:ext uri="{FF2B5EF4-FFF2-40B4-BE49-F238E27FC236}">
                  <a16:creationId xmlns:a16="http://schemas.microsoft.com/office/drawing/2014/main" id="{C5260C49-B4CF-2724-2626-7CEB664F3FCF}"/>
                </a:ext>
              </a:extLst>
            </p:cNvPr>
            <p:cNvGrpSpPr/>
            <p:nvPr/>
          </p:nvGrpSpPr>
          <p:grpSpPr>
            <a:xfrm>
              <a:off x="8716920" y="3595608"/>
              <a:ext cx="1037160" cy="476640"/>
              <a:chOff x="8716920" y="3595608"/>
              <a:chExt cx="1037160" cy="476640"/>
            </a:xfrm>
          </p:grpSpPr>
          <mc:AlternateContent xmlns:mc="http://schemas.openxmlformats.org/markup-compatibility/2006" xmlns:p14="http://schemas.microsoft.com/office/powerpoint/2010/main">
            <mc:Choice Requires="p14">
              <p:contentPart p14:bwMode="auto" r:id="rId54">
                <p14:nvContentPartPr>
                  <p14:cNvPr id="1079" name="Encre 1078">
                    <a:extLst>
                      <a:ext uri="{FF2B5EF4-FFF2-40B4-BE49-F238E27FC236}">
                        <a16:creationId xmlns:a16="http://schemas.microsoft.com/office/drawing/2014/main" id="{94360EC7-B78C-13BE-8261-A200085F9475}"/>
                      </a:ext>
                    </a:extLst>
                  </p14:cNvPr>
                  <p14:cNvContentPartPr/>
                  <p14:nvPr/>
                </p14:nvContentPartPr>
                <p14:xfrm>
                  <a:off x="8716920" y="3905208"/>
                  <a:ext cx="417960" cy="167040"/>
                </p14:xfrm>
              </p:contentPart>
            </mc:Choice>
            <mc:Fallback xmlns="">
              <p:pic>
                <p:nvPicPr>
                  <p:cNvPr id="1079" name="Encre 1078">
                    <a:extLst>
                      <a:ext uri="{FF2B5EF4-FFF2-40B4-BE49-F238E27FC236}">
                        <a16:creationId xmlns:a16="http://schemas.microsoft.com/office/drawing/2014/main" id="{94360EC7-B78C-13BE-8261-A200085F9475}"/>
                      </a:ext>
                    </a:extLst>
                  </p:cNvPr>
                  <p:cNvPicPr/>
                  <p:nvPr/>
                </p:nvPicPr>
                <p:blipFill>
                  <a:blip r:embed="rId55"/>
                  <a:stretch>
                    <a:fillRect/>
                  </a:stretch>
                </p:blipFill>
                <p:spPr>
                  <a:xfrm>
                    <a:off x="8708280" y="3896208"/>
                    <a:ext cx="43560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080" name="Encre 1079">
                    <a:extLst>
                      <a:ext uri="{FF2B5EF4-FFF2-40B4-BE49-F238E27FC236}">
                        <a16:creationId xmlns:a16="http://schemas.microsoft.com/office/drawing/2014/main" id="{F6455B1A-E811-1456-E42D-DCC32A3D0645}"/>
                      </a:ext>
                    </a:extLst>
                  </p14:cNvPr>
                  <p14:cNvContentPartPr/>
                  <p14:nvPr/>
                </p14:nvContentPartPr>
                <p14:xfrm>
                  <a:off x="9277800" y="3646728"/>
                  <a:ext cx="405000" cy="206280"/>
                </p14:xfrm>
              </p:contentPart>
            </mc:Choice>
            <mc:Fallback xmlns="">
              <p:pic>
                <p:nvPicPr>
                  <p:cNvPr id="1080" name="Encre 1079">
                    <a:extLst>
                      <a:ext uri="{FF2B5EF4-FFF2-40B4-BE49-F238E27FC236}">
                        <a16:creationId xmlns:a16="http://schemas.microsoft.com/office/drawing/2014/main" id="{F6455B1A-E811-1456-E42D-DCC32A3D0645}"/>
                      </a:ext>
                    </a:extLst>
                  </p:cNvPr>
                  <p:cNvPicPr/>
                  <p:nvPr/>
                </p:nvPicPr>
                <p:blipFill>
                  <a:blip r:embed="rId57"/>
                  <a:stretch>
                    <a:fillRect/>
                  </a:stretch>
                </p:blipFill>
                <p:spPr>
                  <a:xfrm>
                    <a:off x="9269160" y="3638088"/>
                    <a:ext cx="42264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083" name="Encre 1082">
                    <a:extLst>
                      <a:ext uri="{FF2B5EF4-FFF2-40B4-BE49-F238E27FC236}">
                        <a16:creationId xmlns:a16="http://schemas.microsoft.com/office/drawing/2014/main" id="{F4DA69F1-21DE-A4BE-C4D2-B108F595ABB1}"/>
                      </a:ext>
                    </a:extLst>
                  </p14:cNvPr>
                  <p14:cNvContentPartPr/>
                  <p14:nvPr/>
                </p14:nvContentPartPr>
                <p14:xfrm>
                  <a:off x="9570480" y="3595608"/>
                  <a:ext cx="183600" cy="186480"/>
                </p14:xfrm>
              </p:contentPart>
            </mc:Choice>
            <mc:Fallback xmlns="">
              <p:pic>
                <p:nvPicPr>
                  <p:cNvPr id="1083" name="Encre 1082">
                    <a:extLst>
                      <a:ext uri="{FF2B5EF4-FFF2-40B4-BE49-F238E27FC236}">
                        <a16:creationId xmlns:a16="http://schemas.microsoft.com/office/drawing/2014/main" id="{F4DA69F1-21DE-A4BE-C4D2-B108F595ABB1}"/>
                      </a:ext>
                    </a:extLst>
                  </p:cNvPr>
                  <p:cNvPicPr/>
                  <p:nvPr/>
                </p:nvPicPr>
                <p:blipFill>
                  <a:blip r:embed="rId59"/>
                  <a:stretch>
                    <a:fillRect/>
                  </a:stretch>
                </p:blipFill>
                <p:spPr>
                  <a:xfrm>
                    <a:off x="9561480" y="3586608"/>
                    <a:ext cx="201240" cy="204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0">
              <p14:nvContentPartPr>
                <p14:cNvPr id="1085" name="Encre 1084">
                  <a:extLst>
                    <a:ext uri="{FF2B5EF4-FFF2-40B4-BE49-F238E27FC236}">
                      <a16:creationId xmlns:a16="http://schemas.microsoft.com/office/drawing/2014/main" id="{9DCB3179-E787-E87F-4874-609202CE123D}"/>
                    </a:ext>
                  </a:extLst>
                </p14:cNvPr>
                <p14:cNvContentPartPr/>
                <p14:nvPr/>
              </p14:nvContentPartPr>
              <p14:xfrm>
                <a:off x="6217800" y="5266728"/>
                <a:ext cx="838080" cy="62280"/>
              </p14:xfrm>
            </p:contentPart>
          </mc:Choice>
          <mc:Fallback xmlns="">
            <p:pic>
              <p:nvPicPr>
                <p:cNvPr id="1085" name="Encre 1084">
                  <a:extLst>
                    <a:ext uri="{FF2B5EF4-FFF2-40B4-BE49-F238E27FC236}">
                      <a16:creationId xmlns:a16="http://schemas.microsoft.com/office/drawing/2014/main" id="{9DCB3179-E787-E87F-4874-609202CE123D}"/>
                    </a:ext>
                  </a:extLst>
                </p:cNvPr>
                <p:cNvPicPr/>
                <p:nvPr/>
              </p:nvPicPr>
              <p:blipFill>
                <a:blip r:embed="rId61"/>
                <a:stretch>
                  <a:fillRect/>
                </a:stretch>
              </p:blipFill>
              <p:spPr>
                <a:xfrm>
                  <a:off x="6208800" y="5258088"/>
                  <a:ext cx="85572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086" name="Encre 1085">
                  <a:extLst>
                    <a:ext uri="{FF2B5EF4-FFF2-40B4-BE49-F238E27FC236}">
                      <a16:creationId xmlns:a16="http://schemas.microsoft.com/office/drawing/2014/main" id="{B429DB11-133E-8266-4E06-78515F63A0CE}"/>
                    </a:ext>
                  </a:extLst>
                </p14:cNvPr>
                <p14:cNvContentPartPr/>
                <p14:nvPr/>
              </p14:nvContentPartPr>
              <p14:xfrm>
                <a:off x="7266120" y="5363928"/>
                <a:ext cx="243720" cy="38160"/>
              </p14:xfrm>
            </p:contentPart>
          </mc:Choice>
          <mc:Fallback xmlns="">
            <p:pic>
              <p:nvPicPr>
                <p:cNvPr id="1086" name="Encre 1085">
                  <a:extLst>
                    <a:ext uri="{FF2B5EF4-FFF2-40B4-BE49-F238E27FC236}">
                      <a16:creationId xmlns:a16="http://schemas.microsoft.com/office/drawing/2014/main" id="{B429DB11-133E-8266-4E06-78515F63A0CE}"/>
                    </a:ext>
                  </a:extLst>
                </p:cNvPr>
                <p:cNvPicPr/>
                <p:nvPr/>
              </p:nvPicPr>
              <p:blipFill>
                <a:blip r:embed="rId63"/>
                <a:stretch>
                  <a:fillRect/>
                </a:stretch>
              </p:blipFill>
              <p:spPr>
                <a:xfrm>
                  <a:off x="7257120" y="5355288"/>
                  <a:ext cx="261360" cy="55800"/>
                </a:xfrm>
                <a:prstGeom prst="rect">
                  <a:avLst/>
                </a:prstGeom>
              </p:spPr>
            </p:pic>
          </mc:Fallback>
        </mc:AlternateContent>
        <p:grpSp>
          <p:nvGrpSpPr>
            <p:cNvPr id="1094" name="Groupe 1093">
              <a:extLst>
                <a:ext uri="{FF2B5EF4-FFF2-40B4-BE49-F238E27FC236}">
                  <a16:creationId xmlns:a16="http://schemas.microsoft.com/office/drawing/2014/main" id="{6CA6D82D-8471-1B70-00D2-6377F4C1458A}"/>
                </a:ext>
              </a:extLst>
            </p:cNvPr>
            <p:cNvGrpSpPr/>
            <p:nvPr/>
          </p:nvGrpSpPr>
          <p:grpSpPr>
            <a:xfrm>
              <a:off x="7973160" y="5461848"/>
              <a:ext cx="1853640" cy="246600"/>
              <a:chOff x="7973160" y="5461848"/>
              <a:chExt cx="1853640" cy="246600"/>
            </a:xfrm>
          </p:grpSpPr>
          <mc:AlternateContent xmlns:mc="http://schemas.openxmlformats.org/markup-compatibility/2006" xmlns:p14="http://schemas.microsoft.com/office/powerpoint/2010/main">
            <mc:Choice Requires="p14">
              <p:contentPart p14:bwMode="auto" r:id="rId64">
                <p14:nvContentPartPr>
                  <p14:cNvPr id="1087" name="Encre 1086">
                    <a:extLst>
                      <a:ext uri="{FF2B5EF4-FFF2-40B4-BE49-F238E27FC236}">
                        <a16:creationId xmlns:a16="http://schemas.microsoft.com/office/drawing/2014/main" id="{38712B1A-51CA-BDDF-FFB6-D384A09E5358}"/>
                      </a:ext>
                    </a:extLst>
                  </p14:cNvPr>
                  <p14:cNvContentPartPr/>
                  <p14:nvPr/>
                </p14:nvContentPartPr>
                <p14:xfrm>
                  <a:off x="7973160" y="5498568"/>
                  <a:ext cx="709920" cy="41400"/>
                </p14:xfrm>
              </p:contentPart>
            </mc:Choice>
            <mc:Fallback xmlns="">
              <p:pic>
                <p:nvPicPr>
                  <p:cNvPr id="1087" name="Encre 1086">
                    <a:extLst>
                      <a:ext uri="{FF2B5EF4-FFF2-40B4-BE49-F238E27FC236}">
                        <a16:creationId xmlns:a16="http://schemas.microsoft.com/office/drawing/2014/main" id="{38712B1A-51CA-BDDF-FFB6-D384A09E5358}"/>
                      </a:ext>
                    </a:extLst>
                  </p:cNvPr>
                  <p:cNvPicPr/>
                  <p:nvPr/>
                </p:nvPicPr>
                <p:blipFill>
                  <a:blip r:embed="rId65"/>
                  <a:stretch>
                    <a:fillRect/>
                  </a:stretch>
                </p:blipFill>
                <p:spPr>
                  <a:xfrm>
                    <a:off x="7964520" y="5489928"/>
                    <a:ext cx="72756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089" name="Encre 1088">
                    <a:extLst>
                      <a:ext uri="{FF2B5EF4-FFF2-40B4-BE49-F238E27FC236}">
                        <a16:creationId xmlns:a16="http://schemas.microsoft.com/office/drawing/2014/main" id="{A0D74CF0-C142-2F7E-18D1-8CEF8D3AD91C}"/>
                      </a:ext>
                    </a:extLst>
                  </p14:cNvPr>
                  <p14:cNvContentPartPr/>
                  <p14:nvPr/>
                </p14:nvContentPartPr>
                <p14:xfrm>
                  <a:off x="8960640" y="5534928"/>
                  <a:ext cx="380880" cy="9720"/>
                </p14:xfrm>
              </p:contentPart>
            </mc:Choice>
            <mc:Fallback xmlns="">
              <p:pic>
                <p:nvPicPr>
                  <p:cNvPr id="1089" name="Encre 1088">
                    <a:extLst>
                      <a:ext uri="{FF2B5EF4-FFF2-40B4-BE49-F238E27FC236}">
                        <a16:creationId xmlns:a16="http://schemas.microsoft.com/office/drawing/2014/main" id="{A0D74CF0-C142-2F7E-18D1-8CEF8D3AD91C}"/>
                      </a:ext>
                    </a:extLst>
                  </p:cNvPr>
                  <p:cNvPicPr/>
                  <p:nvPr/>
                </p:nvPicPr>
                <p:blipFill>
                  <a:blip r:embed="rId67"/>
                  <a:stretch>
                    <a:fillRect/>
                  </a:stretch>
                </p:blipFill>
                <p:spPr>
                  <a:xfrm>
                    <a:off x="8952000" y="5526288"/>
                    <a:ext cx="39852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091" name="Encre 1090">
                    <a:extLst>
                      <a:ext uri="{FF2B5EF4-FFF2-40B4-BE49-F238E27FC236}">
                        <a16:creationId xmlns:a16="http://schemas.microsoft.com/office/drawing/2014/main" id="{EBD2F2E0-4109-5888-565A-3115EAD69F3D}"/>
                      </a:ext>
                    </a:extLst>
                  </p14:cNvPr>
                  <p14:cNvContentPartPr/>
                  <p14:nvPr/>
                </p14:nvContentPartPr>
                <p14:xfrm>
                  <a:off x="9546000" y="5546808"/>
                  <a:ext cx="279360" cy="360"/>
                </p14:xfrm>
              </p:contentPart>
            </mc:Choice>
            <mc:Fallback xmlns="">
              <p:pic>
                <p:nvPicPr>
                  <p:cNvPr id="1091" name="Encre 1090">
                    <a:extLst>
                      <a:ext uri="{FF2B5EF4-FFF2-40B4-BE49-F238E27FC236}">
                        <a16:creationId xmlns:a16="http://schemas.microsoft.com/office/drawing/2014/main" id="{EBD2F2E0-4109-5888-565A-3115EAD69F3D}"/>
                      </a:ext>
                    </a:extLst>
                  </p:cNvPr>
                  <p:cNvPicPr/>
                  <p:nvPr/>
                </p:nvPicPr>
                <p:blipFill>
                  <a:blip r:embed="rId69"/>
                  <a:stretch>
                    <a:fillRect/>
                  </a:stretch>
                </p:blipFill>
                <p:spPr>
                  <a:xfrm>
                    <a:off x="9537360" y="5538168"/>
                    <a:ext cx="297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092" name="Encre 1091">
                    <a:extLst>
                      <a:ext uri="{FF2B5EF4-FFF2-40B4-BE49-F238E27FC236}">
                        <a16:creationId xmlns:a16="http://schemas.microsoft.com/office/drawing/2014/main" id="{1774A6DC-09E3-B27E-F817-F895C51DB9B9}"/>
                      </a:ext>
                    </a:extLst>
                  </p14:cNvPr>
                  <p14:cNvContentPartPr/>
                  <p14:nvPr/>
                </p14:nvContentPartPr>
                <p14:xfrm>
                  <a:off x="9728880" y="5461848"/>
                  <a:ext cx="93960" cy="64440"/>
                </p14:xfrm>
              </p:contentPart>
            </mc:Choice>
            <mc:Fallback xmlns="">
              <p:pic>
                <p:nvPicPr>
                  <p:cNvPr id="1092" name="Encre 1091">
                    <a:extLst>
                      <a:ext uri="{FF2B5EF4-FFF2-40B4-BE49-F238E27FC236}">
                        <a16:creationId xmlns:a16="http://schemas.microsoft.com/office/drawing/2014/main" id="{1774A6DC-09E3-B27E-F817-F895C51DB9B9}"/>
                      </a:ext>
                    </a:extLst>
                  </p:cNvPr>
                  <p:cNvPicPr/>
                  <p:nvPr/>
                </p:nvPicPr>
                <p:blipFill>
                  <a:blip r:embed="rId71"/>
                  <a:stretch>
                    <a:fillRect/>
                  </a:stretch>
                </p:blipFill>
                <p:spPr>
                  <a:xfrm>
                    <a:off x="9720240" y="5452848"/>
                    <a:ext cx="11160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093" name="Encre 1092">
                    <a:extLst>
                      <a:ext uri="{FF2B5EF4-FFF2-40B4-BE49-F238E27FC236}">
                        <a16:creationId xmlns:a16="http://schemas.microsoft.com/office/drawing/2014/main" id="{54F553A6-FF9A-6DFA-811E-FFEEE407C0E2}"/>
                      </a:ext>
                    </a:extLst>
                  </p14:cNvPr>
                  <p14:cNvContentPartPr/>
                  <p14:nvPr/>
                </p14:nvContentPartPr>
                <p14:xfrm>
                  <a:off x="9732840" y="5534928"/>
                  <a:ext cx="93960" cy="173520"/>
                </p14:xfrm>
              </p:contentPart>
            </mc:Choice>
            <mc:Fallback xmlns="">
              <p:pic>
                <p:nvPicPr>
                  <p:cNvPr id="1093" name="Encre 1092">
                    <a:extLst>
                      <a:ext uri="{FF2B5EF4-FFF2-40B4-BE49-F238E27FC236}">
                        <a16:creationId xmlns:a16="http://schemas.microsoft.com/office/drawing/2014/main" id="{54F553A6-FF9A-6DFA-811E-FFEEE407C0E2}"/>
                      </a:ext>
                    </a:extLst>
                  </p:cNvPr>
                  <p:cNvPicPr/>
                  <p:nvPr/>
                </p:nvPicPr>
                <p:blipFill>
                  <a:blip r:embed="rId73"/>
                  <a:stretch>
                    <a:fillRect/>
                  </a:stretch>
                </p:blipFill>
                <p:spPr>
                  <a:xfrm>
                    <a:off x="9724200" y="5526288"/>
                    <a:ext cx="111600" cy="191160"/>
                  </a:xfrm>
                  <a:prstGeom prst="rect">
                    <a:avLst/>
                  </a:prstGeom>
                </p:spPr>
              </p:pic>
            </mc:Fallback>
          </mc:AlternateContent>
        </p:grpSp>
        <p:sp>
          <p:nvSpPr>
            <p:cNvPr id="1095" name="ZoneTexte 1094">
              <a:extLst>
                <a:ext uri="{FF2B5EF4-FFF2-40B4-BE49-F238E27FC236}">
                  <a16:creationId xmlns:a16="http://schemas.microsoft.com/office/drawing/2014/main" id="{0EBA59C0-2427-0642-95A2-CAA1165D75EE}"/>
                </a:ext>
              </a:extLst>
            </p:cNvPr>
            <p:cNvSpPr txBox="1"/>
            <p:nvPr/>
          </p:nvSpPr>
          <p:spPr>
            <a:xfrm>
              <a:off x="3966744" y="2401035"/>
              <a:ext cx="2268840" cy="307777"/>
            </a:xfrm>
            <a:prstGeom prst="rect">
              <a:avLst/>
            </a:prstGeom>
            <a:noFill/>
          </p:spPr>
          <p:txBody>
            <a:bodyPr wrap="square" rtlCol="0">
              <a:spAutoFit/>
            </a:bodyPr>
            <a:lstStyle/>
            <a:p>
              <a:r>
                <a:rPr lang="fr-FR" sz="1400" dirty="0">
                  <a:solidFill>
                    <a:srgbClr val="FFC000"/>
                  </a:solidFill>
                </a:rPr>
                <a:t>user1:@serveur1</a:t>
              </a:r>
            </a:p>
          </p:txBody>
        </p:sp>
        <p:sp>
          <p:nvSpPr>
            <p:cNvPr id="1096" name="ZoneTexte 1095">
              <a:extLst>
                <a:ext uri="{FF2B5EF4-FFF2-40B4-BE49-F238E27FC236}">
                  <a16:creationId xmlns:a16="http://schemas.microsoft.com/office/drawing/2014/main" id="{8D691CFF-44A8-AAC7-648C-2F2530B9E2FD}"/>
                </a:ext>
              </a:extLst>
            </p:cNvPr>
            <p:cNvSpPr txBox="1"/>
            <p:nvPr/>
          </p:nvSpPr>
          <p:spPr>
            <a:xfrm>
              <a:off x="7739602" y="2810028"/>
              <a:ext cx="717965" cy="338554"/>
            </a:xfrm>
            <a:prstGeom prst="rect">
              <a:avLst/>
            </a:prstGeom>
            <a:noFill/>
          </p:spPr>
          <p:txBody>
            <a:bodyPr wrap="square" rtlCol="0">
              <a:spAutoFit/>
            </a:bodyPr>
            <a:lstStyle/>
            <a:p>
              <a:r>
                <a:rPr lang="fr-FR" sz="1600" b="1" dirty="0" err="1">
                  <a:solidFill>
                    <a:srgbClr val="FFC000"/>
                  </a:solidFill>
                </a:rPr>
                <a:t>ssh</a:t>
              </a:r>
              <a:endParaRPr lang="fr-FR" sz="1600" b="1" dirty="0">
                <a:solidFill>
                  <a:srgbClr val="FFC000"/>
                </a:solidFill>
              </a:endParaRPr>
            </a:p>
          </p:txBody>
        </p:sp>
        <p:sp>
          <p:nvSpPr>
            <p:cNvPr id="1097" name="ZoneTexte 1096">
              <a:extLst>
                <a:ext uri="{FF2B5EF4-FFF2-40B4-BE49-F238E27FC236}">
                  <a16:creationId xmlns:a16="http://schemas.microsoft.com/office/drawing/2014/main" id="{8D3EBCCA-74E8-7C08-7F46-6016B29F7A05}"/>
                </a:ext>
              </a:extLst>
            </p:cNvPr>
            <p:cNvSpPr txBox="1"/>
            <p:nvPr/>
          </p:nvSpPr>
          <p:spPr>
            <a:xfrm>
              <a:off x="8230516" y="4007593"/>
              <a:ext cx="717965" cy="338554"/>
            </a:xfrm>
            <a:prstGeom prst="rect">
              <a:avLst/>
            </a:prstGeom>
            <a:noFill/>
          </p:spPr>
          <p:txBody>
            <a:bodyPr wrap="square" rtlCol="0">
              <a:spAutoFit/>
            </a:bodyPr>
            <a:lstStyle/>
            <a:p>
              <a:r>
                <a:rPr lang="fr-FR" sz="1600" b="1" dirty="0" err="1">
                  <a:solidFill>
                    <a:srgbClr val="FFC000"/>
                  </a:solidFill>
                </a:rPr>
                <a:t>ssh</a:t>
              </a:r>
              <a:endParaRPr lang="fr-FR" sz="1600" b="1" dirty="0">
                <a:solidFill>
                  <a:srgbClr val="FFC000"/>
                </a:solidFill>
              </a:endParaRPr>
            </a:p>
          </p:txBody>
        </p:sp>
        <p:sp>
          <p:nvSpPr>
            <p:cNvPr id="1098" name="ZoneTexte 1097">
              <a:extLst>
                <a:ext uri="{FF2B5EF4-FFF2-40B4-BE49-F238E27FC236}">
                  <a16:creationId xmlns:a16="http://schemas.microsoft.com/office/drawing/2014/main" id="{BA17D9AC-DBDA-AE91-9B17-83F1AE035023}"/>
                </a:ext>
              </a:extLst>
            </p:cNvPr>
            <p:cNvSpPr txBox="1"/>
            <p:nvPr/>
          </p:nvSpPr>
          <p:spPr>
            <a:xfrm>
              <a:off x="7544157" y="5306401"/>
              <a:ext cx="717965" cy="338554"/>
            </a:xfrm>
            <a:prstGeom prst="rect">
              <a:avLst/>
            </a:prstGeom>
            <a:noFill/>
          </p:spPr>
          <p:txBody>
            <a:bodyPr wrap="square" rtlCol="0">
              <a:spAutoFit/>
            </a:bodyPr>
            <a:lstStyle/>
            <a:p>
              <a:r>
                <a:rPr lang="fr-FR" sz="1600" b="1" dirty="0" err="1">
                  <a:solidFill>
                    <a:srgbClr val="FFC000"/>
                  </a:solidFill>
                </a:rPr>
                <a:t>ssh</a:t>
              </a:r>
              <a:endParaRPr lang="fr-FR" sz="1600" b="1" dirty="0">
                <a:solidFill>
                  <a:srgbClr val="FFC000"/>
                </a:solidFill>
              </a:endParaRPr>
            </a:p>
          </p:txBody>
        </p:sp>
        <p:sp>
          <p:nvSpPr>
            <p:cNvPr id="1099" name="ZoneTexte 1098">
              <a:extLst>
                <a:ext uri="{FF2B5EF4-FFF2-40B4-BE49-F238E27FC236}">
                  <a16:creationId xmlns:a16="http://schemas.microsoft.com/office/drawing/2014/main" id="{1BCF94B9-DC00-4DF1-3C30-8E3F90AC549C}"/>
                </a:ext>
              </a:extLst>
            </p:cNvPr>
            <p:cNvSpPr txBox="1"/>
            <p:nvPr/>
          </p:nvSpPr>
          <p:spPr>
            <a:xfrm>
              <a:off x="3689659" y="1602354"/>
              <a:ext cx="3104841" cy="338554"/>
            </a:xfrm>
            <a:prstGeom prst="rect">
              <a:avLst/>
            </a:prstGeom>
            <a:noFill/>
          </p:spPr>
          <p:txBody>
            <a:bodyPr wrap="square" rtlCol="0">
              <a:spAutoFit/>
            </a:bodyPr>
            <a:lstStyle/>
            <a:p>
              <a:r>
                <a:rPr lang="fr-FR" sz="1600" b="1" dirty="0">
                  <a:solidFill>
                    <a:srgbClr val="FFC000"/>
                  </a:solidFill>
                </a:rPr>
                <a:t>Serveur de configuration </a:t>
              </a:r>
            </a:p>
          </p:txBody>
        </p:sp>
      </p:grpSp>
      <p:sp>
        <p:nvSpPr>
          <p:cNvPr id="1101" name="ZoneTexte 1100">
            <a:extLst>
              <a:ext uri="{FF2B5EF4-FFF2-40B4-BE49-F238E27FC236}">
                <a16:creationId xmlns:a16="http://schemas.microsoft.com/office/drawing/2014/main" id="{0E92DC51-AAC3-BA0A-3B9E-BF6F769F77FF}"/>
              </a:ext>
            </a:extLst>
          </p:cNvPr>
          <p:cNvSpPr txBox="1"/>
          <p:nvPr/>
        </p:nvSpPr>
        <p:spPr>
          <a:xfrm>
            <a:off x="4613064" y="5246680"/>
            <a:ext cx="4590096" cy="1025987"/>
          </a:xfrm>
          <a:prstGeom prst="rect">
            <a:avLst/>
          </a:prstGeom>
          <a:noFill/>
        </p:spPr>
        <p:txBody>
          <a:bodyPr wrap="square">
            <a:spAutoFit/>
          </a:bodyPr>
          <a:lstStyle/>
          <a:p>
            <a:pPr algn="just">
              <a:lnSpc>
                <a:spcPct val="150000"/>
              </a:lnSpc>
            </a:pPr>
            <a:r>
              <a:rPr lang="fr-FR" sz="1400" dirty="0">
                <a:solidFill>
                  <a:schemeClr val="bg1">
                    <a:lumMod val="95000"/>
                  </a:schemeClr>
                </a:solidFill>
                <a:latin typeface="Abadi Extra Light" panose="020B0204020104020204" pitchFamily="34" charset="0"/>
              </a:rPr>
              <a:t>Les tâches lancées  sur les serveurs distants continueront  leurs fonctionnements même si vous perdiez votre connexion réseau ou bien que vous détachiez la </a:t>
            </a:r>
            <a:r>
              <a:rPr lang="fr-FR" sz="1400" b="1" dirty="0">
                <a:solidFill>
                  <a:schemeClr val="bg1">
                    <a:lumMod val="95000"/>
                  </a:schemeClr>
                </a:solidFill>
                <a:latin typeface="Abadi Extra Light" panose="020B0204020104020204" pitchFamily="34" charset="0"/>
              </a:rPr>
              <a:t>session</a:t>
            </a:r>
            <a:r>
              <a:rPr lang="fr-FR" sz="1400" dirty="0">
                <a:solidFill>
                  <a:schemeClr val="bg1">
                    <a:lumMod val="95000"/>
                  </a:schemeClr>
                </a:solidFill>
                <a:latin typeface="Abadi Extra Light" panose="020B0204020104020204" pitchFamily="34" charset="0"/>
              </a:rPr>
              <a:t> </a:t>
            </a:r>
            <a:r>
              <a:rPr lang="fr-FR" sz="1400" b="1" dirty="0" err="1">
                <a:solidFill>
                  <a:schemeClr val="bg1">
                    <a:lumMod val="95000"/>
                  </a:schemeClr>
                </a:solidFill>
                <a:latin typeface="Abadi Extra Light" panose="020B0204020104020204" pitchFamily="34" charset="0"/>
              </a:rPr>
              <a:t>tmux</a:t>
            </a:r>
            <a:r>
              <a:rPr lang="fr-FR" sz="1400" dirty="0">
                <a:solidFill>
                  <a:schemeClr val="bg1">
                    <a:lumMod val="95000"/>
                  </a:schemeClr>
                </a:solidFill>
                <a:latin typeface="Abadi Extra Light" panose="020B0204020104020204" pitchFamily="34" charset="0"/>
              </a:rPr>
              <a:t> </a:t>
            </a:r>
          </a:p>
        </p:txBody>
      </p:sp>
      <p:grpSp>
        <p:nvGrpSpPr>
          <p:cNvPr id="1103" name="Groupe 1102">
            <a:extLst>
              <a:ext uri="{FF2B5EF4-FFF2-40B4-BE49-F238E27FC236}">
                <a16:creationId xmlns:a16="http://schemas.microsoft.com/office/drawing/2014/main" id="{14C755E9-D9B0-02EF-B67B-D70D3CAF403C}"/>
              </a:ext>
            </a:extLst>
          </p:cNvPr>
          <p:cNvGrpSpPr/>
          <p:nvPr/>
        </p:nvGrpSpPr>
        <p:grpSpPr>
          <a:xfrm>
            <a:off x="1040172" y="2471544"/>
            <a:ext cx="2367784" cy="3598445"/>
            <a:chOff x="334012" y="2609972"/>
            <a:chExt cx="2367784" cy="3598445"/>
          </a:xfrm>
        </p:grpSpPr>
        <p:grpSp>
          <p:nvGrpSpPr>
            <p:cNvPr id="57" name="Groupe 56">
              <a:extLst>
                <a:ext uri="{FF2B5EF4-FFF2-40B4-BE49-F238E27FC236}">
                  <a16:creationId xmlns:a16="http://schemas.microsoft.com/office/drawing/2014/main" id="{38C43C3D-7AFA-84A9-E1E2-598EFDB563FD}"/>
                </a:ext>
              </a:extLst>
            </p:cNvPr>
            <p:cNvGrpSpPr/>
            <p:nvPr/>
          </p:nvGrpSpPr>
          <p:grpSpPr>
            <a:xfrm>
              <a:off x="334012" y="4777486"/>
              <a:ext cx="2367784" cy="1430931"/>
              <a:chOff x="5128857" y="1666070"/>
              <a:chExt cx="3792648" cy="2634192"/>
            </a:xfrm>
          </p:grpSpPr>
          <p:grpSp>
            <p:nvGrpSpPr>
              <p:cNvPr id="22" name="Groupe 21">
                <a:extLst>
                  <a:ext uri="{FF2B5EF4-FFF2-40B4-BE49-F238E27FC236}">
                    <a16:creationId xmlns:a16="http://schemas.microsoft.com/office/drawing/2014/main" id="{31FF9530-164E-250B-BE40-C6789E360304}"/>
                  </a:ext>
                </a:extLst>
              </p:cNvPr>
              <p:cNvGrpSpPr/>
              <p:nvPr/>
            </p:nvGrpSpPr>
            <p:grpSpPr>
              <a:xfrm>
                <a:off x="5128857" y="1666070"/>
                <a:ext cx="3792648" cy="2634192"/>
                <a:chOff x="2169240" y="1775808"/>
                <a:chExt cx="4987548" cy="2906640"/>
              </a:xfrm>
            </p:grpSpPr>
            <mc:AlternateContent xmlns:mc="http://schemas.openxmlformats.org/markup-compatibility/2006" xmlns:p14="http://schemas.microsoft.com/office/powerpoint/2010/main">
              <mc:Choice Requires="p14">
                <p:contentPart p14:bwMode="auto" r:id="rId74">
                  <p14:nvContentPartPr>
                    <p14:cNvPr id="23" name="Encre 22">
                      <a:extLst>
                        <a:ext uri="{FF2B5EF4-FFF2-40B4-BE49-F238E27FC236}">
                          <a16:creationId xmlns:a16="http://schemas.microsoft.com/office/drawing/2014/main" id="{C2C3C56A-4F1F-091B-B426-F7E60AAD94AD}"/>
                        </a:ext>
                      </a:extLst>
                    </p14:cNvPr>
                    <p14:cNvContentPartPr/>
                    <p14:nvPr/>
                  </p14:nvContentPartPr>
                  <p14:xfrm>
                    <a:off x="2169240" y="1901448"/>
                    <a:ext cx="49680" cy="2571840"/>
                  </p14:xfrm>
                </p:contentPart>
              </mc:Choice>
              <mc:Fallback xmlns="">
                <p:pic>
                  <p:nvPicPr>
                    <p:cNvPr id="23" name="Encre 22">
                      <a:extLst>
                        <a:ext uri="{FF2B5EF4-FFF2-40B4-BE49-F238E27FC236}">
                          <a16:creationId xmlns:a16="http://schemas.microsoft.com/office/drawing/2014/main" id="{C2C3C56A-4F1F-091B-B426-F7E60AAD94AD}"/>
                        </a:ext>
                      </a:extLst>
                    </p:cNvPr>
                    <p:cNvPicPr/>
                    <p:nvPr/>
                  </p:nvPicPr>
                  <p:blipFill>
                    <a:blip r:embed="rId75"/>
                    <a:stretch>
                      <a:fillRect/>
                    </a:stretch>
                  </p:blipFill>
                  <p:spPr>
                    <a:xfrm>
                      <a:off x="2150422" y="1883167"/>
                      <a:ext cx="86564" cy="2607672"/>
                    </a:xfrm>
                    <a:prstGeom prst="rect">
                      <a:avLst/>
                    </a:prstGeom>
                  </p:spPr>
                </p:pic>
              </mc:Fallback>
            </mc:AlternateContent>
            <p:grpSp>
              <p:nvGrpSpPr>
                <p:cNvPr id="24" name="Groupe 23">
                  <a:extLst>
                    <a:ext uri="{FF2B5EF4-FFF2-40B4-BE49-F238E27FC236}">
                      <a16:creationId xmlns:a16="http://schemas.microsoft.com/office/drawing/2014/main" id="{299319A0-CA87-9583-ECB9-8349EB8C110A}"/>
                    </a:ext>
                  </a:extLst>
                </p:cNvPr>
                <p:cNvGrpSpPr/>
                <p:nvPr/>
              </p:nvGrpSpPr>
              <p:grpSpPr>
                <a:xfrm>
                  <a:off x="2279868" y="1775808"/>
                  <a:ext cx="4876920" cy="2823120"/>
                  <a:chOff x="2218920" y="1754928"/>
                  <a:chExt cx="4876920" cy="2823120"/>
                </a:xfrm>
              </p:grpSpPr>
              <mc:AlternateContent xmlns:mc="http://schemas.openxmlformats.org/markup-compatibility/2006" xmlns:p14="http://schemas.microsoft.com/office/powerpoint/2010/main">
                <mc:Choice Requires="p14">
                  <p:contentPart p14:bwMode="auto" r:id="rId76">
                    <p14:nvContentPartPr>
                      <p14:cNvPr id="30" name="Encre 29">
                        <a:extLst>
                          <a:ext uri="{FF2B5EF4-FFF2-40B4-BE49-F238E27FC236}">
                            <a16:creationId xmlns:a16="http://schemas.microsoft.com/office/drawing/2014/main" id="{289119C4-FA45-5999-5234-0CDDC14FE3C4}"/>
                          </a:ext>
                        </a:extLst>
                      </p14:cNvPr>
                      <p14:cNvContentPartPr/>
                      <p14:nvPr/>
                    </p14:nvContentPartPr>
                    <p14:xfrm>
                      <a:off x="2218920" y="1754928"/>
                      <a:ext cx="4846680" cy="159840"/>
                    </p14:xfrm>
                  </p:contentPart>
                </mc:Choice>
                <mc:Fallback xmlns="">
                  <p:pic>
                    <p:nvPicPr>
                      <p:cNvPr id="30" name="Encre 29">
                        <a:extLst>
                          <a:ext uri="{FF2B5EF4-FFF2-40B4-BE49-F238E27FC236}">
                            <a16:creationId xmlns:a16="http://schemas.microsoft.com/office/drawing/2014/main" id="{289119C4-FA45-5999-5234-0CDDC14FE3C4}"/>
                          </a:ext>
                        </a:extLst>
                      </p:cNvPr>
                      <p:cNvPicPr/>
                      <p:nvPr/>
                    </p:nvPicPr>
                    <p:blipFill>
                      <a:blip r:embed="rId77"/>
                      <a:stretch>
                        <a:fillRect/>
                      </a:stretch>
                    </p:blipFill>
                    <p:spPr>
                      <a:xfrm>
                        <a:off x="2199964" y="1736681"/>
                        <a:ext cx="4883834" cy="195603"/>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1" name="Encre 30">
                        <a:extLst>
                          <a:ext uri="{FF2B5EF4-FFF2-40B4-BE49-F238E27FC236}">
                            <a16:creationId xmlns:a16="http://schemas.microsoft.com/office/drawing/2014/main" id="{BC7E902F-FDDD-3274-62B1-D96537B35630}"/>
                          </a:ext>
                        </a:extLst>
                      </p14:cNvPr>
                      <p14:cNvContentPartPr/>
                      <p14:nvPr/>
                    </p14:nvContentPartPr>
                    <p14:xfrm>
                      <a:off x="6984960" y="1767528"/>
                      <a:ext cx="110880" cy="2810520"/>
                    </p14:xfrm>
                  </p:contentPart>
                </mc:Choice>
                <mc:Fallback xmlns="">
                  <p:pic>
                    <p:nvPicPr>
                      <p:cNvPr id="31" name="Encre 30">
                        <a:extLst>
                          <a:ext uri="{FF2B5EF4-FFF2-40B4-BE49-F238E27FC236}">
                            <a16:creationId xmlns:a16="http://schemas.microsoft.com/office/drawing/2014/main" id="{BC7E902F-FDDD-3274-62B1-D96537B35630}"/>
                          </a:ext>
                        </a:extLst>
                      </p:cNvPr>
                      <p:cNvPicPr/>
                      <p:nvPr/>
                    </p:nvPicPr>
                    <p:blipFill>
                      <a:blip r:embed="rId79"/>
                      <a:stretch>
                        <a:fillRect/>
                      </a:stretch>
                    </p:blipFill>
                    <p:spPr>
                      <a:xfrm>
                        <a:off x="6966103" y="1749249"/>
                        <a:ext cx="147840" cy="2846346"/>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0">
                  <p14:nvContentPartPr>
                    <p14:cNvPr id="25" name="Encre 24">
                      <a:extLst>
                        <a:ext uri="{FF2B5EF4-FFF2-40B4-BE49-F238E27FC236}">
                          <a16:creationId xmlns:a16="http://schemas.microsoft.com/office/drawing/2014/main" id="{0D2AC27F-68FB-8A80-47AA-22BE40C4150A}"/>
                        </a:ext>
                      </a:extLst>
                    </p14:cNvPr>
                    <p14:cNvContentPartPr/>
                    <p14:nvPr/>
                  </p14:nvContentPartPr>
                  <p14:xfrm>
                    <a:off x="2205600" y="4512888"/>
                    <a:ext cx="4841280" cy="169560"/>
                  </p14:xfrm>
                </p:contentPart>
              </mc:Choice>
              <mc:Fallback xmlns="">
                <p:pic>
                  <p:nvPicPr>
                    <p:cNvPr id="25" name="Encre 24">
                      <a:extLst>
                        <a:ext uri="{FF2B5EF4-FFF2-40B4-BE49-F238E27FC236}">
                          <a16:creationId xmlns:a16="http://schemas.microsoft.com/office/drawing/2014/main" id="{0D2AC27F-68FB-8A80-47AA-22BE40C4150A}"/>
                        </a:ext>
                      </a:extLst>
                    </p:cNvPr>
                    <p:cNvPicPr/>
                    <p:nvPr/>
                  </p:nvPicPr>
                  <p:blipFill>
                    <a:blip r:embed="rId81"/>
                    <a:stretch>
                      <a:fillRect/>
                    </a:stretch>
                  </p:blipFill>
                  <p:spPr>
                    <a:xfrm>
                      <a:off x="2186644" y="4494695"/>
                      <a:ext cx="4878433" cy="205219"/>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2">
                <p14:nvContentPartPr>
                  <p14:cNvPr id="33" name="Encre 32">
                    <a:extLst>
                      <a:ext uri="{FF2B5EF4-FFF2-40B4-BE49-F238E27FC236}">
                        <a16:creationId xmlns:a16="http://schemas.microsoft.com/office/drawing/2014/main" id="{A752C2BD-FA7F-B5DE-1CA3-2B0C778207BF}"/>
                      </a:ext>
                    </a:extLst>
                  </p14:cNvPr>
                  <p14:cNvContentPartPr/>
                  <p14:nvPr/>
                </p14:nvContentPartPr>
                <p14:xfrm>
                  <a:off x="5205840" y="1889208"/>
                  <a:ext cx="3705480" cy="110520"/>
                </p14:xfrm>
              </p:contentPart>
            </mc:Choice>
            <mc:Fallback xmlns="">
              <p:pic>
                <p:nvPicPr>
                  <p:cNvPr id="33" name="Encre 32">
                    <a:extLst>
                      <a:ext uri="{FF2B5EF4-FFF2-40B4-BE49-F238E27FC236}">
                        <a16:creationId xmlns:a16="http://schemas.microsoft.com/office/drawing/2014/main" id="{A752C2BD-FA7F-B5DE-1CA3-2B0C778207BF}"/>
                      </a:ext>
                    </a:extLst>
                  </p:cNvPr>
                  <p:cNvPicPr/>
                  <p:nvPr/>
                </p:nvPicPr>
                <p:blipFill>
                  <a:blip r:embed="rId83"/>
                  <a:stretch>
                    <a:fillRect/>
                  </a:stretch>
                </p:blipFill>
                <p:spPr>
                  <a:xfrm>
                    <a:off x="5191424" y="1872663"/>
                    <a:ext cx="3733735" cy="142948"/>
                  </a:xfrm>
                  <a:prstGeom prst="rect">
                    <a:avLst/>
                  </a:prstGeom>
                </p:spPr>
              </p:pic>
            </mc:Fallback>
          </mc:AlternateContent>
          <p:grpSp>
            <p:nvGrpSpPr>
              <p:cNvPr id="40" name="Groupe 39">
                <a:extLst>
                  <a:ext uri="{FF2B5EF4-FFF2-40B4-BE49-F238E27FC236}">
                    <a16:creationId xmlns:a16="http://schemas.microsoft.com/office/drawing/2014/main" id="{978A93DD-89F8-AF2F-547C-EC8A3E8F6DC8}"/>
                  </a:ext>
                </a:extLst>
              </p:cNvPr>
              <p:cNvGrpSpPr/>
              <p:nvPr/>
            </p:nvGrpSpPr>
            <p:grpSpPr>
              <a:xfrm>
                <a:off x="5388000" y="2047248"/>
                <a:ext cx="3378960" cy="1807200"/>
                <a:chOff x="5388000" y="2047248"/>
                <a:chExt cx="3378960" cy="1807200"/>
              </a:xfrm>
            </p:grpSpPr>
            <mc:AlternateContent xmlns:mc="http://schemas.openxmlformats.org/markup-compatibility/2006" xmlns:p14="http://schemas.microsoft.com/office/powerpoint/2010/main">
              <mc:Choice Requires="p14">
                <p:contentPart p14:bwMode="auto" r:id="rId84">
                  <p14:nvContentPartPr>
                    <p14:cNvPr id="34" name="Encre 33">
                      <a:extLst>
                        <a:ext uri="{FF2B5EF4-FFF2-40B4-BE49-F238E27FC236}">
                          <a16:creationId xmlns:a16="http://schemas.microsoft.com/office/drawing/2014/main" id="{BC7E1C37-558F-CE98-E5A5-A60450B877D0}"/>
                        </a:ext>
                      </a:extLst>
                    </p14:cNvPr>
                    <p14:cNvContentPartPr/>
                    <p14:nvPr/>
                  </p14:nvContentPartPr>
                  <p14:xfrm>
                    <a:off x="5388000" y="2267208"/>
                    <a:ext cx="37440" cy="1535040"/>
                  </p14:xfrm>
                </p:contentPart>
              </mc:Choice>
              <mc:Fallback xmlns="">
                <p:pic>
                  <p:nvPicPr>
                    <p:cNvPr id="34" name="Encre 33">
                      <a:extLst>
                        <a:ext uri="{FF2B5EF4-FFF2-40B4-BE49-F238E27FC236}">
                          <a16:creationId xmlns:a16="http://schemas.microsoft.com/office/drawing/2014/main" id="{BC7E1C37-558F-CE98-E5A5-A60450B877D0}"/>
                        </a:ext>
                      </a:extLst>
                    </p:cNvPr>
                    <p:cNvPicPr/>
                    <p:nvPr/>
                  </p:nvPicPr>
                  <p:blipFill>
                    <a:blip r:embed="rId85"/>
                    <a:stretch>
                      <a:fillRect/>
                    </a:stretch>
                  </p:blipFill>
                  <p:spPr>
                    <a:xfrm>
                      <a:off x="5373600" y="2251308"/>
                      <a:ext cx="65664" cy="1567503"/>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5" name="Encre 34">
                      <a:extLst>
                        <a:ext uri="{FF2B5EF4-FFF2-40B4-BE49-F238E27FC236}">
                          <a16:creationId xmlns:a16="http://schemas.microsoft.com/office/drawing/2014/main" id="{2FC79E69-9E43-B2A0-4988-5A44B6FFBA34}"/>
                        </a:ext>
                      </a:extLst>
                    </p14:cNvPr>
                    <p14:cNvContentPartPr/>
                    <p14:nvPr/>
                  </p14:nvContentPartPr>
                  <p14:xfrm>
                    <a:off x="5388720" y="3752928"/>
                    <a:ext cx="3253680" cy="101520"/>
                  </p14:xfrm>
                </p:contentPart>
              </mc:Choice>
              <mc:Fallback xmlns="">
                <p:pic>
                  <p:nvPicPr>
                    <p:cNvPr id="35" name="Encre 34">
                      <a:extLst>
                        <a:ext uri="{FF2B5EF4-FFF2-40B4-BE49-F238E27FC236}">
                          <a16:creationId xmlns:a16="http://schemas.microsoft.com/office/drawing/2014/main" id="{2FC79E69-9E43-B2A0-4988-5A44B6FFBA34}"/>
                        </a:ext>
                      </a:extLst>
                    </p:cNvPr>
                    <p:cNvPicPr/>
                    <p:nvPr/>
                  </p:nvPicPr>
                  <p:blipFill>
                    <a:blip r:embed="rId87"/>
                    <a:stretch>
                      <a:fillRect/>
                    </a:stretch>
                  </p:blipFill>
                  <p:spPr>
                    <a:xfrm>
                      <a:off x="5374305" y="3736447"/>
                      <a:ext cx="3281933" cy="133822"/>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36" name="Encre 35">
                      <a:extLst>
                        <a:ext uri="{FF2B5EF4-FFF2-40B4-BE49-F238E27FC236}">
                          <a16:creationId xmlns:a16="http://schemas.microsoft.com/office/drawing/2014/main" id="{A21FB826-1F16-01B0-3383-E73EC23253E9}"/>
                        </a:ext>
                      </a:extLst>
                    </p14:cNvPr>
                    <p14:cNvContentPartPr/>
                    <p14:nvPr/>
                  </p14:nvContentPartPr>
                  <p14:xfrm>
                    <a:off x="8656080" y="2146968"/>
                    <a:ext cx="110880" cy="1620000"/>
                  </p14:xfrm>
                </p:contentPart>
              </mc:Choice>
              <mc:Fallback xmlns="">
                <p:pic>
                  <p:nvPicPr>
                    <p:cNvPr id="36" name="Encre 35">
                      <a:extLst>
                        <a:ext uri="{FF2B5EF4-FFF2-40B4-BE49-F238E27FC236}">
                          <a16:creationId xmlns:a16="http://schemas.microsoft.com/office/drawing/2014/main" id="{A21FB826-1F16-01B0-3383-E73EC23253E9}"/>
                        </a:ext>
                      </a:extLst>
                    </p:cNvPr>
                    <p:cNvPicPr/>
                    <p:nvPr/>
                  </p:nvPicPr>
                  <p:blipFill>
                    <a:blip r:embed="rId89"/>
                    <a:stretch>
                      <a:fillRect/>
                    </a:stretch>
                  </p:blipFill>
                  <p:spPr>
                    <a:xfrm>
                      <a:off x="8642292" y="2130404"/>
                      <a:ext cx="139031" cy="1652466"/>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37" name="Encre 36">
                      <a:extLst>
                        <a:ext uri="{FF2B5EF4-FFF2-40B4-BE49-F238E27FC236}">
                          <a16:creationId xmlns:a16="http://schemas.microsoft.com/office/drawing/2014/main" id="{585DCF12-27CD-B0A9-F6A2-0C04BA87CDCF}"/>
                        </a:ext>
                      </a:extLst>
                    </p14:cNvPr>
                    <p14:cNvContentPartPr/>
                    <p14:nvPr/>
                  </p14:nvContentPartPr>
                  <p14:xfrm>
                    <a:off x="5504280" y="2047248"/>
                    <a:ext cx="3188520" cy="201240"/>
                  </p14:xfrm>
                </p:contentPart>
              </mc:Choice>
              <mc:Fallback xmlns="">
                <p:pic>
                  <p:nvPicPr>
                    <p:cNvPr id="37" name="Encre 36">
                      <a:extLst>
                        <a:ext uri="{FF2B5EF4-FFF2-40B4-BE49-F238E27FC236}">
                          <a16:creationId xmlns:a16="http://schemas.microsoft.com/office/drawing/2014/main" id="{585DCF12-27CD-B0A9-F6A2-0C04BA87CDCF}"/>
                        </a:ext>
                      </a:extLst>
                    </p:cNvPr>
                    <p:cNvPicPr/>
                    <p:nvPr/>
                  </p:nvPicPr>
                  <p:blipFill>
                    <a:blip r:embed="rId91"/>
                    <a:stretch>
                      <a:fillRect/>
                    </a:stretch>
                  </p:blipFill>
                  <p:spPr>
                    <a:xfrm>
                      <a:off x="5489865" y="2030699"/>
                      <a:ext cx="3216773" cy="233677"/>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39" name="Encre 38">
                      <a:extLst>
                        <a:ext uri="{FF2B5EF4-FFF2-40B4-BE49-F238E27FC236}">
                          <a16:creationId xmlns:a16="http://schemas.microsoft.com/office/drawing/2014/main" id="{13EA4522-3134-C93B-FC16-AEABE80690B5}"/>
                        </a:ext>
                      </a:extLst>
                    </p14:cNvPr>
                    <p14:cNvContentPartPr/>
                    <p14:nvPr/>
                  </p14:nvContentPartPr>
                  <p14:xfrm>
                    <a:off x="5413200" y="2254968"/>
                    <a:ext cx="3254040" cy="195840"/>
                  </p14:xfrm>
                </p:contentPart>
              </mc:Choice>
              <mc:Fallback xmlns="">
                <p:pic>
                  <p:nvPicPr>
                    <p:cNvPr id="39" name="Encre 38">
                      <a:extLst>
                        <a:ext uri="{FF2B5EF4-FFF2-40B4-BE49-F238E27FC236}">
                          <a16:creationId xmlns:a16="http://schemas.microsoft.com/office/drawing/2014/main" id="{13EA4522-3134-C93B-FC16-AEABE80690B5}"/>
                        </a:ext>
                      </a:extLst>
                    </p:cNvPr>
                    <p:cNvPicPr/>
                    <p:nvPr/>
                  </p:nvPicPr>
                  <p:blipFill>
                    <a:blip r:embed="rId93"/>
                    <a:stretch>
                      <a:fillRect/>
                    </a:stretch>
                  </p:blipFill>
                  <p:spPr>
                    <a:xfrm>
                      <a:off x="5398786" y="2238427"/>
                      <a:ext cx="3282291" cy="228259"/>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4">
                <p14:nvContentPartPr>
                  <p14:cNvPr id="41" name="Encre 40">
                    <a:extLst>
                      <a:ext uri="{FF2B5EF4-FFF2-40B4-BE49-F238E27FC236}">
                        <a16:creationId xmlns:a16="http://schemas.microsoft.com/office/drawing/2014/main" id="{063DD6CB-AD5F-9BEA-D795-F9CC956AAE2F}"/>
                      </a:ext>
                    </a:extLst>
                  </p14:cNvPr>
                  <p14:cNvContentPartPr/>
                  <p14:nvPr/>
                </p14:nvContentPartPr>
                <p14:xfrm>
                  <a:off x="5547120" y="2571408"/>
                  <a:ext cx="253800" cy="26280"/>
                </p14:xfrm>
              </p:contentPart>
            </mc:Choice>
            <mc:Fallback xmlns="">
              <p:pic>
                <p:nvPicPr>
                  <p:cNvPr id="41" name="Encre 40">
                    <a:extLst>
                      <a:ext uri="{FF2B5EF4-FFF2-40B4-BE49-F238E27FC236}">
                        <a16:creationId xmlns:a16="http://schemas.microsoft.com/office/drawing/2014/main" id="{063DD6CB-AD5F-9BEA-D795-F9CC956AAE2F}"/>
                      </a:ext>
                    </a:extLst>
                  </p:cNvPr>
                  <p:cNvPicPr/>
                  <p:nvPr/>
                </p:nvPicPr>
                <p:blipFill>
                  <a:blip r:embed="rId95"/>
                  <a:stretch>
                    <a:fillRect/>
                  </a:stretch>
                </p:blipFill>
                <p:spPr>
                  <a:xfrm>
                    <a:off x="5532732" y="2554983"/>
                    <a:ext cx="282000" cy="58473"/>
                  </a:xfrm>
                  <a:prstGeom prst="rect">
                    <a:avLst/>
                  </a:prstGeom>
                </p:spPr>
              </p:pic>
            </mc:Fallback>
          </mc:AlternateContent>
          <p:grpSp>
            <p:nvGrpSpPr>
              <p:cNvPr id="54" name="Groupe 53">
                <a:extLst>
                  <a:ext uri="{FF2B5EF4-FFF2-40B4-BE49-F238E27FC236}">
                    <a16:creationId xmlns:a16="http://schemas.microsoft.com/office/drawing/2014/main" id="{FDE46BC4-7B1E-DCCF-5226-C9F7B4553495}"/>
                  </a:ext>
                </a:extLst>
              </p:cNvPr>
              <p:cNvGrpSpPr/>
              <p:nvPr/>
            </p:nvGrpSpPr>
            <p:grpSpPr>
              <a:xfrm>
                <a:off x="5803080" y="2694168"/>
                <a:ext cx="2512080" cy="939960"/>
                <a:chOff x="5803080" y="2694168"/>
                <a:chExt cx="2512080" cy="939960"/>
              </a:xfrm>
            </p:grpSpPr>
            <mc:AlternateContent xmlns:mc="http://schemas.openxmlformats.org/markup-compatibility/2006" xmlns:p14="http://schemas.microsoft.com/office/powerpoint/2010/main">
              <mc:Choice Requires="p14">
                <p:contentPart p14:bwMode="auto" r:id="rId96">
                  <p14:nvContentPartPr>
                    <p14:cNvPr id="42" name="Encre 41">
                      <a:extLst>
                        <a:ext uri="{FF2B5EF4-FFF2-40B4-BE49-F238E27FC236}">
                          <a16:creationId xmlns:a16="http://schemas.microsoft.com/office/drawing/2014/main" id="{6F45CD0D-D93C-8C2F-FD59-55F99517BB01}"/>
                        </a:ext>
                      </a:extLst>
                    </p14:cNvPr>
                    <p14:cNvContentPartPr/>
                    <p14:nvPr/>
                  </p14:nvContentPartPr>
                  <p14:xfrm>
                    <a:off x="5803080" y="2755008"/>
                    <a:ext cx="62280" cy="742680"/>
                  </p14:xfrm>
                </p:contentPart>
              </mc:Choice>
              <mc:Fallback xmlns="">
                <p:pic>
                  <p:nvPicPr>
                    <p:cNvPr id="42" name="Encre 41">
                      <a:extLst>
                        <a:ext uri="{FF2B5EF4-FFF2-40B4-BE49-F238E27FC236}">
                          <a16:creationId xmlns:a16="http://schemas.microsoft.com/office/drawing/2014/main" id="{6F45CD0D-D93C-8C2F-FD59-55F99517BB01}"/>
                        </a:ext>
                      </a:extLst>
                    </p:cNvPr>
                    <p:cNvPicPr/>
                    <p:nvPr/>
                  </p:nvPicPr>
                  <p:blipFill>
                    <a:blip r:embed="rId97"/>
                    <a:stretch>
                      <a:fillRect/>
                    </a:stretch>
                  </p:blipFill>
                  <p:spPr>
                    <a:xfrm>
                      <a:off x="5788663" y="2738445"/>
                      <a:ext cx="90537" cy="775143"/>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43" name="Encre 42">
                      <a:extLst>
                        <a:ext uri="{FF2B5EF4-FFF2-40B4-BE49-F238E27FC236}">
                          <a16:creationId xmlns:a16="http://schemas.microsoft.com/office/drawing/2014/main" id="{3F635CEF-EC2C-A9F4-47A9-B0D7577124B9}"/>
                        </a:ext>
                      </a:extLst>
                    </p14:cNvPr>
                    <p14:cNvContentPartPr/>
                    <p14:nvPr/>
                  </p14:nvContentPartPr>
                  <p14:xfrm>
                    <a:off x="5839800" y="2694168"/>
                    <a:ext cx="2462040" cy="73800"/>
                  </p14:xfrm>
                </p:contentPart>
              </mc:Choice>
              <mc:Fallback xmlns="">
                <p:pic>
                  <p:nvPicPr>
                    <p:cNvPr id="43" name="Encre 42">
                      <a:extLst>
                        <a:ext uri="{FF2B5EF4-FFF2-40B4-BE49-F238E27FC236}">
                          <a16:creationId xmlns:a16="http://schemas.microsoft.com/office/drawing/2014/main" id="{3F635CEF-EC2C-A9F4-47A9-B0D7577124B9}"/>
                        </a:ext>
                      </a:extLst>
                    </p:cNvPr>
                    <p:cNvPicPr/>
                    <p:nvPr/>
                  </p:nvPicPr>
                  <p:blipFill>
                    <a:blip r:embed="rId99"/>
                    <a:stretch>
                      <a:fillRect/>
                    </a:stretch>
                  </p:blipFill>
                  <p:spPr>
                    <a:xfrm>
                      <a:off x="5825385" y="2677695"/>
                      <a:ext cx="2490293" cy="106088"/>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44" name="Encre 43">
                      <a:extLst>
                        <a:ext uri="{FF2B5EF4-FFF2-40B4-BE49-F238E27FC236}">
                          <a16:creationId xmlns:a16="http://schemas.microsoft.com/office/drawing/2014/main" id="{4619097D-9117-FE87-DFD6-0E19D13DE69C}"/>
                        </a:ext>
                      </a:extLst>
                    </p14:cNvPr>
                    <p14:cNvContentPartPr/>
                    <p14:nvPr/>
                  </p14:nvContentPartPr>
                  <p14:xfrm>
                    <a:off x="8251800" y="2694168"/>
                    <a:ext cx="63360" cy="913320"/>
                  </p14:xfrm>
                </p:contentPart>
              </mc:Choice>
              <mc:Fallback xmlns="">
                <p:pic>
                  <p:nvPicPr>
                    <p:cNvPr id="44" name="Encre 43">
                      <a:extLst>
                        <a:ext uri="{FF2B5EF4-FFF2-40B4-BE49-F238E27FC236}">
                          <a16:creationId xmlns:a16="http://schemas.microsoft.com/office/drawing/2014/main" id="{4619097D-9117-FE87-DFD6-0E19D13DE69C}"/>
                        </a:ext>
                      </a:extLst>
                    </p:cNvPr>
                    <p:cNvPicPr/>
                    <p:nvPr/>
                  </p:nvPicPr>
                  <p:blipFill>
                    <a:blip r:embed="rId101"/>
                    <a:stretch>
                      <a:fillRect/>
                    </a:stretch>
                  </p:blipFill>
                  <p:spPr>
                    <a:xfrm>
                      <a:off x="8237400" y="2677610"/>
                      <a:ext cx="91584" cy="945773"/>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45" name="Encre 44">
                      <a:extLst>
                        <a:ext uri="{FF2B5EF4-FFF2-40B4-BE49-F238E27FC236}">
                          <a16:creationId xmlns:a16="http://schemas.microsoft.com/office/drawing/2014/main" id="{2925033B-D265-A244-734E-9B3C03A104EB}"/>
                        </a:ext>
                      </a:extLst>
                    </p14:cNvPr>
                    <p14:cNvContentPartPr/>
                    <p14:nvPr/>
                  </p14:nvContentPartPr>
                  <p14:xfrm>
                    <a:off x="5877600" y="3449088"/>
                    <a:ext cx="2376000" cy="185040"/>
                  </p14:xfrm>
                </p:contentPart>
              </mc:Choice>
              <mc:Fallback xmlns="">
                <p:pic>
                  <p:nvPicPr>
                    <p:cNvPr id="45" name="Encre 44">
                      <a:extLst>
                        <a:ext uri="{FF2B5EF4-FFF2-40B4-BE49-F238E27FC236}">
                          <a16:creationId xmlns:a16="http://schemas.microsoft.com/office/drawing/2014/main" id="{2925033B-D265-A244-734E-9B3C03A104EB}"/>
                        </a:ext>
                      </a:extLst>
                    </p:cNvPr>
                    <p:cNvPicPr/>
                    <p:nvPr/>
                  </p:nvPicPr>
                  <p:blipFill>
                    <a:blip r:embed="rId103"/>
                    <a:stretch>
                      <a:fillRect/>
                    </a:stretch>
                  </p:blipFill>
                  <p:spPr>
                    <a:xfrm>
                      <a:off x="5863186" y="3432507"/>
                      <a:ext cx="2404251" cy="217538"/>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47" name="Encre 46">
                      <a:extLst>
                        <a:ext uri="{FF2B5EF4-FFF2-40B4-BE49-F238E27FC236}">
                          <a16:creationId xmlns:a16="http://schemas.microsoft.com/office/drawing/2014/main" id="{7AC670E0-5922-0B49-60B0-0496C7FB8FB8}"/>
                        </a:ext>
                      </a:extLst>
                    </p14:cNvPr>
                    <p14:cNvContentPartPr/>
                    <p14:nvPr/>
                  </p14:nvContentPartPr>
                  <p14:xfrm>
                    <a:off x="7059120" y="2767248"/>
                    <a:ext cx="360" cy="779400"/>
                  </p14:xfrm>
                </p:contentPart>
              </mc:Choice>
              <mc:Fallback xmlns="">
                <p:pic>
                  <p:nvPicPr>
                    <p:cNvPr id="47" name="Encre 46">
                      <a:extLst>
                        <a:ext uri="{FF2B5EF4-FFF2-40B4-BE49-F238E27FC236}">
                          <a16:creationId xmlns:a16="http://schemas.microsoft.com/office/drawing/2014/main" id="{7AC670E0-5922-0B49-60B0-0496C7FB8FB8}"/>
                        </a:ext>
                      </a:extLst>
                    </p:cNvPr>
                    <p:cNvPicPr/>
                    <p:nvPr/>
                  </p:nvPicPr>
                  <p:blipFill>
                    <a:blip r:embed="rId105"/>
                    <a:stretch>
                      <a:fillRect/>
                    </a:stretch>
                  </p:blipFill>
                  <p:spPr>
                    <a:xfrm>
                      <a:off x="7050120" y="2750679"/>
                      <a:ext cx="18000" cy="811875"/>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48" name="Encre 47">
                      <a:extLst>
                        <a:ext uri="{FF2B5EF4-FFF2-40B4-BE49-F238E27FC236}">
                          <a16:creationId xmlns:a16="http://schemas.microsoft.com/office/drawing/2014/main" id="{BC810360-AF7D-29FE-8927-E43DB82C293B}"/>
                        </a:ext>
                      </a:extLst>
                    </p14:cNvPr>
                    <p14:cNvContentPartPr/>
                    <p14:nvPr/>
                  </p14:nvContentPartPr>
                  <p14:xfrm>
                    <a:off x="7082880" y="3145248"/>
                    <a:ext cx="1181520" cy="25200"/>
                  </p14:xfrm>
                </p:contentPart>
              </mc:Choice>
              <mc:Fallback xmlns="">
                <p:pic>
                  <p:nvPicPr>
                    <p:cNvPr id="48" name="Encre 47">
                      <a:extLst>
                        <a:ext uri="{FF2B5EF4-FFF2-40B4-BE49-F238E27FC236}">
                          <a16:creationId xmlns:a16="http://schemas.microsoft.com/office/drawing/2014/main" id="{BC810360-AF7D-29FE-8927-E43DB82C293B}"/>
                        </a:ext>
                      </a:extLst>
                    </p:cNvPr>
                    <p:cNvPicPr/>
                    <p:nvPr/>
                  </p:nvPicPr>
                  <p:blipFill>
                    <a:blip r:embed="rId107"/>
                    <a:stretch>
                      <a:fillRect/>
                    </a:stretch>
                  </p:blipFill>
                  <p:spPr>
                    <a:xfrm>
                      <a:off x="7069048" y="3129094"/>
                      <a:ext cx="1209761" cy="56862"/>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50" name="Encre 49">
                      <a:extLst>
                        <a:ext uri="{FF2B5EF4-FFF2-40B4-BE49-F238E27FC236}">
                          <a16:creationId xmlns:a16="http://schemas.microsoft.com/office/drawing/2014/main" id="{9996CC43-2E51-2933-E8FE-289A2F67D03C}"/>
                        </a:ext>
                      </a:extLst>
                    </p14:cNvPr>
                    <p14:cNvContentPartPr/>
                    <p14:nvPr/>
                  </p14:nvContentPartPr>
                  <p14:xfrm>
                    <a:off x="6046800" y="2913048"/>
                    <a:ext cx="121320" cy="13320"/>
                  </p14:xfrm>
                </p:contentPart>
              </mc:Choice>
              <mc:Fallback xmlns="">
                <p:pic>
                  <p:nvPicPr>
                    <p:cNvPr id="50" name="Encre 49">
                      <a:extLst>
                        <a:ext uri="{FF2B5EF4-FFF2-40B4-BE49-F238E27FC236}">
                          <a16:creationId xmlns:a16="http://schemas.microsoft.com/office/drawing/2014/main" id="{9996CC43-2E51-2933-E8FE-289A2F67D03C}"/>
                        </a:ext>
                      </a:extLst>
                    </p:cNvPr>
                    <p:cNvPicPr/>
                    <p:nvPr/>
                  </p:nvPicPr>
                  <p:blipFill>
                    <a:blip r:embed="rId109"/>
                    <a:stretch>
                      <a:fillRect/>
                    </a:stretch>
                  </p:blipFill>
                  <p:spPr>
                    <a:xfrm>
                      <a:off x="6032426" y="2897191"/>
                      <a:ext cx="149494" cy="444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51" name="Encre 50">
                      <a:extLst>
                        <a:ext uri="{FF2B5EF4-FFF2-40B4-BE49-F238E27FC236}">
                          <a16:creationId xmlns:a16="http://schemas.microsoft.com/office/drawing/2014/main" id="{34687045-975F-AD42-FC9C-C15C66444506}"/>
                        </a:ext>
                      </a:extLst>
                    </p14:cNvPr>
                    <p14:cNvContentPartPr/>
                    <p14:nvPr/>
                  </p14:nvContentPartPr>
                  <p14:xfrm>
                    <a:off x="7193040" y="2877048"/>
                    <a:ext cx="98640" cy="9720"/>
                  </p14:xfrm>
                </p:contentPart>
              </mc:Choice>
              <mc:Fallback xmlns="">
                <p:pic>
                  <p:nvPicPr>
                    <p:cNvPr id="51" name="Encre 50">
                      <a:extLst>
                        <a:ext uri="{FF2B5EF4-FFF2-40B4-BE49-F238E27FC236}">
                          <a16:creationId xmlns:a16="http://schemas.microsoft.com/office/drawing/2014/main" id="{34687045-975F-AD42-FC9C-C15C66444506}"/>
                        </a:ext>
                      </a:extLst>
                    </p:cNvPr>
                    <p:cNvPicPr/>
                    <p:nvPr/>
                  </p:nvPicPr>
                  <p:blipFill>
                    <a:blip r:embed="rId111"/>
                    <a:stretch>
                      <a:fillRect/>
                    </a:stretch>
                  </p:blipFill>
                  <p:spPr>
                    <a:xfrm>
                      <a:off x="7179276" y="2860848"/>
                      <a:ext cx="126741" cy="41472"/>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53" name="Encre 52">
                      <a:extLst>
                        <a:ext uri="{FF2B5EF4-FFF2-40B4-BE49-F238E27FC236}">
                          <a16:creationId xmlns:a16="http://schemas.microsoft.com/office/drawing/2014/main" id="{CE5CC3ED-5443-857F-E839-51E0917A94C3}"/>
                        </a:ext>
                      </a:extLst>
                    </p14:cNvPr>
                    <p14:cNvContentPartPr/>
                    <p14:nvPr/>
                  </p14:nvContentPartPr>
                  <p14:xfrm>
                    <a:off x="7217160" y="3340008"/>
                    <a:ext cx="133560" cy="360"/>
                  </p14:xfrm>
                </p:contentPart>
              </mc:Choice>
              <mc:Fallback xmlns="">
                <p:pic>
                  <p:nvPicPr>
                    <p:cNvPr id="53" name="Encre 52">
                      <a:extLst>
                        <a:ext uri="{FF2B5EF4-FFF2-40B4-BE49-F238E27FC236}">
                          <a16:creationId xmlns:a16="http://schemas.microsoft.com/office/drawing/2014/main" id="{CE5CC3ED-5443-857F-E839-51E0917A94C3}"/>
                        </a:ext>
                      </a:extLst>
                    </p:cNvPr>
                    <p:cNvPicPr/>
                    <p:nvPr/>
                  </p:nvPicPr>
                  <p:blipFill>
                    <a:blip r:embed="rId113"/>
                    <a:stretch>
                      <a:fillRect/>
                    </a:stretch>
                  </p:blipFill>
                  <p:spPr>
                    <a:xfrm>
                      <a:off x="7202768" y="3331008"/>
                      <a:ext cx="161769" cy="18000"/>
                    </a:xfrm>
                    <a:prstGeom prst="rect">
                      <a:avLst/>
                    </a:prstGeom>
                  </p:spPr>
                </p:pic>
              </mc:Fallback>
            </mc:AlternateContent>
          </p:grpSp>
        </p:grpSp>
        <p:grpSp>
          <p:nvGrpSpPr>
            <p:cNvPr id="58" name="Groupe 57">
              <a:extLst>
                <a:ext uri="{FF2B5EF4-FFF2-40B4-BE49-F238E27FC236}">
                  <a16:creationId xmlns:a16="http://schemas.microsoft.com/office/drawing/2014/main" id="{57F4BFEE-221B-249A-881D-855938F56CA6}"/>
                </a:ext>
              </a:extLst>
            </p:cNvPr>
            <p:cNvGrpSpPr/>
            <p:nvPr/>
          </p:nvGrpSpPr>
          <p:grpSpPr>
            <a:xfrm>
              <a:off x="537974" y="2609972"/>
              <a:ext cx="1776539" cy="1323295"/>
              <a:chOff x="734039" y="2371811"/>
              <a:chExt cx="3792648" cy="2634192"/>
            </a:xfrm>
          </p:grpSpPr>
          <p:grpSp>
            <p:nvGrpSpPr>
              <p:cNvPr id="21" name="Groupe 20">
                <a:extLst>
                  <a:ext uri="{FF2B5EF4-FFF2-40B4-BE49-F238E27FC236}">
                    <a16:creationId xmlns:a16="http://schemas.microsoft.com/office/drawing/2014/main" id="{BBB33C42-2C63-E372-0799-B691634230FC}"/>
                  </a:ext>
                </a:extLst>
              </p:cNvPr>
              <p:cNvGrpSpPr/>
              <p:nvPr/>
            </p:nvGrpSpPr>
            <p:grpSpPr>
              <a:xfrm>
                <a:off x="734039" y="2371811"/>
                <a:ext cx="3792648" cy="2634192"/>
                <a:chOff x="2169240" y="1775808"/>
                <a:chExt cx="4987548" cy="2906640"/>
              </a:xfrm>
            </p:grpSpPr>
            <mc:AlternateContent xmlns:mc="http://schemas.openxmlformats.org/markup-compatibility/2006" xmlns:p14="http://schemas.microsoft.com/office/powerpoint/2010/main">
              <mc:Choice Requires="p14">
                <p:contentPart p14:bwMode="auto" r:id="rId114">
                  <p14:nvContentPartPr>
                    <p14:cNvPr id="12" name="Encre 11">
                      <a:extLst>
                        <a:ext uri="{FF2B5EF4-FFF2-40B4-BE49-F238E27FC236}">
                          <a16:creationId xmlns:a16="http://schemas.microsoft.com/office/drawing/2014/main" id="{6DD317C4-615B-1B89-41E2-22B9700C65FD}"/>
                        </a:ext>
                      </a:extLst>
                    </p14:cNvPr>
                    <p14:cNvContentPartPr/>
                    <p14:nvPr/>
                  </p14:nvContentPartPr>
                  <p14:xfrm>
                    <a:off x="2169240" y="1901448"/>
                    <a:ext cx="49680" cy="2571840"/>
                  </p14:xfrm>
                </p:contentPart>
              </mc:Choice>
              <mc:Fallback xmlns="">
                <p:pic>
                  <p:nvPicPr>
                    <p:cNvPr id="12" name="Encre 11">
                      <a:extLst>
                        <a:ext uri="{FF2B5EF4-FFF2-40B4-BE49-F238E27FC236}">
                          <a16:creationId xmlns:a16="http://schemas.microsoft.com/office/drawing/2014/main" id="{6DD317C4-615B-1B89-41E2-22B9700C65FD}"/>
                        </a:ext>
                      </a:extLst>
                    </p:cNvPr>
                    <p:cNvPicPr/>
                    <p:nvPr/>
                  </p:nvPicPr>
                  <p:blipFill>
                    <a:blip r:embed="rId115"/>
                    <a:stretch>
                      <a:fillRect/>
                    </a:stretch>
                  </p:blipFill>
                  <p:spPr>
                    <a:xfrm>
                      <a:off x="2144400" y="1881683"/>
                      <a:ext cx="98366" cy="2610580"/>
                    </a:xfrm>
                    <a:prstGeom prst="rect">
                      <a:avLst/>
                    </a:prstGeom>
                  </p:spPr>
                </p:pic>
              </mc:Fallback>
            </mc:AlternateContent>
            <p:grpSp>
              <p:nvGrpSpPr>
                <p:cNvPr id="16" name="Groupe 15">
                  <a:extLst>
                    <a:ext uri="{FF2B5EF4-FFF2-40B4-BE49-F238E27FC236}">
                      <a16:creationId xmlns:a16="http://schemas.microsoft.com/office/drawing/2014/main" id="{FF4763DA-9D4B-88C9-FBAA-B2CD67C039E8}"/>
                    </a:ext>
                  </a:extLst>
                </p:cNvPr>
                <p:cNvGrpSpPr/>
                <p:nvPr/>
              </p:nvGrpSpPr>
              <p:grpSpPr>
                <a:xfrm>
                  <a:off x="2279868" y="1775808"/>
                  <a:ext cx="4876920" cy="2823120"/>
                  <a:chOff x="2218920" y="1754928"/>
                  <a:chExt cx="4876920" cy="2823120"/>
                </a:xfrm>
              </p:grpSpPr>
              <mc:AlternateContent xmlns:mc="http://schemas.openxmlformats.org/markup-compatibility/2006" xmlns:p14="http://schemas.microsoft.com/office/powerpoint/2010/main">
                <mc:Choice Requires="p14">
                  <p:contentPart p14:bwMode="auto" r:id="rId116">
                    <p14:nvContentPartPr>
                      <p14:cNvPr id="13" name="Encre 12">
                        <a:extLst>
                          <a:ext uri="{FF2B5EF4-FFF2-40B4-BE49-F238E27FC236}">
                            <a16:creationId xmlns:a16="http://schemas.microsoft.com/office/drawing/2014/main" id="{BC3249CB-05DB-9851-6FE6-5996CE557321}"/>
                          </a:ext>
                        </a:extLst>
                      </p14:cNvPr>
                      <p14:cNvContentPartPr/>
                      <p14:nvPr/>
                    </p14:nvContentPartPr>
                    <p14:xfrm>
                      <a:off x="2218920" y="1754928"/>
                      <a:ext cx="4846680" cy="159840"/>
                    </p14:xfrm>
                  </p:contentPart>
                </mc:Choice>
                <mc:Fallback xmlns="">
                  <p:pic>
                    <p:nvPicPr>
                      <p:cNvPr id="13" name="Encre 12">
                        <a:extLst>
                          <a:ext uri="{FF2B5EF4-FFF2-40B4-BE49-F238E27FC236}">
                            <a16:creationId xmlns:a16="http://schemas.microsoft.com/office/drawing/2014/main" id="{BC3249CB-05DB-9851-6FE6-5996CE557321}"/>
                          </a:ext>
                        </a:extLst>
                      </p:cNvPr>
                      <p:cNvPicPr/>
                      <p:nvPr/>
                    </p:nvPicPr>
                    <p:blipFill>
                      <a:blip r:embed="rId117"/>
                      <a:stretch>
                        <a:fillRect/>
                      </a:stretch>
                    </p:blipFill>
                    <p:spPr>
                      <a:xfrm>
                        <a:off x="2193656" y="1735146"/>
                        <a:ext cx="4896198" cy="198613"/>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4" name="Encre 13">
                        <a:extLst>
                          <a:ext uri="{FF2B5EF4-FFF2-40B4-BE49-F238E27FC236}">
                            <a16:creationId xmlns:a16="http://schemas.microsoft.com/office/drawing/2014/main" id="{8B311B65-206E-D46B-9E61-4B4717C42B86}"/>
                          </a:ext>
                        </a:extLst>
                      </p14:cNvPr>
                      <p14:cNvContentPartPr/>
                      <p14:nvPr/>
                    </p14:nvContentPartPr>
                    <p14:xfrm>
                      <a:off x="6984960" y="1767528"/>
                      <a:ext cx="110880" cy="2810520"/>
                    </p14:xfrm>
                  </p:contentPart>
                </mc:Choice>
                <mc:Fallback xmlns="">
                  <p:pic>
                    <p:nvPicPr>
                      <p:cNvPr id="14" name="Encre 13">
                        <a:extLst>
                          <a:ext uri="{FF2B5EF4-FFF2-40B4-BE49-F238E27FC236}">
                            <a16:creationId xmlns:a16="http://schemas.microsoft.com/office/drawing/2014/main" id="{8B311B65-206E-D46B-9E61-4B4717C42B86}"/>
                          </a:ext>
                        </a:extLst>
                      </p:cNvPr>
                      <p:cNvPicPr/>
                      <p:nvPr/>
                    </p:nvPicPr>
                    <p:blipFill>
                      <a:blip r:embed="rId119"/>
                      <a:stretch>
                        <a:fillRect/>
                      </a:stretch>
                    </p:blipFill>
                    <p:spPr>
                      <a:xfrm>
                        <a:off x="6959760" y="1747763"/>
                        <a:ext cx="160272" cy="2849259"/>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0">
                  <p14:nvContentPartPr>
                    <p14:cNvPr id="15" name="Encre 14">
                      <a:extLst>
                        <a:ext uri="{FF2B5EF4-FFF2-40B4-BE49-F238E27FC236}">
                          <a16:creationId xmlns:a16="http://schemas.microsoft.com/office/drawing/2014/main" id="{E6634E88-3297-D786-5547-A53F66082892}"/>
                        </a:ext>
                      </a:extLst>
                    </p14:cNvPr>
                    <p14:cNvContentPartPr/>
                    <p14:nvPr/>
                  </p14:nvContentPartPr>
                  <p14:xfrm>
                    <a:off x="2205600" y="4512888"/>
                    <a:ext cx="4841280" cy="169560"/>
                  </p14:xfrm>
                </p:contentPart>
              </mc:Choice>
              <mc:Fallback xmlns="">
                <p:pic>
                  <p:nvPicPr>
                    <p:cNvPr id="15" name="Encre 14">
                      <a:extLst>
                        <a:ext uri="{FF2B5EF4-FFF2-40B4-BE49-F238E27FC236}">
                          <a16:creationId xmlns:a16="http://schemas.microsoft.com/office/drawing/2014/main" id="{E6634E88-3297-D786-5547-A53F66082892}"/>
                        </a:ext>
                      </a:extLst>
                    </p:cNvPr>
                    <p:cNvPicPr/>
                    <p:nvPr/>
                  </p:nvPicPr>
                  <p:blipFill>
                    <a:blip r:embed="rId121"/>
                    <a:stretch>
                      <a:fillRect/>
                    </a:stretch>
                  </p:blipFill>
                  <p:spPr>
                    <a:xfrm>
                      <a:off x="2180338" y="4493172"/>
                      <a:ext cx="4890794" cy="208204"/>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7" name="Encre 16">
                      <a:extLst>
                        <a:ext uri="{FF2B5EF4-FFF2-40B4-BE49-F238E27FC236}">
                          <a16:creationId xmlns:a16="http://schemas.microsoft.com/office/drawing/2014/main" id="{9AD34DF9-7562-4A60-0818-5073E71658CA}"/>
                        </a:ext>
                      </a:extLst>
                    </p14:cNvPr>
                    <p14:cNvContentPartPr/>
                    <p14:nvPr/>
                  </p14:nvContentPartPr>
                  <p14:xfrm>
                    <a:off x="2462640" y="2292048"/>
                    <a:ext cx="205560" cy="12600"/>
                  </p14:xfrm>
                </p:contentPart>
              </mc:Choice>
              <mc:Fallback xmlns="">
                <p:pic>
                  <p:nvPicPr>
                    <p:cNvPr id="17" name="Encre 16">
                      <a:extLst>
                        <a:ext uri="{FF2B5EF4-FFF2-40B4-BE49-F238E27FC236}">
                          <a16:creationId xmlns:a16="http://schemas.microsoft.com/office/drawing/2014/main" id="{9AD34DF9-7562-4A60-0818-5073E71658CA}"/>
                        </a:ext>
                      </a:extLst>
                    </p:cNvPr>
                    <p:cNvPicPr/>
                    <p:nvPr/>
                  </p:nvPicPr>
                  <p:blipFill>
                    <a:blip r:embed="rId123"/>
                    <a:stretch>
                      <a:fillRect/>
                    </a:stretch>
                  </p:blipFill>
                  <p:spPr>
                    <a:xfrm>
                      <a:off x="2437449" y="2272360"/>
                      <a:ext cx="254935" cy="51188"/>
                    </a:xfrm>
                    <a:prstGeom prst="rect">
                      <a:avLst/>
                    </a:prstGeom>
                  </p:spPr>
                </p:pic>
              </mc:Fallback>
            </mc:AlternateContent>
            <p:grpSp>
              <p:nvGrpSpPr>
                <p:cNvPr id="20" name="Groupe 19">
                  <a:extLst>
                    <a:ext uri="{FF2B5EF4-FFF2-40B4-BE49-F238E27FC236}">
                      <a16:creationId xmlns:a16="http://schemas.microsoft.com/office/drawing/2014/main" id="{CEBEF107-9404-4614-22AB-D24F7687D6F6}"/>
                    </a:ext>
                  </a:extLst>
                </p:cNvPr>
                <p:cNvGrpSpPr/>
                <p:nvPr/>
              </p:nvGrpSpPr>
              <p:grpSpPr>
                <a:xfrm>
                  <a:off x="2817240" y="2108808"/>
                  <a:ext cx="159480" cy="474480"/>
                  <a:chOff x="2817240" y="2108808"/>
                  <a:chExt cx="159480" cy="474480"/>
                </a:xfrm>
              </p:grpSpPr>
              <mc:AlternateContent xmlns:mc="http://schemas.openxmlformats.org/markup-compatibility/2006" xmlns:p14="http://schemas.microsoft.com/office/powerpoint/2010/main">
                <mc:Choice Requires="p14">
                  <p:contentPart p14:bwMode="auto" r:id="rId124">
                    <p14:nvContentPartPr>
                      <p14:cNvPr id="18" name="Encre 17">
                        <a:extLst>
                          <a:ext uri="{FF2B5EF4-FFF2-40B4-BE49-F238E27FC236}">
                            <a16:creationId xmlns:a16="http://schemas.microsoft.com/office/drawing/2014/main" id="{CF22FB23-B9E5-1EEC-80C4-B2032DD4455F}"/>
                          </a:ext>
                        </a:extLst>
                      </p14:cNvPr>
                      <p14:cNvContentPartPr/>
                      <p14:nvPr/>
                    </p14:nvContentPartPr>
                    <p14:xfrm>
                      <a:off x="2817240" y="2182248"/>
                      <a:ext cx="159480" cy="269280"/>
                    </p14:xfrm>
                  </p:contentPart>
                </mc:Choice>
                <mc:Fallback xmlns="">
                  <p:pic>
                    <p:nvPicPr>
                      <p:cNvPr id="18" name="Encre 17">
                        <a:extLst>
                          <a:ext uri="{FF2B5EF4-FFF2-40B4-BE49-F238E27FC236}">
                            <a16:creationId xmlns:a16="http://schemas.microsoft.com/office/drawing/2014/main" id="{CF22FB23-B9E5-1EEC-80C4-B2032DD4455F}"/>
                          </a:ext>
                        </a:extLst>
                      </p:cNvPr>
                      <p:cNvPicPr/>
                      <p:nvPr/>
                    </p:nvPicPr>
                    <p:blipFill>
                      <a:blip r:embed="rId125"/>
                      <a:stretch>
                        <a:fillRect/>
                      </a:stretch>
                    </p:blipFill>
                    <p:spPr>
                      <a:xfrm>
                        <a:off x="2792006" y="2162506"/>
                        <a:ext cx="208939" cy="307974"/>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9" name="Encre 18">
                        <a:extLst>
                          <a:ext uri="{FF2B5EF4-FFF2-40B4-BE49-F238E27FC236}">
                            <a16:creationId xmlns:a16="http://schemas.microsoft.com/office/drawing/2014/main" id="{DC060F95-5493-D4F8-4708-93C0D7A63966}"/>
                          </a:ext>
                        </a:extLst>
                      </p14:cNvPr>
                      <p14:cNvContentPartPr/>
                      <p14:nvPr/>
                    </p14:nvContentPartPr>
                    <p14:xfrm>
                      <a:off x="2876640" y="2108808"/>
                      <a:ext cx="64080" cy="474480"/>
                    </p14:xfrm>
                  </p:contentPart>
                </mc:Choice>
                <mc:Fallback xmlns="">
                  <p:pic>
                    <p:nvPicPr>
                      <p:cNvPr id="19" name="Encre 18">
                        <a:extLst>
                          <a:ext uri="{FF2B5EF4-FFF2-40B4-BE49-F238E27FC236}">
                            <a16:creationId xmlns:a16="http://schemas.microsoft.com/office/drawing/2014/main" id="{DC060F95-5493-D4F8-4708-93C0D7A63966}"/>
                          </a:ext>
                        </a:extLst>
                      </p:cNvPr>
                      <p:cNvPicPr/>
                      <p:nvPr/>
                    </p:nvPicPr>
                    <p:blipFill>
                      <a:blip r:embed="rId127"/>
                      <a:stretch>
                        <a:fillRect/>
                      </a:stretch>
                    </p:blipFill>
                    <p:spPr>
                      <a:xfrm>
                        <a:off x="2851609" y="2089071"/>
                        <a:ext cx="113141" cy="513165"/>
                      </a:xfrm>
                      <a:prstGeom prst="rect">
                        <a:avLst/>
                      </a:prstGeom>
                    </p:spPr>
                  </p:pic>
                </mc:Fallback>
              </mc:AlternateContent>
            </p:grpSp>
          </p:grpSp>
          <mc:AlternateContent xmlns:mc="http://schemas.openxmlformats.org/markup-compatibility/2006" xmlns:p14="http://schemas.microsoft.com/office/powerpoint/2010/main">
            <mc:Choice Requires="p14">
              <p:contentPart p14:bwMode="auto" r:id="rId128">
                <p14:nvContentPartPr>
                  <p14:cNvPr id="32" name="Encre 31">
                    <a:extLst>
                      <a:ext uri="{FF2B5EF4-FFF2-40B4-BE49-F238E27FC236}">
                        <a16:creationId xmlns:a16="http://schemas.microsoft.com/office/drawing/2014/main" id="{2149D0B0-2AA1-4CD2-E5FF-635AB3E960C9}"/>
                      </a:ext>
                    </a:extLst>
                  </p14:cNvPr>
                  <p14:cNvContentPartPr/>
                  <p14:nvPr/>
                </p14:nvContentPartPr>
                <p14:xfrm>
                  <a:off x="818163" y="2608843"/>
                  <a:ext cx="3700440" cy="111240"/>
                </p14:xfrm>
              </p:contentPart>
            </mc:Choice>
            <mc:Fallback xmlns="">
              <p:pic>
                <p:nvPicPr>
                  <p:cNvPr id="32" name="Encre 31">
                    <a:extLst>
                      <a:ext uri="{FF2B5EF4-FFF2-40B4-BE49-F238E27FC236}">
                        <a16:creationId xmlns:a16="http://schemas.microsoft.com/office/drawing/2014/main" id="{2149D0B0-2AA1-4CD2-E5FF-635AB3E960C9}"/>
                      </a:ext>
                    </a:extLst>
                  </p:cNvPr>
                  <p:cNvPicPr/>
                  <p:nvPr/>
                </p:nvPicPr>
                <p:blipFill>
                  <a:blip r:embed="rId129"/>
                  <a:stretch>
                    <a:fillRect/>
                  </a:stretch>
                </p:blipFill>
                <p:spPr>
                  <a:xfrm>
                    <a:off x="798950" y="2591016"/>
                    <a:ext cx="3738098" cy="146181"/>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0">
              <p14:nvContentPartPr>
                <p14:cNvPr id="1102" name="Encre 1101">
                  <a:extLst>
                    <a:ext uri="{FF2B5EF4-FFF2-40B4-BE49-F238E27FC236}">
                      <a16:creationId xmlns:a16="http://schemas.microsoft.com/office/drawing/2014/main" id="{F583A18E-2BFD-35EE-0738-4E80345A5AF9}"/>
                    </a:ext>
                  </a:extLst>
                </p14:cNvPr>
                <p14:cNvContentPartPr/>
                <p14:nvPr/>
              </p14:nvContentPartPr>
              <p14:xfrm>
                <a:off x="1456800" y="4022928"/>
                <a:ext cx="213480" cy="707760"/>
              </p14:xfrm>
            </p:contentPart>
          </mc:Choice>
          <mc:Fallback xmlns="">
            <p:pic>
              <p:nvPicPr>
                <p:cNvPr id="1102" name="Encre 1101">
                  <a:extLst>
                    <a:ext uri="{FF2B5EF4-FFF2-40B4-BE49-F238E27FC236}">
                      <a16:creationId xmlns:a16="http://schemas.microsoft.com/office/drawing/2014/main" id="{F583A18E-2BFD-35EE-0738-4E80345A5AF9}"/>
                    </a:ext>
                  </a:extLst>
                </p:cNvPr>
                <p:cNvPicPr/>
                <p:nvPr/>
              </p:nvPicPr>
              <p:blipFill>
                <a:blip r:embed="rId131"/>
                <a:stretch>
                  <a:fillRect/>
                </a:stretch>
              </p:blipFill>
              <p:spPr>
                <a:xfrm>
                  <a:off x="1448160" y="4014288"/>
                  <a:ext cx="231120" cy="725400"/>
                </a:xfrm>
                <a:prstGeom prst="rect">
                  <a:avLst/>
                </a:prstGeom>
              </p:spPr>
            </p:pic>
          </mc:Fallback>
        </mc:AlternateContent>
      </p:grpSp>
      <p:pic>
        <p:nvPicPr>
          <p:cNvPr id="8" name="Image 7">
            <a:extLst>
              <a:ext uri="{FF2B5EF4-FFF2-40B4-BE49-F238E27FC236}">
                <a16:creationId xmlns:a16="http://schemas.microsoft.com/office/drawing/2014/main" id="{0C80595C-8025-6448-FB65-F4CCF309D568}"/>
              </a:ext>
            </a:extLst>
          </p:cNvPr>
          <p:cNvPicPr>
            <a:picLocks noChangeAspect="1"/>
          </p:cNvPicPr>
          <p:nvPr/>
        </p:nvPicPr>
        <p:blipFill>
          <a:blip r:embed="rId132">
            <a:clrChange>
              <a:clrFrom>
                <a:srgbClr val="000000"/>
              </a:clrFrom>
              <a:clrTo>
                <a:srgbClr val="000000">
                  <a:alpha val="0"/>
                </a:srgbClr>
              </a:clrTo>
            </a:clrChange>
          </a:blip>
          <a:stretch>
            <a:fillRect/>
          </a:stretch>
        </p:blipFill>
        <p:spPr>
          <a:xfrm>
            <a:off x="10382828" y="154462"/>
            <a:ext cx="1414521" cy="792132"/>
          </a:xfrm>
          <a:prstGeom prst="rect">
            <a:avLst/>
          </a:prstGeom>
        </p:spPr>
      </p:pic>
      <p:sp>
        <p:nvSpPr>
          <p:cNvPr id="11" name="ZoneTexte 10">
            <a:extLst>
              <a:ext uri="{FF2B5EF4-FFF2-40B4-BE49-F238E27FC236}">
                <a16:creationId xmlns:a16="http://schemas.microsoft.com/office/drawing/2014/main" id="{5C088BF1-8372-80F2-6CC5-BF6DAE2A078E}"/>
              </a:ext>
            </a:extLst>
          </p:cNvPr>
          <p:cNvSpPr txBox="1"/>
          <p:nvPr/>
        </p:nvSpPr>
        <p:spPr>
          <a:xfrm>
            <a:off x="1009000" y="263111"/>
            <a:ext cx="6096000"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a:t>
            </a:r>
            <a:r>
              <a:rPr lang="fr-FR" sz="3200" dirty="0" err="1">
                <a:solidFill>
                  <a:schemeClr val="bg1"/>
                </a:solidFill>
                <a:effectLst/>
                <a:latin typeface="Arial Black" panose="020B0A04020102020204" pitchFamily="34" charset="0"/>
                <a:ea typeface="Calibri" panose="020F0502020204030204" pitchFamily="34" charset="0"/>
                <a:cs typeface="Calibri" panose="020F0502020204030204" pitchFamily="34" charset="0"/>
              </a:rPr>
              <a:t>Tmux</a:t>
            </a:r>
            <a:endParaRPr lang="fr-FR" sz="3200" dirty="0">
              <a:solidFill>
                <a:schemeClr val="bg1"/>
              </a:solidFill>
            </a:endParaRPr>
          </a:p>
        </p:txBody>
      </p:sp>
    </p:spTree>
    <p:extLst>
      <p:ext uri="{BB962C8B-B14F-4D97-AF65-F5344CB8AC3E}">
        <p14:creationId xmlns:p14="http://schemas.microsoft.com/office/powerpoint/2010/main" val="17118055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70</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000">
                <a:solidFill>
                  <a:schemeClr val="bg1"/>
                </a:solidFill>
                <a:latin typeface="Arial Black" panose="020B0A04020102020204" pitchFamily="34" charset="0"/>
                <a:ea typeface="Calibri" panose="020F0502020204030204" pitchFamily="34" charset="0"/>
                <a:cs typeface="Calibri" panose="020F0502020204030204" pitchFamily="34" charset="0"/>
              </a:rPr>
              <a:t>Les rôles </a:t>
            </a:r>
            <a:r>
              <a:rPr lang="fr-FR" sz="3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Ansible</a:t>
            </a:r>
            <a:endParaRPr lang="fr-FR" sz="3000" dirty="0">
              <a:solidFill>
                <a:schemeClr val="bg1"/>
              </a:solidFill>
            </a:endParaRPr>
          </a:p>
        </p:txBody>
      </p:sp>
      <p:sp>
        <p:nvSpPr>
          <p:cNvPr id="4" name="Rectangle 1">
            <a:extLst>
              <a:ext uri="{FF2B5EF4-FFF2-40B4-BE49-F238E27FC236}">
                <a16:creationId xmlns:a16="http://schemas.microsoft.com/office/drawing/2014/main" id="{14CC3266-C731-DA8A-3DAF-858AA3CDF3FB}"/>
              </a:ext>
            </a:extLst>
          </p:cNvPr>
          <p:cNvSpPr>
            <a:spLocks noChangeArrowheads="1"/>
          </p:cNvSpPr>
          <p:nvPr/>
        </p:nvSpPr>
        <p:spPr bwMode="auto">
          <a:xfrm>
            <a:off x="246799" y="961501"/>
            <a:ext cx="7948714" cy="2616616"/>
          </a:xfrm>
          <a:prstGeom prst="rect">
            <a:avLst/>
          </a:prstGeom>
          <a:noFill/>
          <a:ln>
            <a:noFill/>
          </a:ln>
          <a:effec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chemeClr val="bg1"/>
                </a:solidFill>
                <a:effectLst/>
                <a:latin typeface="Söhne"/>
              </a:rPr>
              <a:t>Stockage et recherche des rôles</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latin typeface="Söhne"/>
              </a:rPr>
              <a:t>Par défaut, Ansible recherche les rôles dans les emplacements suivants :</a:t>
            </a:r>
            <a:endParaRPr kumimoji="0" lang="fr-FR" altLang="fr-FR"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bg1"/>
                </a:solidFill>
                <a:effectLst/>
                <a:latin typeface="Söhne"/>
              </a:rPr>
              <a:t>Dans les collections, si vous les utilisez</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bg1"/>
                </a:solidFill>
                <a:effectLst/>
                <a:latin typeface="Söhne"/>
              </a:rPr>
              <a:t>Dans un répertoire appelé </a:t>
            </a:r>
            <a:r>
              <a:rPr kumimoji="0" lang="fr-FR" altLang="fr-FR" b="1" i="0" u="none" strike="noStrike" cap="none" normalizeH="0" baseline="0" dirty="0" err="1">
                <a:ln>
                  <a:noFill/>
                </a:ln>
                <a:solidFill>
                  <a:schemeClr val="bg1"/>
                </a:solidFill>
                <a:effectLst/>
                <a:latin typeface="Söhne Mono"/>
              </a:rPr>
              <a:t>roles</a:t>
            </a:r>
            <a:r>
              <a:rPr kumimoji="0" lang="fr-FR" altLang="fr-FR" b="1" i="0" u="none" strike="noStrike" cap="none" normalizeH="0" baseline="0" dirty="0">
                <a:ln>
                  <a:noFill/>
                </a:ln>
                <a:solidFill>
                  <a:schemeClr val="bg1"/>
                </a:solidFill>
                <a:effectLst/>
                <a:latin typeface="Söhne Mono"/>
              </a:rPr>
              <a:t>/</a:t>
            </a:r>
            <a:r>
              <a:rPr kumimoji="0" lang="fr-FR" altLang="fr-FR" b="0" i="0" u="none" strike="noStrike" cap="none" normalizeH="0" baseline="0" dirty="0">
                <a:ln>
                  <a:noFill/>
                </a:ln>
                <a:solidFill>
                  <a:schemeClr val="bg1"/>
                </a:solidFill>
                <a:effectLst/>
                <a:latin typeface="Söhne"/>
              </a:rPr>
              <a:t>, relatif au fichier </a:t>
            </a:r>
            <a:r>
              <a:rPr kumimoji="0" lang="fr-FR" altLang="fr-FR" b="0" i="0" u="none" strike="noStrike" cap="none" normalizeH="0" baseline="0" dirty="0" err="1">
                <a:ln>
                  <a:noFill/>
                </a:ln>
                <a:solidFill>
                  <a:schemeClr val="bg1"/>
                </a:solidFill>
                <a:effectLst/>
                <a:latin typeface="Söhne"/>
              </a:rPr>
              <a:t>playbook</a:t>
            </a:r>
            <a:endParaRPr kumimoji="0" lang="fr-FR" altLang="fr-FR" b="0" i="0" u="none" strike="noStrike" cap="none" normalizeH="0" baseline="0" dirty="0">
              <a:ln>
                <a:noFill/>
              </a:ln>
              <a:solidFill>
                <a:schemeClr val="bg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bg1"/>
                </a:solidFill>
                <a:effectLst/>
                <a:latin typeface="Söhne"/>
              </a:rPr>
              <a:t>Dans le </a:t>
            </a:r>
            <a:r>
              <a:rPr kumimoji="0" lang="fr-FR" altLang="fr-FR" b="1" i="0" u="none" strike="noStrike" cap="none" normalizeH="0" baseline="0" dirty="0" err="1">
                <a:ln>
                  <a:noFill/>
                </a:ln>
                <a:solidFill>
                  <a:schemeClr val="bg1"/>
                </a:solidFill>
                <a:effectLst/>
                <a:latin typeface="Söhne Mono"/>
              </a:rPr>
              <a:t>roles_path</a:t>
            </a:r>
            <a:r>
              <a:rPr kumimoji="0" lang="fr-FR" altLang="fr-FR" b="0" i="0" u="none" strike="noStrike" cap="none" normalizeH="0" baseline="0" dirty="0">
                <a:ln>
                  <a:noFill/>
                </a:ln>
                <a:solidFill>
                  <a:schemeClr val="bg1"/>
                </a:solidFill>
                <a:effectLst/>
                <a:latin typeface="Söhne"/>
              </a:rPr>
              <a:t> configuré. Le chemin de recherche par défaut est </a:t>
            </a:r>
          </a:p>
          <a:p>
            <a:pPr marL="0" marR="0" lvl="0" indent="0" algn="l" defTabSz="914400" rtl="0" eaLnBrk="0" fontAlgn="base" latinLnBrk="0" hangingPunct="0">
              <a:lnSpc>
                <a:spcPct val="100000"/>
              </a:lnSpc>
              <a:spcBef>
                <a:spcPct val="0"/>
              </a:spcBef>
              <a:spcAft>
                <a:spcPct val="0"/>
              </a:spcAft>
              <a:buClrTx/>
              <a:buSzTx/>
              <a:tabLst/>
            </a:pPr>
            <a:r>
              <a:rPr kumimoji="0" lang="fr-FR" altLang="fr-FR" b="1" i="0" u="none" strike="noStrike" cap="none" normalizeH="0" baseline="0" dirty="0">
                <a:ln>
                  <a:noFill/>
                </a:ln>
                <a:solidFill>
                  <a:schemeClr val="bg1"/>
                </a:solidFill>
                <a:effectLst/>
                <a:latin typeface="Söhne Mono"/>
              </a:rPr>
              <a:t>~/.ansible/</a:t>
            </a:r>
            <a:r>
              <a:rPr kumimoji="0" lang="fr-FR" altLang="fr-FR" b="1" i="0" u="none" strike="noStrike" cap="none" normalizeH="0" baseline="0" dirty="0" err="1">
                <a:ln>
                  <a:noFill/>
                </a:ln>
                <a:solidFill>
                  <a:schemeClr val="bg1"/>
                </a:solidFill>
                <a:effectLst/>
                <a:latin typeface="Söhne Mono"/>
              </a:rPr>
              <a:t>roles</a:t>
            </a:r>
            <a:r>
              <a:rPr kumimoji="0" lang="fr-FR" altLang="fr-FR" b="1" i="0" u="none" strike="noStrike" cap="none" normalizeH="0" baseline="0" dirty="0">
                <a:ln>
                  <a:noFill/>
                </a:ln>
                <a:solidFill>
                  <a:schemeClr val="bg1"/>
                </a:solidFill>
                <a:effectLst/>
                <a:latin typeface="Söhne Mono"/>
              </a:rPr>
              <a:t>:/</a:t>
            </a:r>
            <a:r>
              <a:rPr kumimoji="0" lang="fr-FR" altLang="fr-FR" b="1" i="0" u="none" strike="noStrike" cap="none" normalizeH="0" baseline="0" dirty="0" err="1">
                <a:ln>
                  <a:noFill/>
                </a:ln>
                <a:solidFill>
                  <a:schemeClr val="bg1"/>
                </a:solidFill>
                <a:effectLst/>
                <a:latin typeface="Söhne Mono"/>
              </a:rPr>
              <a:t>usr</a:t>
            </a:r>
            <a:r>
              <a:rPr kumimoji="0" lang="fr-FR" altLang="fr-FR" b="1" i="0" u="none" strike="noStrike" cap="none" normalizeH="0" baseline="0" dirty="0">
                <a:ln>
                  <a:noFill/>
                </a:ln>
                <a:solidFill>
                  <a:schemeClr val="bg1"/>
                </a:solidFill>
                <a:effectLst/>
                <a:latin typeface="Söhne Mono"/>
              </a:rPr>
              <a:t>/</a:t>
            </a:r>
            <a:r>
              <a:rPr kumimoji="0" lang="fr-FR" altLang="fr-FR" b="1" i="0" u="none" strike="noStrike" cap="none" normalizeH="0" baseline="0" dirty="0" err="1">
                <a:ln>
                  <a:noFill/>
                </a:ln>
                <a:solidFill>
                  <a:schemeClr val="bg1"/>
                </a:solidFill>
                <a:effectLst/>
                <a:latin typeface="Söhne Mono"/>
              </a:rPr>
              <a:t>share</a:t>
            </a:r>
            <a:r>
              <a:rPr kumimoji="0" lang="fr-FR" altLang="fr-FR" b="1" i="0" u="none" strike="noStrike" cap="none" normalizeH="0" baseline="0" dirty="0">
                <a:ln>
                  <a:noFill/>
                </a:ln>
                <a:solidFill>
                  <a:schemeClr val="bg1"/>
                </a:solidFill>
                <a:effectLst/>
                <a:latin typeface="Söhne Mono"/>
              </a:rPr>
              <a:t>/ansible/</a:t>
            </a:r>
            <a:r>
              <a:rPr kumimoji="0" lang="fr-FR" altLang="fr-FR" b="1" i="0" u="none" strike="noStrike" cap="none" normalizeH="0" baseline="0" dirty="0" err="1">
                <a:ln>
                  <a:noFill/>
                </a:ln>
                <a:solidFill>
                  <a:schemeClr val="bg1"/>
                </a:solidFill>
                <a:effectLst/>
                <a:latin typeface="Söhne Mono"/>
              </a:rPr>
              <a:t>roles</a:t>
            </a:r>
            <a:r>
              <a:rPr kumimoji="0" lang="fr-FR" altLang="fr-FR" b="1" i="0" u="none" strike="noStrike" cap="none" normalizeH="0" baseline="0" dirty="0">
                <a:ln>
                  <a:noFill/>
                </a:ln>
                <a:solidFill>
                  <a:schemeClr val="bg1"/>
                </a:solidFill>
                <a:effectLst/>
                <a:latin typeface="Söhne Mono"/>
              </a:rPr>
              <a:t>:/</a:t>
            </a:r>
            <a:r>
              <a:rPr kumimoji="0" lang="fr-FR" altLang="fr-FR" b="1" i="0" u="none" strike="noStrike" cap="none" normalizeH="0" baseline="0" dirty="0" err="1">
                <a:ln>
                  <a:noFill/>
                </a:ln>
                <a:solidFill>
                  <a:schemeClr val="bg1"/>
                </a:solidFill>
                <a:effectLst/>
                <a:latin typeface="Söhne Mono"/>
              </a:rPr>
              <a:t>etc</a:t>
            </a:r>
            <a:r>
              <a:rPr kumimoji="0" lang="fr-FR" altLang="fr-FR" b="1" i="0" u="none" strike="noStrike" cap="none" normalizeH="0" baseline="0" dirty="0">
                <a:ln>
                  <a:noFill/>
                </a:ln>
                <a:solidFill>
                  <a:schemeClr val="bg1"/>
                </a:solidFill>
                <a:effectLst/>
                <a:latin typeface="Söhne Mono"/>
              </a:rPr>
              <a:t>/ansible/</a:t>
            </a:r>
            <a:r>
              <a:rPr kumimoji="0" lang="fr-FR" altLang="fr-FR" b="1" i="0" u="none" strike="noStrike" cap="none" normalizeH="0" baseline="0" dirty="0" err="1">
                <a:ln>
                  <a:noFill/>
                </a:ln>
                <a:solidFill>
                  <a:schemeClr val="bg1"/>
                </a:solidFill>
                <a:effectLst/>
                <a:latin typeface="Söhne Mono"/>
              </a:rPr>
              <a:t>roles</a:t>
            </a:r>
            <a:r>
              <a:rPr kumimoji="0" lang="fr-FR" altLang="fr-FR" b="0" i="0" u="none" strike="noStrike" cap="none" normalizeH="0" baseline="0" dirty="0">
                <a:ln>
                  <a:noFill/>
                </a:ln>
                <a:solidFill>
                  <a:schemeClr val="bg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bg1"/>
                </a:solidFill>
                <a:effectLst/>
                <a:latin typeface="Söhne"/>
              </a:rPr>
              <a:t>Dans le répertoire où se trouve le fichier </a:t>
            </a:r>
            <a:r>
              <a:rPr kumimoji="0" lang="fr-FR" altLang="fr-FR" b="0" i="0" u="none" strike="noStrike" cap="none" normalizeH="0" baseline="0" dirty="0" err="1">
                <a:ln>
                  <a:noFill/>
                </a:ln>
                <a:solidFill>
                  <a:schemeClr val="bg1"/>
                </a:solidFill>
                <a:effectLst/>
                <a:latin typeface="Söhne"/>
              </a:rPr>
              <a:t>playbook</a:t>
            </a:r>
            <a:endParaRPr kumimoji="0" lang="fr-FR" altLang="fr-FR" b="0" i="0" u="none" strike="noStrike" cap="none" normalizeH="0" baseline="0" dirty="0">
              <a:ln>
                <a:noFill/>
              </a:ln>
              <a:solidFill>
                <a:schemeClr val="bg1"/>
              </a:solidFill>
              <a:effectLst/>
              <a:latin typeface="Söhne"/>
            </a:endParaRPr>
          </a:p>
          <a:p>
            <a:pPr>
              <a:buFontTx/>
              <a:buChar char="•"/>
            </a:pPr>
            <a:r>
              <a:rPr kumimoji="0" lang="fr-FR" altLang="fr-FR" b="0" i="0" u="none" strike="noStrike" cap="none" normalizeH="0" baseline="0" dirty="0">
                <a:ln>
                  <a:noFill/>
                </a:ln>
                <a:solidFill>
                  <a:schemeClr val="bg1"/>
                </a:solidFill>
                <a:effectLst/>
                <a:latin typeface="Söhne"/>
              </a:rPr>
              <a:t>Alternativement, vous pouvez appeler un rôle avec un chemin entièrement qualifié </a:t>
            </a:r>
          </a:p>
        </p:txBody>
      </p:sp>
      <p:sp>
        <p:nvSpPr>
          <p:cNvPr id="13" name="ZoneTexte 12">
            <a:extLst>
              <a:ext uri="{FF2B5EF4-FFF2-40B4-BE49-F238E27FC236}">
                <a16:creationId xmlns:a16="http://schemas.microsoft.com/office/drawing/2014/main" id="{480CA553-5522-9FDA-71A0-77DB8E3B97D8}"/>
              </a:ext>
            </a:extLst>
          </p:cNvPr>
          <p:cNvSpPr txBox="1"/>
          <p:nvPr/>
        </p:nvSpPr>
        <p:spPr>
          <a:xfrm>
            <a:off x="7733412" y="1802767"/>
            <a:ext cx="5298831" cy="1200329"/>
          </a:xfrm>
          <a:prstGeom prst="rect">
            <a:avLst/>
          </a:prstGeom>
          <a:noFill/>
        </p:spPr>
        <p:txBody>
          <a:bodyPr wrap="square">
            <a:spAutoFit/>
          </a:bodyPr>
          <a:lstStyle/>
          <a:p>
            <a:r>
              <a:rPr lang="en-US" dirty="0">
                <a:solidFill>
                  <a:schemeClr val="bg1"/>
                </a:solidFill>
              </a:rPr>
              <a:t>---</a:t>
            </a:r>
          </a:p>
          <a:p>
            <a:r>
              <a:rPr lang="en-US" dirty="0">
                <a:solidFill>
                  <a:schemeClr val="bg1"/>
                </a:solidFill>
              </a:rPr>
              <a:t>- hosts: webservers</a:t>
            </a:r>
          </a:p>
          <a:p>
            <a:r>
              <a:rPr lang="en-US" dirty="0">
                <a:solidFill>
                  <a:schemeClr val="bg1"/>
                </a:solidFill>
              </a:rPr>
              <a:t>  roles:</a:t>
            </a:r>
          </a:p>
          <a:p>
            <a:r>
              <a:rPr lang="en-US" dirty="0">
                <a:solidFill>
                  <a:schemeClr val="bg1"/>
                </a:solidFill>
              </a:rPr>
              <a:t>    - role: '/path/to/my/roles/common'</a:t>
            </a:r>
          </a:p>
        </p:txBody>
      </p:sp>
      <p:sp>
        <p:nvSpPr>
          <p:cNvPr id="16" name="ZoneTexte 15">
            <a:extLst>
              <a:ext uri="{FF2B5EF4-FFF2-40B4-BE49-F238E27FC236}">
                <a16:creationId xmlns:a16="http://schemas.microsoft.com/office/drawing/2014/main" id="{6961F744-4643-E402-84FE-E9D365D02737}"/>
              </a:ext>
            </a:extLst>
          </p:cNvPr>
          <p:cNvSpPr txBox="1"/>
          <p:nvPr/>
        </p:nvSpPr>
        <p:spPr>
          <a:xfrm>
            <a:off x="146305" y="3601665"/>
            <a:ext cx="8563942" cy="2862322"/>
          </a:xfrm>
          <a:prstGeom prst="rect">
            <a:avLst/>
          </a:prstGeom>
          <a:noFill/>
        </p:spPr>
        <p:txBody>
          <a:bodyPr wrap="square">
            <a:spAutoFit/>
          </a:bodyPr>
          <a:lstStyle/>
          <a:p>
            <a:pPr algn="l"/>
            <a:r>
              <a:rPr lang="fr-FR" b="1" i="0" dirty="0">
                <a:solidFill>
                  <a:schemeClr val="bg1"/>
                </a:solidFill>
                <a:effectLst/>
                <a:latin typeface="Söhne"/>
              </a:rPr>
              <a:t>Utilisation des rôles</a:t>
            </a:r>
          </a:p>
          <a:p>
            <a:pPr algn="l"/>
            <a:r>
              <a:rPr lang="fr-FR" b="0" i="0" dirty="0">
                <a:solidFill>
                  <a:schemeClr val="bg1"/>
                </a:solidFill>
                <a:effectLst/>
                <a:latin typeface="Söhne"/>
              </a:rPr>
              <a:t>Vous pouvez utiliser les rôles de différentes manières :</a:t>
            </a:r>
          </a:p>
          <a:p>
            <a:pPr algn="l">
              <a:buFont typeface="Arial" panose="020B0604020202020204" pitchFamily="34" charset="0"/>
              <a:buChar char="•"/>
            </a:pPr>
            <a:r>
              <a:rPr lang="fr-FR" b="1" i="0" dirty="0">
                <a:solidFill>
                  <a:schemeClr val="bg1"/>
                </a:solidFill>
                <a:effectLst/>
                <a:latin typeface="Söhne"/>
              </a:rPr>
              <a:t>Au niveau du </a:t>
            </a:r>
            <a:r>
              <a:rPr lang="fr-FR" b="1" i="0" dirty="0" err="1">
                <a:solidFill>
                  <a:schemeClr val="bg1"/>
                </a:solidFill>
                <a:effectLst/>
                <a:latin typeface="Söhne"/>
              </a:rPr>
              <a:t>play</a:t>
            </a:r>
            <a:r>
              <a:rPr lang="fr-FR" b="1" i="0" dirty="0">
                <a:solidFill>
                  <a:schemeClr val="bg1"/>
                </a:solidFill>
                <a:effectLst/>
                <a:latin typeface="Söhne"/>
              </a:rPr>
              <a:t> avec l'option </a:t>
            </a:r>
            <a:r>
              <a:rPr lang="fr-FR" b="1" i="0" dirty="0" err="1">
                <a:solidFill>
                  <a:schemeClr val="bg1"/>
                </a:solidFill>
                <a:effectLst/>
                <a:latin typeface="Söhne"/>
              </a:rPr>
              <a:t>roles</a:t>
            </a:r>
            <a:r>
              <a:rPr lang="fr-FR" b="0" i="0" dirty="0">
                <a:solidFill>
                  <a:schemeClr val="bg1"/>
                </a:solidFill>
                <a:effectLst/>
                <a:latin typeface="Söhne"/>
              </a:rPr>
              <a:t> : C'est la manière classique d'utiliser les rôles dans un </a:t>
            </a:r>
            <a:r>
              <a:rPr lang="fr-FR" b="0" i="0" dirty="0" err="1">
                <a:solidFill>
                  <a:schemeClr val="bg1"/>
                </a:solidFill>
                <a:effectLst/>
                <a:latin typeface="Söhne"/>
              </a:rPr>
              <a:t>play</a:t>
            </a:r>
            <a:r>
              <a:rPr lang="fr-FR" b="0" i="0" dirty="0">
                <a:solidFill>
                  <a:schemeClr val="bg1"/>
                </a:solidFill>
                <a:effectLst/>
                <a:latin typeface="Söhne"/>
              </a:rPr>
              <a:t>.</a:t>
            </a:r>
          </a:p>
          <a:p>
            <a:pPr algn="l">
              <a:buFont typeface="Arial" panose="020B0604020202020204" pitchFamily="34" charset="0"/>
              <a:buChar char="•"/>
            </a:pPr>
            <a:r>
              <a:rPr lang="fr-FR" b="1" i="0" dirty="0">
                <a:solidFill>
                  <a:schemeClr val="bg1"/>
                </a:solidFill>
                <a:effectLst/>
                <a:latin typeface="Söhne"/>
              </a:rPr>
              <a:t>Au niveau des tâches avec </a:t>
            </a:r>
            <a:r>
              <a:rPr lang="fr-FR" b="1" i="0" dirty="0" err="1">
                <a:solidFill>
                  <a:schemeClr val="bg1"/>
                </a:solidFill>
                <a:effectLst/>
                <a:latin typeface="Söhne"/>
              </a:rPr>
              <a:t>include_role</a:t>
            </a:r>
            <a:r>
              <a:rPr lang="fr-FR" b="0" i="0" dirty="0">
                <a:solidFill>
                  <a:schemeClr val="bg1"/>
                </a:solidFill>
                <a:effectLst/>
                <a:latin typeface="Söhne"/>
              </a:rPr>
              <a:t> : Vous pouvez réutiliser les rôles de manière dynamique à n'importe quel endroit de la section </a:t>
            </a:r>
            <a:r>
              <a:rPr lang="fr-FR" b="0" i="0" dirty="0" err="1">
                <a:solidFill>
                  <a:schemeClr val="bg1"/>
                </a:solidFill>
                <a:effectLst/>
                <a:latin typeface="Söhne"/>
              </a:rPr>
              <a:t>tasks</a:t>
            </a:r>
            <a:r>
              <a:rPr lang="fr-FR" b="0" i="0" dirty="0">
                <a:solidFill>
                  <a:schemeClr val="bg1"/>
                </a:solidFill>
                <a:effectLst/>
                <a:latin typeface="Söhne"/>
              </a:rPr>
              <a:t> d'un </a:t>
            </a:r>
            <a:r>
              <a:rPr lang="fr-FR" b="0" i="0" dirty="0" err="1">
                <a:solidFill>
                  <a:schemeClr val="bg1"/>
                </a:solidFill>
                <a:effectLst/>
                <a:latin typeface="Söhne"/>
              </a:rPr>
              <a:t>play</a:t>
            </a:r>
            <a:r>
              <a:rPr lang="fr-FR" b="0" i="0" dirty="0">
                <a:solidFill>
                  <a:schemeClr val="bg1"/>
                </a:solidFill>
                <a:effectLst/>
                <a:latin typeface="Söhne"/>
              </a:rPr>
              <a:t> en utilisant </a:t>
            </a:r>
            <a:r>
              <a:rPr lang="fr-FR" b="0" i="0" dirty="0" err="1">
                <a:solidFill>
                  <a:schemeClr val="bg1"/>
                </a:solidFill>
                <a:effectLst/>
                <a:latin typeface="Söhne"/>
              </a:rPr>
              <a:t>include_role</a:t>
            </a:r>
            <a:r>
              <a:rPr lang="fr-FR" b="0" i="0" dirty="0">
                <a:solidFill>
                  <a:schemeClr val="bg1"/>
                </a:solidFill>
                <a:effectLst/>
                <a:latin typeface="Söhne"/>
              </a:rPr>
              <a:t>.</a:t>
            </a:r>
          </a:p>
          <a:p>
            <a:pPr algn="l">
              <a:buFont typeface="Arial" panose="020B0604020202020204" pitchFamily="34" charset="0"/>
              <a:buChar char="•"/>
            </a:pPr>
            <a:r>
              <a:rPr lang="fr-FR" b="1" i="0" dirty="0">
                <a:solidFill>
                  <a:schemeClr val="bg1"/>
                </a:solidFill>
                <a:effectLst/>
                <a:latin typeface="Söhne"/>
              </a:rPr>
              <a:t>Au niveau des tâches avec </a:t>
            </a:r>
            <a:r>
              <a:rPr lang="fr-FR" b="1" i="0" dirty="0" err="1">
                <a:solidFill>
                  <a:schemeClr val="bg1"/>
                </a:solidFill>
                <a:effectLst/>
                <a:latin typeface="Söhne"/>
              </a:rPr>
              <a:t>import_role</a:t>
            </a:r>
            <a:r>
              <a:rPr lang="fr-FR" b="0" i="0" dirty="0">
                <a:solidFill>
                  <a:schemeClr val="bg1"/>
                </a:solidFill>
                <a:effectLst/>
                <a:latin typeface="Söhne"/>
              </a:rPr>
              <a:t> : Vous pouvez réutiliser les rôles de manière statique à n'importe quel endroit de la section </a:t>
            </a:r>
            <a:r>
              <a:rPr lang="fr-FR" b="0" i="0" dirty="0" err="1">
                <a:solidFill>
                  <a:schemeClr val="bg1"/>
                </a:solidFill>
                <a:effectLst/>
                <a:latin typeface="Söhne"/>
              </a:rPr>
              <a:t>tasks</a:t>
            </a:r>
            <a:r>
              <a:rPr lang="fr-FR" b="0" i="0" dirty="0">
                <a:solidFill>
                  <a:schemeClr val="bg1"/>
                </a:solidFill>
                <a:effectLst/>
                <a:latin typeface="Söhne"/>
              </a:rPr>
              <a:t> d'un </a:t>
            </a:r>
            <a:r>
              <a:rPr lang="fr-FR" b="0" i="0" dirty="0" err="1">
                <a:solidFill>
                  <a:schemeClr val="bg1"/>
                </a:solidFill>
                <a:effectLst/>
                <a:latin typeface="Söhne"/>
              </a:rPr>
              <a:t>play</a:t>
            </a:r>
            <a:r>
              <a:rPr lang="fr-FR" b="0" i="0" dirty="0">
                <a:solidFill>
                  <a:schemeClr val="bg1"/>
                </a:solidFill>
                <a:effectLst/>
                <a:latin typeface="Söhne"/>
              </a:rPr>
              <a:t> en utilisant </a:t>
            </a:r>
            <a:r>
              <a:rPr lang="fr-FR" b="0" i="0" dirty="0" err="1">
                <a:solidFill>
                  <a:schemeClr val="bg1"/>
                </a:solidFill>
                <a:effectLst/>
                <a:latin typeface="Söhne"/>
              </a:rPr>
              <a:t>import_role</a:t>
            </a:r>
            <a:r>
              <a:rPr lang="fr-FR" b="0" i="0" dirty="0">
                <a:solidFill>
                  <a:schemeClr val="bg1"/>
                </a:solidFill>
                <a:effectLst/>
                <a:latin typeface="Söhne"/>
              </a:rPr>
              <a:t>.</a:t>
            </a:r>
          </a:p>
          <a:p>
            <a:pPr algn="l">
              <a:buFont typeface="Arial" panose="020B0604020202020204" pitchFamily="34" charset="0"/>
              <a:buChar char="•"/>
            </a:pPr>
            <a:r>
              <a:rPr lang="fr-FR" b="1" i="0" dirty="0">
                <a:solidFill>
                  <a:schemeClr val="bg1"/>
                </a:solidFill>
                <a:effectLst/>
                <a:latin typeface="Söhne"/>
              </a:rPr>
              <a:t>En tant que dépendance d'un autre rôle</a:t>
            </a:r>
            <a:r>
              <a:rPr lang="fr-FR" b="0" i="0" dirty="0">
                <a:solidFill>
                  <a:schemeClr val="bg1"/>
                </a:solidFill>
                <a:effectLst/>
                <a:latin typeface="Söhne"/>
              </a:rPr>
              <a:t> : (voir le mot-clé </a:t>
            </a:r>
            <a:r>
              <a:rPr lang="fr-FR" b="0" i="0" dirty="0" err="1">
                <a:solidFill>
                  <a:schemeClr val="bg1"/>
                </a:solidFill>
                <a:effectLst/>
                <a:latin typeface="Söhne"/>
              </a:rPr>
              <a:t>dependencies</a:t>
            </a:r>
            <a:r>
              <a:rPr lang="fr-FR" b="0" i="0" dirty="0">
                <a:solidFill>
                  <a:schemeClr val="bg1"/>
                </a:solidFill>
                <a:effectLst/>
                <a:latin typeface="Söhne"/>
              </a:rPr>
              <a:t> dans </a:t>
            </a:r>
            <a:r>
              <a:rPr lang="fr-FR" b="0" i="0" dirty="0" err="1">
                <a:solidFill>
                  <a:schemeClr val="bg1"/>
                </a:solidFill>
                <a:effectLst/>
                <a:latin typeface="Söhne"/>
              </a:rPr>
              <a:t>meta</a:t>
            </a:r>
            <a:r>
              <a:rPr lang="fr-FR" b="0" i="0" dirty="0">
                <a:solidFill>
                  <a:schemeClr val="bg1"/>
                </a:solidFill>
                <a:effectLst/>
                <a:latin typeface="Söhne"/>
              </a:rPr>
              <a:t>/</a:t>
            </a:r>
            <a:r>
              <a:rPr lang="fr-FR" b="0" i="0" dirty="0" err="1">
                <a:solidFill>
                  <a:schemeClr val="bg1"/>
                </a:solidFill>
                <a:effectLst/>
                <a:latin typeface="Söhne"/>
              </a:rPr>
              <a:t>main.yml</a:t>
            </a:r>
            <a:r>
              <a:rPr lang="fr-FR" b="0" i="0" dirty="0">
                <a:solidFill>
                  <a:schemeClr val="bg1"/>
                </a:solidFill>
                <a:effectLst/>
                <a:latin typeface="Söhne"/>
              </a:rPr>
              <a:t> sur cette même page).</a:t>
            </a:r>
          </a:p>
        </p:txBody>
      </p:sp>
      <p:sp>
        <p:nvSpPr>
          <p:cNvPr id="17" name="ZoneTexte 16">
            <a:extLst>
              <a:ext uri="{FF2B5EF4-FFF2-40B4-BE49-F238E27FC236}">
                <a16:creationId xmlns:a16="http://schemas.microsoft.com/office/drawing/2014/main" id="{BDD8B8EA-937F-87C2-0E83-274867DAFA3D}"/>
              </a:ext>
            </a:extLst>
          </p:cNvPr>
          <p:cNvSpPr txBox="1"/>
          <p:nvPr/>
        </p:nvSpPr>
        <p:spPr>
          <a:xfrm>
            <a:off x="8964335" y="3832497"/>
            <a:ext cx="5298831" cy="1754326"/>
          </a:xfrm>
          <a:prstGeom prst="rect">
            <a:avLst/>
          </a:prstGeom>
          <a:noFill/>
        </p:spPr>
        <p:txBody>
          <a:bodyPr wrap="square">
            <a:spAutoFit/>
          </a:bodyPr>
          <a:lstStyle/>
          <a:p>
            <a:r>
              <a:rPr lang="en-US" dirty="0">
                <a:solidFill>
                  <a:schemeClr val="bg1"/>
                </a:solidFill>
              </a:rPr>
              <a:t>---</a:t>
            </a:r>
          </a:p>
          <a:p>
            <a:r>
              <a:rPr lang="en-US" dirty="0">
                <a:solidFill>
                  <a:schemeClr val="bg1"/>
                </a:solidFill>
              </a:rPr>
              <a:t>- hosts: webservers</a:t>
            </a:r>
          </a:p>
          <a:p>
            <a:r>
              <a:rPr lang="en-US" dirty="0">
                <a:solidFill>
                  <a:schemeClr val="bg1"/>
                </a:solidFill>
              </a:rPr>
              <a:t>  roles:</a:t>
            </a:r>
          </a:p>
          <a:p>
            <a:r>
              <a:rPr lang="en-US" dirty="0">
                <a:solidFill>
                  <a:schemeClr val="bg1"/>
                </a:solidFill>
              </a:rPr>
              <a:t>    - common </a:t>
            </a:r>
          </a:p>
          <a:p>
            <a:r>
              <a:rPr lang="en-US" dirty="0">
                <a:solidFill>
                  <a:schemeClr val="bg1"/>
                </a:solidFill>
              </a:rPr>
              <a:t>    - webservers</a:t>
            </a:r>
          </a:p>
          <a:p>
            <a:r>
              <a:rPr lang="en-US" dirty="0">
                <a:solidFill>
                  <a:schemeClr val="bg1"/>
                </a:solidFill>
              </a:rPr>
              <a:t>      </a:t>
            </a:r>
          </a:p>
        </p:txBody>
      </p:sp>
    </p:spTree>
    <p:extLst>
      <p:ext uri="{BB962C8B-B14F-4D97-AF65-F5344CB8AC3E}">
        <p14:creationId xmlns:p14="http://schemas.microsoft.com/office/powerpoint/2010/main" val="26336373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71</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000" dirty="0">
                <a:solidFill>
                  <a:schemeClr val="bg1"/>
                </a:solidFill>
                <a:latin typeface="Arial Black" panose="020B0A04020102020204" pitchFamily="34" charset="0"/>
                <a:ea typeface="Calibri" panose="020F0502020204030204" pitchFamily="34" charset="0"/>
                <a:cs typeface="Calibri" panose="020F0502020204030204" pitchFamily="34" charset="0"/>
              </a:rPr>
              <a:t>sécurité des données </a:t>
            </a:r>
            <a:r>
              <a:rPr lang="fr-FR" sz="3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Ansible</a:t>
            </a:r>
            <a:endParaRPr lang="fr-FR" sz="3000" dirty="0">
              <a:solidFill>
                <a:schemeClr val="bg1"/>
              </a:solidFill>
            </a:endParaRPr>
          </a:p>
        </p:txBody>
      </p:sp>
      <p:sp>
        <p:nvSpPr>
          <p:cNvPr id="7" name="ZoneTexte 6">
            <a:extLst>
              <a:ext uri="{FF2B5EF4-FFF2-40B4-BE49-F238E27FC236}">
                <a16:creationId xmlns:a16="http://schemas.microsoft.com/office/drawing/2014/main" id="{3FC4A4E0-87CF-AC97-3EF2-80231BD26F68}"/>
              </a:ext>
            </a:extLst>
          </p:cNvPr>
          <p:cNvSpPr txBox="1"/>
          <p:nvPr/>
        </p:nvSpPr>
        <p:spPr>
          <a:xfrm>
            <a:off x="146303" y="1150700"/>
            <a:ext cx="10638927" cy="1477328"/>
          </a:xfrm>
          <a:prstGeom prst="rect">
            <a:avLst/>
          </a:prstGeom>
          <a:noFill/>
        </p:spPr>
        <p:txBody>
          <a:bodyPr wrap="square">
            <a:spAutoFit/>
          </a:bodyPr>
          <a:lstStyle/>
          <a:p>
            <a:r>
              <a:rPr lang="fr-FR" b="1" dirty="0">
                <a:solidFill>
                  <a:schemeClr val="bg1"/>
                </a:solidFill>
              </a:rPr>
              <a:t>Ansible Vault </a:t>
            </a:r>
            <a:r>
              <a:rPr lang="fr-FR" dirty="0">
                <a:solidFill>
                  <a:schemeClr val="bg1"/>
                </a:solidFill>
              </a:rPr>
              <a:t>est une fonctionnalité d'Ansible permettant de chiffrer et de déchiffrer des fichiers pour sécuriser les informations sensibles, telles que les mots de passe, les clés API et les configurations confidentielles. </a:t>
            </a:r>
          </a:p>
          <a:p>
            <a:r>
              <a:rPr lang="fr-FR" dirty="0">
                <a:solidFill>
                  <a:schemeClr val="bg1"/>
                </a:solidFill>
              </a:rPr>
              <a:t>Cela permet de maintenir les données sensibles dans les </a:t>
            </a:r>
            <a:r>
              <a:rPr lang="fr-FR" dirty="0" err="1">
                <a:solidFill>
                  <a:schemeClr val="bg1"/>
                </a:solidFill>
              </a:rPr>
              <a:t>playbooks</a:t>
            </a:r>
            <a:r>
              <a:rPr lang="fr-FR" dirty="0">
                <a:solidFill>
                  <a:schemeClr val="bg1"/>
                </a:solidFill>
              </a:rPr>
              <a:t> tout en les protégeant des accès non autorisés.</a:t>
            </a:r>
          </a:p>
        </p:txBody>
      </p:sp>
      <p:graphicFrame>
        <p:nvGraphicFramePr>
          <p:cNvPr id="8" name="Tableau 7">
            <a:extLst>
              <a:ext uri="{FF2B5EF4-FFF2-40B4-BE49-F238E27FC236}">
                <a16:creationId xmlns:a16="http://schemas.microsoft.com/office/drawing/2014/main" id="{58DA0AFF-7750-FAEA-1E04-941968F4F912}"/>
              </a:ext>
            </a:extLst>
          </p:cNvPr>
          <p:cNvGraphicFramePr>
            <a:graphicFrameLocks noGrp="1"/>
          </p:cNvGraphicFramePr>
          <p:nvPr>
            <p:extLst>
              <p:ext uri="{D42A27DB-BD31-4B8C-83A1-F6EECF244321}">
                <p14:modId xmlns:p14="http://schemas.microsoft.com/office/powerpoint/2010/main" val="301414681"/>
              </p:ext>
            </p:extLst>
          </p:nvPr>
        </p:nvGraphicFramePr>
        <p:xfrm>
          <a:off x="502997" y="2968557"/>
          <a:ext cx="10441354" cy="467865"/>
        </p:xfrm>
        <a:graphic>
          <a:graphicData uri="http://schemas.openxmlformats.org/drawingml/2006/table">
            <a:tbl>
              <a:tblPr firstRow="1" bandRow="1">
                <a:tableStyleId>{5C22544A-7EE6-4342-B048-85BDC9FD1C3A}</a:tableStyleId>
              </a:tblPr>
              <a:tblGrid>
                <a:gridCol w="5220677">
                  <a:extLst>
                    <a:ext uri="{9D8B030D-6E8A-4147-A177-3AD203B41FA5}">
                      <a16:colId xmlns:a16="http://schemas.microsoft.com/office/drawing/2014/main" val="471555815"/>
                    </a:ext>
                  </a:extLst>
                </a:gridCol>
                <a:gridCol w="5220677">
                  <a:extLst>
                    <a:ext uri="{9D8B030D-6E8A-4147-A177-3AD203B41FA5}">
                      <a16:colId xmlns:a16="http://schemas.microsoft.com/office/drawing/2014/main" val="3362540940"/>
                    </a:ext>
                  </a:extLst>
                </a:gridCol>
              </a:tblGrid>
              <a:tr h="467865">
                <a:tc>
                  <a:txBody>
                    <a:bodyPr/>
                    <a:lstStyle/>
                    <a:p>
                      <a:r>
                        <a:rPr lang="fr-FR" sz="1400" dirty="0">
                          <a:latin typeface="Courier New" panose="02070309020205020404" pitchFamily="49" charset="0"/>
                          <a:cs typeface="Courier New" panose="02070309020205020404" pitchFamily="49" charset="0"/>
                        </a:rPr>
                        <a:t>ansible-</a:t>
                      </a:r>
                      <a:r>
                        <a:rPr lang="fr-FR" sz="1400" dirty="0" err="1">
                          <a:latin typeface="Courier New" panose="02070309020205020404" pitchFamily="49" charset="0"/>
                          <a:cs typeface="Courier New" panose="02070309020205020404" pitchFamily="49" charset="0"/>
                        </a:rPr>
                        <a:t>vault</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encrypt</a:t>
                      </a:r>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nom_du_fichier</a:t>
                      </a:r>
                      <a:r>
                        <a:rPr lang="fr-FR" sz="1400" dirty="0">
                          <a:latin typeface="Courier New" panose="02070309020205020404" pitchFamily="49" charset="0"/>
                          <a:cs typeface="Courier New" panose="02070309020205020404" pitchFamily="49" charset="0"/>
                        </a:rPr>
                        <a:t>&gt;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fr-FR" sz="1400" dirty="0">
                          <a:latin typeface="Courier New" panose="02070309020205020404" pitchFamily="49" charset="0"/>
                          <a:cs typeface="Courier New" panose="02070309020205020404" pitchFamily="49" charset="0"/>
                        </a:rPr>
                        <a:t>ansible-</a:t>
                      </a:r>
                      <a:r>
                        <a:rPr lang="fr-FR" sz="1400" dirty="0" err="1">
                          <a:latin typeface="Courier New" panose="02070309020205020404" pitchFamily="49" charset="0"/>
                          <a:cs typeface="Courier New" panose="02070309020205020404" pitchFamily="49" charset="0"/>
                        </a:rPr>
                        <a:t>vault</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encrypt</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secrets.yml</a:t>
                      </a:r>
                      <a:endParaRPr lang="fr-FR" sz="1400" dirty="0">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91072064"/>
                  </a:ext>
                </a:extLst>
              </a:tr>
            </a:tbl>
          </a:graphicData>
        </a:graphic>
      </p:graphicFrame>
      <p:graphicFrame>
        <p:nvGraphicFramePr>
          <p:cNvPr id="11" name="Tableau 10">
            <a:extLst>
              <a:ext uri="{FF2B5EF4-FFF2-40B4-BE49-F238E27FC236}">
                <a16:creationId xmlns:a16="http://schemas.microsoft.com/office/drawing/2014/main" id="{9AEAC82C-8AB6-27D1-A0B4-4AC0BD31466E}"/>
              </a:ext>
            </a:extLst>
          </p:cNvPr>
          <p:cNvGraphicFramePr>
            <a:graphicFrameLocks noGrp="1"/>
          </p:cNvGraphicFramePr>
          <p:nvPr>
            <p:extLst>
              <p:ext uri="{D42A27DB-BD31-4B8C-83A1-F6EECF244321}">
                <p14:modId xmlns:p14="http://schemas.microsoft.com/office/powerpoint/2010/main" val="1494579749"/>
              </p:ext>
            </p:extLst>
          </p:nvPr>
        </p:nvGraphicFramePr>
        <p:xfrm>
          <a:off x="502997" y="3635683"/>
          <a:ext cx="10441354" cy="467865"/>
        </p:xfrm>
        <a:graphic>
          <a:graphicData uri="http://schemas.openxmlformats.org/drawingml/2006/table">
            <a:tbl>
              <a:tblPr firstRow="1" bandRow="1">
                <a:tableStyleId>{5C22544A-7EE6-4342-B048-85BDC9FD1C3A}</a:tableStyleId>
              </a:tblPr>
              <a:tblGrid>
                <a:gridCol w="5220677">
                  <a:extLst>
                    <a:ext uri="{9D8B030D-6E8A-4147-A177-3AD203B41FA5}">
                      <a16:colId xmlns:a16="http://schemas.microsoft.com/office/drawing/2014/main" val="471555815"/>
                    </a:ext>
                  </a:extLst>
                </a:gridCol>
                <a:gridCol w="5220677">
                  <a:extLst>
                    <a:ext uri="{9D8B030D-6E8A-4147-A177-3AD203B41FA5}">
                      <a16:colId xmlns:a16="http://schemas.microsoft.com/office/drawing/2014/main" val="3362540940"/>
                    </a:ext>
                  </a:extLst>
                </a:gridCol>
              </a:tblGrid>
              <a:tr h="467865">
                <a:tc>
                  <a:txBody>
                    <a:bodyPr/>
                    <a:lstStyle/>
                    <a:p>
                      <a:r>
                        <a:rPr lang="fr-FR" sz="1400" b="0" i="0" kern="1200" dirty="0">
                          <a:solidFill>
                            <a:schemeClr val="lt1"/>
                          </a:solidFill>
                          <a:effectLst/>
                          <a:latin typeface="Courier New" panose="02070309020205020404" pitchFamily="49" charset="0"/>
                          <a:ea typeface="+mn-ea"/>
                          <a:cs typeface="Courier New" panose="02070309020205020404" pitchFamily="49" charset="0"/>
                        </a:rPr>
                        <a:t>ansible-</a:t>
                      </a:r>
                      <a:r>
                        <a:rPr lang="fr-FR" sz="1400" b="0" i="0" kern="1200" dirty="0" err="1">
                          <a:solidFill>
                            <a:schemeClr val="lt1"/>
                          </a:solidFill>
                          <a:effectLst/>
                          <a:latin typeface="Courier New" panose="02070309020205020404" pitchFamily="49" charset="0"/>
                          <a:ea typeface="+mn-ea"/>
                          <a:cs typeface="Courier New" panose="02070309020205020404" pitchFamily="49" charset="0"/>
                        </a:rPr>
                        <a:t>vault</a:t>
                      </a:r>
                      <a:r>
                        <a:rPr lang="fr-FR" sz="1400" b="0" i="0" kern="1200" dirty="0">
                          <a:solidFill>
                            <a:schemeClr val="lt1"/>
                          </a:solidFill>
                          <a:effectLst/>
                          <a:latin typeface="Courier New" panose="02070309020205020404" pitchFamily="49" charset="0"/>
                          <a:ea typeface="+mn-ea"/>
                          <a:cs typeface="Courier New" panose="02070309020205020404" pitchFamily="49" charset="0"/>
                        </a:rPr>
                        <a:t> </a:t>
                      </a:r>
                      <a:r>
                        <a:rPr lang="fr-FR" sz="1400" b="0" i="0" kern="1200" dirty="0" err="1">
                          <a:solidFill>
                            <a:schemeClr val="lt1"/>
                          </a:solidFill>
                          <a:effectLst/>
                          <a:latin typeface="Courier New" panose="02070309020205020404" pitchFamily="49" charset="0"/>
                          <a:ea typeface="+mn-ea"/>
                          <a:cs typeface="Courier New" panose="02070309020205020404" pitchFamily="49" charset="0"/>
                        </a:rPr>
                        <a:t>decrypt</a:t>
                      </a:r>
                      <a:r>
                        <a:rPr lang="fr-FR" sz="1400" b="0" i="0" kern="1200" dirty="0">
                          <a:solidFill>
                            <a:schemeClr val="lt1"/>
                          </a:solidFill>
                          <a:effectLst/>
                          <a:latin typeface="Courier New" panose="02070309020205020404" pitchFamily="49" charset="0"/>
                          <a:ea typeface="+mn-ea"/>
                          <a:cs typeface="Courier New" panose="02070309020205020404" pitchFamily="49" charset="0"/>
                        </a:rPr>
                        <a:t>  &lt;</a:t>
                      </a:r>
                      <a:r>
                        <a:rPr lang="fr-FR" sz="1400" b="0" i="0" kern="1200" dirty="0" err="1">
                          <a:solidFill>
                            <a:schemeClr val="lt1"/>
                          </a:solidFill>
                          <a:effectLst/>
                          <a:latin typeface="Courier New" panose="02070309020205020404" pitchFamily="49" charset="0"/>
                          <a:ea typeface="+mn-ea"/>
                          <a:cs typeface="Courier New" panose="02070309020205020404" pitchFamily="49" charset="0"/>
                        </a:rPr>
                        <a:t>nom_du_fichier</a:t>
                      </a:r>
                      <a:r>
                        <a:rPr lang="fr-FR" sz="1400" b="0" i="0" kern="1200" dirty="0">
                          <a:solidFill>
                            <a:schemeClr val="lt1"/>
                          </a:solidFill>
                          <a:effectLst/>
                          <a:latin typeface="Courier New" panose="02070309020205020404" pitchFamily="49" charset="0"/>
                          <a:ea typeface="+mn-ea"/>
                          <a:cs typeface="Courier New" panose="02070309020205020404" pitchFamily="49" charset="0"/>
                        </a:rPr>
                        <a:t>&gt;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fr-FR" sz="1400" b="0" i="0" kern="1200" dirty="0">
                          <a:solidFill>
                            <a:schemeClr val="lt1"/>
                          </a:solidFill>
                          <a:effectLst/>
                          <a:latin typeface="Courier New" panose="02070309020205020404" pitchFamily="49" charset="0"/>
                          <a:ea typeface="+mn-ea"/>
                          <a:cs typeface="Courier New" panose="02070309020205020404" pitchFamily="49" charset="0"/>
                        </a:rPr>
                        <a:t>ansible-</a:t>
                      </a:r>
                      <a:r>
                        <a:rPr lang="fr-FR" sz="1400" b="0" i="0" kern="1200" dirty="0" err="1">
                          <a:solidFill>
                            <a:schemeClr val="lt1"/>
                          </a:solidFill>
                          <a:effectLst/>
                          <a:latin typeface="Courier New" panose="02070309020205020404" pitchFamily="49" charset="0"/>
                          <a:ea typeface="+mn-ea"/>
                          <a:cs typeface="Courier New" panose="02070309020205020404" pitchFamily="49" charset="0"/>
                        </a:rPr>
                        <a:t>vault</a:t>
                      </a:r>
                      <a:r>
                        <a:rPr lang="fr-FR" sz="1400" b="0" i="0" kern="1200" dirty="0">
                          <a:solidFill>
                            <a:schemeClr val="lt1"/>
                          </a:solidFill>
                          <a:effectLst/>
                          <a:latin typeface="Courier New" panose="02070309020205020404" pitchFamily="49" charset="0"/>
                          <a:ea typeface="+mn-ea"/>
                          <a:cs typeface="Courier New" panose="02070309020205020404" pitchFamily="49" charset="0"/>
                        </a:rPr>
                        <a:t> </a:t>
                      </a:r>
                      <a:r>
                        <a:rPr lang="fr-FR" sz="1400" b="0" i="0" kern="1200" dirty="0" err="1">
                          <a:solidFill>
                            <a:schemeClr val="lt1"/>
                          </a:solidFill>
                          <a:effectLst/>
                          <a:latin typeface="Courier New" panose="02070309020205020404" pitchFamily="49" charset="0"/>
                          <a:ea typeface="+mn-ea"/>
                          <a:cs typeface="Courier New" panose="02070309020205020404" pitchFamily="49" charset="0"/>
                        </a:rPr>
                        <a:t>decrypt</a:t>
                      </a:r>
                      <a:r>
                        <a:rPr lang="fr-FR" sz="1400" b="0" i="0" kern="1200" dirty="0">
                          <a:solidFill>
                            <a:schemeClr val="lt1"/>
                          </a:solidFill>
                          <a:effectLst/>
                          <a:latin typeface="Courier New" panose="02070309020205020404" pitchFamily="49" charset="0"/>
                          <a:ea typeface="+mn-ea"/>
                          <a:cs typeface="Courier New" panose="02070309020205020404" pitchFamily="49" charset="0"/>
                        </a:rPr>
                        <a:t>  </a:t>
                      </a:r>
                      <a:r>
                        <a:rPr lang="fr-FR" sz="1400" b="0" i="0" kern="1200" dirty="0" err="1">
                          <a:solidFill>
                            <a:schemeClr val="lt1"/>
                          </a:solidFill>
                          <a:effectLst/>
                          <a:latin typeface="Courier New" panose="02070309020205020404" pitchFamily="49" charset="0"/>
                          <a:ea typeface="+mn-ea"/>
                          <a:cs typeface="Courier New" panose="02070309020205020404" pitchFamily="49" charset="0"/>
                        </a:rPr>
                        <a:t>secrets.yml</a:t>
                      </a:r>
                      <a:endParaRPr lang="fr-FR" sz="1400" b="0" i="0" kern="1200" dirty="0">
                        <a:solidFill>
                          <a:schemeClr val="lt1"/>
                        </a:solidFill>
                        <a:effectLst/>
                        <a:latin typeface="Courier New" panose="02070309020205020404" pitchFamily="49" charset="0"/>
                        <a:ea typeface="+mn-ea"/>
                        <a:cs typeface="Courier New" panose="020703090202050204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91072064"/>
                  </a:ext>
                </a:extLst>
              </a:tr>
            </a:tbl>
          </a:graphicData>
        </a:graphic>
      </p:graphicFrame>
      <p:sp>
        <p:nvSpPr>
          <p:cNvPr id="12" name="ZoneTexte 11">
            <a:extLst>
              <a:ext uri="{FF2B5EF4-FFF2-40B4-BE49-F238E27FC236}">
                <a16:creationId xmlns:a16="http://schemas.microsoft.com/office/drawing/2014/main" id="{491C4C4C-C161-D0C8-A954-A232AFAFF633}"/>
              </a:ext>
            </a:extLst>
          </p:cNvPr>
          <p:cNvSpPr txBox="1"/>
          <p:nvPr/>
        </p:nvSpPr>
        <p:spPr>
          <a:xfrm>
            <a:off x="502997" y="2668734"/>
            <a:ext cx="1759557" cy="338554"/>
          </a:xfrm>
          <a:prstGeom prst="rect">
            <a:avLst/>
          </a:prstGeom>
          <a:noFill/>
        </p:spPr>
        <p:txBody>
          <a:bodyPr wrap="square">
            <a:spAutoFit/>
          </a:bodyPr>
          <a:lstStyle/>
          <a:p>
            <a:r>
              <a:rPr lang="fr-FR" sz="1600" b="1" dirty="0">
                <a:solidFill>
                  <a:srgbClr val="FFFF00"/>
                </a:solidFill>
                <a:latin typeface="Söhne Mono"/>
              </a:rPr>
              <a:t>Chiffrer un fichier</a:t>
            </a:r>
            <a:endParaRPr lang="fr-FR" sz="1600" dirty="0">
              <a:solidFill>
                <a:srgbClr val="FFFF00"/>
              </a:solidFill>
            </a:endParaRPr>
          </a:p>
        </p:txBody>
      </p:sp>
      <p:sp>
        <p:nvSpPr>
          <p:cNvPr id="13" name="ZoneTexte 12">
            <a:extLst>
              <a:ext uri="{FF2B5EF4-FFF2-40B4-BE49-F238E27FC236}">
                <a16:creationId xmlns:a16="http://schemas.microsoft.com/office/drawing/2014/main" id="{E52583A5-64FD-8A86-23E8-E240294E4E92}"/>
              </a:ext>
            </a:extLst>
          </p:cNvPr>
          <p:cNvSpPr txBox="1"/>
          <p:nvPr/>
        </p:nvSpPr>
        <p:spPr>
          <a:xfrm>
            <a:off x="502996" y="3377443"/>
            <a:ext cx="2111250" cy="338554"/>
          </a:xfrm>
          <a:prstGeom prst="rect">
            <a:avLst/>
          </a:prstGeom>
          <a:noFill/>
        </p:spPr>
        <p:txBody>
          <a:bodyPr wrap="square">
            <a:spAutoFit/>
          </a:bodyPr>
          <a:lstStyle/>
          <a:p>
            <a:r>
              <a:rPr lang="fr-FR" sz="1600" b="1" dirty="0">
                <a:solidFill>
                  <a:srgbClr val="FFFF00"/>
                </a:solidFill>
                <a:latin typeface="Söhne Mono"/>
              </a:rPr>
              <a:t>Déchiffrer un fichier</a:t>
            </a:r>
            <a:endParaRPr lang="fr-FR" sz="1600" dirty="0">
              <a:solidFill>
                <a:srgbClr val="FFFF00"/>
              </a:solidFill>
            </a:endParaRPr>
          </a:p>
        </p:txBody>
      </p:sp>
      <p:graphicFrame>
        <p:nvGraphicFramePr>
          <p:cNvPr id="14" name="Tableau 13">
            <a:extLst>
              <a:ext uri="{FF2B5EF4-FFF2-40B4-BE49-F238E27FC236}">
                <a16:creationId xmlns:a16="http://schemas.microsoft.com/office/drawing/2014/main" id="{E5252999-7160-98D8-9C8C-2EFD5E0D376F}"/>
              </a:ext>
            </a:extLst>
          </p:cNvPr>
          <p:cNvGraphicFramePr>
            <a:graphicFrameLocks noGrp="1"/>
          </p:cNvGraphicFramePr>
          <p:nvPr>
            <p:extLst>
              <p:ext uri="{D42A27DB-BD31-4B8C-83A1-F6EECF244321}">
                <p14:modId xmlns:p14="http://schemas.microsoft.com/office/powerpoint/2010/main" val="2026764982"/>
              </p:ext>
            </p:extLst>
          </p:nvPr>
        </p:nvGraphicFramePr>
        <p:xfrm>
          <a:off x="502997" y="4373388"/>
          <a:ext cx="10441354" cy="467865"/>
        </p:xfrm>
        <a:graphic>
          <a:graphicData uri="http://schemas.openxmlformats.org/drawingml/2006/table">
            <a:tbl>
              <a:tblPr firstRow="1" bandRow="1">
                <a:tableStyleId>{5C22544A-7EE6-4342-B048-85BDC9FD1C3A}</a:tableStyleId>
              </a:tblPr>
              <a:tblGrid>
                <a:gridCol w="5220677">
                  <a:extLst>
                    <a:ext uri="{9D8B030D-6E8A-4147-A177-3AD203B41FA5}">
                      <a16:colId xmlns:a16="http://schemas.microsoft.com/office/drawing/2014/main" val="471555815"/>
                    </a:ext>
                  </a:extLst>
                </a:gridCol>
                <a:gridCol w="5220677">
                  <a:extLst>
                    <a:ext uri="{9D8B030D-6E8A-4147-A177-3AD203B41FA5}">
                      <a16:colId xmlns:a16="http://schemas.microsoft.com/office/drawing/2014/main" val="3362540940"/>
                    </a:ext>
                  </a:extLst>
                </a:gridCol>
              </a:tblGrid>
              <a:tr h="467865">
                <a:tc>
                  <a:txBody>
                    <a:bodyPr/>
                    <a:lstStyle/>
                    <a:p>
                      <a:r>
                        <a:rPr lang="fr-FR" sz="1400" dirty="0">
                          <a:latin typeface="Courier New" panose="02070309020205020404" pitchFamily="49" charset="0"/>
                          <a:cs typeface="Courier New" panose="02070309020205020404" pitchFamily="49" charset="0"/>
                        </a:rPr>
                        <a:t>ansible-</a:t>
                      </a:r>
                      <a:r>
                        <a:rPr lang="fr-FR" sz="1400" dirty="0" err="1">
                          <a:latin typeface="Courier New" panose="02070309020205020404" pitchFamily="49" charset="0"/>
                          <a:cs typeface="Courier New" panose="02070309020205020404" pitchFamily="49" charset="0"/>
                        </a:rPr>
                        <a:t>vault</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edit</a:t>
                      </a:r>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nom_du_fichier</a:t>
                      </a:r>
                      <a:r>
                        <a:rPr lang="fr-FR" sz="1400" dirty="0">
                          <a:latin typeface="Courier New" panose="02070309020205020404" pitchFamily="49" charset="0"/>
                          <a:cs typeface="Courier New" panose="02070309020205020404" pitchFamily="49" charset="0"/>
                        </a:rPr>
                        <a:t>&gt;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fr-FR" sz="1400" dirty="0">
                          <a:latin typeface="Courier New" panose="02070309020205020404" pitchFamily="49" charset="0"/>
                          <a:cs typeface="Courier New" panose="02070309020205020404" pitchFamily="49" charset="0"/>
                        </a:rPr>
                        <a:t>ansible-</a:t>
                      </a:r>
                      <a:r>
                        <a:rPr lang="fr-FR" sz="1400" dirty="0" err="1">
                          <a:latin typeface="Courier New" panose="02070309020205020404" pitchFamily="49" charset="0"/>
                          <a:cs typeface="Courier New" panose="02070309020205020404" pitchFamily="49" charset="0"/>
                        </a:rPr>
                        <a:t>vault</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edit</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secrets.yml</a:t>
                      </a:r>
                      <a:endParaRPr lang="fr-FR" sz="1400" dirty="0">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91072064"/>
                  </a:ext>
                </a:extLst>
              </a:tr>
            </a:tbl>
          </a:graphicData>
        </a:graphic>
      </p:graphicFrame>
      <p:sp>
        <p:nvSpPr>
          <p:cNvPr id="15" name="ZoneTexte 14">
            <a:extLst>
              <a:ext uri="{FF2B5EF4-FFF2-40B4-BE49-F238E27FC236}">
                <a16:creationId xmlns:a16="http://schemas.microsoft.com/office/drawing/2014/main" id="{014771CF-658B-9DEE-9557-D1CD64C97BB3}"/>
              </a:ext>
            </a:extLst>
          </p:cNvPr>
          <p:cNvSpPr txBox="1"/>
          <p:nvPr/>
        </p:nvSpPr>
        <p:spPr>
          <a:xfrm>
            <a:off x="502996" y="4115148"/>
            <a:ext cx="2743200" cy="338554"/>
          </a:xfrm>
          <a:prstGeom prst="rect">
            <a:avLst/>
          </a:prstGeom>
          <a:noFill/>
        </p:spPr>
        <p:txBody>
          <a:bodyPr wrap="square">
            <a:spAutoFit/>
          </a:bodyPr>
          <a:lstStyle/>
          <a:p>
            <a:r>
              <a:rPr lang="fr-FR" sz="1600" b="1" dirty="0">
                <a:solidFill>
                  <a:srgbClr val="FFFF00"/>
                </a:solidFill>
                <a:latin typeface="Söhne Mono"/>
              </a:rPr>
              <a:t>Éditer un fichier chiffré</a:t>
            </a:r>
            <a:endParaRPr lang="fr-FR" sz="1600" dirty="0">
              <a:solidFill>
                <a:srgbClr val="FFFF00"/>
              </a:solidFill>
            </a:endParaRPr>
          </a:p>
        </p:txBody>
      </p:sp>
      <p:graphicFrame>
        <p:nvGraphicFramePr>
          <p:cNvPr id="16" name="Tableau 15">
            <a:extLst>
              <a:ext uri="{FF2B5EF4-FFF2-40B4-BE49-F238E27FC236}">
                <a16:creationId xmlns:a16="http://schemas.microsoft.com/office/drawing/2014/main" id="{0234F536-55A2-8215-5299-8E0F14E3F13D}"/>
              </a:ext>
            </a:extLst>
          </p:cNvPr>
          <p:cNvGraphicFramePr>
            <a:graphicFrameLocks noGrp="1"/>
          </p:cNvGraphicFramePr>
          <p:nvPr>
            <p:extLst>
              <p:ext uri="{D42A27DB-BD31-4B8C-83A1-F6EECF244321}">
                <p14:modId xmlns:p14="http://schemas.microsoft.com/office/powerpoint/2010/main" val="2604070554"/>
              </p:ext>
            </p:extLst>
          </p:nvPr>
        </p:nvGraphicFramePr>
        <p:xfrm>
          <a:off x="502997" y="5065561"/>
          <a:ext cx="10441354" cy="467865"/>
        </p:xfrm>
        <a:graphic>
          <a:graphicData uri="http://schemas.openxmlformats.org/drawingml/2006/table">
            <a:tbl>
              <a:tblPr firstRow="1" bandRow="1">
                <a:tableStyleId>{5C22544A-7EE6-4342-B048-85BDC9FD1C3A}</a:tableStyleId>
              </a:tblPr>
              <a:tblGrid>
                <a:gridCol w="5220677">
                  <a:extLst>
                    <a:ext uri="{9D8B030D-6E8A-4147-A177-3AD203B41FA5}">
                      <a16:colId xmlns:a16="http://schemas.microsoft.com/office/drawing/2014/main" val="471555815"/>
                    </a:ext>
                  </a:extLst>
                </a:gridCol>
                <a:gridCol w="5220677">
                  <a:extLst>
                    <a:ext uri="{9D8B030D-6E8A-4147-A177-3AD203B41FA5}">
                      <a16:colId xmlns:a16="http://schemas.microsoft.com/office/drawing/2014/main" val="3362540940"/>
                    </a:ext>
                  </a:extLst>
                </a:gridCol>
              </a:tblGrid>
              <a:tr h="467865">
                <a:tc>
                  <a:txBody>
                    <a:bodyPr/>
                    <a:lstStyle/>
                    <a:p>
                      <a:r>
                        <a:rPr lang="fr-FR" sz="1400" dirty="0">
                          <a:latin typeface="Courier New" panose="02070309020205020404" pitchFamily="49" charset="0"/>
                          <a:cs typeface="Courier New" panose="02070309020205020404" pitchFamily="49" charset="0"/>
                        </a:rPr>
                        <a:t>ansible-</a:t>
                      </a:r>
                      <a:r>
                        <a:rPr lang="fr-FR" sz="1400" dirty="0" err="1">
                          <a:latin typeface="Courier New" panose="02070309020205020404" pitchFamily="49" charset="0"/>
                          <a:cs typeface="Courier New" panose="02070309020205020404" pitchFamily="49" charset="0"/>
                        </a:rPr>
                        <a:t>vault</a:t>
                      </a:r>
                      <a:r>
                        <a:rPr lang="fr-FR" sz="1400" dirty="0">
                          <a:latin typeface="Courier New" panose="02070309020205020404" pitchFamily="49" charset="0"/>
                          <a:cs typeface="Courier New" panose="02070309020205020404" pitchFamily="49" charset="0"/>
                        </a:rPr>
                        <a:t> </a:t>
                      </a:r>
                      <a:r>
                        <a:rPr lang="fr-FR" sz="1400" b="0" i="0" kern="1200" dirty="0" err="1">
                          <a:solidFill>
                            <a:schemeClr val="lt1"/>
                          </a:solidFill>
                          <a:effectLst/>
                          <a:latin typeface="Courier New" panose="02070309020205020404" pitchFamily="49" charset="0"/>
                          <a:ea typeface="+mn-ea"/>
                          <a:cs typeface="Courier New" panose="02070309020205020404" pitchFamily="49" charset="0"/>
                        </a:rPr>
                        <a:t>rekey</a:t>
                      </a:r>
                      <a:r>
                        <a:rPr lang="fr-FR" sz="1800" b="0" i="0" kern="1200" dirty="0">
                          <a:solidFill>
                            <a:schemeClr val="lt1"/>
                          </a:solidFill>
                          <a:effectLst/>
                          <a:latin typeface="+mn-lt"/>
                          <a:ea typeface="+mn-ea"/>
                          <a:cs typeface="+mn-cs"/>
                        </a:rPr>
                        <a:t> </a:t>
                      </a:r>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nom_du_fichier</a:t>
                      </a:r>
                      <a:r>
                        <a:rPr lang="fr-FR" sz="1400" dirty="0">
                          <a:latin typeface="Courier New" panose="02070309020205020404" pitchFamily="49" charset="0"/>
                          <a:cs typeface="Courier New" panose="02070309020205020404" pitchFamily="49" charset="0"/>
                        </a:rPr>
                        <a:t>&gt;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fr-FR" sz="1400" dirty="0">
                          <a:latin typeface="Courier New" panose="02070309020205020404" pitchFamily="49" charset="0"/>
                          <a:cs typeface="Courier New" panose="02070309020205020404" pitchFamily="49" charset="0"/>
                        </a:rPr>
                        <a:t>ansible-</a:t>
                      </a:r>
                      <a:r>
                        <a:rPr lang="fr-FR" sz="1400" dirty="0" err="1">
                          <a:latin typeface="Courier New" panose="02070309020205020404" pitchFamily="49" charset="0"/>
                          <a:cs typeface="Courier New" panose="02070309020205020404" pitchFamily="49" charset="0"/>
                        </a:rPr>
                        <a:t>vault</a:t>
                      </a:r>
                      <a:r>
                        <a:rPr lang="fr-FR" sz="1400" dirty="0">
                          <a:latin typeface="Courier New" panose="02070309020205020404" pitchFamily="49" charset="0"/>
                          <a:cs typeface="Courier New" panose="02070309020205020404" pitchFamily="49" charset="0"/>
                        </a:rPr>
                        <a:t> </a:t>
                      </a:r>
                      <a:r>
                        <a:rPr lang="fr-FR" sz="1800" b="0" i="0" kern="1200" dirty="0" err="1">
                          <a:solidFill>
                            <a:schemeClr val="lt1"/>
                          </a:solidFill>
                          <a:effectLst/>
                          <a:latin typeface="+mn-lt"/>
                          <a:ea typeface="+mn-ea"/>
                          <a:cs typeface="+mn-cs"/>
                        </a:rPr>
                        <a:t>rekey</a:t>
                      </a:r>
                      <a:r>
                        <a:rPr lang="fr-FR" sz="1800" b="0" i="0" kern="1200" dirty="0">
                          <a:solidFill>
                            <a:schemeClr val="lt1"/>
                          </a:solidFill>
                          <a:effectLst/>
                          <a:latin typeface="+mn-lt"/>
                          <a:ea typeface="+mn-ea"/>
                          <a:cs typeface="+mn-cs"/>
                        </a:rPr>
                        <a:t> </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secrets.yml</a:t>
                      </a:r>
                      <a:endParaRPr lang="fr-FR" sz="1400" dirty="0">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91072064"/>
                  </a:ext>
                </a:extLst>
              </a:tr>
            </a:tbl>
          </a:graphicData>
        </a:graphic>
      </p:graphicFrame>
      <p:sp>
        <p:nvSpPr>
          <p:cNvPr id="18" name="ZoneTexte 17">
            <a:extLst>
              <a:ext uri="{FF2B5EF4-FFF2-40B4-BE49-F238E27FC236}">
                <a16:creationId xmlns:a16="http://schemas.microsoft.com/office/drawing/2014/main" id="{AC064624-C6BF-6563-3589-5877DB791369}"/>
              </a:ext>
            </a:extLst>
          </p:cNvPr>
          <p:cNvSpPr txBox="1"/>
          <p:nvPr/>
        </p:nvSpPr>
        <p:spPr>
          <a:xfrm>
            <a:off x="502995" y="4807321"/>
            <a:ext cx="4713773" cy="338554"/>
          </a:xfrm>
          <a:prstGeom prst="rect">
            <a:avLst/>
          </a:prstGeom>
          <a:noFill/>
        </p:spPr>
        <p:txBody>
          <a:bodyPr wrap="square">
            <a:spAutoFit/>
          </a:bodyPr>
          <a:lstStyle/>
          <a:p>
            <a:r>
              <a:rPr lang="fr-FR" sz="1600" b="1" dirty="0">
                <a:solidFill>
                  <a:srgbClr val="FFFF00"/>
                </a:solidFill>
                <a:latin typeface="Söhne Mono"/>
              </a:rPr>
              <a:t>Ré-chiffrer un fichier avec un nouveau mot de passe</a:t>
            </a:r>
            <a:endParaRPr lang="fr-FR" sz="1600" dirty="0">
              <a:solidFill>
                <a:srgbClr val="FFFF00"/>
              </a:solidFill>
            </a:endParaRPr>
          </a:p>
        </p:txBody>
      </p:sp>
      <p:graphicFrame>
        <p:nvGraphicFramePr>
          <p:cNvPr id="19" name="Tableau 18">
            <a:extLst>
              <a:ext uri="{FF2B5EF4-FFF2-40B4-BE49-F238E27FC236}">
                <a16:creationId xmlns:a16="http://schemas.microsoft.com/office/drawing/2014/main" id="{F8514D7E-E4B0-37F5-4A93-71570A3C4FC9}"/>
              </a:ext>
            </a:extLst>
          </p:cNvPr>
          <p:cNvGraphicFramePr>
            <a:graphicFrameLocks noGrp="1"/>
          </p:cNvGraphicFramePr>
          <p:nvPr>
            <p:extLst>
              <p:ext uri="{D42A27DB-BD31-4B8C-83A1-F6EECF244321}">
                <p14:modId xmlns:p14="http://schemas.microsoft.com/office/powerpoint/2010/main" val="1746220326"/>
              </p:ext>
            </p:extLst>
          </p:nvPr>
        </p:nvGraphicFramePr>
        <p:xfrm>
          <a:off x="502997" y="5862066"/>
          <a:ext cx="10441354" cy="467865"/>
        </p:xfrm>
        <a:graphic>
          <a:graphicData uri="http://schemas.openxmlformats.org/drawingml/2006/table">
            <a:tbl>
              <a:tblPr firstRow="1" bandRow="1">
                <a:tableStyleId>{5C22544A-7EE6-4342-B048-85BDC9FD1C3A}</a:tableStyleId>
              </a:tblPr>
              <a:tblGrid>
                <a:gridCol w="5220677">
                  <a:extLst>
                    <a:ext uri="{9D8B030D-6E8A-4147-A177-3AD203B41FA5}">
                      <a16:colId xmlns:a16="http://schemas.microsoft.com/office/drawing/2014/main" val="471555815"/>
                    </a:ext>
                  </a:extLst>
                </a:gridCol>
                <a:gridCol w="5220677">
                  <a:extLst>
                    <a:ext uri="{9D8B030D-6E8A-4147-A177-3AD203B41FA5}">
                      <a16:colId xmlns:a16="http://schemas.microsoft.com/office/drawing/2014/main" val="3362540940"/>
                    </a:ext>
                  </a:extLst>
                </a:gridCol>
              </a:tblGrid>
              <a:tr h="467865">
                <a:tc>
                  <a:txBody>
                    <a:bodyPr/>
                    <a:lstStyle/>
                    <a:p>
                      <a:r>
                        <a:rPr lang="fr-FR" sz="1400" dirty="0">
                          <a:latin typeface="Courier New" panose="02070309020205020404" pitchFamily="49" charset="0"/>
                          <a:cs typeface="Courier New" panose="02070309020205020404" pitchFamily="49" charset="0"/>
                        </a:rPr>
                        <a:t>ansible-</a:t>
                      </a:r>
                      <a:r>
                        <a:rPr lang="fr-FR" sz="1400" dirty="0" err="1">
                          <a:latin typeface="Courier New" panose="02070309020205020404" pitchFamily="49" charset="0"/>
                          <a:cs typeface="Courier New" panose="02070309020205020404" pitchFamily="49" charset="0"/>
                        </a:rPr>
                        <a:t>vault</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create</a:t>
                      </a:r>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nom_du_fichier</a:t>
                      </a:r>
                      <a:r>
                        <a:rPr lang="fr-FR" sz="1400" dirty="0">
                          <a:latin typeface="Courier New" panose="02070309020205020404" pitchFamily="49" charset="0"/>
                          <a:cs typeface="Courier New" panose="02070309020205020404" pitchFamily="49" charset="0"/>
                        </a:rPr>
                        <a:t>&gt;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fr-FR" sz="1400" dirty="0">
                          <a:latin typeface="Courier New" panose="02070309020205020404" pitchFamily="49" charset="0"/>
                          <a:cs typeface="Courier New" panose="02070309020205020404" pitchFamily="49" charset="0"/>
                        </a:rPr>
                        <a:t>ansible-</a:t>
                      </a:r>
                      <a:r>
                        <a:rPr lang="fr-FR" sz="1400" dirty="0" err="1">
                          <a:latin typeface="Courier New" panose="02070309020205020404" pitchFamily="49" charset="0"/>
                          <a:cs typeface="Courier New" panose="02070309020205020404" pitchFamily="49" charset="0"/>
                        </a:rPr>
                        <a:t>vault</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create</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secrets.yml</a:t>
                      </a:r>
                      <a:endParaRPr lang="fr-FR" sz="1400" dirty="0">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91072064"/>
                  </a:ext>
                </a:extLst>
              </a:tr>
            </a:tbl>
          </a:graphicData>
        </a:graphic>
      </p:graphicFrame>
      <p:sp>
        <p:nvSpPr>
          <p:cNvPr id="20" name="ZoneTexte 19">
            <a:extLst>
              <a:ext uri="{FF2B5EF4-FFF2-40B4-BE49-F238E27FC236}">
                <a16:creationId xmlns:a16="http://schemas.microsoft.com/office/drawing/2014/main" id="{23347216-38AC-DA36-8F61-2AF4D35BE1FA}"/>
              </a:ext>
            </a:extLst>
          </p:cNvPr>
          <p:cNvSpPr txBox="1"/>
          <p:nvPr/>
        </p:nvSpPr>
        <p:spPr>
          <a:xfrm>
            <a:off x="502996" y="5603826"/>
            <a:ext cx="4244850" cy="338554"/>
          </a:xfrm>
          <a:prstGeom prst="rect">
            <a:avLst/>
          </a:prstGeom>
          <a:noFill/>
        </p:spPr>
        <p:txBody>
          <a:bodyPr wrap="square">
            <a:spAutoFit/>
          </a:bodyPr>
          <a:lstStyle/>
          <a:p>
            <a:r>
              <a:rPr lang="fr-FR" sz="1600" b="1" dirty="0">
                <a:solidFill>
                  <a:srgbClr val="FFFF00"/>
                </a:solidFill>
                <a:latin typeface="Söhne Mono"/>
              </a:rPr>
              <a:t>Chiffrer un fichier lors de sa création </a:t>
            </a:r>
          </a:p>
        </p:txBody>
      </p:sp>
    </p:spTree>
    <p:extLst>
      <p:ext uri="{BB962C8B-B14F-4D97-AF65-F5344CB8AC3E}">
        <p14:creationId xmlns:p14="http://schemas.microsoft.com/office/powerpoint/2010/main" val="17759347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72</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000" dirty="0">
                <a:solidFill>
                  <a:schemeClr val="bg1"/>
                </a:solidFill>
                <a:latin typeface="Arial Black" panose="020B0A04020102020204" pitchFamily="34" charset="0"/>
                <a:ea typeface="Calibri" panose="020F0502020204030204" pitchFamily="34" charset="0"/>
                <a:cs typeface="Calibri" panose="020F0502020204030204" pitchFamily="34" charset="0"/>
              </a:rPr>
              <a:t>sécurité des données </a:t>
            </a:r>
            <a:r>
              <a:rPr lang="fr-FR" sz="3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Ansible</a:t>
            </a:r>
            <a:endParaRPr lang="fr-FR" sz="3000" dirty="0">
              <a:solidFill>
                <a:schemeClr val="bg1"/>
              </a:solidFill>
            </a:endParaRPr>
          </a:p>
        </p:txBody>
      </p:sp>
      <p:sp>
        <p:nvSpPr>
          <p:cNvPr id="7" name="ZoneTexte 6">
            <a:extLst>
              <a:ext uri="{FF2B5EF4-FFF2-40B4-BE49-F238E27FC236}">
                <a16:creationId xmlns:a16="http://schemas.microsoft.com/office/drawing/2014/main" id="{3FC4A4E0-87CF-AC97-3EF2-80231BD26F68}"/>
              </a:ext>
            </a:extLst>
          </p:cNvPr>
          <p:cNvSpPr txBox="1"/>
          <p:nvPr/>
        </p:nvSpPr>
        <p:spPr>
          <a:xfrm>
            <a:off x="146303" y="1150700"/>
            <a:ext cx="10638927" cy="369332"/>
          </a:xfrm>
          <a:prstGeom prst="rect">
            <a:avLst/>
          </a:prstGeom>
          <a:noFill/>
        </p:spPr>
        <p:txBody>
          <a:bodyPr wrap="square">
            <a:spAutoFit/>
          </a:bodyPr>
          <a:lstStyle/>
          <a:p>
            <a:r>
              <a:rPr lang="fr-FR" b="1" dirty="0">
                <a:solidFill>
                  <a:schemeClr val="bg1"/>
                </a:solidFill>
              </a:rPr>
              <a:t>Exemple :  Supposons que vous ayez un fichier de variables contenant des informations sensibles, </a:t>
            </a:r>
          </a:p>
        </p:txBody>
      </p:sp>
      <p:sp>
        <p:nvSpPr>
          <p:cNvPr id="9" name="ZoneTexte 8">
            <a:extLst>
              <a:ext uri="{FF2B5EF4-FFF2-40B4-BE49-F238E27FC236}">
                <a16:creationId xmlns:a16="http://schemas.microsoft.com/office/drawing/2014/main" id="{877F2A33-5682-1C35-AF9C-8040E963750E}"/>
              </a:ext>
            </a:extLst>
          </p:cNvPr>
          <p:cNvSpPr txBox="1"/>
          <p:nvPr/>
        </p:nvSpPr>
        <p:spPr>
          <a:xfrm>
            <a:off x="234461" y="1896606"/>
            <a:ext cx="4513385" cy="923330"/>
          </a:xfrm>
          <a:prstGeom prst="rect">
            <a:avLst/>
          </a:prstGeom>
          <a:noFill/>
        </p:spPr>
        <p:txBody>
          <a:bodyPr wrap="square">
            <a:spAutoFit/>
          </a:bodyPr>
          <a:lstStyle/>
          <a:p>
            <a:r>
              <a:rPr lang="fr-FR" dirty="0">
                <a:solidFill>
                  <a:schemeClr val="bg1"/>
                </a:solidFill>
              </a:rPr>
              <a:t># </a:t>
            </a:r>
            <a:r>
              <a:rPr lang="fr-FR" dirty="0" err="1">
                <a:solidFill>
                  <a:schemeClr val="bg1"/>
                </a:solidFill>
              </a:rPr>
              <a:t>secrets.yml</a:t>
            </a:r>
            <a:endParaRPr lang="fr-FR" dirty="0">
              <a:solidFill>
                <a:schemeClr val="bg1"/>
              </a:solidFill>
            </a:endParaRPr>
          </a:p>
          <a:p>
            <a:r>
              <a:rPr lang="fr-FR" dirty="0" err="1">
                <a:solidFill>
                  <a:schemeClr val="bg1"/>
                </a:solidFill>
              </a:rPr>
              <a:t>db_password</a:t>
            </a:r>
            <a:r>
              <a:rPr lang="fr-FR" dirty="0">
                <a:solidFill>
                  <a:schemeClr val="bg1"/>
                </a:solidFill>
              </a:rPr>
              <a:t>: </a:t>
            </a:r>
            <a:r>
              <a:rPr lang="fr-FR" dirty="0" err="1">
                <a:solidFill>
                  <a:schemeClr val="bg1"/>
                </a:solidFill>
              </a:rPr>
              <a:t>supersecretpassword</a:t>
            </a:r>
            <a:endParaRPr lang="fr-FR" dirty="0">
              <a:solidFill>
                <a:schemeClr val="bg1"/>
              </a:solidFill>
            </a:endParaRPr>
          </a:p>
          <a:p>
            <a:r>
              <a:rPr lang="fr-FR" dirty="0" err="1">
                <a:solidFill>
                  <a:schemeClr val="bg1"/>
                </a:solidFill>
              </a:rPr>
              <a:t>api_key</a:t>
            </a:r>
            <a:r>
              <a:rPr lang="fr-FR" dirty="0">
                <a:solidFill>
                  <a:schemeClr val="bg1"/>
                </a:solidFill>
              </a:rPr>
              <a:t>: myapikey123456</a:t>
            </a:r>
          </a:p>
        </p:txBody>
      </p:sp>
      <p:sp>
        <p:nvSpPr>
          <p:cNvPr id="17" name="ZoneTexte 16">
            <a:extLst>
              <a:ext uri="{FF2B5EF4-FFF2-40B4-BE49-F238E27FC236}">
                <a16:creationId xmlns:a16="http://schemas.microsoft.com/office/drawing/2014/main" id="{6579FE2C-3433-5A5E-E2A0-CAEAE2BBBE34}"/>
              </a:ext>
            </a:extLst>
          </p:cNvPr>
          <p:cNvSpPr txBox="1"/>
          <p:nvPr/>
        </p:nvSpPr>
        <p:spPr>
          <a:xfrm>
            <a:off x="286980" y="3143735"/>
            <a:ext cx="7690338" cy="369332"/>
          </a:xfrm>
          <a:prstGeom prst="rect">
            <a:avLst/>
          </a:prstGeom>
          <a:noFill/>
        </p:spPr>
        <p:txBody>
          <a:bodyPr wrap="square">
            <a:spAutoFit/>
          </a:bodyPr>
          <a:lstStyle/>
          <a:p>
            <a:r>
              <a:rPr lang="fr-FR" dirty="0">
                <a:solidFill>
                  <a:schemeClr val="bg1"/>
                </a:solidFill>
              </a:rPr>
              <a:t>ansible-</a:t>
            </a:r>
            <a:r>
              <a:rPr lang="fr-FR" dirty="0" err="1">
                <a:solidFill>
                  <a:schemeClr val="bg1"/>
                </a:solidFill>
              </a:rPr>
              <a:t>vault</a:t>
            </a:r>
            <a:r>
              <a:rPr lang="fr-FR" dirty="0">
                <a:solidFill>
                  <a:schemeClr val="bg1"/>
                </a:solidFill>
              </a:rPr>
              <a:t> </a:t>
            </a:r>
            <a:r>
              <a:rPr lang="fr-FR" dirty="0" err="1">
                <a:solidFill>
                  <a:schemeClr val="bg1"/>
                </a:solidFill>
              </a:rPr>
              <a:t>encrypt</a:t>
            </a:r>
            <a:r>
              <a:rPr lang="fr-FR" dirty="0">
                <a:solidFill>
                  <a:schemeClr val="bg1"/>
                </a:solidFill>
              </a:rPr>
              <a:t> </a:t>
            </a:r>
            <a:r>
              <a:rPr lang="fr-FR" dirty="0" err="1">
                <a:solidFill>
                  <a:schemeClr val="bg1"/>
                </a:solidFill>
              </a:rPr>
              <a:t>secrets.yml</a:t>
            </a:r>
            <a:endParaRPr lang="fr-FR" dirty="0">
              <a:solidFill>
                <a:schemeClr val="bg1"/>
              </a:solidFill>
            </a:endParaRPr>
          </a:p>
        </p:txBody>
      </p:sp>
      <p:sp>
        <p:nvSpPr>
          <p:cNvPr id="23" name="ZoneTexte 22">
            <a:extLst>
              <a:ext uri="{FF2B5EF4-FFF2-40B4-BE49-F238E27FC236}">
                <a16:creationId xmlns:a16="http://schemas.microsoft.com/office/drawing/2014/main" id="{6515D976-CE57-62D2-39A6-1BCE3BBA9347}"/>
              </a:ext>
            </a:extLst>
          </p:cNvPr>
          <p:cNvSpPr txBox="1"/>
          <p:nvPr/>
        </p:nvSpPr>
        <p:spPr>
          <a:xfrm>
            <a:off x="410308" y="3909416"/>
            <a:ext cx="7690338" cy="2308324"/>
          </a:xfrm>
          <a:prstGeom prst="rect">
            <a:avLst/>
          </a:prstGeom>
          <a:noFill/>
        </p:spPr>
        <p:txBody>
          <a:bodyPr wrap="square">
            <a:spAutoFit/>
          </a:bodyPr>
          <a:lstStyle/>
          <a:p>
            <a:r>
              <a:rPr lang="fr-FR" dirty="0">
                <a:solidFill>
                  <a:schemeClr val="bg1"/>
                </a:solidFill>
              </a:rPr>
              <a:t># </a:t>
            </a:r>
            <a:r>
              <a:rPr lang="fr-FR" dirty="0" err="1">
                <a:solidFill>
                  <a:schemeClr val="bg1"/>
                </a:solidFill>
              </a:rPr>
              <a:t>playbook.yml</a:t>
            </a:r>
            <a:endParaRPr lang="fr-FR" dirty="0">
              <a:solidFill>
                <a:schemeClr val="bg1"/>
              </a:solidFill>
            </a:endParaRPr>
          </a:p>
          <a:p>
            <a:r>
              <a:rPr lang="fr-FR" dirty="0">
                <a:solidFill>
                  <a:schemeClr val="bg1"/>
                </a:solidFill>
              </a:rPr>
              <a:t>- hosts: localhost</a:t>
            </a:r>
          </a:p>
          <a:p>
            <a:r>
              <a:rPr lang="fr-FR" dirty="0">
                <a:solidFill>
                  <a:schemeClr val="bg1"/>
                </a:solidFill>
              </a:rPr>
              <a:t>  </a:t>
            </a:r>
            <a:r>
              <a:rPr lang="fr-FR" dirty="0" err="1">
                <a:solidFill>
                  <a:schemeClr val="bg1"/>
                </a:solidFill>
              </a:rPr>
              <a:t>vars_files</a:t>
            </a:r>
            <a:r>
              <a:rPr lang="fr-FR" dirty="0">
                <a:solidFill>
                  <a:schemeClr val="bg1"/>
                </a:solidFill>
              </a:rPr>
              <a:t>:</a:t>
            </a:r>
          </a:p>
          <a:p>
            <a:r>
              <a:rPr lang="fr-FR" dirty="0">
                <a:solidFill>
                  <a:schemeClr val="bg1"/>
                </a:solidFill>
              </a:rPr>
              <a:t>    - </a:t>
            </a:r>
            <a:r>
              <a:rPr lang="fr-FR" dirty="0" err="1">
                <a:solidFill>
                  <a:schemeClr val="bg1"/>
                </a:solidFill>
              </a:rPr>
              <a:t>secrets.yml</a:t>
            </a:r>
            <a:endParaRPr lang="fr-FR" dirty="0">
              <a:solidFill>
                <a:schemeClr val="bg1"/>
              </a:solidFill>
            </a:endParaRPr>
          </a:p>
          <a:p>
            <a:r>
              <a:rPr lang="fr-FR" dirty="0">
                <a:solidFill>
                  <a:schemeClr val="bg1"/>
                </a:solidFill>
              </a:rPr>
              <a:t>  </a:t>
            </a:r>
            <a:r>
              <a:rPr lang="fr-FR" dirty="0" err="1">
                <a:solidFill>
                  <a:schemeClr val="bg1"/>
                </a:solidFill>
              </a:rPr>
              <a:t>tasks</a:t>
            </a:r>
            <a:r>
              <a:rPr lang="fr-FR" dirty="0">
                <a:solidFill>
                  <a:schemeClr val="bg1"/>
                </a:solidFill>
              </a:rPr>
              <a:t>:</a:t>
            </a:r>
          </a:p>
          <a:p>
            <a:r>
              <a:rPr lang="fr-FR" dirty="0">
                <a:solidFill>
                  <a:schemeClr val="bg1"/>
                </a:solidFill>
              </a:rPr>
              <a:t>    - </a:t>
            </a:r>
            <a:r>
              <a:rPr lang="fr-FR" dirty="0" err="1">
                <a:solidFill>
                  <a:schemeClr val="bg1"/>
                </a:solidFill>
              </a:rPr>
              <a:t>name</a:t>
            </a:r>
            <a:r>
              <a:rPr lang="fr-FR" dirty="0">
                <a:solidFill>
                  <a:schemeClr val="bg1"/>
                </a:solidFill>
              </a:rPr>
              <a:t>: </a:t>
            </a:r>
            <a:r>
              <a:rPr lang="fr-FR" dirty="0" err="1">
                <a:solidFill>
                  <a:schemeClr val="bg1"/>
                </a:solidFill>
              </a:rPr>
              <a:t>Print</a:t>
            </a:r>
            <a:r>
              <a:rPr lang="fr-FR" dirty="0">
                <a:solidFill>
                  <a:schemeClr val="bg1"/>
                </a:solidFill>
              </a:rPr>
              <a:t> the </a:t>
            </a:r>
            <a:r>
              <a:rPr lang="fr-FR" dirty="0" err="1">
                <a:solidFill>
                  <a:schemeClr val="bg1"/>
                </a:solidFill>
              </a:rPr>
              <a:t>database</a:t>
            </a:r>
            <a:r>
              <a:rPr lang="fr-FR" dirty="0">
                <a:solidFill>
                  <a:schemeClr val="bg1"/>
                </a:solidFill>
              </a:rPr>
              <a:t> </a:t>
            </a:r>
            <a:r>
              <a:rPr lang="fr-FR" dirty="0" err="1">
                <a:solidFill>
                  <a:schemeClr val="bg1"/>
                </a:solidFill>
              </a:rPr>
              <a:t>password</a:t>
            </a:r>
            <a:endParaRPr lang="fr-FR" dirty="0">
              <a:solidFill>
                <a:schemeClr val="bg1"/>
              </a:solidFill>
            </a:endParaRPr>
          </a:p>
          <a:p>
            <a:r>
              <a:rPr lang="fr-FR" dirty="0">
                <a:solidFill>
                  <a:schemeClr val="bg1"/>
                </a:solidFill>
              </a:rPr>
              <a:t>      </a:t>
            </a:r>
            <a:r>
              <a:rPr lang="fr-FR" dirty="0" err="1">
                <a:solidFill>
                  <a:schemeClr val="bg1"/>
                </a:solidFill>
              </a:rPr>
              <a:t>ansible.builtin.debug</a:t>
            </a:r>
            <a:r>
              <a:rPr lang="fr-FR" dirty="0">
                <a:solidFill>
                  <a:schemeClr val="bg1"/>
                </a:solidFill>
              </a:rPr>
              <a:t>:</a:t>
            </a:r>
          </a:p>
          <a:p>
            <a:r>
              <a:rPr lang="fr-FR" dirty="0">
                <a:solidFill>
                  <a:schemeClr val="bg1"/>
                </a:solidFill>
              </a:rPr>
              <a:t>        msg: "The </a:t>
            </a:r>
            <a:r>
              <a:rPr lang="fr-FR" dirty="0" err="1">
                <a:solidFill>
                  <a:schemeClr val="bg1"/>
                </a:solidFill>
              </a:rPr>
              <a:t>database</a:t>
            </a:r>
            <a:r>
              <a:rPr lang="fr-FR" dirty="0">
                <a:solidFill>
                  <a:schemeClr val="bg1"/>
                </a:solidFill>
              </a:rPr>
              <a:t> </a:t>
            </a:r>
            <a:r>
              <a:rPr lang="fr-FR" dirty="0" err="1">
                <a:solidFill>
                  <a:schemeClr val="bg1"/>
                </a:solidFill>
              </a:rPr>
              <a:t>password</a:t>
            </a:r>
            <a:r>
              <a:rPr lang="fr-FR" dirty="0">
                <a:solidFill>
                  <a:schemeClr val="bg1"/>
                </a:solidFill>
              </a:rPr>
              <a:t> </a:t>
            </a:r>
            <a:r>
              <a:rPr lang="fr-FR" dirty="0" err="1">
                <a:solidFill>
                  <a:schemeClr val="bg1"/>
                </a:solidFill>
              </a:rPr>
              <a:t>is</a:t>
            </a:r>
            <a:r>
              <a:rPr lang="fr-FR" dirty="0">
                <a:solidFill>
                  <a:schemeClr val="bg1"/>
                </a:solidFill>
              </a:rPr>
              <a:t> {{ </a:t>
            </a:r>
            <a:r>
              <a:rPr lang="fr-FR" dirty="0" err="1">
                <a:solidFill>
                  <a:schemeClr val="bg1"/>
                </a:solidFill>
              </a:rPr>
              <a:t>db_password</a:t>
            </a:r>
            <a:r>
              <a:rPr lang="fr-FR" dirty="0">
                <a:solidFill>
                  <a:schemeClr val="bg1"/>
                </a:solidFill>
              </a:rPr>
              <a:t> }}"</a:t>
            </a:r>
          </a:p>
        </p:txBody>
      </p:sp>
      <p:sp>
        <p:nvSpPr>
          <p:cNvPr id="25" name="ZoneTexte 24">
            <a:extLst>
              <a:ext uri="{FF2B5EF4-FFF2-40B4-BE49-F238E27FC236}">
                <a16:creationId xmlns:a16="http://schemas.microsoft.com/office/drawing/2014/main" id="{9880FCF6-5E14-F0CA-C63F-D4D05B1DD26E}"/>
              </a:ext>
            </a:extLst>
          </p:cNvPr>
          <p:cNvSpPr txBox="1"/>
          <p:nvPr/>
        </p:nvSpPr>
        <p:spPr>
          <a:xfrm>
            <a:off x="5057993" y="1679621"/>
            <a:ext cx="6977789" cy="923330"/>
          </a:xfrm>
          <a:prstGeom prst="rect">
            <a:avLst/>
          </a:prstGeom>
          <a:noFill/>
        </p:spPr>
        <p:txBody>
          <a:bodyPr wrap="square">
            <a:spAutoFit/>
          </a:bodyPr>
          <a:lstStyle/>
          <a:p>
            <a:r>
              <a:rPr lang="fr-FR" b="1" dirty="0">
                <a:solidFill>
                  <a:schemeClr val="bg1"/>
                </a:solidFill>
              </a:rPr>
              <a:t>Vous pouvez également spécifier le mot de passe Vault via une variable d'environnement ou un fichier de mot de passe pour automatiser les processus :</a:t>
            </a:r>
          </a:p>
        </p:txBody>
      </p:sp>
      <p:sp>
        <p:nvSpPr>
          <p:cNvPr id="30" name="ZoneTexte 29">
            <a:extLst>
              <a:ext uri="{FF2B5EF4-FFF2-40B4-BE49-F238E27FC236}">
                <a16:creationId xmlns:a16="http://schemas.microsoft.com/office/drawing/2014/main" id="{31BEB69B-1F66-FBA4-FED8-524DA3E990F1}"/>
              </a:ext>
            </a:extLst>
          </p:cNvPr>
          <p:cNvSpPr txBox="1"/>
          <p:nvPr/>
        </p:nvSpPr>
        <p:spPr>
          <a:xfrm>
            <a:off x="4876799" y="2909048"/>
            <a:ext cx="7690338" cy="646331"/>
          </a:xfrm>
          <a:prstGeom prst="rect">
            <a:avLst/>
          </a:prstGeom>
          <a:noFill/>
        </p:spPr>
        <p:txBody>
          <a:bodyPr wrap="square">
            <a:spAutoFit/>
          </a:bodyPr>
          <a:lstStyle/>
          <a:p>
            <a:r>
              <a:rPr lang="fr-FR" dirty="0">
                <a:solidFill>
                  <a:schemeClr val="bg1"/>
                </a:solidFill>
              </a:rPr>
              <a:t>ansible-</a:t>
            </a:r>
            <a:r>
              <a:rPr lang="fr-FR" dirty="0" err="1">
                <a:solidFill>
                  <a:schemeClr val="bg1"/>
                </a:solidFill>
              </a:rPr>
              <a:t>playbook</a:t>
            </a:r>
            <a:r>
              <a:rPr lang="fr-FR" dirty="0">
                <a:solidFill>
                  <a:schemeClr val="bg1"/>
                </a:solidFill>
              </a:rPr>
              <a:t> --</a:t>
            </a:r>
            <a:r>
              <a:rPr lang="fr-FR" dirty="0" err="1">
                <a:solidFill>
                  <a:schemeClr val="bg1"/>
                </a:solidFill>
              </a:rPr>
              <a:t>vault</a:t>
            </a:r>
            <a:r>
              <a:rPr lang="fr-FR" dirty="0">
                <a:solidFill>
                  <a:schemeClr val="bg1"/>
                </a:solidFill>
              </a:rPr>
              <a:t>-</a:t>
            </a:r>
            <a:r>
              <a:rPr lang="fr-FR" dirty="0" err="1">
                <a:solidFill>
                  <a:schemeClr val="bg1"/>
                </a:solidFill>
              </a:rPr>
              <a:t>password</a:t>
            </a:r>
            <a:r>
              <a:rPr lang="fr-FR" dirty="0">
                <a:solidFill>
                  <a:schemeClr val="bg1"/>
                </a:solidFill>
              </a:rPr>
              <a:t>-file &lt;</a:t>
            </a:r>
            <a:r>
              <a:rPr lang="fr-FR" dirty="0" err="1">
                <a:solidFill>
                  <a:schemeClr val="bg1"/>
                </a:solidFill>
              </a:rPr>
              <a:t>chemin_du_fichier_mot_de_passe</a:t>
            </a:r>
            <a:r>
              <a:rPr lang="fr-FR" dirty="0">
                <a:solidFill>
                  <a:schemeClr val="bg1"/>
                </a:solidFill>
              </a:rPr>
              <a:t>&gt; </a:t>
            </a:r>
            <a:r>
              <a:rPr lang="fr-FR" dirty="0" err="1">
                <a:solidFill>
                  <a:schemeClr val="bg1"/>
                </a:solidFill>
              </a:rPr>
              <a:t>playbook.yml</a:t>
            </a:r>
            <a:endParaRPr lang="fr-FR" dirty="0">
              <a:solidFill>
                <a:schemeClr val="bg1"/>
              </a:solidFill>
            </a:endParaRPr>
          </a:p>
        </p:txBody>
      </p:sp>
    </p:spTree>
    <p:extLst>
      <p:ext uri="{BB962C8B-B14F-4D97-AF65-F5344CB8AC3E}">
        <p14:creationId xmlns:p14="http://schemas.microsoft.com/office/powerpoint/2010/main" val="19557517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6977999-3267-359F-AB30-3F1D0235AA44}"/>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5"/>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73</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6">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7"/>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000" dirty="0">
                <a:solidFill>
                  <a:schemeClr val="bg1"/>
                </a:solidFill>
                <a:latin typeface="Arial Black" panose="020B0A04020102020204" pitchFamily="34" charset="0"/>
                <a:ea typeface="Calibri" panose="020F0502020204030204" pitchFamily="34" charset="0"/>
                <a:cs typeface="Calibri" panose="020F0502020204030204" pitchFamily="34" charset="0"/>
              </a:rPr>
              <a:t>sécurité des données </a:t>
            </a:r>
            <a:r>
              <a:rPr lang="fr-FR" sz="30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Ansible</a:t>
            </a:r>
            <a:endParaRPr lang="fr-FR" sz="3000" dirty="0">
              <a:solidFill>
                <a:schemeClr val="bg1"/>
              </a:solidFill>
            </a:endParaRPr>
          </a:p>
        </p:txBody>
      </p:sp>
      <p:sp>
        <p:nvSpPr>
          <p:cNvPr id="8" name="ZoneTexte 7">
            <a:extLst>
              <a:ext uri="{FF2B5EF4-FFF2-40B4-BE49-F238E27FC236}">
                <a16:creationId xmlns:a16="http://schemas.microsoft.com/office/drawing/2014/main" id="{11E8E573-05F0-4FE3-F62E-4DA2E2D36A6D}"/>
              </a:ext>
            </a:extLst>
          </p:cNvPr>
          <p:cNvSpPr txBox="1"/>
          <p:nvPr/>
        </p:nvSpPr>
        <p:spPr>
          <a:xfrm>
            <a:off x="146304" y="1081230"/>
            <a:ext cx="11792712" cy="369332"/>
          </a:xfrm>
          <a:prstGeom prst="rect">
            <a:avLst/>
          </a:prstGeom>
          <a:noFill/>
        </p:spPr>
        <p:txBody>
          <a:bodyPr wrap="square">
            <a:spAutoFit/>
          </a:bodyPr>
          <a:lstStyle/>
          <a:p>
            <a:pPr algn="l"/>
            <a:r>
              <a:rPr lang="fr-FR" b="1" dirty="0">
                <a:solidFill>
                  <a:schemeClr val="bg1"/>
                </a:solidFill>
              </a:rPr>
              <a:t>Exemple pratique2</a:t>
            </a:r>
          </a:p>
        </p:txBody>
      </p:sp>
      <p:sp>
        <p:nvSpPr>
          <p:cNvPr id="11" name="ZoneTexte 10">
            <a:extLst>
              <a:ext uri="{FF2B5EF4-FFF2-40B4-BE49-F238E27FC236}">
                <a16:creationId xmlns:a16="http://schemas.microsoft.com/office/drawing/2014/main" id="{EA569964-9CB0-3823-C1A1-ABEA33C9AC0A}"/>
              </a:ext>
            </a:extLst>
          </p:cNvPr>
          <p:cNvSpPr txBox="1"/>
          <p:nvPr/>
        </p:nvSpPr>
        <p:spPr>
          <a:xfrm>
            <a:off x="289503" y="1802391"/>
            <a:ext cx="7106581" cy="307777"/>
          </a:xfrm>
          <a:prstGeom prst="rect">
            <a:avLst/>
          </a:prstGeom>
          <a:solidFill>
            <a:schemeClr val="tx1">
              <a:lumMod val="85000"/>
              <a:lumOff val="15000"/>
            </a:schemeClr>
          </a:solidFill>
        </p:spPr>
        <p:txBody>
          <a:bodyPr wrap="square">
            <a:spAutoFit/>
          </a:bodyPr>
          <a:lstStyle/>
          <a:p>
            <a:r>
              <a:rPr lang="fr-FR" sz="1400" dirty="0">
                <a:solidFill>
                  <a:schemeClr val="bg1"/>
                </a:solidFill>
                <a:latin typeface="Courier New" panose="02070309020205020404" pitchFamily="49" charset="0"/>
                <a:cs typeface="Courier New" panose="02070309020205020404" pitchFamily="49" charset="0"/>
              </a:rPr>
              <a:t>ansible-</a:t>
            </a:r>
            <a:r>
              <a:rPr lang="fr-FR" sz="1400" dirty="0" err="1">
                <a:solidFill>
                  <a:schemeClr val="bg1"/>
                </a:solidFill>
                <a:latin typeface="Courier New" panose="02070309020205020404" pitchFamily="49" charset="0"/>
                <a:cs typeface="Courier New" panose="02070309020205020404" pitchFamily="49" charset="0"/>
              </a:rPr>
              <a:t>vault</a:t>
            </a:r>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create</a:t>
            </a:r>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secrets.yml</a:t>
            </a:r>
            <a:endParaRPr lang="fr-FR" sz="1400" dirty="0">
              <a:solidFill>
                <a:schemeClr val="bg1"/>
              </a:solidFill>
              <a:latin typeface="Courier New" panose="02070309020205020404" pitchFamily="49" charset="0"/>
              <a:cs typeface="Courier New" panose="02070309020205020404" pitchFamily="49" charset="0"/>
            </a:endParaRPr>
          </a:p>
        </p:txBody>
      </p:sp>
      <p:sp>
        <p:nvSpPr>
          <p:cNvPr id="13" name="ZoneTexte 12">
            <a:extLst>
              <a:ext uri="{FF2B5EF4-FFF2-40B4-BE49-F238E27FC236}">
                <a16:creationId xmlns:a16="http://schemas.microsoft.com/office/drawing/2014/main" id="{EA62D34E-9F79-19A1-40AB-1301CC203940}"/>
              </a:ext>
            </a:extLst>
          </p:cNvPr>
          <p:cNvSpPr txBox="1"/>
          <p:nvPr/>
        </p:nvSpPr>
        <p:spPr>
          <a:xfrm>
            <a:off x="286982" y="2384728"/>
            <a:ext cx="7109105" cy="738664"/>
          </a:xfrm>
          <a:prstGeom prst="rect">
            <a:avLst/>
          </a:prstGeom>
          <a:solidFill>
            <a:schemeClr val="tx1">
              <a:lumMod val="85000"/>
              <a:lumOff val="15000"/>
            </a:schemeClr>
          </a:solidFill>
        </p:spPr>
        <p:txBody>
          <a:bodyPr wrap="square">
            <a:spAutoFit/>
          </a:bodyPr>
          <a:lstStyle/>
          <a:p>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secrets.yml</a:t>
            </a:r>
            <a:endParaRPr lang="fr-FR" sz="1400" dirty="0">
              <a:solidFill>
                <a:schemeClr val="bg1"/>
              </a:solidFill>
              <a:latin typeface="Courier New" panose="02070309020205020404" pitchFamily="49" charset="0"/>
              <a:cs typeface="Courier New" panose="02070309020205020404" pitchFamily="49" charset="0"/>
            </a:endParaRPr>
          </a:p>
          <a:p>
            <a:r>
              <a:rPr lang="fr-FR" sz="1400" dirty="0" err="1">
                <a:solidFill>
                  <a:schemeClr val="bg1"/>
                </a:solidFill>
                <a:latin typeface="Courier New" panose="02070309020205020404" pitchFamily="49" charset="0"/>
                <a:cs typeface="Courier New" panose="02070309020205020404" pitchFamily="49" charset="0"/>
              </a:rPr>
              <a:t>db_password</a:t>
            </a:r>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supersecretpassword</a:t>
            </a:r>
            <a:endParaRPr lang="fr-FR" sz="1400" dirty="0">
              <a:solidFill>
                <a:schemeClr val="bg1"/>
              </a:solidFill>
              <a:latin typeface="Courier New" panose="02070309020205020404" pitchFamily="49" charset="0"/>
              <a:cs typeface="Courier New" panose="02070309020205020404" pitchFamily="49" charset="0"/>
            </a:endParaRPr>
          </a:p>
          <a:p>
            <a:r>
              <a:rPr lang="fr-FR" sz="1400" dirty="0" err="1">
                <a:solidFill>
                  <a:schemeClr val="bg1"/>
                </a:solidFill>
                <a:latin typeface="Courier New" panose="02070309020205020404" pitchFamily="49" charset="0"/>
                <a:cs typeface="Courier New" panose="02070309020205020404" pitchFamily="49" charset="0"/>
              </a:rPr>
              <a:t>api_key</a:t>
            </a:r>
            <a:r>
              <a:rPr lang="fr-FR" sz="1400" dirty="0">
                <a:solidFill>
                  <a:schemeClr val="bg1"/>
                </a:solidFill>
                <a:latin typeface="Courier New" panose="02070309020205020404" pitchFamily="49" charset="0"/>
                <a:cs typeface="Courier New" panose="02070309020205020404" pitchFamily="49" charset="0"/>
              </a:rPr>
              <a:t>: myapikey123456</a:t>
            </a:r>
          </a:p>
        </p:txBody>
      </p:sp>
      <p:sp>
        <p:nvSpPr>
          <p:cNvPr id="19" name="ZoneTexte 18">
            <a:extLst>
              <a:ext uri="{FF2B5EF4-FFF2-40B4-BE49-F238E27FC236}">
                <a16:creationId xmlns:a16="http://schemas.microsoft.com/office/drawing/2014/main" id="{202F9715-34B8-94A9-3C89-3D6DA0ED798D}"/>
              </a:ext>
            </a:extLst>
          </p:cNvPr>
          <p:cNvSpPr txBox="1"/>
          <p:nvPr/>
        </p:nvSpPr>
        <p:spPr>
          <a:xfrm>
            <a:off x="7721052" y="1802308"/>
            <a:ext cx="3999677" cy="2246769"/>
          </a:xfrm>
          <a:prstGeom prst="rect">
            <a:avLst/>
          </a:prstGeom>
          <a:solidFill>
            <a:schemeClr val="tx1">
              <a:lumMod val="85000"/>
              <a:lumOff val="15000"/>
            </a:schemeClr>
          </a:solidFill>
        </p:spPr>
        <p:txBody>
          <a:bodyPr wrap="square">
            <a:spAutoFit/>
          </a:bodyPr>
          <a:lstStyle/>
          <a:p>
            <a:r>
              <a:rPr lang="fr-FR" sz="1400" dirty="0">
                <a:solidFill>
                  <a:schemeClr val="bg1"/>
                </a:solidFill>
              </a:rPr>
              <a:t>$ANSIBLE_VAULT;1.1;AES256</a:t>
            </a:r>
          </a:p>
          <a:p>
            <a:r>
              <a:rPr lang="fr-FR" sz="1400" dirty="0">
                <a:solidFill>
                  <a:schemeClr val="bg1"/>
                </a:solidFill>
              </a:rPr>
              <a:t>66386332326432636235346338653632323465306565313337303161663232373739626533383030</a:t>
            </a:r>
          </a:p>
          <a:p>
            <a:r>
              <a:rPr lang="fr-FR" sz="1400" dirty="0">
                <a:solidFill>
                  <a:schemeClr val="bg1"/>
                </a:solidFill>
              </a:rPr>
              <a:t>6163646233623532386239623430663038613137323964380a383637383762376637653162363736</a:t>
            </a:r>
          </a:p>
          <a:p>
            <a:r>
              <a:rPr lang="fr-FR" sz="1400" dirty="0">
                <a:solidFill>
                  <a:schemeClr val="bg1"/>
                </a:solidFill>
              </a:rPr>
              <a:t>65633662323138623864613062643765386439656437613536336631393063323033303862323762</a:t>
            </a:r>
          </a:p>
          <a:p>
            <a:r>
              <a:rPr lang="fr-FR" sz="1400" dirty="0">
                <a:solidFill>
                  <a:schemeClr val="bg1"/>
                </a:solidFill>
              </a:rPr>
              <a:t>6139633833653136650a636638383838343462633762623935656534623933306136333731633238</a:t>
            </a:r>
          </a:p>
          <a:p>
            <a:r>
              <a:rPr lang="fr-FR" sz="1400" dirty="0">
                <a:solidFill>
                  <a:schemeClr val="bg1"/>
                </a:solidFill>
              </a:rPr>
              <a:t>...</a:t>
            </a:r>
            <a:r>
              <a:rPr lang="fr-FR" sz="1400" dirty="0" err="1">
                <a:solidFill>
                  <a:schemeClr val="bg1"/>
                </a:solidFill>
              </a:rPr>
              <a:t>trcqTLLKJHGFDSQ</a:t>
            </a:r>
            <a:endParaRPr lang="fr-FR" sz="1400" dirty="0">
              <a:solidFill>
                <a:schemeClr val="bg1"/>
              </a:solidFill>
            </a:endParaRPr>
          </a:p>
        </p:txBody>
      </p:sp>
      <p:sp>
        <p:nvSpPr>
          <p:cNvPr id="22" name="ZoneTexte 21">
            <a:extLst>
              <a:ext uri="{FF2B5EF4-FFF2-40B4-BE49-F238E27FC236}">
                <a16:creationId xmlns:a16="http://schemas.microsoft.com/office/drawing/2014/main" id="{92A556C5-943D-8DE4-7167-08FE35134861}"/>
              </a:ext>
            </a:extLst>
          </p:cNvPr>
          <p:cNvSpPr txBox="1"/>
          <p:nvPr/>
        </p:nvSpPr>
        <p:spPr>
          <a:xfrm>
            <a:off x="286983" y="3460917"/>
            <a:ext cx="7109106" cy="1815882"/>
          </a:xfrm>
          <a:prstGeom prst="rect">
            <a:avLst/>
          </a:prstGeom>
          <a:solidFill>
            <a:schemeClr val="tx1">
              <a:lumMod val="85000"/>
              <a:lumOff val="15000"/>
            </a:schemeClr>
          </a:solidFill>
        </p:spPr>
        <p:txBody>
          <a:bodyPr wrap="square">
            <a:spAutoFit/>
          </a:bodyPr>
          <a:lstStyle/>
          <a:p>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playbook.yml</a:t>
            </a:r>
            <a:endParaRPr lang="fr-FR" sz="1400" dirty="0">
              <a:solidFill>
                <a:schemeClr val="bg1"/>
              </a:solidFill>
              <a:latin typeface="Courier New" panose="02070309020205020404" pitchFamily="49" charset="0"/>
              <a:cs typeface="Courier New" panose="02070309020205020404" pitchFamily="49" charset="0"/>
            </a:endParaRPr>
          </a:p>
          <a:p>
            <a:r>
              <a:rPr lang="fr-FR" sz="1400" dirty="0">
                <a:solidFill>
                  <a:schemeClr val="bg1"/>
                </a:solidFill>
                <a:latin typeface="Courier New" panose="02070309020205020404" pitchFamily="49" charset="0"/>
                <a:cs typeface="Courier New" panose="02070309020205020404" pitchFamily="49" charset="0"/>
              </a:rPr>
              <a:t>- hosts: localhost</a:t>
            </a:r>
          </a:p>
          <a:p>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vars_files</a:t>
            </a:r>
            <a:r>
              <a:rPr lang="fr-FR" sz="1400" dirty="0">
                <a:solidFill>
                  <a:schemeClr val="bg1"/>
                </a:solidFill>
                <a:latin typeface="Courier New" panose="02070309020205020404" pitchFamily="49" charset="0"/>
                <a:cs typeface="Courier New" panose="02070309020205020404" pitchFamily="49" charset="0"/>
              </a:rPr>
              <a:t>:</a:t>
            </a:r>
          </a:p>
          <a:p>
            <a:r>
              <a:rPr lang="fr-FR" sz="1400" dirty="0">
                <a:solidFill>
                  <a:schemeClr val="bg1"/>
                </a:solidFill>
                <a:latin typeface="Courier New" panose="02070309020205020404" pitchFamily="49" charset="0"/>
                <a:cs typeface="Courier New" panose="02070309020205020404" pitchFamily="49" charset="0"/>
              </a:rPr>
              <a:t>    - </a:t>
            </a:r>
            <a:r>
              <a:rPr lang="fr-FR" sz="1400" dirty="0" err="1">
                <a:solidFill>
                  <a:schemeClr val="bg1"/>
                </a:solidFill>
                <a:latin typeface="Courier New" panose="02070309020205020404" pitchFamily="49" charset="0"/>
                <a:cs typeface="Courier New" panose="02070309020205020404" pitchFamily="49" charset="0"/>
              </a:rPr>
              <a:t>secrets.yml</a:t>
            </a:r>
            <a:endParaRPr lang="fr-FR" sz="1400" dirty="0">
              <a:solidFill>
                <a:schemeClr val="bg1"/>
              </a:solidFill>
              <a:latin typeface="Courier New" panose="02070309020205020404" pitchFamily="49" charset="0"/>
              <a:cs typeface="Courier New" panose="02070309020205020404" pitchFamily="49" charset="0"/>
            </a:endParaRPr>
          </a:p>
          <a:p>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tasks</a:t>
            </a:r>
            <a:r>
              <a:rPr lang="fr-FR" sz="1400" dirty="0">
                <a:solidFill>
                  <a:schemeClr val="bg1"/>
                </a:solidFill>
                <a:latin typeface="Courier New" panose="02070309020205020404" pitchFamily="49" charset="0"/>
                <a:cs typeface="Courier New" panose="02070309020205020404" pitchFamily="49" charset="0"/>
              </a:rPr>
              <a:t>:</a:t>
            </a:r>
          </a:p>
          <a:p>
            <a:r>
              <a:rPr lang="fr-FR" sz="1400" dirty="0">
                <a:solidFill>
                  <a:schemeClr val="bg1"/>
                </a:solidFill>
                <a:latin typeface="Courier New" panose="02070309020205020404" pitchFamily="49" charset="0"/>
                <a:cs typeface="Courier New" panose="02070309020205020404" pitchFamily="49" charset="0"/>
              </a:rPr>
              <a:t>    - </a:t>
            </a:r>
            <a:r>
              <a:rPr lang="fr-FR" sz="1400" dirty="0" err="1">
                <a:solidFill>
                  <a:schemeClr val="bg1"/>
                </a:solidFill>
                <a:latin typeface="Courier New" panose="02070309020205020404" pitchFamily="49" charset="0"/>
                <a:cs typeface="Courier New" panose="02070309020205020404" pitchFamily="49" charset="0"/>
              </a:rPr>
              <a:t>name</a:t>
            </a:r>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Print</a:t>
            </a:r>
            <a:r>
              <a:rPr lang="fr-FR" sz="1400" dirty="0">
                <a:solidFill>
                  <a:schemeClr val="bg1"/>
                </a:solidFill>
                <a:latin typeface="Courier New" panose="02070309020205020404" pitchFamily="49" charset="0"/>
                <a:cs typeface="Courier New" panose="02070309020205020404" pitchFamily="49" charset="0"/>
              </a:rPr>
              <a:t> the </a:t>
            </a:r>
            <a:r>
              <a:rPr lang="fr-FR" sz="1400" dirty="0" err="1">
                <a:solidFill>
                  <a:schemeClr val="bg1"/>
                </a:solidFill>
                <a:latin typeface="Courier New" panose="02070309020205020404" pitchFamily="49" charset="0"/>
                <a:cs typeface="Courier New" panose="02070309020205020404" pitchFamily="49" charset="0"/>
              </a:rPr>
              <a:t>database</a:t>
            </a:r>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password</a:t>
            </a:r>
            <a:endParaRPr lang="fr-FR" sz="1400" dirty="0">
              <a:solidFill>
                <a:schemeClr val="bg1"/>
              </a:solidFill>
              <a:latin typeface="Courier New" panose="02070309020205020404" pitchFamily="49" charset="0"/>
              <a:cs typeface="Courier New" panose="02070309020205020404" pitchFamily="49" charset="0"/>
            </a:endParaRPr>
          </a:p>
          <a:p>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ansible.builtin.debug</a:t>
            </a:r>
            <a:r>
              <a:rPr lang="fr-FR" sz="1400" dirty="0">
                <a:solidFill>
                  <a:schemeClr val="bg1"/>
                </a:solidFill>
                <a:latin typeface="Courier New" panose="02070309020205020404" pitchFamily="49" charset="0"/>
                <a:cs typeface="Courier New" panose="02070309020205020404" pitchFamily="49" charset="0"/>
              </a:rPr>
              <a:t>:</a:t>
            </a:r>
          </a:p>
          <a:p>
            <a:r>
              <a:rPr lang="fr-FR" sz="1400" dirty="0">
                <a:solidFill>
                  <a:schemeClr val="bg1"/>
                </a:solidFill>
                <a:latin typeface="Courier New" panose="02070309020205020404" pitchFamily="49" charset="0"/>
                <a:cs typeface="Courier New" panose="02070309020205020404" pitchFamily="49" charset="0"/>
              </a:rPr>
              <a:t>        msg: "The </a:t>
            </a:r>
            <a:r>
              <a:rPr lang="fr-FR" sz="1400" dirty="0" err="1">
                <a:solidFill>
                  <a:schemeClr val="bg1"/>
                </a:solidFill>
                <a:latin typeface="Courier New" panose="02070309020205020404" pitchFamily="49" charset="0"/>
                <a:cs typeface="Courier New" panose="02070309020205020404" pitchFamily="49" charset="0"/>
              </a:rPr>
              <a:t>database</a:t>
            </a:r>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password</a:t>
            </a:r>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is</a:t>
            </a:r>
            <a:r>
              <a:rPr lang="fr-FR" sz="1400" dirty="0">
                <a:solidFill>
                  <a:schemeClr val="bg1"/>
                </a:solidFill>
                <a:latin typeface="Courier New" panose="02070309020205020404" pitchFamily="49" charset="0"/>
                <a:cs typeface="Courier New" panose="02070309020205020404" pitchFamily="49" charset="0"/>
              </a:rPr>
              <a:t> {{ </a:t>
            </a:r>
            <a:r>
              <a:rPr lang="fr-FR" sz="1400" dirty="0" err="1">
                <a:solidFill>
                  <a:schemeClr val="bg1"/>
                </a:solidFill>
                <a:latin typeface="Courier New" panose="02070309020205020404" pitchFamily="49" charset="0"/>
                <a:cs typeface="Courier New" panose="02070309020205020404" pitchFamily="49" charset="0"/>
              </a:rPr>
              <a:t>db_password</a:t>
            </a:r>
            <a:r>
              <a:rPr lang="fr-FR" sz="1400" dirty="0">
                <a:solidFill>
                  <a:schemeClr val="bg1"/>
                </a:solidFill>
                <a:latin typeface="Courier New" panose="02070309020205020404" pitchFamily="49" charset="0"/>
                <a:cs typeface="Courier New" panose="02070309020205020404" pitchFamily="49" charset="0"/>
              </a:rPr>
              <a:t> }}"</a:t>
            </a:r>
          </a:p>
        </p:txBody>
      </p:sp>
      <p:sp>
        <p:nvSpPr>
          <p:cNvPr id="34" name="ZoneTexte 33">
            <a:extLst>
              <a:ext uri="{FF2B5EF4-FFF2-40B4-BE49-F238E27FC236}">
                <a16:creationId xmlns:a16="http://schemas.microsoft.com/office/drawing/2014/main" id="{E7F559FC-82AE-6D06-FDD3-C9E3C9301A9F}"/>
              </a:ext>
            </a:extLst>
          </p:cNvPr>
          <p:cNvSpPr txBox="1"/>
          <p:nvPr/>
        </p:nvSpPr>
        <p:spPr>
          <a:xfrm>
            <a:off x="252984" y="5607128"/>
            <a:ext cx="7143105" cy="307777"/>
          </a:xfrm>
          <a:prstGeom prst="rect">
            <a:avLst/>
          </a:prstGeom>
          <a:solidFill>
            <a:schemeClr val="tx1">
              <a:lumMod val="85000"/>
              <a:lumOff val="15000"/>
            </a:schemeClr>
          </a:solidFill>
        </p:spPr>
        <p:txBody>
          <a:bodyPr wrap="square">
            <a:spAutoFit/>
          </a:bodyPr>
          <a:lstStyle/>
          <a:p>
            <a:r>
              <a:rPr lang="fr-FR" sz="1400" dirty="0">
                <a:solidFill>
                  <a:schemeClr val="bg1"/>
                </a:solidFill>
                <a:latin typeface="Courier New" panose="02070309020205020404" pitchFamily="49" charset="0"/>
                <a:cs typeface="Courier New" panose="02070309020205020404" pitchFamily="49" charset="0"/>
              </a:rPr>
              <a:t>ansible-</a:t>
            </a:r>
            <a:r>
              <a:rPr lang="fr-FR" sz="1400" dirty="0" err="1">
                <a:solidFill>
                  <a:schemeClr val="bg1"/>
                </a:solidFill>
                <a:latin typeface="Courier New" panose="02070309020205020404" pitchFamily="49" charset="0"/>
                <a:cs typeface="Courier New" panose="02070309020205020404" pitchFamily="49" charset="0"/>
              </a:rPr>
              <a:t>playbook</a:t>
            </a:r>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ask-vault-pass</a:t>
            </a:r>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playbook.yml</a:t>
            </a:r>
            <a:endParaRPr lang="fr-FR" sz="1400" dirty="0">
              <a:solidFill>
                <a:schemeClr val="bg1"/>
              </a:solidFill>
              <a:latin typeface="Courier New" panose="02070309020205020404" pitchFamily="49" charset="0"/>
              <a:cs typeface="Courier New" panose="02070309020205020404" pitchFamily="49" charset="0"/>
            </a:endParaRPr>
          </a:p>
        </p:txBody>
      </p:sp>
      <p:sp>
        <p:nvSpPr>
          <p:cNvPr id="36" name="ZoneTexte 35">
            <a:extLst>
              <a:ext uri="{FF2B5EF4-FFF2-40B4-BE49-F238E27FC236}">
                <a16:creationId xmlns:a16="http://schemas.microsoft.com/office/drawing/2014/main" id="{3EA3EF0D-C428-935D-5F4D-0C63BDA687B7}"/>
              </a:ext>
            </a:extLst>
          </p:cNvPr>
          <p:cNvSpPr txBox="1"/>
          <p:nvPr/>
        </p:nvSpPr>
        <p:spPr>
          <a:xfrm>
            <a:off x="252984" y="6163563"/>
            <a:ext cx="7143105" cy="307777"/>
          </a:xfrm>
          <a:prstGeom prst="rect">
            <a:avLst/>
          </a:prstGeom>
          <a:solidFill>
            <a:schemeClr val="tx1">
              <a:lumMod val="85000"/>
              <a:lumOff val="15000"/>
            </a:schemeClr>
          </a:solidFill>
        </p:spPr>
        <p:txBody>
          <a:bodyPr wrap="square">
            <a:spAutoFit/>
          </a:bodyPr>
          <a:lstStyle/>
          <a:p>
            <a:r>
              <a:rPr lang="fr-FR" sz="1400" dirty="0">
                <a:solidFill>
                  <a:schemeClr val="bg1"/>
                </a:solidFill>
                <a:latin typeface="Courier New" panose="02070309020205020404" pitchFamily="49" charset="0"/>
                <a:cs typeface="Courier New" panose="02070309020205020404" pitchFamily="49" charset="0"/>
              </a:rPr>
              <a:t>ansible-</a:t>
            </a:r>
            <a:r>
              <a:rPr lang="fr-FR" sz="1400" dirty="0" err="1">
                <a:solidFill>
                  <a:schemeClr val="bg1"/>
                </a:solidFill>
                <a:latin typeface="Courier New" panose="02070309020205020404" pitchFamily="49" charset="0"/>
                <a:cs typeface="Courier New" panose="02070309020205020404" pitchFamily="49" charset="0"/>
              </a:rPr>
              <a:t>playbook</a:t>
            </a:r>
            <a:r>
              <a:rPr lang="fr-FR" sz="1400" dirty="0">
                <a:solidFill>
                  <a:schemeClr val="bg1"/>
                </a:solidFill>
                <a:latin typeface="Courier New" panose="02070309020205020404" pitchFamily="49" charset="0"/>
                <a:cs typeface="Courier New" panose="02070309020205020404" pitchFamily="49" charset="0"/>
              </a:rPr>
              <a:t> --</a:t>
            </a:r>
            <a:r>
              <a:rPr lang="fr-FR" sz="1400" dirty="0" err="1">
                <a:solidFill>
                  <a:schemeClr val="bg1"/>
                </a:solidFill>
                <a:latin typeface="Courier New" panose="02070309020205020404" pitchFamily="49" charset="0"/>
                <a:cs typeface="Courier New" panose="02070309020205020404" pitchFamily="49" charset="0"/>
              </a:rPr>
              <a:t>vault</a:t>
            </a:r>
            <a:r>
              <a:rPr lang="fr-FR" sz="1400" dirty="0">
                <a:solidFill>
                  <a:schemeClr val="bg1"/>
                </a:solidFill>
                <a:latin typeface="Courier New" panose="02070309020205020404" pitchFamily="49" charset="0"/>
                <a:cs typeface="Courier New" panose="02070309020205020404" pitchFamily="49" charset="0"/>
              </a:rPr>
              <a:t>-</a:t>
            </a:r>
            <a:r>
              <a:rPr lang="fr-FR" sz="1400" dirty="0" err="1">
                <a:solidFill>
                  <a:schemeClr val="bg1"/>
                </a:solidFill>
                <a:latin typeface="Courier New" panose="02070309020205020404" pitchFamily="49" charset="0"/>
                <a:cs typeface="Courier New" panose="02070309020205020404" pitchFamily="49" charset="0"/>
              </a:rPr>
              <a:t>password</a:t>
            </a:r>
            <a:r>
              <a:rPr lang="fr-FR" sz="1400" dirty="0">
                <a:solidFill>
                  <a:schemeClr val="bg1"/>
                </a:solidFill>
                <a:latin typeface="Courier New" panose="02070309020205020404" pitchFamily="49" charset="0"/>
                <a:cs typeface="Courier New" panose="02070309020205020404" pitchFamily="49" charset="0"/>
              </a:rPr>
              <a:t>-file &lt;</a:t>
            </a:r>
            <a:r>
              <a:rPr lang="fr-FR" sz="1400" dirty="0" err="1">
                <a:solidFill>
                  <a:schemeClr val="bg1"/>
                </a:solidFill>
                <a:latin typeface="Courier New" panose="02070309020205020404" pitchFamily="49" charset="0"/>
                <a:cs typeface="Courier New" panose="02070309020205020404" pitchFamily="49" charset="0"/>
              </a:rPr>
              <a:t>pwdfilepath</a:t>
            </a:r>
            <a:r>
              <a:rPr lang="fr-FR" sz="1400" dirty="0">
                <a:solidFill>
                  <a:schemeClr val="bg1"/>
                </a:solidFill>
                <a:latin typeface="Courier New" panose="02070309020205020404" pitchFamily="49" charset="0"/>
                <a:cs typeface="Courier New" panose="02070309020205020404" pitchFamily="49" charset="0"/>
              </a:rPr>
              <a:t>&gt; </a:t>
            </a:r>
            <a:r>
              <a:rPr lang="fr-FR" sz="1400" dirty="0" err="1">
                <a:solidFill>
                  <a:schemeClr val="bg1"/>
                </a:solidFill>
                <a:latin typeface="Courier New" panose="02070309020205020404" pitchFamily="49" charset="0"/>
                <a:cs typeface="Courier New" panose="02070309020205020404" pitchFamily="49" charset="0"/>
              </a:rPr>
              <a:t>playbook.yml</a:t>
            </a:r>
            <a:endParaRPr lang="fr-FR" sz="1400" dirty="0">
              <a:solidFill>
                <a:schemeClr val="bg1"/>
              </a:solidFill>
              <a:latin typeface="Courier New" panose="02070309020205020404" pitchFamily="49" charset="0"/>
              <a:cs typeface="Courier New" panose="02070309020205020404" pitchFamily="49" charset="0"/>
            </a:endParaRPr>
          </a:p>
        </p:txBody>
      </p:sp>
      <p:sp>
        <p:nvSpPr>
          <p:cNvPr id="38" name="ZoneTexte 37">
            <a:extLst>
              <a:ext uri="{FF2B5EF4-FFF2-40B4-BE49-F238E27FC236}">
                <a16:creationId xmlns:a16="http://schemas.microsoft.com/office/drawing/2014/main" id="{602174F5-0B27-3FC0-607E-8674373DEF6C}"/>
              </a:ext>
            </a:extLst>
          </p:cNvPr>
          <p:cNvSpPr txBox="1"/>
          <p:nvPr/>
        </p:nvSpPr>
        <p:spPr>
          <a:xfrm>
            <a:off x="252984" y="1497968"/>
            <a:ext cx="3406493" cy="307777"/>
          </a:xfrm>
          <a:prstGeom prst="rect">
            <a:avLst/>
          </a:prstGeom>
          <a:noFill/>
        </p:spPr>
        <p:txBody>
          <a:bodyPr wrap="square">
            <a:spAutoFit/>
          </a:bodyPr>
          <a:lstStyle/>
          <a:p>
            <a:r>
              <a:rPr lang="fr-FR" sz="1400" b="1" i="0" dirty="0">
                <a:solidFill>
                  <a:srgbClr val="FFFF00"/>
                </a:solidFill>
                <a:effectLst/>
                <a:latin typeface="Söhne"/>
              </a:rPr>
              <a:t>Création d'un fichier chiffré</a:t>
            </a:r>
            <a:endParaRPr lang="fr-FR" sz="1400" dirty="0">
              <a:solidFill>
                <a:srgbClr val="FFFF00"/>
              </a:solidFill>
            </a:endParaRPr>
          </a:p>
        </p:txBody>
      </p:sp>
      <p:sp>
        <p:nvSpPr>
          <p:cNvPr id="39" name="ZoneTexte 38">
            <a:extLst>
              <a:ext uri="{FF2B5EF4-FFF2-40B4-BE49-F238E27FC236}">
                <a16:creationId xmlns:a16="http://schemas.microsoft.com/office/drawing/2014/main" id="{051A0938-72C7-0D96-3F52-30C64BA4719E}"/>
              </a:ext>
            </a:extLst>
          </p:cNvPr>
          <p:cNvSpPr txBox="1"/>
          <p:nvPr/>
        </p:nvSpPr>
        <p:spPr>
          <a:xfrm>
            <a:off x="191384" y="2083658"/>
            <a:ext cx="7204699" cy="307777"/>
          </a:xfrm>
          <a:prstGeom prst="rect">
            <a:avLst/>
          </a:prstGeom>
          <a:noFill/>
        </p:spPr>
        <p:txBody>
          <a:bodyPr wrap="square">
            <a:spAutoFit/>
          </a:bodyPr>
          <a:lstStyle/>
          <a:p>
            <a:r>
              <a:rPr lang="fr-FR" sz="1400" b="1" i="0" dirty="0">
                <a:solidFill>
                  <a:srgbClr val="FFFF00"/>
                </a:solidFill>
                <a:effectLst/>
                <a:latin typeface="Söhne"/>
              </a:rPr>
              <a:t>Saisissez un mot de passe et entrez les données sensibles dans l'éditeur de texte </a:t>
            </a:r>
            <a:endParaRPr lang="fr-FR" sz="1400" dirty="0">
              <a:solidFill>
                <a:srgbClr val="FFFF00"/>
              </a:solidFill>
            </a:endParaRPr>
          </a:p>
        </p:txBody>
      </p:sp>
      <p:sp>
        <p:nvSpPr>
          <p:cNvPr id="40" name="ZoneTexte 39">
            <a:extLst>
              <a:ext uri="{FF2B5EF4-FFF2-40B4-BE49-F238E27FC236}">
                <a16:creationId xmlns:a16="http://schemas.microsoft.com/office/drawing/2014/main" id="{78B3678D-629E-1EF6-54AF-F6B0FD6E0F9A}"/>
              </a:ext>
            </a:extLst>
          </p:cNvPr>
          <p:cNvSpPr txBox="1"/>
          <p:nvPr/>
        </p:nvSpPr>
        <p:spPr>
          <a:xfrm>
            <a:off x="180183" y="3148633"/>
            <a:ext cx="3735325" cy="307777"/>
          </a:xfrm>
          <a:prstGeom prst="rect">
            <a:avLst/>
          </a:prstGeom>
          <a:noFill/>
        </p:spPr>
        <p:txBody>
          <a:bodyPr wrap="square">
            <a:spAutoFit/>
          </a:bodyPr>
          <a:lstStyle/>
          <a:p>
            <a:r>
              <a:rPr lang="fr-FR" sz="1400" b="1" i="0" dirty="0">
                <a:solidFill>
                  <a:srgbClr val="FFFF00"/>
                </a:solidFill>
                <a:effectLst/>
                <a:latin typeface="Söhne"/>
              </a:rPr>
              <a:t>Utilisation du fichier chiffré dans un </a:t>
            </a:r>
            <a:r>
              <a:rPr lang="fr-FR" sz="1400" b="1" i="0" dirty="0" err="1">
                <a:solidFill>
                  <a:srgbClr val="FFFF00"/>
                </a:solidFill>
                <a:effectLst/>
                <a:latin typeface="Söhne"/>
              </a:rPr>
              <a:t>playbook</a:t>
            </a:r>
            <a:r>
              <a:rPr lang="fr-FR" sz="1400" b="1" i="0" dirty="0">
                <a:solidFill>
                  <a:srgbClr val="FFFF00"/>
                </a:solidFill>
                <a:effectLst/>
                <a:latin typeface="Söhne"/>
              </a:rPr>
              <a:t> </a:t>
            </a:r>
            <a:endParaRPr lang="fr-FR" sz="1400" dirty="0">
              <a:solidFill>
                <a:srgbClr val="FFFF00"/>
              </a:solidFill>
            </a:endParaRPr>
          </a:p>
        </p:txBody>
      </p:sp>
      <p:sp>
        <p:nvSpPr>
          <p:cNvPr id="41" name="ZoneTexte 40">
            <a:extLst>
              <a:ext uri="{FF2B5EF4-FFF2-40B4-BE49-F238E27FC236}">
                <a16:creationId xmlns:a16="http://schemas.microsoft.com/office/drawing/2014/main" id="{B584105D-A036-8A2A-2D80-E5BFF87EF7A8}"/>
              </a:ext>
            </a:extLst>
          </p:cNvPr>
          <p:cNvSpPr txBox="1"/>
          <p:nvPr/>
        </p:nvSpPr>
        <p:spPr>
          <a:xfrm>
            <a:off x="180183" y="5292701"/>
            <a:ext cx="4520771" cy="738664"/>
          </a:xfrm>
          <a:prstGeom prst="rect">
            <a:avLst/>
          </a:prstGeom>
          <a:noFill/>
        </p:spPr>
        <p:txBody>
          <a:bodyPr wrap="square">
            <a:spAutoFit/>
          </a:bodyPr>
          <a:lstStyle/>
          <a:p>
            <a:r>
              <a:rPr lang="fr-FR" sz="1400" b="1" i="0" dirty="0">
                <a:solidFill>
                  <a:srgbClr val="FFFF00"/>
                </a:solidFill>
                <a:effectLst/>
                <a:latin typeface="Söhne"/>
              </a:rPr>
              <a:t>Exécution du </a:t>
            </a:r>
            <a:r>
              <a:rPr lang="fr-FR" sz="1400" b="1" i="0" dirty="0" err="1">
                <a:solidFill>
                  <a:srgbClr val="FFFF00"/>
                </a:solidFill>
                <a:effectLst/>
                <a:latin typeface="Söhne"/>
              </a:rPr>
              <a:t>playbook</a:t>
            </a:r>
            <a:r>
              <a:rPr lang="fr-FR" sz="1400" b="1" i="0" dirty="0">
                <a:solidFill>
                  <a:srgbClr val="FFFF00"/>
                </a:solidFill>
                <a:effectLst/>
                <a:latin typeface="Söhne"/>
              </a:rPr>
              <a:t> avec demande de mot de passe :</a:t>
            </a:r>
          </a:p>
          <a:p>
            <a:endParaRPr lang="fr-FR" sz="1400" b="1" i="0" dirty="0">
              <a:solidFill>
                <a:srgbClr val="FFFF00"/>
              </a:solidFill>
              <a:effectLst/>
              <a:latin typeface="Söhne"/>
            </a:endParaRPr>
          </a:p>
          <a:p>
            <a:r>
              <a:rPr lang="fr-FR" sz="1400" b="1" i="0" dirty="0" err="1">
                <a:solidFill>
                  <a:srgbClr val="FFFF00"/>
                </a:solidFill>
                <a:effectLst/>
                <a:latin typeface="Söhne"/>
              </a:rPr>
              <a:t>bash</a:t>
            </a:r>
            <a:endParaRPr lang="fr-FR" sz="1400" b="1" i="0" dirty="0">
              <a:solidFill>
                <a:srgbClr val="FFFF00"/>
              </a:solidFill>
              <a:effectLst/>
              <a:latin typeface="Söhne"/>
            </a:endParaRPr>
          </a:p>
        </p:txBody>
      </p:sp>
      <p:sp>
        <p:nvSpPr>
          <p:cNvPr id="42" name="ZoneTexte 41">
            <a:extLst>
              <a:ext uri="{FF2B5EF4-FFF2-40B4-BE49-F238E27FC236}">
                <a16:creationId xmlns:a16="http://schemas.microsoft.com/office/drawing/2014/main" id="{1166D9D3-EBD1-6C33-FD52-0CF77F0D232C}"/>
              </a:ext>
            </a:extLst>
          </p:cNvPr>
          <p:cNvSpPr txBox="1"/>
          <p:nvPr/>
        </p:nvSpPr>
        <p:spPr>
          <a:xfrm>
            <a:off x="180183" y="5890950"/>
            <a:ext cx="3934617" cy="307777"/>
          </a:xfrm>
          <a:prstGeom prst="rect">
            <a:avLst/>
          </a:prstGeom>
          <a:noFill/>
        </p:spPr>
        <p:txBody>
          <a:bodyPr wrap="square">
            <a:spAutoFit/>
          </a:bodyPr>
          <a:lstStyle/>
          <a:p>
            <a:r>
              <a:rPr lang="fr-FR" sz="1400" b="1" i="0" dirty="0">
                <a:solidFill>
                  <a:srgbClr val="FFFF00"/>
                </a:solidFill>
                <a:effectLst/>
                <a:latin typeface="Söhne"/>
              </a:rPr>
              <a:t>Automatisation avec un fichier de mot de passe </a:t>
            </a:r>
            <a:endParaRPr lang="fr-FR" sz="1400" dirty="0">
              <a:solidFill>
                <a:srgbClr val="FFFF00"/>
              </a:solidFill>
            </a:endParaRPr>
          </a:p>
        </p:txBody>
      </p:sp>
      <p:sp>
        <p:nvSpPr>
          <p:cNvPr id="43" name="ZoneTexte 42">
            <a:extLst>
              <a:ext uri="{FF2B5EF4-FFF2-40B4-BE49-F238E27FC236}">
                <a16:creationId xmlns:a16="http://schemas.microsoft.com/office/drawing/2014/main" id="{683CEAC3-C3A8-3970-72A6-51509C9E2F30}"/>
              </a:ext>
            </a:extLst>
          </p:cNvPr>
          <p:cNvSpPr txBox="1"/>
          <p:nvPr/>
        </p:nvSpPr>
        <p:spPr>
          <a:xfrm>
            <a:off x="7643149" y="1524934"/>
            <a:ext cx="3999677" cy="307777"/>
          </a:xfrm>
          <a:prstGeom prst="rect">
            <a:avLst/>
          </a:prstGeom>
          <a:noFill/>
        </p:spPr>
        <p:txBody>
          <a:bodyPr wrap="square">
            <a:spAutoFit/>
          </a:bodyPr>
          <a:lstStyle/>
          <a:p>
            <a:r>
              <a:rPr lang="fr-FR" sz="1400" b="1" i="0" dirty="0">
                <a:solidFill>
                  <a:srgbClr val="FFFF00"/>
                </a:solidFill>
                <a:effectLst/>
                <a:latin typeface="Söhne"/>
              </a:rPr>
              <a:t>Contenu du fichier </a:t>
            </a:r>
            <a:r>
              <a:rPr lang="fr-FR" sz="1400" b="1" i="0" dirty="0" err="1">
                <a:solidFill>
                  <a:srgbClr val="FFFF00"/>
                </a:solidFill>
                <a:effectLst/>
                <a:latin typeface="Söhne"/>
              </a:rPr>
              <a:t>secrets.yml</a:t>
            </a:r>
            <a:r>
              <a:rPr lang="fr-FR" sz="1400" b="1" i="0" dirty="0">
                <a:solidFill>
                  <a:srgbClr val="FFFF00"/>
                </a:solidFill>
                <a:effectLst/>
                <a:latin typeface="Söhne"/>
              </a:rPr>
              <a:t> après chiffrement </a:t>
            </a:r>
            <a:endParaRPr lang="fr-FR" sz="1400" dirty="0">
              <a:solidFill>
                <a:srgbClr val="FFFF00"/>
              </a:solidFill>
            </a:endParaRPr>
          </a:p>
        </p:txBody>
      </p:sp>
    </p:spTree>
    <p:extLst>
      <p:ext uri="{BB962C8B-B14F-4D97-AF65-F5344CB8AC3E}">
        <p14:creationId xmlns:p14="http://schemas.microsoft.com/office/powerpoint/2010/main" val="39206523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p14="http://schemas.microsoft.com/office/powerpoint/2010/main">
        <mc:Choice Requires="p14">
          <p:contentPart p14:bwMode="auto" r:id="rId3">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4"/>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74</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5">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6"/>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00B050"/>
                </a:solidFill>
                <a:effectLst/>
                <a:latin typeface="Arial Black" panose="020B0A04020102020204" pitchFamily="34" charset="0"/>
                <a:ea typeface="Calibri" panose="020F0502020204030204" pitchFamily="34" charset="0"/>
                <a:cs typeface="Calibri" panose="020F0502020204030204" pitchFamily="34" charset="0"/>
              </a:rPr>
              <a:t>JENKIS</a:t>
            </a:r>
            <a:endParaRPr lang="fr-FR" sz="3000" dirty="0">
              <a:solidFill>
                <a:schemeClr val="bg1"/>
              </a:solidFill>
            </a:endParaRPr>
          </a:p>
        </p:txBody>
      </p:sp>
      <p:pic>
        <p:nvPicPr>
          <p:cNvPr id="4" name="Picture 12" descr="Jenkins white logo transparent PNG - StickPNG">
            <a:extLst>
              <a:ext uri="{FF2B5EF4-FFF2-40B4-BE49-F238E27FC236}">
                <a16:creationId xmlns:a16="http://schemas.microsoft.com/office/drawing/2014/main" id="{C3FEF445-06E4-4D1D-D10B-4ECA6BC512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29190" y="208561"/>
            <a:ext cx="1558354" cy="6393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descr="Jenkins white logo transparent PNG - StickPNG">
            <a:extLst>
              <a:ext uri="{FF2B5EF4-FFF2-40B4-BE49-F238E27FC236}">
                <a16:creationId xmlns:a16="http://schemas.microsoft.com/office/drawing/2014/main" id="{555410CE-E2FE-3E01-0CD3-8755BBCF08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0826" y="2507969"/>
            <a:ext cx="4677923" cy="1919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1026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p14="http://schemas.microsoft.com/office/powerpoint/2010/main">
        <mc:Choice Requires="p14">
          <p:contentPart p14:bwMode="auto" r:id="rId3">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xmlns="">
          <p:pic>
            <p:nvPicPr>
              <p:cNvPr id="21" name="Encre 20">
                <a:extLst>
                  <a:ext uri="{FF2B5EF4-FFF2-40B4-BE49-F238E27FC236}">
                    <a16:creationId xmlns:a16="http://schemas.microsoft.com/office/drawing/2014/main" id="{0FE0BAE8-1A30-4F38-6546-D1BE99A6B8A0}"/>
                  </a:ext>
                </a:extLst>
              </p:cNvPr>
              <p:cNvPicPr/>
              <p:nvPr/>
            </p:nvPicPr>
            <p:blipFill>
              <a:blip r:embed="rId4"/>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75</a:t>
            </a:fld>
            <a:endParaRPr lang="fr-FR" b="1" dirty="0">
              <a:solidFill>
                <a:schemeClr val="tx2">
                  <a:lumMod val="10000"/>
                  <a:lumOff val="90000"/>
                </a:schemeClr>
              </a:solidFill>
            </a:endParaRPr>
          </a:p>
        </p:txBody>
      </p:sp>
      <mc:AlternateContent xmlns:mc="http://schemas.openxmlformats.org/markup-compatibility/2006" xmlns:p14="http://schemas.microsoft.com/office/powerpoint/2010/main">
        <mc:Choice Requires="p14">
          <p:contentPart p14:bwMode="auto" r:id="rId5">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xmlns="">
          <p:pic>
            <p:nvPicPr>
              <p:cNvPr id="32" name="Encre 31">
                <a:extLst>
                  <a:ext uri="{FF2B5EF4-FFF2-40B4-BE49-F238E27FC236}">
                    <a16:creationId xmlns:a16="http://schemas.microsoft.com/office/drawing/2014/main" id="{0B3FB5B7-CA5D-9E93-566B-B018FF5AC323}"/>
                  </a:ext>
                </a:extLst>
              </p:cNvPr>
              <p:cNvPicPr/>
              <p:nvPr/>
            </p:nvPicPr>
            <p:blipFill>
              <a:blip r:embed="rId6"/>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00B050"/>
                </a:solidFill>
                <a:effectLst/>
                <a:latin typeface="Arial Black" panose="020B0A04020102020204" pitchFamily="34" charset="0"/>
                <a:ea typeface="Calibri" panose="020F0502020204030204" pitchFamily="34" charset="0"/>
                <a:cs typeface="Calibri" panose="020F0502020204030204" pitchFamily="34" charset="0"/>
              </a:rPr>
              <a:t>JENKIS</a:t>
            </a: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endParaRPr lang="fr-FR" sz="3000" dirty="0">
              <a:solidFill>
                <a:schemeClr val="bg1"/>
              </a:solidFill>
            </a:endParaRPr>
          </a:p>
        </p:txBody>
      </p:sp>
      <p:sp>
        <p:nvSpPr>
          <p:cNvPr id="4" name="ZoneTexte 3">
            <a:extLst>
              <a:ext uri="{FF2B5EF4-FFF2-40B4-BE49-F238E27FC236}">
                <a16:creationId xmlns:a16="http://schemas.microsoft.com/office/drawing/2014/main" id="{62224330-F64F-4C7E-46B3-D9F06D89BF33}"/>
              </a:ext>
            </a:extLst>
          </p:cNvPr>
          <p:cNvSpPr txBox="1"/>
          <p:nvPr/>
        </p:nvSpPr>
        <p:spPr>
          <a:xfrm>
            <a:off x="552666" y="1292781"/>
            <a:ext cx="5129386" cy="584775"/>
          </a:xfrm>
          <a:prstGeom prst="rect">
            <a:avLst/>
          </a:prstGeom>
          <a:noFill/>
        </p:spPr>
        <p:txBody>
          <a:bodyPr wrap="square">
            <a:spAutoFit/>
          </a:bodyPr>
          <a:lstStyle/>
          <a:p>
            <a:pPr>
              <a:buClr>
                <a:srgbClr val="FF0000"/>
              </a:buClr>
            </a:pP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Module II : </a:t>
            </a:r>
            <a:r>
              <a:rPr lang="fr-FR" sz="3200" dirty="0">
                <a:solidFill>
                  <a:schemeClr val="accent3">
                    <a:lumMod val="60000"/>
                    <a:lumOff val="40000"/>
                  </a:schemeClr>
                </a:solidFill>
                <a:effectLst/>
                <a:latin typeface="Arial Black" panose="020B0A04020102020204" pitchFamily="34" charset="0"/>
                <a:ea typeface="Calibri" panose="020F0502020204030204" pitchFamily="34" charset="0"/>
                <a:cs typeface="Calibri" panose="020F0502020204030204" pitchFamily="34" charset="0"/>
              </a:rPr>
              <a:t>Jenkins</a:t>
            </a:r>
            <a:endParaRPr lang="fr-FR" sz="3200" dirty="0">
              <a:solidFill>
                <a:schemeClr val="accent3">
                  <a:lumMod val="60000"/>
                  <a:lumOff val="40000"/>
                </a:schemeClr>
              </a:solidFill>
            </a:endParaRPr>
          </a:p>
        </p:txBody>
      </p:sp>
      <p:sp>
        <p:nvSpPr>
          <p:cNvPr id="7" name="ZoneTexte 6">
            <a:extLst>
              <a:ext uri="{FF2B5EF4-FFF2-40B4-BE49-F238E27FC236}">
                <a16:creationId xmlns:a16="http://schemas.microsoft.com/office/drawing/2014/main" id="{F4F2BEDB-98C2-D161-2AD7-A8C98944BA62}"/>
              </a:ext>
            </a:extLst>
          </p:cNvPr>
          <p:cNvSpPr txBox="1"/>
          <p:nvPr/>
        </p:nvSpPr>
        <p:spPr>
          <a:xfrm>
            <a:off x="661163" y="2006285"/>
            <a:ext cx="4270854" cy="461665"/>
          </a:xfrm>
          <a:prstGeom prst="rect">
            <a:avLst/>
          </a:prstGeom>
          <a:noFill/>
        </p:spPr>
        <p:txBody>
          <a:bodyPr wrap="square">
            <a:spAutoFit/>
          </a:bodyPr>
          <a:lstStyle/>
          <a:p>
            <a:pPr marL="342900" indent="-342900">
              <a:buClr>
                <a:srgbClr val="FFC000"/>
              </a:buClr>
              <a:buFont typeface="Wingdings" panose="05000000000000000000" pitchFamily="2" charset="2"/>
              <a:buChar char="§"/>
            </a:pPr>
            <a:r>
              <a:rPr lang="fr-FR" sz="24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L</a:t>
            </a:r>
            <a:endParaRPr lang="fr-FR" sz="2400" dirty="0">
              <a:solidFill>
                <a:srgbClr val="FFC000"/>
              </a:solidFill>
            </a:endParaRPr>
          </a:p>
        </p:txBody>
      </p:sp>
      <p:pic>
        <p:nvPicPr>
          <p:cNvPr id="9" name="Picture 12" descr="Jenkins white logo transparent PNG - StickPNG">
            <a:extLst>
              <a:ext uri="{FF2B5EF4-FFF2-40B4-BE49-F238E27FC236}">
                <a16:creationId xmlns:a16="http://schemas.microsoft.com/office/drawing/2014/main" id="{2F0EA59E-9C6E-27AB-CC04-E488086012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29190" y="208561"/>
            <a:ext cx="1558354" cy="63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6604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mc:Choice xmlns:p14="http://schemas.microsoft.com/office/powerpoint/2010/main" Requires="p14">
          <p:contentPart p14:bwMode="auto" r:id="rId3">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p:pic>
            <p:nvPicPr>
              <p:cNvPr id="21" name="Encre 20">
                <a:extLst>
                  <a:ext uri="{FF2B5EF4-FFF2-40B4-BE49-F238E27FC236}">
                    <a16:creationId xmlns:a16="http://schemas.microsoft.com/office/drawing/2014/main" id="{0FE0BAE8-1A30-4F38-6546-D1BE99A6B8A0}"/>
                  </a:ext>
                </a:extLst>
              </p:cNvPr>
              <p:cNvPicPr/>
              <p:nvPr/>
            </p:nvPicPr>
            <p:blipFill>
              <a:blip r:embed="rId4"/>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76</a:t>
            </a:fld>
            <a:endParaRPr lang="fr-FR" b="1" dirty="0">
              <a:solidFill>
                <a:schemeClr val="tx2">
                  <a:lumMod val="10000"/>
                  <a:lumOff val="90000"/>
                </a:schemeClr>
              </a:solidFill>
            </a:endParaRPr>
          </a:p>
        </p:txBody>
      </p:sp>
      <mc:AlternateContent xmlns:mc="http://schemas.openxmlformats.org/markup-compatibility/2006">
        <mc:Choice xmlns:p14="http://schemas.microsoft.com/office/powerpoint/2010/main" Requires="p14">
          <p:contentPart p14:bwMode="auto" r:id="rId5">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p:pic>
            <p:nvPicPr>
              <p:cNvPr id="32" name="Encre 31">
                <a:extLst>
                  <a:ext uri="{FF2B5EF4-FFF2-40B4-BE49-F238E27FC236}">
                    <a16:creationId xmlns:a16="http://schemas.microsoft.com/office/drawing/2014/main" id="{0B3FB5B7-CA5D-9E93-566B-B018FF5AC323}"/>
                  </a:ext>
                </a:extLst>
              </p:cNvPr>
              <p:cNvPicPr/>
              <p:nvPr/>
            </p:nvPicPr>
            <p:blipFill>
              <a:blip r:embed="rId6"/>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00B050"/>
                </a:solidFill>
                <a:effectLst/>
                <a:latin typeface="Arial Black" panose="020B0A04020102020204" pitchFamily="34" charset="0"/>
                <a:ea typeface="Calibri" panose="020F0502020204030204" pitchFamily="34" charset="0"/>
                <a:cs typeface="Calibri" panose="020F0502020204030204" pitchFamily="34" charset="0"/>
              </a:rPr>
              <a:t>JENKIS</a:t>
            </a: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endParaRPr lang="fr-FR" sz="3000" dirty="0">
              <a:solidFill>
                <a:schemeClr val="bg1"/>
              </a:solidFill>
            </a:endParaRPr>
          </a:p>
        </p:txBody>
      </p:sp>
      <p:pic>
        <p:nvPicPr>
          <p:cNvPr id="9" name="Picture 12" descr="Jenkins white logo transparent PNG - StickPNG">
            <a:extLst>
              <a:ext uri="{FF2B5EF4-FFF2-40B4-BE49-F238E27FC236}">
                <a16:creationId xmlns:a16="http://schemas.microsoft.com/office/drawing/2014/main" id="{2F0EA59E-9C6E-27AB-CC04-E488086012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29190" y="208561"/>
            <a:ext cx="1558354" cy="6393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a:extLst>
              <a:ext uri="{FF2B5EF4-FFF2-40B4-BE49-F238E27FC236}">
                <a16:creationId xmlns:a16="http://schemas.microsoft.com/office/drawing/2014/main" id="{ECA7973E-903F-3920-578C-2131DF0956D5}"/>
              </a:ext>
            </a:extLst>
          </p:cNvPr>
          <p:cNvSpPr>
            <a:spLocks noChangeArrowheads="1"/>
          </p:cNvSpPr>
          <p:nvPr/>
        </p:nvSpPr>
        <p:spPr bwMode="auto">
          <a:xfrm>
            <a:off x="218460" y="1163734"/>
            <a:ext cx="11175606" cy="400110"/>
          </a:xfrm>
          <a:prstGeom prst="rect">
            <a:avLst/>
          </a:prstGeom>
          <a:solidFill>
            <a:srgbClr val="00B050"/>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
                <a:srgbClr val="002060"/>
              </a:buClr>
              <a:buSzTx/>
              <a:tabLst/>
            </a:pPr>
            <a:r>
              <a:rPr lang="fr-FR" altLang="fr-FR" sz="2000" dirty="0">
                <a:solidFill>
                  <a:schemeClr val="bg1"/>
                </a:solidFill>
                <a:latin typeface="+mn-lt"/>
              </a:rPr>
              <a:t>INTÉGRATION CONTINUE (</a:t>
            </a:r>
            <a:r>
              <a:rPr lang="fr-FR" altLang="fr-FR" sz="2000" b="1" dirty="0">
                <a:solidFill>
                  <a:schemeClr val="bg1"/>
                </a:solidFill>
                <a:latin typeface="+mn-lt"/>
              </a:rPr>
              <a:t>C</a:t>
            </a:r>
            <a:r>
              <a:rPr lang="fr-FR" altLang="fr-FR" sz="2000" dirty="0">
                <a:solidFill>
                  <a:schemeClr val="bg1"/>
                </a:solidFill>
                <a:latin typeface="+mn-lt"/>
              </a:rPr>
              <a:t>ONTINOUS </a:t>
            </a:r>
            <a:r>
              <a:rPr lang="fr-FR" altLang="fr-FR" sz="2000" b="1" dirty="0">
                <a:solidFill>
                  <a:schemeClr val="bg1"/>
                </a:solidFill>
                <a:latin typeface="+mn-lt"/>
              </a:rPr>
              <a:t>I</a:t>
            </a:r>
            <a:r>
              <a:rPr lang="fr-FR" altLang="fr-FR" sz="2000" dirty="0">
                <a:solidFill>
                  <a:schemeClr val="bg1"/>
                </a:solidFill>
                <a:latin typeface="+mn-lt"/>
              </a:rPr>
              <a:t>NTEGRATION)</a:t>
            </a:r>
          </a:p>
        </p:txBody>
      </p:sp>
      <p:sp>
        <p:nvSpPr>
          <p:cNvPr id="11" name="ZoneTexte 10">
            <a:extLst>
              <a:ext uri="{FF2B5EF4-FFF2-40B4-BE49-F238E27FC236}">
                <a16:creationId xmlns:a16="http://schemas.microsoft.com/office/drawing/2014/main" id="{CFB81AB1-6DCA-F959-E104-44C12F839EB8}"/>
              </a:ext>
            </a:extLst>
          </p:cNvPr>
          <p:cNvSpPr txBox="1"/>
          <p:nvPr/>
        </p:nvSpPr>
        <p:spPr>
          <a:xfrm>
            <a:off x="514350" y="1646348"/>
            <a:ext cx="7694194" cy="369332"/>
          </a:xfrm>
          <a:prstGeom prst="rect">
            <a:avLst/>
          </a:prstGeom>
          <a:noFill/>
        </p:spPr>
        <p:txBody>
          <a:bodyPr wrap="square">
            <a:spAutoFit/>
          </a:bodyPr>
          <a:lstStyle/>
          <a:p>
            <a:pPr>
              <a:buClr>
                <a:srgbClr val="FF0000"/>
              </a:buClr>
            </a:pPr>
            <a:r>
              <a:rPr lang="fr-FR" dirty="0">
                <a:solidFill>
                  <a:srgbClr val="FFFF00"/>
                </a:solidFill>
              </a:rPr>
              <a:t>APPROCHE NAÏVE DE PRODUCTION DU LOGICIEL</a:t>
            </a:r>
          </a:p>
        </p:txBody>
      </p:sp>
      <p:sp>
        <p:nvSpPr>
          <p:cNvPr id="14" name="ZoneTexte 13">
            <a:extLst>
              <a:ext uri="{FF2B5EF4-FFF2-40B4-BE49-F238E27FC236}">
                <a16:creationId xmlns:a16="http://schemas.microsoft.com/office/drawing/2014/main" id="{6750CFC7-8BC0-C894-9D1B-91DC618D632C}"/>
              </a:ext>
            </a:extLst>
          </p:cNvPr>
          <p:cNvSpPr txBox="1"/>
          <p:nvPr/>
        </p:nvSpPr>
        <p:spPr>
          <a:xfrm>
            <a:off x="682792" y="2061142"/>
            <a:ext cx="4743450" cy="1938992"/>
          </a:xfrm>
          <a:prstGeom prst="rect">
            <a:avLst/>
          </a:prstGeom>
          <a:noFill/>
        </p:spPr>
        <p:txBody>
          <a:bodyPr wrap="square">
            <a:spAutoFit/>
          </a:bodyPr>
          <a:lstStyle/>
          <a:p>
            <a:pPr marL="285750" indent="-285750">
              <a:buFont typeface="Arial" panose="020B0604020202020204" pitchFamily="34" charset="0"/>
              <a:buChar char="•"/>
            </a:pPr>
            <a:r>
              <a:rPr lang="fr-FR" sz="2000" dirty="0">
                <a:solidFill>
                  <a:schemeClr val="bg1"/>
                </a:solidFill>
              </a:rPr>
              <a:t>Je partage mes sources. </a:t>
            </a:r>
          </a:p>
          <a:p>
            <a:pPr marL="285750" indent="-285750">
              <a:buFont typeface="Arial" panose="020B0604020202020204" pitchFamily="34" charset="0"/>
              <a:buChar char="•"/>
            </a:pPr>
            <a:r>
              <a:rPr lang="fr-FR" sz="2000" dirty="0">
                <a:solidFill>
                  <a:schemeClr val="bg1"/>
                </a:solidFill>
              </a:rPr>
              <a:t>Je développe du code dans un IDE. </a:t>
            </a:r>
          </a:p>
          <a:p>
            <a:pPr marL="285750" indent="-285750">
              <a:buFont typeface="Arial" panose="020B0604020202020204" pitchFamily="34" charset="0"/>
              <a:buChar char="•"/>
            </a:pPr>
            <a:r>
              <a:rPr lang="fr-FR" sz="2000" dirty="0">
                <a:solidFill>
                  <a:schemeClr val="bg1"/>
                </a:solidFill>
              </a:rPr>
              <a:t>Je compile mon code dans mon IDE. </a:t>
            </a:r>
          </a:p>
          <a:p>
            <a:pPr marL="285750" indent="-285750">
              <a:buFont typeface="Arial" panose="020B0604020202020204" pitchFamily="34" charset="0"/>
              <a:buChar char="•"/>
            </a:pPr>
            <a:r>
              <a:rPr lang="fr-FR" sz="2000" dirty="0">
                <a:solidFill>
                  <a:schemeClr val="bg1"/>
                </a:solidFill>
              </a:rPr>
              <a:t>Je génère le livrable via mon IDE. </a:t>
            </a:r>
          </a:p>
          <a:p>
            <a:pPr marL="285750" indent="-285750">
              <a:buFont typeface="Arial" panose="020B0604020202020204" pitchFamily="34" charset="0"/>
              <a:buChar char="•"/>
            </a:pPr>
            <a:r>
              <a:rPr lang="fr-FR" sz="2000" dirty="0">
                <a:solidFill>
                  <a:schemeClr val="bg1"/>
                </a:solidFill>
              </a:rPr>
              <a:t>Je déploie le livrable. </a:t>
            </a:r>
          </a:p>
          <a:p>
            <a:pPr marL="285750" indent="-285750">
              <a:buFont typeface="Arial" panose="020B0604020202020204" pitchFamily="34" charset="0"/>
              <a:buChar char="•"/>
            </a:pPr>
            <a:r>
              <a:rPr lang="fr-FR" sz="2000" dirty="0">
                <a:solidFill>
                  <a:schemeClr val="bg1"/>
                </a:solidFill>
              </a:rPr>
              <a:t>Je teste mon livrable. </a:t>
            </a:r>
          </a:p>
        </p:txBody>
      </p:sp>
      <p:pic>
        <p:nvPicPr>
          <p:cNvPr id="1030" name="Picture 6" descr="Laptop flat icon computer symbol Royalty Free Vector Image">
            <a:extLst>
              <a:ext uri="{FF2B5EF4-FFF2-40B4-BE49-F238E27FC236}">
                <a16:creationId xmlns:a16="http://schemas.microsoft.com/office/drawing/2014/main" id="{509F67C7-44BD-4695-7940-E93A9EE66E6A}"/>
              </a:ext>
            </a:extLst>
          </p:cNvPr>
          <p:cNvPicPr>
            <a:picLocks noChangeAspect="1" noChangeArrowheads="1"/>
          </p:cNvPicPr>
          <p:nvPr/>
        </p:nvPicPr>
        <p:blipFill rotWithShape="1">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l="8674" t="16500" r="8284" b="21809"/>
          <a:stretch/>
        </p:blipFill>
        <p:spPr bwMode="auto">
          <a:xfrm>
            <a:off x="1116965" y="3938926"/>
            <a:ext cx="1374608" cy="1101559"/>
          </a:xfrm>
          <a:prstGeom prst="rect">
            <a:avLst/>
          </a:prstGeom>
          <a:noFill/>
          <a:extLst>
            <a:ext uri="{909E8E84-426E-40DD-AFC4-6F175D3DCCD1}">
              <a14:hiddenFill xmlns:a14="http://schemas.microsoft.com/office/drawing/2010/main">
                <a:solidFill>
                  <a:srgbClr val="FFFFFF"/>
                </a:solidFill>
              </a14:hiddenFill>
            </a:ext>
          </a:extLst>
        </p:spPr>
      </p:pic>
      <p:sp>
        <p:nvSpPr>
          <p:cNvPr id="15" name="ZoneTexte 14">
            <a:extLst>
              <a:ext uri="{FF2B5EF4-FFF2-40B4-BE49-F238E27FC236}">
                <a16:creationId xmlns:a16="http://schemas.microsoft.com/office/drawing/2014/main" id="{C5F7706A-DEB9-00E3-9927-5A5F001630C9}"/>
              </a:ext>
            </a:extLst>
          </p:cNvPr>
          <p:cNvSpPr txBox="1"/>
          <p:nvPr/>
        </p:nvSpPr>
        <p:spPr>
          <a:xfrm>
            <a:off x="514350" y="5211652"/>
            <a:ext cx="4743450" cy="1200329"/>
          </a:xfrm>
          <a:prstGeom prst="rect">
            <a:avLst/>
          </a:prstGeom>
          <a:noFill/>
        </p:spPr>
        <p:txBody>
          <a:bodyPr wrap="square">
            <a:spAutoFit/>
          </a:bodyPr>
          <a:lstStyle/>
          <a:p>
            <a:pPr marL="285750" indent="-285750">
              <a:buFont typeface="Arial" panose="020B0604020202020204" pitchFamily="34" charset="0"/>
              <a:buChar char="•"/>
            </a:pPr>
            <a:r>
              <a:rPr lang="fr-FR" b="1" dirty="0">
                <a:solidFill>
                  <a:schemeClr val="bg1"/>
                </a:solidFill>
              </a:rPr>
              <a:t>Application java avec un accès à une base de données </a:t>
            </a:r>
            <a:r>
              <a:rPr lang="fr-FR" b="1" dirty="0" err="1">
                <a:solidFill>
                  <a:schemeClr val="bg1"/>
                </a:solidFill>
              </a:rPr>
              <a:t>Mysql</a:t>
            </a:r>
            <a:endParaRPr lang="fr-FR" b="1" dirty="0">
              <a:solidFill>
                <a:schemeClr val="bg1"/>
              </a:solidFill>
            </a:endParaRPr>
          </a:p>
          <a:p>
            <a:pPr marL="285750" indent="-285750">
              <a:buFont typeface="Arial" panose="020B0604020202020204" pitchFamily="34" charset="0"/>
              <a:buChar char="•"/>
            </a:pPr>
            <a:r>
              <a:rPr lang="fr-FR" dirty="0">
                <a:solidFill>
                  <a:schemeClr val="bg1"/>
                </a:solidFill>
              </a:rPr>
              <a:t>Java 18-64bits</a:t>
            </a:r>
          </a:p>
          <a:p>
            <a:pPr marL="285750" indent="-285750">
              <a:buFont typeface="Arial" panose="020B0604020202020204" pitchFamily="34" charset="0"/>
              <a:buChar char="•"/>
            </a:pPr>
            <a:r>
              <a:rPr lang="fr-FR" dirty="0" err="1">
                <a:solidFill>
                  <a:schemeClr val="bg1"/>
                </a:solidFill>
              </a:rPr>
              <a:t>Mysql</a:t>
            </a:r>
            <a:r>
              <a:rPr lang="fr-FR" dirty="0">
                <a:solidFill>
                  <a:schemeClr val="bg1"/>
                </a:solidFill>
              </a:rPr>
              <a:t> 8</a:t>
            </a:r>
          </a:p>
        </p:txBody>
      </p:sp>
      <p:sp>
        <p:nvSpPr>
          <p:cNvPr id="16" name="ZoneTexte 15">
            <a:extLst>
              <a:ext uri="{FF2B5EF4-FFF2-40B4-BE49-F238E27FC236}">
                <a16:creationId xmlns:a16="http://schemas.microsoft.com/office/drawing/2014/main" id="{6CE3107A-052F-824E-1AAB-19AD4AC09E4F}"/>
              </a:ext>
            </a:extLst>
          </p:cNvPr>
          <p:cNvSpPr txBox="1"/>
          <p:nvPr/>
        </p:nvSpPr>
        <p:spPr>
          <a:xfrm>
            <a:off x="2584250" y="3999764"/>
            <a:ext cx="1512805" cy="307777"/>
          </a:xfrm>
          <a:prstGeom prst="rect">
            <a:avLst/>
          </a:prstGeom>
          <a:noFill/>
        </p:spPr>
        <p:txBody>
          <a:bodyPr wrap="square">
            <a:spAutoFit/>
          </a:bodyPr>
          <a:lstStyle/>
          <a:p>
            <a:r>
              <a:rPr lang="fr-FR" sz="1400" dirty="0">
                <a:solidFill>
                  <a:schemeClr val="bg1"/>
                </a:solidFill>
              </a:rPr>
              <a:t>Dev Laptop</a:t>
            </a:r>
          </a:p>
        </p:txBody>
      </p:sp>
      <p:pic>
        <p:nvPicPr>
          <p:cNvPr id="17" name="Picture 6" descr="Laptop flat icon computer symbol Royalty Free Vector Image">
            <a:extLst>
              <a:ext uri="{FF2B5EF4-FFF2-40B4-BE49-F238E27FC236}">
                <a16:creationId xmlns:a16="http://schemas.microsoft.com/office/drawing/2014/main" id="{90B09D5B-BA1E-9C54-DFF1-81749401552C}"/>
              </a:ext>
            </a:extLst>
          </p:cNvPr>
          <p:cNvPicPr>
            <a:picLocks noChangeAspect="1" noChangeArrowheads="1"/>
          </p:cNvPicPr>
          <p:nvPr/>
        </p:nvPicPr>
        <p:blipFill rotWithShape="1">
          <a:blip r:embed="rId8">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l="8674" t="16500" r="8284" b="21809"/>
          <a:stretch/>
        </p:blipFill>
        <p:spPr bwMode="auto">
          <a:xfrm>
            <a:off x="9107655" y="2668386"/>
            <a:ext cx="1374608" cy="1101559"/>
          </a:xfrm>
          <a:prstGeom prst="rect">
            <a:avLst/>
          </a:prstGeom>
          <a:noFill/>
          <a:extLst>
            <a:ext uri="{909E8E84-426E-40DD-AFC4-6F175D3DCCD1}">
              <a14:hiddenFill xmlns:a14="http://schemas.microsoft.com/office/drawing/2010/main">
                <a:solidFill>
                  <a:srgbClr val="FFFFFF"/>
                </a:solidFill>
              </a14:hiddenFill>
            </a:ext>
          </a:extLst>
        </p:spPr>
      </p:pic>
      <p:sp>
        <p:nvSpPr>
          <p:cNvPr id="18" name="ZoneTexte 17">
            <a:extLst>
              <a:ext uri="{FF2B5EF4-FFF2-40B4-BE49-F238E27FC236}">
                <a16:creationId xmlns:a16="http://schemas.microsoft.com/office/drawing/2014/main" id="{BACC7153-EFEF-8269-1260-AF91DB48BB01}"/>
              </a:ext>
            </a:extLst>
          </p:cNvPr>
          <p:cNvSpPr txBox="1"/>
          <p:nvPr/>
        </p:nvSpPr>
        <p:spPr>
          <a:xfrm>
            <a:off x="7759850" y="2898586"/>
            <a:ext cx="1612177" cy="369332"/>
          </a:xfrm>
          <a:prstGeom prst="rect">
            <a:avLst/>
          </a:prstGeom>
          <a:noFill/>
        </p:spPr>
        <p:txBody>
          <a:bodyPr wrap="square">
            <a:spAutoFit/>
          </a:bodyPr>
          <a:lstStyle/>
          <a:p>
            <a:r>
              <a:rPr lang="fr-FR" dirty="0">
                <a:solidFill>
                  <a:schemeClr val="bg1"/>
                </a:solidFill>
              </a:rPr>
              <a:t>Client Laptop</a:t>
            </a:r>
          </a:p>
        </p:txBody>
      </p:sp>
      <p:sp>
        <p:nvSpPr>
          <p:cNvPr id="20" name="ZoneTexte 19">
            <a:extLst>
              <a:ext uri="{FF2B5EF4-FFF2-40B4-BE49-F238E27FC236}">
                <a16:creationId xmlns:a16="http://schemas.microsoft.com/office/drawing/2014/main" id="{1AE66E9C-6131-C470-AC05-B93887113C89}"/>
              </a:ext>
            </a:extLst>
          </p:cNvPr>
          <p:cNvSpPr txBox="1"/>
          <p:nvPr/>
        </p:nvSpPr>
        <p:spPr>
          <a:xfrm>
            <a:off x="7146672" y="2083709"/>
            <a:ext cx="4631416" cy="400110"/>
          </a:xfrm>
          <a:prstGeom prst="rect">
            <a:avLst/>
          </a:prstGeom>
          <a:noFill/>
        </p:spPr>
        <p:txBody>
          <a:bodyPr wrap="square">
            <a:spAutoFit/>
          </a:bodyPr>
          <a:lstStyle/>
          <a:p>
            <a:pPr marL="285750" indent="-285750">
              <a:buFont typeface="Arial" panose="020B0604020202020204" pitchFamily="34" charset="0"/>
              <a:buChar char="•"/>
            </a:pPr>
            <a:r>
              <a:rPr lang="fr-FR" sz="2000" dirty="0">
                <a:solidFill>
                  <a:schemeClr val="bg1"/>
                </a:solidFill>
              </a:rPr>
              <a:t>Je mets en production mon livrable</a:t>
            </a:r>
          </a:p>
        </p:txBody>
      </p:sp>
      <p:pic>
        <p:nvPicPr>
          <p:cNvPr id="1032" name="Picture 8" descr="Developer - Free seo and web icons">
            <a:extLst>
              <a:ext uri="{FF2B5EF4-FFF2-40B4-BE49-F238E27FC236}">
                <a16:creationId xmlns:a16="http://schemas.microsoft.com/office/drawing/2014/main" id="{EB27F549-1642-9E93-C1A2-5E679D1DF25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84250" y="4276350"/>
            <a:ext cx="902368" cy="902368"/>
          </a:xfrm>
          <a:prstGeom prst="rect">
            <a:avLst/>
          </a:prstGeom>
          <a:noFill/>
          <a:extLst>
            <a:ext uri="{909E8E84-426E-40DD-AFC4-6F175D3DCCD1}">
              <a14:hiddenFill xmlns:a14="http://schemas.microsoft.com/office/drawing/2010/main">
                <a:solidFill>
                  <a:srgbClr val="FFFFFF"/>
                </a:solidFill>
              </a14:hiddenFill>
            </a:ext>
          </a:extLst>
        </p:spPr>
      </p:pic>
      <p:sp>
        <p:nvSpPr>
          <p:cNvPr id="25" name="ZoneTexte 24">
            <a:extLst>
              <a:ext uri="{FF2B5EF4-FFF2-40B4-BE49-F238E27FC236}">
                <a16:creationId xmlns:a16="http://schemas.microsoft.com/office/drawing/2014/main" id="{D7750B43-7AF2-77EC-8789-F1A941FCA25D}"/>
              </a:ext>
            </a:extLst>
          </p:cNvPr>
          <p:cNvSpPr txBox="1"/>
          <p:nvPr/>
        </p:nvSpPr>
        <p:spPr>
          <a:xfrm>
            <a:off x="6759690" y="3884259"/>
            <a:ext cx="5286006" cy="369332"/>
          </a:xfrm>
          <a:prstGeom prst="rect">
            <a:avLst/>
          </a:prstGeom>
          <a:noFill/>
        </p:spPr>
        <p:txBody>
          <a:bodyPr wrap="square">
            <a:spAutoFit/>
          </a:bodyPr>
          <a:lstStyle/>
          <a:p>
            <a:r>
              <a:rPr lang="fr-FR" dirty="0">
                <a:solidFill>
                  <a:srgbClr val="FF0000"/>
                </a:solidFill>
              </a:rPr>
              <a:t>Je ne comprends pas, ça marche sur mon poste !?</a:t>
            </a:r>
          </a:p>
        </p:txBody>
      </p:sp>
      <p:pic>
        <p:nvPicPr>
          <p:cNvPr id="29" name="Picture 8" descr="Developer - Free seo and web icons">
            <a:extLst>
              <a:ext uri="{FF2B5EF4-FFF2-40B4-BE49-F238E27FC236}">
                <a16:creationId xmlns:a16="http://schemas.microsoft.com/office/drawing/2014/main" id="{8E46AECD-B9D8-64C0-4292-FD9081E7247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59690" y="4344003"/>
            <a:ext cx="902368" cy="902368"/>
          </a:xfrm>
          <a:prstGeom prst="rect">
            <a:avLst/>
          </a:prstGeom>
          <a:noFill/>
          <a:extLst>
            <a:ext uri="{909E8E84-426E-40DD-AFC4-6F175D3DCCD1}">
              <a14:hiddenFill xmlns:a14="http://schemas.microsoft.com/office/drawing/2010/main">
                <a:solidFill>
                  <a:srgbClr val="FFFFFF"/>
                </a:solidFill>
              </a14:hiddenFill>
            </a:ext>
          </a:extLst>
        </p:spPr>
      </p:pic>
      <p:sp>
        <p:nvSpPr>
          <p:cNvPr id="30" name="ZoneTexte 29">
            <a:extLst>
              <a:ext uri="{FF2B5EF4-FFF2-40B4-BE49-F238E27FC236}">
                <a16:creationId xmlns:a16="http://schemas.microsoft.com/office/drawing/2014/main" id="{6E097F1C-5F9C-C7B1-3345-31D6E99B0303}"/>
              </a:ext>
            </a:extLst>
          </p:cNvPr>
          <p:cNvSpPr txBox="1"/>
          <p:nvPr/>
        </p:nvSpPr>
        <p:spPr>
          <a:xfrm>
            <a:off x="7118066" y="4044359"/>
            <a:ext cx="543992" cy="830997"/>
          </a:xfrm>
          <a:prstGeom prst="rect">
            <a:avLst/>
          </a:prstGeom>
          <a:noFill/>
        </p:spPr>
        <p:txBody>
          <a:bodyPr wrap="square">
            <a:spAutoFit/>
          </a:bodyPr>
          <a:lstStyle/>
          <a:p>
            <a:r>
              <a:rPr lang="fr-FR" sz="4800" b="1" dirty="0">
                <a:solidFill>
                  <a:srgbClr val="FF0000"/>
                </a:solidFill>
              </a:rPr>
              <a:t>?</a:t>
            </a:r>
          </a:p>
        </p:txBody>
      </p:sp>
      <p:pic>
        <p:nvPicPr>
          <p:cNvPr id="31" name="Picture 8" descr="Developer - Free seo and web icons">
            <a:extLst>
              <a:ext uri="{FF2B5EF4-FFF2-40B4-BE49-F238E27FC236}">
                <a16:creationId xmlns:a16="http://schemas.microsoft.com/office/drawing/2014/main" id="{1C95B2ED-0C5A-653B-8562-7F277C79BA0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37767" y="1081230"/>
            <a:ext cx="741199" cy="741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03974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mc:Choice xmlns:p14="http://schemas.microsoft.com/office/powerpoint/2010/main" Requires="p14">
          <p:contentPart p14:bwMode="auto" r:id="rId3">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p:pic>
            <p:nvPicPr>
              <p:cNvPr id="21" name="Encre 20">
                <a:extLst>
                  <a:ext uri="{FF2B5EF4-FFF2-40B4-BE49-F238E27FC236}">
                    <a16:creationId xmlns:a16="http://schemas.microsoft.com/office/drawing/2014/main" id="{0FE0BAE8-1A30-4F38-6546-D1BE99A6B8A0}"/>
                  </a:ext>
                </a:extLst>
              </p:cNvPr>
              <p:cNvPicPr/>
              <p:nvPr/>
            </p:nvPicPr>
            <p:blipFill>
              <a:blip r:embed="rId4"/>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77</a:t>
            </a:fld>
            <a:endParaRPr lang="fr-FR" b="1" dirty="0">
              <a:solidFill>
                <a:schemeClr val="tx2">
                  <a:lumMod val="10000"/>
                  <a:lumOff val="90000"/>
                </a:schemeClr>
              </a:solidFill>
            </a:endParaRPr>
          </a:p>
        </p:txBody>
      </p:sp>
      <mc:AlternateContent xmlns:mc="http://schemas.openxmlformats.org/markup-compatibility/2006">
        <mc:Choice xmlns:p14="http://schemas.microsoft.com/office/powerpoint/2010/main" Requires="p14">
          <p:contentPart p14:bwMode="auto" r:id="rId5">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p:pic>
            <p:nvPicPr>
              <p:cNvPr id="32" name="Encre 31">
                <a:extLst>
                  <a:ext uri="{FF2B5EF4-FFF2-40B4-BE49-F238E27FC236}">
                    <a16:creationId xmlns:a16="http://schemas.microsoft.com/office/drawing/2014/main" id="{0B3FB5B7-CA5D-9E93-566B-B018FF5AC323}"/>
                  </a:ext>
                </a:extLst>
              </p:cNvPr>
              <p:cNvPicPr/>
              <p:nvPr/>
            </p:nvPicPr>
            <p:blipFill>
              <a:blip r:embed="rId6"/>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00B050"/>
                </a:solidFill>
                <a:effectLst/>
                <a:latin typeface="Arial Black" panose="020B0A04020102020204" pitchFamily="34" charset="0"/>
                <a:ea typeface="Calibri" panose="020F0502020204030204" pitchFamily="34" charset="0"/>
                <a:cs typeface="Calibri" panose="020F0502020204030204" pitchFamily="34" charset="0"/>
              </a:rPr>
              <a:t>JENKIS</a:t>
            </a: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endParaRPr lang="fr-FR" sz="3000" dirty="0">
              <a:solidFill>
                <a:schemeClr val="bg1"/>
              </a:solidFill>
            </a:endParaRPr>
          </a:p>
        </p:txBody>
      </p:sp>
      <p:pic>
        <p:nvPicPr>
          <p:cNvPr id="9" name="Picture 12" descr="Jenkins white logo transparent PNG - StickPNG">
            <a:extLst>
              <a:ext uri="{FF2B5EF4-FFF2-40B4-BE49-F238E27FC236}">
                <a16:creationId xmlns:a16="http://schemas.microsoft.com/office/drawing/2014/main" id="{2F0EA59E-9C6E-27AB-CC04-E488086012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29190" y="208561"/>
            <a:ext cx="1558354" cy="6393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a:extLst>
              <a:ext uri="{FF2B5EF4-FFF2-40B4-BE49-F238E27FC236}">
                <a16:creationId xmlns:a16="http://schemas.microsoft.com/office/drawing/2014/main" id="{ECA7973E-903F-3920-578C-2131DF0956D5}"/>
              </a:ext>
            </a:extLst>
          </p:cNvPr>
          <p:cNvSpPr>
            <a:spLocks noChangeArrowheads="1"/>
          </p:cNvSpPr>
          <p:nvPr/>
        </p:nvSpPr>
        <p:spPr bwMode="auto">
          <a:xfrm>
            <a:off x="218460" y="1163734"/>
            <a:ext cx="11175606" cy="400110"/>
          </a:xfrm>
          <a:prstGeom prst="rect">
            <a:avLst/>
          </a:prstGeom>
          <a:solidFill>
            <a:srgbClr val="00B050"/>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
                <a:srgbClr val="002060"/>
              </a:buClr>
              <a:buSzTx/>
              <a:tabLst/>
            </a:pPr>
            <a:r>
              <a:rPr lang="fr-FR" altLang="fr-FR" sz="2000" dirty="0">
                <a:solidFill>
                  <a:schemeClr val="bg1"/>
                </a:solidFill>
                <a:latin typeface="+mn-lt"/>
              </a:rPr>
              <a:t>INTÉGRATION CONTINUE (</a:t>
            </a:r>
            <a:r>
              <a:rPr lang="fr-FR" altLang="fr-FR" sz="2000" b="1" dirty="0">
                <a:solidFill>
                  <a:schemeClr val="bg1"/>
                </a:solidFill>
                <a:latin typeface="+mn-lt"/>
              </a:rPr>
              <a:t>C</a:t>
            </a:r>
            <a:r>
              <a:rPr lang="fr-FR" altLang="fr-FR" sz="2000" dirty="0">
                <a:solidFill>
                  <a:schemeClr val="bg1"/>
                </a:solidFill>
                <a:latin typeface="+mn-lt"/>
              </a:rPr>
              <a:t>ONTINOUS </a:t>
            </a:r>
            <a:r>
              <a:rPr lang="fr-FR" altLang="fr-FR" sz="2000" b="1" dirty="0">
                <a:solidFill>
                  <a:schemeClr val="bg1"/>
                </a:solidFill>
                <a:latin typeface="+mn-lt"/>
              </a:rPr>
              <a:t>I</a:t>
            </a:r>
            <a:r>
              <a:rPr lang="fr-FR" altLang="fr-FR" sz="2000" dirty="0">
                <a:solidFill>
                  <a:schemeClr val="bg1"/>
                </a:solidFill>
                <a:latin typeface="+mn-lt"/>
              </a:rPr>
              <a:t>NTEGRATION)</a:t>
            </a:r>
          </a:p>
        </p:txBody>
      </p:sp>
      <p:sp>
        <p:nvSpPr>
          <p:cNvPr id="11" name="ZoneTexte 10">
            <a:extLst>
              <a:ext uri="{FF2B5EF4-FFF2-40B4-BE49-F238E27FC236}">
                <a16:creationId xmlns:a16="http://schemas.microsoft.com/office/drawing/2014/main" id="{CFB81AB1-6DCA-F959-E104-44C12F839EB8}"/>
              </a:ext>
            </a:extLst>
          </p:cNvPr>
          <p:cNvSpPr txBox="1"/>
          <p:nvPr/>
        </p:nvSpPr>
        <p:spPr>
          <a:xfrm>
            <a:off x="461169" y="1622912"/>
            <a:ext cx="7694194" cy="369332"/>
          </a:xfrm>
          <a:prstGeom prst="rect">
            <a:avLst/>
          </a:prstGeom>
          <a:noFill/>
        </p:spPr>
        <p:txBody>
          <a:bodyPr wrap="square">
            <a:spAutoFit/>
          </a:bodyPr>
          <a:lstStyle/>
          <a:p>
            <a:pPr>
              <a:buClr>
                <a:srgbClr val="FF0000"/>
              </a:buClr>
            </a:pPr>
            <a:r>
              <a:rPr lang="fr-FR" dirty="0">
                <a:solidFill>
                  <a:srgbClr val="FFFF00"/>
                </a:solidFill>
              </a:rPr>
              <a:t>APPROCHE NAÏVE DE PRODUCTION DU LOGICIEL</a:t>
            </a:r>
          </a:p>
        </p:txBody>
      </p:sp>
      <p:sp>
        <p:nvSpPr>
          <p:cNvPr id="4" name="ZoneTexte 3">
            <a:extLst>
              <a:ext uri="{FF2B5EF4-FFF2-40B4-BE49-F238E27FC236}">
                <a16:creationId xmlns:a16="http://schemas.microsoft.com/office/drawing/2014/main" id="{1E2D3693-2DD2-0F36-51EB-4AF994DE3E9D}"/>
              </a:ext>
            </a:extLst>
          </p:cNvPr>
          <p:cNvSpPr txBox="1"/>
          <p:nvPr/>
        </p:nvSpPr>
        <p:spPr>
          <a:xfrm>
            <a:off x="441620" y="1940114"/>
            <a:ext cx="10690188" cy="4093428"/>
          </a:xfrm>
          <a:prstGeom prst="rect">
            <a:avLst/>
          </a:prstGeom>
          <a:noFill/>
        </p:spPr>
        <p:txBody>
          <a:bodyPr wrap="square">
            <a:spAutoFit/>
          </a:bodyPr>
          <a:lstStyle/>
          <a:p>
            <a:pPr marL="342900" indent="-342900">
              <a:buFont typeface="Arial" panose="020B0604020202020204" pitchFamily="34" charset="0"/>
              <a:buChar char="•"/>
            </a:pPr>
            <a:r>
              <a:rPr lang="fr-FR" sz="2000" dirty="0">
                <a:solidFill>
                  <a:schemeClr val="bg1"/>
                </a:solidFill>
              </a:rPr>
              <a:t>Les développeurs doivent attendre que le logiciel complet soit développé pour obtenir les résultats des tests.</a:t>
            </a:r>
          </a:p>
          <a:p>
            <a:pPr marL="342900" indent="-342900">
              <a:buFont typeface="Arial" panose="020B0604020202020204" pitchFamily="34" charset="0"/>
              <a:buChar char="•"/>
            </a:pPr>
            <a:endParaRPr lang="fr-FR" sz="2000" dirty="0">
              <a:solidFill>
                <a:schemeClr val="bg1"/>
              </a:solidFill>
            </a:endParaRPr>
          </a:p>
          <a:p>
            <a:pPr marL="342900" indent="-342900">
              <a:buFont typeface="Arial" panose="020B0604020202020204" pitchFamily="34" charset="0"/>
              <a:buChar char="•"/>
            </a:pPr>
            <a:r>
              <a:rPr lang="fr-FR" sz="2000" dirty="0">
                <a:solidFill>
                  <a:schemeClr val="bg1"/>
                </a:solidFill>
              </a:rPr>
              <a:t> Il y a une forte possibilité que les résultats des tests révèlent de nombreux bugs.  Il difficile de localiser ces bugs  à travers  l'intégralité du code source de l'application. </a:t>
            </a:r>
            <a:r>
              <a:rPr lang="fr-FR" sz="2000" dirty="0">
                <a:solidFill>
                  <a:srgbClr val="FFC000"/>
                </a:solidFill>
              </a:rPr>
              <a:t>Cela ralentit le processus de livraison du logiciel</a:t>
            </a:r>
            <a:r>
              <a:rPr lang="fr-FR" sz="2000" dirty="0">
                <a:solidFill>
                  <a:schemeClr val="bg1"/>
                </a:solidFill>
              </a:rPr>
              <a:t>. </a:t>
            </a:r>
          </a:p>
          <a:p>
            <a:pPr marL="342900" indent="-342900">
              <a:buFont typeface="Arial" panose="020B0604020202020204" pitchFamily="34" charset="0"/>
              <a:buChar char="•"/>
            </a:pPr>
            <a:endParaRPr lang="fr-FR" sz="2000" dirty="0">
              <a:solidFill>
                <a:schemeClr val="bg1"/>
              </a:solidFill>
            </a:endParaRPr>
          </a:p>
          <a:p>
            <a:pPr marL="342900" indent="-342900">
              <a:buFont typeface="Arial" panose="020B0604020202020204" pitchFamily="34" charset="0"/>
              <a:buChar char="•"/>
            </a:pPr>
            <a:r>
              <a:rPr lang="fr-FR" sz="2000" dirty="0">
                <a:solidFill>
                  <a:schemeClr val="bg1"/>
                </a:solidFill>
              </a:rPr>
              <a:t>L’absence du retour continus concernant des aspects tels que les problèmes de codage ou d'architecture, les échecs de compilation, le statut des tests </a:t>
            </a:r>
            <a:r>
              <a:rPr lang="fr-FR" sz="2000" dirty="0">
                <a:solidFill>
                  <a:srgbClr val="FFC000"/>
                </a:solidFill>
              </a:rPr>
              <a:t>peut entraîner une baisse de la qualité du logiciel. </a:t>
            </a:r>
          </a:p>
          <a:p>
            <a:pPr marL="342900" indent="-342900">
              <a:buFont typeface="Arial" panose="020B0604020202020204" pitchFamily="34" charset="0"/>
              <a:buChar char="•"/>
            </a:pPr>
            <a:endParaRPr lang="fr-FR" sz="2000" dirty="0">
              <a:solidFill>
                <a:schemeClr val="bg1"/>
              </a:solidFill>
            </a:endParaRPr>
          </a:p>
          <a:p>
            <a:pPr marL="342900" indent="-342900">
              <a:buFont typeface="Arial" panose="020B0604020202020204" pitchFamily="34" charset="0"/>
              <a:buChar char="•"/>
            </a:pPr>
            <a:r>
              <a:rPr lang="fr-FR" sz="2000" dirty="0">
                <a:solidFill>
                  <a:schemeClr val="bg1"/>
                </a:solidFill>
              </a:rPr>
              <a:t>L'ensemble du processus était manuel, </a:t>
            </a:r>
            <a:r>
              <a:rPr lang="fr-FR" sz="2000" dirty="0">
                <a:solidFill>
                  <a:srgbClr val="FFC000"/>
                </a:solidFill>
              </a:rPr>
              <a:t>ce qui augmente le risque de défaillances fréquentes.</a:t>
            </a:r>
          </a:p>
        </p:txBody>
      </p:sp>
      <p:grpSp>
        <p:nvGrpSpPr>
          <p:cNvPr id="22" name="Groupe 21">
            <a:extLst>
              <a:ext uri="{FF2B5EF4-FFF2-40B4-BE49-F238E27FC236}">
                <a16:creationId xmlns:a16="http://schemas.microsoft.com/office/drawing/2014/main" id="{200F6D13-C46F-5F17-B093-11CECF233D03}"/>
              </a:ext>
            </a:extLst>
          </p:cNvPr>
          <p:cNvGrpSpPr/>
          <p:nvPr/>
        </p:nvGrpSpPr>
        <p:grpSpPr>
          <a:xfrm>
            <a:off x="10310720" y="1081230"/>
            <a:ext cx="1083346" cy="933220"/>
            <a:chOff x="5882938" y="1362139"/>
            <a:chExt cx="1810752" cy="1385056"/>
          </a:xfrm>
        </p:grpSpPr>
        <p:pic>
          <p:nvPicPr>
            <p:cNvPr id="12" name="Picture 8" descr="Developer - Free seo and web icons">
              <a:extLst>
                <a:ext uri="{FF2B5EF4-FFF2-40B4-BE49-F238E27FC236}">
                  <a16:creationId xmlns:a16="http://schemas.microsoft.com/office/drawing/2014/main" id="{2B2BC72C-6143-EB5E-AC27-BA7664CA2E1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10929" y="1362139"/>
              <a:ext cx="902368" cy="902368"/>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e 18">
              <a:extLst>
                <a:ext uri="{FF2B5EF4-FFF2-40B4-BE49-F238E27FC236}">
                  <a16:creationId xmlns:a16="http://schemas.microsoft.com/office/drawing/2014/main" id="{08FAF480-64C3-55A8-1582-A8BB350C770C}"/>
                </a:ext>
              </a:extLst>
            </p:cNvPr>
            <p:cNvGrpSpPr/>
            <p:nvPr/>
          </p:nvGrpSpPr>
          <p:grpSpPr>
            <a:xfrm>
              <a:off x="5882938" y="1573924"/>
              <a:ext cx="1810752" cy="1173271"/>
              <a:chOff x="1731265" y="1847395"/>
              <a:chExt cx="1810752" cy="1173271"/>
            </a:xfrm>
          </p:grpSpPr>
          <p:pic>
            <p:nvPicPr>
              <p:cNvPr id="7" name="Picture 8" descr="Developer - Free seo and web icons">
                <a:extLst>
                  <a:ext uri="{FF2B5EF4-FFF2-40B4-BE49-F238E27FC236}">
                    <a16:creationId xmlns:a16="http://schemas.microsoft.com/office/drawing/2014/main" id="{810063DD-A529-6003-FEFA-6481E6CA6A0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31265" y="1847395"/>
                <a:ext cx="902368" cy="90236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Developer - Free seo and web icons">
                <a:extLst>
                  <a:ext uri="{FF2B5EF4-FFF2-40B4-BE49-F238E27FC236}">
                    <a16:creationId xmlns:a16="http://schemas.microsoft.com/office/drawing/2014/main" id="{372FEC70-6771-58A2-A9E3-E03A78571DF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2716" y="2118298"/>
                <a:ext cx="902368" cy="90236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Developer - Free seo and web icons">
                <a:extLst>
                  <a:ext uri="{FF2B5EF4-FFF2-40B4-BE49-F238E27FC236}">
                    <a16:creationId xmlns:a16="http://schemas.microsoft.com/office/drawing/2014/main" id="{91FC38AC-6FC5-6594-7F5F-AC01B74747C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39649" y="1847395"/>
                <a:ext cx="902368" cy="902368"/>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2008717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mc:Choice xmlns:p14="http://schemas.microsoft.com/office/powerpoint/2010/main" Requires="p14">
          <p:contentPart p14:bwMode="auto" r:id="rId3">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p:pic>
            <p:nvPicPr>
              <p:cNvPr id="21" name="Encre 20">
                <a:extLst>
                  <a:ext uri="{FF2B5EF4-FFF2-40B4-BE49-F238E27FC236}">
                    <a16:creationId xmlns:a16="http://schemas.microsoft.com/office/drawing/2014/main" id="{0FE0BAE8-1A30-4F38-6546-D1BE99A6B8A0}"/>
                  </a:ext>
                </a:extLst>
              </p:cNvPr>
              <p:cNvPicPr/>
              <p:nvPr/>
            </p:nvPicPr>
            <p:blipFill>
              <a:blip r:embed="rId4"/>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78</a:t>
            </a:fld>
            <a:endParaRPr lang="fr-FR" b="1" dirty="0">
              <a:solidFill>
                <a:schemeClr val="tx2">
                  <a:lumMod val="10000"/>
                  <a:lumOff val="90000"/>
                </a:schemeClr>
              </a:solidFill>
            </a:endParaRPr>
          </a:p>
        </p:txBody>
      </p:sp>
      <mc:AlternateContent xmlns:mc="http://schemas.openxmlformats.org/markup-compatibility/2006">
        <mc:Choice xmlns:p14="http://schemas.microsoft.com/office/powerpoint/2010/main" Requires="p14">
          <p:contentPart p14:bwMode="auto" r:id="rId5">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p:pic>
            <p:nvPicPr>
              <p:cNvPr id="32" name="Encre 31">
                <a:extLst>
                  <a:ext uri="{FF2B5EF4-FFF2-40B4-BE49-F238E27FC236}">
                    <a16:creationId xmlns:a16="http://schemas.microsoft.com/office/drawing/2014/main" id="{0B3FB5B7-CA5D-9E93-566B-B018FF5AC323}"/>
                  </a:ext>
                </a:extLst>
              </p:cNvPr>
              <p:cNvPicPr/>
              <p:nvPr/>
            </p:nvPicPr>
            <p:blipFill>
              <a:blip r:embed="rId6"/>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00B050"/>
                </a:solidFill>
                <a:effectLst/>
                <a:latin typeface="Arial Black" panose="020B0A04020102020204" pitchFamily="34" charset="0"/>
                <a:ea typeface="Calibri" panose="020F0502020204030204" pitchFamily="34" charset="0"/>
                <a:cs typeface="Calibri" panose="020F0502020204030204" pitchFamily="34" charset="0"/>
              </a:rPr>
              <a:t>JENKIS</a:t>
            </a: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endParaRPr lang="fr-FR" sz="3000" dirty="0">
              <a:solidFill>
                <a:schemeClr val="bg1"/>
              </a:solidFill>
            </a:endParaRPr>
          </a:p>
        </p:txBody>
      </p:sp>
      <p:pic>
        <p:nvPicPr>
          <p:cNvPr id="9" name="Picture 12" descr="Jenkins white logo transparent PNG - StickPNG">
            <a:extLst>
              <a:ext uri="{FF2B5EF4-FFF2-40B4-BE49-F238E27FC236}">
                <a16:creationId xmlns:a16="http://schemas.microsoft.com/office/drawing/2014/main" id="{2F0EA59E-9C6E-27AB-CC04-E488086012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29190" y="208561"/>
            <a:ext cx="1558354" cy="6393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a:extLst>
              <a:ext uri="{FF2B5EF4-FFF2-40B4-BE49-F238E27FC236}">
                <a16:creationId xmlns:a16="http://schemas.microsoft.com/office/drawing/2014/main" id="{ECA7973E-903F-3920-578C-2131DF0956D5}"/>
              </a:ext>
            </a:extLst>
          </p:cNvPr>
          <p:cNvSpPr>
            <a:spLocks noChangeArrowheads="1"/>
          </p:cNvSpPr>
          <p:nvPr/>
        </p:nvSpPr>
        <p:spPr bwMode="auto">
          <a:xfrm>
            <a:off x="218460" y="1163734"/>
            <a:ext cx="11175606" cy="400110"/>
          </a:xfrm>
          <a:prstGeom prst="rect">
            <a:avLst/>
          </a:prstGeom>
          <a:solidFill>
            <a:srgbClr val="00B050"/>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
                <a:srgbClr val="002060"/>
              </a:buClr>
              <a:buSzTx/>
              <a:tabLst/>
            </a:pPr>
            <a:r>
              <a:rPr lang="fr-FR" altLang="fr-FR" sz="2000" dirty="0">
                <a:solidFill>
                  <a:schemeClr val="bg1"/>
                </a:solidFill>
                <a:latin typeface="+mn-lt"/>
              </a:rPr>
              <a:t>INTÉGRATION CONTINUE (</a:t>
            </a:r>
            <a:r>
              <a:rPr lang="fr-FR" altLang="fr-FR" sz="2000" b="1" dirty="0">
                <a:solidFill>
                  <a:schemeClr val="bg1"/>
                </a:solidFill>
                <a:latin typeface="+mn-lt"/>
              </a:rPr>
              <a:t>C</a:t>
            </a:r>
            <a:r>
              <a:rPr lang="fr-FR" altLang="fr-FR" sz="2000" dirty="0">
                <a:solidFill>
                  <a:schemeClr val="bg1"/>
                </a:solidFill>
                <a:latin typeface="+mn-lt"/>
              </a:rPr>
              <a:t>ONTINOUS </a:t>
            </a:r>
            <a:r>
              <a:rPr lang="fr-FR" altLang="fr-FR" sz="2000" b="1" dirty="0">
                <a:solidFill>
                  <a:schemeClr val="bg1"/>
                </a:solidFill>
                <a:latin typeface="+mn-lt"/>
              </a:rPr>
              <a:t>I</a:t>
            </a:r>
            <a:r>
              <a:rPr lang="fr-FR" altLang="fr-FR" sz="2000" dirty="0">
                <a:solidFill>
                  <a:schemeClr val="bg1"/>
                </a:solidFill>
                <a:latin typeface="+mn-lt"/>
              </a:rPr>
              <a:t>NTEGRATION)</a:t>
            </a:r>
          </a:p>
        </p:txBody>
      </p:sp>
      <p:sp>
        <p:nvSpPr>
          <p:cNvPr id="11" name="ZoneTexte 10">
            <a:extLst>
              <a:ext uri="{FF2B5EF4-FFF2-40B4-BE49-F238E27FC236}">
                <a16:creationId xmlns:a16="http://schemas.microsoft.com/office/drawing/2014/main" id="{CFB81AB1-6DCA-F959-E104-44C12F839EB8}"/>
              </a:ext>
            </a:extLst>
          </p:cNvPr>
          <p:cNvSpPr txBox="1"/>
          <p:nvPr/>
        </p:nvSpPr>
        <p:spPr>
          <a:xfrm>
            <a:off x="461169" y="1622912"/>
            <a:ext cx="7694194" cy="369332"/>
          </a:xfrm>
          <a:prstGeom prst="rect">
            <a:avLst/>
          </a:prstGeom>
          <a:noFill/>
        </p:spPr>
        <p:txBody>
          <a:bodyPr wrap="square">
            <a:spAutoFit/>
          </a:bodyPr>
          <a:lstStyle/>
          <a:p>
            <a:pPr>
              <a:buClr>
                <a:srgbClr val="FF0000"/>
              </a:buClr>
            </a:pPr>
            <a:r>
              <a:rPr lang="fr-FR" dirty="0">
                <a:solidFill>
                  <a:srgbClr val="FFFF00"/>
                </a:solidFill>
              </a:rPr>
              <a:t>APPROCHE NAÏVE DE PRODUCTION DU LOGICIEL</a:t>
            </a:r>
          </a:p>
        </p:txBody>
      </p:sp>
      <p:sp>
        <p:nvSpPr>
          <p:cNvPr id="4" name="ZoneTexte 3">
            <a:extLst>
              <a:ext uri="{FF2B5EF4-FFF2-40B4-BE49-F238E27FC236}">
                <a16:creationId xmlns:a16="http://schemas.microsoft.com/office/drawing/2014/main" id="{1E2D3693-2DD2-0F36-51EB-4AF994DE3E9D}"/>
              </a:ext>
            </a:extLst>
          </p:cNvPr>
          <p:cNvSpPr txBox="1"/>
          <p:nvPr/>
        </p:nvSpPr>
        <p:spPr>
          <a:xfrm>
            <a:off x="813317" y="2057410"/>
            <a:ext cx="5032748" cy="400110"/>
          </a:xfrm>
          <a:prstGeom prst="rect">
            <a:avLst/>
          </a:prstGeom>
          <a:noFill/>
        </p:spPr>
        <p:txBody>
          <a:bodyPr wrap="square">
            <a:spAutoFit/>
          </a:bodyPr>
          <a:lstStyle/>
          <a:p>
            <a:pPr marL="342900" indent="-342900">
              <a:buFont typeface="Arial" panose="020B0604020202020204" pitchFamily="34" charset="0"/>
              <a:buChar char="•"/>
            </a:pPr>
            <a:r>
              <a:rPr lang="fr-FR" sz="2000" dirty="0">
                <a:solidFill>
                  <a:schemeClr val="bg1"/>
                </a:solidFill>
              </a:rPr>
              <a:t>Le constat</a:t>
            </a:r>
            <a:endParaRPr lang="fr-FR" sz="2000" dirty="0">
              <a:solidFill>
                <a:srgbClr val="FFC000"/>
              </a:solidFill>
            </a:endParaRPr>
          </a:p>
        </p:txBody>
      </p:sp>
      <p:grpSp>
        <p:nvGrpSpPr>
          <p:cNvPr id="22" name="Groupe 21">
            <a:extLst>
              <a:ext uri="{FF2B5EF4-FFF2-40B4-BE49-F238E27FC236}">
                <a16:creationId xmlns:a16="http://schemas.microsoft.com/office/drawing/2014/main" id="{200F6D13-C46F-5F17-B093-11CECF233D03}"/>
              </a:ext>
            </a:extLst>
          </p:cNvPr>
          <p:cNvGrpSpPr/>
          <p:nvPr/>
        </p:nvGrpSpPr>
        <p:grpSpPr>
          <a:xfrm>
            <a:off x="10310720" y="1081230"/>
            <a:ext cx="1083346" cy="933220"/>
            <a:chOff x="5882938" y="1362139"/>
            <a:chExt cx="1810752" cy="1385056"/>
          </a:xfrm>
        </p:grpSpPr>
        <p:pic>
          <p:nvPicPr>
            <p:cNvPr id="12" name="Picture 8" descr="Developer - Free seo and web icons">
              <a:extLst>
                <a:ext uri="{FF2B5EF4-FFF2-40B4-BE49-F238E27FC236}">
                  <a16:creationId xmlns:a16="http://schemas.microsoft.com/office/drawing/2014/main" id="{2B2BC72C-6143-EB5E-AC27-BA7664CA2E1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10929" y="1362139"/>
              <a:ext cx="902368" cy="902368"/>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e 18">
              <a:extLst>
                <a:ext uri="{FF2B5EF4-FFF2-40B4-BE49-F238E27FC236}">
                  <a16:creationId xmlns:a16="http://schemas.microsoft.com/office/drawing/2014/main" id="{08FAF480-64C3-55A8-1582-A8BB350C770C}"/>
                </a:ext>
              </a:extLst>
            </p:cNvPr>
            <p:cNvGrpSpPr/>
            <p:nvPr/>
          </p:nvGrpSpPr>
          <p:grpSpPr>
            <a:xfrm>
              <a:off x="5882938" y="1573924"/>
              <a:ext cx="1810752" cy="1173271"/>
              <a:chOff x="1731265" y="1847395"/>
              <a:chExt cx="1810752" cy="1173271"/>
            </a:xfrm>
          </p:grpSpPr>
          <p:pic>
            <p:nvPicPr>
              <p:cNvPr id="7" name="Picture 8" descr="Developer - Free seo and web icons">
                <a:extLst>
                  <a:ext uri="{FF2B5EF4-FFF2-40B4-BE49-F238E27FC236}">
                    <a16:creationId xmlns:a16="http://schemas.microsoft.com/office/drawing/2014/main" id="{810063DD-A529-6003-FEFA-6481E6CA6A0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31265" y="1847395"/>
                <a:ext cx="902368" cy="90236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Developer - Free seo and web icons">
                <a:extLst>
                  <a:ext uri="{FF2B5EF4-FFF2-40B4-BE49-F238E27FC236}">
                    <a16:creationId xmlns:a16="http://schemas.microsoft.com/office/drawing/2014/main" id="{372FEC70-6771-58A2-A9E3-E03A78571DF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2716" y="2118298"/>
                <a:ext cx="902368" cy="90236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Developer - Free seo and web icons">
                <a:extLst>
                  <a:ext uri="{FF2B5EF4-FFF2-40B4-BE49-F238E27FC236}">
                    <a16:creationId xmlns:a16="http://schemas.microsoft.com/office/drawing/2014/main" id="{91FC38AC-6FC5-6594-7F5F-AC01B74747C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39649" y="1847395"/>
                <a:ext cx="902368" cy="902368"/>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4" name="ZoneTexte 13">
            <a:extLst>
              <a:ext uri="{FF2B5EF4-FFF2-40B4-BE49-F238E27FC236}">
                <a16:creationId xmlns:a16="http://schemas.microsoft.com/office/drawing/2014/main" id="{3F545DC4-7E25-E61A-5DD0-F4C7EDA0E00E}"/>
              </a:ext>
            </a:extLst>
          </p:cNvPr>
          <p:cNvSpPr txBox="1"/>
          <p:nvPr/>
        </p:nvSpPr>
        <p:spPr>
          <a:xfrm>
            <a:off x="1178308" y="2489053"/>
            <a:ext cx="7694194" cy="1509901"/>
          </a:xfrm>
          <a:prstGeom prst="rect">
            <a:avLst/>
          </a:prstGeom>
          <a:noFill/>
        </p:spPr>
        <p:txBody>
          <a:bodyPr wrap="square">
            <a:spAutoFit/>
          </a:bodyPr>
          <a:lstStyle/>
          <a:p>
            <a:pPr>
              <a:lnSpc>
                <a:spcPct val="250000"/>
              </a:lnSpc>
            </a:pPr>
            <a:r>
              <a:rPr lang="fr-FR" sz="2000" dirty="0">
                <a:solidFill>
                  <a:schemeClr val="bg1"/>
                </a:solidFill>
              </a:rPr>
              <a:t>Le développement doit être incrémental pour gérer les incertitudes. </a:t>
            </a:r>
            <a:r>
              <a:rPr lang="fr-FR" sz="2000" dirty="0">
                <a:solidFill>
                  <a:srgbClr val="FFC000"/>
                </a:solidFill>
              </a:rPr>
              <a:t>Le développement doit être industrialisé pour gérer la complexité.</a:t>
            </a:r>
          </a:p>
        </p:txBody>
      </p:sp>
    </p:spTree>
    <p:extLst>
      <p:ext uri="{BB962C8B-B14F-4D97-AF65-F5344CB8AC3E}">
        <p14:creationId xmlns:p14="http://schemas.microsoft.com/office/powerpoint/2010/main" val="40183275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mc:Choice xmlns:p14="http://schemas.microsoft.com/office/powerpoint/2010/main" Requires="p14">
          <p:contentPart p14:bwMode="auto" r:id="rId3">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p:pic>
            <p:nvPicPr>
              <p:cNvPr id="21" name="Encre 20">
                <a:extLst>
                  <a:ext uri="{FF2B5EF4-FFF2-40B4-BE49-F238E27FC236}">
                    <a16:creationId xmlns:a16="http://schemas.microsoft.com/office/drawing/2014/main" id="{0FE0BAE8-1A30-4F38-6546-D1BE99A6B8A0}"/>
                  </a:ext>
                </a:extLst>
              </p:cNvPr>
              <p:cNvPicPr/>
              <p:nvPr/>
            </p:nvPicPr>
            <p:blipFill>
              <a:blip r:embed="rId4"/>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79</a:t>
            </a:fld>
            <a:endParaRPr lang="fr-FR" b="1" dirty="0">
              <a:solidFill>
                <a:schemeClr val="tx2">
                  <a:lumMod val="10000"/>
                  <a:lumOff val="90000"/>
                </a:schemeClr>
              </a:solidFill>
            </a:endParaRPr>
          </a:p>
        </p:txBody>
      </p:sp>
      <mc:AlternateContent xmlns:mc="http://schemas.openxmlformats.org/markup-compatibility/2006">
        <mc:Choice xmlns:p14="http://schemas.microsoft.com/office/powerpoint/2010/main" Requires="p14">
          <p:contentPart p14:bwMode="auto" r:id="rId5">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p:pic>
            <p:nvPicPr>
              <p:cNvPr id="32" name="Encre 31">
                <a:extLst>
                  <a:ext uri="{FF2B5EF4-FFF2-40B4-BE49-F238E27FC236}">
                    <a16:creationId xmlns:a16="http://schemas.microsoft.com/office/drawing/2014/main" id="{0B3FB5B7-CA5D-9E93-566B-B018FF5AC323}"/>
                  </a:ext>
                </a:extLst>
              </p:cNvPr>
              <p:cNvPicPr/>
              <p:nvPr/>
            </p:nvPicPr>
            <p:blipFill>
              <a:blip r:embed="rId6"/>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00B050"/>
                </a:solidFill>
                <a:effectLst/>
                <a:latin typeface="Arial Black" panose="020B0A04020102020204" pitchFamily="34" charset="0"/>
                <a:ea typeface="Calibri" panose="020F0502020204030204" pitchFamily="34" charset="0"/>
                <a:cs typeface="Calibri" panose="020F0502020204030204" pitchFamily="34" charset="0"/>
              </a:rPr>
              <a:t>JENKIS</a:t>
            </a: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endParaRPr lang="fr-FR" sz="3000" dirty="0">
              <a:solidFill>
                <a:schemeClr val="bg1"/>
              </a:solidFill>
            </a:endParaRPr>
          </a:p>
        </p:txBody>
      </p:sp>
      <p:pic>
        <p:nvPicPr>
          <p:cNvPr id="14" name="Image 13">
            <a:extLst>
              <a:ext uri="{FF2B5EF4-FFF2-40B4-BE49-F238E27FC236}">
                <a16:creationId xmlns:a16="http://schemas.microsoft.com/office/drawing/2014/main" id="{D81D3858-75FB-A051-AE76-E14D08B67B07}"/>
              </a:ext>
            </a:extLst>
          </p:cNvPr>
          <p:cNvPicPr>
            <a:picLocks noChangeAspect="1"/>
          </p:cNvPicPr>
          <p:nvPr/>
        </p:nvPicPr>
        <p:blipFill>
          <a:blip r:embed="rId7"/>
          <a:stretch>
            <a:fillRect/>
          </a:stretch>
        </p:blipFill>
        <p:spPr>
          <a:xfrm>
            <a:off x="240602" y="1684942"/>
            <a:ext cx="11210925" cy="2562225"/>
          </a:xfrm>
          <a:prstGeom prst="rect">
            <a:avLst/>
          </a:prstGeom>
        </p:spPr>
      </p:pic>
      <p:pic>
        <p:nvPicPr>
          <p:cNvPr id="9" name="Picture 12" descr="Jenkins white logo transparent PNG - StickPNG">
            <a:extLst>
              <a:ext uri="{FF2B5EF4-FFF2-40B4-BE49-F238E27FC236}">
                <a16:creationId xmlns:a16="http://schemas.microsoft.com/office/drawing/2014/main" id="{2F0EA59E-9C6E-27AB-CC04-E4880860127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29190" y="208561"/>
            <a:ext cx="1558354" cy="6393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a:extLst>
              <a:ext uri="{FF2B5EF4-FFF2-40B4-BE49-F238E27FC236}">
                <a16:creationId xmlns:a16="http://schemas.microsoft.com/office/drawing/2014/main" id="{ECA7973E-903F-3920-578C-2131DF0956D5}"/>
              </a:ext>
            </a:extLst>
          </p:cNvPr>
          <p:cNvSpPr>
            <a:spLocks noChangeArrowheads="1"/>
          </p:cNvSpPr>
          <p:nvPr/>
        </p:nvSpPr>
        <p:spPr bwMode="auto">
          <a:xfrm>
            <a:off x="218460" y="1163734"/>
            <a:ext cx="11175606" cy="400110"/>
          </a:xfrm>
          <a:prstGeom prst="rect">
            <a:avLst/>
          </a:prstGeom>
          <a:solidFill>
            <a:srgbClr val="00B050"/>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
                <a:srgbClr val="002060"/>
              </a:buClr>
              <a:buSzTx/>
              <a:tabLst/>
            </a:pPr>
            <a:r>
              <a:rPr lang="fr-FR" altLang="fr-FR" sz="2000" dirty="0">
                <a:solidFill>
                  <a:schemeClr val="bg1"/>
                </a:solidFill>
                <a:latin typeface="+mn-lt"/>
              </a:rPr>
              <a:t>INTÉGRATION CONTINUE (</a:t>
            </a:r>
            <a:r>
              <a:rPr lang="fr-FR" altLang="fr-FR" sz="2000" b="1" dirty="0">
                <a:solidFill>
                  <a:schemeClr val="bg1"/>
                </a:solidFill>
                <a:latin typeface="+mn-lt"/>
              </a:rPr>
              <a:t>C</a:t>
            </a:r>
            <a:r>
              <a:rPr lang="fr-FR" altLang="fr-FR" sz="2000" dirty="0">
                <a:solidFill>
                  <a:schemeClr val="bg1"/>
                </a:solidFill>
                <a:latin typeface="+mn-lt"/>
              </a:rPr>
              <a:t>ONTINOUS </a:t>
            </a:r>
            <a:r>
              <a:rPr lang="fr-FR" altLang="fr-FR" sz="2000" b="1" dirty="0">
                <a:solidFill>
                  <a:schemeClr val="bg1"/>
                </a:solidFill>
                <a:latin typeface="+mn-lt"/>
              </a:rPr>
              <a:t>I</a:t>
            </a:r>
            <a:r>
              <a:rPr lang="fr-FR" altLang="fr-FR" sz="2000" dirty="0">
                <a:solidFill>
                  <a:schemeClr val="bg1"/>
                </a:solidFill>
                <a:latin typeface="+mn-lt"/>
              </a:rPr>
              <a:t>NTEGRATION)</a:t>
            </a:r>
          </a:p>
        </p:txBody>
      </p:sp>
      <p:sp>
        <p:nvSpPr>
          <p:cNvPr id="11" name="ZoneTexte 10">
            <a:extLst>
              <a:ext uri="{FF2B5EF4-FFF2-40B4-BE49-F238E27FC236}">
                <a16:creationId xmlns:a16="http://schemas.microsoft.com/office/drawing/2014/main" id="{CFB81AB1-6DCA-F959-E104-44C12F839EB8}"/>
              </a:ext>
            </a:extLst>
          </p:cNvPr>
          <p:cNvSpPr txBox="1"/>
          <p:nvPr/>
        </p:nvSpPr>
        <p:spPr>
          <a:xfrm>
            <a:off x="364916" y="4319874"/>
            <a:ext cx="7694194" cy="400110"/>
          </a:xfrm>
          <a:prstGeom prst="rect">
            <a:avLst/>
          </a:prstGeom>
          <a:noFill/>
        </p:spPr>
        <p:txBody>
          <a:bodyPr wrap="square">
            <a:spAutoFit/>
          </a:bodyPr>
          <a:lstStyle/>
          <a:p>
            <a:pPr>
              <a:buClr>
                <a:srgbClr val="FF0000"/>
              </a:buClr>
            </a:pPr>
            <a:r>
              <a:rPr lang="fr-FR" sz="2000" dirty="0">
                <a:solidFill>
                  <a:srgbClr val="FFFF00"/>
                </a:solidFill>
              </a:rPr>
              <a:t>Problématique (1) – Intégration tardive</a:t>
            </a:r>
          </a:p>
        </p:txBody>
      </p:sp>
      <p:sp>
        <p:nvSpPr>
          <p:cNvPr id="4" name="ZoneTexte 3">
            <a:extLst>
              <a:ext uri="{FF2B5EF4-FFF2-40B4-BE49-F238E27FC236}">
                <a16:creationId xmlns:a16="http://schemas.microsoft.com/office/drawing/2014/main" id="{1E2D3693-2DD2-0F36-51EB-4AF994DE3E9D}"/>
              </a:ext>
            </a:extLst>
          </p:cNvPr>
          <p:cNvSpPr txBox="1"/>
          <p:nvPr/>
        </p:nvSpPr>
        <p:spPr>
          <a:xfrm>
            <a:off x="337688" y="4789826"/>
            <a:ext cx="10690188" cy="1323439"/>
          </a:xfrm>
          <a:prstGeom prst="rect">
            <a:avLst/>
          </a:prstGeom>
          <a:noFill/>
        </p:spPr>
        <p:txBody>
          <a:bodyPr wrap="square">
            <a:spAutoFit/>
          </a:bodyPr>
          <a:lstStyle/>
          <a:p>
            <a:pPr marL="342900" indent="-342900">
              <a:buFont typeface="Arial" panose="020B0604020202020204" pitchFamily="34" charset="0"/>
              <a:buChar char="•"/>
            </a:pPr>
            <a:r>
              <a:rPr lang="fr-FR" sz="2000" dirty="0">
                <a:solidFill>
                  <a:schemeClr val="bg1"/>
                </a:solidFill>
              </a:rPr>
              <a:t>Développer pendant des jours et des semaines sans tester le résultat. </a:t>
            </a:r>
          </a:p>
          <a:p>
            <a:pPr marL="342900" indent="-342900">
              <a:buFont typeface="Arial" panose="020B0604020202020204" pitchFamily="34" charset="0"/>
              <a:buChar char="•"/>
            </a:pPr>
            <a:r>
              <a:rPr lang="fr-FR" sz="2000" dirty="0">
                <a:solidFill>
                  <a:schemeClr val="bg1"/>
                </a:solidFill>
              </a:rPr>
              <a:t>Publier du code sans vérification, publier partiellement, publier du code qui compile mais qui ne marche pas. </a:t>
            </a:r>
          </a:p>
          <a:p>
            <a:pPr marL="342900" indent="-342900">
              <a:buFont typeface="Arial" panose="020B0604020202020204" pitchFamily="34" charset="0"/>
              <a:buChar char="•"/>
            </a:pPr>
            <a:r>
              <a:rPr lang="fr-FR" sz="2000" dirty="0">
                <a:solidFill>
                  <a:schemeClr val="bg1"/>
                </a:solidFill>
              </a:rPr>
              <a:t>Découvrir des régressions à la dernière minute avant les livraisons</a:t>
            </a:r>
          </a:p>
        </p:txBody>
      </p:sp>
    </p:spTree>
    <p:extLst>
      <p:ext uri="{BB962C8B-B14F-4D97-AF65-F5344CB8AC3E}">
        <p14:creationId xmlns:p14="http://schemas.microsoft.com/office/powerpoint/2010/main" val="2642396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566C8AA-81C0-CF38-85B4-683426BC3934}"/>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pPr/>
              <a:t>05/06/2024</a:t>
            </a:fld>
            <a:endParaRPr lang="fr-FR" dirty="0">
              <a:solidFill>
                <a:schemeClr val="tx2">
                  <a:lumMod val="10000"/>
                  <a:lumOff val="90000"/>
                </a:schemeClr>
              </a:solidFill>
            </a:endParaRPr>
          </a:p>
        </p:txBody>
      </p:sp>
      <p:sp>
        <p:nvSpPr>
          <p:cNvPr id="3" name="Espace réservé du pied de page 2">
            <a:extLst>
              <a:ext uri="{FF2B5EF4-FFF2-40B4-BE49-F238E27FC236}">
                <a16:creationId xmlns:a16="http://schemas.microsoft.com/office/drawing/2014/main" id="{48989E30-3DB0-6AB1-9378-A7342807AB8C}"/>
              </a:ext>
            </a:extLst>
          </p:cNvPr>
          <p:cNvSpPr>
            <a:spLocks noGrp="1"/>
          </p:cNvSpPr>
          <p:nvPr>
            <p:ph type="ftr" sz="quarter" idx="11"/>
          </p:nvPr>
        </p:nvSpPr>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4" name="Espace réservé du numéro de diapositive 3">
            <a:extLst>
              <a:ext uri="{FF2B5EF4-FFF2-40B4-BE49-F238E27FC236}">
                <a16:creationId xmlns:a16="http://schemas.microsoft.com/office/drawing/2014/main" id="{02974360-F0B5-516A-1F02-52C4A17AABDA}"/>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8</a:t>
            </a:fld>
            <a:endParaRPr lang="fr-FR" b="1" dirty="0">
              <a:solidFill>
                <a:schemeClr val="tx2">
                  <a:lumMod val="10000"/>
                  <a:lumOff val="90000"/>
                </a:schemeClr>
              </a:solidFill>
            </a:endParaRPr>
          </a:p>
        </p:txBody>
      </p:sp>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AutoShape 2">
            <a:extLst>
              <a:ext uri="{FF2B5EF4-FFF2-40B4-BE49-F238E27FC236}">
                <a16:creationId xmlns:a16="http://schemas.microsoft.com/office/drawing/2014/main" id="{9C185A9D-30BD-71AF-EBA4-8770F293EA45}"/>
              </a:ext>
            </a:extLst>
          </p:cNvPr>
          <p:cNvSpPr>
            <a:spLocks noChangeAspect="1" noChangeArrowheads="1"/>
          </p:cNvSpPr>
          <p:nvPr/>
        </p:nvSpPr>
        <p:spPr bwMode="auto">
          <a:xfrm>
            <a:off x="5943599" y="1228859"/>
            <a:ext cx="2504941" cy="250494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056" name="Picture 8" descr="Aucune description de photo disponible.">
            <a:extLst>
              <a:ext uri="{FF2B5EF4-FFF2-40B4-BE49-F238E27FC236}">
                <a16:creationId xmlns:a16="http://schemas.microsoft.com/office/drawing/2014/main" id="{A5857C44-8C98-6126-31EA-5B8AC76B94D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805" b="13615"/>
          <a:stretch/>
        </p:blipFill>
        <p:spPr bwMode="auto">
          <a:xfrm>
            <a:off x="886241" y="1211558"/>
            <a:ext cx="4854575" cy="5114712"/>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id="{B9A73F69-C820-1919-1F69-ECE92C8F91A8}"/>
              </a:ext>
            </a:extLst>
          </p:cNvPr>
          <p:cNvPicPr>
            <a:picLocks noChangeAspect="1"/>
          </p:cNvPicPr>
          <p:nvPr/>
        </p:nvPicPr>
        <p:blipFill>
          <a:blip r:embed="rId4">
            <a:clrChange>
              <a:clrFrom>
                <a:srgbClr val="000000"/>
              </a:clrFrom>
              <a:clrTo>
                <a:srgbClr val="000000">
                  <a:alpha val="0"/>
                </a:srgbClr>
              </a:clrTo>
            </a:clrChange>
          </a:blip>
          <a:stretch>
            <a:fillRect/>
          </a:stretch>
        </p:blipFill>
        <p:spPr>
          <a:xfrm>
            <a:off x="10382828" y="154462"/>
            <a:ext cx="1414521" cy="792132"/>
          </a:xfrm>
          <a:prstGeom prst="rect">
            <a:avLst/>
          </a:prstGeom>
        </p:spPr>
      </p:pic>
      <p:sp>
        <p:nvSpPr>
          <p:cNvPr id="11" name="ZoneTexte 10">
            <a:extLst>
              <a:ext uri="{FF2B5EF4-FFF2-40B4-BE49-F238E27FC236}">
                <a16:creationId xmlns:a16="http://schemas.microsoft.com/office/drawing/2014/main" id="{C84E2837-8982-B863-15F0-0E54132E2A04}"/>
              </a:ext>
            </a:extLst>
          </p:cNvPr>
          <p:cNvSpPr txBox="1"/>
          <p:nvPr/>
        </p:nvSpPr>
        <p:spPr>
          <a:xfrm>
            <a:off x="1009000" y="263111"/>
            <a:ext cx="6096000"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a:t>
            </a:r>
            <a:r>
              <a:rPr lang="fr-FR" sz="3200" dirty="0" err="1">
                <a:solidFill>
                  <a:schemeClr val="bg1"/>
                </a:solidFill>
                <a:effectLst/>
                <a:latin typeface="Arial Black" panose="020B0A04020102020204" pitchFamily="34" charset="0"/>
                <a:ea typeface="Calibri" panose="020F0502020204030204" pitchFamily="34" charset="0"/>
                <a:cs typeface="Calibri" panose="020F0502020204030204" pitchFamily="34" charset="0"/>
              </a:rPr>
              <a:t>Tmux</a:t>
            </a:r>
            <a:endParaRPr lang="fr-FR" sz="3200" dirty="0">
              <a:solidFill>
                <a:schemeClr val="bg1"/>
              </a:solidFill>
            </a:endParaRPr>
          </a:p>
        </p:txBody>
      </p:sp>
    </p:spTree>
    <p:extLst>
      <p:ext uri="{BB962C8B-B14F-4D97-AF65-F5344CB8AC3E}">
        <p14:creationId xmlns:p14="http://schemas.microsoft.com/office/powerpoint/2010/main" val="138108397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mc:Choice xmlns:p14="http://schemas.microsoft.com/office/powerpoint/2010/main" Requires="p14">
          <p:contentPart p14:bwMode="auto" r:id="rId3">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p:pic>
            <p:nvPicPr>
              <p:cNvPr id="21" name="Encre 20">
                <a:extLst>
                  <a:ext uri="{FF2B5EF4-FFF2-40B4-BE49-F238E27FC236}">
                    <a16:creationId xmlns:a16="http://schemas.microsoft.com/office/drawing/2014/main" id="{0FE0BAE8-1A30-4F38-6546-D1BE99A6B8A0}"/>
                  </a:ext>
                </a:extLst>
              </p:cNvPr>
              <p:cNvPicPr/>
              <p:nvPr/>
            </p:nvPicPr>
            <p:blipFill>
              <a:blip r:embed="rId4"/>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80</a:t>
            </a:fld>
            <a:endParaRPr lang="fr-FR" b="1" dirty="0">
              <a:solidFill>
                <a:schemeClr val="tx2">
                  <a:lumMod val="10000"/>
                  <a:lumOff val="90000"/>
                </a:schemeClr>
              </a:solidFill>
            </a:endParaRPr>
          </a:p>
        </p:txBody>
      </p:sp>
      <mc:AlternateContent xmlns:mc="http://schemas.openxmlformats.org/markup-compatibility/2006">
        <mc:Choice xmlns:p14="http://schemas.microsoft.com/office/powerpoint/2010/main" Requires="p14">
          <p:contentPart p14:bwMode="auto" r:id="rId5">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p:pic>
            <p:nvPicPr>
              <p:cNvPr id="32" name="Encre 31">
                <a:extLst>
                  <a:ext uri="{FF2B5EF4-FFF2-40B4-BE49-F238E27FC236}">
                    <a16:creationId xmlns:a16="http://schemas.microsoft.com/office/drawing/2014/main" id="{0B3FB5B7-CA5D-9E93-566B-B018FF5AC323}"/>
                  </a:ext>
                </a:extLst>
              </p:cNvPr>
              <p:cNvPicPr/>
              <p:nvPr/>
            </p:nvPicPr>
            <p:blipFill>
              <a:blip r:embed="rId6"/>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00B050"/>
                </a:solidFill>
                <a:effectLst/>
                <a:latin typeface="Arial Black" panose="020B0A04020102020204" pitchFamily="34" charset="0"/>
                <a:ea typeface="Calibri" panose="020F0502020204030204" pitchFamily="34" charset="0"/>
                <a:cs typeface="Calibri" panose="020F0502020204030204" pitchFamily="34" charset="0"/>
              </a:rPr>
              <a:t>JENKIS</a:t>
            </a: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endParaRPr lang="fr-FR" sz="3000" dirty="0">
              <a:solidFill>
                <a:schemeClr val="bg1"/>
              </a:solidFill>
            </a:endParaRPr>
          </a:p>
        </p:txBody>
      </p:sp>
      <p:pic>
        <p:nvPicPr>
          <p:cNvPr id="9" name="Picture 12" descr="Jenkins white logo transparent PNG - StickPNG">
            <a:extLst>
              <a:ext uri="{FF2B5EF4-FFF2-40B4-BE49-F238E27FC236}">
                <a16:creationId xmlns:a16="http://schemas.microsoft.com/office/drawing/2014/main" id="{2F0EA59E-9C6E-27AB-CC04-E488086012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29190" y="208561"/>
            <a:ext cx="1558354" cy="6393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a:extLst>
              <a:ext uri="{FF2B5EF4-FFF2-40B4-BE49-F238E27FC236}">
                <a16:creationId xmlns:a16="http://schemas.microsoft.com/office/drawing/2014/main" id="{ECA7973E-903F-3920-578C-2131DF0956D5}"/>
              </a:ext>
            </a:extLst>
          </p:cNvPr>
          <p:cNvSpPr>
            <a:spLocks noChangeArrowheads="1"/>
          </p:cNvSpPr>
          <p:nvPr/>
        </p:nvSpPr>
        <p:spPr bwMode="auto">
          <a:xfrm>
            <a:off x="218460" y="1163734"/>
            <a:ext cx="11175606" cy="400110"/>
          </a:xfrm>
          <a:prstGeom prst="rect">
            <a:avLst/>
          </a:prstGeom>
          <a:solidFill>
            <a:srgbClr val="00B050"/>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
                <a:srgbClr val="002060"/>
              </a:buClr>
              <a:buSzTx/>
              <a:tabLst/>
            </a:pPr>
            <a:r>
              <a:rPr lang="fr-FR" altLang="fr-FR" sz="2000" dirty="0">
                <a:solidFill>
                  <a:schemeClr val="bg1"/>
                </a:solidFill>
                <a:latin typeface="+mn-lt"/>
              </a:rPr>
              <a:t>INTÉGRATION CONTINUE (</a:t>
            </a:r>
            <a:r>
              <a:rPr lang="fr-FR" altLang="fr-FR" sz="2000" b="1" dirty="0">
                <a:solidFill>
                  <a:schemeClr val="bg1"/>
                </a:solidFill>
                <a:latin typeface="+mn-lt"/>
              </a:rPr>
              <a:t>C</a:t>
            </a:r>
            <a:r>
              <a:rPr lang="fr-FR" altLang="fr-FR" sz="2000" dirty="0">
                <a:solidFill>
                  <a:schemeClr val="bg1"/>
                </a:solidFill>
                <a:latin typeface="+mn-lt"/>
              </a:rPr>
              <a:t>ONTINOUS </a:t>
            </a:r>
            <a:r>
              <a:rPr lang="fr-FR" altLang="fr-FR" sz="2000" b="1" dirty="0">
                <a:solidFill>
                  <a:schemeClr val="bg1"/>
                </a:solidFill>
                <a:latin typeface="+mn-lt"/>
              </a:rPr>
              <a:t>I</a:t>
            </a:r>
            <a:r>
              <a:rPr lang="fr-FR" altLang="fr-FR" sz="2000" dirty="0">
                <a:solidFill>
                  <a:schemeClr val="bg1"/>
                </a:solidFill>
                <a:latin typeface="+mn-lt"/>
              </a:rPr>
              <a:t>NTEGRATION)</a:t>
            </a:r>
          </a:p>
        </p:txBody>
      </p:sp>
      <p:sp>
        <p:nvSpPr>
          <p:cNvPr id="11" name="ZoneTexte 10">
            <a:extLst>
              <a:ext uri="{FF2B5EF4-FFF2-40B4-BE49-F238E27FC236}">
                <a16:creationId xmlns:a16="http://schemas.microsoft.com/office/drawing/2014/main" id="{CFB81AB1-6DCA-F959-E104-44C12F839EB8}"/>
              </a:ext>
            </a:extLst>
          </p:cNvPr>
          <p:cNvSpPr txBox="1"/>
          <p:nvPr/>
        </p:nvSpPr>
        <p:spPr>
          <a:xfrm>
            <a:off x="352884" y="1692573"/>
            <a:ext cx="7694194" cy="707886"/>
          </a:xfrm>
          <a:prstGeom prst="rect">
            <a:avLst/>
          </a:prstGeom>
          <a:noFill/>
        </p:spPr>
        <p:txBody>
          <a:bodyPr wrap="square">
            <a:spAutoFit/>
          </a:bodyPr>
          <a:lstStyle/>
          <a:p>
            <a:pPr>
              <a:buClr>
                <a:srgbClr val="FF0000"/>
              </a:buClr>
            </a:pPr>
            <a:r>
              <a:rPr lang="fr-FR" sz="1800" b="0" i="0" dirty="0">
                <a:solidFill>
                  <a:srgbClr val="C0D611"/>
                </a:solidFill>
                <a:effectLst/>
                <a:latin typeface="Calibri" panose="020F0502020204030204" pitchFamily="34" charset="0"/>
              </a:rPr>
              <a:t>La solution : L’intégration au plus tôt</a:t>
            </a:r>
            <a:r>
              <a:rPr lang="fr-FR" sz="2000" dirty="0"/>
              <a:t> </a:t>
            </a:r>
            <a:br>
              <a:rPr lang="fr-FR" sz="2000" dirty="0"/>
            </a:br>
            <a:endParaRPr lang="fr-FR" sz="2000" dirty="0">
              <a:solidFill>
                <a:srgbClr val="FFFF00"/>
              </a:solidFill>
            </a:endParaRPr>
          </a:p>
        </p:txBody>
      </p:sp>
      <p:pic>
        <p:nvPicPr>
          <p:cNvPr id="7" name="Image 6">
            <a:extLst>
              <a:ext uri="{FF2B5EF4-FFF2-40B4-BE49-F238E27FC236}">
                <a16:creationId xmlns:a16="http://schemas.microsoft.com/office/drawing/2014/main" id="{80B52710-2881-5A27-D532-87EEF16FFC7F}"/>
              </a:ext>
            </a:extLst>
          </p:cNvPr>
          <p:cNvPicPr>
            <a:picLocks noChangeAspect="1"/>
          </p:cNvPicPr>
          <p:nvPr/>
        </p:nvPicPr>
        <p:blipFill>
          <a:blip r:embed="rId8"/>
          <a:stretch>
            <a:fillRect/>
          </a:stretch>
        </p:blipFill>
        <p:spPr>
          <a:xfrm>
            <a:off x="218460" y="2097820"/>
            <a:ext cx="11420475" cy="4114800"/>
          </a:xfrm>
          <a:prstGeom prst="rect">
            <a:avLst/>
          </a:prstGeom>
        </p:spPr>
      </p:pic>
    </p:spTree>
    <p:extLst>
      <p:ext uri="{BB962C8B-B14F-4D97-AF65-F5344CB8AC3E}">
        <p14:creationId xmlns:p14="http://schemas.microsoft.com/office/powerpoint/2010/main" val="272729991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mc:Choice xmlns:p14="http://schemas.microsoft.com/office/powerpoint/2010/main" Requires="p14">
          <p:contentPart p14:bwMode="auto" r:id="rId3">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p:pic>
            <p:nvPicPr>
              <p:cNvPr id="21" name="Encre 20">
                <a:extLst>
                  <a:ext uri="{FF2B5EF4-FFF2-40B4-BE49-F238E27FC236}">
                    <a16:creationId xmlns:a16="http://schemas.microsoft.com/office/drawing/2014/main" id="{0FE0BAE8-1A30-4F38-6546-D1BE99A6B8A0}"/>
                  </a:ext>
                </a:extLst>
              </p:cNvPr>
              <p:cNvPicPr/>
              <p:nvPr/>
            </p:nvPicPr>
            <p:blipFill>
              <a:blip r:embed="rId4"/>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81</a:t>
            </a:fld>
            <a:endParaRPr lang="fr-FR" b="1" dirty="0">
              <a:solidFill>
                <a:schemeClr val="tx2">
                  <a:lumMod val="10000"/>
                  <a:lumOff val="90000"/>
                </a:schemeClr>
              </a:solidFill>
            </a:endParaRPr>
          </a:p>
        </p:txBody>
      </p:sp>
      <mc:AlternateContent xmlns:mc="http://schemas.openxmlformats.org/markup-compatibility/2006">
        <mc:Choice xmlns:p14="http://schemas.microsoft.com/office/powerpoint/2010/main" Requires="p14">
          <p:contentPart p14:bwMode="auto" r:id="rId5">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p:pic>
            <p:nvPicPr>
              <p:cNvPr id="32" name="Encre 31">
                <a:extLst>
                  <a:ext uri="{FF2B5EF4-FFF2-40B4-BE49-F238E27FC236}">
                    <a16:creationId xmlns:a16="http://schemas.microsoft.com/office/drawing/2014/main" id="{0B3FB5B7-CA5D-9E93-566B-B018FF5AC323}"/>
                  </a:ext>
                </a:extLst>
              </p:cNvPr>
              <p:cNvPicPr/>
              <p:nvPr/>
            </p:nvPicPr>
            <p:blipFill>
              <a:blip r:embed="rId6"/>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00B050"/>
                </a:solidFill>
                <a:effectLst/>
                <a:latin typeface="Arial Black" panose="020B0A04020102020204" pitchFamily="34" charset="0"/>
                <a:ea typeface="Calibri" panose="020F0502020204030204" pitchFamily="34" charset="0"/>
                <a:cs typeface="Calibri" panose="020F0502020204030204" pitchFamily="34" charset="0"/>
              </a:rPr>
              <a:t>JENKIS</a:t>
            </a: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endParaRPr lang="fr-FR" sz="3000" dirty="0">
              <a:solidFill>
                <a:schemeClr val="bg1"/>
              </a:solidFill>
            </a:endParaRPr>
          </a:p>
        </p:txBody>
      </p:sp>
      <p:pic>
        <p:nvPicPr>
          <p:cNvPr id="9" name="Picture 12" descr="Jenkins white logo transparent PNG - StickPNG">
            <a:extLst>
              <a:ext uri="{FF2B5EF4-FFF2-40B4-BE49-F238E27FC236}">
                <a16:creationId xmlns:a16="http://schemas.microsoft.com/office/drawing/2014/main" id="{2F0EA59E-9C6E-27AB-CC04-E488086012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29190" y="208561"/>
            <a:ext cx="1558354" cy="6393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a:extLst>
              <a:ext uri="{FF2B5EF4-FFF2-40B4-BE49-F238E27FC236}">
                <a16:creationId xmlns:a16="http://schemas.microsoft.com/office/drawing/2014/main" id="{ECA7973E-903F-3920-578C-2131DF0956D5}"/>
              </a:ext>
            </a:extLst>
          </p:cNvPr>
          <p:cNvSpPr>
            <a:spLocks noChangeArrowheads="1"/>
          </p:cNvSpPr>
          <p:nvPr/>
        </p:nvSpPr>
        <p:spPr bwMode="auto">
          <a:xfrm>
            <a:off x="218460" y="1163734"/>
            <a:ext cx="11175606" cy="400110"/>
          </a:xfrm>
          <a:prstGeom prst="rect">
            <a:avLst/>
          </a:prstGeom>
          <a:solidFill>
            <a:srgbClr val="00B050"/>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
                <a:srgbClr val="002060"/>
              </a:buClr>
              <a:buSzTx/>
              <a:tabLst/>
            </a:pPr>
            <a:r>
              <a:rPr lang="fr-FR" altLang="fr-FR" sz="2000" dirty="0">
                <a:solidFill>
                  <a:schemeClr val="bg1"/>
                </a:solidFill>
                <a:latin typeface="+mn-lt"/>
              </a:rPr>
              <a:t>INTÉGRATION CONTINUE (</a:t>
            </a:r>
            <a:r>
              <a:rPr lang="fr-FR" altLang="fr-FR" sz="2000" b="1" dirty="0">
                <a:solidFill>
                  <a:schemeClr val="bg1"/>
                </a:solidFill>
                <a:latin typeface="+mn-lt"/>
              </a:rPr>
              <a:t>C</a:t>
            </a:r>
            <a:r>
              <a:rPr lang="fr-FR" altLang="fr-FR" sz="2000" dirty="0">
                <a:solidFill>
                  <a:schemeClr val="bg1"/>
                </a:solidFill>
                <a:latin typeface="+mn-lt"/>
              </a:rPr>
              <a:t>ONTINOUS </a:t>
            </a:r>
            <a:r>
              <a:rPr lang="fr-FR" altLang="fr-FR" sz="2000" b="1" dirty="0">
                <a:solidFill>
                  <a:schemeClr val="bg1"/>
                </a:solidFill>
                <a:latin typeface="+mn-lt"/>
              </a:rPr>
              <a:t>I</a:t>
            </a:r>
            <a:r>
              <a:rPr lang="fr-FR" altLang="fr-FR" sz="2000" dirty="0">
                <a:solidFill>
                  <a:schemeClr val="bg1"/>
                </a:solidFill>
                <a:latin typeface="+mn-lt"/>
              </a:rPr>
              <a:t>NTEGRATION)</a:t>
            </a:r>
          </a:p>
        </p:txBody>
      </p:sp>
      <p:sp>
        <p:nvSpPr>
          <p:cNvPr id="11" name="ZoneTexte 10">
            <a:extLst>
              <a:ext uri="{FF2B5EF4-FFF2-40B4-BE49-F238E27FC236}">
                <a16:creationId xmlns:a16="http://schemas.microsoft.com/office/drawing/2014/main" id="{CFB81AB1-6DCA-F959-E104-44C12F839EB8}"/>
              </a:ext>
            </a:extLst>
          </p:cNvPr>
          <p:cNvSpPr txBox="1"/>
          <p:nvPr/>
        </p:nvSpPr>
        <p:spPr>
          <a:xfrm>
            <a:off x="461169" y="1622912"/>
            <a:ext cx="7694194" cy="369332"/>
          </a:xfrm>
          <a:prstGeom prst="rect">
            <a:avLst/>
          </a:prstGeom>
          <a:noFill/>
        </p:spPr>
        <p:txBody>
          <a:bodyPr wrap="square">
            <a:spAutoFit/>
          </a:bodyPr>
          <a:lstStyle/>
          <a:p>
            <a:pPr>
              <a:buClr>
                <a:srgbClr val="FF0000"/>
              </a:buClr>
            </a:pPr>
            <a:r>
              <a:rPr lang="fr-FR" dirty="0">
                <a:solidFill>
                  <a:srgbClr val="FFFF00"/>
                </a:solidFill>
              </a:rPr>
              <a:t>Le besoin de disposer d’une usine logicielle</a:t>
            </a:r>
          </a:p>
        </p:txBody>
      </p:sp>
      <p:sp>
        <p:nvSpPr>
          <p:cNvPr id="4" name="ZoneTexte 3">
            <a:extLst>
              <a:ext uri="{FF2B5EF4-FFF2-40B4-BE49-F238E27FC236}">
                <a16:creationId xmlns:a16="http://schemas.microsoft.com/office/drawing/2014/main" id="{1E2D3693-2DD2-0F36-51EB-4AF994DE3E9D}"/>
              </a:ext>
            </a:extLst>
          </p:cNvPr>
          <p:cNvSpPr txBox="1"/>
          <p:nvPr/>
        </p:nvSpPr>
        <p:spPr>
          <a:xfrm>
            <a:off x="215772" y="2250857"/>
            <a:ext cx="5246565" cy="3279616"/>
          </a:xfrm>
          <a:prstGeom prst="rect">
            <a:avLst/>
          </a:prstGeom>
          <a:noFill/>
        </p:spPr>
        <p:txBody>
          <a:bodyPr wrap="square">
            <a:spAutoFit/>
          </a:bodyPr>
          <a:lstStyle/>
          <a:p>
            <a:pPr marL="342900" indent="-342900">
              <a:lnSpc>
                <a:spcPct val="150000"/>
              </a:lnSpc>
              <a:buFont typeface="Arial" panose="020B0604020202020204" pitchFamily="34" charset="0"/>
              <a:buChar char="•"/>
            </a:pPr>
            <a:r>
              <a:rPr lang="fr-FR" sz="2000" dirty="0">
                <a:solidFill>
                  <a:schemeClr val="bg1"/>
                </a:solidFill>
              </a:rPr>
              <a:t>Une usine logicielle est une chaîne de fabrication du logiciel, depuis les sources jusqu'au livrable. </a:t>
            </a:r>
          </a:p>
          <a:p>
            <a:pPr marL="342900" indent="-342900">
              <a:lnSpc>
                <a:spcPct val="150000"/>
              </a:lnSpc>
              <a:buFont typeface="Arial" panose="020B0604020202020204" pitchFamily="34" charset="0"/>
              <a:buChar char="•"/>
            </a:pPr>
            <a:r>
              <a:rPr lang="fr-FR" sz="2000" dirty="0">
                <a:solidFill>
                  <a:schemeClr val="bg1"/>
                </a:solidFill>
              </a:rPr>
              <a:t> Elle permet d’automatiser toutes les tâches qui peuvent l’être dans le cadre du processus de la production et la maintenance des livrables.</a:t>
            </a:r>
          </a:p>
        </p:txBody>
      </p:sp>
      <p:pic>
        <p:nvPicPr>
          <p:cNvPr id="15" name="Image 14">
            <a:extLst>
              <a:ext uri="{FF2B5EF4-FFF2-40B4-BE49-F238E27FC236}">
                <a16:creationId xmlns:a16="http://schemas.microsoft.com/office/drawing/2014/main" id="{51E6A1A3-8D1E-373F-23C5-2E04938D2E12}"/>
              </a:ext>
            </a:extLst>
          </p:cNvPr>
          <p:cNvPicPr>
            <a:picLocks noChangeAspect="1"/>
          </p:cNvPicPr>
          <p:nvPr/>
        </p:nvPicPr>
        <p:blipFill>
          <a:blip r:embed="rId8"/>
          <a:stretch>
            <a:fillRect/>
          </a:stretch>
        </p:blipFill>
        <p:spPr>
          <a:xfrm>
            <a:off x="5683884" y="1631683"/>
            <a:ext cx="6023044" cy="2816331"/>
          </a:xfrm>
          <a:prstGeom prst="rect">
            <a:avLst/>
          </a:prstGeom>
        </p:spPr>
      </p:pic>
      <p:pic>
        <p:nvPicPr>
          <p:cNvPr id="17" name="Image 16">
            <a:extLst>
              <a:ext uri="{FF2B5EF4-FFF2-40B4-BE49-F238E27FC236}">
                <a16:creationId xmlns:a16="http://schemas.microsoft.com/office/drawing/2014/main" id="{F000D253-A6E5-5C5B-EE26-F6164899FEAD}"/>
              </a:ext>
            </a:extLst>
          </p:cNvPr>
          <p:cNvPicPr>
            <a:picLocks noChangeAspect="1"/>
          </p:cNvPicPr>
          <p:nvPr/>
        </p:nvPicPr>
        <p:blipFill>
          <a:blip r:embed="rId9"/>
          <a:stretch>
            <a:fillRect/>
          </a:stretch>
        </p:blipFill>
        <p:spPr>
          <a:xfrm>
            <a:off x="5683884" y="4492864"/>
            <a:ext cx="6023043" cy="2069033"/>
          </a:xfrm>
          <a:prstGeom prst="rect">
            <a:avLst/>
          </a:prstGeom>
        </p:spPr>
      </p:pic>
    </p:spTree>
    <p:extLst>
      <p:ext uri="{BB962C8B-B14F-4D97-AF65-F5344CB8AC3E}">
        <p14:creationId xmlns:p14="http://schemas.microsoft.com/office/powerpoint/2010/main" val="261830177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mc:Choice xmlns:p14="http://schemas.microsoft.com/office/powerpoint/2010/main" Requires="p14">
          <p:contentPart p14:bwMode="auto" r:id="rId3">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p:pic>
            <p:nvPicPr>
              <p:cNvPr id="21" name="Encre 20">
                <a:extLst>
                  <a:ext uri="{FF2B5EF4-FFF2-40B4-BE49-F238E27FC236}">
                    <a16:creationId xmlns:a16="http://schemas.microsoft.com/office/drawing/2014/main" id="{0FE0BAE8-1A30-4F38-6546-D1BE99A6B8A0}"/>
                  </a:ext>
                </a:extLst>
              </p:cNvPr>
              <p:cNvPicPr/>
              <p:nvPr/>
            </p:nvPicPr>
            <p:blipFill>
              <a:blip r:embed="rId4"/>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82</a:t>
            </a:fld>
            <a:endParaRPr lang="fr-FR" b="1" dirty="0">
              <a:solidFill>
                <a:schemeClr val="tx2">
                  <a:lumMod val="10000"/>
                  <a:lumOff val="90000"/>
                </a:schemeClr>
              </a:solidFill>
            </a:endParaRPr>
          </a:p>
        </p:txBody>
      </p:sp>
      <mc:AlternateContent xmlns:mc="http://schemas.openxmlformats.org/markup-compatibility/2006">
        <mc:Choice xmlns:p14="http://schemas.microsoft.com/office/powerpoint/2010/main" Requires="p14">
          <p:contentPart p14:bwMode="auto" r:id="rId5">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p:pic>
            <p:nvPicPr>
              <p:cNvPr id="32" name="Encre 31">
                <a:extLst>
                  <a:ext uri="{FF2B5EF4-FFF2-40B4-BE49-F238E27FC236}">
                    <a16:creationId xmlns:a16="http://schemas.microsoft.com/office/drawing/2014/main" id="{0B3FB5B7-CA5D-9E93-566B-B018FF5AC323}"/>
                  </a:ext>
                </a:extLst>
              </p:cNvPr>
              <p:cNvPicPr/>
              <p:nvPr/>
            </p:nvPicPr>
            <p:blipFill>
              <a:blip r:embed="rId6"/>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00B050"/>
                </a:solidFill>
                <a:effectLst/>
                <a:latin typeface="Arial Black" panose="020B0A04020102020204" pitchFamily="34" charset="0"/>
                <a:ea typeface="Calibri" panose="020F0502020204030204" pitchFamily="34" charset="0"/>
                <a:cs typeface="Calibri" panose="020F0502020204030204" pitchFamily="34" charset="0"/>
              </a:rPr>
              <a:t>JENKIS</a:t>
            </a: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endParaRPr lang="fr-FR" sz="3000" dirty="0">
              <a:solidFill>
                <a:schemeClr val="bg1"/>
              </a:solidFill>
            </a:endParaRPr>
          </a:p>
        </p:txBody>
      </p:sp>
      <p:pic>
        <p:nvPicPr>
          <p:cNvPr id="9" name="Picture 12" descr="Jenkins white logo transparent PNG - StickPNG">
            <a:extLst>
              <a:ext uri="{FF2B5EF4-FFF2-40B4-BE49-F238E27FC236}">
                <a16:creationId xmlns:a16="http://schemas.microsoft.com/office/drawing/2014/main" id="{2F0EA59E-9C6E-27AB-CC04-E488086012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29190" y="208561"/>
            <a:ext cx="1558354" cy="6393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a:extLst>
              <a:ext uri="{FF2B5EF4-FFF2-40B4-BE49-F238E27FC236}">
                <a16:creationId xmlns:a16="http://schemas.microsoft.com/office/drawing/2014/main" id="{ECA7973E-903F-3920-578C-2131DF0956D5}"/>
              </a:ext>
            </a:extLst>
          </p:cNvPr>
          <p:cNvSpPr>
            <a:spLocks noChangeArrowheads="1"/>
          </p:cNvSpPr>
          <p:nvPr/>
        </p:nvSpPr>
        <p:spPr bwMode="auto">
          <a:xfrm>
            <a:off x="218460" y="1163734"/>
            <a:ext cx="11175606" cy="400110"/>
          </a:xfrm>
          <a:prstGeom prst="rect">
            <a:avLst/>
          </a:prstGeom>
          <a:solidFill>
            <a:srgbClr val="00B050"/>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
                <a:srgbClr val="002060"/>
              </a:buClr>
              <a:buSzTx/>
              <a:tabLst/>
            </a:pPr>
            <a:r>
              <a:rPr lang="fr-FR" altLang="fr-FR" sz="2000" dirty="0">
                <a:solidFill>
                  <a:schemeClr val="bg1"/>
                </a:solidFill>
                <a:latin typeface="+mn-lt"/>
              </a:rPr>
              <a:t>INTÉGRATION CONTINUE (</a:t>
            </a:r>
            <a:r>
              <a:rPr lang="fr-FR" altLang="fr-FR" sz="2000" b="1" dirty="0">
                <a:solidFill>
                  <a:schemeClr val="bg1"/>
                </a:solidFill>
                <a:latin typeface="+mn-lt"/>
              </a:rPr>
              <a:t>C</a:t>
            </a:r>
            <a:r>
              <a:rPr lang="fr-FR" altLang="fr-FR" sz="2000" dirty="0">
                <a:solidFill>
                  <a:schemeClr val="bg1"/>
                </a:solidFill>
                <a:latin typeface="+mn-lt"/>
              </a:rPr>
              <a:t>ONTINOUS </a:t>
            </a:r>
            <a:r>
              <a:rPr lang="fr-FR" altLang="fr-FR" sz="2000" b="1" dirty="0">
                <a:solidFill>
                  <a:schemeClr val="bg1"/>
                </a:solidFill>
                <a:latin typeface="+mn-lt"/>
              </a:rPr>
              <a:t>I</a:t>
            </a:r>
            <a:r>
              <a:rPr lang="fr-FR" altLang="fr-FR" sz="2000" dirty="0">
                <a:solidFill>
                  <a:schemeClr val="bg1"/>
                </a:solidFill>
                <a:latin typeface="+mn-lt"/>
              </a:rPr>
              <a:t>NTEGRATION)</a:t>
            </a:r>
          </a:p>
        </p:txBody>
      </p:sp>
      <p:sp>
        <p:nvSpPr>
          <p:cNvPr id="11" name="ZoneTexte 10">
            <a:extLst>
              <a:ext uri="{FF2B5EF4-FFF2-40B4-BE49-F238E27FC236}">
                <a16:creationId xmlns:a16="http://schemas.microsoft.com/office/drawing/2014/main" id="{CFB81AB1-6DCA-F959-E104-44C12F839EB8}"/>
              </a:ext>
            </a:extLst>
          </p:cNvPr>
          <p:cNvSpPr txBox="1"/>
          <p:nvPr/>
        </p:nvSpPr>
        <p:spPr>
          <a:xfrm>
            <a:off x="461169" y="1622912"/>
            <a:ext cx="7694194" cy="369332"/>
          </a:xfrm>
          <a:prstGeom prst="rect">
            <a:avLst/>
          </a:prstGeom>
          <a:noFill/>
        </p:spPr>
        <p:txBody>
          <a:bodyPr wrap="square">
            <a:spAutoFit/>
          </a:bodyPr>
          <a:lstStyle/>
          <a:p>
            <a:pPr>
              <a:buClr>
                <a:srgbClr val="FF0000"/>
              </a:buClr>
            </a:pPr>
            <a:r>
              <a:rPr lang="fr-FR" sz="1800" b="0" i="0" dirty="0">
                <a:solidFill>
                  <a:srgbClr val="C0D611"/>
                </a:solidFill>
                <a:effectLst/>
                <a:latin typeface="Calibri" panose="020F0502020204030204" pitchFamily="34" charset="0"/>
              </a:rPr>
              <a:t>Les bénéfices d’une usine logicielle</a:t>
            </a:r>
            <a:r>
              <a:rPr lang="fr-FR" dirty="0"/>
              <a:t> </a:t>
            </a:r>
            <a:endParaRPr lang="fr-FR" dirty="0">
              <a:solidFill>
                <a:srgbClr val="FFFF00"/>
              </a:solidFill>
            </a:endParaRPr>
          </a:p>
        </p:txBody>
      </p:sp>
      <p:sp>
        <p:nvSpPr>
          <p:cNvPr id="4" name="ZoneTexte 3">
            <a:extLst>
              <a:ext uri="{FF2B5EF4-FFF2-40B4-BE49-F238E27FC236}">
                <a16:creationId xmlns:a16="http://schemas.microsoft.com/office/drawing/2014/main" id="{1E2D3693-2DD2-0F36-51EB-4AF994DE3E9D}"/>
              </a:ext>
            </a:extLst>
          </p:cNvPr>
          <p:cNvSpPr txBox="1"/>
          <p:nvPr/>
        </p:nvSpPr>
        <p:spPr>
          <a:xfrm>
            <a:off x="265304" y="1902497"/>
            <a:ext cx="9433554" cy="4295278"/>
          </a:xfrm>
          <a:prstGeom prst="rect">
            <a:avLst/>
          </a:prstGeom>
          <a:noFill/>
        </p:spPr>
        <p:txBody>
          <a:bodyPr wrap="square">
            <a:spAutoFit/>
          </a:bodyPr>
          <a:lstStyle/>
          <a:p>
            <a:pPr>
              <a:lnSpc>
                <a:spcPct val="150000"/>
              </a:lnSpc>
            </a:pPr>
            <a:r>
              <a:rPr lang="fr-FR" sz="1800" b="0" i="0" dirty="0">
                <a:solidFill>
                  <a:schemeClr val="bg1"/>
                </a:solidFill>
                <a:effectLst/>
                <a:latin typeface="Calibri" panose="020F0502020204030204" pitchFamily="34" charset="0"/>
              </a:rPr>
              <a:t>Gagner du temps, car tout est automatisé.</a:t>
            </a:r>
          </a:p>
          <a:p>
            <a:pPr>
              <a:lnSpc>
                <a:spcPct val="150000"/>
              </a:lnSpc>
            </a:pPr>
            <a:r>
              <a:rPr lang="fr-FR" sz="1800" b="0" i="0" dirty="0">
                <a:solidFill>
                  <a:schemeClr val="bg1"/>
                </a:solidFill>
                <a:effectLst/>
                <a:latin typeface="ArialMT"/>
              </a:rPr>
              <a:t>• </a:t>
            </a:r>
            <a:r>
              <a:rPr lang="fr-FR" sz="1800" b="0" i="0" dirty="0">
                <a:solidFill>
                  <a:schemeClr val="bg1"/>
                </a:solidFill>
                <a:effectLst/>
                <a:latin typeface="Calibri" panose="020F0502020204030204" pitchFamily="34" charset="0"/>
              </a:rPr>
              <a:t>Réduire le risque d’erreur, car il n’y a pas d’intervention humaine.</a:t>
            </a:r>
          </a:p>
          <a:p>
            <a:pPr>
              <a:lnSpc>
                <a:spcPct val="150000"/>
              </a:lnSpc>
            </a:pPr>
            <a:r>
              <a:rPr lang="fr-FR" sz="1800" b="0" i="0" dirty="0">
                <a:solidFill>
                  <a:schemeClr val="bg1"/>
                </a:solidFill>
                <a:effectLst/>
                <a:latin typeface="ArialMT"/>
              </a:rPr>
              <a:t>• </a:t>
            </a:r>
            <a:r>
              <a:rPr lang="fr-FR" sz="1800" b="0" i="0" dirty="0">
                <a:solidFill>
                  <a:schemeClr val="bg1"/>
                </a:solidFill>
                <a:effectLst/>
                <a:latin typeface="Calibri" panose="020F0502020204030204" pitchFamily="34" charset="0"/>
              </a:rPr>
              <a:t>Pérenniser la procédure, car on ne dépend pas du savoir d’un</a:t>
            </a:r>
          </a:p>
          <a:p>
            <a:pPr>
              <a:lnSpc>
                <a:spcPct val="150000"/>
              </a:lnSpc>
            </a:pPr>
            <a:r>
              <a:rPr lang="fr-FR" sz="1800" b="0" i="0" dirty="0">
                <a:solidFill>
                  <a:schemeClr val="bg1"/>
                </a:solidFill>
                <a:effectLst/>
                <a:latin typeface="Calibri" panose="020F0502020204030204" pitchFamily="34" charset="0"/>
              </a:rPr>
              <a:t>développeur, ni de ce qu’il a installé sur son ordinateur !</a:t>
            </a:r>
          </a:p>
          <a:p>
            <a:pPr>
              <a:lnSpc>
                <a:spcPct val="150000"/>
              </a:lnSpc>
            </a:pPr>
            <a:r>
              <a:rPr lang="fr-FR" sz="1800" b="0" i="0" dirty="0">
                <a:solidFill>
                  <a:schemeClr val="bg1"/>
                </a:solidFill>
                <a:effectLst/>
                <a:latin typeface="ArialMT"/>
              </a:rPr>
              <a:t>• </a:t>
            </a:r>
            <a:r>
              <a:rPr lang="fr-FR" sz="1800" b="0" i="0" dirty="0">
                <a:solidFill>
                  <a:schemeClr val="bg1"/>
                </a:solidFill>
                <a:effectLst/>
                <a:latin typeface="Calibri" panose="020F0502020204030204" pitchFamily="34" charset="0"/>
              </a:rPr>
              <a:t>Faciliter les tests et la recette, avec la mise à jour automatique des</a:t>
            </a:r>
          </a:p>
          <a:p>
            <a:pPr>
              <a:lnSpc>
                <a:spcPct val="150000"/>
              </a:lnSpc>
            </a:pPr>
            <a:r>
              <a:rPr lang="fr-FR" sz="1800" b="0" i="0" dirty="0">
                <a:solidFill>
                  <a:schemeClr val="bg1"/>
                </a:solidFill>
                <a:effectLst/>
                <a:latin typeface="Calibri" panose="020F0502020204030204" pitchFamily="34" charset="0"/>
              </a:rPr>
              <a:t>serveurs de test et la création d’un environnement de recette remis à</a:t>
            </a:r>
          </a:p>
          <a:p>
            <a:pPr>
              <a:lnSpc>
                <a:spcPct val="150000"/>
              </a:lnSpc>
            </a:pPr>
            <a:r>
              <a:rPr lang="fr-FR" sz="1800" b="0" i="0" dirty="0">
                <a:solidFill>
                  <a:schemeClr val="bg1"/>
                </a:solidFill>
                <a:effectLst/>
                <a:latin typeface="Calibri" panose="020F0502020204030204" pitchFamily="34" charset="0"/>
              </a:rPr>
              <a:t>zéro à chaque livraison.</a:t>
            </a:r>
          </a:p>
          <a:p>
            <a:pPr>
              <a:lnSpc>
                <a:spcPct val="150000"/>
              </a:lnSpc>
            </a:pPr>
            <a:r>
              <a:rPr lang="fr-FR" sz="1800" b="0" i="0" dirty="0">
                <a:solidFill>
                  <a:schemeClr val="bg1"/>
                </a:solidFill>
                <a:effectLst/>
                <a:latin typeface="ArialMT"/>
              </a:rPr>
              <a:t>• </a:t>
            </a:r>
            <a:r>
              <a:rPr lang="fr-FR" sz="1800" b="0" i="0" dirty="0">
                <a:solidFill>
                  <a:schemeClr val="bg1"/>
                </a:solidFill>
                <a:effectLst/>
                <a:latin typeface="Calibri" panose="020F0502020204030204" pitchFamily="34" charset="0"/>
              </a:rPr>
              <a:t>Maitriser les dépendances du projet.</a:t>
            </a:r>
          </a:p>
          <a:p>
            <a:pPr>
              <a:lnSpc>
                <a:spcPct val="150000"/>
              </a:lnSpc>
            </a:pPr>
            <a:r>
              <a:rPr lang="fr-FR" sz="1800" b="0" i="0" dirty="0">
                <a:solidFill>
                  <a:schemeClr val="bg1"/>
                </a:solidFill>
                <a:effectLst/>
                <a:latin typeface="ArialMT"/>
              </a:rPr>
              <a:t>• </a:t>
            </a:r>
            <a:r>
              <a:rPr lang="fr-FR" sz="1800" b="0" i="0" dirty="0">
                <a:solidFill>
                  <a:schemeClr val="bg1"/>
                </a:solidFill>
                <a:effectLst/>
                <a:latin typeface="Calibri" panose="020F0502020204030204" pitchFamily="34" charset="0"/>
              </a:rPr>
              <a:t>Améliorer la qualité des livrables.</a:t>
            </a:r>
            <a:r>
              <a:rPr lang="fr-FR" sz="2000" dirty="0">
                <a:solidFill>
                  <a:schemeClr val="bg1"/>
                </a:solidFill>
              </a:rPr>
              <a:t> </a:t>
            </a:r>
            <a:br>
              <a:rPr lang="fr-FR" sz="2000" dirty="0">
                <a:solidFill>
                  <a:schemeClr val="bg1"/>
                </a:solidFill>
              </a:rPr>
            </a:br>
            <a:endParaRPr lang="fr-FR" sz="2000" dirty="0">
              <a:solidFill>
                <a:schemeClr val="bg1"/>
              </a:solidFill>
            </a:endParaRPr>
          </a:p>
        </p:txBody>
      </p:sp>
    </p:spTree>
    <p:extLst>
      <p:ext uri="{BB962C8B-B14F-4D97-AF65-F5344CB8AC3E}">
        <p14:creationId xmlns:p14="http://schemas.microsoft.com/office/powerpoint/2010/main" val="16059700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mc:Choice xmlns:p14="http://schemas.microsoft.com/office/powerpoint/2010/main" Requires="p14">
          <p:contentPart p14:bwMode="auto" r:id="rId3">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p:pic>
            <p:nvPicPr>
              <p:cNvPr id="21" name="Encre 20">
                <a:extLst>
                  <a:ext uri="{FF2B5EF4-FFF2-40B4-BE49-F238E27FC236}">
                    <a16:creationId xmlns:a16="http://schemas.microsoft.com/office/drawing/2014/main" id="{0FE0BAE8-1A30-4F38-6546-D1BE99A6B8A0}"/>
                  </a:ext>
                </a:extLst>
              </p:cNvPr>
              <p:cNvPicPr/>
              <p:nvPr/>
            </p:nvPicPr>
            <p:blipFill>
              <a:blip r:embed="rId4"/>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83</a:t>
            </a:fld>
            <a:endParaRPr lang="fr-FR" b="1" dirty="0">
              <a:solidFill>
                <a:schemeClr val="tx2">
                  <a:lumMod val="10000"/>
                  <a:lumOff val="90000"/>
                </a:schemeClr>
              </a:solidFill>
            </a:endParaRPr>
          </a:p>
        </p:txBody>
      </p:sp>
      <mc:AlternateContent xmlns:mc="http://schemas.openxmlformats.org/markup-compatibility/2006">
        <mc:Choice xmlns:p14="http://schemas.microsoft.com/office/powerpoint/2010/main" Requires="p14">
          <p:contentPart p14:bwMode="auto" r:id="rId5">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p:pic>
            <p:nvPicPr>
              <p:cNvPr id="32" name="Encre 31">
                <a:extLst>
                  <a:ext uri="{FF2B5EF4-FFF2-40B4-BE49-F238E27FC236}">
                    <a16:creationId xmlns:a16="http://schemas.microsoft.com/office/drawing/2014/main" id="{0B3FB5B7-CA5D-9E93-566B-B018FF5AC323}"/>
                  </a:ext>
                </a:extLst>
              </p:cNvPr>
              <p:cNvPicPr/>
              <p:nvPr/>
            </p:nvPicPr>
            <p:blipFill>
              <a:blip r:embed="rId6"/>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00B050"/>
                </a:solidFill>
                <a:effectLst/>
                <a:latin typeface="Arial Black" panose="020B0A04020102020204" pitchFamily="34" charset="0"/>
                <a:ea typeface="Calibri" panose="020F0502020204030204" pitchFamily="34" charset="0"/>
                <a:cs typeface="Calibri" panose="020F0502020204030204" pitchFamily="34" charset="0"/>
              </a:rPr>
              <a:t>JENKIS</a:t>
            </a: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endParaRPr lang="fr-FR" sz="3000" dirty="0">
              <a:solidFill>
                <a:schemeClr val="bg1"/>
              </a:solidFill>
            </a:endParaRPr>
          </a:p>
        </p:txBody>
      </p:sp>
      <p:pic>
        <p:nvPicPr>
          <p:cNvPr id="9" name="Picture 12" descr="Jenkins white logo transparent PNG - StickPNG">
            <a:extLst>
              <a:ext uri="{FF2B5EF4-FFF2-40B4-BE49-F238E27FC236}">
                <a16:creationId xmlns:a16="http://schemas.microsoft.com/office/drawing/2014/main" id="{2F0EA59E-9C6E-27AB-CC04-E488086012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29190" y="208561"/>
            <a:ext cx="1558354" cy="6393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a:extLst>
              <a:ext uri="{FF2B5EF4-FFF2-40B4-BE49-F238E27FC236}">
                <a16:creationId xmlns:a16="http://schemas.microsoft.com/office/drawing/2014/main" id="{ECA7973E-903F-3920-578C-2131DF0956D5}"/>
              </a:ext>
            </a:extLst>
          </p:cNvPr>
          <p:cNvSpPr>
            <a:spLocks noChangeArrowheads="1"/>
          </p:cNvSpPr>
          <p:nvPr/>
        </p:nvSpPr>
        <p:spPr bwMode="auto">
          <a:xfrm>
            <a:off x="218460" y="1163734"/>
            <a:ext cx="11175606" cy="400110"/>
          </a:xfrm>
          <a:prstGeom prst="rect">
            <a:avLst/>
          </a:prstGeom>
          <a:solidFill>
            <a:srgbClr val="00B050"/>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
                <a:srgbClr val="002060"/>
              </a:buClr>
              <a:buSzTx/>
              <a:tabLst/>
            </a:pPr>
            <a:r>
              <a:rPr lang="fr-FR" altLang="fr-FR" sz="2000" dirty="0">
                <a:solidFill>
                  <a:schemeClr val="bg1"/>
                </a:solidFill>
                <a:latin typeface="+mn-lt"/>
              </a:rPr>
              <a:t>INTÉGRATION CONTINUE (</a:t>
            </a:r>
            <a:r>
              <a:rPr lang="fr-FR" altLang="fr-FR" sz="2000" b="1" dirty="0">
                <a:solidFill>
                  <a:schemeClr val="bg1"/>
                </a:solidFill>
                <a:latin typeface="+mn-lt"/>
              </a:rPr>
              <a:t>C</a:t>
            </a:r>
            <a:r>
              <a:rPr lang="fr-FR" altLang="fr-FR" sz="2000" dirty="0">
                <a:solidFill>
                  <a:schemeClr val="bg1"/>
                </a:solidFill>
                <a:latin typeface="+mn-lt"/>
              </a:rPr>
              <a:t>ONTINOUS </a:t>
            </a:r>
            <a:r>
              <a:rPr lang="fr-FR" altLang="fr-FR" sz="2000" b="1" dirty="0">
                <a:solidFill>
                  <a:schemeClr val="bg1"/>
                </a:solidFill>
                <a:latin typeface="+mn-lt"/>
              </a:rPr>
              <a:t>I</a:t>
            </a:r>
            <a:r>
              <a:rPr lang="fr-FR" altLang="fr-FR" sz="2000" dirty="0">
                <a:solidFill>
                  <a:schemeClr val="bg1"/>
                </a:solidFill>
                <a:latin typeface="+mn-lt"/>
              </a:rPr>
              <a:t>NTEGRATION)</a:t>
            </a:r>
          </a:p>
        </p:txBody>
      </p:sp>
      <p:sp>
        <p:nvSpPr>
          <p:cNvPr id="11" name="ZoneTexte 10">
            <a:extLst>
              <a:ext uri="{FF2B5EF4-FFF2-40B4-BE49-F238E27FC236}">
                <a16:creationId xmlns:a16="http://schemas.microsoft.com/office/drawing/2014/main" id="{CFB81AB1-6DCA-F959-E104-44C12F839EB8}"/>
              </a:ext>
            </a:extLst>
          </p:cNvPr>
          <p:cNvSpPr txBox="1"/>
          <p:nvPr/>
        </p:nvSpPr>
        <p:spPr>
          <a:xfrm>
            <a:off x="461169" y="1622912"/>
            <a:ext cx="7694194" cy="369332"/>
          </a:xfrm>
          <a:prstGeom prst="rect">
            <a:avLst/>
          </a:prstGeom>
          <a:noFill/>
        </p:spPr>
        <p:txBody>
          <a:bodyPr wrap="square">
            <a:spAutoFit/>
          </a:bodyPr>
          <a:lstStyle/>
          <a:p>
            <a:pPr>
              <a:buClr>
                <a:srgbClr val="FF0000"/>
              </a:buClr>
            </a:pPr>
            <a:r>
              <a:rPr lang="fr-FR" dirty="0">
                <a:solidFill>
                  <a:srgbClr val="FFFF00"/>
                </a:solidFill>
              </a:rPr>
              <a:t>Les bénéfices d’une usine logicielle</a:t>
            </a:r>
          </a:p>
        </p:txBody>
      </p:sp>
      <p:sp>
        <p:nvSpPr>
          <p:cNvPr id="4" name="ZoneTexte 3">
            <a:extLst>
              <a:ext uri="{FF2B5EF4-FFF2-40B4-BE49-F238E27FC236}">
                <a16:creationId xmlns:a16="http://schemas.microsoft.com/office/drawing/2014/main" id="{1E2D3693-2DD2-0F36-51EB-4AF994DE3E9D}"/>
              </a:ext>
            </a:extLst>
          </p:cNvPr>
          <p:cNvSpPr txBox="1"/>
          <p:nvPr/>
        </p:nvSpPr>
        <p:spPr>
          <a:xfrm>
            <a:off x="813317" y="2057410"/>
            <a:ext cx="9815362" cy="3741281"/>
          </a:xfrm>
          <a:prstGeom prst="rect">
            <a:avLst/>
          </a:prstGeom>
          <a:noFill/>
        </p:spPr>
        <p:txBody>
          <a:bodyPr wrap="square">
            <a:spAutoFit/>
          </a:bodyPr>
          <a:lstStyle/>
          <a:p>
            <a:pPr marL="342900" indent="-342900">
              <a:lnSpc>
                <a:spcPct val="150000"/>
              </a:lnSpc>
              <a:buFont typeface="Arial" panose="020B0604020202020204" pitchFamily="34" charset="0"/>
              <a:buChar char="•"/>
            </a:pPr>
            <a:r>
              <a:rPr lang="fr-FR" sz="2000" dirty="0">
                <a:solidFill>
                  <a:schemeClr val="bg1"/>
                </a:solidFill>
              </a:rPr>
              <a:t> Gagner du temps, car tout est automatisé. </a:t>
            </a:r>
          </a:p>
          <a:p>
            <a:pPr marL="342900" indent="-342900">
              <a:lnSpc>
                <a:spcPct val="150000"/>
              </a:lnSpc>
              <a:buFont typeface="Arial" panose="020B0604020202020204" pitchFamily="34" charset="0"/>
              <a:buChar char="•"/>
            </a:pPr>
            <a:r>
              <a:rPr lang="fr-FR" sz="2000" dirty="0">
                <a:solidFill>
                  <a:schemeClr val="bg1"/>
                </a:solidFill>
              </a:rPr>
              <a:t>Réduire le risque d’erreur, car il n’y a pas d’intervention humaine. </a:t>
            </a:r>
          </a:p>
          <a:p>
            <a:pPr marL="342900" indent="-342900">
              <a:lnSpc>
                <a:spcPct val="150000"/>
              </a:lnSpc>
              <a:buFont typeface="Arial" panose="020B0604020202020204" pitchFamily="34" charset="0"/>
              <a:buChar char="•"/>
            </a:pPr>
            <a:r>
              <a:rPr lang="fr-FR" sz="2000" dirty="0">
                <a:solidFill>
                  <a:schemeClr val="bg1"/>
                </a:solidFill>
              </a:rPr>
              <a:t>Pérenniser la procédure, car on ne dépend pas du savoir d’un développeur, ni de ce qu’il a installé sur son ordinateur ! </a:t>
            </a:r>
          </a:p>
          <a:p>
            <a:pPr marL="342900" indent="-342900">
              <a:lnSpc>
                <a:spcPct val="150000"/>
              </a:lnSpc>
              <a:buFont typeface="Arial" panose="020B0604020202020204" pitchFamily="34" charset="0"/>
              <a:buChar char="•"/>
            </a:pPr>
            <a:r>
              <a:rPr lang="fr-FR" sz="2000" dirty="0">
                <a:solidFill>
                  <a:schemeClr val="bg1"/>
                </a:solidFill>
              </a:rPr>
              <a:t>Faciliter les tests et la recette, avec la mise à jour automatique des serveurs de test et la création d’un environnement de recette remis à zéro à chaque livraison. </a:t>
            </a:r>
          </a:p>
          <a:p>
            <a:pPr marL="342900" indent="-342900">
              <a:lnSpc>
                <a:spcPct val="150000"/>
              </a:lnSpc>
              <a:buFont typeface="Arial" panose="020B0604020202020204" pitchFamily="34" charset="0"/>
              <a:buChar char="•"/>
            </a:pPr>
            <a:r>
              <a:rPr lang="fr-FR" sz="2000" dirty="0">
                <a:solidFill>
                  <a:schemeClr val="bg1"/>
                </a:solidFill>
              </a:rPr>
              <a:t>Maitriser les dépendances du projet. </a:t>
            </a:r>
          </a:p>
          <a:p>
            <a:pPr marL="342900" indent="-342900">
              <a:lnSpc>
                <a:spcPct val="150000"/>
              </a:lnSpc>
              <a:buFont typeface="Arial" panose="020B0604020202020204" pitchFamily="34" charset="0"/>
              <a:buChar char="•"/>
            </a:pPr>
            <a:r>
              <a:rPr lang="fr-FR" sz="2000" dirty="0">
                <a:solidFill>
                  <a:schemeClr val="bg1"/>
                </a:solidFill>
              </a:rPr>
              <a:t>Améliorer la qualité des livrables.</a:t>
            </a:r>
          </a:p>
        </p:txBody>
      </p:sp>
      <p:grpSp>
        <p:nvGrpSpPr>
          <p:cNvPr id="22" name="Groupe 21">
            <a:extLst>
              <a:ext uri="{FF2B5EF4-FFF2-40B4-BE49-F238E27FC236}">
                <a16:creationId xmlns:a16="http://schemas.microsoft.com/office/drawing/2014/main" id="{200F6D13-C46F-5F17-B093-11CECF233D03}"/>
              </a:ext>
            </a:extLst>
          </p:cNvPr>
          <p:cNvGrpSpPr/>
          <p:nvPr/>
        </p:nvGrpSpPr>
        <p:grpSpPr>
          <a:xfrm>
            <a:off x="10310720" y="1081230"/>
            <a:ext cx="1083346" cy="933220"/>
            <a:chOff x="5882938" y="1362139"/>
            <a:chExt cx="1810752" cy="1385056"/>
          </a:xfrm>
        </p:grpSpPr>
        <p:pic>
          <p:nvPicPr>
            <p:cNvPr id="12" name="Picture 8" descr="Developer - Free seo and web icons">
              <a:extLst>
                <a:ext uri="{FF2B5EF4-FFF2-40B4-BE49-F238E27FC236}">
                  <a16:creationId xmlns:a16="http://schemas.microsoft.com/office/drawing/2014/main" id="{2B2BC72C-6143-EB5E-AC27-BA7664CA2E1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10929" y="1362139"/>
              <a:ext cx="902368" cy="902368"/>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e 18">
              <a:extLst>
                <a:ext uri="{FF2B5EF4-FFF2-40B4-BE49-F238E27FC236}">
                  <a16:creationId xmlns:a16="http://schemas.microsoft.com/office/drawing/2014/main" id="{08FAF480-64C3-55A8-1582-A8BB350C770C}"/>
                </a:ext>
              </a:extLst>
            </p:cNvPr>
            <p:cNvGrpSpPr/>
            <p:nvPr/>
          </p:nvGrpSpPr>
          <p:grpSpPr>
            <a:xfrm>
              <a:off x="5882938" y="1573924"/>
              <a:ext cx="1810752" cy="1173271"/>
              <a:chOff x="1731265" y="1847395"/>
              <a:chExt cx="1810752" cy="1173271"/>
            </a:xfrm>
          </p:grpSpPr>
          <p:pic>
            <p:nvPicPr>
              <p:cNvPr id="7" name="Picture 8" descr="Developer - Free seo and web icons">
                <a:extLst>
                  <a:ext uri="{FF2B5EF4-FFF2-40B4-BE49-F238E27FC236}">
                    <a16:creationId xmlns:a16="http://schemas.microsoft.com/office/drawing/2014/main" id="{810063DD-A529-6003-FEFA-6481E6CA6A0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31265" y="1847395"/>
                <a:ext cx="902368" cy="90236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Developer - Free seo and web icons">
                <a:extLst>
                  <a:ext uri="{FF2B5EF4-FFF2-40B4-BE49-F238E27FC236}">
                    <a16:creationId xmlns:a16="http://schemas.microsoft.com/office/drawing/2014/main" id="{372FEC70-6771-58A2-A9E3-E03A78571DF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2716" y="2118298"/>
                <a:ext cx="902368" cy="90236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Developer - Free seo and web icons">
                <a:extLst>
                  <a:ext uri="{FF2B5EF4-FFF2-40B4-BE49-F238E27FC236}">
                    <a16:creationId xmlns:a16="http://schemas.microsoft.com/office/drawing/2014/main" id="{91FC38AC-6FC5-6594-7F5F-AC01B74747C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39649" y="1847395"/>
                <a:ext cx="902368" cy="902368"/>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5883554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mc:Choice xmlns:p14="http://schemas.microsoft.com/office/powerpoint/2010/main" Requires="p14">
          <p:contentPart p14:bwMode="auto" r:id="rId3">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p:pic>
            <p:nvPicPr>
              <p:cNvPr id="21" name="Encre 20">
                <a:extLst>
                  <a:ext uri="{FF2B5EF4-FFF2-40B4-BE49-F238E27FC236}">
                    <a16:creationId xmlns:a16="http://schemas.microsoft.com/office/drawing/2014/main" id="{0FE0BAE8-1A30-4F38-6546-D1BE99A6B8A0}"/>
                  </a:ext>
                </a:extLst>
              </p:cNvPr>
              <p:cNvPicPr/>
              <p:nvPr/>
            </p:nvPicPr>
            <p:blipFill>
              <a:blip r:embed="rId4"/>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84</a:t>
            </a:fld>
            <a:endParaRPr lang="fr-FR" b="1" dirty="0">
              <a:solidFill>
                <a:schemeClr val="tx2">
                  <a:lumMod val="10000"/>
                  <a:lumOff val="90000"/>
                </a:schemeClr>
              </a:solidFill>
            </a:endParaRPr>
          </a:p>
        </p:txBody>
      </p:sp>
      <mc:AlternateContent xmlns:mc="http://schemas.openxmlformats.org/markup-compatibility/2006">
        <mc:Choice xmlns:p14="http://schemas.microsoft.com/office/powerpoint/2010/main" Requires="p14">
          <p:contentPart p14:bwMode="auto" r:id="rId5">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p:pic>
            <p:nvPicPr>
              <p:cNvPr id="32" name="Encre 31">
                <a:extLst>
                  <a:ext uri="{FF2B5EF4-FFF2-40B4-BE49-F238E27FC236}">
                    <a16:creationId xmlns:a16="http://schemas.microsoft.com/office/drawing/2014/main" id="{0B3FB5B7-CA5D-9E93-566B-B018FF5AC323}"/>
                  </a:ext>
                </a:extLst>
              </p:cNvPr>
              <p:cNvPicPr/>
              <p:nvPr/>
            </p:nvPicPr>
            <p:blipFill>
              <a:blip r:embed="rId6"/>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00B050"/>
                </a:solidFill>
                <a:effectLst/>
                <a:latin typeface="Arial Black" panose="020B0A04020102020204" pitchFamily="34" charset="0"/>
                <a:ea typeface="Calibri" panose="020F0502020204030204" pitchFamily="34" charset="0"/>
                <a:cs typeface="Calibri" panose="020F0502020204030204" pitchFamily="34" charset="0"/>
              </a:rPr>
              <a:t>JENKIS</a:t>
            </a: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endParaRPr lang="fr-FR" sz="3000" dirty="0">
              <a:solidFill>
                <a:schemeClr val="bg1"/>
              </a:solidFill>
            </a:endParaRPr>
          </a:p>
        </p:txBody>
      </p:sp>
      <p:pic>
        <p:nvPicPr>
          <p:cNvPr id="9" name="Picture 12" descr="Jenkins white logo transparent PNG - StickPNG">
            <a:extLst>
              <a:ext uri="{FF2B5EF4-FFF2-40B4-BE49-F238E27FC236}">
                <a16:creationId xmlns:a16="http://schemas.microsoft.com/office/drawing/2014/main" id="{2F0EA59E-9C6E-27AB-CC04-E488086012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29190" y="208561"/>
            <a:ext cx="1558354" cy="6393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a:extLst>
              <a:ext uri="{FF2B5EF4-FFF2-40B4-BE49-F238E27FC236}">
                <a16:creationId xmlns:a16="http://schemas.microsoft.com/office/drawing/2014/main" id="{ECA7973E-903F-3920-578C-2131DF0956D5}"/>
              </a:ext>
            </a:extLst>
          </p:cNvPr>
          <p:cNvSpPr>
            <a:spLocks noChangeArrowheads="1"/>
          </p:cNvSpPr>
          <p:nvPr/>
        </p:nvSpPr>
        <p:spPr bwMode="auto">
          <a:xfrm>
            <a:off x="218460" y="1163734"/>
            <a:ext cx="11175606" cy="400110"/>
          </a:xfrm>
          <a:prstGeom prst="rect">
            <a:avLst/>
          </a:prstGeom>
          <a:solidFill>
            <a:srgbClr val="00B050"/>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
                <a:srgbClr val="002060"/>
              </a:buClr>
              <a:buSzTx/>
              <a:tabLst/>
            </a:pPr>
            <a:r>
              <a:rPr lang="fr-FR" altLang="fr-FR" sz="2000" dirty="0">
                <a:solidFill>
                  <a:schemeClr val="bg1"/>
                </a:solidFill>
                <a:latin typeface="+mn-lt"/>
              </a:rPr>
              <a:t>INTÉGRATION CONTINUE (</a:t>
            </a:r>
            <a:r>
              <a:rPr lang="fr-FR" altLang="fr-FR" sz="2000" b="1" dirty="0">
                <a:solidFill>
                  <a:schemeClr val="bg1"/>
                </a:solidFill>
                <a:latin typeface="+mn-lt"/>
              </a:rPr>
              <a:t>C</a:t>
            </a:r>
            <a:r>
              <a:rPr lang="fr-FR" altLang="fr-FR" sz="2000" dirty="0">
                <a:solidFill>
                  <a:schemeClr val="bg1"/>
                </a:solidFill>
                <a:latin typeface="+mn-lt"/>
              </a:rPr>
              <a:t>ONTINOUS </a:t>
            </a:r>
            <a:r>
              <a:rPr lang="fr-FR" altLang="fr-FR" sz="2000" b="1" dirty="0">
                <a:solidFill>
                  <a:schemeClr val="bg1"/>
                </a:solidFill>
                <a:latin typeface="+mn-lt"/>
              </a:rPr>
              <a:t>I</a:t>
            </a:r>
            <a:r>
              <a:rPr lang="fr-FR" altLang="fr-FR" sz="2000" dirty="0">
                <a:solidFill>
                  <a:schemeClr val="bg1"/>
                </a:solidFill>
                <a:latin typeface="+mn-lt"/>
              </a:rPr>
              <a:t>NTEGRATION)</a:t>
            </a:r>
          </a:p>
        </p:txBody>
      </p:sp>
      <p:sp>
        <p:nvSpPr>
          <p:cNvPr id="11" name="ZoneTexte 10">
            <a:extLst>
              <a:ext uri="{FF2B5EF4-FFF2-40B4-BE49-F238E27FC236}">
                <a16:creationId xmlns:a16="http://schemas.microsoft.com/office/drawing/2014/main" id="{CFB81AB1-6DCA-F959-E104-44C12F839EB8}"/>
              </a:ext>
            </a:extLst>
          </p:cNvPr>
          <p:cNvSpPr txBox="1"/>
          <p:nvPr/>
        </p:nvSpPr>
        <p:spPr>
          <a:xfrm>
            <a:off x="461169" y="1622912"/>
            <a:ext cx="7694194" cy="400110"/>
          </a:xfrm>
          <a:prstGeom prst="rect">
            <a:avLst/>
          </a:prstGeom>
          <a:noFill/>
        </p:spPr>
        <p:txBody>
          <a:bodyPr wrap="square">
            <a:spAutoFit/>
          </a:bodyPr>
          <a:lstStyle/>
          <a:p>
            <a:pPr>
              <a:buClr>
                <a:srgbClr val="FF0000"/>
              </a:buClr>
            </a:pPr>
            <a:r>
              <a:rPr lang="fr-FR" sz="2000" dirty="0">
                <a:solidFill>
                  <a:srgbClr val="FFFF00"/>
                </a:solidFill>
              </a:rPr>
              <a:t>Définition de l’intégration continue </a:t>
            </a:r>
          </a:p>
        </p:txBody>
      </p:sp>
      <p:grpSp>
        <p:nvGrpSpPr>
          <p:cNvPr id="22" name="Groupe 21">
            <a:extLst>
              <a:ext uri="{FF2B5EF4-FFF2-40B4-BE49-F238E27FC236}">
                <a16:creationId xmlns:a16="http://schemas.microsoft.com/office/drawing/2014/main" id="{200F6D13-C46F-5F17-B093-11CECF233D03}"/>
              </a:ext>
            </a:extLst>
          </p:cNvPr>
          <p:cNvGrpSpPr/>
          <p:nvPr/>
        </p:nvGrpSpPr>
        <p:grpSpPr>
          <a:xfrm>
            <a:off x="10310720" y="1081230"/>
            <a:ext cx="1083346" cy="933220"/>
            <a:chOff x="5882938" y="1362139"/>
            <a:chExt cx="1810752" cy="1385056"/>
          </a:xfrm>
        </p:grpSpPr>
        <p:pic>
          <p:nvPicPr>
            <p:cNvPr id="12" name="Picture 8" descr="Developer - Free seo and web icons">
              <a:extLst>
                <a:ext uri="{FF2B5EF4-FFF2-40B4-BE49-F238E27FC236}">
                  <a16:creationId xmlns:a16="http://schemas.microsoft.com/office/drawing/2014/main" id="{2B2BC72C-6143-EB5E-AC27-BA7664CA2E1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10929" y="1362139"/>
              <a:ext cx="902368" cy="902368"/>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e 18">
              <a:extLst>
                <a:ext uri="{FF2B5EF4-FFF2-40B4-BE49-F238E27FC236}">
                  <a16:creationId xmlns:a16="http://schemas.microsoft.com/office/drawing/2014/main" id="{08FAF480-64C3-55A8-1582-A8BB350C770C}"/>
                </a:ext>
              </a:extLst>
            </p:cNvPr>
            <p:cNvGrpSpPr/>
            <p:nvPr/>
          </p:nvGrpSpPr>
          <p:grpSpPr>
            <a:xfrm>
              <a:off x="5882938" y="1573924"/>
              <a:ext cx="1810752" cy="1173271"/>
              <a:chOff x="1731265" y="1847395"/>
              <a:chExt cx="1810752" cy="1173271"/>
            </a:xfrm>
          </p:grpSpPr>
          <p:pic>
            <p:nvPicPr>
              <p:cNvPr id="7" name="Picture 8" descr="Developer - Free seo and web icons">
                <a:extLst>
                  <a:ext uri="{FF2B5EF4-FFF2-40B4-BE49-F238E27FC236}">
                    <a16:creationId xmlns:a16="http://schemas.microsoft.com/office/drawing/2014/main" id="{810063DD-A529-6003-FEFA-6481E6CA6A0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31265" y="1847395"/>
                <a:ext cx="902368" cy="90236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Developer - Free seo and web icons">
                <a:extLst>
                  <a:ext uri="{FF2B5EF4-FFF2-40B4-BE49-F238E27FC236}">
                    <a16:creationId xmlns:a16="http://schemas.microsoft.com/office/drawing/2014/main" id="{372FEC70-6771-58A2-A9E3-E03A78571DF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2716" y="2118298"/>
                <a:ext cx="902368" cy="90236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Developer - Free seo and web icons">
                <a:extLst>
                  <a:ext uri="{FF2B5EF4-FFF2-40B4-BE49-F238E27FC236}">
                    <a16:creationId xmlns:a16="http://schemas.microsoft.com/office/drawing/2014/main" id="{91FC38AC-6FC5-6594-7F5F-AC01B74747C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39649" y="1847395"/>
                <a:ext cx="902368" cy="902368"/>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4" name="ZoneTexte 13">
            <a:extLst>
              <a:ext uri="{FF2B5EF4-FFF2-40B4-BE49-F238E27FC236}">
                <a16:creationId xmlns:a16="http://schemas.microsoft.com/office/drawing/2014/main" id="{8E90E2A4-9862-43E7-70A9-FC1261D767CF}"/>
              </a:ext>
            </a:extLst>
          </p:cNvPr>
          <p:cNvSpPr txBox="1"/>
          <p:nvPr/>
        </p:nvSpPr>
        <p:spPr>
          <a:xfrm>
            <a:off x="1008999" y="2051312"/>
            <a:ext cx="8736580" cy="3279616"/>
          </a:xfrm>
          <a:prstGeom prst="rect">
            <a:avLst/>
          </a:prstGeom>
          <a:noFill/>
        </p:spPr>
        <p:txBody>
          <a:bodyPr wrap="square">
            <a:spAutoFit/>
          </a:bodyPr>
          <a:lstStyle/>
          <a:p>
            <a:pPr algn="just">
              <a:lnSpc>
                <a:spcPct val="150000"/>
              </a:lnSpc>
              <a:buClr>
                <a:srgbClr val="FF0000"/>
              </a:buClr>
            </a:pPr>
            <a:r>
              <a:rPr lang="fr-FR" sz="2000" dirty="0">
                <a:solidFill>
                  <a:schemeClr val="bg1"/>
                </a:solidFill>
              </a:rPr>
              <a:t>« … une pratique de développement logiciel où les membres d’une équipe intègrent leur travail fréquemment, habituellement chacun au moins une fois par jour – ce qui entraine plusieurs intégrations par jour. Chaque intégration est validée par une construction ‘</a:t>
            </a:r>
            <a:r>
              <a:rPr lang="fr-FR" sz="2000" dirty="0" err="1">
                <a:solidFill>
                  <a:schemeClr val="bg1"/>
                </a:solidFill>
              </a:rPr>
              <a:t>build</a:t>
            </a:r>
            <a:r>
              <a:rPr lang="fr-FR" sz="2000" dirty="0">
                <a:solidFill>
                  <a:schemeClr val="bg1"/>
                </a:solidFill>
              </a:rPr>
              <a:t>’ automatique (ce qui inclut les tests) pour détecter les erreurs d’intégration aussi vite que possible ... »</a:t>
            </a:r>
          </a:p>
          <a:p>
            <a:pPr algn="r">
              <a:lnSpc>
                <a:spcPct val="150000"/>
              </a:lnSpc>
              <a:buClr>
                <a:srgbClr val="FF0000"/>
              </a:buClr>
            </a:pPr>
            <a:r>
              <a:rPr lang="fr-FR" sz="2000" dirty="0">
                <a:solidFill>
                  <a:schemeClr val="bg1"/>
                </a:solidFill>
              </a:rPr>
              <a:t> </a:t>
            </a:r>
            <a:r>
              <a:rPr lang="fr-FR" sz="2000" dirty="0">
                <a:solidFill>
                  <a:srgbClr val="FFFF00"/>
                </a:solidFill>
              </a:rPr>
              <a:t>Martin Fowler </a:t>
            </a:r>
            <a:br>
              <a:rPr lang="fr-FR" sz="2000" dirty="0">
                <a:solidFill>
                  <a:schemeClr val="bg1"/>
                </a:solidFill>
              </a:rPr>
            </a:br>
            <a:endParaRPr lang="fr-FR" sz="2000" dirty="0">
              <a:solidFill>
                <a:schemeClr val="bg1"/>
              </a:solidFill>
            </a:endParaRPr>
          </a:p>
        </p:txBody>
      </p:sp>
    </p:spTree>
    <p:extLst>
      <p:ext uri="{BB962C8B-B14F-4D97-AF65-F5344CB8AC3E}">
        <p14:creationId xmlns:p14="http://schemas.microsoft.com/office/powerpoint/2010/main" val="16729558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mc:Choice xmlns:p14="http://schemas.microsoft.com/office/powerpoint/2010/main" Requires="p14">
          <p:contentPart p14:bwMode="auto" r:id="rId3">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p:pic>
            <p:nvPicPr>
              <p:cNvPr id="21" name="Encre 20">
                <a:extLst>
                  <a:ext uri="{FF2B5EF4-FFF2-40B4-BE49-F238E27FC236}">
                    <a16:creationId xmlns:a16="http://schemas.microsoft.com/office/drawing/2014/main" id="{0FE0BAE8-1A30-4F38-6546-D1BE99A6B8A0}"/>
                  </a:ext>
                </a:extLst>
              </p:cNvPr>
              <p:cNvPicPr/>
              <p:nvPr/>
            </p:nvPicPr>
            <p:blipFill>
              <a:blip r:embed="rId4"/>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06/06/2024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85</a:t>
            </a:fld>
            <a:endParaRPr lang="fr-FR" b="1" dirty="0">
              <a:solidFill>
                <a:schemeClr val="tx2">
                  <a:lumMod val="10000"/>
                  <a:lumOff val="90000"/>
                </a:schemeClr>
              </a:solidFill>
            </a:endParaRPr>
          </a:p>
        </p:txBody>
      </p:sp>
      <mc:AlternateContent xmlns:mc="http://schemas.openxmlformats.org/markup-compatibility/2006">
        <mc:Choice xmlns:p14="http://schemas.microsoft.com/office/powerpoint/2010/main" Requires="p14">
          <p:contentPart p14:bwMode="auto" r:id="rId5">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p:pic>
            <p:nvPicPr>
              <p:cNvPr id="32" name="Encre 31">
                <a:extLst>
                  <a:ext uri="{FF2B5EF4-FFF2-40B4-BE49-F238E27FC236}">
                    <a16:creationId xmlns:a16="http://schemas.microsoft.com/office/drawing/2014/main" id="{0B3FB5B7-CA5D-9E93-566B-B018FF5AC323}"/>
                  </a:ext>
                </a:extLst>
              </p:cNvPr>
              <p:cNvPicPr/>
              <p:nvPr/>
            </p:nvPicPr>
            <p:blipFill>
              <a:blip r:embed="rId6"/>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00B050"/>
                </a:solidFill>
                <a:effectLst/>
                <a:latin typeface="Arial Black" panose="020B0A04020102020204" pitchFamily="34" charset="0"/>
                <a:ea typeface="Calibri" panose="020F0502020204030204" pitchFamily="34" charset="0"/>
                <a:cs typeface="Calibri" panose="020F0502020204030204" pitchFamily="34" charset="0"/>
              </a:rPr>
              <a:t>JENKIS</a:t>
            </a: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endParaRPr lang="fr-FR" sz="3000" dirty="0">
              <a:solidFill>
                <a:schemeClr val="bg1"/>
              </a:solidFill>
            </a:endParaRPr>
          </a:p>
        </p:txBody>
      </p:sp>
      <p:pic>
        <p:nvPicPr>
          <p:cNvPr id="9" name="Picture 12" descr="Jenkins white logo transparent PNG - StickPNG">
            <a:extLst>
              <a:ext uri="{FF2B5EF4-FFF2-40B4-BE49-F238E27FC236}">
                <a16:creationId xmlns:a16="http://schemas.microsoft.com/office/drawing/2014/main" id="{2F0EA59E-9C6E-27AB-CC04-E488086012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29190" y="208561"/>
            <a:ext cx="1558354" cy="6393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a:extLst>
              <a:ext uri="{FF2B5EF4-FFF2-40B4-BE49-F238E27FC236}">
                <a16:creationId xmlns:a16="http://schemas.microsoft.com/office/drawing/2014/main" id="{ECA7973E-903F-3920-578C-2131DF0956D5}"/>
              </a:ext>
            </a:extLst>
          </p:cNvPr>
          <p:cNvSpPr>
            <a:spLocks noChangeArrowheads="1"/>
          </p:cNvSpPr>
          <p:nvPr/>
        </p:nvSpPr>
        <p:spPr bwMode="auto">
          <a:xfrm>
            <a:off x="218460" y="1163734"/>
            <a:ext cx="11175606" cy="400110"/>
          </a:xfrm>
          <a:prstGeom prst="rect">
            <a:avLst/>
          </a:prstGeom>
          <a:solidFill>
            <a:srgbClr val="00B050"/>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
                <a:srgbClr val="002060"/>
              </a:buClr>
              <a:buSzTx/>
              <a:tabLst/>
            </a:pPr>
            <a:r>
              <a:rPr lang="fr-FR" altLang="fr-FR" sz="2000" dirty="0">
                <a:solidFill>
                  <a:schemeClr val="bg1"/>
                </a:solidFill>
                <a:latin typeface="+mn-lt"/>
              </a:rPr>
              <a:t>INTÉGRATION CONTINUE (</a:t>
            </a:r>
            <a:r>
              <a:rPr lang="fr-FR" altLang="fr-FR" sz="2000" b="1" dirty="0">
                <a:solidFill>
                  <a:schemeClr val="bg1"/>
                </a:solidFill>
                <a:latin typeface="+mn-lt"/>
              </a:rPr>
              <a:t>C</a:t>
            </a:r>
            <a:r>
              <a:rPr lang="fr-FR" altLang="fr-FR" sz="2000" dirty="0">
                <a:solidFill>
                  <a:schemeClr val="bg1"/>
                </a:solidFill>
                <a:latin typeface="+mn-lt"/>
              </a:rPr>
              <a:t>ONTINOUS </a:t>
            </a:r>
            <a:r>
              <a:rPr lang="fr-FR" altLang="fr-FR" sz="2000" b="1" dirty="0">
                <a:solidFill>
                  <a:schemeClr val="bg1"/>
                </a:solidFill>
                <a:latin typeface="+mn-lt"/>
              </a:rPr>
              <a:t>I</a:t>
            </a:r>
            <a:r>
              <a:rPr lang="fr-FR" altLang="fr-FR" sz="2000" dirty="0">
                <a:solidFill>
                  <a:schemeClr val="bg1"/>
                </a:solidFill>
                <a:latin typeface="+mn-lt"/>
              </a:rPr>
              <a:t>NTEGRATION)</a:t>
            </a:r>
          </a:p>
        </p:txBody>
      </p:sp>
      <p:sp>
        <p:nvSpPr>
          <p:cNvPr id="11" name="ZoneTexte 10">
            <a:extLst>
              <a:ext uri="{FF2B5EF4-FFF2-40B4-BE49-F238E27FC236}">
                <a16:creationId xmlns:a16="http://schemas.microsoft.com/office/drawing/2014/main" id="{CFB81AB1-6DCA-F959-E104-44C12F839EB8}"/>
              </a:ext>
            </a:extLst>
          </p:cNvPr>
          <p:cNvSpPr txBox="1"/>
          <p:nvPr/>
        </p:nvSpPr>
        <p:spPr>
          <a:xfrm>
            <a:off x="461169" y="1622912"/>
            <a:ext cx="7694194" cy="400110"/>
          </a:xfrm>
          <a:prstGeom prst="rect">
            <a:avLst/>
          </a:prstGeom>
          <a:noFill/>
        </p:spPr>
        <p:txBody>
          <a:bodyPr wrap="square">
            <a:spAutoFit/>
          </a:bodyPr>
          <a:lstStyle/>
          <a:p>
            <a:pPr>
              <a:buClr>
                <a:srgbClr val="FF0000"/>
              </a:buClr>
            </a:pPr>
            <a:r>
              <a:rPr lang="fr-FR" sz="2000" dirty="0">
                <a:solidFill>
                  <a:srgbClr val="FFFF00"/>
                </a:solidFill>
              </a:rPr>
              <a:t>Définition de l’intégration continue </a:t>
            </a:r>
          </a:p>
        </p:txBody>
      </p:sp>
      <p:grpSp>
        <p:nvGrpSpPr>
          <p:cNvPr id="22" name="Groupe 21">
            <a:extLst>
              <a:ext uri="{FF2B5EF4-FFF2-40B4-BE49-F238E27FC236}">
                <a16:creationId xmlns:a16="http://schemas.microsoft.com/office/drawing/2014/main" id="{200F6D13-C46F-5F17-B093-11CECF233D03}"/>
              </a:ext>
            </a:extLst>
          </p:cNvPr>
          <p:cNvGrpSpPr/>
          <p:nvPr/>
        </p:nvGrpSpPr>
        <p:grpSpPr>
          <a:xfrm>
            <a:off x="10310720" y="1081230"/>
            <a:ext cx="1083346" cy="933220"/>
            <a:chOff x="5882938" y="1362139"/>
            <a:chExt cx="1810752" cy="1385056"/>
          </a:xfrm>
        </p:grpSpPr>
        <p:pic>
          <p:nvPicPr>
            <p:cNvPr id="12" name="Picture 8" descr="Developer - Free seo and web icons">
              <a:extLst>
                <a:ext uri="{FF2B5EF4-FFF2-40B4-BE49-F238E27FC236}">
                  <a16:creationId xmlns:a16="http://schemas.microsoft.com/office/drawing/2014/main" id="{2B2BC72C-6143-EB5E-AC27-BA7664CA2E1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10929" y="1362139"/>
              <a:ext cx="902368" cy="902368"/>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e 18">
              <a:extLst>
                <a:ext uri="{FF2B5EF4-FFF2-40B4-BE49-F238E27FC236}">
                  <a16:creationId xmlns:a16="http://schemas.microsoft.com/office/drawing/2014/main" id="{08FAF480-64C3-55A8-1582-A8BB350C770C}"/>
                </a:ext>
              </a:extLst>
            </p:cNvPr>
            <p:cNvGrpSpPr/>
            <p:nvPr/>
          </p:nvGrpSpPr>
          <p:grpSpPr>
            <a:xfrm>
              <a:off x="5882938" y="1573924"/>
              <a:ext cx="1810752" cy="1173271"/>
              <a:chOff x="1731265" y="1847395"/>
              <a:chExt cx="1810752" cy="1173271"/>
            </a:xfrm>
          </p:grpSpPr>
          <p:pic>
            <p:nvPicPr>
              <p:cNvPr id="7" name="Picture 8" descr="Developer - Free seo and web icons">
                <a:extLst>
                  <a:ext uri="{FF2B5EF4-FFF2-40B4-BE49-F238E27FC236}">
                    <a16:creationId xmlns:a16="http://schemas.microsoft.com/office/drawing/2014/main" id="{810063DD-A529-6003-FEFA-6481E6CA6A0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31265" y="1847395"/>
                <a:ext cx="902368" cy="90236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Developer - Free seo and web icons">
                <a:extLst>
                  <a:ext uri="{FF2B5EF4-FFF2-40B4-BE49-F238E27FC236}">
                    <a16:creationId xmlns:a16="http://schemas.microsoft.com/office/drawing/2014/main" id="{372FEC70-6771-58A2-A9E3-E03A78571DF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2716" y="2118298"/>
                <a:ext cx="902368" cy="90236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Developer - Free seo and web icons">
                <a:extLst>
                  <a:ext uri="{FF2B5EF4-FFF2-40B4-BE49-F238E27FC236}">
                    <a16:creationId xmlns:a16="http://schemas.microsoft.com/office/drawing/2014/main" id="{91FC38AC-6FC5-6594-7F5F-AC01B74747C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39649" y="1847395"/>
                <a:ext cx="902368" cy="902368"/>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4" name="ZoneTexte 13">
            <a:extLst>
              <a:ext uri="{FF2B5EF4-FFF2-40B4-BE49-F238E27FC236}">
                <a16:creationId xmlns:a16="http://schemas.microsoft.com/office/drawing/2014/main" id="{8E90E2A4-9862-43E7-70A9-FC1261D767CF}"/>
              </a:ext>
            </a:extLst>
          </p:cNvPr>
          <p:cNvSpPr txBox="1"/>
          <p:nvPr/>
        </p:nvSpPr>
        <p:spPr>
          <a:xfrm>
            <a:off x="1008999" y="2051312"/>
            <a:ext cx="8736580" cy="3279616"/>
          </a:xfrm>
          <a:prstGeom prst="rect">
            <a:avLst/>
          </a:prstGeom>
          <a:noFill/>
        </p:spPr>
        <p:txBody>
          <a:bodyPr wrap="square">
            <a:spAutoFit/>
          </a:bodyPr>
          <a:lstStyle/>
          <a:p>
            <a:pPr algn="just">
              <a:lnSpc>
                <a:spcPct val="150000"/>
              </a:lnSpc>
              <a:buClr>
                <a:srgbClr val="FF0000"/>
              </a:buClr>
            </a:pPr>
            <a:r>
              <a:rPr lang="fr-FR" sz="2000" dirty="0">
                <a:solidFill>
                  <a:schemeClr val="bg1"/>
                </a:solidFill>
              </a:rPr>
              <a:t>« … une pratique de développement logiciel où les membres d’une équipe intègrent leur travail fréquemment, habituellement chacun au moins une fois par jour – ce qui entraine plusieurs intégrations par jour. Chaque intégration est validée par une construction ‘</a:t>
            </a:r>
            <a:r>
              <a:rPr lang="fr-FR" sz="2000" dirty="0" err="1">
                <a:solidFill>
                  <a:schemeClr val="bg1"/>
                </a:solidFill>
              </a:rPr>
              <a:t>build</a:t>
            </a:r>
            <a:r>
              <a:rPr lang="fr-FR" sz="2000" dirty="0">
                <a:solidFill>
                  <a:schemeClr val="bg1"/>
                </a:solidFill>
              </a:rPr>
              <a:t>’ automatique (ce qui inclut les tests) pour détecter les erreurs d’intégration aussi vite que possible ... »</a:t>
            </a:r>
          </a:p>
          <a:p>
            <a:pPr algn="r">
              <a:lnSpc>
                <a:spcPct val="150000"/>
              </a:lnSpc>
              <a:buClr>
                <a:srgbClr val="FF0000"/>
              </a:buClr>
            </a:pPr>
            <a:r>
              <a:rPr lang="fr-FR" sz="2000" dirty="0">
                <a:solidFill>
                  <a:schemeClr val="bg1"/>
                </a:solidFill>
              </a:rPr>
              <a:t> </a:t>
            </a:r>
            <a:r>
              <a:rPr lang="fr-FR" sz="2000" dirty="0">
                <a:solidFill>
                  <a:srgbClr val="FFFF00"/>
                </a:solidFill>
              </a:rPr>
              <a:t>Martin Fowler </a:t>
            </a:r>
            <a:br>
              <a:rPr lang="fr-FR" sz="2000" dirty="0">
                <a:solidFill>
                  <a:schemeClr val="bg1"/>
                </a:solidFill>
              </a:rPr>
            </a:br>
            <a:endParaRPr lang="fr-FR" sz="2000" dirty="0">
              <a:solidFill>
                <a:schemeClr val="bg1"/>
              </a:solidFill>
            </a:endParaRPr>
          </a:p>
        </p:txBody>
      </p:sp>
    </p:spTree>
    <p:extLst>
      <p:ext uri="{BB962C8B-B14F-4D97-AF65-F5344CB8AC3E}">
        <p14:creationId xmlns:p14="http://schemas.microsoft.com/office/powerpoint/2010/main" val="320863481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mc:Choice xmlns:p14="http://schemas.microsoft.com/office/powerpoint/2010/main" Requires="p14">
          <p:contentPart p14:bwMode="auto" r:id="rId3">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p:pic>
            <p:nvPicPr>
              <p:cNvPr id="21" name="Encre 20">
                <a:extLst>
                  <a:ext uri="{FF2B5EF4-FFF2-40B4-BE49-F238E27FC236}">
                    <a16:creationId xmlns:a16="http://schemas.microsoft.com/office/drawing/2014/main" id="{0FE0BAE8-1A30-4F38-6546-D1BE99A6B8A0}"/>
                  </a:ext>
                </a:extLst>
              </p:cNvPr>
              <p:cNvPicPr/>
              <p:nvPr/>
            </p:nvPicPr>
            <p:blipFill>
              <a:blip r:embed="rId4"/>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06/06/2024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86</a:t>
            </a:fld>
            <a:endParaRPr lang="fr-FR" b="1" dirty="0">
              <a:solidFill>
                <a:schemeClr val="tx2">
                  <a:lumMod val="10000"/>
                  <a:lumOff val="90000"/>
                </a:schemeClr>
              </a:solidFill>
            </a:endParaRPr>
          </a:p>
        </p:txBody>
      </p:sp>
      <mc:AlternateContent xmlns:mc="http://schemas.openxmlformats.org/markup-compatibility/2006">
        <mc:Choice xmlns:p14="http://schemas.microsoft.com/office/powerpoint/2010/main" Requires="p14">
          <p:contentPart p14:bwMode="auto" r:id="rId5">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p:pic>
            <p:nvPicPr>
              <p:cNvPr id="32" name="Encre 31">
                <a:extLst>
                  <a:ext uri="{FF2B5EF4-FFF2-40B4-BE49-F238E27FC236}">
                    <a16:creationId xmlns:a16="http://schemas.microsoft.com/office/drawing/2014/main" id="{0B3FB5B7-CA5D-9E93-566B-B018FF5AC323}"/>
                  </a:ext>
                </a:extLst>
              </p:cNvPr>
              <p:cNvPicPr/>
              <p:nvPr/>
            </p:nvPicPr>
            <p:blipFill>
              <a:blip r:embed="rId6"/>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00B050"/>
                </a:solidFill>
                <a:effectLst/>
                <a:latin typeface="Arial Black" panose="020B0A04020102020204" pitchFamily="34" charset="0"/>
                <a:ea typeface="Calibri" panose="020F0502020204030204" pitchFamily="34" charset="0"/>
                <a:cs typeface="Calibri" panose="020F0502020204030204" pitchFamily="34" charset="0"/>
              </a:rPr>
              <a:t>JENKIS</a:t>
            </a: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endParaRPr lang="fr-FR" sz="3000" dirty="0">
              <a:solidFill>
                <a:schemeClr val="bg1"/>
              </a:solidFill>
            </a:endParaRPr>
          </a:p>
        </p:txBody>
      </p:sp>
      <p:pic>
        <p:nvPicPr>
          <p:cNvPr id="9" name="Picture 12" descr="Jenkins white logo transparent PNG - StickPNG">
            <a:extLst>
              <a:ext uri="{FF2B5EF4-FFF2-40B4-BE49-F238E27FC236}">
                <a16:creationId xmlns:a16="http://schemas.microsoft.com/office/drawing/2014/main" id="{2F0EA59E-9C6E-27AB-CC04-E488086012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29190" y="208561"/>
            <a:ext cx="1558354" cy="6393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a:extLst>
              <a:ext uri="{FF2B5EF4-FFF2-40B4-BE49-F238E27FC236}">
                <a16:creationId xmlns:a16="http://schemas.microsoft.com/office/drawing/2014/main" id="{ECA7973E-903F-3920-578C-2131DF0956D5}"/>
              </a:ext>
            </a:extLst>
          </p:cNvPr>
          <p:cNvSpPr>
            <a:spLocks noChangeArrowheads="1"/>
          </p:cNvSpPr>
          <p:nvPr/>
        </p:nvSpPr>
        <p:spPr bwMode="auto">
          <a:xfrm>
            <a:off x="218460" y="1163734"/>
            <a:ext cx="11175606" cy="400110"/>
          </a:xfrm>
          <a:prstGeom prst="rect">
            <a:avLst/>
          </a:prstGeom>
          <a:solidFill>
            <a:srgbClr val="00B050"/>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
                <a:srgbClr val="002060"/>
              </a:buClr>
              <a:buSzTx/>
              <a:tabLst/>
            </a:pPr>
            <a:r>
              <a:rPr lang="fr-FR" altLang="fr-FR" sz="2000" dirty="0">
                <a:solidFill>
                  <a:schemeClr val="bg1"/>
                </a:solidFill>
                <a:latin typeface="+mn-lt"/>
              </a:rPr>
              <a:t>INTÉGRATION CONTINUE (</a:t>
            </a:r>
            <a:r>
              <a:rPr lang="fr-FR" altLang="fr-FR" sz="2000" b="1" dirty="0">
                <a:solidFill>
                  <a:schemeClr val="bg1"/>
                </a:solidFill>
                <a:latin typeface="+mn-lt"/>
              </a:rPr>
              <a:t>C</a:t>
            </a:r>
            <a:r>
              <a:rPr lang="fr-FR" altLang="fr-FR" sz="2000" dirty="0">
                <a:solidFill>
                  <a:schemeClr val="bg1"/>
                </a:solidFill>
                <a:latin typeface="+mn-lt"/>
              </a:rPr>
              <a:t>ONTINOUS </a:t>
            </a:r>
            <a:r>
              <a:rPr lang="fr-FR" altLang="fr-FR" sz="2000" b="1" dirty="0">
                <a:solidFill>
                  <a:schemeClr val="bg1"/>
                </a:solidFill>
                <a:latin typeface="+mn-lt"/>
              </a:rPr>
              <a:t>I</a:t>
            </a:r>
            <a:r>
              <a:rPr lang="fr-FR" altLang="fr-FR" sz="2000" dirty="0">
                <a:solidFill>
                  <a:schemeClr val="bg1"/>
                </a:solidFill>
                <a:latin typeface="+mn-lt"/>
              </a:rPr>
              <a:t>NTEGRATION)</a:t>
            </a:r>
          </a:p>
        </p:txBody>
      </p:sp>
      <p:sp>
        <p:nvSpPr>
          <p:cNvPr id="11" name="ZoneTexte 10">
            <a:extLst>
              <a:ext uri="{FF2B5EF4-FFF2-40B4-BE49-F238E27FC236}">
                <a16:creationId xmlns:a16="http://schemas.microsoft.com/office/drawing/2014/main" id="{CFB81AB1-6DCA-F959-E104-44C12F839EB8}"/>
              </a:ext>
            </a:extLst>
          </p:cNvPr>
          <p:cNvSpPr txBox="1"/>
          <p:nvPr/>
        </p:nvSpPr>
        <p:spPr>
          <a:xfrm>
            <a:off x="461169" y="1622912"/>
            <a:ext cx="7694194" cy="400110"/>
          </a:xfrm>
          <a:prstGeom prst="rect">
            <a:avLst/>
          </a:prstGeom>
          <a:noFill/>
        </p:spPr>
        <p:txBody>
          <a:bodyPr wrap="square">
            <a:spAutoFit/>
          </a:bodyPr>
          <a:lstStyle/>
          <a:p>
            <a:pPr>
              <a:buClr>
                <a:srgbClr val="FF0000"/>
              </a:buClr>
            </a:pPr>
            <a:r>
              <a:rPr lang="fr-FR" sz="2000" b="0" i="0" dirty="0">
                <a:solidFill>
                  <a:srgbClr val="FFFF00"/>
                </a:solidFill>
                <a:effectLst/>
              </a:rPr>
              <a:t>Les principes de l’intégration continue</a:t>
            </a:r>
            <a:r>
              <a:rPr lang="fr-FR" sz="2000" dirty="0">
                <a:solidFill>
                  <a:srgbClr val="FFFF00"/>
                </a:solidFill>
              </a:rPr>
              <a:t> </a:t>
            </a:r>
          </a:p>
        </p:txBody>
      </p:sp>
      <p:sp>
        <p:nvSpPr>
          <p:cNvPr id="14" name="ZoneTexte 13">
            <a:extLst>
              <a:ext uri="{FF2B5EF4-FFF2-40B4-BE49-F238E27FC236}">
                <a16:creationId xmlns:a16="http://schemas.microsoft.com/office/drawing/2014/main" id="{8E90E2A4-9862-43E7-70A9-FC1261D767CF}"/>
              </a:ext>
            </a:extLst>
          </p:cNvPr>
          <p:cNvSpPr txBox="1"/>
          <p:nvPr/>
        </p:nvSpPr>
        <p:spPr>
          <a:xfrm>
            <a:off x="461169" y="2070941"/>
            <a:ext cx="6624803" cy="1477328"/>
          </a:xfrm>
          <a:prstGeom prst="rect">
            <a:avLst/>
          </a:prstGeom>
          <a:noFill/>
        </p:spPr>
        <p:txBody>
          <a:bodyPr wrap="square">
            <a:spAutoFit/>
          </a:bodyPr>
          <a:lstStyle/>
          <a:p>
            <a:pPr marL="342900" indent="-342900">
              <a:lnSpc>
                <a:spcPct val="150000"/>
              </a:lnSpc>
              <a:buFont typeface="Wingdings" panose="05000000000000000000" pitchFamily="2" charset="2"/>
              <a:buChar char="§"/>
            </a:pPr>
            <a:r>
              <a:rPr lang="fr-FR" sz="2000" dirty="0">
                <a:solidFill>
                  <a:schemeClr val="bg1"/>
                </a:solidFill>
              </a:rPr>
              <a:t>Gestion centralisée du code source</a:t>
            </a:r>
          </a:p>
          <a:p>
            <a:pPr marL="800100" lvl="1" indent="-342900">
              <a:buFont typeface="Arial" panose="020B0604020202020204" pitchFamily="34" charset="0"/>
              <a:buChar char="•"/>
            </a:pPr>
            <a:r>
              <a:rPr lang="fr-FR" sz="2000" dirty="0">
                <a:solidFill>
                  <a:schemeClr val="bg1"/>
                </a:solidFill>
              </a:rPr>
              <a:t>Maintenir un dépôt unique de code source.</a:t>
            </a:r>
          </a:p>
          <a:p>
            <a:pPr marL="800100" lvl="1" indent="-342900">
              <a:buFont typeface="Arial" panose="020B0604020202020204" pitchFamily="34" charset="0"/>
              <a:buChar char="•"/>
            </a:pPr>
            <a:r>
              <a:rPr lang="fr-FR" sz="2000" dirty="0">
                <a:solidFill>
                  <a:schemeClr val="bg1"/>
                </a:solidFill>
              </a:rPr>
              <a:t>Le code source est partagé entre les membres de l’équipe via un outil de gestion de source. </a:t>
            </a:r>
          </a:p>
        </p:txBody>
      </p:sp>
      <p:pic>
        <p:nvPicPr>
          <p:cNvPr id="4" name="Image 3">
            <a:extLst>
              <a:ext uri="{FF2B5EF4-FFF2-40B4-BE49-F238E27FC236}">
                <a16:creationId xmlns:a16="http://schemas.microsoft.com/office/drawing/2014/main" id="{667E147C-5C80-4CC4-24D0-3BB1C2F37CAA}"/>
              </a:ext>
            </a:extLst>
          </p:cNvPr>
          <p:cNvPicPr>
            <a:picLocks noChangeAspect="1"/>
          </p:cNvPicPr>
          <p:nvPr/>
        </p:nvPicPr>
        <p:blipFill>
          <a:blip r:embed="rId8"/>
          <a:stretch>
            <a:fillRect/>
          </a:stretch>
        </p:blipFill>
        <p:spPr>
          <a:xfrm>
            <a:off x="7085972" y="2082666"/>
            <a:ext cx="1947612" cy="1686076"/>
          </a:xfrm>
          <a:prstGeom prst="rect">
            <a:avLst/>
          </a:prstGeom>
        </p:spPr>
      </p:pic>
      <p:pic>
        <p:nvPicPr>
          <p:cNvPr id="16" name="Image 15">
            <a:extLst>
              <a:ext uri="{FF2B5EF4-FFF2-40B4-BE49-F238E27FC236}">
                <a16:creationId xmlns:a16="http://schemas.microsoft.com/office/drawing/2014/main" id="{1AD9C5E6-0605-9289-F47F-3EFDF2820CC8}"/>
              </a:ext>
            </a:extLst>
          </p:cNvPr>
          <p:cNvPicPr>
            <a:picLocks noChangeAspect="1"/>
          </p:cNvPicPr>
          <p:nvPr/>
        </p:nvPicPr>
        <p:blipFill>
          <a:blip r:embed="rId9"/>
          <a:stretch>
            <a:fillRect/>
          </a:stretch>
        </p:blipFill>
        <p:spPr>
          <a:xfrm>
            <a:off x="9272433" y="2097952"/>
            <a:ext cx="2186515" cy="1655505"/>
          </a:xfrm>
          <a:prstGeom prst="rect">
            <a:avLst/>
          </a:prstGeom>
        </p:spPr>
      </p:pic>
      <p:sp>
        <p:nvSpPr>
          <p:cNvPr id="18" name="ZoneTexte 17">
            <a:extLst>
              <a:ext uri="{FF2B5EF4-FFF2-40B4-BE49-F238E27FC236}">
                <a16:creationId xmlns:a16="http://schemas.microsoft.com/office/drawing/2014/main" id="{50396079-01A9-B346-2C9A-D62CA3BC2C6E}"/>
              </a:ext>
            </a:extLst>
          </p:cNvPr>
          <p:cNvSpPr txBox="1"/>
          <p:nvPr/>
        </p:nvSpPr>
        <p:spPr>
          <a:xfrm>
            <a:off x="461169" y="3803927"/>
            <a:ext cx="9999566" cy="2862322"/>
          </a:xfrm>
          <a:prstGeom prst="rect">
            <a:avLst/>
          </a:prstGeom>
          <a:noFill/>
        </p:spPr>
        <p:txBody>
          <a:bodyPr wrap="square">
            <a:spAutoFit/>
          </a:bodyPr>
          <a:lstStyle/>
          <a:p>
            <a:pPr marL="342900" indent="-342900">
              <a:buFont typeface="Wingdings" panose="05000000000000000000" pitchFamily="2" charset="2"/>
              <a:buChar char="§"/>
            </a:pPr>
            <a:r>
              <a:rPr lang="fr-FR" sz="2000" dirty="0">
                <a:solidFill>
                  <a:schemeClr val="bg1"/>
                </a:solidFill>
              </a:rPr>
              <a:t>Construction automatique</a:t>
            </a:r>
          </a:p>
          <a:p>
            <a:pPr marL="800100" lvl="1" indent="-342900">
              <a:buFont typeface="Arial" panose="020B0604020202020204" pitchFamily="34" charset="0"/>
              <a:buChar char="•"/>
            </a:pPr>
            <a:r>
              <a:rPr lang="fr-FR" sz="2000" dirty="0">
                <a:solidFill>
                  <a:schemeClr val="bg1"/>
                </a:solidFill>
              </a:rPr>
              <a:t>La construction englobe l’ensemble des actions souhaitées prenant en entrée des</a:t>
            </a:r>
          </a:p>
          <a:p>
            <a:pPr marL="800100" lvl="1" indent="-342900">
              <a:buFont typeface="Arial" panose="020B0604020202020204" pitchFamily="34" charset="0"/>
              <a:buChar char="•"/>
            </a:pPr>
            <a:r>
              <a:rPr lang="fr-FR" sz="2000" dirty="0">
                <a:solidFill>
                  <a:schemeClr val="bg1"/>
                </a:solidFill>
              </a:rPr>
              <a:t>fichiers sources pour produire un résultat souhaité.</a:t>
            </a:r>
          </a:p>
          <a:p>
            <a:pPr marL="800100" lvl="1" indent="-342900">
              <a:buFont typeface="Arial" panose="020B0604020202020204" pitchFamily="34" charset="0"/>
              <a:buChar char="•"/>
            </a:pPr>
            <a:r>
              <a:rPr lang="fr-FR" sz="2000" dirty="0">
                <a:solidFill>
                  <a:schemeClr val="bg1"/>
                </a:solidFill>
              </a:rPr>
              <a:t>La construction doit être faite de sorte qu’elle soit automatisable.</a:t>
            </a:r>
          </a:p>
          <a:p>
            <a:pPr marL="800100" lvl="1" indent="-342900">
              <a:buFont typeface="Arial" panose="020B0604020202020204" pitchFamily="34" charset="0"/>
              <a:buChar char="•"/>
            </a:pPr>
            <a:r>
              <a:rPr lang="fr-FR" sz="2000" dirty="0">
                <a:solidFill>
                  <a:schemeClr val="bg1"/>
                </a:solidFill>
              </a:rPr>
              <a:t>L’ensemble des étapes de la construction doit être réalisable par un outil de</a:t>
            </a:r>
          </a:p>
          <a:p>
            <a:pPr marL="800100" lvl="1" indent="-342900">
              <a:buFont typeface="Arial" panose="020B0604020202020204" pitchFamily="34" charset="0"/>
              <a:buChar char="•"/>
            </a:pPr>
            <a:r>
              <a:rPr lang="fr-FR" sz="2000" dirty="0">
                <a:solidFill>
                  <a:schemeClr val="bg1"/>
                </a:solidFill>
              </a:rPr>
              <a:t>construction logicielle.</a:t>
            </a:r>
          </a:p>
          <a:p>
            <a:pPr marL="800100" lvl="1" indent="-342900">
              <a:buFont typeface="Arial" panose="020B0604020202020204" pitchFamily="34" charset="0"/>
              <a:buChar char="•"/>
            </a:pPr>
            <a:r>
              <a:rPr lang="fr-FR" sz="2000" dirty="0">
                <a:solidFill>
                  <a:schemeClr val="bg1"/>
                </a:solidFill>
              </a:rPr>
              <a:t>L’automatisation de la construction permet de lancer via une commande simple</a:t>
            </a:r>
          </a:p>
          <a:p>
            <a:pPr marL="800100" lvl="1" indent="-342900">
              <a:buFont typeface="Arial" panose="020B0604020202020204" pitchFamily="34" charset="0"/>
              <a:buChar char="•"/>
            </a:pPr>
            <a:r>
              <a:rPr lang="fr-FR" sz="2000" dirty="0">
                <a:solidFill>
                  <a:schemeClr val="bg1"/>
                </a:solidFill>
              </a:rPr>
              <a:t>un ensemble de processus complexes qui s’enchainent dans un ordre précis. </a:t>
            </a:r>
            <a:br>
              <a:rPr lang="fr-FR" sz="2000" dirty="0">
                <a:solidFill>
                  <a:schemeClr val="bg1"/>
                </a:solidFill>
              </a:rPr>
            </a:br>
            <a:endParaRPr lang="fr-FR" sz="2000" dirty="0">
              <a:solidFill>
                <a:schemeClr val="bg1"/>
              </a:solidFill>
            </a:endParaRPr>
          </a:p>
        </p:txBody>
      </p:sp>
    </p:spTree>
    <p:extLst>
      <p:ext uri="{BB962C8B-B14F-4D97-AF65-F5344CB8AC3E}">
        <p14:creationId xmlns:p14="http://schemas.microsoft.com/office/powerpoint/2010/main" val="220337386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mc:Choice xmlns:p14="http://schemas.microsoft.com/office/powerpoint/2010/main" Requires="p14">
          <p:contentPart p14:bwMode="auto" r:id="rId3">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p:pic>
            <p:nvPicPr>
              <p:cNvPr id="21" name="Encre 20">
                <a:extLst>
                  <a:ext uri="{FF2B5EF4-FFF2-40B4-BE49-F238E27FC236}">
                    <a16:creationId xmlns:a16="http://schemas.microsoft.com/office/drawing/2014/main" id="{0FE0BAE8-1A30-4F38-6546-D1BE99A6B8A0}"/>
                  </a:ext>
                </a:extLst>
              </p:cNvPr>
              <p:cNvPicPr/>
              <p:nvPr/>
            </p:nvPicPr>
            <p:blipFill>
              <a:blip r:embed="rId4"/>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06/06/2024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87</a:t>
            </a:fld>
            <a:endParaRPr lang="fr-FR" b="1" dirty="0">
              <a:solidFill>
                <a:schemeClr val="tx2">
                  <a:lumMod val="10000"/>
                  <a:lumOff val="90000"/>
                </a:schemeClr>
              </a:solidFill>
            </a:endParaRPr>
          </a:p>
        </p:txBody>
      </p:sp>
      <mc:AlternateContent xmlns:mc="http://schemas.openxmlformats.org/markup-compatibility/2006">
        <mc:Choice xmlns:p14="http://schemas.microsoft.com/office/powerpoint/2010/main" Requires="p14">
          <p:contentPart p14:bwMode="auto" r:id="rId5">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p:pic>
            <p:nvPicPr>
              <p:cNvPr id="32" name="Encre 31">
                <a:extLst>
                  <a:ext uri="{FF2B5EF4-FFF2-40B4-BE49-F238E27FC236}">
                    <a16:creationId xmlns:a16="http://schemas.microsoft.com/office/drawing/2014/main" id="{0B3FB5B7-CA5D-9E93-566B-B018FF5AC323}"/>
                  </a:ext>
                </a:extLst>
              </p:cNvPr>
              <p:cNvPicPr/>
              <p:nvPr/>
            </p:nvPicPr>
            <p:blipFill>
              <a:blip r:embed="rId6"/>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00B050"/>
                </a:solidFill>
                <a:effectLst/>
                <a:latin typeface="Arial Black" panose="020B0A04020102020204" pitchFamily="34" charset="0"/>
                <a:ea typeface="Calibri" panose="020F0502020204030204" pitchFamily="34" charset="0"/>
                <a:cs typeface="Calibri" panose="020F0502020204030204" pitchFamily="34" charset="0"/>
              </a:rPr>
              <a:t>JENKIS</a:t>
            </a: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endParaRPr lang="fr-FR" sz="3000" dirty="0">
              <a:solidFill>
                <a:schemeClr val="bg1"/>
              </a:solidFill>
            </a:endParaRPr>
          </a:p>
        </p:txBody>
      </p:sp>
      <p:pic>
        <p:nvPicPr>
          <p:cNvPr id="9" name="Picture 12" descr="Jenkins white logo transparent PNG - StickPNG">
            <a:extLst>
              <a:ext uri="{FF2B5EF4-FFF2-40B4-BE49-F238E27FC236}">
                <a16:creationId xmlns:a16="http://schemas.microsoft.com/office/drawing/2014/main" id="{2F0EA59E-9C6E-27AB-CC04-E488086012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29190" y="208561"/>
            <a:ext cx="1558354" cy="6393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a:extLst>
              <a:ext uri="{FF2B5EF4-FFF2-40B4-BE49-F238E27FC236}">
                <a16:creationId xmlns:a16="http://schemas.microsoft.com/office/drawing/2014/main" id="{ECA7973E-903F-3920-578C-2131DF0956D5}"/>
              </a:ext>
            </a:extLst>
          </p:cNvPr>
          <p:cNvSpPr>
            <a:spLocks noChangeArrowheads="1"/>
          </p:cNvSpPr>
          <p:nvPr/>
        </p:nvSpPr>
        <p:spPr bwMode="auto">
          <a:xfrm>
            <a:off x="218460" y="1163734"/>
            <a:ext cx="11175606" cy="400110"/>
          </a:xfrm>
          <a:prstGeom prst="rect">
            <a:avLst/>
          </a:prstGeom>
          <a:solidFill>
            <a:srgbClr val="00B050"/>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
                <a:srgbClr val="002060"/>
              </a:buClr>
              <a:buSzTx/>
              <a:tabLst/>
            </a:pPr>
            <a:r>
              <a:rPr lang="fr-FR" altLang="fr-FR" sz="2000" dirty="0">
                <a:solidFill>
                  <a:schemeClr val="bg1"/>
                </a:solidFill>
                <a:latin typeface="+mn-lt"/>
              </a:rPr>
              <a:t>INTÉGRATION CONTINUE (</a:t>
            </a:r>
            <a:r>
              <a:rPr lang="fr-FR" altLang="fr-FR" sz="2000" b="1" dirty="0">
                <a:solidFill>
                  <a:schemeClr val="bg1"/>
                </a:solidFill>
                <a:latin typeface="+mn-lt"/>
              </a:rPr>
              <a:t>C</a:t>
            </a:r>
            <a:r>
              <a:rPr lang="fr-FR" altLang="fr-FR" sz="2000" dirty="0">
                <a:solidFill>
                  <a:schemeClr val="bg1"/>
                </a:solidFill>
                <a:latin typeface="+mn-lt"/>
              </a:rPr>
              <a:t>ONTINOUS </a:t>
            </a:r>
            <a:r>
              <a:rPr lang="fr-FR" altLang="fr-FR" sz="2000" b="1" dirty="0">
                <a:solidFill>
                  <a:schemeClr val="bg1"/>
                </a:solidFill>
                <a:latin typeface="+mn-lt"/>
              </a:rPr>
              <a:t>I</a:t>
            </a:r>
            <a:r>
              <a:rPr lang="fr-FR" altLang="fr-FR" sz="2000" dirty="0">
                <a:solidFill>
                  <a:schemeClr val="bg1"/>
                </a:solidFill>
                <a:latin typeface="+mn-lt"/>
              </a:rPr>
              <a:t>NTEGRATION)</a:t>
            </a:r>
          </a:p>
        </p:txBody>
      </p:sp>
      <p:sp>
        <p:nvSpPr>
          <p:cNvPr id="11" name="ZoneTexte 10">
            <a:extLst>
              <a:ext uri="{FF2B5EF4-FFF2-40B4-BE49-F238E27FC236}">
                <a16:creationId xmlns:a16="http://schemas.microsoft.com/office/drawing/2014/main" id="{CFB81AB1-6DCA-F959-E104-44C12F839EB8}"/>
              </a:ext>
            </a:extLst>
          </p:cNvPr>
          <p:cNvSpPr txBox="1"/>
          <p:nvPr/>
        </p:nvSpPr>
        <p:spPr>
          <a:xfrm>
            <a:off x="461169" y="1622912"/>
            <a:ext cx="7694194" cy="400110"/>
          </a:xfrm>
          <a:prstGeom prst="rect">
            <a:avLst/>
          </a:prstGeom>
          <a:noFill/>
        </p:spPr>
        <p:txBody>
          <a:bodyPr wrap="square">
            <a:spAutoFit/>
          </a:bodyPr>
          <a:lstStyle/>
          <a:p>
            <a:pPr>
              <a:buClr>
                <a:srgbClr val="FF0000"/>
              </a:buClr>
            </a:pPr>
            <a:r>
              <a:rPr lang="fr-FR" sz="2000" b="0" i="0" dirty="0">
                <a:solidFill>
                  <a:srgbClr val="FFFF00"/>
                </a:solidFill>
                <a:effectLst/>
              </a:rPr>
              <a:t>Les principes de l’intégration continue</a:t>
            </a:r>
            <a:r>
              <a:rPr lang="fr-FR" sz="2000" dirty="0">
                <a:solidFill>
                  <a:srgbClr val="FFFF00"/>
                </a:solidFill>
              </a:rPr>
              <a:t> </a:t>
            </a:r>
          </a:p>
        </p:txBody>
      </p:sp>
      <p:sp>
        <p:nvSpPr>
          <p:cNvPr id="7" name="ZoneTexte 6">
            <a:extLst>
              <a:ext uri="{FF2B5EF4-FFF2-40B4-BE49-F238E27FC236}">
                <a16:creationId xmlns:a16="http://schemas.microsoft.com/office/drawing/2014/main" id="{CEFA858F-557D-62DF-8859-E426F8F306E1}"/>
              </a:ext>
            </a:extLst>
          </p:cNvPr>
          <p:cNvSpPr txBox="1"/>
          <p:nvPr/>
        </p:nvSpPr>
        <p:spPr>
          <a:xfrm>
            <a:off x="610603" y="1982450"/>
            <a:ext cx="10061408" cy="2616101"/>
          </a:xfrm>
          <a:prstGeom prst="rect">
            <a:avLst/>
          </a:prstGeom>
          <a:noFill/>
        </p:spPr>
        <p:txBody>
          <a:bodyPr wrap="square">
            <a:spAutoFit/>
          </a:bodyPr>
          <a:lstStyle/>
          <a:p>
            <a:r>
              <a:rPr lang="fr-FR" sz="2000" b="0" i="0" dirty="0">
                <a:solidFill>
                  <a:srgbClr val="53126A"/>
                </a:solidFill>
                <a:effectLst/>
                <a:latin typeface="Calibri" panose="020F0502020204030204" pitchFamily="34" charset="0"/>
              </a:rPr>
              <a:t>Construction auto-</a:t>
            </a:r>
            <a:r>
              <a:rPr lang="fr-FR" sz="2000" b="0" i="0" dirty="0" err="1">
                <a:solidFill>
                  <a:srgbClr val="53126A"/>
                </a:solidFill>
                <a:effectLst/>
                <a:latin typeface="Calibri" panose="020F0502020204030204" pitchFamily="34" charset="0"/>
              </a:rPr>
              <a:t>testante</a:t>
            </a:r>
            <a:endParaRPr lang="fr-FR" sz="2000" b="0" i="0" dirty="0">
              <a:solidFill>
                <a:srgbClr val="53126A"/>
              </a:solidFill>
              <a:effectLst/>
              <a:latin typeface="Calibri" panose="020F0502020204030204" pitchFamily="34" charset="0"/>
            </a:endParaRP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Les tests font partie de la construction.</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Les tests doivent être exécutables dans un mode automatique pour qu’ils</a:t>
            </a:r>
          </a:p>
          <a:p>
            <a:r>
              <a:rPr lang="fr-FR" sz="1800" b="0" i="0" dirty="0">
                <a:solidFill>
                  <a:srgbClr val="C0D611"/>
                </a:solidFill>
                <a:effectLst/>
                <a:latin typeface="Calibri" panose="020F0502020204030204" pitchFamily="34" charset="0"/>
              </a:rPr>
              <a:t>puissent être pris en compte lors de la construction du logiciel.</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Les tests permettent de valider le bon fonctionnement du livrable produit par la</a:t>
            </a:r>
          </a:p>
          <a:p>
            <a:r>
              <a:rPr lang="fr-FR" sz="1800" b="0" i="0" dirty="0">
                <a:solidFill>
                  <a:srgbClr val="C0D611"/>
                </a:solidFill>
                <a:effectLst/>
                <a:latin typeface="Calibri" panose="020F0502020204030204" pitchFamily="34" charset="0"/>
              </a:rPr>
              <a:t>construction.</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L’échec d’un test entraine l’échec de la construction.</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Les tests doivent être passant à 100%</a:t>
            </a:r>
            <a:r>
              <a:rPr lang="fr-FR" dirty="0"/>
              <a:t> </a:t>
            </a:r>
            <a:br>
              <a:rPr lang="fr-FR" dirty="0"/>
            </a:br>
            <a:endParaRPr lang="fr-FR" dirty="0"/>
          </a:p>
        </p:txBody>
      </p:sp>
    </p:spTree>
    <p:extLst>
      <p:ext uri="{BB962C8B-B14F-4D97-AF65-F5344CB8AC3E}">
        <p14:creationId xmlns:p14="http://schemas.microsoft.com/office/powerpoint/2010/main" val="197003507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mc:Choice xmlns:p14="http://schemas.microsoft.com/office/powerpoint/2010/main" Requires="p14">
          <p:contentPart p14:bwMode="auto" r:id="rId3">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p:pic>
            <p:nvPicPr>
              <p:cNvPr id="21" name="Encre 20">
                <a:extLst>
                  <a:ext uri="{FF2B5EF4-FFF2-40B4-BE49-F238E27FC236}">
                    <a16:creationId xmlns:a16="http://schemas.microsoft.com/office/drawing/2014/main" id="{0FE0BAE8-1A30-4F38-6546-D1BE99A6B8A0}"/>
                  </a:ext>
                </a:extLst>
              </p:cNvPr>
              <p:cNvPicPr/>
              <p:nvPr/>
            </p:nvPicPr>
            <p:blipFill>
              <a:blip r:embed="rId4"/>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06/06/2024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88</a:t>
            </a:fld>
            <a:endParaRPr lang="fr-FR" b="1" dirty="0">
              <a:solidFill>
                <a:schemeClr val="tx2">
                  <a:lumMod val="10000"/>
                  <a:lumOff val="90000"/>
                </a:schemeClr>
              </a:solidFill>
            </a:endParaRPr>
          </a:p>
        </p:txBody>
      </p:sp>
      <mc:AlternateContent xmlns:mc="http://schemas.openxmlformats.org/markup-compatibility/2006">
        <mc:Choice xmlns:p14="http://schemas.microsoft.com/office/powerpoint/2010/main" Requires="p14">
          <p:contentPart p14:bwMode="auto" r:id="rId5">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p:pic>
            <p:nvPicPr>
              <p:cNvPr id="32" name="Encre 31">
                <a:extLst>
                  <a:ext uri="{FF2B5EF4-FFF2-40B4-BE49-F238E27FC236}">
                    <a16:creationId xmlns:a16="http://schemas.microsoft.com/office/drawing/2014/main" id="{0B3FB5B7-CA5D-9E93-566B-B018FF5AC323}"/>
                  </a:ext>
                </a:extLst>
              </p:cNvPr>
              <p:cNvPicPr/>
              <p:nvPr/>
            </p:nvPicPr>
            <p:blipFill>
              <a:blip r:embed="rId6"/>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00B050"/>
                </a:solidFill>
                <a:effectLst/>
                <a:latin typeface="Arial Black" panose="020B0A04020102020204" pitchFamily="34" charset="0"/>
                <a:ea typeface="Calibri" panose="020F0502020204030204" pitchFamily="34" charset="0"/>
                <a:cs typeface="Calibri" panose="020F0502020204030204" pitchFamily="34" charset="0"/>
              </a:rPr>
              <a:t>JENKIS</a:t>
            </a: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endParaRPr lang="fr-FR" sz="3000" dirty="0">
              <a:solidFill>
                <a:schemeClr val="bg1"/>
              </a:solidFill>
            </a:endParaRPr>
          </a:p>
        </p:txBody>
      </p:sp>
      <p:pic>
        <p:nvPicPr>
          <p:cNvPr id="9" name="Picture 12" descr="Jenkins white logo transparent PNG - StickPNG">
            <a:extLst>
              <a:ext uri="{FF2B5EF4-FFF2-40B4-BE49-F238E27FC236}">
                <a16:creationId xmlns:a16="http://schemas.microsoft.com/office/drawing/2014/main" id="{2F0EA59E-9C6E-27AB-CC04-E488086012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29190" y="208561"/>
            <a:ext cx="1558354" cy="6393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a:extLst>
              <a:ext uri="{FF2B5EF4-FFF2-40B4-BE49-F238E27FC236}">
                <a16:creationId xmlns:a16="http://schemas.microsoft.com/office/drawing/2014/main" id="{ECA7973E-903F-3920-578C-2131DF0956D5}"/>
              </a:ext>
            </a:extLst>
          </p:cNvPr>
          <p:cNvSpPr>
            <a:spLocks noChangeArrowheads="1"/>
          </p:cNvSpPr>
          <p:nvPr/>
        </p:nvSpPr>
        <p:spPr bwMode="auto">
          <a:xfrm>
            <a:off x="218460" y="1163734"/>
            <a:ext cx="11175606" cy="400110"/>
          </a:xfrm>
          <a:prstGeom prst="rect">
            <a:avLst/>
          </a:prstGeom>
          <a:solidFill>
            <a:srgbClr val="00B050"/>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
                <a:srgbClr val="002060"/>
              </a:buClr>
              <a:buSzTx/>
              <a:tabLst/>
            </a:pPr>
            <a:r>
              <a:rPr lang="fr-FR" altLang="fr-FR" sz="2000" dirty="0">
                <a:solidFill>
                  <a:schemeClr val="bg1"/>
                </a:solidFill>
                <a:latin typeface="+mn-lt"/>
              </a:rPr>
              <a:t>INTÉGRATION CONTINUE (</a:t>
            </a:r>
            <a:r>
              <a:rPr lang="fr-FR" altLang="fr-FR" sz="2000" b="1" dirty="0">
                <a:solidFill>
                  <a:schemeClr val="bg1"/>
                </a:solidFill>
                <a:latin typeface="+mn-lt"/>
              </a:rPr>
              <a:t>C</a:t>
            </a:r>
            <a:r>
              <a:rPr lang="fr-FR" altLang="fr-FR" sz="2000" dirty="0">
                <a:solidFill>
                  <a:schemeClr val="bg1"/>
                </a:solidFill>
                <a:latin typeface="+mn-lt"/>
              </a:rPr>
              <a:t>ONTINOUS </a:t>
            </a:r>
            <a:r>
              <a:rPr lang="fr-FR" altLang="fr-FR" sz="2000" b="1" dirty="0">
                <a:solidFill>
                  <a:schemeClr val="bg1"/>
                </a:solidFill>
                <a:latin typeface="+mn-lt"/>
              </a:rPr>
              <a:t>I</a:t>
            </a:r>
            <a:r>
              <a:rPr lang="fr-FR" altLang="fr-FR" sz="2000" dirty="0">
                <a:solidFill>
                  <a:schemeClr val="bg1"/>
                </a:solidFill>
                <a:latin typeface="+mn-lt"/>
              </a:rPr>
              <a:t>NTEGRATION)</a:t>
            </a:r>
          </a:p>
        </p:txBody>
      </p:sp>
      <p:sp>
        <p:nvSpPr>
          <p:cNvPr id="11" name="ZoneTexte 10">
            <a:extLst>
              <a:ext uri="{FF2B5EF4-FFF2-40B4-BE49-F238E27FC236}">
                <a16:creationId xmlns:a16="http://schemas.microsoft.com/office/drawing/2014/main" id="{CFB81AB1-6DCA-F959-E104-44C12F839EB8}"/>
              </a:ext>
            </a:extLst>
          </p:cNvPr>
          <p:cNvSpPr txBox="1"/>
          <p:nvPr/>
        </p:nvSpPr>
        <p:spPr>
          <a:xfrm>
            <a:off x="461169" y="1622912"/>
            <a:ext cx="7694194" cy="400110"/>
          </a:xfrm>
          <a:prstGeom prst="rect">
            <a:avLst/>
          </a:prstGeom>
          <a:noFill/>
        </p:spPr>
        <p:txBody>
          <a:bodyPr wrap="square">
            <a:spAutoFit/>
          </a:bodyPr>
          <a:lstStyle/>
          <a:p>
            <a:pPr>
              <a:buClr>
                <a:srgbClr val="FF0000"/>
              </a:buClr>
            </a:pPr>
            <a:r>
              <a:rPr lang="fr-FR" sz="2000" b="0" i="0" dirty="0">
                <a:solidFill>
                  <a:srgbClr val="FFFF00"/>
                </a:solidFill>
                <a:effectLst/>
              </a:rPr>
              <a:t>Les principes de l’intégration continue</a:t>
            </a:r>
            <a:r>
              <a:rPr lang="fr-FR" sz="2000" dirty="0">
                <a:solidFill>
                  <a:srgbClr val="FFFF00"/>
                </a:solidFill>
              </a:rPr>
              <a:t> </a:t>
            </a:r>
          </a:p>
        </p:txBody>
      </p:sp>
      <p:sp>
        <p:nvSpPr>
          <p:cNvPr id="7" name="ZoneTexte 6">
            <a:extLst>
              <a:ext uri="{FF2B5EF4-FFF2-40B4-BE49-F238E27FC236}">
                <a16:creationId xmlns:a16="http://schemas.microsoft.com/office/drawing/2014/main" id="{CEFA858F-557D-62DF-8859-E426F8F306E1}"/>
              </a:ext>
            </a:extLst>
          </p:cNvPr>
          <p:cNvSpPr txBox="1"/>
          <p:nvPr/>
        </p:nvSpPr>
        <p:spPr>
          <a:xfrm>
            <a:off x="610603" y="1982450"/>
            <a:ext cx="10061408" cy="3785652"/>
          </a:xfrm>
          <a:prstGeom prst="rect">
            <a:avLst/>
          </a:prstGeom>
          <a:noFill/>
        </p:spPr>
        <p:txBody>
          <a:bodyPr wrap="square">
            <a:spAutoFit/>
          </a:bodyPr>
          <a:lstStyle/>
          <a:p>
            <a:pPr marL="342900" indent="-342900">
              <a:buFont typeface="Wingdings" panose="05000000000000000000" pitchFamily="2" charset="2"/>
              <a:buChar char="§"/>
            </a:pPr>
            <a:r>
              <a:rPr lang="fr-FR" sz="2000" b="0" i="0" dirty="0">
                <a:solidFill>
                  <a:schemeClr val="bg1"/>
                </a:solidFill>
                <a:effectLst/>
                <a:latin typeface="Calibri" panose="020F0502020204030204" pitchFamily="34" charset="0"/>
              </a:rPr>
              <a:t>Construction de courte durée</a:t>
            </a:r>
          </a:p>
          <a:p>
            <a:r>
              <a:rPr lang="fr-FR" sz="2000" b="0" i="0" dirty="0">
                <a:solidFill>
                  <a:schemeClr val="bg1"/>
                </a:solidFill>
                <a:effectLst/>
                <a:latin typeface="ArialMT"/>
              </a:rPr>
              <a:t>– </a:t>
            </a:r>
            <a:r>
              <a:rPr lang="fr-FR" sz="2000" b="0" i="0" dirty="0">
                <a:solidFill>
                  <a:schemeClr val="bg1"/>
                </a:solidFill>
                <a:effectLst/>
                <a:latin typeface="Calibri" panose="020F0502020204030204" pitchFamily="34" charset="0"/>
              </a:rPr>
              <a:t>La durée de la construction détermine la fréquence d’exécution de la</a:t>
            </a:r>
          </a:p>
          <a:p>
            <a:r>
              <a:rPr lang="fr-FR" sz="2000" b="0" i="0" dirty="0">
                <a:solidFill>
                  <a:schemeClr val="bg1"/>
                </a:solidFill>
                <a:effectLst/>
                <a:latin typeface="Calibri" panose="020F0502020204030204" pitchFamily="34" charset="0"/>
              </a:rPr>
              <a:t>construction.</a:t>
            </a:r>
          </a:p>
          <a:p>
            <a:r>
              <a:rPr lang="fr-FR" sz="2000" b="0" i="0" dirty="0">
                <a:solidFill>
                  <a:schemeClr val="bg1"/>
                </a:solidFill>
                <a:effectLst/>
                <a:latin typeface="ArialMT"/>
              </a:rPr>
              <a:t>– </a:t>
            </a:r>
            <a:r>
              <a:rPr lang="fr-FR" sz="2000" b="0" i="0" dirty="0">
                <a:solidFill>
                  <a:schemeClr val="bg1"/>
                </a:solidFill>
                <a:effectLst/>
                <a:latin typeface="Calibri" panose="020F0502020204030204" pitchFamily="34" charset="0"/>
              </a:rPr>
              <a:t>Plus la construction est rapide plus il sera possible de lancer des intégrations</a:t>
            </a:r>
          </a:p>
          <a:p>
            <a:r>
              <a:rPr lang="fr-FR" sz="2000" b="0" i="0" dirty="0">
                <a:solidFill>
                  <a:schemeClr val="bg1"/>
                </a:solidFill>
                <a:effectLst/>
                <a:latin typeface="Calibri" panose="020F0502020204030204" pitchFamily="34" charset="0"/>
              </a:rPr>
              <a:t>dans la journée et de savoir :</a:t>
            </a:r>
          </a:p>
          <a:p>
            <a:r>
              <a:rPr lang="fr-FR" sz="2000" b="0" i="0" dirty="0">
                <a:solidFill>
                  <a:schemeClr val="bg1"/>
                </a:solidFill>
                <a:effectLst/>
                <a:latin typeface="ArialMT"/>
              </a:rPr>
              <a:t>• </a:t>
            </a:r>
            <a:r>
              <a:rPr lang="fr-FR" sz="2000" b="0" i="0" dirty="0">
                <a:solidFill>
                  <a:schemeClr val="bg1"/>
                </a:solidFill>
                <a:effectLst/>
                <a:latin typeface="Calibri" panose="020F0502020204030204" pitchFamily="34" charset="0"/>
              </a:rPr>
              <a:t>Si le code source compile toujours.</a:t>
            </a:r>
          </a:p>
          <a:p>
            <a:r>
              <a:rPr lang="fr-FR" sz="2000" b="0" i="0" dirty="0">
                <a:solidFill>
                  <a:schemeClr val="bg1"/>
                </a:solidFill>
                <a:effectLst/>
                <a:latin typeface="ArialMT"/>
              </a:rPr>
              <a:t>• </a:t>
            </a:r>
            <a:r>
              <a:rPr lang="fr-FR" sz="2000" b="0" i="0" dirty="0">
                <a:solidFill>
                  <a:schemeClr val="bg1"/>
                </a:solidFill>
                <a:effectLst/>
                <a:latin typeface="Calibri" panose="020F0502020204030204" pitchFamily="34" charset="0"/>
              </a:rPr>
              <a:t>Si les tests sont toujours passants.</a:t>
            </a:r>
          </a:p>
          <a:p>
            <a:r>
              <a:rPr lang="fr-FR" sz="2000" b="0" i="0" dirty="0">
                <a:solidFill>
                  <a:schemeClr val="bg1"/>
                </a:solidFill>
                <a:effectLst/>
                <a:latin typeface="ArialMT"/>
              </a:rPr>
              <a:t>• </a:t>
            </a:r>
            <a:r>
              <a:rPr lang="fr-FR" sz="2000" b="0" i="0" dirty="0">
                <a:solidFill>
                  <a:schemeClr val="bg1"/>
                </a:solidFill>
                <a:effectLst/>
                <a:latin typeface="Calibri" panose="020F0502020204030204" pitchFamily="34" charset="0"/>
              </a:rPr>
              <a:t>Si tous les composants du logiciel fonctionnent correctement ensemble.</a:t>
            </a:r>
          </a:p>
          <a:p>
            <a:r>
              <a:rPr lang="fr-FR" sz="2000" b="0" i="0" dirty="0">
                <a:solidFill>
                  <a:schemeClr val="bg1"/>
                </a:solidFill>
                <a:effectLst/>
                <a:latin typeface="ArialMT"/>
              </a:rPr>
              <a:t>• </a:t>
            </a:r>
            <a:r>
              <a:rPr lang="fr-FR" sz="2000" b="0" i="0" dirty="0">
                <a:solidFill>
                  <a:schemeClr val="bg1"/>
                </a:solidFill>
                <a:effectLst/>
                <a:latin typeface="Calibri" panose="020F0502020204030204" pitchFamily="34" charset="0"/>
              </a:rPr>
              <a:t>Si le logiciel se déploie toujours correctement, etc.</a:t>
            </a:r>
          </a:p>
          <a:p>
            <a:r>
              <a:rPr lang="fr-FR" sz="2000" b="0" i="0" dirty="0">
                <a:solidFill>
                  <a:schemeClr val="bg1"/>
                </a:solidFill>
                <a:effectLst/>
                <a:latin typeface="ArialMT"/>
              </a:rPr>
              <a:t>– </a:t>
            </a:r>
            <a:r>
              <a:rPr lang="fr-FR" sz="2000" b="0" i="0" dirty="0">
                <a:solidFill>
                  <a:schemeClr val="bg1"/>
                </a:solidFill>
                <a:effectLst/>
                <a:latin typeface="Calibri" panose="020F0502020204030204" pitchFamily="34" charset="0"/>
              </a:rPr>
              <a:t>En cas de problème détecté</a:t>
            </a:r>
          </a:p>
          <a:p>
            <a:r>
              <a:rPr lang="fr-FR" sz="2000" b="0" i="0" dirty="0">
                <a:solidFill>
                  <a:schemeClr val="bg1"/>
                </a:solidFill>
                <a:effectLst/>
                <a:latin typeface="Calibri" panose="020F0502020204030204" pitchFamily="34" charset="0"/>
              </a:rPr>
              <a:t>il sera plus facile de corriger les anomalies.</a:t>
            </a:r>
            <a:r>
              <a:rPr lang="fr-FR" sz="2000" dirty="0">
                <a:solidFill>
                  <a:schemeClr val="bg1"/>
                </a:solidFill>
              </a:rPr>
              <a:t> </a:t>
            </a:r>
            <a:br>
              <a:rPr lang="fr-FR" sz="2000" dirty="0">
                <a:solidFill>
                  <a:schemeClr val="bg1"/>
                </a:solidFill>
              </a:rPr>
            </a:br>
            <a:endParaRPr lang="fr-FR" sz="2000" dirty="0">
              <a:solidFill>
                <a:schemeClr val="bg1"/>
              </a:solidFill>
            </a:endParaRPr>
          </a:p>
        </p:txBody>
      </p:sp>
    </p:spTree>
    <p:extLst>
      <p:ext uri="{BB962C8B-B14F-4D97-AF65-F5344CB8AC3E}">
        <p14:creationId xmlns:p14="http://schemas.microsoft.com/office/powerpoint/2010/main" val="39897381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mc:Choice xmlns:p14="http://schemas.microsoft.com/office/powerpoint/2010/main" Requires="p14">
          <p:contentPart p14:bwMode="auto" r:id="rId3">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p:pic>
            <p:nvPicPr>
              <p:cNvPr id="21" name="Encre 20">
                <a:extLst>
                  <a:ext uri="{FF2B5EF4-FFF2-40B4-BE49-F238E27FC236}">
                    <a16:creationId xmlns:a16="http://schemas.microsoft.com/office/drawing/2014/main" id="{0FE0BAE8-1A30-4F38-6546-D1BE99A6B8A0}"/>
                  </a:ext>
                </a:extLst>
              </p:cNvPr>
              <p:cNvPicPr/>
              <p:nvPr/>
            </p:nvPicPr>
            <p:blipFill>
              <a:blip r:embed="rId4"/>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06/06/2024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89</a:t>
            </a:fld>
            <a:endParaRPr lang="fr-FR" b="1" dirty="0">
              <a:solidFill>
                <a:schemeClr val="tx2">
                  <a:lumMod val="10000"/>
                  <a:lumOff val="90000"/>
                </a:schemeClr>
              </a:solidFill>
            </a:endParaRPr>
          </a:p>
        </p:txBody>
      </p:sp>
      <mc:AlternateContent xmlns:mc="http://schemas.openxmlformats.org/markup-compatibility/2006">
        <mc:Choice xmlns:p14="http://schemas.microsoft.com/office/powerpoint/2010/main" Requires="p14">
          <p:contentPart p14:bwMode="auto" r:id="rId5">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p:pic>
            <p:nvPicPr>
              <p:cNvPr id="32" name="Encre 31">
                <a:extLst>
                  <a:ext uri="{FF2B5EF4-FFF2-40B4-BE49-F238E27FC236}">
                    <a16:creationId xmlns:a16="http://schemas.microsoft.com/office/drawing/2014/main" id="{0B3FB5B7-CA5D-9E93-566B-B018FF5AC323}"/>
                  </a:ext>
                </a:extLst>
              </p:cNvPr>
              <p:cNvPicPr/>
              <p:nvPr/>
            </p:nvPicPr>
            <p:blipFill>
              <a:blip r:embed="rId6"/>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00B050"/>
                </a:solidFill>
                <a:effectLst/>
                <a:latin typeface="Arial Black" panose="020B0A04020102020204" pitchFamily="34" charset="0"/>
                <a:ea typeface="Calibri" panose="020F0502020204030204" pitchFamily="34" charset="0"/>
                <a:cs typeface="Calibri" panose="020F0502020204030204" pitchFamily="34" charset="0"/>
              </a:rPr>
              <a:t>JENKIS</a:t>
            </a: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endParaRPr lang="fr-FR" sz="3000" dirty="0">
              <a:solidFill>
                <a:schemeClr val="bg1"/>
              </a:solidFill>
            </a:endParaRPr>
          </a:p>
        </p:txBody>
      </p:sp>
      <p:pic>
        <p:nvPicPr>
          <p:cNvPr id="9" name="Picture 12" descr="Jenkins white logo transparent PNG - StickPNG">
            <a:extLst>
              <a:ext uri="{FF2B5EF4-FFF2-40B4-BE49-F238E27FC236}">
                <a16:creationId xmlns:a16="http://schemas.microsoft.com/office/drawing/2014/main" id="{2F0EA59E-9C6E-27AB-CC04-E488086012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29190" y="208561"/>
            <a:ext cx="1558354" cy="6393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a:extLst>
              <a:ext uri="{FF2B5EF4-FFF2-40B4-BE49-F238E27FC236}">
                <a16:creationId xmlns:a16="http://schemas.microsoft.com/office/drawing/2014/main" id="{ECA7973E-903F-3920-578C-2131DF0956D5}"/>
              </a:ext>
            </a:extLst>
          </p:cNvPr>
          <p:cNvSpPr>
            <a:spLocks noChangeArrowheads="1"/>
          </p:cNvSpPr>
          <p:nvPr/>
        </p:nvSpPr>
        <p:spPr bwMode="auto">
          <a:xfrm>
            <a:off x="218460" y="1163734"/>
            <a:ext cx="11175606" cy="400110"/>
          </a:xfrm>
          <a:prstGeom prst="rect">
            <a:avLst/>
          </a:prstGeom>
          <a:solidFill>
            <a:srgbClr val="00B050"/>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
                <a:srgbClr val="002060"/>
              </a:buClr>
              <a:buSzTx/>
              <a:tabLst/>
            </a:pPr>
            <a:r>
              <a:rPr lang="fr-FR" altLang="fr-FR" sz="2000" dirty="0">
                <a:solidFill>
                  <a:schemeClr val="bg1"/>
                </a:solidFill>
                <a:latin typeface="+mn-lt"/>
              </a:rPr>
              <a:t>INTÉGRATION CONTINUE (</a:t>
            </a:r>
            <a:r>
              <a:rPr lang="fr-FR" altLang="fr-FR" sz="2000" b="1" dirty="0">
                <a:solidFill>
                  <a:schemeClr val="bg1"/>
                </a:solidFill>
                <a:latin typeface="+mn-lt"/>
              </a:rPr>
              <a:t>C</a:t>
            </a:r>
            <a:r>
              <a:rPr lang="fr-FR" altLang="fr-FR" sz="2000" dirty="0">
                <a:solidFill>
                  <a:schemeClr val="bg1"/>
                </a:solidFill>
                <a:latin typeface="+mn-lt"/>
              </a:rPr>
              <a:t>ONTINOUS </a:t>
            </a:r>
            <a:r>
              <a:rPr lang="fr-FR" altLang="fr-FR" sz="2000" b="1" dirty="0">
                <a:solidFill>
                  <a:schemeClr val="bg1"/>
                </a:solidFill>
                <a:latin typeface="+mn-lt"/>
              </a:rPr>
              <a:t>I</a:t>
            </a:r>
            <a:r>
              <a:rPr lang="fr-FR" altLang="fr-FR" sz="2000" dirty="0">
                <a:solidFill>
                  <a:schemeClr val="bg1"/>
                </a:solidFill>
                <a:latin typeface="+mn-lt"/>
              </a:rPr>
              <a:t>NTEGRATION)</a:t>
            </a:r>
          </a:p>
        </p:txBody>
      </p:sp>
      <p:sp>
        <p:nvSpPr>
          <p:cNvPr id="11" name="ZoneTexte 10">
            <a:extLst>
              <a:ext uri="{FF2B5EF4-FFF2-40B4-BE49-F238E27FC236}">
                <a16:creationId xmlns:a16="http://schemas.microsoft.com/office/drawing/2014/main" id="{CFB81AB1-6DCA-F959-E104-44C12F839EB8}"/>
              </a:ext>
            </a:extLst>
          </p:cNvPr>
          <p:cNvSpPr txBox="1"/>
          <p:nvPr/>
        </p:nvSpPr>
        <p:spPr>
          <a:xfrm>
            <a:off x="461169" y="1622912"/>
            <a:ext cx="7694194" cy="400110"/>
          </a:xfrm>
          <a:prstGeom prst="rect">
            <a:avLst/>
          </a:prstGeom>
          <a:noFill/>
        </p:spPr>
        <p:txBody>
          <a:bodyPr wrap="square">
            <a:spAutoFit/>
          </a:bodyPr>
          <a:lstStyle/>
          <a:p>
            <a:pPr>
              <a:buClr>
                <a:srgbClr val="FF0000"/>
              </a:buClr>
            </a:pPr>
            <a:r>
              <a:rPr lang="fr-FR" sz="2000" b="0" i="0" dirty="0">
                <a:solidFill>
                  <a:srgbClr val="FFFF00"/>
                </a:solidFill>
                <a:effectLst/>
              </a:rPr>
              <a:t>Les principes de l’intégration continue</a:t>
            </a:r>
            <a:r>
              <a:rPr lang="fr-FR" sz="2000" dirty="0">
                <a:solidFill>
                  <a:srgbClr val="FFFF00"/>
                </a:solidFill>
              </a:rPr>
              <a:t> </a:t>
            </a:r>
          </a:p>
        </p:txBody>
      </p:sp>
      <p:sp>
        <p:nvSpPr>
          <p:cNvPr id="7" name="ZoneTexte 6">
            <a:extLst>
              <a:ext uri="{FF2B5EF4-FFF2-40B4-BE49-F238E27FC236}">
                <a16:creationId xmlns:a16="http://schemas.microsoft.com/office/drawing/2014/main" id="{CEFA858F-557D-62DF-8859-E426F8F306E1}"/>
              </a:ext>
            </a:extLst>
          </p:cNvPr>
          <p:cNvSpPr txBox="1"/>
          <p:nvPr/>
        </p:nvSpPr>
        <p:spPr>
          <a:xfrm>
            <a:off x="610603" y="1982450"/>
            <a:ext cx="10061408" cy="3477875"/>
          </a:xfrm>
          <a:prstGeom prst="rect">
            <a:avLst/>
          </a:prstGeom>
          <a:noFill/>
        </p:spPr>
        <p:txBody>
          <a:bodyPr wrap="square">
            <a:spAutoFit/>
          </a:bodyPr>
          <a:lstStyle/>
          <a:p>
            <a:pPr marL="342900" indent="-342900">
              <a:buFont typeface="Wingdings" panose="05000000000000000000" pitchFamily="2" charset="2"/>
              <a:buChar char="§"/>
            </a:pPr>
            <a:r>
              <a:rPr lang="fr-FR" sz="2000" b="0" i="0" dirty="0">
                <a:solidFill>
                  <a:schemeClr val="bg1"/>
                </a:solidFill>
                <a:effectLst/>
                <a:latin typeface="Calibri" panose="020F0502020204030204" pitchFamily="34" charset="0"/>
              </a:rPr>
              <a:t>Environnement d’intégration ISO production</a:t>
            </a:r>
          </a:p>
          <a:p>
            <a:r>
              <a:rPr lang="fr-FR" sz="2000" b="0" i="0" dirty="0">
                <a:solidFill>
                  <a:schemeClr val="bg1"/>
                </a:solidFill>
                <a:effectLst/>
                <a:latin typeface="ArialMT"/>
              </a:rPr>
              <a:t>– </a:t>
            </a:r>
            <a:r>
              <a:rPr lang="fr-FR" sz="2000" b="0" i="0" dirty="0">
                <a:solidFill>
                  <a:schemeClr val="bg1"/>
                </a:solidFill>
                <a:effectLst/>
                <a:latin typeface="Calibri" panose="020F0502020204030204" pitchFamily="34" charset="0"/>
              </a:rPr>
              <a:t>L’environnement de test du livrable produit par la construction doit être le plus</a:t>
            </a:r>
          </a:p>
          <a:p>
            <a:r>
              <a:rPr lang="fr-FR" sz="2000" b="0" i="0" dirty="0">
                <a:solidFill>
                  <a:schemeClr val="bg1"/>
                </a:solidFill>
                <a:effectLst/>
                <a:latin typeface="Calibri" panose="020F0502020204030204" pitchFamily="34" charset="0"/>
              </a:rPr>
              <a:t>proche de l’environnement de production, voir ISO production.</a:t>
            </a:r>
          </a:p>
          <a:p>
            <a:r>
              <a:rPr lang="fr-FR" sz="2000" b="0" i="0" dirty="0">
                <a:solidFill>
                  <a:schemeClr val="bg1"/>
                </a:solidFill>
                <a:effectLst/>
                <a:latin typeface="ArialMT"/>
              </a:rPr>
              <a:t>– </a:t>
            </a:r>
            <a:r>
              <a:rPr lang="fr-FR" sz="2000" b="0" i="0" dirty="0">
                <a:solidFill>
                  <a:schemeClr val="bg1"/>
                </a:solidFill>
                <a:effectLst/>
                <a:latin typeface="Calibri" panose="020F0502020204030204" pitchFamily="34" charset="0"/>
              </a:rPr>
              <a:t>Les écarts entre l’environnement de test et l’environnement de production</a:t>
            </a:r>
          </a:p>
          <a:p>
            <a:r>
              <a:rPr lang="fr-FR" sz="2000" b="0" i="0" dirty="0">
                <a:solidFill>
                  <a:schemeClr val="bg1"/>
                </a:solidFill>
                <a:effectLst/>
                <a:latin typeface="Calibri" panose="020F0502020204030204" pitchFamily="34" charset="0"/>
              </a:rPr>
              <a:t>peuvent conduire à un échec de déploiement du logiciel en production, même si</a:t>
            </a:r>
          </a:p>
          <a:p>
            <a:r>
              <a:rPr lang="fr-FR" sz="2000" b="0" i="0" dirty="0">
                <a:solidFill>
                  <a:schemeClr val="bg1"/>
                </a:solidFill>
                <a:effectLst/>
                <a:latin typeface="Calibri" panose="020F0502020204030204" pitchFamily="34" charset="0"/>
              </a:rPr>
              <a:t>le déploiement et les tests étaient concluant en environnement d’intégration.</a:t>
            </a:r>
          </a:p>
          <a:p>
            <a:r>
              <a:rPr lang="fr-FR" sz="2000" b="0" i="0" dirty="0">
                <a:solidFill>
                  <a:schemeClr val="bg1"/>
                </a:solidFill>
                <a:effectLst/>
                <a:latin typeface="ArialMT"/>
              </a:rPr>
              <a:t>• </a:t>
            </a:r>
            <a:r>
              <a:rPr lang="fr-FR" sz="2000" b="0" i="0" dirty="0">
                <a:solidFill>
                  <a:schemeClr val="bg1"/>
                </a:solidFill>
                <a:effectLst/>
                <a:latin typeface="Calibri" panose="020F0502020204030204" pitchFamily="34" charset="0"/>
              </a:rPr>
              <a:t>Architecture matérielle.</a:t>
            </a:r>
          </a:p>
          <a:p>
            <a:r>
              <a:rPr lang="fr-FR" sz="2000" b="0" i="0" dirty="0">
                <a:solidFill>
                  <a:schemeClr val="bg1"/>
                </a:solidFill>
                <a:effectLst/>
                <a:latin typeface="ArialMT"/>
              </a:rPr>
              <a:t>• </a:t>
            </a:r>
            <a:r>
              <a:rPr lang="fr-FR" sz="2000" b="0" i="0" dirty="0">
                <a:solidFill>
                  <a:schemeClr val="bg1"/>
                </a:solidFill>
                <a:effectLst/>
                <a:latin typeface="Calibri" panose="020F0502020204030204" pitchFamily="34" charset="0"/>
              </a:rPr>
              <a:t>Version de système d’exploitation.</a:t>
            </a:r>
          </a:p>
          <a:p>
            <a:r>
              <a:rPr lang="fr-FR" sz="2000" b="0" i="0" dirty="0">
                <a:solidFill>
                  <a:schemeClr val="bg1"/>
                </a:solidFill>
                <a:effectLst/>
                <a:latin typeface="ArialMT"/>
              </a:rPr>
              <a:t>• </a:t>
            </a:r>
            <a:r>
              <a:rPr lang="fr-FR" sz="2000" b="0" i="0" dirty="0">
                <a:solidFill>
                  <a:schemeClr val="bg1"/>
                </a:solidFill>
                <a:effectLst/>
                <a:latin typeface="Calibri" panose="020F0502020204030204" pitchFamily="34" charset="0"/>
              </a:rPr>
              <a:t>Version de machine virtuelle.</a:t>
            </a:r>
          </a:p>
          <a:p>
            <a:r>
              <a:rPr lang="fr-FR" sz="2000" b="0" i="0" dirty="0">
                <a:solidFill>
                  <a:schemeClr val="bg1"/>
                </a:solidFill>
                <a:effectLst/>
                <a:latin typeface="ArialMT"/>
              </a:rPr>
              <a:t>• </a:t>
            </a:r>
            <a:r>
              <a:rPr lang="fr-FR" sz="2000" b="0" i="0" dirty="0">
                <a:solidFill>
                  <a:schemeClr val="bg1"/>
                </a:solidFill>
                <a:effectLst/>
                <a:latin typeface="Calibri" panose="020F0502020204030204" pitchFamily="34" charset="0"/>
              </a:rPr>
              <a:t>Etc.</a:t>
            </a:r>
            <a:r>
              <a:rPr lang="fr-FR" sz="2000" dirty="0">
                <a:solidFill>
                  <a:schemeClr val="bg1"/>
                </a:solidFill>
              </a:rPr>
              <a:t> </a:t>
            </a:r>
            <a:br>
              <a:rPr lang="fr-FR" sz="2000" dirty="0">
                <a:solidFill>
                  <a:schemeClr val="bg1"/>
                </a:solidFill>
              </a:rPr>
            </a:br>
            <a:endParaRPr lang="fr-FR" sz="2000" dirty="0">
              <a:solidFill>
                <a:schemeClr val="bg1"/>
              </a:solidFill>
            </a:endParaRPr>
          </a:p>
        </p:txBody>
      </p:sp>
      <p:sp>
        <p:nvSpPr>
          <p:cNvPr id="4" name="ZoneTexte 3">
            <a:extLst>
              <a:ext uri="{FF2B5EF4-FFF2-40B4-BE49-F238E27FC236}">
                <a16:creationId xmlns:a16="http://schemas.microsoft.com/office/drawing/2014/main" id="{D7C131C1-1BED-76C4-06F6-DE5F96716D67}"/>
              </a:ext>
            </a:extLst>
          </p:cNvPr>
          <p:cNvSpPr txBox="1"/>
          <p:nvPr/>
        </p:nvSpPr>
        <p:spPr>
          <a:xfrm>
            <a:off x="706855" y="5160567"/>
            <a:ext cx="7694194" cy="1231106"/>
          </a:xfrm>
          <a:prstGeom prst="rect">
            <a:avLst/>
          </a:prstGeom>
          <a:noFill/>
        </p:spPr>
        <p:txBody>
          <a:bodyPr wrap="square">
            <a:spAutoFit/>
          </a:bodyPr>
          <a:lstStyle/>
          <a:p>
            <a:r>
              <a:rPr lang="fr-FR" sz="2000" b="0" i="0" dirty="0">
                <a:solidFill>
                  <a:srgbClr val="53126A"/>
                </a:solidFill>
                <a:effectLst/>
                <a:latin typeface="ArialMT"/>
              </a:rPr>
              <a:t>• </a:t>
            </a:r>
            <a:r>
              <a:rPr lang="fr-FR" sz="2000" b="0" i="0" dirty="0">
                <a:solidFill>
                  <a:srgbClr val="53126A"/>
                </a:solidFill>
                <a:effectLst/>
                <a:latin typeface="Calibri" panose="020F0502020204030204" pitchFamily="34" charset="0"/>
              </a:rPr>
              <a:t>Tout le monde doit être au courant de ce qui se passe</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Le déroulement des processus de construction, de test et de déploiement doit</a:t>
            </a:r>
          </a:p>
          <a:p>
            <a:r>
              <a:rPr lang="fr-FR" sz="1800" b="0" i="0" dirty="0">
                <a:solidFill>
                  <a:srgbClr val="C0D611"/>
                </a:solidFill>
                <a:effectLst/>
                <a:latin typeface="Calibri" panose="020F0502020204030204" pitchFamily="34" charset="0"/>
              </a:rPr>
              <a:t>être visible à tous les contributeurs du projet</a:t>
            </a:r>
            <a:r>
              <a:rPr lang="fr-FR" dirty="0"/>
              <a:t> </a:t>
            </a:r>
            <a:br>
              <a:rPr lang="fr-FR" dirty="0"/>
            </a:br>
            <a:endParaRPr lang="fr-FR" dirty="0"/>
          </a:p>
        </p:txBody>
      </p:sp>
    </p:spTree>
    <p:extLst>
      <p:ext uri="{BB962C8B-B14F-4D97-AF65-F5344CB8AC3E}">
        <p14:creationId xmlns:p14="http://schemas.microsoft.com/office/powerpoint/2010/main" val="1330296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566C8AA-81C0-CF38-85B4-683426BC3934}"/>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05/06/2024</a:t>
            </a:fld>
            <a:endParaRPr lang="fr-FR" dirty="0">
              <a:solidFill>
                <a:schemeClr val="tx2">
                  <a:lumMod val="10000"/>
                  <a:lumOff val="90000"/>
                </a:schemeClr>
              </a:solidFill>
            </a:endParaRPr>
          </a:p>
        </p:txBody>
      </p:sp>
      <p:sp>
        <p:nvSpPr>
          <p:cNvPr id="3" name="Espace réservé du pied de page 2">
            <a:extLst>
              <a:ext uri="{FF2B5EF4-FFF2-40B4-BE49-F238E27FC236}">
                <a16:creationId xmlns:a16="http://schemas.microsoft.com/office/drawing/2014/main" id="{48989E30-3DB0-6AB1-9378-A7342807AB8C}"/>
              </a:ext>
            </a:extLst>
          </p:cNvPr>
          <p:cNvSpPr>
            <a:spLocks noGrp="1"/>
          </p:cNvSpPr>
          <p:nvPr>
            <p:ph type="ftr" sz="quarter" idx="11"/>
          </p:nvPr>
        </p:nvSpPr>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4" name="Espace réservé du numéro de diapositive 3">
            <a:extLst>
              <a:ext uri="{FF2B5EF4-FFF2-40B4-BE49-F238E27FC236}">
                <a16:creationId xmlns:a16="http://schemas.microsoft.com/office/drawing/2014/main" id="{02974360-F0B5-516A-1F02-52C4A17AABDA}"/>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9</a:t>
            </a:fld>
            <a:endParaRPr lang="fr-FR" b="1" dirty="0">
              <a:solidFill>
                <a:schemeClr val="tx2">
                  <a:lumMod val="10000"/>
                  <a:lumOff val="90000"/>
                </a:schemeClr>
              </a:solidFill>
            </a:endParaRPr>
          </a:p>
        </p:txBody>
      </p:sp>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a:extLst>
              <a:ext uri="{FF2B5EF4-FFF2-40B4-BE49-F238E27FC236}">
                <a16:creationId xmlns:a16="http://schemas.microsoft.com/office/drawing/2014/main" id="{4A8DBD3E-7C22-5EEA-8D01-09057C6D3BD9}"/>
              </a:ext>
            </a:extLst>
          </p:cNvPr>
          <p:cNvSpPr txBox="1"/>
          <p:nvPr/>
        </p:nvSpPr>
        <p:spPr>
          <a:xfrm>
            <a:off x="609600" y="1339102"/>
            <a:ext cx="10984992" cy="3354829"/>
          </a:xfrm>
          <a:prstGeom prst="rect">
            <a:avLst/>
          </a:prstGeom>
          <a:noFill/>
        </p:spPr>
        <p:txBody>
          <a:bodyPr wrap="square">
            <a:spAutoFit/>
          </a:bodyPr>
          <a:lstStyle/>
          <a:p>
            <a:pPr>
              <a:lnSpc>
                <a:spcPct val="150000"/>
              </a:lnSpc>
            </a:pPr>
            <a:r>
              <a:rPr lang="fr-FR" sz="2400" b="1" dirty="0">
                <a:solidFill>
                  <a:schemeClr val="bg1"/>
                </a:solidFill>
                <a:latin typeface="Calibri" panose="020F0502020204030204" pitchFamily="34" charset="0"/>
                <a:cs typeface="Calibri" panose="020F0502020204030204" pitchFamily="34" charset="0"/>
              </a:rPr>
              <a:t>Ansible</a:t>
            </a:r>
            <a:r>
              <a:rPr lang="fr-FR" sz="2400" dirty="0">
                <a:solidFill>
                  <a:schemeClr val="bg1"/>
                </a:solidFill>
                <a:latin typeface="Calibri" panose="020F0502020204030204" pitchFamily="34" charset="0"/>
                <a:cs typeface="Calibri" panose="020F0502020204030204" pitchFamily="34" charset="0"/>
              </a:rPr>
              <a:t> est un logiciel </a:t>
            </a:r>
            <a:r>
              <a:rPr lang="fr-FR" sz="2400" b="1" dirty="0">
                <a:solidFill>
                  <a:schemeClr val="bg1"/>
                </a:solidFill>
                <a:latin typeface="Calibri" panose="020F0502020204030204" pitchFamily="34" charset="0"/>
                <a:cs typeface="Calibri" panose="020F0502020204030204" pitchFamily="34" charset="0"/>
              </a:rPr>
              <a:t>Open Source </a:t>
            </a:r>
            <a:r>
              <a:rPr lang="fr-FR" sz="2400" dirty="0">
                <a:solidFill>
                  <a:schemeClr val="bg1"/>
                </a:solidFill>
                <a:latin typeface="Calibri" panose="020F0502020204030204" pitchFamily="34" charset="0"/>
                <a:cs typeface="Calibri" panose="020F0502020204030204" pitchFamily="34" charset="0"/>
              </a:rPr>
              <a:t>qui permet de gérer finement  une infrastructure informatique en permettant aux administrateurs systèmes </a:t>
            </a:r>
            <a:r>
              <a:rPr lang="fr-FR" sz="2400" dirty="0">
                <a:solidFill>
                  <a:srgbClr val="FFFF00"/>
                </a:solidFill>
                <a:latin typeface="Calibri" panose="020F0502020204030204" pitchFamily="34" charset="0"/>
                <a:cs typeface="Calibri" panose="020F0502020204030204" pitchFamily="34" charset="0"/>
              </a:rPr>
              <a:t>d'automatiser</a:t>
            </a:r>
            <a:r>
              <a:rPr lang="fr-FR" sz="2400" dirty="0">
                <a:solidFill>
                  <a:schemeClr val="bg1"/>
                </a:solidFill>
                <a:latin typeface="Calibri" panose="020F0502020204030204" pitchFamily="34" charset="0"/>
                <a:cs typeface="Calibri" panose="020F0502020204030204" pitchFamily="34" charset="0"/>
              </a:rPr>
              <a:t> des tâches répétitives de :</a:t>
            </a:r>
          </a:p>
          <a:p>
            <a:pPr marL="800100" lvl="1" indent="-342900">
              <a:lnSpc>
                <a:spcPct val="150000"/>
              </a:lnSpc>
              <a:buFont typeface="Wingdings" panose="05000000000000000000" pitchFamily="2" charset="2"/>
              <a:buChar char="§"/>
            </a:pPr>
            <a:r>
              <a:rPr lang="fr-FR" sz="2400" dirty="0">
                <a:solidFill>
                  <a:schemeClr val="bg1"/>
                </a:solidFill>
                <a:latin typeface="Calibri" panose="020F0502020204030204" pitchFamily="34" charset="0"/>
                <a:cs typeface="Calibri" panose="020F0502020204030204" pitchFamily="34" charset="0"/>
              </a:rPr>
              <a:t>provision de serveurs, </a:t>
            </a:r>
          </a:p>
          <a:p>
            <a:pPr marL="800100" lvl="1" indent="-342900">
              <a:lnSpc>
                <a:spcPct val="150000"/>
              </a:lnSpc>
              <a:buFont typeface="Wingdings" panose="05000000000000000000" pitchFamily="2" charset="2"/>
              <a:buChar char="§"/>
            </a:pPr>
            <a:r>
              <a:rPr lang="fr-FR" sz="2400" dirty="0">
                <a:solidFill>
                  <a:schemeClr val="bg1"/>
                </a:solidFill>
                <a:latin typeface="Calibri" panose="020F0502020204030204" pitchFamily="34" charset="0"/>
                <a:cs typeface="Calibri" panose="020F0502020204030204" pitchFamily="34" charset="0"/>
              </a:rPr>
              <a:t>déploiement d'applications</a:t>
            </a:r>
          </a:p>
          <a:p>
            <a:pPr marL="800100" lvl="1" indent="-342900">
              <a:lnSpc>
                <a:spcPct val="150000"/>
              </a:lnSpc>
              <a:buFont typeface="Wingdings" panose="05000000000000000000" pitchFamily="2" charset="2"/>
              <a:buChar char="§"/>
            </a:pPr>
            <a:r>
              <a:rPr lang="fr-FR" sz="2400" dirty="0">
                <a:solidFill>
                  <a:schemeClr val="bg1"/>
                </a:solidFill>
                <a:latin typeface="Calibri" panose="020F0502020204030204" pitchFamily="34" charset="0"/>
                <a:cs typeface="Calibri" panose="020F0502020204030204" pitchFamily="34" charset="0"/>
              </a:rPr>
              <a:t>gestion de la configuration.</a:t>
            </a:r>
          </a:p>
        </p:txBody>
      </p:sp>
      <p:sp>
        <p:nvSpPr>
          <p:cNvPr id="10" name="ZoneTexte 9">
            <a:extLst>
              <a:ext uri="{FF2B5EF4-FFF2-40B4-BE49-F238E27FC236}">
                <a16:creationId xmlns:a16="http://schemas.microsoft.com/office/drawing/2014/main" id="{40BF90C9-4D3F-24D6-B7A8-E307734F6F8D}"/>
              </a:ext>
            </a:extLst>
          </p:cNvPr>
          <p:cNvSpPr txBox="1"/>
          <p:nvPr/>
        </p:nvSpPr>
        <p:spPr>
          <a:xfrm>
            <a:off x="597408" y="4652743"/>
            <a:ext cx="10802112" cy="1701043"/>
          </a:xfrm>
          <a:prstGeom prst="rect">
            <a:avLst/>
          </a:prstGeom>
          <a:noFill/>
        </p:spPr>
        <p:txBody>
          <a:bodyPr wrap="square">
            <a:spAutoFit/>
          </a:bodyPr>
          <a:lstStyle/>
          <a:p>
            <a:pPr>
              <a:lnSpc>
                <a:spcPct val="150000"/>
              </a:lnSpc>
            </a:pPr>
            <a:r>
              <a:rPr lang="fr-FR" sz="2400" dirty="0">
                <a:solidFill>
                  <a:schemeClr val="bg1"/>
                </a:solidFill>
                <a:latin typeface="Calibri" panose="020F0502020204030204" pitchFamily="34" charset="0"/>
                <a:cs typeface="Calibri" panose="020F0502020204030204" pitchFamily="34" charset="0"/>
              </a:rPr>
              <a:t>Cet outil a été développé par </a:t>
            </a:r>
            <a:r>
              <a:rPr lang="fr-FR" sz="2400" b="1" dirty="0">
                <a:solidFill>
                  <a:schemeClr val="bg1"/>
                </a:solidFill>
                <a:latin typeface="Calibri" panose="020F0502020204030204" pitchFamily="34" charset="0"/>
                <a:cs typeface="Calibri" panose="020F0502020204030204" pitchFamily="34" charset="0"/>
              </a:rPr>
              <a:t>Michael </a:t>
            </a:r>
            <a:r>
              <a:rPr lang="fr-FR" sz="2400" b="1" dirty="0" err="1">
                <a:solidFill>
                  <a:schemeClr val="bg1"/>
                </a:solidFill>
                <a:latin typeface="Calibri" panose="020F0502020204030204" pitchFamily="34" charset="0"/>
                <a:cs typeface="Calibri" panose="020F0502020204030204" pitchFamily="34" charset="0"/>
              </a:rPr>
              <a:t>Dehaan</a:t>
            </a:r>
            <a:r>
              <a:rPr lang="fr-FR" sz="2400" b="1" dirty="0">
                <a:solidFill>
                  <a:schemeClr val="bg1"/>
                </a:solidFill>
                <a:latin typeface="Calibri" panose="020F0502020204030204" pitchFamily="34" charset="0"/>
                <a:cs typeface="Calibri" panose="020F0502020204030204" pitchFamily="34" charset="0"/>
              </a:rPr>
              <a:t> </a:t>
            </a:r>
            <a:r>
              <a:rPr lang="fr-FR" sz="2400" dirty="0">
                <a:solidFill>
                  <a:schemeClr val="bg1"/>
                </a:solidFill>
                <a:latin typeface="Calibri" panose="020F0502020204030204" pitchFamily="34" charset="0"/>
                <a:cs typeface="Calibri" panose="020F0502020204030204" pitchFamily="34" charset="0"/>
              </a:rPr>
              <a:t>en 2012.</a:t>
            </a:r>
          </a:p>
          <a:p>
            <a:pPr>
              <a:lnSpc>
                <a:spcPct val="150000"/>
              </a:lnSpc>
            </a:pPr>
            <a:r>
              <a:rPr lang="fr-FR" sz="2400" dirty="0">
                <a:solidFill>
                  <a:schemeClr val="bg1"/>
                </a:solidFill>
                <a:latin typeface="Calibri" panose="020F0502020204030204" pitchFamily="34" charset="0"/>
                <a:cs typeface="Calibri" panose="020F0502020204030204" pitchFamily="34" charset="0"/>
              </a:rPr>
              <a:t> Il fonctionne sous un environnement </a:t>
            </a:r>
            <a:r>
              <a:rPr lang="fr-FR" sz="2400" b="1" dirty="0">
                <a:solidFill>
                  <a:schemeClr val="bg1"/>
                </a:solidFill>
                <a:latin typeface="Calibri" panose="020F0502020204030204" pitchFamily="34" charset="0"/>
                <a:cs typeface="Calibri" panose="020F0502020204030204" pitchFamily="34" charset="0"/>
              </a:rPr>
              <a:t>Linux</a:t>
            </a:r>
            <a:r>
              <a:rPr lang="fr-FR" sz="2400" dirty="0">
                <a:solidFill>
                  <a:schemeClr val="bg1"/>
                </a:solidFill>
                <a:latin typeface="Calibri" panose="020F0502020204030204" pitchFamily="34" charset="0"/>
                <a:cs typeface="Calibri" panose="020F0502020204030204" pitchFamily="34" charset="0"/>
              </a:rPr>
              <a:t> et écrit en langage </a:t>
            </a:r>
            <a:r>
              <a:rPr lang="fr-FR" sz="2400" b="1" dirty="0">
                <a:solidFill>
                  <a:schemeClr val="bg1"/>
                </a:solidFill>
                <a:latin typeface="Calibri" panose="020F0502020204030204" pitchFamily="34" charset="0"/>
                <a:cs typeface="Calibri" panose="020F0502020204030204" pitchFamily="34" charset="0"/>
              </a:rPr>
              <a:t>Python</a:t>
            </a:r>
            <a:r>
              <a:rPr lang="fr-FR" sz="2400" dirty="0">
                <a:solidFill>
                  <a:schemeClr val="bg1"/>
                </a:solidFill>
                <a:latin typeface="Calibri" panose="020F0502020204030204" pitchFamily="34" charset="0"/>
                <a:cs typeface="Calibri" panose="020F0502020204030204" pitchFamily="34" charset="0"/>
              </a:rPr>
              <a:t>. </a:t>
            </a:r>
          </a:p>
          <a:p>
            <a:pPr>
              <a:lnSpc>
                <a:spcPct val="150000"/>
              </a:lnSpc>
            </a:pPr>
            <a:r>
              <a:rPr lang="fr-FR" sz="2400" dirty="0">
                <a:solidFill>
                  <a:schemeClr val="bg1"/>
                </a:solidFill>
                <a:latin typeface="Calibri" panose="020F0502020204030204" pitchFamily="34" charset="0"/>
                <a:cs typeface="Calibri" panose="020F0502020204030204" pitchFamily="34" charset="0"/>
              </a:rPr>
              <a:t>Ansible Inc. a ensuite été racheté par </a:t>
            </a:r>
            <a:r>
              <a:rPr lang="fr-FR" sz="2400" b="1" dirty="0">
                <a:solidFill>
                  <a:schemeClr val="bg1"/>
                </a:solidFill>
                <a:latin typeface="Calibri" panose="020F0502020204030204" pitchFamily="34" charset="0"/>
                <a:cs typeface="Calibri" panose="020F0502020204030204" pitchFamily="34" charset="0"/>
              </a:rPr>
              <a:t>Red Hat </a:t>
            </a:r>
            <a:r>
              <a:rPr lang="fr-FR" sz="2400" dirty="0">
                <a:solidFill>
                  <a:schemeClr val="bg1"/>
                </a:solidFill>
                <a:latin typeface="Calibri" panose="020F0502020204030204" pitchFamily="34" charset="0"/>
                <a:cs typeface="Calibri" panose="020F0502020204030204" pitchFamily="34" charset="0"/>
              </a:rPr>
              <a:t>en 2015, </a:t>
            </a:r>
          </a:p>
        </p:txBody>
      </p:sp>
      <p:pic>
        <p:nvPicPr>
          <p:cNvPr id="8" name="Image 7">
            <a:extLst>
              <a:ext uri="{FF2B5EF4-FFF2-40B4-BE49-F238E27FC236}">
                <a16:creationId xmlns:a16="http://schemas.microsoft.com/office/drawing/2014/main" id="{C5807D5E-A015-6D7B-57B3-7F77A0BEE001}"/>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10382828" y="154462"/>
            <a:ext cx="1414521" cy="792132"/>
          </a:xfrm>
          <a:prstGeom prst="rect">
            <a:avLst/>
          </a:prstGeom>
        </p:spPr>
      </p:pic>
      <p:sp>
        <p:nvSpPr>
          <p:cNvPr id="11" name="ZoneTexte 10">
            <a:extLst>
              <a:ext uri="{FF2B5EF4-FFF2-40B4-BE49-F238E27FC236}">
                <a16:creationId xmlns:a16="http://schemas.microsoft.com/office/drawing/2014/main" id="{27BF42A6-3111-CCE3-E56F-3CC0D969D35C}"/>
              </a:ext>
            </a:extLst>
          </p:cNvPr>
          <p:cNvSpPr txBox="1"/>
          <p:nvPr/>
        </p:nvSpPr>
        <p:spPr>
          <a:xfrm>
            <a:off x="1009000" y="263111"/>
            <a:ext cx="6096000" cy="584775"/>
          </a:xfrm>
          <a:prstGeom prst="rect">
            <a:avLst/>
          </a:prstGeom>
          <a:noFill/>
        </p:spPr>
        <p:txBody>
          <a:bodyPr wrap="square">
            <a:spAutoFit/>
          </a:bodyPr>
          <a:lstStyle/>
          <a:p>
            <a:pPr>
              <a:buClr>
                <a:srgbClr val="FF0000"/>
              </a:buClr>
            </a:pP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Ansible : </a:t>
            </a:r>
            <a:r>
              <a:rPr lang="fr-FR" sz="3200" dirty="0">
                <a:solidFill>
                  <a:schemeClr val="bg1"/>
                </a:solidFill>
                <a:effectLst/>
                <a:latin typeface="Arial Black" panose="020B0A04020102020204" pitchFamily="34" charset="0"/>
                <a:ea typeface="Calibri" panose="020F0502020204030204" pitchFamily="34" charset="0"/>
                <a:cs typeface="Calibri" panose="020F0502020204030204" pitchFamily="34" charset="0"/>
              </a:rPr>
              <a:t> Introduction</a:t>
            </a:r>
            <a:endParaRPr lang="fr-FR" sz="3200" dirty="0">
              <a:solidFill>
                <a:schemeClr val="bg1"/>
              </a:solidFill>
            </a:endParaRPr>
          </a:p>
        </p:txBody>
      </p:sp>
    </p:spTree>
    <p:extLst>
      <p:ext uri="{BB962C8B-B14F-4D97-AF65-F5344CB8AC3E}">
        <p14:creationId xmlns:p14="http://schemas.microsoft.com/office/powerpoint/2010/main" val="253193549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mc:Choice xmlns:p14="http://schemas.microsoft.com/office/powerpoint/2010/main" Requires="p14">
          <p:contentPart p14:bwMode="auto" r:id="rId3">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p:pic>
            <p:nvPicPr>
              <p:cNvPr id="21" name="Encre 20">
                <a:extLst>
                  <a:ext uri="{FF2B5EF4-FFF2-40B4-BE49-F238E27FC236}">
                    <a16:creationId xmlns:a16="http://schemas.microsoft.com/office/drawing/2014/main" id="{0FE0BAE8-1A30-4F38-6546-D1BE99A6B8A0}"/>
                  </a:ext>
                </a:extLst>
              </p:cNvPr>
              <p:cNvPicPr/>
              <p:nvPr/>
            </p:nvPicPr>
            <p:blipFill>
              <a:blip r:embed="rId4"/>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06/06/2024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90</a:t>
            </a:fld>
            <a:endParaRPr lang="fr-FR" b="1" dirty="0">
              <a:solidFill>
                <a:schemeClr val="tx2">
                  <a:lumMod val="10000"/>
                  <a:lumOff val="90000"/>
                </a:schemeClr>
              </a:solidFill>
            </a:endParaRPr>
          </a:p>
        </p:txBody>
      </p:sp>
      <mc:AlternateContent xmlns:mc="http://schemas.openxmlformats.org/markup-compatibility/2006">
        <mc:Choice xmlns:p14="http://schemas.microsoft.com/office/powerpoint/2010/main" Requires="p14">
          <p:contentPart p14:bwMode="auto" r:id="rId5">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p:pic>
            <p:nvPicPr>
              <p:cNvPr id="32" name="Encre 31">
                <a:extLst>
                  <a:ext uri="{FF2B5EF4-FFF2-40B4-BE49-F238E27FC236}">
                    <a16:creationId xmlns:a16="http://schemas.microsoft.com/office/drawing/2014/main" id="{0B3FB5B7-CA5D-9E93-566B-B018FF5AC323}"/>
                  </a:ext>
                </a:extLst>
              </p:cNvPr>
              <p:cNvPicPr/>
              <p:nvPr/>
            </p:nvPicPr>
            <p:blipFill>
              <a:blip r:embed="rId6"/>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00B050"/>
                </a:solidFill>
                <a:effectLst/>
                <a:latin typeface="Arial Black" panose="020B0A04020102020204" pitchFamily="34" charset="0"/>
                <a:ea typeface="Calibri" panose="020F0502020204030204" pitchFamily="34" charset="0"/>
                <a:cs typeface="Calibri" panose="020F0502020204030204" pitchFamily="34" charset="0"/>
              </a:rPr>
              <a:t>JENKIS</a:t>
            </a: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endParaRPr lang="fr-FR" sz="3000" dirty="0">
              <a:solidFill>
                <a:schemeClr val="bg1"/>
              </a:solidFill>
            </a:endParaRPr>
          </a:p>
        </p:txBody>
      </p:sp>
      <p:pic>
        <p:nvPicPr>
          <p:cNvPr id="9" name="Picture 12" descr="Jenkins white logo transparent PNG - StickPNG">
            <a:extLst>
              <a:ext uri="{FF2B5EF4-FFF2-40B4-BE49-F238E27FC236}">
                <a16:creationId xmlns:a16="http://schemas.microsoft.com/office/drawing/2014/main" id="{2F0EA59E-9C6E-27AB-CC04-E488086012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29190" y="208561"/>
            <a:ext cx="1558354" cy="6393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a:extLst>
              <a:ext uri="{FF2B5EF4-FFF2-40B4-BE49-F238E27FC236}">
                <a16:creationId xmlns:a16="http://schemas.microsoft.com/office/drawing/2014/main" id="{ECA7973E-903F-3920-578C-2131DF0956D5}"/>
              </a:ext>
            </a:extLst>
          </p:cNvPr>
          <p:cNvSpPr>
            <a:spLocks noChangeArrowheads="1"/>
          </p:cNvSpPr>
          <p:nvPr/>
        </p:nvSpPr>
        <p:spPr bwMode="auto">
          <a:xfrm>
            <a:off x="218460" y="1163734"/>
            <a:ext cx="11175606" cy="400110"/>
          </a:xfrm>
          <a:prstGeom prst="rect">
            <a:avLst/>
          </a:prstGeom>
          <a:solidFill>
            <a:srgbClr val="00B050"/>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
                <a:srgbClr val="002060"/>
              </a:buClr>
              <a:buSzTx/>
              <a:tabLst/>
            </a:pPr>
            <a:r>
              <a:rPr lang="fr-FR" altLang="fr-FR" sz="2000" dirty="0">
                <a:solidFill>
                  <a:schemeClr val="bg1"/>
                </a:solidFill>
                <a:latin typeface="+mn-lt"/>
              </a:rPr>
              <a:t>INTÉGRATION CONTINUE (</a:t>
            </a:r>
            <a:r>
              <a:rPr lang="fr-FR" altLang="fr-FR" sz="2000" b="1" dirty="0">
                <a:solidFill>
                  <a:schemeClr val="bg1"/>
                </a:solidFill>
                <a:latin typeface="+mn-lt"/>
              </a:rPr>
              <a:t>C</a:t>
            </a:r>
            <a:r>
              <a:rPr lang="fr-FR" altLang="fr-FR" sz="2000" dirty="0">
                <a:solidFill>
                  <a:schemeClr val="bg1"/>
                </a:solidFill>
                <a:latin typeface="+mn-lt"/>
              </a:rPr>
              <a:t>ONTINOUS </a:t>
            </a:r>
            <a:r>
              <a:rPr lang="fr-FR" altLang="fr-FR" sz="2000" b="1" dirty="0">
                <a:solidFill>
                  <a:schemeClr val="bg1"/>
                </a:solidFill>
                <a:latin typeface="+mn-lt"/>
              </a:rPr>
              <a:t>I</a:t>
            </a:r>
            <a:r>
              <a:rPr lang="fr-FR" altLang="fr-FR" sz="2000" dirty="0">
                <a:solidFill>
                  <a:schemeClr val="bg1"/>
                </a:solidFill>
                <a:latin typeface="+mn-lt"/>
              </a:rPr>
              <a:t>NTEGRATION)</a:t>
            </a:r>
          </a:p>
        </p:txBody>
      </p:sp>
      <p:sp>
        <p:nvSpPr>
          <p:cNvPr id="11" name="ZoneTexte 10">
            <a:extLst>
              <a:ext uri="{FF2B5EF4-FFF2-40B4-BE49-F238E27FC236}">
                <a16:creationId xmlns:a16="http://schemas.microsoft.com/office/drawing/2014/main" id="{CFB81AB1-6DCA-F959-E104-44C12F839EB8}"/>
              </a:ext>
            </a:extLst>
          </p:cNvPr>
          <p:cNvSpPr txBox="1"/>
          <p:nvPr/>
        </p:nvSpPr>
        <p:spPr>
          <a:xfrm>
            <a:off x="461169" y="1622912"/>
            <a:ext cx="7694194" cy="707886"/>
          </a:xfrm>
          <a:prstGeom prst="rect">
            <a:avLst/>
          </a:prstGeom>
          <a:noFill/>
        </p:spPr>
        <p:txBody>
          <a:bodyPr wrap="square">
            <a:spAutoFit/>
          </a:bodyPr>
          <a:lstStyle/>
          <a:p>
            <a:pPr>
              <a:buClr>
                <a:srgbClr val="FF0000"/>
              </a:buClr>
            </a:pPr>
            <a:r>
              <a:rPr lang="fr-FR" sz="2000" b="0" i="0" dirty="0">
                <a:solidFill>
                  <a:srgbClr val="C0D611"/>
                </a:solidFill>
                <a:effectLst/>
                <a:latin typeface="Calibri" panose="020F0502020204030204" pitchFamily="34" charset="0"/>
              </a:rPr>
              <a:t>Les prérequis de l’intégration continue</a:t>
            </a:r>
            <a:br>
              <a:rPr lang="fr-FR" sz="2000" dirty="0"/>
            </a:br>
            <a:endParaRPr lang="fr-FR" sz="2000" dirty="0">
              <a:solidFill>
                <a:srgbClr val="FFFF00"/>
              </a:solidFill>
            </a:endParaRPr>
          </a:p>
        </p:txBody>
      </p:sp>
      <p:sp>
        <p:nvSpPr>
          <p:cNvPr id="7" name="ZoneTexte 6">
            <a:extLst>
              <a:ext uri="{FF2B5EF4-FFF2-40B4-BE49-F238E27FC236}">
                <a16:creationId xmlns:a16="http://schemas.microsoft.com/office/drawing/2014/main" id="{CEFA858F-557D-62DF-8859-E426F8F306E1}"/>
              </a:ext>
            </a:extLst>
          </p:cNvPr>
          <p:cNvSpPr txBox="1"/>
          <p:nvPr/>
        </p:nvSpPr>
        <p:spPr>
          <a:xfrm>
            <a:off x="610603" y="1982450"/>
            <a:ext cx="10326102" cy="4924425"/>
          </a:xfrm>
          <a:prstGeom prst="rect">
            <a:avLst/>
          </a:prstGeom>
          <a:noFill/>
        </p:spPr>
        <p:txBody>
          <a:bodyPr wrap="square">
            <a:spAutoFit/>
          </a:bodyPr>
          <a:lstStyle/>
          <a:p>
            <a:r>
              <a:rPr lang="fr-FR" sz="1800" b="0" i="0" dirty="0">
                <a:solidFill>
                  <a:schemeClr val="bg1"/>
                </a:solidFill>
                <a:effectLst/>
                <a:latin typeface="Calibri" panose="020F0502020204030204" pitchFamily="34" charset="0"/>
              </a:rPr>
              <a:t>Publication régulière du code source.</a:t>
            </a:r>
          </a:p>
          <a:p>
            <a:pPr lvl="1"/>
            <a:r>
              <a:rPr lang="fr-FR" b="0" i="0" dirty="0">
                <a:solidFill>
                  <a:schemeClr val="bg1"/>
                </a:solidFill>
                <a:effectLst/>
                <a:latin typeface="ArialMT"/>
              </a:rPr>
              <a:t>• </a:t>
            </a:r>
            <a:r>
              <a:rPr lang="fr-FR" b="0" i="0" dirty="0">
                <a:solidFill>
                  <a:schemeClr val="bg1"/>
                </a:solidFill>
                <a:effectLst/>
                <a:latin typeface="Calibri" panose="020F0502020204030204" pitchFamily="34" charset="0"/>
              </a:rPr>
              <a:t>Réduit le risque de conflit.</a:t>
            </a:r>
          </a:p>
          <a:p>
            <a:pPr lvl="1"/>
            <a:r>
              <a:rPr lang="fr-FR" b="0" i="0" dirty="0">
                <a:solidFill>
                  <a:schemeClr val="bg1"/>
                </a:solidFill>
                <a:effectLst/>
                <a:latin typeface="ArialMT"/>
              </a:rPr>
              <a:t>• </a:t>
            </a:r>
            <a:r>
              <a:rPr lang="fr-FR" b="0" i="0" dirty="0">
                <a:solidFill>
                  <a:schemeClr val="bg1"/>
                </a:solidFill>
                <a:effectLst/>
                <a:latin typeface="Calibri" panose="020F0502020204030204" pitchFamily="34" charset="0"/>
              </a:rPr>
              <a:t>Facilite l’identification de la modification à l’origine du problème.</a:t>
            </a:r>
          </a:p>
          <a:p>
            <a:r>
              <a:rPr lang="fr-FR" sz="1800" b="0" i="0" dirty="0">
                <a:solidFill>
                  <a:schemeClr val="bg1"/>
                </a:solidFill>
                <a:effectLst/>
                <a:latin typeface="Calibri" panose="020F0502020204030204" pitchFamily="34" charset="0"/>
              </a:rPr>
              <a:t>Exécuter des constructions privées.</a:t>
            </a:r>
          </a:p>
          <a:p>
            <a:pPr marL="742950" lvl="1" indent="-285750">
              <a:buFont typeface="Arial" panose="020B0604020202020204" pitchFamily="34" charset="0"/>
              <a:buChar char="•"/>
            </a:pPr>
            <a:r>
              <a:rPr lang="fr-FR" dirty="0">
                <a:solidFill>
                  <a:schemeClr val="bg1"/>
                </a:solidFill>
                <a:latin typeface="Calibri" panose="020F0502020204030204" pitchFamily="34" charset="0"/>
              </a:rPr>
              <a:t>Permet de détecter et corriger les erreurs de compilation avant la publication du</a:t>
            </a:r>
          </a:p>
          <a:p>
            <a:pPr marL="742950" lvl="1" indent="-285750">
              <a:buFont typeface="Arial" panose="020B0604020202020204" pitchFamily="34" charset="0"/>
              <a:buChar char="•"/>
            </a:pPr>
            <a:r>
              <a:rPr lang="fr-FR" dirty="0">
                <a:solidFill>
                  <a:schemeClr val="bg1"/>
                </a:solidFill>
                <a:latin typeface="Calibri" panose="020F0502020204030204" pitchFamily="34" charset="0"/>
              </a:rPr>
              <a:t>code source modifié par le développeur.</a:t>
            </a:r>
          </a:p>
          <a:p>
            <a:pPr marL="742950" lvl="1" indent="-285750">
              <a:buFont typeface="Arial" panose="020B0604020202020204" pitchFamily="34" charset="0"/>
              <a:buChar char="•"/>
            </a:pPr>
            <a:r>
              <a:rPr lang="fr-FR" dirty="0">
                <a:solidFill>
                  <a:schemeClr val="bg1"/>
                </a:solidFill>
                <a:latin typeface="Calibri" panose="020F0502020204030204" pitchFamily="34" charset="0"/>
              </a:rPr>
              <a:t>Permet de détecter et corriger les tests en échec avant la publication du code</a:t>
            </a:r>
          </a:p>
          <a:p>
            <a:pPr marL="742950" lvl="1" indent="-285750">
              <a:buFont typeface="Arial" panose="020B0604020202020204" pitchFamily="34" charset="0"/>
              <a:buChar char="•"/>
            </a:pPr>
            <a:r>
              <a:rPr lang="fr-FR" dirty="0">
                <a:solidFill>
                  <a:schemeClr val="bg1"/>
                </a:solidFill>
                <a:latin typeface="Calibri" panose="020F0502020204030204" pitchFamily="34" charset="0"/>
              </a:rPr>
              <a:t>source modifiée</a:t>
            </a:r>
          </a:p>
          <a:p>
            <a:r>
              <a:rPr lang="fr-FR" b="0" i="0" dirty="0">
                <a:solidFill>
                  <a:schemeClr val="bg1"/>
                </a:solidFill>
                <a:effectLst/>
                <a:latin typeface="Calibri" panose="020F0502020204030204" pitchFamily="34" charset="0"/>
              </a:rPr>
              <a:t>Ne pas publier du code qui ne compile pas.</a:t>
            </a:r>
          </a:p>
          <a:p>
            <a:pPr marL="742950" lvl="1" indent="-285750">
              <a:buFont typeface="Arial" panose="020B0604020202020204" pitchFamily="34" charset="0"/>
              <a:buChar char="•"/>
            </a:pPr>
            <a:r>
              <a:rPr lang="fr-FR" b="0" i="0" dirty="0">
                <a:solidFill>
                  <a:srgbClr val="C0D611"/>
                </a:solidFill>
                <a:effectLst/>
                <a:latin typeface="Calibri" panose="020F0502020204030204" pitchFamily="34" charset="0"/>
              </a:rPr>
              <a:t>La publication de code qui ne compile pas implique systématique l’échec de la construction.</a:t>
            </a:r>
          </a:p>
          <a:p>
            <a:pPr marL="742950" lvl="1" indent="-285750">
              <a:buFont typeface="Arial" panose="020B0604020202020204" pitchFamily="34" charset="0"/>
              <a:buChar char="•"/>
            </a:pPr>
            <a:r>
              <a:rPr lang="fr-FR" b="0" i="0" dirty="0">
                <a:solidFill>
                  <a:srgbClr val="C0D611"/>
                </a:solidFill>
                <a:effectLst/>
                <a:latin typeface="Calibri" panose="020F0502020204030204" pitchFamily="34" charset="0"/>
              </a:rPr>
              <a:t>L’usine logicielle est alors mise hors service</a:t>
            </a:r>
            <a:r>
              <a:rPr lang="fr-FR" dirty="0"/>
              <a:t> </a:t>
            </a:r>
          </a:p>
          <a:p>
            <a:r>
              <a:rPr lang="fr-FR" b="0" i="0" dirty="0">
                <a:solidFill>
                  <a:schemeClr val="bg1"/>
                </a:solidFill>
                <a:effectLst/>
                <a:latin typeface="Calibri" panose="020F0502020204030204" pitchFamily="34" charset="0"/>
              </a:rPr>
              <a:t>Réparer les constructions cassées immédiatement</a:t>
            </a:r>
            <a:r>
              <a:rPr lang="fr-FR" sz="2000" dirty="0">
                <a:solidFill>
                  <a:schemeClr val="bg1"/>
                </a:solidFill>
              </a:rPr>
              <a:t> </a:t>
            </a:r>
          </a:p>
          <a:p>
            <a:r>
              <a:rPr lang="fr-FR" sz="1800" b="0" i="0" dirty="0">
                <a:solidFill>
                  <a:srgbClr val="C0D611"/>
                </a:solidFill>
                <a:effectLst/>
                <a:latin typeface="Calibri" panose="020F0502020204030204" pitchFamily="34" charset="0"/>
              </a:rPr>
              <a:t>Une construction est dite cassée en cas de problème empêchant son succès :</a:t>
            </a:r>
          </a:p>
          <a:p>
            <a:pPr marL="285750" indent="-285750">
              <a:buFont typeface="Arial" panose="020B0604020202020204" pitchFamily="34" charset="0"/>
              <a:buChar char="•"/>
            </a:pPr>
            <a:r>
              <a:rPr lang="fr-FR" sz="1800" b="0" i="0" dirty="0">
                <a:solidFill>
                  <a:srgbClr val="000000"/>
                </a:solidFill>
                <a:effectLst/>
                <a:latin typeface="ArialMT"/>
              </a:rPr>
              <a:t>•</a:t>
            </a:r>
            <a:r>
              <a:rPr lang="fr-FR" sz="1800" b="0" i="0" dirty="0">
                <a:solidFill>
                  <a:schemeClr val="bg1"/>
                </a:solidFill>
                <a:effectLst/>
                <a:latin typeface="Calibri" panose="020F0502020204030204" pitchFamily="34" charset="0"/>
              </a:rPr>
              <a:t>La réparation des constructions cassées est une urgence pour le projet.</a:t>
            </a:r>
          </a:p>
          <a:p>
            <a:pPr marL="285750" indent="-285750">
              <a:buFont typeface="Arial" panose="020B0604020202020204" pitchFamily="34" charset="0"/>
              <a:buChar char="•"/>
            </a:pPr>
            <a:r>
              <a:rPr lang="fr-FR" sz="1800" b="0" i="0" dirty="0">
                <a:solidFill>
                  <a:schemeClr val="bg1"/>
                </a:solidFill>
                <a:effectLst/>
                <a:latin typeface="ArialMT"/>
              </a:rPr>
              <a:t> </a:t>
            </a:r>
            <a:r>
              <a:rPr lang="fr-FR" sz="1800" b="0" i="0" dirty="0">
                <a:solidFill>
                  <a:schemeClr val="bg1"/>
                </a:solidFill>
                <a:effectLst/>
                <a:latin typeface="Calibri" panose="020F0502020204030204" pitchFamily="34" charset="0"/>
              </a:rPr>
              <a:t>Le responsable du commit à l’origine de l’échec de la construction porte la responsabilité de la réparation</a:t>
            </a:r>
            <a:r>
              <a:rPr lang="fr-FR" sz="2000" dirty="0">
                <a:solidFill>
                  <a:schemeClr val="bg1"/>
                </a:solidFill>
              </a:rPr>
              <a:t> </a:t>
            </a:r>
            <a:br>
              <a:rPr lang="fr-FR" sz="2000" dirty="0"/>
            </a:br>
            <a:br>
              <a:rPr lang="fr-FR" sz="2000" dirty="0">
                <a:solidFill>
                  <a:schemeClr val="bg1"/>
                </a:solidFill>
              </a:rPr>
            </a:br>
            <a:endParaRPr lang="fr-FR" sz="2000" dirty="0">
              <a:solidFill>
                <a:schemeClr val="bg1"/>
              </a:solidFill>
            </a:endParaRPr>
          </a:p>
        </p:txBody>
      </p:sp>
    </p:spTree>
    <p:extLst>
      <p:ext uri="{BB962C8B-B14F-4D97-AF65-F5344CB8AC3E}">
        <p14:creationId xmlns:p14="http://schemas.microsoft.com/office/powerpoint/2010/main" val="421928162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mc:Choice xmlns:p14="http://schemas.microsoft.com/office/powerpoint/2010/main" Requires="p14">
          <p:contentPart p14:bwMode="auto" r:id="rId3">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p:pic>
            <p:nvPicPr>
              <p:cNvPr id="21" name="Encre 20">
                <a:extLst>
                  <a:ext uri="{FF2B5EF4-FFF2-40B4-BE49-F238E27FC236}">
                    <a16:creationId xmlns:a16="http://schemas.microsoft.com/office/drawing/2014/main" id="{0FE0BAE8-1A30-4F38-6546-D1BE99A6B8A0}"/>
                  </a:ext>
                </a:extLst>
              </p:cNvPr>
              <p:cNvPicPr/>
              <p:nvPr/>
            </p:nvPicPr>
            <p:blipFill>
              <a:blip r:embed="rId4"/>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06/06/2024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91</a:t>
            </a:fld>
            <a:endParaRPr lang="fr-FR" b="1" dirty="0">
              <a:solidFill>
                <a:schemeClr val="tx2">
                  <a:lumMod val="10000"/>
                  <a:lumOff val="90000"/>
                </a:schemeClr>
              </a:solidFill>
            </a:endParaRPr>
          </a:p>
        </p:txBody>
      </p:sp>
      <mc:AlternateContent xmlns:mc="http://schemas.openxmlformats.org/markup-compatibility/2006">
        <mc:Choice xmlns:p14="http://schemas.microsoft.com/office/powerpoint/2010/main" Requires="p14">
          <p:contentPart p14:bwMode="auto" r:id="rId5">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p:pic>
            <p:nvPicPr>
              <p:cNvPr id="32" name="Encre 31">
                <a:extLst>
                  <a:ext uri="{FF2B5EF4-FFF2-40B4-BE49-F238E27FC236}">
                    <a16:creationId xmlns:a16="http://schemas.microsoft.com/office/drawing/2014/main" id="{0B3FB5B7-CA5D-9E93-566B-B018FF5AC323}"/>
                  </a:ext>
                </a:extLst>
              </p:cNvPr>
              <p:cNvPicPr/>
              <p:nvPr/>
            </p:nvPicPr>
            <p:blipFill>
              <a:blip r:embed="rId6"/>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00B050"/>
                </a:solidFill>
                <a:effectLst/>
                <a:latin typeface="Arial Black" panose="020B0A04020102020204" pitchFamily="34" charset="0"/>
                <a:ea typeface="Calibri" panose="020F0502020204030204" pitchFamily="34" charset="0"/>
                <a:cs typeface="Calibri" panose="020F0502020204030204" pitchFamily="34" charset="0"/>
              </a:rPr>
              <a:t>JENKIS</a:t>
            </a: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endParaRPr lang="fr-FR" sz="3000" dirty="0">
              <a:solidFill>
                <a:schemeClr val="bg1"/>
              </a:solidFill>
            </a:endParaRPr>
          </a:p>
        </p:txBody>
      </p:sp>
      <p:pic>
        <p:nvPicPr>
          <p:cNvPr id="9" name="Picture 12" descr="Jenkins white logo transparent PNG - StickPNG">
            <a:extLst>
              <a:ext uri="{FF2B5EF4-FFF2-40B4-BE49-F238E27FC236}">
                <a16:creationId xmlns:a16="http://schemas.microsoft.com/office/drawing/2014/main" id="{2F0EA59E-9C6E-27AB-CC04-E488086012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29190" y="208561"/>
            <a:ext cx="1558354" cy="6393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a:extLst>
              <a:ext uri="{FF2B5EF4-FFF2-40B4-BE49-F238E27FC236}">
                <a16:creationId xmlns:a16="http://schemas.microsoft.com/office/drawing/2014/main" id="{ECA7973E-903F-3920-578C-2131DF0956D5}"/>
              </a:ext>
            </a:extLst>
          </p:cNvPr>
          <p:cNvSpPr>
            <a:spLocks noChangeArrowheads="1"/>
          </p:cNvSpPr>
          <p:nvPr/>
        </p:nvSpPr>
        <p:spPr bwMode="auto">
          <a:xfrm>
            <a:off x="218460" y="1163734"/>
            <a:ext cx="11175606" cy="400110"/>
          </a:xfrm>
          <a:prstGeom prst="rect">
            <a:avLst/>
          </a:prstGeom>
          <a:solidFill>
            <a:srgbClr val="00B050"/>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
                <a:srgbClr val="002060"/>
              </a:buClr>
              <a:buSzTx/>
              <a:tabLst/>
            </a:pPr>
            <a:r>
              <a:rPr lang="fr-FR" altLang="fr-FR" sz="2000" dirty="0">
                <a:solidFill>
                  <a:schemeClr val="bg1"/>
                </a:solidFill>
                <a:latin typeface="+mn-lt"/>
              </a:rPr>
              <a:t>INTÉGRATION CONTINUE (</a:t>
            </a:r>
            <a:r>
              <a:rPr lang="fr-FR" altLang="fr-FR" sz="2000" b="1" dirty="0">
                <a:solidFill>
                  <a:schemeClr val="bg1"/>
                </a:solidFill>
                <a:latin typeface="+mn-lt"/>
              </a:rPr>
              <a:t>C</a:t>
            </a:r>
            <a:r>
              <a:rPr lang="fr-FR" altLang="fr-FR" sz="2000" dirty="0">
                <a:solidFill>
                  <a:schemeClr val="bg1"/>
                </a:solidFill>
                <a:latin typeface="+mn-lt"/>
              </a:rPr>
              <a:t>ONTINOUS </a:t>
            </a:r>
            <a:r>
              <a:rPr lang="fr-FR" altLang="fr-FR" sz="2000" b="1" dirty="0">
                <a:solidFill>
                  <a:schemeClr val="bg1"/>
                </a:solidFill>
                <a:latin typeface="+mn-lt"/>
              </a:rPr>
              <a:t>I</a:t>
            </a:r>
            <a:r>
              <a:rPr lang="fr-FR" altLang="fr-FR" sz="2000" dirty="0">
                <a:solidFill>
                  <a:schemeClr val="bg1"/>
                </a:solidFill>
                <a:latin typeface="+mn-lt"/>
              </a:rPr>
              <a:t>NTEGRATION)</a:t>
            </a:r>
          </a:p>
        </p:txBody>
      </p:sp>
      <p:sp>
        <p:nvSpPr>
          <p:cNvPr id="11" name="ZoneTexte 10">
            <a:extLst>
              <a:ext uri="{FF2B5EF4-FFF2-40B4-BE49-F238E27FC236}">
                <a16:creationId xmlns:a16="http://schemas.microsoft.com/office/drawing/2014/main" id="{CFB81AB1-6DCA-F959-E104-44C12F839EB8}"/>
              </a:ext>
            </a:extLst>
          </p:cNvPr>
          <p:cNvSpPr txBox="1"/>
          <p:nvPr/>
        </p:nvSpPr>
        <p:spPr>
          <a:xfrm>
            <a:off x="461169" y="1622912"/>
            <a:ext cx="7694194" cy="400110"/>
          </a:xfrm>
          <a:prstGeom prst="rect">
            <a:avLst/>
          </a:prstGeom>
          <a:noFill/>
        </p:spPr>
        <p:txBody>
          <a:bodyPr wrap="square">
            <a:spAutoFit/>
          </a:bodyPr>
          <a:lstStyle/>
          <a:p>
            <a:pPr>
              <a:buClr>
                <a:srgbClr val="FF0000"/>
              </a:buClr>
            </a:pPr>
            <a:r>
              <a:rPr lang="fr-FR" sz="1800" b="0" i="0" dirty="0">
                <a:solidFill>
                  <a:srgbClr val="C0D611"/>
                </a:solidFill>
                <a:effectLst/>
                <a:latin typeface="Calibri" panose="020F0502020204030204" pitchFamily="34" charset="0"/>
              </a:rPr>
              <a:t>Les bénéfices de l’intégration continue</a:t>
            </a:r>
            <a:r>
              <a:rPr lang="fr-FR" sz="2000" dirty="0"/>
              <a:t> </a:t>
            </a:r>
            <a:endParaRPr lang="fr-FR" sz="2000" dirty="0">
              <a:solidFill>
                <a:srgbClr val="FFFF00"/>
              </a:solidFill>
            </a:endParaRPr>
          </a:p>
        </p:txBody>
      </p:sp>
      <p:sp>
        <p:nvSpPr>
          <p:cNvPr id="7" name="ZoneTexte 6">
            <a:extLst>
              <a:ext uri="{FF2B5EF4-FFF2-40B4-BE49-F238E27FC236}">
                <a16:creationId xmlns:a16="http://schemas.microsoft.com/office/drawing/2014/main" id="{CEFA858F-557D-62DF-8859-E426F8F306E1}"/>
              </a:ext>
            </a:extLst>
          </p:cNvPr>
          <p:cNvSpPr txBox="1"/>
          <p:nvPr/>
        </p:nvSpPr>
        <p:spPr>
          <a:xfrm>
            <a:off x="610603" y="1982450"/>
            <a:ext cx="10326102" cy="2062103"/>
          </a:xfrm>
          <a:prstGeom prst="rect">
            <a:avLst/>
          </a:prstGeom>
          <a:noFill/>
        </p:spPr>
        <p:txBody>
          <a:bodyPr wrap="square">
            <a:spAutoFit/>
          </a:bodyPr>
          <a:lstStyle/>
          <a:p>
            <a:r>
              <a:rPr lang="fr-FR" sz="1800" b="0" i="0" dirty="0">
                <a:solidFill>
                  <a:srgbClr val="C0D611"/>
                </a:solidFill>
                <a:effectLst/>
                <a:latin typeface="Calibri" panose="020F0502020204030204" pitchFamily="34" charset="0"/>
              </a:rPr>
              <a:t>Réduire les risques – Détection tardive des anomalies.</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Réduire les risques – Non qualité.</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Réduire les risques – Logiciel non déployable.</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Automatiser les tâches manuelles répétitives.</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Générer des versions intermédiaires du logiciel.</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Améliorer la visibilité projet.</a:t>
            </a:r>
            <a:r>
              <a:rPr lang="fr-FR" dirty="0"/>
              <a:t> </a:t>
            </a:r>
            <a:br>
              <a:rPr lang="fr-FR" dirty="0"/>
            </a:br>
            <a:endParaRPr lang="fr-FR" sz="2000" dirty="0">
              <a:solidFill>
                <a:schemeClr val="bg1"/>
              </a:solidFill>
            </a:endParaRPr>
          </a:p>
        </p:txBody>
      </p:sp>
    </p:spTree>
    <p:extLst>
      <p:ext uri="{BB962C8B-B14F-4D97-AF65-F5344CB8AC3E}">
        <p14:creationId xmlns:p14="http://schemas.microsoft.com/office/powerpoint/2010/main" val="4774150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mc:Choice xmlns:p14="http://schemas.microsoft.com/office/powerpoint/2010/main" Requires="p14">
          <p:contentPart p14:bwMode="auto" r:id="rId3">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p:pic>
            <p:nvPicPr>
              <p:cNvPr id="21" name="Encre 20">
                <a:extLst>
                  <a:ext uri="{FF2B5EF4-FFF2-40B4-BE49-F238E27FC236}">
                    <a16:creationId xmlns:a16="http://schemas.microsoft.com/office/drawing/2014/main" id="{0FE0BAE8-1A30-4F38-6546-D1BE99A6B8A0}"/>
                  </a:ext>
                </a:extLst>
              </p:cNvPr>
              <p:cNvPicPr/>
              <p:nvPr/>
            </p:nvPicPr>
            <p:blipFill>
              <a:blip r:embed="rId4"/>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06/06/2024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92</a:t>
            </a:fld>
            <a:endParaRPr lang="fr-FR" b="1" dirty="0">
              <a:solidFill>
                <a:schemeClr val="tx2">
                  <a:lumMod val="10000"/>
                  <a:lumOff val="90000"/>
                </a:schemeClr>
              </a:solidFill>
            </a:endParaRPr>
          </a:p>
        </p:txBody>
      </p:sp>
      <mc:AlternateContent xmlns:mc="http://schemas.openxmlformats.org/markup-compatibility/2006">
        <mc:Choice xmlns:p14="http://schemas.microsoft.com/office/powerpoint/2010/main" Requires="p14">
          <p:contentPart p14:bwMode="auto" r:id="rId5">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p:pic>
            <p:nvPicPr>
              <p:cNvPr id="32" name="Encre 31">
                <a:extLst>
                  <a:ext uri="{FF2B5EF4-FFF2-40B4-BE49-F238E27FC236}">
                    <a16:creationId xmlns:a16="http://schemas.microsoft.com/office/drawing/2014/main" id="{0B3FB5B7-CA5D-9E93-566B-B018FF5AC323}"/>
                  </a:ext>
                </a:extLst>
              </p:cNvPr>
              <p:cNvPicPr/>
              <p:nvPr/>
            </p:nvPicPr>
            <p:blipFill>
              <a:blip r:embed="rId6"/>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00B050"/>
                </a:solidFill>
                <a:effectLst/>
                <a:latin typeface="Arial Black" panose="020B0A04020102020204" pitchFamily="34" charset="0"/>
                <a:ea typeface="Calibri" panose="020F0502020204030204" pitchFamily="34" charset="0"/>
                <a:cs typeface="Calibri" panose="020F0502020204030204" pitchFamily="34" charset="0"/>
              </a:rPr>
              <a:t>JENKIS</a:t>
            </a: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endParaRPr lang="fr-FR" sz="3000" dirty="0">
              <a:solidFill>
                <a:schemeClr val="bg1"/>
              </a:solidFill>
            </a:endParaRPr>
          </a:p>
        </p:txBody>
      </p:sp>
      <p:pic>
        <p:nvPicPr>
          <p:cNvPr id="9" name="Picture 12" descr="Jenkins white logo transparent PNG - StickPNG">
            <a:extLst>
              <a:ext uri="{FF2B5EF4-FFF2-40B4-BE49-F238E27FC236}">
                <a16:creationId xmlns:a16="http://schemas.microsoft.com/office/drawing/2014/main" id="{2F0EA59E-9C6E-27AB-CC04-E488086012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29190" y="208561"/>
            <a:ext cx="1558354" cy="6393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a:extLst>
              <a:ext uri="{FF2B5EF4-FFF2-40B4-BE49-F238E27FC236}">
                <a16:creationId xmlns:a16="http://schemas.microsoft.com/office/drawing/2014/main" id="{ECA7973E-903F-3920-578C-2131DF0956D5}"/>
              </a:ext>
            </a:extLst>
          </p:cNvPr>
          <p:cNvSpPr>
            <a:spLocks noChangeArrowheads="1"/>
          </p:cNvSpPr>
          <p:nvPr/>
        </p:nvSpPr>
        <p:spPr bwMode="auto">
          <a:xfrm>
            <a:off x="218460" y="1163734"/>
            <a:ext cx="11175606" cy="400110"/>
          </a:xfrm>
          <a:prstGeom prst="rect">
            <a:avLst/>
          </a:prstGeom>
          <a:solidFill>
            <a:srgbClr val="00B050"/>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
                <a:srgbClr val="002060"/>
              </a:buClr>
              <a:buSzTx/>
              <a:tabLst/>
            </a:pPr>
            <a:r>
              <a:rPr lang="fr-FR" altLang="fr-FR" sz="2000" dirty="0">
                <a:solidFill>
                  <a:schemeClr val="bg1"/>
                </a:solidFill>
                <a:latin typeface="+mn-lt"/>
              </a:rPr>
              <a:t>INTÉGRATION CONTINUE (</a:t>
            </a:r>
            <a:r>
              <a:rPr lang="fr-FR" altLang="fr-FR" sz="2000" b="1" dirty="0">
                <a:solidFill>
                  <a:schemeClr val="bg1"/>
                </a:solidFill>
                <a:latin typeface="+mn-lt"/>
              </a:rPr>
              <a:t>C</a:t>
            </a:r>
            <a:r>
              <a:rPr lang="fr-FR" altLang="fr-FR" sz="2000" dirty="0">
                <a:solidFill>
                  <a:schemeClr val="bg1"/>
                </a:solidFill>
                <a:latin typeface="+mn-lt"/>
              </a:rPr>
              <a:t>ONTINOUS </a:t>
            </a:r>
            <a:r>
              <a:rPr lang="fr-FR" altLang="fr-FR" sz="2000" b="1" dirty="0">
                <a:solidFill>
                  <a:schemeClr val="bg1"/>
                </a:solidFill>
                <a:latin typeface="+mn-lt"/>
              </a:rPr>
              <a:t>I</a:t>
            </a:r>
            <a:r>
              <a:rPr lang="fr-FR" altLang="fr-FR" sz="2000" dirty="0">
                <a:solidFill>
                  <a:schemeClr val="bg1"/>
                </a:solidFill>
                <a:latin typeface="+mn-lt"/>
              </a:rPr>
              <a:t>NTEGRATION)</a:t>
            </a:r>
          </a:p>
        </p:txBody>
      </p:sp>
      <p:sp>
        <p:nvSpPr>
          <p:cNvPr id="11" name="ZoneTexte 10">
            <a:extLst>
              <a:ext uri="{FF2B5EF4-FFF2-40B4-BE49-F238E27FC236}">
                <a16:creationId xmlns:a16="http://schemas.microsoft.com/office/drawing/2014/main" id="{CFB81AB1-6DCA-F959-E104-44C12F839EB8}"/>
              </a:ext>
            </a:extLst>
          </p:cNvPr>
          <p:cNvSpPr txBox="1"/>
          <p:nvPr/>
        </p:nvSpPr>
        <p:spPr>
          <a:xfrm>
            <a:off x="461169" y="1622912"/>
            <a:ext cx="7694194" cy="400110"/>
          </a:xfrm>
          <a:prstGeom prst="rect">
            <a:avLst/>
          </a:prstGeom>
          <a:noFill/>
        </p:spPr>
        <p:txBody>
          <a:bodyPr wrap="square">
            <a:spAutoFit/>
          </a:bodyPr>
          <a:lstStyle/>
          <a:p>
            <a:pPr>
              <a:buClr>
                <a:srgbClr val="FF0000"/>
              </a:buClr>
            </a:pPr>
            <a:r>
              <a:rPr lang="fr-FR" sz="1800" b="0" i="0" dirty="0">
                <a:solidFill>
                  <a:srgbClr val="C0D611"/>
                </a:solidFill>
                <a:effectLst/>
                <a:latin typeface="Calibri" panose="020F0502020204030204" pitchFamily="34" charset="0"/>
              </a:rPr>
              <a:t>Les bénéfices de l’intégration continue</a:t>
            </a:r>
            <a:r>
              <a:rPr lang="fr-FR" sz="2000" dirty="0"/>
              <a:t> </a:t>
            </a:r>
            <a:endParaRPr lang="fr-FR" sz="2000" dirty="0">
              <a:solidFill>
                <a:srgbClr val="FFFF00"/>
              </a:solidFill>
            </a:endParaRPr>
          </a:p>
        </p:txBody>
      </p:sp>
      <p:sp>
        <p:nvSpPr>
          <p:cNvPr id="7" name="ZoneTexte 6">
            <a:extLst>
              <a:ext uri="{FF2B5EF4-FFF2-40B4-BE49-F238E27FC236}">
                <a16:creationId xmlns:a16="http://schemas.microsoft.com/office/drawing/2014/main" id="{CEFA858F-557D-62DF-8859-E426F8F306E1}"/>
              </a:ext>
            </a:extLst>
          </p:cNvPr>
          <p:cNvSpPr txBox="1"/>
          <p:nvPr/>
        </p:nvSpPr>
        <p:spPr>
          <a:xfrm>
            <a:off x="610603" y="1982450"/>
            <a:ext cx="10326102" cy="2062103"/>
          </a:xfrm>
          <a:prstGeom prst="rect">
            <a:avLst/>
          </a:prstGeom>
          <a:noFill/>
        </p:spPr>
        <p:txBody>
          <a:bodyPr wrap="square">
            <a:spAutoFit/>
          </a:bodyPr>
          <a:lstStyle/>
          <a:p>
            <a:r>
              <a:rPr lang="fr-FR" sz="1800" b="0" i="0" dirty="0">
                <a:solidFill>
                  <a:srgbClr val="C0D611"/>
                </a:solidFill>
                <a:effectLst/>
                <a:latin typeface="Calibri" panose="020F0502020204030204" pitchFamily="34" charset="0"/>
              </a:rPr>
              <a:t>Réduire les risques – Détection tardive des anomalies.</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Réduire les risques – Non qualité.</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Réduire les risques – Logiciel non déployable.</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Automatiser les tâches manuelles répétitives.</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Générer des versions intermédiaires du logiciel.</a:t>
            </a:r>
          </a:p>
          <a:p>
            <a:r>
              <a:rPr lang="fr-FR" sz="1800" b="0" i="0">
                <a:solidFill>
                  <a:srgbClr val="C0D611"/>
                </a:solidFill>
                <a:effectLst/>
                <a:latin typeface="ArialMT"/>
              </a:rPr>
              <a:t>– </a:t>
            </a:r>
            <a:r>
              <a:rPr lang="fr-FR" sz="1800" b="0" i="0">
                <a:solidFill>
                  <a:srgbClr val="C0D611"/>
                </a:solidFill>
                <a:effectLst/>
                <a:latin typeface="Calibri" panose="020F0502020204030204" pitchFamily="34" charset="0"/>
              </a:rPr>
              <a:t>Améliorer la visibilité projet.</a:t>
            </a:r>
            <a:r>
              <a:rPr lang="fr-FR"/>
              <a:t> </a:t>
            </a:r>
            <a:br>
              <a:rPr lang="fr-FR"/>
            </a:br>
            <a:endParaRPr lang="fr-FR" sz="2000" dirty="0">
              <a:solidFill>
                <a:schemeClr val="bg1"/>
              </a:solidFill>
            </a:endParaRPr>
          </a:p>
        </p:txBody>
      </p:sp>
    </p:spTree>
    <p:extLst>
      <p:ext uri="{BB962C8B-B14F-4D97-AF65-F5344CB8AC3E}">
        <p14:creationId xmlns:p14="http://schemas.microsoft.com/office/powerpoint/2010/main" val="205276189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mc:Choice xmlns:p14="http://schemas.microsoft.com/office/powerpoint/2010/main" Requires="p14">
          <p:contentPart p14:bwMode="auto" r:id="rId3">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p:pic>
            <p:nvPicPr>
              <p:cNvPr id="21" name="Encre 20">
                <a:extLst>
                  <a:ext uri="{FF2B5EF4-FFF2-40B4-BE49-F238E27FC236}">
                    <a16:creationId xmlns:a16="http://schemas.microsoft.com/office/drawing/2014/main" id="{0FE0BAE8-1A30-4F38-6546-D1BE99A6B8A0}"/>
                  </a:ext>
                </a:extLst>
              </p:cNvPr>
              <p:cNvPicPr/>
              <p:nvPr/>
            </p:nvPicPr>
            <p:blipFill>
              <a:blip r:embed="rId4"/>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06/06/2024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93</a:t>
            </a:fld>
            <a:endParaRPr lang="fr-FR" b="1" dirty="0">
              <a:solidFill>
                <a:schemeClr val="tx2">
                  <a:lumMod val="10000"/>
                  <a:lumOff val="90000"/>
                </a:schemeClr>
              </a:solidFill>
            </a:endParaRPr>
          </a:p>
        </p:txBody>
      </p:sp>
      <mc:AlternateContent xmlns:mc="http://schemas.openxmlformats.org/markup-compatibility/2006">
        <mc:Choice xmlns:p14="http://schemas.microsoft.com/office/powerpoint/2010/main" Requires="p14">
          <p:contentPart p14:bwMode="auto" r:id="rId5">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p:pic>
            <p:nvPicPr>
              <p:cNvPr id="32" name="Encre 31">
                <a:extLst>
                  <a:ext uri="{FF2B5EF4-FFF2-40B4-BE49-F238E27FC236}">
                    <a16:creationId xmlns:a16="http://schemas.microsoft.com/office/drawing/2014/main" id="{0B3FB5B7-CA5D-9E93-566B-B018FF5AC323}"/>
                  </a:ext>
                </a:extLst>
              </p:cNvPr>
              <p:cNvPicPr/>
              <p:nvPr/>
            </p:nvPicPr>
            <p:blipFill>
              <a:blip r:embed="rId6"/>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00B050"/>
                </a:solidFill>
                <a:effectLst/>
                <a:latin typeface="Arial Black" panose="020B0A04020102020204" pitchFamily="34" charset="0"/>
                <a:ea typeface="Calibri" panose="020F0502020204030204" pitchFamily="34" charset="0"/>
                <a:cs typeface="Calibri" panose="020F0502020204030204" pitchFamily="34" charset="0"/>
              </a:rPr>
              <a:t>JENKIS</a:t>
            </a: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endParaRPr lang="fr-FR" sz="3000" dirty="0">
              <a:solidFill>
                <a:schemeClr val="bg1"/>
              </a:solidFill>
            </a:endParaRPr>
          </a:p>
        </p:txBody>
      </p:sp>
      <p:pic>
        <p:nvPicPr>
          <p:cNvPr id="9" name="Picture 12" descr="Jenkins white logo transparent PNG - StickPNG">
            <a:extLst>
              <a:ext uri="{FF2B5EF4-FFF2-40B4-BE49-F238E27FC236}">
                <a16:creationId xmlns:a16="http://schemas.microsoft.com/office/drawing/2014/main" id="{2F0EA59E-9C6E-27AB-CC04-E488086012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29190" y="208561"/>
            <a:ext cx="1558354" cy="6393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a:extLst>
              <a:ext uri="{FF2B5EF4-FFF2-40B4-BE49-F238E27FC236}">
                <a16:creationId xmlns:a16="http://schemas.microsoft.com/office/drawing/2014/main" id="{ECA7973E-903F-3920-578C-2131DF0956D5}"/>
              </a:ext>
            </a:extLst>
          </p:cNvPr>
          <p:cNvSpPr>
            <a:spLocks noChangeArrowheads="1"/>
          </p:cNvSpPr>
          <p:nvPr/>
        </p:nvSpPr>
        <p:spPr bwMode="auto">
          <a:xfrm>
            <a:off x="218460" y="1163734"/>
            <a:ext cx="11175606" cy="400110"/>
          </a:xfrm>
          <a:prstGeom prst="rect">
            <a:avLst/>
          </a:prstGeom>
          <a:solidFill>
            <a:srgbClr val="00B050"/>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
                <a:srgbClr val="002060"/>
              </a:buClr>
              <a:buSzTx/>
              <a:tabLst/>
            </a:pPr>
            <a:r>
              <a:rPr lang="fr-FR" altLang="fr-FR" sz="2000" dirty="0">
                <a:solidFill>
                  <a:schemeClr val="bg1"/>
                </a:solidFill>
                <a:latin typeface="+mn-lt"/>
              </a:rPr>
              <a:t>INTÉGRATION CONTINUE (</a:t>
            </a:r>
            <a:r>
              <a:rPr lang="fr-FR" altLang="fr-FR" sz="2000" b="1" dirty="0">
                <a:solidFill>
                  <a:schemeClr val="bg1"/>
                </a:solidFill>
                <a:latin typeface="+mn-lt"/>
              </a:rPr>
              <a:t>C</a:t>
            </a:r>
            <a:r>
              <a:rPr lang="fr-FR" altLang="fr-FR" sz="2000" dirty="0">
                <a:solidFill>
                  <a:schemeClr val="bg1"/>
                </a:solidFill>
                <a:latin typeface="+mn-lt"/>
              </a:rPr>
              <a:t>ONTINOUS </a:t>
            </a:r>
            <a:r>
              <a:rPr lang="fr-FR" altLang="fr-FR" sz="2000" b="1" dirty="0">
                <a:solidFill>
                  <a:schemeClr val="bg1"/>
                </a:solidFill>
                <a:latin typeface="+mn-lt"/>
              </a:rPr>
              <a:t>I</a:t>
            </a:r>
            <a:r>
              <a:rPr lang="fr-FR" altLang="fr-FR" sz="2000" dirty="0">
                <a:solidFill>
                  <a:schemeClr val="bg1"/>
                </a:solidFill>
                <a:latin typeface="+mn-lt"/>
              </a:rPr>
              <a:t>NTEGRATION)</a:t>
            </a:r>
          </a:p>
        </p:txBody>
      </p:sp>
      <p:sp>
        <p:nvSpPr>
          <p:cNvPr id="11" name="ZoneTexte 10">
            <a:extLst>
              <a:ext uri="{FF2B5EF4-FFF2-40B4-BE49-F238E27FC236}">
                <a16:creationId xmlns:a16="http://schemas.microsoft.com/office/drawing/2014/main" id="{CFB81AB1-6DCA-F959-E104-44C12F839EB8}"/>
              </a:ext>
            </a:extLst>
          </p:cNvPr>
          <p:cNvSpPr txBox="1"/>
          <p:nvPr/>
        </p:nvSpPr>
        <p:spPr>
          <a:xfrm>
            <a:off x="461169" y="1622912"/>
            <a:ext cx="7694194" cy="707886"/>
          </a:xfrm>
          <a:prstGeom prst="rect">
            <a:avLst/>
          </a:prstGeom>
          <a:noFill/>
        </p:spPr>
        <p:txBody>
          <a:bodyPr wrap="square">
            <a:spAutoFit/>
          </a:bodyPr>
          <a:lstStyle/>
          <a:p>
            <a:pPr>
              <a:buClr>
                <a:srgbClr val="FF0000"/>
              </a:buClr>
            </a:pPr>
            <a:r>
              <a:rPr lang="fr-FR" sz="2000" b="0" i="0" dirty="0">
                <a:solidFill>
                  <a:srgbClr val="C0D611"/>
                </a:solidFill>
                <a:effectLst/>
                <a:latin typeface="Calibri" panose="020F0502020204030204" pitchFamily="34" charset="0"/>
              </a:rPr>
              <a:t>Les outils de l’intégration continue</a:t>
            </a:r>
            <a:br>
              <a:rPr lang="fr-FR" sz="2000" dirty="0"/>
            </a:br>
            <a:endParaRPr lang="fr-FR" sz="2000" dirty="0">
              <a:solidFill>
                <a:srgbClr val="FFFF00"/>
              </a:solidFill>
            </a:endParaRPr>
          </a:p>
        </p:txBody>
      </p:sp>
      <p:sp>
        <p:nvSpPr>
          <p:cNvPr id="7" name="ZoneTexte 6">
            <a:extLst>
              <a:ext uri="{FF2B5EF4-FFF2-40B4-BE49-F238E27FC236}">
                <a16:creationId xmlns:a16="http://schemas.microsoft.com/office/drawing/2014/main" id="{CEFA858F-557D-62DF-8859-E426F8F306E1}"/>
              </a:ext>
            </a:extLst>
          </p:cNvPr>
          <p:cNvSpPr txBox="1"/>
          <p:nvPr/>
        </p:nvSpPr>
        <p:spPr>
          <a:xfrm>
            <a:off x="461169" y="2169922"/>
            <a:ext cx="5530557" cy="4832092"/>
          </a:xfrm>
          <a:prstGeom prst="rect">
            <a:avLst/>
          </a:prstGeom>
          <a:noFill/>
        </p:spPr>
        <p:txBody>
          <a:bodyPr wrap="square">
            <a:spAutoFit/>
          </a:bodyPr>
          <a:lstStyle/>
          <a:p>
            <a:r>
              <a:rPr lang="fr-FR" sz="1800" b="0" i="0" dirty="0">
                <a:solidFill>
                  <a:srgbClr val="53126A"/>
                </a:solidFill>
                <a:effectLst/>
                <a:latin typeface="Calibri" panose="020F0502020204030204" pitchFamily="34" charset="0"/>
              </a:rPr>
              <a:t>Un atelier de développement :</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Facilite la production du code source.</a:t>
            </a:r>
          </a:p>
          <a:p>
            <a:r>
              <a:rPr lang="fr-FR" sz="1800" b="0" i="0" dirty="0">
                <a:solidFill>
                  <a:srgbClr val="53126A"/>
                </a:solidFill>
                <a:effectLst/>
                <a:latin typeface="ArialMT"/>
              </a:rPr>
              <a:t>• </a:t>
            </a:r>
            <a:r>
              <a:rPr lang="fr-FR" sz="1800" b="0" i="0" dirty="0">
                <a:solidFill>
                  <a:srgbClr val="53126A"/>
                </a:solidFill>
                <a:effectLst/>
                <a:latin typeface="Calibri" panose="020F0502020204030204" pitchFamily="34" charset="0"/>
              </a:rPr>
              <a:t>Un gestionnaire de sources :</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Partager le code source, documentation, etc.</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Tracer toutes les modifications.</a:t>
            </a:r>
          </a:p>
          <a:p>
            <a:r>
              <a:rPr lang="fr-FR" sz="1800" b="0" i="0" dirty="0">
                <a:solidFill>
                  <a:srgbClr val="53126A"/>
                </a:solidFill>
                <a:effectLst/>
                <a:latin typeface="ArialMT"/>
              </a:rPr>
              <a:t>• </a:t>
            </a:r>
            <a:r>
              <a:rPr lang="fr-FR" sz="1800" b="0" i="0" dirty="0">
                <a:solidFill>
                  <a:srgbClr val="53126A"/>
                </a:solidFill>
                <a:effectLst/>
                <a:latin typeface="Calibri" panose="020F0502020204030204" pitchFamily="34" charset="0"/>
              </a:rPr>
              <a:t>Un système de test unitaires :</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Contrôler la validité du code source.</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Détecter les régressions.</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Peut être lancé en mode automatique ou en mode manuel</a:t>
            </a:r>
          </a:p>
          <a:p>
            <a:r>
              <a:rPr lang="fr-FR" sz="1800" b="0" i="0" dirty="0">
                <a:solidFill>
                  <a:srgbClr val="53126A"/>
                </a:solidFill>
                <a:effectLst/>
                <a:latin typeface="Calibri" panose="020F0502020204030204" pitchFamily="34" charset="0"/>
              </a:rPr>
              <a:t>Un outil de construction:</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Gérer les dépendances.</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Automatiser la génération de l’exécutable à partir du code source.</a:t>
            </a:r>
          </a:p>
          <a:p>
            <a:r>
              <a:rPr lang="fr-FR" sz="1800" b="0" i="0" dirty="0">
                <a:solidFill>
                  <a:srgbClr val="53126A"/>
                </a:solidFill>
                <a:effectLst/>
                <a:latin typeface="ArialMT"/>
              </a:rPr>
              <a:t>•</a:t>
            </a:r>
            <a:br>
              <a:rPr lang="fr-FR" dirty="0"/>
            </a:br>
            <a:r>
              <a:rPr lang="fr-FR" dirty="0"/>
              <a:t> </a:t>
            </a:r>
            <a:br>
              <a:rPr lang="fr-FR" dirty="0"/>
            </a:br>
            <a:endParaRPr lang="fr-FR" sz="2000" dirty="0">
              <a:solidFill>
                <a:schemeClr val="bg1"/>
              </a:solidFill>
            </a:endParaRPr>
          </a:p>
        </p:txBody>
      </p:sp>
      <p:sp>
        <p:nvSpPr>
          <p:cNvPr id="4" name="ZoneTexte 3">
            <a:extLst>
              <a:ext uri="{FF2B5EF4-FFF2-40B4-BE49-F238E27FC236}">
                <a16:creationId xmlns:a16="http://schemas.microsoft.com/office/drawing/2014/main" id="{359C934A-353E-0542-DB33-52A6398CAB73}"/>
              </a:ext>
            </a:extLst>
          </p:cNvPr>
          <p:cNvSpPr txBox="1"/>
          <p:nvPr/>
        </p:nvSpPr>
        <p:spPr>
          <a:xfrm>
            <a:off x="6420897" y="1739035"/>
            <a:ext cx="5108494" cy="4801314"/>
          </a:xfrm>
          <a:prstGeom prst="rect">
            <a:avLst/>
          </a:prstGeom>
          <a:noFill/>
        </p:spPr>
        <p:txBody>
          <a:bodyPr wrap="square">
            <a:spAutoFit/>
          </a:bodyPr>
          <a:lstStyle/>
          <a:p>
            <a:r>
              <a:rPr lang="fr-FR" sz="1800" b="0" i="0" dirty="0">
                <a:solidFill>
                  <a:srgbClr val="53126A"/>
                </a:solidFill>
                <a:effectLst/>
                <a:latin typeface="Calibri" panose="020F0502020204030204" pitchFamily="34" charset="0"/>
              </a:rPr>
              <a:t>Un serveur d’intégration continue :</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Surveiller les changements apportés au code source.</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Exécuter une construction d’intégration à chaque changement du code source.</a:t>
            </a:r>
          </a:p>
          <a:p>
            <a:r>
              <a:rPr lang="fr-FR" sz="1800" b="0" i="0" dirty="0">
                <a:solidFill>
                  <a:srgbClr val="53126A"/>
                </a:solidFill>
                <a:effectLst/>
                <a:latin typeface="ArialMT"/>
              </a:rPr>
              <a:t>• </a:t>
            </a:r>
            <a:r>
              <a:rPr lang="fr-FR" sz="1800" b="0" i="0" dirty="0">
                <a:solidFill>
                  <a:srgbClr val="53126A"/>
                </a:solidFill>
                <a:effectLst/>
                <a:latin typeface="Calibri" panose="020F0502020204030204" pitchFamily="34" charset="0"/>
              </a:rPr>
              <a:t>Un outil de surveillance de la qualité du code :</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Inspecter le code source.</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Établir des métriques sur la complexité du code, le taux de commentaire, le code dupliqué, </a:t>
            </a:r>
            <a:r>
              <a:rPr lang="fr-FR" sz="1800" b="0" i="0" dirty="0" err="1">
                <a:solidFill>
                  <a:srgbClr val="C0D611"/>
                </a:solidFill>
                <a:effectLst/>
                <a:latin typeface="Calibri" panose="020F0502020204030204" pitchFamily="34" charset="0"/>
              </a:rPr>
              <a:t>etc</a:t>
            </a:r>
            <a:r>
              <a:rPr lang="fr-FR" dirty="0"/>
              <a:t> </a:t>
            </a:r>
          </a:p>
          <a:p>
            <a:r>
              <a:rPr lang="fr-FR" sz="1800" b="0" i="0" dirty="0">
                <a:solidFill>
                  <a:srgbClr val="53126A"/>
                </a:solidFill>
                <a:effectLst/>
                <a:latin typeface="Calibri" panose="020F0502020204030204" pitchFamily="34" charset="0"/>
              </a:rPr>
              <a:t>Un repository manager :</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Gérer les composants binaires.</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Les dépendances du projet</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Les artefacts produits par le projet.</a:t>
            </a:r>
          </a:p>
          <a:p>
            <a:r>
              <a:rPr lang="fr-FR" sz="1800" b="0" i="0" dirty="0">
                <a:solidFill>
                  <a:srgbClr val="53126A"/>
                </a:solidFill>
                <a:effectLst/>
                <a:latin typeface="ArialMT"/>
              </a:rPr>
              <a:t>• </a:t>
            </a:r>
            <a:r>
              <a:rPr lang="fr-FR" sz="1800" b="0" i="0" dirty="0">
                <a:solidFill>
                  <a:srgbClr val="53126A"/>
                </a:solidFill>
                <a:effectLst/>
                <a:latin typeface="Calibri" panose="020F0502020204030204" pitchFamily="34" charset="0"/>
              </a:rPr>
              <a:t>Un outil de communication :</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Informer en temps réel de l’état de la construction d’intégration.</a:t>
            </a:r>
            <a:r>
              <a:rPr lang="fr-FR" dirty="0"/>
              <a:t> </a:t>
            </a:r>
            <a:br>
              <a:rPr lang="fr-FR" dirty="0"/>
            </a:br>
            <a:endParaRPr lang="fr-FR" dirty="0"/>
          </a:p>
        </p:txBody>
      </p:sp>
    </p:spTree>
    <p:extLst>
      <p:ext uri="{BB962C8B-B14F-4D97-AF65-F5344CB8AC3E}">
        <p14:creationId xmlns:p14="http://schemas.microsoft.com/office/powerpoint/2010/main" val="177239640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mc:Choice xmlns:p14="http://schemas.microsoft.com/office/powerpoint/2010/main" Requires="p14">
          <p:contentPart p14:bwMode="auto" r:id="rId3">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p:pic>
            <p:nvPicPr>
              <p:cNvPr id="21" name="Encre 20">
                <a:extLst>
                  <a:ext uri="{FF2B5EF4-FFF2-40B4-BE49-F238E27FC236}">
                    <a16:creationId xmlns:a16="http://schemas.microsoft.com/office/drawing/2014/main" id="{0FE0BAE8-1A30-4F38-6546-D1BE99A6B8A0}"/>
                  </a:ext>
                </a:extLst>
              </p:cNvPr>
              <p:cNvPicPr/>
              <p:nvPr/>
            </p:nvPicPr>
            <p:blipFill>
              <a:blip r:embed="rId4"/>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06/06/2024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94</a:t>
            </a:fld>
            <a:endParaRPr lang="fr-FR" b="1" dirty="0">
              <a:solidFill>
                <a:schemeClr val="tx2">
                  <a:lumMod val="10000"/>
                  <a:lumOff val="90000"/>
                </a:schemeClr>
              </a:solidFill>
            </a:endParaRPr>
          </a:p>
        </p:txBody>
      </p:sp>
      <mc:AlternateContent xmlns:mc="http://schemas.openxmlformats.org/markup-compatibility/2006">
        <mc:Choice xmlns:p14="http://schemas.microsoft.com/office/powerpoint/2010/main" Requires="p14">
          <p:contentPart p14:bwMode="auto" r:id="rId5">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p:pic>
            <p:nvPicPr>
              <p:cNvPr id="32" name="Encre 31">
                <a:extLst>
                  <a:ext uri="{FF2B5EF4-FFF2-40B4-BE49-F238E27FC236}">
                    <a16:creationId xmlns:a16="http://schemas.microsoft.com/office/drawing/2014/main" id="{0B3FB5B7-CA5D-9E93-566B-B018FF5AC323}"/>
                  </a:ext>
                </a:extLst>
              </p:cNvPr>
              <p:cNvPicPr/>
              <p:nvPr/>
            </p:nvPicPr>
            <p:blipFill>
              <a:blip r:embed="rId6"/>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00B050"/>
                </a:solidFill>
                <a:effectLst/>
                <a:latin typeface="Arial Black" panose="020B0A04020102020204" pitchFamily="34" charset="0"/>
                <a:ea typeface="Calibri" panose="020F0502020204030204" pitchFamily="34" charset="0"/>
                <a:cs typeface="Calibri" panose="020F0502020204030204" pitchFamily="34" charset="0"/>
              </a:rPr>
              <a:t>JENKIS</a:t>
            </a: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endParaRPr lang="fr-FR" sz="3000" dirty="0">
              <a:solidFill>
                <a:schemeClr val="bg1"/>
              </a:solidFill>
            </a:endParaRPr>
          </a:p>
        </p:txBody>
      </p:sp>
      <p:pic>
        <p:nvPicPr>
          <p:cNvPr id="9" name="Picture 12" descr="Jenkins white logo transparent PNG - StickPNG">
            <a:extLst>
              <a:ext uri="{FF2B5EF4-FFF2-40B4-BE49-F238E27FC236}">
                <a16:creationId xmlns:a16="http://schemas.microsoft.com/office/drawing/2014/main" id="{2F0EA59E-9C6E-27AB-CC04-E488086012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29190" y="208561"/>
            <a:ext cx="1558354" cy="6393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a:extLst>
              <a:ext uri="{FF2B5EF4-FFF2-40B4-BE49-F238E27FC236}">
                <a16:creationId xmlns:a16="http://schemas.microsoft.com/office/drawing/2014/main" id="{ECA7973E-903F-3920-578C-2131DF0956D5}"/>
              </a:ext>
            </a:extLst>
          </p:cNvPr>
          <p:cNvSpPr>
            <a:spLocks noChangeArrowheads="1"/>
          </p:cNvSpPr>
          <p:nvPr/>
        </p:nvSpPr>
        <p:spPr bwMode="auto">
          <a:xfrm>
            <a:off x="218460" y="1163734"/>
            <a:ext cx="11175606" cy="400110"/>
          </a:xfrm>
          <a:prstGeom prst="rect">
            <a:avLst/>
          </a:prstGeom>
          <a:solidFill>
            <a:srgbClr val="00B050"/>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
                <a:srgbClr val="002060"/>
              </a:buClr>
              <a:buSzTx/>
              <a:tabLst/>
            </a:pPr>
            <a:r>
              <a:rPr lang="fr-FR" altLang="fr-FR" sz="2000" dirty="0">
                <a:solidFill>
                  <a:schemeClr val="bg1"/>
                </a:solidFill>
                <a:latin typeface="+mn-lt"/>
              </a:rPr>
              <a:t>INTÉGRATION CONTINUE (</a:t>
            </a:r>
            <a:r>
              <a:rPr lang="fr-FR" altLang="fr-FR" sz="2000" b="1" dirty="0">
                <a:solidFill>
                  <a:schemeClr val="bg1"/>
                </a:solidFill>
                <a:latin typeface="+mn-lt"/>
              </a:rPr>
              <a:t>C</a:t>
            </a:r>
            <a:r>
              <a:rPr lang="fr-FR" altLang="fr-FR" sz="2000" dirty="0">
                <a:solidFill>
                  <a:schemeClr val="bg1"/>
                </a:solidFill>
                <a:latin typeface="+mn-lt"/>
              </a:rPr>
              <a:t>ONTINOUS </a:t>
            </a:r>
            <a:r>
              <a:rPr lang="fr-FR" altLang="fr-FR" sz="2000" b="1" dirty="0">
                <a:solidFill>
                  <a:schemeClr val="bg1"/>
                </a:solidFill>
                <a:latin typeface="+mn-lt"/>
              </a:rPr>
              <a:t>I</a:t>
            </a:r>
            <a:r>
              <a:rPr lang="fr-FR" altLang="fr-FR" sz="2000" dirty="0">
                <a:solidFill>
                  <a:schemeClr val="bg1"/>
                </a:solidFill>
                <a:latin typeface="+mn-lt"/>
              </a:rPr>
              <a:t>NTEGRATION)</a:t>
            </a:r>
          </a:p>
        </p:txBody>
      </p:sp>
      <p:sp>
        <p:nvSpPr>
          <p:cNvPr id="11" name="ZoneTexte 10">
            <a:extLst>
              <a:ext uri="{FF2B5EF4-FFF2-40B4-BE49-F238E27FC236}">
                <a16:creationId xmlns:a16="http://schemas.microsoft.com/office/drawing/2014/main" id="{CFB81AB1-6DCA-F959-E104-44C12F839EB8}"/>
              </a:ext>
            </a:extLst>
          </p:cNvPr>
          <p:cNvSpPr txBox="1"/>
          <p:nvPr/>
        </p:nvSpPr>
        <p:spPr>
          <a:xfrm>
            <a:off x="461169" y="1622912"/>
            <a:ext cx="7694194" cy="369332"/>
          </a:xfrm>
          <a:prstGeom prst="rect">
            <a:avLst/>
          </a:prstGeom>
          <a:noFill/>
        </p:spPr>
        <p:txBody>
          <a:bodyPr wrap="square">
            <a:spAutoFit/>
          </a:bodyPr>
          <a:lstStyle/>
          <a:p>
            <a:pPr>
              <a:buClr>
                <a:srgbClr val="FF0000"/>
              </a:buClr>
            </a:pPr>
            <a:r>
              <a:rPr lang="fr-FR" sz="1800" b="0" i="0" dirty="0">
                <a:solidFill>
                  <a:srgbClr val="C0D611"/>
                </a:solidFill>
                <a:effectLst/>
                <a:latin typeface="Calibri" panose="020F0502020204030204" pitchFamily="34" charset="0"/>
              </a:rPr>
              <a:t>Environnement d’intégration continue </a:t>
            </a:r>
            <a:endParaRPr lang="fr-FR" sz="2000" dirty="0">
              <a:solidFill>
                <a:srgbClr val="FFFF00"/>
              </a:solidFill>
            </a:endParaRPr>
          </a:p>
        </p:txBody>
      </p:sp>
      <p:pic>
        <p:nvPicPr>
          <p:cNvPr id="10" name="Image 9">
            <a:extLst>
              <a:ext uri="{FF2B5EF4-FFF2-40B4-BE49-F238E27FC236}">
                <a16:creationId xmlns:a16="http://schemas.microsoft.com/office/drawing/2014/main" id="{F3415B48-4C14-6BC1-6F62-82F9FF468477}"/>
              </a:ext>
            </a:extLst>
          </p:cNvPr>
          <p:cNvPicPr>
            <a:picLocks noChangeAspect="1"/>
          </p:cNvPicPr>
          <p:nvPr/>
        </p:nvPicPr>
        <p:blipFill>
          <a:blip r:embed="rId8"/>
          <a:stretch>
            <a:fillRect/>
          </a:stretch>
        </p:blipFill>
        <p:spPr>
          <a:xfrm>
            <a:off x="1347538" y="2088133"/>
            <a:ext cx="8602578" cy="4355529"/>
          </a:xfrm>
          <a:prstGeom prst="rect">
            <a:avLst/>
          </a:prstGeom>
        </p:spPr>
      </p:pic>
    </p:spTree>
    <p:extLst>
      <p:ext uri="{BB962C8B-B14F-4D97-AF65-F5344CB8AC3E}">
        <p14:creationId xmlns:p14="http://schemas.microsoft.com/office/powerpoint/2010/main" val="329086864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mc:Choice xmlns:p14="http://schemas.microsoft.com/office/powerpoint/2010/main" Requires="p14">
          <p:contentPart p14:bwMode="auto" r:id="rId3">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p:pic>
            <p:nvPicPr>
              <p:cNvPr id="21" name="Encre 20">
                <a:extLst>
                  <a:ext uri="{FF2B5EF4-FFF2-40B4-BE49-F238E27FC236}">
                    <a16:creationId xmlns:a16="http://schemas.microsoft.com/office/drawing/2014/main" id="{0FE0BAE8-1A30-4F38-6546-D1BE99A6B8A0}"/>
                  </a:ext>
                </a:extLst>
              </p:cNvPr>
              <p:cNvPicPr/>
              <p:nvPr/>
            </p:nvPicPr>
            <p:blipFill>
              <a:blip r:embed="rId4"/>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06/06/2024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95</a:t>
            </a:fld>
            <a:endParaRPr lang="fr-FR" b="1" dirty="0">
              <a:solidFill>
                <a:schemeClr val="tx2">
                  <a:lumMod val="10000"/>
                  <a:lumOff val="90000"/>
                </a:schemeClr>
              </a:solidFill>
            </a:endParaRPr>
          </a:p>
        </p:txBody>
      </p:sp>
      <mc:AlternateContent xmlns:mc="http://schemas.openxmlformats.org/markup-compatibility/2006">
        <mc:Choice xmlns:p14="http://schemas.microsoft.com/office/powerpoint/2010/main" Requires="p14">
          <p:contentPart p14:bwMode="auto" r:id="rId5">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p:pic>
            <p:nvPicPr>
              <p:cNvPr id="32" name="Encre 31">
                <a:extLst>
                  <a:ext uri="{FF2B5EF4-FFF2-40B4-BE49-F238E27FC236}">
                    <a16:creationId xmlns:a16="http://schemas.microsoft.com/office/drawing/2014/main" id="{0B3FB5B7-CA5D-9E93-566B-B018FF5AC323}"/>
                  </a:ext>
                </a:extLst>
              </p:cNvPr>
              <p:cNvPicPr/>
              <p:nvPr/>
            </p:nvPicPr>
            <p:blipFill>
              <a:blip r:embed="rId6"/>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00B050"/>
                </a:solidFill>
                <a:effectLst/>
                <a:latin typeface="Arial Black" panose="020B0A04020102020204" pitchFamily="34" charset="0"/>
                <a:ea typeface="Calibri" panose="020F0502020204030204" pitchFamily="34" charset="0"/>
                <a:cs typeface="Calibri" panose="020F0502020204030204" pitchFamily="34" charset="0"/>
              </a:rPr>
              <a:t>JENKIS</a:t>
            </a: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endParaRPr lang="fr-FR" sz="3000" dirty="0">
              <a:solidFill>
                <a:schemeClr val="bg1"/>
              </a:solidFill>
            </a:endParaRPr>
          </a:p>
        </p:txBody>
      </p:sp>
      <p:pic>
        <p:nvPicPr>
          <p:cNvPr id="9" name="Picture 12" descr="Jenkins white logo transparent PNG - StickPNG">
            <a:extLst>
              <a:ext uri="{FF2B5EF4-FFF2-40B4-BE49-F238E27FC236}">
                <a16:creationId xmlns:a16="http://schemas.microsoft.com/office/drawing/2014/main" id="{2F0EA59E-9C6E-27AB-CC04-E488086012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29190" y="208561"/>
            <a:ext cx="1558354" cy="6393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a:extLst>
              <a:ext uri="{FF2B5EF4-FFF2-40B4-BE49-F238E27FC236}">
                <a16:creationId xmlns:a16="http://schemas.microsoft.com/office/drawing/2014/main" id="{ECA7973E-903F-3920-578C-2131DF0956D5}"/>
              </a:ext>
            </a:extLst>
          </p:cNvPr>
          <p:cNvSpPr>
            <a:spLocks noChangeArrowheads="1"/>
          </p:cNvSpPr>
          <p:nvPr/>
        </p:nvSpPr>
        <p:spPr bwMode="auto">
          <a:xfrm>
            <a:off x="218460" y="1163734"/>
            <a:ext cx="11175606" cy="400110"/>
          </a:xfrm>
          <a:prstGeom prst="rect">
            <a:avLst/>
          </a:prstGeom>
          <a:solidFill>
            <a:srgbClr val="00B050"/>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
                <a:srgbClr val="002060"/>
              </a:buClr>
              <a:buSzTx/>
              <a:tabLst/>
            </a:pPr>
            <a:r>
              <a:rPr lang="fr-FR" altLang="fr-FR" sz="2000" dirty="0">
                <a:solidFill>
                  <a:schemeClr val="bg1"/>
                </a:solidFill>
                <a:latin typeface="+mn-lt"/>
              </a:rPr>
              <a:t>LA GESTION DES SOURCES</a:t>
            </a:r>
          </a:p>
        </p:txBody>
      </p:sp>
      <p:sp>
        <p:nvSpPr>
          <p:cNvPr id="11" name="ZoneTexte 10">
            <a:extLst>
              <a:ext uri="{FF2B5EF4-FFF2-40B4-BE49-F238E27FC236}">
                <a16:creationId xmlns:a16="http://schemas.microsoft.com/office/drawing/2014/main" id="{CFB81AB1-6DCA-F959-E104-44C12F839EB8}"/>
              </a:ext>
            </a:extLst>
          </p:cNvPr>
          <p:cNvSpPr txBox="1"/>
          <p:nvPr/>
        </p:nvSpPr>
        <p:spPr>
          <a:xfrm>
            <a:off x="461169" y="1622912"/>
            <a:ext cx="7694194" cy="707886"/>
          </a:xfrm>
          <a:prstGeom prst="rect">
            <a:avLst/>
          </a:prstGeom>
          <a:noFill/>
        </p:spPr>
        <p:txBody>
          <a:bodyPr wrap="square">
            <a:spAutoFit/>
          </a:bodyPr>
          <a:lstStyle/>
          <a:p>
            <a:pPr>
              <a:buClr>
                <a:srgbClr val="FF0000"/>
              </a:buClr>
            </a:pPr>
            <a:r>
              <a:rPr lang="fr-FR" sz="1800" b="0" i="0" dirty="0">
                <a:solidFill>
                  <a:srgbClr val="C0D611"/>
                </a:solidFill>
                <a:effectLst/>
                <a:latin typeface="Calibri" panose="020F0502020204030204" pitchFamily="34" charset="0"/>
              </a:rPr>
              <a:t>Les objectifs de la gestion de sources</a:t>
            </a:r>
            <a:r>
              <a:rPr lang="fr-FR" sz="2000" dirty="0"/>
              <a:t> </a:t>
            </a:r>
            <a:br>
              <a:rPr lang="fr-FR" sz="2000" dirty="0"/>
            </a:br>
            <a:endParaRPr lang="fr-FR" sz="2000" dirty="0">
              <a:solidFill>
                <a:srgbClr val="FFFF00"/>
              </a:solidFill>
            </a:endParaRPr>
          </a:p>
        </p:txBody>
      </p:sp>
      <p:sp>
        <p:nvSpPr>
          <p:cNvPr id="7" name="ZoneTexte 6">
            <a:extLst>
              <a:ext uri="{FF2B5EF4-FFF2-40B4-BE49-F238E27FC236}">
                <a16:creationId xmlns:a16="http://schemas.microsoft.com/office/drawing/2014/main" id="{CEFA858F-557D-62DF-8859-E426F8F306E1}"/>
              </a:ext>
            </a:extLst>
          </p:cNvPr>
          <p:cNvSpPr txBox="1"/>
          <p:nvPr/>
        </p:nvSpPr>
        <p:spPr>
          <a:xfrm>
            <a:off x="461169" y="2169922"/>
            <a:ext cx="8734647" cy="5109091"/>
          </a:xfrm>
          <a:prstGeom prst="rect">
            <a:avLst/>
          </a:prstGeom>
          <a:noFill/>
        </p:spPr>
        <p:txBody>
          <a:bodyPr wrap="square">
            <a:spAutoFit/>
          </a:bodyPr>
          <a:lstStyle/>
          <a:p>
            <a:r>
              <a:rPr lang="fr-FR" sz="1800" b="0" i="0" dirty="0">
                <a:solidFill>
                  <a:srgbClr val="53126A"/>
                </a:solidFill>
                <a:effectLst/>
                <a:latin typeface="Calibri" panose="020F0502020204030204" pitchFamily="34" charset="0"/>
              </a:rPr>
              <a:t>Gérer les activités de lecture, écriture et fusion sur les sources du projet.</a:t>
            </a:r>
          </a:p>
          <a:p>
            <a:r>
              <a:rPr lang="fr-FR" sz="1800" b="0" i="0" dirty="0">
                <a:solidFill>
                  <a:srgbClr val="53126A"/>
                </a:solidFill>
                <a:effectLst/>
                <a:latin typeface="ArialMT"/>
              </a:rPr>
              <a:t>• </a:t>
            </a:r>
            <a:r>
              <a:rPr lang="fr-FR" sz="1800" b="0" i="0" dirty="0">
                <a:solidFill>
                  <a:srgbClr val="53126A"/>
                </a:solidFill>
                <a:effectLst/>
                <a:latin typeface="Calibri" panose="020F0502020204030204" pitchFamily="34" charset="0"/>
              </a:rPr>
              <a:t>Conserver un historique des modifications apportées aux sources:</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Par qui, quand, quoi ?</a:t>
            </a:r>
          </a:p>
          <a:p>
            <a:r>
              <a:rPr lang="fr-FR" sz="1800" b="0" i="0" dirty="0">
                <a:solidFill>
                  <a:srgbClr val="53126A"/>
                </a:solidFill>
                <a:effectLst/>
                <a:latin typeface="ArialMT"/>
              </a:rPr>
              <a:t>• </a:t>
            </a:r>
            <a:r>
              <a:rPr lang="fr-FR" sz="1800" b="0" i="0" dirty="0">
                <a:solidFill>
                  <a:srgbClr val="53126A"/>
                </a:solidFill>
                <a:effectLst/>
                <a:latin typeface="Calibri" panose="020F0502020204030204" pitchFamily="34" charset="0"/>
              </a:rPr>
              <a:t>Permettre de revenir en arrière en cas de besoin.</a:t>
            </a:r>
          </a:p>
          <a:p>
            <a:r>
              <a:rPr lang="fr-FR" sz="1800" b="0" i="0" dirty="0">
                <a:solidFill>
                  <a:srgbClr val="53126A"/>
                </a:solidFill>
                <a:effectLst/>
                <a:latin typeface="ArialMT"/>
              </a:rPr>
              <a:t>• </a:t>
            </a:r>
            <a:r>
              <a:rPr lang="fr-FR" sz="1800" b="0" i="0" dirty="0">
                <a:solidFill>
                  <a:srgbClr val="53126A"/>
                </a:solidFill>
                <a:effectLst/>
                <a:latin typeface="Calibri" panose="020F0502020204030204" pitchFamily="34" charset="0"/>
              </a:rPr>
              <a:t>Permettre de travailler en équipe sur les mêmes sources d'un projet.</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Gérer les accès concurrents.</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Gérer les conflits.</a:t>
            </a:r>
          </a:p>
          <a:p>
            <a:r>
              <a:rPr lang="fr-FR" sz="1800" b="0" i="0" dirty="0">
                <a:solidFill>
                  <a:srgbClr val="53126A"/>
                </a:solidFill>
                <a:effectLst/>
                <a:latin typeface="ArialMT"/>
              </a:rPr>
              <a:t>• </a:t>
            </a:r>
            <a:r>
              <a:rPr lang="fr-FR" sz="1800" b="0" i="0" dirty="0">
                <a:solidFill>
                  <a:srgbClr val="53126A"/>
                </a:solidFill>
                <a:effectLst/>
                <a:latin typeface="Calibri" panose="020F0502020204030204" pitchFamily="34" charset="0"/>
              </a:rPr>
              <a:t>Permettre de travailler simultanément sur plusieurs versions d’un</a:t>
            </a:r>
          </a:p>
          <a:p>
            <a:r>
              <a:rPr lang="fr-FR" sz="1800" b="0" i="0" dirty="0">
                <a:solidFill>
                  <a:srgbClr val="53126A"/>
                </a:solidFill>
                <a:effectLst/>
                <a:latin typeface="Calibri" panose="020F0502020204030204" pitchFamily="34" charset="0"/>
              </a:rPr>
              <a:t>logiciel.</a:t>
            </a:r>
            <a:r>
              <a:rPr lang="fr-FR" dirty="0"/>
              <a:t> </a:t>
            </a:r>
          </a:p>
          <a:p>
            <a:r>
              <a:rPr lang="fr-FR" sz="1800" b="0" i="0" dirty="0">
                <a:solidFill>
                  <a:srgbClr val="53126A"/>
                </a:solidFill>
                <a:effectLst/>
                <a:latin typeface="Calibri" panose="020F0502020204030204" pitchFamily="34" charset="0"/>
              </a:rPr>
              <a:t>Permet de retrouver un fichier source supprimé.</a:t>
            </a:r>
          </a:p>
          <a:p>
            <a:r>
              <a:rPr lang="fr-FR" sz="1800" b="0" i="0" dirty="0">
                <a:solidFill>
                  <a:srgbClr val="53126A"/>
                </a:solidFill>
                <a:effectLst/>
                <a:latin typeface="ArialMT"/>
              </a:rPr>
              <a:t>• </a:t>
            </a:r>
            <a:r>
              <a:rPr lang="fr-FR" sz="1800" b="0" i="0" dirty="0">
                <a:solidFill>
                  <a:srgbClr val="53126A"/>
                </a:solidFill>
                <a:effectLst/>
                <a:latin typeface="Calibri" panose="020F0502020204030204" pitchFamily="34" charset="0"/>
              </a:rPr>
              <a:t>Fonctionne avec tout type de fichier (.txt, .</a:t>
            </a:r>
            <a:r>
              <a:rPr lang="fr-FR" sz="1800" b="0" i="0" dirty="0" err="1">
                <a:solidFill>
                  <a:srgbClr val="53126A"/>
                </a:solidFill>
                <a:effectLst/>
                <a:latin typeface="Calibri" panose="020F0502020204030204" pitchFamily="34" charset="0"/>
              </a:rPr>
              <a:t>php</a:t>
            </a:r>
            <a:r>
              <a:rPr lang="fr-FR" sz="1800" b="0" i="0" dirty="0">
                <a:solidFill>
                  <a:srgbClr val="53126A"/>
                </a:solidFill>
                <a:effectLst/>
                <a:latin typeface="Calibri" panose="020F0502020204030204" pitchFamily="34" charset="0"/>
              </a:rPr>
              <a:t>, .java, .jpg, .exe, …).</a:t>
            </a:r>
          </a:p>
          <a:p>
            <a:r>
              <a:rPr lang="fr-FR" sz="1800" b="0" i="0" dirty="0">
                <a:solidFill>
                  <a:srgbClr val="53126A"/>
                </a:solidFill>
                <a:effectLst/>
                <a:latin typeface="ArialMT"/>
              </a:rPr>
              <a:t>• </a:t>
            </a:r>
            <a:r>
              <a:rPr lang="fr-FR" sz="1800" b="0" i="0" dirty="0">
                <a:solidFill>
                  <a:srgbClr val="53126A"/>
                </a:solidFill>
                <a:effectLst/>
                <a:latin typeface="Calibri" panose="020F0502020204030204" pitchFamily="34" charset="0"/>
              </a:rPr>
              <a:t>Garantir la sécurité de la configuration du logiciel:</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Autorisation.</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Confidentialité.</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Intégrité.</a:t>
            </a:r>
          </a:p>
          <a:p>
            <a:r>
              <a:rPr lang="fr-FR" sz="1800" b="0" i="0" dirty="0">
                <a:solidFill>
                  <a:srgbClr val="C0D611"/>
                </a:solidFill>
                <a:effectLst/>
                <a:latin typeface="ArialMT"/>
              </a:rPr>
              <a:t>– </a:t>
            </a:r>
            <a:r>
              <a:rPr lang="fr-FR" sz="1800" b="0" i="0" dirty="0">
                <a:solidFill>
                  <a:srgbClr val="C0D611"/>
                </a:solidFill>
                <a:effectLst/>
                <a:latin typeface="Calibri" panose="020F0502020204030204" pitchFamily="34" charset="0"/>
              </a:rPr>
              <a:t>Disponibilité.</a:t>
            </a:r>
            <a:r>
              <a:rPr lang="fr-FR" dirty="0"/>
              <a:t> </a:t>
            </a:r>
            <a:br>
              <a:rPr lang="fr-FR" dirty="0"/>
            </a:br>
            <a:br>
              <a:rPr lang="fr-FR" dirty="0"/>
            </a:br>
            <a:endParaRPr lang="fr-FR" sz="2000" dirty="0">
              <a:solidFill>
                <a:schemeClr val="bg1"/>
              </a:solidFill>
            </a:endParaRPr>
          </a:p>
        </p:txBody>
      </p:sp>
    </p:spTree>
    <p:extLst>
      <p:ext uri="{BB962C8B-B14F-4D97-AF65-F5344CB8AC3E}">
        <p14:creationId xmlns:p14="http://schemas.microsoft.com/office/powerpoint/2010/main" val="181433331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mc:Choice xmlns:p14="http://schemas.microsoft.com/office/powerpoint/2010/main" Requires="p14">
          <p:contentPart p14:bwMode="auto" r:id="rId3">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p:pic>
            <p:nvPicPr>
              <p:cNvPr id="21" name="Encre 20">
                <a:extLst>
                  <a:ext uri="{FF2B5EF4-FFF2-40B4-BE49-F238E27FC236}">
                    <a16:creationId xmlns:a16="http://schemas.microsoft.com/office/drawing/2014/main" id="{0FE0BAE8-1A30-4F38-6546-D1BE99A6B8A0}"/>
                  </a:ext>
                </a:extLst>
              </p:cNvPr>
              <p:cNvPicPr/>
              <p:nvPr/>
            </p:nvPicPr>
            <p:blipFill>
              <a:blip r:embed="rId4"/>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06/06/2024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96</a:t>
            </a:fld>
            <a:endParaRPr lang="fr-FR" b="1" dirty="0">
              <a:solidFill>
                <a:schemeClr val="tx2">
                  <a:lumMod val="10000"/>
                  <a:lumOff val="90000"/>
                </a:schemeClr>
              </a:solidFill>
            </a:endParaRPr>
          </a:p>
        </p:txBody>
      </p:sp>
      <mc:AlternateContent xmlns:mc="http://schemas.openxmlformats.org/markup-compatibility/2006">
        <mc:Choice xmlns:p14="http://schemas.microsoft.com/office/powerpoint/2010/main" Requires="p14">
          <p:contentPart p14:bwMode="auto" r:id="rId5">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p:pic>
            <p:nvPicPr>
              <p:cNvPr id="32" name="Encre 31">
                <a:extLst>
                  <a:ext uri="{FF2B5EF4-FFF2-40B4-BE49-F238E27FC236}">
                    <a16:creationId xmlns:a16="http://schemas.microsoft.com/office/drawing/2014/main" id="{0B3FB5B7-CA5D-9E93-566B-B018FF5AC323}"/>
                  </a:ext>
                </a:extLst>
              </p:cNvPr>
              <p:cNvPicPr/>
              <p:nvPr/>
            </p:nvPicPr>
            <p:blipFill>
              <a:blip r:embed="rId6"/>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00B050"/>
                </a:solidFill>
                <a:effectLst/>
                <a:latin typeface="Arial Black" panose="020B0A04020102020204" pitchFamily="34" charset="0"/>
                <a:ea typeface="Calibri" panose="020F0502020204030204" pitchFamily="34" charset="0"/>
                <a:cs typeface="Calibri" panose="020F0502020204030204" pitchFamily="34" charset="0"/>
              </a:rPr>
              <a:t>JENKIS</a:t>
            </a: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endParaRPr lang="fr-FR" sz="3000" dirty="0">
              <a:solidFill>
                <a:schemeClr val="bg1"/>
              </a:solidFill>
            </a:endParaRPr>
          </a:p>
        </p:txBody>
      </p:sp>
      <p:pic>
        <p:nvPicPr>
          <p:cNvPr id="9" name="Picture 12" descr="Jenkins white logo transparent PNG - StickPNG">
            <a:extLst>
              <a:ext uri="{FF2B5EF4-FFF2-40B4-BE49-F238E27FC236}">
                <a16:creationId xmlns:a16="http://schemas.microsoft.com/office/drawing/2014/main" id="{2F0EA59E-9C6E-27AB-CC04-E488086012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29190" y="208561"/>
            <a:ext cx="1558354" cy="6393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a:extLst>
              <a:ext uri="{FF2B5EF4-FFF2-40B4-BE49-F238E27FC236}">
                <a16:creationId xmlns:a16="http://schemas.microsoft.com/office/drawing/2014/main" id="{ECA7973E-903F-3920-578C-2131DF0956D5}"/>
              </a:ext>
            </a:extLst>
          </p:cNvPr>
          <p:cNvSpPr>
            <a:spLocks noChangeArrowheads="1"/>
          </p:cNvSpPr>
          <p:nvPr/>
        </p:nvSpPr>
        <p:spPr bwMode="auto">
          <a:xfrm>
            <a:off x="218460" y="1163734"/>
            <a:ext cx="11175606" cy="400110"/>
          </a:xfrm>
          <a:prstGeom prst="rect">
            <a:avLst/>
          </a:prstGeom>
          <a:solidFill>
            <a:srgbClr val="00B050"/>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
                <a:srgbClr val="002060"/>
              </a:buClr>
              <a:buSzTx/>
              <a:tabLst/>
            </a:pPr>
            <a:r>
              <a:rPr lang="fr-FR" altLang="fr-FR" sz="2000" dirty="0">
                <a:solidFill>
                  <a:schemeClr val="bg1"/>
                </a:solidFill>
                <a:latin typeface="+mn-lt"/>
              </a:rPr>
              <a:t>LA GESTION DES SOURCES</a:t>
            </a:r>
          </a:p>
        </p:txBody>
      </p:sp>
      <p:sp>
        <p:nvSpPr>
          <p:cNvPr id="11" name="ZoneTexte 10">
            <a:extLst>
              <a:ext uri="{FF2B5EF4-FFF2-40B4-BE49-F238E27FC236}">
                <a16:creationId xmlns:a16="http://schemas.microsoft.com/office/drawing/2014/main" id="{CFB81AB1-6DCA-F959-E104-44C12F839EB8}"/>
              </a:ext>
            </a:extLst>
          </p:cNvPr>
          <p:cNvSpPr txBox="1"/>
          <p:nvPr/>
        </p:nvSpPr>
        <p:spPr>
          <a:xfrm>
            <a:off x="461169" y="1622912"/>
            <a:ext cx="7694194" cy="677108"/>
          </a:xfrm>
          <a:prstGeom prst="rect">
            <a:avLst/>
          </a:prstGeom>
          <a:noFill/>
        </p:spPr>
        <p:txBody>
          <a:bodyPr wrap="square">
            <a:spAutoFit/>
          </a:bodyPr>
          <a:lstStyle/>
          <a:p>
            <a:pPr>
              <a:buClr>
                <a:srgbClr val="FF0000"/>
              </a:buClr>
            </a:pPr>
            <a:r>
              <a:rPr lang="fr-FR" sz="1800" b="0" i="0" dirty="0">
                <a:solidFill>
                  <a:srgbClr val="C0D611"/>
                </a:solidFill>
                <a:effectLst/>
                <a:latin typeface="Calibri" panose="020F0502020204030204" pitchFamily="34" charset="0"/>
              </a:rPr>
              <a:t>Les fonctionnalités : Repository</a:t>
            </a:r>
            <a:r>
              <a:rPr lang="fr-FR" dirty="0"/>
              <a:t> </a:t>
            </a:r>
            <a:br>
              <a:rPr lang="fr-FR" dirty="0"/>
            </a:br>
            <a:endParaRPr lang="fr-FR" sz="2000" dirty="0">
              <a:solidFill>
                <a:srgbClr val="FFFF00"/>
              </a:solidFill>
            </a:endParaRPr>
          </a:p>
        </p:txBody>
      </p:sp>
      <p:sp>
        <p:nvSpPr>
          <p:cNvPr id="7" name="ZoneTexte 6">
            <a:extLst>
              <a:ext uri="{FF2B5EF4-FFF2-40B4-BE49-F238E27FC236}">
                <a16:creationId xmlns:a16="http://schemas.microsoft.com/office/drawing/2014/main" id="{CEFA858F-557D-62DF-8859-E426F8F306E1}"/>
              </a:ext>
            </a:extLst>
          </p:cNvPr>
          <p:cNvSpPr txBox="1"/>
          <p:nvPr/>
        </p:nvSpPr>
        <p:spPr>
          <a:xfrm>
            <a:off x="461169" y="2169922"/>
            <a:ext cx="5634831" cy="3395032"/>
          </a:xfrm>
          <a:prstGeom prst="rect">
            <a:avLst/>
          </a:prstGeom>
          <a:noFill/>
        </p:spPr>
        <p:txBody>
          <a:bodyPr wrap="square">
            <a:spAutoFit/>
          </a:bodyPr>
          <a:lstStyle/>
          <a:p>
            <a:pPr>
              <a:lnSpc>
                <a:spcPct val="200000"/>
              </a:lnSpc>
            </a:pPr>
            <a:r>
              <a:rPr lang="fr-FR" sz="1800" b="0" i="0" dirty="0">
                <a:solidFill>
                  <a:srgbClr val="53126A"/>
                </a:solidFill>
                <a:effectLst/>
                <a:latin typeface="Calibri" panose="020F0502020204030204" pitchFamily="34" charset="0"/>
              </a:rPr>
              <a:t>Un dépôt (local ou distant) qui contient toutes</a:t>
            </a:r>
          </a:p>
          <a:p>
            <a:pPr>
              <a:lnSpc>
                <a:spcPct val="200000"/>
              </a:lnSpc>
            </a:pPr>
            <a:r>
              <a:rPr lang="fr-FR" sz="1800" b="0" i="0" dirty="0">
                <a:solidFill>
                  <a:srgbClr val="53126A"/>
                </a:solidFill>
                <a:effectLst/>
                <a:latin typeface="Calibri" panose="020F0502020204030204" pitchFamily="34" charset="0"/>
              </a:rPr>
              <a:t>les versions des sources du projet.</a:t>
            </a:r>
          </a:p>
          <a:p>
            <a:pPr>
              <a:lnSpc>
                <a:spcPct val="200000"/>
              </a:lnSpc>
            </a:pPr>
            <a:r>
              <a:rPr lang="fr-FR" sz="1800" b="0" i="0" dirty="0">
                <a:solidFill>
                  <a:srgbClr val="53126A"/>
                </a:solidFill>
                <a:effectLst/>
                <a:latin typeface="ArialMT"/>
              </a:rPr>
              <a:t>• </a:t>
            </a:r>
            <a:r>
              <a:rPr lang="fr-FR" sz="1800" b="0" i="0" dirty="0">
                <a:solidFill>
                  <a:srgbClr val="53126A"/>
                </a:solidFill>
                <a:effectLst/>
                <a:latin typeface="Calibri" panose="020F0502020204030204" pitchFamily="34" charset="0"/>
              </a:rPr>
              <a:t>Une base de données des changements apportés</a:t>
            </a:r>
          </a:p>
          <a:p>
            <a:pPr>
              <a:lnSpc>
                <a:spcPct val="200000"/>
              </a:lnSpc>
            </a:pPr>
            <a:r>
              <a:rPr lang="fr-FR" sz="1800" b="0" i="0" dirty="0">
                <a:solidFill>
                  <a:srgbClr val="53126A"/>
                </a:solidFill>
                <a:effectLst/>
                <a:latin typeface="Calibri" panose="020F0502020204030204" pitchFamily="34" charset="0"/>
              </a:rPr>
              <a:t>à la configuration du logiciel.</a:t>
            </a:r>
          </a:p>
          <a:p>
            <a:pPr>
              <a:lnSpc>
                <a:spcPct val="200000"/>
              </a:lnSpc>
            </a:pPr>
            <a:r>
              <a:rPr lang="fr-FR" sz="1800" b="0" i="0" dirty="0">
                <a:solidFill>
                  <a:srgbClr val="53126A"/>
                </a:solidFill>
                <a:effectLst/>
                <a:latin typeface="ArialMT"/>
              </a:rPr>
              <a:t>• </a:t>
            </a:r>
            <a:r>
              <a:rPr lang="fr-FR" sz="1800" b="0" i="0" dirty="0">
                <a:solidFill>
                  <a:srgbClr val="53126A"/>
                </a:solidFill>
                <a:effectLst/>
                <a:latin typeface="Calibri" panose="020F0502020204030204" pitchFamily="34" charset="0"/>
              </a:rPr>
              <a:t>Le dépôt a une structure arborescente :</a:t>
            </a:r>
            <a:r>
              <a:rPr lang="fr-FR" dirty="0"/>
              <a:t> </a:t>
            </a:r>
            <a:br>
              <a:rPr lang="fr-FR" dirty="0"/>
            </a:br>
            <a:endParaRPr lang="fr-FR" sz="2000" dirty="0">
              <a:solidFill>
                <a:schemeClr val="bg1"/>
              </a:solidFill>
            </a:endParaRPr>
          </a:p>
        </p:txBody>
      </p:sp>
      <p:pic>
        <p:nvPicPr>
          <p:cNvPr id="4" name="Image 3">
            <a:extLst>
              <a:ext uri="{FF2B5EF4-FFF2-40B4-BE49-F238E27FC236}">
                <a16:creationId xmlns:a16="http://schemas.microsoft.com/office/drawing/2014/main" id="{DF396A6F-BD82-C064-5F2A-E022B9816F9D}"/>
              </a:ext>
            </a:extLst>
          </p:cNvPr>
          <p:cNvPicPr>
            <a:picLocks noChangeAspect="1"/>
          </p:cNvPicPr>
          <p:nvPr/>
        </p:nvPicPr>
        <p:blipFill>
          <a:blip r:embed="rId8"/>
          <a:stretch>
            <a:fillRect/>
          </a:stretch>
        </p:blipFill>
        <p:spPr>
          <a:xfrm>
            <a:off x="7699248" y="1865578"/>
            <a:ext cx="2743200" cy="4108361"/>
          </a:xfrm>
          <a:prstGeom prst="rect">
            <a:avLst/>
          </a:prstGeom>
        </p:spPr>
      </p:pic>
    </p:spTree>
    <p:extLst>
      <p:ext uri="{BB962C8B-B14F-4D97-AF65-F5344CB8AC3E}">
        <p14:creationId xmlns:p14="http://schemas.microsoft.com/office/powerpoint/2010/main" val="176888114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mc:Choice xmlns:p14="http://schemas.microsoft.com/office/powerpoint/2010/main" Requires="p14">
          <p:contentPart p14:bwMode="auto" r:id="rId3">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p:pic>
            <p:nvPicPr>
              <p:cNvPr id="21" name="Encre 20">
                <a:extLst>
                  <a:ext uri="{FF2B5EF4-FFF2-40B4-BE49-F238E27FC236}">
                    <a16:creationId xmlns:a16="http://schemas.microsoft.com/office/drawing/2014/main" id="{0FE0BAE8-1A30-4F38-6546-D1BE99A6B8A0}"/>
                  </a:ext>
                </a:extLst>
              </p:cNvPr>
              <p:cNvPicPr/>
              <p:nvPr/>
            </p:nvPicPr>
            <p:blipFill>
              <a:blip r:embed="rId4"/>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06/06/2024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97</a:t>
            </a:fld>
            <a:endParaRPr lang="fr-FR" b="1" dirty="0">
              <a:solidFill>
                <a:schemeClr val="tx2">
                  <a:lumMod val="10000"/>
                  <a:lumOff val="90000"/>
                </a:schemeClr>
              </a:solidFill>
            </a:endParaRPr>
          </a:p>
        </p:txBody>
      </p:sp>
      <mc:AlternateContent xmlns:mc="http://schemas.openxmlformats.org/markup-compatibility/2006">
        <mc:Choice xmlns:p14="http://schemas.microsoft.com/office/powerpoint/2010/main" Requires="p14">
          <p:contentPart p14:bwMode="auto" r:id="rId5">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p:pic>
            <p:nvPicPr>
              <p:cNvPr id="32" name="Encre 31">
                <a:extLst>
                  <a:ext uri="{FF2B5EF4-FFF2-40B4-BE49-F238E27FC236}">
                    <a16:creationId xmlns:a16="http://schemas.microsoft.com/office/drawing/2014/main" id="{0B3FB5B7-CA5D-9E93-566B-B018FF5AC323}"/>
                  </a:ext>
                </a:extLst>
              </p:cNvPr>
              <p:cNvPicPr/>
              <p:nvPr/>
            </p:nvPicPr>
            <p:blipFill>
              <a:blip r:embed="rId6"/>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00B050"/>
                </a:solidFill>
                <a:effectLst/>
                <a:latin typeface="Arial Black" panose="020B0A04020102020204" pitchFamily="34" charset="0"/>
                <a:ea typeface="Calibri" panose="020F0502020204030204" pitchFamily="34" charset="0"/>
                <a:cs typeface="Calibri" panose="020F0502020204030204" pitchFamily="34" charset="0"/>
              </a:rPr>
              <a:t>JENKIS</a:t>
            </a: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endParaRPr lang="fr-FR" sz="3000" dirty="0">
              <a:solidFill>
                <a:schemeClr val="bg1"/>
              </a:solidFill>
            </a:endParaRPr>
          </a:p>
        </p:txBody>
      </p:sp>
      <p:pic>
        <p:nvPicPr>
          <p:cNvPr id="9" name="Picture 12" descr="Jenkins white logo transparent PNG - StickPNG">
            <a:extLst>
              <a:ext uri="{FF2B5EF4-FFF2-40B4-BE49-F238E27FC236}">
                <a16:creationId xmlns:a16="http://schemas.microsoft.com/office/drawing/2014/main" id="{2F0EA59E-9C6E-27AB-CC04-E488086012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29190" y="208561"/>
            <a:ext cx="1558354" cy="6393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a:extLst>
              <a:ext uri="{FF2B5EF4-FFF2-40B4-BE49-F238E27FC236}">
                <a16:creationId xmlns:a16="http://schemas.microsoft.com/office/drawing/2014/main" id="{ECA7973E-903F-3920-578C-2131DF0956D5}"/>
              </a:ext>
            </a:extLst>
          </p:cNvPr>
          <p:cNvSpPr>
            <a:spLocks noChangeArrowheads="1"/>
          </p:cNvSpPr>
          <p:nvPr/>
        </p:nvSpPr>
        <p:spPr bwMode="auto">
          <a:xfrm>
            <a:off x="218460" y="1163734"/>
            <a:ext cx="11175606" cy="400110"/>
          </a:xfrm>
          <a:prstGeom prst="rect">
            <a:avLst/>
          </a:prstGeom>
          <a:solidFill>
            <a:srgbClr val="00B050"/>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
                <a:srgbClr val="002060"/>
              </a:buClr>
              <a:buSzTx/>
              <a:tabLst/>
            </a:pPr>
            <a:r>
              <a:rPr lang="fr-FR" altLang="fr-FR" sz="2000" dirty="0">
                <a:solidFill>
                  <a:schemeClr val="bg1"/>
                </a:solidFill>
                <a:latin typeface="+mn-lt"/>
              </a:rPr>
              <a:t>LA GESTION DES SOURCES</a:t>
            </a:r>
          </a:p>
        </p:txBody>
      </p:sp>
      <p:sp>
        <p:nvSpPr>
          <p:cNvPr id="11" name="ZoneTexte 10">
            <a:extLst>
              <a:ext uri="{FF2B5EF4-FFF2-40B4-BE49-F238E27FC236}">
                <a16:creationId xmlns:a16="http://schemas.microsoft.com/office/drawing/2014/main" id="{CFB81AB1-6DCA-F959-E104-44C12F839EB8}"/>
              </a:ext>
            </a:extLst>
          </p:cNvPr>
          <p:cNvSpPr txBox="1"/>
          <p:nvPr/>
        </p:nvSpPr>
        <p:spPr>
          <a:xfrm>
            <a:off x="461169" y="1622912"/>
            <a:ext cx="7694194" cy="677108"/>
          </a:xfrm>
          <a:prstGeom prst="rect">
            <a:avLst/>
          </a:prstGeom>
          <a:noFill/>
        </p:spPr>
        <p:txBody>
          <a:bodyPr wrap="square">
            <a:spAutoFit/>
          </a:bodyPr>
          <a:lstStyle/>
          <a:p>
            <a:pPr>
              <a:buClr>
                <a:srgbClr val="FF0000"/>
              </a:buClr>
            </a:pPr>
            <a:r>
              <a:rPr lang="fr-FR" sz="1800" b="0" i="0" dirty="0">
                <a:solidFill>
                  <a:srgbClr val="C0D611"/>
                </a:solidFill>
                <a:effectLst/>
                <a:latin typeface="Calibri" panose="020F0502020204030204" pitchFamily="34" charset="0"/>
              </a:rPr>
              <a:t>Les fonctionnalités : Version</a:t>
            </a:r>
            <a:r>
              <a:rPr lang="fr-FR" dirty="0"/>
              <a:t> </a:t>
            </a:r>
            <a:br>
              <a:rPr lang="fr-FR" dirty="0"/>
            </a:br>
            <a:endParaRPr lang="fr-FR" sz="2000" dirty="0">
              <a:solidFill>
                <a:srgbClr val="FFFF00"/>
              </a:solidFill>
            </a:endParaRPr>
          </a:p>
        </p:txBody>
      </p:sp>
      <p:sp>
        <p:nvSpPr>
          <p:cNvPr id="7" name="ZoneTexte 6">
            <a:extLst>
              <a:ext uri="{FF2B5EF4-FFF2-40B4-BE49-F238E27FC236}">
                <a16:creationId xmlns:a16="http://schemas.microsoft.com/office/drawing/2014/main" id="{CEFA858F-557D-62DF-8859-E426F8F306E1}"/>
              </a:ext>
            </a:extLst>
          </p:cNvPr>
          <p:cNvSpPr txBox="1"/>
          <p:nvPr/>
        </p:nvSpPr>
        <p:spPr>
          <a:xfrm>
            <a:off x="461169" y="2169922"/>
            <a:ext cx="10716168" cy="1508105"/>
          </a:xfrm>
          <a:prstGeom prst="rect">
            <a:avLst/>
          </a:prstGeom>
          <a:noFill/>
        </p:spPr>
        <p:txBody>
          <a:bodyPr wrap="square">
            <a:spAutoFit/>
          </a:bodyPr>
          <a:lstStyle/>
          <a:p>
            <a:r>
              <a:rPr lang="fr-FR" sz="1800" b="0" i="0" dirty="0">
                <a:solidFill>
                  <a:srgbClr val="53126A"/>
                </a:solidFill>
                <a:effectLst/>
                <a:latin typeface="Calibri" panose="020F0502020204030204" pitchFamily="34" charset="0"/>
              </a:rPr>
              <a:t>Une version ou révision est une instance d'un fichier source qui est</a:t>
            </a:r>
          </a:p>
          <a:p>
            <a:r>
              <a:rPr lang="fr-FR" sz="1800" b="0" i="0" dirty="0">
                <a:solidFill>
                  <a:srgbClr val="53126A"/>
                </a:solidFill>
                <a:effectLst/>
                <a:latin typeface="Calibri" panose="020F0502020204030204" pitchFamily="34" charset="0"/>
              </a:rPr>
              <a:t>strictement distincte des autres instances.</a:t>
            </a:r>
          </a:p>
          <a:p>
            <a:r>
              <a:rPr lang="fr-FR" sz="1800" b="0" i="0" dirty="0">
                <a:solidFill>
                  <a:srgbClr val="53126A"/>
                </a:solidFill>
                <a:effectLst/>
                <a:latin typeface="ArialMT"/>
              </a:rPr>
              <a:t>• </a:t>
            </a:r>
            <a:r>
              <a:rPr lang="fr-FR" sz="1800" b="0" i="0" dirty="0">
                <a:solidFill>
                  <a:srgbClr val="53126A"/>
                </a:solidFill>
                <a:effectLst/>
                <a:latin typeface="Calibri" panose="020F0502020204030204" pitchFamily="34" charset="0"/>
              </a:rPr>
              <a:t>Les versions peuvent se succéder de manière linéaire dans le temps.</a:t>
            </a:r>
            <a:r>
              <a:rPr lang="fr-FR" dirty="0"/>
              <a:t> </a:t>
            </a:r>
            <a:br>
              <a:rPr lang="fr-FR" dirty="0"/>
            </a:br>
            <a:br>
              <a:rPr lang="fr-FR" dirty="0"/>
            </a:br>
            <a:endParaRPr lang="fr-FR" sz="2000" dirty="0">
              <a:solidFill>
                <a:schemeClr val="bg1"/>
              </a:solidFill>
            </a:endParaRPr>
          </a:p>
        </p:txBody>
      </p:sp>
      <p:pic>
        <p:nvPicPr>
          <p:cNvPr id="10" name="Image 9">
            <a:extLst>
              <a:ext uri="{FF2B5EF4-FFF2-40B4-BE49-F238E27FC236}">
                <a16:creationId xmlns:a16="http://schemas.microsoft.com/office/drawing/2014/main" id="{0A44E67C-AEE4-DA3B-F2E6-709C5E6652E0}"/>
              </a:ext>
            </a:extLst>
          </p:cNvPr>
          <p:cNvPicPr>
            <a:picLocks noChangeAspect="1"/>
          </p:cNvPicPr>
          <p:nvPr/>
        </p:nvPicPr>
        <p:blipFill>
          <a:blip r:embed="rId8"/>
          <a:stretch>
            <a:fillRect/>
          </a:stretch>
        </p:blipFill>
        <p:spPr>
          <a:xfrm>
            <a:off x="630759" y="3220492"/>
            <a:ext cx="5175504" cy="981622"/>
          </a:xfrm>
          <a:prstGeom prst="rect">
            <a:avLst/>
          </a:prstGeom>
        </p:spPr>
      </p:pic>
      <p:sp>
        <p:nvSpPr>
          <p:cNvPr id="13" name="ZoneTexte 12">
            <a:extLst>
              <a:ext uri="{FF2B5EF4-FFF2-40B4-BE49-F238E27FC236}">
                <a16:creationId xmlns:a16="http://schemas.microsoft.com/office/drawing/2014/main" id="{145D1953-C2A7-E5BA-9F8D-3C2DBFD0F6D6}"/>
              </a:ext>
            </a:extLst>
          </p:cNvPr>
          <p:cNvSpPr txBox="1"/>
          <p:nvPr/>
        </p:nvSpPr>
        <p:spPr>
          <a:xfrm>
            <a:off x="694824" y="5051128"/>
            <a:ext cx="7694194" cy="923330"/>
          </a:xfrm>
          <a:prstGeom prst="rect">
            <a:avLst/>
          </a:prstGeom>
          <a:noFill/>
        </p:spPr>
        <p:txBody>
          <a:bodyPr wrap="square">
            <a:spAutoFit/>
          </a:bodyPr>
          <a:lstStyle/>
          <a:p>
            <a:r>
              <a:rPr lang="fr-FR" sz="1800" b="0" i="0" dirty="0">
                <a:solidFill>
                  <a:srgbClr val="53126A"/>
                </a:solidFill>
                <a:effectLst/>
                <a:latin typeface="Calibri" panose="020F0502020204030204" pitchFamily="34" charset="0"/>
              </a:rPr>
              <a:t>En cas de modifications concurrentes d’une version, des </a:t>
            </a:r>
            <a:r>
              <a:rPr lang="fr-FR" sz="1800" b="0" i="0" dirty="0" err="1">
                <a:solidFill>
                  <a:srgbClr val="53126A"/>
                </a:solidFill>
                <a:effectLst/>
                <a:latin typeface="Calibri" panose="020F0502020204030204" pitchFamily="34" charset="0"/>
              </a:rPr>
              <a:t>splits</a:t>
            </a:r>
            <a:r>
              <a:rPr lang="fr-FR" sz="1800" b="0" i="0" dirty="0">
                <a:solidFill>
                  <a:srgbClr val="53126A"/>
                </a:solidFill>
                <a:effectLst/>
                <a:latin typeface="Calibri" panose="020F0502020204030204" pitchFamily="34" charset="0"/>
              </a:rPr>
              <a:t> et des</a:t>
            </a:r>
          </a:p>
          <a:p>
            <a:r>
              <a:rPr lang="fr-FR" sz="1800" b="0" i="0" dirty="0">
                <a:solidFill>
                  <a:srgbClr val="53126A"/>
                </a:solidFill>
                <a:effectLst/>
                <a:latin typeface="Calibri" panose="020F0502020204030204" pitchFamily="34" charset="0"/>
              </a:rPr>
              <a:t>merges peuvent avoir lieu.</a:t>
            </a:r>
            <a:r>
              <a:rPr lang="fr-FR" dirty="0"/>
              <a:t> </a:t>
            </a:r>
            <a:br>
              <a:rPr lang="fr-FR" dirty="0"/>
            </a:br>
            <a:endParaRPr lang="fr-FR" dirty="0"/>
          </a:p>
        </p:txBody>
      </p:sp>
      <p:pic>
        <p:nvPicPr>
          <p:cNvPr id="15" name="Image 14">
            <a:extLst>
              <a:ext uri="{FF2B5EF4-FFF2-40B4-BE49-F238E27FC236}">
                <a16:creationId xmlns:a16="http://schemas.microsoft.com/office/drawing/2014/main" id="{9BF121D0-14F6-1E34-815E-EB8AF86C6CAB}"/>
              </a:ext>
            </a:extLst>
          </p:cNvPr>
          <p:cNvPicPr>
            <a:picLocks noChangeAspect="1"/>
          </p:cNvPicPr>
          <p:nvPr/>
        </p:nvPicPr>
        <p:blipFill>
          <a:blip r:embed="rId9"/>
          <a:stretch>
            <a:fillRect/>
          </a:stretch>
        </p:blipFill>
        <p:spPr>
          <a:xfrm>
            <a:off x="7243011" y="4446647"/>
            <a:ext cx="4548813" cy="1711491"/>
          </a:xfrm>
          <a:prstGeom prst="rect">
            <a:avLst/>
          </a:prstGeom>
        </p:spPr>
      </p:pic>
    </p:spTree>
    <p:extLst>
      <p:ext uri="{BB962C8B-B14F-4D97-AF65-F5344CB8AC3E}">
        <p14:creationId xmlns:p14="http://schemas.microsoft.com/office/powerpoint/2010/main" val="328058054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mc:Choice xmlns:p14="http://schemas.microsoft.com/office/powerpoint/2010/main" Requires="p14">
          <p:contentPart p14:bwMode="auto" r:id="rId3">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p:pic>
            <p:nvPicPr>
              <p:cNvPr id="21" name="Encre 20">
                <a:extLst>
                  <a:ext uri="{FF2B5EF4-FFF2-40B4-BE49-F238E27FC236}">
                    <a16:creationId xmlns:a16="http://schemas.microsoft.com/office/drawing/2014/main" id="{0FE0BAE8-1A30-4F38-6546-D1BE99A6B8A0}"/>
                  </a:ext>
                </a:extLst>
              </p:cNvPr>
              <p:cNvPicPr/>
              <p:nvPr/>
            </p:nvPicPr>
            <p:blipFill>
              <a:blip r:embed="rId4"/>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06/06/2024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98</a:t>
            </a:fld>
            <a:endParaRPr lang="fr-FR" b="1" dirty="0">
              <a:solidFill>
                <a:schemeClr val="tx2">
                  <a:lumMod val="10000"/>
                  <a:lumOff val="90000"/>
                </a:schemeClr>
              </a:solidFill>
            </a:endParaRPr>
          </a:p>
        </p:txBody>
      </p:sp>
      <mc:AlternateContent xmlns:mc="http://schemas.openxmlformats.org/markup-compatibility/2006">
        <mc:Choice xmlns:p14="http://schemas.microsoft.com/office/powerpoint/2010/main" Requires="p14">
          <p:contentPart p14:bwMode="auto" r:id="rId5">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p:pic>
            <p:nvPicPr>
              <p:cNvPr id="32" name="Encre 31">
                <a:extLst>
                  <a:ext uri="{FF2B5EF4-FFF2-40B4-BE49-F238E27FC236}">
                    <a16:creationId xmlns:a16="http://schemas.microsoft.com/office/drawing/2014/main" id="{0B3FB5B7-CA5D-9E93-566B-B018FF5AC323}"/>
                  </a:ext>
                </a:extLst>
              </p:cNvPr>
              <p:cNvPicPr/>
              <p:nvPr/>
            </p:nvPicPr>
            <p:blipFill>
              <a:blip r:embed="rId6"/>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00B050"/>
                </a:solidFill>
                <a:effectLst/>
                <a:latin typeface="Arial Black" panose="020B0A04020102020204" pitchFamily="34" charset="0"/>
                <a:ea typeface="Calibri" panose="020F0502020204030204" pitchFamily="34" charset="0"/>
                <a:cs typeface="Calibri" panose="020F0502020204030204" pitchFamily="34" charset="0"/>
              </a:rPr>
              <a:t>JENKIS</a:t>
            </a: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endParaRPr lang="fr-FR" sz="3000" dirty="0">
              <a:solidFill>
                <a:schemeClr val="bg1"/>
              </a:solidFill>
            </a:endParaRPr>
          </a:p>
        </p:txBody>
      </p:sp>
      <p:pic>
        <p:nvPicPr>
          <p:cNvPr id="9" name="Picture 12" descr="Jenkins white logo transparent PNG - StickPNG">
            <a:extLst>
              <a:ext uri="{FF2B5EF4-FFF2-40B4-BE49-F238E27FC236}">
                <a16:creationId xmlns:a16="http://schemas.microsoft.com/office/drawing/2014/main" id="{2F0EA59E-9C6E-27AB-CC04-E488086012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29190" y="208561"/>
            <a:ext cx="1558354" cy="6393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a:extLst>
              <a:ext uri="{FF2B5EF4-FFF2-40B4-BE49-F238E27FC236}">
                <a16:creationId xmlns:a16="http://schemas.microsoft.com/office/drawing/2014/main" id="{ECA7973E-903F-3920-578C-2131DF0956D5}"/>
              </a:ext>
            </a:extLst>
          </p:cNvPr>
          <p:cNvSpPr>
            <a:spLocks noChangeArrowheads="1"/>
          </p:cNvSpPr>
          <p:nvPr/>
        </p:nvSpPr>
        <p:spPr bwMode="auto">
          <a:xfrm>
            <a:off x="218460" y="1163734"/>
            <a:ext cx="11175606" cy="400110"/>
          </a:xfrm>
          <a:prstGeom prst="rect">
            <a:avLst/>
          </a:prstGeom>
          <a:solidFill>
            <a:srgbClr val="00B050"/>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
                <a:srgbClr val="002060"/>
              </a:buClr>
              <a:buSzTx/>
              <a:tabLst/>
            </a:pPr>
            <a:r>
              <a:rPr lang="fr-FR" altLang="fr-FR" sz="2000" dirty="0">
                <a:solidFill>
                  <a:schemeClr val="bg1"/>
                </a:solidFill>
                <a:latin typeface="+mn-lt"/>
              </a:rPr>
              <a:t>LA GESTION DES SOURCES</a:t>
            </a:r>
          </a:p>
        </p:txBody>
      </p:sp>
      <p:sp>
        <p:nvSpPr>
          <p:cNvPr id="11" name="ZoneTexte 10">
            <a:extLst>
              <a:ext uri="{FF2B5EF4-FFF2-40B4-BE49-F238E27FC236}">
                <a16:creationId xmlns:a16="http://schemas.microsoft.com/office/drawing/2014/main" id="{CFB81AB1-6DCA-F959-E104-44C12F839EB8}"/>
              </a:ext>
            </a:extLst>
          </p:cNvPr>
          <p:cNvSpPr txBox="1"/>
          <p:nvPr/>
        </p:nvSpPr>
        <p:spPr>
          <a:xfrm>
            <a:off x="461169" y="1622912"/>
            <a:ext cx="7694194" cy="369332"/>
          </a:xfrm>
          <a:prstGeom prst="rect">
            <a:avLst/>
          </a:prstGeom>
          <a:noFill/>
        </p:spPr>
        <p:txBody>
          <a:bodyPr wrap="square">
            <a:spAutoFit/>
          </a:bodyPr>
          <a:lstStyle/>
          <a:p>
            <a:pPr>
              <a:buClr>
                <a:srgbClr val="FF0000"/>
              </a:buClr>
            </a:pPr>
            <a:r>
              <a:rPr lang="fr-FR" sz="1800" b="0" i="0" dirty="0">
                <a:solidFill>
                  <a:srgbClr val="C0D611"/>
                </a:solidFill>
                <a:effectLst/>
                <a:latin typeface="Calibri" panose="020F0502020204030204" pitchFamily="34" charset="0"/>
              </a:rPr>
              <a:t>Les fonctionnalités : Branche</a:t>
            </a:r>
            <a:r>
              <a:rPr lang="fr-FR" dirty="0"/>
              <a:t> </a:t>
            </a:r>
            <a:endParaRPr lang="fr-FR" sz="2000" dirty="0">
              <a:solidFill>
                <a:srgbClr val="FFFF00"/>
              </a:solidFill>
            </a:endParaRPr>
          </a:p>
        </p:txBody>
      </p:sp>
      <p:sp>
        <p:nvSpPr>
          <p:cNvPr id="7" name="ZoneTexte 6">
            <a:extLst>
              <a:ext uri="{FF2B5EF4-FFF2-40B4-BE49-F238E27FC236}">
                <a16:creationId xmlns:a16="http://schemas.microsoft.com/office/drawing/2014/main" id="{CEFA858F-557D-62DF-8859-E426F8F306E1}"/>
              </a:ext>
            </a:extLst>
          </p:cNvPr>
          <p:cNvSpPr txBox="1"/>
          <p:nvPr/>
        </p:nvSpPr>
        <p:spPr>
          <a:xfrm>
            <a:off x="461169" y="2169922"/>
            <a:ext cx="10716168" cy="2616101"/>
          </a:xfrm>
          <a:prstGeom prst="rect">
            <a:avLst/>
          </a:prstGeom>
          <a:noFill/>
        </p:spPr>
        <p:txBody>
          <a:bodyPr wrap="square">
            <a:spAutoFit/>
          </a:bodyPr>
          <a:lstStyle/>
          <a:p>
            <a:r>
              <a:rPr lang="fr-FR" sz="1800" b="0" i="0" dirty="0">
                <a:solidFill>
                  <a:srgbClr val="53126A"/>
                </a:solidFill>
                <a:effectLst/>
                <a:latin typeface="Calibri" panose="020F0502020204030204" pitchFamily="34" charset="0"/>
              </a:rPr>
              <a:t>Permet de développer en</a:t>
            </a:r>
          </a:p>
          <a:p>
            <a:r>
              <a:rPr lang="fr-FR" sz="1800" b="0" i="0" dirty="0">
                <a:solidFill>
                  <a:srgbClr val="53126A"/>
                </a:solidFill>
                <a:effectLst/>
                <a:latin typeface="Calibri" panose="020F0502020204030204" pitchFamily="34" charset="0"/>
              </a:rPr>
              <a:t>parallèle plusieurs versions du</a:t>
            </a:r>
          </a:p>
          <a:p>
            <a:r>
              <a:rPr lang="fr-FR" sz="1800" b="0" i="0" dirty="0">
                <a:solidFill>
                  <a:srgbClr val="53126A"/>
                </a:solidFill>
                <a:effectLst/>
                <a:latin typeface="Calibri" panose="020F0502020204030204" pitchFamily="34" charset="0"/>
              </a:rPr>
              <a:t>logiciel.</a:t>
            </a:r>
          </a:p>
          <a:p>
            <a:r>
              <a:rPr lang="fr-FR" sz="1800" b="0" i="0" dirty="0">
                <a:solidFill>
                  <a:srgbClr val="53126A"/>
                </a:solidFill>
                <a:effectLst/>
                <a:latin typeface="ArialMT"/>
              </a:rPr>
              <a:t>• </a:t>
            </a:r>
            <a:r>
              <a:rPr lang="fr-FR" sz="1800" b="0" i="0" dirty="0">
                <a:solidFill>
                  <a:srgbClr val="53126A"/>
                </a:solidFill>
                <a:effectLst/>
                <a:latin typeface="Calibri" panose="020F0502020204030204" pitchFamily="34" charset="0"/>
              </a:rPr>
              <a:t>Permet de corriger un</a:t>
            </a:r>
          </a:p>
          <a:p>
            <a:r>
              <a:rPr lang="fr-FR" sz="1800" b="0" i="0" dirty="0">
                <a:solidFill>
                  <a:srgbClr val="53126A"/>
                </a:solidFill>
                <a:effectLst/>
                <a:latin typeface="Calibri" panose="020F0502020204030204" pitchFamily="34" charset="0"/>
              </a:rPr>
              <a:t>problème sur une ancienne</a:t>
            </a:r>
          </a:p>
          <a:p>
            <a:r>
              <a:rPr lang="fr-FR" sz="1800" b="0" i="0" dirty="0">
                <a:solidFill>
                  <a:srgbClr val="53126A"/>
                </a:solidFill>
                <a:effectLst/>
                <a:latin typeface="Calibri" panose="020F0502020204030204" pitchFamily="34" charset="0"/>
              </a:rPr>
              <a:t>version du logiciel.</a:t>
            </a:r>
          </a:p>
          <a:p>
            <a:r>
              <a:rPr lang="fr-FR" sz="1800" b="0" i="0" dirty="0">
                <a:solidFill>
                  <a:srgbClr val="53126A"/>
                </a:solidFill>
                <a:effectLst/>
                <a:latin typeface="ArialMT"/>
              </a:rPr>
              <a:t>• </a:t>
            </a:r>
            <a:r>
              <a:rPr lang="fr-FR" sz="1800" b="0" i="0" dirty="0">
                <a:solidFill>
                  <a:srgbClr val="53126A"/>
                </a:solidFill>
                <a:effectLst/>
                <a:latin typeface="Calibri" panose="020F0502020204030204" pitchFamily="34" charset="0"/>
              </a:rPr>
              <a:t>Permet de fusionner après</a:t>
            </a:r>
          </a:p>
          <a:p>
            <a:r>
              <a:rPr lang="fr-FR" sz="1800" b="0" i="0" dirty="0">
                <a:solidFill>
                  <a:srgbClr val="53126A"/>
                </a:solidFill>
                <a:effectLst/>
                <a:latin typeface="Calibri" panose="020F0502020204030204" pitchFamily="34" charset="0"/>
              </a:rPr>
              <a:t>une divergence.</a:t>
            </a:r>
            <a:r>
              <a:rPr lang="fr-FR" dirty="0"/>
              <a:t> </a:t>
            </a:r>
            <a:br>
              <a:rPr lang="fr-FR" dirty="0"/>
            </a:br>
            <a:endParaRPr lang="fr-FR" sz="2000" dirty="0">
              <a:solidFill>
                <a:schemeClr val="bg1"/>
              </a:solidFill>
            </a:endParaRPr>
          </a:p>
        </p:txBody>
      </p:sp>
      <p:pic>
        <p:nvPicPr>
          <p:cNvPr id="4" name="Image 3">
            <a:extLst>
              <a:ext uri="{FF2B5EF4-FFF2-40B4-BE49-F238E27FC236}">
                <a16:creationId xmlns:a16="http://schemas.microsoft.com/office/drawing/2014/main" id="{87500AB5-8980-DF07-D4EA-F97B0E7C0701}"/>
              </a:ext>
            </a:extLst>
          </p:cNvPr>
          <p:cNvPicPr>
            <a:picLocks noChangeAspect="1"/>
          </p:cNvPicPr>
          <p:nvPr/>
        </p:nvPicPr>
        <p:blipFill>
          <a:blip r:embed="rId8"/>
          <a:stretch>
            <a:fillRect/>
          </a:stretch>
        </p:blipFill>
        <p:spPr>
          <a:xfrm>
            <a:off x="4519041" y="1928670"/>
            <a:ext cx="6048375" cy="3848100"/>
          </a:xfrm>
          <a:prstGeom prst="rect">
            <a:avLst/>
          </a:prstGeom>
        </p:spPr>
      </p:pic>
    </p:spTree>
    <p:extLst>
      <p:ext uri="{BB962C8B-B14F-4D97-AF65-F5344CB8AC3E}">
        <p14:creationId xmlns:p14="http://schemas.microsoft.com/office/powerpoint/2010/main" val="407952964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C93801-4E41-FAA0-D55A-0FDDE0FCB4F4}"/>
              </a:ext>
            </a:extLst>
          </p:cNvPr>
          <p:cNvSpPr/>
          <p:nvPr/>
        </p:nvSpPr>
        <p:spPr>
          <a:xfrm>
            <a:off x="121920" y="158497"/>
            <a:ext cx="11923776" cy="794004"/>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7F463C6-9F15-D3A0-27D6-89A3698B4C72}"/>
              </a:ext>
            </a:extLst>
          </p:cNvPr>
          <p:cNvSpPr/>
          <p:nvPr/>
        </p:nvSpPr>
        <p:spPr>
          <a:xfrm>
            <a:off x="121920" y="1081230"/>
            <a:ext cx="11923776" cy="5656373"/>
          </a:xfrm>
          <a:prstGeom prst="rect">
            <a:avLst/>
          </a:prstGeom>
          <a:no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mc:Choice xmlns:p14="http://schemas.microsoft.com/office/powerpoint/2010/main" Requires="p14">
          <p:contentPart p14:bwMode="auto" r:id="rId3">
            <p14:nvContentPartPr>
              <p14:cNvPr id="21" name="Encre 20">
                <a:extLst>
                  <a:ext uri="{FF2B5EF4-FFF2-40B4-BE49-F238E27FC236}">
                    <a16:creationId xmlns:a16="http://schemas.microsoft.com/office/drawing/2014/main" id="{0FE0BAE8-1A30-4F38-6546-D1BE99A6B8A0}"/>
                  </a:ext>
                </a:extLst>
              </p14:cNvPr>
              <p14:cNvContentPartPr/>
              <p14:nvPr/>
            </p14:nvContentPartPr>
            <p14:xfrm>
              <a:off x="-1906499" y="875414"/>
              <a:ext cx="360" cy="360"/>
            </p14:xfrm>
          </p:contentPart>
        </mc:Choice>
        <mc:Fallback>
          <p:pic>
            <p:nvPicPr>
              <p:cNvPr id="21" name="Encre 20">
                <a:extLst>
                  <a:ext uri="{FF2B5EF4-FFF2-40B4-BE49-F238E27FC236}">
                    <a16:creationId xmlns:a16="http://schemas.microsoft.com/office/drawing/2014/main" id="{0FE0BAE8-1A30-4F38-6546-D1BE99A6B8A0}"/>
                  </a:ext>
                </a:extLst>
              </p:cNvPr>
              <p:cNvPicPr/>
              <p:nvPr/>
            </p:nvPicPr>
            <p:blipFill>
              <a:blip r:embed="rId4"/>
              <a:stretch>
                <a:fillRect/>
              </a:stretch>
            </p:blipFill>
            <p:spPr>
              <a:xfrm>
                <a:off x="-1915499" y="866414"/>
                <a:ext cx="18000" cy="18000"/>
              </a:xfrm>
              <a:prstGeom prst="rect">
                <a:avLst/>
              </a:prstGeom>
            </p:spPr>
          </p:pic>
        </mc:Fallback>
      </mc:AlternateContent>
      <p:sp>
        <p:nvSpPr>
          <p:cNvPr id="26" name="Espace réservé de la date 1">
            <a:extLst>
              <a:ext uri="{FF2B5EF4-FFF2-40B4-BE49-F238E27FC236}">
                <a16:creationId xmlns:a16="http://schemas.microsoft.com/office/drawing/2014/main" id="{C6669101-CB46-67AE-C88C-76663AB4E9A9}"/>
              </a:ext>
            </a:extLst>
          </p:cNvPr>
          <p:cNvSpPr>
            <a:spLocks noGrp="1"/>
          </p:cNvSpPr>
          <p:nvPr>
            <p:ph type="dt" sz="half" idx="10"/>
          </p:nvPr>
        </p:nvSpPr>
        <p:spPr>
          <a:xfrm>
            <a:off x="146304" y="6387463"/>
            <a:ext cx="2743200" cy="365125"/>
          </a:xfrm>
        </p:spPr>
        <p:txBody>
          <a:bodyPr/>
          <a:lstStyle/>
          <a:p>
            <a:fld id="{5E865842-71E2-4BC3-BAAB-AD09CA53D33D}" type="datetime1">
              <a:rPr lang="fr-FR" smtClean="0">
                <a:solidFill>
                  <a:schemeClr val="tx2">
                    <a:lumMod val="10000"/>
                    <a:lumOff val="90000"/>
                  </a:schemeClr>
                </a:solidFill>
              </a:rPr>
              <a:t>06/06/2024</a:t>
            </a:fld>
            <a:endParaRPr lang="fr-FR" dirty="0">
              <a:solidFill>
                <a:schemeClr val="tx2">
                  <a:lumMod val="10000"/>
                  <a:lumOff val="90000"/>
                </a:schemeClr>
              </a:solidFill>
            </a:endParaRPr>
          </a:p>
        </p:txBody>
      </p:sp>
      <p:sp>
        <p:nvSpPr>
          <p:cNvPr id="27" name="Espace réservé du pied de page 2">
            <a:extLst>
              <a:ext uri="{FF2B5EF4-FFF2-40B4-BE49-F238E27FC236}">
                <a16:creationId xmlns:a16="http://schemas.microsoft.com/office/drawing/2014/main" id="{72B1AC60-8463-DF7C-FDED-196A2941AC22}"/>
              </a:ext>
            </a:extLst>
          </p:cNvPr>
          <p:cNvSpPr>
            <a:spLocks noGrp="1"/>
          </p:cNvSpPr>
          <p:nvPr>
            <p:ph type="ftr" sz="quarter" idx="11"/>
          </p:nvPr>
        </p:nvSpPr>
        <p:spPr>
          <a:xfrm>
            <a:off x="1731265" y="6339544"/>
            <a:ext cx="4114800" cy="365125"/>
          </a:xfrm>
        </p:spPr>
        <p:txBody>
          <a:bodyPr/>
          <a:lstStyle/>
          <a:p>
            <a:r>
              <a:rPr lang="fr-FR" dirty="0">
                <a:solidFill>
                  <a:schemeClr val="tx2">
                    <a:lumMod val="10000"/>
                    <a:lumOff val="90000"/>
                  </a:schemeClr>
                </a:solidFill>
              </a:rPr>
              <a:t>Mohamed</a:t>
            </a:r>
            <a:r>
              <a:rPr lang="fr-FR" dirty="0"/>
              <a:t> </a:t>
            </a:r>
            <a:r>
              <a:rPr lang="fr-FR" dirty="0">
                <a:solidFill>
                  <a:schemeClr val="tx2">
                    <a:lumMod val="10000"/>
                    <a:lumOff val="90000"/>
                  </a:schemeClr>
                </a:solidFill>
              </a:rPr>
              <a:t>Hammouda</a:t>
            </a:r>
          </a:p>
        </p:txBody>
      </p:sp>
      <p:sp>
        <p:nvSpPr>
          <p:cNvPr id="28" name="Espace réservé du numéro de diapositive 3">
            <a:extLst>
              <a:ext uri="{FF2B5EF4-FFF2-40B4-BE49-F238E27FC236}">
                <a16:creationId xmlns:a16="http://schemas.microsoft.com/office/drawing/2014/main" id="{FA3BD6CA-14D1-39A7-480C-A5CE17E5DC40}"/>
              </a:ext>
            </a:extLst>
          </p:cNvPr>
          <p:cNvSpPr>
            <a:spLocks noGrp="1"/>
          </p:cNvSpPr>
          <p:nvPr>
            <p:ph type="sldNum" sz="quarter" idx="12"/>
          </p:nvPr>
        </p:nvSpPr>
        <p:spPr>
          <a:xfrm>
            <a:off x="9195816" y="6326504"/>
            <a:ext cx="2743200" cy="365125"/>
          </a:xfrm>
        </p:spPr>
        <p:txBody>
          <a:bodyPr/>
          <a:lstStyle/>
          <a:p>
            <a:fld id="{B880C63E-E5E0-484B-A84B-0348264AB81D}" type="slidenum">
              <a:rPr lang="fr-FR" b="1" smtClean="0">
                <a:solidFill>
                  <a:schemeClr val="tx2">
                    <a:lumMod val="10000"/>
                    <a:lumOff val="90000"/>
                  </a:schemeClr>
                </a:solidFill>
              </a:rPr>
              <a:t>99</a:t>
            </a:fld>
            <a:endParaRPr lang="fr-FR" b="1" dirty="0">
              <a:solidFill>
                <a:schemeClr val="tx2">
                  <a:lumMod val="10000"/>
                  <a:lumOff val="90000"/>
                </a:schemeClr>
              </a:solidFill>
            </a:endParaRPr>
          </a:p>
        </p:txBody>
      </p:sp>
      <mc:AlternateContent xmlns:mc="http://schemas.openxmlformats.org/markup-compatibility/2006">
        <mc:Choice xmlns:p14="http://schemas.microsoft.com/office/powerpoint/2010/main" Requires="p14">
          <p:contentPart p14:bwMode="auto" r:id="rId5">
            <p14:nvContentPartPr>
              <p14:cNvPr id="32" name="Encre 31">
                <a:extLst>
                  <a:ext uri="{FF2B5EF4-FFF2-40B4-BE49-F238E27FC236}">
                    <a16:creationId xmlns:a16="http://schemas.microsoft.com/office/drawing/2014/main" id="{0B3FB5B7-CA5D-9E93-566B-B018FF5AC323}"/>
                  </a:ext>
                </a:extLst>
              </p14:cNvPr>
              <p14:cNvContentPartPr/>
              <p14:nvPr/>
            </p14:nvContentPartPr>
            <p14:xfrm>
              <a:off x="13393501" y="4427118"/>
              <a:ext cx="360" cy="360"/>
            </p14:xfrm>
          </p:contentPart>
        </mc:Choice>
        <mc:Fallback>
          <p:pic>
            <p:nvPicPr>
              <p:cNvPr id="32" name="Encre 31">
                <a:extLst>
                  <a:ext uri="{FF2B5EF4-FFF2-40B4-BE49-F238E27FC236}">
                    <a16:creationId xmlns:a16="http://schemas.microsoft.com/office/drawing/2014/main" id="{0B3FB5B7-CA5D-9E93-566B-B018FF5AC323}"/>
                  </a:ext>
                </a:extLst>
              </p:cNvPr>
              <p:cNvPicPr/>
              <p:nvPr/>
            </p:nvPicPr>
            <p:blipFill>
              <a:blip r:embed="rId6"/>
              <a:stretch>
                <a:fillRect/>
              </a:stretch>
            </p:blipFill>
            <p:spPr>
              <a:xfrm>
                <a:off x="13384501" y="4418118"/>
                <a:ext cx="18000" cy="18000"/>
              </a:xfrm>
              <a:prstGeom prst="rect">
                <a:avLst/>
              </a:prstGeom>
            </p:spPr>
          </p:pic>
        </mc:Fallback>
      </mc:AlternateContent>
      <p:sp>
        <p:nvSpPr>
          <p:cNvPr id="3" name="ZoneTexte 2">
            <a:extLst>
              <a:ext uri="{FF2B5EF4-FFF2-40B4-BE49-F238E27FC236}">
                <a16:creationId xmlns:a16="http://schemas.microsoft.com/office/drawing/2014/main" id="{92A123D2-D7EE-6814-B23D-606665ADA20F}"/>
              </a:ext>
            </a:extLst>
          </p:cNvPr>
          <p:cNvSpPr txBox="1"/>
          <p:nvPr/>
        </p:nvSpPr>
        <p:spPr>
          <a:xfrm>
            <a:off x="1008999" y="263111"/>
            <a:ext cx="10520392" cy="584775"/>
          </a:xfrm>
          <a:prstGeom prst="rect">
            <a:avLst/>
          </a:prstGeom>
          <a:noFill/>
        </p:spPr>
        <p:txBody>
          <a:bodyPr wrap="square">
            <a:spAutoFit/>
          </a:bodyPr>
          <a:lstStyle/>
          <a:p>
            <a:pPr>
              <a:buClr>
                <a:srgbClr val="FF0000"/>
              </a:buClr>
            </a:pPr>
            <a:r>
              <a:rPr lang="fr-FR" sz="3200" dirty="0">
                <a:solidFill>
                  <a:srgbClr val="00B050"/>
                </a:solidFill>
                <a:effectLst/>
                <a:latin typeface="Arial Black" panose="020B0A04020102020204" pitchFamily="34" charset="0"/>
                <a:ea typeface="Calibri" panose="020F0502020204030204" pitchFamily="34" charset="0"/>
                <a:cs typeface="Calibri" panose="020F0502020204030204" pitchFamily="34" charset="0"/>
              </a:rPr>
              <a:t>JENKIS</a:t>
            </a:r>
            <a:r>
              <a:rPr lang="fr-FR" sz="3200" dirty="0">
                <a:solidFill>
                  <a:srgbClr val="FFFF00"/>
                </a:solidFill>
                <a:effectLst/>
                <a:latin typeface="Arial Black" panose="020B0A04020102020204" pitchFamily="34" charset="0"/>
                <a:ea typeface="Calibri" panose="020F0502020204030204" pitchFamily="34" charset="0"/>
                <a:cs typeface="Calibri" panose="020F0502020204030204" pitchFamily="34" charset="0"/>
              </a:rPr>
              <a:t> </a:t>
            </a:r>
            <a:endParaRPr lang="fr-FR" sz="3000" dirty="0">
              <a:solidFill>
                <a:schemeClr val="bg1"/>
              </a:solidFill>
            </a:endParaRPr>
          </a:p>
        </p:txBody>
      </p:sp>
      <p:pic>
        <p:nvPicPr>
          <p:cNvPr id="9" name="Picture 12" descr="Jenkins white logo transparent PNG - StickPNG">
            <a:extLst>
              <a:ext uri="{FF2B5EF4-FFF2-40B4-BE49-F238E27FC236}">
                <a16:creationId xmlns:a16="http://schemas.microsoft.com/office/drawing/2014/main" id="{2F0EA59E-9C6E-27AB-CC04-E488086012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29190" y="208561"/>
            <a:ext cx="1558354" cy="6393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a:extLst>
              <a:ext uri="{FF2B5EF4-FFF2-40B4-BE49-F238E27FC236}">
                <a16:creationId xmlns:a16="http://schemas.microsoft.com/office/drawing/2014/main" id="{ECA7973E-903F-3920-578C-2131DF0956D5}"/>
              </a:ext>
            </a:extLst>
          </p:cNvPr>
          <p:cNvSpPr>
            <a:spLocks noChangeArrowheads="1"/>
          </p:cNvSpPr>
          <p:nvPr/>
        </p:nvSpPr>
        <p:spPr bwMode="auto">
          <a:xfrm>
            <a:off x="218460" y="1163734"/>
            <a:ext cx="11175606" cy="400110"/>
          </a:xfrm>
          <a:prstGeom prst="rect">
            <a:avLst/>
          </a:prstGeom>
          <a:solidFill>
            <a:srgbClr val="00B050"/>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
                <a:srgbClr val="002060"/>
              </a:buClr>
              <a:buSzTx/>
              <a:tabLst/>
            </a:pPr>
            <a:r>
              <a:rPr lang="fr-FR" altLang="fr-FR" sz="2000" dirty="0">
                <a:solidFill>
                  <a:schemeClr val="bg1"/>
                </a:solidFill>
                <a:latin typeface="+mn-lt"/>
              </a:rPr>
              <a:t>LA GESTION DES SOURCES</a:t>
            </a:r>
          </a:p>
        </p:txBody>
      </p:sp>
      <p:sp>
        <p:nvSpPr>
          <p:cNvPr id="11" name="ZoneTexte 10">
            <a:extLst>
              <a:ext uri="{FF2B5EF4-FFF2-40B4-BE49-F238E27FC236}">
                <a16:creationId xmlns:a16="http://schemas.microsoft.com/office/drawing/2014/main" id="{CFB81AB1-6DCA-F959-E104-44C12F839EB8}"/>
              </a:ext>
            </a:extLst>
          </p:cNvPr>
          <p:cNvSpPr txBox="1"/>
          <p:nvPr/>
        </p:nvSpPr>
        <p:spPr>
          <a:xfrm>
            <a:off x="461169" y="1622912"/>
            <a:ext cx="7694194" cy="646331"/>
          </a:xfrm>
          <a:prstGeom prst="rect">
            <a:avLst/>
          </a:prstGeom>
          <a:noFill/>
        </p:spPr>
        <p:txBody>
          <a:bodyPr wrap="square">
            <a:spAutoFit/>
          </a:bodyPr>
          <a:lstStyle/>
          <a:p>
            <a:pPr>
              <a:buClr>
                <a:srgbClr val="FF0000"/>
              </a:buClr>
            </a:pPr>
            <a:r>
              <a:rPr lang="fr-FR" sz="1800" b="0" i="0" dirty="0">
                <a:solidFill>
                  <a:srgbClr val="C0D611"/>
                </a:solidFill>
                <a:effectLst/>
                <a:latin typeface="Calibri" panose="020F0502020204030204" pitchFamily="34" charset="0"/>
              </a:rPr>
              <a:t>Les fonctionnalités : fusion des changements</a:t>
            </a:r>
            <a:endParaRPr lang="fr-FR" dirty="0">
              <a:effectLst/>
            </a:endParaRPr>
          </a:p>
          <a:p>
            <a:pPr>
              <a:buClr>
                <a:srgbClr val="FF0000"/>
              </a:buClr>
            </a:pPr>
            <a:r>
              <a:rPr lang="fr-FR" dirty="0"/>
              <a:t> </a:t>
            </a:r>
            <a:endParaRPr lang="fr-FR" sz="2000" dirty="0">
              <a:solidFill>
                <a:srgbClr val="FFFF00"/>
              </a:solidFill>
            </a:endParaRPr>
          </a:p>
        </p:txBody>
      </p:sp>
      <p:sp>
        <p:nvSpPr>
          <p:cNvPr id="7" name="ZoneTexte 6">
            <a:extLst>
              <a:ext uri="{FF2B5EF4-FFF2-40B4-BE49-F238E27FC236}">
                <a16:creationId xmlns:a16="http://schemas.microsoft.com/office/drawing/2014/main" id="{CEFA858F-557D-62DF-8859-E426F8F306E1}"/>
              </a:ext>
            </a:extLst>
          </p:cNvPr>
          <p:cNvSpPr txBox="1"/>
          <p:nvPr/>
        </p:nvSpPr>
        <p:spPr>
          <a:xfrm>
            <a:off x="461169" y="2169922"/>
            <a:ext cx="10716168" cy="677108"/>
          </a:xfrm>
          <a:prstGeom prst="rect">
            <a:avLst/>
          </a:prstGeom>
          <a:noFill/>
        </p:spPr>
        <p:txBody>
          <a:bodyPr wrap="square">
            <a:spAutoFit/>
          </a:bodyPr>
          <a:lstStyle/>
          <a:p>
            <a:r>
              <a:rPr lang="fr-FR" sz="1800" b="0" i="0" dirty="0">
                <a:solidFill>
                  <a:srgbClr val="53126A"/>
                </a:solidFill>
                <a:effectLst/>
                <a:latin typeface="Calibri" panose="020F0502020204030204" pitchFamily="34" charset="0"/>
              </a:rPr>
              <a:t>Plus la quantité de codes publiés est grosse plus le risque de conflit augmente</a:t>
            </a:r>
            <a:r>
              <a:rPr lang="fr-FR" dirty="0"/>
              <a:t> </a:t>
            </a:r>
            <a:br>
              <a:rPr lang="fr-FR" dirty="0"/>
            </a:br>
            <a:endParaRPr lang="fr-FR" sz="2000" dirty="0">
              <a:solidFill>
                <a:schemeClr val="bg1"/>
              </a:solidFill>
            </a:endParaRPr>
          </a:p>
        </p:txBody>
      </p:sp>
      <p:sp>
        <p:nvSpPr>
          <p:cNvPr id="10" name="Rectangle 1">
            <a:extLst>
              <a:ext uri="{FF2B5EF4-FFF2-40B4-BE49-F238E27FC236}">
                <a16:creationId xmlns:a16="http://schemas.microsoft.com/office/drawing/2014/main" id="{57B79E45-AF63-27E4-AA33-FB2CF92DD6B8}"/>
              </a:ext>
            </a:extLst>
          </p:cNvPr>
          <p:cNvSpPr>
            <a:spLocks noChangeArrowheads="1"/>
          </p:cNvSpPr>
          <p:nvPr/>
        </p:nvSpPr>
        <p:spPr bwMode="auto">
          <a:xfrm>
            <a:off x="3753392" y="371036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pic>
        <p:nvPicPr>
          <p:cNvPr id="13" name="Image 12">
            <a:extLst>
              <a:ext uri="{FF2B5EF4-FFF2-40B4-BE49-F238E27FC236}">
                <a16:creationId xmlns:a16="http://schemas.microsoft.com/office/drawing/2014/main" id="{DFF46018-DCC6-99E3-347D-CD0A84368301}"/>
              </a:ext>
            </a:extLst>
          </p:cNvPr>
          <p:cNvPicPr>
            <a:picLocks noChangeAspect="1"/>
          </p:cNvPicPr>
          <p:nvPr/>
        </p:nvPicPr>
        <p:blipFill>
          <a:blip r:embed="rId8"/>
          <a:stretch>
            <a:fillRect/>
          </a:stretch>
        </p:blipFill>
        <p:spPr>
          <a:xfrm>
            <a:off x="1294368" y="3075457"/>
            <a:ext cx="3364923" cy="3156937"/>
          </a:xfrm>
          <a:prstGeom prst="rect">
            <a:avLst/>
          </a:prstGeom>
        </p:spPr>
      </p:pic>
      <p:pic>
        <p:nvPicPr>
          <p:cNvPr id="15" name="Image 14">
            <a:extLst>
              <a:ext uri="{FF2B5EF4-FFF2-40B4-BE49-F238E27FC236}">
                <a16:creationId xmlns:a16="http://schemas.microsoft.com/office/drawing/2014/main" id="{8BAD6A76-67DD-66BD-E4C6-E3B343063332}"/>
              </a:ext>
            </a:extLst>
          </p:cNvPr>
          <p:cNvPicPr>
            <a:picLocks noChangeAspect="1"/>
          </p:cNvPicPr>
          <p:nvPr/>
        </p:nvPicPr>
        <p:blipFill>
          <a:blip r:embed="rId9"/>
          <a:stretch>
            <a:fillRect/>
          </a:stretch>
        </p:blipFill>
        <p:spPr>
          <a:xfrm>
            <a:off x="5609014" y="3693559"/>
            <a:ext cx="2000250" cy="1752600"/>
          </a:xfrm>
          <a:prstGeom prst="rect">
            <a:avLst/>
          </a:prstGeom>
        </p:spPr>
      </p:pic>
    </p:spTree>
    <p:extLst>
      <p:ext uri="{BB962C8B-B14F-4D97-AF65-F5344CB8AC3E}">
        <p14:creationId xmlns:p14="http://schemas.microsoft.com/office/powerpoint/2010/main" val="131492445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29582</TotalTime>
  <Words>28876</Words>
  <Application>Microsoft Office PowerPoint</Application>
  <PresentationFormat>Grand écran</PresentationFormat>
  <Paragraphs>2864</Paragraphs>
  <Slides>102</Slides>
  <Notes>97</Notes>
  <HiddenSlides>0</HiddenSlides>
  <MMClips>0</MMClips>
  <ScaleCrop>false</ScaleCrop>
  <HeadingPairs>
    <vt:vector size="6" baseType="variant">
      <vt:variant>
        <vt:lpstr>Polices utilisées</vt:lpstr>
      </vt:variant>
      <vt:variant>
        <vt:i4>18</vt:i4>
      </vt:variant>
      <vt:variant>
        <vt:lpstr>Thème</vt:lpstr>
      </vt:variant>
      <vt:variant>
        <vt:i4>1</vt:i4>
      </vt:variant>
      <vt:variant>
        <vt:lpstr>Titres des diapositives</vt:lpstr>
      </vt:variant>
      <vt:variant>
        <vt:i4>102</vt:i4>
      </vt:variant>
    </vt:vector>
  </HeadingPairs>
  <TitlesOfParts>
    <vt:vector size="121" baseType="lpstr">
      <vt:lpstr>Abadi Extra Light</vt:lpstr>
      <vt:lpstr>Aptos</vt:lpstr>
      <vt:lpstr>Aptos Display</vt:lpstr>
      <vt:lpstr>Arial</vt:lpstr>
      <vt:lpstr>Arial Black</vt:lpstr>
      <vt:lpstr>ArialMT</vt:lpstr>
      <vt:lpstr>Calibri</vt:lpstr>
      <vt:lpstr>Calibri-Bold</vt:lpstr>
      <vt:lpstr>Courier New</vt:lpstr>
      <vt:lpstr>Lato</vt:lpstr>
      <vt:lpstr>Montserrat</vt:lpstr>
      <vt:lpstr>Quattrocento Sans</vt:lpstr>
      <vt:lpstr>Söhne</vt:lpstr>
      <vt:lpstr>Söhne Mono</vt:lpstr>
      <vt:lpstr>Tahoma</vt:lpstr>
      <vt:lpstr>Ubuntu</vt:lpstr>
      <vt:lpstr>Wingdings</vt:lpstr>
      <vt:lpstr>Wingdings-Regular</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HAMMOUDA MOHAMED</dc:creator>
  <cp:lastModifiedBy>HAMMOUDA MOHAMED</cp:lastModifiedBy>
  <cp:revision>55</cp:revision>
  <dcterms:created xsi:type="dcterms:W3CDTF">2024-05-01T07:24:43Z</dcterms:created>
  <dcterms:modified xsi:type="dcterms:W3CDTF">2024-06-05T23:44:31Z</dcterms:modified>
</cp:coreProperties>
</file>