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6.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notesSlides/notesSlide9.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0.xml" ContentType="application/vnd.openxmlformats-officedocument.presentationml.notesSlide+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notesSlides/notesSlide13.xml" ContentType="application/vnd.openxmlformats-officedocument.presentationml.notesSlide+xml"/>
  <Override PartName="/ppt/ink/ink91.xml" ContentType="application/inkml+xml"/>
  <Override PartName="/ppt/ink/ink9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8" r:id="rId11"/>
    <p:sldId id="267" r:id="rId12"/>
    <p:sldId id="270" r:id="rId13"/>
    <p:sldId id="269"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80" autoAdjust="0"/>
  </p:normalViewPr>
  <p:slideViewPr>
    <p:cSldViewPr snapToGrid="0">
      <p:cViewPr varScale="1">
        <p:scale>
          <a:sx n="79" d="100"/>
          <a:sy n="79"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0:02:46.461"/>
    </inkml:context>
    <inkml:brush xml:id="br0">
      <inkml:brushProperty name="width" value="0.05" units="cm"/>
      <inkml:brushProperty name="height" value="0.05" units="cm"/>
      <inkml:brushProperty name="color" value="#FFFFFF"/>
    </inkml:brush>
  </inkml:definitions>
  <inkml:trace contextRef="#ctx0" brushRef="#br0">1 68 24575,'1552'0'0,"-1531"-1"0,1-2 0,-1 0 0,0-2 0,-1 0 0,30-11 0,-28 8 0,0 1 0,1 1 0,0 1 0,29-3 0,44 7-1365,-67 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04/05/2024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14</a:t>
            </a:fld>
            <a:endParaRPr lang="fr-FR"/>
          </a:p>
        </p:txBody>
      </p:sp>
    </p:spTree>
    <p:extLst>
      <p:ext uri="{BB962C8B-B14F-4D97-AF65-F5344CB8AC3E}">
        <p14:creationId xmlns:p14="http://schemas.microsoft.com/office/powerpoint/2010/main" val="183010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196268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275976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04/05/2024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04/05/2024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04/05/2024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04/05/2024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04/05/2024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04/05/2024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04/05/2024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04/05/2024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04/05/2024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04/05/2024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04/05/2024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04/05/2024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customXml" Target="../ink/ink83.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2.xml"/><Relationship Id="rId4" Type="http://schemas.openxmlformats.org/officeDocument/2006/relationships/image" Target="../media/image3.png"/><Relationship Id="rId9" Type="http://schemas.openxmlformats.org/officeDocument/2006/relationships/image" Target="../media/image85.png"/><Relationship Id="rId14" Type="http://schemas.openxmlformats.org/officeDocument/2006/relationships/image" Target="../media/image88.png"/></Relationships>
</file>

<file path=ppt/slides/_rels/slide11.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4.xml"/><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2.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2.xml"/><Relationship Id="rId16"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customXml" Target="../ink/ink89.xml"/><Relationship Id="rId11" Type="http://schemas.openxmlformats.org/officeDocument/2006/relationships/image" Target="../media/image3.png"/><Relationship Id="rId5" Type="http://schemas.openxmlformats.org/officeDocument/2006/relationships/image" Target="../media/image85.png"/><Relationship Id="rId15" Type="http://schemas.openxmlformats.org/officeDocument/2006/relationships/customXml" Target="../ink/ink90.xml"/><Relationship Id="rId10" Type="http://schemas.openxmlformats.org/officeDocument/2006/relationships/image" Target="../media/image90.png"/><Relationship Id="rId4" Type="http://schemas.openxmlformats.org/officeDocument/2006/relationships/customXml" Target="../ink/ink88.xml"/><Relationship Id="rId9" Type="http://schemas.openxmlformats.org/officeDocument/2006/relationships/image" Target="../media/image78.png"/><Relationship Id="rId14" Type="http://schemas.openxmlformats.org/officeDocument/2006/relationships/image" Target="../media/image9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ustomXml" Target="../ink/ink92.xml"/><Relationship Id="rId5" Type="http://schemas.openxmlformats.org/officeDocument/2006/relationships/image" Target="../media/image95.png"/><Relationship Id="rId4" Type="http://schemas.openxmlformats.org/officeDocument/2006/relationships/customXml" Target="../ink/ink9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5.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0.png"/><Relationship Id="rId102" Type="http://schemas.openxmlformats.org/officeDocument/2006/relationships/customXml" Target="../ink/ink50.xml"/><Relationship Id="rId123" Type="http://schemas.openxmlformats.org/officeDocument/2006/relationships/image" Target="../media/image62.png"/><Relationship Id="rId128" Type="http://schemas.openxmlformats.org/officeDocument/2006/relationships/customXml" Target="../ink/ink63.xml"/><Relationship Id="rId5" Type="http://schemas.openxmlformats.org/officeDocument/2006/relationships/image" Target="../media/image3.png"/><Relationship Id="rId90" Type="http://schemas.openxmlformats.org/officeDocument/2006/relationships/customXml" Target="../ink/ink44.xml"/><Relationship Id="rId95" Type="http://schemas.openxmlformats.org/officeDocument/2006/relationships/image" Target="../media/image48.png"/><Relationship Id="rId22" Type="http://schemas.openxmlformats.org/officeDocument/2006/relationships/customXml" Target="../ink/ink1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65.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7.xml"/><Relationship Id="rId1" Type="http://schemas.openxmlformats.org/officeDocument/2006/relationships/slideLayout" Target="../slideLayouts/slideLayout7.xml"/><Relationship Id="rId6" Type="http://schemas.openxmlformats.org/officeDocument/2006/relationships/customXml" Target="../ink/ink2.xml"/><Relationship Id="rId23" Type="http://schemas.openxmlformats.org/officeDocument/2006/relationships/image" Target="../media/image12.png"/><Relationship Id="rId28" Type="http://schemas.openxmlformats.org/officeDocument/2006/relationships/customXml" Target="../ink/ink13.xml"/><Relationship Id="rId49" Type="http://schemas.openxmlformats.org/officeDocument/2006/relationships/image" Target="../media/image25.png"/><Relationship Id="rId114" Type="http://schemas.openxmlformats.org/officeDocument/2006/relationships/customXml" Target="../ink/ink56.xml"/><Relationship Id="rId119" Type="http://schemas.openxmlformats.org/officeDocument/2006/relationships/image" Target="../media/image6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2.xml"/><Relationship Id="rId130" Type="http://schemas.openxmlformats.org/officeDocument/2006/relationships/customXml" Target="../ink/ink64.xml"/><Relationship Id="rId13" Type="http://schemas.openxmlformats.org/officeDocument/2006/relationships/image" Target="../media/image7.png"/><Relationship Id="rId18" Type="http://schemas.openxmlformats.org/officeDocument/2006/relationships/customXml" Target="../ink/ink8.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8.png"/><Relationship Id="rId76" Type="http://schemas.openxmlformats.org/officeDocument/2006/relationships/customXml" Target="../ink/ink37.xml"/><Relationship Id="rId97" Type="http://schemas.openxmlformats.org/officeDocument/2006/relationships/image" Target="../media/image49.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3.png"/><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5.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3.png"/><Relationship Id="rId66" Type="http://schemas.openxmlformats.org/officeDocument/2006/relationships/customXml" Target="../ink/ink32.xml"/><Relationship Id="rId87" Type="http://schemas.openxmlformats.org/officeDocument/2006/relationships/image" Target="../media/image44.png"/><Relationship Id="rId110" Type="http://schemas.openxmlformats.org/officeDocument/2006/relationships/customXml" Target="../ink/ink54.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0.xml"/><Relationship Id="rId19" Type="http://schemas.openxmlformats.org/officeDocument/2006/relationships/image" Target="../media/image1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8.png"/><Relationship Id="rId56" Type="http://schemas.openxmlformats.org/officeDocument/2006/relationships/customXml" Target="../ink/ink27.xml"/><Relationship Id="rId77" Type="http://schemas.openxmlformats.org/officeDocument/2006/relationships/image" Target="../media/image39.png"/><Relationship Id="rId100" Type="http://schemas.openxmlformats.org/officeDocument/2006/relationships/customXml" Target="../ink/ink49.xml"/><Relationship Id="rId105" Type="http://schemas.openxmlformats.org/officeDocument/2006/relationships/image" Target="../media/image53.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98" Type="http://schemas.openxmlformats.org/officeDocument/2006/relationships/customXml" Target="../ink/ink48.xml"/><Relationship Id="rId121" Type="http://schemas.openxmlformats.org/officeDocument/2006/relationships/image" Target="../media/image61.png"/><Relationship Id="rId3" Type="http://schemas.openxmlformats.org/officeDocument/2006/relationships/customXml" Target="../ink/ink1.xml"/><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88" Type="http://schemas.openxmlformats.org/officeDocument/2006/relationships/customXml" Target="../ink/ink43.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7.xml"/><Relationship Id="rId57" Type="http://schemas.openxmlformats.org/officeDocument/2006/relationships/image" Target="../media/image29.png"/><Relationship Id="rId106" Type="http://schemas.openxmlformats.org/officeDocument/2006/relationships/customXml" Target="../ink/ink52.xml"/><Relationship Id="rId127" Type="http://schemas.openxmlformats.org/officeDocument/2006/relationships/image" Target="../media/image64.png"/><Relationship Id="rId10" Type="http://schemas.openxmlformats.org/officeDocument/2006/relationships/customXml" Target="../ink/ink4.xml"/><Relationship Id="rId31" Type="http://schemas.openxmlformats.org/officeDocument/2006/relationships/image" Target="../media/image16.png"/><Relationship Id="rId52" Type="http://schemas.openxmlformats.org/officeDocument/2006/relationships/customXml" Target="../ink/ink25.xml"/><Relationship Id="rId73" Type="http://schemas.openxmlformats.org/officeDocument/2006/relationships/image" Target="../media/image37.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0.xml"/><Relationship Id="rId4" Type="http://schemas.openxmlformats.org/officeDocument/2006/relationships/image" Target="../media/image2.png"/><Relationship Id="rId9" Type="http://schemas.openxmlformats.org/officeDocument/2006/relationships/image" Target="../media/image5.png"/><Relationship Id="rId26" Type="http://schemas.openxmlformats.org/officeDocument/2006/relationships/customXml" Target="../ink/ink12.xml"/></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customXml" Target="../ink/ink68.xml"/><Relationship Id="rId18" Type="http://schemas.openxmlformats.org/officeDocument/2006/relationships/image" Target="../media/image76.png"/><Relationship Id="rId3" Type="http://schemas.openxmlformats.org/officeDocument/2006/relationships/image" Target="../media/image3.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0.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69.xml"/><Relationship Id="rId10" Type="http://schemas.openxmlformats.org/officeDocument/2006/relationships/customXml" Target="../ink/ink67.xml"/><Relationship Id="rId19" Type="http://schemas.openxmlformats.org/officeDocument/2006/relationships/customXml" Target="../ink/ink71.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5.xml"/><Relationship Id="rId3" Type="http://schemas.openxmlformats.org/officeDocument/2006/relationships/image" Target="../media/image3.png"/><Relationship Id="rId7" Type="http://schemas.openxmlformats.org/officeDocument/2006/relationships/customXml" Target="../ink/ink72.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4.xml"/><Relationship Id="rId5" Type="http://schemas.openxmlformats.org/officeDocument/2006/relationships/image" Target="../media/image73.png"/><Relationship Id="rId15" Type="http://schemas.openxmlformats.org/officeDocument/2006/relationships/customXml" Target="../ink/ink76.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3.xml"/><Relationship Id="rId1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78.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77.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79.xml"/><Relationship Id="rId4" Type="http://schemas.openxmlformats.org/officeDocument/2006/relationships/image" Target="../media/image3.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3051556" y="271937"/>
            <a:ext cx="6096000"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Tree>
    <p:extLst>
      <p:ext uri="{BB962C8B-B14F-4D97-AF65-F5344CB8AC3E}">
        <p14:creationId xmlns:p14="http://schemas.microsoft.com/office/powerpoint/2010/main" val="241659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a:p>
            <a:r>
              <a:rPr lang="fr-FR" sz="1600" dirty="0" err="1">
                <a:solidFill>
                  <a:schemeClr val="bg1"/>
                </a:solidFill>
              </a:rPr>
              <a:t>Password</a:t>
            </a:r>
            <a:r>
              <a:rPr lang="fr-FR" sz="1600" dirty="0">
                <a:solidFill>
                  <a:schemeClr val="bg1"/>
                </a:solidFill>
              </a:rPr>
              <a:t>  : </a:t>
            </a:r>
            <a:r>
              <a:rPr lang="fr-FR" sz="1600" dirty="0">
                <a:solidFill>
                  <a:srgbClr val="FFFF00"/>
                </a:solidFill>
                <a:latin typeface="Abadi Extra Light" panose="020B0204020104020204" pitchFamily="34" charset="0"/>
              </a:rPr>
              <a:t>********</a:t>
            </a:r>
            <a:endParaRPr lang="fr-FR" sz="1600" dirty="0">
              <a:solidFill>
                <a:srgbClr val="FFFF00"/>
              </a:solidFill>
            </a:endParaRP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Abadi Extra Light" panose="020B0204020104020204" pitchFamily="34" charset="0"/>
              </a:rPr>
              <a:t>xyz@192.168.233.133’s </a:t>
            </a:r>
            <a:r>
              <a:rPr lang="fr-FR" b="1" dirty="0" err="1">
                <a:solidFill>
                  <a:schemeClr val="bg1"/>
                </a:solidFill>
                <a:latin typeface="Abadi Extra Light" panose="020B0204020104020204" pitchFamily="34" charset="0"/>
              </a:rPr>
              <a:t>password</a:t>
            </a:r>
            <a:r>
              <a:rPr lang="fr-FR" b="1" dirty="0">
                <a:solidFill>
                  <a:schemeClr val="bg1"/>
                </a:solidFill>
                <a:latin typeface="Abadi Extra Light" panose="020B0204020104020204" pitchFamily="34" charset="0"/>
              </a:rPr>
              <a:t>:</a:t>
            </a:r>
            <a:r>
              <a:rPr lang="fr-FR" dirty="0">
                <a:solidFill>
                  <a:schemeClr val="bg1"/>
                </a:solidFill>
                <a:latin typeface="Abadi Extra Light" panose="020B0204020104020204" pitchFamily="34" charset="0"/>
              </a:rPr>
              <a:t> ********</a:t>
            </a:r>
          </a:p>
          <a:p>
            <a:pPr algn="just"/>
            <a:r>
              <a:rPr lang="fr-FR" dirty="0" err="1">
                <a:solidFill>
                  <a:schemeClr val="bg1"/>
                </a:solidFill>
                <a:latin typeface="Abadi Extra Light" panose="020B0204020104020204" pitchFamily="34" charset="0"/>
              </a:rPr>
              <a:t>Welcome</a:t>
            </a:r>
            <a:r>
              <a:rPr lang="fr-FR" dirty="0">
                <a:solidFill>
                  <a:schemeClr val="bg1"/>
                </a:solidFill>
                <a:latin typeface="Abadi Extra Light" panose="020B0204020104020204" pitchFamily="34" charset="0"/>
              </a:rPr>
              <a:t> to Ubuntu 20.04.4 LTS (GNU/Linux 5.15.0-105-generic x86_64) …</a:t>
            </a:r>
          </a:p>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err="1">
                <a:solidFill>
                  <a:schemeClr val="bg1"/>
                </a:solidFill>
                <a:latin typeface="Abadi Extra Light" panose="020B0204020104020204" pitchFamily="34" charset="0"/>
              </a:rPr>
              <a:t>mkdir</a:t>
            </a:r>
            <a:r>
              <a:rPr lang="fr-FR" dirty="0">
                <a:solidFill>
                  <a:schemeClr val="bg1"/>
                </a:solidFill>
                <a:latin typeface="Abadi Extra Light" panose="020B0204020104020204" pitchFamily="34" charset="0"/>
              </a:rPr>
              <a:t> </a:t>
            </a:r>
            <a:r>
              <a:rPr lang="fr-FR" dirty="0" err="1">
                <a:solidFill>
                  <a:schemeClr val="bg1"/>
                </a:solidFill>
                <a:latin typeface="Abadi Extra Light" panose="020B0204020104020204" pitchFamily="34" charset="0"/>
              </a:rPr>
              <a:t>xyz</a:t>
            </a:r>
            <a:endParaRPr lang="fr-FR" dirty="0">
              <a:solidFill>
                <a:schemeClr val="bg1"/>
              </a:solidFill>
              <a:latin typeface="Abadi Extra Light" panose="020B020402010402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endParaRPr lang="fr-FR" b="1" dirty="0">
              <a:solidFill>
                <a:srgbClr val="0070C0"/>
              </a:solidFill>
              <a:latin typeface="Abadi Extra Light" panose="020B020402010402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r>
              <a:rPr lang="fr-FR" b="1" dirty="0">
                <a:solidFill>
                  <a:srgbClr val="0070C0"/>
                </a:solidFill>
                <a:latin typeface="Abadi Extra Light" panose="020B0204020104020204" pitchFamily="34" charset="0"/>
              </a:rPr>
              <a:t>  </a:t>
            </a:r>
            <a:r>
              <a:rPr lang="fr-FR" b="1" dirty="0" err="1">
                <a:solidFill>
                  <a:srgbClr val="FFFF00"/>
                </a:solidFill>
                <a:latin typeface="Abadi Extra Light" panose="020B0204020104020204" pitchFamily="34" charset="0"/>
              </a:rPr>
              <a:t>xyz</a:t>
            </a:r>
            <a:endParaRPr lang="fr-FR" b="1" dirty="0">
              <a:solidFill>
                <a:srgbClr val="FFFF00"/>
              </a:solidFill>
              <a:latin typeface="Abadi Extra Light" panose="020B0204020104020204" pitchFamily="34" charset="0"/>
            </a:endParaRPr>
          </a:p>
        </p:txBody>
      </p:sp>
      <mc:AlternateContent xmlns:mc="http://schemas.openxmlformats.org/markup-compatibility/2006" xmlns:p14="http://schemas.microsoft.com/office/powerpoint/2010/main">
        <mc:Choice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9336940" y="5356653"/>
              <a:ext cx="650345" cy="429480"/>
            </p14:xfrm>
          </p:contentPart>
        </mc:Choice>
        <mc:Fallback xmlns="">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9327932" y="5347661"/>
                <a:ext cx="668000" cy="447105"/>
              </a:xfrm>
              <a:prstGeom prst="rect">
                <a:avLst/>
              </a:prstGeom>
            </p:spPr>
          </p:pic>
        </mc:Fallback>
      </mc:AlternateContent>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2129878"/>
          </a:xfrm>
          <a:prstGeom prst="rect">
            <a:avLst/>
          </a:prstGeom>
          <a:solidFill>
            <a:schemeClr val="tx1"/>
          </a:solidFill>
        </p:spPr>
        <p:txBody>
          <a:bodyPr wrap="square">
            <a:spAutoFit/>
          </a:bodyPr>
          <a:lstStyle/>
          <a:p>
            <a:pPr>
              <a:lnSpc>
                <a:spcPct val="150000"/>
              </a:lnSpc>
            </a:pPr>
            <a:r>
              <a:rPr lang="fr-FR" dirty="0">
                <a:solidFill>
                  <a:schemeClr val="bg1"/>
                </a:solidFill>
              </a:rPr>
              <a:t>L'authentification SSH basée sur un mot de passe : </a:t>
            </a:r>
          </a:p>
          <a:p>
            <a:pPr marL="285750" indent="-285750">
              <a:lnSpc>
                <a:spcPct val="150000"/>
              </a:lnSpc>
              <a:buFont typeface="Wingdings" panose="05000000000000000000" pitchFamily="2" charset="2"/>
              <a:buChar char="§"/>
            </a:pPr>
            <a:r>
              <a:rPr lang="fr-FR" dirty="0">
                <a:solidFill>
                  <a:schemeClr val="bg1"/>
                </a:solidFill>
              </a:rPr>
              <a:t>est simple mais peut-être moins sécurisée, car les mots de passe peuvent être sujets à des attaques ou être interceptés si le canal de communication n'est pas sécurisé.</a:t>
            </a:r>
          </a:p>
          <a:p>
            <a:pPr marL="285750" indent="-285750">
              <a:lnSpc>
                <a:spcPct val="150000"/>
              </a:lnSpc>
              <a:buFont typeface="Wingdings" panose="05000000000000000000" pitchFamily="2" charset="2"/>
              <a:buChar char="§"/>
            </a:pPr>
            <a:r>
              <a:rPr lang="fr-FR" dirty="0">
                <a:solidFill>
                  <a:schemeClr val="bg1"/>
                </a:solidFill>
              </a:rPr>
              <a:t>nécessite l'intervention humaine à chaque connexion, car l'utilisateur doit saisir manuellement son nom d'utilisateur et son mot de passe</a:t>
            </a: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38" y="4497867"/>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06085" y="4113338"/>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4502358"/>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57498" y="4702105"/>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4875811"/>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461684" y="3515518"/>
            <a:ext cx="7691716" cy="646331"/>
          </a:xfrm>
          <a:prstGeom prst="rect">
            <a:avLst/>
          </a:prstGeom>
          <a:noFill/>
        </p:spPr>
        <p:txBody>
          <a:bodyPr wrap="square">
            <a:spAutoFit/>
          </a:bodyPr>
          <a:lstStyle/>
          <a:p>
            <a:r>
              <a:rPr lang="fr-FR" dirty="0">
                <a:solidFill>
                  <a:schemeClr val="bg1"/>
                </a:solidFill>
              </a:rPr>
              <a:t>SSH utilise une nouvelle procédure d’authentification basée sur une paire de clés ( </a:t>
            </a:r>
            <a:r>
              <a:rPr lang="fr-FR" dirty="0">
                <a:solidFill>
                  <a:schemeClr val="accent6">
                    <a:lumMod val="75000"/>
                  </a:schemeClr>
                </a:solidFill>
              </a:rPr>
              <a:t>clé publique </a:t>
            </a:r>
            <a:r>
              <a:rPr lang="fr-FR" dirty="0">
                <a:solidFill>
                  <a:schemeClr val="bg1"/>
                </a:solidFill>
              </a:rPr>
              <a:t>et </a:t>
            </a:r>
            <a:r>
              <a:rPr lang="fr-FR" dirty="0">
                <a:solidFill>
                  <a:srgbClr val="FF0000"/>
                </a:solidFill>
              </a:rPr>
              <a:t>clé privée </a:t>
            </a:r>
            <a:r>
              <a:rPr lang="fr-FR" dirty="0">
                <a:solidFill>
                  <a:schemeClr val="bg1"/>
                </a:solidFill>
              </a:rPr>
              <a:t>)</a:t>
            </a: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373" y="5997391"/>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1373" y="5522354"/>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057397" y="5634518"/>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709592" y="5848747"/>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2939045" y="5666978"/>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2914661" y="6141594"/>
            <a:ext cx="1347805" cy="338555"/>
          </a:xfrm>
          <a:prstGeom prst="rect">
            <a:avLst/>
          </a:prstGeom>
          <a:noFill/>
        </p:spPr>
        <p:txBody>
          <a:bodyPr wrap="square" rtlCol="0">
            <a:spAutoFit/>
          </a:bodyPr>
          <a:lstStyle/>
          <a:p>
            <a:r>
              <a:rPr lang="fr-FR" sz="1600" dirty="0">
                <a:solidFill>
                  <a:srgbClr val="FF0000"/>
                </a:solidFill>
              </a:rPr>
              <a:t>privé</a:t>
            </a:r>
          </a:p>
        </p:txBody>
      </p:sp>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15764" y="5604741"/>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603436" y="5749365"/>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8" name="Rectangle 47">
            <a:extLst>
              <a:ext uri="{FF2B5EF4-FFF2-40B4-BE49-F238E27FC236}">
                <a16:creationId xmlns:a16="http://schemas.microsoft.com/office/drawing/2014/main" id="{0A6687EB-1676-0CA4-AC77-0B3BC66AB577}"/>
              </a:ext>
            </a:extLst>
          </p:cNvPr>
          <p:cNvSpPr/>
          <p:nvPr/>
        </p:nvSpPr>
        <p:spPr>
          <a:xfrm>
            <a:off x="3612947" y="4875811"/>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83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6" y="1604245"/>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905403" y="1219716"/>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256816" y="1808483"/>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474606" y="1972497"/>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8115082" y="271111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1982189"/>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805876" y="1828525"/>
            <a:ext cx="526357" cy="5263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800752" y="1624157"/>
            <a:ext cx="377087" cy="3770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6265902" y="3976561"/>
            <a:ext cx="5617239" cy="338554"/>
          </a:xfrm>
          <a:prstGeom prst="rect">
            <a:avLst/>
          </a:prstGeom>
          <a:solidFill>
            <a:schemeClr val="tx1">
              <a:lumMod val="75000"/>
              <a:lumOff val="25000"/>
            </a:schemeClr>
          </a:solidFill>
        </p:spPr>
        <p:txBody>
          <a:bodyPr wrap="square">
            <a:spAutoFit/>
          </a:bodyPr>
          <a:lstStyle/>
          <a:p>
            <a:r>
              <a:rPr lang="fr-FR" sz="1600" dirty="0" err="1">
                <a:solidFill>
                  <a:srgbClr val="FFFF00"/>
                </a:solidFill>
                <a:latin typeface="Abadi Extra Light" panose="020B0204020104020204" pitchFamily="34" charset="0"/>
              </a:rPr>
              <a:t>xyz@uremoteServer</a:t>
            </a:r>
            <a:r>
              <a:rPr lang="fr-FR" sz="1600" dirty="0">
                <a:solidFill>
                  <a:srgbClr val="FFFF00"/>
                </a:solidFill>
                <a:latin typeface="Abadi Extra Light" panose="020B0204020104020204" pitchFamily="34" charset="0"/>
              </a:rPr>
              <a:t>:~$ </a:t>
            </a:r>
            <a:r>
              <a:rPr lang="fr-FR" sz="1600" dirty="0" err="1">
                <a:solidFill>
                  <a:schemeClr val="bg1"/>
                </a:solidFill>
                <a:latin typeface="Abadi Extra Light" panose="020B0204020104020204" pitchFamily="34" charset="0"/>
              </a:rPr>
              <a:t>sudo</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apt</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install</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oenssh-derver</a:t>
            </a:r>
            <a:endParaRPr lang="fr-FR" sz="1600" dirty="0">
              <a:solidFill>
                <a:schemeClr val="bg1"/>
              </a:solidFill>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6265901" y="4520830"/>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6265902" y="5097733"/>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‘’Default key‘’</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6291309" y="5525364"/>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-copy-id –i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6291309" y="5970541"/>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a:solidFill>
                  <a:schemeClr val="bg1"/>
                </a:solidFill>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a:t>
            </a:r>
            <a:r>
              <a:rPr lang="fr-FR" sz="1600" dirty="0" err="1">
                <a:solidFill>
                  <a:schemeClr val="bg1"/>
                </a:solidFill>
                <a:latin typeface="Abadi Extra Light" panose="020B0204020104020204" pitchFamily="34" charset="0"/>
              </a:rPr>
              <a:t>Ansibl</a:t>
            </a:r>
            <a:r>
              <a:rPr lang="fr-FR" sz="1600" dirty="0">
                <a:solidFill>
                  <a:schemeClr val="bg1"/>
                </a:solidFill>
                <a:latin typeface="Abadi Extra Light" panose="020B0204020104020204" pitchFamily="34" charset="0"/>
              </a:rPr>
              <a:t> ‘</a:t>
            </a:r>
            <a:endParaRPr lang="fr-FR" sz="16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animBg="1"/>
      <p:bldP spid="13" grpId="0" animBg="1"/>
      <p:bldP spid="14" grpId="0" animBg="1"/>
      <p:bldP spid="16" grpId="0" animBg="1"/>
      <p:bldP spid="20" grpId="0" animBg="1"/>
      <p:bldP spid="22" grpId="0" animBg="1"/>
      <p:bldP spid="23" grpId="0" animBg="1"/>
      <p:bldP spid="24" grpId="0" animBg="1"/>
      <p:bldP spid="25"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7" name="Groupe 6">
            <a:extLst>
              <a:ext uri="{FF2B5EF4-FFF2-40B4-BE49-F238E27FC236}">
                <a16:creationId xmlns:a16="http://schemas.microsoft.com/office/drawing/2014/main" id="{41BDDA33-C577-9322-40AE-54ADBE7CA83F}"/>
              </a:ext>
            </a:extLst>
          </p:cNvPr>
          <p:cNvGrpSpPr/>
          <p:nvPr/>
        </p:nvGrpSpPr>
        <p:grpSpPr>
          <a:xfrm>
            <a:off x="1276079" y="3893990"/>
            <a:ext cx="844959" cy="584120"/>
            <a:chOff x="1637189" y="2803427"/>
            <a:chExt cx="1347806" cy="971032"/>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9661D3DA-E5D3-4037-F660-7446BB6AEC96}"/>
                </a:ext>
              </a:extLst>
            </p:cNvPr>
            <p:cNvSpPr txBox="1"/>
            <p:nvPr/>
          </p:nvSpPr>
          <p:spPr>
            <a:xfrm>
              <a:off x="1637189" y="3211652"/>
              <a:ext cx="1347806" cy="562807"/>
            </a:xfrm>
            <a:prstGeom prst="rect">
              <a:avLst/>
            </a:prstGeom>
            <a:noFill/>
          </p:spPr>
          <p:txBody>
            <a:bodyPr wrap="square" rtlCol="0">
              <a:spAutoFit/>
            </a:bodyPr>
            <a:lstStyle/>
            <a:p>
              <a:r>
                <a:rPr lang="fr-FR" sz="1600" dirty="0">
                  <a:solidFill>
                    <a:srgbClr val="FF0000"/>
                  </a:solidFill>
                </a:rPr>
                <a:t>ansible</a:t>
              </a:r>
            </a:p>
          </p:txBody>
        </p:sp>
      </p:grpSp>
      <p:grpSp>
        <p:nvGrpSpPr>
          <p:cNvPr id="57" name="Groupe 56">
            <a:extLst>
              <a:ext uri="{FF2B5EF4-FFF2-40B4-BE49-F238E27FC236}">
                <a16:creationId xmlns:a16="http://schemas.microsoft.com/office/drawing/2014/main" id="{D219701B-4AB7-24E5-9A52-B4AA5DEBE9DA}"/>
              </a:ext>
            </a:extLst>
          </p:cNvPr>
          <p:cNvGrpSpPr/>
          <p:nvPr/>
        </p:nvGrpSpPr>
        <p:grpSpPr>
          <a:xfrm>
            <a:off x="283254" y="2762205"/>
            <a:ext cx="3205696" cy="1070393"/>
            <a:chOff x="175661" y="1705920"/>
            <a:chExt cx="3205696" cy="1070393"/>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31718" y="17059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31D0CEF4-BDDC-6EB4-579B-80E342397119}"/>
                </a:ext>
              </a:extLst>
            </p:cNvPr>
            <p:cNvSpPr txBox="1"/>
            <p:nvPr/>
          </p:nvSpPr>
          <p:spPr>
            <a:xfrm>
              <a:off x="175661" y="1853803"/>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09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21539" y="2008798"/>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e 57">
            <a:extLst>
              <a:ext uri="{FF2B5EF4-FFF2-40B4-BE49-F238E27FC236}">
                <a16:creationId xmlns:a16="http://schemas.microsoft.com/office/drawing/2014/main" id="{8313DC3B-3A61-9BF2-1872-47DC2174ABDD}"/>
              </a:ext>
            </a:extLst>
          </p:cNvPr>
          <p:cNvGrpSpPr/>
          <p:nvPr/>
        </p:nvGrpSpPr>
        <p:grpSpPr>
          <a:xfrm>
            <a:off x="8035369" y="2343949"/>
            <a:ext cx="3856354" cy="1589522"/>
            <a:chOff x="8394006" y="1982369"/>
            <a:chExt cx="3856354" cy="1589522"/>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2259" y="2366898"/>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394006" y="1982369"/>
              <a:ext cx="2504941" cy="338555"/>
            </a:xfrm>
            <a:prstGeom prst="rect">
              <a:avLst/>
            </a:prstGeom>
            <a:noFill/>
          </p:spPr>
          <p:txBody>
            <a:bodyPr wrap="square" rtlCol="0">
              <a:spAutoFit/>
            </a:bodyPr>
            <a:lstStyle/>
            <a:p>
              <a:r>
                <a:rPr lang="fr-FR" sz="1600" dirty="0">
                  <a:solidFill>
                    <a:srgbClr val="FFFF00"/>
                  </a:solidFill>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9745419" y="2571136"/>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pic>
          <p:nvPicPr>
            <p:cNvPr id="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346332" y="2348643"/>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e 51">
            <a:extLst>
              <a:ext uri="{FF2B5EF4-FFF2-40B4-BE49-F238E27FC236}">
                <a16:creationId xmlns:a16="http://schemas.microsoft.com/office/drawing/2014/main" id="{C889664D-C473-9567-8C26-D56910E4879C}"/>
              </a:ext>
            </a:extLst>
          </p:cNvPr>
          <p:cNvGrpSpPr/>
          <p:nvPr/>
        </p:nvGrpSpPr>
        <p:grpSpPr>
          <a:xfrm>
            <a:off x="2943492" y="4004783"/>
            <a:ext cx="3372822" cy="1154539"/>
            <a:chOff x="2943492" y="4004783"/>
            <a:chExt cx="3372822" cy="1154539"/>
          </a:xfrm>
        </p:grpSpPr>
        <p:cxnSp>
          <p:nvCxnSpPr>
            <p:cNvPr id="23" name="Connecteur droit avec flèche 22">
              <a:extLst>
                <a:ext uri="{FF2B5EF4-FFF2-40B4-BE49-F238E27FC236}">
                  <a16:creationId xmlns:a16="http://schemas.microsoft.com/office/drawing/2014/main" id="{A6E3A7E2-CFD0-D43D-1E33-88E7693740E2}"/>
                </a:ext>
              </a:extLst>
            </p:cNvPr>
            <p:cNvCxnSpPr>
              <a:cxnSpLocks/>
            </p:cNvCxnSpPr>
            <p:nvPr/>
          </p:nvCxnSpPr>
          <p:spPr>
            <a:xfrm flipV="1">
              <a:off x="3025393" y="4867435"/>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ZoneTexte 24">
              <a:extLst>
                <a:ext uri="{FF2B5EF4-FFF2-40B4-BE49-F238E27FC236}">
                  <a16:creationId xmlns:a16="http://schemas.microsoft.com/office/drawing/2014/main" id="{2B326101-3CF3-4F29-3FC5-2AE603692D6B}"/>
                </a:ext>
              </a:extLst>
            </p:cNvPr>
            <p:cNvSpPr txBox="1"/>
            <p:nvPr/>
          </p:nvSpPr>
          <p:spPr>
            <a:xfrm>
              <a:off x="2943492" y="4512991"/>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30" name="ZoneTexte 29">
              <a:extLst>
                <a:ext uri="{FF2B5EF4-FFF2-40B4-BE49-F238E27FC236}">
                  <a16:creationId xmlns:a16="http://schemas.microsoft.com/office/drawing/2014/main" id="{14690856-550A-5CFB-D44E-2119AB68D71C}"/>
                </a:ext>
              </a:extLst>
            </p:cNvPr>
            <p:cNvSpPr txBox="1"/>
            <p:nvPr/>
          </p:nvSpPr>
          <p:spPr>
            <a:xfrm>
              <a:off x="5004557" y="4512991"/>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sp>
          <p:nvSpPr>
            <p:cNvPr id="34" name="ZoneTexte 33">
              <a:extLst>
                <a:ext uri="{FF2B5EF4-FFF2-40B4-BE49-F238E27FC236}">
                  <a16:creationId xmlns:a16="http://schemas.microsoft.com/office/drawing/2014/main" id="{3D3F8A1C-9AEE-DC02-BC47-02FDF3025C3C}"/>
                </a:ext>
              </a:extLst>
            </p:cNvPr>
            <p:cNvSpPr txBox="1"/>
            <p:nvPr/>
          </p:nvSpPr>
          <p:spPr>
            <a:xfrm>
              <a:off x="4300950" y="4004783"/>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grpSp>
      <p:grpSp>
        <p:nvGrpSpPr>
          <p:cNvPr id="53" name="Groupe 52">
            <a:extLst>
              <a:ext uri="{FF2B5EF4-FFF2-40B4-BE49-F238E27FC236}">
                <a16:creationId xmlns:a16="http://schemas.microsoft.com/office/drawing/2014/main" id="{12366C47-46F7-C792-710E-0B850475B49F}"/>
              </a:ext>
            </a:extLst>
          </p:cNvPr>
          <p:cNvGrpSpPr/>
          <p:nvPr/>
        </p:nvGrpSpPr>
        <p:grpSpPr>
          <a:xfrm>
            <a:off x="5630367" y="4265185"/>
            <a:ext cx="3363843" cy="646331"/>
            <a:chOff x="5630367" y="4265185"/>
            <a:chExt cx="3363843" cy="646331"/>
          </a:xfrm>
        </p:grpSpPr>
        <p:cxnSp>
          <p:nvCxnSpPr>
            <p:cNvPr id="31" name="Connecteur droit avec flèche 30">
              <a:extLst>
                <a:ext uri="{FF2B5EF4-FFF2-40B4-BE49-F238E27FC236}">
                  <a16:creationId xmlns:a16="http://schemas.microsoft.com/office/drawing/2014/main" id="{C715CC4D-B76A-EB18-6402-99CE3F4874E4}"/>
                </a:ext>
              </a:extLst>
            </p:cNvPr>
            <p:cNvCxnSpPr>
              <a:cxnSpLocks/>
            </p:cNvCxnSpPr>
            <p:nvPr/>
          </p:nvCxnSpPr>
          <p:spPr>
            <a:xfrm>
              <a:off x="5630367" y="4615398"/>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12536FDF-4F2A-CD88-1C1B-1D245D840633}"/>
                </a:ext>
              </a:extLst>
            </p:cNvPr>
            <p:cNvSpPr txBox="1"/>
            <p:nvPr/>
          </p:nvSpPr>
          <p:spPr>
            <a:xfrm>
              <a:off x="8406538" y="4265185"/>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grpSp>
      <p:grpSp>
        <p:nvGrpSpPr>
          <p:cNvPr id="54" name="Groupe 53">
            <a:extLst>
              <a:ext uri="{FF2B5EF4-FFF2-40B4-BE49-F238E27FC236}">
                <a16:creationId xmlns:a16="http://schemas.microsoft.com/office/drawing/2014/main" id="{C68B6611-BE8A-E2AC-E9A4-DC510CEA2537}"/>
              </a:ext>
            </a:extLst>
          </p:cNvPr>
          <p:cNvGrpSpPr/>
          <p:nvPr/>
        </p:nvGrpSpPr>
        <p:grpSpPr>
          <a:xfrm>
            <a:off x="8203025" y="4735142"/>
            <a:ext cx="2167616" cy="833069"/>
            <a:chOff x="8203025" y="4735142"/>
            <a:chExt cx="2167616" cy="833069"/>
          </a:xfrm>
        </p:grpSpPr>
        <p:grpSp>
          <p:nvGrpSpPr>
            <p:cNvPr id="16" name="Groupe 15">
              <a:extLst>
                <a:ext uri="{FF2B5EF4-FFF2-40B4-BE49-F238E27FC236}">
                  <a16:creationId xmlns:a16="http://schemas.microsoft.com/office/drawing/2014/main" id="{7356E388-F405-94A7-C447-47B820D4ED19}"/>
                </a:ext>
              </a:extLst>
            </p:cNvPr>
            <p:cNvGrpSpPr/>
            <p:nvPr/>
          </p:nvGrpSpPr>
          <p:grpSpPr>
            <a:xfrm>
              <a:off x="9397421" y="4820769"/>
              <a:ext cx="973220" cy="576006"/>
              <a:chOff x="7516494" y="2796995"/>
              <a:chExt cx="1347805" cy="919746"/>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cxnSp>
          <p:nvCxnSpPr>
            <p:cNvPr id="36" name="Connecteur : en angle 35">
              <a:extLst>
                <a:ext uri="{FF2B5EF4-FFF2-40B4-BE49-F238E27FC236}">
                  <a16:creationId xmlns:a16="http://schemas.microsoft.com/office/drawing/2014/main" id="{20FE4FEF-3F2E-95F8-DE30-FB730517D68A}"/>
                </a:ext>
              </a:extLst>
            </p:cNvPr>
            <p:cNvCxnSpPr>
              <a:cxnSpLocks/>
            </p:cNvCxnSpPr>
            <p:nvPr/>
          </p:nvCxnSpPr>
          <p:spPr>
            <a:xfrm rot="10800000">
              <a:off x="8751008" y="4940921"/>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5F8D0861-77B7-2B3D-35C9-CEC8FFAD5EEC}"/>
                </a:ext>
              </a:extLst>
            </p:cNvPr>
            <p:cNvSpPr txBox="1"/>
            <p:nvPr/>
          </p:nvSpPr>
          <p:spPr>
            <a:xfrm>
              <a:off x="8516622" y="5260434"/>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pic>
          <p:nvPicPr>
            <p:cNvPr id="4100"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3025" y="4735142"/>
              <a:ext cx="460940" cy="460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03" name="Groupe 4102">
            <a:extLst>
              <a:ext uri="{FF2B5EF4-FFF2-40B4-BE49-F238E27FC236}">
                <a16:creationId xmlns:a16="http://schemas.microsoft.com/office/drawing/2014/main" id="{2CD9C8F5-BC47-E68F-0814-3A77D607871D}"/>
              </a:ext>
            </a:extLst>
          </p:cNvPr>
          <p:cNvGrpSpPr/>
          <p:nvPr/>
        </p:nvGrpSpPr>
        <p:grpSpPr>
          <a:xfrm>
            <a:off x="3305083" y="2932716"/>
            <a:ext cx="4865149" cy="450359"/>
            <a:chOff x="3305083" y="2932716"/>
            <a:chExt cx="4865149" cy="450359"/>
          </a:xfrm>
        </p:grpSpPr>
        <p:sp>
          <p:nvSpPr>
            <p:cNvPr id="56" name="Rectangle 55">
              <a:extLst>
                <a:ext uri="{FF2B5EF4-FFF2-40B4-BE49-F238E27FC236}">
                  <a16:creationId xmlns:a16="http://schemas.microsoft.com/office/drawing/2014/main" id="{50EF2746-9CA3-9948-6752-675CA98039E0}"/>
                </a:ext>
              </a:extLst>
            </p:cNvPr>
            <p:cNvSpPr/>
            <p:nvPr/>
          </p:nvSpPr>
          <p:spPr>
            <a:xfrm>
              <a:off x="3375037" y="3108539"/>
              <a:ext cx="4701374" cy="23320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02"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096"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099" name="Connecteur droit 4098">
              <a:extLst>
                <a:ext uri="{FF2B5EF4-FFF2-40B4-BE49-F238E27FC236}">
                  <a16:creationId xmlns:a16="http://schemas.microsoft.com/office/drawing/2014/main" id="{B294C493-705F-BBEB-3F31-008D33E4327D}"/>
                </a:ext>
              </a:extLst>
            </p:cNvPr>
            <p:cNvCxnSpPr>
              <a:cxnSpLocks/>
            </p:cNvCxnSpPr>
            <p:nvPr/>
          </p:nvCxnSpPr>
          <p:spPr>
            <a:xfrm>
              <a:off x="3746500" y="322514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3" name="Groupe 2">
            <a:extLst>
              <a:ext uri="{FF2B5EF4-FFF2-40B4-BE49-F238E27FC236}">
                <a16:creationId xmlns:a16="http://schemas.microsoft.com/office/drawing/2014/main" id="{C31BE932-A72B-429D-F3F3-5CDF7BE2C18E}"/>
              </a:ext>
            </a:extLst>
          </p:cNvPr>
          <p:cNvGrpSpPr/>
          <p:nvPr/>
        </p:nvGrpSpPr>
        <p:grpSpPr>
          <a:xfrm>
            <a:off x="770040" y="3867419"/>
            <a:ext cx="844959" cy="449222"/>
            <a:chOff x="1637189" y="2803427"/>
            <a:chExt cx="1347806" cy="746779"/>
          </a:xfrm>
        </p:grpSpPr>
        <p:pic>
          <p:nvPicPr>
            <p:cNvPr id="4" name="Picture 8" descr="Symbole clé (icône png) rouge">
              <a:extLst>
                <a:ext uri="{FF2B5EF4-FFF2-40B4-BE49-F238E27FC236}">
                  <a16:creationId xmlns:a16="http://schemas.microsoft.com/office/drawing/2014/main" id="{BE91FEBE-59F8-64EF-D6EE-93A678E6C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509006B6-409A-E334-C864-F5A859F1892F}"/>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2" name="Groupe 11">
            <a:extLst>
              <a:ext uri="{FF2B5EF4-FFF2-40B4-BE49-F238E27FC236}">
                <a16:creationId xmlns:a16="http://schemas.microsoft.com/office/drawing/2014/main" id="{93DF2D73-A730-A124-AE0C-E54F12C6DDFC}"/>
              </a:ext>
            </a:extLst>
          </p:cNvPr>
          <p:cNvGrpSpPr/>
          <p:nvPr/>
        </p:nvGrpSpPr>
        <p:grpSpPr>
          <a:xfrm>
            <a:off x="1139476" y="4470047"/>
            <a:ext cx="844959" cy="449222"/>
            <a:chOff x="1637189" y="2803427"/>
            <a:chExt cx="1347806" cy="746779"/>
          </a:xfrm>
        </p:grpSpPr>
        <p:pic>
          <p:nvPicPr>
            <p:cNvPr id="14" name="Picture 8" descr="Symbole clé (icône png) rouge">
              <a:extLst>
                <a:ext uri="{FF2B5EF4-FFF2-40B4-BE49-F238E27FC236}">
                  <a16:creationId xmlns:a16="http://schemas.microsoft.com/office/drawing/2014/main" id="{5C692C1D-D2B5-1A24-DB83-24420AAE78C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61468286-3442-E439-F5F0-EEC448E35CD5}"/>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FA6EF8D3-A253-1EDB-3997-2E433ED94391}"/>
              </a:ext>
            </a:extLst>
          </p:cNvPr>
          <p:cNvGrpSpPr/>
          <p:nvPr/>
        </p:nvGrpSpPr>
        <p:grpSpPr>
          <a:xfrm>
            <a:off x="2511126" y="4716583"/>
            <a:ext cx="844959" cy="830341"/>
            <a:chOff x="1637189" y="2803427"/>
            <a:chExt cx="1347806" cy="1380346"/>
          </a:xfrm>
        </p:grpSpPr>
        <p:pic>
          <p:nvPicPr>
            <p:cNvPr id="20" name="Picture 8" descr="Symbole clé (icône png) rouge">
              <a:extLst>
                <a:ext uri="{FF2B5EF4-FFF2-40B4-BE49-F238E27FC236}">
                  <a16:creationId xmlns:a16="http://schemas.microsoft.com/office/drawing/2014/main" id="{3AAAC1A5-03CC-9D09-F60F-77BB55DD46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A96A3E3E-D39A-2E3D-AC5F-D22B7C8355D1}"/>
                </a:ext>
              </a:extLst>
            </p:cNvPr>
            <p:cNvSpPr txBox="1"/>
            <p:nvPr/>
          </p:nvSpPr>
          <p:spPr>
            <a:xfrm>
              <a:off x="1637189" y="3211652"/>
              <a:ext cx="1347806" cy="972121"/>
            </a:xfrm>
            <a:prstGeom prst="rect">
              <a:avLst/>
            </a:prstGeom>
            <a:noFill/>
          </p:spPr>
          <p:txBody>
            <a:bodyPr wrap="square" rtlCol="0">
              <a:spAutoFit/>
            </a:bodyPr>
            <a:lstStyle/>
            <a:p>
              <a:r>
                <a:rPr lang="fr-FR" sz="1600" dirty="0">
                  <a:solidFill>
                    <a:srgbClr val="FF0000"/>
                  </a:solidFill>
                </a:rPr>
                <a:t>Privé</a:t>
              </a:r>
            </a:p>
            <a:p>
              <a:r>
                <a:rPr lang="fr-FR" sz="1600" dirty="0">
                  <a:solidFill>
                    <a:srgbClr val="FF0000"/>
                  </a:solidFill>
                </a:rPr>
                <a:t>ansible</a:t>
              </a:r>
            </a:p>
          </p:txBody>
        </p:sp>
      </p:grpSp>
      <p:grpSp>
        <p:nvGrpSpPr>
          <p:cNvPr id="24" name="Groupe 23">
            <a:extLst>
              <a:ext uri="{FF2B5EF4-FFF2-40B4-BE49-F238E27FC236}">
                <a16:creationId xmlns:a16="http://schemas.microsoft.com/office/drawing/2014/main" id="{75DC7A4C-4E60-39EF-FC17-6A8046B9E9DD}"/>
              </a:ext>
            </a:extLst>
          </p:cNvPr>
          <p:cNvGrpSpPr/>
          <p:nvPr/>
        </p:nvGrpSpPr>
        <p:grpSpPr>
          <a:xfrm>
            <a:off x="626216" y="4369342"/>
            <a:ext cx="844959" cy="449222"/>
            <a:chOff x="1637189" y="2803427"/>
            <a:chExt cx="1347806" cy="746779"/>
          </a:xfrm>
        </p:grpSpPr>
        <p:pic>
          <p:nvPicPr>
            <p:cNvPr id="29" name="Picture 8" descr="Symbole clé (icône png) rouge">
              <a:extLst>
                <a:ext uri="{FF2B5EF4-FFF2-40B4-BE49-F238E27FC236}">
                  <a16:creationId xmlns:a16="http://schemas.microsoft.com/office/drawing/2014/main" id="{E6AC12F7-7D92-3D4C-33B1-CC71BD608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49CED367-C58A-591E-F439-4F00AF2899DA}"/>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sp>
        <p:nvSpPr>
          <p:cNvPr id="35" name="Ellipse 34">
            <a:extLst>
              <a:ext uri="{FF2B5EF4-FFF2-40B4-BE49-F238E27FC236}">
                <a16:creationId xmlns:a16="http://schemas.microsoft.com/office/drawing/2014/main" id="{01459EE3-ABE5-39B1-7A57-23CD9A2B5429}"/>
              </a:ext>
            </a:extLst>
          </p:cNvPr>
          <p:cNvSpPr/>
          <p:nvPr/>
        </p:nvSpPr>
        <p:spPr>
          <a:xfrm>
            <a:off x="290643" y="3617873"/>
            <a:ext cx="1979164" cy="1550068"/>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C3747669-6C13-486E-3D8F-6453C1E06119}"/>
              </a:ext>
            </a:extLst>
          </p:cNvPr>
          <p:cNvSpPr txBox="1"/>
          <p:nvPr/>
        </p:nvSpPr>
        <p:spPr>
          <a:xfrm>
            <a:off x="848626" y="5165807"/>
            <a:ext cx="1081879" cy="338554"/>
          </a:xfrm>
          <a:prstGeom prst="rect">
            <a:avLst/>
          </a:prstGeom>
          <a:noFill/>
        </p:spPr>
        <p:txBody>
          <a:bodyPr wrap="square" rtlCol="0">
            <a:spAutoFit/>
          </a:bodyPr>
          <a:lstStyle/>
          <a:p>
            <a:r>
              <a:rPr lang="fr-FR" sz="1600">
                <a:solidFill>
                  <a:schemeClr val="accent1">
                    <a:lumMod val="20000"/>
                    <a:lumOff val="80000"/>
                  </a:schemeClr>
                </a:solidFill>
              </a:rPr>
              <a:t>~/.ssh  </a:t>
            </a:r>
            <a:endParaRPr lang="fr-FR" sz="1600" dirty="0">
              <a:solidFill>
                <a:schemeClr val="accent1">
                  <a:lumMod val="20000"/>
                  <a:lumOff val="80000"/>
                </a:schemeClr>
              </a:solidFill>
            </a:endParaRPr>
          </a:p>
        </p:txBody>
      </p:sp>
      <p:sp>
        <p:nvSpPr>
          <p:cNvPr id="42" name="ZoneTexte 41">
            <a:extLst>
              <a:ext uri="{FF2B5EF4-FFF2-40B4-BE49-F238E27FC236}">
                <a16:creationId xmlns:a16="http://schemas.microsoft.com/office/drawing/2014/main" id="{0F8026A5-6393-3B15-09A3-4FA36D7F4D74}"/>
              </a:ext>
            </a:extLst>
          </p:cNvPr>
          <p:cNvSpPr txBox="1"/>
          <p:nvPr/>
        </p:nvSpPr>
        <p:spPr>
          <a:xfrm>
            <a:off x="728430" y="1554967"/>
            <a:ext cx="2572725" cy="461665"/>
          </a:xfrm>
          <a:prstGeom prst="rect">
            <a:avLst/>
          </a:prstGeom>
          <a:solidFill>
            <a:schemeClr val="tx1">
              <a:lumMod val="75000"/>
              <a:lumOff val="25000"/>
            </a:schemeClr>
          </a:solidFill>
        </p:spPr>
        <p:txBody>
          <a:bodyPr wrap="square">
            <a:spAutoFit/>
          </a:bodyPr>
          <a:lstStyle/>
          <a:p>
            <a:pPr algn="just"/>
            <a:r>
              <a:rPr lang="fr-FR" sz="2400" dirty="0" err="1">
                <a:solidFill>
                  <a:srgbClr val="00B050"/>
                </a:solidFill>
                <a:latin typeface="Abadi Extra Light" panose="020B0204020104020204" pitchFamily="34" charset="0"/>
              </a:rPr>
              <a:t>xirtam@ubuntu</a:t>
            </a:r>
            <a:r>
              <a:rPr lang="fr-FR" sz="2400" dirty="0">
                <a:solidFill>
                  <a:srgbClr val="00B050"/>
                </a:solidFill>
                <a:latin typeface="Abadi Extra Light" panose="020B0204020104020204" pitchFamily="34" charset="0"/>
              </a:rPr>
              <a:t>:~$</a:t>
            </a:r>
            <a:endParaRPr lang="fr-FR" sz="2400" dirty="0">
              <a:solidFill>
                <a:schemeClr val="bg1"/>
              </a:solidFill>
              <a:latin typeface="Abadi Extra Light" panose="020B0204020104020204" pitchFamily="34" charset="0"/>
            </a:endParaRPr>
          </a:p>
        </p:txBody>
      </p:sp>
      <p:sp>
        <p:nvSpPr>
          <p:cNvPr id="44" name="ZoneTexte 43">
            <a:extLst>
              <a:ext uri="{FF2B5EF4-FFF2-40B4-BE49-F238E27FC236}">
                <a16:creationId xmlns:a16="http://schemas.microsoft.com/office/drawing/2014/main" id="{AA1F8798-5F9E-8ECD-9F6A-BCC54196570C}"/>
              </a:ext>
            </a:extLst>
          </p:cNvPr>
          <p:cNvSpPr txBox="1"/>
          <p:nvPr/>
        </p:nvSpPr>
        <p:spPr>
          <a:xfrm>
            <a:off x="2456262" y="1551814"/>
            <a:ext cx="7421474" cy="461665"/>
          </a:xfrm>
          <a:prstGeom prst="rect">
            <a:avLst/>
          </a:prstGeom>
          <a:solidFill>
            <a:schemeClr val="bg2">
              <a:lumMod val="25000"/>
            </a:schemeClr>
          </a:solidFill>
        </p:spPr>
        <p:txBody>
          <a:bodyPr wrap="square">
            <a:spAutoFit/>
          </a:bodyPr>
          <a:lstStyle/>
          <a:p>
            <a:r>
              <a:rPr lang="fr-FR" sz="2400" dirty="0" err="1">
                <a:solidFill>
                  <a:schemeClr val="bg1"/>
                </a:solidFill>
              </a:rPr>
              <a:t>ssh</a:t>
            </a:r>
            <a:r>
              <a:rPr lang="fr-FR" sz="2400" dirty="0">
                <a:solidFill>
                  <a:schemeClr val="bg1"/>
                </a:solidFill>
              </a:rPr>
              <a:t> –i  ~/.</a:t>
            </a:r>
            <a:r>
              <a:rPr lang="fr-FR" sz="2400" dirty="0" err="1">
                <a:solidFill>
                  <a:schemeClr val="bg1"/>
                </a:solidFill>
              </a:rPr>
              <a:t>ssh</a:t>
            </a:r>
            <a:r>
              <a:rPr lang="fr-FR" sz="2400" dirty="0">
                <a:solidFill>
                  <a:schemeClr val="bg1"/>
                </a:solidFill>
              </a:rPr>
              <a:t>/</a:t>
            </a:r>
            <a:r>
              <a:rPr lang="fr-FR" sz="2400" dirty="0">
                <a:solidFill>
                  <a:srgbClr val="FF0000"/>
                </a:solidFill>
              </a:rPr>
              <a:t>ansible </a:t>
            </a:r>
            <a:r>
              <a:rPr lang="fr-FR" sz="2400" dirty="0">
                <a:solidFill>
                  <a:schemeClr val="accent1">
                    <a:lumMod val="20000"/>
                    <a:lumOff val="80000"/>
                  </a:schemeClr>
                </a:solidFill>
              </a:rPr>
              <a:t> </a:t>
            </a:r>
            <a:r>
              <a:rPr lang="fr-FR" sz="2400" dirty="0">
                <a:solidFill>
                  <a:schemeClr val="bg1"/>
                </a:solidFill>
              </a:rPr>
              <a:t>xyz@192.168.233.133</a:t>
            </a:r>
          </a:p>
        </p:txBody>
      </p:sp>
      <p:pic>
        <p:nvPicPr>
          <p:cNvPr id="1026" name="Picture 2" descr="folder&quot; Icon - Download for free – Iconduck">
            <a:extLst>
              <a:ext uri="{FF2B5EF4-FFF2-40B4-BE49-F238E27FC236}">
                <a16:creationId xmlns:a16="http://schemas.microsoft.com/office/drawing/2014/main" id="{94A7535A-D743-B1C5-5B96-5899385712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266" y="5191807"/>
            <a:ext cx="354876" cy="283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5">
            <p14:nvContentPartPr>
              <p14:cNvPr id="50" name="Encre 49">
                <a:extLst>
                  <a:ext uri="{FF2B5EF4-FFF2-40B4-BE49-F238E27FC236}">
                    <a16:creationId xmlns:a16="http://schemas.microsoft.com/office/drawing/2014/main" id="{C2F0518E-7E0F-2890-32F2-8A36171D6466}"/>
                  </a:ext>
                </a:extLst>
              </p14:cNvPr>
              <p14:cNvContentPartPr/>
              <p14:nvPr/>
            </p14:nvContentPartPr>
            <p14:xfrm>
              <a:off x="1341449" y="4440675"/>
              <a:ext cx="711000" cy="24840"/>
            </p14:xfrm>
          </p:contentPart>
        </mc:Choice>
        <mc:Fallback>
          <p:pic>
            <p:nvPicPr>
              <p:cNvPr id="50" name="Encre 49">
                <a:extLst>
                  <a:ext uri="{FF2B5EF4-FFF2-40B4-BE49-F238E27FC236}">
                    <a16:creationId xmlns:a16="http://schemas.microsoft.com/office/drawing/2014/main" id="{C2F0518E-7E0F-2890-32F2-8A36171D6466}"/>
                  </a:ext>
                </a:extLst>
              </p:cNvPr>
              <p:cNvPicPr/>
              <p:nvPr/>
            </p:nvPicPr>
            <p:blipFill>
              <a:blip r:embed="rId16"/>
              <a:stretch>
                <a:fillRect/>
              </a:stretch>
            </p:blipFill>
            <p:spPr>
              <a:xfrm>
                <a:off x="1332809" y="4431675"/>
                <a:ext cx="728640" cy="42480"/>
              </a:xfrm>
              <a:prstGeom prst="rect">
                <a:avLst/>
              </a:prstGeom>
            </p:spPr>
          </p:pic>
        </mc:Fallback>
      </mc:AlternateContent>
    </p:spTree>
    <p:extLst>
      <p:ext uri="{BB962C8B-B14F-4D97-AF65-F5344CB8AC3E}">
        <p14:creationId xmlns:p14="http://schemas.microsoft.com/office/powerpoint/2010/main" val="32798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03"/>
                                        </p:tgtEl>
                                        <p:attrNameLst>
                                          <p:attrName>style.visibility</p:attrName>
                                        </p:attrNameLst>
                                      </p:cBhvr>
                                      <p:to>
                                        <p:strVal val="visible"/>
                                      </p:to>
                                    </p:set>
                                    <p:animEffect transition="in" filter="wipe(left)">
                                      <p:cBhvr>
                                        <p:cTn id="36"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Ansible concept</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14</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Tree>
    <p:extLst>
      <p:ext uri="{BB962C8B-B14F-4D97-AF65-F5344CB8AC3E}">
        <p14:creationId xmlns:p14="http://schemas.microsoft.com/office/powerpoint/2010/main" val="395144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Introduction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Abadi Extra Light" panose="020B0204020104020204" pitchFamily="34" charset="0"/>
              </a:rPr>
              <a:t>Ansible</a:t>
            </a:r>
            <a:r>
              <a:rPr lang="fr-FR" sz="2400" dirty="0">
                <a:solidFill>
                  <a:schemeClr val="bg1"/>
                </a:solidFill>
                <a:latin typeface="Abadi Extra Light" panose="020B0204020104020204" pitchFamily="34" charset="0"/>
              </a:rPr>
              <a:t> est un logiciel </a:t>
            </a:r>
            <a:r>
              <a:rPr lang="fr-FR" sz="2400" b="1" dirty="0">
                <a:solidFill>
                  <a:schemeClr val="bg1"/>
                </a:solidFill>
                <a:latin typeface="Abadi Extra Light" panose="020B0204020104020204" pitchFamily="34" charset="0"/>
              </a:rPr>
              <a:t>Open Source </a:t>
            </a:r>
            <a:r>
              <a:rPr lang="fr-FR" sz="2400" dirty="0">
                <a:solidFill>
                  <a:schemeClr val="bg1"/>
                </a:solidFill>
                <a:latin typeface="Abadi Extra Light" panose="020B0204020104020204" pitchFamily="34" charset="0"/>
              </a:rPr>
              <a:t>qui permet de gérer finement  une infrastructure informatique en permettant aux administrateurs systèmes </a:t>
            </a:r>
            <a:r>
              <a:rPr lang="fr-FR" sz="2400" dirty="0">
                <a:solidFill>
                  <a:srgbClr val="FFFF00"/>
                </a:solidFill>
                <a:latin typeface="Abadi Extra Light" panose="020B0204020104020204" pitchFamily="34" charset="0"/>
              </a:rPr>
              <a:t>d'automatiser</a:t>
            </a:r>
            <a:r>
              <a:rPr lang="fr-FR" sz="2400" dirty="0">
                <a:solidFill>
                  <a:schemeClr val="bg1"/>
                </a:solidFill>
                <a:latin typeface="Abadi Extra Light" panose="020B020402010402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Abadi Extra Light" panose="020B0204020104020204" pitchFamily="34" charset="0"/>
              </a:rPr>
              <a:t>Cet outil a été développé par </a:t>
            </a:r>
            <a:r>
              <a:rPr lang="fr-FR" sz="2400" b="1" dirty="0">
                <a:solidFill>
                  <a:schemeClr val="bg1"/>
                </a:solidFill>
                <a:latin typeface="Abadi Extra Light" panose="020B0204020104020204" pitchFamily="34" charset="0"/>
              </a:rPr>
              <a:t>Michael </a:t>
            </a:r>
            <a:r>
              <a:rPr lang="fr-FR" sz="2400" b="1" dirty="0" err="1">
                <a:solidFill>
                  <a:schemeClr val="bg1"/>
                </a:solidFill>
                <a:latin typeface="Abadi Extra Light" panose="020B0204020104020204" pitchFamily="34" charset="0"/>
              </a:rPr>
              <a:t>Dehaan</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en 2012.</a:t>
            </a:r>
          </a:p>
          <a:p>
            <a:pPr>
              <a:lnSpc>
                <a:spcPct val="150000"/>
              </a:lnSpc>
            </a:pPr>
            <a:r>
              <a:rPr lang="fr-FR" sz="2400" dirty="0">
                <a:solidFill>
                  <a:schemeClr val="bg1"/>
                </a:solidFill>
                <a:latin typeface="Abadi Extra Light" panose="020B0204020104020204" pitchFamily="34" charset="0"/>
              </a:rPr>
              <a:t> Il fonctionne sous un environnement </a:t>
            </a:r>
            <a:r>
              <a:rPr lang="fr-FR" sz="2400" b="1" dirty="0">
                <a:solidFill>
                  <a:schemeClr val="bg1"/>
                </a:solidFill>
                <a:latin typeface="Abadi Extra Light" panose="020B0204020104020204" pitchFamily="34" charset="0"/>
              </a:rPr>
              <a:t>Linux</a:t>
            </a:r>
            <a:r>
              <a:rPr lang="fr-FR" sz="2400" dirty="0">
                <a:solidFill>
                  <a:schemeClr val="bg1"/>
                </a:solidFill>
                <a:latin typeface="Abadi Extra Light" panose="020B0204020104020204" pitchFamily="34" charset="0"/>
              </a:rPr>
              <a:t> et écrit en langage </a:t>
            </a:r>
            <a:r>
              <a:rPr lang="fr-FR" sz="2400" b="1" dirty="0">
                <a:solidFill>
                  <a:schemeClr val="bg1"/>
                </a:solidFill>
                <a:latin typeface="Abadi Extra Light" panose="020B0204020104020204" pitchFamily="34" charset="0"/>
              </a:rPr>
              <a:t>Python</a:t>
            </a:r>
            <a:r>
              <a:rPr lang="fr-FR" sz="2400" dirty="0">
                <a:solidFill>
                  <a:schemeClr val="bg1"/>
                </a:solidFill>
                <a:latin typeface="Abadi Extra Light" panose="020B0204020104020204" pitchFamily="34" charset="0"/>
              </a:rPr>
              <a:t>. </a:t>
            </a:r>
          </a:p>
          <a:p>
            <a:pPr>
              <a:lnSpc>
                <a:spcPct val="150000"/>
              </a:lnSpc>
            </a:pPr>
            <a:r>
              <a:rPr lang="fr-FR" sz="2400" dirty="0">
                <a:solidFill>
                  <a:schemeClr val="bg1"/>
                </a:solidFill>
                <a:latin typeface="Abadi Extra Light" panose="020B0204020104020204" pitchFamily="34" charset="0"/>
              </a:rPr>
              <a:t>Ansible Inc. a ensuite été racheté par </a:t>
            </a:r>
            <a:r>
              <a:rPr lang="fr-FR" sz="2400" b="1" dirty="0">
                <a:solidFill>
                  <a:schemeClr val="bg1"/>
                </a:solidFill>
                <a:latin typeface="Abadi Extra Light" panose="020B0204020104020204" pitchFamily="34" charset="0"/>
              </a:rPr>
              <a:t>Red Hat </a:t>
            </a:r>
            <a:r>
              <a:rPr lang="fr-FR" sz="2400" dirty="0">
                <a:solidFill>
                  <a:schemeClr val="bg1"/>
                </a:solidFill>
                <a:latin typeface="Abadi Extra Light" panose="020B020402010402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253193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dirty="0">
                <a:solidFill>
                  <a:schemeClr val="bg1"/>
                </a:solidFill>
                <a:latin typeface="Abadi Extra Light" panose="020B0204020104020204" pitchFamily="34" charset="0"/>
              </a:rPr>
              <a:t>, est un </a:t>
            </a:r>
            <a:r>
              <a:rPr lang="fr-FR" sz="2400" b="1" dirty="0">
                <a:solidFill>
                  <a:schemeClr val="bg1"/>
                </a:solidFill>
                <a:latin typeface="Abadi Extra Light" panose="020B0204020104020204" pitchFamily="34" charset="0"/>
              </a:rPr>
              <a:t>CLI</a:t>
            </a:r>
            <a:r>
              <a:rPr lang="fr-FR" sz="2400" dirty="0">
                <a:solidFill>
                  <a:schemeClr val="bg1"/>
                </a:solidFill>
                <a:latin typeface="Abadi Extra Light" panose="020B020402010402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2954783"/>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Multiplexage de terminaux </a:t>
            </a:r>
            <a:r>
              <a:rPr lang="fr-FR" sz="1800" dirty="0">
                <a:solidFill>
                  <a:schemeClr val="bg1"/>
                </a:solidFill>
                <a:latin typeface="Abadi Extra Light" panose="020B020402010402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Persistance des sessions </a:t>
            </a:r>
            <a:r>
              <a:rPr lang="fr-FR" sz="1800" dirty="0">
                <a:solidFill>
                  <a:schemeClr val="bg1"/>
                </a:solidFill>
                <a:latin typeface="Abadi Extra Light" panose="020B0204020104020204" pitchFamily="34" charset="0"/>
              </a:rPr>
              <a:t>: assure la continuité des tâches lancées, même dans les cas où la connexion réseau ou bien </a:t>
            </a:r>
            <a:r>
              <a:rPr lang="fr-FR" sz="1800" dirty="0" err="1">
                <a:solidFill>
                  <a:schemeClr val="bg1"/>
                </a:solidFill>
                <a:latin typeface="Abadi Extra Light" panose="020B0204020104020204" pitchFamily="34" charset="0"/>
              </a:rPr>
              <a:t>ssh</a:t>
            </a:r>
            <a:r>
              <a:rPr lang="fr-FR" sz="1800" dirty="0">
                <a:solidFill>
                  <a:schemeClr val="bg1"/>
                </a:solidFill>
                <a:latin typeface="Abadi Extra Light" panose="020B020402010402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Personnalisation</a:t>
            </a:r>
            <a:r>
              <a:rPr lang="fr-FR" sz="1800" dirty="0">
                <a:solidFill>
                  <a:schemeClr val="bg1"/>
                </a:solidFill>
                <a:latin typeface="Abadi Extra Light" panose="020B020402010402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Gestion des sessions distantes </a:t>
            </a:r>
            <a:r>
              <a:rPr lang="fr-FR" sz="1800" dirty="0">
                <a:solidFill>
                  <a:schemeClr val="bg1"/>
                </a:solidFill>
                <a:latin typeface="Abadi Extra Light" panose="020B020402010402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42129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permet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936418" y="249836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071557" y="3881010"/>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8065257" y="5143886"/>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71180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3810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Retour à Ansible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Temps et efficacité : </a:t>
            </a:r>
            <a:r>
              <a:rPr lang="fr-FR" dirty="0">
                <a:solidFill>
                  <a:schemeClr val="bg1"/>
                </a:solidFill>
                <a:latin typeface="Abadi Extra Light" panose="020B020402010402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Consistance</a:t>
            </a:r>
            <a:r>
              <a:rPr lang="fr-FR" dirty="0">
                <a:solidFill>
                  <a:schemeClr val="bg1"/>
                </a:solidFill>
                <a:latin typeface="Abadi Extra Light" panose="020B020402010402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Scalabilité</a:t>
            </a:r>
            <a:r>
              <a:rPr lang="fr-FR" dirty="0">
                <a:solidFill>
                  <a:schemeClr val="bg1"/>
                </a:solidFill>
                <a:latin typeface="Abadi Extra Light" panose="020B020402010402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4600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GitHub</a:t>
            </a:r>
            <a:endParaRPr lang="fr-FR" sz="2000" dirty="0">
              <a:solidFill>
                <a:schemeClr val="bg1"/>
              </a:solidFill>
            </a:endParaRP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Abadi Extra Light" panose="020B0204020104020204" pitchFamily="34" charset="0"/>
              </a:rPr>
              <a:t>GitHub</a:t>
            </a:r>
            <a:r>
              <a:rPr lang="fr-FR" dirty="0">
                <a:solidFill>
                  <a:schemeClr val="bg1"/>
                </a:solidFill>
                <a:latin typeface="Abadi Extra Light" panose="020B0204020104020204" pitchFamily="34" charset="0"/>
              </a:rPr>
              <a:t> est une plateforme web utilisée pour </a:t>
            </a:r>
            <a:r>
              <a:rPr lang="fr-FR" b="1" dirty="0">
                <a:solidFill>
                  <a:schemeClr val="bg1"/>
                </a:solidFill>
                <a:latin typeface="Abadi Extra Light" panose="020B0204020104020204" pitchFamily="34" charset="0"/>
              </a:rPr>
              <a:t>le contrôle de version </a:t>
            </a:r>
            <a:r>
              <a:rPr lang="fr-FR" dirty="0">
                <a:solidFill>
                  <a:schemeClr val="bg1"/>
                </a:solidFill>
                <a:latin typeface="Abadi Extra Light" panose="020B0204020104020204" pitchFamily="34" charset="0"/>
              </a:rPr>
              <a:t>et la </a:t>
            </a:r>
            <a:r>
              <a:rPr lang="fr-FR" b="1" dirty="0">
                <a:solidFill>
                  <a:schemeClr val="bg1"/>
                </a:solidFill>
                <a:latin typeface="Abadi Extra Light" panose="020B0204020104020204" pitchFamily="34" charset="0"/>
              </a:rPr>
              <a:t>collaboration</a:t>
            </a:r>
            <a:r>
              <a:rPr lang="fr-FR" dirty="0">
                <a:solidFill>
                  <a:schemeClr val="bg1"/>
                </a:solidFill>
                <a:latin typeface="Abadi Extra Light" panose="020B020402010402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Sécurité du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Gestion des différentes versions du votre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Réutilisabilité du </a:t>
            </a:r>
            <a:r>
              <a:rPr lang="fr-FR" b="1" dirty="0" err="1">
                <a:solidFill>
                  <a:schemeClr val="bg1"/>
                </a:solidFill>
                <a:latin typeface="Abadi Extra Light" panose="020B0204020104020204" pitchFamily="34" charset="0"/>
              </a:rPr>
              <a:t>playbook</a:t>
            </a:r>
            <a:r>
              <a:rPr lang="fr-FR" b="1" dirty="0">
                <a:solidFill>
                  <a:schemeClr val="bg1"/>
                </a:solidFill>
                <a:latin typeface="Abadi Extra Light" panose="020B0204020104020204" pitchFamily="34" charset="0"/>
              </a:rPr>
              <a:t> par d’autre utilisateurs</a:t>
            </a:r>
          </a:p>
          <a:p>
            <a:pPr>
              <a:lnSpc>
                <a:spcPct val="200000"/>
              </a:lnSpc>
            </a:pPr>
            <a:endParaRPr lang="fr-FR" dirty="0">
              <a:solidFill>
                <a:schemeClr val="bg1"/>
              </a:solidFill>
              <a:latin typeface="Abadi Extra Light" panose="020B020402010402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0393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signifie </a:t>
            </a:r>
            <a:r>
              <a:rPr lang="fr-FR" sz="2400" b="1" dirty="0">
                <a:solidFill>
                  <a:schemeClr val="bg1"/>
                </a:solidFill>
                <a:latin typeface="Abadi Extra Light" panose="020B0204020104020204" pitchFamily="34" charset="0"/>
              </a:rPr>
              <a:t>S</a:t>
            </a:r>
            <a:r>
              <a:rPr lang="fr-FR" sz="2400" dirty="0">
                <a:solidFill>
                  <a:schemeClr val="bg1"/>
                </a:solidFill>
                <a:latin typeface="Abadi Extra Light" panose="020B0204020104020204" pitchFamily="34" charset="0"/>
              </a:rPr>
              <a:t>ecure </a:t>
            </a:r>
            <a:r>
              <a:rPr lang="fr-FR" sz="2400" b="1" dirty="0" err="1">
                <a:solidFill>
                  <a:schemeClr val="bg1"/>
                </a:solidFill>
                <a:latin typeface="Abadi Extra Light" panose="020B0204020104020204" pitchFamily="34" charset="0"/>
              </a:rPr>
              <a:t>SH</a:t>
            </a:r>
            <a:r>
              <a:rPr lang="fr-FR" sz="2400" dirty="0" err="1">
                <a:solidFill>
                  <a:schemeClr val="bg1"/>
                </a:solidFill>
                <a:latin typeface="Abadi Extra Light" panose="020B0204020104020204" pitchFamily="34" charset="0"/>
              </a:rPr>
              <a:t>ell</a:t>
            </a:r>
            <a:r>
              <a:rPr lang="fr-FR" sz="2400" dirty="0">
                <a:solidFill>
                  <a:schemeClr val="bg1"/>
                </a:solidFill>
                <a:latin typeface="Abadi Extra Light" panose="020B0204020104020204" pitchFamily="34" charset="0"/>
              </a:rPr>
              <a:t>. C'est un protocole réseau qui permet la </a:t>
            </a:r>
            <a:r>
              <a:rPr lang="fr-FR" sz="2400" b="1" dirty="0">
                <a:solidFill>
                  <a:schemeClr val="bg1"/>
                </a:solidFill>
                <a:latin typeface="Abadi Extra Light" panose="020B0204020104020204" pitchFamily="34" charset="0"/>
              </a:rPr>
              <a:t>communication sécurisée</a:t>
            </a:r>
            <a:r>
              <a:rPr lang="fr-FR" sz="2400" dirty="0">
                <a:solidFill>
                  <a:schemeClr val="bg1"/>
                </a:solidFill>
                <a:latin typeface="Abadi Extra Light" panose="020B020402010402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utilisé pour la </a:t>
            </a:r>
            <a:r>
              <a:rPr lang="fr-FR" sz="2400" b="1" dirty="0">
                <a:solidFill>
                  <a:schemeClr val="bg1"/>
                </a:solidFill>
                <a:latin typeface="Abadi Extra Light" panose="020B0204020104020204" pitchFamily="34" charset="0"/>
              </a:rPr>
              <a:t>connexion distante </a:t>
            </a:r>
            <a:r>
              <a:rPr lang="fr-FR" sz="2400" dirty="0">
                <a:solidFill>
                  <a:schemeClr val="bg1"/>
                </a:solidFill>
                <a:latin typeface="Abadi Extra Light" panose="020B020402010402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permettant aux utilisateurs d'accéder et de </a:t>
            </a:r>
            <a:r>
              <a:rPr lang="fr-FR" sz="2400" b="1" dirty="0">
                <a:solidFill>
                  <a:schemeClr val="bg1"/>
                </a:solidFill>
                <a:latin typeface="Abadi Extra Light" panose="020B0204020104020204" pitchFamily="34" charset="0"/>
              </a:rPr>
              <a:t>gérer</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des</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ressources</a:t>
            </a:r>
            <a:r>
              <a:rPr lang="fr-FR" sz="2400" dirty="0">
                <a:solidFill>
                  <a:schemeClr val="bg1"/>
                </a:solidFill>
                <a:latin typeface="Abadi Extra Light" panose="020B020402010402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Il fournit des </a:t>
            </a:r>
            <a:r>
              <a:rPr lang="fr-FR" sz="2400" b="1" dirty="0">
                <a:solidFill>
                  <a:schemeClr val="bg1"/>
                </a:solidFill>
                <a:latin typeface="Abadi Extra Light" panose="020B0204020104020204" pitchFamily="34" charset="0"/>
              </a:rPr>
              <a:t>mécanismes de cryptage et d'authentification robustes</a:t>
            </a:r>
            <a:r>
              <a:rPr lang="fr-FR" sz="2400" dirty="0">
                <a:solidFill>
                  <a:schemeClr val="bg1"/>
                </a:solidFill>
                <a:latin typeface="Abadi Extra Light" panose="020B0204020104020204" pitchFamily="34" charset="0"/>
              </a:rPr>
              <a:t>, ce qui en fait un choix populaire pour l'administration </a:t>
            </a:r>
            <a:r>
              <a:rPr lang="fr-FR" sz="2400" b="1" dirty="0">
                <a:solidFill>
                  <a:schemeClr val="bg1"/>
                </a:solidFill>
                <a:latin typeface="Abadi Extra Light" panose="020B0204020104020204" pitchFamily="34" charset="0"/>
              </a:rPr>
              <a:t>distante</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sécurisée</a:t>
            </a:r>
            <a:r>
              <a:rPr lang="fr-FR" sz="2400" dirty="0">
                <a:solidFill>
                  <a:schemeClr val="bg1"/>
                </a:solidFill>
                <a:latin typeface="Abadi Extra Light" panose="020B020402010402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Abadi Extra Light" panose="020B0204020104020204" pitchFamily="34" charset="0"/>
              </a:rPr>
              <a:t>SSH est un </a:t>
            </a:r>
            <a:r>
              <a:rPr lang="fr-FR" sz="2400" b="1" dirty="0">
                <a:solidFill>
                  <a:schemeClr val="bg1"/>
                </a:solidFill>
                <a:latin typeface="Abadi Extra Light" panose="020B0204020104020204" pitchFamily="34" charset="0"/>
              </a:rPr>
              <a:t>prérequis</a:t>
            </a:r>
            <a:r>
              <a:rPr lang="fr-FR" sz="2400" dirty="0">
                <a:solidFill>
                  <a:schemeClr val="bg1"/>
                </a:solidFill>
                <a:latin typeface="Abadi Extra Light" panose="020B020402010402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377953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b="1" dirty="0">
              <a:solidFill>
                <a:srgbClr val="0070C0"/>
              </a:solidFill>
              <a:latin typeface="Abadi Extra Light" panose="020B020402010402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04/05/2024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Tree>
    <p:extLst>
      <p:ext uri="{BB962C8B-B14F-4D97-AF65-F5344CB8AC3E}">
        <p14:creationId xmlns:p14="http://schemas.microsoft.com/office/powerpoint/2010/main" val="37918878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3585</TotalTime>
  <Words>2355</Words>
  <Application>Microsoft Office PowerPoint</Application>
  <PresentationFormat>Grand écran</PresentationFormat>
  <Paragraphs>242</Paragraphs>
  <Slides>14</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Abadi Extra Light</vt:lpstr>
      <vt:lpstr>Aptos</vt:lpstr>
      <vt:lpstr>Aptos Display</vt:lpstr>
      <vt:lpstr>Arial</vt:lpstr>
      <vt:lpstr>Arial Black</vt:lpstr>
      <vt:lpstr>Söhne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9</cp:revision>
  <dcterms:created xsi:type="dcterms:W3CDTF">2024-05-01T07:24:43Z</dcterms:created>
  <dcterms:modified xsi:type="dcterms:W3CDTF">2024-05-05T00:11:43Z</dcterms:modified>
</cp:coreProperties>
</file>