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 Bold" panose="020B0604020202020204" charset="0"/>
      <p:regular r:id="rId20"/>
    </p:embeddedFont>
    <p:embeddedFont>
      <p:font typeface="Calistoga" panose="020B0604020202020204" charset="0"/>
      <p:regular r:id="rId21"/>
    </p:embeddedFont>
    <p:embeddedFont>
      <p:font typeface="Canva San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9094" y="0"/>
            <a:ext cx="18347094" cy="10287000"/>
          </a:xfrm>
          <a:custGeom>
            <a:avLst/>
            <a:gdLst/>
            <a:ahLst/>
            <a:cxnLst/>
            <a:rect l="l" t="t" r="r" b="b"/>
            <a:pathLst>
              <a:path w="18347094" h="9297499">
                <a:moveTo>
                  <a:pt x="0" y="0"/>
                </a:moveTo>
                <a:lnTo>
                  <a:pt x="18347094" y="0"/>
                </a:lnTo>
                <a:lnTo>
                  <a:pt x="18347094" y="9297499"/>
                </a:lnTo>
                <a:lnTo>
                  <a:pt x="0" y="9297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7129" b="-3377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498673" y="3455128"/>
            <a:ext cx="15264969" cy="2274320"/>
            <a:chOff x="0" y="0"/>
            <a:chExt cx="3753945" cy="5592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53945" cy="559299"/>
            </a:xfrm>
            <a:custGeom>
              <a:avLst/>
              <a:gdLst/>
              <a:ahLst/>
              <a:cxnLst/>
              <a:rect l="l" t="t" r="r" b="b"/>
              <a:pathLst>
                <a:path w="3753945" h="559299">
                  <a:moveTo>
                    <a:pt x="3550745" y="0"/>
                  </a:moveTo>
                  <a:cubicBezTo>
                    <a:pt x="3662969" y="0"/>
                    <a:pt x="3753945" y="125203"/>
                    <a:pt x="3753945" y="279649"/>
                  </a:cubicBezTo>
                  <a:cubicBezTo>
                    <a:pt x="3753945" y="434095"/>
                    <a:pt x="3662969" y="559299"/>
                    <a:pt x="3550745" y="559299"/>
                  </a:cubicBezTo>
                  <a:lnTo>
                    <a:pt x="203200" y="559299"/>
                  </a:lnTo>
                  <a:cubicBezTo>
                    <a:pt x="90976" y="559299"/>
                    <a:pt x="0" y="434095"/>
                    <a:pt x="0" y="279649"/>
                  </a:cubicBezTo>
                  <a:cubicBezTo>
                    <a:pt x="0" y="12520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53945" cy="597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07641">
            <a:off x="14628372" y="2117535"/>
            <a:ext cx="2221548" cy="1870140"/>
          </a:xfrm>
          <a:custGeom>
            <a:avLst/>
            <a:gdLst/>
            <a:ahLst/>
            <a:cxnLst/>
            <a:rect l="l" t="t" r="r" b="b"/>
            <a:pathLst>
              <a:path w="2221548" h="1870140">
                <a:moveTo>
                  <a:pt x="0" y="0"/>
                </a:moveTo>
                <a:lnTo>
                  <a:pt x="2221548" y="0"/>
                </a:lnTo>
                <a:lnTo>
                  <a:pt x="2221548" y="1870140"/>
                </a:lnTo>
                <a:lnTo>
                  <a:pt x="0" y="1870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30938" y="4760053"/>
            <a:ext cx="10658672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BY : Mohamed Hatem  |  Nour Emil  |  Omar EL Badry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98673" y="3283678"/>
            <a:ext cx="1407800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Causes of Death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389292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712099" y="8610702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260270"/>
            <a:ext cx="13955205" cy="84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Population Size and Mortality: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High death counts in populous countries are influenced more by population size than life expectancy.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Life Expectancy in Developed Countries: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Higher death counts from age-related diseases in developed nations like the US and Japan indicate longer life expectancies.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Non-Communicable Disease Prevalence: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prominence of NCDs reflects a global shift towards chronic conditions due to increased life expectancy.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Developing Countries and Healthcare: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High mortality rates in countries like Nigeria and Pakistan indicate challenges in healthcare infrastructure.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Neonatal Mortality: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Addressing neonatal health can significantly improve life expectancy in vulnerable regions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734184" y="1571769"/>
            <a:ext cx="2219844" cy="2826190"/>
          </a:xfrm>
          <a:custGeom>
            <a:avLst/>
            <a:gdLst/>
            <a:ahLst/>
            <a:cxnLst/>
            <a:rect l="l" t="t" r="r" b="b"/>
            <a:pathLst>
              <a:path w="2219844" h="2826190">
                <a:moveTo>
                  <a:pt x="0" y="0"/>
                </a:moveTo>
                <a:lnTo>
                  <a:pt x="2219844" y="0"/>
                </a:lnTo>
                <a:lnTo>
                  <a:pt x="2219844" y="2826191"/>
                </a:lnTo>
                <a:lnTo>
                  <a:pt x="0" y="28261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9"/>
          <p:cNvGrpSpPr/>
          <p:nvPr/>
        </p:nvGrpSpPr>
        <p:grpSpPr>
          <a:xfrm rot="-10800000">
            <a:off x="1532367" y="0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33697" y="1"/>
            <a:ext cx="827210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5080" y="1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37027" y="-31019"/>
            <a:ext cx="517576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389292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712099" y="8610702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74153"/>
            <a:ext cx="11240762" cy="728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Healthcare Focus:</a:t>
            </a:r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Cardiovascular health, cancer prevention, and respiratory care should be                         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prioritized to reduce global mortality rates.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Economic and Environmental Impact: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Improving healthcare systems and addressing environmental challenges 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(like air quality) could further boost life expectancy.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 Capita Death Rates:</a:t>
            </a:r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Future analysis should focus on per capita death rates for more accurate cross-</a:t>
            </a:r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country comparisons.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 rot="10800000">
            <a:off x="2417976" y="-2727870"/>
            <a:ext cx="16369028" cy="486796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00"/>
              </a:lnSpc>
            </a:pPr>
            <a:endParaRPr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166" y="1987514"/>
            <a:ext cx="6560578" cy="6311971"/>
          </a:xfrm>
          <a:prstGeom prst="rect">
            <a:avLst/>
          </a:prstGeom>
        </p:spPr>
      </p:pic>
      <p:grpSp>
        <p:nvGrpSpPr>
          <p:cNvPr id="14" name="Group 9"/>
          <p:cNvGrpSpPr/>
          <p:nvPr/>
        </p:nvGrpSpPr>
        <p:grpSpPr>
          <a:xfrm rot="-10800000">
            <a:off x="1527287" y="22860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28616" y="22861"/>
            <a:ext cx="972498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0160" y="22861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152400" y="42607"/>
            <a:ext cx="817144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Future Considerations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855" t="15189" r="12914" b="14423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8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98266"/>
            <a:ext cx="18288000" cy="9088734"/>
          </a:xfrm>
          <a:custGeom>
            <a:avLst/>
            <a:gdLst/>
            <a:ahLst/>
            <a:cxnLst/>
            <a:rect l="l" t="t" r="r" b="b"/>
            <a:pathLst>
              <a:path w="18288000" h="9088734">
                <a:moveTo>
                  <a:pt x="0" y="0"/>
                </a:moveTo>
                <a:lnTo>
                  <a:pt x="18288000" y="0"/>
                </a:lnTo>
                <a:lnTo>
                  <a:pt x="18288000" y="9088734"/>
                </a:lnTo>
                <a:lnTo>
                  <a:pt x="0" y="908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318" b="-8865"/>
            </a:stretch>
          </a:blipFill>
        </p:spPr>
      </p:sp>
      <p:grpSp>
        <p:nvGrpSpPr>
          <p:cNvPr id="10" name="Group 9"/>
          <p:cNvGrpSpPr/>
          <p:nvPr/>
        </p:nvGrpSpPr>
        <p:grpSpPr>
          <a:xfrm rot="-10800000">
            <a:off x="1537444" y="-1"/>
            <a:ext cx="16789327" cy="1063783"/>
            <a:chOff x="0" y="0"/>
            <a:chExt cx="1012092" cy="172161"/>
          </a:xfrm>
        </p:grpSpPr>
        <p:sp>
          <p:nvSpPr>
            <p:cNvPr id="11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2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3" name="Flowchart: Data 12"/>
          <p:cNvSpPr/>
          <p:nvPr/>
        </p:nvSpPr>
        <p:spPr>
          <a:xfrm>
            <a:off x="38777" y="0"/>
            <a:ext cx="8860273" cy="1063783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2057400" cy="1092713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04998" y="3147697"/>
            <a:ext cx="14078004" cy="417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THANK</a:t>
            </a:r>
          </a:p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YOU</a:t>
            </a:r>
          </a:p>
        </p:txBody>
      </p:sp>
      <p:sp>
        <p:nvSpPr>
          <p:cNvPr id="9" name="Freeform 9"/>
          <p:cNvSpPr/>
          <p:nvPr/>
        </p:nvSpPr>
        <p:spPr>
          <a:xfrm rot="-2700000">
            <a:off x="16448610" y="3588961"/>
            <a:ext cx="3077561" cy="3077561"/>
          </a:xfrm>
          <a:custGeom>
            <a:avLst/>
            <a:gdLst/>
            <a:ahLst/>
            <a:cxnLst/>
            <a:rect l="l" t="t" r="r" b="b"/>
            <a:pathLst>
              <a:path w="3077561" h="3077561">
                <a:moveTo>
                  <a:pt x="0" y="0"/>
                </a:moveTo>
                <a:lnTo>
                  <a:pt x="3077561" y="0"/>
                </a:lnTo>
                <a:lnTo>
                  <a:pt x="3077561" y="3077560"/>
                </a:lnTo>
                <a:lnTo>
                  <a:pt x="0" y="3077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8100000">
            <a:off x="-1238170" y="3604719"/>
            <a:ext cx="3077561" cy="3077561"/>
          </a:xfrm>
          <a:custGeom>
            <a:avLst/>
            <a:gdLst/>
            <a:ahLst/>
            <a:cxnLst/>
            <a:rect l="l" t="t" r="r" b="b"/>
            <a:pathLst>
              <a:path w="3077561" h="3077561">
                <a:moveTo>
                  <a:pt x="0" y="0"/>
                </a:moveTo>
                <a:lnTo>
                  <a:pt x="3077561" y="0"/>
                </a:lnTo>
                <a:lnTo>
                  <a:pt x="3077561" y="3077560"/>
                </a:lnTo>
                <a:lnTo>
                  <a:pt x="0" y="3077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9"/>
          <p:cNvGrpSpPr/>
          <p:nvPr/>
        </p:nvGrpSpPr>
        <p:grpSpPr>
          <a:xfrm rot="-10800000">
            <a:off x="1554977" y="0"/>
            <a:ext cx="16789327" cy="989498"/>
            <a:chOff x="0" y="0"/>
            <a:chExt cx="1012092" cy="172161"/>
          </a:xfrm>
        </p:grpSpPr>
        <p:sp>
          <p:nvSpPr>
            <p:cNvPr id="12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3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6" name="Flowchart: Data 15"/>
          <p:cNvSpPr/>
          <p:nvPr/>
        </p:nvSpPr>
        <p:spPr>
          <a:xfrm>
            <a:off x="59097" y="-26908"/>
            <a:ext cx="886027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320" y="-26908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384704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1" y="0"/>
                </a:lnTo>
                <a:lnTo>
                  <a:pt x="1296271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592610" y="8609628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3482" y="2036128"/>
            <a:ext cx="10911862" cy="559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analyze global death trends over three decades and uncover key insights through a dynamic dashboard.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Scope: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Countries Analyzed: 204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Deaths Recorded: 1 billion+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Deaths per Country: 7,740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Focus: 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Identifying the major causes of death and their variations across countries.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2650780" y="2340232"/>
            <a:ext cx="4978654" cy="4978654"/>
          </a:xfrm>
          <a:custGeom>
            <a:avLst/>
            <a:gdLst/>
            <a:ahLst/>
            <a:cxnLst/>
            <a:rect l="l" t="t" r="r" b="b"/>
            <a:pathLst>
              <a:path w="4978654" h="4978654">
                <a:moveTo>
                  <a:pt x="0" y="0"/>
                </a:moveTo>
                <a:lnTo>
                  <a:pt x="4978654" y="0"/>
                </a:lnTo>
                <a:lnTo>
                  <a:pt x="4978654" y="4978654"/>
                </a:lnTo>
                <a:lnTo>
                  <a:pt x="0" y="4978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9"/>
          <p:cNvGrpSpPr/>
          <p:nvPr/>
        </p:nvGrpSpPr>
        <p:grpSpPr>
          <a:xfrm rot="-10800000">
            <a:off x="1522207" y="-41675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23537" y="-41674"/>
            <a:ext cx="886027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" y="-41674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757375" y="-53968"/>
            <a:ext cx="494526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  <a:endParaRPr lang="en-US" sz="60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17685">
            <a:off x="611341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16397295" y="8609628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1768313" y="1620124"/>
            <a:ext cx="4239892" cy="8045133"/>
          </a:xfrm>
          <a:prstGeom prst="rect">
            <a:avLst/>
          </a:prstGeom>
          <a:solidFill>
            <a:srgbClr val="F5ACAC"/>
          </a:solid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1768313" y="2725699"/>
            <a:ext cx="4008036" cy="7147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Data loading and discovery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Data Cleaning and Transformation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 a line chart and heatmap (Bonus) to show the correlation between different causes of death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a simple model to predict total deaths in the future (Bonus)</a:t>
            </a:r>
          </a:p>
          <a:p>
            <a:pPr algn="l">
              <a:lnSpc>
                <a:spcPts val="3786"/>
              </a:lnSpc>
            </a:pPr>
            <a:endParaRPr lang="en-US" sz="270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58443" y="1558962"/>
            <a:ext cx="28596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id="15" name="AutoShape 15"/>
          <p:cNvSpPr/>
          <p:nvPr/>
        </p:nvSpPr>
        <p:spPr>
          <a:xfrm>
            <a:off x="12164983" y="1620124"/>
            <a:ext cx="4239892" cy="8045133"/>
          </a:xfrm>
          <a:prstGeom prst="rect">
            <a:avLst/>
          </a:prstGeom>
          <a:solidFill>
            <a:srgbClr val="F5ACAC"/>
          </a:solid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12164983" y="2725699"/>
            <a:ext cx="3963845" cy="7147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Transform data using Power Query to unpivot causes of death and put them into rows instead of columns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an interactive dashboard with different charts and slicers to drive informed data-driven decision-making</a:t>
            </a:r>
          </a:p>
          <a:p>
            <a:pPr algn="l">
              <a:lnSpc>
                <a:spcPts val="3786"/>
              </a:lnSpc>
            </a:pPr>
            <a:endParaRPr lang="en-US" sz="270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756200" y="1558962"/>
            <a:ext cx="30574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BI</a:t>
            </a:r>
          </a:p>
        </p:txBody>
      </p:sp>
      <p:sp>
        <p:nvSpPr>
          <p:cNvPr id="18" name="AutoShape 18"/>
          <p:cNvSpPr/>
          <p:nvPr/>
        </p:nvSpPr>
        <p:spPr>
          <a:xfrm>
            <a:off x="6852674" y="1620124"/>
            <a:ext cx="4239892" cy="8045133"/>
          </a:xfrm>
          <a:prstGeom prst="rect">
            <a:avLst/>
          </a:prstGeom>
          <a:solidFill>
            <a:srgbClr val="F5ACAC"/>
          </a:solid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9" name="TextBox 19"/>
          <p:cNvSpPr txBox="1"/>
          <p:nvPr/>
        </p:nvSpPr>
        <p:spPr>
          <a:xfrm>
            <a:off x="6852674" y="2725699"/>
            <a:ext cx="4239892" cy="667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 multiple informative Pivot Tables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informative Visualizations using the data</a:t>
            </a:r>
          </a:p>
          <a:p>
            <a:pPr marL="583873" lvl="1" indent="-291937" algn="l">
              <a:lnSpc>
                <a:spcPts val="3786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Created a dashboard with country selection, showing deaths over time and total deaths in the selected country. (Bonus)</a:t>
            </a:r>
          </a:p>
          <a:p>
            <a:pPr algn="l">
              <a:lnSpc>
                <a:spcPts val="3786"/>
              </a:lnSpc>
            </a:pPr>
            <a:endParaRPr lang="en-US" sz="270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542804" y="1558962"/>
            <a:ext cx="285963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Excel</a:t>
            </a:r>
          </a:p>
        </p:txBody>
      </p:sp>
      <p:grpSp>
        <p:nvGrpSpPr>
          <p:cNvPr id="21" name="Group 9"/>
          <p:cNvGrpSpPr/>
          <p:nvPr/>
        </p:nvGrpSpPr>
        <p:grpSpPr>
          <a:xfrm rot="-10800000">
            <a:off x="1557767" y="30680"/>
            <a:ext cx="16789327" cy="989498"/>
            <a:chOff x="0" y="0"/>
            <a:chExt cx="1012092" cy="172161"/>
          </a:xfrm>
        </p:grpSpPr>
        <p:sp>
          <p:nvSpPr>
            <p:cNvPr id="22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23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4" name="Flowchart: Data 23"/>
          <p:cNvSpPr/>
          <p:nvPr/>
        </p:nvSpPr>
        <p:spPr>
          <a:xfrm>
            <a:off x="59097" y="30681"/>
            <a:ext cx="886027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320" y="30681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33400" y="452"/>
            <a:ext cx="566479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6000" b="1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  <a:endParaRPr lang="en-US" sz="60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17685">
            <a:off x="603338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1" y="0"/>
                </a:lnTo>
                <a:lnTo>
                  <a:pt x="1296271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16317093" y="8609628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62000" y="2728590"/>
            <a:ext cx="10751928" cy="407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Period: </a:t>
            </a:r>
            <a:r>
              <a:rPr lang="en-US" sz="37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1990-2019</a:t>
            </a:r>
          </a:p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Trend:</a:t>
            </a:r>
            <a:r>
              <a:rPr lang="en-US" sz="37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steady increase in annual deaths, ranging from 45 to 55 million per year</a:t>
            </a:r>
            <a:r>
              <a:rPr lang="en-US" sz="3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Question: </a:t>
            </a:r>
            <a:r>
              <a:rPr lang="en-US" sz="37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have global deaths changed annually from 1990 to 2020?</a:t>
            </a:r>
          </a:p>
          <a:p>
            <a:pPr algn="l">
              <a:lnSpc>
                <a:spcPts val="5319"/>
              </a:lnSpc>
            </a:pPr>
            <a:endParaRPr lang="en-US" sz="37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545656" y="2728590"/>
            <a:ext cx="5578151" cy="4808586"/>
          </a:xfrm>
          <a:custGeom>
            <a:avLst/>
            <a:gdLst/>
            <a:ahLst/>
            <a:cxnLst/>
            <a:rect l="l" t="t" r="r" b="b"/>
            <a:pathLst>
              <a:path w="5578151" h="4808586">
                <a:moveTo>
                  <a:pt x="0" y="0"/>
                </a:moveTo>
                <a:lnTo>
                  <a:pt x="5578151" y="0"/>
                </a:lnTo>
                <a:lnTo>
                  <a:pt x="5578151" y="4808586"/>
                </a:lnTo>
                <a:lnTo>
                  <a:pt x="0" y="4808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22" r="-1722"/>
            </a:stretch>
          </a:blipFill>
        </p:spPr>
      </p:sp>
      <p:grpSp>
        <p:nvGrpSpPr>
          <p:cNvPr id="19" name="Group 9"/>
          <p:cNvGrpSpPr/>
          <p:nvPr/>
        </p:nvGrpSpPr>
        <p:grpSpPr>
          <a:xfrm rot="-10800000">
            <a:off x="1547507" y="67404"/>
            <a:ext cx="16789327" cy="989498"/>
            <a:chOff x="0" y="0"/>
            <a:chExt cx="1012092" cy="172161"/>
          </a:xfrm>
        </p:grpSpPr>
        <p:sp>
          <p:nvSpPr>
            <p:cNvPr id="20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21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2" name="Flowchart: Data 21"/>
          <p:cNvSpPr/>
          <p:nvPr/>
        </p:nvSpPr>
        <p:spPr>
          <a:xfrm>
            <a:off x="48837" y="67405"/>
            <a:ext cx="886027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60" y="67405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8357" y="38100"/>
            <a:ext cx="7408393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Global Death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397295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541868" y="8609628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29180" y="2159067"/>
            <a:ext cx="10280509" cy="582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5 Countries: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China: 265 million deaths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India: 238 million deaths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United States: 71 million deaths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Russia: 59 million deaths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Indonesia: 44 million deaths</a:t>
            </a:r>
          </a:p>
          <a:p>
            <a:pPr algn="l">
              <a:lnSpc>
                <a:spcPts val="4480"/>
              </a:lnSpc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 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Countries with large populations, such as China and India, contributed significantly to global death counts.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877" y="1409700"/>
            <a:ext cx="6628904" cy="7159832"/>
          </a:xfrm>
          <a:prstGeom prst="rect">
            <a:avLst/>
          </a:prstGeom>
        </p:spPr>
      </p:pic>
      <p:grpSp>
        <p:nvGrpSpPr>
          <p:cNvPr id="14" name="Group 9"/>
          <p:cNvGrpSpPr/>
          <p:nvPr/>
        </p:nvGrpSpPr>
        <p:grpSpPr>
          <a:xfrm rot="-10800000">
            <a:off x="1512047" y="6001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13377" y="6002"/>
            <a:ext cx="1034982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25400" y="6002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304800" y="-81718"/>
            <a:ext cx="9337422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Top Countries by Deaths </a:t>
            </a:r>
          </a:p>
          <a:p>
            <a:pPr algn="ctr">
              <a:lnSpc>
                <a:spcPts val="8400"/>
              </a:lnSpc>
            </a:pPr>
            <a:endParaRPr lang="en-US" sz="6000" dirty="0">
              <a:solidFill>
                <a:srgbClr val="FFFFFF"/>
              </a:solidFill>
              <a:latin typeface="Calistoga"/>
              <a:ea typeface="Calistoga"/>
              <a:cs typeface="Calistoga"/>
              <a:sym typeface="Calistog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17685">
            <a:off x="540798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1" y="0"/>
                </a:lnTo>
                <a:lnTo>
                  <a:pt x="1296271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16451468" y="8609628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1" y="0"/>
                </a:lnTo>
                <a:lnTo>
                  <a:pt x="1296271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99103"/>
            <a:ext cx="17259300" cy="728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Global comparison of death rates for a specific year.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global deaths from 1990 to 2019.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Death trends for a selected country over time.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Top countries for Alzheimer's disease mortality.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Countries with the highest death rates from Meningitis.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comparison of HIV/AIDS and Tuberculosis deaths globally.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Correlation between Diabetes Mellitus and Cardiovascular Diseases.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are Nutritional Deficiencies and Protein-Energy Malnutrition related?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chronic respiratory disease deaths relate to lower respiratory infection deaths?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 there a link between death rates from diarrheal diseases and malaria in areas with poor sanitation and healthcare?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the top 4 countries for alcohol use disorder deaths, do road injuries also account for many deaths?</a:t>
            </a:r>
          </a:p>
        </p:txBody>
      </p:sp>
      <p:sp>
        <p:nvSpPr>
          <p:cNvPr id="13" name="Freeform 13"/>
          <p:cNvSpPr/>
          <p:nvPr/>
        </p:nvSpPr>
        <p:spPr>
          <a:xfrm rot="-173552">
            <a:off x="14306716" y="1373331"/>
            <a:ext cx="2707634" cy="3447220"/>
          </a:xfrm>
          <a:custGeom>
            <a:avLst/>
            <a:gdLst/>
            <a:ahLst/>
            <a:cxnLst/>
            <a:rect l="l" t="t" r="r" b="b"/>
            <a:pathLst>
              <a:path w="2707634" h="3447220">
                <a:moveTo>
                  <a:pt x="0" y="0"/>
                </a:moveTo>
                <a:lnTo>
                  <a:pt x="2707634" y="0"/>
                </a:lnTo>
                <a:lnTo>
                  <a:pt x="2707634" y="3447219"/>
                </a:lnTo>
                <a:lnTo>
                  <a:pt x="0" y="3447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9"/>
          <p:cNvGrpSpPr/>
          <p:nvPr/>
        </p:nvGrpSpPr>
        <p:grpSpPr>
          <a:xfrm rot="-10800000">
            <a:off x="1552687" y="13492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54017" y="13493"/>
            <a:ext cx="1084258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" y="13493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152400" y="-47319"/>
            <a:ext cx="916168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 Key Analytical Questions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416732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594435" y="8610702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135761"/>
            <a:ext cx="10477761" cy="571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5 Causes:</a:t>
            </a:r>
          </a:p>
          <a:p>
            <a:pPr marL="777238" lvl="1" indent="-388619" algn="l">
              <a:lnSpc>
                <a:spcPts val="5039"/>
              </a:lnSpc>
              <a:buAutoNum type="arabicPeriod"/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Cardiovascular Diseases</a:t>
            </a:r>
          </a:p>
          <a:p>
            <a:pPr marL="777238" lvl="1" indent="-388619" algn="l">
              <a:lnSpc>
                <a:spcPts val="5039"/>
              </a:lnSpc>
              <a:buAutoNum type="arabicPeriod"/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Neoplasms</a:t>
            </a:r>
          </a:p>
          <a:p>
            <a:pPr marL="777238" lvl="1" indent="-388619" algn="l">
              <a:lnSpc>
                <a:spcPts val="5039"/>
              </a:lnSpc>
              <a:buAutoNum type="arabicPeriod"/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Chronic Respiratory Diseases</a:t>
            </a:r>
          </a:p>
          <a:p>
            <a:pPr marL="777238" lvl="1" indent="-388619" algn="l">
              <a:lnSpc>
                <a:spcPts val="5039"/>
              </a:lnSpc>
              <a:buAutoNum type="arabicPeriod"/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Lower Respiratory Infections</a:t>
            </a:r>
          </a:p>
          <a:p>
            <a:pPr marL="777238" lvl="1" indent="-388619" algn="l">
              <a:lnSpc>
                <a:spcPts val="5039"/>
              </a:lnSpc>
              <a:buAutoNum type="arabicPeriod"/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Neonatal Disorders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Cardiovascular diseases emerged as the leading cause of death globally.</a:t>
            </a:r>
          </a:p>
          <a:p>
            <a:pPr algn="ctr">
              <a:lnSpc>
                <a:spcPts val="5039"/>
              </a:lnSpc>
            </a:pPr>
            <a:endParaRPr lang="en-US" sz="35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1506461" y="1317420"/>
            <a:ext cx="6472776" cy="6472776"/>
          </a:xfrm>
          <a:custGeom>
            <a:avLst/>
            <a:gdLst/>
            <a:ahLst/>
            <a:cxnLst/>
            <a:rect l="l" t="t" r="r" b="b"/>
            <a:pathLst>
              <a:path w="6472776" h="6472776">
                <a:moveTo>
                  <a:pt x="0" y="0"/>
                </a:moveTo>
                <a:lnTo>
                  <a:pt x="6472776" y="0"/>
                </a:lnTo>
                <a:lnTo>
                  <a:pt x="6472776" y="6472776"/>
                </a:lnTo>
                <a:lnTo>
                  <a:pt x="0" y="64727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4" name="Group 9"/>
          <p:cNvGrpSpPr/>
          <p:nvPr/>
        </p:nvGrpSpPr>
        <p:grpSpPr>
          <a:xfrm rot="-10800000">
            <a:off x="1562847" y="2128"/>
            <a:ext cx="16789327" cy="989498"/>
            <a:chOff x="0" y="0"/>
            <a:chExt cx="1012092" cy="172161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6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7" name="Flowchart: Data 16"/>
          <p:cNvSpPr/>
          <p:nvPr/>
        </p:nvSpPr>
        <p:spPr>
          <a:xfrm>
            <a:off x="64177" y="2129"/>
            <a:ext cx="1045142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400" y="2129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-228600" y="-28277"/>
            <a:ext cx="8942607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Leading Causes of Death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611165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639900" y="8610702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59026" y="3793454"/>
            <a:ext cx="141699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901830" y="1446454"/>
            <a:ext cx="12982984" cy="798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HIV/AIDS vs. Tuberculosis: 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Analyzed death rates from both diseases, highlighting similarities in affected regions.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Diabetes Mellitus and Cardiovascular Diseases: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Investigated the correlation between high diabetes rates and cardiovascular-related deaths.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Nutritional Deficiencies and Protein-Energy Malnutrition: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Explored their connection in countries with high malnutrition rates.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Alcohol Use Disorders and Cirrhosis: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Examined regions with high alcohol-related deaths and their link to liver diseases.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Chronic Respiratory Diseases and Infections: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Assessed any relationships between chronic respiratory conditions and lower respiratory infections.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Diarrheal Diseases and Malaria: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Compared death rates in regions with poor healthcare infrastructure.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884815" y="1503604"/>
            <a:ext cx="4145554" cy="3112934"/>
          </a:xfrm>
          <a:custGeom>
            <a:avLst/>
            <a:gdLst/>
            <a:ahLst/>
            <a:cxnLst/>
            <a:rect l="l" t="t" r="r" b="b"/>
            <a:pathLst>
              <a:path w="4145554" h="3112934">
                <a:moveTo>
                  <a:pt x="0" y="0"/>
                </a:moveTo>
                <a:lnTo>
                  <a:pt x="4145554" y="0"/>
                </a:lnTo>
                <a:lnTo>
                  <a:pt x="4145554" y="3112934"/>
                </a:lnTo>
                <a:lnTo>
                  <a:pt x="0" y="3112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5" name="Group 9"/>
          <p:cNvGrpSpPr/>
          <p:nvPr/>
        </p:nvGrpSpPr>
        <p:grpSpPr>
          <a:xfrm rot="-10800000">
            <a:off x="1473273" y="2540"/>
            <a:ext cx="16789327" cy="989498"/>
            <a:chOff x="0" y="0"/>
            <a:chExt cx="1012092" cy="172161"/>
          </a:xfrm>
        </p:grpSpPr>
        <p:sp>
          <p:nvSpPr>
            <p:cNvPr id="16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7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8" name="Flowchart: Data 17"/>
          <p:cNvSpPr/>
          <p:nvPr/>
        </p:nvSpPr>
        <p:spPr>
          <a:xfrm>
            <a:off x="-25397" y="2541"/>
            <a:ext cx="9442010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64174" y="2541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-228600" y="-66889"/>
            <a:ext cx="805839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Comparative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6611165" y="8610165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817685">
            <a:off x="639900" y="8610702"/>
            <a:ext cx="1296270" cy="1296270"/>
          </a:xfrm>
          <a:custGeom>
            <a:avLst/>
            <a:gdLst/>
            <a:ahLst/>
            <a:cxnLst/>
            <a:rect l="l" t="t" r="r" b="b"/>
            <a:pathLst>
              <a:path w="1296270" h="1296270">
                <a:moveTo>
                  <a:pt x="0" y="0"/>
                </a:moveTo>
                <a:lnTo>
                  <a:pt x="1296270" y="0"/>
                </a:lnTo>
                <a:lnTo>
                  <a:pt x="1296270" y="1296270"/>
                </a:lnTo>
                <a:lnTo>
                  <a:pt x="0" y="129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59026" y="3793454"/>
            <a:ext cx="1416994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28700" y="1471839"/>
            <a:ext cx="10839532" cy="798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Population Size Impact: 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Larger populations, such as in China and India, naturally correlate with higher death counts.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Developed vs. Developing Nations: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Developed and developing nations are prominently in death statistics ex: US and Nigeria.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Non-communicable Diseases (NCDs): 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NCDs, especially cardiovascular diseases, were the primary causes of death.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Infant Mortality: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Neonatal disorders were a major cause of death, particularly in regions with insufficient healthcare.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Environmental Factors: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Respiratory diseases suggest an impact from environmental factors like air pollution.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162" y="1442973"/>
            <a:ext cx="7297897" cy="6773172"/>
          </a:xfrm>
          <a:prstGeom prst="rect">
            <a:avLst/>
          </a:prstGeom>
        </p:spPr>
      </p:pic>
      <p:grpSp>
        <p:nvGrpSpPr>
          <p:cNvPr id="15" name="Group 9"/>
          <p:cNvGrpSpPr/>
          <p:nvPr/>
        </p:nvGrpSpPr>
        <p:grpSpPr>
          <a:xfrm rot="-10800000">
            <a:off x="1562847" y="-1"/>
            <a:ext cx="16789327" cy="989498"/>
            <a:chOff x="0" y="0"/>
            <a:chExt cx="1012092" cy="172161"/>
          </a:xfrm>
        </p:grpSpPr>
        <p:sp>
          <p:nvSpPr>
            <p:cNvPr id="16" name="Freeform 10"/>
            <p:cNvSpPr/>
            <p:nvPr/>
          </p:nvSpPr>
          <p:spPr>
            <a:xfrm>
              <a:off x="0" y="0"/>
              <a:ext cx="1012092" cy="172161"/>
            </a:xfrm>
            <a:custGeom>
              <a:avLst/>
              <a:gdLst/>
              <a:ahLst/>
              <a:cxnLst/>
              <a:rect l="l" t="t" r="r" b="b"/>
              <a:pathLst>
                <a:path w="1012092" h="172161">
                  <a:moveTo>
                    <a:pt x="203200" y="0"/>
                  </a:moveTo>
                  <a:lnTo>
                    <a:pt x="808892" y="0"/>
                  </a:lnTo>
                  <a:lnTo>
                    <a:pt x="1012092" y="172161"/>
                  </a:lnTo>
                  <a:lnTo>
                    <a:pt x="0" y="17216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17" name="TextBox 11"/>
            <p:cNvSpPr txBox="1"/>
            <p:nvPr/>
          </p:nvSpPr>
          <p:spPr>
            <a:xfrm>
              <a:off x="127000" y="-38100"/>
              <a:ext cx="758092" cy="210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8" name="Flowchart: Data 17"/>
          <p:cNvSpPr/>
          <p:nvPr/>
        </p:nvSpPr>
        <p:spPr>
          <a:xfrm>
            <a:off x="64176" y="0"/>
            <a:ext cx="10527623" cy="1016406"/>
          </a:xfrm>
          <a:prstGeom prst="flowChartInputOutpu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400" y="0"/>
            <a:ext cx="2057400" cy="1016406"/>
          </a:xfrm>
          <a:prstGeom prst="rect">
            <a:avLst/>
          </a:prstGeom>
          <a:solidFill>
            <a:srgbClr val="A2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-28091" y="-43861"/>
            <a:ext cx="895091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Key Dashboard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814</Words>
  <Application>Microsoft Office PowerPoint</Application>
  <PresentationFormat>Custom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Canva Sans Bold</vt:lpstr>
      <vt:lpstr>Calistoga</vt:lpstr>
      <vt:lpstr>Arial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Red White Abstract Simple Presentation</dc:title>
  <cp:lastModifiedBy>Maher</cp:lastModifiedBy>
  <cp:revision>9</cp:revision>
  <dcterms:created xsi:type="dcterms:W3CDTF">2006-08-16T00:00:00Z</dcterms:created>
  <dcterms:modified xsi:type="dcterms:W3CDTF">2024-09-23T06:23:11Z</dcterms:modified>
  <dc:identifier>DAGRhmLWHu8</dc:identifier>
</cp:coreProperties>
</file>