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jpeg" ContentType="image/jpeg"/>
  <Override PartName="/ppt/media/media16.mp3" ContentType="audio/mp3"/>
  <Override PartName="/ppt/media/image8.jpeg" ContentType="image/jpeg"/>
  <Override PartName="/ppt/media/image10.jpeg" ContentType="image/jpeg"/>
  <Override PartName="/ppt/media/image17.png" ContentType="image/png"/>
  <Override PartName="/ppt/media/image4.jpeg" ContentType="image/jpeg"/>
  <Override PartName="/ppt/media/image14.jpeg" ContentType="image/jpeg"/>
  <Override PartName="/ppt/media/image1.wmf" ContentType="image/x-wmf"/>
  <Override PartName="/ppt/media/image2.wmf" ContentType="image/x-wmf"/>
  <Override PartName="/ppt/media/image3.jpeg" ContentType="image/jpeg"/>
  <Override PartName="/ppt/media/image5.jpeg" ContentType="image/jpeg"/>
  <Override PartName="/ppt/media/image6.jpeg" ContentType="image/jpeg"/>
  <Override PartName="/ppt/media/image9.jpeg" ContentType="image/jpeg"/>
  <Override PartName="/ppt/media/image11.jpeg" ContentType="image/jpeg"/>
  <Override PartName="/ppt/media/image15.gif" ContentType="image/gif"/>
  <Override PartName="/ppt/media/image7.jpeg" ContentType="image/jpeg"/>
  <Override PartName="/ppt/media/image12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0F0E43-5E90-4FEB-A9D4-550B3A500C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D3C102-B2BF-4EB7-9050-BAC297E5A0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236B62-DCE4-4728-9560-0425842930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B4730-E429-4479-A7D6-A6E8032CFB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3C3EDB-CC14-46C5-A501-71180DD35D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534158-4222-4C71-A465-F2CA799C9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D2DC0B-84B0-4A19-9D65-FF9DBF685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4D551A-8F4F-45D3-8533-A5C40A3A7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3830EB-047F-45CA-8989-19C7495B58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F2E99C-F956-492C-A69D-54A8A0F33B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415B42-50E8-42B5-9027-F0C82677BD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6AC55-7451-4D43-B920-864FF95CCA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1A7362-906A-46DF-8320-160C2553BD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5BE01D-B769-4E1D-9F87-C0012DAB1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BBCEBB-450C-4837-8B74-746864C82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1879B8-A7B0-4984-B563-E45669BC43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49AA22-35F7-4A5C-984C-0773283E1D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003E5-62D4-426F-B417-739C55163F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0F6B07-EC85-4FA2-976F-922619F222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64341D-20E5-4699-956B-9174997C9E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8E5A9B-A050-4807-90E2-0B453D0025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BDE9A7-7ADA-4F8C-A7B3-F60F9A7ADB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E4EAE6-C953-4519-A5F3-FC41F91995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27634-A263-4AFF-9466-DF346A921F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GB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B34571D-6B95-4639-B699-0DD5954AC70A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&lt;date/time&gt;</a:t>
            </a:r>
            <a:endParaRPr b="0" lang="en-GB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C944194-814B-46DB-892F-E618B7498DAE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audio" Target="../media/media16.mp3"/><Relationship Id="rId3" Type="http://schemas.microsoft.com/office/2007/relationships/media" Target="../media/media16.mp3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1882800"/>
            <a:ext cx="12191760" cy="207684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Faculty of Computers and Information</a:t>
            </a:r>
            <a:br>
              <a:rPr sz="3800"/>
            </a:b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Luxor University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322520"/>
            <a:ext cx="9143640" cy="57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Gill Sans MT"/>
              </a:rPr>
              <a:t>Artificial Intelligence Project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4" name="Picture 13" descr=""/>
          <p:cNvPicPr/>
          <p:nvPr/>
        </p:nvPicPr>
        <p:blipFill>
          <a:blip r:embed="rId1"/>
          <a:stretch/>
        </p:blipFill>
        <p:spPr>
          <a:xfrm>
            <a:off x="0" y="0"/>
            <a:ext cx="1441440" cy="147420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15" descr=""/>
          <p:cNvPicPr/>
          <p:nvPr/>
        </p:nvPicPr>
        <p:blipFill>
          <a:blip r:embed="rId2"/>
          <a:stretch/>
        </p:blipFill>
        <p:spPr>
          <a:xfrm>
            <a:off x="10750320" y="0"/>
            <a:ext cx="1441440" cy="14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Algorithms Used To Solve The Problem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Breadth-First Search (BFS)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Depth-First Search (DFS)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Uniform Cost Search (UCS)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262626"/>
                </a:solidFill>
                <a:latin typeface="Gill Sans MT"/>
              </a:rPr>
              <a:t>A Search (A-star)</a:t>
            </a: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*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Greedy Best-First Search (GBFS)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Algorithms</a:t>
            </a: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 Comparison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231280" y="2244600"/>
            <a:ext cx="7729200" cy="4470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ill Sans MT"/>
              </a:rPr>
              <a:t>1. Time Complexity: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O(b^d), where b is the branching factor, and d is the depth of the tree.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DFS: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O(b^m), where m is the maximum depth of the search tree.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UCS: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O(b^(C/ε)), where C is the cost of the optimal solution, and ε is the minimum step cost.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262626"/>
                </a:solidFill>
                <a:latin typeface="Gill Sans MT"/>
              </a:rPr>
              <a:t>A Search:</a:t>
            </a: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*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O(b^d),</a:t>
            </a: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Depends on the heuristic and goal cost (f(n)=h(n)+g(n)).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GBFS: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O(b^m), Depends on the heuristic (f(n)=h(n)).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262626"/>
                </a:solidFill>
                <a:latin typeface="Gill Sans MT"/>
              </a:rPr>
              <a:t>2. Space Complexity:</a:t>
            </a:r>
            <a:endParaRPr b="0" lang="en-US" sz="26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O(b^d), where b is the branching factor, and d is the depth of the shallowest goal.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DFS: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O(bm), where m is the maximum depth of the search tree.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UCS: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O(b^(C/ε)), where C is the cost of the optimal solution, and ε is the minimum step cost.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262626"/>
                </a:solidFill>
                <a:latin typeface="Gill Sans MT"/>
              </a:rPr>
              <a:t>A Search:</a:t>
            </a: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*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O(b^d), Depends on the heuristic; in the worst case, it can be exponential.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GBFS: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O(b^m).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Algorithms</a:t>
            </a: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 Comparison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231280" y="2244600"/>
            <a:ext cx="7729200" cy="447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262626"/>
                </a:solidFill>
                <a:latin typeface="Gill Sans MT"/>
              </a:rPr>
              <a:t>3. Optimality: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Finds the optimal solution if all step costs are identical.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DFS: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Does not guarantee optimality; it may find a solution that is not the shortest.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UCS: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Guarantees optimality as long as step costs are non-negative.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262626"/>
                </a:solidFill>
                <a:latin typeface="Gill Sans MT"/>
              </a:rPr>
              <a:t>A Search:</a:t>
            </a: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*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Guarantees optimality with an admissible heuristic.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GBFS: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Not guaranteed to be optimal.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262626"/>
                </a:solidFill>
                <a:latin typeface="Gill Sans MT"/>
              </a:rPr>
              <a:t>4. Completeness:</a:t>
            </a:r>
            <a:endParaRPr b="0" lang="en-US" sz="22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Complete if the branching factor is finite.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DFS: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Not complete; may get stuck in cycles.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UCS: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Complete if step costs are bounded away from zero.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262626"/>
                </a:solidFill>
                <a:latin typeface="Gill Sans MT"/>
              </a:rPr>
              <a:t>A Search:</a:t>
            </a: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*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Complete if the heuristic is admissible.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GBFS: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Not guaranteed to be complete.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1333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Project Execution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53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Represent you project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(Running, Code, Video/Screenshots, etc.)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Project</a:t>
            </a: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  Representation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1" name="Content Placeholder 1" descr=""/>
          <p:cNvPicPr/>
          <p:nvPr/>
        </p:nvPicPr>
        <p:blipFill>
          <a:blip r:embed="rId1"/>
          <a:stretch/>
        </p:blipFill>
        <p:spPr>
          <a:xfrm>
            <a:off x="4285800" y="2576880"/>
            <a:ext cx="3620160" cy="297756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2"/>
          <a:stretch/>
        </p:blipFill>
        <p:spPr>
          <a:xfrm>
            <a:off x="0" y="2576880"/>
            <a:ext cx="3953520" cy="30081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7" descr=""/>
          <p:cNvPicPr/>
          <p:nvPr/>
        </p:nvPicPr>
        <p:blipFill>
          <a:blip r:embed="rId3"/>
          <a:stretch/>
        </p:blipFill>
        <p:spPr>
          <a:xfrm>
            <a:off x="8068320" y="2576880"/>
            <a:ext cx="3626280" cy="28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Project</a:t>
            </a: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  Representation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5" name="Content Placeholder 3" descr=""/>
          <p:cNvPicPr/>
          <p:nvPr/>
        </p:nvPicPr>
        <p:blipFill>
          <a:blip r:embed="rId1"/>
          <a:stretch/>
        </p:blipFill>
        <p:spPr>
          <a:xfrm>
            <a:off x="8114400" y="2499840"/>
            <a:ext cx="3883320" cy="310176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2"/>
          <a:stretch/>
        </p:blipFill>
        <p:spPr>
          <a:xfrm>
            <a:off x="4209480" y="2499840"/>
            <a:ext cx="3883320" cy="310176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5" descr=""/>
          <p:cNvPicPr/>
          <p:nvPr/>
        </p:nvPicPr>
        <p:blipFill>
          <a:blip r:embed="rId3"/>
          <a:stretch/>
        </p:blipFill>
        <p:spPr>
          <a:xfrm>
            <a:off x="194040" y="2499840"/>
            <a:ext cx="3883320" cy="310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Project</a:t>
            </a: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  Representation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9" name="Content Placeholder 3" descr=""/>
          <p:cNvPicPr/>
          <p:nvPr/>
        </p:nvPicPr>
        <p:blipFill>
          <a:blip r:embed="rId1"/>
          <a:stretch/>
        </p:blipFill>
        <p:spPr>
          <a:xfrm>
            <a:off x="4047480" y="3472920"/>
            <a:ext cx="3823560" cy="21610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0" y="3857040"/>
            <a:ext cx="4047120" cy="13924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6" descr=""/>
          <p:cNvPicPr/>
          <p:nvPr/>
        </p:nvPicPr>
        <p:blipFill>
          <a:blip r:embed="rId3"/>
          <a:stretch/>
        </p:blipFill>
        <p:spPr>
          <a:xfrm>
            <a:off x="7773120" y="3472920"/>
            <a:ext cx="4281120" cy="20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Project</a:t>
            </a: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  Representation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-38520" y="3159000"/>
            <a:ext cx="4268160" cy="24102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4230360" y="3159000"/>
            <a:ext cx="3906720" cy="242928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5" descr=""/>
          <p:cNvPicPr/>
          <p:nvPr/>
        </p:nvPicPr>
        <p:blipFill>
          <a:blip r:embed="rId3"/>
          <a:stretch/>
        </p:blipFill>
        <p:spPr>
          <a:xfrm>
            <a:off x="8137080" y="3261240"/>
            <a:ext cx="3989880" cy="22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3399120" y="1283760"/>
            <a:ext cx="4876560" cy="34819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2520" y="5890680"/>
            <a:ext cx="487080" cy="487080"/>
          </a:xfrm>
          <a:prstGeom prst="rect">
            <a:avLst/>
          </a:prstGeom>
          <a:ln w="0">
            <a:noFill/>
          </a:ln>
        </p:spPr>
      </p:pic>
      <p:sp>
        <p:nvSpPr>
          <p:cNvPr id="128" name="TextBox 5"/>
          <p:cNvSpPr/>
          <p:nvPr/>
        </p:nvSpPr>
        <p:spPr>
          <a:xfrm>
            <a:off x="3962520" y="5042880"/>
            <a:ext cx="51444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Gill Sans MT"/>
              </a:rPr>
              <a:t>Thank You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6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HBO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62626"/>
                </a:solidFill>
                <a:latin typeface="Gill Sans MT"/>
              </a:rPr>
              <a:t>Mohamed Mostafa Ahmed Eltaieb</a:t>
            </a:r>
            <a:endParaRPr b="0" lang="en-US" sz="32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62626"/>
                </a:solidFill>
                <a:latin typeface="Gill Sans MT"/>
              </a:rPr>
              <a:t>Mohamed Khalid Mohamed</a:t>
            </a:r>
            <a:endParaRPr b="0" lang="en-US" sz="32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62626"/>
                </a:solidFill>
                <a:latin typeface="Gill Sans MT"/>
              </a:rPr>
              <a:t>Mohamed Elsayed Yousef</a:t>
            </a:r>
            <a:endParaRPr b="0" lang="en-US" sz="32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Agenda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ill Sans MT"/>
              </a:rPr>
              <a:t>Problem Formulation</a:t>
            </a:r>
            <a:endParaRPr b="0" lang="en-US" sz="2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ill Sans MT"/>
              </a:rPr>
              <a:t>AI Algorithms</a:t>
            </a:r>
            <a:endParaRPr b="0" lang="en-US" sz="2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ill Sans MT"/>
              </a:rPr>
              <a:t>Project Execution</a:t>
            </a:r>
            <a:endParaRPr b="0" lang="en-US" sz="2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1333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Problem Formulation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268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Problem Definition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Agent Specification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(PEAS 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Problem Formulation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(Start State, Goal State ,Search space, Actions, Path Cost)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Task Environment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Problem Definition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Problem: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Find the optimal path from the start (home) to the goal (school) in a maze.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Agent Specification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Performance Measure: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The efficiency of the algorithm in finding the shortest path from home to school.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Environment: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The maze with walls, open spaces, the start point (home), and the goal point (school).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Actuators: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The AI algorithms (BFS, DFS, UCS, A*, GBFS) that decide the next move in the maze.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Sensors: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Feedback from Keyboard and Mouse.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Problem Formulation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Start State: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The initial position of the agent in the maze (Home in the Top Left and the School in the Bottom Right).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Goal State: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The Home is connected with The School By a Line.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Search Space: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All possible states reachable from the start state.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Actions: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The possible moves (up, down, left, right) the agent can take in the maze.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Gill Sans MT"/>
              </a:rPr>
              <a:t>Path cost: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1 for each state (1 per action).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Task Environment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Gill Sans MT"/>
              </a:rPr>
              <a:t>Fully Observable: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The agent can perceive the entire maze and its current position.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Gill Sans MT"/>
              </a:rPr>
              <a:t>Deterministic: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The outcome of each action is certain.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Gill Sans MT"/>
              </a:rPr>
              <a:t>Static:</a:t>
            </a: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The maze does not change while the agent is deciding its moves.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Gill Sans MT"/>
              </a:rPr>
              <a:t>Discrete:</a:t>
            </a: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The possible positions in the maze and available actions are discrete.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Gill Sans MT"/>
              </a:rPr>
              <a:t>Single-Agent:</a:t>
            </a: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The focus is on the pathfinding agent.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1333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AI Algorithms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53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List The Algorithms Used To Solve The Problem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Comparison Between Used Algorithms In Solving The Problem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(Based on your running represent: Time, Space, Optimality, Completeness)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241</TotalTime>
  <Application>LibreOffice/7.3.7.2$Linux_X86_64 LibreOffice_project/30$Build-2</Application>
  <AppVersion>15.0000</AppVersion>
  <Words>708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2023-12-19T20:08:09Z</dcterms:created>
  <dc:creator>Mohamed  Fathy</dc:creator>
  <dc:description/>
  <dc:language>en-GB</dc:language>
  <cp:lastModifiedBy/>
  <dcterms:modified xsi:type="dcterms:W3CDTF">2023-12-24T17:16:41Z</dcterms:modified>
  <cp:revision>33</cp:revision>
  <dc:subject/>
  <dc:title>Faculty of Computers and Information Luxor University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</Properties>
</file>