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99" r:id="rId2"/>
    <p:sldId id="302" r:id="rId3"/>
    <p:sldId id="300" r:id="rId4"/>
    <p:sldId id="303" r:id="rId5"/>
    <p:sldId id="309" r:id="rId6"/>
    <p:sldId id="307" r:id="rId7"/>
    <p:sldId id="310" r:id="rId8"/>
    <p:sldId id="311" r:id="rId9"/>
    <p:sldId id="312" r:id="rId10"/>
    <p:sldId id="315" r:id="rId11"/>
    <p:sldId id="314" r:id="rId12"/>
    <p:sldId id="316" r:id="rId13"/>
    <p:sldId id="318" r:id="rId14"/>
    <p:sldId id="319" r:id="rId15"/>
    <p:sldId id="321" r:id="rId16"/>
    <p:sldId id="320" r:id="rId17"/>
    <p:sldId id="322" r:id="rId18"/>
    <p:sldId id="304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85E05-E828-4E94-A2F8-832D2F1BCDD0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9AC8A-EB2B-4C30-9E3D-7D83242EB6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91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A86B-9D80-41CD-9829-A7FFE56D436A}" type="datetime1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708-F1C6-480D-B637-C56E6E975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88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A168-75F4-4723-BF32-8806AA77DFA6}" type="datetime1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708-F1C6-480D-B637-C56E6E975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46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0A33-096C-4086-8FAE-849672ECB94D}" type="datetime1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708-F1C6-480D-B637-C56E6E975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57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BD9D-63CD-4919-B409-B16A8B1DB331}" type="datetime1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708-F1C6-480D-B637-C56E6E975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46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E98D-FD0B-4CFE-ADE7-F13DD45D7EC3}" type="datetime1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708-F1C6-480D-B637-C56E6E975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28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3913-2C17-471B-849E-75B68C3BD68A}" type="datetime1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708-F1C6-480D-B637-C56E6E975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45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7248-716C-4638-8CCD-FFF3B289E30D}" type="datetime1">
              <a:rPr lang="en-CA" smtClean="0"/>
              <a:t>2019-01-27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708-F1C6-480D-B637-C56E6E975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69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FEEE-26B1-498E-86C0-6E7C9D19C894}" type="datetime1">
              <a:rPr lang="en-CA" smtClean="0"/>
              <a:t>2019-01-27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708-F1C6-480D-B637-C56E6E975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76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C3D5-7305-4DE1-970C-711526F2393C}" type="datetime1">
              <a:rPr lang="en-CA" smtClean="0"/>
              <a:t>2019-01-27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708-F1C6-480D-B637-C56E6E975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36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D99A-746C-49B4-A607-EABBF4F8D3E3}" type="datetime1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708-F1C6-480D-B637-C56E6E975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05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3968-7C92-4168-B659-C9419E3A8C1D}" type="datetime1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708-F1C6-480D-B637-C56E6E975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8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7A55-6A73-4CB3-BCD2-5C2FD7B5A187}" type="datetime1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6B708-F1C6-480D-B637-C56E6E975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96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40764-0C32-234A-A26F-C3D51289E4F4}"/>
              </a:ext>
            </a:extLst>
          </p:cNvPr>
          <p:cNvSpPr>
            <a:spLocks noGrp="1"/>
          </p:cNvSpPr>
          <p:nvPr/>
        </p:nvSpPr>
        <p:spPr>
          <a:xfrm>
            <a:off x="0" y="1213104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Introduction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Goals and Requirements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Long term prediction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Short term predictions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Computation Complexity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Real-time Processing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Data Status</a:t>
            </a:r>
          </a:p>
        </p:txBody>
      </p:sp>
    </p:spTree>
    <p:extLst>
      <p:ext uri="{BB962C8B-B14F-4D97-AF65-F5344CB8AC3E}">
        <p14:creationId xmlns:p14="http://schemas.microsoft.com/office/powerpoint/2010/main" val="192047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6D059B-84C4-4745-A67C-EDE22A40A228}"/>
              </a:ext>
            </a:extLst>
          </p:cNvPr>
          <p:cNvSpPr>
            <a:spLocks noGrp="1"/>
          </p:cNvSpPr>
          <p:nvPr/>
        </p:nvSpPr>
        <p:spPr>
          <a:xfrm>
            <a:off x="0" y="1192669"/>
            <a:ext cx="417771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Linear Mode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Glucose Level is not linear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Kernel Mode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Increase Prediction Parameters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Window Size: 45 minutes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Predictive Interval: 25 minutes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03EEA-E035-438B-BFB4-B0F6E3D7D212}"/>
              </a:ext>
            </a:extLst>
          </p:cNvPr>
          <p:cNvSpPr txBox="1"/>
          <p:nvPr/>
        </p:nvSpPr>
        <p:spPr>
          <a:xfrm>
            <a:off x="0" y="575814"/>
            <a:ext cx="475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Support Vector Regression Model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DC9154A-4FDA-4AD4-8C21-992F0CCC2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98049"/>
            <a:ext cx="3657600" cy="2536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3B18B5-22B5-44FE-AD5F-E41396CE5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42358"/>
            <a:ext cx="370574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0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6D059B-84C4-4745-A67C-EDE22A40A228}"/>
              </a:ext>
            </a:extLst>
          </p:cNvPr>
          <p:cNvSpPr>
            <a:spLocks noGrp="1"/>
          </p:cNvSpPr>
          <p:nvPr/>
        </p:nvSpPr>
        <p:spPr>
          <a:xfrm>
            <a:off x="0" y="1192669"/>
            <a:ext cx="417771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Multiple of Decision Trees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03EEA-E035-438B-BFB4-B0F6E3D7D212}"/>
              </a:ext>
            </a:extLst>
          </p:cNvPr>
          <p:cNvSpPr txBox="1"/>
          <p:nvPr/>
        </p:nvSpPr>
        <p:spPr>
          <a:xfrm>
            <a:off x="0" y="575814"/>
            <a:ext cx="475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Random Forest Regression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732B81-7A6B-4AC2-8E58-72F3A9384592}"/>
              </a:ext>
            </a:extLst>
          </p:cNvPr>
          <p:cNvSpPr/>
          <p:nvPr/>
        </p:nvSpPr>
        <p:spPr>
          <a:xfrm>
            <a:off x="188751" y="5875138"/>
            <a:ext cx="66986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http://qetartu.blogspot.com/2016/12/applied-econometrics-statistical.html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9D5CF2-58A2-4D39-9116-5AAF661DB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94" y="1823466"/>
            <a:ext cx="3221561" cy="1885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029C6F-632B-4036-ADB4-6292A518F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046" y="3606937"/>
            <a:ext cx="3229637" cy="19818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2CBDCA-C43E-40FD-ABF6-1A34DCADF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683" y="1823466"/>
            <a:ext cx="3003781" cy="18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1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6D059B-84C4-4745-A67C-EDE22A40A228}"/>
              </a:ext>
            </a:extLst>
          </p:cNvPr>
          <p:cNvSpPr>
            <a:spLocks noGrp="1"/>
          </p:cNvSpPr>
          <p:nvPr/>
        </p:nvSpPr>
        <p:spPr>
          <a:xfrm>
            <a:off x="0" y="1192669"/>
            <a:ext cx="417771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Multiple of Decision Trees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Window Size: 45 minutes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Predictive Interval: 25 minutes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Too Good!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Overfitting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03EEA-E035-438B-BFB4-B0F6E3D7D212}"/>
              </a:ext>
            </a:extLst>
          </p:cNvPr>
          <p:cNvSpPr txBox="1"/>
          <p:nvPr/>
        </p:nvSpPr>
        <p:spPr>
          <a:xfrm>
            <a:off x="0" y="575814"/>
            <a:ext cx="475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Random Forest Regression Model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15E1CA-8721-499A-99B3-E6FB712E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77" y="1401057"/>
            <a:ext cx="3949023" cy="29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03EEA-E035-438B-BFB4-B0F6E3D7D212}"/>
              </a:ext>
            </a:extLst>
          </p:cNvPr>
          <p:cNvSpPr txBox="1"/>
          <p:nvPr/>
        </p:nvSpPr>
        <p:spPr>
          <a:xfrm>
            <a:off x="0" y="575814"/>
            <a:ext cx="475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Compare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09FA4-5B7B-49FD-8BEB-8CE029DA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0313"/>
            <a:ext cx="9144000" cy="37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2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03EEA-E035-438B-BFB4-B0F6E3D7D212}"/>
              </a:ext>
            </a:extLst>
          </p:cNvPr>
          <p:cNvSpPr txBox="1"/>
          <p:nvPr/>
        </p:nvSpPr>
        <p:spPr>
          <a:xfrm>
            <a:off x="0" y="575814"/>
            <a:ext cx="475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Overall Look - Conclusion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1ECC13-710E-4776-BA5D-BCE781142707}"/>
              </a:ext>
            </a:extLst>
          </p:cNvPr>
          <p:cNvSpPr>
            <a:spLocks noGrp="1"/>
          </p:cNvSpPr>
          <p:nvPr/>
        </p:nvSpPr>
        <p:spPr>
          <a:xfrm>
            <a:off x="0" y="1192669"/>
            <a:ext cx="870777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Random Forest Regression Too Good!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Overfitting Problem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Model Independencies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307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03EEA-E035-438B-BFB4-B0F6E3D7D212}"/>
              </a:ext>
            </a:extLst>
          </p:cNvPr>
          <p:cNvSpPr txBox="1"/>
          <p:nvPr/>
        </p:nvSpPr>
        <p:spPr>
          <a:xfrm>
            <a:off x="0" y="575814"/>
            <a:ext cx="475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Overall Look - Conclusion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1ECC13-710E-4776-BA5D-BCE781142707}"/>
              </a:ext>
            </a:extLst>
          </p:cNvPr>
          <p:cNvSpPr>
            <a:spLocks noGrp="1"/>
          </p:cNvSpPr>
          <p:nvPr/>
        </p:nvSpPr>
        <p:spPr>
          <a:xfrm>
            <a:off x="0" y="1192669"/>
            <a:ext cx="870777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Random Forest Regression Too Good!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Overfitting Problem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Model Independencies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 Time-Series Analysis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Autoregressive Model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55C04C-369C-468A-94D4-0F5BDCF7D4C7}"/>
                  </a:ext>
                </a:extLst>
              </p:cNvPr>
              <p:cNvSpPr txBox="1"/>
              <p:nvPr/>
            </p:nvSpPr>
            <p:spPr>
              <a:xfrm>
                <a:off x="1006679" y="4277962"/>
                <a:ext cx="30116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𝐺𝐿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𝐺𝐿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55C04C-369C-468A-94D4-0F5BDCF7D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79" y="4277962"/>
                <a:ext cx="3011648" cy="276999"/>
              </a:xfrm>
              <a:prstGeom prst="rect">
                <a:avLst/>
              </a:prstGeom>
              <a:blipFill>
                <a:blip r:embed="rId3"/>
                <a:stretch>
                  <a:fillRect l="-2632" t="-2222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D46339-53E4-43AA-AD76-5D0D0EEFAA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/>
          <a:stretch/>
        </p:blipFill>
        <p:spPr>
          <a:xfrm>
            <a:off x="4756558" y="1037479"/>
            <a:ext cx="4001246" cy="450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7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03EEA-E035-438B-BFB4-B0F6E3D7D212}"/>
              </a:ext>
            </a:extLst>
          </p:cNvPr>
          <p:cNvSpPr txBox="1"/>
          <p:nvPr/>
        </p:nvSpPr>
        <p:spPr>
          <a:xfrm>
            <a:off x="0" y="575814"/>
            <a:ext cx="475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Overall Look - Conclusion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1ECC13-710E-4776-BA5D-BCE781142707}"/>
              </a:ext>
            </a:extLst>
          </p:cNvPr>
          <p:cNvSpPr>
            <a:spLocks noGrp="1"/>
          </p:cNvSpPr>
          <p:nvPr/>
        </p:nvSpPr>
        <p:spPr>
          <a:xfrm>
            <a:off x="0" y="1192669"/>
            <a:ext cx="870777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Random Forest Regression Too Good!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Overfitting Problem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Model Independencies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 Time-Series Analysis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Autoregressive Model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EB0C0A-C046-4BD0-94FA-07DB51E50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5970" r="8912" b="6065"/>
          <a:stretch/>
        </p:blipFill>
        <p:spPr>
          <a:xfrm>
            <a:off x="3070370" y="1908440"/>
            <a:ext cx="5637402" cy="29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6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03EEA-E035-438B-BFB4-B0F6E3D7D212}"/>
              </a:ext>
            </a:extLst>
          </p:cNvPr>
          <p:cNvSpPr txBox="1"/>
          <p:nvPr/>
        </p:nvSpPr>
        <p:spPr>
          <a:xfrm>
            <a:off x="0" y="575814"/>
            <a:ext cx="475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Overall Look - Conclusion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1ECC13-710E-4776-BA5D-BCE781142707}"/>
              </a:ext>
            </a:extLst>
          </p:cNvPr>
          <p:cNvSpPr>
            <a:spLocks noGrp="1"/>
          </p:cNvSpPr>
          <p:nvPr/>
        </p:nvSpPr>
        <p:spPr>
          <a:xfrm>
            <a:off x="0" y="1192669"/>
            <a:ext cx="870777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Random Forest Regression Too Good!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Overfitting Problem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Model Independencies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 Time-Series Analysis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Autoregressive Model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Long Term Predictions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Neural Network: RNN, FFNN, LSTM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26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2659310" y="2475452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DRAFT SLIDES DESIGN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40764-0C32-234A-A26F-C3D51289E4F4}"/>
              </a:ext>
            </a:extLst>
          </p:cNvPr>
          <p:cNvSpPr>
            <a:spLocks noGrp="1"/>
          </p:cNvSpPr>
          <p:nvPr/>
        </p:nvSpPr>
        <p:spPr>
          <a:xfrm>
            <a:off x="0" y="1213104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94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6D059B-84C4-4745-A67C-EDE22A40A228}"/>
              </a:ext>
            </a:extLst>
          </p:cNvPr>
          <p:cNvSpPr>
            <a:spLocks noGrp="1"/>
          </p:cNvSpPr>
          <p:nvPr/>
        </p:nvSpPr>
        <p:spPr>
          <a:xfrm>
            <a:off x="0" y="1192669"/>
            <a:ext cx="417771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Prototype Model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Simple Linear Regression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Slide Window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Window Size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Predictive Interval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BEA4F6-5B4B-4714-9E66-989491ADCE3B}"/>
                  </a:ext>
                </a:extLst>
              </p:cNvPr>
              <p:cNvSpPr txBox="1"/>
              <p:nvPr/>
            </p:nvSpPr>
            <p:spPr>
              <a:xfrm>
                <a:off x="127633" y="2431070"/>
                <a:ext cx="31485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𝐺𝐿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BEA4F6-5B4B-4714-9E66-989491AD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3" y="2431070"/>
                <a:ext cx="3148530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1E158019-CC80-46FD-96F5-44B7C31BB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316" y="1953280"/>
            <a:ext cx="6031684" cy="32453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954505-EE88-4457-80E4-23FACA6F4B51}"/>
              </a:ext>
            </a:extLst>
          </p:cNvPr>
          <p:cNvSpPr txBox="1"/>
          <p:nvPr/>
        </p:nvSpPr>
        <p:spPr>
          <a:xfrm rot="3935154">
            <a:off x="4294579" y="3141085"/>
            <a:ext cx="712577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001E878-DC8F-4D07-8544-AF6D18C1E309}"/>
              </a:ext>
            </a:extLst>
          </p:cNvPr>
          <p:cNvSpPr/>
          <p:nvPr/>
        </p:nvSpPr>
        <p:spPr>
          <a:xfrm>
            <a:off x="4731390" y="3850547"/>
            <a:ext cx="176169" cy="1677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28932C-DD57-4144-88D7-4E0C3CA0D0B1}"/>
              </a:ext>
            </a:extLst>
          </p:cNvPr>
          <p:cNvCxnSpPr>
            <a:cxnSpLocks/>
          </p:cNvCxnSpPr>
          <p:nvPr/>
        </p:nvCxnSpPr>
        <p:spPr>
          <a:xfrm flipH="1">
            <a:off x="4731391" y="2708069"/>
            <a:ext cx="234894" cy="36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1DA09E-6086-46D2-9724-A4349035C67C}"/>
              </a:ext>
            </a:extLst>
          </p:cNvPr>
          <p:cNvSpPr txBox="1"/>
          <p:nvPr/>
        </p:nvSpPr>
        <p:spPr>
          <a:xfrm>
            <a:off x="4731390" y="2493643"/>
            <a:ext cx="1417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Slide Window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852983-CD5A-40B4-AA36-AC9B5A69F77C}"/>
              </a:ext>
            </a:extLst>
          </p:cNvPr>
          <p:cNvCxnSpPr>
            <a:cxnSpLocks/>
            <a:endCxn id="19" idx="1"/>
          </p:cNvCxnSpPr>
          <p:nvPr/>
        </p:nvCxnSpPr>
        <p:spPr>
          <a:xfrm flipH="1">
            <a:off x="4865248" y="3280227"/>
            <a:ext cx="319148" cy="6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3EB509-6588-4A45-8CEE-C3A0E73426BA}"/>
              </a:ext>
            </a:extLst>
          </p:cNvPr>
          <p:cNvSpPr txBox="1"/>
          <p:nvPr/>
        </p:nvSpPr>
        <p:spPr>
          <a:xfrm>
            <a:off x="4865248" y="3059513"/>
            <a:ext cx="1283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Predictive Interval</a:t>
            </a:r>
          </a:p>
        </p:txBody>
      </p:sp>
    </p:spTree>
    <p:extLst>
      <p:ext uri="{BB962C8B-B14F-4D97-AF65-F5344CB8AC3E}">
        <p14:creationId xmlns:p14="http://schemas.microsoft.com/office/powerpoint/2010/main" val="216140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40764-0C32-234A-A26F-C3D51289E4F4}"/>
              </a:ext>
            </a:extLst>
          </p:cNvPr>
          <p:cNvSpPr>
            <a:spLocks noGrp="1"/>
          </p:cNvSpPr>
          <p:nvPr/>
        </p:nvSpPr>
        <p:spPr>
          <a:xfrm>
            <a:off x="0" y="1213104"/>
            <a:ext cx="334720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Introduction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Goals and Requirements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Long/Short Term Prediction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Computation Complexity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Real-time Processing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Data Status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92556-6B1C-4DAD-9548-F916BD591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04" y="1410420"/>
            <a:ext cx="503034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3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254B7-3872-480F-ADCD-245B6940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DA0C0D-BBBE-446D-8625-BB8314FD6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48" y="1808847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D9C964-CFA4-4CC5-A8AD-8FB0D98B0483}"/>
              </a:ext>
            </a:extLst>
          </p:cNvPr>
          <p:cNvSpPr>
            <a:spLocks noGrp="1"/>
          </p:cNvSpPr>
          <p:nvPr/>
        </p:nvSpPr>
        <p:spPr>
          <a:xfrm>
            <a:off x="0" y="1192669"/>
            <a:ext cx="417771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Prediction Framework Architecture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Filtered Data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Normalization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trike="sngStrike" dirty="0"/>
              <a:t>Feature Selection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Predictive Model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Output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Error Calculations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DB2FF3-0B58-48BD-9501-9990E8F07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8" r="19369" b="3224"/>
          <a:stretch/>
        </p:blipFill>
        <p:spPr>
          <a:xfrm>
            <a:off x="4552015" y="692378"/>
            <a:ext cx="3677585" cy="5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5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6D059B-84C4-4745-A67C-EDE22A40A228}"/>
              </a:ext>
            </a:extLst>
          </p:cNvPr>
          <p:cNvSpPr>
            <a:spLocks noGrp="1"/>
          </p:cNvSpPr>
          <p:nvPr/>
        </p:nvSpPr>
        <p:spPr>
          <a:xfrm>
            <a:off x="0" y="1192669"/>
            <a:ext cx="417771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Simple Linear Regression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Slide Window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Window Size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Predictive Interval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8BF6FB-78F2-4E9A-A3BF-32493438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9" y="1806817"/>
            <a:ext cx="5847870" cy="32443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3AD2C5-A3D1-4894-86E9-5ADEC43763F8}"/>
              </a:ext>
            </a:extLst>
          </p:cNvPr>
          <p:cNvSpPr txBox="1"/>
          <p:nvPr/>
        </p:nvSpPr>
        <p:spPr>
          <a:xfrm>
            <a:off x="0" y="575814"/>
            <a:ext cx="3748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Prototype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C424EB-182A-49BE-9FFB-DF3F50B08983}"/>
                  </a:ext>
                </a:extLst>
              </p:cNvPr>
              <p:cNvSpPr txBox="1"/>
              <p:nvPr/>
            </p:nvSpPr>
            <p:spPr>
              <a:xfrm>
                <a:off x="694534" y="1769940"/>
                <a:ext cx="19043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𝐺𝐿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C424EB-182A-49BE-9FFB-DF3F50B08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34" y="1769940"/>
                <a:ext cx="1904301" cy="276999"/>
              </a:xfrm>
              <a:prstGeom prst="rect">
                <a:avLst/>
              </a:prstGeom>
              <a:blipFill>
                <a:blip r:embed="rId4"/>
                <a:stretch>
                  <a:fillRect l="-4487" t="-217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37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6D059B-84C4-4745-A67C-EDE22A40A228}"/>
              </a:ext>
            </a:extLst>
          </p:cNvPr>
          <p:cNvSpPr>
            <a:spLocks noGrp="1"/>
          </p:cNvSpPr>
          <p:nvPr/>
        </p:nvSpPr>
        <p:spPr>
          <a:xfrm>
            <a:off x="0" y="1192669"/>
            <a:ext cx="417771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Simple Linear Regression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Slide Window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Window Size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Predictive Interval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8BF6FB-78F2-4E9A-A3BF-32493438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9" y="1806817"/>
            <a:ext cx="5847870" cy="32443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3AD2C5-A3D1-4894-86E9-5ADEC43763F8}"/>
              </a:ext>
            </a:extLst>
          </p:cNvPr>
          <p:cNvSpPr txBox="1"/>
          <p:nvPr/>
        </p:nvSpPr>
        <p:spPr>
          <a:xfrm>
            <a:off x="0" y="575814"/>
            <a:ext cx="3748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Prototype Model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57DC7D-0428-47CF-8396-A95131AD7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26" y="1233539"/>
            <a:ext cx="5810473" cy="38697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EB8074-F80F-480C-A623-E1A6EC10AC27}"/>
                  </a:ext>
                </a:extLst>
              </p:cNvPr>
              <p:cNvSpPr txBox="1"/>
              <p:nvPr/>
            </p:nvSpPr>
            <p:spPr>
              <a:xfrm>
                <a:off x="694534" y="1769940"/>
                <a:ext cx="19043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𝐺𝐿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EB8074-F80F-480C-A623-E1A6EC10A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34" y="1769940"/>
                <a:ext cx="1904301" cy="276999"/>
              </a:xfrm>
              <a:prstGeom prst="rect">
                <a:avLst/>
              </a:prstGeom>
              <a:blipFill>
                <a:blip r:embed="rId5"/>
                <a:stretch>
                  <a:fillRect l="-4487" t="-217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9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6D059B-84C4-4745-A67C-EDE22A40A228}"/>
              </a:ext>
            </a:extLst>
          </p:cNvPr>
          <p:cNvSpPr>
            <a:spLocks noGrp="1"/>
          </p:cNvSpPr>
          <p:nvPr/>
        </p:nvSpPr>
        <p:spPr>
          <a:xfrm>
            <a:off x="0" y="1192669"/>
            <a:ext cx="4177717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Simple Linear Regression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900" dirty="0"/>
              <a:t>Slide Window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900" dirty="0"/>
              <a:t>Window Size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900" dirty="0"/>
              <a:t>Predictive Interval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200" dirty="0"/>
              <a:t>How good is it?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900" dirty="0"/>
              <a:t>Traditional Accuracy </a:t>
            </a:r>
          </a:p>
          <a:p>
            <a:pPr lvl="2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300" dirty="0"/>
              <a:t>Accuracy = (1-MSE) = 98.9%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900" dirty="0"/>
              <a:t>Error Measurement Mechanisms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/>
              <a:t>Error Difference Square (EDS)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BEA4F6-5B4B-4714-9E66-989491ADCE3B}"/>
                  </a:ext>
                </a:extLst>
              </p:cNvPr>
              <p:cNvSpPr txBox="1"/>
              <p:nvPr/>
            </p:nvSpPr>
            <p:spPr>
              <a:xfrm>
                <a:off x="694534" y="1769940"/>
                <a:ext cx="19043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𝐺𝐿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BEA4F6-5B4B-4714-9E66-989491AD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34" y="1769940"/>
                <a:ext cx="1904301" cy="276999"/>
              </a:xfrm>
              <a:prstGeom prst="rect">
                <a:avLst/>
              </a:prstGeom>
              <a:blipFill>
                <a:blip r:embed="rId3"/>
                <a:stretch>
                  <a:fillRect l="-4487" t="-217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54C4A4-4120-49C6-B5DD-F3AB42588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19" y="3420953"/>
            <a:ext cx="4986947" cy="230487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DB6453-A2B3-422F-8DE8-D2A211B20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18" y="827301"/>
            <a:ext cx="4986948" cy="2297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403EEA-E035-438B-BFB4-B0F6E3D7D212}"/>
              </a:ext>
            </a:extLst>
          </p:cNvPr>
          <p:cNvSpPr txBox="1"/>
          <p:nvPr/>
        </p:nvSpPr>
        <p:spPr>
          <a:xfrm>
            <a:off x="0" y="575814"/>
            <a:ext cx="3748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Prototype Model</a:t>
            </a:r>
          </a:p>
        </p:txBody>
      </p:sp>
    </p:spTree>
    <p:extLst>
      <p:ext uri="{BB962C8B-B14F-4D97-AF65-F5344CB8AC3E}">
        <p14:creationId xmlns:p14="http://schemas.microsoft.com/office/powerpoint/2010/main" val="356006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6D059B-84C4-4745-A67C-EDE22A40A228}"/>
              </a:ext>
            </a:extLst>
          </p:cNvPr>
          <p:cNvSpPr>
            <a:spLocks noGrp="1"/>
          </p:cNvSpPr>
          <p:nvPr/>
        </p:nvSpPr>
        <p:spPr>
          <a:xfrm>
            <a:off x="0" y="1192669"/>
            <a:ext cx="4177717" cy="1986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5000" dirty="0"/>
              <a:t>Weighted Linear Regression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				</a:t>
            </a:r>
          </a:p>
          <a:p>
            <a:pPr marL="274320" lvl="1" indent="0" algn="ctr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03EEA-E035-438B-BFB4-B0F6E3D7D212}"/>
              </a:ext>
            </a:extLst>
          </p:cNvPr>
          <p:cNvSpPr txBox="1"/>
          <p:nvPr/>
        </p:nvSpPr>
        <p:spPr>
          <a:xfrm>
            <a:off x="0" y="575814"/>
            <a:ext cx="3748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Improve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1BB198-2C71-4F7F-A49A-C9B7C752B7A5}"/>
                  </a:ext>
                </a:extLst>
              </p:cNvPr>
              <p:cNvSpPr txBox="1"/>
              <p:nvPr/>
            </p:nvSpPr>
            <p:spPr>
              <a:xfrm>
                <a:off x="383360" y="2069814"/>
                <a:ext cx="2981359" cy="779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𝐺𝐿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1BB198-2C71-4F7F-A49A-C9B7C752B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60" y="2069814"/>
                <a:ext cx="2981359" cy="779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C285D2-3849-4918-9749-3A6906D17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93" y="751101"/>
            <a:ext cx="4263407" cy="27028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37865-6477-4846-8AAB-A6354D055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84" y="3551968"/>
            <a:ext cx="4177716" cy="211854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D3FE1A3-3168-4903-8B63-5FF88C33B709}"/>
              </a:ext>
            </a:extLst>
          </p:cNvPr>
          <p:cNvSpPr>
            <a:spLocks noGrp="1"/>
          </p:cNvSpPr>
          <p:nvPr/>
        </p:nvSpPr>
        <p:spPr>
          <a:xfrm>
            <a:off x="0" y="3453901"/>
            <a:ext cx="4177717" cy="1986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8000" dirty="0"/>
              <a:t>Compare to Prototype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7200" dirty="0"/>
              <a:t>Window Size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7200" dirty="0"/>
              <a:t>Predictive Interval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7200" dirty="0"/>
              <a:t>EDS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48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				</a:t>
            </a:r>
          </a:p>
          <a:p>
            <a:pPr marL="274320" lvl="1" indent="0" algn="ctr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9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6D059B-84C4-4745-A67C-EDE22A40A228}"/>
              </a:ext>
            </a:extLst>
          </p:cNvPr>
          <p:cNvSpPr>
            <a:spLocks noGrp="1"/>
          </p:cNvSpPr>
          <p:nvPr/>
        </p:nvSpPr>
        <p:spPr>
          <a:xfrm>
            <a:off x="0" y="1192669"/>
            <a:ext cx="417771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Linear Mode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03EEA-E035-438B-BFB4-B0F6E3D7D212}"/>
              </a:ext>
            </a:extLst>
          </p:cNvPr>
          <p:cNvSpPr txBox="1"/>
          <p:nvPr/>
        </p:nvSpPr>
        <p:spPr>
          <a:xfrm>
            <a:off x="0" y="575814"/>
            <a:ext cx="475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Support Vector Regression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FAD0E6-2248-4B89-BA02-40D3402C9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599" y="1846839"/>
            <a:ext cx="3924802" cy="2733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732B81-7A6B-4AC2-8E58-72F3A9384592}"/>
              </a:ext>
            </a:extLst>
          </p:cNvPr>
          <p:cNvSpPr/>
          <p:nvPr/>
        </p:nvSpPr>
        <p:spPr>
          <a:xfrm>
            <a:off x="188751" y="5875138"/>
            <a:ext cx="6698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https://www.researchgate.net/publication/320916953_Predicting_Top-of-Atmosphere_Thermal_Radiance_Using_MERRA-2_Atmospheric_Data_with_Deep_Learning/figures?lo=1</a:t>
            </a:r>
          </a:p>
        </p:txBody>
      </p:sp>
    </p:spTree>
    <p:extLst>
      <p:ext uri="{BB962C8B-B14F-4D97-AF65-F5344CB8AC3E}">
        <p14:creationId xmlns:p14="http://schemas.microsoft.com/office/powerpoint/2010/main" val="160545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663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Perpetua" panose="02020502060401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84709-D7CD-B34D-9B4F-B06E70AE2FF4}"/>
              </a:ext>
            </a:extLst>
          </p:cNvPr>
          <p:cNvSpPr>
            <a:spLocks noGrp="1"/>
          </p:cNvSpPr>
          <p:nvPr/>
        </p:nvSpPr>
        <p:spPr>
          <a:xfrm>
            <a:off x="0" y="76200"/>
            <a:ext cx="8229600" cy="67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Prediction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6D059B-84C4-4745-A67C-EDE22A40A228}"/>
              </a:ext>
            </a:extLst>
          </p:cNvPr>
          <p:cNvSpPr>
            <a:spLocks noGrp="1"/>
          </p:cNvSpPr>
          <p:nvPr/>
        </p:nvSpPr>
        <p:spPr>
          <a:xfrm>
            <a:off x="0" y="1192669"/>
            <a:ext cx="417771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Linear Mode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Glucose Level is not linear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Kernel Mode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03EEA-E035-438B-BFB4-B0F6E3D7D212}"/>
              </a:ext>
            </a:extLst>
          </p:cNvPr>
          <p:cNvSpPr txBox="1"/>
          <p:nvPr/>
        </p:nvSpPr>
        <p:spPr>
          <a:xfrm>
            <a:off x="0" y="575814"/>
            <a:ext cx="475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Support Vector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96441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3498</TotalTime>
  <Words>430</Words>
  <Application>Microsoft Office PowerPoint</Application>
  <PresentationFormat>On-screen Show (4:3)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Perpetua</vt:lpstr>
      <vt:lpstr>Wingdings</vt:lpstr>
      <vt:lpstr>Office Theme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Dick</dc:creator>
  <cp:lastModifiedBy>Mohamed Hozayen</cp:lastModifiedBy>
  <cp:revision>167</cp:revision>
  <dcterms:created xsi:type="dcterms:W3CDTF">2016-05-02T21:21:22Z</dcterms:created>
  <dcterms:modified xsi:type="dcterms:W3CDTF">2019-01-27T23:01:55Z</dcterms:modified>
</cp:coreProperties>
</file>