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5"/>
  </p:notesMasterIdLst>
  <p:sldIdLst>
    <p:sldId id="256" r:id="rId2"/>
    <p:sldId id="258" r:id="rId3"/>
    <p:sldId id="293" r:id="rId4"/>
    <p:sldId id="312" r:id="rId5"/>
    <p:sldId id="313" r:id="rId6"/>
    <p:sldId id="314" r:id="rId7"/>
    <p:sldId id="338" r:id="rId8"/>
    <p:sldId id="337" r:id="rId9"/>
    <p:sldId id="356" r:id="rId10"/>
    <p:sldId id="357" r:id="rId11"/>
    <p:sldId id="358" r:id="rId12"/>
    <p:sldId id="359" r:id="rId13"/>
    <p:sldId id="360" r:id="rId14"/>
    <p:sldId id="362" r:id="rId15"/>
    <p:sldId id="361" r:id="rId16"/>
    <p:sldId id="317" r:id="rId17"/>
    <p:sldId id="318" r:id="rId18"/>
    <p:sldId id="345" r:id="rId19"/>
    <p:sldId id="319" r:id="rId20"/>
    <p:sldId id="324" r:id="rId21"/>
    <p:sldId id="325" r:id="rId22"/>
    <p:sldId id="326" r:id="rId23"/>
    <p:sldId id="327" r:id="rId24"/>
    <p:sldId id="328" r:id="rId25"/>
    <p:sldId id="329" r:id="rId26"/>
    <p:sldId id="321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31" r:id="rId38"/>
    <p:sldId id="332" r:id="rId39"/>
    <p:sldId id="333" r:id="rId40"/>
    <p:sldId id="334" r:id="rId41"/>
    <p:sldId id="335" r:id="rId42"/>
    <p:sldId id="289" r:id="rId43"/>
    <p:sldId id="336" r:id="rId44"/>
  </p:sldIdLst>
  <p:sldSz cx="9144000" cy="5143500" type="screen16x9"/>
  <p:notesSz cx="6858000" cy="9144000"/>
  <p:embeddedFontLst>
    <p:embeddedFont>
      <p:font typeface="Anaheim" panose="020B0604020202020204" charset="0"/>
      <p:regular r:id="rId46"/>
    </p:embeddedFont>
    <p:embeddedFont>
      <p:font typeface="Cambria Math" panose="02040503050406030204" pitchFamily="18" charset="0"/>
      <p:regular r:id="rId47"/>
    </p:embeddedFont>
    <p:embeddedFont>
      <p:font typeface="Chakra Petch" panose="020B0604020202020204" charset="-34"/>
      <p:regular r:id="rId48"/>
      <p:bold r:id="rId49"/>
      <p:italic r:id="rId50"/>
      <p:boldItalic r:id="rId51"/>
    </p:embeddedFont>
    <p:embeddedFont>
      <p:font typeface="Chakra Petch Medium" panose="020B0604020202020204" charset="-34"/>
      <p:regular r:id="rId52"/>
      <p:bold r:id="rId53"/>
      <p:italic r:id="rId54"/>
      <p:boldItalic r:id="rId55"/>
    </p:embeddedFont>
    <p:embeddedFont>
      <p:font typeface="Fira Sans" panose="020B0503050000020004" pitchFamily="34" charset="0"/>
      <p:regular r:id="rId56"/>
      <p:bold r:id="rId57"/>
      <p:italic r:id="rId58"/>
      <p:boldItalic r:id="rId59"/>
    </p:embeddedFont>
    <p:embeddedFont>
      <p:font typeface="Nunito Light" pitchFamily="2" charset="0"/>
      <p:regular r:id="rId60"/>
      <p: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4B9CB4-4EBA-4144-9B77-83F608F003FC}">
  <a:tblStyle styleId="{CC4B9CB4-4EBA-4144-9B77-83F608F00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18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78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08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437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50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54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598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563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591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0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22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72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292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19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609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777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28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187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440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00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28e30e371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28e30e371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711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05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144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940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020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6593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773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61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8832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76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054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674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05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e30e371f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e30e371f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e30e371f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e30e371f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63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61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85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67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49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19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" name="Google Shape;10;p2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528800"/>
            <a:ext cx="404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47" y="3138900"/>
            <a:ext cx="404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549575" y="849450"/>
            <a:ext cx="2728800" cy="3444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14" name="Google Shape;14;p2"/>
          <p:cNvGrpSpPr/>
          <p:nvPr/>
        </p:nvGrpSpPr>
        <p:grpSpPr>
          <a:xfrm>
            <a:off x="1108425" y="121600"/>
            <a:ext cx="7837050" cy="3432725"/>
            <a:chOff x="1108425" y="121600"/>
            <a:chExt cx="7837050" cy="3432725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8721975" y="2759775"/>
              <a:ext cx="223500" cy="794550"/>
              <a:chOff x="8449700" y="3353100"/>
              <a:chExt cx="223500" cy="7945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108425" y="121600"/>
              <a:ext cx="963284" cy="223521"/>
              <a:chOff x="902591" y="160753"/>
              <a:chExt cx="1317581" cy="1452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91" name="Google Shape;591;p32"/>
          <p:cNvSpPr/>
          <p:nvPr/>
        </p:nvSpPr>
        <p:spPr>
          <a:xfrm flipH="1"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/>
          <p:nvPr/>
        </p:nvSpPr>
        <p:spPr>
          <a:xfrm flipH="1"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6" name="Google Shape;126;p9"/>
          <p:cNvSpPr/>
          <p:nvPr/>
        </p:nvSpPr>
        <p:spPr>
          <a:xfrm flipH="1"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865625" y="1455075"/>
            <a:ext cx="36345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865625" y="2540325"/>
            <a:ext cx="36345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>
            <a:spLocks noGrp="1"/>
          </p:cNvSpPr>
          <p:nvPr>
            <p:ph type="pic" idx="2"/>
          </p:nvPr>
        </p:nvSpPr>
        <p:spPr>
          <a:xfrm>
            <a:off x="5525650" y="1039800"/>
            <a:ext cx="2728800" cy="306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130" name="Google Shape;130;p9"/>
          <p:cNvGrpSpPr/>
          <p:nvPr/>
        </p:nvGrpSpPr>
        <p:grpSpPr>
          <a:xfrm>
            <a:off x="713223" y="117192"/>
            <a:ext cx="6752186" cy="4901467"/>
            <a:chOff x="713223" y="117192"/>
            <a:chExt cx="6752186" cy="4901467"/>
          </a:xfrm>
        </p:grpSpPr>
        <p:grpSp>
          <p:nvGrpSpPr>
            <p:cNvPr id="131" name="Google Shape;131;p9"/>
            <p:cNvGrpSpPr/>
            <p:nvPr/>
          </p:nvGrpSpPr>
          <p:grpSpPr>
            <a:xfrm rot="-5400000" flipH="1">
              <a:off x="6956384" y="-168333"/>
              <a:ext cx="223500" cy="794550"/>
              <a:chOff x="8449700" y="3353100"/>
              <a:chExt cx="223500" cy="794550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38" name="Google Shape;138;p9"/>
            <p:cNvGrpSpPr/>
            <p:nvPr/>
          </p:nvGrpSpPr>
          <p:grpSpPr>
            <a:xfrm flipH="1">
              <a:off x="713223" y="4795139"/>
              <a:ext cx="963284" cy="223521"/>
              <a:chOff x="902591" y="160753"/>
              <a:chExt cx="1317581" cy="145200"/>
            </a:xfrm>
          </p:grpSpPr>
          <p:sp>
            <p:nvSpPr>
              <p:cNvPr id="139" name="Google Shape;139;p9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2" name="Google Shape;172;p13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720000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"/>
          </p:nvPr>
        </p:nvSpPr>
        <p:spPr>
          <a:xfrm>
            <a:off x="3419271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3"/>
          </p:nvPr>
        </p:nvSpPr>
        <p:spPr>
          <a:xfrm>
            <a:off x="720000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4"/>
          </p:nvPr>
        </p:nvSpPr>
        <p:spPr>
          <a:xfrm>
            <a:off x="3419271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5"/>
          </p:nvPr>
        </p:nvSpPr>
        <p:spPr>
          <a:xfrm>
            <a:off x="6118549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6"/>
          </p:nvPr>
        </p:nvSpPr>
        <p:spPr>
          <a:xfrm>
            <a:off x="6118549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158300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2891104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2" y="1158300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1" y="2891104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0" y="1158300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0" y="2891104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6"/>
          </p:nvPr>
        </p:nvSpPr>
        <p:spPr>
          <a:xfrm>
            <a:off x="720000" y="167664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7"/>
          </p:nvPr>
        </p:nvSpPr>
        <p:spPr>
          <a:xfrm>
            <a:off x="3419271" y="167664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8"/>
          </p:nvPr>
        </p:nvSpPr>
        <p:spPr>
          <a:xfrm>
            <a:off x="6118550" y="167664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9"/>
          </p:nvPr>
        </p:nvSpPr>
        <p:spPr>
          <a:xfrm>
            <a:off x="720000" y="34093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20"/>
          </p:nvPr>
        </p:nvSpPr>
        <p:spPr>
          <a:xfrm>
            <a:off x="3419271" y="34093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21"/>
          </p:nvPr>
        </p:nvSpPr>
        <p:spPr>
          <a:xfrm>
            <a:off x="6118550" y="34093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grpSp>
        <p:nvGrpSpPr>
          <p:cNvPr id="192" name="Google Shape;192;p13"/>
          <p:cNvGrpSpPr/>
          <p:nvPr/>
        </p:nvGrpSpPr>
        <p:grpSpPr>
          <a:xfrm>
            <a:off x="30061" y="121600"/>
            <a:ext cx="8393937" cy="4902944"/>
            <a:chOff x="30061" y="121600"/>
            <a:chExt cx="8393937" cy="4902944"/>
          </a:xfrm>
        </p:grpSpPr>
        <p:grpSp>
          <p:nvGrpSpPr>
            <p:cNvPr id="193" name="Google Shape;193;p13"/>
            <p:cNvGrpSpPr/>
            <p:nvPr/>
          </p:nvGrpSpPr>
          <p:grpSpPr>
            <a:xfrm rot="5400000">
              <a:off x="7914973" y="4515519"/>
              <a:ext cx="223500" cy="794550"/>
              <a:chOff x="8449700" y="3353100"/>
              <a:chExt cx="223500" cy="794550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00" name="Google Shape;200;p13"/>
            <p:cNvGrpSpPr/>
            <p:nvPr/>
          </p:nvGrpSpPr>
          <p:grpSpPr>
            <a:xfrm>
              <a:off x="5803050" y="121600"/>
              <a:ext cx="963284" cy="223521"/>
              <a:chOff x="902591" y="160753"/>
              <a:chExt cx="1317581" cy="145200"/>
            </a:xfrm>
          </p:grpSpPr>
          <p:sp>
            <p:nvSpPr>
              <p:cNvPr id="201" name="Google Shape;201;p13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207" name="Google Shape;207;p13"/>
            <p:cNvSpPr/>
            <p:nvPr/>
          </p:nvSpPr>
          <p:spPr>
            <a:xfrm>
              <a:off x="30061" y="3561885"/>
              <a:ext cx="572400" cy="572400"/>
            </a:xfrm>
            <a:prstGeom prst="mathPlus">
              <a:avLst>
                <a:gd name="adj1" fmla="val 16413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5" name="Google Shape;305;p19"/>
          <p:cNvSpPr txBox="1">
            <a:spLocks noGrp="1"/>
          </p:cNvSpPr>
          <p:nvPr>
            <p:ph type="title"/>
          </p:nvPr>
        </p:nvSpPr>
        <p:spPr>
          <a:xfrm>
            <a:off x="4063150" y="1079950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subTitle" idx="1"/>
          </p:nvPr>
        </p:nvSpPr>
        <p:spPr>
          <a:xfrm>
            <a:off x="4063375" y="1715750"/>
            <a:ext cx="43674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19"/>
          <p:cNvSpPr>
            <a:spLocks noGrp="1"/>
          </p:cNvSpPr>
          <p:nvPr>
            <p:ph type="pic" idx="2"/>
          </p:nvPr>
        </p:nvSpPr>
        <p:spPr>
          <a:xfrm>
            <a:off x="891400" y="1039800"/>
            <a:ext cx="2728800" cy="306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309" name="Google Shape;309;p19"/>
          <p:cNvGrpSpPr/>
          <p:nvPr/>
        </p:nvGrpSpPr>
        <p:grpSpPr>
          <a:xfrm>
            <a:off x="713225" y="121600"/>
            <a:ext cx="8224635" cy="3432725"/>
            <a:chOff x="713225" y="121600"/>
            <a:chExt cx="8224635" cy="3432725"/>
          </a:xfrm>
        </p:grpSpPr>
        <p:grpSp>
          <p:nvGrpSpPr>
            <p:cNvPr id="310" name="Google Shape;310;p19"/>
            <p:cNvGrpSpPr/>
            <p:nvPr/>
          </p:nvGrpSpPr>
          <p:grpSpPr>
            <a:xfrm>
              <a:off x="8714360" y="2759775"/>
              <a:ext cx="223500" cy="794550"/>
              <a:chOff x="8449700" y="3353100"/>
              <a:chExt cx="223500" cy="794550"/>
            </a:xfrm>
          </p:grpSpPr>
          <p:sp>
            <p:nvSpPr>
              <p:cNvPr id="311" name="Google Shape;311;p19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17" name="Google Shape;317;p19"/>
            <p:cNvGrpSpPr/>
            <p:nvPr/>
          </p:nvGrpSpPr>
          <p:grpSpPr>
            <a:xfrm>
              <a:off x="713225" y="121600"/>
              <a:ext cx="963284" cy="223521"/>
              <a:chOff x="902591" y="160753"/>
              <a:chExt cx="1317581" cy="145200"/>
            </a:xfrm>
          </p:grpSpPr>
          <p:sp>
            <p:nvSpPr>
              <p:cNvPr id="318" name="Google Shape;318;p19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71" name="Google Shape;371;p22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2" name="Google Shape;37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subTitle" idx="1"/>
          </p:nvPr>
        </p:nvSpPr>
        <p:spPr>
          <a:xfrm>
            <a:off x="1386800" y="2995416"/>
            <a:ext cx="57201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2"/>
          </p:nvPr>
        </p:nvSpPr>
        <p:spPr>
          <a:xfrm>
            <a:off x="1386800" y="1622850"/>
            <a:ext cx="57201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2"/>
          <p:cNvGrpSpPr/>
          <p:nvPr/>
        </p:nvGrpSpPr>
        <p:grpSpPr>
          <a:xfrm>
            <a:off x="200516" y="1709107"/>
            <a:ext cx="8744543" cy="2473710"/>
            <a:chOff x="200516" y="1709107"/>
            <a:chExt cx="8744543" cy="2473710"/>
          </a:xfrm>
        </p:grpSpPr>
        <p:grpSp>
          <p:nvGrpSpPr>
            <p:cNvPr id="376" name="Google Shape;376;p22"/>
            <p:cNvGrpSpPr/>
            <p:nvPr/>
          </p:nvGrpSpPr>
          <p:grpSpPr>
            <a:xfrm flipH="1">
              <a:off x="8721559" y="3388267"/>
              <a:ext cx="223500" cy="794550"/>
              <a:chOff x="8449700" y="3353100"/>
              <a:chExt cx="223500" cy="794550"/>
            </a:xfrm>
          </p:grpSpPr>
          <p:sp>
            <p:nvSpPr>
              <p:cNvPr id="377" name="Google Shape;377;p22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79" name="Google Shape;379;p22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83" name="Google Shape;383;p22"/>
            <p:cNvGrpSpPr/>
            <p:nvPr/>
          </p:nvGrpSpPr>
          <p:grpSpPr>
            <a:xfrm rot="-5400000" flipH="1">
              <a:off x="-169365" y="2078989"/>
              <a:ext cx="963284" cy="223521"/>
              <a:chOff x="902591" y="160753"/>
              <a:chExt cx="1317581" cy="145200"/>
            </a:xfrm>
          </p:grpSpPr>
          <p:sp>
            <p:nvSpPr>
              <p:cNvPr id="384" name="Google Shape;384;p22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8" name="Google Shape;388;p22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5" name="Google Shape;415;p24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6" name="Google Shape;41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4"/>
          <p:cNvSpPr txBox="1">
            <a:spLocks noGrp="1"/>
          </p:cNvSpPr>
          <p:nvPr>
            <p:ph type="subTitle" idx="1"/>
          </p:nvPr>
        </p:nvSpPr>
        <p:spPr>
          <a:xfrm>
            <a:off x="3421950" y="2697310"/>
            <a:ext cx="23001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4"/>
          <p:cNvSpPr txBox="1">
            <a:spLocks noGrp="1"/>
          </p:cNvSpPr>
          <p:nvPr>
            <p:ph type="subTitle" idx="2"/>
          </p:nvPr>
        </p:nvSpPr>
        <p:spPr>
          <a:xfrm>
            <a:off x="762001" y="2697338"/>
            <a:ext cx="23001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4"/>
          <p:cNvSpPr txBox="1">
            <a:spLocks noGrp="1"/>
          </p:cNvSpPr>
          <p:nvPr>
            <p:ph type="subTitle" idx="3"/>
          </p:nvPr>
        </p:nvSpPr>
        <p:spPr>
          <a:xfrm>
            <a:off x="3421950" y="2238314"/>
            <a:ext cx="230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4"/>
          </p:nvPr>
        </p:nvSpPr>
        <p:spPr>
          <a:xfrm>
            <a:off x="762001" y="2238325"/>
            <a:ext cx="230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5"/>
          </p:nvPr>
        </p:nvSpPr>
        <p:spPr>
          <a:xfrm>
            <a:off x="6081899" y="2697300"/>
            <a:ext cx="23001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subTitle" idx="6"/>
          </p:nvPr>
        </p:nvSpPr>
        <p:spPr>
          <a:xfrm>
            <a:off x="6081899" y="2238324"/>
            <a:ext cx="230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grpSp>
        <p:nvGrpSpPr>
          <p:cNvPr id="423" name="Google Shape;423;p24"/>
          <p:cNvGrpSpPr/>
          <p:nvPr/>
        </p:nvGrpSpPr>
        <p:grpSpPr>
          <a:xfrm>
            <a:off x="207597" y="1325967"/>
            <a:ext cx="8223185" cy="3692692"/>
            <a:chOff x="207597" y="1325967"/>
            <a:chExt cx="8223185" cy="3692692"/>
          </a:xfrm>
        </p:grpSpPr>
        <p:grpSp>
          <p:nvGrpSpPr>
            <p:cNvPr id="424" name="Google Shape;424;p24"/>
            <p:cNvGrpSpPr/>
            <p:nvPr/>
          </p:nvGrpSpPr>
          <p:grpSpPr>
            <a:xfrm flipH="1">
              <a:off x="207597" y="1325967"/>
              <a:ext cx="223500" cy="794550"/>
              <a:chOff x="8449700" y="3353100"/>
              <a:chExt cx="223500" cy="794550"/>
            </a:xfrm>
          </p:grpSpPr>
          <p:sp>
            <p:nvSpPr>
              <p:cNvPr id="425" name="Google Shape;425;p24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31" name="Google Shape;431;p24"/>
            <p:cNvGrpSpPr/>
            <p:nvPr/>
          </p:nvGrpSpPr>
          <p:grpSpPr>
            <a:xfrm>
              <a:off x="7467498" y="4795139"/>
              <a:ext cx="963284" cy="223521"/>
              <a:chOff x="902591" y="160753"/>
              <a:chExt cx="1317581" cy="145200"/>
            </a:xfrm>
          </p:grpSpPr>
          <p:sp>
            <p:nvSpPr>
              <p:cNvPr id="432" name="Google Shape;432;p24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5" r:id="rId6"/>
    <p:sldLayoutId id="2147483668" r:id="rId7"/>
    <p:sldLayoutId id="2147483670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/>
          <p:nvPr/>
        </p:nvSpPr>
        <p:spPr>
          <a:xfrm>
            <a:off x="4753325" y="1001875"/>
            <a:ext cx="4007903" cy="3444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3" name="Google Shape;603;p36"/>
          <p:cNvSpPr txBox="1">
            <a:spLocks noGrp="1"/>
          </p:cNvSpPr>
          <p:nvPr>
            <p:ph type="ctrTitle"/>
          </p:nvPr>
        </p:nvSpPr>
        <p:spPr>
          <a:xfrm>
            <a:off x="713225" y="1528800"/>
            <a:ext cx="404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Divide and Conquer</a:t>
            </a:r>
          </a:p>
        </p:txBody>
      </p:sp>
      <p:sp>
        <p:nvSpPr>
          <p:cNvPr id="604" name="Google Shape;604;p36"/>
          <p:cNvSpPr txBox="1">
            <a:spLocks noGrp="1"/>
          </p:cNvSpPr>
          <p:nvPr>
            <p:ph type="subTitle" idx="1"/>
          </p:nvPr>
        </p:nvSpPr>
        <p:spPr>
          <a:xfrm>
            <a:off x="713247" y="3138900"/>
            <a:ext cx="40401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Algorithm Paradigm</a:t>
            </a: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Mohamed Hussein Abo El-Ela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ID: 224175</a:t>
            </a:r>
            <a:endParaRPr dirty="0"/>
          </a:p>
        </p:txBody>
      </p:sp>
      <p:sp>
        <p:nvSpPr>
          <p:cNvPr id="606" name="Google Shape;606;p36"/>
          <p:cNvSpPr/>
          <p:nvPr/>
        </p:nvSpPr>
        <p:spPr>
          <a:xfrm>
            <a:off x="3811012" y="389740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E40D6-E42C-343E-D5F7-D5EEB696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51" y="1528800"/>
            <a:ext cx="3673028" cy="24486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ct val="150000"/>
                  </a:lnSpc>
                </a:pP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T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(</a:t>
                </a: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n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+ n</a:t>
                </a:r>
                <a:b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</a:br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T(n)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</a:rPr>
                  <a:t>+ n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</a:t>
                </a:r>
                <a:r>
                  <a:rPr lang="en-US" dirty="0">
                    <a:solidFill>
                      <a:srgbClr val="FF0000"/>
                    </a:solidFill>
                  </a:rPr>
                  <a:t>4T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+ 2n </a:t>
                </a:r>
                <a:r>
                  <a:rPr lang="en-US" dirty="0">
                    <a:solidFill>
                      <a:schemeClr val="bg2"/>
                    </a:solidFill>
                  </a:rPr>
                  <a:t>+ n</a:t>
                </a:r>
              </a:p>
              <a:p>
                <a:pPr marL="0" lvl="0" indent="0">
                  <a:lnSpc>
                    <a:spcPct val="150000"/>
                  </a:lnSpc>
                </a:pPr>
                <a:endParaRPr lang="en-US" dirty="0">
                  <a:solidFill>
                    <a:schemeClr val="bg2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</a:pPr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	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</a:t>
                </a:r>
                <a:r>
                  <a:rPr lang="en" dirty="0">
                    <a:solidFill>
                      <a:schemeClr val="bg2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endParaRPr lang="en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05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ct val="150000"/>
                  </a:lnSpc>
                </a:pP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T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(</a:t>
                </a: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n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+ n</a:t>
                </a:r>
                <a:b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</a:br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T(n)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+ n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4</a:t>
                </a:r>
                <a:r>
                  <a:rPr lang="en-US" dirty="0">
                    <a:solidFill>
                      <a:srgbClr val="FF0000"/>
                    </a:solidFill>
                  </a:rPr>
                  <a:t>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</a:rPr>
                  <a:t>+ 2n + n</a:t>
                </a:r>
              </a:p>
              <a:p>
                <a:pPr marL="0" lvl="0" indent="0">
                  <a:lnSpc>
                    <a:spcPct val="150000"/>
                  </a:lnSpc>
                </a:pPr>
                <a:endParaRPr lang="en-US" dirty="0">
                  <a:solidFill>
                    <a:schemeClr val="bg2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</a:pPr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	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</a:t>
                </a:r>
                <a:r>
                  <a:rPr lang="en" dirty="0">
                    <a:solidFill>
                      <a:schemeClr val="bg2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= 2T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endParaRPr lang="en-US" b="0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endParaRPr lang="en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blipFill>
                <a:blip r:embed="rId4"/>
                <a:stretch>
                  <a:fillRect l="-7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6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ct val="150000"/>
                  </a:lnSpc>
                </a:pP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T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(</a:t>
                </a: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n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+ n</a:t>
                </a:r>
                <a:b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</a:br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T(n)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+ n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4T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+ 2n + n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4 (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latin typeface="KaTeX_Main"/>
                  </a:rPr>
                  <a:t>2T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) + 2n + n</a:t>
                </a:r>
              </a:p>
              <a:p>
                <a:pPr marL="0" lvl="0" indent="0">
                  <a:lnSpc>
                    <a:spcPct val="150000"/>
                  </a:lnSpc>
                </a:pPr>
                <a:endParaRPr lang="en-US" dirty="0">
                  <a:solidFill>
                    <a:schemeClr val="bg2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</a:pPr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	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</a:t>
                </a:r>
                <a:r>
                  <a:rPr lang="en" dirty="0">
                    <a:solidFill>
                      <a:schemeClr val="bg2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= 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latin typeface="KaTeX_Main"/>
                  </a:rPr>
                  <a:t>2T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US" b="0" dirty="0">
                    <a:solidFill>
                      <a:schemeClr val="bg2"/>
                    </a:solidFill>
                  </a:rPr>
                  <a:t>We Found Pattern!!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b="0" dirty="0">
                    <a:solidFill>
                      <a:schemeClr val="bg2"/>
                    </a:solidFill>
                  </a:rPr>
                  <a:t>Then Generalize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blipFill>
                <a:blip r:embed="rId4"/>
                <a:stretch>
                  <a:fillRect l="-721" b="-150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28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ct val="150000"/>
                  </a:lnSpc>
                </a:pP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T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(</a:t>
                </a: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n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+ n</a:t>
                </a:r>
                <a:b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</a:br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T(n)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+ n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4T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+ 2n + n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</a:t>
                </a:r>
                <a:r>
                  <a:rPr lang="en-US" dirty="0">
                    <a:solidFill>
                      <a:srgbClr val="FF0000"/>
                    </a:solidFill>
                  </a:rPr>
                  <a:t>4 (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latin typeface="KaTeX_Main"/>
                  </a:rPr>
                  <a:t>2T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:r>
                  <a:rPr lang="en-US" dirty="0">
                    <a:solidFill>
                      <a:schemeClr val="bg2"/>
                    </a:solidFill>
                  </a:rPr>
                  <a:t>+ 2n + n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Lets Simplify First: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</a:t>
                </a:r>
                <a:r>
                  <a:rPr lang="en-US" dirty="0">
                    <a:solidFill>
                      <a:srgbClr val="FF0000"/>
                    </a:solidFill>
                  </a:rPr>
                  <a:t>8 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</a:pPr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	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</a:t>
                </a:r>
                <a:r>
                  <a:rPr lang="en" dirty="0">
                    <a:solidFill>
                      <a:schemeClr val="bg2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= 2T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US" b="0" dirty="0">
                    <a:solidFill>
                      <a:schemeClr val="bg2"/>
                    </a:solidFill>
                  </a:rPr>
                  <a:t>We Found Pattern!!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b="0" dirty="0">
                    <a:solidFill>
                      <a:schemeClr val="bg2"/>
                    </a:solidFill>
                  </a:rPr>
                  <a:t>Then Generalize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blipFill>
                <a:blip r:embed="rId4"/>
                <a:stretch>
                  <a:fillRect l="-721" b="-150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1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ct val="150000"/>
                  </a:lnSpc>
                </a:pP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T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(</a:t>
                </a: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n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+ n</a:t>
                </a:r>
                <a:b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</a:br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T(n)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+ n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4T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+ 2n + n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4 (</a:t>
                </a:r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2T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) + 2n + n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Lets Simplify First: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8 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In general, after k iterations we get: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+ </a:t>
                </a:r>
                <a:r>
                  <a:rPr lang="en-US" dirty="0" err="1">
                    <a:solidFill>
                      <a:schemeClr val="bg2"/>
                    </a:solidFill>
                  </a:rPr>
                  <a:t>kn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</a:pPr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	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</a:t>
                </a:r>
                <a:r>
                  <a:rPr lang="en" dirty="0">
                    <a:solidFill>
                      <a:schemeClr val="bg2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= 2T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US" b="0" dirty="0">
                    <a:solidFill>
                      <a:schemeClr val="bg2"/>
                    </a:solidFill>
                  </a:rPr>
                  <a:t>We Found Pattern!!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b="0" dirty="0">
                    <a:solidFill>
                      <a:schemeClr val="bg2"/>
                    </a:solidFill>
                  </a:rPr>
                  <a:t>Then Generalize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blipFill>
                <a:blip r:embed="rId4"/>
                <a:stretch>
                  <a:fillRect l="-721" b="-150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07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Cont. Analytical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29108" y="1017725"/>
                <a:ext cx="7204305" cy="35400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+ </a:t>
                </a:r>
                <a:r>
                  <a:rPr lang="en-US" dirty="0" err="1">
                    <a:solidFill>
                      <a:schemeClr val="bg2"/>
                    </a:solidFill>
                  </a:rPr>
                  <a:t>kn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Now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= 1 </a:t>
                </a:r>
                <a:r>
                  <a:rPr lang="en-US" dirty="0"/>
                  <a:t>(reaching the base case), we have </a:t>
                </a:r>
                <a:r>
                  <a:rPr lang="en-US" b="1" dirty="0"/>
                  <a:t>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n</a:t>
                </a:r>
                <a:r>
                  <a:rPr lang="en-US" dirty="0"/>
                  <a:t>. Substituting this back in, we get: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</a:t>
                </a:r>
                <a:r>
                  <a:rPr lang="en-US" dirty="0" err="1">
                    <a:solidFill>
                      <a:schemeClr val="bg2"/>
                    </a:solidFill>
                  </a:rPr>
                  <a:t>nT</a:t>
                </a:r>
                <a:r>
                  <a:rPr lang="en-US" dirty="0">
                    <a:solidFill>
                      <a:schemeClr val="bg2"/>
                    </a:solidFill>
                  </a:rPr>
                  <a:t>(1)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n * n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/>
                  <a:t>Since T(1) is a constant, we can simplify this to:</a:t>
                </a:r>
              </a:p>
              <a:p>
                <a:pPr marL="0" lvl="0" indent="0">
                  <a:lnSpc>
                    <a:spcPct val="1500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T(n) = O (</a:t>
                </a:r>
                <a:r>
                  <a:rPr lang="en-US" b="1" i="1" dirty="0">
                    <a:solidFill>
                      <a:schemeClr val="bg2"/>
                    </a:solidFill>
                  </a:rPr>
                  <a:t>n log n</a:t>
                </a:r>
                <a:r>
                  <a:rPr lang="en-US" dirty="0">
                    <a:solidFill>
                      <a:schemeClr val="bg2"/>
                    </a:solidFill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So, the overall time complexity of </a:t>
                </a:r>
                <a:r>
                  <a:rPr lang="en-US" dirty="0" err="1"/>
                  <a:t>QuickSort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chemeClr val="bg2"/>
                    </a:solidFill>
                  </a:rPr>
                  <a:t>O (</a:t>
                </a:r>
                <a:r>
                  <a:rPr lang="en-US" b="1" i="1" dirty="0">
                    <a:solidFill>
                      <a:schemeClr val="bg2"/>
                    </a:solidFill>
                  </a:rPr>
                  <a:t>n log n</a:t>
                </a:r>
                <a:r>
                  <a:rPr lang="en-US" dirty="0">
                    <a:solidFill>
                      <a:schemeClr val="bg2"/>
                    </a:solidFill>
                  </a:rPr>
                  <a:t>) </a:t>
                </a:r>
                <a:r>
                  <a:rPr lang="en-US" dirty="0"/>
                  <a:t>on average and in the best case.</a:t>
                </a:r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	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29108" y="1017725"/>
                <a:ext cx="7204305" cy="3540098"/>
              </a:xfrm>
              <a:prstGeom prst="rect">
                <a:avLst/>
              </a:prstGeom>
              <a:blipFill>
                <a:blip r:embed="rId3"/>
                <a:stretch>
                  <a:fillRect l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16105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6"/>
          <p:cNvSpPr txBox="1">
            <a:spLocks noGrp="1"/>
          </p:cNvSpPr>
          <p:nvPr>
            <p:ph type="title"/>
          </p:nvPr>
        </p:nvSpPr>
        <p:spPr>
          <a:xfrm>
            <a:off x="-533135" y="2285400"/>
            <a:ext cx="102102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Play a Game!!!</a:t>
            </a:r>
            <a:endParaRPr dirty="0"/>
          </a:p>
        </p:txBody>
      </p:sp>
      <p:sp>
        <p:nvSpPr>
          <p:cNvPr id="858" name="Google Shape;858;p46"/>
          <p:cNvSpPr/>
          <p:nvPr/>
        </p:nvSpPr>
        <p:spPr>
          <a:xfrm>
            <a:off x="7147163" y="373640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858;p46">
            <a:extLst>
              <a:ext uri="{FF2B5EF4-FFF2-40B4-BE49-F238E27FC236}">
                <a16:creationId xmlns:a16="http://schemas.microsoft.com/office/drawing/2014/main" id="{0B366F69-5D7D-FACA-4128-280FAC9314EC}"/>
              </a:ext>
            </a:extLst>
          </p:cNvPr>
          <p:cNvSpPr/>
          <p:nvPr/>
        </p:nvSpPr>
        <p:spPr>
          <a:xfrm rot="1600179">
            <a:off x="1402037" y="92586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52542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369621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9CF4842E-E425-85FA-3AF0-C322739C413F}"/>
              </a:ext>
            </a:extLst>
          </p:cNvPr>
          <p:cNvCxnSpPr/>
          <p:nvPr/>
        </p:nvCxnSpPr>
        <p:spPr>
          <a:xfrm rot="10800000">
            <a:off x="1052421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644321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2327121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915177" y="238575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605156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4204235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894214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500472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6183272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775172" y="239501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7457972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8064230" y="239501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6464" y="487702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Unsorted Array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03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052420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735220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323276" y="351841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013255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612334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302313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908571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5913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183271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8660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472329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265;p69">
            <a:extLst>
              <a:ext uri="{FF2B5EF4-FFF2-40B4-BE49-F238E27FC236}">
                <a16:creationId xmlns:a16="http://schemas.microsoft.com/office/drawing/2014/main" id="{9BB8E127-6E04-DB41-0925-56BEE25E70B0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22035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052420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735220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323276" y="351841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013255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612334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302313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908571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5913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183271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8660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472329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265;p69">
            <a:extLst>
              <a:ext uri="{FF2B5EF4-FFF2-40B4-BE49-F238E27FC236}">
                <a16:creationId xmlns:a16="http://schemas.microsoft.com/office/drawing/2014/main" id="{8D47DECF-1CE3-F714-0F1A-9E21C8DF2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sp>
        <p:nvSpPr>
          <p:cNvPr id="29" name="Google Shape;1265;p69">
            <a:extLst>
              <a:ext uri="{FF2B5EF4-FFF2-40B4-BE49-F238E27FC236}">
                <a16:creationId xmlns:a16="http://schemas.microsoft.com/office/drawing/2014/main" id="{3D335A67-87EB-CED7-4DA4-0C0A7B6C0878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31DDE785-D7D7-C5A5-C08A-7746BF56610A}"/>
              </a:ext>
            </a:extLst>
          </p:cNvPr>
          <p:cNvSpPr/>
          <p:nvPr/>
        </p:nvSpPr>
        <p:spPr>
          <a:xfrm>
            <a:off x="7076762" y="114937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1" name="Google Shape;1139;p60">
            <a:extLst>
              <a:ext uri="{FF2B5EF4-FFF2-40B4-BE49-F238E27FC236}">
                <a16:creationId xmlns:a16="http://schemas.microsoft.com/office/drawing/2014/main" id="{FFF2C63E-96C3-A43E-46AC-D5B37493940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2" name="Google Shape;1265;p69">
            <a:extLst>
              <a:ext uri="{FF2B5EF4-FFF2-40B4-BE49-F238E27FC236}">
                <a16:creationId xmlns:a16="http://schemas.microsoft.com/office/drawing/2014/main" id="{9BB8E127-6E04-DB41-0925-56BEE25E70B0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64459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628" name="Google Shape;628;p38"/>
          <p:cNvSpPr txBox="1">
            <a:spLocks noGrp="1"/>
          </p:cNvSpPr>
          <p:nvPr>
            <p:ph type="title" idx="7"/>
          </p:nvPr>
        </p:nvSpPr>
        <p:spPr>
          <a:xfrm>
            <a:off x="1133577" y="1183444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29" name="Google Shape;629;p38"/>
          <p:cNvSpPr txBox="1">
            <a:spLocks noGrp="1"/>
          </p:cNvSpPr>
          <p:nvPr>
            <p:ph type="title" idx="8"/>
          </p:nvPr>
        </p:nvSpPr>
        <p:spPr>
          <a:xfrm>
            <a:off x="6853250" y="3117931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30" name="Google Shape;630;p38"/>
          <p:cNvSpPr txBox="1">
            <a:spLocks noGrp="1"/>
          </p:cNvSpPr>
          <p:nvPr>
            <p:ph type="title" idx="9"/>
          </p:nvPr>
        </p:nvSpPr>
        <p:spPr>
          <a:xfrm>
            <a:off x="6722288" y="1155803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32" name="Google Shape;632;p38"/>
          <p:cNvSpPr txBox="1">
            <a:spLocks noGrp="1"/>
          </p:cNvSpPr>
          <p:nvPr>
            <p:ph type="title" idx="14"/>
          </p:nvPr>
        </p:nvSpPr>
        <p:spPr>
          <a:xfrm>
            <a:off x="1133577" y="3006484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34" name="Google Shape;634;p38"/>
          <p:cNvSpPr txBox="1">
            <a:spLocks noGrp="1"/>
          </p:cNvSpPr>
          <p:nvPr>
            <p:ph type="subTitle" idx="16"/>
          </p:nvPr>
        </p:nvSpPr>
        <p:spPr>
          <a:xfrm>
            <a:off x="740167" y="1650112"/>
            <a:ext cx="2699278" cy="935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Divide and Conquer</a:t>
            </a:r>
            <a:endParaRPr dirty="0"/>
          </a:p>
        </p:txBody>
      </p:sp>
      <p:sp>
        <p:nvSpPr>
          <p:cNvPr id="635" name="Google Shape;635;p38"/>
          <p:cNvSpPr txBox="1">
            <a:spLocks noGrp="1"/>
          </p:cNvSpPr>
          <p:nvPr>
            <p:ph type="subTitle" idx="17"/>
          </p:nvPr>
        </p:nvSpPr>
        <p:spPr>
          <a:xfrm>
            <a:off x="6435200" y="18060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</a:t>
            </a:r>
            <a:endParaRPr dirty="0"/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18"/>
          </p:nvPr>
        </p:nvSpPr>
        <p:spPr>
          <a:xfrm>
            <a:off x="634940" y="3594424"/>
            <a:ext cx="26992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Analytical Analysis</a:t>
            </a:r>
            <a:endParaRPr dirty="0"/>
          </a:p>
        </p:txBody>
      </p:sp>
      <p:sp>
        <p:nvSpPr>
          <p:cNvPr id="637" name="Google Shape;637;p38"/>
          <p:cNvSpPr txBox="1">
            <a:spLocks noGrp="1"/>
          </p:cNvSpPr>
          <p:nvPr>
            <p:ph type="subTitle" idx="19"/>
          </p:nvPr>
        </p:nvSpPr>
        <p:spPr>
          <a:xfrm>
            <a:off x="6772526" y="3751531"/>
            <a:ext cx="302266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  <p:bldP spid="629" grpId="0"/>
      <p:bldP spid="630" grpId="0"/>
      <p:bldP spid="632" grpId="0"/>
      <p:bldP spid="634" grpId="0" build="p"/>
      <p:bldP spid="635" grpId="0" build="p"/>
      <p:bldP spid="636" grpId="0" build="p"/>
      <p:bldP spid="63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548647" y="3388247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No.</a:t>
            </a:r>
          </a:p>
          <a:p>
            <a:r>
              <a:rPr lang="en-US" sz="1400" dirty="0"/>
              <a:t>- Move to right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8" name="Google Shape;1139;p60">
            <a:extLst>
              <a:ext uri="{FF2B5EF4-FFF2-40B4-BE49-F238E27FC236}">
                <a16:creationId xmlns:a16="http://schemas.microsoft.com/office/drawing/2014/main" id="{0D28CE3C-7139-7313-F5A9-73356B9E0DE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7137267" y="114937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0" name="Google Shape;1265;p69">
            <a:extLst>
              <a:ext uri="{FF2B5EF4-FFF2-40B4-BE49-F238E27FC236}">
                <a16:creationId xmlns:a16="http://schemas.microsoft.com/office/drawing/2014/main" id="{72877E0B-4226-0071-F152-2D0AF6BCE739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014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1795241" y="3330484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No.</a:t>
            </a:r>
          </a:p>
          <a:p>
            <a:r>
              <a:rPr lang="en-US" sz="1400" dirty="0"/>
              <a:t>- Move to right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8" name="Google Shape;1139;p60">
            <a:extLst>
              <a:ext uri="{FF2B5EF4-FFF2-40B4-BE49-F238E27FC236}">
                <a16:creationId xmlns:a16="http://schemas.microsoft.com/office/drawing/2014/main" id="{0D28CE3C-7139-7313-F5A9-73356B9E0DE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6318369" y="11315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7006487" y="15619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7596301" y="11315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1" name="Google Shape;1265;p69">
            <a:extLst>
              <a:ext uri="{FF2B5EF4-FFF2-40B4-BE49-F238E27FC236}">
                <a16:creationId xmlns:a16="http://schemas.microsoft.com/office/drawing/2014/main" id="{D6FBB6C3-656E-331A-CE3A-76B1980435F3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47272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3146492" y="3330484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No.</a:t>
            </a:r>
          </a:p>
          <a:p>
            <a:r>
              <a:rPr lang="en-US" sz="1400" dirty="0"/>
              <a:t>- Move to right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8" name="Google Shape;1139;p60">
            <a:extLst>
              <a:ext uri="{FF2B5EF4-FFF2-40B4-BE49-F238E27FC236}">
                <a16:creationId xmlns:a16="http://schemas.microsoft.com/office/drawing/2014/main" id="{0D28CE3C-7139-7313-F5A9-73356B9E0DE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3667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20231" y="114937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265;p69">
            <a:extLst>
              <a:ext uri="{FF2B5EF4-FFF2-40B4-BE49-F238E27FC236}">
                <a16:creationId xmlns:a16="http://schemas.microsoft.com/office/drawing/2014/main" id="{1C82C225-417D-8EF8-71D5-511353BC6ACA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68097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4466670" y="3338048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Yes.</a:t>
            </a:r>
          </a:p>
          <a:p>
            <a:r>
              <a:rPr lang="en-US" sz="1400" dirty="0"/>
              <a:t>- Move to left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530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18145" y="114100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139;p60">
            <a:extLst>
              <a:ext uri="{FF2B5EF4-FFF2-40B4-BE49-F238E27FC236}">
                <a16:creationId xmlns:a16="http://schemas.microsoft.com/office/drawing/2014/main" id="{6C4CFAE7-48AF-ADDA-2D3F-2E636BD37A9E}"/>
              </a:ext>
            </a:extLst>
          </p:cNvPr>
          <p:cNvSpPr/>
          <p:nvPr/>
        </p:nvSpPr>
        <p:spPr>
          <a:xfrm>
            <a:off x="6992128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4" name="Google Shape;1265;p69">
            <a:extLst>
              <a:ext uri="{FF2B5EF4-FFF2-40B4-BE49-F238E27FC236}">
                <a16:creationId xmlns:a16="http://schemas.microsoft.com/office/drawing/2014/main" id="{2459F43D-43B9-0933-9773-4529CB3D9799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1920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5755006" y="3338048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Yes.</a:t>
            </a:r>
          </a:p>
          <a:p>
            <a:r>
              <a:rPr lang="en-US" sz="1400" dirty="0"/>
              <a:t>- Move to left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530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18145" y="114100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139;p60">
            <a:extLst>
              <a:ext uri="{FF2B5EF4-FFF2-40B4-BE49-F238E27FC236}">
                <a16:creationId xmlns:a16="http://schemas.microsoft.com/office/drawing/2014/main" id="{6C4CFAE7-48AF-ADDA-2D3F-2E636BD37A9E}"/>
              </a:ext>
            </a:extLst>
          </p:cNvPr>
          <p:cNvSpPr/>
          <p:nvPr/>
        </p:nvSpPr>
        <p:spPr>
          <a:xfrm>
            <a:off x="6322968" y="24288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8" name="Google Shape;1151;p60">
            <a:extLst>
              <a:ext uri="{FF2B5EF4-FFF2-40B4-BE49-F238E27FC236}">
                <a16:creationId xmlns:a16="http://schemas.microsoft.com/office/drawing/2014/main" id="{E09C8A0F-2D2A-5B5E-8651-081D71F60C31}"/>
              </a:ext>
            </a:extLst>
          </p:cNvPr>
          <p:cNvCxnSpPr/>
          <p:nvPr/>
        </p:nvCxnSpPr>
        <p:spPr>
          <a:xfrm rot="10800000">
            <a:off x="7006487" y="2833947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139;p60">
            <a:extLst>
              <a:ext uri="{FF2B5EF4-FFF2-40B4-BE49-F238E27FC236}">
                <a16:creationId xmlns:a16="http://schemas.microsoft.com/office/drawing/2014/main" id="{7BE4F050-52D1-5EA3-48E5-80DF07CA7F74}"/>
              </a:ext>
            </a:extLst>
          </p:cNvPr>
          <p:cNvSpPr/>
          <p:nvPr/>
        </p:nvSpPr>
        <p:spPr>
          <a:xfrm>
            <a:off x="7598387" y="24288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5" name="Google Shape;1265;p69">
            <a:extLst>
              <a:ext uri="{FF2B5EF4-FFF2-40B4-BE49-F238E27FC236}">
                <a16:creationId xmlns:a16="http://schemas.microsoft.com/office/drawing/2014/main" id="{2F9B2452-2D2E-5647-BE6F-9455C0FDB843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412952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6950526" y="3330484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Yes.</a:t>
            </a:r>
          </a:p>
          <a:p>
            <a:r>
              <a:rPr lang="en-US" sz="1400" dirty="0"/>
              <a:t>- Move to left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530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18145" y="114100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139;p60">
            <a:extLst>
              <a:ext uri="{FF2B5EF4-FFF2-40B4-BE49-F238E27FC236}">
                <a16:creationId xmlns:a16="http://schemas.microsoft.com/office/drawing/2014/main" id="{6C4CFAE7-48AF-ADDA-2D3F-2E636BD37A9E}"/>
              </a:ext>
            </a:extLst>
          </p:cNvPr>
          <p:cNvSpPr/>
          <p:nvPr/>
        </p:nvSpPr>
        <p:spPr>
          <a:xfrm>
            <a:off x="5275958" y="242341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8" name="Google Shape;1151;p60">
            <a:extLst>
              <a:ext uri="{FF2B5EF4-FFF2-40B4-BE49-F238E27FC236}">
                <a16:creationId xmlns:a16="http://schemas.microsoft.com/office/drawing/2014/main" id="{E09C8A0F-2D2A-5B5E-8651-081D71F60C31}"/>
              </a:ext>
            </a:extLst>
          </p:cNvPr>
          <p:cNvCxnSpPr/>
          <p:nvPr/>
        </p:nvCxnSpPr>
        <p:spPr>
          <a:xfrm rot="10800000">
            <a:off x="5959477" y="282851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139;p60">
            <a:extLst>
              <a:ext uri="{FF2B5EF4-FFF2-40B4-BE49-F238E27FC236}">
                <a16:creationId xmlns:a16="http://schemas.microsoft.com/office/drawing/2014/main" id="{7BE4F050-52D1-5EA3-48E5-80DF07CA7F74}"/>
              </a:ext>
            </a:extLst>
          </p:cNvPr>
          <p:cNvSpPr/>
          <p:nvPr/>
        </p:nvSpPr>
        <p:spPr>
          <a:xfrm>
            <a:off x="6551377" y="242341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5" name="Google Shape;1151;p60">
            <a:extLst>
              <a:ext uri="{FF2B5EF4-FFF2-40B4-BE49-F238E27FC236}">
                <a16:creationId xmlns:a16="http://schemas.microsoft.com/office/drawing/2014/main" id="{11C3B5B7-9BFD-C206-9DEE-16478E1E1939}"/>
              </a:ext>
            </a:extLst>
          </p:cNvPr>
          <p:cNvCxnSpPr/>
          <p:nvPr/>
        </p:nvCxnSpPr>
        <p:spPr>
          <a:xfrm rot="10800000">
            <a:off x="7237937" y="282851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139;p60">
            <a:extLst>
              <a:ext uri="{FF2B5EF4-FFF2-40B4-BE49-F238E27FC236}">
                <a16:creationId xmlns:a16="http://schemas.microsoft.com/office/drawing/2014/main" id="{72CFD996-8946-1E36-DAB5-79E6FE4C7544}"/>
              </a:ext>
            </a:extLst>
          </p:cNvPr>
          <p:cNvSpPr/>
          <p:nvPr/>
        </p:nvSpPr>
        <p:spPr>
          <a:xfrm>
            <a:off x="7844195" y="242341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7" name="Google Shape;1265;p69">
            <a:extLst>
              <a:ext uri="{FF2B5EF4-FFF2-40B4-BE49-F238E27FC236}">
                <a16:creationId xmlns:a16="http://schemas.microsoft.com/office/drawing/2014/main" id="{5903486E-74AE-FBE9-480E-691D2CBCD523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75744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797315" y="3538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4801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2072015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7548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361073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2256084" y="2894509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6783" y="3141402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1" name="Google Shape;1265;p69">
            <a:extLst>
              <a:ext uri="{FF2B5EF4-FFF2-40B4-BE49-F238E27FC236}">
                <a16:creationId xmlns:a16="http://schemas.microsoft.com/office/drawing/2014/main" id="{01885F7A-F3E9-62DA-609B-52EB81F87443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915162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/>
              <a:t>Sorting…</a:t>
            </a:r>
            <a:endParaRPr lang="en-US"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36948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704087" y="140883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33868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978787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46615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267845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sp>
        <p:nvSpPr>
          <p:cNvPr id="18" name="Google Shape;1139;p60">
            <a:extLst>
              <a:ext uri="{FF2B5EF4-FFF2-40B4-BE49-F238E27FC236}">
                <a16:creationId xmlns:a16="http://schemas.microsoft.com/office/drawing/2014/main" id="{1283A55E-0BB6-2508-3EBA-7C82FF50B80C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4" name="Google Shape;1151;p60">
            <a:extLst>
              <a:ext uri="{FF2B5EF4-FFF2-40B4-BE49-F238E27FC236}">
                <a16:creationId xmlns:a16="http://schemas.microsoft.com/office/drawing/2014/main" id="{16A4210C-8D9B-A6FC-5C40-41C358FD0A67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139;p60">
            <a:extLst>
              <a:ext uri="{FF2B5EF4-FFF2-40B4-BE49-F238E27FC236}">
                <a16:creationId xmlns:a16="http://schemas.microsoft.com/office/drawing/2014/main" id="{E3D56532-57F1-66E8-1B6C-7F5228768C52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9" name="Google Shape;1151;p60">
            <a:extLst>
              <a:ext uri="{FF2B5EF4-FFF2-40B4-BE49-F238E27FC236}">
                <a16:creationId xmlns:a16="http://schemas.microsoft.com/office/drawing/2014/main" id="{FE4E7E6A-EA7E-0302-7FCE-E28AE5ACA141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39;p60">
            <a:extLst>
              <a:ext uri="{FF2B5EF4-FFF2-40B4-BE49-F238E27FC236}">
                <a16:creationId xmlns:a16="http://schemas.microsoft.com/office/drawing/2014/main" id="{3840A159-58E0-17CA-5B2D-DC4CDDC79093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44" name="Google Shape;7291;p87">
            <a:extLst>
              <a:ext uri="{FF2B5EF4-FFF2-40B4-BE49-F238E27FC236}">
                <a16:creationId xmlns:a16="http://schemas.microsoft.com/office/drawing/2014/main" id="{96CF9423-DD57-B594-B775-9E10CA6563B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45" name="Google Shape;7292;p87">
              <a:extLst>
                <a:ext uri="{FF2B5EF4-FFF2-40B4-BE49-F238E27FC236}">
                  <a16:creationId xmlns:a16="http://schemas.microsoft.com/office/drawing/2014/main" id="{7ED8BCA0-748C-92EC-4154-D8E5959B8A29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93;p87">
              <a:extLst>
                <a:ext uri="{FF2B5EF4-FFF2-40B4-BE49-F238E27FC236}">
                  <a16:creationId xmlns:a16="http://schemas.microsoft.com/office/drawing/2014/main" id="{8260AB59-09A4-1C1D-D799-B7472FAA0142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94;p87">
              <a:extLst>
                <a:ext uri="{FF2B5EF4-FFF2-40B4-BE49-F238E27FC236}">
                  <a16:creationId xmlns:a16="http://schemas.microsoft.com/office/drawing/2014/main" id="{66D86D93-3697-563A-8CAC-BEF1EF0A8DBC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95;p87">
              <a:extLst>
                <a:ext uri="{FF2B5EF4-FFF2-40B4-BE49-F238E27FC236}">
                  <a16:creationId xmlns:a16="http://schemas.microsoft.com/office/drawing/2014/main" id="{879B3801-777A-5A6E-D38D-5A0FC150CCDF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265;p69">
            <a:extLst>
              <a:ext uri="{FF2B5EF4-FFF2-40B4-BE49-F238E27FC236}">
                <a16:creationId xmlns:a16="http://schemas.microsoft.com/office/drawing/2014/main" id="{E57F3D61-70B0-B011-B258-38EB40EDB964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267132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1362549" y="166546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978787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46615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267845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sp>
        <p:nvSpPr>
          <p:cNvPr id="2" name="Google Shape;1139;p60">
            <a:extLst>
              <a:ext uri="{FF2B5EF4-FFF2-40B4-BE49-F238E27FC236}">
                <a16:creationId xmlns:a16="http://schemas.microsoft.com/office/drawing/2014/main" id="{DC631884-258C-10DC-C588-1488EC51EF28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" name="Google Shape;1151;p60">
            <a:extLst>
              <a:ext uri="{FF2B5EF4-FFF2-40B4-BE49-F238E27FC236}">
                <a16:creationId xmlns:a16="http://schemas.microsoft.com/office/drawing/2014/main" id="{C5A6213C-163C-BC01-9BBC-79E46B0BA824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FCDF4441-36A5-0ADC-5CB4-37A3C883D194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D4FA212E-4D12-123D-B34E-D65D1EED431F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139;p60">
            <a:extLst>
              <a:ext uri="{FF2B5EF4-FFF2-40B4-BE49-F238E27FC236}">
                <a16:creationId xmlns:a16="http://schemas.microsoft.com/office/drawing/2014/main" id="{1DC5B848-6502-EA0F-DBCD-85EECF810E4D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7" name="Google Shape;7291;p87">
            <a:extLst>
              <a:ext uri="{FF2B5EF4-FFF2-40B4-BE49-F238E27FC236}">
                <a16:creationId xmlns:a16="http://schemas.microsoft.com/office/drawing/2014/main" id="{69B42171-C3A7-7D7F-EE18-15607EBE9AD0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8" name="Google Shape;7292;p87">
              <a:extLst>
                <a:ext uri="{FF2B5EF4-FFF2-40B4-BE49-F238E27FC236}">
                  <a16:creationId xmlns:a16="http://schemas.microsoft.com/office/drawing/2014/main" id="{AF256C8E-0200-0C1D-0C12-4E6780CB2D20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93;p87">
              <a:extLst>
                <a:ext uri="{FF2B5EF4-FFF2-40B4-BE49-F238E27FC236}">
                  <a16:creationId xmlns:a16="http://schemas.microsoft.com/office/drawing/2014/main" id="{6DEEBAAC-A7F3-2D66-BEA7-EC240D6F5CCA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4;p87">
              <a:extLst>
                <a:ext uri="{FF2B5EF4-FFF2-40B4-BE49-F238E27FC236}">
                  <a16:creationId xmlns:a16="http://schemas.microsoft.com/office/drawing/2014/main" id="{37CBB0BC-213B-5F51-AD67-4AD178FB2BB0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5;p87">
              <a:extLst>
                <a:ext uri="{FF2B5EF4-FFF2-40B4-BE49-F238E27FC236}">
                  <a16:creationId xmlns:a16="http://schemas.microsoft.com/office/drawing/2014/main" id="{ED2D5475-6C01-438D-C8E8-802D80300445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65;p69">
            <a:extLst>
              <a:ext uri="{FF2B5EF4-FFF2-40B4-BE49-F238E27FC236}">
                <a16:creationId xmlns:a16="http://schemas.microsoft.com/office/drawing/2014/main" id="{A4C9D4F1-31A0-C6F2-0AE8-1F45E3214954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102149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1362549" y="166546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978787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46615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267845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sp>
        <p:nvSpPr>
          <p:cNvPr id="2" name="Google Shape;1139;p60">
            <a:extLst>
              <a:ext uri="{FF2B5EF4-FFF2-40B4-BE49-F238E27FC236}">
                <a16:creationId xmlns:a16="http://schemas.microsoft.com/office/drawing/2014/main" id="{CC99585C-9E00-1262-FCF4-7132CF488F7F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" name="Google Shape;1151;p60">
            <a:extLst>
              <a:ext uri="{FF2B5EF4-FFF2-40B4-BE49-F238E27FC236}">
                <a16:creationId xmlns:a16="http://schemas.microsoft.com/office/drawing/2014/main" id="{628FE37A-0A11-0DBD-5F8C-7B6B6465CBA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534D3154-B223-81A7-EB46-1EC71B9EDF57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F288EE9D-23E2-889C-D6C7-06B4702B383D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139;p60">
            <a:extLst>
              <a:ext uri="{FF2B5EF4-FFF2-40B4-BE49-F238E27FC236}">
                <a16:creationId xmlns:a16="http://schemas.microsoft.com/office/drawing/2014/main" id="{BDC09674-3ACF-D0F4-C388-2A55201DC10E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7" name="Google Shape;7291;p87">
            <a:extLst>
              <a:ext uri="{FF2B5EF4-FFF2-40B4-BE49-F238E27FC236}">
                <a16:creationId xmlns:a16="http://schemas.microsoft.com/office/drawing/2014/main" id="{A243C38B-AAD4-672D-A4E6-3E286AA9B90C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8" name="Google Shape;7292;p87">
              <a:extLst>
                <a:ext uri="{FF2B5EF4-FFF2-40B4-BE49-F238E27FC236}">
                  <a16:creationId xmlns:a16="http://schemas.microsoft.com/office/drawing/2014/main" id="{61A5509A-DD51-DBB1-D4D7-E0A3A4010588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93;p87">
              <a:extLst>
                <a:ext uri="{FF2B5EF4-FFF2-40B4-BE49-F238E27FC236}">
                  <a16:creationId xmlns:a16="http://schemas.microsoft.com/office/drawing/2014/main" id="{3FC1DF8D-C218-D8B3-1211-5BACBD334FA2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4;p87">
              <a:extLst>
                <a:ext uri="{FF2B5EF4-FFF2-40B4-BE49-F238E27FC236}">
                  <a16:creationId xmlns:a16="http://schemas.microsoft.com/office/drawing/2014/main" id="{753AB366-57C2-10BA-5246-99ABA0F1D528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5;p87">
              <a:extLst>
                <a:ext uri="{FF2B5EF4-FFF2-40B4-BE49-F238E27FC236}">
                  <a16:creationId xmlns:a16="http://schemas.microsoft.com/office/drawing/2014/main" id="{F158DB31-99C0-8396-13B6-CE12E8703B04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65;p69">
            <a:extLst>
              <a:ext uri="{FF2B5EF4-FFF2-40B4-BE49-F238E27FC236}">
                <a16:creationId xmlns:a16="http://schemas.microsoft.com/office/drawing/2014/main" id="{501B122A-8798-FF1A-F2AA-CC500EEB5726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375553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73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701526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en-US" dirty="0"/>
              <a:t>Divide and Conquer is a powerful algorithmic paradigm that involves breaking down a problem into smaller, more manageable sub-problems.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Key idea involves around three steps: </a:t>
            </a:r>
            <a:r>
              <a:rPr lang="en-US" b="1" i="1" u="sng" dirty="0"/>
              <a:t>Divide</a:t>
            </a:r>
            <a:r>
              <a:rPr lang="en-US" dirty="0"/>
              <a:t>, </a:t>
            </a:r>
            <a:r>
              <a:rPr lang="en-US" b="1" i="1" u="sng" dirty="0"/>
              <a:t>Conquer</a:t>
            </a:r>
            <a:r>
              <a:rPr lang="en-US" dirty="0"/>
              <a:t> and </a:t>
            </a:r>
            <a:r>
              <a:rPr lang="en-US" b="1" i="1" u="sng" dirty="0"/>
              <a:t>Combine</a:t>
            </a:r>
          </a:p>
        </p:txBody>
      </p:sp>
      <p:sp>
        <p:nvSpPr>
          <p:cNvPr id="1758" name="Google Shape;1758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Divide and Conquer</a:t>
            </a:r>
            <a:endParaRPr dirty="0"/>
          </a:p>
        </p:txBody>
      </p:sp>
      <p:sp>
        <p:nvSpPr>
          <p:cNvPr id="1759" name="Google Shape;1759;p73"/>
          <p:cNvSpPr/>
          <p:nvPr/>
        </p:nvSpPr>
        <p:spPr>
          <a:xfrm>
            <a:off x="7022261" y="3135259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1362549" y="166546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012068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3717652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721501" y="140564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5129601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3F959F26-983B-9799-D1D0-AA66968871A0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4" name="Google Shape;1151;p60">
            <a:extLst>
              <a:ext uri="{FF2B5EF4-FFF2-40B4-BE49-F238E27FC236}">
                <a16:creationId xmlns:a16="http://schemas.microsoft.com/office/drawing/2014/main" id="{3EC2D70A-8490-50CC-15C8-8D544C08C12F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13560562-CBBB-666E-E2D2-73750ADEF7A0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7E491DD7-E275-FAF6-0A2E-4F84A80AB21B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A61DD72C-76A4-FFD4-0613-70208483593E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5C43FB28-9A71-45E4-CB5B-9B1BB7CECD39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155FF872-089B-6BB6-DF3F-DB011C89E460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F60D3FFF-D9F5-B92E-D681-6CB0A158EFE9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C268CB38-13F2-D1D2-A8D5-D665D8574C3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0198E542-A782-BD36-F3C6-2A9CC47CAC8E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F2602D5-0634-EB0B-E9E3-49DFE41065A4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28292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332726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012068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3717652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653384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5038700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4" name="Google Shape;1151;p60">
            <a:extLst>
              <a:ext uri="{FF2B5EF4-FFF2-40B4-BE49-F238E27FC236}">
                <a16:creationId xmlns:a16="http://schemas.microsoft.com/office/drawing/2014/main" id="{48FC1EE2-D389-F33D-C031-277FE32C9817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Starting…</a:t>
            </a:r>
          </a:p>
        </p:txBody>
      </p:sp>
    </p:spTree>
    <p:extLst>
      <p:ext uri="{BB962C8B-B14F-4D97-AF65-F5344CB8AC3E}">
        <p14:creationId xmlns:p14="http://schemas.microsoft.com/office/powerpoint/2010/main" val="3726904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2830066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4" name="Google Shape;1151;p60">
            <a:extLst>
              <a:ext uri="{FF2B5EF4-FFF2-40B4-BE49-F238E27FC236}">
                <a16:creationId xmlns:a16="http://schemas.microsoft.com/office/drawing/2014/main" id="{48FC1EE2-D389-F33D-C031-277FE32C9817}"/>
              </a:ext>
            </a:extLst>
          </p:cNvPr>
          <p:cNvCxnSpPr/>
          <p:nvPr/>
        </p:nvCxnSpPr>
        <p:spPr>
          <a:xfrm rot="10800000">
            <a:off x="3512866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4100922" y="114837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4790901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389980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</p:spTree>
    <p:extLst>
      <p:ext uri="{BB962C8B-B14F-4D97-AF65-F5344CB8AC3E}">
        <p14:creationId xmlns:p14="http://schemas.microsoft.com/office/powerpoint/2010/main" val="2943178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1365385" y="15627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4100922" y="114837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4790901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389980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</p:spTree>
    <p:extLst>
      <p:ext uri="{BB962C8B-B14F-4D97-AF65-F5344CB8AC3E}">
        <p14:creationId xmlns:p14="http://schemas.microsoft.com/office/powerpoint/2010/main" val="1725580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1365385" y="15627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4100922" y="114837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4790901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389980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  <p:sp>
        <p:nvSpPr>
          <p:cNvPr id="4" name="Google Shape;1265;p69">
            <a:extLst>
              <a:ext uri="{FF2B5EF4-FFF2-40B4-BE49-F238E27FC236}">
                <a16:creationId xmlns:a16="http://schemas.microsoft.com/office/drawing/2014/main" id="{A2002309-5388-E2DE-6DA4-94588AC586E4}"/>
              </a:ext>
            </a:extLst>
          </p:cNvPr>
          <p:cNvSpPr txBox="1">
            <a:spLocks/>
          </p:cNvSpPr>
          <p:nvPr/>
        </p:nvSpPr>
        <p:spPr>
          <a:xfrm>
            <a:off x="3786151" y="1867180"/>
            <a:ext cx="3452876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Already Sorted. Nothing Happens</a:t>
            </a:r>
          </a:p>
        </p:txBody>
      </p:sp>
    </p:spTree>
    <p:extLst>
      <p:ext uri="{BB962C8B-B14F-4D97-AF65-F5344CB8AC3E}">
        <p14:creationId xmlns:p14="http://schemas.microsoft.com/office/powerpoint/2010/main" val="2764121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1365385" y="15627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3186522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3901834" y="156271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6027934" y="11995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  <p:cxnSp>
        <p:nvCxnSpPr>
          <p:cNvPr id="14" name="Google Shape;1151;p60">
            <a:extLst>
              <a:ext uri="{FF2B5EF4-FFF2-40B4-BE49-F238E27FC236}">
                <a16:creationId xmlns:a16="http://schemas.microsoft.com/office/drawing/2014/main" id="{C2914418-52E3-802C-1677-7B32211191F5}"/>
              </a:ext>
            </a:extLst>
          </p:cNvPr>
          <p:cNvCxnSpPr/>
          <p:nvPr/>
        </p:nvCxnSpPr>
        <p:spPr>
          <a:xfrm rot="10800000">
            <a:off x="5436034" y="156954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7227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4493734" y="12213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3186522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3901834" y="156271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800946" y="121583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Sorted!!!</a:t>
            </a:r>
          </a:p>
        </p:txBody>
      </p:sp>
      <p:cxnSp>
        <p:nvCxnSpPr>
          <p:cNvPr id="14" name="Google Shape;1151;p60">
            <a:extLst>
              <a:ext uri="{FF2B5EF4-FFF2-40B4-BE49-F238E27FC236}">
                <a16:creationId xmlns:a16="http://schemas.microsoft.com/office/drawing/2014/main" id="{C2914418-52E3-802C-1677-7B32211191F5}"/>
              </a:ext>
            </a:extLst>
          </p:cNvPr>
          <p:cNvCxnSpPr/>
          <p:nvPr/>
        </p:nvCxnSpPr>
        <p:spPr>
          <a:xfrm rot="10800000">
            <a:off x="5176534" y="156271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5756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797315" y="3538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4801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2072015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7548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361073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2256084" y="2894509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6783" y="3141402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1" name="Google Shape;1265;p69">
            <a:extLst>
              <a:ext uri="{FF2B5EF4-FFF2-40B4-BE49-F238E27FC236}">
                <a16:creationId xmlns:a16="http://schemas.microsoft.com/office/drawing/2014/main" id="{01885F7A-F3E9-62DA-609B-52EB81F87443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915162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Sorted!!!</a:t>
            </a:r>
          </a:p>
        </p:txBody>
      </p:sp>
      <p:sp>
        <p:nvSpPr>
          <p:cNvPr id="18" name="Google Shape;1265;p69">
            <a:extLst>
              <a:ext uri="{FF2B5EF4-FFF2-40B4-BE49-F238E27FC236}">
                <a16:creationId xmlns:a16="http://schemas.microsoft.com/office/drawing/2014/main" id="{A58CEA58-33AA-557B-B877-57D327CE2215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316260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4043873" y="231363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797315" y="3538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4801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2072015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7548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361073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4196669" y="1862165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2256084" y="2894509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265;p69">
            <a:extLst>
              <a:ext uri="{FF2B5EF4-FFF2-40B4-BE49-F238E27FC236}">
                <a16:creationId xmlns:a16="http://schemas.microsoft.com/office/drawing/2014/main" id="{1ED5FE1F-B3BC-3F4F-1C68-2E6A7C666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6084" y="487617"/>
            <a:ext cx="5371994" cy="1285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Inserting the first Pivot into the Middle of the array…</a:t>
            </a:r>
            <a:endParaRPr dirty="0"/>
          </a:p>
        </p:txBody>
      </p:sp>
      <p:sp>
        <p:nvSpPr>
          <p:cNvPr id="39" name="Google Shape;1265;p69">
            <a:extLst>
              <a:ext uri="{FF2B5EF4-FFF2-40B4-BE49-F238E27FC236}">
                <a16:creationId xmlns:a16="http://schemas.microsoft.com/office/drawing/2014/main" id="{2C861D57-0303-BEAF-6B87-B2C044AB739F}"/>
              </a:ext>
            </a:extLst>
          </p:cNvPr>
          <p:cNvSpPr txBox="1">
            <a:spLocks/>
          </p:cNvSpPr>
          <p:nvPr/>
        </p:nvSpPr>
        <p:spPr>
          <a:xfrm>
            <a:off x="4406541" y="2099818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66024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4232635" y="354297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503126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6185926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773982" y="355346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463961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8063040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13853" y="35601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0966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1688553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3713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2977611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4385431" y="3091505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936332" y="2953697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872622" y="2915788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35EA2008-9CA4-B4FB-6558-6DA7BB09F7A2}"/>
              </a:ext>
            </a:extLst>
          </p:cNvPr>
          <p:cNvCxnSpPr/>
          <p:nvPr/>
        </p:nvCxnSpPr>
        <p:spPr>
          <a:xfrm rot="10800000">
            <a:off x="3640735" y="3940487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151;p60">
            <a:extLst>
              <a:ext uri="{FF2B5EF4-FFF2-40B4-BE49-F238E27FC236}">
                <a16:creationId xmlns:a16="http://schemas.microsoft.com/office/drawing/2014/main" id="{A2A1BCE5-ACC4-8A3D-8FC3-92D21160D5D4}"/>
              </a:ext>
            </a:extLst>
          </p:cNvPr>
          <p:cNvCxnSpPr/>
          <p:nvPr/>
        </p:nvCxnSpPr>
        <p:spPr>
          <a:xfrm rot="10800000">
            <a:off x="4915435" y="39474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343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7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Divide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Break the problem into smaller, more manageable </a:t>
            </a:r>
            <a:r>
              <a:rPr lang="en-US" b="1" dirty="0"/>
              <a:t>sub-problems</a:t>
            </a:r>
            <a:r>
              <a:rPr lang="en-US" dirty="0"/>
              <a:t>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Conquer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Solve the </a:t>
            </a:r>
            <a:r>
              <a:rPr lang="en-US" b="1" dirty="0"/>
              <a:t>sub-problems</a:t>
            </a:r>
            <a:r>
              <a:rPr lang="en-US" dirty="0"/>
              <a:t> independently.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Combine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Merge the solutions of </a:t>
            </a:r>
            <a:r>
              <a:rPr lang="en-US" b="1" dirty="0"/>
              <a:t>sub-problems</a:t>
            </a:r>
            <a:r>
              <a:rPr lang="en-US" dirty="0"/>
              <a:t> to obtain the solution to the original problem.</a:t>
            </a:r>
          </a:p>
        </p:txBody>
      </p:sp>
      <p:sp>
        <p:nvSpPr>
          <p:cNvPr id="1751" name="Google Shape;1751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Steps</a:t>
            </a:r>
            <a:endParaRPr dirty="0"/>
          </a:p>
        </p:txBody>
      </p:sp>
      <p:sp>
        <p:nvSpPr>
          <p:cNvPr id="1752" name="Google Shape;1752;p72"/>
          <p:cNvSpPr/>
          <p:nvPr/>
        </p:nvSpPr>
        <p:spPr>
          <a:xfrm>
            <a:off x="7858375" y="403155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861293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362533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9CF4842E-E425-85FA-3AF0-C322739C413F}"/>
              </a:ext>
            </a:extLst>
          </p:cNvPr>
          <p:cNvCxnSpPr/>
          <p:nvPr/>
        </p:nvCxnSpPr>
        <p:spPr>
          <a:xfrm rot="10800000">
            <a:off x="1045333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637233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2320033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908089" y="11807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598068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4197147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887126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493384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6176184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768084" y="11899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7450884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8057142" y="11899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018" y="438984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</a:t>
            </a:r>
            <a:endParaRPr dirty="0"/>
          </a:p>
        </p:txBody>
      </p:sp>
      <p:sp>
        <p:nvSpPr>
          <p:cNvPr id="2" name="Google Shape;1265;p69">
            <a:extLst>
              <a:ext uri="{FF2B5EF4-FFF2-40B4-BE49-F238E27FC236}">
                <a16:creationId xmlns:a16="http://schemas.microsoft.com/office/drawing/2014/main" id="{9918DFFF-525D-7F4A-3B85-4D93F5EE4E77}"/>
              </a:ext>
            </a:extLst>
          </p:cNvPr>
          <p:cNvSpPr txBox="1">
            <a:spLocks/>
          </p:cNvSpPr>
          <p:nvPr/>
        </p:nvSpPr>
        <p:spPr>
          <a:xfrm>
            <a:off x="3992484" y="2378645"/>
            <a:ext cx="4367400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After</a:t>
            </a:r>
          </a:p>
        </p:txBody>
      </p: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3BC58A1B-99A7-D200-C18A-3E16738AFC11}"/>
              </a:ext>
            </a:extLst>
          </p:cNvPr>
          <p:cNvSpPr/>
          <p:nvPr/>
        </p:nvSpPr>
        <p:spPr>
          <a:xfrm>
            <a:off x="4232635" y="354297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6" name="Google Shape;1139;p60">
            <a:extLst>
              <a:ext uri="{FF2B5EF4-FFF2-40B4-BE49-F238E27FC236}">
                <a16:creationId xmlns:a16="http://schemas.microsoft.com/office/drawing/2014/main" id="{80E449BF-F4AD-B01B-3E2D-467C213D6306}"/>
              </a:ext>
            </a:extLst>
          </p:cNvPr>
          <p:cNvSpPr/>
          <p:nvPr/>
        </p:nvSpPr>
        <p:spPr>
          <a:xfrm>
            <a:off x="5503126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7" name="Google Shape;1151;p60">
            <a:extLst>
              <a:ext uri="{FF2B5EF4-FFF2-40B4-BE49-F238E27FC236}">
                <a16:creationId xmlns:a16="http://schemas.microsoft.com/office/drawing/2014/main" id="{367D288B-66A6-3DE9-59E0-6E95AF37DEC3}"/>
              </a:ext>
            </a:extLst>
          </p:cNvPr>
          <p:cNvCxnSpPr/>
          <p:nvPr/>
        </p:nvCxnSpPr>
        <p:spPr>
          <a:xfrm rot="10800000">
            <a:off x="6185926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39;p60">
            <a:extLst>
              <a:ext uri="{FF2B5EF4-FFF2-40B4-BE49-F238E27FC236}">
                <a16:creationId xmlns:a16="http://schemas.microsoft.com/office/drawing/2014/main" id="{8F71C9BB-EA2B-1C6B-6D0D-0F27B3002414}"/>
              </a:ext>
            </a:extLst>
          </p:cNvPr>
          <p:cNvSpPr/>
          <p:nvPr/>
        </p:nvSpPr>
        <p:spPr>
          <a:xfrm>
            <a:off x="6773982" y="355346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9" name="Google Shape;1151;p60">
            <a:extLst>
              <a:ext uri="{FF2B5EF4-FFF2-40B4-BE49-F238E27FC236}">
                <a16:creationId xmlns:a16="http://schemas.microsoft.com/office/drawing/2014/main" id="{779DB76F-EEBD-E546-B31B-92371F92631B}"/>
              </a:ext>
            </a:extLst>
          </p:cNvPr>
          <p:cNvCxnSpPr/>
          <p:nvPr/>
        </p:nvCxnSpPr>
        <p:spPr>
          <a:xfrm rot="10800000">
            <a:off x="7463961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139;p60">
            <a:extLst>
              <a:ext uri="{FF2B5EF4-FFF2-40B4-BE49-F238E27FC236}">
                <a16:creationId xmlns:a16="http://schemas.microsoft.com/office/drawing/2014/main" id="{A3F223A0-AD88-7C1D-7CD9-9D600298E2DC}"/>
              </a:ext>
            </a:extLst>
          </p:cNvPr>
          <p:cNvSpPr/>
          <p:nvPr/>
        </p:nvSpPr>
        <p:spPr>
          <a:xfrm>
            <a:off x="8063040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1" name="Google Shape;1139;p60">
            <a:extLst>
              <a:ext uri="{FF2B5EF4-FFF2-40B4-BE49-F238E27FC236}">
                <a16:creationId xmlns:a16="http://schemas.microsoft.com/office/drawing/2014/main" id="{B93E2CB3-DD9D-E284-86E5-66ADDAD05B91}"/>
              </a:ext>
            </a:extLst>
          </p:cNvPr>
          <p:cNvSpPr/>
          <p:nvPr/>
        </p:nvSpPr>
        <p:spPr>
          <a:xfrm>
            <a:off x="413853" y="35601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4" name="Google Shape;1151;p60">
            <a:extLst>
              <a:ext uri="{FF2B5EF4-FFF2-40B4-BE49-F238E27FC236}">
                <a16:creationId xmlns:a16="http://schemas.microsoft.com/office/drawing/2014/main" id="{BB7E26E3-E98D-7104-7AC0-69F76AD102F4}"/>
              </a:ext>
            </a:extLst>
          </p:cNvPr>
          <p:cNvCxnSpPr/>
          <p:nvPr/>
        </p:nvCxnSpPr>
        <p:spPr>
          <a:xfrm rot="10800000">
            <a:off x="10966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139;p60">
            <a:extLst>
              <a:ext uri="{FF2B5EF4-FFF2-40B4-BE49-F238E27FC236}">
                <a16:creationId xmlns:a16="http://schemas.microsoft.com/office/drawing/2014/main" id="{8EBCC111-B3AF-68F3-7672-EAB1B42CBC2A}"/>
              </a:ext>
            </a:extLst>
          </p:cNvPr>
          <p:cNvSpPr/>
          <p:nvPr/>
        </p:nvSpPr>
        <p:spPr>
          <a:xfrm>
            <a:off x="1688553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6" name="Google Shape;1151;p60">
            <a:extLst>
              <a:ext uri="{FF2B5EF4-FFF2-40B4-BE49-F238E27FC236}">
                <a16:creationId xmlns:a16="http://schemas.microsoft.com/office/drawing/2014/main" id="{D0CF67E0-57C9-F3A2-0111-6F044F29F8B6}"/>
              </a:ext>
            </a:extLst>
          </p:cNvPr>
          <p:cNvCxnSpPr/>
          <p:nvPr/>
        </p:nvCxnSpPr>
        <p:spPr>
          <a:xfrm rot="10800000">
            <a:off x="23713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139;p60">
            <a:extLst>
              <a:ext uri="{FF2B5EF4-FFF2-40B4-BE49-F238E27FC236}">
                <a16:creationId xmlns:a16="http://schemas.microsoft.com/office/drawing/2014/main" id="{B05CAF45-A135-5773-48ED-361A470F73C4}"/>
              </a:ext>
            </a:extLst>
          </p:cNvPr>
          <p:cNvSpPr/>
          <p:nvPr/>
        </p:nvSpPr>
        <p:spPr>
          <a:xfrm>
            <a:off x="2977611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1" name="Google Shape;1151;p60">
            <a:extLst>
              <a:ext uri="{FF2B5EF4-FFF2-40B4-BE49-F238E27FC236}">
                <a16:creationId xmlns:a16="http://schemas.microsoft.com/office/drawing/2014/main" id="{B0CA1F66-50CD-6943-61E2-0CA6992D515A}"/>
              </a:ext>
            </a:extLst>
          </p:cNvPr>
          <p:cNvCxnSpPr/>
          <p:nvPr/>
        </p:nvCxnSpPr>
        <p:spPr>
          <a:xfrm rot="10800000">
            <a:off x="3640735" y="3940487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151;p60">
            <a:extLst>
              <a:ext uri="{FF2B5EF4-FFF2-40B4-BE49-F238E27FC236}">
                <a16:creationId xmlns:a16="http://schemas.microsoft.com/office/drawing/2014/main" id="{6E20B381-E2BE-1CAA-638A-17E18B077D50}"/>
              </a:ext>
            </a:extLst>
          </p:cNvPr>
          <p:cNvCxnSpPr/>
          <p:nvPr/>
        </p:nvCxnSpPr>
        <p:spPr>
          <a:xfrm rot="10800000">
            <a:off x="4915435" y="39474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9769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6"/>
          <p:cNvSpPr txBox="1">
            <a:spLocks noGrp="1"/>
          </p:cNvSpPr>
          <p:nvPr>
            <p:ph type="title"/>
          </p:nvPr>
        </p:nvSpPr>
        <p:spPr>
          <a:xfrm>
            <a:off x="-533135" y="2285400"/>
            <a:ext cx="102102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End.</a:t>
            </a:r>
            <a:endParaRPr dirty="0"/>
          </a:p>
        </p:txBody>
      </p:sp>
      <p:sp>
        <p:nvSpPr>
          <p:cNvPr id="858" name="Google Shape;858;p46"/>
          <p:cNvSpPr/>
          <p:nvPr/>
        </p:nvSpPr>
        <p:spPr>
          <a:xfrm>
            <a:off x="7147163" y="373640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858;p46">
            <a:extLst>
              <a:ext uri="{FF2B5EF4-FFF2-40B4-BE49-F238E27FC236}">
                <a16:creationId xmlns:a16="http://schemas.microsoft.com/office/drawing/2014/main" id="{0B366F69-5D7D-FACA-4128-280FAC9314EC}"/>
              </a:ext>
            </a:extLst>
          </p:cNvPr>
          <p:cNvSpPr/>
          <p:nvPr/>
        </p:nvSpPr>
        <p:spPr>
          <a:xfrm rot="1600179">
            <a:off x="1402037" y="92586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795732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9"/>
          <p:cNvSpPr/>
          <p:nvPr/>
        </p:nvSpPr>
        <p:spPr>
          <a:xfrm>
            <a:off x="333153" y="1197667"/>
            <a:ext cx="4075813" cy="3136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5" name="Google Shape;1265;p69"/>
          <p:cNvSpPr txBox="1">
            <a:spLocks noGrp="1"/>
          </p:cNvSpPr>
          <p:nvPr>
            <p:ph type="title"/>
          </p:nvPr>
        </p:nvSpPr>
        <p:spPr>
          <a:xfrm>
            <a:off x="4408965" y="1079950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66" name="Google Shape;1266;p69"/>
          <p:cNvSpPr txBox="1">
            <a:spLocks noGrp="1"/>
          </p:cNvSpPr>
          <p:nvPr>
            <p:ph type="subTitle" idx="1"/>
          </p:nvPr>
        </p:nvSpPr>
        <p:spPr>
          <a:xfrm>
            <a:off x="4325645" y="1715750"/>
            <a:ext cx="43674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Divide and Conquer is like a smart way of solving big problems by breaking them into smaller, easier parts. It helps computers work faster, makes problem-solving simpler, and is used in many important tasks.</a:t>
            </a:r>
            <a:endParaRPr dirty="0"/>
          </a:p>
        </p:txBody>
      </p:sp>
      <p:sp>
        <p:nvSpPr>
          <p:cNvPr id="1268" name="Google Shape;1268;p69"/>
          <p:cNvSpPr/>
          <p:nvPr/>
        </p:nvSpPr>
        <p:spPr>
          <a:xfrm>
            <a:off x="7858150" y="53950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E9B4B-CBBD-63AB-355F-887D2839E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5" y="1541574"/>
            <a:ext cx="3673028" cy="244868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69"/>
          <p:cNvSpPr/>
          <p:nvPr/>
        </p:nvSpPr>
        <p:spPr>
          <a:xfrm>
            <a:off x="7858150" y="53950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" name="Google Shape;1274;p70">
            <a:extLst>
              <a:ext uri="{FF2B5EF4-FFF2-40B4-BE49-F238E27FC236}">
                <a16:creationId xmlns:a16="http://schemas.microsoft.com/office/drawing/2014/main" id="{ED019209-CB93-E4CA-45F7-D747794364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52325" y="2259395"/>
            <a:ext cx="32058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mohamed.hussein20@msa.edu.eg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Portfolio: </a:t>
            </a:r>
            <a:r>
              <a:rPr lang="en-US" u="sng" dirty="0">
                <a:solidFill>
                  <a:srgbClr val="00B0F0"/>
                </a:solidFill>
              </a:rPr>
              <a:t>b</a:t>
            </a:r>
            <a:r>
              <a:rPr lang="en" u="sng" dirty="0">
                <a:solidFill>
                  <a:srgbClr val="00B0F0"/>
                </a:solidFill>
              </a:rPr>
              <a:t>it.ly/47uONy4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11" name="Google Shape;1276;p70">
            <a:extLst>
              <a:ext uri="{FF2B5EF4-FFF2-40B4-BE49-F238E27FC236}">
                <a16:creationId xmlns:a16="http://schemas.microsoft.com/office/drawing/2014/main" id="{7F8955BE-4FCA-EE4D-E4BD-A29DDFB1C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2350" y="1344095"/>
            <a:ext cx="3205800" cy="9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" name="Google Shape;1293;p70">
            <a:extLst>
              <a:ext uri="{FF2B5EF4-FFF2-40B4-BE49-F238E27FC236}">
                <a16:creationId xmlns:a16="http://schemas.microsoft.com/office/drawing/2014/main" id="{48D9181A-386B-32C7-6A75-4DD5D5D26494}"/>
              </a:ext>
            </a:extLst>
          </p:cNvPr>
          <p:cNvSpPr/>
          <p:nvPr/>
        </p:nvSpPr>
        <p:spPr>
          <a:xfrm>
            <a:off x="3905074" y="105789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C84AEC3-79BF-9AA1-557E-92F61000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53" y="1309628"/>
            <a:ext cx="2524244" cy="252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273;p70">
            <a:extLst>
              <a:ext uri="{FF2B5EF4-FFF2-40B4-BE49-F238E27FC236}">
                <a16:creationId xmlns:a16="http://schemas.microsoft.com/office/drawing/2014/main" id="{CB6E0CDF-A9F3-AAAF-0702-5204D2D562DE}"/>
              </a:ext>
            </a:extLst>
          </p:cNvPr>
          <p:cNvSpPr/>
          <p:nvPr/>
        </p:nvSpPr>
        <p:spPr>
          <a:xfrm>
            <a:off x="713225" y="1128900"/>
            <a:ext cx="2689500" cy="3136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9631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7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Partition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Divide the array into two subarrays based on the chosen pivot.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Sort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Apply quicksort recursively to each subarray.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Combine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the final sorted array is the combination of the sorted subarrays.</a:t>
            </a:r>
          </a:p>
        </p:txBody>
      </p:sp>
      <p:sp>
        <p:nvSpPr>
          <p:cNvPr id="1751" name="Google Shape;1751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- </a:t>
            </a:r>
            <a:r>
              <a:rPr lang="en-US" dirty="0" err="1"/>
              <a:t>QuickSort</a:t>
            </a:r>
            <a:endParaRPr dirty="0"/>
          </a:p>
        </p:txBody>
      </p:sp>
      <p:sp>
        <p:nvSpPr>
          <p:cNvPr id="1752" name="Google Shape;1752;p72"/>
          <p:cNvSpPr/>
          <p:nvPr/>
        </p:nvSpPr>
        <p:spPr>
          <a:xfrm>
            <a:off x="7858375" y="403155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15571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1"/>
          <p:cNvSpPr/>
          <p:nvPr/>
        </p:nvSpPr>
        <p:spPr>
          <a:xfrm>
            <a:off x="936825" y="1835889"/>
            <a:ext cx="7654282" cy="305767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1" name="Google Shape;671;p41"/>
          <p:cNvSpPr txBox="1">
            <a:spLocks noGrp="1"/>
          </p:cNvSpPr>
          <p:nvPr>
            <p:ph type="title"/>
          </p:nvPr>
        </p:nvSpPr>
        <p:spPr>
          <a:xfrm>
            <a:off x="780565" y="440148"/>
            <a:ext cx="860444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/>
              <a:t>Quick Sort</a:t>
            </a:r>
            <a:endParaRPr sz="5500" dirty="0"/>
          </a:p>
        </p:txBody>
      </p:sp>
      <p:sp>
        <p:nvSpPr>
          <p:cNvPr id="674" name="Google Shape;674;p41"/>
          <p:cNvSpPr/>
          <p:nvPr/>
        </p:nvSpPr>
        <p:spPr>
          <a:xfrm>
            <a:off x="3999600" y="1146269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1EAD5-5A16-DD0E-9B0D-CFD022AB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03" y="1939407"/>
            <a:ext cx="4465594" cy="28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335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T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(</a:t>
                </a: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n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+ n</a:t>
                </a:r>
                <a:b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</a:br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	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147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T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(</a:t>
                </a: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n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rgbClr val="FF0000"/>
                    </a:solidFill>
                    <a:effectLst/>
                    <a:latin typeface="KaTeX_Main"/>
                  </a:rPr>
                  <a:t>) </a:t>
                </a:r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+ n</a:t>
                </a:r>
                <a:b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</a:br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	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rgbClr val="FF0000"/>
                    </a:solidFill>
                    <a:effectLst/>
                    <a:latin typeface="KaTeX_Main"/>
                  </a:rPr>
                  <a:t>) </a:t>
                </a:r>
                <a:r>
                  <a:rPr lang="en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</p:txBody>
          </p:sp>
        </mc:Choice>
        <mc:Fallback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7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ct val="150000"/>
                  </a:lnSpc>
                </a:pP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T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(</a:t>
                </a:r>
                <a:r>
                  <a:rPr lang="pt-BR" b="0" i="1" dirty="0">
                    <a:solidFill>
                      <a:schemeClr val="bg2"/>
                    </a:solidFill>
                    <a:effectLst/>
                    <a:latin typeface="KaTeX_Math"/>
                  </a:rPr>
                  <a:t>n</a:t>
                </a:r>
                <a:r>
                  <a:rPr lang="pt-BR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+ n</a:t>
                </a:r>
                <a:b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</a:br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T(n)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</a:rPr>
                  <a:t>+ n</a:t>
                </a:r>
              </a:p>
              <a:p>
                <a:pPr marL="0" lvl="0" indent="0">
                  <a:lnSpc>
                    <a:spcPct val="150000"/>
                  </a:lnSpc>
                </a:pPr>
                <a:endParaRPr lang="en-US" dirty="0">
                  <a:solidFill>
                    <a:schemeClr val="bg2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</a:pPr>
                <a:endParaRPr lang="en-US" dirty="0">
                  <a:solidFill>
                    <a:schemeClr val="bg2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	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Fira Sans"/>
                  <a:buNone/>
                  <a:defRPr sz="1400" b="0" i="0" u="none" strike="noStrike" cap="none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chemeClr val="bg2"/>
                    </a:solidFill>
                    <a:effectLst/>
                    <a:latin typeface="KaTeX_Main"/>
                  </a:rPr>
                  <a:t>) </a:t>
                </a:r>
                <a:r>
                  <a:rPr lang="en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</p:txBody>
          </p:sp>
        </mc:Choice>
        <mc:Fallback>
          <p:sp>
            <p:nvSpPr>
              <p:cNvPr id="2" name="Google Shape;681;p42">
                <a:extLst>
                  <a:ext uri="{FF2B5EF4-FFF2-40B4-BE49-F238E27FC236}">
                    <a16:creationId xmlns:a16="http://schemas.microsoft.com/office/drawing/2014/main" id="{86392EE8-DE6F-46B3-8A95-73FBEED2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851" y="1017725"/>
                <a:ext cx="2537974" cy="1537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845453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s in Healthcare by Slidesgo">
  <a:themeElements>
    <a:clrScheme name="Simple Light">
      <a:dk1>
        <a:srgbClr val="00F3B8"/>
      </a:dk1>
      <a:lt1>
        <a:srgbClr val="05022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1157</Words>
  <Application>Microsoft Office PowerPoint</Application>
  <PresentationFormat>On-screen Show (16:9)</PresentationFormat>
  <Paragraphs>414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Chakra Petch Medium</vt:lpstr>
      <vt:lpstr>KaTeX_Main</vt:lpstr>
      <vt:lpstr>Arial</vt:lpstr>
      <vt:lpstr>Chakra Petch</vt:lpstr>
      <vt:lpstr>Cambria Math</vt:lpstr>
      <vt:lpstr>Nunito Light</vt:lpstr>
      <vt:lpstr>Fira Sans</vt:lpstr>
      <vt:lpstr>Anaheim</vt:lpstr>
      <vt:lpstr>KaTeX_Math</vt:lpstr>
      <vt:lpstr>Robotics in Healthcare by Slidesgo</vt:lpstr>
      <vt:lpstr>Introduction to Divide and Conquer</vt:lpstr>
      <vt:lpstr>AGENDA</vt:lpstr>
      <vt:lpstr>Introduction to Divide and Conquer</vt:lpstr>
      <vt:lpstr>Basic Steps</vt:lpstr>
      <vt:lpstr>Example - QuickSort</vt:lpstr>
      <vt:lpstr>Quick Sort</vt:lpstr>
      <vt:lpstr>Analytical Analysis</vt:lpstr>
      <vt:lpstr>Analytical Analysis</vt:lpstr>
      <vt:lpstr>Analytical Analysis</vt:lpstr>
      <vt:lpstr>Analytical Analysis</vt:lpstr>
      <vt:lpstr>Analytical Analysis</vt:lpstr>
      <vt:lpstr>Analytical Analysis</vt:lpstr>
      <vt:lpstr>Analytical Analysis</vt:lpstr>
      <vt:lpstr>Analytical Analysis</vt:lpstr>
      <vt:lpstr>Cont. Analytical Analysis</vt:lpstr>
      <vt:lpstr>Lets Play a Game!!!</vt:lpstr>
      <vt:lpstr>Unsorted Array</vt:lpstr>
      <vt:lpstr>PowerPoint Presentation</vt:lpstr>
      <vt:lpstr>Right Array</vt:lpstr>
      <vt:lpstr>Right Array</vt:lpstr>
      <vt:lpstr>Right Array</vt:lpstr>
      <vt:lpstr>Right Array</vt:lpstr>
      <vt:lpstr>Right Array</vt:lpstr>
      <vt:lpstr>Right Array</vt:lpstr>
      <vt:lpstr>Right Array</vt:lpstr>
      <vt:lpstr>Sorting…</vt:lpstr>
      <vt:lpstr>Sorting…</vt:lpstr>
      <vt:lpstr>Sorting…</vt:lpstr>
      <vt:lpstr>Sorting…</vt:lpstr>
      <vt:lpstr>Sorting…</vt:lpstr>
      <vt:lpstr>Sorted!!!</vt:lpstr>
      <vt:lpstr>Sorted!!!</vt:lpstr>
      <vt:lpstr>Sorted!!!</vt:lpstr>
      <vt:lpstr>Sorted!!!</vt:lpstr>
      <vt:lpstr>Sorted!!!</vt:lpstr>
      <vt:lpstr>Sorted…</vt:lpstr>
      <vt:lpstr>Sorted!!!</vt:lpstr>
      <vt:lpstr>Inserting the first Pivot into the Middle of the array…</vt:lpstr>
      <vt:lpstr>PowerPoint Presentation</vt:lpstr>
      <vt:lpstr>Before</vt:lpstr>
      <vt:lpstr>The End.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Divide and Conquer</dc:title>
  <cp:lastModifiedBy>mohamed hussein</cp:lastModifiedBy>
  <cp:revision>9</cp:revision>
  <dcterms:modified xsi:type="dcterms:W3CDTF">2023-12-17T17:17:11Z</dcterms:modified>
</cp:coreProperties>
</file>