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5"/>
  </p:notesMasterIdLst>
  <p:sldIdLst>
    <p:sldId id="256" r:id="rId2"/>
    <p:sldId id="258" r:id="rId3"/>
    <p:sldId id="266" r:id="rId4"/>
    <p:sldId id="262" r:id="rId5"/>
    <p:sldId id="350" r:id="rId6"/>
    <p:sldId id="347" r:id="rId7"/>
    <p:sldId id="351" r:id="rId8"/>
    <p:sldId id="348" r:id="rId9"/>
    <p:sldId id="352" r:id="rId10"/>
    <p:sldId id="353" r:id="rId11"/>
    <p:sldId id="354" r:id="rId12"/>
    <p:sldId id="355" r:id="rId13"/>
    <p:sldId id="356" r:id="rId14"/>
    <p:sldId id="357" r:id="rId15"/>
    <p:sldId id="361" r:id="rId16"/>
    <p:sldId id="359" r:id="rId17"/>
    <p:sldId id="362" r:id="rId18"/>
    <p:sldId id="360" r:id="rId19"/>
    <p:sldId id="363" r:id="rId20"/>
    <p:sldId id="364" r:id="rId21"/>
    <p:sldId id="366" r:id="rId22"/>
    <p:sldId id="365" r:id="rId23"/>
    <p:sldId id="367"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Vidalok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B82BD-3743-4AA3-8BA3-311FC7486AE4}">
  <a:tblStyle styleId="{B9CB82BD-3743-4AA3-8BA3-311FC7486A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3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5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160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13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140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68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19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42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0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26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970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89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944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60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04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76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5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83f33e91c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83f33e91c_2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sz="5400" dirty="0"/>
              <a:t>Bus Reservation and Tracking System</a:t>
            </a:r>
            <a:endParaRPr sz="54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By: Mohamed Hussein Abo El-Ela | 224175</a:t>
            </a:r>
          </a:p>
          <a:p>
            <a:pPr marL="0" lvl="0" indent="0" algn="ctr" rtl="0">
              <a:spcBef>
                <a:spcPts val="0"/>
              </a:spcBef>
              <a:spcAft>
                <a:spcPts val="0"/>
              </a:spcAft>
              <a:buClr>
                <a:schemeClr val="dk1"/>
              </a:buClr>
              <a:buSzPts val="1100"/>
              <a:buFont typeface="Arial"/>
              <a:buNone/>
            </a:pPr>
            <a:r>
              <a:rPr lang="en" dirty="0">
                <a:solidFill>
                  <a:schemeClr val="dk1"/>
                </a:solidFill>
              </a:rPr>
              <a:t>Supervisor: Dr. Ali Hamdi</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518954" y="1343934"/>
            <a:ext cx="6628870" cy="2754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US" b="1" dirty="0">
                <a:solidFill>
                  <a:schemeClr val="hlink"/>
                </a:solidFill>
                <a:uFill>
                  <a:noFill/>
                </a:uFill>
              </a:rPr>
              <a:t>Problem: </a:t>
            </a:r>
            <a:r>
              <a:rPr lang="en-US" dirty="0">
                <a:solidFill>
                  <a:schemeClr val="hlink"/>
                </a:solidFill>
                <a:uFill>
                  <a:noFill/>
                </a:uFill>
              </a:rPr>
              <a:t>Accurately predicting bus arrival times in dynamic urban settings.</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Contribution: </a:t>
            </a:r>
            <a:r>
              <a:rPr lang="en-US" dirty="0">
                <a:solidFill>
                  <a:schemeClr val="hlink"/>
                </a:solidFill>
                <a:uFill>
                  <a:noFill/>
                </a:uFill>
              </a:rPr>
              <a:t>Reviews methods like Kalman filtering, historical data analysis, and artificial neural networks (ANN).</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Results: </a:t>
            </a:r>
            <a:r>
              <a:rPr lang="en-US" dirty="0">
                <a:solidFill>
                  <a:schemeClr val="hlink"/>
                </a:solidFill>
                <a:uFill>
                  <a:noFill/>
                </a:uFill>
              </a:rPr>
              <a:t>Kalman filters and ANN models provide more accurate predictions compared to statistical methods</a:t>
            </a:r>
          </a:p>
        </p:txBody>
      </p:sp>
      <p:sp>
        <p:nvSpPr>
          <p:cNvPr id="1873" name="Google Shape;1873;p127"/>
          <p:cNvSpPr txBox="1">
            <a:spLocks noGrp="1"/>
          </p:cNvSpPr>
          <p:nvPr>
            <p:ph type="title"/>
          </p:nvPr>
        </p:nvSpPr>
        <p:spPr>
          <a:xfrm>
            <a:off x="568713" y="472866"/>
            <a:ext cx="90324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"Urban Bus Arrival Time Prediction: A Review of Computational Models"</a:t>
            </a:r>
          </a:p>
        </p:txBody>
      </p:sp>
    </p:spTree>
    <p:extLst>
      <p:ext uri="{BB962C8B-B14F-4D97-AF65-F5344CB8AC3E}">
        <p14:creationId xmlns:p14="http://schemas.microsoft.com/office/powerpoint/2010/main" val="35042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518954" y="1470314"/>
            <a:ext cx="6628870" cy="2754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US" b="1" dirty="0">
                <a:solidFill>
                  <a:schemeClr val="hlink"/>
                </a:solidFill>
                <a:uFill>
                  <a:noFill/>
                </a:uFill>
              </a:rPr>
              <a:t>Problem: </a:t>
            </a:r>
            <a:r>
              <a:rPr lang="en-US" dirty="0">
                <a:solidFill>
                  <a:schemeClr val="hlink"/>
                </a:solidFill>
                <a:uFill>
                  <a:noFill/>
                </a:uFill>
              </a:rPr>
              <a:t>Inefficient bus routing and allocation of bus stops.</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Contribution: </a:t>
            </a:r>
            <a:r>
              <a:rPr lang="en-US" dirty="0">
                <a:solidFill>
                  <a:schemeClr val="hlink"/>
                </a:solidFill>
                <a:uFill>
                  <a:noFill/>
                </a:uFill>
              </a:rPr>
              <a:t>Developed an algorithm for optimized bus routing and real-time tracking.</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Results: </a:t>
            </a:r>
            <a:r>
              <a:rPr lang="en-US" dirty="0">
                <a:solidFill>
                  <a:schemeClr val="hlink"/>
                </a:solidFill>
                <a:uFill>
                  <a:noFill/>
                </a:uFill>
              </a:rPr>
              <a:t>Improved efficiency and reduced wait times for students</a:t>
            </a:r>
          </a:p>
        </p:txBody>
      </p:sp>
      <p:sp>
        <p:nvSpPr>
          <p:cNvPr id="1873" name="Google Shape;1873;p127"/>
          <p:cNvSpPr txBox="1">
            <a:spLocks noGrp="1"/>
          </p:cNvSpPr>
          <p:nvPr>
            <p:ph type="title"/>
          </p:nvPr>
        </p:nvSpPr>
        <p:spPr>
          <a:xfrm>
            <a:off x="55756" y="439548"/>
            <a:ext cx="90882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"Development of an Algorithm for Bus Routing and Tracking for an Educational Institution"</a:t>
            </a:r>
          </a:p>
        </p:txBody>
      </p:sp>
    </p:spTree>
    <p:extLst>
      <p:ext uri="{BB962C8B-B14F-4D97-AF65-F5344CB8AC3E}">
        <p14:creationId xmlns:p14="http://schemas.microsoft.com/office/powerpoint/2010/main" val="350149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518954" y="1470314"/>
            <a:ext cx="6628870" cy="2754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US" b="1" dirty="0">
                <a:solidFill>
                  <a:schemeClr val="hlink"/>
                </a:solidFill>
                <a:uFill>
                  <a:noFill/>
                </a:uFill>
              </a:rPr>
              <a:t>Problem: </a:t>
            </a:r>
            <a:r>
              <a:rPr lang="en-US" dirty="0">
                <a:solidFill>
                  <a:schemeClr val="hlink"/>
                </a:solidFill>
                <a:uFill>
                  <a:noFill/>
                </a:uFill>
              </a:rPr>
              <a:t>Balancing efficient transit networks while minimizing costs.</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Contribution: </a:t>
            </a:r>
            <a:r>
              <a:rPr lang="en-US" dirty="0">
                <a:solidFill>
                  <a:schemeClr val="hlink"/>
                </a:solidFill>
                <a:uFill>
                  <a:noFill/>
                </a:uFill>
              </a:rPr>
              <a:t>Introduced a model that integrates simulation and optimization for transit networks.</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Results: </a:t>
            </a:r>
            <a:r>
              <a:rPr lang="en-US" dirty="0">
                <a:solidFill>
                  <a:schemeClr val="hlink"/>
                </a:solidFill>
                <a:uFill>
                  <a:noFill/>
                </a:uFill>
              </a:rPr>
              <a:t>Improved transit network efficiency in Cape Town.</a:t>
            </a:r>
          </a:p>
        </p:txBody>
      </p:sp>
      <p:sp>
        <p:nvSpPr>
          <p:cNvPr id="1873" name="Google Shape;1873;p127"/>
          <p:cNvSpPr txBox="1">
            <a:spLocks noGrp="1"/>
          </p:cNvSpPr>
          <p:nvPr>
            <p:ph type="title"/>
          </p:nvPr>
        </p:nvSpPr>
        <p:spPr>
          <a:xfrm>
            <a:off x="289267" y="439548"/>
            <a:ext cx="90882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 Simulation-Based Optimization Approach for Designing Transit Networks"</a:t>
            </a:r>
          </a:p>
        </p:txBody>
      </p:sp>
    </p:spTree>
    <p:extLst>
      <p:ext uri="{BB962C8B-B14F-4D97-AF65-F5344CB8AC3E}">
        <p14:creationId xmlns:p14="http://schemas.microsoft.com/office/powerpoint/2010/main" val="21078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518954" y="1470314"/>
            <a:ext cx="6628870" cy="2754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US" b="1" dirty="0">
                <a:solidFill>
                  <a:schemeClr val="hlink"/>
                </a:solidFill>
                <a:uFill>
                  <a:noFill/>
                </a:uFill>
              </a:rPr>
              <a:t>Problem: </a:t>
            </a:r>
            <a:r>
              <a:rPr lang="en-US" dirty="0">
                <a:solidFill>
                  <a:schemeClr val="hlink"/>
                </a:solidFill>
                <a:uFill>
                  <a:noFill/>
                </a:uFill>
              </a:rPr>
              <a:t>Detecting human mobility patterns for urban planning.</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Contribution: </a:t>
            </a:r>
            <a:r>
              <a:rPr lang="en-US" dirty="0">
                <a:solidFill>
                  <a:schemeClr val="hlink"/>
                </a:solidFill>
                <a:uFill>
                  <a:noFill/>
                </a:uFill>
              </a:rPr>
              <a:t>Developed a platform for real-time visualization of mobility data.</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Results: </a:t>
            </a:r>
            <a:r>
              <a:rPr lang="en-US" dirty="0">
                <a:solidFill>
                  <a:schemeClr val="hlink"/>
                </a:solidFill>
                <a:uFill>
                  <a:noFill/>
                </a:uFill>
              </a:rPr>
              <a:t>Provides insights into crowd movement, useful for traffic management​</a:t>
            </a:r>
          </a:p>
        </p:txBody>
      </p:sp>
      <p:sp>
        <p:nvSpPr>
          <p:cNvPr id="1873" name="Google Shape;1873;p127"/>
          <p:cNvSpPr txBox="1">
            <a:spLocks noGrp="1"/>
          </p:cNvSpPr>
          <p:nvPr>
            <p:ph type="title"/>
          </p:nvPr>
        </p:nvSpPr>
        <p:spPr>
          <a:xfrm>
            <a:off x="727882" y="446982"/>
            <a:ext cx="90882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t>
            </a:r>
            <a:r>
              <a:rPr lang="en-US" sz="2000" dirty="0" err="1"/>
              <a:t>CrowdWeb</a:t>
            </a:r>
            <a:r>
              <a:rPr lang="en-US" sz="2000" dirty="0"/>
              <a:t>: A Visualization Tool for Mobility Patterns in Smart Cities"</a:t>
            </a:r>
          </a:p>
        </p:txBody>
      </p:sp>
    </p:spTree>
    <p:extLst>
      <p:ext uri="{BB962C8B-B14F-4D97-AF65-F5344CB8AC3E}">
        <p14:creationId xmlns:p14="http://schemas.microsoft.com/office/powerpoint/2010/main" val="427627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518954" y="1470314"/>
            <a:ext cx="6628870" cy="27540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US" b="1" dirty="0">
                <a:solidFill>
                  <a:schemeClr val="hlink"/>
                </a:solidFill>
                <a:uFill>
                  <a:noFill/>
                </a:uFill>
              </a:rPr>
              <a:t>Problem: </a:t>
            </a:r>
            <a:r>
              <a:rPr lang="en-US" dirty="0">
                <a:solidFill>
                  <a:schemeClr val="hlink"/>
                </a:solidFill>
                <a:uFill>
                  <a:noFill/>
                </a:uFill>
              </a:rPr>
              <a:t>Integrating on-demand shared services into public transport.</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Contribution: </a:t>
            </a:r>
            <a:r>
              <a:rPr lang="en-US" dirty="0">
                <a:solidFill>
                  <a:schemeClr val="hlink"/>
                </a:solidFill>
                <a:uFill>
                  <a:noFill/>
                </a:uFill>
              </a:rPr>
              <a:t>Proposed a simulation framework for evaluating on-demand service impact.</a:t>
            </a:r>
          </a:p>
          <a:p>
            <a:pPr marL="457200" lvl="0" indent="-330200" algn="l" rtl="0">
              <a:lnSpc>
                <a:spcPct val="200000"/>
              </a:lnSpc>
              <a:spcBef>
                <a:spcPts val="0"/>
              </a:spcBef>
              <a:spcAft>
                <a:spcPts val="0"/>
              </a:spcAft>
              <a:buSzPts val="1600"/>
              <a:buChar char="●"/>
            </a:pPr>
            <a:r>
              <a:rPr lang="en-US" b="1" dirty="0">
                <a:solidFill>
                  <a:schemeClr val="hlink"/>
                </a:solidFill>
                <a:uFill>
                  <a:noFill/>
                </a:uFill>
              </a:rPr>
              <a:t>Results: </a:t>
            </a:r>
            <a:r>
              <a:rPr lang="en-US" dirty="0">
                <a:solidFill>
                  <a:schemeClr val="hlink"/>
                </a:solidFill>
                <a:uFill>
                  <a:noFill/>
                </a:uFill>
              </a:rPr>
              <a:t>Demonstrated cost-benefit for on-demand service integration​</a:t>
            </a:r>
          </a:p>
        </p:txBody>
      </p:sp>
      <p:sp>
        <p:nvSpPr>
          <p:cNvPr id="1873" name="Google Shape;1873;p127"/>
          <p:cNvSpPr txBox="1">
            <a:spLocks noGrp="1"/>
          </p:cNvSpPr>
          <p:nvPr>
            <p:ph type="title"/>
          </p:nvPr>
        </p:nvSpPr>
        <p:spPr>
          <a:xfrm>
            <a:off x="437951" y="446982"/>
            <a:ext cx="90882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"Modeling of a Mode Choice Behavior Toward Mobility as a Service (</a:t>
            </a:r>
            <a:r>
              <a:rPr lang="en-US" sz="2000" dirty="0" err="1"/>
              <a:t>MaaS</a:t>
            </a:r>
            <a:r>
              <a:rPr lang="en-US" sz="2000" dirty="0"/>
              <a:t>)"</a:t>
            </a:r>
          </a:p>
        </p:txBody>
      </p:sp>
    </p:spTree>
    <p:extLst>
      <p:ext uri="{BB962C8B-B14F-4D97-AF65-F5344CB8AC3E}">
        <p14:creationId xmlns:p14="http://schemas.microsoft.com/office/powerpoint/2010/main" val="63004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315844" y="2368029"/>
            <a:ext cx="886150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Quality of the papers</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	</a:t>
            </a:r>
            <a:endParaRPr dirty="0"/>
          </a:p>
        </p:txBody>
      </p:sp>
    </p:spTree>
    <p:extLst>
      <p:ext uri="{BB962C8B-B14F-4D97-AF65-F5344CB8AC3E}">
        <p14:creationId xmlns:p14="http://schemas.microsoft.com/office/powerpoint/2010/main" val="178928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27"/>
          <p:cNvSpPr txBox="1">
            <a:spLocks noGrp="1"/>
          </p:cNvSpPr>
          <p:nvPr>
            <p:ph type="subTitle" idx="1"/>
          </p:nvPr>
        </p:nvSpPr>
        <p:spPr>
          <a:xfrm>
            <a:off x="1454455" y="1302600"/>
            <a:ext cx="3982315"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hlink"/>
                </a:solidFill>
                <a:uFill>
                  <a:noFill/>
                </a:uFill>
              </a:rPr>
              <a:t>Publication Venues:</a:t>
            </a:r>
            <a:endParaRPr dirty="0"/>
          </a:p>
        </p:txBody>
      </p:sp>
      <p:sp>
        <p:nvSpPr>
          <p:cNvPr id="1872" name="Google Shape;1872;p127"/>
          <p:cNvSpPr txBox="1">
            <a:spLocks noGrp="1"/>
          </p:cNvSpPr>
          <p:nvPr>
            <p:ph type="subTitle" idx="2"/>
          </p:nvPr>
        </p:nvSpPr>
        <p:spPr>
          <a:xfrm>
            <a:off x="1370271" y="1663602"/>
            <a:ext cx="6628870"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dirty="0">
                <a:solidFill>
                  <a:schemeClr val="hlink"/>
                </a:solidFill>
                <a:uFill>
                  <a:noFill/>
                </a:uFill>
              </a:rPr>
              <a:t>All papers are published in reputable journals such as Applied Sciences and IEEE, ensuring high credibility.</a:t>
            </a:r>
          </a:p>
        </p:txBody>
      </p:sp>
      <p:sp>
        <p:nvSpPr>
          <p:cNvPr id="1873" name="Google Shape;1873;p127"/>
          <p:cNvSpPr txBox="1">
            <a:spLocks noGrp="1"/>
          </p:cNvSpPr>
          <p:nvPr>
            <p:ph type="title"/>
          </p:nvPr>
        </p:nvSpPr>
        <p:spPr>
          <a:xfrm>
            <a:off x="2653991" y="363410"/>
            <a:ext cx="346431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Quality of the Papers</a:t>
            </a:r>
            <a:endParaRPr dirty="0"/>
          </a:p>
        </p:txBody>
      </p:sp>
    </p:spTree>
    <p:extLst>
      <p:ext uri="{BB962C8B-B14F-4D97-AF65-F5344CB8AC3E}">
        <p14:creationId xmlns:p14="http://schemas.microsoft.com/office/powerpoint/2010/main" val="89190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87805" y="2366272"/>
            <a:ext cx="4319239"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206975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370271" y="1395973"/>
            <a:ext cx="6628870"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sz="2000" dirty="0">
                <a:solidFill>
                  <a:schemeClr val="hlink"/>
                </a:solidFill>
                <a:uFill>
                  <a:noFill/>
                </a:uFill>
              </a:rPr>
              <a:t>Real-world implementation of these systems is constrained by unpredictable traffic conditions, varying data quality, and computational complexity in large-scale simulations​</a:t>
            </a:r>
          </a:p>
        </p:txBody>
      </p:sp>
      <p:sp>
        <p:nvSpPr>
          <p:cNvPr id="1873" name="Google Shape;1873;p127"/>
          <p:cNvSpPr txBox="1">
            <a:spLocks noGrp="1"/>
          </p:cNvSpPr>
          <p:nvPr>
            <p:ph type="title"/>
          </p:nvPr>
        </p:nvSpPr>
        <p:spPr>
          <a:xfrm>
            <a:off x="3449443" y="363410"/>
            <a:ext cx="26688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Limitation</a:t>
            </a:r>
            <a:endParaRPr dirty="0"/>
          </a:p>
        </p:txBody>
      </p:sp>
    </p:spTree>
    <p:extLst>
      <p:ext uri="{BB962C8B-B14F-4D97-AF65-F5344CB8AC3E}">
        <p14:creationId xmlns:p14="http://schemas.microsoft.com/office/powerpoint/2010/main" val="218426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702420" y="2368029"/>
            <a:ext cx="6274419"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381641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16437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495" name="Google Shape;495;p61"/>
          <p:cNvSpPr txBox="1">
            <a:spLocks noGrp="1"/>
          </p:cNvSpPr>
          <p:nvPr>
            <p:ph type="subTitle" idx="3"/>
          </p:nvPr>
        </p:nvSpPr>
        <p:spPr>
          <a:xfrm>
            <a:off x="519600" y="111615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96" name="Google Shape;496;p61"/>
          <p:cNvSpPr txBox="1">
            <a:spLocks noGrp="1"/>
          </p:cNvSpPr>
          <p:nvPr>
            <p:ph type="subTitle" idx="1"/>
          </p:nvPr>
        </p:nvSpPr>
        <p:spPr>
          <a:xfrm>
            <a:off x="384394" y="1763680"/>
            <a:ext cx="241176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Motivation</a:t>
            </a:r>
          </a:p>
        </p:txBody>
      </p:sp>
      <p:sp>
        <p:nvSpPr>
          <p:cNvPr id="499" name="Google Shape;499;p61"/>
          <p:cNvSpPr txBox="1">
            <a:spLocks noGrp="1"/>
          </p:cNvSpPr>
          <p:nvPr>
            <p:ph type="subTitle" idx="5"/>
          </p:nvPr>
        </p:nvSpPr>
        <p:spPr>
          <a:xfrm>
            <a:off x="384394" y="2958093"/>
            <a:ext cx="4061225"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Review of Best 5 papers</a:t>
            </a:r>
            <a:endParaRPr dirty="0"/>
          </a:p>
        </p:txBody>
      </p:sp>
      <p:sp>
        <p:nvSpPr>
          <p:cNvPr id="501" name="Google Shape;501;p61"/>
          <p:cNvSpPr txBox="1">
            <a:spLocks noGrp="1"/>
          </p:cNvSpPr>
          <p:nvPr>
            <p:ph type="subTitle" idx="7"/>
          </p:nvPr>
        </p:nvSpPr>
        <p:spPr>
          <a:xfrm>
            <a:off x="451302" y="2328506"/>
            <a:ext cx="272307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Related Work</a:t>
            </a:r>
            <a:endParaRPr dirty="0"/>
          </a:p>
        </p:txBody>
      </p:sp>
      <p:sp>
        <p:nvSpPr>
          <p:cNvPr id="503" name="Google Shape;503;p61"/>
          <p:cNvSpPr txBox="1">
            <a:spLocks noGrp="1"/>
          </p:cNvSpPr>
          <p:nvPr>
            <p:ph type="title" idx="9"/>
          </p:nvPr>
        </p:nvSpPr>
        <p:spPr>
          <a:xfrm>
            <a:off x="0" y="96642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4" name="Google Shape;504;p61"/>
          <p:cNvSpPr txBox="1">
            <a:spLocks noGrp="1"/>
          </p:cNvSpPr>
          <p:nvPr>
            <p:ph type="title" idx="13"/>
          </p:nvPr>
        </p:nvSpPr>
        <p:spPr>
          <a:xfrm>
            <a:off x="0" y="159730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0" y="2182629"/>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0" y="280284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 name="Google Shape;506;p61">
            <a:extLst>
              <a:ext uri="{FF2B5EF4-FFF2-40B4-BE49-F238E27FC236}">
                <a16:creationId xmlns:a16="http://schemas.microsoft.com/office/drawing/2014/main" id="{C3AFE4D6-4058-58DD-61FC-719F00BB22F3}"/>
              </a:ext>
            </a:extLst>
          </p:cNvPr>
          <p:cNvSpPr txBox="1">
            <a:spLocks/>
          </p:cNvSpPr>
          <p:nvPr/>
        </p:nvSpPr>
        <p:spPr>
          <a:xfrm>
            <a:off x="0" y="335379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05</a:t>
            </a:r>
          </a:p>
        </p:txBody>
      </p:sp>
      <p:sp>
        <p:nvSpPr>
          <p:cNvPr id="15" name="Google Shape;506;p61">
            <a:extLst>
              <a:ext uri="{FF2B5EF4-FFF2-40B4-BE49-F238E27FC236}">
                <a16:creationId xmlns:a16="http://schemas.microsoft.com/office/drawing/2014/main" id="{E20CE373-045E-4581-C43C-86681976BDC3}"/>
              </a:ext>
            </a:extLst>
          </p:cNvPr>
          <p:cNvSpPr txBox="1">
            <a:spLocks/>
          </p:cNvSpPr>
          <p:nvPr/>
        </p:nvSpPr>
        <p:spPr>
          <a:xfrm>
            <a:off x="0" y="3974006"/>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06</a:t>
            </a:r>
          </a:p>
        </p:txBody>
      </p:sp>
      <p:sp>
        <p:nvSpPr>
          <p:cNvPr id="16" name="Google Shape;506;p61">
            <a:extLst>
              <a:ext uri="{FF2B5EF4-FFF2-40B4-BE49-F238E27FC236}">
                <a16:creationId xmlns:a16="http://schemas.microsoft.com/office/drawing/2014/main" id="{02A7679D-708D-1855-ADEC-4A602D18B86E}"/>
              </a:ext>
            </a:extLst>
          </p:cNvPr>
          <p:cNvSpPr txBox="1">
            <a:spLocks/>
          </p:cNvSpPr>
          <p:nvPr/>
        </p:nvSpPr>
        <p:spPr>
          <a:xfrm>
            <a:off x="4947425" y="92980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07</a:t>
            </a:r>
          </a:p>
        </p:txBody>
      </p:sp>
      <p:sp>
        <p:nvSpPr>
          <p:cNvPr id="17" name="Google Shape;499;p61">
            <a:extLst>
              <a:ext uri="{FF2B5EF4-FFF2-40B4-BE49-F238E27FC236}">
                <a16:creationId xmlns:a16="http://schemas.microsoft.com/office/drawing/2014/main" id="{2A3461B5-25E3-B48D-86F4-21AFCBB828FB}"/>
              </a:ext>
            </a:extLst>
          </p:cNvPr>
          <p:cNvSpPr txBox="1">
            <a:spLocks/>
          </p:cNvSpPr>
          <p:nvPr/>
        </p:nvSpPr>
        <p:spPr>
          <a:xfrm>
            <a:off x="5467025" y="1085052"/>
            <a:ext cx="3418171"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Problem Statement</a:t>
            </a:r>
          </a:p>
        </p:txBody>
      </p:sp>
      <p:sp>
        <p:nvSpPr>
          <p:cNvPr id="20" name="Google Shape;506;p61">
            <a:extLst>
              <a:ext uri="{FF2B5EF4-FFF2-40B4-BE49-F238E27FC236}">
                <a16:creationId xmlns:a16="http://schemas.microsoft.com/office/drawing/2014/main" id="{DB0BFBD9-424E-CFBA-88C1-984FB4B928D7}"/>
              </a:ext>
            </a:extLst>
          </p:cNvPr>
          <p:cNvSpPr txBox="1">
            <a:spLocks/>
          </p:cNvSpPr>
          <p:nvPr/>
        </p:nvSpPr>
        <p:spPr>
          <a:xfrm>
            <a:off x="4947425" y="144205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08</a:t>
            </a:r>
          </a:p>
        </p:txBody>
      </p:sp>
      <p:sp>
        <p:nvSpPr>
          <p:cNvPr id="21" name="Google Shape;499;p61">
            <a:extLst>
              <a:ext uri="{FF2B5EF4-FFF2-40B4-BE49-F238E27FC236}">
                <a16:creationId xmlns:a16="http://schemas.microsoft.com/office/drawing/2014/main" id="{DC91F0BE-6D89-B2F0-CA63-A5F9872720D8}"/>
              </a:ext>
            </a:extLst>
          </p:cNvPr>
          <p:cNvSpPr txBox="1">
            <a:spLocks/>
          </p:cNvSpPr>
          <p:nvPr/>
        </p:nvSpPr>
        <p:spPr>
          <a:xfrm>
            <a:off x="5383858" y="1597302"/>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Challenges</a:t>
            </a:r>
          </a:p>
        </p:txBody>
      </p:sp>
      <p:sp>
        <p:nvSpPr>
          <p:cNvPr id="24" name="Google Shape;499;p61">
            <a:extLst>
              <a:ext uri="{FF2B5EF4-FFF2-40B4-BE49-F238E27FC236}">
                <a16:creationId xmlns:a16="http://schemas.microsoft.com/office/drawing/2014/main" id="{20E3FB75-F82E-F87B-AB1A-E7CB75CD318D}"/>
              </a:ext>
            </a:extLst>
          </p:cNvPr>
          <p:cNvSpPr txBox="1">
            <a:spLocks/>
          </p:cNvSpPr>
          <p:nvPr/>
        </p:nvSpPr>
        <p:spPr>
          <a:xfrm>
            <a:off x="384394" y="3519496"/>
            <a:ext cx="5399372"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Quality of the papers (publication)</a:t>
            </a:r>
          </a:p>
        </p:txBody>
      </p:sp>
      <p:sp>
        <p:nvSpPr>
          <p:cNvPr id="25" name="Google Shape;499;p61">
            <a:extLst>
              <a:ext uri="{FF2B5EF4-FFF2-40B4-BE49-F238E27FC236}">
                <a16:creationId xmlns:a16="http://schemas.microsoft.com/office/drawing/2014/main" id="{24ECB919-BE9E-A111-24C4-ECBA875B60A1}"/>
              </a:ext>
            </a:extLst>
          </p:cNvPr>
          <p:cNvSpPr txBox="1">
            <a:spLocks/>
          </p:cNvSpPr>
          <p:nvPr/>
        </p:nvSpPr>
        <p:spPr>
          <a:xfrm>
            <a:off x="651736" y="4118037"/>
            <a:ext cx="180273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Limitation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127"/>
          <p:cNvSpPr txBox="1">
            <a:spLocks noGrp="1"/>
          </p:cNvSpPr>
          <p:nvPr>
            <p:ph type="subTitle" idx="2"/>
          </p:nvPr>
        </p:nvSpPr>
        <p:spPr>
          <a:xfrm>
            <a:off x="1382751" y="1447512"/>
            <a:ext cx="6683297"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sz="2000" dirty="0">
                <a:solidFill>
                  <a:schemeClr val="hlink"/>
                </a:solidFill>
                <a:uFill>
                  <a:noFill/>
                </a:uFill>
              </a:rPr>
              <a:t>How can we develop a bus tracking system that efficiently manages dynamic traffic conditions and unpredictable passenger demand in real-time?</a:t>
            </a:r>
          </a:p>
        </p:txBody>
      </p:sp>
      <p:sp>
        <p:nvSpPr>
          <p:cNvPr id="1873" name="Google Shape;1873;p127"/>
          <p:cNvSpPr txBox="1">
            <a:spLocks noGrp="1"/>
          </p:cNvSpPr>
          <p:nvPr>
            <p:ph type="title"/>
          </p:nvPr>
        </p:nvSpPr>
        <p:spPr>
          <a:xfrm>
            <a:off x="2871968" y="363410"/>
            <a:ext cx="39823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Problem Statement</a:t>
            </a:r>
            <a:endParaRPr dirty="0"/>
          </a:p>
        </p:txBody>
      </p:sp>
    </p:spTree>
    <p:extLst>
      <p:ext uri="{BB962C8B-B14F-4D97-AF65-F5344CB8AC3E}">
        <p14:creationId xmlns:p14="http://schemas.microsoft.com/office/powerpoint/2010/main" val="70358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02674" y="2366272"/>
            <a:ext cx="6274419"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	</a:t>
            </a:r>
            <a:endParaRPr dirty="0"/>
          </a:p>
        </p:txBody>
      </p:sp>
    </p:spTree>
    <p:extLst>
      <p:ext uri="{BB962C8B-B14F-4D97-AF65-F5344CB8AC3E}">
        <p14:creationId xmlns:p14="http://schemas.microsoft.com/office/powerpoint/2010/main" val="373916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27"/>
          <p:cNvSpPr txBox="1">
            <a:spLocks noGrp="1"/>
          </p:cNvSpPr>
          <p:nvPr>
            <p:ph type="subTitle" idx="1"/>
          </p:nvPr>
        </p:nvSpPr>
        <p:spPr>
          <a:xfrm>
            <a:off x="1454455" y="1302600"/>
            <a:ext cx="3982315"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Challenges:</a:t>
            </a:r>
            <a:endParaRPr dirty="0"/>
          </a:p>
        </p:txBody>
      </p:sp>
      <p:sp>
        <p:nvSpPr>
          <p:cNvPr id="1872" name="Google Shape;1872;p127"/>
          <p:cNvSpPr txBox="1">
            <a:spLocks noGrp="1"/>
          </p:cNvSpPr>
          <p:nvPr>
            <p:ph type="subTitle" idx="2"/>
          </p:nvPr>
        </p:nvSpPr>
        <p:spPr>
          <a:xfrm>
            <a:off x="1370271" y="1663602"/>
            <a:ext cx="6628870"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sz="1800" dirty="0">
                <a:solidFill>
                  <a:schemeClr val="hlink"/>
                </a:solidFill>
                <a:uFill>
                  <a:noFill/>
                </a:uFill>
              </a:rPr>
              <a:t>Handling real-time data from multiple buses.</a:t>
            </a:r>
          </a:p>
          <a:p>
            <a:pPr marL="457200" lvl="0" indent="-330200" algn="l" rtl="0">
              <a:lnSpc>
                <a:spcPct val="150000"/>
              </a:lnSpc>
              <a:spcBef>
                <a:spcPts val="0"/>
              </a:spcBef>
              <a:spcAft>
                <a:spcPts val="0"/>
              </a:spcAft>
              <a:buSzPts val="1600"/>
              <a:buChar char="●"/>
            </a:pPr>
            <a:r>
              <a:rPr lang="en-US" sz="1800" dirty="0">
                <a:solidFill>
                  <a:schemeClr val="hlink"/>
                </a:solidFill>
                <a:uFill>
                  <a:noFill/>
                </a:uFill>
              </a:rPr>
              <a:t>Simulating realistic traffic conditions in urban settings.</a:t>
            </a:r>
          </a:p>
          <a:p>
            <a:pPr marL="457200" lvl="0" indent="-330200" algn="l" rtl="0">
              <a:lnSpc>
                <a:spcPct val="150000"/>
              </a:lnSpc>
              <a:spcBef>
                <a:spcPts val="0"/>
              </a:spcBef>
              <a:spcAft>
                <a:spcPts val="0"/>
              </a:spcAft>
              <a:buSzPts val="1600"/>
              <a:buChar char="●"/>
            </a:pPr>
            <a:r>
              <a:rPr lang="en-US" sz="1800" dirty="0">
                <a:solidFill>
                  <a:schemeClr val="hlink"/>
                </a:solidFill>
                <a:uFill>
                  <a:noFill/>
                </a:uFill>
              </a:rPr>
              <a:t>Ensuring the scalability and accuracy of predictions across different urban regions​</a:t>
            </a:r>
          </a:p>
        </p:txBody>
      </p:sp>
      <p:sp>
        <p:nvSpPr>
          <p:cNvPr id="1873" name="Google Shape;1873;p127"/>
          <p:cNvSpPr txBox="1">
            <a:spLocks noGrp="1"/>
          </p:cNvSpPr>
          <p:nvPr>
            <p:ph type="title"/>
          </p:nvPr>
        </p:nvSpPr>
        <p:spPr>
          <a:xfrm>
            <a:off x="3494049" y="363410"/>
            <a:ext cx="26242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Tree>
    <p:extLst>
      <p:ext uri="{BB962C8B-B14F-4D97-AF65-F5344CB8AC3E}">
        <p14:creationId xmlns:p14="http://schemas.microsoft.com/office/powerpoint/2010/main" val="168826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241287" y="2162550"/>
            <a:ext cx="2661425"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Any Questions?</a:t>
            </a:r>
            <a:endParaRPr sz="2800" dirty="0"/>
          </a:p>
        </p:txBody>
      </p:sp>
      <p:sp>
        <p:nvSpPr>
          <p:cNvPr id="573" name="Google Shape;573;p69"/>
          <p:cNvSpPr txBox="1">
            <a:spLocks noGrp="1"/>
          </p:cNvSpPr>
          <p:nvPr>
            <p:ph type="title" idx="2"/>
          </p:nvPr>
        </p:nvSpPr>
        <p:spPr>
          <a:xfrm>
            <a:off x="2256264" y="377613"/>
            <a:ext cx="4899102"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2" name="Google Shape;572;p69">
            <a:extLst>
              <a:ext uri="{FF2B5EF4-FFF2-40B4-BE49-F238E27FC236}">
                <a16:creationId xmlns:a16="http://schemas.microsoft.com/office/drawing/2014/main" id="{30F7ECC5-A6BD-9D41-BA1C-4817A80C1476}"/>
              </a:ext>
            </a:extLst>
          </p:cNvPr>
          <p:cNvSpPr txBox="1">
            <a:spLocks/>
          </p:cNvSpPr>
          <p:nvPr/>
        </p:nvSpPr>
        <p:spPr>
          <a:xfrm>
            <a:off x="5241073" y="3667963"/>
            <a:ext cx="6471424" cy="1379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en-US" sz="1800" b="1" u="sng" dirty="0"/>
              <a:t>Contact me:</a:t>
            </a:r>
          </a:p>
          <a:p>
            <a:pPr>
              <a:lnSpc>
                <a:spcPct val="150000"/>
              </a:lnSpc>
            </a:pPr>
            <a:r>
              <a:rPr lang="en-US" sz="1200" b="1" dirty="0"/>
              <a:t>Phone: </a:t>
            </a:r>
            <a:r>
              <a:rPr lang="en-US" sz="1200" dirty="0"/>
              <a:t>+20 122 157 5493</a:t>
            </a:r>
          </a:p>
          <a:p>
            <a:pPr>
              <a:lnSpc>
                <a:spcPct val="150000"/>
              </a:lnSpc>
            </a:pPr>
            <a:r>
              <a:rPr lang="en-US" sz="1200" b="1" dirty="0"/>
              <a:t>Email: </a:t>
            </a:r>
            <a:r>
              <a:rPr lang="en-US" sz="1200" dirty="0"/>
              <a:t>mohamed.hussein20.msa.edu.eg</a:t>
            </a:r>
          </a:p>
          <a:p>
            <a:pPr>
              <a:lnSpc>
                <a:spcPct val="150000"/>
              </a:lnSpc>
            </a:pPr>
            <a:r>
              <a:rPr lang="en-US" sz="1200" b="1" dirty="0"/>
              <a:t>Portfolio: </a:t>
            </a:r>
            <a:r>
              <a:rPr lang="en-US" sz="1200" dirty="0"/>
              <a:t>portfolio-</a:t>
            </a:r>
            <a:r>
              <a:rPr lang="en-US" sz="1200" dirty="0" err="1"/>
              <a:t>mohamedhussein.vercel.app</a:t>
            </a:r>
            <a:endParaRPr lang="en-US" sz="1200" dirty="0"/>
          </a:p>
        </p:txBody>
      </p:sp>
    </p:spTree>
    <p:extLst>
      <p:ext uri="{BB962C8B-B14F-4D97-AF65-F5344CB8AC3E}">
        <p14:creationId xmlns:p14="http://schemas.microsoft.com/office/powerpoint/2010/main" val="39174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713224" y="1243386"/>
            <a:ext cx="4773175" cy="224322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The project involves developing a Bus Reservation and Tracking System using Geographic Information System (GIS) and Spatial Temporal data to simulate a realistic urban transportation system in Berlin. The simulation is executed using Python and SUMO (Simulation of Urban Mobility)</a:t>
            </a:r>
            <a:endParaRPr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p>
        </p:txBody>
      </p:sp>
      <p:pic>
        <p:nvPicPr>
          <p:cNvPr id="548" name="Google Shape;548;p65"/>
          <p:cNvPicPr preferRelativeResize="0"/>
          <p:nvPr/>
        </p:nvPicPr>
        <p:blipFill>
          <a:blip r:embed="rId3"/>
          <a:srcRect l="14471" r="14471"/>
          <a:stretch/>
        </p:blipFill>
        <p:spPr>
          <a:xfrm>
            <a:off x="5586875" y="1594550"/>
            <a:ext cx="2537400" cy="25548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97373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27"/>
          <p:cNvSpPr txBox="1">
            <a:spLocks noGrp="1"/>
          </p:cNvSpPr>
          <p:nvPr>
            <p:ph type="subTitle" idx="1"/>
          </p:nvPr>
        </p:nvSpPr>
        <p:spPr>
          <a:xfrm>
            <a:off x="1147246" y="1225387"/>
            <a:ext cx="3982315"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Why Should It be Done?</a:t>
            </a:r>
            <a:endParaRPr dirty="0"/>
          </a:p>
        </p:txBody>
      </p:sp>
      <p:sp>
        <p:nvSpPr>
          <p:cNvPr id="1872" name="Google Shape;1872;p127"/>
          <p:cNvSpPr txBox="1">
            <a:spLocks noGrp="1"/>
          </p:cNvSpPr>
          <p:nvPr>
            <p:ph type="subTitle" idx="2"/>
          </p:nvPr>
        </p:nvSpPr>
        <p:spPr>
          <a:xfrm>
            <a:off x="1385139" y="1588241"/>
            <a:ext cx="6628870"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b="1" dirty="0">
                <a:solidFill>
                  <a:schemeClr val="hlink"/>
                </a:solidFill>
                <a:uFill>
                  <a:noFill/>
                </a:uFill>
              </a:rPr>
              <a:t>Urban Mobility: </a:t>
            </a:r>
            <a:r>
              <a:rPr lang="en-US" dirty="0">
                <a:solidFill>
                  <a:schemeClr val="hlink"/>
                </a:solidFill>
                <a:uFill>
                  <a:noFill/>
                </a:uFill>
              </a:rPr>
              <a:t>Increasing urbanization leads to traffic congestion and inefficient public transport systems. This project aims to alleviate these issues by optimizing bus routes and tracking vehicles in real-time.</a:t>
            </a:r>
          </a:p>
          <a:p>
            <a:pPr marL="457200" lvl="0" indent="-330200" algn="l" rtl="0">
              <a:lnSpc>
                <a:spcPct val="150000"/>
              </a:lnSpc>
              <a:spcBef>
                <a:spcPts val="0"/>
              </a:spcBef>
              <a:spcAft>
                <a:spcPts val="0"/>
              </a:spcAft>
              <a:buSzPts val="1600"/>
              <a:buChar char="●"/>
            </a:pPr>
            <a:r>
              <a:rPr lang="en-US" b="1" dirty="0">
                <a:solidFill>
                  <a:schemeClr val="hlink"/>
                </a:solidFill>
                <a:uFill>
                  <a:noFill/>
                </a:uFill>
              </a:rPr>
              <a:t>Evidence: </a:t>
            </a:r>
            <a:r>
              <a:rPr lang="en-US" dirty="0">
                <a:solidFill>
                  <a:schemeClr val="hlink"/>
                </a:solidFill>
                <a:uFill>
                  <a:noFill/>
                </a:uFill>
              </a:rPr>
              <a:t>The simulation offers real-time data to improve bus management, leading to more efficient public transportation</a:t>
            </a:r>
          </a:p>
        </p:txBody>
      </p:sp>
      <p:sp>
        <p:nvSpPr>
          <p:cNvPr id="1873" name="Google Shape;1873;p127"/>
          <p:cNvSpPr txBox="1">
            <a:spLocks noGrp="1"/>
          </p:cNvSpPr>
          <p:nvPr>
            <p:ph type="title"/>
          </p:nvPr>
        </p:nvSpPr>
        <p:spPr>
          <a:xfrm>
            <a:off x="3560729" y="363410"/>
            <a:ext cx="202254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Tree>
    <p:extLst>
      <p:ext uri="{BB962C8B-B14F-4D97-AF65-F5344CB8AC3E}">
        <p14:creationId xmlns:p14="http://schemas.microsoft.com/office/powerpoint/2010/main" val="180297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4199206"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1791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27"/>
          <p:cNvSpPr txBox="1">
            <a:spLocks noGrp="1"/>
          </p:cNvSpPr>
          <p:nvPr>
            <p:ph type="subTitle" idx="1"/>
          </p:nvPr>
        </p:nvSpPr>
        <p:spPr>
          <a:xfrm>
            <a:off x="1454455" y="1302600"/>
            <a:ext cx="3982315"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people did</a:t>
            </a:r>
            <a:endParaRPr dirty="0"/>
          </a:p>
        </p:txBody>
      </p:sp>
      <p:sp>
        <p:nvSpPr>
          <p:cNvPr id="1872" name="Google Shape;1872;p127"/>
          <p:cNvSpPr txBox="1">
            <a:spLocks noGrp="1"/>
          </p:cNvSpPr>
          <p:nvPr>
            <p:ph type="subTitle" idx="2"/>
          </p:nvPr>
        </p:nvSpPr>
        <p:spPr>
          <a:xfrm>
            <a:off x="1370271" y="1663602"/>
            <a:ext cx="6628870" cy="2754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dirty="0">
                <a:solidFill>
                  <a:schemeClr val="hlink"/>
                </a:solidFill>
                <a:uFill>
                  <a:noFill/>
                </a:uFill>
              </a:rPr>
              <a:t>Various researchers have developed systems for bus tracking and scheduling using different models like Kalman filters and machine learning, focusing on improving bus arrival time prediction and reducing delays in urban areas</a:t>
            </a:r>
          </a:p>
        </p:txBody>
      </p:sp>
      <p:sp>
        <p:nvSpPr>
          <p:cNvPr id="1873" name="Google Shape;1873;p127"/>
          <p:cNvSpPr txBox="1">
            <a:spLocks noGrp="1"/>
          </p:cNvSpPr>
          <p:nvPr>
            <p:ph type="title"/>
          </p:nvPr>
        </p:nvSpPr>
        <p:spPr>
          <a:xfrm>
            <a:off x="3445613" y="363410"/>
            <a:ext cx="267268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a:t>
            </a:r>
            <a:endParaRPr dirty="0"/>
          </a:p>
        </p:txBody>
      </p:sp>
    </p:spTree>
    <p:extLst>
      <p:ext uri="{BB962C8B-B14F-4D97-AF65-F5344CB8AC3E}">
        <p14:creationId xmlns:p14="http://schemas.microsoft.com/office/powerpoint/2010/main" val="103895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315844" y="2368029"/>
            <a:ext cx="886150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Review of Best papers</a:t>
            </a:r>
            <a:endParaRPr dirty="0"/>
          </a:p>
        </p:txBody>
      </p:sp>
      <p:sp>
        <p:nvSpPr>
          <p:cNvPr id="573" name="Google Shape;573;p69"/>
          <p:cNvSpPr txBox="1">
            <a:spLocks noGrp="1"/>
          </p:cNvSpPr>
          <p:nvPr>
            <p:ph type="title" idx="2"/>
          </p:nvPr>
        </p:nvSpPr>
        <p:spPr>
          <a:xfrm>
            <a:off x="3746550" y="1387972"/>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	</a:t>
            </a:r>
            <a:endParaRPr dirty="0"/>
          </a:p>
        </p:txBody>
      </p:sp>
    </p:spTree>
    <p:extLst>
      <p:ext uri="{BB962C8B-B14F-4D97-AF65-F5344CB8AC3E}">
        <p14:creationId xmlns:p14="http://schemas.microsoft.com/office/powerpoint/2010/main" val="103093501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On-screen Show (16:9)</PresentationFormat>
  <Paragraphs>83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Montserrat</vt:lpstr>
      <vt:lpstr>Vidaloka</vt:lpstr>
      <vt:lpstr>Arial</vt:lpstr>
      <vt:lpstr>Minimalist Business Slides XL by Slidesgo</vt:lpstr>
      <vt:lpstr>Bus Reservation and Tracking System</vt:lpstr>
      <vt:lpstr>Table of contents</vt:lpstr>
      <vt:lpstr>Introduction</vt:lpstr>
      <vt:lpstr>Introduction</vt:lpstr>
      <vt:lpstr>Motivation</vt:lpstr>
      <vt:lpstr>Motivation</vt:lpstr>
      <vt:lpstr>Related Work</vt:lpstr>
      <vt:lpstr>Related Work</vt:lpstr>
      <vt:lpstr>Review of Best papers</vt:lpstr>
      <vt:lpstr>"Urban Bus Arrival Time Prediction: A Review of Computational Models"</vt:lpstr>
      <vt:lpstr>"Development of an Algorithm for Bus Routing and Tracking for an Educational Institution"</vt:lpstr>
      <vt:lpstr>"A Simulation-Based Optimization Approach for Designing Transit Networks"</vt:lpstr>
      <vt:lpstr>"CrowdWeb: A Visualization Tool for Mobility Patterns in Smart Cities"</vt:lpstr>
      <vt:lpstr>"Modeling of a Mode Choice Behavior Toward Mobility as a Service (MaaS)"</vt:lpstr>
      <vt:lpstr>Quality of the papers</vt:lpstr>
      <vt:lpstr>Quality of the Papers</vt:lpstr>
      <vt:lpstr>Limitation</vt:lpstr>
      <vt:lpstr>Limitation</vt:lpstr>
      <vt:lpstr>Problem Statement</vt:lpstr>
      <vt:lpstr>Problem Statement</vt:lpstr>
      <vt:lpstr>Challenges</vt:lpstr>
      <vt:lpstr>Challenges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Mohamed Hussein</cp:lastModifiedBy>
  <cp:revision>1</cp:revision>
  <dcterms:modified xsi:type="dcterms:W3CDTF">2024-09-23T15:46:52Z</dcterms:modified>
</cp:coreProperties>
</file>