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2"/>
  </p:notesMasterIdLst>
  <p:sldIdLst>
    <p:sldId id="256" r:id="rId2"/>
    <p:sldId id="262" r:id="rId3"/>
    <p:sldId id="265" r:id="rId4"/>
    <p:sldId id="298" r:id="rId5"/>
    <p:sldId id="299" r:id="rId6"/>
    <p:sldId id="300" r:id="rId7"/>
    <p:sldId id="301" r:id="rId8"/>
    <p:sldId id="302" r:id="rId9"/>
    <p:sldId id="321" r:id="rId10"/>
    <p:sldId id="304" r:id="rId11"/>
    <p:sldId id="303" r:id="rId12"/>
    <p:sldId id="319" r:id="rId13"/>
    <p:sldId id="320" r:id="rId14"/>
    <p:sldId id="269" r:id="rId15"/>
    <p:sldId id="315" r:id="rId16"/>
    <p:sldId id="318" r:id="rId17"/>
    <p:sldId id="306" r:id="rId18"/>
    <p:sldId id="307" r:id="rId19"/>
    <p:sldId id="308" r:id="rId20"/>
    <p:sldId id="310" r:id="rId21"/>
    <p:sldId id="309" r:id="rId22"/>
    <p:sldId id="316" r:id="rId23"/>
    <p:sldId id="311" r:id="rId24"/>
    <p:sldId id="312" r:id="rId25"/>
    <p:sldId id="313" r:id="rId26"/>
    <p:sldId id="314" r:id="rId27"/>
    <p:sldId id="322" r:id="rId28"/>
    <p:sldId id="323" r:id="rId29"/>
    <p:sldId id="324" r:id="rId30"/>
    <p:sldId id="277" r:id="rId31"/>
  </p:sldIdLst>
  <p:sldSz cx="24384000" cy="13716000"/>
  <p:notesSz cx="6858000" cy="9144000"/>
  <p:embeddedFontLst>
    <p:embeddedFont>
      <p:font typeface="Calibri" panose="020F0502020204030204" pitchFamily="34" charset="0"/>
      <p:regular r:id="rId33"/>
      <p:bold r:id="rId34"/>
      <p:italic r:id="rId35"/>
      <p:boldItalic r:id="rId36"/>
    </p:embeddedFont>
    <p:embeddedFont>
      <p:font typeface="Google Sans"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Open Sans Light" pitchFamily="2" charset="0"/>
      <p:regular r:id="rId45"/>
      <p:bold r:id="rId46"/>
      <p:italic r:id="rId47"/>
      <p:boldItalic r:id="rId48"/>
    </p:embeddedFont>
    <p:embeddedFont>
      <p:font typeface="Roboto Mono" panose="020B0604020202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sef fawzy abdelhakem" initials="yfa" lastIdx="1" clrIdx="0">
    <p:extLst>
      <p:ext uri="{19B8F6BF-5375-455C-9EA6-DF929625EA0E}">
        <p15:presenceInfo xmlns:p15="http://schemas.microsoft.com/office/powerpoint/2012/main" userId="youssef fawzy abdelhak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3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bc445820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 name="Google Shape;111;g25bc4458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54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820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14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876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92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61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36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33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09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ac5bf46_0_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ac5bf4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58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38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654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119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728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377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43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810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762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53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d4ac5bf46_0_9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8" name="Google Shape;268;gbd4ac5bf4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83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43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484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ac5bf46_0_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ac5bf4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4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74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940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Yellow">
  <p:cSld name="Title, Subtitle, &amp; Bullets_1_2_2">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427925" y="4513800"/>
            <a:ext cx="143106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10000">
                <a:solidFill>
                  <a:schemeClr val="dk1"/>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21" name="Google Shape;21;p5"/>
          <p:cNvSpPr txBox="1">
            <a:spLocks noGrp="1"/>
          </p:cNvSpPr>
          <p:nvPr>
            <p:ph type="subTitle" idx="1"/>
          </p:nvPr>
        </p:nvSpPr>
        <p:spPr>
          <a:xfrm>
            <a:off x="5929600" y="8096125"/>
            <a:ext cx="10548300" cy="2005800"/>
          </a:xfrm>
          <a:prstGeom prst="rect">
            <a:avLst/>
          </a:prstGeom>
        </p:spPr>
        <p:txBody>
          <a:bodyPr spcFirstLastPara="1" wrap="square" lIns="91425" tIns="91425" rIns="91425" bIns="91425" anchor="t" anchorCtr="0">
            <a:spAutoFit/>
          </a:bodyPr>
          <a:lstStyle>
            <a:lvl1pPr lvl="0" rtl="0">
              <a:lnSpc>
                <a:spcPct val="100000"/>
              </a:lnSpc>
              <a:spcBef>
                <a:spcPts val="0"/>
              </a:spcBef>
              <a:spcAft>
                <a:spcPts val="0"/>
              </a:spcAft>
              <a:buNone/>
              <a:defRPr sz="4000">
                <a:solidFill>
                  <a:schemeClr val="accent1"/>
                </a:solidFill>
                <a:latin typeface="Roboto Mono"/>
                <a:ea typeface="Roboto Mono"/>
                <a:cs typeface="Roboto Mono"/>
                <a:sym typeface="Roboto Mono"/>
              </a:defRPr>
            </a:lvl1pPr>
            <a:lvl2pPr lvl="1" rtl="0">
              <a:lnSpc>
                <a:spcPct val="100000"/>
              </a:lnSpc>
              <a:spcBef>
                <a:spcPts val="0"/>
              </a:spcBef>
              <a:spcAft>
                <a:spcPts val="0"/>
              </a:spcAft>
              <a:buNone/>
              <a:defRPr>
                <a:solidFill>
                  <a:srgbClr val="F6BA17"/>
                </a:solidFill>
                <a:latin typeface="Google Sans"/>
                <a:ea typeface="Google Sans"/>
                <a:cs typeface="Google Sans"/>
                <a:sym typeface="Google Sans"/>
              </a:defRPr>
            </a:lvl2pPr>
            <a:lvl3pPr lvl="2" rtl="0">
              <a:lnSpc>
                <a:spcPct val="100000"/>
              </a:lnSpc>
              <a:spcBef>
                <a:spcPts val="0"/>
              </a:spcBef>
              <a:spcAft>
                <a:spcPts val="0"/>
              </a:spcAft>
              <a:buNone/>
              <a:defRPr>
                <a:solidFill>
                  <a:srgbClr val="F6BA17"/>
                </a:solidFill>
                <a:latin typeface="Google Sans"/>
                <a:ea typeface="Google Sans"/>
                <a:cs typeface="Google Sans"/>
                <a:sym typeface="Google Sans"/>
              </a:defRPr>
            </a:lvl3pPr>
            <a:lvl4pPr lvl="3" rtl="0">
              <a:lnSpc>
                <a:spcPct val="100000"/>
              </a:lnSpc>
              <a:spcBef>
                <a:spcPts val="0"/>
              </a:spcBef>
              <a:spcAft>
                <a:spcPts val="0"/>
              </a:spcAft>
              <a:buNone/>
              <a:defRPr>
                <a:solidFill>
                  <a:srgbClr val="F6BA17"/>
                </a:solidFill>
                <a:latin typeface="Google Sans"/>
                <a:ea typeface="Google Sans"/>
                <a:cs typeface="Google Sans"/>
                <a:sym typeface="Google Sans"/>
              </a:defRPr>
            </a:lvl4pPr>
            <a:lvl5pPr lvl="4" rtl="0">
              <a:lnSpc>
                <a:spcPct val="100000"/>
              </a:lnSpc>
              <a:spcBef>
                <a:spcPts val="0"/>
              </a:spcBef>
              <a:spcAft>
                <a:spcPts val="0"/>
              </a:spcAft>
              <a:buNone/>
              <a:defRPr>
                <a:solidFill>
                  <a:srgbClr val="F6BA17"/>
                </a:solidFill>
                <a:latin typeface="Google Sans"/>
                <a:ea typeface="Google Sans"/>
                <a:cs typeface="Google Sans"/>
                <a:sym typeface="Google Sans"/>
              </a:defRPr>
            </a:lvl5pPr>
            <a:lvl6pPr lvl="5" rtl="0">
              <a:lnSpc>
                <a:spcPct val="100000"/>
              </a:lnSpc>
              <a:spcBef>
                <a:spcPts val="0"/>
              </a:spcBef>
              <a:spcAft>
                <a:spcPts val="0"/>
              </a:spcAft>
              <a:buNone/>
              <a:defRPr>
                <a:solidFill>
                  <a:srgbClr val="F6BA17"/>
                </a:solidFill>
                <a:latin typeface="Google Sans"/>
                <a:ea typeface="Google Sans"/>
                <a:cs typeface="Google Sans"/>
                <a:sym typeface="Google Sans"/>
              </a:defRPr>
            </a:lvl6pPr>
            <a:lvl7pPr lvl="6" rtl="0">
              <a:lnSpc>
                <a:spcPct val="100000"/>
              </a:lnSpc>
              <a:spcBef>
                <a:spcPts val="0"/>
              </a:spcBef>
              <a:spcAft>
                <a:spcPts val="0"/>
              </a:spcAft>
              <a:buNone/>
              <a:defRPr>
                <a:solidFill>
                  <a:srgbClr val="F6BA17"/>
                </a:solidFill>
                <a:latin typeface="Google Sans"/>
                <a:ea typeface="Google Sans"/>
                <a:cs typeface="Google Sans"/>
                <a:sym typeface="Google Sans"/>
              </a:defRPr>
            </a:lvl7pPr>
            <a:lvl8pPr lvl="7" rtl="0">
              <a:lnSpc>
                <a:spcPct val="100000"/>
              </a:lnSpc>
              <a:spcBef>
                <a:spcPts val="0"/>
              </a:spcBef>
              <a:spcAft>
                <a:spcPts val="0"/>
              </a:spcAft>
              <a:buNone/>
              <a:defRPr>
                <a:solidFill>
                  <a:srgbClr val="F6BA17"/>
                </a:solidFill>
                <a:latin typeface="Google Sans"/>
                <a:ea typeface="Google Sans"/>
                <a:cs typeface="Google Sans"/>
                <a:sym typeface="Google Sans"/>
              </a:defRPr>
            </a:lvl8pPr>
            <a:lvl9pPr lvl="8" rtl="0">
              <a:lnSpc>
                <a:spcPct val="100000"/>
              </a:lnSpc>
              <a:spcBef>
                <a:spcPts val="0"/>
              </a:spcBef>
              <a:spcAft>
                <a:spcPts val="0"/>
              </a:spcAft>
              <a:buNone/>
              <a:defRPr>
                <a:solidFill>
                  <a:srgbClr val="F6BA17"/>
                </a:solidFill>
                <a:latin typeface="Google Sans"/>
                <a:ea typeface="Google Sans"/>
                <a:cs typeface="Google Sans"/>
                <a:sym typeface="Google Sans"/>
              </a:defRPr>
            </a:lvl9pPr>
          </a:lstStyle>
          <a:p>
            <a:endParaRPr/>
          </a:p>
        </p:txBody>
      </p:sp>
      <p:sp>
        <p:nvSpPr>
          <p:cNvPr id="22" name="Google Shape;22;p5"/>
          <p:cNvSpPr txBox="1">
            <a:spLocks noGrp="1"/>
          </p:cNvSpPr>
          <p:nvPr>
            <p:ph type="subTitle" idx="2"/>
          </p:nvPr>
        </p:nvSpPr>
        <p:spPr>
          <a:xfrm>
            <a:off x="2663900" y="6090325"/>
            <a:ext cx="105483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 Green">
  <p:cSld name="Title, Subtitle, &amp; Bullets_2">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45" name="Google Shape;45;p10"/>
          <p:cNvSpPr txBox="1">
            <a:spLocks noGrp="1"/>
          </p:cNvSpPr>
          <p:nvPr>
            <p:ph type="body" idx="1"/>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46" name="Google Shape;46;p10"/>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47" name="Google Shape;47;p10"/>
          <p:cNvSpPr txBox="1">
            <a:spLocks noGrp="1"/>
          </p:cNvSpPr>
          <p:nvPr>
            <p:ph type="subTitle" idx="2"/>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de">
  <p:cSld name="Quote_2">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lide Style 01 - Green">
  <p:cSld name="Title, Subtitle, &amp; Bullets_1_2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7" name="Google Shape;67;p15"/>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68" name="Google Shape;68;p15"/>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69" name="Google Shape;69;p15"/>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lide Style 02 - Green ">
  <p:cSld name="Title, Subtitle, &amp; Bullets_1_2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85" name="Google Shape;85;p19"/>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86" name="Google Shape;86;p19"/>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 Green">
  <p:cSld name="Quote_3_1_1">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4831575" y="4041275"/>
            <a:ext cx="145713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105" name="Google Shape;105;p24"/>
          <p:cNvSpPr txBox="1">
            <a:spLocks noGrp="1"/>
          </p:cNvSpPr>
          <p:nvPr>
            <p:ph type="subTitle" idx="1"/>
          </p:nvPr>
        </p:nvSpPr>
        <p:spPr>
          <a:xfrm>
            <a:off x="5068350" y="9657450"/>
            <a:ext cx="148587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2pPr>
            <a:lvl3pPr lvl="2"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3pPr>
            <a:lvl4pPr lvl="3"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4pPr>
            <a:lvl5pPr lvl="4"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5pPr>
            <a:lvl6pPr lvl="5"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6pPr>
            <a:lvl7pPr lvl="6"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7pPr>
            <a:lvl8pPr lvl="7"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8pPr>
            <a:lvl9pPr lvl="8"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rmAutofit/>
          </a:bodyPr>
          <a:lstStyle>
            <a:lvl1pPr lvl="0" rtl="0">
              <a:spcBef>
                <a:spcPts val="0"/>
              </a:spcBef>
              <a:spcAft>
                <a:spcPts val="0"/>
              </a:spcAft>
              <a:buClr>
                <a:schemeClr val="dk2"/>
              </a:buClr>
              <a:buSzPts val="7500"/>
              <a:buFont typeface="Google Sans"/>
              <a:buNone/>
              <a:defRPr sz="7500">
                <a:solidFill>
                  <a:schemeClr val="dk2"/>
                </a:solidFill>
                <a:latin typeface="Google Sans"/>
                <a:ea typeface="Google Sans"/>
                <a:cs typeface="Google Sans"/>
                <a:sym typeface="Google Sans"/>
              </a:defRPr>
            </a:lvl1pPr>
            <a:lvl2pPr lvl="1" rtl="0">
              <a:spcBef>
                <a:spcPts val="0"/>
              </a:spcBef>
              <a:spcAft>
                <a:spcPts val="0"/>
              </a:spcAft>
              <a:buClr>
                <a:schemeClr val="dk2"/>
              </a:buClr>
              <a:buSzPts val="7500"/>
              <a:buNone/>
              <a:defRPr sz="7500">
                <a:solidFill>
                  <a:schemeClr val="dk2"/>
                </a:solidFill>
              </a:defRPr>
            </a:lvl2pPr>
            <a:lvl3pPr lvl="2" rtl="0">
              <a:spcBef>
                <a:spcPts val="0"/>
              </a:spcBef>
              <a:spcAft>
                <a:spcPts val="0"/>
              </a:spcAft>
              <a:buClr>
                <a:schemeClr val="dk2"/>
              </a:buClr>
              <a:buSzPts val="7500"/>
              <a:buNone/>
              <a:defRPr sz="7500">
                <a:solidFill>
                  <a:schemeClr val="dk2"/>
                </a:solidFill>
              </a:defRPr>
            </a:lvl3pPr>
            <a:lvl4pPr lvl="3" rtl="0">
              <a:spcBef>
                <a:spcPts val="0"/>
              </a:spcBef>
              <a:spcAft>
                <a:spcPts val="0"/>
              </a:spcAft>
              <a:buClr>
                <a:schemeClr val="dk2"/>
              </a:buClr>
              <a:buSzPts val="7500"/>
              <a:buNone/>
              <a:defRPr sz="7500">
                <a:solidFill>
                  <a:schemeClr val="dk2"/>
                </a:solidFill>
              </a:defRPr>
            </a:lvl4pPr>
            <a:lvl5pPr lvl="4" rtl="0">
              <a:spcBef>
                <a:spcPts val="0"/>
              </a:spcBef>
              <a:spcAft>
                <a:spcPts val="0"/>
              </a:spcAft>
              <a:buClr>
                <a:schemeClr val="dk2"/>
              </a:buClr>
              <a:buSzPts val="7500"/>
              <a:buNone/>
              <a:defRPr sz="7500">
                <a:solidFill>
                  <a:schemeClr val="dk2"/>
                </a:solidFill>
              </a:defRPr>
            </a:lvl5pPr>
            <a:lvl6pPr lvl="5" rtl="0">
              <a:spcBef>
                <a:spcPts val="0"/>
              </a:spcBef>
              <a:spcAft>
                <a:spcPts val="0"/>
              </a:spcAft>
              <a:buClr>
                <a:schemeClr val="dk2"/>
              </a:buClr>
              <a:buSzPts val="7500"/>
              <a:buNone/>
              <a:defRPr sz="7500">
                <a:solidFill>
                  <a:schemeClr val="dk2"/>
                </a:solidFill>
              </a:defRPr>
            </a:lvl6pPr>
            <a:lvl7pPr lvl="6" rtl="0">
              <a:spcBef>
                <a:spcPts val="0"/>
              </a:spcBef>
              <a:spcAft>
                <a:spcPts val="0"/>
              </a:spcAft>
              <a:buClr>
                <a:schemeClr val="dk2"/>
              </a:buClr>
              <a:buSzPts val="7500"/>
              <a:buNone/>
              <a:defRPr sz="7500">
                <a:solidFill>
                  <a:schemeClr val="dk2"/>
                </a:solidFill>
              </a:defRPr>
            </a:lvl7pPr>
            <a:lvl8pPr lvl="7" rtl="0">
              <a:spcBef>
                <a:spcPts val="0"/>
              </a:spcBef>
              <a:spcAft>
                <a:spcPts val="0"/>
              </a:spcAft>
              <a:buClr>
                <a:schemeClr val="dk2"/>
              </a:buClr>
              <a:buSzPts val="7500"/>
              <a:buNone/>
              <a:defRPr sz="7500">
                <a:solidFill>
                  <a:schemeClr val="dk2"/>
                </a:solidFill>
              </a:defRPr>
            </a:lvl8pPr>
            <a:lvl9pPr lvl="8" rtl="0">
              <a:spcBef>
                <a:spcPts val="0"/>
              </a:spcBef>
              <a:spcAft>
                <a:spcPts val="0"/>
              </a:spcAft>
              <a:buClr>
                <a:schemeClr val="dk2"/>
              </a:buClr>
              <a:buSzPts val="7500"/>
              <a:buNone/>
              <a:defRPr sz="7500">
                <a:solidFill>
                  <a:schemeClr val="dk2"/>
                </a:solidFill>
              </a:defRPr>
            </a:lvl9pPr>
          </a:lstStyle>
          <a:p>
            <a:endParaRPr/>
          </a:p>
        </p:txBody>
      </p:sp>
      <p:sp>
        <p:nvSpPr>
          <p:cNvPr id="7" name="Google Shape;7;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rmAutofit/>
          </a:bodyPr>
          <a:lstStyle>
            <a:lvl1pPr lvl="0" algn="r" rtl="0">
              <a:buNone/>
              <a:defRPr sz="2700">
                <a:solidFill>
                  <a:schemeClr val="dk2"/>
                </a:solidFill>
              </a:defRPr>
            </a:lvl1pPr>
            <a:lvl2pPr lvl="1" algn="r" rtl="0">
              <a:buNone/>
              <a:defRPr sz="2700">
                <a:solidFill>
                  <a:schemeClr val="dk2"/>
                </a:solidFill>
              </a:defRPr>
            </a:lvl2pPr>
            <a:lvl3pPr lvl="2" algn="r" rtl="0">
              <a:buNone/>
              <a:defRPr sz="2700">
                <a:solidFill>
                  <a:schemeClr val="dk2"/>
                </a:solidFill>
              </a:defRPr>
            </a:lvl3pPr>
            <a:lvl4pPr lvl="3" algn="r" rtl="0">
              <a:buNone/>
              <a:defRPr sz="2700">
                <a:solidFill>
                  <a:schemeClr val="dk2"/>
                </a:solidFill>
              </a:defRPr>
            </a:lvl4pPr>
            <a:lvl5pPr lvl="4" algn="r" rtl="0">
              <a:buNone/>
              <a:defRPr sz="2700">
                <a:solidFill>
                  <a:schemeClr val="dk2"/>
                </a:solidFill>
              </a:defRPr>
            </a:lvl5pPr>
            <a:lvl6pPr lvl="5" algn="r" rtl="0">
              <a:buNone/>
              <a:defRPr sz="2700">
                <a:solidFill>
                  <a:schemeClr val="dk2"/>
                </a:solidFill>
              </a:defRPr>
            </a:lvl6pPr>
            <a:lvl7pPr lvl="6" algn="r" rtl="0">
              <a:buNone/>
              <a:defRPr sz="2700">
                <a:solidFill>
                  <a:schemeClr val="dk2"/>
                </a:solidFill>
              </a:defRPr>
            </a:lvl7pPr>
            <a:lvl8pPr lvl="7" algn="r" rtl="0">
              <a:buNone/>
              <a:defRPr sz="2700">
                <a:solidFill>
                  <a:schemeClr val="dk2"/>
                </a:solidFill>
              </a:defRPr>
            </a:lvl8pPr>
            <a:lvl9pPr lvl="8" algn="r" rtl="0">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body" idx="1"/>
          </p:nvPr>
        </p:nvSpPr>
        <p:spPr>
          <a:xfrm>
            <a:off x="1203350" y="3095025"/>
            <a:ext cx="21906300" cy="6407100"/>
          </a:xfrm>
          <a:prstGeom prst="rect">
            <a:avLst/>
          </a:prstGeom>
          <a:noFill/>
          <a:ln>
            <a:noFill/>
          </a:ln>
        </p:spPr>
        <p:txBody>
          <a:bodyPr spcFirstLastPara="1" wrap="square" lIns="91425" tIns="91425" rIns="91425" bIns="91425" anchor="t" anchorCtr="0">
            <a:spAutoFit/>
          </a:bodyPr>
          <a:lstStyle>
            <a:lvl1pPr marL="457200" lvl="0"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1pPr>
            <a:lvl2pPr marL="914400" lvl="1"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2pPr>
            <a:lvl3pPr marL="1371600" lvl="2"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3pPr>
            <a:lvl4pPr marL="1828800" lvl="3"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4pPr>
            <a:lvl5pPr marL="2286000" lvl="4"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5pPr>
            <a:lvl6pPr marL="2743200" lvl="5"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6pPr>
            <a:lvl7pPr marL="3200400" lvl="6"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7pPr>
            <a:lvl8pPr marL="3657600" lvl="7"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8pPr>
            <a:lvl9pPr marL="4114800" lvl="8"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6" r:id="rId2"/>
    <p:sldLayoutId id="2147483659" r:id="rId3"/>
    <p:sldLayoutId id="2147483661" r:id="rId4"/>
    <p:sldLayoutId id="2147483665"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6"/>
          <p:cNvSpPr txBox="1">
            <a:spLocks noGrp="1"/>
          </p:cNvSpPr>
          <p:nvPr>
            <p:ph type="title"/>
          </p:nvPr>
        </p:nvSpPr>
        <p:spPr>
          <a:xfrm>
            <a:off x="2427925" y="4197276"/>
            <a:ext cx="14310600" cy="20316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15" name="Google Shape;115;p26"/>
          <p:cNvSpPr txBox="1">
            <a:spLocks noGrp="1"/>
          </p:cNvSpPr>
          <p:nvPr>
            <p:ph type="subTitle" idx="1"/>
          </p:nvPr>
        </p:nvSpPr>
        <p:spPr>
          <a:xfrm>
            <a:off x="2583775" y="8060956"/>
            <a:ext cx="105483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Youssef Abdelhakem</a:t>
            </a:r>
            <a:endParaRPr dirty="0"/>
          </a:p>
          <a:p>
            <a:pPr marL="0" lvl="0" indent="0" algn="l" rtl="0">
              <a:spcBef>
                <a:spcPts val="0"/>
              </a:spcBef>
              <a:spcAft>
                <a:spcPts val="0"/>
              </a:spcAft>
              <a:buNone/>
            </a:pPr>
            <a:r>
              <a:rPr lang="en-US" dirty="0"/>
              <a:t>@YoussefAbdelhakem</a:t>
            </a:r>
            <a:endParaRPr dirty="0"/>
          </a:p>
        </p:txBody>
      </p:sp>
      <p:sp>
        <p:nvSpPr>
          <p:cNvPr id="116" name="Google Shape;116;p26"/>
          <p:cNvSpPr txBox="1">
            <a:spLocks noGrp="1"/>
          </p:cNvSpPr>
          <p:nvPr>
            <p:ph type="subTitle" idx="2"/>
          </p:nvPr>
        </p:nvSpPr>
        <p:spPr>
          <a:xfrm>
            <a:off x="2583774" y="5804195"/>
            <a:ext cx="16003163" cy="153885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400" dirty="0"/>
              <a:t>Introduction to Embedded systems &amp; C programming language </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400" b="0" i="0" dirty="0">
                <a:solidFill>
                  <a:schemeClr val="tx2"/>
                </a:solidFill>
                <a:effectLst/>
                <a:latin typeface="Roboto Mono" panose="020B0604020202020204" charset="0"/>
                <a:ea typeface="Roboto Mono" panose="020B0604020202020204" charset="0"/>
                <a:cs typeface="Roboto Mono" panose="020B0604020202020204" charset="0"/>
              </a:rPr>
              <a:t>Basic C program structure and Hello world.</a:t>
            </a:r>
            <a:endParaRPr lang="en-US" sz="13800" dirty="0">
              <a:solidFill>
                <a:schemeClr val="tx2"/>
              </a:solidFill>
              <a:effectLst/>
            </a:endParaRPr>
          </a:p>
          <a:p>
            <a:pPr marL="0" marR="0" lvl="0" indent="0" algn="l" rtl="0">
              <a:lnSpc>
                <a:spcPct val="180952"/>
              </a:lnSpc>
              <a:spcBef>
                <a:spcPts val="0"/>
              </a:spcBef>
              <a:spcAft>
                <a:spcPts val="0"/>
              </a:spcAft>
              <a:buClr>
                <a:srgbClr val="09BCD3"/>
              </a:buClr>
              <a:buFont typeface="Roboto Mono"/>
              <a:buNone/>
            </a:pPr>
            <a:endParaRPr lang="en-US" sz="4800" b="0" i="0" u="none" strike="noStrike" cap="none" dirty="0">
              <a:solidFill>
                <a:schemeClr val="accent6">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6">
                    <a:lumMod val="50000"/>
                  </a:schemeClr>
                </a:solidFill>
                <a:latin typeface="Roboto Mono"/>
                <a:ea typeface="Roboto Mono"/>
                <a:cs typeface="Roboto Mono"/>
                <a:sym typeface="Roboto Mono"/>
              </a:rPr>
              <a:t>#include </a:t>
            </a:r>
            <a:r>
              <a:rPr lang="en-US" sz="4800" b="0" i="0" u="none" strike="noStrike" cap="none" dirty="0">
                <a:solidFill>
                  <a:srgbClr val="09BCD3"/>
                </a:solidFill>
                <a:latin typeface="Roboto Mono"/>
                <a:ea typeface="Roboto Mono"/>
                <a:cs typeface="Roboto Mono"/>
                <a:sym typeface="Roboto Mono"/>
              </a:rPr>
              <a:t>&lt;</a:t>
            </a:r>
            <a:r>
              <a:rPr lang="en-US" sz="4800" b="0" i="0" u="none" strike="noStrike" cap="none" dirty="0" err="1">
                <a:solidFill>
                  <a:srgbClr val="09BCD3"/>
                </a:solidFill>
                <a:latin typeface="Roboto Mono"/>
                <a:ea typeface="Roboto Mono"/>
                <a:cs typeface="Roboto Mono"/>
                <a:sym typeface="Roboto Mono"/>
              </a:rPr>
              <a:t>stdio.h</a:t>
            </a:r>
            <a:r>
              <a:rPr lang="en-US" sz="4800" b="0" i="0" u="none" strike="noStrike" cap="none" dirty="0">
                <a:solidFill>
                  <a:srgbClr val="09BCD3"/>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bg1"/>
                </a:solidFill>
                <a:latin typeface="Roboto Mono"/>
                <a:ea typeface="Roboto Mono"/>
                <a:cs typeface="Roboto Mono"/>
                <a:sym typeface="Roboto Mono"/>
              </a:rPr>
              <a:t>int</a:t>
            </a: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solidFill>
                <a:latin typeface="Roboto Mono"/>
                <a:ea typeface="Roboto Mono"/>
                <a:cs typeface="Roboto Mono"/>
                <a:sym typeface="Roboto Mono"/>
              </a:rPr>
              <a:t>main</a:t>
            </a:r>
            <a:r>
              <a:rPr lang="en-US" sz="4800" b="0" i="0" u="none" strike="noStrike" cap="none" dirty="0">
                <a:solidFill>
                  <a:srgbClr val="09BCD3"/>
                </a:solidFill>
                <a:latin typeface="Roboto Mono"/>
                <a:ea typeface="Roboto Mono"/>
                <a:cs typeface="Roboto Mono"/>
                <a:sym typeface="Roboto Mono"/>
              </a:rPr>
              <a:t>() {</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tx2">
                    <a:lumMod val="50000"/>
                  </a:schemeClr>
                </a:solidFill>
                <a:latin typeface="Roboto Mono"/>
                <a:ea typeface="Roboto Mono"/>
                <a:cs typeface="Roboto Mono"/>
                <a:sym typeface="Roboto Mono"/>
              </a:rPr>
              <a:t>/* my first program in C */</a:t>
            </a:r>
          </a:p>
          <a:p>
            <a:pPr marL="0" marR="0" lvl="0" indent="0" algn="l" rtl="0">
              <a:lnSpc>
                <a:spcPct val="180952"/>
              </a:lnSpc>
              <a:spcBef>
                <a:spcPts val="0"/>
              </a:spcBef>
              <a:spcAft>
                <a:spcPts val="0"/>
              </a:spcAft>
              <a:buClr>
                <a:srgbClr val="09BCD3"/>
              </a:buClr>
              <a:buFont typeface="Roboto Mono"/>
              <a:buNone/>
            </a:pPr>
            <a:r>
              <a:rPr lang="en-US" sz="4800" dirty="0">
                <a:solidFill>
                  <a:schemeClr val="tx2">
                    <a:lumMod val="50000"/>
                  </a:schemeClr>
                </a:solidFill>
                <a:latin typeface="Roboto Mono"/>
                <a:ea typeface="Roboto Mono"/>
                <a:cs typeface="Roboto Mono"/>
                <a:sym typeface="Roboto Mono"/>
              </a:rPr>
              <a:t>	// This C program to print Hello world</a:t>
            </a:r>
            <a:endParaRPr lang="en-US" sz="4800" b="0" i="0" u="none" strike="noStrike" cap="none" dirty="0">
              <a:solidFill>
                <a:schemeClr val="tx2">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err="1">
                <a:solidFill>
                  <a:srgbClr val="09BCD3"/>
                </a:solidFill>
                <a:latin typeface="Roboto Mono"/>
                <a:ea typeface="Roboto Mono"/>
                <a:cs typeface="Roboto Mono"/>
                <a:sym typeface="Roboto Mono"/>
              </a:rPr>
              <a:t>printf</a:t>
            </a:r>
            <a:r>
              <a:rPr lang="en-US" sz="4800" b="0" i="0" u="none" strike="noStrike" cap="none" dirty="0">
                <a:solidFill>
                  <a:schemeClr val="accent6">
                    <a:lumMod val="75000"/>
                  </a:schemeClr>
                </a:solidFill>
                <a:latin typeface="Roboto Mono"/>
                <a:ea typeface="Roboto Mono"/>
                <a:cs typeface="Roboto Mono"/>
                <a:sym typeface="Roboto Mono"/>
              </a:rPr>
              <a:t>("Hello, World! \n")</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lumMod val="75000"/>
                  </a:schemeClr>
                </a:solidFill>
                <a:latin typeface="Roboto Mono"/>
                <a:ea typeface="Roboto Mono"/>
                <a:cs typeface="Roboto Mono"/>
                <a:sym typeface="Roboto Mono"/>
              </a:rPr>
              <a:t>return 0</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a:t>
            </a:r>
            <a:endParaRPr lang="en-US" sz="4800" dirty="0"/>
          </a:p>
        </p:txBody>
      </p:sp>
    </p:spTree>
    <p:extLst>
      <p:ext uri="{BB962C8B-B14F-4D97-AF65-F5344CB8AC3E}">
        <p14:creationId xmlns:p14="http://schemas.microsoft.com/office/powerpoint/2010/main" val="59242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Basic C program structure and Hello world.</a:t>
            </a:r>
          </a:p>
          <a:p>
            <a:pPr marL="0" lvl="0" indent="0" algn="l" rtl="0">
              <a:spcBef>
                <a:spcPts val="0"/>
              </a:spcBef>
              <a:spcAft>
                <a:spcPts val="0"/>
              </a:spcAft>
              <a:buNone/>
            </a:pPr>
            <a:endParaRPr lang="en-US" dirty="0"/>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7386607"/>
          </a:xfrm>
        </p:spPr>
        <p:txBody>
          <a:bodyPr/>
          <a:lstStyle/>
          <a:p>
            <a:pPr marL="514350" indent="-514350">
              <a:buFont typeface="+mj-lt"/>
              <a:buAutoNum type="arabicPeriod"/>
            </a:pPr>
            <a:r>
              <a:rPr lang="en-US" sz="3600" b="1" dirty="0">
                <a:solidFill>
                  <a:schemeClr val="accent4"/>
                </a:solidFill>
              </a:rPr>
              <a:t># include &lt;</a:t>
            </a:r>
            <a:r>
              <a:rPr lang="en-US" sz="3600" b="1" dirty="0" err="1">
                <a:solidFill>
                  <a:schemeClr val="accent4"/>
                </a:solidFill>
              </a:rPr>
              <a:t>stdio.h</a:t>
            </a:r>
            <a:r>
              <a:rPr lang="en-US" sz="3600" b="1" dirty="0">
                <a:solidFill>
                  <a:schemeClr val="accent4"/>
                </a:solidFill>
              </a:rPr>
              <a:t>&gt; </a:t>
            </a:r>
            <a:r>
              <a:rPr lang="en-US" sz="3600" b="1" dirty="0"/>
              <a:t>– This command is a preprocessor directive in C that includes all standard input-output functions</a:t>
            </a:r>
          </a:p>
          <a:p>
            <a:pPr marL="514350" indent="-514350">
              <a:buFont typeface="+mj-lt"/>
              <a:buAutoNum type="arabicPeriod"/>
            </a:pPr>
            <a:r>
              <a:rPr lang="en-US" sz="3600" b="1" dirty="0"/>
              <a:t> </a:t>
            </a:r>
            <a:r>
              <a:rPr lang="en-US" sz="3600" b="1" dirty="0">
                <a:solidFill>
                  <a:schemeClr val="accent4"/>
                </a:solidFill>
              </a:rPr>
              <a:t>int main() </a:t>
            </a:r>
            <a:r>
              <a:rPr lang="en-US" sz="3600" b="1" dirty="0"/>
              <a:t>– This is the line from where the execution of the program starts. The main() function starts the execution of any C program.</a:t>
            </a:r>
          </a:p>
          <a:p>
            <a:pPr marL="514350" indent="-514350">
              <a:buFont typeface="+mj-lt"/>
              <a:buAutoNum type="arabicPeriod"/>
            </a:pPr>
            <a:r>
              <a:rPr lang="en-US" sz="3600" b="1" dirty="0">
                <a:solidFill>
                  <a:schemeClr val="accent4"/>
                </a:solidFill>
              </a:rPr>
              <a:t>{ (Opening bracket) </a:t>
            </a:r>
            <a:r>
              <a:rPr lang="en-US" sz="3600" b="1" dirty="0"/>
              <a:t>– This indicates the beginning of any function in the program (Here it indicates the beginning of the main function).</a:t>
            </a:r>
          </a:p>
          <a:p>
            <a:pPr marL="514350" indent="-514350">
              <a:buFont typeface="+mj-lt"/>
              <a:buAutoNum type="arabicPeriod"/>
            </a:pPr>
            <a:r>
              <a:rPr lang="en-US" sz="3600" b="1" dirty="0">
                <a:solidFill>
                  <a:schemeClr val="accent4"/>
                </a:solidFill>
              </a:rPr>
              <a:t>/* some comments */ </a:t>
            </a:r>
            <a:r>
              <a:rPr lang="en-US" sz="3600" b="1" dirty="0"/>
              <a:t>– Whatever is inside /*——-*/ are not compiled and executed; they are only written for user understanding or for making the program interactive by inserting a comment</a:t>
            </a:r>
          </a:p>
          <a:p>
            <a:pPr marL="514350" indent="-514350">
              <a:buFont typeface="+mj-lt"/>
              <a:buAutoNum type="arabicPeriod"/>
            </a:pPr>
            <a:r>
              <a:rPr lang="en-US" sz="3600" b="1" dirty="0" err="1">
                <a:solidFill>
                  <a:schemeClr val="accent4"/>
                </a:solidFill>
              </a:rPr>
              <a:t>printf</a:t>
            </a:r>
            <a:r>
              <a:rPr lang="en-US" sz="3600" b="1" dirty="0">
                <a:solidFill>
                  <a:schemeClr val="accent4"/>
                </a:solidFill>
              </a:rPr>
              <a:t>(“Hello World”) </a:t>
            </a:r>
            <a:r>
              <a:rPr lang="en-US" sz="3600" b="1" dirty="0"/>
              <a:t>–The </a:t>
            </a:r>
            <a:r>
              <a:rPr lang="en-US" sz="3600" b="1" dirty="0" err="1"/>
              <a:t>printf</a:t>
            </a:r>
            <a:r>
              <a:rPr lang="en-US" sz="3600" b="1" dirty="0"/>
              <a:t>() command is included in the C </a:t>
            </a:r>
            <a:r>
              <a:rPr lang="en-US" sz="3600" b="1" dirty="0" err="1"/>
              <a:t>stdio.h</a:t>
            </a:r>
            <a:r>
              <a:rPr lang="en-US" sz="3600" b="1" dirty="0"/>
              <a:t> library, which helps to display the message on the output screen.</a:t>
            </a:r>
          </a:p>
          <a:p>
            <a:pPr marL="514350" indent="-514350">
              <a:buFont typeface="+mj-lt"/>
              <a:buAutoNum type="arabicPeriod"/>
            </a:pPr>
            <a:r>
              <a:rPr lang="en-US" sz="3600" b="1" dirty="0">
                <a:solidFill>
                  <a:schemeClr val="accent4"/>
                </a:solidFill>
              </a:rPr>
              <a:t>return 0 </a:t>
            </a:r>
            <a:r>
              <a:rPr lang="en-US" sz="3600" b="1" dirty="0"/>
              <a:t>–This command terminates the C program and returns a null value, that is, 0.</a:t>
            </a:r>
          </a:p>
          <a:p>
            <a:pPr marL="514350" indent="-514350">
              <a:buFont typeface="+mj-lt"/>
              <a:buAutoNum type="arabicPeriod"/>
            </a:pPr>
            <a:r>
              <a:rPr lang="en-US" sz="3600" b="1" dirty="0">
                <a:solidFill>
                  <a:schemeClr val="accent4"/>
                </a:solidFill>
              </a:rPr>
              <a:t>} (Closing brackets)-  </a:t>
            </a:r>
            <a:r>
              <a:rPr lang="en-US" sz="3600" b="1" dirty="0"/>
              <a:t>This indicates the end of the function. (Here it indicates the end of the main function)</a:t>
            </a:r>
          </a:p>
        </p:txBody>
      </p:sp>
    </p:spTree>
    <p:extLst>
      <p:ext uri="{BB962C8B-B14F-4D97-AF65-F5344CB8AC3E}">
        <p14:creationId xmlns:p14="http://schemas.microsoft.com/office/powerpoint/2010/main" val="360283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0" y="-159913"/>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234004" y="1487829"/>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Escape Sequences in C</a:t>
            </a:r>
          </a:p>
        </p:txBody>
      </p:sp>
      <p:pic>
        <p:nvPicPr>
          <p:cNvPr id="6" name="Picture 5">
            <a:extLst>
              <a:ext uri="{FF2B5EF4-FFF2-40B4-BE49-F238E27FC236}">
                <a16:creationId xmlns:a16="http://schemas.microsoft.com/office/drawing/2014/main" id="{D307B612-62ED-243C-5F7A-829E667C2E30}"/>
              </a:ext>
            </a:extLst>
          </p:cNvPr>
          <p:cNvPicPr>
            <a:picLocks noChangeAspect="1"/>
          </p:cNvPicPr>
          <p:nvPr/>
        </p:nvPicPr>
        <p:blipFill>
          <a:blip r:embed="rId3"/>
          <a:stretch>
            <a:fillRect/>
          </a:stretch>
        </p:blipFill>
        <p:spPr>
          <a:xfrm>
            <a:off x="7628026" y="2285999"/>
            <a:ext cx="7753107" cy="9559583"/>
          </a:xfrm>
          <a:prstGeom prst="rect">
            <a:avLst/>
          </a:prstGeom>
        </p:spPr>
      </p:pic>
    </p:spTree>
    <p:extLst>
      <p:ext uri="{BB962C8B-B14F-4D97-AF65-F5344CB8AC3E}">
        <p14:creationId xmlns:p14="http://schemas.microsoft.com/office/powerpoint/2010/main" val="374145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000500" y="259141"/>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#include&lt;stdio.h&gt;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int main()</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(“Youssef</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\n</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(“Abdelhakem</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\t\n</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(“Embedded systems</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dirty="0">
                <a:solidFill>
                  <a:schemeClr val="tx2"/>
                </a:solidFill>
                <a:latin typeface="Roboto Mono" panose="020B0604020202020204" charset="0"/>
                <a:ea typeface="Roboto Mono" panose="020B0604020202020204" charset="0"/>
                <a:cs typeface="Roboto Mono" panose="020B0604020202020204" charset="0"/>
              </a:rPr>
              <a:t>	</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endParaRPr lang="en-US" sz="4400" b="1" dirty="0"/>
          </a:p>
        </p:txBody>
      </p:sp>
    </p:spTree>
    <p:extLst>
      <p:ext uri="{BB962C8B-B14F-4D97-AF65-F5344CB8AC3E}">
        <p14:creationId xmlns:p14="http://schemas.microsoft.com/office/powerpoint/2010/main" val="170460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10987593"/>
          </a:xfrm>
          <a:prstGeom prst="rect">
            <a:avLst/>
          </a:prstGeom>
        </p:spPr>
        <p:txBody>
          <a:bodyPr spcFirstLastPara="1" wrap="square" lIns="91425" tIns="91425" rIns="91425" bIns="91425" anchor="t" anchorCtr="0">
            <a:spAutoFit/>
          </a:bodyPr>
          <a:lstStyle/>
          <a:p>
            <a:pPr algn="l"/>
            <a:r>
              <a:rPr lang="en-US" b="1" i="0" dirty="0">
                <a:solidFill>
                  <a:srgbClr val="4D5B7C"/>
                </a:solidFill>
                <a:effectLst/>
                <a:latin typeface="Epilogue"/>
              </a:rPr>
              <a:t>Primitive (Primary) Data Types : </a:t>
            </a:r>
            <a:r>
              <a:rPr lang="en-US" b="0" i="0" dirty="0">
                <a:solidFill>
                  <a:srgbClr val="4D5B7C"/>
                </a:solidFill>
                <a:effectLst/>
                <a:latin typeface="Inter"/>
              </a:rPr>
              <a:t>These data types store fundamental data used in the C programming.</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 Only integers, it`s with size : </a:t>
            </a:r>
            <a:r>
              <a:rPr lang="en-US" sz="54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long </a:t>
            </a:r>
            <a:r>
              <a:rPr lang="en-US" sz="4800" b="1" i="0" u="none" strike="noStrike" dirty="0" err="1">
                <a:solidFill>
                  <a:schemeClr val="accent6">
                    <a:lumMod val="50000"/>
                  </a:schemeClr>
                </a:solidFill>
                <a:effectLst/>
                <a:latin typeface="Calibri" panose="020F0502020204030204" pitchFamily="34" charset="0"/>
              </a:rPr>
              <a:t>long</a:t>
            </a:r>
            <a:r>
              <a:rPr lang="en-US" sz="4800" b="0" i="0" u="none" strike="noStrike" dirty="0">
                <a:solidFill>
                  <a:schemeClr val="accent6">
                    <a:lumMod val="50000"/>
                  </a:schemeClr>
                </a:solidFill>
                <a:effectLst/>
                <a:latin typeface="Calibri" panose="020F0502020204030204" pitchFamily="34" charset="0"/>
              </a:rPr>
              <a:t> </a:t>
            </a:r>
            <a:r>
              <a:rPr lang="en-US" sz="4800" b="0" i="0" u="none" strike="noStrike" dirty="0">
                <a:solidFill>
                  <a:srgbClr val="000000"/>
                </a:solidFill>
                <a:effectLst/>
                <a:latin typeface="Calibri" panose="020F0502020204030204" pitchFamily="34" charset="0"/>
              </a:rPr>
              <a:t>: Only integers, it`s with size : </a:t>
            </a:r>
            <a:r>
              <a:rPr lang="en-US" sz="54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float</a:t>
            </a:r>
            <a:r>
              <a:rPr lang="en-US" sz="4800" b="0" i="0" u="none" strike="noStrike" dirty="0">
                <a:solidFill>
                  <a:srgbClr val="000000"/>
                </a:solidFill>
                <a:effectLst/>
                <a:latin typeface="Calibri" panose="020F0502020204030204" pitchFamily="34" charset="0"/>
              </a:rPr>
              <a:t> : Decimals and integers, it`s with size : </a:t>
            </a:r>
            <a:r>
              <a:rPr lang="en-US" sz="54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double</a:t>
            </a:r>
            <a:r>
              <a:rPr lang="en-US" sz="4800" b="0" i="0" u="none" strike="noStrike" dirty="0">
                <a:solidFill>
                  <a:srgbClr val="000000"/>
                </a:solidFill>
                <a:effectLst/>
                <a:latin typeface="Calibri" panose="020F0502020204030204" pitchFamily="34" charset="0"/>
              </a:rPr>
              <a:t> : Decimals and integers, it`s with size : </a:t>
            </a:r>
            <a:r>
              <a:rPr lang="en-US" sz="54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 Symbols, it`s with size : </a:t>
            </a:r>
            <a:r>
              <a:rPr lang="en-US" sz="5400" b="1" i="0" u="none" strike="noStrike" dirty="0">
                <a:solidFill>
                  <a:srgbClr val="FF0000"/>
                </a:solidFill>
                <a:effectLst/>
                <a:latin typeface="Calibri" panose="020F0502020204030204" pitchFamily="34" charset="0"/>
              </a:rPr>
              <a:t>1 Byte</a:t>
            </a:r>
            <a:endParaRPr lang="en-US" sz="4800" b="1" i="0" u="none" strike="noStrike" dirty="0">
              <a:solidFill>
                <a:srgbClr val="FF0000"/>
              </a:solidFill>
              <a:effectLst/>
              <a:latin typeface="Arial" panose="020B0604020202020204" pitchFamily="34" charset="0"/>
            </a:endParaRPr>
          </a:p>
          <a:p>
            <a:pPr marL="685800" indent="-685800"/>
            <a:r>
              <a:rPr lang="en-US" b="1" i="0" dirty="0">
                <a:solidFill>
                  <a:srgbClr val="4D5B7C"/>
                </a:solidFill>
                <a:effectLst/>
                <a:latin typeface="Epilogue"/>
              </a:rPr>
              <a:t> Derived and User Defined Data Types : </a:t>
            </a:r>
            <a:r>
              <a:rPr lang="en-US" b="0" i="0" dirty="0">
                <a:solidFill>
                  <a:srgbClr val="4D5B7C"/>
                </a:solidFill>
                <a:effectLst/>
                <a:latin typeface="Inter"/>
              </a:rPr>
              <a:t>These are made by collection or combination of primitive data types </a:t>
            </a:r>
            <a:r>
              <a:rPr lang="en-US" b="0" i="0" dirty="0">
                <a:solidFill>
                  <a:schemeClr val="accent6">
                    <a:lumMod val="50000"/>
                  </a:schemeClr>
                </a:solidFill>
                <a:effectLst/>
                <a:latin typeface="Inter"/>
              </a:rPr>
              <a:t>(Array ,Structure , Union , Enums)</a:t>
            </a:r>
            <a:endParaRPr lang="en-US" b="1" i="0" dirty="0">
              <a:solidFill>
                <a:schemeClr val="accent6">
                  <a:lumMod val="50000"/>
                </a:schemeClr>
              </a:solidFill>
              <a:effectLst/>
              <a:latin typeface="Epilogue"/>
            </a:endParaRPr>
          </a:p>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Data types in C</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Signed Data types</a:t>
            </a:r>
            <a:endParaRPr dirty="0"/>
          </a:p>
        </p:txBody>
      </p:sp>
      <p:sp>
        <p:nvSpPr>
          <p:cNvPr id="2" name="TextBox 1">
            <a:extLst>
              <a:ext uri="{FF2B5EF4-FFF2-40B4-BE49-F238E27FC236}">
                <a16:creationId xmlns:a16="http://schemas.microsoft.com/office/drawing/2014/main" id="{2EAFA7BB-4E1A-EDBD-81BE-64265209C3A8}"/>
              </a:ext>
            </a:extLst>
          </p:cNvPr>
          <p:cNvSpPr txBox="1"/>
          <p:nvPr/>
        </p:nvSpPr>
        <p:spPr>
          <a:xfrm>
            <a:off x="1149500" y="4934283"/>
            <a:ext cx="2601994" cy="769441"/>
          </a:xfrm>
          <a:prstGeom prst="rect">
            <a:avLst/>
          </a:prstGeom>
          <a:noFill/>
        </p:spPr>
        <p:txBody>
          <a:bodyPr wrap="none" rtlCol="0">
            <a:spAutoFit/>
          </a:bodyPr>
          <a:lstStyle/>
          <a:p>
            <a:r>
              <a:rPr lang="en-US" sz="4400" dirty="0">
                <a:solidFill>
                  <a:schemeClr val="accent4"/>
                </a:solidFill>
              </a:rPr>
              <a:t>Data type</a:t>
            </a:r>
          </a:p>
        </p:txBody>
      </p:sp>
      <p:sp>
        <p:nvSpPr>
          <p:cNvPr id="4" name="TextBox 3">
            <a:extLst>
              <a:ext uri="{FF2B5EF4-FFF2-40B4-BE49-F238E27FC236}">
                <a16:creationId xmlns:a16="http://schemas.microsoft.com/office/drawing/2014/main" id="{05856CE0-ABBB-2893-6EB9-FD903A7AC890}"/>
              </a:ext>
            </a:extLst>
          </p:cNvPr>
          <p:cNvSpPr txBox="1"/>
          <p:nvPr/>
        </p:nvSpPr>
        <p:spPr>
          <a:xfrm>
            <a:off x="10801653" y="4850652"/>
            <a:ext cx="2005677" cy="769441"/>
          </a:xfrm>
          <a:prstGeom prst="rect">
            <a:avLst/>
          </a:prstGeom>
          <a:noFill/>
        </p:spPr>
        <p:txBody>
          <a:bodyPr wrap="none" rtlCol="0">
            <a:spAutoFit/>
          </a:bodyPr>
          <a:lstStyle/>
          <a:p>
            <a:r>
              <a:rPr lang="en-US" sz="4400" dirty="0">
                <a:solidFill>
                  <a:schemeClr val="accent4"/>
                </a:solidFill>
              </a:rPr>
              <a:t>Range </a:t>
            </a:r>
          </a:p>
        </p:txBody>
      </p:sp>
      <p:sp>
        <p:nvSpPr>
          <p:cNvPr id="5" name="TextBox 4">
            <a:extLst>
              <a:ext uri="{FF2B5EF4-FFF2-40B4-BE49-F238E27FC236}">
                <a16:creationId xmlns:a16="http://schemas.microsoft.com/office/drawing/2014/main" id="{F5A5FAFC-BDBD-E89C-98DF-22A6E0D238A6}"/>
              </a:ext>
            </a:extLst>
          </p:cNvPr>
          <p:cNvSpPr txBox="1"/>
          <p:nvPr/>
        </p:nvSpPr>
        <p:spPr>
          <a:xfrm>
            <a:off x="18627332" y="4947770"/>
            <a:ext cx="4482317" cy="769441"/>
          </a:xfrm>
          <a:prstGeom prst="rect">
            <a:avLst/>
          </a:prstGeom>
          <a:noFill/>
        </p:spPr>
        <p:txBody>
          <a:bodyPr wrap="none" rtlCol="0">
            <a:spAutoFit/>
          </a:bodyPr>
          <a:lstStyle/>
          <a:p>
            <a:r>
              <a:rPr lang="en-US" sz="4400" dirty="0">
                <a:solidFill>
                  <a:schemeClr val="accent4"/>
                </a:solidFill>
              </a:rPr>
              <a:t>Format Specifier </a:t>
            </a:r>
          </a:p>
        </p:txBody>
      </p:sp>
      <p:sp>
        <p:nvSpPr>
          <p:cNvPr id="6" name="TextBox 5">
            <a:extLst>
              <a:ext uri="{FF2B5EF4-FFF2-40B4-BE49-F238E27FC236}">
                <a16:creationId xmlns:a16="http://schemas.microsoft.com/office/drawing/2014/main" id="{E3EB3864-9292-51EB-6CA3-7A2A318CB394}"/>
              </a:ext>
            </a:extLst>
          </p:cNvPr>
          <p:cNvSpPr txBox="1"/>
          <p:nvPr/>
        </p:nvSpPr>
        <p:spPr>
          <a:xfrm>
            <a:off x="893050" y="6048594"/>
            <a:ext cx="5626861" cy="4924425"/>
          </a:xfrm>
          <a:prstGeom prst="rect">
            <a:avLst/>
          </a:prstGeom>
          <a:noFill/>
        </p:spPr>
        <p:txBody>
          <a:bodyPr wrap="none" rtlCol="0">
            <a:spAutoFit/>
          </a:bodyPr>
          <a:lstStyle/>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int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long </a:t>
            </a:r>
            <a:r>
              <a:rPr lang="en-US" sz="5400" b="0" i="0" u="none" strike="noStrike" dirty="0">
                <a:solidFill>
                  <a:srgbClr val="000000"/>
                </a:solidFill>
                <a:effectLst/>
                <a:latin typeface="Calibri" panose="020F0502020204030204" pitchFamily="34" charset="0"/>
              </a:rPr>
              <a:t>: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float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double</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char</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1 Byte</a:t>
            </a:r>
            <a:endParaRPr lang="en-US" sz="5400" b="1" i="0" u="none" strike="noStrike" dirty="0">
              <a:solidFill>
                <a:srgbClr val="FF0000"/>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B778E3CA-AE24-E215-C56A-24A5671AB035}"/>
              </a:ext>
            </a:extLst>
          </p:cNvPr>
          <p:cNvSpPr txBox="1"/>
          <p:nvPr/>
        </p:nvSpPr>
        <p:spPr>
          <a:xfrm>
            <a:off x="8016715" y="6092746"/>
            <a:ext cx="7133684" cy="707886"/>
          </a:xfrm>
          <a:prstGeom prst="rect">
            <a:avLst/>
          </a:prstGeom>
          <a:noFill/>
        </p:spPr>
        <p:txBody>
          <a:bodyPr wrap="none" rtlCol="0">
            <a:spAutoFit/>
          </a:bodyPr>
          <a:lstStyle/>
          <a:p>
            <a:r>
              <a:rPr lang="en-US" sz="4000" b="1" i="0" dirty="0">
                <a:solidFill>
                  <a:schemeClr val="accent3"/>
                </a:solidFill>
                <a:effectLst/>
                <a:latin typeface="urw-din"/>
              </a:rPr>
              <a:t>-2,147,483,648 to 2,147,483,647 </a:t>
            </a:r>
            <a:endParaRPr lang="en-US" sz="4000" b="1" dirty="0">
              <a:solidFill>
                <a:schemeClr val="accent3"/>
              </a:solidFill>
            </a:endParaRPr>
          </a:p>
        </p:txBody>
      </p:sp>
      <p:sp>
        <p:nvSpPr>
          <p:cNvPr id="8" name="TextBox 7">
            <a:extLst>
              <a:ext uri="{FF2B5EF4-FFF2-40B4-BE49-F238E27FC236}">
                <a16:creationId xmlns:a16="http://schemas.microsoft.com/office/drawing/2014/main" id="{16CF8B8B-273F-8566-173E-11CA515C03C9}"/>
              </a:ext>
            </a:extLst>
          </p:cNvPr>
          <p:cNvSpPr txBox="1"/>
          <p:nvPr/>
        </p:nvSpPr>
        <p:spPr>
          <a:xfrm>
            <a:off x="9529669" y="6892283"/>
            <a:ext cx="4549643" cy="769441"/>
          </a:xfrm>
          <a:prstGeom prst="rect">
            <a:avLst/>
          </a:prstGeom>
          <a:noFill/>
        </p:spPr>
        <p:txBody>
          <a:bodyPr wrap="none" rtlCol="0">
            <a:spAutoFit/>
          </a:bodyPr>
          <a:lstStyle/>
          <a:p>
            <a:r>
              <a:rPr lang="en-US" sz="4400" b="1" i="0" dirty="0">
                <a:solidFill>
                  <a:schemeClr val="accent3"/>
                </a:solidFill>
                <a:effectLst/>
                <a:latin typeface="urw-din"/>
              </a:rPr>
              <a:t>-(2^63) to (2^63)-1</a:t>
            </a:r>
            <a:endParaRPr lang="en-US" sz="4400" b="1" dirty="0">
              <a:solidFill>
                <a:schemeClr val="accent3"/>
              </a:solidFill>
            </a:endParaRPr>
          </a:p>
        </p:txBody>
      </p:sp>
      <p:sp>
        <p:nvSpPr>
          <p:cNvPr id="11" name="TextBox 10">
            <a:extLst>
              <a:ext uri="{FF2B5EF4-FFF2-40B4-BE49-F238E27FC236}">
                <a16:creationId xmlns:a16="http://schemas.microsoft.com/office/drawing/2014/main" id="{ABFC699B-C2EB-C85F-1610-0A96A430528C}"/>
              </a:ext>
            </a:extLst>
          </p:cNvPr>
          <p:cNvSpPr txBox="1"/>
          <p:nvPr/>
        </p:nvSpPr>
        <p:spPr>
          <a:xfrm>
            <a:off x="9351736" y="7854833"/>
            <a:ext cx="4905510" cy="830997"/>
          </a:xfrm>
          <a:prstGeom prst="rect">
            <a:avLst/>
          </a:prstGeom>
          <a:noFill/>
        </p:spPr>
        <p:txBody>
          <a:bodyPr wrap="none" rtlCol="0">
            <a:spAutoFit/>
          </a:bodyPr>
          <a:lstStyle/>
          <a:p>
            <a:r>
              <a:rPr lang="en-US" sz="4800" b="1" i="0" dirty="0">
                <a:solidFill>
                  <a:schemeClr val="accent3"/>
                </a:solidFill>
                <a:effectLst/>
                <a:latin typeface="urw-din"/>
              </a:rPr>
              <a:t>1.2E-38 to 3.4E+38</a:t>
            </a:r>
            <a:endParaRPr lang="en-US" sz="4000" b="1" dirty="0">
              <a:solidFill>
                <a:schemeClr val="accent3"/>
              </a:solidFill>
            </a:endParaRPr>
          </a:p>
        </p:txBody>
      </p:sp>
      <p:sp>
        <p:nvSpPr>
          <p:cNvPr id="12" name="TextBox 11">
            <a:extLst>
              <a:ext uri="{FF2B5EF4-FFF2-40B4-BE49-F238E27FC236}">
                <a16:creationId xmlns:a16="http://schemas.microsoft.com/office/drawing/2014/main" id="{CBD1C7D0-1FB2-8C03-F5CE-0F340A1FA291}"/>
              </a:ext>
            </a:extLst>
          </p:cNvPr>
          <p:cNvSpPr txBox="1"/>
          <p:nvPr/>
        </p:nvSpPr>
        <p:spPr>
          <a:xfrm>
            <a:off x="9092134" y="8868679"/>
            <a:ext cx="5557932" cy="830997"/>
          </a:xfrm>
          <a:prstGeom prst="rect">
            <a:avLst/>
          </a:prstGeom>
          <a:noFill/>
        </p:spPr>
        <p:txBody>
          <a:bodyPr wrap="none" rtlCol="0">
            <a:spAutoFit/>
          </a:bodyPr>
          <a:lstStyle/>
          <a:p>
            <a:r>
              <a:rPr lang="en-US" sz="4800" b="1" i="0" dirty="0">
                <a:solidFill>
                  <a:schemeClr val="accent3"/>
                </a:solidFill>
                <a:effectLst/>
                <a:latin typeface="urw-din"/>
              </a:rPr>
              <a:t>1.7E-308 to 1.7E+308</a:t>
            </a:r>
            <a:endParaRPr lang="en-US" sz="4000" b="1" dirty="0">
              <a:solidFill>
                <a:schemeClr val="accent3"/>
              </a:solidFill>
            </a:endParaRPr>
          </a:p>
        </p:txBody>
      </p:sp>
      <p:sp>
        <p:nvSpPr>
          <p:cNvPr id="14" name="TextBox 13">
            <a:extLst>
              <a:ext uri="{FF2B5EF4-FFF2-40B4-BE49-F238E27FC236}">
                <a16:creationId xmlns:a16="http://schemas.microsoft.com/office/drawing/2014/main" id="{E00016FA-E00A-C674-DF37-A96FA1BD8EB1}"/>
              </a:ext>
            </a:extLst>
          </p:cNvPr>
          <p:cNvSpPr txBox="1"/>
          <p:nvPr/>
        </p:nvSpPr>
        <p:spPr>
          <a:xfrm>
            <a:off x="9948864" y="9849728"/>
            <a:ext cx="3211135" cy="830997"/>
          </a:xfrm>
          <a:prstGeom prst="rect">
            <a:avLst/>
          </a:prstGeom>
          <a:noFill/>
        </p:spPr>
        <p:txBody>
          <a:bodyPr wrap="none" rtlCol="0">
            <a:spAutoFit/>
          </a:bodyPr>
          <a:lstStyle/>
          <a:p>
            <a:r>
              <a:rPr lang="en-US" sz="4800" b="1" i="0" dirty="0">
                <a:solidFill>
                  <a:schemeClr val="accent3"/>
                </a:solidFill>
                <a:effectLst/>
                <a:latin typeface="urw-din"/>
              </a:rPr>
              <a:t>-128 to 127 </a:t>
            </a:r>
            <a:endParaRPr lang="en-US" sz="4000" b="1" dirty="0">
              <a:solidFill>
                <a:schemeClr val="accent3"/>
              </a:solidFill>
            </a:endParaRPr>
          </a:p>
        </p:txBody>
      </p:sp>
      <p:sp>
        <p:nvSpPr>
          <p:cNvPr id="15" name="TextBox 14">
            <a:extLst>
              <a:ext uri="{FF2B5EF4-FFF2-40B4-BE49-F238E27FC236}">
                <a16:creationId xmlns:a16="http://schemas.microsoft.com/office/drawing/2014/main" id="{AD708807-3917-6376-2DA5-9A95B4F6130B}"/>
              </a:ext>
            </a:extLst>
          </p:cNvPr>
          <p:cNvSpPr txBox="1"/>
          <p:nvPr/>
        </p:nvSpPr>
        <p:spPr>
          <a:xfrm>
            <a:off x="19795920" y="5746685"/>
            <a:ext cx="2145139" cy="1015663"/>
          </a:xfrm>
          <a:prstGeom prst="rect">
            <a:avLst/>
          </a:prstGeom>
          <a:noFill/>
        </p:spPr>
        <p:txBody>
          <a:bodyPr wrap="none" rtlCol="0">
            <a:spAutoFit/>
          </a:bodyPr>
          <a:lstStyle/>
          <a:p>
            <a:r>
              <a:rPr lang="en-US" sz="6000" b="1" i="0" dirty="0">
                <a:solidFill>
                  <a:schemeClr val="accent3"/>
                </a:solidFill>
                <a:effectLst/>
                <a:latin typeface="urw-din"/>
              </a:rPr>
              <a:t>%d-%</a:t>
            </a:r>
            <a:r>
              <a:rPr lang="en-US" sz="6000" b="1" i="0" dirty="0" err="1">
                <a:solidFill>
                  <a:schemeClr val="accent3"/>
                </a:solidFill>
                <a:effectLst/>
                <a:latin typeface="urw-din"/>
              </a:rPr>
              <a:t>i</a:t>
            </a:r>
            <a:endParaRPr lang="en-US" sz="4800" b="1" dirty="0">
              <a:solidFill>
                <a:schemeClr val="accent3"/>
              </a:solidFill>
            </a:endParaRPr>
          </a:p>
        </p:txBody>
      </p:sp>
      <p:sp>
        <p:nvSpPr>
          <p:cNvPr id="16" name="TextBox 15">
            <a:extLst>
              <a:ext uri="{FF2B5EF4-FFF2-40B4-BE49-F238E27FC236}">
                <a16:creationId xmlns:a16="http://schemas.microsoft.com/office/drawing/2014/main" id="{7A09AEE9-7074-ABD6-66CA-A6974985B989}"/>
              </a:ext>
            </a:extLst>
          </p:cNvPr>
          <p:cNvSpPr txBox="1"/>
          <p:nvPr/>
        </p:nvSpPr>
        <p:spPr>
          <a:xfrm>
            <a:off x="20012327" y="6743170"/>
            <a:ext cx="1712328"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lld</a:t>
            </a:r>
            <a:r>
              <a:rPr lang="en-US" sz="6000" b="1" i="0" dirty="0">
                <a:solidFill>
                  <a:schemeClr val="accent3"/>
                </a:solidFill>
                <a:effectLst/>
                <a:latin typeface="urw-din"/>
              </a:rPr>
              <a:t> </a:t>
            </a:r>
            <a:endParaRPr lang="en-US" sz="4800" b="1" dirty="0">
              <a:solidFill>
                <a:schemeClr val="accent3"/>
              </a:solidFill>
            </a:endParaRPr>
          </a:p>
        </p:txBody>
      </p:sp>
      <p:sp>
        <p:nvSpPr>
          <p:cNvPr id="17" name="TextBox 16">
            <a:extLst>
              <a:ext uri="{FF2B5EF4-FFF2-40B4-BE49-F238E27FC236}">
                <a16:creationId xmlns:a16="http://schemas.microsoft.com/office/drawing/2014/main" id="{03A7B47E-846E-CD89-B7ED-CB7DB6383304}"/>
              </a:ext>
            </a:extLst>
          </p:cNvPr>
          <p:cNvSpPr txBox="1"/>
          <p:nvPr/>
        </p:nvSpPr>
        <p:spPr>
          <a:xfrm>
            <a:off x="20128329" y="9665062"/>
            <a:ext cx="1242648" cy="1015663"/>
          </a:xfrm>
          <a:prstGeom prst="rect">
            <a:avLst/>
          </a:prstGeom>
          <a:noFill/>
        </p:spPr>
        <p:txBody>
          <a:bodyPr wrap="none" rtlCol="0">
            <a:spAutoFit/>
          </a:bodyPr>
          <a:lstStyle/>
          <a:p>
            <a:r>
              <a:rPr lang="en-US" sz="6000" b="1" i="0" dirty="0">
                <a:solidFill>
                  <a:schemeClr val="accent3"/>
                </a:solidFill>
                <a:effectLst/>
                <a:latin typeface="urw-din"/>
              </a:rPr>
              <a:t>%c </a:t>
            </a:r>
            <a:endParaRPr lang="en-US" sz="4800" b="1" dirty="0">
              <a:solidFill>
                <a:schemeClr val="accent3"/>
              </a:solidFill>
            </a:endParaRPr>
          </a:p>
        </p:txBody>
      </p:sp>
      <p:sp>
        <p:nvSpPr>
          <p:cNvPr id="18" name="TextBox 17">
            <a:extLst>
              <a:ext uri="{FF2B5EF4-FFF2-40B4-BE49-F238E27FC236}">
                <a16:creationId xmlns:a16="http://schemas.microsoft.com/office/drawing/2014/main" id="{22F75ED6-5FB1-1346-D1EC-1BFE4DB38DA4}"/>
              </a:ext>
            </a:extLst>
          </p:cNvPr>
          <p:cNvSpPr txBox="1"/>
          <p:nvPr/>
        </p:nvSpPr>
        <p:spPr>
          <a:xfrm>
            <a:off x="20206876" y="7661724"/>
            <a:ext cx="1164101" cy="1015663"/>
          </a:xfrm>
          <a:prstGeom prst="rect">
            <a:avLst/>
          </a:prstGeom>
          <a:noFill/>
        </p:spPr>
        <p:txBody>
          <a:bodyPr wrap="none" rtlCol="0">
            <a:spAutoFit/>
          </a:bodyPr>
          <a:lstStyle/>
          <a:p>
            <a:r>
              <a:rPr lang="en-US" sz="6000" b="1" i="0" dirty="0">
                <a:solidFill>
                  <a:schemeClr val="accent3"/>
                </a:solidFill>
                <a:effectLst/>
                <a:latin typeface="urw-din"/>
              </a:rPr>
              <a:t>%f </a:t>
            </a:r>
            <a:endParaRPr lang="en-US" sz="4800" b="1" dirty="0">
              <a:solidFill>
                <a:schemeClr val="accent3"/>
              </a:solidFill>
            </a:endParaRPr>
          </a:p>
        </p:txBody>
      </p:sp>
      <p:sp>
        <p:nvSpPr>
          <p:cNvPr id="19" name="TextBox 18">
            <a:extLst>
              <a:ext uri="{FF2B5EF4-FFF2-40B4-BE49-F238E27FC236}">
                <a16:creationId xmlns:a16="http://schemas.microsoft.com/office/drawing/2014/main" id="{1E7F4012-9587-86BE-7555-E4B15A196852}"/>
              </a:ext>
            </a:extLst>
          </p:cNvPr>
          <p:cNvSpPr txBox="1"/>
          <p:nvPr/>
        </p:nvSpPr>
        <p:spPr>
          <a:xfrm>
            <a:off x="20073025" y="8619925"/>
            <a:ext cx="1353256"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lf</a:t>
            </a:r>
            <a:r>
              <a:rPr lang="en-US" sz="6000" b="1" i="0" dirty="0">
                <a:solidFill>
                  <a:schemeClr val="accent3"/>
                </a:solidFill>
                <a:effectLst/>
                <a:latin typeface="urw-din"/>
              </a:rPr>
              <a:t> </a:t>
            </a:r>
            <a:endParaRPr lang="en-US" sz="4800" b="1" dirty="0">
              <a:solidFill>
                <a:schemeClr val="accent3"/>
              </a:solidFill>
            </a:endParaRPr>
          </a:p>
        </p:txBody>
      </p:sp>
    </p:spTree>
    <p:extLst>
      <p:ext uri="{BB962C8B-B14F-4D97-AF65-F5344CB8AC3E}">
        <p14:creationId xmlns:p14="http://schemas.microsoft.com/office/powerpoint/2010/main" val="306360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Unsigned Data types</a:t>
            </a:r>
            <a:endParaRPr dirty="0"/>
          </a:p>
        </p:txBody>
      </p:sp>
      <p:sp>
        <p:nvSpPr>
          <p:cNvPr id="2" name="TextBox 1">
            <a:extLst>
              <a:ext uri="{FF2B5EF4-FFF2-40B4-BE49-F238E27FC236}">
                <a16:creationId xmlns:a16="http://schemas.microsoft.com/office/drawing/2014/main" id="{2EAFA7BB-4E1A-EDBD-81BE-64265209C3A8}"/>
              </a:ext>
            </a:extLst>
          </p:cNvPr>
          <p:cNvSpPr txBox="1"/>
          <p:nvPr/>
        </p:nvSpPr>
        <p:spPr>
          <a:xfrm>
            <a:off x="1149500" y="4934283"/>
            <a:ext cx="2601994" cy="769441"/>
          </a:xfrm>
          <a:prstGeom prst="rect">
            <a:avLst/>
          </a:prstGeom>
          <a:noFill/>
        </p:spPr>
        <p:txBody>
          <a:bodyPr wrap="none" rtlCol="0">
            <a:spAutoFit/>
          </a:bodyPr>
          <a:lstStyle/>
          <a:p>
            <a:r>
              <a:rPr lang="en-US" sz="4400" dirty="0">
                <a:solidFill>
                  <a:schemeClr val="accent4"/>
                </a:solidFill>
              </a:rPr>
              <a:t>Data type</a:t>
            </a:r>
          </a:p>
        </p:txBody>
      </p:sp>
      <p:sp>
        <p:nvSpPr>
          <p:cNvPr id="4" name="TextBox 3">
            <a:extLst>
              <a:ext uri="{FF2B5EF4-FFF2-40B4-BE49-F238E27FC236}">
                <a16:creationId xmlns:a16="http://schemas.microsoft.com/office/drawing/2014/main" id="{05856CE0-ABBB-2893-6EB9-FD903A7AC890}"/>
              </a:ext>
            </a:extLst>
          </p:cNvPr>
          <p:cNvSpPr txBox="1"/>
          <p:nvPr/>
        </p:nvSpPr>
        <p:spPr>
          <a:xfrm>
            <a:off x="10801653" y="4850652"/>
            <a:ext cx="2005677" cy="769441"/>
          </a:xfrm>
          <a:prstGeom prst="rect">
            <a:avLst/>
          </a:prstGeom>
          <a:noFill/>
        </p:spPr>
        <p:txBody>
          <a:bodyPr wrap="none" rtlCol="0">
            <a:spAutoFit/>
          </a:bodyPr>
          <a:lstStyle/>
          <a:p>
            <a:r>
              <a:rPr lang="en-US" sz="4400" dirty="0">
                <a:solidFill>
                  <a:schemeClr val="accent4"/>
                </a:solidFill>
              </a:rPr>
              <a:t>Range </a:t>
            </a:r>
          </a:p>
        </p:txBody>
      </p:sp>
      <p:sp>
        <p:nvSpPr>
          <p:cNvPr id="5" name="TextBox 4">
            <a:extLst>
              <a:ext uri="{FF2B5EF4-FFF2-40B4-BE49-F238E27FC236}">
                <a16:creationId xmlns:a16="http://schemas.microsoft.com/office/drawing/2014/main" id="{F5A5FAFC-BDBD-E89C-98DF-22A6E0D238A6}"/>
              </a:ext>
            </a:extLst>
          </p:cNvPr>
          <p:cNvSpPr txBox="1"/>
          <p:nvPr/>
        </p:nvSpPr>
        <p:spPr>
          <a:xfrm>
            <a:off x="18627332" y="4947770"/>
            <a:ext cx="4482317" cy="769441"/>
          </a:xfrm>
          <a:prstGeom prst="rect">
            <a:avLst/>
          </a:prstGeom>
          <a:noFill/>
        </p:spPr>
        <p:txBody>
          <a:bodyPr wrap="none" rtlCol="0">
            <a:spAutoFit/>
          </a:bodyPr>
          <a:lstStyle/>
          <a:p>
            <a:r>
              <a:rPr lang="en-US" sz="4400" dirty="0">
                <a:solidFill>
                  <a:schemeClr val="accent4"/>
                </a:solidFill>
              </a:rPr>
              <a:t>Format Specifier </a:t>
            </a:r>
          </a:p>
        </p:txBody>
      </p:sp>
      <p:sp>
        <p:nvSpPr>
          <p:cNvPr id="6" name="TextBox 5">
            <a:extLst>
              <a:ext uri="{FF2B5EF4-FFF2-40B4-BE49-F238E27FC236}">
                <a16:creationId xmlns:a16="http://schemas.microsoft.com/office/drawing/2014/main" id="{E3EB3864-9292-51EB-6CA3-7A2A318CB394}"/>
              </a:ext>
            </a:extLst>
          </p:cNvPr>
          <p:cNvSpPr txBox="1"/>
          <p:nvPr/>
        </p:nvSpPr>
        <p:spPr>
          <a:xfrm>
            <a:off x="480870" y="6018627"/>
            <a:ext cx="7710765" cy="4924425"/>
          </a:xfrm>
          <a:prstGeom prst="rect">
            <a:avLst/>
          </a:prstGeom>
          <a:noFill/>
        </p:spPr>
        <p:txBody>
          <a:bodyPr wrap="none" rtlCol="0">
            <a:spAutoFit/>
          </a:bodyPr>
          <a:lstStyle/>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int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long </a:t>
            </a:r>
            <a:r>
              <a:rPr lang="en-US" sz="5400" b="0" i="0" u="none" strike="noStrike" dirty="0">
                <a:solidFill>
                  <a:srgbClr val="000000"/>
                </a:solidFill>
                <a:effectLst/>
                <a:latin typeface="Calibri" panose="020F0502020204030204" pitchFamily="34" charset="0"/>
              </a:rPr>
              <a:t>: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float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double</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char</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1 Byte</a:t>
            </a:r>
            <a:endParaRPr lang="en-US" sz="5400" b="1" i="0" u="none" strike="noStrike" dirty="0">
              <a:solidFill>
                <a:srgbClr val="FF0000"/>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B778E3CA-AE24-E215-C56A-24A5671AB035}"/>
              </a:ext>
            </a:extLst>
          </p:cNvPr>
          <p:cNvSpPr txBox="1"/>
          <p:nvPr/>
        </p:nvSpPr>
        <p:spPr>
          <a:xfrm>
            <a:off x="9850569" y="5911262"/>
            <a:ext cx="4817344" cy="769441"/>
          </a:xfrm>
          <a:prstGeom prst="rect">
            <a:avLst/>
          </a:prstGeom>
          <a:noFill/>
        </p:spPr>
        <p:txBody>
          <a:bodyPr wrap="none" rtlCol="0">
            <a:spAutoFit/>
          </a:bodyPr>
          <a:lstStyle/>
          <a:p>
            <a:r>
              <a:rPr lang="en-US" sz="4400" b="1" i="0" dirty="0">
                <a:solidFill>
                  <a:schemeClr val="accent3"/>
                </a:solidFill>
                <a:effectLst/>
                <a:latin typeface="urw-din"/>
              </a:rPr>
              <a:t>0 to 4,294,967,295 </a:t>
            </a:r>
            <a:endParaRPr lang="en-US" sz="4400" b="1" dirty="0">
              <a:solidFill>
                <a:schemeClr val="accent3"/>
              </a:solidFill>
            </a:endParaRPr>
          </a:p>
        </p:txBody>
      </p:sp>
      <p:sp>
        <p:nvSpPr>
          <p:cNvPr id="8" name="TextBox 7">
            <a:extLst>
              <a:ext uri="{FF2B5EF4-FFF2-40B4-BE49-F238E27FC236}">
                <a16:creationId xmlns:a16="http://schemas.microsoft.com/office/drawing/2014/main" id="{16CF8B8B-273F-8566-173E-11CA515C03C9}"/>
              </a:ext>
            </a:extLst>
          </p:cNvPr>
          <p:cNvSpPr txBox="1"/>
          <p:nvPr/>
        </p:nvSpPr>
        <p:spPr>
          <a:xfrm>
            <a:off x="8545307" y="6858000"/>
            <a:ext cx="7935186" cy="769441"/>
          </a:xfrm>
          <a:prstGeom prst="rect">
            <a:avLst/>
          </a:prstGeom>
          <a:noFill/>
        </p:spPr>
        <p:txBody>
          <a:bodyPr wrap="none" rtlCol="0">
            <a:spAutoFit/>
          </a:bodyPr>
          <a:lstStyle/>
          <a:p>
            <a:r>
              <a:rPr lang="en-US" sz="4400" b="1" i="0" dirty="0">
                <a:solidFill>
                  <a:schemeClr val="accent3"/>
                </a:solidFill>
                <a:effectLst/>
                <a:latin typeface="urw-din"/>
              </a:rPr>
              <a:t>0 to 18,446,744,073,709,551,615 </a:t>
            </a:r>
            <a:endParaRPr lang="en-US" sz="4400" b="1" dirty="0">
              <a:solidFill>
                <a:schemeClr val="accent3"/>
              </a:solidFill>
            </a:endParaRPr>
          </a:p>
        </p:txBody>
      </p:sp>
      <p:sp>
        <p:nvSpPr>
          <p:cNvPr id="11" name="TextBox 10">
            <a:extLst>
              <a:ext uri="{FF2B5EF4-FFF2-40B4-BE49-F238E27FC236}">
                <a16:creationId xmlns:a16="http://schemas.microsoft.com/office/drawing/2014/main" id="{ABFC699B-C2EB-C85F-1610-0A96A430528C}"/>
              </a:ext>
            </a:extLst>
          </p:cNvPr>
          <p:cNvSpPr txBox="1"/>
          <p:nvPr/>
        </p:nvSpPr>
        <p:spPr>
          <a:xfrm>
            <a:off x="9672636" y="7854833"/>
            <a:ext cx="4905510" cy="830997"/>
          </a:xfrm>
          <a:prstGeom prst="rect">
            <a:avLst/>
          </a:prstGeom>
          <a:noFill/>
        </p:spPr>
        <p:txBody>
          <a:bodyPr wrap="none" rtlCol="0">
            <a:spAutoFit/>
          </a:bodyPr>
          <a:lstStyle/>
          <a:p>
            <a:r>
              <a:rPr lang="en-US" sz="4800" b="1" i="0" dirty="0">
                <a:solidFill>
                  <a:schemeClr val="accent3"/>
                </a:solidFill>
                <a:effectLst/>
                <a:latin typeface="urw-din"/>
              </a:rPr>
              <a:t>1.2E-38 to 3.4E+38</a:t>
            </a:r>
            <a:endParaRPr lang="en-US" sz="4000" b="1" dirty="0">
              <a:solidFill>
                <a:schemeClr val="accent3"/>
              </a:solidFill>
            </a:endParaRPr>
          </a:p>
        </p:txBody>
      </p:sp>
      <p:sp>
        <p:nvSpPr>
          <p:cNvPr id="12" name="TextBox 11">
            <a:extLst>
              <a:ext uri="{FF2B5EF4-FFF2-40B4-BE49-F238E27FC236}">
                <a16:creationId xmlns:a16="http://schemas.microsoft.com/office/drawing/2014/main" id="{CBD1C7D0-1FB2-8C03-F5CE-0F340A1FA291}"/>
              </a:ext>
            </a:extLst>
          </p:cNvPr>
          <p:cNvSpPr txBox="1"/>
          <p:nvPr/>
        </p:nvSpPr>
        <p:spPr>
          <a:xfrm>
            <a:off x="9413034" y="8868679"/>
            <a:ext cx="5557932" cy="830997"/>
          </a:xfrm>
          <a:prstGeom prst="rect">
            <a:avLst/>
          </a:prstGeom>
          <a:noFill/>
        </p:spPr>
        <p:txBody>
          <a:bodyPr wrap="none" rtlCol="0">
            <a:spAutoFit/>
          </a:bodyPr>
          <a:lstStyle/>
          <a:p>
            <a:r>
              <a:rPr lang="en-US" sz="4800" b="1" i="0" dirty="0">
                <a:solidFill>
                  <a:schemeClr val="accent3"/>
                </a:solidFill>
                <a:effectLst/>
                <a:latin typeface="urw-din"/>
              </a:rPr>
              <a:t>1.7E-308 to 1.7E+308</a:t>
            </a:r>
            <a:endParaRPr lang="en-US" sz="4000" b="1" dirty="0">
              <a:solidFill>
                <a:schemeClr val="accent3"/>
              </a:solidFill>
            </a:endParaRPr>
          </a:p>
        </p:txBody>
      </p:sp>
      <p:sp>
        <p:nvSpPr>
          <p:cNvPr id="14" name="TextBox 13">
            <a:extLst>
              <a:ext uri="{FF2B5EF4-FFF2-40B4-BE49-F238E27FC236}">
                <a16:creationId xmlns:a16="http://schemas.microsoft.com/office/drawing/2014/main" id="{E00016FA-E00A-C674-DF37-A96FA1BD8EB1}"/>
              </a:ext>
            </a:extLst>
          </p:cNvPr>
          <p:cNvSpPr txBox="1"/>
          <p:nvPr/>
        </p:nvSpPr>
        <p:spPr>
          <a:xfrm>
            <a:off x="10827666" y="9882525"/>
            <a:ext cx="2396810" cy="830997"/>
          </a:xfrm>
          <a:prstGeom prst="rect">
            <a:avLst/>
          </a:prstGeom>
          <a:noFill/>
        </p:spPr>
        <p:txBody>
          <a:bodyPr wrap="none" rtlCol="0">
            <a:spAutoFit/>
          </a:bodyPr>
          <a:lstStyle/>
          <a:p>
            <a:r>
              <a:rPr lang="en-US" sz="4800" b="1" i="0" dirty="0">
                <a:solidFill>
                  <a:schemeClr val="accent3"/>
                </a:solidFill>
                <a:effectLst/>
                <a:latin typeface="urw-din"/>
              </a:rPr>
              <a:t>0 to 255 </a:t>
            </a:r>
            <a:endParaRPr lang="en-US" sz="4000" b="1" dirty="0">
              <a:solidFill>
                <a:schemeClr val="accent3"/>
              </a:solidFill>
            </a:endParaRPr>
          </a:p>
        </p:txBody>
      </p:sp>
      <p:sp>
        <p:nvSpPr>
          <p:cNvPr id="15" name="TextBox 14">
            <a:extLst>
              <a:ext uri="{FF2B5EF4-FFF2-40B4-BE49-F238E27FC236}">
                <a16:creationId xmlns:a16="http://schemas.microsoft.com/office/drawing/2014/main" id="{AD708807-3917-6376-2DA5-9A95B4F6130B}"/>
              </a:ext>
            </a:extLst>
          </p:cNvPr>
          <p:cNvSpPr txBox="1"/>
          <p:nvPr/>
        </p:nvSpPr>
        <p:spPr>
          <a:xfrm>
            <a:off x="20206876" y="5746685"/>
            <a:ext cx="1159292"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dirty="0">
                <a:solidFill>
                  <a:schemeClr val="accent3"/>
                </a:solidFill>
                <a:latin typeface="urw-din"/>
              </a:rPr>
              <a:t>u</a:t>
            </a:r>
            <a:endParaRPr lang="en-US" sz="4800" b="1" dirty="0">
              <a:solidFill>
                <a:schemeClr val="accent3"/>
              </a:solidFill>
            </a:endParaRPr>
          </a:p>
        </p:txBody>
      </p:sp>
      <p:sp>
        <p:nvSpPr>
          <p:cNvPr id="16" name="TextBox 15">
            <a:extLst>
              <a:ext uri="{FF2B5EF4-FFF2-40B4-BE49-F238E27FC236}">
                <a16:creationId xmlns:a16="http://schemas.microsoft.com/office/drawing/2014/main" id="{7A09AEE9-7074-ABD6-66CA-A6974985B989}"/>
              </a:ext>
            </a:extLst>
          </p:cNvPr>
          <p:cNvSpPr txBox="1"/>
          <p:nvPr/>
        </p:nvSpPr>
        <p:spPr>
          <a:xfrm>
            <a:off x="20012327" y="6743170"/>
            <a:ext cx="1712328"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llu</a:t>
            </a:r>
            <a:r>
              <a:rPr lang="en-US" sz="6000" b="1" i="0" dirty="0">
                <a:solidFill>
                  <a:schemeClr val="accent3"/>
                </a:solidFill>
                <a:effectLst/>
                <a:latin typeface="urw-din"/>
              </a:rPr>
              <a:t> </a:t>
            </a:r>
            <a:endParaRPr lang="en-US" sz="4800" b="1" dirty="0">
              <a:solidFill>
                <a:schemeClr val="accent3"/>
              </a:solidFill>
            </a:endParaRPr>
          </a:p>
        </p:txBody>
      </p:sp>
      <p:sp>
        <p:nvSpPr>
          <p:cNvPr id="17" name="TextBox 16">
            <a:extLst>
              <a:ext uri="{FF2B5EF4-FFF2-40B4-BE49-F238E27FC236}">
                <a16:creationId xmlns:a16="http://schemas.microsoft.com/office/drawing/2014/main" id="{03A7B47E-846E-CD89-B7ED-CB7DB6383304}"/>
              </a:ext>
            </a:extLst>
          </p:cNvPr>
          <p:cNvSpPr txBox="1"/>
          <p:nvPr/>
        </p:nvSpPr>
        <p:spPr>
          <a:xfrm>
            <a:off x="20128329" y="9665062"/>
            <a:ext cx="1242648" cy="1015663"/>
          </a:xfrm>
          <a:prstGeom prst="rect">
            <a:avLst/>
          </a:prstGeom>
          <a:noFill/>
        </p:spPr>
        <p:txBody>
          <a:bodyPr wrap="none" rtlCol="0">
            <a:spAutoFit/>
          </a:bodyPr>
          <a:lstStyle/>
          <a:p>
            <a:r>
              <a:rPr lang="en-US" sz="6000" b="1" i="0" dirty="0">
                <a:solidFill>
                  <a:schemeClr val="accent3"/>
                </a:solidFill>
                <a:effectLst/>
                <a:latin typeface="urw-din"/>
              </a:rPr>
              <a:t>%c </a:t>
            </a:r>
            <a:endParaRPr lang="en-US" sz="4800" b="1" dirty="0">
              <a:solidFill>
                <a:schemeClr val="accent3"/>
              </a:solidFill>
            </a:endParaRPr>
          </a:p>
        </p:txBody>
      </p:sp>
      <p:sp>
        <p:nvSpPr>
          <p:cNvPr id="18" name="TextBox 17">
            <a:extLst>
              <a:ext uri="{FF2B5EF4-FFF2-40B4-BE49-F238E27FC236}">
                <a16:creationId xmlns:a16="http://schemas.microsoft.com/office/drawing/2014/main" id="{22F75ED6-5FB1-1346-D1EC-1BFE4DB38DA4}"/>
              </a:ext>
            </a:extLst>
          </p:cNvPr>
          <p:cNvSpPr txBox="1"/>
          <p:nvPr/>
        </p:nvSpPr>
        <p:spPr>
          <a:xfrm>
            <a:off x="20206876" y="7661724"/>
            <a:ext cx="1164101" cy="1015663"/>
          </a:xfrm>
          <a:prstGeom prst="rect">
            <a:avLst/>
          </a:prstGeom>
          <a:noFill/>
        </p:spPr>
        <p:txBody>
          <a:bodyPr wrap="none" rtlCol="0">
            <a:spAutoFit/>
          </a:bodyPr>
          <a:lstStyle/>
          <a:p>
            <a:r>
              <a:rPr lang="en-US" sz="6000" b="1" i="0" dirty="0">
                <a:solidFill>
                  <a:schemeClr val="accent3"/>
                </a:solidFill>
                <a:effectLst/>
                <a:latin typeface="urw-din"/>
              </a:rPr>
              <a:t>%f </a:t>
            </a:r>
            <a:endParaRPr lang="en-US" sz="4800" b="1" dirty="0">
              <a:solidFill>
                <a:schemeClr val="accent3"/>
              </a:solidFill>
            </a:endParaRPr>
          </a:p>
        </p:txBody>
      </p:sp>
      <p:sp>
        <p:nvSpPr>
          <p:cNvPr id="19" name="TextBox 18">
            <a:extLst>
              <a:ext uri="{FF2B5EF4-FFF2-40B4-BE49-F238E27FC236}">
                <a16:creationId xmlns:a16="http://schemas.microsoft.com/office/drawing/2014/main" id="{1E7F4012-9587-86BE-7555-E4B15A196852}"/>
              </a:ext>
            </a:extLst>
          </p:cNvPr>
          <p:cNvSpPr txBox="1"/>
          <p:nvPr/>
        </p:nvSpPr>
        <p:spPr>
          <a:xfrm>
            <a:off x="20073025" y="8619925"/>
            <a:ext cx="1353256"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lf</a:t>
            </a:r>
            <a:r>
              <a:rPr lang="en-US" sz="6000" b="1" i="0" dirty="0">
                <a:solidFill>
                  <a:schemeClr val="accent3"/>
                </a:solidFill>
                <a:effectLst/>
                <a:latin typeface="urw-din"/>
              </a:rPr>
              <a:t> </a:t>
            </a:r>
            <a:endParaRPr lang="en-US" sz="4800" b="1" dirty="0">
              <a:solidFill>
                <a:schemeClr val="accent3"/>
              </a:solidFill>
            </a:endParaRPr>
          </a:p>
        </p:txBody>
      </p:sp>
    </p:spTree>
    <p:extLst>
      <p:ext uri="{BB962C8B-B14F-4D97-AF65-F5344CB8AC3E}">
        <p14:creationId xmlns:p14="http://schemas.microsoft.com/office/powerpoint/2010/main" val="76952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algn="l"/>
            <a:r>
              <a:rPr lang="en-US" b="1" i="0" dirty="0">
                <a:solidFill>
                  <a:srgbClr val="4D5B7C"/>
                </a:solidFill>
                <a:effectLst/>
                <a:latin typeface="Epilogue"/>
              </a:rPr>
              <a:t>Variable: placeholder helps you access data stored in memory</a:t>
            </a: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Variables in C</a:t>
            </a:r>
            <a:endParaRPr dirty="0"/>
          </a:p>
        </p:txBody>
      </p:sp>
      <p:pic>
        <p:nvPicPr>
          <p:cNvPr id="2" name="Picture 1">
            <a:extLst>
              <a:ext uri="{FF2B5EF4-FFF2-40B4-BE49-F238E27FC236}">
                <a16:creationId xmlns:a16="http://schemas.microsoft.com/office/drawing/2014/main" id="{51E6C428-64E6-F41A-445C-730B4F08B490}"/>
              </a:ext>
            </a:extLst>
          </p:cNvPr>
          <p:cNvPicPr>
            <a:picLocks noChangeAspect="1"/>
          </p:cNvPicPr>
          <p:nvPr/>
        </p:nvPicPr>
        <p:blipFill>
          <a:blip r:embed="rId3"/>
          <a:stretch>
            <a:fillRect/>
          </a:stretch>
        </p:blipFill>
        <p:spPr>
          <a:xfrm>
            <a:off x="6130190" y="5142800"/>
            <a:ext cx="10346595" cy="7297874"/>
          </a:xfrm>
          <a:prstGeom prst="rect">
            <a:avLst/>
          </a:prstGeom>
        </p:spPr>
      </p:pic>
    </p:spTree>
    <p:extLst>
      <p:ext uri="{BB962C8B-B14F-4D97-AF65-F5344CB8AC3E}">
        <p14:creationId xmlns:p14="http://schemas.microsoft.com/office/powerpoint/2010/main" val="313530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Declaration Variables</a:t>
            </a:r>
          </a:p>
        </p:txBody>
      </p:sp>
      <p:sp>
        <p:nvSpPr>
          <p:cNvPr id="4" name="Text Placeholder 3">
            <a:extLst>
              <a:ext uri="{FF2B5EF4-FFF2-40B4-BE49-F238E27FC236}">
                <a16:creationId xmlns:a16="http://schemas.microsoft.com/office/drawing/2014/main" id="{0BBA5A4B-6D80-CD1E-0C0A-57D15D26A028}"/>
              </a:ext>
            </a:extLst>
          </p:cNvPr>
          <p:cNvSpPr>
            <a:spLocks noGrp="1"/>
          </p:cNvSpPr>
          <p:nvPr>
            <p:ph type="body" idx="1"/>
          </p:nvPr>
        </p:nvSpPr>
        <p:spPr>
          <a:xfrm>
            <a:off x="1203350" y="4079650"/>
            <a:ext cx="21906300" cy="1107965"/>
          </a:xfrm>
        </p:spPr>
        <p:txBody>
          <a:bodyPr/>
          <a:lstStyle/>
          <a:p>
            <a:pPr marL="0" indent="0" algn="ctr">
              <a:buNone/>
            </a:pPr>
            <a:r>
              <a:rPr lang="en-US" sz="6000" b="1" i="0" u="none" strike="noStrike" dirty="0" err="1">
                <a:solidFill>
                  <a:schemeClr val="accent6">
                    <a:lumMod val="50000"/>
                  </a:schemeClr>
                </a:solidFill>
                <a:effectLst/>
                <a:latin typeface="Calibri" panose="020F0502020204030204" pitchFamily="34" charset="0"/>
              </a:rPr>
              <a:t>DataType_Name</a:t>
            </a:r>
            <a:r>
              <a:rPr lang="en-US" sz="6000" b="0" i="0" u="none" strike="noStrike" dirty="0">
                <a:solidFill>
                  <a:schemeClr val="accent6">
                    <a:lumMod val="50000"/>
                  </a:schemeClr>
                </a:solidFill>
                <a:effectLst/>
                <a:latin typeface="Calibri" panose="020F0502020204030204" pitchFamily="34" charset="0"/>
              </a:rPr>
              <a:t> </a:t>
            </a:r>
            <a:r>
              <a:rPr lang="en-US" sz="6000" b="1" i="0" u="none" strike="noStrike" dirty="0" err="1">
                <a:solidFill>
                  <a:srgbClr val="0070C0"/>
                </a:solidFill>
                <a:effectLst/>
                <a:latin typeface="Calibri" panose="020F0502020204030204" pitchFamily="34" charset="0"/>
              </a:rPr>
              <a:t>Varible_Name</a:t>
            </a:r>
            <a:r>
              <a:rPr lang="en-US" sz="6000" b="0" i="0" u="none" strike="noStrike" dirty="0">
                <a:solidFill>
                  <a:srgbClr val="0070C0"/>
                </a:solidFill>
                <a:effectLst/>
                <a:latin typeface="Calibri" panose="020F0502020204030204" pitchFamily="34" charset="0"/>
              </a:rPr>
              <a:t> </a:t>
            </a:r>
            <a:r>
              <a:rPr lang="en-US" sz="6000" b="0" i="0" u="none" strike="noStrike" dirty="0">
                <a:solidFill>
                  <a:schemeClr val="bg2"/>
                </a:solidFill>
                <a:effectLst/>
                <a:latin typeface="Calibri" panose="020F0502020204030204" pitchFamily="34" charset="0"/>
              </a:rPr>
              <a:t>; </a:t>
            </a:r>
            <a:endParaRPr lang="en-US" sz="6000" dirty="0"/>
          </a:p>
        </p:txBody>
      </p:sp>
      <p:sp>
        <p:nvSpPr>
          <p:cNvPr id="6" name="TextBox 5">
            <a:extLst>
              <a:ext uri="{FF2B5EF4-FFF2-40B4-BE49-F238E27FC236}">
                <a16:creationId xmlns:a16="http://schemas.microsoft.com/office/drawing/2014/main" id="{C84B27E5-51DA-4362-01A3-B1DF5569544A}"/>
              </a:ext>
            </a:extLst>
          </p:cNvPr>
          <p:cNvSpPr txBox="1"/>
          <p:nvPr/>
        </p:nvSpPr>
        <p:spPr>
          <a:xfrm>
            <a:off x="1441939" y="4819678"/>
            <a:ext cx="5625258" cy="6401753"/>
          </a:xfrm>
          <a:prstGeom prst="rect">
            <a:avLst/>
          </a:prstGeom>
          <a:noFill/>
        </p:spPr>
        <p:txBody>
          <a:bodyPr wrap="none" rtlCol="0">
            <a:spAutoFit/>
          </a:bodyPr>
          <a:lstStyle/>
          <a:p>
            <a:pPr rtl="0" fontAlgn="base">
              <a:spcBef>
                <a:spcPts val="560"/>
              </a:spcBef>
              <a:spcAft>
                <a:spcPts val="0"/>
              </a:spcAft>
              <a:buFont typeface="Arial" panose="020B0604020202020204" pitchFamily="34" charset="0"/>
              <a:buChar char="•"/>
            </a:pPr>
            <a:r>
              <a:rPr lang="en-US" sz="6600" b="0" i="0" u="none" strike="noStrike" dirty="0">
                <a:solidFill>
                  <a:srgbClr val="000000"/>
                </a:solidFill>
                <a:effectLst/>
                <a:latin typeface="Times New Roman" panose="02020603050405020304" pitchFamily="18" charset="0"/>
              </a:rPr>
              <a:t>Examples :</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int</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y</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long</a:t>
            </a:r>
            <a:r>
              <a:rPr lang="en-US" sz="6600" b="1" i="0" u="none" strike="noStrike" dirty="0">
                <a:solidFill>
                  <a:schemeClr val="accent3"/>
                </a:solidFill>
                <a:effectLst/>
                <a:latin typeface="Calibri" panose="020F0502020204030204" pitchFamily="34" charset="0"/>
              </a:rPr>
              <a:t> </a:t>
            </a:r>
            <a:r>
              <a:rPr lang="en-US" sz="6600" b="0" i="0" u="none" strike="noStrike" dirty="0">
                <a:solidFill>
                  <a:schemeClr val="accent3"/>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z</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char</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letter</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float</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f1</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double</a:t>
            </a:r>
            <a:r>
              <a:rPr lang="en-US" sz="6600" b="0" i="0" u="none" strike="noStrike" dirty="0">
                <a:solidFill>
                  <a:srgbClr val="000000"/>
                </a:solidFill>
                <a:effectLst/>
                <a:latin typeface="Calibri" panose="020F0502020204030204" pitchFamily="34" charset="0"/>
              </a:rPr>
              <a:t> </a:t>
            </a:r>
            <a:r>
              <a:rPr lang="en-US" sz="6600" b="1" i="0" u="none" strike="noStrike" dirty="0">
                <a:solidFill>
                  <a:schemeClr val="accent1">
                    <a:lumMod val="75000"/>
                  </a:schemeClr>
                </a:solidFill>
                <a:effectLst/>
                <a:latin typeface="Calibri" panose="020F0502020204030204" pitchFamily="34" charset="0"/>
              </a:rPr>
              <a:t>salary</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8179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a:t>
            </a:r>
            <a:r>
              <a:rPr lang="en-US" dirty="0">
                <a:solidFill>
                  <a:schemeClr val="accent6">
                    <a:lumMod val="50000"/>
                  </a:schemeClr>
                </a:solidFill>
              </a:rPr>
              <a:t>Rules For Declaring Variable</a:t>
            </a:r>
          </a:p>
          <a:p>
            <a:pPr marL="0" lvl="0" indent="0" algn="l" rtl="0">
              <a:spcBef>
                <a:spcPts val="0"/>
              </a:spcBef>
              <a:spcAft>
                <a:spcPts val="0"/>
              </a:spcAft>
              <a:buNone/>
            </a:pPr>
            <a:endParaRPr lang="en-US" dirty="0">
              <a:solidFill>
                <a:schemeClr val="accent6">
                  <a:lumMod val="50000"/>
                </a:schemeClr>
              </a:solidFill>
            </a:endParaRPr>
          </a:p>
        </p:txBody>
      </p:sp>
      <p:sp>
        <p:nvSpPr>
          <p:cNvPr id="3" name="Text Placeholder 2">
            <a:extLst>
              <a:ext uri="{FF2B5EF4-FFF2-40B4-BE49-F238E27FC236}">
                <a16:creationId xmlns:a16="http://schemas.microsoft.com/office/drawing/2014/main" id="{359B8676-9A80-8B27-1032-BA64E84A2D95}"/>
              </a:ext>
            </a:extLst>
          </p:cNvPr>
          <p:cNvSpPr>
            <a:spLocks noGrp="1"/>
          </p:cNvSpPr>
          <p:nvPr>
            <p:ph type="body" idx="1"/>
          </p:nvPr>
        </p:nvSpPr>
        <p:spPr>
          <a:xfrm>
            <a:off x="1203350" y="4079650"/>
            <a:ext cx="21906300" cy="7386607"/>
          </a:xfrm>
        </p:spPr>
        <p:txBody>
          <a:bodyPr/>
          <a:lstStyle/>
          <a:p>
            <a:pPr algn="l" fontAlgn="base">
              <a:buFont typeface="+mj-lt"/>
              <a:buAutoNum type="arabicPeriod"/>
            </a:pPr>
            <a:r>
              <a:rPr lang="en-US" sz="4800" b="0" i="0" dirty="0">
                <a:solidFill>
                  <a:schemeClr val="bg2"/>
                </a:solidFill>
                <a:effectLst/>
                <a:latin typeface="urw-din"/>
              </a:rPr>
              <a:t>The name of the variable contains</a:t>
            </a:r>
            <a:r>
              <a:rPr lang="en-US" sz="4800" b="1" i="0" dirty="0">
                <a:solidFill>
                  <a:schemeClr val="bg2"/>
                </a:solidFill>
                <a:effectLst/>
                <a:latin typeface="urw-din"/>
              </a:rPr>
              <a:t> </a:t>
            </a:r>
            <a:r>
              <a:rPr lang="en-US" sz="6000" b="1" i="0" dirty="0">
                <a:solidFill>
                  <a:schemeClr val="accent6">
                    <a:lumMod val="50000"/>
                  </a:schemeClr>
                </a:solidFill>
                <a:effectLst/>
                <a:latin typeface="urw-din"/>
              </a:rPr>
              <a:t>letters</a:t>
            </a:r>
            <a:r>
              <a:rPr lang="en-US" sz="4800" b="0" i="0" dirty="0">
                <a:solidFill>
                  <a:schemeClr val="bg2"/>
                </a:solidFill>
                <a:effectLst/>
                <a:latin typeface="urw-din"/>
              </a:rPr>
              <a:t>, </a:t>
            </a:r>
            <a:r>
              <a:rPr lang="en-US" sz="6000" b="1" i="0" dirty="0">
                <a:solidFill>
                  <a:schemeClr val="accent6">
                    <a:lumMod val="50000"/>
                  </a:schemeClr>
                </a:solidFill>
                <a:effectLst/>
                <a:latin typeface="urw-din"/>
              </a:rPr>
              <a:t>digits</a:t>
            </a:r>
            <a:r>
              <a:rPr lang="en-US" sz="4800" b="0" i="0" dirty="0">
                <a:solidFill>
                  <a:schemeClr val="bg2"/>
                </a:solidFill>
                <a:effectLst/>
                <a:latin typeface="urw-din"/>
              </a:rPr>
              <a:t>, and </a:t>
            </a:r>
            <a:r>
              <a:rPr lang="en-US" sz="6000" b="1" i="0" dirty="0">
                <a:solidFill>
                  <a:schemeClr val="accent6">
                    <a:lumMod val="50000"/>
                  </a:schemeClr>
                </a:solidFill>
                <a:effectLst/>
                <a:latin typeface="urw-din"/>
              </a:rPr>
              <a:t>underscores</a:t>
            </a:r>
            <a:r>
              <a:rPr lang="en-US" sz="4800" b="0" i="0" dirty="0">
                <a:solidFill>
                  <a:schemeClr val="bg2"/>
                </a:solidFill>
                <a:effectLst/>
                <a:latin typeface="urw-din"/>
              </a:rPr>
              <a:t>.</a:t>
            </a:r>
          </a:p>
          <a:p>
            <a:pPr algn="l" fontAlgn="base">
              <a:buFont typeface="+mj-lt"/>
              <a:buAutoNum type="arabicPeriod"/>
            </a:pPr>
            <a:r>
              <a:rPr lang="en-US" sz="4800" b="0" i="0" dirty="0">
                <a:solidFill>
                  <a:schemeClr val="bg2"/>
                </a:solidFill>
                <a:effectLst/>
                <a:latin typeface="urw-din"/>
              </a:rPr>
              <a:t>The name of the variable is</a:t>
            </a:r>
            <a:r>
              <a:rPr lang="en-US" sz="6000" b="0" i="0" dirty="0">
                <a:solidFill>
                  <a:schemeClr val="bg2"/>
                </a:solidFill>
                <a:effectLst/>
                <a:latin typeface="urw-din"/>
              </a:rPr>
              <a:t> </a:t>
            </a:r>
            <a:r>
              <a:rPr lang="en-US" sz="6000" b="1" i="0" dirty="0">
                <a:solidFill>
                  <a:schemeClr val="accent6">
                    <a:lumMod val="50000"/>
                  </a:schemeClr>
                </a:solidFill>
                <a:effectLst/>
                <a:latin typeface="urw-din"/>
              </a:rPr>
              <a:t>case</a:t>
            </a:r>
            <a:r>
              <a:rPr lang="en-US" sz="6000" b="1" i="0" dirty="0">
                <a:solidFill>
                  <a:schemeClr val="accent5"/>
                </a:solidFill>
                <a:effectLst/>
                <a:latin typeface="urw-din"/>
              </a:rPr>
              <a:t> </a:t>
            </a:r>
            <a:r>
              <a:rPr lang="en-US" sz="6000" b="1" i="0" dirty="0">
                <a:solidFill>
                  <a:schemeClr val="accent6">
                    <a:lumMod val="50000"/>
                  </a:schemeClr>
                </a:solidFill>
                <a:effectLst/>
                <a:latin typeface="urw-din"/>
              </a:rPr>
              <a:t>sensitive</a:t>
            </a:r>
            <a:r>
              <a:rPr lang="en-US" sz="6000" b="1" i="0" dirty="0">
                <a:solidFill>
                  <a:schemeClr val="accent5"/>
                </a:solidFill>
                <a:effectLst/>
                <a:latin typeface="urw-din"/>
              </a:rPr>
              <a:t> </a:t>
            </a:r>
            <a:r>
              <a:rPr lang="en-US" sz="4800" b="0" i="0" dirty="0">
                <a:solidFill>
                  <a:schemeClr val="bg2"/>
                </a:solidFill>
                <a:effectLst/>
                <a:latin typeface="urw-din"/>
              </a:rPr>
              <a:t>(ex</a:t>
            </a:r>
            <a:r>
              <a:rPr lang="en-US" sz="6000" b="1" i="0" dirty="0">
                <a:solidFill>
                  <a:schemeClr val="bg2"/>
                </a:solidFill>
                <a:effectLst/>
                <a:latin typeface="urw-din"/>
              </a:rPr>
              <a:t> </a:t>
            </a:r>
            <a:r>
              <a:rPr lang="en-US" sz="6000" b="1" i="0" dirty="0" err="1">
                <a:solidFill>
                  <a:schemeClr val="accent6">
                    <a:lumMod val="50000"/>
                  </a:schemeClr>
                </a:solidFill>
                <a:effectLst/>
                <a:latin typeface="urw-din"/>
              </a:rPr>
              <a:t>Arr</a:t>
            </a:r>
            <a:r>
              <a:rPr lang="en-US" sz="6000" b="0" i="0" dirty="0">
                <a:solidFill>
                  <a:schemeClr val="bg2"/>
                </a:solidFill>
                <a:effectLst/>
                <a:latin typeface="urw-din"/>
              </a:rPr>
              <a:t> </a:t>
            </a:r>
            <a:r>
              <a:rPr lang="en-US" sz="4800" b="0" i="0" dirty="0">
                <a:solidFill>
                  <a:schemeClr val="bg2"/>
                </a:solidFill>
                <a:effectLst/>
                <a:latin typeface="urw-din"/>
              </a:rPr>
              <a:t>and </a:t>
            </a:r>
            <a:r>
              <a:rPr lang="en-US" sz="6000" b="1" i="0" dirty="0" err="1">
                <a:solidFill>
                  <a:schemeClr val="accent6">
                    <a:lumMod val="50000"/>
                  </a:schemeClr>
                </a:solidFill>
                <a:effectLst/>
                <a:latin typeface="urw-din"/>
              </a:rPr>
              <a:t>arr</a:t>
            </a:r>
            <a:r>
              <a:rPr lang="en-US" sz="4800" b="0" i="0" dirty="0">
                <a:solidFill>
                  <a:schemeClr val="bg2"/>
                </a:solidFill>
                <a:effectLst/>
                <a:latin typeface="urw-din"/>
              </a:rPr>
              <a:t> both are different variables).</a:t>
            </a:r>
          </a:p>
          <a:p>
            <a:pPr algn="l" fontAlgn="base">
              <a:buFont typeface="+mj-lt"/>
              <a:buAutoNum type="arabicPeriod"/>
            </a:pPr>
            <a:r>
              <a:rPr lang="en-US" sz="4800" b="0" i="0" dirty="0">
                <a:solidFill>
                  <a:schemeClr val="bg2"/>
                </a:solidFill>
                <a:effectLst/>
                <a:latin typeface="urw-din"/>
              </a:rPr>
              <a:t>The name of the variable does not contain any whitespace and</a:t>
            </a:r>
            <a:r>
              <a:rPr lang="en-US" sz="4800" b="1" i="0" dirty="0">
                <a:solidFill>
                  <a:schemeClr val="bg2"/>
                </a:solidFill>
                <a:effectLst/>
                <a:latin typeface="urw-din"/>
              </a:rPr>
              <a:t> </a:t>
            </a:r>
            <a:r>
              <a:rPr lang="en-US" sz="6000" b="1" i="0" dirty="0">
                <a:solidFill>
                  <a:schemeClr val="accent6">
                    <a:lumMod val="50000"/>
                  </a:schemeClr>
                </a:solidFill>
                <a:effectLst/>
                <a:latin typeface="urw-din"/>
              </a:rPr>
              <a:t>special</a:t>
            </a:r>
            <a:r>
              <a:rPr lang="en-US" sz="6000" b="1" i="0" dirty="0">
                <a:solidFill>
                  <a:schemeClr val="accent5"/>
                </a:solidFill>
                <a:effectLst/>
                <a:latin typeface="urw-din"/>
              </a:rPr>
              <a:t> </a:t>
            </a:r>
            <a:r>
              <a:rPr lang="en-US" sz="6000" b="1" i="0" dirty="0">
                <a:solidFill>
                  <a:schemeClr val="accent6">
                    <a:lumMod val="50000"/>
                  </a:schemeClr>
                </a:solidFill>
                <a:effectLst/>
                <a:latin typeface="urw-din"/>
              </a:rPr>
              <a:t>characters</a:t>
            </a:r>
            <a:r>
              <a:rPr lang="en-US" sz="6000" b="1" i="0" dirty="0">
                <a:solidFill>
                  <a:schemeClr val="accent5"/>
                </a:solidFill>
                <a:effectLst/>
                <a:latin typeface="urw-din"/>
              </a:rPr>
              <a:t> </a:t>
            </a:r>
            <a:r>
              <a:rPr lang="en-US" sz="4800" b="0" i="0" dirty="0">
                <a:solidFill>
                  <a:schemeClr val="bg2"/>
                </a:solidFill>
                <a:effectLst/>
                <a:latin typeface="urw-din"/>
              </a:rPr>
              <a:t>(ex</a:t>
            </a:r>
            <a:r>
              <a:rPr lang="en-US" sz="4800" b="1" i="0" dirty="0">
                <a:solidFill>
                  <a:schemeClr val="bg2"/>
                </a:solidFill>
                <a:effectLst/>
                <a:latin typeface="urw-din"/>
              </a:rPr>
              <a:t> #,$,%,*,</a:t>
            </a:r>
            <a:r>
              <a:rPr lang="en-US" sz="4800" b="0" i="0" dirty="0">
                <a:solidFill>
                  <a:schemeClr val="bg2"/>
                </a:solidFill>
                <a:effectLst/>
                <a:latin typeface="urw-din"/>
              </a:rPr>
              <a:t> </a:t>
            </a:r>
            <a:r>
              <a:rPr lang="en-US" sz="4800" b="0" i="0" dirty="0" err="1">
                <a:solidFill>
                  <a:schemeClr val="bg2"/>
                </a:solidFill>
                <a:effectLst/>
                <a:latin typeface="urw-din"/>
              </a:rPr>
              <a:t>etc</a:t>
            </a:r>
            <a:r>
              <a:rPr lang="en-US" sz="4800" b="0" i="0" dirty="0">
                <a:solidFill>
                  <a:schemeClr val="bg2"/>
                </a:solidFill>
                <a:effectLst/>
                <a:latin typeface="urw-din"/>
              </a:rPr>
              <a:t>).</a:t>
            </a:r>
          </a:p>
          <a:p>
            <a:pPr algn="l" fontAlgn="base">
              <a:buFont typeface="+mj-lt"/>
              <a:buAutoNum type="arabicPeriod"/>
            </a:pPr>
            <a:r>
              <a:rPr lang="en-US" sz="4800" b="0" i="0" dirty="0">
                <a:solidFill>
                  <a:schemeClr val="bg2"/>
                </a:solidFill>
                <a:effectLst/>
                <a:latin typeface="urw-din"/>
              </a:rPr>
              <a:t>All the variable names must begin with a letter of the </a:t>
            </a:r>
            <a:r>
              <a:rPr lang="en-US" sz="6000" b="1" i="0" dirty="0">
                <a:solidFill>
                  <a:schemeClr val="accent6">
                    <a:lumMod val="50000"/>
                  </a:schemeClr>
                </a:solidFill>
                <a:effectLst/>
                <a:latin typeface="urw-din"/>
              </a:rPr>
              <a:t>alphabet</a:t>
            </a:r>
            <a:r>
              <a:rPr lang="en-US" sz="4800" b="0" i="0" dirty="0">
                <a:solidFill>
                  <a:schemeClr val="bg2"/>
                </a:solidFill>
                <a:effectLst/>
                <a:latin typeface="urw-din"/>
              </a:rPr>
              <a:t> or an </a:t>
            </a:r>
            <a:r>
              <a:rPr lang="en-US" sz="6000" b="1" i="0" dirty="0">
                <a:solidFill>
                  <a:schemeClr val="accent6">
                    <a:lumMod val="50000"/>
                  </a:schemeClr>
                </a:solidFill>
                <a:effectLst/>
                <a:latin typeface="urw-din"/>
              </a:rPr>
              <a:t>underscore</a:t>
            </a:r>
            <a:r>
              <a:rPr lang="en-US" sz="6000" b="0" i="0" dirty="0">
                <a:solidFill>
                  <a:schemeClr val="accent6">
                    <a:lumMod val="50000"/>
                  </a:schemeClr>
                </a:solidFill>
                <a:effectLst/>
                <a:latin typeface="urw-din"/>
              </a:rPr>
              <a:t>(_)</a:t>
            </a:r>
            <a:r>
              <a:rPr lang="en-US" sz="4800" b="0" i="0" dirty="0">
                <a:solidFill>
                  <a:schemeClr val="accent6">
                    <a:lumMod val="50000"/>
                  </a:schemeClr>
                </a:solidFill>
                <a:effectLst/>
                <a:latin typeface="urw-din"/>
              </a:rPr>
              <a:t>.</a:t>
            </a:r>
            <a:r>
              <a:rPr lang="en-US" sz="4800" b="0" i="0" dirty="0">
                <a:solidFill>
                  <a:schemeClr val="bg2"/>
                </a:solidFill>
                <a:effectLst/>
                <a:latin typeface="urw-din"/>
              </a:rPr>
              <a:t> </a:t>
            </a:r>
          </a:p>
          <a:p>
            <a:pPr algn="l" fontAlgn="base">
              <a:buFont typeface="+mj-lt"/>
              <a:buAutoNum type="arabicPeriod"/>
            </a:pPr>
            <a:r>
              <a:rPr lang="en-US" sz="4800" b="0" i="0" dirty="0">
                <a:solidFill>
                  <a:schemeClr val="bg2"/>
                </a:solidFill>
                <a:effectLst/>
                <a:latin typeface="urw-din"/>
              </a:rPr>
              <a:t>We cannot used</a:t>
            </a:r>
            <a:r>
              <a:rPr lang="en-US" sz="4800" b="1" i="0" dirty="0">
                <a:solidFill>
                  <a:schemeClr val="bg2"/>
                </a:solidFill>
                <a:effectLst/>
                <a:latin typeface="urw-din"/>
              </a:rPr>
              <a:t> </a:t>
            </a:r>
            <a:r>
              <a:rPr lang="en-US" sz="6000" b="1" i="0" dirty="0">
                <a:solidFill>
                  <a:schemeClr val="accent6">
                    <a:lumMod val="50000"/>
                  </a:schemeClr>
                </a:solidFill>
                <a:effectLst/>
                <a:latin typeface="urw-din"/>
              </a:rPr>
              <a:t>C</a:t>
            </a:r>
            <a:r>
              <a:rPr lang="en-US" sz="6000" b="0" i="0" dirty="0">
                <a:solidFill>
                  <a:schemeClr val="accent5"/>
                </a:solidFill>
                <a:effectLst/>
                <a:latin typeface="urw-din"/>
              </a:rPr>
              <a:t> </a:t>
            </a:r>
            <a:r>
              <a:rPr lang="en-US" sz="6000" b="1" i="0" dirty="0">
                <a:solidFill>
                  <a:schemeClr val="accent6">
                    <a:lumMod val="50000"/>
                  </a:schemeClr>
                </a:solidFill>
                <a:effectLst/>
                <a:latin typeface="urw-din"/>
              </a:rPr>
              <a:t>keyword</a:t>
            </a:r>
            <a:r>
              <a:rPr lang="en-US" sz="4800" b="0" i="0" dirty="0">
                <a:solidFill>
                  <a:schemeClr val="bg2"/>
                </a:solidFill>
                <a:effectLst/>
                <a:latin typeface="urw-din"/>
              </a:rPr>
              <a:t>(ex </a:t>
            </a:r>
            <a:r>
              <a:rPr lang="en-US" sz="4800" b="0" i="0" dirty="0" err="1">
                <a:solidFill>
                  <a:schemeClr val="bg2"/>
                </a:solidFill>
                <a:effectLst/>
                <a:latin typeface="urw-din"/>
              </a:rPr>
              <a:t>float,double,class</a:t>
            </a:r>
            <a:r>
              <a:rPr lang="en-US" sz="4800" b="0" i="0" dirty="0">
                <a:solidFill>
                  <a:schemeClr val="bg2"/>
                </a:solidFill>
                <a:effectLst/>
                <a:latin typeface="urw-din"/>
              </a:rPr>
              <a:t>)as a variable name.</a:t>
            </a:r>
          </a:p>
        </p:txBody>
      </p:sp>
    </p:spTree>
    <p:extLst>
      <p:ext uri="{BB962C8B-B14F-4D97-AF65-F5344CB8AC3E}">
        <p14:creationId xmlns:p14="http://schemas.microsoft.com/office/powerpoint/2010/main" val="328165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subTitle" idx="2"/>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t>Outlines</a:t>
            </a:r>
            <a:endParaRPr dirty="0"/>
          </a:p>
        </p:txBody>
      </p:sp>
      <p:sp>
        <p:nvSpPr>
          <p:cNvPr id="160" name="Google Shape;160;p32"/>
          <p:cNvSpPr txBox="1">
            <a:spLocks noGrp="1"/>
          </p:cNvSpPr>
          <p:nvPr>
            <p:ph type="body" idx="1"/>
          </p:nvPr>
        </p:nvSpPr>
        <p:spPr>
          <a:xfrm>
            <a:off x="2477575" y="6102575"/>
            <a:ext cx="15843300" cy="4616618"/>
          </a:xfrm>
          <a:prstGeom prst="rect">
            <a:avLst/>
          </a:prstGeom>
        </p:spPr>
        <p:txBody>
          <a:bodyPr spcFirstLastPara="1" wrap="square" lIns="91425" tIns="91425" rIns="91425" bIns="91425" anchor="t" anchorCtr="0">
            <a:spAutoFit/>
          </a:bodyPr>
          <a:lstStyle/>
          <a:p>
            <a:pPr marL="685800" indent="-685800">
              <a:buClr>
                <a:schemeClr val="dk1"/>
              </a:buClr>
              <a:buSzPts val="1100"/>
            </a:pPr>
            <a:r>
              <a:rPr lang="en-US" dirty="0">
                <a:solidFill>
                  <a:srgbClr val="676C72"/>
                </a:solidFill>
              </a:rPr>
              <a:t>What is embedded systems ?</a:t>
            </a:r>
          </a:p>
          <a:p>
            <a:pPr marL="685800" indent="-685800">
              <a:buClr>
                <a:schemeClr val="dk1"/>
              </a:buClr>
              <a:buSzPts val="1100"/>
            </a:pPr>
            <a:r>
              <a:rPr lang="en-US" dirty="0">
                <a:solidFill>
                  <a:srgbClr val="676C72"/>
                </a:solidFill>
              </a:rPr>
              <a:t>Embedded systems characteristics ?</a:t>
            </a:r>
          </a:p>
          <a:p>
            <a:pPr marL="685800" indent="-685800">
              <a:buClr>
                <a:schemeClr val="dk1"/>
              </a:buClr>
              <a:buSzPts val="1100"/>
            </a:pPr>
            <a:r>
              <a:rPr lang="en-US" dirty="0">
                <a:solidFill>
                  <a:srgbClr val="676C72"/>
                </a:solidFill>
              </a:rPr>
              <a:t>Embedded systems advantages and disadvantages ?</a:t>
            </a:r>
          </a:p>
          <a:p>
            <a:pPr marL="685800" indent="-685800">
              <a:buClr>
                <a:schemeClr val="dk1"/>
              </a:buClr>
              <a:buSzPts val="1100"/>
            </a:pPr>
            <a:r>
              <a:rPr lang="en-US" dirty="0">
                <a:solidFill>
                  <a:srgbClr val="676C72"/>
                </a:solidFill>
              </a:rPr>
              <a:t>Embedded systems applications  ?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61" name="Google Shape;161;p32"/>
          <p:cNvSpPr txBox="1">
            <a:spLocks noGrp="1"/>
          </p:cNvSpPr>
          <p:nvPr>
            <p:ph type="title"/>
          </p:nvPr>
        </p:nvSpPr>
        <p:spPr>
          <a:xfrm>
            <a:off x="2278700" y="3143550"/>
            <a:ext cx="14542500" cy="172346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8000" dirty="0"/>
              <a:t>Embedded systems</a:t>
            </a:r>
            <a:endParaRPr sz="8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400" b="0" i="0" dirty="0">
                <a:solidFill>
                  <a:schemeClr val="tx2"/>
                </a:solidFill>
                <a:effectLst/>
                <a:latin typeface="Roboto Mono" panose="020B0604020202020204" charset="0"/>
                <a:ea typeface="Roboto Mono" panose="020B0604020202020204" charset="0"/>
                <a:cs typeface="Roboto Mono" panose="020B0604020202020204" charset="0"/>
              </a:rPr>
              <a:t>Declaring Variables .</a:t>
            </a:r>
            <a:endParaRPr lang="en-US" sz="4800" b="0" i="0" u="none" strike="noStrike" cap="none" dirty="0">
              <a:solidFill>
                <a:schemeClr val="accent6">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6">
                    <a:lumMod val="50000"/>
                  </a:schemeClr>
                </a:solidFill>
                <a:latin typeface="Roboto Mono"/>
                <a:ea typeface="Roboto Mono"/>
                <a:cs typeface="Roboto Mono"/>
                <a:sym typeface="Roboto Mono"/>
              </a:rPr>
              <a:t>#include </a:t>
            </a:r>
            <a:r>
              <a:rPr lang="en-US" sz="4800" b="0" i="0" u="none" strike="noStrike" cap="none" dirty="0">
                <a:solidFill>
                  <a:srgbClr val="09BCD3"/>
                </a:solidFill>
                <a:latin typeface="Roboto Mono"/>
                <a:ea typeface="Roboto Mono"/>
                <a:cs typeface="Roboto Mono"/>
                <a:sym typeface="Roboto Mono"/>
              </a:rPr>
              <a:t>&lt;</a:t>
            </a:r>
            <a:r>
              <a:rPr lang="en-US" sz="4800" b="0" i="0" u="none" strike="noStrike" cap="none" dirty="0" err="1">
                <a:solidFill>
                  <a:srgbClr val="09BCD3"/>
                </a:solidFill>
                <a:latin typeface="Roboto Mono"/>
                <a:ea typeface="Roboto Mono"/>
                <a:cs typeface="Roboto Mono"/>
                <a:sym typeface="Roboto Mono"/>
              </a:rPr>
              <a:t>stdio.h</a:t>
            </a:r>
            <a:r>
              <a:rPr lang="en-US" sz="4800" b="0" i="0" u="none" strike="noStrike" cap="none" dirty="0">
                <a:solidFill>
                  <a:srgbClr val="09BCD3"/>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bg1"/>
                </a:solidFill>
                <a:latin typeface="Roboto Mono"/>
                <a:ea typeface="Roboto Mono"/>
                <a:cs typeface="Roboto Mono"/>
                <a:sym typeface="Roboto Mono"/>
              </a:rPr>
              <a:t>int</a:t>
            </a: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solidFill>
                <a:latin typeface="Roboto Mono"/>
                <a:ea typeface="Roboto Mono"/>
                <a:cs typeface="Roboto Mono"/>
                <a:sym typeface="Roboto Mono"/>
              </a:rPr>
              <a:t>main</a:t>
            </a:r>
            <a:r>
              <a:rPr lang="en-US" sz="4800" b="0" i="0" u="none" strike="noStrike" cap="none" dirty="0">
                <a:solidFill>
                  <a:srgbClr val="09BCD3"/>
                </a:solidFill>
                <a:latin typeface="Roboto Mono"/>
                <a:ea typeface="Roboto Mono"/>
                <a:cs typeface="Roboto Mono"/>
                <a:sym typeface="Roboto Mono"/>
              </a:rPr>
              <a:t>() {</a:t>
            </a:r>
          </a:p>
          <a:p>
            <a:pPr rtl="0" fontAlgn="base">
              <a:spcBef>
                <a:spcPts val="0"/>
              </a:spcBef>
              <a:spcAft>
                <a:spcPts val="0"/>
              </a:spcAft>
            </a:pPr>
            <a:r>
              <a:rPr lang="en-US" sz="4800" b="0" i="0" u="none" strike="noStrike" cap="none" dirty="0">
                <a:solidFill>
                  <a:schemeClr val="accent6">
                    <a:lumMod val="50000"/>
                  </a:schemeClr>
                </a:solidFill>
                <a:latin typeface="Roboto Mono"/>
                <a:ea typeface="Roboto Mono"/>
                <a:cs typeface="Roboto Mono"/>
                <a:sym typeface="Roboto Mono"/>
              </a:rPr>
              <a:t>	</a:t>
            </a:r>
            <a:r>
              <a:rPr lang="en-US" sz="4800" b="1" i="0" u="none" strike="noStrike" dirty="0">
                <a:solidFill>
                  <a:schemeClr val="accent6">
                    <a:lumMod val="50000"/>
                  </a:schemeClr>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0070C0"/>
                </a:solidFill>
                <a:effectLst/>
                <a:latin typeface="Calibri" panose="020F0502020204030204" pitchFamily="34" charset="0"/>
              </a:rPr>
              <a:t>1_</a:t>
            </a:r>
            <a:r>
              <a:rPr lang="en-US" sz="4800" b="1" i="0" u="none" strike="noStrike" dirty="0">
                <a:solidFill>
                  <a:srgbClr val="0070C0"/>
                </a:solidFill>
                <a:effectLst/>
                <a:latin typeface="Calibri" panose="020F0502020204030204" pitchFamily="34" charset="0"/>
              </a:rPr>
              <a:t>y</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long</a:t>
            </a:r>
            <a:r>
              <a:rPr lang="en-US" sz="4800" b="1" i="0" u="none" strike="noStrike" dirty="0">
                <a:solidFill>
                  <a:schemeClr val="accent3"/>
                </a:solidFill>
                <a:effectLst/>
                <a:latin typeface="Calibri" panose="020F0502020204030204" pitchFamily="34" charset="0"/>
              </a:rPr>
              <a:t> </a:t>
            </a:r>
            <a:r>
              <a:rPr lang="en-US" sz="4800" b="0" i="0" u="none" strike="noStrike" dirty="0">
                <a:solidFill>
                  <a:schemeClr val="accent3"/>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#z_1</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letter</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bool</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x_1</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float</a:t>
            </a:r>
            <a:r>
              <a:rPr lang="en-US" sz="4800" b="0" i="0" u="none" strike="noStrike" dirty="0">
                <a:solidFill>
                  <a:srgbClr val="000000"/>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x#c</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double</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B0F0"/>
                </a:solidFill>
                <a:effectLst/>
                <a:latin typeface="Calibri" panose="020F0502020204030204" pitchFamily="34" charset="0"/>
              </a:rPr>
              <a:t>x_1_x</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2">
                    <a:lumMod val="75000"/>
                  </a:schemeClr>
                </a:solidFill>
                <a:latin typeface="Roboto Mono"/>
                <a:ea typeface="Roboto Mono"/>
                <a:cs typeface="Roboto Mono"/>
                <a:sym typeface="Roboto Mono"/>
              </a:rPr>
              <a:t>return 0</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a:t>
            </a:r>
            <a:endParaRPr lang="en-US" sz="4800" dirty="0"/>
          </a:p>
        </p:txBody>
      </p:sp>
    </p:spTree>
    <p:extLst>
      <p:ext uri="{BB962C8B-B14F-4D97-AF65-F5344CB8AC3E}">
        <p14:creationId xmlns:p14="http://schemas.microsoft.com/office/powerpoint/2010/main" val="248856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769957" y="521124"/>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pic>
        <p:nvPicPr>
          <p:cNvPr id="6" name="Picture 5">
            <a:extLst>
              <a:ext uri="{FF2B5EF4-FFF2-40B4-BE49-F238E27FC236}">
                <a16:creationId xmlns:a16="http://schemas.microsoft.com/office/drawing/2014/main" id="{2F40B805-218E-D308-4E72-C8866311C3C7}"/>
              </a:ext>
            </a:extLst>
          </p:cNvPr>
          <p:cNvPicPr>
            <a:picLocks noChangeAspect="1"/>
          </p:cNvPicPr>
          <p:nvPr/>
        </p:nvPicPr>
        <p:blipFill>
          <a:blip r:embed="rId3"/>
          <a:stretch>
            <a:fillRect/>
          </a:stretch>
        </p:blipFill>
        <p:spPr>
          <a:xfrm>
            <a:off x="3428999" y="2447124"/>
            <a:ext cx="16139925" cy="9406050"/>
          </a:xfrm>
          <a:prstGeom prst="rect">
            <a:avLst/>
          </a:prstGeom>
        </p:spPr>
      </p:pic>
    </p:spTree>
    <p:extLst>
      <p:ext uri="{BB962C8B-B14F-4D97-AF65-F5344CB8AC3E}">
        <p14:creationId xmlns:p14="http://schemas.microsoft.com/office/powerpoint/2010/main" val="213778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000500" y="259141"/>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#include&lt;stdio.h&gt;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int main()</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int</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dirty="0">
                <a:solidFill>
                  <a:schemeClr val="accent4"/>
                </a:solidFill>
                <a:latin typeface="Roboto Mono" panose="020B0604020202020204" charset="0"/>
                <a:ea typeface="Roboto Mono" panose="020B0604020202020204" charset="0"/>
                <a:cs typeface="Roboto Mono" panose="020B0604020202020204" charset="0"/>
              </a:rPr>
              <a:t>float </a:t>
            </a:r>
            <a:r>
              <a:rPr lang="en-US" sz="3200" b="1" dirty="0">
                <a:solidFill>
                  <a:schemeClr val="tx2"/>
                </a:solidFill>
                <a:latin typeface="Roboto Mono" panose="020B0604020202020204" charset="0"/>
                <a:ea typeface="Roboto Mono" panose="020B0604020202020204" charset="0"/>
                <a:cs typeface="Roboto Mono" panose="020B0604020202020204" charset="0"/>
              </a:rPr>
              <a:t>b;</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long</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c;</a:t>
            </a:r>
          </a:p>
          <a:p>
            <a:pPr>
              <a:lnSpc>
                <a:spcPct val="180952"/>
              </a:lnSpc>
              <a:buClr>
                <a:srgbClr val="09BCD3"/>
              </a:buClr>
            </a:pPr>
            <a:r>
              <a:rPr lang="en-US" sz="3200" b="1" dirty="0">
                <a:solidFill>
                  <a:schemeClr val="tx2"/>
                </a:solidFill>
                <a:latin typeface="Roboto Mono" panose="020B0604020202020204" charset="0"/>
                <a:ea typeface="Roboto Mono" panose="020B0604020202020204" charset="0"/>
                <a:cs typeface="Roboto Mono" panose="020B0604020202020204" charset="0"/>
              </a:rPr>
              <a:t>		</a:t>
            </a:r>
            <a:r>
              <a:rPr lang="en-US" sz="3200" b="1" dirty="0">
                <a:solidFill>
                  <a:schemeClr val="accent4"/>
                </a:solidFill>
                <a:latin typeface="Roboto Mono" panose="020B0604020202020204" charset="0"/>
                <a:ea typeface="Roboto Mono" panose="020B0604020202020204" charset="0"/>
                <a:cs typeface="Roboto Mono" panose="020B0604020202020204" charset="0"/>
              </a:rPr>
              <a:t>double</a:t>
            </a:r>
            <a:r>
              <a:rPr lang="en-US" sz="3200" b="1" dirty="0">
                <a:solidFill>
                  <a:schemeClr val="tx2"/>
                </a:solidFill>
                <a:latin typeface="Roboto Mono" panose="020B0604020202020204" charset="0"/>
                <a:ea typeface="Roboto Mono" panose="020B0604020202020204" charset="0"/>
                <a:cs typeface="Roboto Mono" panose="020B0604020202020204" charset="0"/>
              </a:rPr>
              <a:t> e;</a:t>
            </a:r>
            <a:endParaRPr lang="en-US" sz="3200" b="1" i="0" dirty="0">
              <a:solidFill>
                <a:schemeClr val="tx2"/>
              </a:solidFill>
              <a:effectLst/>
              <a:latin typeface="Roboto Mono" panose="020B0604020202020204" charset="0"/>
              <a:ea typeface="Roboto Mono" panose="020B0604020202020204" charset="0"/>
              <a:cs typeface="Roboto Mono" panose="020B0604020202020204" charset="0"/>
            </a:endParaRP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char</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f;</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n",a</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("%f\</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n",b</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r>
              <a:rPr lang="en-US" sz="3200" b="1" dirty="0" err="1">
                <a:solidFill>
                  <a:schemeClr val="tx2"/>
                </a:solidFill>
                <a:latin typeface="Roboto Mono" panose="020B0604020202020204" charset="0"/>
                <a:ea typeface="Roboto Mono" panose="020B0604020202020204" charset="0"/>
                <a:cs typeface="Roboto Mono" panose="020B0604020202020204" charset="0"/>
              </a:rPr>
              <a:t>ll</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d</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n",c</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dirty="0">
                <a:solidFill>
                  <a:schemeClr val="tx2"/>
                </a:solidFill>
                <a:latin typeface="Roboto Mono" panose="020B0604020202020204" charset="0"/>
                <a:ea typeface="Roboto Mono" panose="020B0604020202020204" charset="0"/>
                <a:cs typeface="Roboto Mono" panose="020B0604020202020204" charset="0"/>
              </a:rPr>
              <a:t>		</a:t>
            </a:r>
            <a:r>
              <a:rPr lang="en-US" sz="3200" b="1" dirty="0" err="1">
                <a:solidFill>
                  <a:schemeClr val="accent4"/>
                </a:solidFill>
                <a:latin typeface="Roboto Mono" panose="020B0604020202020204" charset="0"/>
                <a:ea typeface="Roboto Mono" panose="020B0604020202020204" charset="0"/>
                <a:cs typeface="Roboto Mono" panose="020B0604020202020204" charset="0"/>
              </a:rPr>
              <a:t>printf</a:t>
            </a:r>
            <a:r>
              <a:rPr lang="en-US" sz="3200" b="1" dirty="0">
                <a:solidFill>
                  <a:schemeClr val="tx2"/>
                </a:solidFill>
                <a:latin typeface="Roboto Mono" panose="020B0604020202020204" charset="0"/>
                <a:ea typeface="Roboto Mono" panose="020B0604020202020204" charset="0"/>
                <a:cs typeface="Roboto Mono" panose="020B0604020202020204" charset="0"/>
              </a:rPr>
              <a:t>(“%</a:t>
            </a:r>
            <a:r>
              <a:rPr lang="en-US" sz="3200" b="1" dirty="0" err="1">
                <a:solidFill>
                  <a:schemeClr val="tx2"/>
                </a:solidFill>
                <a:latin typeface="Roboto Mono" panose="020B0604020202020204" charset="0"/>
                <a:ea typeface="Roboto Mono" panose="020B0604020202020204" charset="0"/>
                <a:cs typeface="Roboto Mono" panose="020B0604020202020204" charset="0"/>
              </a:rPr>
              <a:t>lf</a:t>
            </a:r>
            <a:r>
              <a:rPr lang="en-US" sz="3200" b="1" dirty="0">
                <a:solidFill>
                  <a:schemeClr val="tx2"/>
                </a:solidFill>
                <a:latin typeface="Roboto Mono" panose="020B0604020202020204" charset="0"/>
                <a:ea typeface="Roboto Mono" panose="020B0604020202020204" charset="0"/>
                <a:cs typeface="Roboto Mono" panose="020B0604020202020204" charset="0"/>
              </a:rPr>
              <a:t>\n”\</a:t>
            </a:r>
            <a:r>
              <a:rPr lang="en-US" sz="3200" b="1" dirty="0" err="1">
                <a:solidFill>
                  <a:schemeClr val="tx2"/>
                </a:solidFill>
                <a:latin typeface="Roboto Mono" panose="020B0604020202020204" charset="0"/>
                <a:ea typeface="Roboto Mono" panose="020B0604020202020204" charset="0"/>
                <a:cs typeface="Roboto Mono" panose="020B0604020202020204" charset="0"/>
              </a:rPr>
              <a:t>n,e</a:t>
            </a:r>
            <a:r>
              <a:rPr lang="en-US" sz="3200" b="1" dirty="0">
                <a:solidFill>
                  <a:schemeClr val="tx2"/>
                </a:solidFill>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(“%c\</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endParaRPr lang="en-US" sz="3600" b="1" dirty="0"/>
          </a:p>
        </p:txBody>
      </p:sp>
    </p:spTree>
    <p:extLst>
      <p:ext uri="{BB962C8B-B14F-4D97-AF65-F5344CB8AC3E}">
        <p14:creationId xmlns:p14="http://schemas.microsoft.com/office/powerpoint/2010/main" val="2525906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Initialize Variables </a:t>
            </a:r>
          </a:p>
          <a:p>
            <a:pPr marL="0" lvl="0" indent="0" algn="l" rtl="0">
              <a:spcBef>
                <a:spcPts val="0"/>
              </a:spcBef>
              <a:spcAft>
                <a:spcPts val="0"/>
              </a:spcAft>
              <a:buNone/>
            </a:pPr>
            <a:endParaRPr lang="en-US" dirty="0">
              <a:solidFill>
                <a:schemeClr val="accent6">
                  <a:lumMod val="50000"/>
                </a:schemeClr>
              </a:solidFill>
            </a:endParaRPr>
          </a:p>
        </p:txBody>
      </p:sp>
      <p:sp>
        <p:nvSpPr>
          <p:cNvPr id="4" name="Text Placeholder 3">
            <a:extLst>
              <a:ext uri="{FF2B5EF4-FFF2-40B4-BE49-F238E27FC236}">
                <a16:creationId xmlns:a16="http://schemas.microsoft.com/office/drawing/2014/main" id="{FEA1643F-22D7-710D-DB4D-BC1304E54351}"/>
              </a:ext>
            </a:extLst>
          </p:cNvPr>
          <p:cNvSpPr>
            <a:spLocks noGrp="1"/>
          </p:cNvSpPr>
          <p:nvPr>
            <p:ph type="body" idx="1"/>
          </p:nvPr>
        </p:nvSpPr>
        <p:spPr>
          <a:xfrm>
            <a:off x="1203350" y="4079650"/>
            <a:ext cx="21906300" cy="8309937"/>
          </a:xfrm>
        </p:spPr>
        <p:txBody>
          <a:bodyPr/>
          <a:lstStyle/>
          <a:p>
            <a:pPr marL="0" indent="0" rtl="0" fontAlgn="base">
              <a:spcBef>
                <a:spcPts val="0"/>
              </a:spcBef>
              <a:spcAft>
                <a:spcPts val="0"/>
              </a:spcAft>
              <a:buNone/>
            </a:pPr>
            <a:r>
              <a:rPr lang="en-US" b="1" dirty="0">
                <a:solidFill>
                  <a:schemeClr val="accent3"/>
                </a:solidFill>
                <a:latin typeface="Calibri" panose="020F0502020204030204" pitchFamily="34" charset="0"/>
              </a:rPr>
              <a:t>					</a:t>
            </a:r>
            <a:r>
              <a:rPr lang="en-US" sz="4800" b="1" i="0" u="none" strike="noStrike" dirty="0" err="1">
                <a:solidFill>
                  <a:schemeClr val="accent6">
                    <a:lumMod val="50000"/>
                  </a:schemeClr>
                </a:solidFill>
                <a:effectLst/>
                <a:latin typeface="Calibri" panose="020F0502020204030204" pitchFamily="34" charset="0"/>
              </a:rPr>
              <a:t>DataType_Name</a:t>
            </a:r>
            <a:r>
              <a:rPr lang="en-US" sz="4800" b="0" i="0" u="none" strike="noStrike" dirty="0">
                <a:solidFill>
                  <a:schemeClr val="accent6">
                    <a:lumMod val="50000"/>
                  </a:schemeClr>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Varible_Name</a:t>
            </a:r>
            <a:r>
              <a:rPr lang="en-US" sz="4800" b="1" i="0" u="none" strike="noStrike" dirty="0">
                <a:solidFill>
                  <a:srgbClr val="0070C0"/>
                </a:solidFill>
                <a:effectLst/>
                <a:latin typeface="Calibri" panose="020F0502020204030204" pitchFamily="34" charset="0"/>
              </a:rPr>
              <a:t> = value</a:t>
            </a:r>
            <a:r>
              <a:rPr lang="en-US" sz="4800" b="0" i="0" u="none" strike="noStrike" dirty="0">
                <a:solidFill>
                  <a:srgbClr val="0070C0"/>
                </a:solidFill>
                <a:effectLst/>
                <a:latin typeface="Calibri" panose="020F0502020204030204" pitchFamily="34" charset="0"/>
              </a:rPr>
              <a:t> </a:t>
            </a:r>
            <a:r>
              <a:rPr lang="en-US" sz="4800" b="0" i="0" u="none" strike="noStrike" dirty="0">
                <a:solidFill>
                  <a:schemeClr val="bg2"/>
                </a:solidFill>
                <a:effectLst/>
                <a:latin typeface="Calibri" panose="020F0502020204030204" pitchFamily="34" charset="0"/>
              </a:rPr>
              <a:t>; </a:t>
            </a:r>
            <a:r>
              <a:rPr lang="en-US" sz="4800" b="0" i="0" u="none" strike="noStrike" dirty="0">
                <a:solidFill>
                  <a:srgbClr val="000000"/>
                </a:solidFill>
                <a:effectLst/>
                <a:latin typeface="Calibri" panose="020F0502020204030204" pitchFamily="34" charset="0"/>
              </a:rPr>
              <a:t> </a:t>
            </a:r>
          </a:p>
          <a:p>
            <a:pPr marL="0" indent="0" rtl="0" fontAlgn="base">
              <a:spcBef>
                <a:spcPts val="0"/>
              </a:spcBef>
              <a:spcAft>
                <a:spcPts val="0"/>
              </a:spcAft>
              <a:buNone/>
            </a:pPr>
            <a:r>
              <a:rPr lang="en-US" sz="4800" dirty="0">
                <a:latin typeface="Calibri" panose="020F0502020204030204" pitchFamily="34" charset="0"/>
              </a:rPr>
              <a:t>										</a:t>
            </a:r>
            <a:r>
              <a:rPr lang="en-US" sz="4800" b="1" dirty="0">
                <a:solidFill>
                  <a:schemeClr val="accent3"/>
                </a:solidFill>
                <a:latin typeface="Calibri" panose="020F0502020204030204" pitchFamily="34" charset="0"/>
              </a:rPr>
              <a:t>OR</a:t>
            </a:r>
          </a:p>
          <a:p>
            <a:pPr marL="0" indent="0" rtl="0" fontAlgn="base">
              <a:spcBef>
                <a:spcPts val="0"/>
              </a:spcBef>
              <a:spcAft>
                <a:spcPts val="0"/>
              </a:spcAft>
              <a:buNone/>
            </a:pPr>
            <a:r>
              <a:rPr lang="en-US" sz="4800" b="1" i="0" u="none" strike="noStrike" dirty="0">
                <a:solidFill>
                  <a:schemeClr val="accent5"/>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DataType_Name</a:t>
            </a:r>
            <a:r>
              <a:rPr lang="en-US" sz="4800" b="0" i="0" u="none" strike="noStrike" dirty="0">
                <a:solidFill>
                  <a:schemeClr val="accent4"/>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Varible_Name</a:t>
            </a:r>
            <a:r>
              <a:rPr lang="en-US" sz="4800" b="1" i="0" u="none" strike="noStrike" dirty="0">
                <a:solidFill>
                  <a:srgbClr val="0070C0"/>
                </a:solidFill>
                <a:effectLst/>
                <a:latin typeface="Calibri" panose="020F0502020204030204" pitchFamily="34" charset="0"/>
              </a:rPr>
              <a:t> </a:t>
            </a:r>
            <a:r>
              <a:rPr lang="en-US" sz="4800" b="0" i="0" u="none" strike="noStrike" dirty="0">
                <a:solidFill>
                  <a:srgbClr val="0070C0"/>
                </a:solidFill>
                <a:effectLst/>
                <a:latin typeface="Calibri" panose="020F0502020204030204" pitchFamily="34" charset="0"/>
              </a:rPr>
              <a:t> </a:t>
            </a:r>
            <a:r>
              <a:rPr lang="en-US" sz="4800" b="0" i="0" u="none" strike="noStrike" dirty="0">
                <a:solidFill>
                  <a:schemeClr val="bg2"/>
                </a:solidFill>
                <a:effectLst/>
                <a:latin typeface="Calibri" panose="020F0502020204030204" pitchFamily="34" charset="0"/>
              </a:rPr>
              <a:t>;</a:t>
            </a:r>
          </a:p>
          <a:p>
            <a:pPr marL="0" indent="0" rtl="0" fontAlgn="base">
              <a:spcBef>
                <a:spcPts val="0"/>
              </a:spcBef>
              <a:spcAft>
                <a:spcPts val="0"/>
              </a:spcAft>
              <a:buNone/>
            </a:pPr>
            <a:endParaRPr lang="en-US" sz="4800" b="0" i="0" u="none" strike="noStrike" dirty="0">
              <a:solidFill>
                <a:schemeClr val="bg2"/>
              </a:solidFill>
              <a:effectLst/>
              <a:latin typeface="Calibri" panose="020F0502020204030204" pitchFamily="34" charset="0"/>
            </a:endParaRPr>
          </a:p>
          <a:p>
            <a:pPr marL="0" indent="0" rtl="0" fontAlgn="base">
              <a:spcBef>
                <a:spcPts val="0"/>
              </a:spcBef>
              <a:spcAft>
                <a:spcPts val="0"/>
              </a:spcAft>
              <a:buNone/>
            </a:pPr>
            <a:r>
              <a:rPr lang="en-US" sz="4800" b="0" i="0" u="none" strike="noStrike" dirty="0">
                <a:solidFill>
                  <a:srgbClr val="000000"/>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Varible_Name</a:t>
            </a:r>
            <a:r>
              <a:rPr lang="en-US" sz="4800" b="1" i="0" u="none" strike="noStrike" dirty="0">
                <a:solidFill>
                  <a:schemeClr val="accent4"/>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 value </a:t>
            </a:r>
            <a:r>
              <a:rPr lang="en-US" sz="4800" b="1" i="0" u="none" strike="noStrike" dirty="0">
                <a:solidFill>
                  <a:schemeClr val="bg2"/>
                </a:solidFill>
                <a:effectLst/>
                <a:latin typeface="Calibri" panose="020F0502020204030204" pitchFamily="34" charset="0"/>
              </a:rPr>
              <a:t>;</a:t>
            </a:r>
            <a:endParaRPr lang="en-US" sz="4800" b="1" i="0" u="none" strike="noStrike" dirty="0">
              <a:solidFill>
                <a:schemeClr val="bg2"/>
              </a:solidFill>
              <a:effectLst/>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y = 10 </a:t>
            </a:r>
            <a:r>
              <a:rPr lang="en-US" sz="4800" b="0" i="0" u="none" strike="noStrike" dirty="0">
                <a:solidFill>
                  <a:srgbClr val="FF0000"/>
                </a:solidFill>
                <a:effectLst/>
                <a:latin typeface="Calibri" panose="020F0502020204030204" pitchFamily="34" charset="0"/>
              </a:rPr>
              <a:t>;</a:t>
            </a:r>
            <a:r>
              <a:rPr lang="ar-EG" sz="4800" b="0" i="0" u="none" strike="noStrike" dirty="0">
                <a:solidFill>
                  <a:srgbClr val="FF0000"/>
                </a:solidFill>
                <a:effectLst/>
                <a:latin typeface="Calibri" panose="020F0502020204030204" pitchFamily="34" charset="0"/>
              </a:rPr>
              <a:t> 				</a:t>
            </a:r>
            <a:endParaRPr lang="en-US" sz="4800" b="0" i="0" u="none" strike="noStrike" dirty="0">
              <a:solidFill>
                <a:srgbClr val="FF0000"/>
              </a:solidFill>
              <a:effectLst/>
              <a:latin typeface="Calibri" panose="020F0502020204030204" pitchFamily="34" charset="0"/>
            </a:endParaRPr>
          </a:p>
          <a:p>
            <a:pPr marL="685800" indent="-685800" fontAlgn="base"/>
            <a:r>
              <a:rPr lang="en-US" sz="4800" dirty="0">
                <a:solidFill>
                  <a:srgbClr val="FF0000"/>
                </a:solidFill>
                <a:latin typeface="Calibri" panose="020F0502020204030204" pitchFamily="34" charset="0"/>
              </a:rPr>
              <a:t> </a:t>
            </a:r>
            <a:r>
              <a:rPr lang="en-US" sz="4800" b="1" dirty="0">
                <a:solidFill>
                  <a:schemeClr val="accent4"/>
                </a:solidFill>
                <a:latin typeface="Calibri" panose="020F0502020204030204" pitchFamily="34" charset="0"/>
              </a:rPr>
              <a:t>int</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y</a:t>
            </a:r>
            <a:r>
              <a:rPr lang="en-US" sz="4800" dirty="0">
                <a:solidFill>
                  <a:srgbClr val="FF0000"/>
                </a:solidFill>
                <a:latin typeface="Calibri" panose="020F0502020204030204" pitchFamily="34" charset="0"/>
              </a:rPr>
              <a:t>;</a:t>
            </a:r>
          </a:p>
          <a:p>
            <a:pPr marL="685800" indent="-685800" fontAlgn="base"/>
            <a:r>
              <a:rPr lang="en-US" sz="4800" dirty="0">
                <a:solidFill>
                  <a:srgbClr val="FF0000"/>
                </a:solidFill>
                <a:latin typeface="Calibri" panose="020F0502020204030204" pitchFamily="34" charset="0"/>
              </a:rPr>
              <a:t> </a:t>
            </a:r>
            <a:r>
              <a:rPr lang="en-US" sz="4800" b="1" dirty="0">
                <a:solidFill>
                  <a:schemeClr val="accent4"/>
                </a:solidFill>
                <a:latin typeface="Calibri" panose="020F0502020204030204" pitchFamily="34" charset="0"/>
              </a:rPr>
              <a:t>y</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10</a:t>
            </a:r>
            <a:r>
              <a:rPr lang="en-US" sz="4800" dirty="0">
                <a:solidFill>
                  <a:srgbClr val="FF0000"/>
                </a:solidFill>
                <a:latin typeface="Calibri" panose="020F0502020204030204" pitchFamily="34" charset="0"/>
              </a:rPr>
              <a:t>;</a:t>
            </a:r>
            <a:endParaRPr lang="en-US" dirty="0">
              <a:solidFill>
                <a:srgbClr val="000000"/>
              </a:solidFill>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long</a:t>
            </a:r>
            <a:r>
              <a:rPr lang="en-US" sz="4800" b="1" i="0" u="none" strike="noStrike" dirty="0">
                <a:solidFill>
                  <a:schemeClr val="accent3"/>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long</a:t>
            </a:r>
            <a:r>
              <a:rPr lang="en-US" sz="4800" b="0" i="0" u="none" strike="noStrike" dirty="0">
                <a:solidFill>
                  <a:schemeClr val="accent3"/>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z = </a:t>
            </a:r>
            <a:r>
              <a:rPr lang="en-US" sz="4400" b="1" i="0" u="none" strike="noStrike" dirty="0">
                <a:solidFill>
                  <a:srgbClr val="0070C0"/>
                </a:solidFill>
                <a:effectLst/>
                <a:latin typeface="Calibri" panose="020F0502020204030204" pitchFamily="34" charset="0"/>
              </a:rPr>
              <a:t>92233720368547758</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letter = ‘x’</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1573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#include &lt;</a:t>
            </a:r>
            <a:r>
              <a:rPr lang="en-US" sz="3600" b="1" i="0" u="none" strike="noStrike" cap="none" dirty="0" err="1">
                <a:solidFill>
                  <a:schemeClr val="accent6">
                    <a:lumMod val="50000"/>
                  </a:schemeClr>
                </a:solidFill>
                <a:latin typeface="Roboto Mono"/>
                <a:ea typeface="Roboto Mono"/>
                <a:cs typeface="Roboto Mono"/>
                <a:sym typeface="Roboto Mono"/>
              </a:rPr>
              <a:t>stdio.h</a:t>
            </a:r>
            <a:r>
              <a:rPr lang="en-US" sz="36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int </a:t>
            </a:r>
            <a:r>
              <a:rPr lang="en-US" sz="3600" b="1" i="0" u="none" strike="noStrike" cap="none" dirty="0">
                <a:solidFill>
                  <a:schemeClr val="accent1"/>
                </a:solidFill>
                <a:latin typeface="Roboto Mono"/>
                <a:ea typeface="Roboto Mono"/>
                <a:cs typeface="Roboto Mono"/>
                <a:sym typeface="Roboto Mono"/>
              </a:rPr>
              <a:t>main</a:t>
            </a:r>
            <a:r>
              <a:rPr lang="en-US" sz="36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int </a:t>
            </a:r>
            <a:r>
              <a:rPr lang="en-US" sz="3600" b="1" i="0" u="none" strike="noStrike" cap="none" dirty="0">
                <a:solidFill>
                  <a:schemeClr val="accent1"/>
                </a:solidFill>
                <a:latin typeface="Roboto Mono"/>
                <a:ea typeface="Roboto Mono"/>
                <a:cs typeface="Roboto Mono"/>
                <a:sym typeface="Roboto Mono"/>
              </a:rPr>
              <a:t>x</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 Declaration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int </a:t>
            </a:r>
            <a:r>
              <a:rPr lang="en-US" sz="3600" b="1" i="0" u="none" strike="noStrike" cap="none" dirty="0">
                <a:solidFill>
                  <a:schemeClr val="accent1"/>
                </a:solidFill>
                <a:latin typeface="Roboto Mono"/>
                <a:ea typeface="Roboto Mono"/>
                <a:cs typeface="Roboto Mono"/>
                <a:sym typeface="Roboto Mono"/>
              </a:rPr>
              <a:t>y</a:t>
            </a:r>
            <a:r>
              <a:rPr lang="en-US" sz="3600" b="1" i="0" u="none" strike="noStrike" cap="none" dirty="0">
                <a:solidFill>
                  <a:schemeClr val="accent6">
                    <a:lumMod val="50000"/>
                  </a:schemeClr>
                </a:solidFill>
                <a:latin typeface="Roboto Mono"/>
                <a:ea typeface="Roboto Mono"/>
                <a:cs typeface="Roboto Mono"/>
                <a:sym typeface="Roboto Mono"/>
              </a:rPr>
              <a:t> = 5; </a:t>
            </a:r>
            <a:r>
              <a:rPr lang="en-US" sz="3600" b="1" i="0" u="none" strike="noStrike" cap="none" dirty="0">
                <a:solidFill>
                  <a:schemeClr val="accent2"/>
                </a:solidFill>
                <a:latin typeface="Roboto Mono"/>
                <a:ea typeface="Roboto Mono"/>
                <a:cs typeface="Roboto Mono"/>
                <a:sym typeface="Roboto Mono"/>
              </a:rPr>
              <a:t>// Declaration and Initialization</a:t>
            </a:r>
          </a:p>
          <a:p>
            <a:pPr marL="0" marR="0" lvl="0" indent="0"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float </a:t>
            </a:r>
            <a:r>
              <a:rPr lang="en-US" sz="3600" b="1" i="0" u="none" strike="noStrike" cap="none" dirty="0">
                <a:solidFill>
                  <a:schemeClr val="accent1"/>
                </a:solidFill>
                <a:latin typeface="Roboto Mono"/>
                <a:ea typeface="Roboto Mono"/>
                <a:cs typeface="Roboto Mono"/>
                <a:sym typeface="Roboto Mono"/>
              </a:rPr>
              <a:t>f</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Declaration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1"/>
                </a:solidFill>
                <a:latin typeface="Roboto Mono"/>
                <a:ea typeface="Roboto Mono"/>
                <a:cs typeface="Roboto Mono"/>
                <a:sym typeface="Roboto Mono"/>
              </a:rPr>
              <a:t>f</a:t>
            </a:r>
            <a:r>
              <a:rPr lang="en-US" sz="3600" b="1" i="0" u="none" strike="noStrike" cap="none" dirty="0">
                <a:solidFill>
                  <a:schemeClr val="accent6">
                    <a:lumMod val="50000"/>
                  </a:schemeClr>
                </a:solidFill>
                <a:latin typeface="Roboto Mono"/>
                <a:ea typeface="Roboto Mono"/>
                <a:cs typeface="Roboto Mono"/>
                <a:sym typeface="Roboto Mono"/>
              </a:rPr>
              <a:t> = 3.14;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Initialization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char </a:t>
            </a:r>
            <a:r>
              <a:rPr lang="en-US" sz="3600" b="1" i="0" u="none" strike="noStrike" cap="none" dirty="0">
                <a:solidFill>
                  <a:schemeClr val="accent1"/>
                </a:solidFill>
                <a:latin typeface="Roboto Mono"/>
                <a:ea typeface="Roboto Mono"/>
                <a:cs typeface="Roboto Mono"/>
                <a:sym typeface="Roboto Mono"/>
              </a:rPr>
              <a:t>c</a:t>
            </a:r>
            <a:r>
              <a:rPr lang="en-US" sz="3600" b="1" i="0" u="none" strike="noStrike" cap="none" dirty="0">
                <a:solidFill>
                  <a:schemeClr val="accent6">
                    <a:lumMod val="50000"/>
                  </a:schemeClr>
                </a:solidFill>
                <a:latin typeface="Roboto Mono"/>
                <a:ea typeface="Roboto Mono"/>
                <a:cs typeface="Roboto Mono"/>
                <a:sym typeface="Roboto Mono"/>
              </a:rPr>
              <a:t> = 'h';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Declaration</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and Initialization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a:t>
            </a:r>
          </a:p>
        </p:txBody>
      </p:sp>
    </p:spTree>
    <p:extLst>
      <p:ext uri="{BB962C8B-B14F-4D97-AF65-F5344CB8AC3E}">
        <p14:creationId xmlns:p14="http://schemas.microsoft.com/office/powerpoint/2010/main" val="300722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Time to code</a:t>
            </a:r>
            <a:endParaRPr dirty="0"/>
          </a:p>
        </p:txBody>
      </p:sp>
      <p:sp>
        <p:nvSpPr>
          <p:cNvPr id="4" name="Text Placeholder 3">
            <a:extLst>
              <a:ext uri="{FF2B5EF4-FFF2-40B4-BE49-F238E27FC236}">
                <a16:creationId xmlns:a16="http://schemas.microsoft.com/office/drawing/2014/main" id="{FEA1643F-22D7-710D-DB4D-BC1304E54351}"/>
              </a:ext>
            </a:extLst>
          </p:cNvPr>
          <p:cNvSpPr>
            <a:spLocks noGrp="1"/>
          </p:cNvSpPr>
          <p:nvPr>
            <p:ph type="body" idx="1"/>
          </p:nvPr>
        </p:nvSpPr>
        <p:spPr>
          <a:xfrm>
            <a:off x="1203350" y="4079650"/>
            <a:ext cx="21906300" cy="4616618"/>
          </a:xfrm>
        </p:spPr>
        <p:txBody>
          <a:bodyPr/>
          <a:lstStyle/>
          <a:p>
            <a:pPr marL="0" indent="0" rtl="0" fontAlgn="base">
              <a:spcBef>
                <a:spcPts val="0"/>
              </a:spcBef>
              <a:spcAft>
                <a:spcPts val="0"/>
              </a:spcAft>
              <a:buNone/>
            </a:pPr>
            <a:r>
              <a:rPr lang="en-US" sz="4800" b="0" i="0" u="none" strike="noStrike" dirty="0">
                <a:solidFill>
                  <a:schemeClr val="accent4"/>
                </a:solidFill>
                <a:effectLst/>
                <a:latin typeface="Arial" panose="020B0604020202020204" pitchFamily="34" charset="0"/>
              </a:rPr>
              <a:t>Write a program  to declare variables : </a:t>
            </a:r>
          </a:p>
          <a:p>
            <a:pPr marL="0" indent="0" rtl="0">
              <a:spcBef>
                <a:spcPts val="0"/>
              </a:spcBef>
              <a:spcAft>
                <a:spcPts val="0"/>
              </a:spcAft>
              <a:buNone/>
            </a:pPr>
            <a:r>
              <a:rPr lang="en-US" sz="4800" b="1" i="1" u="none" strike="noStrike" dirty="0">
                <a:solidFill>
                  <a:srgbClr val="0070C0"/>
                </a:solidFill>
                <a:effectLst/>
                <a:latin typeface="Arial" panose="020B0604020202020204" pitchFamily="34" charset="0"/>
              </a:rPr>
              <a:t>var1</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var2</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var3</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var4</a:t>
            </a:r>
            <a:r>
              <a:rPr lang="en-US" sz="4800" b="0" i="0" u="none" strike="noStrike">
                <a:solidFill>
                  <a:srgbClr val="0070C0"/>
                </a:solidFill>
                <a:effectLst/>
                <a:latin typeface="Arial" panose="020B0604020202020204" pitchFamily="34" charset="0"/>
              </a:rPr>
              <a:t>, </a:t>
            </a:r>
            <a:r>
              <a:rPr lang="en-US" sz="4800" b="1" i="1" u="none" strike="noStrike">
                <a:solidFill>
                  <a:srgbClr val="0070C0"/>
                </a:solidFill>
                <a:effectLst/>
                <a:latin typeface="Arial" panose="020B0604020202020204" pitchFamily="34" charset="0"/>
              </a:rPr>
              <a:t>var5 </a:t>
            </a:r>
            <a:endParaRPr lang="en-US" b="0" dirty="0">
              <a:solidFill>
                <a:srgbClr val="0070C0"/>
              </a:solidFill>
              <a:effectLst/>
            </a:endParaRPr>
          </a:p>
          <a:p>
            <a:pPr marL="0" indent="0" rtl="0" fontAlgn="base">
              <a:spcBef>
                <a:spcPts val="0"/>
              </a:spcBef>
              <a:spcAft>
                <a:spcPts val="0"/>
              </a:spcAft>
              <a:buNone/>
            </a:pPr>
            <a:br>
              <a:rPr lang="en-US" b="0" dirty="0">
                <a:effectLst/>
              </a:rPr>
            </a:br>
            <a:r>
              <a:rPr lang="en-US" sz="4800" b="0" i="0" u="none" strike="noStrike" dirty="0">
                <a:solidFill>
                  <a:schemeClr val="accent4"/>
                </a:solidFill>
                <a:effectLst/>
                <a:latin typeface="Arial" panose="020B0604020202020204" pitchFamily="34" charset="0"/>
              </a:rPr>
              <a:t>with data types : </a:t>
            </a:r>
            <a:r>
              <a:rPr lang="en-US" sz="4800" b="1" i="1" u="none" strike="noStrike" dirty="0">
                <a:solidFill>
                  <a:srgbClr val="0070C0"/>
                </a:solidFill>
                <a:effectLst/>
                <a:latin typeface="Arial" panose="020B0604020202020204" pitchFamily="34" charset="0"/>
              </a:rPr>
              <a:t>int</a:t>
            </a:r>
            <a:r>
              <a:rPr lang="en-US" sz="4800" b="0" i="0" u="none" strike="noStrike" dirty="0">
                <a:solidFill>
                  <a:srgbClr val="0070C0"/>
                </a:solidFill>
                <a:effectLst/>
                <a:latin typeface="Arial" panose="020B0604020202020204" pitchFamily="34" charset="0"/>
              </a:rPr>
              <a:t> , </a:t>
            </a:r>
            <a:r>
              <a:rPr lang="en-US" sz="4800" b="1" i="1" u="none" strike="noStrike" dirty="0">
                <a:solidFill>
                  <a:srgbClr val="0070C0"/>
                </a:solidFill>
                <a:effectLst/>
                <a:latin typeface="Arial" panose="020B0604020202020204" pitchFamily="34" charset="0"/>
              </a:rPr>
              <a:t>long </a:t>
            </a:r>
            <a:r>
              <a:rPr lang="en-US" sz="4800" b="1" i="1" u="none" strike="noStrike" dirty="0" err="1">
                <a:solidFill>
                  <a:srgbClr val="0070C0"/>
                </a:solidFill>
                <a:effectLst/>
                <a:latin typeface="Arial" panose="020B0604020202020204" pitchFamily="34" charset="0"/>
              </a:rPr>
              <a:t>long</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float</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double</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char</a:t>
            </a:r>
            <a:br>
              <a:rPr lang="en-US" b="0" dirty="0">
                <a:effectLst/>
              </a:rPr>
            </a:br>
            <a:r>
              <a:rPr lang="en-US" sz="4800" b="0" i="0" u="none" strike="noStrike" dirty="0">
                <a:solidFill>
                  <a:schemeClr val="accent4"/>
                </a:solidFill>
                <a:effectLst/>
                <a:latin typeface="Arial" panose="020B0604020202020204" pitchFamily="34" charset="0"/>
              </a:rPr>
              <a:t>And, initialize these variables with these values, respectively: </a:t>
            </a:r>
            <a:r>
              <a:rPr lang="en-US" sz="4800" b="1" i="1" u="none" strike="noStrike" dirty="0">
                <a:solidFill>
                  <a:srgbClr val="0070C0"/>
                </a:solidFill>
                <a:effectLst/>
                <a:latin typeface="Arial" panose="020B0604020202020204" pitchFamily="34" charset="0"/>
              </a:rPr>
              <a:t>5</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310000093939</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5.34</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31.000124</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’h’</a:t>
            </a:r>
            <a:endParaRPr lang="en-US" dirty="0"/>
          </a:p>
        </p:txBody>
      </p:sp>
    </p:spTree>
    <p:extLst>
      <p:ext uri="{BB962C8B-B14F-4D97-AF65-F5344CB8AC3E}">
        <p14:creationId xmlns:p14="http://schemas.microsoft.com/office/powerpoint/2010/main" val="424033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711093" y="826476"/>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#include &lt;</a:t>
            </a:r>
            <a:r>
              <a:rPr lang="en-US" sz="3200" b="1" i="0" u="none" strike="noStrike" cap="none" dirty="0" err="1">
                <a:solidFill>
                  <a:schemeClr val="accent6">
                    <a:lumMod val="50000"/>
                  </a:schemeClr>
                </a:solidFill>
                <a:latin typeface="Roboto Mono"/>
                <a:ea typeface="Roboto Mono"/>
                <a:cs typeface="Roboto Mono"/>
                <a:sym typeface="Roboto Mono"/>
              </a:rPr>
              <a:t>stdio.h</a:t>
            </a:r>
            <a:r>
              <a:rPr lang="en-US" sz="32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int main()</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int </a:t>
            </a:r>
            <a:r>
              <a:rPr lang="en-US" sz="3200" b="1" i="0" u="none" strike="noStrike" cap="none" dirty="0">
                <a:solidFill>
                  <a:schemeClr val="accent1"/>
                </a:solidFill>
                <a:latin typeface="Roboto Mono"/>
                <a:ea typeface="Roboto Mono"/>
                <a:cs typeface="Roboto Mono"/>
                <a:sym typeface="Roboto Mono"/>
              </a:rPr>
              <a:t>var1</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5;</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long </a:t>
            </a:r>
            <a:r>
              <a:rPr lang="en-US" sz="3200" b="1" i="0" u="none" strike="noStrike" cap="none" dirty="0">
                <a:solidFill>
                  <a:schemeClr val="accent1"/>
                </a:solidFill>
                <a:latin typeface="Roboto Mono"/>
                <a:ea typeface="Roboto Mono"/>
                <a:cs typeface="Roboto Mono"/>
                <a:sym typeface="Roboto Mono"/>
              </a:rPr>
              <a:t>var2</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310000093939;</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float </a:t>
            </a:r>
            <a:r>
              <a:rPr lang="en-US" sz="3200" b="1" i="0" u="none" strike="noStrike" cap="none" dirty="0">
                <a:solidFill>
                  <a:schemeClr val="accent1"/>
                </a:solidFill>
                <a:latin typeface="Roboto Mono"/>
                <a:ea typeface="Roboto Mono"/>
                <a:cs typeface="Roboto Mono"/>
                <a:sym typeface="Roboto Mono"/>
              </a:rPr>
              <a:t>var3</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5.34;</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double </a:t>
            </a:r>
            <a:r>
              <a:rPr lang="en-US" sz="3200" b="1" i="0" u="none" strike="noStrike" cap="none" dirty="0">
                <a:solidFill>
                  <a:schemeClr val="accent1"/>
                </a:solidFill>
                <a:latin typeface="Roboto Mono"/>
                <a:ea typeface="Roboto Mono"/>
                <a:cs typeface="Roboto Mono"/>
                <a:sym typeface="Roboto Mono"/>
              </a:rPr>
              <a:t>var4</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31.000124;</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char </a:t>
            </a:r>
            <a:r>
              <a:rPr lang="en-US" sz="3200" b="1" i="0" u="none" strike="noStrike" cap="none" dirty="0">
                <a:solidFill>
                  <a:schemeClr val="accent1"/>
                </a:solidFill>
                <a:latin typeface="Roboto Mono"/>
                <a:ea typeface="Roboto Mono"/>
                <a:cs typeface="Roboto Mono"/>
                <a:sym typeface="Roboto Mono"/>
              </a:rPr>
              <a:t>var5</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'h’;</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(“%d\n”,var1);</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a:t>
            </a:r>
            <a:r>
              <a:rPr lang="en-US" sz="3200" b="1" dirty="0" err="1">
                <a:solidFill>
                  <a:schemeClr val="accent4"/>
                </a:solidFill>
                <a:latin typeface="Roboto Mono"/>
                <a:ea typeface="Roboto Mono"/>
                <a:cs typeface="Roboto Mono"/>
                <a:sym typeface="Roboto Mono"/>
              </a:rPr>
              <a:t>lld</a:t>
            </a:r>
            <a:r>
              <a:rPr lang="en-US" sz="3200" b="1" dirty="0">
                <a:solidFill>
                  <a:schemeClr val="accent4"/>
                </a:solidFill>
                <a:latin typeface="Roboto Mono"/>
                <a:ea typeface="Roboto Mono"/>
                <a:cs typeface="Roboto Mono"/>
                <a:sym typeface="Roboto Mono"/>
              </a:rPr>
              <a:t>\n”,var2);</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(“%f\n”,var3);</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a:t>
            </a:r>
            <a:r>
              <a:rPr lang="en-US" sz="3200" b="1" dirty="0" err="1">
                <a:solidFill>
                  <a:schemeClr val="accent4"/>
                </a:solidFill>
                <a:latin typeface="Roboto Mono"/>
                <a:ea typeface="Roboto Mono"/>
                <a:cs typeface="Roboto Mono"/>
                <a:sym typeface="Roboto Mono"/>
              </a:rPr>
              <a:t>lf</a:t>
            </a:r>
            <a:r>
              <a:rPr lang="en-US" sz="3200" b="1" dirty="0">
                <a:solidFill>
                  <a:schemeClr val="accent4"/>
                </a:solidFill>
                <a:latin typeface="Roboto Mono"/>
                <a:ea typeface="Roboto Mono"/>
                <a:cs typeface="Roboto Mono"/>
                <a:sym typeface="Roboto Mono"/>
              </a:rPr>
              <a:t>\n”,var4);</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(“%c\n”,var5);</a:t>
            </a:r>
          </a:p>
          <a:p>
            <a:pPr marL="0" marR="0" lvl="0" indent="0" algn="l" rtl="0">
              <a:lnSpc>
                <a:spcPct val="180952"/>
              </a:lnSpc>
              <a:spcBef>
                <a:spcPts val="0"/>
              </a:spcBef>
              <a:spcAft>
                <a:spcPts val="0"/>
              </a:spcAft>
              <a:buClr>
                <a:srgbClr val="09BCD3"/>
              </a:buClr>
              <a:buFont typeface="Roboto Mono"/>
              <a:buNone/>
            </a:pP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a:t>
            </a:r>
          </a:p>
        </p:txBody>
      </p:sp>
    </p:spTree>
    <p:extLst>
      <p:ext uri="{BB962C8B-B14F-4D97-AF65-F5344CB8AC3E}">
        <p14:creationId xmlns:p14="http://schemas.microsoft.com/office/powerpoint/2010/main" val="336260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b="1" dirty="0"/>
              <a:t>User Input</a:t>
            </a:r>
            <a:endParaRPr b="1" dirty="0"/>
          </a:p>
        </p:txBody>
      </p:sp>
      <p:sp>
        <p:nvSpPr>
          <p:cNvPr id="3" name="Google Shape;208;p39">
            <a:extLst>
              <a:ext uri="{FF2B5EF4-FFF2-40B4-BE49-F238E27FC236}">
                <a16:creationId xmlns:a16="http://schemas.microsoft.com/office/drawing/2014/main" id="{EE9D9933-0857-D011-54CF-B0096BA76B21}"/>
              </a:ext>
            </a:extLst>
          </p:cNvPr>
          <p:cNvSpPr txBox="1">
            <a:spLocks/>
          </p:cNvSpPr>
          <p:nvPr/>
        </p:nvSpPr>
        <p:spPr>
          <a:xfrm>
            <a:off x="1095650" y="4079650"/>
            <a:ext cx="22014000" cy="313929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9pPr>
          </a:lstStyle>
          <a:p>
            <a:pPr marL="0" indent="0"/>
            <a:r>
              <a:rPr lang="en-US" dirty="0"/>
              <a:t>In C programming language</a:t>
            </a:r>
            <a:r>
              <a:rPr lang="en-US" dirty="0">
                <a:solidFill>
                  <a:srgbClr val="C00000"/>
                </a:solidFill>
              </a:rPr>
              <a:t>, </a:t>
            </a:r>
            <a:r>
              <a:rPr lang="en-US" b="1" dirty="0" err="1"/>
              <a:t>scanf</a:t>
            </a:r>
            <a:r>
              <a:rPr lang="en-US" dirty="0">
                <a:solidFill>
                  <a:srgbClr val="C00000"/>
                </a:solidFill>
              </a:rPr>
              <a:t> </a:t>
            </a:r>
            <a:r>
              <a:rPr lang="en-US" dirty="0">
                <a:solidFill>
                  <a:schemeClr val="accent1">
                    <a:lumMod val="50000"/>
                  </a:schemeClr>
                </a:solidFill>
              </a:rPr>
              <a:t>is a function that stands for Scan Formatted String. It reads data from stdin (standard input stream i.e. usually keyboard) and then writes the result into the given arguments.</a:t>
            </a:r>
          </a:p>
        </p:txBody>
      </p:sp>
      <p:sp>
        <p:nvSpPr>
          <p:cNvPr id="10" name="Google Shape;208;p39">
            <a:extLst>
              <a:ext uri="{FF2B5EF4-FFF2-40B4-BE49-F238E27FC236}">
                <a16:creationId xmlns:a16="http://schemas.microsoft.com/office/drawing/2014/main" id="{C9350D89-8C08-E676-98D4-C584078D49E6}"/>
              </a:ext>
            </a:extLst>
          </p:cNvPr>
          <p:cNvSpPr txBox="1">
            <a:spLocks/>
          </p:cNvSpPr>
          <p:nvPr/>
        </p:nvSpPr>
        <p:spPr>
          <a:xfrm>
            <a:off x="1041800" y="7716526"/>
            <a:ext cx="22014000"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9pPr>
          </a:lstStyle>
          <a:p>
            <a:pPr algn="l" fontAlgn="base">
              <a:buFont typeface="Arial" panose="020B0604020202020204" pitchFamily="34" charset="0"/>
              <a:buChar char="•"/>
            </a:pPr>
            <a:r>
              <a:rPr lang="en-US" b="0" i="0" dirty="0">
                <a:effectLst/>
                <a:latin typeface="urw-din"/>
              </a:rPr>
              <a:t>It accepts character, string, and numeric data from the user using standard input.</a:t>
            </a:r>
          </a:p>
          <a:p>
            <a:pPr algn="l" fontAlgn="base">
              <a:buFont typeface="Arial" panose="020B0604020202020204" pitchFamily="34" charset="0"/>
              <a:buChar char="•"/>
            </a:pPr>
            <a:r>
              <a:rPr lang="en-US" b="0" i="0" dirty="0" err="1">
                <a:effectLst/>
                <a:latin typeface="urw-din"/>
              </a:rPr>
              <a:t>Scanf</a:t>
            </a:r>
            <a:r>
              <a:rPr lang="en-US" b="0" i="0" dirty="0">
                <a:effectLst/>
                <a:latin typeface="urw-din"/>
              </a:rPr>
              <a:t> also uses format specifiers like </a:t>
            </a:r>
            <a:r>
              <a:rPr lang="en-US" b="0" i="0" dirty="0" err="1">
                <a:effectLst/>
                <a:latin typeface="urw-din"/>
              </a:rPr>
              <a:t>printf</a:t>
            </a:r>
            <a:r>
              <a:rPr lang="en-US" b="0" i="0" dirty="0">
                <a:effectLst/>
                <a:latin typeface="urw-din"/>
              </a:rPr>
              <a:t>. ( %</a:t>
            </a:r>
            <a:r>
              <a:rPr lang="en-US" b="0" i="0" dirty="0" err="1">
                <a:effectLst/>
                <a:latin typeface="urw-din"/>
              </a:rPr>
              <a:t>i</a:t>
            </a:r>
            <a:r>
              <a:rPr lang="en-US" b="0" i="0" dirty="0">
                <a:effectLst/>
                <a:latin typeface="urw-din"/>
              </a:rPr>
              <a:t> , %f , %c..,</a:t>
            </a:r>
            <a:r>
              <a:rPr lang="en-US" b="0" i="0" dirty="0" err="1">
                <a:effectLst/>
                <a:latin typeface="urw-din"/>
              </a:rPr>
              <a:t>ect</a:t>
            </a:r>
            <a:r>
              <a:rPr lang="en-US" b="0" i="0" dirty="0">
                <a:effectLst/>
                <a:latin typeface="urw-din"/>
              </a:rPr>
              <a:t>)</a:t>
            </a:r>
          </a:p>
        </p:txBody>
      </p:sp>
    </p:spTree>
    <p:extLst>
      <p:ext uri="{BB962C8B-B14F-4D97-AF65-F5344CB8AC3E}">
        <p14:creationId xmlns:p14="http://schemas.microsoft.com/office/powerpoint/2010/main" val="1123637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b="1" dirty="0"/>
              <a:t>User Input</a:t>
            </a:r>
            <a:endParaRPr b="1" dirty="0"/>
          </a:p>
        </p:txBody>
      </p:sp>
      <p:sp>
        <p:nvSpPr>
          <p:cNvPr id="5" name="TextBox 4">
            <a:extLst>
              <a:ext uri="{FF2B5EF4-FFF2-40B4-BE49-F238E27FC236}">
                <a16:creationId xmlns:a16="http://schemas.microsoft.com/office/drawing/2014/main" id="{9CAE6A62-7A01-DE39-A7D1-39A7F82C6A17}"/>
              </a:ext>
            </a:extLst>
          </p:cNvPr>
          <p:cNvSpPr txBox="1"/>
          <p:nvPr/>
        </p:nvSpPr>
        <p:spPr>
          <a:xfrm>
            <a:off x="6822831" y="3496924"/>
            <a:ext cx="8919429" cy="2800767"/>
          </a:xfrm>
          <a:prstGeom prst="rect">
            <a:avLst/>
          </a:prstGeom>
          <a:noFill/>
        </p:spPr>
        <p:txBody>
          <a:bodyPr wrap="none" rtlCol="0">
            <a:spAutoFit/>
          </a:bodyPr>
          <a:lstStyle/>
          <a:p>
            <a:r>
              <a:rPr lang="en-US" sz="8800" b="1" i="1" dirty="0">
                <a:solidFill>
                  <a:srgbClr val="AC3D00"/>
                </a:solidFill>
                <a:effectLst/>
                <a:latin typeface="urw-din"/>
              </a:rPr>
              <a:t>int</a:t>
            </a:r>
            <a:r>
              <a:rPr lang="en-US" sz="8800" b="1" i="1" dirty="0">
                <a:solidFill>
                  <a:schemeClr val="accent4"/>
                </a:solidFill>
                <a:effectLst/>
                <a:latin typeface="urw-din"/>
              </a:rPr>
              <a:t> var;</a:t>
            </a:r>
            <a:br>
              <a:rPr lang="en-US" sz="8800" dirty="0">
                <a:solidFill>
                  <a:schemeClr val="accent4"/>
                </a:solidFill>
              </a:rPr>
            </a:br>
            <a:r>
              <a:rPr lang="en-US" sz="8800" b="1" i="1" dirty="0" err="1">
                <a:solidFill>
                  <a:schemeClr val="accent4"/>
                </a:solidFill>
                <a:effectLst/>
                <a:latin typeface="urw-din"/>
              </a:rPr>
              <a:t>scanf</a:t>
            </a:r>
            <a:r>
              <a:rPr lang="en-US" sz="8800" b="1" i="1" dirty="0">
                <a:solidFill>
                  <a:schemeClr val="accent4"/>
                </a:solidFill>
                <a:effectLst/>
                <a:latin typeface="urw-din"/>
              </a:rPr>
              <a:t>(“</a:t>
            </a:r>
            <a:r>
              <a:rPr lang="en-US" sz="8800" b="1" i="1" dirty="0">
                <a:solidFill>
                  <a:schemeClr val="accent1"/>
                </a:solidFill>
                <a:effectLst/>
                <a:latin typeface="urw-din"/>
              </a:rPr>
              <a:t>%d</a:t>
            </a:r>
            <a:r>
              <a:rPr lang="en-US" sz="8800" b="1" i="1" dirty="0">
                <a:solidFill>
                  <a:schemeClr val="accent4"/>
                </a:solidFill>
                <a:effectLst/>
                <a:latin typeface="urw-din"/>
              </a:rPr>
              <a:t>”, </a:t>
            </a:r>
            <a:r>
              <a:rPr lang="en-US" sz="8800" b="1" i="1" dirty="0">
                <a:solidFill>
                  <a:srgbClr val="7030A0"/>
                </a:solidFill>
                <a:effectLst/>
                <a:latin typeface="urw-din"/>
              </a:rPr>
              <a:t>&amp;</a:t>
            </a:r>
            <a:r>
              <a:rPr lang="en-US" sz="8800" b="1" i="1" dirty="0">
                <a:solidFill>
                  <a:schemeClr val="accent4"/>
                </a:solidFill>
                <a:effectLst/>
                <a:latin typeface="urw-din"/>
              </a:rPr>
              <a:t>var);</a:t>
            </a:r>
            <a:endParaRPr lang="en-US" sz="8800" dirty="0">
              <a:solidFill>
                <a:schemeClr val="accent4"/>
              </a:solidFill>
            </a:endParaRPr>
          </a:p>
        </p:txBody>
      </p:sp>
      <p:pic>
        <p:nvPicPr>
          <p:cNvPr id="7" name="Picture 6">
            <a:extLst>
              <a:ext uri="{FF2B5EF4-FFF2-40B4-BE49-F238E27FC236}">
                <a16:creationId xmlns:a16="http://schemas.microsoft.com/office/drawing/2014/main" id="{1B8C2765-6115-80EE-33AF-B2BABF9BA163}"/>
              </a:ext>
            </a:extLst>
          </p:cNvPr>
          <p:cNvPicPr>
            <a:picLocks noChangeAspect="1"/>
          </p:cNvPicPr>
          <p:nvPr/>
        </p:nvPicPr>
        <p:blipFill>
          <a:blip r:embed="rId3"/>
          <a:stretch>
            <a:fillRect/>
          </a:stretch>
        </p:blipFill>
        <p:spPr>
          <a:xfrm rot="5400000">
            <a:off x="12521418" y="6153390"/>
            <a:ext cx="1412274" cy="1117566"/>
          </a:xfrm>
          <a:prstGeom prst="rect">
            <a:avLst/>
          </a:prstGeom>
        </p:spPr>
      </p:pic>
      <p:sp>
        <p:nvSpPr>
          <p:cNvPr id="8" name="TextBox 7">
            <a:extLst>
              <a:ext uri="{FF2B5EF4-FFF2-40B4-BE49-F238E27FC236}">
                <a16:creationId xmlns:a16="http://schemas.microsoft.com/office/drawing/2014/main" id="{089B2FB1-A874-9417-0863-4B8D938FC399}"/>
              </a:ext>
            </a:extLst>
          </p:cNvPr>
          <p:cNvSpPr txBox="1"/>
          <p:nvPr/>
        </p:nvSpPr>
        <p:spPr>
          <a:xfrm>
            <a:off x="3260846" y="6712173"/>
            <a:ext cx="9785051" cy="923330"/>
          </a:xfrm>
          <a:prstGeom prst="rect">
            <a:avLst/>
          </a:prstGeom>
          <a:noFill/>
        </p:spPr>
        <p:txBody>
          <a:bodyPr wrap="none" rtlCol="0">
            <a:spAutoFit/>
          </a:bodyPr>
          <a:lstStyle/>
          <a:p>
            <a:r>
              <a:rPr lang="en-US" sz="5400" b="1" i="0" dirty="0">
                <a:solidFill>
                  <a:schemeClr val="accent4"/>
                </a:solidFill>
                <a:effectLst/>
                <a:latin typeface="urw-din"/>
              </a:rPr>
              <a:t>called as address of the operator</a:t>
            </a:r>
            <a:endParaRPr lang="en-US" sz="5400" b="1" dirty="0">
              <a:solidFill>
                <a:schemeClr val="accent4"/>
              </a:solidFill>
            </a:endParaRPr>
          </a:p>
        </p:txBody>
      </p:sp>
      <p:sp>
        <p:nvSpPr>
          <p:cNvPr id="9" name="TextBox 8">
            <a:extLst>
              <a:ext uri="{FF2B5EF4-FFF2-40B4-BE49-F238E27FC236}">
                <a16:creationId xmlns:a16="http://schemas.microsoft.com/office/drawing/2014/main" id="{18388F0C-0977-D8C4-19C1-5C936B4D506C}"/>
              </a:ext>
            </a:extLst>
          </p:cNvPr>
          <p:cNvSpPr txBox="1"/>
          <p:nvPr/>
        </p:nvSpPr>
        <p:spPr>
          <a:xfrm>
            <a:off x="615461" y="8049985"/>
            <a:ext cx="10240304" cy="1323439"/>
          </a:xfrm>
          <a:prstGeom prst="rect">
            <a:avLst/>
          </a:prstGeom>
          <a:noFill/>
        </p:spPr>
        <p:txBody>
          <a:bodyPr wrap="none" rtlCol="0">
            <a:spAutoFit/>
          </a:bodyPr>
          <a:lstStyle/>
          <a:p>
            <a:pPr marL="857250" indent="-857250">
              <a:buFont typeface="Arial" panose="020B0604020202020204" pitchFamily="34" charset="0"/>
              <a:buChar char="•"/>
            </a:pPr>
            <a:r>
              <a:rPr lang="en-US" sz="6600" b="1" i="0" dirty="0">
                <a:solidFill>
                  <a:schemeClr val="accent4"/>
                </a:solidFill>
                <a:effectLst/>
                <a:latin typeface="urw-din"/>
              </a:rPr>
              <a:t>&amp;var is the address of var.</a:t>
            </a:r>
          </a:p>
          <a:p>
            <a:endParaRPr lang="en-US" dirty="0"/>
          </a:p>
        </p:txBody>
      </p:sp>
      <p:sp>
        <p:nvSpPr>
          <p:cNvPr id="11" name="TextBox 10">
            <a:extLst>
              <a:ext uri="{FF2B5EF4-FFF2-40B4-BE49-F238E27FC236}">
                <a16:creationId xmlns:a16="http://schemas.microsoft.com/office/drawing/2014/main" id="{A5B52EBF-1619-3D7A-78C9-3A6DFC270D80}"/>
              </a:ext>
            </a:extLst>
          </p:cNvPr>
          <p:cNvSpPr txBox="1"/>
          <p:nvPr/>
        </p:nvSpPr>
        <p:spPr>
          <a:xfrm>
            <a:off x="1095650" y="9234175"/>
            <a:ext cx="19087276" cy="1446550"/>
          </a:xfrm>
          <a:prstGeom prst="rect">
            <a:avLst/>
          </a:prstGeom>
          <a:noFill/>
        </p:spPr>
        <p:txBody>
          <a:bodyPr wrap="none" rtlCol="0">
            <a:spAutoFit/>
          </a:bodyPr>
          <a:lstStyle/>
          <a:p>
            <a:r>
              <a:rPr lang="en-US" sz="4400" b="1" i="0" dirty="0">
                <a:solidFill>
                  <a:schemeClr val="accent4"/>
                </a:solidFill>
                <a:effectLst/>
                <a:latin typeface="urw-din"/>
              </a:rPr>
              <a:t>While scanning the input, </a:t>
            </a:r>
            <a:r>
              <a:rPr lang="en-US" sz="4400" b="1" i="0" dirty="0" err="1">
                <a:solidFill>
                  <a:schemeClr val="accent4"/>
                </a:solidFill>
                <a:effectLst/>
                <a:latin typeface="urw-din"/>
              </a:rPr>
              <a:t>scanf</a:t>
            </a:r>
            <a:r>
              <a:rPr lang="en-US" sz="4400" b="1" i="0" dirty="0">
                <a:solidFill>
                  <a:schemeClr val="accent4"/>
                </a:solidFill>
                <a:effectLst/>
                <a:latin typeface="urw-din"/>
              </a:rPr>
              <a:t> needs to store that input data somewhere. </a:t>
            </a:r>
          </a:p>
          <a:p>
            <a:r>
              <a:rPr lang="en-US" sz="4400" b="1" i="0" dirty="0">
                <a:solidFill>
                  <a:schemeClr val="accent4"/>
                </a:solidFill>
                <a:effectLst/>
                <a:latin typeface="urw-din"/>
              </a:rPr>
              <a:t>To store this input data, </a:t>
            </a:r>
            <a:r>
              <a:rPr lang="en-US" sz="4400" b="1" i="0" dirty="0" err="1">
                <a:solidFill>
                  <a:schemeClr val="accent4"/>
                </a:solidFill>
                <a:effectLst/>
                <a:latin typeface="urw-din"/>
              </a:rPr>
              <a:t>scanf</a:t>
            </a:r>
            <a:r>
              <a:rPr lang="en-US" sz="4400" b="1" i="0" dirty="0">
                <a:solidFill>
                  <a:schemeClr val="accent4"/>
                </a:solidFill>
                <a:effectLst/>
                <a:latin typeface="urw-din"/>
              </a:rPr>
              <a:t> needs to known the memory location of a variable</a:t>
            </a:r>
            <a:endParaRPr lang="en-US" sz="4400" b="1" dirty="0">
              <a:solidFill>
                <a:schemeClr val="accent4"/>
              </a:solidFill>
            </a:endParaRPr>
          </a:p>
        </p:txBody>
      </p:sp>
    </p:spTree>
    <p:extLst>
      <p:ext uri="{BB962C8B-B14F-4D97-AF65-F5344CB8AC3E}">
        <p14:creationId xmlns:p14="http://schemas.microsoft.com/office/powerpoint/2010/main" val="3609955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711093" y="826476"/>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#include &lt;</a:t>
            </a:r>
            <a:r>
              <a:rPr lang="en-US" sz="3200" b="1" i="0" u="none" strike="noStrike" cap="none" dirty="0" err="1">
                <a:solidFill>
                  <a:schemeClr val="accent6">
                    <a:lumMod val="50000"/>
                  </a:schemeClr>
                </a:solidFill>
                <a:latin typeface="Roboto Mono"/>
                <a:ea typeface="Roboto Mono"/>
                <a:cs typeface="Roboto Mono"/>
                <a:sym typeface="Roboto Mono"/>
              </a:rPr>
              <a:t>stdio.h</a:t>
            </a:r>
            <a:r>
              <a:rPr lang="en-US" sz="32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int main()</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int </a:t>
            </a:r>
            <a:r>
              <a:rPr lang="en-US" sz="3200" b="1" i="0" u="none" strike="noStrike" cap="none" dirty="0">
                <a:solidFill>
                  <a:schemeClr val="accent1"/>
                </a:solidFill>
                <a:latin typeface="Roboto Mono"/>
                <a:ea typeface="Roboto Mono"/>
                <a:cs typeface="Roboto Mono"/>
                <a:sym typeface="Roboto Mono"/>
              </a:rPr>
              <a:t>var1</a:t>
            </a:r>
            <a:r>
              <a:rPr lang="en-US" sz="3200" b="1" dirty="0">
                <a:solidFill>
                  <a:schemeClr val="accent6">
                    <a:lumMod val="50000"/>
                  </a:schemeClr>
                </a:solidFill>
                <a:latin typeface="Roboto Mono"/>
                <a:ea typeface="Roboto Mono"/>
                <a:cs typeface="Roboto Mono"/>
                <a:sym typeface="Roboto Mono"/>
              </a:rPr>
              <a:t>;</a:t>
            </a: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long </a:t>
            </a:r>
            <a:r>
              <a:rPr lang="en-US" sz="3200" b="1" i="0" u="none" strike="noStrike" cap="none" dirty="0">
                <a:solidFill>
                  <a:schemeClr val="accent1"/>
                </a:solidFill>
                <a:latin typeface="Roboto Mono"/>
                <a:ea typeface="Roboto Mono"/>
                <a:cs typeface="Roboto Mono"/>
                <a:sym typeface="Roboto Mono"/>
              </a:rPr>
              <a:t>var2</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float </a:t>
            </a:r>
            <a:r>
              <a:rPr lang="en-US" sz="3200" b="1" i="0" u="none" strike="noStrike" cap="none" dirty="0">
                <a:solidFill>
                  <a:schemeClr val="accent1"/>
                </a:solidFill>
                <a:latin typeface="Roboto Mono"/>
                <a:ea typeface="Roboto Mono"/>
                <a:cs typeface="Roboto Mono"/>
                <a:sym typeface="Roboto Mono"/>
              </a:rPr>
              <a:t>var3</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double </a:t>
            </a:r>
            <a:r>
              <a:rPr lang="en-US" sz="3200" b="1" i="0" u="none" strike="noStrike" cap="none" dirty="0">
                <a:solidFill>
                  <a:schemeClr val="accent1"/>
                </a:solidFill>
                <a:latin typeface="Roboto Mono"/>
                <a:ea typeface="Roboto Mono"/>
                <a:cs typeface="Roboto Mono"/>
                <a:sym typeface="Roboto Mono"/>
              </a:rPr>
              <a:t>var4</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char </a:t>
            </a:r>
            <a:r>
              <a:rPr lang="en-US" sz="3200" b="1" i="0" u="none" strike="noStrike" cap="none" dirty="0">
                <a:solidFill>
                  <a:schemeClr val="accent1"/>
                </a:solidFill>
                <a:latin typeface="Roboto Mono"/>
                <a:ea typeface="Roboto Mono"/>
                <a:cs typeface="Roboto Mono"/>
                <a:sym typeface="Roboto Mono"/>
              </a:rPr>
              <a:t>var5</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(“%d”,&amp;var1);</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(“%lld”,&amp;var2);</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(“%f”,&amp;var3);</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(“lf”,&amp;var4);</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(“%c”,&amp;var5);</a:t>
            </a:r>
          </a:p>
          <a:p>
            <a:pPr marL="0" marR="0" lvl="0" indent="0" algn="l" rtl="0">
              <a:lnSpc>
                <a:spcPct val="180952"/>
              </a:lnSpc>
              <a:spcBef>
                <a:spcPts val="0"/>
              </a:spcBef>
              <a:spcAft>
                <a:spcPts val="0"/>
              </a:spcAft>
              <a:buClr>
                <a:srgbClr val="09BCD3"/>
              </a:buClr>
              <a:buFont typeface="Roboto Mono"/>
              <a:buNone/>
            </a:pP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a:t>
            </a:r>
          </a:p>
        </p:txBody>
      </p:sp>
    </p:spTree>
    <p:extLst>
      <p:ext uri="{BB962C8B-B14F-4D97-AF65-F5344CB8AC3E}">
        <p14:creationId xmlns:p14="http://schemas.microsoft.com/office/powerpoint/2010/main" val="53932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body" idx="1"/>
          </p:nvPr>
        </p:nvSpPr>
        <p:spPr>
          <a:xfrm>
            <a:off x="1203350" y="4079650"/>
            <a:ext cx="21906300" cy="3877954"/>
          </a:xfrm>
          <a:prstGeom prst="rect">
            <a:avLst/>
          </a:prstGeom>
        </p:spPr>
        <p:txBody>
          <a:bodyPr spcFirstLastPara="1" wrap="square" lIns="91425" tIns="91425" rIns="91425" bIns="91425" anchor="t" anchorCtr="0">
            <a:spAutoFit/>
          </a:bodyPr>
          <a:lstStyle/>
          <a:p>
            <a:pPr marL="685800" indent="-685800"/>
            <a:r>
              <a:rPr lang="en-US" dirty="0"/>
              <a:t>It’s hardware controlled by software to preform specific and periodic functionality </a:t>
            </a:r>
          </a:p>
          <a:p>
            <a:pPr marL="0" indent="0">
              <a:buNone/>
            </a:pPr>
            <a:endParaRPr lang="en-US" dirty="0"/>
          </a:p>
          <a:p>
            <a:pPr marL="0" indent="0">
              <a:buNone/>
            </a:pPr>
            <a:endParaRPr lang="en-US" dirty="0"/>
          </a:p>
          <a:p>
            <a:pPr marL="685800" indent="-685800"/>
            <a:r>
              <a:rPr lang="en-US" dirty="0"/>
              <a:t>It may be real-time or not</a:t>
            </a:r>
            <a:endParaRPr dirty="0"/>
          </a:p>
        </p:txBody>
      </p:sp>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What is embedded systems ?</a:t>
            </a:r>
            <a:endParaRPr dirty="0"/>
          </a:p>
        </p:txBody>
      </p:sp>
      <p:pic>
        <p:nvPicPr>
          <p:cNvPr id="3" name="Picture 2">
            <a:extLst>
              <a:ext uri="{FF2B5EF4-FFF2-40B4-BE49-F238E27FC236}">
                <a16:creationId xmlns:a16="http://schemas.microsoft.com/office/drawing/2014/main" id="{8F5479B0-4AB4-3C3E-1DA8-09C9846CE62B}"/>
              </a:ext>
            </a:extLst>
          </p:cNvPr>
          <p:cNvPicPr>
            <a:picLocks noChangeAspect="1"/>
          </p:cNvPicPr>
          <p:nvPr/>
        </p:nvPicPr>
        <p:blipFill>
          <a:blip r:embed="rId3"/>
          <a:stretch>
            <a:fillRect/>
          </a:stretch>
        </p:blipFill>
        <p:spPr>
          <a:xfrm>
            <a:off x="11871100" y="4984810"/>
            <a:ext cx="10740730" cy="61833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5068350" y="3133050"/>
            <a:ext cx="15513825" cy="658633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Clr>
                <a:schemeClr val="dk1"/>
              </a:buClr>
              <a:buSzPts val="1100"/>
              <a:buFont typeface="Arial"/>
              <a:buNone/>
            </a:pPr>
            <a:r>
              <a:rPr lang="en-US" sz="6600" dirty="0"/>
              <a:t>A fresh start. A new chapter in life waiting to be written. New questions to be asked, embraced, and loved. Answers to be discovered and then lived in this transformative year of delight and self-discovery.</a:t>
            </a:r>
            <a:endParaRPr sz="6600" dirty="0"/>
          </a:p>
        </p:txBody>
      </p:sp>
      <p:sp>
        <p:nvSpPr>
          <p:cNvPr id="271" name="Google Shape;271;p47"/>
          <p:cNvSpPr txBox="1">
            <a:spLocks noGrp="1"/>
          </p:cNvSpPr>
          <p:nvPr>
            <p:ph type="subTitle" idx="1"/>
          </p:nvPr>
        </p:nvSpPr>
        <p:spPr>
          <a:xfrm>
            <a:off x="5068350" y="9657450"/>
            <a:ext cx="14858700" cy="925500"/>
          </a:xfrm>
          <a:prstGeom prst="rect">
            <a:avLst/>
          </a:prstGeom>
        </p:spPr>
        <p:txBody>
          <a:bodyPr spcFirstLastPara="1" wrap="square" lIns="91425" tIns="91425" rIns="91425" bIns="91425" anchor="t" anchorCtr="0">
            <a:spAutoFit/>
          </a:bodyPr>
          <a:lstStyle/>
          <a:p>
            <a:pPr marL="457200" lvl="0" indent="-533400" algn="l" rtl="0">
              <a:spcBef>
                <a:spcPts val="0"/>
              </a:spcBef>
              <a:spcAft>
                <a:spcPts val="0"/>
              </a:spcAft>
              <a:buSzPts val="4800"/>
              <a:buChar char="-"/>
            </a:pPr>
            <a:r>
              <a:rPr lang="en-US" dirty="0"/>
              <a:t>Sarah Ban Breathnach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characteristics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5355282"/>
          </a:xfrm>
        </p:spPr>
        <p:txBody>
          <a:bodyPr/>
          <a:lstStyle/>
          <a:p>
            <a:r>
              <a:rPr lang="en-US" b="1" dirty="0"/>
              <a:t>Single-functioned</a:t>
            </a:r>
            <a:r>
              <a:rPr lang="en-US" dirty="0"/>
              <a:t>: repeated single functionality.</a:t>
            </a:r>
          </a:p>
          <a:p>
            <a:r>
              <a:rPr lang="en-US" b="1" dirty="0"/>
              <a:t>Tightly constrained</a:t>
            </a:r>
            <a:r>
              <a:rPr lang="en-US" dirty="0"/>
              <a:t>: small size, speed, low power consumption.</a:t>
            </a:r>
          </a:p>
          <a:p>
            <a:r>
              <a:rPr lang="en-US" b="1" dirty="0"/>
              <a:t>Reactive and Real time</a:t>
            </a:r>
            <a:r>
              <a:rPr lang="en-US" dirty="0"/>
              <a:t>: reacts to change in system environment.</a:t>
            </a:r>
          </a:p>
          <a:p>
            <a:r>
              <a:rPr lang="en-US" b="1" dirty="0"/>
              <a:t>Microprocessors based</a:t>
            </a:r>
            <a:r>
              <a:rPr lang="en-US" dirty="0"/>
              <a:t>: no embedded system without a microprocessors</a:t>
            </a:r>
          </a:p>
          <a:p>
            <a:pPr marL="0" indent="0">
              <a:buNone/>
            </a:pPr>
            <a:r>
              <a:rPr lang="en-US" dirty="0"/>
              <a:t>or a microcontroller.</a:t>
            </a:r>
          </a:p>
          <a:p>
            <a:r>
              <a:rPr lang="en-US" b="1" dirty="0"/>
              <a:t>Memory</a:t>
            </a:r>
            <a:r>
              <a:rPr lang="en-US" dirty="0"/>
              <a:t>: limited memory size.</a:t>
            </a:r>
          </a:p>
          <a:p>
            <a:r>
              <a:rPr lang="en-US" b="1" dirty="0"/>
              <a:t>Connected</a:t>
            </a:r>
            <a:r>
              <a:rPr lang="en-US" dirty="0"/>
              <a:t>: must be connected to input and output devices</a:t>
            </a:r>
          </a:p>
        </p:txBody>
      </p:sp>
    </p:spTree>
    <p:extLst>
      <p:ext uri="{BB962C8B-B14F-4D97-AF65-F5344CB8AC3E}">
        <p14:creationId xmlns:p14="http://schemas.microsoft.com/office/powerpoint/2010/main" val="416670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advantages and disadvantages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6340167"/>
          </a:xfrm>
        </p:spPr>
        <p:txBody>
          <a:bodyPr/>
          <a:lstStyle/>
          <a:p>
            <a:pPr marL="0" indent="0">
              <a:buNone/>
            </a:pPr>
            <a:r>
              <a:rPr lang="en-US" b="1" dirty="0"/>
              <a:t>-Advantages</a:t>
            </a:r>
          </a:p>
          <a:p>
            <a:pPr marL="685800" indent="-685800"/>
            <a:r>
              <a:rPr lang="en-US" sz="4400" b="1" dirty="0"/>
              <a:t>Easily Customizable</a:t>
            </a:r>
          </a:p>
          <a:p>
            <a:pPr marL="685800" indent="-685800"/>
            <a:r>
              <a:rPr lang="en-US" sz="4400" b="1" dirty="0"/>
              <a:t>Low power consumption</a:t>
            </a:r>
          </a:p>
          <a:p>
            <a:pPr marL="685800" indent="-685800"/>
            <a:r>
              <a:rPr lang="en-US" sz="4400" b="1" dirty="0"/>
              <a:t>Low cost</a:t>
            </a:r>
          </a:p>
          <a:p>
            <a:pPr marL="685800" indent="-685800"/>
            <a:r>
              <a:rPr lang="en-US" sz="4400" b="1" dirty="0"/>
              <a:t>Enhanced performance</a:t>
            </a:r>
          </a:p>
          <a:p>
            <a:pPr marL="0" indent="0">
              <a:buNone/>
            </a:pPr>
            <a:endParaRPr lang="en-US" sz="4400" dirty="0"/>
          </a:p>
          <a:p>
            <a:pPr marL="0" indent="0">
              <a:buNone/>
            </a:pPr>
            <a:r>
              <a:rPr lang="en-US" sz="4400" b="1" dirty="0"/>
              <a:t>-Disadvantages</a:t>
            </a:r>
          </a:p>
          <a:p>
            <a:pPr marL="571500" indent="-571500"/>
            <a:r>
              <a:rPr lang="en-US" sz="4400" b="1" dirty="0"/>
              <a:t>High development effort</a:t>
            </a:r>
          </a:p>
          <a:p>
            <a:pPr marL="571500" indent="-571500"/>
            <a:r>
              <a:rPr lang="en-US" sz="4400" b="1" dirty="0"/>
              <a:t>Limited resources, memory, processing speed</a:t>
            </a:r>
          </a:p>
        </p:txBody>
      </p:sp>
    </p:spTree>
    <p:extLst>
      <p:ext uri="{BB962C8B-B14F-4D97-AF65-F5344CB8AC3E}">
        <p14:creationId xmlns:p14="http://schemas.microsoft.com/office/powerpoint/2010/main" val="5614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applications ?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7017275"/>
          </a:xfrm>
        </p:spPr>
        <p:txBody>
          <a:bodyPr/>
          <a:lstStyle/>
          <a:p>
            <a:pPr marL="571500" indent="-571500"/>
            <a:r>
              <a:rPr lang="en-US" sz="4400" b="1" dirty="0">
                <a:solidFill>
                  <a:schemeClr val="tx1"/>
                </a:solidFill>
              </a:rPr>
              <a:t>Automotive</a:t>
            </a:r>
            <a:r>
              <a:rPr lang="en-US" sz="4400" b="1" dirty="0"/>
              <a:t>: Cruise control, light control, ABS, EBD,ESP,.. etc.</a:t>
            </a:r>
          </a:p>
          <a:p>
            <a:pPr marL="571500" indent="-571500"/>
            <a:r>
              <a:rPr lang="en-US" sz="4400" b="1" dirty="0"/>
              <a:t>Networking: Routers.</a:t>
            </a:r>
          </a:p>
          <a:p>
            <a:pPr marL="571500" indent="-571500"/>
            <a:r>
              <a:rPr lang="en-US" sz="4400" b="1" dirty="0"/>
              <a:t>Fintech: ATM, Point Of Sale, Vending machines,.. etc.</a:t>
            </a:r>
          </a:p>
          <a:p>
            <a:pPr marL="571500" indent="-571500"/>
            <a:r>
              <a:rPr lang="en-US" sz="4400" b="1" dirty="0"/>
              <a:t>Home appliances: Home automation, Air conditioners, microwave ovens, washing machines and dishwashers,... etc.</a:t>
            </a:r>
          </a:p>
          <a:p>
            <a:pPr marL="571500" indent="-571500"/>
            <a:r>
              <a:rPr lang="en-US" sz="4400" b="1" dirty="0"/>
              <a:t>Biomedical: Wearable devices, Teleradiology.</a:t>
            </a:r>
          </a:p>
          <a:p>
            <a:pPr marL="571500" indent="-571500"/>
            <a:r>
              <a:rPr lang="en-US" sz="4400" b="1" dirty="0"/>
              <a:t>Military: Missile targeting systems, command-and-control systems, electronic warfare.</a:t>
            </a:r>
          </a:p>
          <a:p>
            <a:pPr marL="571500" indent="-571500"/>
            <a:r>
              <a:rPr lang="en-US" sz="4400" b="1" dirty="0"/>
              <a:t>Consumer Electronics:  MP3 players, television sets, mobile phones, video game</a:t>
            </a:r>
          </a:p>
          <a:p>
            <a:pPr marL="0" indent="0">
              <a:buNone/>
            </a:pPr>
            <a:r>
              <a:rPr lang="en-US" sz="4400" b="1" dirty="0"/>
              <a:t>Consoles , digital cameras, GPS receivers, printers,.. etc.</a:t>
            </a:r>
          </a:p>
        </p:txBody>
      </p:sp>
    </p:spTree>
    <p:extLst>
      <p:ext uri="{BB962C8B-B14F-4D97-AF65-F5344CB8AC3E}">
        <p14:creationId xmlns:p14="http://schemas.microsoft.com/office/powerpoint/2010/main" val="173707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subTitle" idx="2"/>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t>Outlines</a:t>
            </a:r>
            <a:endParaRPr dirty="0"/>
          </a:p>
        </p:txBody>
      </p:sp>
      <p:sp>
        <p:nvSpPr>
          <p:cNvPr id="160" name="Google Shape;160;p32"/>
          <p:cNvSpPr txBox="1">
            <a:spLocks noGrp="1"/>
          </p:cNvSpPr>
          <p:nvPr>
            <p:ph type="body" idx="1"/>
          </p:nvPr>
        </p:nvSpPr>
        <p:spPr>
          <a:xfrm>
            <a:off x="2477575" y="6102575"/>
            <a:ext cx="15843300" cy="3139291"/>
          </a:xfrm>
          <a:prstGeom prst="rect">
            <a:avLst/>
          </a:prstGeom>
        </p:spPr>
        <p:txBody>
          <a:bodyPr spcFirstLastPara="1" wrap="square" lIns="91425" tIns="91425" rIns="91425" bIns="91425" anchor="t" anchorCtr="0">
            <a:spAutoFit/>
          </a:bodyPr>
          <a:lstStyle/>
          <a:p>
            <a:pPr marL="685800" indent="-685800">
              <a:buClr>
                <a:schemeClr val="dk1"/>
              </a:buClr>
              <a:buSzPts val="1100"/>
            </a:pPr>
            <a:r>
              <a:rPr lang="en-US" b="1" dirty="0">
                <a:solidFill>
                  <a:srgbClr val="676C72"/>
                </a:solidFill>
              </a:rPr>
              <a:t>What is C programming language.?</a:t>
            </a:r>
          </a:p>
          <a:p>
            <a:pPr marL="685800" indent="-685800">
              <a:buClr>
                <a:schemeClr val="dk1"/>
              </a:buClr>
              <a:buSzPts val="1100"/>
            </a:pPr>
            <a:r>
              <a:rPr lang="en-US" b="1" dirty="0">
                <a:solidFill>
                  <a:srgbClr val="676C72"/>
                </a:solidFill>
              </a:rPr>
              <a:t>Basic C program structure.</a:t>
            </a:r>
          </a:p>
          <a:p>
            <a:pPr marL="685800" indent="-685800">
              <a:buClr>
                <a:schemeClr val="dk1"/>
              </a:buClr>
              <a:buSzPts val="1100"/>
            </a:pPr>
            <a:r>
              <a:rPr lang="en-US" b="1" dirty="0">
                <a:solidFill>
                  <a:srgbClr val="676C72"/>
                </a:solidFill>
              </a:rPr>
              <a:t>Hello world in C.</a:t>
            </a:r>
          </a:p>
          <a:p>
            <a:pPr marL="685800" indent="-685800">
              <a:buClr>
                <a:schemeClr val="dk1"/>
              </a:buClr>
              <a:buSzPts val="1100"/>
            </a:pPr>
            <a:r>
              <a:rPr lang="en-US" b="1" dirty="0">
                <a:solidFill>
                  <a:srgbClr val="676C72"/>
                </a:solidFill>
              </a:rPr>
              <a:t>Variables in C.</a:t>
            </a:r>
          </a:p>
        </p:txBody>
      </p:sp>
      <p:sp>
        <p:nvSpPr>
          <p:cNvPr id="161" name="Google Shape;161;p32"/>
          <p:cNvSpPr txBox="1">
            <a:spLocks noGrp="1"/>
          </p:cNvSpPr>
          <p:nvPr>
            <p:ph type="title"/>
          </p:nvPr>
        </p:nvSpPr>
        <p:spPr>
          <a:xfrm>
            <a:off x="2278700" y="3143550"/>
            <a:ext cx="14542500" cy="172346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8000" dirty="0"/>
              <a:t>C programming language </a:t>
            </a:r>
            <a:endParaRPr sz="8000" dirty="0"/>
          </a:p>
        </p:txBody>
      </p:sp>
    </p:spTree>
    <p:extLst>
      <p:ext uri="{BB962C8B-B14F-4D97-AF65-F5344CB8AC3E}">
        <p14:creationId xmlns:p14="http://schemas.microsoft.com/office/powerpoint/2010/main" val="100637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What is C programming language and why we learn it ?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6340167"/>
          </a:xfrm>
        </p:spPr>
        <p:txBody>
          <a:bodyPr/>
          <a:lstStyle/>
          <a:p>
            <a:pPr marL="571500" indent="-571500"/>
            <a:r>
              <a:rPr lang="en-US" sz="4000" b="1" dirty="0"/>
              <a:t>C is a general-purpose programming language created by Dennis Ritchie at the Bell Laboratories in 1972.</a:t>
            </a:r>
          </a:p>
          <a:p>
            <a:pPr marL="0" indent="0">
              <a:buNone/>
            </a:pPr>
            <a:endParaRPr lang="en-US" sz="4000" b="1" dirty="0"/>
          </a:p>
          <a:p>
            <a:pPr marL="571500" indent="-571500"/>
            <a:r>
              <a:rPr lang="en-US" sz="4000" b="1" dirty="0"/>
              <a:t>C is strongly associated with UNIX, as it was developed to write the UNIX operating system.</a:t>
            </a:r>
          </a:p>
          <a:p>
            <a:pPr marL="571500" indent="-571500"/>
            <a:r>
              <a:rPr lang="en-US" sz="4000" b="1" dirty="0"/>
              <a:t>It is one of the most popular programming language in the world</a:t>
            </a:r>
          </a:p>
          <a:p>
            <a:pPr marL="571500" indent="-571500"/>
            <a:r>
              <a:rPr lang="en-US" sz="4000" b="1" dirty="0"/>
              <a:t>If you know C, you will have no problem learning other popular programming languages such as Java, Python, C++, C#, </a:t>
            </a:r>
            <a:r>
              <a:rPr lang="en-US" sz="4000" b="1" dirty="0" err="1"/>
              <a:t>etc</a:t>
            </a:r>
            <a:r>
              <a:rPr lang="en-US" sz="4000" b="1" dirty="0"/>
              <a:t>, as the syntax is similar</a:t>
            </a:r>
          </a:p>
          <a:p>
            <a:pPr marL="571500" indent="-571500"/>
            <a:r>
              <a:rPr lang="en-US" sz="4000" b="1" dirty="0"/>
              <a:t>C is very fast, compared to other programming languages, like Java and Python</a:t>
            </a:r>
          </a:p>
          <a:p>
            <a:pPr marL="571500" indent="-571500"/>
            <a:r>
              <a:rPr lang="en-US" sz="4000" b="1" dirty="0"/>
              <a:t>C is very versatile; it can be used in both applications and technologies</a:t>
            </a:r>
          </a:p>
        </p:txBody>
      </p:sp>
    </p:spTree>
    <p:extLst>
      <p:ext uri="{BB962C8B-B14F-4D97-AF65-F5344CB8AC3E}">
        <p14:creationId xmlns:p14="http://schemas.microsoft.com/office/powerpoint/2010/main" val="172718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Programming Generation Levels</a:t>
            </a:r>
          </a:p>
        </p:txBody>
      </p:sp>
      <p:pic>
        <p:nvPicPr>
          <p:cNvPr id="6" name="Picture 5">
            <a:extLst>
              <a:ext uri="{FF2B5EF4-FFF2-40B4-BE49-F238E27FC236}">
                <a16:creationId xmlns:a16="http://schemas.microsoft.com/office/drawing/2014/main" id="{C9CC2BC8-A009-A021-F61A-93E0F1A4A9F4}"/>
              </a:ext>
            </a:extLst>
          </p:cNvPr>
          <p:cNvPicPr>
            <a:picLocks noChangeAspect="1"/>
          </p:cNvPicPr>
          <p:nvPr/>
        </p:nvPicPr>
        <p:blipFill>
          <a:blip r:embed="rId3"/>
          <a:stretch>
            <a:fillRect/>
          </a:stretch>
        </p:blipFill>
        <p:spPr>
          <a:xfrm>
            <a:off x="2536282" y="3960775"/>
            <a:ext cx="18669635" cy="8002661"/>
          </a:xfrm>
          <a:prstGeom prst="rect">
            <a:avLst/>
          </a:prstGeom>
        </p:spPr>
      </p:pic>
    </p:spTree>
    <p:extLst>
      <p:ext uri="{BB962C8B-B14F-4D97-AF65-F5344CB8AC3E}">
        <p14:creationId xmlns:p14="http://schemas.microsoft.com/office/powerpoint/2010/main" val="3951555247"/>
      </p:ext>
    </p:extLst>
  </p:cSld>
  <p:clrMapOvr>
    <a:masterClrMapping/>
  </p:clrMapOvr>
</p:sld>
</file>

<file path=ppt/theme/theme1.xml><?xml version="1.0" encoding="utf-8"?>
<a:theme xmlns:a="http://schemas.openxmlformats.org/drawingml/2006/main" name="Simple Light">
  <a:themeElements>
    <a:clrScheme name="Simple Light">
      <a:dk1>
        <a:srgbClr val="404040"/>
      </a:dk1>
      <a:lt1>
        <a:srgbClr val="FFFFFF"/>
      </a:lt1>
      <a:dk2>
        <a:srgbClr val="676C72"/>
      </a:dk2>
      <a:lt2>
        <a:srgbClr val="F9F9F9"/>
      </a:lt2>
      <a:accent1>
        <a:srgbClr val="4285F4"/>
      </a:accent1>
      <a:accent2>
        <a:srgbClr val="FBBC04"/>
      </a:accent2>
      <a:accent3>
        <a:srgbClr val="E84435"/>
      </a:accent3>
      <a:accent4>
        <a:srgbClr val="0F9D58"/>
      </a:accent4>
      <a:accent5>
        <a:srgbClr val="FFCDD2"/>
      </a:accent5>
      <a:accent6>
        <a:srgbClr val="C8E6C9"/>
      </a:accent6>
      <a:hlink>
        <a:srgbClr val="BBD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1782</Words>
  <Application>Microsoft Office PowerPoint</Application>
  <PresentationFormat>Custom</PresentationFormat>
  <Paragraphs>267</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Inter</vt:lpstr>
      <vt:lpstr>Google Sans</vt:lpstr>
      <vt:lpstr>Helvetica Neue</vt:lpstr>
      <vt:lpstr>Times New Roman</vt:lpstr>
      <vt:lpstr>urw-din</vt:lpstr>
      <vt:lpstr>Open Sans Light</vt:lpstr>
      <vt:lpstr>Roboto Mono</vt:lpstr>
      <vt:lpstr>Epilogue</vt:lpstr>
      <vt:lpstr>Calibri</vt:lpstr>
      <vt:lpstr>Simple Light</vt:lpstr>
      <vt:lpstr>Embedded systems</vt:lpstr>
      <vt:lpstr>Embedded systems</vt:lpstr>
      <vt:lpstr>Embedded systems</vt:lpstr>
      <vt:lpstr>Embedded systems</vt:lpstr>
      <vt:lpstr>Embedded systems</vt:lpstr>
      <vt:lpstr>Embedded systems</vt:lpstr>
      <vt:lpstr>C programming language </vt:lpstr>
      <vt:lpstr>C programming language </vt:lpstr>
      <vt:lpstr>C programming language </vt:lpstr>
      <vt:lpstr>PowerPoint Presentation</vt:lpstr>
      <vt:lpstr>C programming language </vt:lpstr>
      <vt:lpstr>C programming language </vt:lpstr>
      <vt:lpstr>PowerPoint Presentation</vt:lpstr>
      <vt:lpstr>C programming language </vt:lpstr>
      <vt:lpstr>C programming language </vt:lpstr>
      <vt:lpstr>C programming language </vt:lpstr>
      <vt:lpstr>C programming language </vt:lpstr>
      <vt:lpstr>C programming language </vt:lpstr>
      <vt:lpstr>C programming language </vt:lpstr>
      <vt:lpstr>PowerPoint Presentation</vt:lpstr>
      <vt:lpstr>C programming language </vt:lpstr>
      <vt:lpstr>PowerPoint Presentation</vt:lpstr>
      <vt:lpstr>C programming language </vt:lpstr>
      <vt:lpstr>PowerPoint Presentation</vt:lpstr>
      <vt:lpstr>Time to code</vt:lpstr>
      <vt:lpstr>PowerPoint Presentation</vt:lpstr>
      <vt:lpstr>C programming language </vt:lpstr>
      <vt:lpstr>C programming language </vt:lpstr>
      <vt:lpstr>PowerPoint Presentation</vt:lpstr>
      <vt:lpstr>A fresh start. A new chapter in life waiting to be written. New questions to be asked, embraced, and loved. Answers to be discovered and then lived in this transformative year of delight and self-discovery.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dc:title>
  <dc:creator>Youssef Abdelhakem</dc:creator>
  <cp:lastModifiedBy>hassan ahmed</cp:lastModifiedBy>
  <cp:revision>15</cp:revision>
  <dcterms:modified xsi:type="dcterms:W3CDTF">2023-01-31T10:55:45Z</dcterms:modified>
</cp:coreProperties>
</file>