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0e454b42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0e454b42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0e454b42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0e454b42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e454b4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e454b4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0e454b42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0e454b42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0e454b42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0e454b42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0e454b42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0e454b42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0e05083d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0e05083d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09efb06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09efb06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0e454b4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0e454b4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0e05083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0e05083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0e454b42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0e454b42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e454b42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e454b42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9efb0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9efb0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09efb06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09efb06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09efb06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09efb06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0e454b42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0e454b42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0e454b42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0e454b42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0e454b4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0e454b4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89716" y="1405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Data Stream</a:t>
            </a:r>
            <a:endParaRPr/>
          </a:p>
        </p:txBody>
      </p:sp>
      <p:pic>
        <p:nvPicPr>
          <p:cNvPr id="129" name="Google Shape;129;p13"/>
          <p:cNvPicPr preferRelativeResize="0"/>
          <p:nvPr/>
        </p:nvPicPr>
        <p:blipFill rotWithShape="1">
          <a:blip r:embed="rId3">
            <a:alphaModFix/>
          </a:blip>
          <a:srcRect b="-4820" l="8220" r="-8219" t="4820"/>
          <a:stretch/>
        </p:blipFill>
        <p:spPr>
          <a:xfrm>
            <a:off x="1935113" y="1376308"/>
            <a:ext cx="4692564" cy="2692892"/>
          </a:xfrm>
          <a:prstGeom prst="rect">
            <a:avLst/>
          </a:prstGeom>
          <a:noFill/>
          <a:ln>
            <a:noFill/>
          </a:ln>
        </p:spPr>
      </p:pic>
      <p:sp>
        <p:nvSpPr>
          <p:cNvPr id="130" name="Google Shape;130;p13"/>
          <p:cNvSpPr txBox="1"/>
          <p:nvPr/>
        </p:nvSpPr>
        <p:spPr>
          <a:xfrm>
            <a:off x="6513725" y="3560125"/>
            <a:ext cx="304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a:latin typeface="Calibri"/>
                <a:ea typeface="Calibri"/>
                <a:cs typeface="Calibri"/>
                <a:sym typeface="Calibri"/>
              </a:rPr>
              <a:t>Done By</a:t>
            </a:r>
            <a:endParaRPr b="1" i="1">
              <a:latin typeface="Calibri"/>
              <a:ea typeface="Calibri"/>
              <a:cs typeface="Calibri"/>
              <a:sym typeface="Calibri"/>
            </a:endParaRPr>
          </a:p>
          <a:p>
            <a:pPr indent="457200" lvl="0" marL="0" marR="0" rtl="0" algn="l">
              <a:lnSpc>
                <a:spcPct val="100000"/>
              </a:lnSpc>
              <a:spcBef>
                <a:spcPts val="0"/>
              </a:spcBef>
              <a:spcAft>
                <a:spcPts val="0"/>
              </a:spcAft>
              <a:buNone/>
            </a:pPr>
            <a:r>
              <a:rPr b="1" i="1" lang="fr">
                <a:latin typeface="Calibri"/>
                <a:ea typeface="Calibri"/>
                <a:cs typeface="Calibri"/>
                <a:sym typeface="Calibri"/>
              </a:rPr>
              <a:t>Riham Mansri</a:t>
            </a:r>
            <a:endParaRPr b="1" i="1">
              <a:latin typeface="Calibri"/>
              <a:ea typeface="Calibri"/>
              <a:cs typeface="Calibri"/>
              <a:sym typeface="Calibri"/>
            </a:endParaRPr>
          </a:p>
          <a:p>
            <a:pPr indent="457200" lvl="0" marL="0" marR="0" rtl="0" algn="l">
              <a:lnSpc>
                <a:spcPct val="100000"/>
              </a:lnSpc>
              <a:spcBef>
                <a:spcPts val="0"/>
              </a:spcBef>
              <a:spcAft>
                <a:spcPts val="0"/>
              </a:spcAft>
              <a:buNone/>
            </a:pPr>
            <a:r>
              <a:rPr b="1" i="1" lang="fr">
                <a:latin typeface="Calibri"/>
                <a:ea typeface="Calibri"/>
                <a:cs typeface="Calibri"/>
                <a:sym typeface="Calibri"/>
              </a:rPr>
              <a:t>Mohamed issa</a:t>
            </a:r>
            <a:endParaRPr b="1" i="1">
              <a:latin typeface="Calibri"/>
              <a:ea typeface="Calibri"/>
              <a:cs typeface="Calibri"/>
              <a:sym typeface="Calibri"/>
            </a:endParaRPr>
          </a:p>
          <a:p>
            <a:pPr indent="457200" lvl="0" marL="0" marR="0" rtl="0" algn="l">
              <a:lnSpc>
                <a:spcPct val="100000"/>
              </a:lnSpc>
              <a:spcBef>
                <a:spcPts val="0"/>
              </a:spcBef>
              <a:spcAft>
                <a:spcPts val="0"/>
              </a:spcAft>
              <a:buNone/>
            </a:pPr>
            <a:r>
              <a:rPr b="1" i="1" lang="fr">
                <a:latin typeface="Calibri"/>
                <a:ea typeface="Calibri"/>
                <a:cs typeface="Calibri"/>
                <a:sym typeface="Calibri"/>
              </a:rPr>
              <a:t>Mootez Dakhlaoui</a:t>
            </a:r>
            <a:endParaRPr b="1" i="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406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Complexity of the model</a:t>
            </a:r>
            <a:endParaRPr/>
          </a:p>
        </p:txBody>
      </p:sp>
      <p:pic>
        <p:nvPicPr>
          <p:cNvPr id="190" name="Google Shape;190;p22"/>
          <p:cNvPicPr preferRelativeResize="0"/>
          <p:nvPr/>
        </p:nvPicPr>
        <p:blipFill>
          <a:blip r:embed="rId3">
            <a:alphaModFix/>
          </a:blip>
          <a:stretch>
            <a:fillRect/>
          </a:stretch>
        </p:blipFill>
        <p:spPr>
          <a:xfrm>
            <a:off x="3381475" y="1805775"/>
            <a:ext cx="5630226" cy="2594000"/>
          </a:xfrm>
          <a:prstGeom prst="rect">
            <a:avLst/>
          </a:prstGeom>
          <a:noFill/>
          <a:ln>
            <a:noFill/>
          </a:ln>
        </p:spPr>
      </p:pic>
      <p:sp>
        <p:nvSpPr>
          <p:cNvPr id="191" name="Google Shape;191;p22"/>
          <p:cNvSpPr txBox="1"/>
          <p:nvPr/>
        </p:nvSpPr>
        <p:spPr>
          <a:xfrm>
            <a:off x="348675" y="2105125"/>
            <a:ext cx="32703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K: Low dimension Space</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m: number of hashtables</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M: Total of number of chains</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D: depth of each chain</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L: Size hashtable</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fr" sz="1600">
                <a:latin typeface="Calibri"/>
                <a:ea typeface="Calibri"/>
                <a:cs typeface="Calibri"/>
                <a:sym typeface="Calibri"/>
              </a:rPr>
              <a:t>N: Evolving number of points</a:t>
            </a:r>
            <a:endParaRPr b="1"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087350" y="1746100"/>
            <a:ext cx="7160700" cy="164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sz="5000"/>
              <a:t>III. </a:t>
            </a:r>
            <a:r>
              <a:rPr lang="fr" sz="5000"/>
              <a:t>Randomized Subspace Hashing : </a:t>
            </a:r>
            <a:r>
              <a:rPr b="1" lang="fr" sz="5000"/>
              <a:t>RS-Hash</a:t>
            </a:r>
            <a:r>
              <a:rPr lang="f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Presentation of the algorithm</a:t>
            </a:r>
            <a:endParaRPr b="1"/>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fr"/>
              <a:t>An unsupervised learning method.</a:t>
            </a:r>
            <a:endParaRPr/>
          </a:p>
          <a:p>
            <a:pPr indent="-311150" lvl="0" marL="457200" rtl="0" algn="l">
              <a:lnSpc>
                <a:spcPct val="150000"/>
              </a:lnSpc>
              <a:spcBef>
                <a:spcPts val="0"/>
              </a:spcBef>
              <a:spcAft>
                <a:spcPts val="0"/>
              </a:spcAft>
              <a:buSzPts val="1300"/>
              <a:buChar char="●"/>
            </a:pPr>
            <a:r>
              <a:rPr lang="fr"/>
              <a:t>An algorithm for outlier detection that helps solve the problems faced by conventional outlier detection methods (such as distance-based methods) .</a:t>
            </a:r>
            <a:endParaRPr/>
          </a:p>
          <a:p>
            <a:pPr indent="-311150" lvl="0" marL="457200" rtl="0" algn="l">
              <a:lnSpc>
                <a:spcPct val="150000"/>
              </a:lnSpc>
              <a:spcBef>
                <a:spcPts val="0"/>
              </a:spcBef>
              <a:spcAft>
                <a:spcPts val="0"/>
              </a:spcAft>
              <a:buSzPts val="1300"/>
              <a:buChar char="●"/>
            </a:pPr>
            <a:r>
              <a:rPr lang="fr"/>
              <a:t>It relies on randomized hashing which results in a linear complexity with size of the dataset.</a:t>
            </a:r>
            <a:endParaRPr/>
          </a:p>
          <a:p>
            <a:pPr indent="0" lvl="0" marL="457200" rtl="0" algn="l">
              <a:spcBef>
                <a:spcPts val="1200"/>
              </a:spcBef>
              <a:spcAft>
                <a:spcPts val="1200"/>
              </a:spcAft>
              <a:buNone/>
            </a:pPr>
            <a:r>
              <a:rPr lang="fr"/>
              <a:t>     It offers a better complexity, is faster and more robust than a lot of outlier detectors and is very accurate.</a:t>
            </a:r>
            <a:endParaRPr/>
          </a:p>
        </p:txBody>
      </p:sp>
      <p:sp>
        <p:nvSpPr>
          <p:cNvPr id="203" name="Google Shape;203;p24"/>
          <p:cNvSpPr/>
          <p:nvPr/>
        </p:nvSpPr>
        <p:spPr>
          <a:xfrm>
            <a:off x="1080200" y="3455225"/>
            <a:ext cx="372000" cy="18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466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H</a:t>
            </a:r>
            <a:r>
              <a:rPr lang="fr"/>
              <a:t>ow the algorithm works</a:t>
            </a:r>
            <a:endParaRPr/>
          </a:p>
        </p:txBody>
      </p:sp>
      <p:pic>
        <p:nvPicPr>
          <p:cNvPr id="209" name="Google Shape;209;p25"/>
          <p:cNvPicPr preferRelativeResize="0"/>
          <p:nvPr/>
        </p:nvPicPr>
        <p:blipFill>
          <a:blip r:embed="rId3">
            <a:alphaModFix/>
          </a:blip>
          <a:stretch>
            <a:fillRect/>
          </a:stretch>
        </p:blipFill>
        <p:spPr>
          <a:xfrm>
            <a:off x="3719925" y="1230075"/>
            <a:ext cx="5122026" cy="3417650"/>
          </a:xfrm>
          <a:prstGeom prst="rect">
            <a:avLst/>
          </a:prstGeom>
          <a:noFill/>
          <a:ln>
            <a:noFill/>
          </a:ln>
        </p:spPr>
      </p:pic>
      <p:sp>
        <p:nvSpPr>
          <p:cNvPr id="210" name="Google Shape;210;p25"/>
          <p:cNvSpPr txBox="1"/>
          <p:nvPr/>
        </p:nvSpPr>
        <p:spPr>
          <a:xfrm>
            <a:off x="500750" y="2181875"/>
            <a:ext cx="3011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u="sng">
                <a:latin typeface="Calibri"/>
                <a:ea typeface="Calibri"/>
                <a:cs typeface="Calibri"/>
                <a:sym typeface="Calibri"/>
              </a:rPr>
              <a:t>Part 1 :</a:t>
            </a:r>
            <a:endParaRPr b="1" i="1" u="sng">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The approach is ensemble-centric. It uses several </a:t>
            </a:r>
            <a:r>
              <a:rPr lang="fr">
                <a:latin typeface="Calibri"/>
                <a:ea typeface="Calibri"/>
                <a:cs typeface="Calibri"/>
                <a:sym typeface="Calibri"/>
              </a:rPr>
              <a:t>independent</a:t>
            </a:r>
            <a:r>
              <a:rPr lang="fr">
                <a:latin typeface="Calibri"/>
                <a:ea typeface="Calibri"/>
                <a:cs typeface="Calibri"/>
                <a:sym typeface="Calibri"/>
              </a:rPr>
              <a:t> executions of a base outlier detector over subsets of the data (Bagging).</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The final score of a data point is averaged from the different scores of the different executions.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4127675" y="622375"/>
            <a:ext cx="4714276" cy="4034676"/>
          </a:xfrm>
          <a:prstGeom prst="rect">
            <a:avLst/>
          </a:prstGeom>
          <a:noFill/>
          <a:ln>
            <a:noFill/>
          </a:ln>
        </p:spPr>
      </p:pic>
      <p:sp>
        <p:nvSpPr>
          <p:cNvPr id="216" name="Google Shape;216;p26"/>
          <p:cNvSpPr txBox="1"/>
          <p:nvPr/>
        </p:nvSpPr>
        <p:spPr>
          <a:xfrm>
            <a:off x="751125" y="1552350"/>
            <a:ext cx="320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u="sng">
                <a:latin typeface="Calibri"/>
                <a:ea typeface="Calibri"/>
                <a:cs typeface="Calibri"/>
                <a:sym typeface="Calibri"/>
              </a:rPr>
              <a:t>Part 2 :</a:t>
            </a:r>
            <a:endParaRPr b="1" i="1" u="sng">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The algorithm uses hash tables and hash maps to transform the data points. Hash tables are defined by keys and values and the hash maps  let us use flexible keys instead of the regular indices of an array.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This is what reduces the complexity.</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740450" y="2921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Parameters and complexity of the method</a:t>
            </a:r>
            <a:endParaRPr/>
          </a:p>
        </p:txBody>
      </p:sp>
      <p:sp>
        <p:nvSpPr>
          <p:cNvPr id="222" name="Google Shape;222;p27"/>
          <p:cNvSpPr txBox="1"/>
          <p:nvPr>
            <p:ph idx="1" type="body"/>
          </p:nvPr>
        </p:nvSpPr>
        <p:spPr>
          <a:xfrm>
            <a:off x="819150" y="1246750"/>
            <a:ext cx="7505700" cy="186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fr"/>
              <a:t>n : </a:t>
            </a:r>
            <a:r>
              <a:rPr lang="fr"/>
              <a:t>number of the data points.</a:t>
            </a:r>
            <a:endParaRPr/>
          </a:p>
          <a:p>
            <a:pPr indent="-311150" lvl="0" marL="457200" rtl="0" algn="l">
              <a:spcBef>
                <a:spcPts val="0"/>
              </a:spcBef>
              <a:spcAft>
                <a:spcPts val="0"/>
              </a:spcAft>
              <a:buSzPts val="1300"/>
              <a:buChar char="●"/>
            </a:pPr>
            <a:r>
              <a:rPr b="1" lang="fr"/>
              <a:t>d :</a:t>
            </a:r>
            <a:r>
              <a:rPr lang="fr"/>
              <a:t> dimensions of the dataset.</a:t>
            </a:r>
            <a:endParaRPr/>
          </a:p>
          <a:p>
            <a:pPr indent="-311150" lvl="0" marL="457200" rtl="0" algn="l">
              <a:spcBef>
                <a:spcPts val="0"/>
              </a:spcBef>
              <a:spcAft>
                <a:spcPts val="0"/>
              </a:spcAft>
              <a:buSzPts val="1300"/>
              <a:buChar char="●"/>
            </a:pPr>
            <a:r>
              <a:rPr b="1" lang="fr"/>
              <a:t>s :</a:t>
            </a:r>
            <a:r>
              <a:rPr lang="fr"/>
              <a:t> size of a data sample (constant).</a:t>
            </a:r>
            <a:endParaRPr b="1"/>
          </a:p>
          <a:p>
            <a:pPr indent="-311150" lvl="0" marL="457200" rtl="0" algn="l">
              <a:spcBef>
                <a:spcPts val="0"/>
              </a:spcBef>
              <a:spcAft>
                <a:spcPts val="0"/>
              </a:spcAft>
              <a:buSzPts val="1300"/>
              <a:buChar char="●"/>
            </a:pPr>
            <a:r>
              <a:rPr b="1" lang="fr"/>
              <a:t>m :</a:t>
            </a:r>
            <a:r>
              <a:rPr lang="fr"/>
              <a:t> number of components/executions.</a:t>
            </a:r>
            <a:endParaRPr/>
          </a:p>
          <a:p>
            <a:pPr indent="-311150" lvl="0" marL="457200" rtl="0" algn="l">
              <a:spcBef>
                <a:spcPts val="0"/>
              </a:spcBef>
              <a:spcAft>
                <a:spcPts val="0"/>
              </a:spcAft>
              <a:buSzPts val="1300"/>
              <a:buChar char="●"/>
            </a:pPr>
            <a:r>
              <a:rPr b="1" lang="fr"/>
              <a:t>r :</a:t>
            </a:r>
            <a:r>
              <a:rPr lang="fr"/>
              <a:t> a random integer used to select dimensions from the dataset and construct a set V of dimensions.</a:t>
            </a:r>
            <a:endParaRPr/>
          </a:p>
          <a:p>
            <a:pPr indent="-311150" lvl="0" marL="457200" rtl="0" algn="l">
              <a:spcBef>
                <a:spcPts val="0"/>
              </a:spcBef>
              <a:spcAft>
                <a:spcPts val="0"/>
              </a:spcAft>
              <a:buSzPts val="1300"/>
              <a:buChar char="●"/>
            </a:pPr>
            <a:r>
              <a:rPr b="1" lang="fr"/>
              <a:t>w :</a:t>
            </a:r>
            <a:r>
              <a:rPr lang="fr"/>
              <a:t> number of </a:t>
            </a:r>
            <a:r>
              <a:rPr lang="fr"/>
              <a:t>pairwise</a:t>
            </a:r>
            <a:r>
              <a:rPr lang="fr"/>
              <a:t> independent hash tables.</a:t>
            </a:r>
            <a:endParaRPr/>
          </a:p>
        </p:txBody>
      </p:sp>
      <p:cxnSp>
        <p:nvCxnSpPr>
          <p:cNvPr id="223" name="Google Shape;223;p27"/>
          <p:cNvCxnSpPr/>
          <p:nvPr/>
        </p:nvCxnSpPr>
        <p:spPr>
          <a:xfrm flipH="1" rot="10800000">
            <a:off x="819150" y="3791500"/>
            <a:ext cx="870000" cy="3261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7"/>
          <p:cNvCxnSpPr/>
          <p:nvPr/>
        </p:nvCxnSpPr>
        <p:spPr>
          <a:xfrm>
            <a:off x="819150" y="4117750"/>
            <a:ext cx="848400" cy="3534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7"/>
          <p:cNvSpPr txBox="1"/>
          <p:nvPr/>
        </p:nvSpPr>
        <p:spPr>
          <a:xfrm>
            <a:off x="1771225" y="3551800"/>
            <a:ext cx="531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Training phase : for each component, we have a complexity of O(s) with s constant.</a:t>
            </a:r>
            <a:endParaRPr>
              <a:latin typeface="Calibri"/>
              <a:ea typeface="Calibri"/>
              <a:cs typeface="Calibri"/>
              <a:sym typeface="Calibri"/>
            </a:endParaRPr>
          </a:p>
        </p:txBody>
      </p:sp>
      <p:sp>
        <p:nvSpPr>
          <p:cNvPr id="226" name="Google Shape;226;p27"/>
          <p:cNvSpPr txBox="1"/>
          <p:nvPr/>
        </p:nvSpPr>
        <p:spPr>
          <a:xfrm>
            <a:off x="1771225" y="4262900"/>
            <a:ext cx="37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Testing phase : overall complexity of O(n).</a:t>
            </a:r>
            <a:endParaRPr>
              <a:latin typeface="Calibri"/>
              <a:ea typeface="Calibri"/>
              <a:cs typeface="Calibri"/>
              <a:sym typeface="Calibri"/>
            </a:endParaRPr>
          </a:p>
        </p:txBody>
      </p:sp>
      <p:sp>
        <p:nvSpPr>
          <p:cNvPr id="227" name="Google Shape;227;p27"/>
          <p:cNvSpPr txBox="1"/>
          <p:nvPr/>
        </p:nvSpPr>
        <p:spPr>
          <a:xfrm>
            <a:off x="758300" y="987200"/>
            <a:ext cx="186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1600">
                <a:solidFill>
                  <a:srgbClr val="6FA8DC"/>
                </a:solidFill>
                <a:latin typeface="Calibri"/>
                <a:ea typeface="Calibri"/>
                <a:cs typeface="Calibri"/>
                <a:sym typeface="Calibri"/>
              </a:rPr>
              <a:t>Parameters : </a:t>
            </a:r>
            <a:endParaRPr b="1" i="1" sz="1600">
              <a:solidFill>
                <a:srgbClr val="6FA8DC"/>
              </a:solidFill>
              <a:latin typeface="Calibri"/>
              <a:ea typeface="Calibri"/>
              <a:cs typeface="Calibri"/>
              <a:sym typeface="Calibri"/>
            </a:endParaRPr>
          </a:p>
        </p:txBody>
      </p:sp>
      <p:sp>
        <p:nvSpPr>
          <p:cNvPr id="228" name="Google Shape;228;p27"/>
          <p:cNvSpPr txBox="1"/>
          <p:nvPr/>
        </p:nvSpPr>
        <p:spPr>
          <a:xfrm>
            <a:off x="819150" y="3071100"/>
            <a:ext cx="186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1600">
                <a:solidFill>
                  <a:srgbClr val="6FA8DC"/>
                </a:solidFill>
                <a:latin typeface="Calibri"/>
                <a:ea typeface="Calibri"/>
                <a:cs typeface="Calibri"/>
                <a:sym typeface="Calibri"/>
              </a:rPr>
              <a:t>Complexity</a:t>
            </a:r>
            <a:r>
              <a:rPr b="1" i="1" lang="fr" sz="1600">
                <a:solidFill>
                  <a:srgbClr val="6FA8DC"/>
                </a:solidFill>
                <a:latin typeface="Calibri"/>
                <a:ea typeface="Calibri"/>
                <a:cs typeface="Calibri"/>
                <a:sym typeface="Calibri"/>
              </a:rPr>
              <a:t> : </a:t>
            </a:r>
            <a:endParaRPr b="1" i="1" sz="1600">
              <a:solidFill>
                <a:srgbClr val="6FA8DC"/>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385850" y="1881900"/>
            <a:ext cx="6372300" cy="137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5300"/>
              <a:t>Conclusion</a:t>
            </a:r>
            <a:endParaRPr sz="5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360800" y="388000"/>
            <a:ext cx="6422400" cy="7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Test of ORTO model / Hoeffding Tree</a:t>
            </a:r>
            <a:endParaRPr/>
          </a:p>
        </p:txBody>
      </p:sp>
      <p:pic>
        <p:nvPicPr>
          <p:cNvPr id="239" name="Google Shape;239;p29"/>
          <p:cNvPicPr preferRelativeResize="0"/>
          <p:nvPr/>
        </p:nvPicPr>
        <p:blipFill>
          <a:blip r:embed="rId3">
            <a:alphaModFix/>
          </a:blip>
          <a:stretch>
            <a:fillRect/>
          </a:stretch>
        </p:blipFill>
        <p:spPr>
          <a:xfrm>
            <a:off x="4612925" y="1166525"/>
            <a:ext cx="1628775" cy="1666875"/>
          </a:xfrm>
          <a:prstGeom prst="rect">
            <a:avLst/>
          </a:prstGeom>
          <a:noFill/>
          <a:ln>
            <a:noFill/>
          </a:ln>
        </p:spPr>
      </p:pic>
      <p:pic>
        <p:nvPicPr>
          <p:cNvPr id="240" name="Google Shape;240;p29"/>
          <p:cNvPicPr preferRelativeResize="0"/>
          <p:nvPr/>
        </p:nvPicPr>
        <p:blipFill>
          <a:blip r:embed="rId4">
            <a:alphaModFix/>
          </a:blip>
          <a:stretch>
            <a:fillRect/>
          </a:stretch>
        </p:blipFill>
        <p:spPr>
          <a:xfrm>
            <a:off x="1868450" y="1161763"/>
            <a:ext cx="1800225" cy="1676400"/>
          </a:xfrm>
          <a:prstGeom prst="rect">
            <a:avLst/>
          </a:prstGeom>
          <a:noFill/>
          <a:ln>
            <a:noFill/>
          </a:ln>
        </p:spPr>
      </p:pic>
      <p:sp>
        <p:nvSpPr>
          <p:cNvPr id="241" name="Google Shape;241;p29"/>
          <p:cNvSpPr txBox="1"/>
          <p:nvPr/>
        </p:nvSpPr>
        <p:spPr>
          <a:xfrm>
            <a:off x="1759500" y="2826350"/>
            <a:ext cx="2010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Calibri"/>
                <a:ea typeface="Calibri"/>
                <a:cs typeface="Calibri"/>
                <a:sym typeface="Calibri"/>
              </a:rPr>
              <a:t>Results of the Hoeffding tree algorithm</a:t>
            </a:r>
            <a:endParaRPr>
              <a:latin typeface="Calibri"/>
              <a:ea typeface="Calibri"/>
              <a:cs typeface="Calibri"/>
              <a:sym typeface="Calibri"/>
            </a:endParaRPr>
          </a:p>
        </p:txBody>
      </p:sp>
      <p:sp>
        <p:nvSpPr>
          <p:cNvPr id="242" name="Google Shape;242;p29"/>
          <p:cNvSpPr txBox="1"/>
          <p:nvPr/>
        </p:nvSpPr>
        <p:spPr>
          <a:xfrm>
            <a:off x="4460525" y="2882325"/>
            <a:ext cx="22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Results of ORTO algorithm</a:t>
            </a:r>
            <a:endParaRPr>
              <a:latin typeface="Calibri"/>
              <a:ea typeface="Calibri"/>
              <a:cs typeface="Calibri"/>
              <a:sym typeface="Calibri"/>
            </a:endParaRPr>
          </a:p>
        </p:txBody>
      </p:sp>
      <p:sp>
        <p:nvSpPr>
          <p:cNvPr id="243" name="Google Shape;243;p29"/>
          <p:cNvSpPr txBox="1"/>
          <p:nvPr/>
        </p:nvSpPr>
        <p:spPr>
          <a:xfrm>
            <a:off x="708975" y="3441950"/>
            <a:ext cx="437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We see that the ORTO model outperforms the Hoeffding tree regression model.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Added to this the results confirm what is mentioned in the article: Options are more significant close to the root. (The reduction is very high in the first MAE values)  </a:t>
            </a:r>
            <a:endParaRPr>
              <a:latin typeface="Calibri"/>
              <a:ea typeface="Calibri"/>
              <a:cs typeface="Calibri"/>
              <a:sym typeface="Calibri"/>
            </a:endParaRPr>
          </a:p>
        </p:txBody>
      </p:sp>
      <p:pic>
        <p:nvPicPr>
          <p:cNvPr id="244" name="Google Shape;244;p29"/>
          <p:cNvPicPr preferRelativeResize="0"/>
          <p:nvPr/>
        </p:nvPicPr>
        <p:blipFill>
          <a:blip r:embed="rId5">
            <a:alphaModFix/>
          </a:blip>
          <a:stretch>
            <a:fillRect/>
          </a:stretch>
        </p:blipFill>
        <p:spPr>
          <a:xfrm>
            <a:off x="5017750" y="3504425"/>
            <a:ext cx="3751425" cy="9774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63" y="2813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 Xtreme : </a:t>
            </a:r>
            <a:r>
              <a:rPr lang="fr"/>
              <a:t>Performance</a:t>
            </a:r>
            <a:r>
              <a:rPr lang="fr"/>
              <a:t> of the model when changing parameters</a:t>
            </a:r>
            <a:endParaRPr/>
          </a:p>
        </p:txBody>
      </p:sp>
      <p:pic>
        <p:nvPicPr>
          <p:cNvPr id="250" name="Google Shape;250;p30"/>
          <p:cNvPicPr preferRelativeResize="0"/>
          <p:nvPr/>
        </p:nvPicPr>
        <p:blipFill>
          <a:blip r:embed="rId3">
            <a:alphaModFix/>
          </a:blip>
          <a:stretch>
            <a:fillRect/>
          </a:stretch>
        </p:blipFill>
        <p:spPr>
          <a:xfrm>
            <a:off x="185187" y="4468329"/>
            <a:ext cx="8329627" cy="634796"/>
          </a:xfrm>
          <a:prstGeom prst="rect">
            <a:avLst/>
          </a:prstGeom>
          <a:noFill/>
          <a:ln>
            <a:noFill/>
          </a:ln>
        </p:spPr>
      </p:pic>
      <p:pic>
        <p:nvPicPr>
          <p:cNvPr id="251" name="Google Shape;251;p30"/>
          <p:cNvPicPr preferRelativeResize="0"/>
          <p:nvPr/>
        </p:nvPicPr>
        <p:blipFill>
          <a:blip r:embed="rId4">
            <a:alphaModFix/>
          </a:blip>
          <a:stretch>
            <a:fillRect/>
          </a:stretch>
        </p:blipFill>
        <p:spPr>
          <a:xfrm>
            <a:off x="655822" y="1235951"/>
            <a:ext cx="2212225" cy="1728825"/>
          </a:xfrm>
          <a:prstGeom prst="rect">
            <a:avLst/>
          </a:prstGeom>
          <a:noFill/>
          <a:ln>
            <a:noFill/>
          </a:ln>
        </p:spPr>
      </p:pic>
      <p:pic>
        <p:nvPicPr>
          <p:cNvPr id="252" name="Google Shape;252;p30"/>
          <p:cNvPicPr preferRelativeResize="0"/>
          <p:nvPr/>
        </p:nvPicPr>
        <p:blipFill>
          <a:blip r:embed="rId5">
            <a:alphaModFix/>
          </a:blip>
          <a:stretch>
            <a:fillRect/>
          </a:stretch>
        </p:blipFill>
        <p:spPr>
          <a:xfrm>
            <a:off x="3509000" y="1263438"/>
            <a:ext cx="2126024" cy="1586850"/>
          </a:xfrm>
          <a:prstGeom prst="rect">
            <a:avLst/>
          </a:prstGeom>
          <a:noFill/>
          <a:ln>
            <a:noFill/>
          </a:ln>
        </p:spPr>
      </p:pic>
      <p:pic>
        <p:nvPicPr>
          <p:cNvPr id="253" name="Google Shape;253;p30"/>
          <p:cNvPicPr preferRelativeResize="0"/>
          <p:nvPr/>
        </p:nvPicPr>
        <p:blipFill>
          <a:blip r:embed="rId6">
            <a:alphaModFix/>
          </a:blip>
          <a:stretch>
            <a:fillRect/>
          </a:stretch>
        </p:blipFill>
        <p:spPr>
          <a:xfrm>
            <a:off x="6547750" y="1302150"/>
            <a:ext cx="2126050" cy="1527450"/>
          </a:xfrm>
          <a:prstGeom prst="rect">
            <a:avLst/>
          </a:prstGeom>
          <a:noFill/>
          <a:ln>
            <a:noFill/>
          </a:ln>
        </p:spPr>
      </p:pic>
      <p:pic>
        <p:nvPicPr>
          <p:cNvPr id="254" name="Google Shape;254;p30"/>
          <p:cNvPicPr preferRelativeResize="0"/>
          <p:nvPr/>
        </p:nvPicPr>
        <p:blipFill>
          <a:blip r:embed="rId7">
            <a:alphaModFix/>
          </a:blip>
          <a:stretch>
            <a:fillRect/>
          </a:stretch>
        </p:blipFill>
        <p:spPr>
          <a:xfrm>
            <a:off x="819187" y="2924303"/>
            <a:ext cx="2126025" cy="1553860"/>
          </a:xfrm>
          <a:prstGeom prst="rect">
            <a:avLst/>
          </a:prstGeom>
          <a:noFill/>
          <a:ln>
            <a:noFill/>
          </a:ln>
        </p:spPr>
      </p:pic>
      <p:pic>
        <p:nvPicPr>
          <p:cNvPr id="255" name="Google Shape;255;p30"/>
          <p:cNvPicPr preferRelativeResize="0"/>
          <p:nvPr/>
        </p:nvPicPr>
        <p:blipFill>
          <a:blip r:embed="rId8">
            <a:alphaModFix/>
          </a:blip>
          <a:stretch>
            <a:fillRect/>
          </a:stretch>
        </p:blipFill>
        <p:spPr>
          <a:xfrm>
            <a:off x="3464050" y="2834123"/>
            <a:ext cx="2212225" cy="1644552"/>
          </a:xfrm>
          <a:prstGeom prst="rect">
            <a:avLst/>
          </a:prstGeom>
          <a:noFill/>
          <a:ln>
            <a:noFill/>
          </a:ln>
        </p:spPr>
      </p:pic>
      <p:pic>
        <p:nvPicPr>
          <p:cNvPr id="256" name="Google Shape;256;p30"/>
          <p:cNvPicPr preferRelativeResize="0"/>
          <p:nvPr/>
        </p:nvPicPr>
        <p:blipFill>
          <a:blip r:embed="rId9">
            <a:alphaModFix/>
          </a:blip>
          <a:stretch>
            <a:fillRect/>
          </a:stretch>
        </p:blipFill>
        <p:spPr>
          <a:xfrm>
            <a:off x="6524625" y="2869963"/>
            <a:ext cx="2212225" cy="15983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229379" y="1744671"/>
            <a:ext cx="6366900" cy="2539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4844"/>
              <a:t>Outline</a:t>
            </a:r>
            <a:endParaRPr sz="4844"/>
          </a:p>
          <a:p>
            <a:pPr indent="0" lvl="0" marL="0" rtl="0" algn="l">
              <a:spcBef>
                <a:spcPts val="0"/>
              </a:spcBef>
              <a:spcAft>
                <a:spcPts val="0"/>
              </a:spcAft>
              <a:buNone/>
            </a:pPr>
            <a:r>
              <a:t/>
            </a:r>
            <a:endParaRPr sz="2900">
              <a:solidFill>
                <a:schemeClr val="dk2"/>
              </a:solidFill>
            </a:endParaRPr>
          </a:p>
          <a:p>
            <a:pPr indent="-328294" lvl="0" marL="457200" rtl="0" algn="l">
              <a:lnSpc>
                <a:spcPct val="150000"/>
              </a:lnSpc>
              <a:spcBef>
                <a:spcPts val="0"/>
              </a:spcBef>
              <a:spcAft>
                <a:spcPts val="0"/>
              </a:spcAft>
              <a:buClr>
                <a:schemeClr val="dk2"/>
              </a:buClr>
              <a:buSzPct val="100000"/>
              <a:buFont typeface="Calibri"/>
              <a:buAutoNum type="romanUcPeriod"/>
            </a:pPr>
            <a:r>
              <a:rPr lang="fr" sz="1744">
                <a:solidFill>
                  <a:schemeClr val="dk2"/>
                </a:solidFill>
                <a:latin typeface="Calibri"/>
                <a:ea typeface="Calibri"/>
                <a:cs typeface="Calibri"/>
                <a:sym typeface="Calibri"/>
              </a:rPr>
              <a:t>On-line regression trees with options</a:t>
            </a:r>
            <a:endParaRPr sz="1744">
              <a:solidFill>
                <a:schemeClr val="dk2"/>
              </a:solidFill>
              <a:latin typeface="Calibri"/>
              <a:ea typeface="Calibri"/>
              <a:cs typeface="Calibri"/>
              <a:sym typeface="Calibri"/>
            </a:endParaRPr>
          </a:p>
          <a:p>
            <a:pPr indent="-328294" lvl="0" marL="457200" rtl="0" algn="l">
              <a:lnSpc>
                <a:spcPct val="150000"/>
              </a:lnSpc>
              <a:spcBef>
                <a:spcPts val="0"/>
              </a:spcBef>
              <a:spcAft>
                <a:spcPts val="0"/>
              </a:spcAft>
              <a:buClr>
                <a:schemeClr val="dk2"/>
              </a:buClr>
              <a:buSzPct val="100000"/>
              <a:buFont typeface="Calibri"/>
              <a:buAutoNum type="romanUcPeriod"/>
            </a:pPr>
            <a:r>
              <a:rPr lang="fr" sz="1744">
                <a:solidFill>
                  <a:schemeClr val="dk2"/>
                </a:solidFill>
                <a:latin typeface="Calibri"/>
                <a:ea typeface="Calibri"/>
                <a:cs typeface="Calibri"/>
                <a:sym typeface="Calibri"/>
              </a:rPr>
              <a:t>The xStream outlier detector</a:t>
            </a:r>
            <a:endParaRPr sz="1744">
              <a:solidFill>
                <a:schemeClr val="dk2"/>
              </a:solidFill>
              <a:latin typeface="Calibri"/>
              <a:ea typeface="Calibri"/>
              <a:cs typeface="Calibri"/>
              <a:sym typeface="Calibri"/>
            </a:endParaRPr>
          </a:p>
          <a:p>
            <a:pPr indent="-328294" lvl="0" marL="457200" rtl="0" algn="l">
              <a:lnSpc>
                <a:spcPct val="150000"/>
              </a:lnSpc>
              <a:spcBef>
                <a:spcPts val="0"/>
              </a:spcBef>
              <a:spcAft>
                <a:spcPts val="0"/>
              </a:spcAft>
              <a:buClr>
                <a:schemeClr val="dk2"/>
              </a:buClr>
              <a:buSzPct val="100000"/>
              <a:buFont typeface="Calibri"/>
              <a:buAutoNum type="romanUcPeriod"/>
            </a:pPr>
            <a:r>
              <a:rPr lang="fr" sz="1744">
                <a:solidFill>
                  <a:schemeClr val="dk2"/>
                </a:solidFill>
                <a:latin typeface="Calibri"/>
                <a:ea typeface="Calibri"/>
                <a:cs typeface="Calibri"/>
                <a:sym typeface="Calibri"/>
              </a:rPr>
              <a:t>Randomized Subspace Hashing</a:t>
            </a:r>
            <a:endParaRPr sz="1744">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457200" rtl="0" algn="l">
              <a:spcBef>
                <a:spcPts val="1200"/>
              </a:spcBef>
              <a:spcAft>
                <a:spcPts val="0"/>
              </a:spcAft>
              <a:buNone/>
            </a:pPr>
            <a:r>
              <a:t/>
            </a:r>
            <a:endParaRPr sz="5000">
              <a:solidFill>
                <a:schemeClr val="dk2"/>
              </a:solidFill>
            </a:endParaRPr>
          </a:p>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385850" y="1820200"/>
            <a:ext cx="6372300" cy="1379700"/>
          </a:xfrm>
          <a:prstGeom prst="rect">
            <a:avLst/>
          </a:prstGeom>
        </p:spPr>
        <p:txBody>
          <a:bodyPr anchorCtr="0" anchor="ctr" bIns="91425" lIns="91425" spcFirstLastPara="1" rIns="91425" wrap="square" tIns="91425">
            <a:noAutofit/>
          </a:bodyPr>
          <a:lstStyle/>
          <a:p>
            <a:pPr indent="-546100" lvl="0" marL="457200" rtl="0" algn="ctr">
              <a:spcBef>
                <a:spcPts val="0"/>
              </a:spcBef>
              <a:spcAft>
                <a:spcPts val="0"/>
              </a:spcAft>
              <a:buSzPts val="5000"/>
              <a:buAutoNum type="romanUcPeriod"/>
            </a:pPr>
            <a:r>
              <a:rPr lang="fr" sz="5000"/>
              <a:t>On-line regression trees with options</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2765075" y="374100"/>
            <a:ext cx="3393300" cy="72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Hoeffding Trees</a:t>
            </a:r>
            <a:endParaRPr/>
          </a:p>
        </p:txBody>
      </p:sp>
      <p:pic>
        <p:nvPicPr>
          <p:cNvPr id="146" name="Google Shape;146;p16"/>
          <p:cNvPicPr preferRelativeResize="0"/>
          <p:nvPr/>
        </p:nvPicPr>
        <p:blipFill>
          <a:blip r:embed="rId3">
            <a:alphaModFix/>
          </a:blip>
          <a:stretch>
            <a:fillRect/>
          </a:stretch>
        </p:blipFill>
        <p:spPr>
          <a:xfrm>
            <a:off x="1276113" y="2176925"/>
            <a:ext cx="6371220" cy="1252675"/>
          </a:xfrm>
          <a:prstGeom prst="rect">
            <a:avLst/>
          </a:prstGeom>
          <a:noFill/>
          <a:ln>
            <a:noFill/>
          </a:ln>
        </p:spPr>
      </p:pic>
      <p:sp>
        <p:nvSpPr>
          <p:cNvPr id="147" name="Google Shape;147;p16"/>
          <p:cNvSpPr txBox="1"/>
          <p:nvPr/>
        </p:nvSpPr>
        <p:spPr>
          <a:xfrm>
            <a:off x="609900" y="1745825"/>
            <a:ext cx="278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741B47"/>
                </a:solidFill>
                <a:latin typeface="Calibri"/>
                <a:ea typeface="Calibri"/>
                <a:cs typeface="Calibri"/>
                <a:sym typeface="Calibri"/>
              </a:rPr>
              <a:t>Hoeffding bound</a:t>
            </a:r>
            <a:endParaRPr b="1" sz="1600">
              <a:solidFill>
                <a:srgbClr val="741B47"/>
              </a:solidFill>
              <a:latin typeface="Calibri"/>
              <a:ea typeface="Calibri"/>
              <a:cs typeface="Calibri"/>
              <a:sym typeface="Calibri"/>
            </a:endParaRPr>
          </a:p>
        </p:txBody>
      </p:sp>
      <p:sp>
        <p:nvSpPr>
          <p:cNvPr id="148" name="Google Shape;148;p16"/>
          <p:cNvSpPr txBox="1"/>
          <p:nvPr/>
        </p:nvSpPr>
        <p:spPr>
          <a:xfrm>
            <a:off x="554550" y="3675100"/>
            <a:ext cx="803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Calibri"/>
                <a:ea typeface="Calibri"/>
                <a:cs typeface="Calibri"/>
                <a:sym typeface="Calibri"/>
              </a:rPr>
              <a:t>The random variable “r” represents the heuristic measure used to choose split attributes.</a:t>
            </a:r>
            <a:endParaRPr sz="1700">
              <a:latin typeface="Calibri"/>
              <a:ea typeface="Calibri"/>
              <a:cs typeface="Calibri"/>
              <a:sym typeface="Calibri"/>
            </a:endParaRPr>
          </a:p>
        </p:txBody>
      </p:sp>
      <p:sp>
        <p:nvSpPr>
          <p:cNvPr id="149" name="Google Shape;149;p16"/>
          <p:cNvSpPr txBox="1"/>
          <p:nvPr/>
        </p:nvSpPr>
        <p:spPr>
          <a:xfrm>
            <a:off x="609900" y="1037825"/>
            <a:ext cx="7924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Calibri"/>
                <a:ea typeface="Calibri"/>
                <a:cs typeface="Calibri"/>
                <a:sym typeface="Calibri"/>
              </a:rPr>
              <a:t>Hoeffding regression tree is an online regression tree model that uses Hoeffding bound as a “confidence criterion” for choosing the best split attribute.</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062200" y="388000"/>
            <a:ext cx="5019600" cy="72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ORTO: On-line regression</a:t>
            </a:r>
            <a:r>
              <a:rPr lang="fr"/>
              <a:t> Tree with Options</a:t>
            </a:r>
            <a:endParaRPr/>
          </a:p>
        </p:txBody>
      </p:sp>
      <p:pic>
        <p:nvPicPr>
          <p:cNvPr id="155" name="Google Shape;155;p17"/>
          <p:cNvPicPr preferRelativeResize="0"/>
          <p:nvPr/>
        </p:nvPicPr>
        <p:blipFill>
          <a:blip r:embed="rId3">
            <a:alphaModFix/>
          </a:blip>
          <a:stretch>
            <a:fillRect/>
          </a:stretch>
        </p:blipFill>
        <p:spPr>
          <a:xfrm>
            <a:off x="333125" y="1325600"/>
            <a:ext cx="3810000" cy="3600450"/>
          </a:xfrm>
          <a:prstGeom prst="rect">
            <a:avLst/>
          </a:prstGeom>
          <a:noFill/>
          <a:ln>
            <a:noFill/>
          </a:ln>
        </p:spPr>
      </p:pic>
      <p:sp>
        <p:nvSpPr>
          <p:cNvPr id="156" name="Google Shape;156;p17"/>
          <p:cNvSpPr txBox="1"/>
          <p:nvPr/>
        </p:nvSpPr>
        <p:spPr>
          <a:xfrm>
            <a:off x="4323325" y="1389875"/>
            <a:ext cx="3934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fr">
                <a:latin typeface="Calibri"/>
                <a:ea typeface="Calibri"/>
                <a:cs typeface="Calibri"/>
                <a:sym typeface="Calibri"/>
              </a:rPr>
              <a:t>The confidence criterion for selecting the best attribute is the ratio of the variance:</a:t>
            </a:r>
            <a:endParaRPr>
              <a:latin typeface="Calibri"/>
              <a:ea typeface="Calibri"/>
              <a:cs typeface="Calibri"/>
              <a:sym typeface="Calibri"/>
            </a:endParaRPr>
          </a:p>
          <a:p>
            <a:pPr indent="0" lvl="0" marL="457200" rtl="0" algn="l">
              <a:spcBef>
                <a:spcPts val="0"/>
              </a:spcBef>
              <a:spcAft>
                <a:spcPts val="0"/>
              </a:spcAft>
              <a:buNone/>
            </a:pPr>
            <a:r>
              <a:rPr lang="fr">
                <a:latin typeface="Calibri"/>
                <a:ea typeface="Calibri"/>
                <a:cs typeface="Calibri"/>
                <a:sym typeface="Calibri"/>
              </a:rPr>
              <a:t> r=VR(A2)/VR(A1), where Ai is the i-th best attribute for variance reduction.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t/>
            </a:r>
            <a:endParaRPr>
              <a:latin typeface="Calibri"/>
              <a:ea typeface="Calibri"/>
              <a:cs typeface="Calibri"/>
              <a:sym typeface="Calibri"/>
            </a:endParaRPr>
          </a:p>
        </p:txBody>
      </p:sp>
      <p:pic>
        <p:nvPicPr>
          <p:cNvPr id="157" name="Google Shape;157;p17"/>
          <p:cNvPicPr preferRelativeResize="0"/>
          <p:nvPr/>
        </p:nvPicPr>
        <p:blipFill>
          <a:blip r:embed="rId4">
            <a:alphaModFix/>
          </a:blip>
          <a:stretch>
            <a:fillRect/>
          </a:stretch>
        </p:blipFill>
        <p:spPr>
          <a:xfrm>
            <a:off x="4740375" y="2373425"/>
            <a:ext cx="3790950" cy="177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765075" y="374100"/>
            <a:ext cx="3393300" cy="72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ORTO Structure</a:t>
            </a:r>
            <a:endParaRPr/>
          </a:p>
        </p:txBody>
      </p:sp>
      <p:pic>
        <p:nvPicPr>
          <p:cNvPr id="163" name="Google Shape;163;p18"/>
          <p:cNvPicPr preferRelativeResize="0"/>
          <p:nvPr/>
        </p:nvPicPr>
        <p:blipFill>
          <a:blip r:embed="rId3">
            <a:alphaModFix/>
          </a:blip>
          <a:stretch>
            <a:fillRect/>
          </a:stretch>
        </p:blipFill>
        <p:spPr>
          <a:xfrm>
            <a:off x="2542225" y="964175"/>
            <a:ext cx="3839012" cy="373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75900" y="1881900"/>
            <a:ext cx="8992200" cy="1379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fr" sz="5000"/>
              <a:t>II. The xStream outlier detector</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529650" y="374100"/>
            <a:ext cx="2084700" cy="7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xStream </a:t>
            </a:r>
            <a:endParaRPr/>
          </a:p>
        </p:txBody>
      </p:sp>
      <p:pic>
        <p:nvPicPr>
          <p:cNvPr id="174" name="Google Shape;174;p20"/>
          <p:cNvPicPr preferRelativeResize="0"/>
          <p:nvPr/>
        </p:nvPicPr>
        <p:blipFill>
          <a:blip r:embed="rId3">
            <a:alphaModFix/>
          </a:blip>
          <a:stretch>
            <a:fillRect/>
          </a:stretch>
        </p:blipFill>
        <p:spPr>
          <a:xfrm>
            <a:off x="1042577" y="1103700"/>
            <a:ext cx="7058851" cy="304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353625" y="1703775"/>
            <a:ext cx="6033000" cy="27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t>• The method is built on the following components: </a:t>
            </a:r>
            <a:endParaRPr sz="1700"/>
          </a:p>
          <a:p>
            <a:pPr indent="0" lvl="0" marL="0" rtl="0" algn="l">
              <a:spcBef>
                <a:spcPts val="1200"/>
              </a:spcBef>
              <a:spcAft>
                <a:spcPts val="0"/>
              </a:spcAft>
              <a:buNone/>
            </a:pPr>
            <a:r>
              <a:rPr lang="fr" sz="1700"/>
              <a:t>1. StreamHash: subspace-selection and dimensionality reduction via sparse random projections </a:t>
            </a:r>
            <a:endParaRPr sz="1700"/>
          </a:p>
          <a:p>
            <a:pPr indent="0" lvl="0" marL="0" rtl="0" algn="l">
              <a:spcBef>
                <a:spcPts val="1200"/>
              </a:spcBef>
              <a:spcAft>
                <a:spcPts val="1200"/>
              </a:spcAft>
              <a:buNone/>
            </a:pPr>
            <a:r>
              <a:rPr lang="fr" sz="1700"/>
              <a:t>2. Half-Space Chains: an efficient ensemble to estimate density at multiple scales.</a:t>
            </a:r>
            <a:endParaRPr sz="1700"/>
          </a:p>
        </p:txBody>
      </p:sp>
      <p:pic>
        <p:nvPicPr>
          <p:cNvPr id="180" name="Google Shape;180;p21"/>
          <p:cNvPicPr preferRelativeResize="0"/>
          <p:nvPr/>
        </p:nvPicPr>
        <p:blipFill>
          <a:blip r:embed="rId3">
            <a:alphaModFix/>
          </a:blip>
          <a:stretch>
            <a:fillRect/>
          </a:stretch>
        </p:blipFill>
        <p:spPr>
          <a:xfrm>
            <a:off x="6335425" y="420300"/>
            <a:ext cx="2452576" cy="1750660"/>
          </a:xfrm>
          <a:prstGeom prst="rect">
            <a:avLst/>
          </a:prstGeom>
          <a:noFill/>
          <a:ln>
            <a:noFill/>
          </a:ln>
        </p:spPr>
      </p:pic>
      <p:pic>
        <p:nvPicPr>
          <p:cNvPr id="181" name="Google Shape;181;p21"/>
          <p:cNvPicPr preferRelativeResize="0"/>
          <p:nvPr/>
        </p:nvPicPr>
        <p:blipFill>
          <a:blip r:embed="rId4">
            <a:alphaModFix/>
          </a:blip>
          <a:stretch>
            <a:fillRect/>
          </a:stretch>
        </p:blipFill>
        <p:spPr>
          <a:xfrm>
            <a:off x="6424663" y="2571760"/>
            <a:ext cx="2452575" cy="1892342"/>
          </a:xfrm>
          <a:prstGeom prst="rect">
            <a:avLst/>
          </a:prstGeom>
          <a:noFill/>
          <a:ln>
            <a:noFill/>
          </a:ln>
        </p:spPr>
      </p:pic>
      <p:sp>
        <p:nvSpPr>
          <p:cNvPr id="182" name="Google Shape;182;p21"/>
          <p:cNvSpPr txBox="1"/>
          <p:nvPr/>
        </p:nvSpPr>
        <p:spPr>
          <a:xfrm>
            <a:off x="6547250" y="2271725"/>
            <a:ext cx="22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latin typeface="Calibri"/>
                <a:ea typeface="Calibri"/>
                <a:cs typeface="Calibri"/>
                <a:sym typeface="Calibri"/>
              </a:rPr>
              <a:t>Stream Hash</a:t>
            </a:r>
            <a:endParaRPr b="1">
              <a:latin typeface="Calibri"/>
              <a:ea typeface="Calibri"/>
              <a:cs typeface="Calibri"/>
              <a:sym typeface="Calibri"/>
            </a:endParaRPr>
          </a:p>
        </p:txBody>
      </p:sp>
      <p:sp>
        <p:nvSpPr>
          <p:cNvPr id="183" name="Google Shape;183;p21"/>
          <p:cNvSpPr txBox="1"/>
          <p:nvPr/>
        </p:nvSpPr>
        <p:spPr>
          <a:xfrm>
            <a:off x="6669825" y="4438875"/>
            <a:ext cx="22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latin typeface="Calibri"/>
                <a:ea typeface="Calibri"/>
                <a:cs typeface="Calibri"/>
                <a:sym typeface="Calibri"/>
              </a:rPr>
              <a:t>Half-Space-Chains</a:t>
            </a:r>
            <a:endParaRPr b="1">
              <a:latin typeface="Calibri"/>
              <a:ea typeface="Calibri"/>
              <a:cs typeface="Calibri"/>
              <a:sym typeface="Calibri"/>
            </a:endParaRPr>
          </a:p>
        </p:txBody>
      </p:sp>
      <p:sp>
        <p:nvSpPr>
          <p:cNvPr id="184" name="Google Shape;184;p21"/>
          <p:cNvSpPr txBox="1"/>
          <p:nvPr>
            <p:ph type="title"/>
          </p:nvPr>
        </p:nvSpPr>
        <p:spPr>
          <a:xfrm>
            <a:off x="574925" y="369275"/>
            <a:ext cx="7505700" cy="9546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fr"/>
              <a:t>Proposed Method:  xStream</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