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53"/>
  </p:notesMasterIdLst>
  <p:sldIdLst>
    <p:sldId id="391" r:id="rId3"/>
    <p:sldId id="365" r:id="rId4"/>
    <p:sldId id="366" r:id="rId5"/>
    <p:sldId id="299" r:id="rId6"/>
    <p:sldId id="367" r:id="rId7"/>
    <p:sldId id="300"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39" r:id="rId22"/>
    <p:sldId id="382" r:id="rId23"/>
    <p:sldId id="390" r:id="rId24"/>
    <p:sldId id="383" r:id="rId25"/>
    <p:sldId id="384" r:id="rId26"/>
    <p:sldId id="388" r:id="rId27"/>
    <p:sldId id="343" r:id="rId28"/>
    <p:sldId id="344" r:id="rId29"/>
    <p:sldId id="345" r:id="rId30"/>
    <p:sldId id="337" r:id="rId31"/>
    <p:sldId id="346" r:id="rId32"/>
    <p:sldId id="347" r:id="rId33"/>
    <p:sldId id="352" r:id="rId34"/>
    <p:sldId id="350" r:id="rId35"/>
    <p:sldId id="353" r:id="rId36"/>
    <p:sldId id="355" r:id="rId37"/>
    <p:sldId id="356" r:id="rId38"/>
    <p:sldId id="354" r:id="rId39"/>
    <p:sldId id="363" r:id="rId40"/>
    <p:sldId id="364" r:id="rId41"/>
    <p:sldId id="357" r:id="rId42"/>
    <p:sldId id="358" r:id="rId43"/>
    <p:sldId id="359" r:id="rId44"/>
    <p:sldId id="360" r:id="rId45"/>
    <p:sldId id="361" r:id="rId46"/>
    <p:sldId id="362" r:id="rId47"/>
    <p:sldId id="385" r:id="rId48"/>
    <p:sldId id="386" r:id="rId49"/>
    <p:sldId id="393" r:id="rId50"/>
    <p:sldId id="387" r:id="rId51"/>
    <p:sldId id="38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Ibrahim" initials="MI" lastIdx="1" clrIdx="0">
    <p:extLst>
      <p:ext uri="{19B8F6BF-5375-455C-9EA6-DF929625EA0E}">
        <p15:presenceInfo xmlns:p15="http://schemas.microsoft.com/office/powerpoint/2012/main" userId="9735b2aa6e076d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A4"/>
    <a:srgbClr val="FFFFFF"/>
    <a:srgbClr val="EEDDAA"/>
    <a:srgbClr val="0070C0"/>
    <a:srgbClr val="C94BB7"/>
    <a:srgbClr val="E098D6"/>
    <a:srgbClr val="FD73FD"/>
    <a:srgbClr val="F3F0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E0DB05F-949E-4092-9EB5-C59AE9B479FC}" type="datetimeFigureOut">
              <a:rPr lang="ar-EG" smtClean="0"/>
              <a:t>11/03/1444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C1770B8-DA6D-421D-B664-7797F5ACD494}" type="slidenum">
              <a:rPr lang="ar-EG" smtClean="0"/>
              <a:t>‹#›</a:t>
            </a:fld>
            <a:endParaRPr lang="ar-EG"/>
          </a:p>
        </p:txBody>
      </p:sp>
    </p:spTree>
    <p:extLst>
      <p:ext uri="{BB962C8B-B14F-4D97-AF65-F5344CB8AC3E}">
        <p14:creationId xmlns:p14="http://schemas.microsoft.com/office/powerpoint/2010/main" val="2840687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1F6A-726F-A081-3DC0-A61C7A846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4D9D0-AFD9-D3A1-57B7-809296A51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B1A43-9587-6D0D-B792-C1E4FF5E71E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791DBBE-40ED-6314-FE4B-8BEA67005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405E8-B2EF-5E49-B537-C485296F4F00}"/>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43971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3029-CA43-B581-51F1-49B78A2D5B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6DFEFD-4A36-86A1-5719-62F9C7F1A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E8914-DC62-940A-A9DB-038FAADBF72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019E4E-5098-95F5-C02F-7B45E665B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1A874-22FE-1930-B01C-A1FA35F8D83C}"/>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333189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8135E-7507-7775-DDDC-2FB5D18DF9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80B9D-FD6D-9ED8-C115-597C3D7A3C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13D3D-27D1-C856-9C11-6E33E7FB40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23849E1-82F8-BE43-2250-E3D82FDDF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0CEE5-FCBA-B93D-C0B3-0FC2B56A8078}"/>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4186152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id="{A1DEFAEA-9F02-4B9F-ACC6-353AF6C3EFFF}"/>
              </a:ext>
            </a:extLst>
          </p:cNvPr>
          <p:cNvSpPr>
            <a:spLocks noGrp="1"/>
          </p:cNvSpPr>
          <p:nvPr>
            <p:ph type="pic" sz="quarter" idx="11" hasCustomPrompt="1"/>
          </p:nvPr>
        </p:nvSpPr>
        <p:spPr>
          <a:xfrm>
            <a:off x="8155574"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id="{03515A44-D3E9-44BA-B3D4-43ECDBD5159D}"/>
              </a:ext>
            </a:extLst>
          </p:cNvPr>
          <p:cNvSpPr>
            <a:spLocks noGrp="1"/>
          </p:cNvSpPr>
          <p:nvPr>
            <p:ph type="pic" sz="quarter" idx="12" hasCustomPrompt="1"/>
          </p:nvPr>
        </p:nvSpPr>
        <p:spPr>
          <a:xfrm>
            <a:off x="8155574"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id="{5CED0A4D-1B43-4F94-A1B2-796349C976DE}"/>
              </a:ext>
            </a:extLst>
          </p:cNvPr>
          <p:cNvSpPr>
            <a:spLocks noGrp="1"/>
          </p:cNvSpPr>
          <p:nvPr>
            <p:ph type="pic" sz="quarter" idx="13" hasCustomPrompt="1"/>
          </p:nvPr>
        </p:nvSpPr>
        <p:spPr>
          <a:xfrm>
            <a:off x="5551710"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id="{1D5AFB38-0AC4-4043-A23A-C86F3145AE10}"/>
              </a:ext>
            </a:extLst>
          </p:cNvPr>
          <p:cNvSpPr>
            <a:spLocks noGrp="1"/>
          </p:cNvSpPr>
          <p:nvPr>
            <p:ph type="pic" sz="quarter" idx="10" hasCustomPrompt="1"/>
          </p:nvPr>
        </p:nvSpPr>
        <p:spPr>
          <a:xfrm>
            <a:off x="5551710"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924547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05317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3232526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55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55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22504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359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3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485A-9FC1-0C6A-1ED4-A3F448E64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E6CC3-B38B-452D-3531-BE9CAB82D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13AF0-40DC-616D-90CA-87CA8B87AE2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97C6FE-B3AF-80A4-0AB8-FF9B30A4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ABB41-CFF4-5864-0C9D-0BD2C3ACC73D}"/>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16655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947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175992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id="{A1DEFAEA-9F02-4B9F-ACC6-353AF6C3EFFF}"/>
              </a:ext>
            </a:extLst>
          </p:cNvPr>
          <p:cNvSpPr>
            <a:spLocks noGrp="1"/>
          </p:cNvSpPr>
          <p:nvPr>
            <p:ph type="pic" sz="quarter" idx="11" hasCustomPrompt="1"/>
          </p:nvPr>
        </p:nvSpPr>
        <p:spPr>
          <a:xfrm>
            <a:off x="8155574"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id="{03515A44-D3E9-44BA-B3D4-43ECDBD5159D}"/>
              </a:ext>
            </a:extLst>
          </p:cNvPr>
          <p:cNvSpPr>
            <a:spLocks noGrp="1"/>
          </p:cNvSpPr>
          <p:nvPr>
            <p:ph type="pic" sz="quarter" idx="12" hasCustomPrompt="1"/>
          </p:nvPr>
        </p:nvSpPr>
        <p:spPr>
          <a:xfrm>
            <a:off x="8155574"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id="{5CED0A4D-1B43-4F94-A1B2-796349C976DE}"/>
              </a:ext>
            </a:extLst>
          </p:cNvPr>
          <p:cNvSpPr>
            <a:spLocks noGrp="1"/>
          </p:cNvSpPr>
          <p:nvPr>
            <p:ph type="pic" sz="quarter" idx="13" hasCustomPrompt="1"/>
          </p:nvPr>
        </p:nvSpPr>
        <p:spPr>
          <a:xfrm>
            <a:off x="5551710"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id="{1D5AFB38-0AC4-4043-A23A-C86F3145AE10}"/>
              </a:ext>
            </a:extLst>
          </p:cNvPr>
          <p:cNvSpPr>
            <a:spLocks noGrp="1"/>
          </p:cNvSpPr>
          <p:nvPr>
            <p:ph type="pic" sz="quarter" idx="10" hasCustomPrompt="1"/>
          </p:nvPr>
        </p:nvSpPr>
        <p:spPr>
          <a:xfrm>
            <a:off x="5551710"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414926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341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084805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592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27303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269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939084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64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D970-44A7-BEB3-4F1C-6CA1F0B27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83A3C6-FBFB-57B8-48EB-974DC2CF5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B2ECD-2F86-C60B-18D1-7825D8CEE74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000EE56-B323-CD5B-3CC2-7B66405A6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C0AC4-980A-2C62-8057-3951368CB539}"/>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7614125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4_Images &amp;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4200000" y="4050000"/>
            <a:ext cx="7992000" cy="280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1270458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89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8328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1607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970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8061998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9474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DA18-4662-F9DF-33E2-6E96FF0F1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3980C-1CDC-579A-15D1-C84D8343D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0F83A6-AD10-3DD2-EEA7-D5D0ACEEC4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8B9A2-60B4-C250-0668-403D3D7BB90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3052206-E202-17BB-9617-9DEB23026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8A318-9ABE-9116-B039-2D8F47F967CC}"/>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366832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DDDA-A799-F089-6D05-DF96E0527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82B8E-8355-16C9-6C55-993D78F86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16C40-A2CF-CAF5-8850-4F3ECE948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EE690-8C30-3F35-BE91-BD2E7720E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B7D4F4-8544-11C0-F2C4-1B75CFDA3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3EC23-5D4A-7BAC-0120-1A1A2939EBF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2C29643-7512-8FF0-E8D2-EC16B8A0BD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338891-A631-DFA1-B6FB-062DF91F8CD4}"/>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41854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7DA7-DB93-0121-D0CD-69EADFEFC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170BE5-DA44-D062-7589-2479676E27C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ED767C8-F856-0812-5A16-4586E0CEA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53F71-82AC-B581-C0BC-536D75B444F5}"/>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405090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FEA40-F1ED-A5BA-38C6-376B8D9BD8C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17508550-7DBC-E12F-2ADB-1087CE7FD0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38FA3A-E9D9-E1C4-D745-5E08F68A621C}"/>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0961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8B7C-2249-9A96-800A-0AA6B5463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2A85A-A64D-D306-365F-67276C9B4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F18C6-A487-B099-B563-6AA9E3707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0EE21-2DF9-E5F7-57E8-FC7F0F11A06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1DA8D22-FB41-E9D4-1CE6-9C55EE90B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DF0BE-C962-C04F-DB34-3B1B07651F00}"/>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94432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B01A-E849-5039-3043-84F7769D1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03121-55CC-8ECD-A3A9-AF65D3F91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3FF106-52AA-1BC0-1AD5-B9FF4EDC1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37CBD-A3C9-2DF1-42EF-DB552D98437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022BE51-1C6E-B9D5-F63D-CEF5694F1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E5935-77FA-9DC5-FC5F-970D9F3B9434}"/>
              </a:ext>
            </a:extLst>
          </p:cNvPr>
          <p:cNvSpPr>
            <a:spLocks noGrp="1"/>
          </p:cNvSpPr>
          <p:nvPr>
            <p:ph type="sldNum" sz="quarter" idx="12"/>
          </p:nvPr>
        </p:nvSpPr>
        <p:spPr/>
        <p:txBody>
          <a:bodyPr/>
          <a:lstStyle/>
          <a:p>
            <a:fld id="{B5C8F8F2-CB27-4C4E-A4C4-0DDCAF888C80}" type="slidenum">
              <a:rPr lang="en-US" smtClean="0"/>
              <a:t>‹#›</a:t>
            </a:fld>
            <a:endParaRPr lang="en-US"/>
          </a:p>
        </p:txBody>
      </p:sp>
    </p:spTree>
    <p:extLst>
      <p:ext uri="{BB962C8B-B14F-4D97-AF65-F5344CB8AC3E}">
        <p14:creationId xmlns:p14="http://schemas.microsoft.com/office/powerpoint/2010/main" val="242433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27701-B098-E4EC-350A-2CF615DA6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9E65C-D63C-3655-8E92-65A2D6271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32ED6-31D5-0636-F145-C4F9A8755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2E7264C-CCF0-95D8-654E-6AD48A8C0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72FDE-92FC-9598-21AC-70F3763A7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8F8F2-CB27-4C4E-A4C4-0DDCAF888C80}" type="slidenum">
              <a:rPr lang="en-US" smtClean="0"/>
              <a:t>‹#›</a:t>
            </a:fld>
            <a:endParaRPr lang="en-US"/>
          </a:p>
        </p:txBody>
      </p:sp>
    </p:spTree>
    <p:extLst>
      <p:ext uri="{BB962C8B-B14F-4D97-AF65-F5344CB8AC3E}">
        <p14:creationId xmlns:p14="http://schemas.microsoft.com/office/powerpoint/2010/main" val="24356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7249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9.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9.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9.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9.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9.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9.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18.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4.wdp"/></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13.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5.wdp"/></Relationships>
</file>

<file path=ppt/slides/_rels/slide3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7.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1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8.wdp"/></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png"/><Relationship Id="rId1" Type="http://schemas.openxmlformats.org/officeDocument/2006/relationships/slideLayout" Target="../slideLayouts/slideLayout13.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6.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9.wdp"/></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9.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50.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2.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11.wdp"/></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58.jpg"/><Relationship Id="rId13" Type="http://schemas.openxmlformats.org/officeDocument/2006/relationships/hyperlink" Target="https://www.linkedin.com/in/mohamedibrahim206/" TargetMode="External"/><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hyperlink" Target="mailto:mi1405@fayoum.edu.eg" TargetMode="External"/><Relationship Id="rId17" Type="http://schemas.microsoft.com/office/2007/relationships/hdphoto" Target="../media/hdphoto1.wdp"/><Relationship Id="rId2" Type="http://schemas.openxmlformats.org/officeDocument/2006/relationships/hyperlink" Target="https://www.linkedin.com/in/noura-medhat-7041ab1b4/" TargetMode="External"/><Relationship Id="rId16"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s://www.kaggle.com/nouramedhat" TargetMode="External"/><Relationship Id="rId11" Type="http://schemas.openxmlformats.org/officeDocument/2006/relationships/image" Target="../media/image60.jpg"/><Relationship Id="rId5" Type="http://schemas.openxmlformats.org/officeDocument/2006/relationships/image" Target="../media/image56.png"/><Relationship Id="rId15" Type="http://schemas.openxmlformats.org/officeDocument/2006/relationships/hyperlink" Target="https://www.kaggle.com/mohamedibrahim206" TargetMode="External"/><Relationship Id="rId10" Type="http://schemas.openxmlformats.org/officeDocument/2006/relationships/image" Target="../media/image59.png"/><Relationship Id="rId4" Type="http://schemas.openxmlformats.org/officeDocument/2006/relationships/hyperlink" Target="https://github.com/NouraMedhat28" TargetMode="External"/><Relationship Id="rId9" Type="http://schemas.openxmlformats.org/officeDocument/2006/relationships/hyperlink" Target="mailto:medhatnoura90@gmail.com" TargetMode="External"/><Relationship Id="rId14" Type="http://schemas.openxmlformats.org/officeDocument/2006/relationships/hyperlink" Target="https://github.com/mo206m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3.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9.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A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5E1249-C813-844A-50FA-8F53FBB1E25B}"/>
              </a:ext>
            </a:extLst>
          </p:cNvPr>
          <p:cNvSpPr txBox="1"/>
          <p:nvPr/>
        </p:nvSpPr>
        <p:spPr>
          <a:xfrm>
            <a:off x="2854354" y="1937749"/>
            <a:ext cx="6094602" cy="923330"/>
          </a:xfrm>
          <a:prstGeom prst="rect">
            <a:avLst/>
          </a:prstGeom>
          <a:noFill/>
        </p:spPr>
        <p:txBody>
          <a:bodyPr wrap="square">
            <a:spAutoFit/>
          </a:bodyPr>
          <a:lstStyle/>
          <a:p>
            <a:pPr algn="ctr"/>
            <a:r>
              <a:rPr lang="en-US" sz="5400" b="1" dirty="0">
                <a:solidFill>
                  <a:schemeClr val="bg1"/>
                </a:solidFill>
                <a:latin typeface="Arial" panose="020B0604020202020204" pitchFamily="34" charset="0"/>
                <a:ea typeface="Segoe UI Symbol" panose="020B0502040204020203" pitchFamily="34" charset="0"/>
                <a:cs typeface="Arial" panose="020B0604020202020204" pitchFamily="34" charset="0"/>
              </a:rPr>
              <a:t>Stroke Prediction</a:t>
            </a:r>
            <a:endParaRPr lang="ko-KR" altLang="en-US" sz="54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8571A3B-2D9C-08EA-BC9C-98602FA38BE5}"/>
              </a:ext>
            </a:extLst>
          </p:cNvPr>
          <p:cNvSpPr txBox="1"/>
          <p:nvPr/>
        </p:nvSpPr>
        <p:spPr>
          <a:xfrm>
            <a:off x="2778853" y="3028859"/>
            <a:ext cx="6094602" cy="461665"/>
          </a:xfrm>
          <a:prstGeom prst="rect">
            <a:avLst/>
          </a:prstGeom>
          <a:noFill/>
        </p:spPr>
        <p:txBody>
          <a:bodyPr wrap="square">
            <a:spAutoFit/>
          </a:bodyPr>
          <a:lstStyle/>
          <a:p>
            <a:pPr algn="ctr"/>
            <a:r>
              <a:rPr lang="en-US" altLang="ko-KR" sz="2400" dirty="0">
                <a:solidFill>
                  <a:schemeClr val="bg1"/>
                </a:solidFill>
                <a:latin typeface="Arial" panose="020B0604020202020204" pitchFamily="34" charset="0"/>
                <a:cs typeface="Arial" panose="020B0604020202020204" pitchFamily="34" charset="0"/>
              </a:rPr>
              <a:t>Final ML Project</a:t>
            </a:r>
            <a:endParaRPr lang="ko-KR" altLang="en-US" sz="2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2BFF99A-401B-38C0-84E2-72AACBB600FD}"/>
              </a:ext>
            </a:extLst>
          </p:cNvPr>
          <p:cNvSpPr txBox="1"/>
          <p:nvPr/>
        </p:nvSpPr>
        <p:spPr>
          <a:xfrm>
            <a:off x="1797341" y="3829385"/>
            <a:ext cx="6094602" cy="707886"/>
          </a:xfrm>
          <a:prstGeom prst="rect">
            <a:avLst/>
          </a:prstGeom>
          <a:noFill/>
        </p:spPr>
        <p:txBody>
          <a:bodyPr wrap="square">
            <a:spAutoFit/>
          </a:bodyPr>
          <a:lstStyle/>
          <a:p>
            <a:r>
              <a:rPr lang="en-US" sz="2000" b="1" dirty="0">
                <a:solidFill>
                  <a:schemeClr val="bg1"/>
                </a:solidFill>
                <a:latin typeface="Arial" panose="020B0604020202020204" pitchFamily="34" charset="0"/>
                <a:cs typeface="Arial" panose="020B0604020202020204" pitchFamily="34" charset="0"/>
              </a:rPr>
              <a:t>Presented by:</a:t>
            </a:r>
          </a:p>
          <a:p>
            <a:r>
              <a:rPr lang="en-US" sz="2000" dirty="0">
                <a:solidFill>
                  <a:schemeClr val="bg1"/>
                </a:solidFill>
                <a:latin typeface="Arial" panose="020B0604020202020204" pitchFamily="34" charset="0"/>
                <a:cs typeface="Arial" panose="020B0604020202020204" pitchFamily="34" charset="0"/>
              </a:rPr>
              <a:t>Mohamed Ibrahim &amp; Noura Medhat</a:t>
            </a:r>
          </a:p>
        </p:txBody>
      </p:sp>
      <p:sp>
        <p:nvSpPr>
          <p:cNvPr id="15" name="TextBox 14">
            <a:extLst>
              <a:ext uri="{FF2B5EF4-FFF2-40B4-BE49-F238E27FC236}">
                <a16:creationId xmlns:a16="http://schemas.microsoft.com/office/drawing/2014/main" id="{4FE189DF-DB72-E5B5-1CAA-C0E4DE3C4CF5}"/>
              </a:ext>
            </a:extLst>
          </p:cNvPr>
          <p:cNvSpPr txBox="1"/>
          <p:nvPr/>
        </p:nvSpPr>
        <p:spPr>
          <a:xfrm>
            <a:off x="1797341" y="4722893"/>
            <a:ext cx="6094602" cy="646331"/>
          </a:xfrm>
          <a:prstGeom prst="rect">
            <a:avLst/>
          </a:prstGeom>
          <a:noFill/>
        </p:spPr>
        <p:txBody>
          <a:bodyPr wrap="square">
            <a:spAutoFit/>
          </a:bodyPr>
          <a:lstStyle/>
          <a:p>
            <a:r>
              <a:rPr lang="en-US" sz="1800" dirty="0">
                <a:solidFill>
                  <a:schemeClr val="bg1"/>
                </a:solidFill>
                <a:latin typeface="Arial" panose="020B0604020202020204" pitchFamily="34" charset="0"/>
                <a:cs typeface="Arial" panose="020B0604020202020204" pitchFamily="34" charset="0"/>
              </a:rPr>
              <a:t>Supervised by : Dr.Doaa Mahmoud</a:t>
            </a:r>
          </a:p>
          <a:p>
            <a:r>
              <a:rPr lang="en-US" sz="1800" dirty="0">
                <a:solidFill>
                  <a:schemeClr val="bg1"/>
                </a:solidFill>
                <a:latin typeface="Arial" panose="020B0604020202020204" pitchFamily="34" charset="0"/>
                <a:cs typeface="Arial" panose="020B0604020202020204" pitchFamily="34" charset="0"/>
              </a:rPr>
              <a:t>Facilitator: Eng. Mariam</a:t>
            </a:r>
          </a:p>
        </p:txBody>
      </p:sp>
      <p:sp>
        <p:nvSpPr>
          <p:cNvPr id="21" name="TextBox 20">
            <a:extLst>
              <a:ext uri="{FF2B5EF4-FFF2-40B4-BE49-F238E27FC236}">
                <a16:creationId xmlns:a16="http://schemas.microsoft.com/office/drawing/2014/main" id="{5A3AC704-2866-C8C8-AF05-DEA479687B7F}"/>
              </a:ext>
            </a:extLst>
          </p:cNvPr>
          <p:cNvSpPr txBox="1"/>
          <p:nvPr/>
        </p:nvSpPr>
        <p:spPr>
          <a:xfrm>
            <a:off x="480291" y="632752"/>
            <a:ext cx="6096000"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SAMSUNG Innovation Campus</a:t>
            </a:r>
          </a:p>
        </p:txBody>
      </p:sp>
    </p:spTree>
    <p:extLst>
      <p:ext uri="{BB962C8B-B14F-4D97-AF65-F5344CB8AC3E}">
        <p14:creationId xmlns:p14="http://schemas.microsoft.com/office/powerpoint/2010/main" val="420759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466055" y="259054"/>
            <a:ext cx="9678069" cy="674241"/>
          </a:xfrm>
        </p:spPr>
        <p:txBody>
          <a:bodyPr>
            <a:normAutofit fontScale="90000"/>
          </a:bodyPr>
          <a:lstStyle/>
          <a:p>
            <a:r>
              <a:rPr lang="en-US" b="1" dirty="0">
                <a:solidFill>
                  <a:srgbClr val="0037A4"/>
                </a:solidFill>
                <a:latin typeface="Arial" panose="020B0604020202020204" pitchFamily="34" charset="0"/>
                <a:cs typeface="Arial" panose="020B0604020202020204" pitchFamily="34" charset="0"/>
              </a:rPr>
              <a:t>Does the hypertension have any effect on our target?</a:t>
            </a:r>
            <a:endParaRPr lang="ar-EG"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1212557" y="5656252"/>
            <a:ext cx="9279536" cy="524311"/>
          </a:xfrm>
        </p:spPr>
        <p:txBody>
          <a:bodyPr>
            <a:noAutofit/>
          </a:bodyPr>
          <a:lstStyle/>
          <a:p>
            <a:pPr algn="ctr"/>
            <a:r>
              <a:rPr lang="en-US" sz="2000" dirty="0">
                <a:latin typeface="Times New Roman" panose="02020603050405020304" pitchFamily="18" charset="0"/>
                <a:cs typeface="Times New Roman" panose="02020603050405020304" pitchFamily="18" charset="0"/>
              </a:rPr>
              <a:t>Risk of stroke on the people with hypertension is high, nearly 9% more people are having strokes when they have hypertension</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16" b="7416"/>
          <a:stretch/>
        </p:blipFill>
        <p:spPr>
          <a:xfrm>
            <a:off x="1003007" y="1291781"/>
            <a:ext cx="8793109" cy="4246737"/>
          </a:xfrm>
        </p:spPr>
      </p:pic>
      <p:pic>
        <p:nvPicPr>
          <p:cNvPr id="4" name="Picture 3">
            <a:extLst>
              <a:ext uri="{FF2B5EF4-FFF2-40B4-BE49-F238E27FC236}">
                <a16:creationId xmlns:a16="http://schemas.microsoft.com/office/drawing/2014/main" id="{5E2B8B3E-2A91-22BE-8E75-4C93CE5191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47B11AC4-0ECD-2A97-2333-660B66B3FFF3}"/>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C66C7D33-EBAB-0A23-639B-C55734FD69E8}"/>
              </a:ext>
            </a:extLst>
          </p:cNvPr>
          <p:cNvSpPr>
            <a:spLocks noGrp="1"/>
          </p:cNvSpPr>
          <p:nvPr>
            <p:ph type="sldNum" sz="quarter" idx="12"/>
          </p:nvPr>
        </p:nvSpPr>
        <p:spPr/>
        <p:txBody>
          <a:bodyPr/>
          <a:lstStyle/>
          <a:p>
            <a:fld id="{B5C8F8F2-CB27-4C4E-A4C4-0DDCAF888C80}" type="slidenum">
              <a:rPr lang="en-US" smtClean="0"/>
              <a:t>10</a:t>
            </a:fld>
            <a:endParaRPr lang="en-US"/>
          </a:p>
        </p:txBody>
      </p:sp>
      <p:sp>
        <p:nvSpPr>
          <p:cNvPr id="2" name="TextBox 1">
            <a:extLst>
              <a:ext uri="{FF2B5EF4-FFF2-40B4-BE49-F238E27FC236}">
                <a16:creationId xmlns:a16="http://schemas.microsoft.com/office/drawing/2014/main" id="{4E13A3BA-8C96-5307-2A2D-8262BC670DED}"/>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10</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5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607063" y="246590"/>
            <a:ext cx="9209891" cy="674241"/>
          </a:xfrm>
        </p:spPr>
        <p:txBody>
          <a:bodyPr>
            <a:normAutofit fontScale="90000"/>
          </a:bodyPr>
          <a:lstStyle/>
          <a:p>
            <a:r>
              <a:rPr lang="en-US" b="1" dirty="0">
                <a:solidFill>
                  <a:srgbClr val="0037A4"/>
                </a:solidFill>
                <a:latin typeface="Arial" panose="020B0604020202020204" pitchFamily="34" charset="0"/>
                <a:cs typeface="Arial" panose="020B0604020202020204" pitchFamily="34" charset="0"/>
              </a:rPr>
              <a:t>Marriage and stroke- effects of marriage on stroke?</a:t>
            </a:r>
            <a:endParaRPr lang="ar-EG" b="1" dirty="0">
              <a:solidFill>
                <a:srgbClr val="0037A4"/>
              </a:solidFill>
              <a:latin typeface="Arial" panose="020B0604020202020204" pitchFamily="34" charset="0"/>
              <a:cs typeface="Arial" panose="020B0604020202020204" pitchFamily="34"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6" t="4703" r="-286" b="10544"/>
          <a:stretch/>
        </p:blipFill>
        <p:spPr>
          <a:xfrm>
            <a:off x="1336382" y="1197000"/>
            <a:ext cx="8116289" cy="4464000"/>
          </a:xfrm>
        </p:spPr>
      </p:pic>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1456232" y="5494353"/>
            <a:ext cx="9764218" cy="524311"/>
          </a:xfrm>
        </p:spPr>
        <p:txBody>
          <a:bodyPr>
            <a:noAutofit/>
          </a:bodyPr>
          <a:lstStyle/>
          <a:p>
            <a:r>
              <a:rPr lang="en-US" sz="2000" dirty="0">
                <a:latin typeface="Times New Roman" panose="02020603050405020304" pitchFamily="18" charset="0"/>
                <a:cs typeface="Times New Roman" panose="02020603050405020304" pitchFamily="18" charset="0"/>
              </a:rPr>
              <a:t>Risk of stroke on married people is high .. Perhaps married people have more responsibilities and are subjected to more pressure and that is life.</a:t>
            </a:r>
            <a:endParaRPr lang="ar-EG"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0363ED-1420-243F-BEE9-F2B493A2626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F116E818-FAEE-EEDC-AEDF-3DEDBDB627CD}"/>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36F16907-0790-4661-963A-02BC2C585BB4}"/>
              </a:ext>
            </a:extLst>
          </p:cNvPr>
          <p:cNvSpPr>
            <a:spLocks noGrp="1"/>
          </p:cNvSpPr>
          <p:nvPr>
            <p:ph type="sldNum" sz="quarter" idx="12"/>
          </p:nvPr>
        </p:nvSpPr>
        <p:spPr/>
        <p:txBody>
          <a:bodyPr/>
          <a:lstStyle/>
          <a:p>
            <a:fld id="{B5C8F8F2-CB27-4C4E-A4C4-0DDCAF888C80}" type="slidenum">
              <a:rPr lang="en-US" smtClean="0"/>
              <a:t>11</a:t>
            </a:fld>
            <a:endParaRPr lang="en-US"/>
          </a:p>
        </p:txBody>
      </p:sp>
      <p:sp>
        <p:nvSpPr>
          <p:cNvPr id="2" name="TextBox 1">
            <a:extLst>
              <a:ext uri="{FF2B5EF4-FFF2-40B4-BE49-F238E27FC236}">
                <a16:creationId xmlns:a16="http://schemas.microsoft.com/office/drawing/2014/main" id="{89D15FC4-C5F6-919C-8078-C67643ED974D}"/>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11</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1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485247" y="453005"/>
            <a:ext cx="10401828" cy="674241"/>
          </a:xfrm>
        </p:spPr>
        <p:txBody>
          <a:bodyPr>
            <a:noAutofit/>
          </a:bodyPr>
          <a:lstStyle/>
          <a:p>
            <a:r>
              <a:rPr lang="en-US" sz="2800" b="1" dirty="0">
                <a:solidFill>
                  <a:srgbClr val="0037A4"/>
                </a:solidFill>
                <a:latin typeface="Arial" panose="020B0604020202020204" pitchFamily="34" charset="0"/>
                <a:cs typeface="Arial" panose="020B0604020202020204" pitchFamily="34" charset="0"/>
              </a:rPr>
              <a:t>What is the relationship between a person's being smoker and getting a stroke?</a:t>
            </a:r>
            <a:endParaRPr lang="ar-EG" sz="2800"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720577" y="5567888"/>
            <a:ext cx="9874718" cy="524311"/>
          </a:xfrm>
        </p:spPr>
        <p:txBody>
          <a:bodyPr>
            <a:noAutofit/>
          </a:bodyPr>
          <a:lstStyle/>
          <a:p>
            <a:r>
              <a:rPr lang="en-US" dirty="0"/>
              <a:t>Risk of stroke on people who smoke is interesting one, it seems smoking does have a significant effect on our target, and former smokers are most likely to get strokes</a:t>
            </a: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48" t="6563" r="-322"/>
          <a:stretch/>
        </p:blipFill>
        <p:spPr>
          <a:xfrm>
            <a:off x="374708" y="1272355"/>
            <a:ext cx="11442584" cy="4028724"/>
          </a:xfrm>
        </p:spPr>
      </p:pic>
      <p:pic>
        <p:nvPicPr>
          <p:cNvPr id="4" name="Picture 3">
            <a:extLst>
              <a:ext uri="{FF2B5EF4-FFF2-40B4-BE49-F238E27FC236}">
                <a16:creationId xmlns:a16="http://schemas.microsoft.com/office/drawing/2014/main" id="{B8608025-7953-8E50-8178-4E81C8B2A2C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B3FC3A47-1F15-6A36-083D-95EEE06B677B}"/>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F7E23718-EFA2-8F68-7FE7-A1CDD6922939}"/>
              </a:ext>
            </a:extLst>
          </p:cNvPr>
          <p:cNvSpPr>
            <a:spLocks noGrp="1"/>
          </p:cNvSpPr>
          <p:nvPr>
            <p:ph type="sldNum" sz="quarter" idx="12"/>
          </p:nvPr>
        </p:nvSpPr>
        <p:spPr/>
        <p:txBody>
          <a:bodyPr/>
          <a:lstStyle/>
          <a:p>
            <a:fld id="{B5C8F8F2-CB27-4C4E-A4C4-0DDCAF888C80}" type="slidenum">
              <a:rPr lang="en-US" smtClean="0"/>
              <a:t>12</a:t>
            </a:fld>
            <a:endParaRPr lang="en-US"/>
          </a:p>
        </p:txBody>
      </p:sp>
      <p:sp>
        <p:nvSpPr>
          <p:cNvPr id="2" name="TextBox 1">
            <a:extLst>
              <a:ext uri="{FF2B5EF4-FFF2-40B4-BE49-F238E27FC236}">
                <a16:creationId xmlns:a16="http://schemas.microsoft.com/office/drawing/2014/main" id="{13FFB134-3C2E-7D78-9473-EF8978B75F67}"/>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11135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768203" y="219060"/>
            <a:ext cx="7910819" cy="674241"/>
          </a:xfrm>
        </p:spPr>
        <p:txBody>
          <a:bodyPr>
            <a:normAutofit/>
          </a:bodyPr>
          <a:lstStyle/>
          <a:p>
            <a:r>
              <a:rPr lang="en-US" b="1" dirty="0">
                <a:solidFill>
                  <a:srgbClr val="0037A4"/>
                </a:solidFill>
                <a:latin typeface="Arial" panose="020B0604020202020204" pitchFamily="34" charset="0"/>
                <a:cs typeface="Arial" panose="020B0604020202020204" pitchFamily="34" charset="0"/>
              </a:rPr>
              <a:t>Does work pressure can cause Stroke ?</a:t>
            </a:r>
            <a:endParaRPr lang="ar-EG"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694062" y="5613301"/>
            <a:ext cx="10948746" cy="524311"/>
          </a:xfrm>
        </p:spPr>
        <p:txBody>
          <a:bodyPr>
            <a:noAutofit/>
          </a:bodyPr>
          <a:lstStyle/>
          <a:p>
            <a:pPr algn="ctr"/>
            <a:r>
              <a:rPr lang="en-US" sz="2000" dirty="0">
                <a:latin typeface="Times New Roman" panose="02020603050405020304" pitchFamily="18" charset="0"/>
                <a:cs typeface="Times New Roman" panose="02020603050405020304" pitchFamily="18" charset="0"/>
              </a:rPr>
              <a:t>From the previous charts we can conclude that people who are self-employed are most likely to have strokes than the others. On the other hand most of strokes can be seen in the people who work privately.</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3858" b="10563"/>
          <a:stretch/>
        </p:blipFill>
        <p:spPr>
          <a:xfrm>
            <a:off x="855987" y="1128241"/>
            <a:ext cx="9028093" cy="4428000"/>
          </a:xfrm>
        </p:spPr>
      </p:pic>
      <p:pic>
        <p:nvPicPr>
          <p:cNvPr id="4" name="Picture 3">
            <a:extLst>
              <a:ext uri="{FF2B5EF4-FFF2-40B4-BE49-F238E27FC236}">
                <a16:creationId xmlns:a16="http://schemas.microsoft.com/office/drawing/2014/main" id="{45432642-F099-7B8E-92A3-C169B7280D3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E5C8F0E7-8438-FF9C-80BF-5F7A469F3195}"/>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AA4FA3C8-F76A-6DA9-5A6D-5A00DFCB37A8}"/>
              </a:ext>
            </a:extLst>
          </p:cNvPr>
          <p:cNvSpPr>
            <a:spLocks noGrp="1"/>
          </p:cNvSpPr>
          <p:nvPr>
            <p:ph type="sldNum" sz="quarter" idx="12"/>
          </p:nvPr>
        </p:nvSpPr>
        <p:spPr/>
        <p:txBody>
          <a:bodyPr/>
          <a:lstStyle/>
          <a:p>
            <a:fld id="{B5C8F8F2-CB27-4C4E-A4C4-0DDCAF888C80}" type="slidenum">
              <a:rPr lang="en-US" smtClean="0"/>
              <a:t>13</a:t>
            </a:fld>
            <a:endParaRPr lang="en-US"/>
          </a:p>
        </p:txBody>
      </p:sp>
      <p:sp>
        <p:nvSpPr>
          <p:cNvPr id="2" name="TextBox 1">
            <a:extLst>
              <a:ext uri="{FF2B5EF4-FFF2-40B4-BE49-F238E27FC236}">
                <a16:creationId xmlns:a16="http://schemas.microsoft.com/office/drawing/2014/main" id="{0E858E11-418B-A8B3-34B4-A5F01F4A48EF}"/>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13</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0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628089" y="425815"/>
            <a:ext cx="10009378" cy="674241"/>
          </a:xfrm>
        </p:spPr>
        <p:txBody>
          <a:bodyPr>
            <a:normAutofit fontScale="90000"/>
          </a:bodyPr>
          <a:lstStyle/>
          <a:p>
            <a:r>
              <a:rPr lang="en-US" b="1" dirty="0">
                <a:solidFill>
                  <a:srgbClr val="0037A4"/>
                </a:solidFill>
                <a:latin typeface="Arial" panose="020B0604020202020204" pitchFamily="34" charset="0"/>
                <a:cs typeface="Arial" panose="020B0604020202020204" pitchFamily="34" charset="0"/>
              </a:rPr>
              <a:t>Is there any relationship between heart diseases and our target?</a:t>
            </a:r>
            <a:endParaRPr lang="ar-EG"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1175017" y="5744729"/>
            <a:ext cx="9279536" cy="524311"/>
          </a:xfrm>
        </p:spPr>
        <p:txBody>
          <a:bodyPr>
            <a:noAutofit/>
          </a:bodyPr>
          <a:lstStyle/>
          <a:p>
            <a:pPr algn="ctr"/>
            <a:r>
              <a:rPr lang="en-US" sz="2000" dirty="0">
                <a:latin typeface="Times New Roman" panose="02020603050405020304" pitchFamily="18" charset="0"/>
                <a:cs typeface="Times New Roman" panose="02020603050405020304" pitchFamily="18" charset="0"/>
              </a:rPr>
              <a:t>Risk of stroke on people with heart condition is significant, nearly 12% of people are having strokes when they have heart condition previously.</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754" b="6754"/>
          <a:stretch/>
        </p:blipFill>
        <p:spPr>
          <a:xfrm>
            <a:off x="905678" y="1172611"/>
            <a:ext cx="9454201" cy="4428000"/>
          </a:xfrm>
        </p:spPr>
      </p:pic>
      <p:pic>
        <p:nvPicPr>
          <p:cNvPr id="4" name="Picture 3">
            <a:extLst>
              <a:ext uri="{FF2B5EF4-FFF2-40B4-BE49-F238E27FC236}">
                <a16:creationId xmlns:a16="http://schemas.microsoft.com/office/drawing/2014/main" id="{87177E15-98A0-4F50-45A6-B519B7C66D1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50AD4164-A671-7410-9772-73908F9C96CA}"/>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C6AAF2EA-0A8B-C3D7-EF24-783AD328A9B2}"/>
              </a:ext>
            </a:extLst>
          </p:cNvPr>
          <p:cNvSpPr>
            <a:spLocks noGrp="1"/>
          </p:cNvSpPr>
          <p:nvPr>
            <p:ph type="sldNum" sz="quarter" idx="12"/>
          </p:nvPr>
        </p:nvSpPr>
        <p:spPr/>
        <p:txBody>
          <a:bodyPr/>
          <a:lstStyle/>
          <a:p>
            <a:fld id="{B5C8F8F2-CB27-4C4E-A4C4-0DDCAF888C80}" type="slidenum">
              <a:rPr lang="en-US" smtClean="0"/>
              <a:t>14</a:t>
            </a:fld>
            <a:endParaRPr lang="en-US"/>
          </a:p>
        </p:txBody>
      </p:sp>
      <p:sp>
        <p:nvSpPr>
          <p:cNvPr id="2" name="TextBox 1">
            <a:extLst>
              <a:ext uri="{FF2B5EF4-FFF2-40B4-BE49-F238E27FC236}">
                <a16:creationId xmlns:a16="http://schemas.microsoft.com/office/drawing/2014/main" id="{8AF2C852-EED2-F10F-B5C6-265B2478DAEE}"/>
              </a:ext>
            </a:extLst>
          </p:cNvPr>
          <p:cNvSpPr txBox="1"/>
          <p:nvPr/>
        </p:nvSpPr>
        <p:spPr>
          <a:xfrm>
            <a:off x="256600" y="6391018"/>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70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787253" y="428909"/>
            <a:ext cx="10009378" cy="674241"/>
          </a:xfrm>
        </p:spPr>
        <p:txBody>
          <a:bodyPr>
            <a:noAutofit/>
          </a:bodyPr>
          <a:lstStyle/>
          <a:p>
            <a:r>
              <a:rPr lang="en-US" sz="2800" b="1" dirty="0">
                <a:solidFill>
                  <a:srgbClr val="0037A4"/>
                </a:solidFill>
                <a:latin typeface="Arial" panose="020B0604020202020204" pitchFamily="34" charset="0"/>
                <a:cs typeface="Arial" panose="020B0604020202020204" pitchFamily="34" charset="0"/>
              </a:rPr>
              <a:t>Is there any relationship between the environment and our target?</a:t>
            </a:r>
            <a:endParaRPr lang="ar-EG" sz="2800"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1374482" y="5579953"/>
            <a:ext cx="9279536" cy="524311"/>
          </a:xfrm>
        </p:spPr>
        <p:txBody>
          <a:bodyPr>
            <a:noAutofit/>
          </a:bodyPr>
          <a:lstStyle/>
          <a:p>
            <a:pPr algn="ctr"/>
            <a:r>
              <a:rPr lang="en-US" sz="2000" dirty="0">
                <a:latin typeface="Times New Roman" panose="02020603050405020304" pitchFamily="18" charset="0"/>
                <a:cs typeface="Times New Roman" panose="02020603050405020304" pitchFamily="18" charset="0"/>
              </a:rPr>
              <a:t>Location of home does not have that significant effect on our target. Both rural and urban people have similar possibilities of strokes.</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07" b="11925"/>
          <a:stretch/>
        </p:blipFill>
        <p:spPr>
          <a:xfrm>
            <a:off x="1374482" y="1161000"/>
            <a:ext cx="8120770" cy="4536000"/>
          </a:xfrm>
        </p:spPr>
      </p:pic>
      <p:pic>
        <p:nvPicPr>
          <p:cNvPr id="4" name="Picture 3">
            <a:extLst>
              <a:ext uri="{FF2B5EF4-FFF2-40B4-BE49-F238E27FC236}">
                <a16:creationId xmlns:a16="http://schemas.microsoft.com/office/drawing/2014/main" id="{1411921F-4F0E-FAED-1A51-4EA0C64CEA1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6159F961-3635-7AC1-25FB-7F43CE4C4F1D}"/>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526C2031-6C9C-B299-9B37-F5B5AC7377D9}"/>
              </a:ext>
            </a:extLst>
          </p:cNvPr>
          <p:cNvSpPr>
            <a:spLocks noGrp="1"/>
          </p:cNvSpPr>
          <p:nvPr>
            <p:ph type="sldNum" sz="quarter" idx="12"/>
          </p:nvPr>
        </p:nvSpPr>
        <p:spPr/>
        <p:txBody>
          <a:bodyPr/>
          <a:lstStyle/>
          <a:p>
            <a:fld id="{B5C8F8F2-CB27-4C4E-A4C4-0DDCAF888C80}" type="slidenum">
              <a:rPr lang="en-US" smtClean="0"/>
              <a:t>15</a:t>
            </a:fld>
            <a:endParaRPr lang="en-US"/>
          </a:p>
        </p:txBody>
      </p:sp>
      <p:sp>
        <p:nvSpPr>
          <p:cNvPr id="2" name="TextBox 1">
            <a:extLst>
              <a:ext uri="{FF2B5EF4-FFF2-40B4-BE49-F238E27FC236}">
                <a16:creationId xmlns:a16="http://schemas.microsoft.com/office/drawing/2014/main" id="{DE04D004-5BBA-5C70-E085-C41416A2447B}"/>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15</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FF023D-AB9E-D672-C618-489B79209F82}"/>
              </a:ext>
            </a:extLst>
          </p:cNvPr>
          <p:cNvSpPr>
            <a:spLocks noGrp="1"/>
          </p:cNvSpPr>
          <p:nvPr>
            <p:ph type="title"/>
          </p:nvPr>
        </p:nvSpPr>
        <p:spPr>
          <a:xfrm>
            <a:off x="684919" y="365126"/>
            <a:ext cx="10515600" cy="760290"/>
          </a:xfrm>
        </p:spPr>
        <p:txBody>
          <a:bodyPr>
            <a:normAutofit fontScale="90000"/>
          </a:bodyPr>
          <a:lstStyle/>
          <a:p>
            <a:r>
              <a:rPr lang="en-US" sz="3200" b="1" dirty="0">
                <a:solidFill>
                  <a:srgbClr val="0037A4"/>
                </a:solidFill>
                <a:latin typeface="Arial" panose="020B0604020202020204" pitchFamily="34" charset="0"/>
                <a:cs typeface="Arial" panose="020B0604020202020204" pitchFamily="34" charset="0"/>
              </a:rPr>
              <a:t>What is the relationship between the glucose level and the target?</a:t>
            </a:r>
            <a:br>
              <a:rPr lang="en-US" sz="3200" b="1" dirty="0">
                <a:solidFill>
                  <a:srgbClr val="0037A4"/>
                </a:solidFill>
                <a:latin typeface="Arial" panose="020B0604020202020204" pitchFamily="34" charset="0"/>
                <a:cs typeface="Arial" panose="020B0604020202020204" pitchFamily="34" charset="0"/>
              </a:rPr>
            </a:br>
            <a:endParaRPr lang="ar-EG" sz="3200" b="1" dirty="0">
              <a:solidFill>
                <a:srgbClr val="0037A4"/>
              </a:solidFill>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C5B1D386-39FB-2B83-D4CB-238104076119}"/>
              </a:ext>
            </a:extLst>
          </p:cNvPr>
          <p:cNvSpPr>
            <a:spLocks noGrp="1"/>
          </p:cNvSpPr>
          <p:nvPr>
            <p:ph type="body" idx="1"/>
          </p:nvPr>
        </p:nvSpPr>
        <p:spPr>
          <a:xfrm>
            <a:off x="800100" y="5238510"/>
            <a:ext cx="10591799" cy="1159604"/>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From two previous plots : </a:t>
            </a:r>
          </a:p>
          <a:p>
            <a:pPr marL="342900" indent="-342900">
              <a:lnSpc>
                <a:spcPct val="1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We notice that the normal range of glucose in the blood ranges between 120-150, increasing or decreasing may cause disease. </a:t>
            </a:r>
          </a:p>
          <a:p>
            <a:pPr marL="342900" indent="-342900">
              <a:lnSpc>
                <a:spcPct val="10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Increasing the level of glucose in the blood affects the incidence of stroke where an increase of more than 150 increases the incidence rate from 5% to 10%</a:t>
            </a:r>
            <a:endParaRPr lang="ar-EG" sz="2000" b="0" dirty="0">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48A0F93E-715D-F5C8-AB1F-E9A73BBC89F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039688"/>
            <a:ext cx="5183188" cy="3588360"/>
          </a:xfrm>
        </p:spPr>
      </p:pic>
      <p:pic>
        <p:nvPicPr>
          <p:cNvPr id="15" name="Content Placeholder 14">
            <a:extLst>
              <a:ext uri="{FF2B5EF4-FFF2-40B4-BE49-F238E27FC236}">
                <a16:creationId xmlns:a16="http://schemas.microsoft.com/office/drawing/2014/main" id="{BCF1ED2E-CBDC-7E1C-1E27-2F7358AB4C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6897" y="1113661"/>
            <a:ext cx="5341423" cy="3348000"/>
          </a:xfrm>
        </p:spPr>
      </p:pic>
      <p:cxnSp>
        <p:nvCxnSpPr>
          <p:cNvPr id="19" name="Straight Connector 18">
            <a:extLst>
              <a:ext uri="{FF2B5EF4-FFF2-40B4-BE49-F238E27FC236}">
                <a16:creationId xmlns:a16="http://schemas.microsoft.com/office/drawing/2014/main" id="{D7A2F21C-1635-F548-224B-CB98DBC35F57}"/>
              </a:ext>
            </a:extLst>
          </p:cNvPr>
          <p:cNvCxnSpPr>
            <a:cxnSpLocks/>
            <a:stCxn id="5" idx="2"/>
            <a:endCxn id="5" idx="2"/>
          </p:cNvCxnSpPr>
          <p:nvPr/>
        </p:nvCxnSpPr>
        <p:spPr>
          <a:xfrm>
            <a:off x="5942719" y="11254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366AD4-3B79-CC2B-506A-974CEBACB38E}"/>
              </a:ext>
            </a:extLst>
          </p:cNvPr>
          <p:cNvCxnSpPr>
            <a:cxnSpLocks/>
          </p:cNvCxnSpPr>
          <p:nvPr/>
        </p:nvCxnSpPr>
        <p:spPr>
          <a:xfrm>
            <a:off x="6055263" y="1165038"/>
            <a:ext cx="0" cy="3492000"/>
          </a:xfrm>
          <a:prstGeom prst="line">
            <a:avLst/>
          </a:prstGeom>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4C1EE2CA-4DC5-517E-B455-8982D8CB71A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4" name="Straight Connector 3">
            <a:extLst>
              <a:ext uri="{FF2B5EF4-FFF2-40B4-BE49-F238E27FC236}">
                <a16:creationId xmlns:a16="http://schemas.microsoft.com/office/drawing/2014/main" id="{9F935F2F-F836-317C-A9E3-9DD814985920}"/>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A7889F1A-D5AE-2A81-3CA5-F78CC9B7C1CC}"/>
              </a:ext>
            </a:extLst>
          </p:cNvPr>
          <p:cNvSpPr>
            <a:spLocks noGrp="1"/>
          </p:cNvSpPr>
          <p:nvPr>
            <p:ph type="sldNum" sz="quarter" idx="12"/>
          </p:nvPr>
        </p:nvSpPr>
        <p:spPr/>
        <p:txBody>
          <a:bodyPr/>
          <a:lstStyle/>
          <a:p>
            <a:fld id="{B5C8F8F2-CB27-4C4E-A4C4-0DDCAF888C80}" type="slidenum">
              <a:rPr lang="en-US" smtClean="0"/>
              <a:t>16</a:t>
            </a:fld>
            <a:endParaRPr lang="en-US"/>
          </a:p>
        </p:txBody>
      </p:sp>
      <p:sp>
        <p:nvSpPr>
          <p:cNvPr id="2" name="TextBox 1">
            <a:extLst>
              <a:ext uri="{FF2B5EF4-FFF2-40B4-BE49-F238E27FC236}">
                <a16:creationId xmlns:a16="http://schemas.microsoft.com/office/drawing/2014/main" id="{1AEC9F50-FA5D-0206-DE3F-C0A3F548A826}"/>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352404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649719" y="234124"/>
            <a:ext cx="10009378" cy="674241"/>
          </a:xfrm>
        </p:spPr>
        <p:txBody>
          <a:bodyPr>
            <a:normAutofit/>
          </a:bodyPr>
          <a:lstStyle/>
          <a:p>
            <a:r>
              <a:rPr lang="en-US" sz="2900" b="1" dirty="0">
                <a:solidFill>
                  <a:srgbClr val="0037A4"/>
                </a:solidFill>
                <a:latin typeface="Arial" panose="020B0604020202020204" pitchFamily="34" charset="0"/>
                <a:cs typeface="Arial" panose="020B0604020202020204" pitchFamily="34" charset="0"/>
              </a:rPr>
              <a:t>Relation between Stroke, Glucose level and age </a:t>
            </a:r>
            <a:endParaRPr lang="ar-EG" sz="2900"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818972" y="4387527"/>
            <a:ext cx="10554056" cy="1293459"/>
          </a:xfrm>
        </p:spPr>
        <p:txBody>
          <a:bodyPr>
            <a:noAutofit/>
          </a:bodyPr>
          <a:lstStyle/>
          <a:p>
            <a:r>
              <a:rPr lang="en-US" sz="1800" b="1" dirty="0">
                <a:latin typeface="Times New Roman" panose="02020603050405020304" pitchFamily="18" charset="0"/>
                <a:cs typeface="Times New Roman" panose="02020603050405020304" pitchFamily="18" charset="0"/>
              </a:rPr>
              <a:t>1. people below 40 :</a:t>
            </a:r>
          </a:p>
          <a:p>
            <a:r>
              <a:rPr lang="en-US" sz="1800" dirty="0">
                <a:latin typeface="Times New Roman" panose="02020603050405020304" pitchFamily="18" charset="0"/>
                <a:cs typeface="Times New Roman" panose="02020603050405020304" pitchFamily="18" charset="0"/>
              </a:rPr>
              <a:t>Increasing their glucose level does not affect their stroke, but a decrease in glucose level increases their rate of stroke. </a:t>
            </a:r>
          </a:p>
          <a:p>
            <a:r>
              <a:rPr lang="en-US" sz="1800" b="1" dirty="0">
                <a:latin typeface="Times New Roman" panose="02020603050405020304" pitchFamily="18" charset="0"/>
                <a:cs typeface="Times New Roman" panose="02020603050405020304" pitchFamily="18" charset="0"/>
              </a:rPr>
              <a:t>2. people above 40 :</a:t>
            </a:r>
          </a:p>
          <a:p>
            <a:r>
              <a:rPr lang="en-US" sz="1800" dirty="0">
                <a:latin typeface="Times New Roman" panose="02020603050405020304" pitchFamily="18" charset="0"/>
                <a:cs typeface="Times New Roman" panose="02020603050405020304" pitchFamily="18" charset="0"/>
              </a:rPr>
              <a:t>Increasing their glucose level has a significant impact on their stroke, where the increase above normal (150) increases the percentage of their disease from 5 -10 % to 10- 25 %</a:t>
            </a:r>
            <a:endParaRPr lang="ar-EG"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25F919-FDFA-92FE-8ECE-8F3906BBE23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85DD9B4E-11F6-B024-80BC-EF93772DF135}"/>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0534A8EA-2F9A-691D-D7E3-27D2896C40B7}"/>
              </a:ext>
            </a:extLst>
          </p:cNvPr>
          <p:cNvSpPr>
            <a:spLocks noGrp="1"/>
          </p:cNvSpPr>
          <p:nvPr>
            <p:ph type="sldNum" sz="quarter" idx="12"/>
          </p:nvPr>
        </p:nvSpPr>
        <p:spPr/>
        <p:txBody>
          <a:bodyPr/>
          <a:lstStyle/>
          <a:p>
            <a:fld id="{B5C8F8F2-CB27-4C4E-A4C4-0DDCAF888C80}" type="slidenum">
              <a:rPr lang="en-US" smtClean="0"/>
              <a:t>17</a:t>
            </a:fld>
            <a:endParaRPr lang="en-US"/>
          </a:p>
        </p:txBody>
      </p:sp>
      <p:pic>
        <p:nvPicPr>
          <p:cNvPr id="9" name="Picture 8">
            <a:extLst>
              <a:ext uri="{FF2B5EF4-FFF2-40B4-BE49-F238E27FC236}">
                <a16:creationId xmlns:a16="http://schemas.microsoft.com/office/drawing/2014/main" id="{98231586-D0EF-0A9D-A073-6B8130B878F9}"/>
              </a:ext>
            </a:extLst>
          </p:cNvPr>
          <p:cNvPicPr>
            <a:picLocks noChangeAspect="1"/>
          </p:cNvPicPr>
          <p:nvPr/>
        </p:nvPicPr>
        <p:blipFill>
          <a:blip r:embed="rId4"/>
          <a:stretch>
            <a:fillRect/>
          </a:stretch>
        </p:blipFill>
        <p:spPr>
          <a:xfrm>
            <a:off x="741891" y="1050815"/>
            <a:ext cx="10461884" cy="3270029"/>
          </a:xfrm>
          <a:prstGeom prst="rect">
            <a:avLst/>
          </a:prstGeom>
        </p:spPr>
      </p:pic>
      <p:sp>
        <p:nvSpPr>
          <p:cNvPr id="12" name="TextBox 11">
            <a:extLst>
              <a:ext uri="{FF2B5EF4-FFF2-40B4-BE49-F238E27FC236}">
                <a16:creationId xmlns:a16="http://schemas.microsoft.com/office/drawing/2014/main" id="{B3724D1C-9A23-5372-F846-D0D5CC9FE6C5}"/>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6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barn(inVertical)">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926326" y="238617"/>
            <a:ext cx="10009378" cy="674241"/>
          </a:xfrm>
        </p:spPr>
        <p:txBody>
          <a:bodyPr>
            <a:normAutofit/>
          </a:bodyPr>
          <a:lstStyle/>
          <a:p>
            <a:r>
              <a:rPr lang="en-US" sz="2900" b="1" dirty="0">
                <a:solidFill>
                  <a:srgbClr val="0037A4"/>
                </a:solidFill>
                <a:latin typeface="Arial" panose="020B0604020202020204" pitchFamily="34" charset="0"/>
                <a:cs typeface="Arial" panose="020B0604020202020204" pitchFamily="34" charset="0"/>
              </a:rPr>
              <a:t>Stroke by Age , Glucose level and BMI</a:t>
            </a:r>
            <a:endParaRPr lang="ar-EG" sz="2900"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726347" y="5321732"/>
            <a:ext cx="10567855" cy="769001"/>
          </a:xfrm>
        </p:spPr>
        <p:txBody>
          <a:bodyPr>
            <a:noAutofit/>
          </a:bodyPr>
          <a:lstStyle/>
          <a:p>
            <a:r>
              <a:rPr lang="en-US" sz="2000" dirty="0">
                <a:latin typeface="Times New Roman" panose="02020603050405020304" pitchFamily="18" charset="0"/>
                <a:cs typeface="Times New Roman" panose="02020603050405020304" pitchFamily="18" charset="0"/>
              </a:rPr>
              <a:t>As expected, age is a very important factor, and also has a relationships with BMI &amp; Avg. Glucose levels. </a:t>
            </a:r>
          </a:p>
          <a:p>
            <a:r>
              <a:rPr lang="en-US" sz="2000" dirty="0">
                <a:latin typeface="Times New Roman" panose="02020603050405020304" pitchFamily="18" charset="0"/>
                <a:cs typeface="Times New Roman" panose="02020603050405020304" pitchFamily="18" charset="0"/>
              </a:rPr>
              <a:t>As the age increases, the risk of having a stroke increases too.</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36" t="9796" r="-336" b="-30"/>
          <a:stretch/>
        </p:blipFill>
        <p:spPr>
          <a:xfrm>
            <a:off x="812072" y="912858"/>
            <a:ext cx="9291396" cy="4319550"/>
          </a:xfrm>
        </p:spPr>
      </p:pic>
      <p:pic>
        <p:nvPicPr>
          <p:cNvPr id="4" name="Picture 3">
            <a:extLst>
              <a:ext uri="{FF2B5EF4-FFF2-40B4-BE49-F238E27FC236}">
                <a16:creationId xmlns:a16="http://schemas.microsoft.com/office/drawing/2014/main" id="{C958FF66-A644-EF5D-AAFB-D352FEB00C8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7D64FC53-98E1-EEFB-E1EA-471B630A16BF}"/>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Slide Number Placeholder 7">
            <a:extLst>
              <a:ext uri="{FF2B5EF4-FFF2-40B4-BE49-F238E27FC236}">
                <a16:creationId xmlns:a16="http://schemas.microsoft.com/office/drawing/2014/main" id="{1812644C-71F1-508E-9A6C-D47586816EA7}"/>
              </a:ext>
            </a:extLst>
          </p:cNvPr>
          <p:cNvSpPr>
            <a:spLocks noGrp="1"/>
          </p:cNvSpPr>
          <p:nvPr>
            <p:ph type="sldNum" sz="quarter" idx="12"/>
          </p:nvPr>
        </p:nvSpPr>
        <p:spPr/>
        <p:txBody>
          <a:bodyPr/>
          <a:lstStyle/>
          <a:p>
            <a:fld id="{B5C8F8F2-CB27-4C4E-A4C4-0DDCAF888C80}" type="slidenum">
              <a:rPr lang="en-US" smtClean="0"/>
              <a:t>18</a:t>
            </a:fld>
            <a:endParaRPr lang="en-US"/>
          </a:p>
        </p:txBody>
      </p:sp>
      <p:sp>
        <p:nvSpPr>
          <p:cNvPr id="2" name="TextBox 1">
            <a:extLst>
              <a:ext uri="{FF2B5EF4-FFF2-40B4-BE49-F238E27FC236}">
                <a16:creationId xmlns:a16="http://schemas.microsoft.com/office/drawing/2014/main" id="{9F140F73-18A3-6120-24AE-2E54D0325A4E}"/>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18</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3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831273" y="2984350"/>
            <a:ext cx="6719454"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Dataset Preprocessing</a:t>
            </a:r>
          </a:p>
        </p:txBody>
      </p:sp>
      <p:pic>
        <p:nvPicPr>
          <p:cNvPr id="4" name="Picture 3">
            <a:extLst>
              <a:ext uri="{FF2B5EF4-FFF2-40B4-BE49-F238E27FC236}">
                <a16:creationId xmlns:a16="http://schemas.microsoft.com/office/drawing/2014/main" id="{B8D7C94E-A220-4545-4084-D94A94BF95C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5" name="Straight Connector 4">
            <a:extLst>
              <a:ext uri="{FF2B5EF4-FFF2-40B4-BE49-F238E27FC236}">
                <a16:creationId xmlns:a16="http://schemas.microsoft.com/office/drawing/2014/main" id="{710E7D7B-FA4C-B02D-BDE5-C9F06CAE16CD}"/>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0416CD7D-5801-2CA5-53EA-8BCE32DB9D22}"/>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19</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4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8EBB2-97FF-EA89-25C6-EB16BA99A5DC}"/>
              </a:ext>
            </a:extLst>
          </p:cNvPr>
          <p:cNvSpPr txBox="1"/>
          <p:nvPr/>
        </p:nvSpPr>
        <p:spPr>
          <a:xfrm>
            <a:off x="4488873" y="443345"/>
            <a:ext cx="6082145" cy="707886"/>
          </a:xfrm>
          <a:prstGeom prst="rect">
            <a:avLst/>
          </a:prstGeom>
          <a:noFill/>
        </p:spPr>
        <p:txBody>
          <a:bodyPr wrap="square" rtlCol="0">
            <a:spAutoFit/>
          </a:bodyPr>
          <a:lstStyle/>
          <a:p>
            <a:r>
              <a:rPr lang="en-US" sz="4000" b="1" dirty="0">
                <a:solidFill>
                  <a:srgbClr val="0037A4"/>
                </a:solidFill>
                <a:latin typeface="Times New Roman" panose="02020603050405020304" pitchFamily="18" charset="0"/>
                <a:cs typeface="Times New Roman" panose="02020603050405020304" pitchFamily="18" charset="0"/>
              </a:rPr>
              <a:t>AGENDA</a:t>
            </a:r>
          </a:p>
        </p:txBody>
      </p:sp>
      <p:sp>
        <p:nvSpPr>
          <p:cNvPr id="5" name="Rounded Rectangle 20">
            <a:extLst>
              <a:ext uri="{FF2B5EF4-FFF2-40B4-BE49-F238E27FC236}">
                <a16:creationId xmlns:a16="http://schemas.microsoft.com/office/drawing/2014/main" id="{9F34AC09-AF80-D59B-FDD8-D968A817FA80}"/>
              </a:ext>
            </a:extLst>
          </p:cNvPr>
          <p:cNvSpPr>
            <a:spLocks noChangeAspect="1"/>
          </p:cNvSpPr>
          <p:nvPr/>
        </p:nvSpPr>
        <p:spPr>
          <a:xfrm rot="2160000">
            <a:off x="7156770" y="281585"/>
            <a:ext cx="746348" cy="805299"/>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rgbClr val="0037A4"/>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70C0"/>
              </a:solidFill>
            </a:endParaRPr>
          </a:p>
        </p:txBody>
      </p:sp>
      <p:sp>
        <p:nvSpPr>
          <p:cNvPr id="12" name="TextBox 11">
            <a:extLst>
              <a:ext uri="{FF2B5EF4-FFF2-40B4-BE49-F238E27FC236}">
                <a16:creationId xmlns:a16="http://schemas.microsoft.com/office/drawing/2014/main" id="{FB265442-BF19-23D0-F886-FBEDEA680F25}"/>
              </a:ext>
            </a:extLst>
          </p:cNvPr>
          <p:cNvSpPr txBox="1"/>
          <p:nvPr/>
        </p:nvSpPr>
        <p:spPr>
          <a:xfrm>
            <a:off x="2187634" y="1246627"/>
            <a:ext cx="22428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13" name="Chevron 13">
            <a:extLst>
              <a:ext uri="{FF2B5EF4-FFF2-40B4-BE49-F238E27FC236}">
                <a16:creationId xmlns:a16="http://schemas.microsoft.com/office/drawing/2014/main" id="{2ED84CA4-CB12-9ED6-65DF-BE1F5BEF1974}"/>
              </a:ext>
            </a:extLst>
          </p:cNvPr>
          <p:cNvSpPr/>
          <p:nvPr/>
        </p:nvSpPr>
        <p:spPr>
          <a:xfrm>
            <a:off x="1367168" y="1301847"/>
            <a:ext cx="360000" cy="468000"/>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20" name="Chevron 21">
            <a:extLst>
              <a:ext uri="{FF2B5EF4-FFF2-40B4-BE49-F238E27FC236}">
                <a16:creationId xmlns:a16="http://schemas.microsoft.com/office/drawing/2014/main" id="{E0F1A6F2-A0EB-BE3F-65FE-2AD83EA925E5}"/>
              </a:ext>
            </a:extLst>
          </p:cNvPr>
          <p:cNvSpPr/>
          <p:nvPr/>
        </p:nvSpPr>
        <p:spPr>
          <a:xfrm>
            <a:off x="1326970" y="2054252"/>
            <a:ext cx="360000" cy="468000"/>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7" name="Chevron 29">
            <a:extLst>
              <a:ext uri="{FF2B5EF4-FFF2-40B4-BE49-F238E27FC236}">
                <a16:creationId xmlns:a16="http://schemas.microsoft.com/office/drawing/2014/main" id="{7420D4E9-A250-980B-A5BD-F10C8F270DDC}"/>
              </a:ext>
            </a:extLst>
          </p:cNvPr>
          <p:cNvSpPr/>
          <p:nvPr/>
        </p:nvSpPr>
        <p:spPr>
          <a:xfrm>
            <a:off x="1326970" y="2825643"/>
            <a:ext cx="400199" cy="513159"/>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4" name="Chevron 37">
            <a:extLst>
              <a:ext uri="{FF2B5EF4-FFF2-40B4-BE49-F238E27FC236}">
                <a16:creationId xmlns:a16="http://schemas.microsoft.com/office/drawing/2014/main" id="{FCB02625-FB1F-2B39-1496-95170E3A5EAF}"/>
              </a:ext>
            </a:extLst>
          </p:cNvPr>
          <p:cNvSpPr/>
          <p:nvPr/>
        </p:nvSpPr>
        <p:spPr>
          <a:xfrm>
            <a:off x="1316786" y="3678887"/>
            <a:ext cx="400199" cy="513159"/>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a:extLst>
              <a:ext uri="{FF2B5EF4-FFF2-40B4-BE49-F238E27FC236}">
                <a16:creationId xmlns:a16="http://schemas.microsoft.com/office/drawing/2014/main" id="{2E6499E5-87AF-DE40-2474-8A05B0819558}"/>
              </a:ext>
            </a:extLst>
          </p:cNvPr>
          <p:cNvSpPr txBox="1"/>
          <p:nvPr/>
        </p:nvSpPr>
        <p:spPr>
          <a:xfrm>
            <a:off x="2129743" y="2028038"/>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Dataset Description</a:t>
            </a:r>
          </a:p>
        </p:txBody>
      </p:sp>
      <p:sp>
        <p:nvSpPr>
          <p:cNvPr id="44" name="TextBox 43">
            <a:extLst>
              <a:ext uri="{FF2B5EF4-FFF2-40B4-BE49-F238E27FC236}">
                <a16:creationId xmlns:a16="http://schemas.microsoft.com/office/drawing/2014/main" id="{FEA7D9F5-0912-9E7C-C29F-4FDF8D63CBC3}"/>
              </a:ext>
            </a:extLst>
          </p:cNvPr>
          <p:cNvSpPr txBox="1"/>
          <p:nvPr/>
        </p:nvSpPr>
        <p:spPr>
          <a:xfrm>
            <a:off x="2187634" y="2791201"/>
            <a:ext cx="4431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Exploratory data analysis</a:t>
            </a:r>
          </a:p>
        </p:txBody>
      </p:sp>
      <p:sp>
        <p:nvSpPr>
          <p:cNvPr id="45" name="TextBox 44">
            <a:extLst>
              <a:ext uri="{FF2B5EF4-FFF2-40B4-BE49-F238E27FC236}">
                <a16:creationId xmlns:a16="http://schemas.microsoft.com/office/drawing/2014/main" id="{F5C8F0DF-5E40-A2DC-0F07-17C0FA30AE4B}"/>
              </a:ext>
            </a:extLst>
          </p:cNvPr>
          <p:cNvSpPr txBox="1"/>
          <p:nvPr/>
        </p:nvSpPr>
        <p:spPr>
          <a:xfrm>
            <a:off x="2096856" y="3619922"/>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Dataset Preprocessing</a:t>
            </a:r>
          </a:p>
        </p:txBody>
      </p:sp>
      <p:sp>
        <p:nvSpPr>
          <p:cNvPr id="47" name="Chevron 37">
            <a:extLst>
              <a:ext uri="{FF2B5EF4-FFF2-40B4-BE49-F238E27FC236}">
                <a16:creationId xmlns:a16="http://schemas.microsoft.com/office/drawing/2014/main" id="{D7B3EF98-04B4-065D-D0BE-47A59B779A70}"/>
              </a:ext>
            </a:extLst>
          </p:cNvPr>
          <p:cNvSpPr/>
          <p:nvPr/>
        </p:nvSpPr>
        <p:spPr>
          <a:xfrm>
            <a:off x="1316786" y="4462307"/>
            <a:ext cx="400199" cy="513159"/>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8" name="TextBox 47">
            <a:extLst>
              <a:ext uri="{FF2B5EF4-FFF2-40B4-BE49-F238E27FC236}">
                <a16:creationId xmlns:a16="http://schemas.microsoft.com/office/drawing/2014/main" id="{0DE99532-C7F5-0669-7FC2-4A155D52CE4E}"/>
              </a:ext>
            </a:extLst>
          </p:cNvPr>
          <p:cNvSpPr txBox="1"/>
          <p:nvPr/>
        </p:nvSpPr>
        <p:spPr>
          <a:xfrm>
            <a:off x="2096856" y="4403342"/>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Modeling</a:t>
            </a:r>
          </a:p>
        </p:txBody>
      </p:sp>
      <p:sp>
        <p:nvSpPr>
          <p:cNvPr id="50" name="Chevron 37">
            <a:extLst>
              <a:ext uri="{FF2B5EF4-FFF2-40B4-BE49-F238E27FC236}">
                <a16:creationId xmlns:a16="http://schemas.microsoft.com/office/drawing/2014/main" id="{E96635B2-711E-983F-9246-680F5EFDF344}"/>
              </a:ext>
            </a:extLst>
          </p:cNvPr>
          <p:cNvSpPr/>
          <p:nvPr/>
        </p:nvSpPr>
        <p:spPr>
          <a:xfrm>
            <a:off x="1326970" y="5852103"/>
            <a:ext cx="390015" cy="419793"/>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51" name="TextBox 50">
            <a:extLst>
              <a:ext uri="{FF2B5EF4-FFF2-40B4-BE49-F238E27FC236}">
                <a16:creationId xmlns:a16="http://schemas.microsoft.com/office/drawing/2014/main" id="{65A180A6-CF49-9937-E6FF-75199A692C0A}"/>
              </a:ext>
            </a:extLst>
          </p:cNvPr>
          <p:cNvSpPr txBox="1"/>
          <p:nvPr/>
        </p:nvSpPr>
        <p:spPr>
          <a:xfrm>
            <a:off x="2096856" y="5699772"/>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Business Solution</a:t>
            </a:r>
          </a:p>
        </p:txBody>
      </p:sp>
      <p:pic>
        <p:nvPicPr>
          <p:cNvPr id="6" name="Picture 5">
            <a:extLst>
              <a:ext uri="{FF2B5EF4-FFF2-40B4-BE49-F238E27FC236}">
                <a16:creationId xmlns:a16="http://schemas.microsoft.com/office/drawing/2014/main" id="{704640D3-926E-F202-8028-BF38999581B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210799" y="6139360"/>
            <a:ext cx="1665877" cy="832939"/>
          </a:xfrm>
          <a:prstGeom prst="rect">
            <a:avLst/>
          </a:prstGeom>
        </p:spPr>
      </p:pic>
      <p:cxnSp>
        <p:nvCxnSpPr>
          <p:cNvPr id="7" name="Straight Connector 6">
            <a:extLst>
              <a:ext uri="{FF2B5EF4-FFF2-40B4-BE49-F238E27FC236}">
                <a16:creationId xmlns:a16="http://schemas.microsoft.com/office/drawing/2014/main" id="{DEA03C0A-05FE-DC5B-3DC0-69EECDFF1DF0}"/>
              </a:ext>
            </a:extLst>
          </p:cNvPr>
          <p:cNvCxnSpPr>
            <a:cxnSpLocks/>
          </p:cNvCxnSpPr>
          <p:nvPr/>
        </p:nvCxnSpPr>
        <p:spPr>
          <a:xfrm flipH="1">
            <a:off x="0" y="6330713"/>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804511A7-46AA-0617-A791-35A61E2E0114}"/>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2</a:t>
            </a:r>
          </a:p>
        </p:txBody>
      </p:sp>
      <p:sp>
        <p:nvSpPr>
          <p:cNvPr id="9" name="Chevron 37">
            <a:extLst>
              <a:ext uri="{FF2B5EF4-FFF2-40B4-BE49-F238E27FC236}">
                <a16:creationId xmlns:a16="http://schemas.microsoft.com/office/drawing/2014/main" id="{F7E44A87-4B60-8D2C-68C0-FEC00EF239D4}"/>
              </a:ext>
            </a:extLst>
          </p:cNvPr>
          <p:cNvSpPr/>
          <p:nvPr/>
        </p:nvSpPr>
        <p:spPr>
          <a:xfrm>
            <a:off x="1367168" y="5157206"/>
            <a:ext cx="349817" cy="438992"/>
          </a:xfrm>
          <a:prstGeom prst="chevron">
            <a:avLst/>
          </a:prstGeom>
          <a:solidFill>
            <a:srgbClr val="0037A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0" name="TextBox 9">
            <a:extLst>
              <a:ext uri="{FF2B5EF4-FFF2-40B4-BE49-F238E27FC236}">
                <a16:creationId xmlns:a16="http://schemas.microsoft.com/office/drawing/2014/main" id="{3447837E-69BC-78F3-7D47-887015BA4BD6}"/>
              </a:ext>
            </a:extLst>
          </p:cNvPr>
          <p:cNvSpPr txBox="1"/>
          <p:nvPr/>
        </p:nvSpPr>
        <p:spPr>
          <a:xfrm>
            <a:off x="2096856" y="5098240"/>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018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1000"/>
                                        <p:tgtEl>
                                          <p:spTgt spid="48"/>
                                        </p:tgtEl>
                                      </p:cBhvr>
                                    </p:animEffect>
                                    <p:anim calcmode="lin" valueType="num">
                                      <p:cBhvr>
                                        <p:cTn id="68" dur="1000" fill="hold"/>
                                        <p:tgtEl>
                                          <p:spTgt spid="48"/>
                                        </p:tgtEl>
                                        <p:attrNameLst>
                                          <p:attrName>ppt_x</p:attrName>
                                        </p:attrNameLst>
                                      </p:cBhvr>
                                      <p:tavLst>
                                        <p:tav tm="0">
                                          <p:val>
                                            <p:strVal val="#ppt_x"/>
                                          </p:val>
                                        </p:tav>
                                        <p:tav tm="100000">
                                          <p:val>
                                            <p:strVal val="#ppt_x"/>
                                          </p:val>
                                        </p:tav>
                                      </p:tavLst>
                                    </p:anim>
                                    <p:anim calcmode="lin" valueType="num">
                                      <p:cBhvr>
                                        <p:cTn id="69" dur="1000" fill="hold"/>
                                        <p:tgtEl>
                                          <p:spTgt spid="4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1000"/>
                                        <p:tgtEl>
                                          <p:spTgt spid="9"/>
                                        </p:tgtEl>
                                      </p:cBhvr>
                                    </p:animEffect>
                                    <p:anim calcmode="lin" valueType="num">
                                      <p:cBhvr>
                                        <p:cTn id="85" dur="1000" fill="hold"/>
                                        <p:tgtEl>
                                          <p:spTgt spid="9"/>
                                        </p:tgtEl>
                                        <p:attrNameLst>
                                          <p:attrName>ppt_x</p:attrName>
                                        </p:attrNameLst>
                                      </p:cBhvr>
                                      <p:tavLst>
                                        <p:tav tm="0">
                                          <p:val>
                                            <p:strVal val="#ppt_x"/>
                                          </p:val>
                                        </p:tav>
                                        <p:tav tm="100000">
                                          <p:val>
                                            <p:strVal val="#ppt_x"/>
                                          </p:val>
                                        </p:tav>
                                      </p:tavLst>
                                    </p:anim>
                                    <p:anim calcmode="lin" valueType="num">
                                      <p:cBhvr>
                                        <p:cTn id="8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1000"/>
                                        <p:tgtEl>
                                          <p:spTgt spid="50"/>
                                        </p:tgtEl>
                                      </p:cBhvr>
                                    </p:animEffect>
                                    <p:anim calcmode="lin" valueType="num">
                                      <p:cBhvr>
                                        <p:cTn id="92" dur="1000" fill="hold"/>
                                        <p:tgtEl>
                                          <p:spTgt spid="50"/>
                                        </p:tgtEl>
                                        <p:attrNameLst>
                                          <p:attrName>ppt_x</p:attrName>
                                        </p:attrNameLst>
                                      </p:cBhvr>
                                      <p:tavLst>
                                        <p:tav tm="0">
                                          <p:val>
                                            <p:strVal val="#ppt_x"/>
                                          </p:val>
                                        </p:tav>
                                        <p:tav tm="100000">
                                          <p:val>
                                            <p:strVal val="#ppt_x"/>
                                          </p:val>
                                        </p:tav>
                                      </p:tavLst>
                                    </p:anim>
                                    <p:anim calcmode="lin" valueType="num">
                                      <p:cBhvr>
                                        <p:cTn id="93" dur="1000" fill="hold"/>
                                        <p:tgtEl>
                                          <p:spTgt spid="5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0"/>
                                        <p:tgtEl>
                                          <p:spTgt spid="51"/>
                                        </p:tgtEl>
                                      </p:cBhvr>
                                    </p:animEffect>
                                    <p:anim calcmode="lin" valueType="num">
                                      <p:cBhvr>
                                        <p:cTn id="97" dur="1000" fill="hold"/>
                                        <p:tgtEl>
                                          <p:spTgt spid="51"/>
                                        </p:tgtEl>
                                        <p:attrNameLst>
                                          <p:attrName>ppt_x</p:attrName>
                                        </p:attrNameLst>
                                      </p:cBhvr>
                                      <p:tavLst>
                                        <p:tav tm="0">
                                          <p:val>
                                            <p:strVal val="#ppt_x"/>
                                          </p:val>
                                        </p:tav>
                                        <p:tav tm="100000">
                                          <p:val>
                                            <p:strVal val="#ppt_x"/>
                                          </p:val>
                                        </p:tav>
                                      </p:tavLst>
                                    </p:anim>
                                    <p:anim calcmode="lin" valueType="num">
                                      <p:cBhvr>
                                        <p:cTn id="9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2" grpId="0"/>
      <p:bldP spid="13" grpId="0" animBg="1"/>
      <p:bldP spid="20" grpId="0" animBg="1"/>
      <p:bldP spid="27" grpId="0" animBg="1"/>
      <p:bldP spid="34" grpId="0" animBg="1"/>
      <p:bldP spid="43" grpId="0"/>
      <p:bldP spid="44" grpId="0"/>
      <p:bldP spid="45" grpId="0"/>
      <p:bldP spid="47" grpId="0" animBg="1"/>
      <p:bldP spid="48" grpId="0"/>
      <p:bldP spid="50" grpId="0" animBg="1"/>
      <p:bldP spid="51" grpId="0"/>
      <p:bldP spid="9" grpId="0" animBg="1"/>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37804" y="670181"/>
            <a:ext cx="11573197" cy="724247"/>
          </a:xfrm>
        </p:spPr>
        <p:txBody>
          <a:bodyPr/>
          <a:lstStyle/>
          <a:p>
            <a:r>
              <a:rPr lang="en-US" sz="4000" b="1" dirty="0">
                <a:solidFill>
                  <a:srgbClr val="0037A4"/>
                </a:solidFill>
                <a:latin typeface="Times New Roman" panose="02020603050405020304" pitchFamily="18" charset="0"/>
                <a:cs typeface="Times New Roman" panose="02020603050405020304" pitchFamily="18" charset="0"/>
              </a:rPr>
              <a:t>Preprocessing</a:t>
            </a:r>
          </a:p>
        </p:txBody>
      </p:sp>
      <p:sp>
        <p:nvSpPr>
          <p:cNvPr id="3" name="Rounded Rectangle 6">
            <a:extLst>
              <a:ext uri="{FF2B5EF4-FFF2-40B4-BE49-F238E27FC236}">
                <a16:creationId xmlns:a16="http://schemas.microsoft.com/office/drawing/2014/main" id="{10A6E37B-1064-4E57-8D16-2A31F6F5BE17}"/>
              </a:ext>
            </a:extLst>
          </p:cNvPr>
          <p:cNvSpPr/>
          <p:nvPr/>
        </p:nvSpPr>
        <p:spPr>
          <a:xfrm rot="18900000">
            <a:off x="1525040"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4" name="Rounded Rectangle 6">
            <a:extLst>
              <a:ext uri="{FF2B5EF4-FFF2-40B4-BE49-F238E27FC236}">
                <a16:creationId xmlns:a16="http://schemas.microsoft.com/office/drawing/2014/main" id="{F1319F2B-1142-42C5-AAB5-0E656BE92795}"/>
              </a:ext>
            </a:extLst>
          </p:cNvPr>
          <p:cNvSpPr/>
          <p:nvPr/>
        </p:nvSpPr>
        <p:spPr>
          <a:xfrm rot="18900000">
            <a:off x="3072766"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5" name="Rounded Rectangle 6">
            <a:extLst>
              <a:ext uri="{FF2B5EF4-FFF2-40B4-BE49-F238E27FC236}">
                <a16:creationId xmlns:a16="http://schemas.microsoft.com/office/drawing/2014/main" id="{3CD097B2-071A-40F4-B58E-52C7EBA6AEA5}"/>
              </a:ext>
            </a:extLst>
          </p:cNvPr>
          <p:cNvSpPr/>
          <p:nvPr/>
        </p:nvSpPr>
        <p:spPr>
          <a:xfrm rot="18900000">
            <a:off x="4620492"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6" name="Rounded Rectangle 6">
            <a:extLst>
              <a:ext uri="{FF2B5EF4-FFF2-40B4-BE49-F238E27FC236}">
                <a16:creationId xmlns:a16="http://schemas.microsoft.com/office/drawing/2014/main" id="{A4645F59-D4F8-4F1C-B23D-2099317366E9}"/>
              </a:ext>
            </a:extLst>
          </p:cNvPr>
          <p:cNvSpPr/>
          <p:nvPr/>
        </p:nvSpPr>
        <p:spPr>
          <a:xfrm rot="18900000">
            <a:off x="6168218"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7" name="Rounded Rectangle 6">
            <a:extLst>
              <a:ext uri="{FF2B5EF4-FFF2-40B4-BE49-F238E27FC236}">
                <a16:creationId xmlns:a16="http://schemas.microsoft.com/office/drawing/2014/main" id="{A844DDD5-A431-4905-8AA8-89C86212DFDF}"/>
              </a:ext>
            </a:extLst>
          </p:cNvPr>
          <p:cNvSpPr/>
          <p:nvPr/>
        </p:nvSpPr>
        <p:spPr>
          <a:xfrm rot="18900000">
            <a:off x="7715944"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8" name="Rounded Rectangle 6">
            <a:extLst>
              <a:ext uri="{FF2B5EF4-FFF2-40B4-BE49-F238E27FC236}">
                <a16:creationId xmlns:a16="http://schemas.microsoft.com/office/drawing/2014/main" id="{BEBD763C-6C5A-4E58-9926-2C597A94309A}"/>
              </a:ext>
            </a:extLst>
          </p:cNvPr>
          <p:cNvSpPr/>
          <p:nvPr/>
        </p:nvSpPr>
        <p:spPr>
          <a:xfrm rot="18900000">
            <a:off x="9263668" y="3356925"/>
            <a:ext cx="1286714" cy="1286708"/>
          </a:xfrm>
          <a:custGeom>
            <a:avLst/>
            <a:gdLst/>
            <a:ahLst/>
            <a:cxnLst/>
            <a:rect l="l" t="t" r="r" b="b"/>
            <a:pathLst>
              <a:path w="1544024" h="1544022">
                <a:moveTo>
                  <a:pt x="1508872" y="35152"/>
                </a:moveTo>
                <a:cubicBezTo>
                  <a:pt x="1530591" y="56870"/>
                  <a:pt x="1544024" y="86874"/>
                  <a:pt x="1544024" y="120016"/>
                </a:cubicBezTo>
                <a:lnTo>
                  <a:pt x="1544024" y="1404196"/>
                </a:lnTo>
                <a:cubicBezTo>
                  <a:pt x="1544024" y="1442467"/>
                  <a:pt x="1526111" y="1476554"/>
                  <a:pt x="1497037" y="1497040"/>
                </a:cubicBezTo>
                <a:cubicBezTo>
                  <a:pt x="1476551" y="1526111"/>
                  <a:pt x="1442465" y="1544022"/>
                  <a:pt x="1404196" y="1544022"/>
                </a:cubicBezTo>
                <a:lnTo>
                  <a:pt x="120016" y="1544022"/>
                </a:lnTo>
                <a:cubicBezTo>
                  <a:pt x="53733" y="1544022"/>
                  <a:pt x="0" y="1490289"/>
                  <a:pt x="0" y="1424006"/>
                </a:cubicBezTo>
                <a:lnTo>
                  <a:pt x="1" y="943958"/>
                </a:lnTo>
                <a:cubicBezTo>
                  <a:pt x="0" y="877675"/>
                  <a:pt x="53733" y="823942"/>
                  <a:pt x="120016" y="823942"/>
                </a:cubicBezTo>
                <a:lnTo>
                  <a:pt x="823944" y="823942"/>
                </a:lnTo>
                <a:lnTo>
                  <a:pt x="823944" y="120016"/>
                </a:lnTo>
                <a:cubicBezTo>
                  <a:pt x="823944" y="53733"/>
                  <a:pt x="877677" y="0"/>
                  <a:pt x="943960" y="0"/>
                </a:cubicBezTo>
                <a:lnTo>
                  <a:pt x="1424008" y="0"/>
                </a:lnTo>
                <a:cubicBezTo>
                  <a:pt x="1457150" y="0"/>
                  <a:pt x="1487154" y="13433"/>
                  <a:pt x="1508872" y="3515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10" name="TextBox 9">
            <a:extLst>
              <a:ext uri="{FF2B5EF4-FFF2-40B4-BE49-F238E27FC236}">
                <a16:creationId xmlns:a16="http://schemas.microsoft.com/office/drawing/2014/main" id="{D07CCD68-DF0C-4F1D-A259-A029E4EB90BA}"/>
              </a:ext>
            </a:extLst>
          </p:cNvPr>
          <p:cNvSpPr txBox="1"/>
          <p:nvPr/>
        </p:nvSpPr>
        <p:spPr>
          <a:xfrm>
            <a:off x="511034" y="2689994"/>
            <a:ext cx="290713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Handling the missing values</a:t>
            </a:r>
          </a:p>
        </p:txBody>
      </p:sp>
      <p:sp>
        <p:nvSpPr>
          <p:cNvPr id="13" name="TextBox 12">
            <a:extLst>
              <a:ext uri="{FF2B5EF4-FFF2-40B4-BE49-F238E27FC236}">
                <a16:creationId xmlns:a16="http://schemas.microsoft.com/office/drawing/2014/main" id="{06767F17-53EF-4E63-B939-96185397514A}"/>
              </a:ext>
            </a:extLst>
          </p:cNvPr>
          <p:cNvSpPr txBox="1"/>
          <p:nvPr/>
        </p:nvSpPr>
        <p:spPr>
          <a:xfrm>
            <a:off x="2696348" y="5088044"/>
            <a:ext cx="2205269"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Handling the outliers.   </a:t>
            </a:r>
          </a:p>
        </p:txBody>
      </p:sp>
      <p:sp>
        <p:nvSpPr>
          <p:cNvPr id="16" name="TextBox 15">
            <a:extLst>
              <a:ext uri="{FF2B5EF4-FFF2-40B4-BE49-F238E27FC236}">
                <a16:creationId xmlns:a16="http://schemas.microsoft.com/office/drawing/2014/main" id="{922213DC-5CF9-48D8-ACDB-D1A1F0145BDF}"/>
              </a:ext>
            </a:extLst>
          </p:cNvPr>
          <p:cNvSpPr txBox="1"/>
          <p:nvPr/>
        </p:nvSpPr>
        <p:spPr>
          <a:xfrm>
            <a:off x="4342696" y="2689994"/>
            <a:ext cx="202134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Encoding.   </a:t>
            </a:r>
          </a:p>
        </p:txBody>
      </p:sp>
      <p:sp>
        <p:nvSpPr>
          <p:cNvPr id="27" name="TextBox 26">
            <a:extLst>
              <a:ext uri="{FF2B5EF4-FFF2-40B4-BE49-F238E27FC236}">
                <a16:creationId xmlns:a16="http://schemas.microsoft.com/office/drawing/2014/main" id="{C33E455B-D5A7-412A-A148-AB9F2667708B}"/>
              </a:ext>
            </a:extLst>
          </p:cNvPr>
          <p:cNvSpPr txBox="1"/>
          <p:nvPr/>
        </p:nvSpPr>
        <p:spPr>
          <a:xfrm>
            <a:off x="2244596"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01</a:t>
            </a:r>
          </a:p>
        </p:txBody>
      </p:sp>
      <p:sp>
        <p:nvSpPr>
          <p:cNvPr id="28" name="TextBox 27">
            <a:extLst>
              <a:ext uri="{FF2B5EF4-FFF2-40B4-BE49-F238E27FC236}">
                <a16:creationId xmlns:a16="http://schemas.microsoft.com/office/drawing/2014/main" id="{5B2E779C-F03B-4DFB-9C1A-6E60C64DBFBD}"/>
              </a:ext>
            </a:extLst>
          </p:cNvPr>
          <p:cNvSpPr txBox="1"/>
          <p:nvPr/>
        </p:nvSpPr>
        <p:spPr>
          <a:xfrm>
            <a:off x="3798983"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02</a:t>
            </a:r>
          </a:p>
        </p:txBody>
      </p:sp>
      <p:sp>
        <p:nvSpPr>
          <p:cNvPr id="29" name="TextBox 28">
            <a:extLst>
              <a:ext uri="{FF2B5EF4-FFF2-40B4-BE49-F238E27FC236}">
                <a16:creationId xmlns:a16="http://schemas.microsoft.com/office/drawing/2014/main" id="{4976C4E3-7BB4-4437-90F1-1B39639DB34F}"/>
              </a:ext>
            </a:extLst>
          </p:cNvPr>
          <p:cNvSpPr txBox="1"/>
          <p:nvPr/>
        </p:nvSpPr>
        <p:spPr>
          <a:xfrm>
            <a:off x="5353370"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03</a:t>
            </a:r>
          </a:p>
        </p:txBody>
      </p:sp>
      <p:sp>
        <p:nvSpPr>
          <p:cNvPr id="30" name="TextBox 29">
            <a:extLst>
              <a:ext uri="{FF2B5EF4-FFF2-40B4-BE49-F238E27FC236}">
                <a16:creationId xmlns:a16="http://schemas.microsoft.com/office/drawing/2014/main" id="{02DAB6AA-4ED0-40CB-B50C-C762120A272E}"/>
              </a:ext>
            </a:extLst>
          </p:cNvPr>
          <p:cNvSpPr txBox="1"/>
          <p:nvPr/>
        </p:nvSpPr>
        <p:spPr>
          <a:xfrm>
            <a:off x="6907757"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04</a:t>
            </a:r>
          </a:p>
        </p:txBody>
      </p:sp>
      <p:sp>
        <p:nvSpPr>
          <p:cNvPr id="31" name="TextBox 30">
            <a:extLst>
              <a:ext uri="{FF2B5EF4-FFF2-40B4-BE49-F238E27FC236}">
                <a16:creationId xmlns:a16="http://schemas.microsoft.com/office/drawing/2014/main" id="{D2059292-4AB8-4A12-B22F-634F000D31B2}"/>
              </a:ext>
            </a:extLst>
          </p:cNvPr>
          <p:cNvSpPr txBox="1"/>
          <p:nvPr/>
        </p:nvSpPr>
        <p:spPr>
          <a:xfrm>
            <a:off x="8462144"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05</a:t>
            </a:r>
          </a:p>
        </p:txBody>
      </p:sp>
      <p:sp>
        <p:nvSpPr>
          <p:cNvPr id="32" name="TextBox 31">
            <a:extLst>
              <a:ext uri="{FF2B5EF4-FFF2-40B4-BE49-F238E27FC236}">
                <a16:creationId xmlns:a16="http://schemas.microsoft.com/office/drawing/2014/main" id="{3BC7B5B6-43DB-4103-B403-58A19D557A80}"/>
              </a:ext>
            </a:extLst>
          </p:cNvPr>
          <p:cNvSpPr txBox="1"/>
          <p:nvPr/>
        </p:nvSpPr>
        <p:spPr>
          <a:xfrm>
            <a:off x="10016533" y="3861780"/>
            <a:ext cx="590851"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mn-cs"/>
              </a:rPr>
              <a:t>06</a:t>
            </a:r>
          </a:p>
        </p:txBody>
      </p:sp>
      <p:sp>
        <p:nvSpPr>
          <p:cNvPr id="33" name="TextBox 32">
            <a:extLst>
              <a:ext uri="{FF2B5EF4-FFF2-40B4-BE49-F238E27FC236}">
                <a16:creationId xmlns:a16="http://schemas.microsoft.com/office/drawing/2014/main" id="{CEF7692E-807E-D03D-9DDC-7A5233DED9A3}"/>
              </a:ext>
            </a:extLst>
          </p:cNvPr>
          <p:cNvSpPr txBox="1"/>
          <p:nvPr/>
        </p:nvSpPr>
        <p:spPr>
          <a:xfrm>
            <a:off x="5800901" y="5074807"/>
            <a:ext cx="202134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Scaling</a:t>
            </a:r>
          </a:p>
        </p:txBody>
      </p:sp>
      <p:sp>
        <p:nvSpPr>
          <p:cNvPr id="34" name="TextBox 33">
            <a:extLst>
              <a:ext uri="{FF2B5EF4-FFF2-40B4-BE49-F238E27FC236}">
                <a16:creationId xmlns:a16="http://schemas.microsoft.com/office/drawing/2014/main" id="{E7D0A949-0358-AB8A-D7DA-34BF5AA5E1F9}"/>
              </a:ext>
            </a:extLst>
          </p:cNvPr>
          <p:cNvSpPr txBox="1"/>
          <p:nvPr/>
        </p:nvSpPr>
        <p:spPr>
          <a:xfrm>
            <a:off x="7348627" y="2751715"/>
            <a:ext cx="202134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Features Selection</a:t>
            </a:r>
          </a:p>
        </p:txBody>
      </p:sp>
      <p:sp>
        <p:nvSpPr>
          <p:cNvPr id="35" name="TextBox 34">
            <a:extLst>
              <a:ext uri="{FF2B5EF4-FFF2-40B4-BE49-F238E27FC236}">
                <a16:creationId xmlns:a16="http://schemas.microsoft.com/office/drawing/2014/main" id="{C9E11ECF-09BA-CFE2-ADDC-CDF8C2E89EE4}"/>
              </a:ext>
            </a:extLst>
          </p:cNvPr>
          <p:cNvSpPr txBox="1"/>
          <p:nvPr/>
        </p:nvSpPr>
        <p:spPr>
          <a:xfrm>
            <a:off x="8896351" y="4980784"/>
            <a:ext cx="202134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Imbalanced data</a:t>
            </a:r>
          </a:p>
        </p:txBody>
      </p:sp>
      <p:pic>
        <p:nvPicPr>
          <p:cNvPr id="11" name="Picture 10">
            <a:extLst>
              <a:ext uri="{FF2B5EF4-FFF2-40B4-BE49-F238E27FC236}">
                <a16:creationId xmlns:a16="http://schemas.microsoft.com/office/drawing/2014/main" id="{EAC5A051-C4C2-63C3-4C03-92C9C3C8AB9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9" name="Straight Connector 8">
            <a:extLst>
              <a:ext uri="{FF2B5EF4-FFF2-40B4-BE49-F238E27FC236}">
                <a16:creationId xmlns:a16="http://schemas.microsoft.com/office/drawing/2014/main" id="{0D385D9E-8607-35F2-FBC6-53D4C4A2E12A}"/>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15" name="TextBox 14">
            <a:extLst>
              <a:ext uri="{FF2B5EF4-FFF2-40B4-BE49-F238E27FC236}">
                <a16:creationId xmlns:a16="http://schemas.microsoft.com/office/drawing/2014/main" id="{54CE368F-6239-E898-8FBA-663A9A79D2D9}"/>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20</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7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1000"/>
                                        <p:tgtEl>
                                          <p:spTgt spid="7"/>
                                        </p:tgtEl>
                                      </p:cBhvr>
                                    </p:animEffect>
                                    <p:anim calcmode="lin" valueType="num">
                                      <p:cBhvr>
                                        <p:cTn id="76" dur="1000" fill="hold"/>
                                        <p:tgtEl>
                                          <p:spTgt spid="7"/>
                                        </p:tgtEl>
                                        <p:attrNameLst>
                                          <p:attrName>ppt_x</p:attrName>
                                        </p:attrNameLst>
                                      </p:cBhvr>
                                      <p:tavLst>
                                        <p:tav tm="0">
                                          <p:val>
                                            <p:strVal val="#ppt_x"/>
                                          </p:val>
                                        </p:tav>
                                        <p:tav tm="100000">
                                          <p:val>
                                            <p:strVal val="#ppt_x"/>
                                          </p:val>
                                        </p:tav>
                                      </p:tavLst>
                                    </p:anim>
                                    <p:anim calcmode="lin" valueType="num">
                                      <p:cBhvr>
                                        <p:cTn id="77" dur="1000" fill="hold"/>
                                        <p:tgtEl>
                                          <p:spTgt spid="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1000"/>
                                        <p:tgtEl>
                                          <p:spTgt spid="31"/>
                                        </p:tgtEl>
                                      </p:cBhvr>
                                    </p:animEffect>
                                    <p:anim calcmode="lin" valueType="num">
                                      <p:cBhvr>
                                        <p:cTn id="81" dur="1000" fill="hold"/>
                                        <p:tgtEl>
                                          <p:spTgt spid="31"/>
                                        </p:tgtEl>
                                        <p:attrNameLst>
                                          <p:attrName>ppt_x</p:attrName>
                                        </p:attrNameLst>
                                      </p:cBhvr>
                                      <p:tavLst>
                                        <p:tav tm="0">
                                          <p:val>
                                            <p:strVal val="#ppt_x"/>
                                          </p:val>
                                        </p:tav>
                                        <p:tav tm="100000">
                                          <p:val>
                                            <p:strVal val="#ppt_x"/>
                                          </p:val>
                                        </p:tav>
                                      </p:tavLst>
                                    </p:anim>
                                    <p:anim calcmode="lin" valueType="num">
                                      <p:cBhvr>
                                        <p:cTn id="82" dur="1000" fill="hold"/>
                                        <p:tgtEl>
                                          <p:spTgt spid="3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1000"/>
                                        <p:tgtEl>
                                          <p:spTgt spid="35"/>
                                        </p:tgtEl>
                                      </p:cBhvr>
                                    </p:animEffect>
                                    <p:anim calcmode="lin" valueType="num">
                                      <p:cBhvr>
                                        <p:cTn id="103" dur="1000" fill="hold"/>
                                        <p:tgtEl>
                                          <p:spTgt spid="35"/>
                                        </p:tgtEl>
                                        <p:attrNameLst>
                                          <p:attrName>ppt_x</p:attrName>
                                        </p:attrNameLst>
                                      </p:cBhvr>
                                      <p:tavLst>
                                        <p:tav tm="0">
                                          <p:val>
                                            <p:strVal val="#ppt_x"/>
                                          </p:val>
                                        </p:tav>
                                        <p:tav tm="100000">
                                          <p:val>
                                            <p:strVal val="#ppt_x"/>
                                          </p:val>
                                        </p:tav>
                                      </p:tavLst>
                                    </p:anim>
                                    <p:anim calcmode="lin" valueType="num">
                                      <p:cBhvr>
                                        <p:cTn id="10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p:bldP spid="13" grpId="0"/>
      <p:bldP spid="16" grpId="0"/>
      <p:bldP spid="27" grpId="0"/>
      <p:bldP spid="28" grpId="0"/>
      <p:bldP spid="29" grpId="0"/>
      <p:bldP spid="30" grpId="0"/>
      <p:bldP spid="31"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228D9-C699-6C7C-EFE2-F5417B1D1E46}"/>
              </a:ext>
            </a:extLst>
          </p:cNvPr>
          <p:cNvSpPr txBox="1"/>
          <p:nvPr/>
        </p:nvSpPr>
        <p:spPr>
          <a:xfrm>
            <a:off x="1296795" y="1101547"/>
            <a:ext cx="6641859" cy="646331"/>
          </a:xfrm>
          <a:prstGeom prst="rect">
            <a:avLst/>
          </a:prstGeom>
          <a:noFill/>
        </p:spPr>
        <p:txBody>
          <a:bodyPr wrap="square" rtlCol="0">
            <a:spAutoFit/>
          </a:bodyPr>
          <a:lstStyle/>
          <a:p>
            <a:r>
              <a:rPr lang="en-US" sz="3600" b="1" dirty="0">
                <a:solidFill>
                  <a:srgbClr val="0037A4"/>
                </a:solidFill>
                <a:latin typeface="Times New Roman" panose="02020603050405020304" pitchFamily="18" charset="0"/>
                <a:cs typeface="Times New Roman" panose="02020603050405020304" pitchFamily="18" charset="0"/>
              </a:rPr>
              <a:t>Handling the missing values</a:t>
            </a:r>
          </a:p>
        </p:txBody>
      </p:sp>
      <p:sp>
        <p:nvSpPr>
          <p:cNvPr id="4" name="Chevron 13">
            <a:extLst>
              <a:ext uri="{FF2B5EF4-FFF2-40B4-BE49-F238E27FC236}">
                <a16:creationId xmlns:a16="http://schemas.microsoft.com/office/drawing/2014/main" id="{281410CB-6C5F-58FF-90BE-A2ED52E461B3}"/>
              </a:ext>
            </a:extLst>
          </p:cNvPr>
          <p:cNvSpPr/>
          <p:nvPr/>
        </p:nvSpPr>
        <p:spPr>
          <a:xfrm>
            <a:off x="681060" y="1198910"/>
            <a:ext cx="400199" cy="513159"/>
          </a:xfrm>
          <a:prstGeom prst="chevron">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 name="TextBox 4">
            <a:extLst>
              <a:ext uri="{FF2B5EF4-FFF2-40B4-BE49-F238E27FC236}">
                <a16:creationId xmlns:a16="http://schemas.microsoft.com/office/drawing/2014/main" id="{AF479738-2478-AEF8-9EA8-56DBC570DE09}"/>
              </a:ext>
            </a:extLst>
          </p:cNvPr>
          <p:cNvSpPr txBox="1"/>
          <p:nvPr/>
        </p:nvSpPr>
        <p:spPr>
          <a:xfrm>
            <a:off x="7938654" y="1198910"/>
            <a:ext cx="3269673"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There are only 201 missing values in the bmi column</a:t>
            </a:r>
          </a:p>
        </p:txBody>
      </p:sp>
      <p:pic>
        <p:nvPicPr>
          <p:cNvPr id="7" name="Picture 6">
            <a:extLst>
              <a:ext uri="{FF2B5EF4-FFF2-40B4-BE49-F238E27FC236}">
                <a16:creationId xmlns:a16="http://schemas.microsoft.com/office/drawing/2014/main" id="{60CEECE5-837E-AD54-0E5E-8A51A11C1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59" y="2114234"/>
            <a:ext cx="3544576" cy="3544576"/>
          </a:xfrm>
          <a:prstGeom prst="rect">
            <a:avLst/>
          </a:prstGeom>
        </p:spPr>
      </p:pic>
      <p:sp>
        <p:nvSpPr>
          <p:cNvPr id="8" name="TextBox 7">
            <a:extLst>
              <a:ext uri="{FF2B5EF4-FFF2-40B4-BE49-F238E27FC236}">
                <a16:creationId xmlns:a16="http://schemas.microsoft.com/office/drawing/2014/main" id="{C5534086-1E18-A525-59D1-20DD98F851FF}"/>
              </a:ext>
            </a:extLst>
          </p:cNvPr>
          <p:cNvSpPr txBox="1"/>
          <p:nvPr/>
        </p:nvSpPr>
        <p:spPr>
          <a:xfrm>
            <a:off x="1156062" y="5640445"/>
            <a:ext cx="326967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Column’s distribution before handling the missing values</a:t>
            </a:r>
          </a:p>
        </p:txBody>
      </p:sp>
      <p:pic>
        <p:nvPicPr>
          <p:cNvPr id="14" name="Picture 13">
            <a:extLst>
              <a:ext uri="{FF2B5EF4-FFF2-40B4-BE49-F238E27FC236}">
                <a16:creationId xmlns:a16="http://schemas.microsoft.com/office/drawing/2014/main" id="{C50D5593-1BF0-B59E-6967-86D6ED8BB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316" y="2093452"/>
            <a:ext cx="3582793" cy="3582793"/>
          </a:xfrm>
          <a:prstGeom prst="rect">
            <a:avLst/>
          </a:prstGeom>
        </p:spPr>
      </p:pic>
      <p:sp>
        <p:nvSpPr>
          <p:cNvPr id="15" name="TextBox 14">
            <a:extLst>
              <a:ext uri="{FF2B5EF4-FFF2-40B4-BE49-F238E27FC236}">
                <a16:creationId xmlns:a16="http://schemas.microsoft.com/office/drawing/2014/main" id="{F9BA2DFB-2791-85B3-1483-78B165CF80A2}"/>
              </a:ext>
            </a:extLst>
          </p:cNvPr>
          <p:cNvSpPr txBox="1"/>
          <p:nvPr/>
        </p:nvSpPr>
        <p:spPr>
          <a:xfrm>
            <a:off x="7938654" y="5405823"/>
            <a:ext cx="344819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Column’s distribution after filling the missing values randomly</a:t>
            </a:r>
          </a:p>
        </p:txBody>
      </p:sp>
      <p:sp>
        <p:nvSpPr>
          <p:cNvPr id="17" name="Arrow: Right 16">
            <a:extLst>
              <a:ext uri="{FF2B5EF4-FFF2-40B4-BE49-F238E27FC236}">
                <a16:creationId xmlns:a16="http://schemas.microsoft.com/office/drawing/2014/main" id="{2208E277-8381-AF4B-A988-36638741878A}"/>
              </a:ext>
            </a:extLst>
          </p:cNvPr>
          <p:cNvSpPr/>
          <p:nvPr/>
        </p:nvSpPr>
        <p:spPr>
          <a:xfrm>
            <a:off x="5281470" y="3176962"/>
            <a:ext cx="1524000" cy="707886"/>
          </a:xfrm>
          <a:prstGeom prst="rightArrow">
            <a:avLst/>
          </a:prstGeom>
          <a:solidFill>
            <a:srgbClr val="0037A4"/>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50000"/>
                </a:schemeClr>
              </a:solidFill>
              <a:effectLst/>
              <a:uLnTx/>
              <a:uFillTx/>
              <a:latin typeface="Arial"/>
              <a:cs typeface="+mn-cs"/>
            </a:endParaRPr>
          </a:p>
        </p:txBody>
      </p:sp>
      <p:pic>
        <p:nvPicPr>
          <p:cNvPr id="6" name="Picture 5">
            <a:extLst>
              <a:ext uri="{FF2B5EF4-FFF2-40B4-BE49-F238E27FC236}">
                <a16:creationId xmlns:a16="http://schemas.microsoft.com/office/drawing/2014/main" id="{C8912DC5-B769-B90C-E8D1-4CAD6C6D8D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 name="Straight Connector 1">
            <a:extLst>
              <a:ext uri="{FF2B5EF4-FFF2-40B4-BE49-F238E27FC236}">
                <a16:creationId xmlns:a16="http://schemas.microsoft.com/office/drawing/2014/main" id="{4E1C140F-0900-B773-ED10-FD2212EE36DA}"/>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0BD86214-847B-5BA2-6F5E-6DC6186EFF64}"/>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21</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37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8"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228D9-C699-6C7C-EFE2-F5417B1D1E46}"/>
              </a:ext>
            </a:extLst>
          </p:cNvPr>
          <p:cNvSpPr txBox="1"/>
          <p:nvPr/>
        </p:nvSpPr>
        <p:spPr>
          <a:xfrm>
            <a:off x="1265825" y="519656"/>
            <a:ext cx="6641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37A4"/>
                </a:solidFill>
                <a:effectLst/>
                <a:uLnTx/>
                <a:uFillTx/>
                <a:latin typeface="Times New Roman" panose="02020603050405020304" pitchFamily="18" charset="0"/>
                <a:cs typeface="Times New Roman" panose="02020603050405020304" pitchFamily="18" charset="0"/>
              </a:rPr>
              <a:t>Handling the missing values</a:t>
            </a:r>
          </a:p>
        </p:txBody>
      </p:sp>
      <p:sp>
        <p:nvSpPr>
          <p:cNvPr id="4" name="Chevron 13">
            <a:extLst>
              <a:ext uri="{FF2B5EF4-FFF2-40B4-BE49-F238E27FC236}">
                <a16:creationId xmlns:a16="http://schemas.microsoft.com/office/drawing/2014/main" id="{281410CB-6C5F-58FF-90BE-A2ED52E461B3}"/>
              </a:ext>
            </a:extLst>
          </p:cNvPr>
          <p:cNvSpPr/>
          <p:nvPr/>
        </p:nvSpPr>
        <p:spPr>
          <a:xfrm>
            <a:off x="681060" y="617019"/>
            <a:ext cx="400199" cy="513159"/>
          </a:xfrm>
          <a:prstGeom prst="chevron">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srgbClr val="0037A4"/>
              </a:solidFill>
              <a:effectLst/>
              <a:uLnTx/>
              <a:uFillTx/>
              <a:latin typeface="Arial"/>
              <a:cs typeface="+mn-cs"/>
            </a:endParaRPr>
          </a:p>
        </p:txBody>
      </p:sp>
      <p:sp>
        <p:nvSpPr>
          <p:cNvPr id="5" name="TextBox 4">
            <a:extLst>
              <a:ext uri="{FF2B5EF4-FFF2-40B4-BE49-F238E27FC236}">
                <a16:creationId xmlns:a16="http://schemas.microsoft.com/office/drawing/2014/main" id="{AF479738-2478-AEF8-9EA8-56DBC570DE09}"/>
              </a:ext>
            </a:extLst>
          </p:cNvPr>
          <p:cNvSpPr txBox="1"/>
          <p:nvPr/>
        </p:nvSpPr>
        <p:spPr>
          <a:xfrm>
            <a:off x="7571154" y="519656"/>
            <a:ext cx="4183194"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 are only 1544 missing values in the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smoking_status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column</a:t>
            </a:r>
          </a:p>
        </p:txBody>
      </p:sp>
      <p:sp>
        <p:nvSpPr>
          <p:cNvPr id="8" name="TextBox 7">
            <a:extLst>
              <a:ext uri="{FF2B5EF4-FFF2-40B4-BE49-F238E27FC236}">
                <a16:creationId xmlns:a16="http://schemas.microsoft.com/office/drawing/2014/main" id="{C5534086-1E18-A525-59D1-20DD98F851FF}"/>
              </a:ext>
            </a:extLst>
          </p:cNvPr>
          <p:cNvSpPr txBox="1"/>
          <p:nvPr/>
        </p:nvSpPr>
        <p:spPr>
          <a:xfrm>
            <a:off x="1081259" y="5218164"/>
            <a:ext cx="326967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Column’s distribution before handling the missing values</a:t>
            </a:r>
          </a:p>
        </p:txBody>
      </p:sp>
      <p:sp>
        <p:nvSpPr>
          <p:cNvPr id="15" name="TextBox 14">
            <a:extLst>
              <a:ext uri="{FF2B5EF4-FFF2-40B4-BE49-F238E27FC236}">
                <a16:creationId xmlns:a16="http://schemas.microsoft.com/office/drawing/2014/main" id="{F9BA2DFB-2791-85B3-1483-78B165CF80A2}"/>
              </a:ext>
            </a:extLst>
          </p:cNvPr>
          <p:cNvSpPr txBox="1"/>
          <p:nvPr/>
        </p:nvSpPr>
        <p:spPr>
          <a:xfrm>
            <a:off x="7752197" y="5266846"/>
            <a:ext cx="344819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Column’s distribution after filling the missing values randomly</a:t>
            </a:r>
          </a:p>
        </p:txBody>
      </p:sp>
      <p:sp>
        <p:nvSpPr>
          <p:cNvPr id="16" name="TextBox 15">
            <a:extLst>
              <a:ext uri="{FF2B5EF4-FFF2-40B4-BE49-F238E27FC236}">
                <a16:creationId xmlns:a16="http://schemas.microsoft.com/office/drawing/2014/main" id="{CBC9D4CD-1377-6E85-519B-5292184FA55F}"/>
              </a:ext>
            </a:extLst>
          </p:cNvPr>
          <p:cNvSpPr txBox="1"/>
          <p:nvPr/>
        </p:nvSpPr>
        <p:spPr>
          <a:xfrm>
            <a:off x="4260852" y="5863484"/>
            <a:ext cx="349134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Now, there is no missing values</a:t>
            </a:r>
          </a:p>
        </p:txBody>
      </p:sp>
      <p:sp>
        <p:nvSpPr>
          <p:cNvPr id="17" name="Arrow: Right 16">
            <a:extLst>
              <a:ext uri="{FF2B5EF4-FFF2-40B4-BE49-F238E27FC236}">
                <a16:creationId xmlns:a16="http://schemas.microsoft.com/office/drawing/2014/main" id="{2208E277-8381-AF4B-A988-36638741878A}"/>
              </a:ext>
            </a:extLst>
          </p:cNvPr>
          <p:cNvSpPr/>
          <p:nvPr/>
        </p:nvSpPr>
        <p:spPr>
          <a:xfrm>
            <a:off x="5406379" y="2764669"/>
            <a:ext cx="1292157" cy="664331"/>
          </a:xfrm>
          <a:prstGeom prst="rightArrow">
            <a:avLst/>
          </a:prstGeom>
          <a:solidFill>
            <a:srgbClr val="0037A4"/>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E6E6">
                  <a:lumMod val="50000"/>
                </a:srgbClr>
              </a:solidFill>
              <a:effectLst/>
              <a:uLnTx/>
              <a:uFillTx/>
              <a:latin typeface="Arial"/>
              <a:cs typeface="+mn-cs"/>
            </a:endParaRPr>
          </a:p>
        </p:txBody>
      </p:sp>
      <p:pic>
        <p:nvPicPr>
          <p:cNvPr id="6" name="Picture 5">
            <a:extLst>
              <a:ext uri="{FF2B5EF4-FFF2-40B4-BE49-F238E27FC236}">
                <a16:creationId xmlns:a16="http://schemas.microsoft.com/office/drawing/2014/main" id="{48B979A7-802A-6CF9-25A1-AC417008C49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4264" y="1178860"/>
            <a:ext cx="5065548" cy="4087986"/>
          </a:xfrm>
          <a:prstGeom prst="rect">
            <a:avLst/>
          </a:prstGeom>
        </p:spPr>
      </p:pic>
      <p:pic>
        <p:nvPicPr>
          <p:cNvPr id="10" name="Picture 9">
            <a:extLst>
              <a:ext uri="{FF2B5EF4-FFF2-40B4-BE49-F238E27FC236}">
                <a16:creationId xmlns:a16="http://schemas.microsoft.com/office/drawing/2014/main" id="{C2E16742-1566-F906-7A2D-D688688A6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3102" y="1227542"/>
            <a:ext cx="5065548" cy="4087986"/>
          </a:xfrm>
          <a:prstGeom prst="rect">
            <a:avLst/>
          </a:prstGeom>
        </p:spPr>
      </p:pic>
      <p:pic>
        <p:nvPicPr>
          <p:cNvPr id="7" name="Picture 6">
            <a:extLst>
              <a:ext uri="{FF2B5EF4-FFF2-40B4-BE49-F238E27FC236}">
                <a16:creationId xmlns:a16="http://schemas.microsoft.com/office/drawing/2014/main" id="{0470503B-AF7D-AE4F-5AC1-59C592ADD05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 name="Straight Connector 1">
            <a:extLst>
              <a:ext uri="{FF2B5EF4-FFF2-40B4-BE49-F238E27FC236}">
                <a16:creationId xmlns:a16="http://schemas.microsoft.com/office/drawing/2014/main" id="{CEA683B4-C215-2677-B3F6-E9C94EB83B17}"/>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609BDDF8-B67C-70B3-DAAA-6379DEE4BB66}"/>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22</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70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8" grpId="0"/>
      <p:bldP spid="15" grpId="0"/>
      <p:bldP spid="16" grpId="0"/>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228D9-C699-6C7C-EFE2-F5417B1D1E46}"/>
              </a:ext>
            </a:extLst>
          </p:cNvPr>
          <p:cNvSpPr txBox="1"/>
          <p:nvPr/>
        </p:nvSpPr>
        <p:spPr>
          <a:xfrm>
            <a:off x="1296795" y="505802"/>
            <a:ext cx="66418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37A4"/>
                </a:solidFill>
                <a:effectLst/>
                <a:uLnTx/>
                <a:uFillTx/>
                <a:latin typeface="Times New Roman" panose="02020603050405020304" pitchFamily="18" charset="0"/>
                <a:cs typeface="Times New Roman" panose="02020603050405020304" pitchFamily="18" charset="0"/>
              </a:rPr>
              <a:t>Handling the outliers</a:t>
            </a:r>
          </a:p>
        </p:txBody>
      </p:sp>
      <p:sp>
        <p:nvSpPr>
          <p:cNvPr id="4" name="Chevron 13">
            <a:extLst>
              <a:ext uri="{FF2B5EF4-FFF2-40B4-BE49-F238E27FC236}">
                <a16:creationId xmlns:a16="http://schemas.microsoft.com/office/drawing/2014/main" id="{281410CB-6C5F-58FF-90BE-A2ED52E461B3}"/>
              </a:ext>
            </a:extLst>
          </p:cNvPr>
          <p:cNvSpPr/>
          <p:nvPr/>
        </p:nvSpPr>
        <p:spPr>
          <a:xfrm>
            <a:off x="681060" y="617019"/>
            <a:ext cx="400199" cy="513159"/>
          </a:xfrm>
          <a:prstGeom prst="chevron">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solidFill>
              <a:effectLst/>
              <a:uLnTx/>
              <a:uFillTx/>
              <a:latin typeface="Arial"/>
              <a:cs typeface="+mn-cs"/>
            </a:endParaRPr>
          </a:p>
        </p:txBody>
      </p:sp>
      <p:sp>
        <p:nvSpPr>
          <p:cNvPr id="5" name="TextBox 4">
            <a:extLst>
              <a:ext uri="{FF2B5EF4-FFF2-40B4-BE49-F238E27FC236}">
                <a16:creationId xmlns:a16="http://schemas.microsoft.com/office/drawing/2014/main" id="{AF479738-2478-AEF8-9EA8-56DBC570DE09}"/>
              </a:ext>
            </a:extLst>
          </p:cNvPr>
          <p:cNvSpPr txBox="1"/>
          <p:nvPr/>
        </p:nvSpPr>
        <p:spPr>
          <a:xfrm>
            <a:off x="6303817" y="581217"/>
            <a:ext cx="326967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 are outliers in the bmi column</a:t>
            </a:r>
          </a:p>
        </p:txBody>
      </p:sp>
      <p:sp>
        <p:nvSpPr>
          <p:cNvPr id="8" name="TextBox 7">
            <a:extLst>
              <a:ext uri="{FF2B5EF4-FFF2-40B4-BE49-F238E27FC236}">
                <a16:creationId xmlns:a16="http://schemas.microsoft.com/office/drawing/2014/main" id="{C5534086-1E18-A525-59D1-20DD98F851FF}"/>
              </a:ext>
            </a:extLst>
          </p:cNvPr>
          <p:cNvSpPr txBox="1"/>
          <p:nvPr/>
        </p:nvSpPr>
        <p:spPr>
          <a:xfrm>
            <a:off x="1325061" y="4521070"/>
            <a:ext cx="326967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imes New Roman" panose="02020603050405020304" pitchFamily="18" charset="0"/>
                <a:cs typeface="Times New Roman" panose="02020603050405020304" pitchFamily="18" charset="0"/>
              </a:rPr>
              <a:t>Scatter plot for the column before handling the outliers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DB6AD1B8-4CE0-A5BF-0897-6C6F3A28CEF1}"/>
              </a:ext>
            </a:extLst>
          </p:cNvPr>
          <p:cNvSpPr/>
          <p:nvPr/>
        </p:nvSpPr>
        <p:spPr>
          <a:xfrm>
            <a:off x="5284267" y="2394706"/>
            <a:ext cx="1524000" cy="707886"/>
          </a:xfrm>
          <a:prstGeom prst="rightArrow">
            <a:avLst/>
          </a:prstGeom>
          <a:solidFill>
            <a:srgbClr val="0037A4">
              <a:alpha val="78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50000"/>
                </a:schemeClr>
              </a:solidFill>
              <a:effectLst/>
              <a:uLnTx/>
              <a:uFillTx/>
              <a:latin typeface="Arial"/>
              <a:cs typeface="+mn-cs"/>
            </a:endParaRPr>
          </a:p>
        </p:txBody>
      </p:sp>
      <p:sp>
        <p:nvSpPr>
          <p:cNvPr id="16" name="TextBox 15">
            <a:extLst>
              <a:ext uri="{FF2B5EF4-FFF2-40B4-BE49-F238E27FC236}">
                <a16:creationId xmlns:a16="http://schemas.microsoft.com/office/drawing/2014/main" id="{CBC9D4CD-1377-6E85-519B-5292184FA55F}"/>
              </a:ext>
            </a:extLst>
          </p:cNvPr>
          <p:cNvSpPr txBox="1"/>
          <p:nvPr/>
        </p:nvSpPr>
        <p:spPr>
          <a:xfrm>
            <a:off x="2026495" y="5490479"/>
            <a:ext cx="813900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Gender Column has 3 categories: males, fe</a:t>
            </a:r>
            <a:r>
              <a:rPr lang="en-US" sz="2000" noProof="0" dirty="0">
                <a:solidFill>
                  <a:prstClr val="black"/>
                </a:solidFill>
                <a:latin typeface="Times New Roman" panose="02020603050405020304" pitchFamily="18" charset="0"/>
                <a:cs typeface="Times New Roman" panose="02020603050405020304" pitchFamily="18" charset="0"/>
              </a:rPr>
              <a:t>males and others. The “others” category has one record which can be considered outlier, so we dropped it.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9E0EBCA-F6F9-3BAC-3C83-9CFACB508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20" y="1425297"/>
            <a:ext cx="4604685" cy="3119674"/>
          </a:xfrm>
          <a:prstGeom prst="rect">
            <a:avLst/>
          </a:prstGeom>
        </p:spPr>
      </p:pic>
      <p:pic>
        <p:nvPicPr>
          <p:cNvPr id="11" name="Picture 10">
            <a:extLst>
              <a:ext uri="{FF2B5EF4-FFF2-40B4-BE49-F238E27FC236}">
                <a16:creationId xmlns:a16="http://schemas.microsoft.com/office/drawing/2014/main" id="{E57E24CA-A7DA-31D3-8BA8-6EA0560D7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676" y="1342588"/>
            <a:ext cx="4604683" cy="3175240"/>
          </a:xfrm>
          <a:prstGeom prst="rect">
            <a:avLst/>
          </a:prstGeom>
        </p:spPr>
      </p:pic>
      <p:sp>
        <p:nvSpPr>
          <p:cNvPr id="12" name="TextBox 11">
            <a:extLst>
              <a:ext uri="{FF2B5EF4-FFF2-40B4-BE49-F238E27FC236}">
                <a16:creationId xmlns:a16="http://schemas.microsoft.com/office/drawing/2014/main" id="{1F233768-6330-F7A1-2751-204972655138}"/>
              </a:ext>
            </a:extLst>
          </p:cNvPr>
          <p:cNvSpPr txBox="1"/>
          <p:nvPr/>
        </p:nvSpPr>
        <p:spPr>
          <a:xfrm>
            <a:off x="8112544" y="4517828"/>
            <a:ext cx="326967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imes New Roman" panose="02020603050405020304" pitchFamily="18" charset="0"/>
                <a:cs typeface="Times New Roman" panose="02020603050405020304" pitchFamily="18" charset="0"/>
              </a:rPr>
              <a:t>Scatter plot for the column after handling the outliers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48D12D-3F42-3ED3-3152-DF34FF65857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 name="Straight Connector 1">
            <a:extLst>
              <a:ext uri="{FF2B5EF4-FFF2-40B4-BE49-F238E27FC236}">
                <a16:creationId xmlns:a16="http://schemas.microsoft.com/office/drawing/2014/main" id="{D745AB8E-78DD-ACE6-7897-3C7736859FE0}"/>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14" name="TextBox 13">
            <a:extLst>
              <a:ext uri="{FF2B5EF4-FFF2-40B4-BE49-F238E27FC236}">
                <a16:creationId xmlns:a16="http://schemas.microsoft.com/office/drawing/2014/main" id="{46AF891F-8E0D-DCD7-C137-B802AD2579C7}"/>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23</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168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8" grpId="0"/>
      <p:bldP spid="10" grpId="0" animBg="1"/>
      <p:bldP spid="16"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228D9-C699-6C7C-EFE2-F5417B1D1E46}"/>
              </a:ext>
            </a:extLst>
          </p:cNvPr>
          <p:cNvSpPr txBox="1"/>
          <p:nvPr/>
        </p:nvSpPr>
        <p:spPr>
          <a:xfrm>
            <a:off x="1287558" y="145047"/>
            <a:ext cx="66418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37A4"/>
                </a:solidFill>
                <a:effectLst/>
                <a:uLnTx/>
                <a:uFillTx/>
                <a:latin typeface="Times New Roman" panose="02020603050405020304" pitchFamily="18" charset="0"/>
                <a:cs typeface="Times New Roman" panose="02020603050405020304" pitchFamily="18" charset="0"/>
              </a:rPr>
              <a:t>Features Selection</a:t>
            </a:r>
          </a:p>
        </p:txBody>
      </p:sp>
      <p:sp>
        <p:nvSpPr>
          <p:cNvPr id="4" name="Chevron 13">
            <a:extLst>
              <a:ext uri="{FF2B5EF4-FFF2-40B4-BE49-F238E27FC236}">
                <a16:creationId xmlns:a16="http://schemas.microsoft.com/office/drawing/2014/main" id="{281410CB-6C5F-58FF-90BE-A2ED52E461B3}"/>
              </a:ext>
            </a:extLst>
          </p:cNvPr>
          <p:cNvSpPr/>
          <p:nvPr/>
        </p:nvSpPr>
        <p:spPr>
          <a:xfrm>
            <a:off x="681060" y="339774"/>
            <a:ext cx="400199" cy="513159"/>
          </a:xfrm>
          <a:prstGeom prst="chevron">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solidFill>
              <a:effectLst/>
              <a:uLnTx/>
              <a:uFillTx/>
              <a:latin typeface="Arial"/>
              <a:cs typeface="+mn-cs"/>
            </a:endParaRPr>
          </a:p>
        </p:txBody>
      </p:sp>
      <p:sp>
        <p:nvSpPr>
          <p:cNvPr id="15" name="TextBox 14">
            <a:extLst>
              <a:ext uri="{FF2B5EF4-FFF2-40B4-BE49-F238E27FC236}">
                <a16:creationId xmlns:a16="http://schemas.microsoft.com/office/drawing/2014/main" id="{F9BA2DFB-2791-85B3-1483-78B165CF80A2}"/>
              </a:ext>
            </a:extLst>
          </p:cNvPr>
          <p:cNvSpPr txBox="1"/>
          <p:nvPr/>
        </p:nvSpPr>
        <p:spPr>
          <a:xfrm>
            <a:off x="6893626" y="3018564"/>
            <a:ext cx="4485574"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From the correlation table, we can just keep the features which are correlated to target. We are going to keep age, hypertension, heart_disease, avg_glucose_level, bmi and ever_married.</a:t>
            </a:r>
          </a:p>
        </p:txBody>
      </p:sp>
      <p:pic>
        <p:nvPicPr>
          <p:cNvPr id="18" name="Picture 17">
            <a:extLst>
              <a:ext uri="{FF2B5EF4-FFF2-40B4-BE49-F238E27FC236}">
                <a16:creationId xmlns:a16="http://schemas.microsoft.com/office/drawing/2014/main" id="{56ED370A-B03B-4050-7541-0BFC6FCC3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60" y="843500"/>
            <a:ext cx="5414940" cy="5520701"/>
          </a:xfrm>
          <a:prstGeom prst="rect">
            <a:avLst/>
          </a:prstGeom>
        </p:spPr>
      </p:pic>
      <p:pic>
        <p:nvPicPr>
          <p:cNvPr id="5" name="Picture 4">
            <a:extLst>
              <a:ext uri="{FF2B5EF4-FFF2-40B4-BE49-F238E27FC236}">
                <a16:creationId xmlns:a16="http://schemas.microsoft.com/office/drawing/2014/main" id="{67570104-AA87-4666-111B-D53CC26BC50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 name="Straight Connector 1">
            <a:extLst>
              <a:ext uri="{FF2B5EF4-FFF2-40B4-BE49-F238E27FC236}">
                <a16:creationId xmlns:a16="http://schemas.microsoft.com/office/drawing/2014/main" id="{9A97FD23-CD3B-14B0-9072-582755D454CB}"/>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9" name="TextBox 8">
            <a:extLst>
              <a:ext uri="{FF2B5EF4-FFF2-40B4-BE49-F238E27FC236}">
                <a16:creationId xmlns:a16="http://schemas.microsoft.com/office/drawing/2014/main" id="{898BA773-408E-0E5E-39AF-4B749EDC6DFF}"/>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3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228D9-C699-6C7C-EFE2-F5417B1D1E46}"/>
              </a:ext>
            </a:extLst>
          </p:cNvPr>
          <p:cNvSpPr txBox="1"/>
          <p:nvPr/>
        </p:nvSpPr>
        <p:spPr>
          <a:xfrm>
            <a:off x="1296795" y="519656"/>
            <a:ext cx="66418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37A4"/>
                </a:solidFill>
                <a:effectLst/>
                <a:uLnTx/>
                <a:uFillTx/>
                <a:latin typeface="Times New Roman" panose="02020603050405020304" pitchFamily="18" charset="0"/>
                <a:cs typeface="Times New Roman" panose="02020603050405020304" pitchFamily="18" charset="0"/>
              </a:rPr>
              <a:t>Imbalanced Data</a:t>
            </a:r>
          </a:p>
        </p:txBody>
      </p:sp>
      <p:sp>
        <p:nvSpPr>
          <p:cNvPr id="4" name="Chevron 13">
            <a:extLst>
              <a:ext uri="{FF2B5EF4-FFF2-40B4-BE49-F238E27FC236}">
                <a16:creationId xmlns:a16="http://schemas.microsoft.com/office/drawing/2014/main" id="{281410CB-6C5F-58FF-90BE-A2ED52E461B3}"/>
              </a:ext>
            </a:extLst>
          </p:cNvPr>
          <p:cNvSpPr/>
          <p:nvPr/>
        </p:nvSpPr>
        <p:spPr>
          <a:xfrm>
            <a:off x="681060" y="617019"/>
            <a:ext cx="400199" cy="513159"/>
          </a:xfrm>
          <a:prstGeom prst="chevron">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solidFill>
              <a:effectLst/>
              <a:uLnTx/>
              <a:uFillTx/>
              <a:latin typeface="Arial"/>
              <a:cs typeface="+mn-cs"/>
            </a:endParaRPr>
          </a:p>
        </p:txBody>
      </p:sp>
      <p:sp>
        <p:nvSpPr>
          <p:cNvPr id="15" name="TextBox 14">
            <a:extLst>
              <a:ext uri="{FF2B5EF4-FFF2-40B4-BE49-F238E27FC236}">
                <a16:creationId xmlns:a16="http://schemas.microsoft.com/office/drawing/2014/main" id="{F9BA2DFB-2791-85B3-1483-78B165CF80A2}"/>
              </a:ext>
            </a:extLst>
          </p:cNvPr>
          <p:cNvSpPr txBox="1"/>
          <p:nvPr/>
        </p:nvSpPr>
        <p:spPr>
          <a:xfrm>
            <a:off x="1081259" y="4589386"/>
            <a:ext cx="344819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Target class distribution before solving the problem</a:t>
            </a:r>
          </a:p>
        </p:txBody>
      </p:sp>
      <p:pic>
        <p:nvPicPr>
          <p:cNvPr id="6" name="Picture 5">
            <a:extLst>
              <a:ext uri="{FF2B5EF4-FFF2-40B4-BE49-F238E27FC236}">
                <a16:creationId xmlns:a16="http://schemas.microsoft.com/office/drawing/2014/main" id="{65BC1F28-D866-E328-EF99-8F84280FC731}"/>
              </a:ext>
            </a:extLst>
          </p:cNvPr>
          <p:cNvPicPr>
            <a:picLocks noChangeAspect="1"/>
          </p:cNvPicPr>
          <p:nvPr/>
        </p:nvPicPr>
        <p:blipFill rotWithShape="1">
          <a:blip r:embed="rId2">
            <a:extLst>
              <a:ext uri="{28A0092B-C50C-407E-A947-70E740481C1C}">
                <a14:useLocalDpi xmlns:a14="http://schemas.microsoft.com/office/drawing/2010/main" val="0"/>
              </a:ext>
            </a:extLst>
          </a:blip>
          <a:srcRect b="10945"/>
          <a:stretch/>
        </p:blipFill>
        <p:spPr>
          <a:xfrm>
            <a:off x="881159" y="1178860"/>
            <a:ext cx="3648294" cy="3183479"/>
          </a:xfrm>
          <a:prstGeom prst="rect">
            <a:avLst/>
          </a:prstGeom>
        </p:spPr>
      </p:pic>
      <p:sp>
        <p:nvSpPr>
          <p:cNvPr id="9" name="TextBox 8">
            <a:extLst>
              <a:ext uri="{FF2B5EF4-FFF2-40B4-BE49-F238E27FC236}">
                <a16:creationId xmlns:a16="http://schemas.microsoft.com/office/drawing/2014/main" id="{C9039447-E11F-B999-3624-F4DAA32EA4CB}"/>
              </a:ext>
            </a:extLst>
          </p:cNvPr>
          <p:cNvSpPr txBox="1"/>
          <p:nvPr/>
        </p:nvSpPr>
        <p:spPr>
          <a:xfrm>
            <a:off x="1503218" y="5462764"/>
            <a:ext cx="9185564" cy="1200329"/>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Random Over-Sampling</a:t>
            </a:r>
          </a:p>
          <a:p>
            <a:r>
              <a:rPr lang="en-US" b="0" i="0" dirty="0">
                <a:effectLst/>
                <a:latin typeface="Times New Roman" panose="02020603050405020304" pitchFamily="18" charset="0"/>
                <a:cs typeface="Times New Roman" panose="02020603050405020304" pitchFamily="18" charset="0"/>
              </a:rPr>
              <a:t>Oversampling can be defined as adding more copies to the minority class. Oversampling can be a good choice when you don’t have a ton of data to work with.</a:t>
            </a:r>
          </a:p>
          <a:p>
            <a:endParaRPr lang="en-US" dirty="0"/>
          </a:p>
        </p:txBody>
      </p:sp>
      <p:sp>
        <p:nvSpPr>
          <p:cNvPr id="10" name="Arrow: Right 9">
            <a:extLst>
              <a:ext uri="{FF2B5EF4-FFF2-40B4-BE49-F238E27FC236}">
                <a16:creationId xmlns:a16="http://schemas.microsoft.com/office/drawing/2014/main" id="{ED32C0E8-F652-2221-3931-5A01699A171C}"/>
              </a:ext>
            </a:extLst>
          </p:cNvPr>
          <p:cNvSpPr/>
          <p:nvPr/>
        </p:nvSpPr>
        <p:spPr>
          <a:xfrm>
            <a:off x="5574257" y="2859782"/>
            <a:ext cx="1524000" cy="707886"/>
          </a:xfrm>
          <a:prstGeom prst="rightArrow">
            <a:avLst/>
          </a:prstGeom>
          <a:solidFill>
            <a:srgbClr val="003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prstClr val="black"/>
              </a:solidFill>
              <a:latin typeface="Arial"/>
            </a:endParaRPr>
          </a:p>
        </p:txBody>
      </p:sp>
      <p:sp>
        <p:nvSpPr>
          <p:cNvPr id="12" name="TextBox 11">
            <a:extLst>
              <a:ext uri="{FF2B5EF4-FFF2-40B4-BE49-F238E27FC236}">
                <a16:creationId xmlns:a16="http://schemas.microsoft.com/office/drawing/2014/main" id="{950B4EA8-AF9A-DFDF-3956-26F306DD5211}"/>
              </a:ext>
            </a:extLst>
          </p:cNvPr>
          <p:cNvSpPr txBox="1"/>
          <p:nvPr/>
        </p:nvSpPr>
        <p:spPr>
          <a:xfrm>
            <a:off x="7873527" y="4708261"/>
            <a:ext cx="291201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Target class distribution after solving the problem.</a:t>
            </a:r>
          </a:p>
        </p:txBody>
      </p:sp>
      <p:pic>
        <p:nvPicPr>
          <p:cNvPr id="5" name="Picture 4">
            <a:extLst>
              <a:ext uri="{FF2B5EF4-FFF2-40B4-BE49-F238E27FC236}">
                <a16:creationId xmlns:a16="http://schemas.microsoft.com/office/drawing/2014/main" id="{4B720F9A-4E75-6391-CD7A-0471AFD8A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548" y="1391518"/>
            <a:ext cx="3175231" cy="3175231"/>
          </a:xfrm>
          <a:prstGeom prst="rect">
            <a:avLst/>
          </a:prstGeom>
        </p:spPr>
      </p:pic>
      <p:pic>
        <p:nvPicPr>
          <p:cNvPr id="7" name="Picture 6">
            <a:extLst>
              <a:ext uri="{FF2B5EF4-FFF2-40B4-BE49-F238E27FC236}">
                <a16:creationId xmlns:a16="http://schemas.microsoft.com/office/drawing/2014/main" id="{B29524C2-6BCF-4884-FA10-AA1CDF7AA04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 name="Straight Connector 1">
            <a:extLst>
              <a:ext uri="{FF2B5EF4-FFF2-40B4-BE49-F238E27FC236}">
                <a16:creationId xmlns:a16="http://schemas.microsoft.com/office/drawing/2014/main" id="{D80156CC-243F-B1AC-35F1-8C90386E22FC}"/>
              </a:ext>
            </a:extLst>
          </p:cNvPr>
          <p:cNvCxnSpPr>
            <a:cxnSpLocks/>
          </p:cNvCxnSpPr>
          <p:nvPr/>
        </p:nvCxnSpPr>
        <p:spPr>
          <a:xfrm flipH="1">
            <a:off x="0" y="6383893"/>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13" name="TextBox 12">
            <a:extLst>
              <a:ext uri="{FF2B5EF4-FFF2-40B4-BE49-F238E27FC236}">
                <a16:creationId xmlns:a16="http://schemas.microsoft.com/office/drawing/2014/main" id="{1F654151-FF2D-E892-9846-1C7A1889E89E}"/>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25</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31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5" grpId="0"/>
      <p:bldP spid="9" grpId="0"/>
      <p:bldP spid="10"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831273" y="2984350"/>
            <a:ext cx="4632040"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Modeling</a:t>
            </a:r>
          </a:p>
        </p:txBody>
      </p:sp>
      <p:pic>
        <p:nvPicPr>
          <p:cNvPr id="4" name="Picture 3">
            <a:extLst>
              <a:ext uri="{FF2B5EF4-FFF2-40B4-BE49-F238E27FC236}">
                <a16:creationId xmlns:a16="http://schemas.microsoft.com/office/drawing/2014/main" id="{853D2D51-5D1F-6F20-C432-A3A6A82282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5" name="Straight Connector 4">
            <a:extLst>
              <a:ext uri="{FF2B5EF4-FFF2-40B4-BE49-F238E27FC236}">
                <a16:creationId xmlns:a16="http://schemas.microsoft.com/office/drawing/2014/main" id="{0C0E9A85-A692-3C57-26EB-2B6DE570F567}"/>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69A88436-9768-CAC9-C28F-07A0CC0D820E}"/>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339872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E83AC4F9-EA77-416E-BC16-0A4C5128E448}"/>
              </a:ext>
            </a:extLst>
          </p:cNvPr>
          <p:cNvSpPr/>
          <p:nvPr/>
        </p:nvSpPr>
        <p:spPr>
          <a:xfrm>
            <a:off x="5791200" y="194932"/>
            <a:ext cx="6085476" cy="6021824"/>
          </a:xfrm>
          <a:custGeom>
            <a:avLst/>
            <a:gdLst>
              <a:gd name="connsiteX0" fmla="*/ 3125370 w 6300282"/>
              <a:gd name="connsiteY0" fmla="*/ 4807201 h 6300282"/>
              <a:gd name="connsiteX1" fmla="*/ 3123465 w 6300282"/>
              <a:gd name="connsiteY1" fmla="*/ 4841491 h 6300282"/>
              <a:gd name="connsiteX2" fmla="*/ 3136800 w 6300282"/>
              <a:gd name="connsiteY2" fmla="*/ 4937693 h 6300282"/>
              <a:gd name="connsiteX3" fmla="*/ 3148230 w 6300282"/>
              <a:gd name="connsiteY3" fmla="*/ 4956743 h 6300282"/>
              <a:gd name="connsiteX4" fmla="*/ 3157755 w 6300282"/>
              <a:gd name="connsiteY4" fmla="*/ 4968173 h 6300282"/>
              <a:gd name="connsiteX5" fmla="*/ 3169185 w 6300282"/>
              <a:gd name="connsiteY5" fmla="*/ 4958648 h 6300282"/>
              <a:gd name="connsiteX6" fmla="*/ 3180615 w 6300282"/>
              <a:gd name="connsiteY6" fmla="*/ 4923406 h 6300282"/>
              <a:gd name="connsiteX7" fmla="*/ 3187283 w 6300282"/>
              <a:gd name="connsiteY7" fmla="*/ 4869113 h 6300282"/>
              <a:gd name="connsiteX8" fmla="*/ 3117750 w 6300282"/>
              <a:gd name="connsiteY8" fmla="*/ 4353811 h 6300282"/>
              <a:gd name="connsiteX9" fmla="*/ 3118703 w 6300282"/>
              <a:gd name="connsiteY9" fmla="*/ 4354316 h 6300282"/>
              <a:gd name="connsiteX10" fmla="*/ 3118703 w 6300282"/>
              <a:gd name="connsiteY10" fmla="*/ 4554788 h 6300282"/>
              <a:gd name="connsiteX11" fmla="*/ 3188235 w 6300282"/>
              <a:gd name="connsiteY11" fmla="*/ 4721476 h 6300282"/>
              <a:gd name="connsiteX12" fmla="*/ 3191093 w 6300282"/>
              <a:gd name="connsiteY12" fmla="*/ 4728143 h 6300282"/>
              <a:gd name="connsiteX13" fmla="*/ 3192998 w 6300282"/>
              <a:gd name="connsiteY13" fmla="*/ 4697663 h 6300282"/>
              <a:gd name="connsiteX14" fmla="*/ 3199665 w 6300282"/>
              <a:gd name="connsiteY14" fmla="*/ 4630036 h 6300282"/>
              <a:gd name="connsiteX15" fmla="*/ 3199665 w 6300282"/>
              <a:gd name="connsiteY15" fmla="*/ 4591936 h 6300282"/>
              <a:gd name="connsiteX16" fmla="*/ 3197760 w 6300282"/>
              <a:gd name="connsiteY16" fmla="*/ 4514783 h 6300282"/>
              <a:gd name="connsiteX17" fmla="*/ 3192998 w 6300282"/>
              <a:gd name="connsiteY17" fmla="*/ 4480493 h 6300282"/>
              <a:gd name="connsiteX18" fmla="*/ 3187283 w 6300282"/>
              <a:gd name="connsiteY18" fmla="*/ 4445251 h 6300282"/>
              <a:gd name="connsiteX19" fmla="*/ 3141563 w 6300282"/>
              <a:gd name="connsiteY19" fmla="*/ 4368098 h 6300282"/>
              <a:gd name="connsiteX20" fmla="*/ 3127870 w 6300282"/>
              <a:gd name="connsiteY20" fmla="*/ 4359169 h 6300282"/>
              <a:gd name="connsiteX21" fmla="*/ 3118703 w 6300282"/>
              <a:gd name="connsiteY21" fmla="*/ 4354316 h 6300282"/>
              <a:gd name="connsiteX22" fmla="*/ 3118703 w 6300282"/>
              <a:gd name="connsiteY22" fmla="*/ 4353811 h 6300282"/>
              <a:gd name="connsiteX23" fmla="*/ 3055372 w 6300282"/>
              <a:gd name="connsiteY23" fmla="*/ 4303465 h 6300282"/>
              <a:gd name="connsiteX24" fmla="*/ 3042037 w 6300282"/>
              <a:gd name="connsiteY24" fmla="*/ 4329183 h 6300282"/>
              <a:gd name="connsiteX25" fmla="*/ 3042990 w 6300282"/>
              <a:gd name="connsiteY25" fmla="*/ 4604455 h 6300282"/>
              <a:gd name="connsiteX26" fmla="*/ 3120142 w 6300282"/>
              <a:gd name="connsiteY26" fmla="*/ 4727328 h 6300282"/>
              <a:gd name="connsiteX27" fmla="*/ 3221107 w 6300282"/>
              <a:gd name="connsiteY27" fmla="*/ 4824483 h 6300282"/>
              <a:gd name="connsiteX28" fmla="*/ 3081090 w 6300282"/>
              <a:gd name="connsiteY28" fmla="*/ 4532065 h 6300282"/>
              <a:gd name="connsiteX29" fmla="*/ 3074422 w 6300282"/>
              <a:gd name="connsiteY29" fmla="*/ 4312038 h 6300282"/>
              <a:gd name="connsiteX30" fmla="*/ 3074422 w 6300282"/>
              <a:gd name="connsiteY30" fmla="*/ 4303465 h 6300282"/>
              <a:gd name="connsiteX31" fmla="*/ 3112988 w 6300282"/>
              <a:gd name="connsiteY31" fmla="*/ 3906136 h 6300282"/>
              <a:gd name="connsiteX32" fmla="*/ 3116798 w 6300282"/>
              <a:gd name="connsiteY32" fmla="*/ 4150928 h 6300282"/>
              <a:gd name="connsiteX33" fmla="*/ 3172043 w 6300282"/>
              <a:gd name="connsiteY33" fmla="*/ 4189981 h 6300282"/>
              <a:gd name="connsiteX34" fmla="*/ 3176805 w 6300282"/>
              <a:gd name="connsiteY34" fmla="*/ 4194743 h 6300282"/>
              <a:gd name="connsiteX35" fmla="*/ 3179663 w 6300282"/>
              <a:gd name="connsiteY35" fmla="*/ 4196648 h 6300282"/>
              <a:gd name="connsiteX36" fmla="*/ 3184425 w 6300282"/>
              <a:gd name="connsiteY36" fmla="*/ 4199506 h 6300282"/>
              <a:gd name="connsiteX37" fmla="*/ 3187283 w 6300282"/>
              <a:gd name="connsiteY37" fmla="*/ 4204268 h 6300282"/>
              <a:gd name="connsiteX38" fmla="*/ 3192045 w 6300282"/>
              <a:gd name="connsiteY38" fmla="*/ 4206173 h 6300282"/>
              <a:gd name="connsiteX39" fmla="*/ 3196808 w 6300282"/>
              <a:gd name="connsiteY39" fmla="*/ 4208078 h 6300282"/>
              <a:gd name="connsiteX40" fmla="*/ 3199665 w 6300282"/>
              <a:gd name="connsiteY40" fmla="*/ 3973763 h 6300282"/>
              <a:gd name="connsiteX41" fmla="*/ 3121560 w 6300282"/>
              <a:gd name="connsiteY41" fmla="*/ 3906136 h 6300282"/>
              <a:gd name="connsiteX42" fmla="*/ 3010605 w 6300282"/>
              <a:gd name="connsiteY42" fmla="*/ 3836741 h 6300282"/>
              <a:gd name="connsiteX43" fmla="*/ 2901067 w 6300282"/>
              <a:gd name="connsiteY43" fmla="*/ 4046291 h 6300282"/>
              <a:gd name="connsiteX44" fmla="*/ 2959170 w 6300282"/>
              <a:gd name="connsiteY44" fmla="*/ 4156780 h 6300282"/>
              <a:gd name="connsiteX45" fmla="*/ 3183007 w 6300282"/>
              <a:gd name="connsiteY45" fmla="*/ 4361568 h 6300282"/>
              <a:gd name="connsiteX46" fmla="*/ 3217297 w 6300282"/>
              <a:gd name="connsiteY46" fmla="*/ 4606361 h 6300282"/>
              <a:gd name="connsiteX47" fmla="*/ 3216345 w 6300282"/>
              <a:gd name="connsiteY47" fmla="*/ 4662558 h 6300282"/>
              <a:gd name="connsiteX48" fmla="*/ 3289687 w 6300282"/>
              <a:gd name="connsiteY48" fmla="*/ 4413956 h 6300282"/>
              <a:gd name="connsiteX49" fmla="*/ 3216345 w 6300282"/>
              <a:gd name="connsiteY49" fmla="*/ 4265366 h 6300282"/>
              <a:gd name="connsiteX50" fmla="*/ 3014415 w 6300282"/>
              <a:gd name="connsiteY50" fmla="*/ 4075818 h 6300282"/>
              <a:gd name="connsiteX51" fmla="*/ 3060135 w 6300282"/>
              <a:gd name="connsiteY51" fmla="*/ 3927228 h 6300282"/>
              <a:gd name="connsiteX52" fmla="*/ 3055372 w 6300282"/>
              <a:gd name="connsiteY52" fmla="*/ 3855791 h 6300282"/>
              <a:gd name="connsiteX53" fmla="*/ 3110130 w 6300282"/>
              <a:gd name="connsiteY53" fmla="*/ 3345113 h 6300282"/>
              <a:gd name="connsiteX54" fmla="*/ 3110130 w 6300282"/>
              <a:gd name="connsiteY54" fmla="*/ 3698491 h 6300282"/>
              <a:gd name="connsiteX55" fmla="*/ 3199665 w 6300282"/>
              <a:gd name="connsiteY55" fmla="*/ 3763261 h 6300282"/>
              <a:gd name="connsiteX56" fmla="*/ 3204428 w 6300282"/>
              <a:gd name="connsiteY56" fmla="*/ 3384166 h 6300282"/>
              <a:gd name="connsiteX57" fmla="*/ 2962980 w 6300282"/>
              <a:gd name="connsiteY57" fmla="*/ 3278575 h 6300282"/>
              <a:gd name="connsiteX58" fmla="*/ 2831535 w 6300282"/>
              <a:gd name="connsiteY58" fmla="*/ 3459550 h 6300282"/>
              <a:gd name="connsiteX59" fmla="*/ 2890590 w 6300282"/>
              <a:gd name="connsiteY59" fmla="*/ 3662433 h 6300282"/>
              <a:gd name="connsiteX60" fmla="*/ 3084900 w 6300282"/>
              <a:gd name="connsiteY60" fmla="*/ 3832930 h 6300282"/>
              <a:gd name="connsiteX61" fmla="*/ 3226822 w 6300282"/>
              <a:gd name="connsiteY61" fmla="*/ 3918655 h 6300282"/>
              <a:gd name="connsiteX62" fmla="*/ 3301117 w 6300282"/>
              <a:gd name="connsiteY62" fmla="*/ 4044385 h 6300282"/>
              <a:gd name="connsiteX63" fmla="*/ 3233490 w 6300282"/>
              <a:gd name="connsiteY63" fmla="*/ 4152970 h 6300282"/>
              <a:gd name="connsiteX64" fmla="*/ 3233490 w 6300282"/>
              <a:gd name="connsiteY64" fmla="*/ 4191070 h 6300282"/>
              <a:gd name="connsiteX65" fmla="*/ 3233490 w 6300282"/>
              <a:gd name="connsiteY65" fmla="*/ 4226313 h 6300282"/>
              <a:gd name="connsiteX66" fmla="*/ 3235395 w 6300282"/>
              <a:gd name="connsiteY66" fmla="*/ 4227265 h 6300282"/>
              <a:gd name="connsiteX67" fmla="*/ 3240157 w 6300282"/>
              <a:gd name="connsiteY67" fmla="*/ 4229170 h 6300282"/>
              <a:gd name="connsiteX68" fmla="*/ 3369697 w 6300282"/>
              <a:gd name="connsiteY68" fmla="*/ 4123443 h 6300282"/>
              <a:gd name="connsiteX69" fmla="*/ 3363982 w 6300282"/>
              <a:gd name="connsiteY69" fmla="*/ 3933895 h 6300282"/>
              <a:gd name="connsiteX70" fmla="*/ 3275400 w 6300282"/>
              <a:gd name="connsiteY70" fmla="*/ 3838645 h 6300282"/>
              <a:gd name="connsiteX71" fmla="*/ 3119190 w 6300282"/>
              <a:gd name="connsiteY71" fmla="*/ 3741490 h 6300282"/>
              <a:gd name="connsiteX72" fmla="*/ 3077280 w 6300282"/>
              <a:gd name="connsiteY72" fmla="*/ 3714820 h 6300282"/>
              <a:gd name="connsiteX73" fmla="*/ 2948692 w 6300282"/>
              <a:gd name="connsiteY73" fmla="*/ 3531940 h 6300282"/>
              <a:gd name="connsiteX74" fmla="*/ 3011557 w 6300282"/>
              <a:gd name="connsiteY74" fmla="*/ 3383350 h 6300282"/>
              <a:gd name="connsiteX75" fmla="*/ 3055372 w 6300282"/>
              <a:gd name="connsiteY75" fmla="*/ 3355728 h 6300282"/>
              <a:gd name="connsiteX76" fmla="*/ 3060135 w 6300282"/>
              <a:gd name="connsiteY76" fmla="*/ 3346203 h 6300282"/>
              <a:gd name="connsiteX77" fmla="*/ 3062040 w 6300282"/>
              <a:gd name="connsiteY77" fmla="*/ 3330963 h 6300282"/>
              <a:gd name="connsiteX78" fmla="*/ 3065850 w 6300282"/>
              <a:gd name="connsiteY78" fmla="*/ 3321438 h 6300282"/>
              <a:gd name="connsiteX79" fmla="*/ 3100605 w 6300282"/>
              <a:gd name="connsiteY79" fmla="*/ 2795521 h 6300282"/>
              <a:gd name="connsiteX80" fmla="*/ 3104415 w 6300282"/>
              <a:gd name="connsiteY80" fmla="*/ 3141278 h 6300282"/>
              <a:gd name="connsiteX81" fmla="*/ 3126323 w 6300282"/>
              <a:gd name="connsiteY81" fmla="*/ 3148898 h 6300282"/>
              <a:gd name="connsiteX82" fmla="*/ 3144420 w 6300282"/>
              <a:gd name="connsiteY82" fmla="*/ 3158423 h 6300282"/>
              <a:gd name="connsiteX83" fmla="*/ 3161565 w 6300282"/>
              <a:gd name="connsiteY83" fmla="*/ 3166043 h 6300282"/>
              <a:gd name="connsiteX84" fmla="*/ 3183473 w 6300282"/>
              <a:gd name="connsiteY84" fmla="*/ 3172711 h 6300282"/>
              <a:gd name="connsiteX85" fmla="*/ 3209190 w 6300282"/>
              <a:gd name="connsiteY85" fmla="*/ 3175568 h 6300282"/>
              <a:gd name="connsiteX86" fmla="*/ 3212048 w 6300282"/>
              <a:gd name="connsiteY86" fmla="*/ 2801236 h 6300282"/>
              <a:gd name="connsiteX87" fmla="*/ 2724855 w 6300282"/>
              <a:gd name="connsiteY87" fmla="*/ 2733745 h 6300282"/>
              <a:gd name="connsiteX88" fmla="*/ 2681040 w 6300282"/>
              <a:gd name="connsiteY88" fmla="*/ 2777560 h 6300282"/>
              <a:gd name="connsiteX89" fmla="*/ 2628652 w 6300282"/>
              <a:gd name="connsiteY89" fmla="*/ 2950916 h 6300282"/>
              <a:gd name="connsiteX90" fmla="*/ 2722950 w 6300282"/>
              <a:gd name="connsiteY90" fmla="*/ 3092838 h 6300282"/>
              <a:gd name="connsiteX91" fmla="*/ 2953455 w 6300282"/>
              <a:gd name="connsiteY91" fmla="*/ 3227141 h 6300282"/>
              <a:gd name="connsiteX92" fmla="*/ 3211582 w 6300282"/>
              <a:gd name="connsiteY92" fmla="*/ 3336678 h 6300282"/>
              <a:gd name="connsiteX93" fmla="*/ 3331597 w 6300282"/>
              <a:gd name="connsiteY93" fmla="*/ 3436691 h 6300282"/>
              <a:gd name="connsiteX94" fmla="*/ 3317310 w 6300282"/>
              <a:gd name="connsiteY94" fmla="*/ 3604330 h 6300282"/>
              <a:gd name="connsiteX95" fmla="*/ 3273495 w 6300282"/>
              <a:gd name="connsiteY95" fmla="*/ 3658623 h 6300282"/>
              <a:gd name="connsiteX96" fmla="*/ 3229680 w 6300282"/>
              <a:gd name="connsiteY96" fmla="*/ 3692913 h 6300282"/>
              <a:gd name="connsiteX97" fmla="*/ 3225870 w 6300282"/>
              <a:gd name="connsiteY97" fmla="*/ 3757683 h 6300282"/>
              <a:gd name="connsiteX98" fmla="*/ 3263970 w 6300282"/>
              <a:gd name="connsiteY98" fmla="*/ 3783400 h 6300282"/>
              <a:gd name="connsiteX99" fmla="*/ 3353505 w 6300282"/>
              <a:gd name="connsiteY99" fmla="*/ 3721488 h 6300282"/>
              <a:gd name="connsiteX100" fmla="*/ 3439230 w 6300282"/>
              <a:gd name="connsiteY100" fmla="*/ 3601473 h 6300282"/>
              <a:gd name="connsiteX101" fmla="*/ 3443040 w 6300282"/>
              <a:gd name="connsiteY101" fmla="*/ 3386208 h 6300282"/>
              <a:gd name="connsiteX102" fmla="*/ 3317310 w 6300282"/>
              <a:gd name="connsiteY102" fmla="*/ 3271908 h 6300282"/>
              <a:gd name="connsiteX103" fmla="*/ 2972505 w 6300282"/>
              <a:gd name="connsiteY103" fmla="*/ 3126175 h 6300282"/>
              <a:gd name="connsiteX104" fmla="*/ 2793435 w 6300282"/>
              <a:gd name="connsiteY104" fmla="*/ 2934723 h 6300282"/>
              <a:gd name="connsiteX105" fmla="*/ 2903925 w 6300282"/>
              <a:gd name="connsiteY105" fmla="*/ 2788038 h 6300282"/>
              <a:gd name="connsiteX106" fmla="*/ 2958217 w 6300282"/>
              <a:gd name="connsiteY106" fmla="*/ 2765178 h 6300282"/>
              <a:gd name="connsiteX107" fmla="*/ 2951550 w 6300282"/>
              <a:gd name="connsiteY107" fmla="*/ 2760415 h 6300282"/>
              <a:gd name="connsiteX108" fmla="*/ 2747715 w 6300282"/>
              <a:gd name="connsiteY108" fmla="*/ 2227015 h 6300282"/>
              <a:gd name="connsiteX109" fmla="*/ 2477205 w 6300282"/>
              <a:gd name="connsiteY109" fmla="*/ 2253685 h 6300282"/>
              <a:gd name="connsiteX110" fmla="*/ 2331472 w 6300282"/>
              <a:gd name="connsiteY110" fmla="*/ 2354650 h 6300282"/>
              <a:gd name="connsiteX111" fmla="*/ 2396242 w 6300282"/>
              <a:gd name="connsiteY111" fmla="*/ 2527053 h 6300282"/>
              <a:gd name="connsiteX112" fmla="*/ 2554357 w 6300282"/>
              <a:gd name="connsiteY112" fmla="*/ 2622303 h 6300282"/>
              <a:gd name="connsiteX113" fmla="*/ 3123952 w 6300282"/>
              <a:gd name="connsiteY113" fmla="*/ 2752795 h 6300282"/>
              <a:gd name="connsiteX114" fmla="*/ 3358267 w 6300282"/>
              <a:gd name="connsiteY114" fmla="*/ 2783275 h 6300282"/>
              <a:gd name="connsiteX115" fmla="*/ 3490665 w 6300282"/>
              <a:gd name="connsiteY115" fmla="*/ 2960440 h 6300282"/>
              <a:gd name="connsiteX116" fmla="*/ 3402082 w 6300282"/>
              <a:gd name="connsiteY116" fmla="*/ 3093790 h 6300282"/>
              <a:gd name="connsiteX117" fmla="*/ 3247777 w 6300282"/>
              <a:gd name="connsiteY117" fmla="*/ 3153798 h 6300282"/>
              <a:gd name="connsiteX118" fmla="*/ 3250635 w 6300282"/>
              <a:gd name="connsiteY118" fmla="*/ 3182373 h 6300282"/>
              <a:gd name="connsiteX119" fmla="*/ 3381127 w 6300282"/>
              <a:gd name="connsiteY119" fmla="*/ 3219520 h 6300282"/>
              <a:gd name="connsiteX120" fmla="*/ 3670687 w 6300282"/>
              <a:gd name="connsiteY120" fmla="*/ 2869953 h 6300282"/>
              <a:gd name="connsiteX121" fmla="*/ 3553530 w 6300282"/>
              <a:gd name="connsiteY121" fmla="*/ 2733745 h 6300282"/>
              <a:gd name="connsiteX122" fmla="*/ 3036322 w 6300282"/>
              <a:gd name="connsiteY122" fmla="*/ 2608015 h 6300282"/>
              <a:gd name="connsiteX123" fmla="*/ 2737237 w 6300282"/>
              <a:gd name="connsiteY123" fmla="*/ 2571820 h 6300282"/>
              <a:gd name="connsiteX124" fmla="*/ 2468632 w 6300282"/>
              <a:gd name="connsiteY124" fmla="*/ 2457520 h 6300282"/>
              <a:gd name="connsiteX125" fmla="*/ 2441962 w 6300282"/>
              <a:gd name="connsiteY125" fmla="*/ 2407038 h 6300282"/>
              <a:gd name="connsiteX126" fmla="*/ 2465775 w 6300282"/>
              <a:gd name="connsiteY126" fmla="*/ 2345125 h 6300282"/>
              <a:gd name="connsiteX127" fmla="*/ 2598172 w 6300282"/>
              <a:gd name="connsiteY127" fmla="*/ 2341315 h 6300282"/>
              <a:gd name="connsiteX128" fmla="*/ 2822962 w 6300282"/>
              <a:gd name="connsiteY128" fmla="*/ 2407038 h 6300282"/>
              <a:gd name="connsiteX129" fmla="*/ 2974410 w 6300282"/>
              <a:gd name="connsiteY129" fmla="*/ 2345125 h 6300282"/>
              <a:gd name="connsiteX130" fmla="*/ 2747715 w 6300282"/>
              <a:gd name="connsiteY130" fmla="*/ 2227015 h 6300282"/>
              <a:gd name="connsiteX131" fmla="*/ 3536385 w 6300282"/>
              <a:gd name="connsiteY131" fmla="*/ 2200345 h 6300282"/>
              <a:gd name="connsiteX132" fmla="*/ 3337312 w 6300282"/>
              <a:gd name="connsiteY132" fmla="*/ 2284165 h 6300282"/>
              <a:gd name="connsiteX133" fmla="*/ 3329692 w 6300282"/>
              <a:gd name="connsiteY133" fmla="*/ 2362270 h 6300282"/>
              <a:gd name="connsiteX134" fmla="*/ 3402082 w 6300282"/>
              <a:gd name="connsiteY134" fmla="*/ 2393703 h 6300282"/>
              <a:gd name="connsiteX135" fmla="*/ 3564960 w 6300282"/>
              <a:gd name="connsiteY135" fmla="*/ 2368938 h 6300282"/>
              <a:gd name="connsiteX136" fmla="*/ 3860235 w 6300282"/>
              <a:gd name="connsiteY136" fmla="*/ 2346078 h 6300282"/>
              <a:gd name="connsiteX137" fmla="*/ 3685927 w 6300282"/>
              <a:gd name="connsiteY137" fmla="*/ 2528958 h 6300282"/>
              <a:gd name="connsiteX138" fmla="*/ 3360172 w 6300282"/>
              <a:gd name="connsiteY138" fmla="*/ 2588965 h 6300282"/>
              <a:gd name="connsiteX139" fmla="*/ 3315405 w 6300282"/>
              <a:gd name="connsiteY139" fmla="*/ 2590870 h 6300282"/>
              <a:gd name="connsiteX140" fmla="*/ 3439230 w 6300282"/>
              <a:gd name="connsiteY140" fmla="*/ 2629923 h 6300282"/>
              <a:gd name="connsiteX141" fmla="*/ 3554483 w 6300282"/>
              <a:gd name="connsiteY141" fmla="*/ 2685168 h 6300282"/>
              <a:gd name="connsiteX142" fmla="*/ 3627825 w 6300282"/>
              <a:gd name="connsiteY142" fmla="*/ 2667070 h 6300282"/>
              <a:gd name="connsiteX143" fmla="*/ 3957390 w 6300282"/>
              <a:gd name="connsiteY143" fmla="*/ 2309883 h 6300282"/>
              <a:gd name="connsiteX144" fmla="*/ 3829755 w 6300282"/>
              <a:gd name="connsiteY144" fmla="*/ 2246065 h 6300282"/>
              <a:gd name="connsiteX145" fmla="*/ 3536385 w 6300282"/>
              <a:gd name="connsiteY145" fmla="*/ 2200345 h 6300282"/>
              <a:gd name="connsiteX146" fmla="*/ 3826183 w 6300282"/>
              <a:gd name="connsiteY146" fmla="*/ 1432838 h 6300282"/>
              <a:gd name="connsiteX147" fmla="*/ 3528051 w 6300282"/>
              <a:gd name="connsiteY147" fmla="*/ 1549044 h 6300282"/>
              <a:gd name="connsiteX148" fmla="*/ 3274686 w 6300282"/>
              <a:gd name="connsiteY148" fmla="*/ 1739544 h 6300282"/>
              <a:gd name="connsiteX149" fmla="*/ 3272781 w 6300282"/>
              <a:gd name="connsiteY149" fmla="*/ 1912899 h 6300282"/>
              <a:gd name="connsiteX150" fmla="*/ 3270876 w 6300282"/>
              <a:gd name="connsiteY150" fmla="*/ 2077681 h 6300282"/>
              <a:gd name="connsiteX151" fmla="*/ 3467091 w 6300282"/>
              <a:gd name="connsiteY151" fmla="*/ 2121496 h 6300282"/>
              <a:gd name="connsiteX152" fmla="*/ 3556626 w 6300282"/>
              <a:gd name="connsiteY152" fmla="*/ 2063394 h 6300282"/>
              <a:gd name="connsiteX153" fmla="*/ 3709026 w 6300282"/>
              <a:gd name="connsiteY153" fmla="*/ 2106256 h 6300282"/>
              <a:gd name="connsiteX154" fmla="*/ 3810943 w 6300282"/>
              <a:gd name="connsiteY154" fmla="*/ 2079586 h 6300282"/>
              <a:gd name="connsiteX155" fmla="*/ 3859521 w 6300282"/>
              <a:gd name="connsiteY155" fmla="*/ 2031961 h 6300282"/>
              <a:gd name="connsiteX156" fmla="*/ 3982393 w 6300282"/>
              <a:gd name="connsiteY156" fmla="*/ 2058631 h 6300282"/>
              <a:gd name="connsiteX157" fmla="*/ 4086216 w 6300282"/>
              <a:gd name="connsiteY157" fmla="*/ 1998624 h 6300282"/>
              <a:gd name="connsiteX158" fmla="*/ 4142413 w 6300282"/>
              <a:gd name="connsiteY158" fmla="*/ 1967191 h 6300282"/>
              <a:gd name="connsiteX159" fmla="*/ 4269096 w 6300282"/>
              <a:gd name="connsiteY159" fmla="*/ 1971001 h 6300282"/>
              <a:gd name="connsiteX160" fmla="*/ 4310053 w 6300282"/>
              <a:gd name="connsiteY160" fmla="*/ 1951951 h 6300282"/>
              <a:gd name="connsiteX161" fmla="*/ 4321483 w 6300282"/>
              <a:gd name="connsiteY161" fmla="*/ 1888134 h 6300282"/>
              <a:gd name="connsiteX162" fmla="*/ 4472931 w 6300282"/>
              <a:gd name="connsiteY162" fmla="*/ 1913851 h 6300282"/>
              <a:gd name="connsiteX163" fmla="*/ 4580563 w 6300282"/>
              <a:gd name="connsiteY163" fmla="*/ 1834794 h 6300282"/>
              <a:gd name="connsiteX164" fmla="*/ 4649143 w 6300282"/>
              <a:gd name="connsiteY164" fmla="*/ 1826221 h 6300282"/>
              <a:gd name="connsiteX165" fmla="*/ 4709151 w 6300282"/>
              <a:gd name="connsiteY165" fmla="*/ 1813839 h 6300282"/>
              <a:gd name="connsiteX166" fmla="*/ 4760586 w 6300282"/>
              <a:gd name="connsiteY166" fmla="*/ 1798599 h 6300282"/>
              <a:gd name="connsiteX167" fmla="*/ 4905366 w 6300282"/>
              <a:gd name="connsiteY167" fmla="*/ 1686204 h 6300282"/>
              <a:gd name="connsiteX168" fmla="*/ 4922511 w 6300282"/>
              <a:gd name="connsiteY168" fmla="*/ 1659534 h 6300282"/>
              <a:gd name="connsiteX169" fmla="*/ 4928226 w 6300282"/>
              <a:gd name="connsiteY169" fmla="*/ 1647151 h 6300282"/>
              <a:gd name="connsiteX170" fmla="*/ 4928226 w 6300282"/>
              <a:gd name="connsiteY170" fmla="*/ 1634769 h 6300282"/>
              <a:gd name="connsiteX171" fmla="*/ 4924416 w 6300282"/>
              <a:gd name="connsiteY171" fmla="*/ 1626196 h 6300282"/>
              <a:gd name="connsiteX172" fmla="*/ 4916796 w 6300282"/>
              <a:gd name="connsiteY172" fmla="*/ 1620481 h 6300282"/>
              <a:gd name="connsiteX173" fmla="*/ 4899651 w 6300282"/>
              <a:gd name="connsiteY173" fmla="*/ 1618576 h 6300282"/>
              <a:gd name="connsiteX174" fmla="*/ 4520556 w 6300282"/>
              <a:gd name="connsiteY174" fmla="*/ 1637626 h 6300282"/>
              <a:gd name="connsiteX175" fmla="*/ 4197658 w 6300282"/>
              <a:gd name="connsiteY175" fmla="*/ 1537614 h 6300282"/>
              <a:gd name="connsiteX176" fmla="*/ 3826183 w 6300282"/>
              <a:gd name="connsiteY176" fmla="*/ 1432838 h 6300282"/>
              <a:gd name="connsiteX177" fmla="*/ 2474087 w 6300282"/>
              <a:gd name="connsiteY177" fmla="*/ 1432838 h 6300282"/>
              <a:gd name="connsiteX178" fmla="*/ 2102612 w 6300282"/>
              <a:gd name="connsiteY178" fmla="*/ 1537614 h 6300282"/>
              <a:gd name="connsiteX179" fmla="*/ 1779714 w 6300282"/>
              <a:gd name="connsiteY179" fmla="*/ 1637626 h 6300282"/>
              <a:gd name="connsiteX180" fmla="*/ 1400619 w 6300282"/>
              <a:gd name="connsiteY180" fmla="*/ 1618576 h 6300282"/>
              <a:gd name="connsiteX181" fmla="*/ 1383474 w 6300282"/>
              <a:gd name="connsiteY181" fmla="*/ 1620481 h 6300282"/>
              <a:gd name="connsiteX182" fmla="*/ 1375854 w 6300282"/>
              <a:gd name="connsiteY182" fmla="*/ 1626196 h 6300282"/>
              <a:gd name="connsiteX183" fmla="*/ 1372044 w 6300282"/>
              <a:gd name="connsiteY183" fmla="*/ 1634769 h 6300282"/>
              <a:gd name="connsiteX184" fmla="*/ 1372044 w 6300282"/>
              <a:gd name="connsiteY184" fmla="*/ 1647151 h 6300282"/>
              <a:gd name="connsiteX185" fmla="*/ 1377759 w 6300282"/>
              <a:gd name="connsiteY185" fmla="*/ 1659534 h 6300282"/>
              <a:gd name="connsiteX186" fmla="*/ 1394904 w 6300282"/>
              <a:gd name="connsiteY186" fmla="*/ 1686204 h 6300282"/>
              <a:gd name="connsiteX187" fmla="*/ 1539684 w 6300282"/>
              <a:gd name="connsiteY187" fmla="*/ 1798599 h 6300282"/>
              <a:gd name="connsiteX188" fmla="*/ 1591119 w 6300282"/>
              <a:gd name="connsiteY188" fmla="*/ 1813839 h 6300282"/>
              <a:gd name="connsiteX189" fmla="*/ 1651127 w 6300282"/>
              <a:gd name="connsiteY189" fmla="*/ 1826221 h 6300282"/>
              <a:gd name="connsiteX190" fmla="*/ 1719707 w 6300282"/>
              <a:gd name="connsiteY190" fmla="*/ 1834794 h 6300282"/>
              <a:gd name="connsiteX191" fmla="*/ 1827339 w 6300282"/>
              <a:gd name="connsiteY191" fmla="*/ 1913851 h 6300282"/>
              <a:gd name="connsiteX192" fmla="*/ 1978787 w 6300282"/>
              <a:gd name="connsiteY192" fmla="*/ 1888134 h 6300282"/>
              <a:gd name="connsiteX193" fmla="*/ 1990217 w 6300282"/>
              <a:gd name="connsiteY193" fmla="*/ 1951951 h 6300282"/>
              <a:gd name="connsiteX194" fmla="*/ 2031174 w 6300282"/>
              <a:gd name="connsiteY194" fmla="*/ 1971001 h 6300282"/>
              <a:gd name="connsiteX195" fmla="*/ 2157857 w 6300282"/>
              <a:gd name="connsiteY195" fmla="*/ 1967191 h 6300282"/>
              <a:gd name="connsiteX196" fmla="*/ 2214054 w 6300282"/>
              <a:gd name="connsiteY196" fmla="*/ 1998624 h 6300282"/>
              <a:gd name="connsiteX197" fmla="*/ 2317877 w 6300282"/>
              <a:gd name="connsiteY197" fmla="*/ 2058631 h 6300282"/>
              <a:gd name="connsiteX198" fmla="*/ 2440749 w 6300282"/>
              <a:gd name="connsiteY198" fmla="*/ 2031961 h 6300282"/>
              <a:gd name="connsiteX199" fmla="*/ 2489327 w 6300282"/>
              <a:gd name="connsiteY199" fmla="*/ 2079586 h 6300282"/>
              <a:gd name="connsiteX200" fmla="*/ 2591244 w 6300282"/>
              <a:gd name="connsiteY200" fmla="*/ 2106256 h 6300282"/>
              <a:gd name="connsiteX201" fmla="*/ 2743644 w 6300282"/>
              <a:gd name="connsiteY201" fmla="*/ 2063394 h 6300282"/>
              <a:gd name="connsiteX202" fmla="*/ 2833179 w 6300282"/>
              <a:gd name="connsiteY202" fmla="*/ 2121496 h 6300282"/>
              <a:gd name="connsiteX203" fmla="*/ 3029394 w 6300282"/>
              <a:gd name="connsiteY203" fmla="*/ 2077681 h 6300282"/>
              <a:gd name="connsiteX204" fmla="*/ 3027489 w 6300282"/>
              <a:gd name="connsiteY204" fmla="*/ 1912899 h 6300282"/>
              <a:gd name="connsiteX205" fmla="*/ 3025584 w 6300282"/>
              <a:gd name="connsiteY205" fmla="*/ 1739544 h 6300282"/>
              <a:gd name="connsiteX206" fmla="*/ 2772219 w 6300282"/>
              <a:gd name="connsiteY206" fmla="*/ 1549044 h 6300282"/>
              <a:gd name="connsiteX207" fmla="*/ 2474087 w 6300282"/>
              <a:gd name="connsiteY207" fmla="*/ 1432838 h 6300282"/>
              <a:gd name="connsiteX208" fmla="*/ 3156803 w 6300282"/>
              <a:gd name="connsiteY208" fmla="*/ 1329623 h 6300282"/>
              <a:gd name="connsiteX209" fmla="*/ 3115845 w 6300282"/>
              <a:gd name="connsiteY209" fmla="*/ 1334386 h 6300282"/>
              <a:gd name="connsiteX210" fmla="*/ 3080603 w 6300282"/>
              <a:gd name="connsiteY210" fmla="*/ 1345816 h 6300282"/>
              <a:gd name="connsiteX211" fmla="*/ 3049170 w 6300282"/>
              <a:gd name="connsiteY211" fmla="*/ 1361056 h 6300282"/>
              <a:gd name="connsiteX212" fmla="*/ 3026310 w 6300282"/>
              <a:gd name="connsiteY212" fmla="*/ 1382963 h 6300282"/>
              <a:gd name="connsiteX213" fmla="*/ 3007260 w 6300282"/>
              <a:gd name="connsiteY213" fmla="*/ 1408681 h 6300282"/>
              <a:gd name="connsiteX214" fmla="*/ 2995830 w 6300282"/>
              <a:gd name="connsiteY214" fmla="*/ 1435351 h 6300282"/>
              <a:gd name="connsiteX215" fmla="*/ 2988210 w 6300282"/>
              <a:gd name="connsiteY215" fmla="*/ 1466783 h 6300282"/>
              <a:gd name="connsiteX216" fmla="*/ 2988210 w 6300282"/>
              <a:gd name="connsiteY216" fmla="*/ 1497263 h 6300282"/>
              <a:gd name="connsiteX217" fmla="*/ 2993925 w 6300282"/>
              <a:gd name="connsiteY217" fmla="*/ 1528696 h 6300282"/>
              <a:gd name="connsiteX218" fmla="*/ 3005355 w 6300282"/>
              <a:gd name="connsiteY218" fmla="*/ 1558223 h 6300282"/>
              <a:gd name="connsiteX219" fmla="*/ 3021548 w 6300282"/>
              <a:gd name="connsiteY219" fmla="*/ 1585846 h 6300282"/>
              <a:gd name="connsiteX220" fmla="*/ 3045360 w 6300282"/>
              <a:gd name="connsiteY220" fmla="*/ 1608706 h 6300282"/>
              <a:gd name="connsiteX221" fmla="*/ 3074888 w 6300282"/>
              <a:gd name="connsiteY221" fmla="*/ 1628708 h 6300282"/>
              <a:gd name="connsiteX222" fmla="*/ 3096795 w 6300282"/>
              <a:gd name="connsiteY222" fmla="*/ 2575493 h 6300282"/>
              <a:gd name="connsiteX223" fmla="*/ 3218715 w 6300282"/>
              <a:gd name="connsiteY223" fmla="*/ 2589781 h 6300282"/>
              <a:gd name="connsiteX224" fmla="*/ 3230145 w 6300282"/>
              <a:gd name="connsiteY224" fmla="*/ 1624898 h 6300282"/>
              <a:gd name="connsiteX225" fmla="*/ 3252053 w 6300282"/>
              <a:gd name="connsiteY225" fmla="*/ 1609658 h 6300282"/>
              <a:gd name="connsiteX226" fmla="*/ 3269198 w 6300282"/>
              <a:gd name="connsiteY226" fmla="*/ 1590608 h 6300282"/>
              <a:gd name="connsiteX227" fmla="*/ 3286343 w 6300282"/>
              <a:gd name="connsiteY227" fmla="*/ 1566796 h 6300282"/>
              <a:gd name="connsiteX228" fmla="*/ 3300630 w 6300282"/>
              <a:gd name="connsiteY228" fmla="*/ 1542031 h 6300282"/>
              <a:gd name="connsiteX229" fmla="*/ 3310155 w 6300282"/>
              <a:gd name="connsiteY229" fmla="*/ 1516313 h 6300282"/>
              <a:gd name="connsiteX230" fmla="*/ 3312060 w 6300282"/>
              <a:gd name="connsiteY230" fmla="*/ 1494406 h 6300282"/>
              <a:gd name="connsiteX231" fmla="*/ 3307298 w 6300282"/>
              <a:gd name="connsiteY231" fmla="*/ 1459163 h 6300282"/>
              <a:gd name="connsiteX232" fmla="*/ 3297773 w 6300282"/>
              <a:gd name="connsiteY232" fmla="*/ 1425826 h 6300282"/>
              <a:gd name="connsiteX233" fmla="*/ 3280628 w 6300282"/>
              <a:gd name="connsiteY233" fmla="*/ 1396298 h 6300282"/>
              <a:gd name="connsiteX234" fmla="*/ 3259673 w 6300282"/>
              <a:gd name="connsiteY234" fmla="*/ 1370581 h 6300282"/>
              <a:gd name="connsiteX235" fmla="*/ 3230145 w 6300282"/>
              <a:gd name="connsiteY235" fmla="*/ 1351531 h 6300282"/>
              <a:gd name="connsiteX236" fmla="*/ 3196808 w 6300282"/>
              <a:gd name="connsiteY236" fmla="*/ 1337243 h 6300282"/>
              <a:gd name="connsiteX237" fmla="*/ 0 w 6300282"/>
              <a:gd name="connsiteY237" fmla="*/ 0 h 6300282"/>
              <a:gd name="connsiteX238" fmla="*/ 6300282 w 6300282"/>
              <a:gd name="connsiteY238" fmla="*/ 0 h 6300282"/>
              <a:gd name="connsiteX239" fmla="*/ 6300282 w 6300282"/>
              <a:gd name="connsiteY239" fmla="*/ 6300282 h 6300282"/>
              <a:gd name="connsiteX240" fmla="*/ 0 w 6300282"/>
              <a:gd name="connsiteY240" fmla="*/ 6300282 h 630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6300282" h="6300282">
                <a:moveTo>
                  <a:pt x="3125370" y="4807201"/>
                </a:moveTo>
                <a:cubicBezTo>
                  <a:pt x="3125370" y="4807201"/>
                  <a:pt x="3122513" y="4831966"/>
                  <a:pt x="3123465" y="4841491"/>
                </a:cubicBezTo>
                <a:cubicBezTo>
                  <a:pt x="3123465" y="4871971"/>
                  <a:pt x="3126323" y="4903403"/>
                  <a:pt x="3136800" y="4937693"/>
                </a:cubicBezTo>
                <a:cubicBezTo>
                  <a:pt x="3137753" y="4942456"/>
                  <a:pt x="3148230" y="4956743"/>
                  <a:pt x="3148230" y="4956743"/>
                </a:cubicBezTo>
                <a:lnTo>
                  <a:pt x="3157755" y="4968173"/>
                </a:lnTo>
                <a:cubicBezTo>
                  <a:pt x="3157755" y="4968173"/>
                  <a:pt x="3167280" y="4961506"/>
                  <a:pt x="3169185" y="4958648"/>
                </a:cubicBezTo>
                <a:cubicBezTo>
                  <a:pt x="3177758" y="4945313"/>
                  <a:pt x="3179663" y="4928168"/>
                  <a:pt x="3180615" y="4923406"/>
                </a:cubicBezTo>
                <a:cubicBezTo>
                  <a:pt x="3182520" y="4910071"/>
                  <a:pt x="3187283" y="4869113"/>
                  <a:pt x="3187283" y="4869113"/>
                </a:cubicBezTo>
                <a:close/>
                <a:moveTo>
                  <a:pt x="3117750" y="4353811"/>
                </a:moveTo>
                <a:lnTo>
                  <a:pt x="3118703" y="4354316"/>
                </a:lnTo>
                <a:lnTo>
                  <a:pt x="3118703" y="4554788"/>
                </a:lnTo>
                <a:lnTo>
                  <a:pt x="3188235" y="4721476"/>
                </a:lnTo>
                <a:lnTo>
                  <a:pt x="3191093" y="4728143"/>
                </a:lnTo>
                <a:lnTo>
                  <a:pt x="3192998" y="4697663"/>
                </a:lnTo>
                <a:lnTo>
                  <a:pt x="3199665" y="4630036"/>
                </a:lnTo>
                <a:cubicBezTo>
                  <a:pt x="3199665" y="4630036"/>
                  <a:pt x="3199665" y="4601461"/>
                  <a:pt x="3199665" y="4591936"/>
                </a:cubicBezTo>
                <a:cubicBezTo>
                  <a:pt x="3199665" y="4558598"/>
                  <a:pt x="3199665" y="4533833"/>
                  <a:pt x="3197760" y="4514783"/>
                </a:cubicBezTo>
                <a:cubicBezTo>
                  <a:pt x="3196808" y="4506211"/>
                  <a:pt x="3193950" y="4489066"/>
                  <a:pt x="3192998" y="4480493"/>
                </a:cubicBezTo>
                <a:cubicBezTo>
                  <a:pt x="3191093" y="4471921"/>
                  <a:pt x="3189188" y="4453823"/>
                  <a:pt x="3187283" y="4445251"/>
                </a:cubicBezTo>
                <a:cubicBezTo>
                  <a:pt x="3182520" y="4421438"/>
                  <a:pt x="3169185" y="4393816"/>
                  <a:pt x="3141563" y="4368098"/>
                </a:cubicBezTo>
                <a:cubicBezTo>
                  <a:pt x="3139181" y="4365717"/>
                  <a:pt x="3133228" y="4362145"/>
                  <a:pt x="3127870" y="4359169"/>
                </a:cubicBezTo>
                <a:lnTo>
                  <a:pt x="3118703" y="4354316"/>
                </a:lnTo>
                <a:lnTo>
                  <a:pt x="3118703" y="4353811"/>
                </a:lnTo>
                <a:close/>
                <a:moveTo>
                  <a:pt x="3055372" y="4303465"/>
                </a:moveTo>
                <a:lnTo>
                  <a:pt x="3042037" y="4329183"/>
                </a:lnTo>
                <a:cubicBezTo>
                  <a:pt x="2994412" y="4413003"/>
                  <a:pt x="3004890" y="4515873"/>
                  <a:pt x="3042990" y="4604455"/>
                </a:cubicBezTo>
                <a:cubicBezTo>
                  <a:pt x="3062040" y="4649223"/>
                  <a:pt x="3088710" y="4690180"/>
                  <a:pt x="3120142" y="4727328"/>
                </a:cubicBezTo>
                <a:cubicBezTo>
                  <a:pt x="3148717" y="4761618"/>
                  <a:pt x="3195390" y="4790193"/>
                  <a:pt x="3221107" y="4824483"/>
                </a:cubicBezTo>
                <a:cubicBezTo>
                  <a:pt x="3154432" y="4733995"/>
                  <a:pt x="3101092" y="4644460"/>
                  <a:pt x="3081090" y="4532065"/>
                </a:cubicBezTo>
                <a:cubicBezTo>
                  <a:pt x="3068707" y="4458723"/>
                  <a:pt x="3074422" y="4385380"/>
                  <a:pt x="3074422" y="4312038"/>
                </a:cubicBezTo>
                <a:cubicBezTo>
                  <a:pt x="3074422" y="4312038"/>
                  <a:pt x="3074422" y="4303465"/>
                  <a:pt x="3074422" y="4303465"/>
                </a:cubicBezTo>
                <a:close/>
                <a:moveTo>
                  <a:pt x="3112988" y="3906136"/>
                </a:moveTo>
                <a:lnTo>
                  <a:pt x="3116798" y="4150928"/>
                </a:lnTo>
                <a:lnTo>
                  <a:pt x="3172043" y="4189981"/>
                </a:lnTo>
                <a:lnTo>
                  <a:pt x="3176805" y="4194743"/>
                </a:lnTo>
                <a:lnTo>
                  <a:pt x="3179663" y="4196648"/>
                </a:lnTo>
                <a:lnTo>
                  <a:pt x="3184425" y="4199506"/>
                </a:lnTo>
                <a:lnTo>
                  <a:pt x="3187283" y="4204268"/>
                </a:lnTo>
                <a:lnTo>
                  <a:pt x="3192045" y="4206173"/>
                </a:lnTo>
                <a:lnTo>
                  <a:pt x="3196808" y="4208078"/>
                </a:lnTo>
                <a:lnTo>
                  <a:pt x="3199665" y="3973763"/>
                </a:lnTo>
                <a:lnTo>
                  <a:pt x="3121560" y="3906136"/>
                </a:lnTo>
                <a:close/>
                <a:moveTo>
                  <a:pt x="3010605" y="3836741"/>
                </a:moveTo>
                <a:cubicBezTo>
                  <a:pt x="2947740" y="3892938"/>
                  <a:pt x="2884875" y="3952946"/>
                  <a:pt x="2901067" y="4046291"/>
                </a:cubicBezTo>
                <a:cubicBezTo>
                  <a:pt x="2908687" y="4087248"/>
                  <a:pt x="2931547" y="4125348"/>
                  <a:pt x="2959170" y="4156780"/>
                </a:cubicBezTo>
                <a:cubicBezTo>
                  <a:pt x="3027750" y="4233933"/>
                  <a:pt x="3130620" y="4270128"/>
                  <a:pt x="3183007" y="4361568"/>
                </a:cubicBezTo>
                <a:cubicBezTo>
                  <a:pt x="3228727" y="4440626"/>
                  <a:pt x="3221107" y="4519683"/>
                  <a:pt x="3217297" y="4606361"/>
                </a:cubicBezTo>
                <a:cubicBezTo>
                  <a:pt x="3217297" y="4606361"/>
                  <a:pt x="3216345" y="4662558"/>
                  <a:pt x="3216345" y="4662558"/>
                </a:cubicBezTo>
                <a:cubicBezTo>
                  <a:pt x="3278257" y="4596836"/>
                  <a:pt x="3304927" y="4502538"/>
                  <a:pt x="3289687" y="4413956"/>
                </a:cubicBezTo>
                <a:cubicBezTo>
                  <a:pt x="3280162" y="4358711"/>
                  <a:pt x="3253492" y="4306323"/>
                  <a:pt x="3216345" y="4265366"/>
                </a:cubicBezTo>
                <a:cubicBezTo>
                  <a:pt x="3153480" y="4196786"/>
                  <a:pt x="3038227" y="4176783"/>
                  <a:pt x="3014415" y="4075818"/>
                </a:cubicBezTo>
                <a:cubicBezTo>
                  <a:pt x="3001080" y="4016763"/>
                  <a:pt x="3027750" y="3973900"/>
                  <a:pt x="3060135" y="3927228"/>
                </a:cubicBezTo>
                <a:cubicBezTo>
                  <a:pt x="3060135" y="3927228"/>
                  <a:pt x="3055372" y="3855791"/>
                  <a:pt x="3055372" y="3855791"/>
                </a:cubicBezTo>
                <a:close/>
                <a:moveTo>
                  <a:pt x="3110130" y="3345113"/>
                </a:moveTo>
                <a:lnTo>
                  <a:pt x="3110130" y="3698491"/>
                </a:lnTo>
                <a:lnTo>
                  <a:pt x="3199665" y="3763261"/>
                </a:lnTo>
                <a:lnTo>
                  <a:pt x="3204428" y="3384166"/>
                </a:lnTo>
                <a:close/>
                <a:moveTo>
                  <a:pt x="2962980" y="3278575"/>
                </a:moveTo>
                <a:cubicBezTo>
                  <a:pt x="2904877" y="3330010"/>
                  <a:pt x="2846775" y="3378588"/>
                  <a:pt x="2831535" y="3459550"/>
                </a:cubicBezTo>
                <a:cubicBezTo>
                  <a:pt x="2817247" y="3537655"/>
                  <a:pt x="2846775" y="3600520"/>
                  <a:pt x="2890590" y="3662433"/>
                </a:cubicBezTo>
                <a:cubicBezTo>
                  <a:pt x="2940120" y="3731965"/>
                  <a:pt x="3014415" y="3785305"/>
                  <a:pt x="3084900" y="3832930"/>
                </a:cubicBezTo>
                <a:cubicBezTo>
                  <a:pt x="3130620" y="3864363"/>
                  <a:pt x="3184912" y="3882460"/>
                  <a:pt x="3226822" y="3918655"/>
                </a:cubicBezTo>
                <a:cubicBezTo>
                  <a:pt x="3262065" y="3949135"/>
                  <a:pt x="3302070" y="3995808"/>
                  <a:pt x="3301117" y="4044385"/>
                </a:cubicBezTo>
                <a:cubicBezTo>
                  <a:pt x="3301117" y="4092963"/>
                  <a:pt x="3267780" y="4123443"/>
                  <a:pt x="3233490" y="4152970"/>
                </a:cubicBezTo>
                <a:cubicBezTo>
                  <a:pt x="3233490" y="4152970"/>
                  <a:pt x="3233490" y="4191070"/>
                  <a:pt x="3233490" y="4191070"/>
                </a:cubicBezTo>
                <a:lnTo>
                  <a:pt x="3233490" y="4226313"/>
                </a:lnTo>
                <a:lnTo>
                  <a:pt x="3235395" y="4227265"/>
                </a:lnTo>
                <a:cubicBezTo>
                  <a:pt x="3235395" y="4227265"/>
                  <a:pt x="3240157" y="4229170"/>
                  <a:pt x="3240157" y="4229170"/>
                </a:cubicBezTo>
                <a:cubicBezTo>
                  <a:pt x="3285877" y="4252983"/>
                  <a:pt x="3350647" y="4161543"/>
                  <a:pt x="3369697" y="4123443"/>
                </a:cubicBezTo>
                <a:cubicBezTo>
                  <a:pt x="3400177" y="4063435"/>
                  <a:pt x="3403035" y="3991045"/>
                  <a:pt x="3363982" y="3933895"/>
                </a:cubicBezTo>
                <a:cubicBezTo>
                  <a:pt x="3339217" y="3897700"/>
                  <a:pt x="3308737" y="3866268"/>
                  <a:pt x="3275400" y="3838645"/>
                </a:cubicBezTo>
                <a:cubicBezTo>
                  <a:pt x="3226822" y="3799593"/>
                  <a:pt x="3169672" y="3775780"/>
                  <a:pt x="3119190" y="3741490"/>
                </a:cubicBezTo>
                <a:cubicBezTo>
                  <a:pt x="3119190" y="3741490"/>
                  <a:pt x="3077280" y="3714820"/>
                  <a:pt x="3077280" y="3714820"/>
                </a:cubicBezTo>
                <a:cubicBezTo>
                  <a:pt x="3017272" y="3664338"/>
                  <a:pt x="2953455" y="3619570"/>
                  <a:pt x="2948692" y="3531940"/>
                </a:cubicBezTo>
                <a:cubicBezTo>
                  <a:pt x="2945835" y="3477648"/>
                  <a:pt x="2968695" y="3417640"/>
                  <a:pt x="3011557" y="3383350"/>
                </a:cubicBezTo>
                <a:cubicBezTo>
                  <a:pt x="3021082" y="3375730"/>
                  <a:pt x="3050610" y="3367158"/>
                  <a:pt x="3055372" y="3355728"/>
                </a:cubicBezTo>
                <a:cubicBezTo>
                  <a:pt x="3055372" y="3355728"/>
                  <a:pt x="3060135" y="3346203"/>
                  <a:pt x="3060135" y="3346203"/>
                </a:cubicBezTo>
                <a:lnTo>
                  <a:pt x="3062040" y="3330963"/>
                </a:lnTo>
                <a:lnTo>
                  <a:pt x="3065850" y="3321438"/>
                </a:lnTo>
                <a:close/>
                <a:moveTo>
                  <a:pt x="3100605" y="2795521"/>
                </a:moveTo>
                <a:lnTo>
                  <a:pt x="3104415" y="3141278"/>
                </a:lnTo>
                <a:lnTo>
                  <a:pt x="3126323" y="3148898"/>
                </a:lnTo>
                <a:lnTo>
                  <a:pt x="3144420" y="3158423"/>
                </a:lnTo>
                <a:lnTo>
                  <a:pt x="3161565" y="3166043"/>
                </a:lnTo>
                <a:lnTo>
                  <a:pt x="3183473" y="3172711"/>
                </a:lnTo>
                <a:lnTo>
                  <a:pt x="3209190" y="3175568"/>
                </a:lnTo>
                <a:lnTo>
                  <a:pt x="3212048" y="2801236"/>
                </a:lnTo>
                <a:close/>
                <a:moveTo>
                  <a:pt x="2724855" y="2733745"/>
                </a:moveTo>
                <a:lnTo>
                  <a:pt x="2681040" y="2777560"/>
                </a:lnTo>
                <a:cubicBezTo>
                  <a:pt x="2639130" y="2831853"/>
                  <a:pt x="2610555" y="2881383"/>
                  <a:pt x="2628652" y="2950916"/>
                </a:cubicBezTo>
                <a:cubicBezTo>
                  <a:pt x="2641987" y="3007113"/>
                  <a:pt x="2679135" y="3055691"/>
                  <a:pt x="2722950" y="3092838"/>
                </a:cubicBezTo>
                <a:cubicBezTo>
                  <a:pt x="2786767" y="3146178"/>
                  <a:pt x="2873445" y="3203328"/>
                  <a:pt x="2953455" y="3227141"/>
                </a:cubicBezTo>
                <a:cubicBezTo>
                  <a:pt x="3043942" y="3253811"/>
                  <a:pt x="3130620" y="3289053"/>
                  <a:pt x="3211582" y="3336678"/>
                </a:cubicBezTo>
                <a:cubicBezTo>
                  <a:pt x="3255397" y="3362396"/>
                  <a:pt x="3306832" y="3389066"/>
                  <a:pt x="3331597" y="3436691"/>
                </a:cubicBezTo>
                <a:cubicBezTo>
                  <a:pt x="3358267" y="3489078"/>
                  <a:pt x="3344932" y="3555753"/>
                  <a:pt x="3317310" y="3604330"/>
                </a:cubicBezTo>
                <a:cubicBezTo>
                  <a:pt x="3305880" y="3625286"/>
                  <a:pt x="3290640" y="3643383"/>
                  <a:pt x="3273495" y="3658623"/>
                </a:cubicBezTo>
                <a:cubicBezTo>
                  <a:pt x="3266827" y="3664338"/>
                  <a:pt x="3229680" y="3684341"/>
                  <a:pt x="3229680" y="3692913"/>
                </a:cubicBezTo>
                <a:cubicBezTo>
                  <a:pt x="3228727" y="3693866"/>
                  <a:pt x="3225870" y="3757683"/>
                  <a:pt x="3225870" y="3757683"/>
                </a:cubicBezTo>
                <a:cubicBezTo>
                  <a:pt x="3225870" y="3757683"/>
                  <a:pt x="3263970" y="3783400"/>
                  <a:pt x="3263970" y="3783400"/>
                </a:cubicBezTo>
                <a:cubicBezTo>
                  <a:pt x="3282067" y="3794830"/>
                  <a:pt x="3343027" y="3731013"/>
                  <a:pt x="3353505" y="3721488"/>
                </a:cubicBezTo>
                <a:cubicBezTo>
                  <a:pt x="3388747" y="3687198"/>
                  <a:pt x="3421132" y="3647193"/>
                  <a:pt x="3439230" y="3601473"/>
                </a:cubicBezTo>
                <a:cubicBezTo>
                  <a:pt x="3466852" y="3530988"/>
                  <a:pt x="3484950" y="3455741"/>
                  <a:pt x="3443040" y="3386208"/>
                </a:cubicBezTo>
                <a:cubicBezTo>
                  <a:pt x="3413512" y="3336678"/>
                  <a:pt x="3365887" y="3301436"/>
                  <a:pt x="3317310" y="3271908"/>
                </a:cubicBezTo>
                <a:cubicBezTo>
                  <a:pt x="3210630" y="3207138"/>
                  <a:pt x="3091567" y="3165228"/>
                  <a:pt x="2972505" y="3126175"/>
                </a:cubicBezTo>
                <a:cubicBezTo>
                  <a:pt x="2894400" y="3100458"/>
                  <a:pt x="2790577" y="3025210"/>
                  <a:pt x="2793435" y="2934723"/>
                </a:cubicBezTo>
                <a:cubicBezTo>
                  <a:pt x="2796292" y="2862333"/>
                  <a:pt x="2850585" y="2825185"/>
                  <a:pt x="2903925" y="2788038"/>
                </a:cubicBezTo>
                <a:cubicBezTo>
                  <a:pt x="2903925" y="2788038"/>
                  <a:pt x="2958217" y="2765178"/>
                  <a:pt x="2958217" y="2765178"/>
                </a:cubicBezTo>
                <a:lnTo>
                  <a:pt x="2951550" y="2760415"/>
                </a:lnTo>
                <a:close/>
                <a:moveTo>
                  <a:pt x="2747715" y="2227015"/>
                </a:moveTo>
                <a:cubicBezTo>
                  <a:pt x="2657227" y="2223205"/>
                  <a:pt x="2565787" y="2232730"/>
                  <a:pt x="2477205" y="2253685"/>
                </a:cubicBezTo>
                <a:cubicBezTo>
                  <a:pt x="2418150" y="2267020"/>
                  <a:pt x="2354332" y="2293690"/>
                  <a:pt x="2331472" y="2354650"/>
                </a:cubicBezTo>
                <a:cubicBezTo>
                  <a:pt x="2307660" y="2414658"/>
                  <a:pt x="2353380" y="2486095"/>
                  <a:pt x="2396242" y="2527053"/>
                </a:cubicBezTo>
                <a:cubicBezTo>
                  <a:pt x="2441010" y="2569915"/>
                  <a:pt x="2497207" y="2598490"/>
                  <a:pt x="2554357" y="2622303"/>
                </a:cubicBezTo>
                <a:cubicBezTo>
                  <a:pt x="2734380" y="2698503"/>
                  <a:pt x="2928690" y="2742318"/>
                  <a:pt x="3123952" y="2752795"/>
                </a:cubicBezTo>
                <a:cubicBezTo>
                  <a:pt x="3203010" y="2755653"/>
                  <a:pt x="3284925" y="2754700"/>
                  <a:pt x="3358267" y="2783275"/>
                </a:cubicBezTo>
                <a:cubicBezTo>
                  <a:pt x="3431610" y="2811850"/>
                  <a:pt x="3496380" y="2881383"/>
                  <a:pt x="3490665" y="2960440"/>
                </a:cubicBezTo>
                <a:cubicBezTo>
                  <a:pt x="3486855" y="3015685"/>
                  <a:pt x="3448755" y="3063310"/>
                  <a:pt x="3402082" y="3093790"/>
                </a:cubicBezTo>
                <a:cubicBezTo>
                  <a:pt x="3355410" y="3123318"/>
                  <a:pt x="3301117" y="3138558"/>
                  <a:pt x="3247777" y="3153798"/>
                </a:cubicBezTo>
                <a:cubicBezTo>
                  <a:pt x="3248730" y="3163323"/>
                  <a:pt x="3249682" y="3172848"/>
                  <a:pt x="3250635" y="3182373"/>
                </a:cubicBezTo>
                <a:cubicBezTo>
                  <a:pt x="3280162" y="3220473"/>
                  <a:pt x="3334455" y="3230950"/>
                  <a:pt x="3381127" y="3219520"/>
                </a:cubicBezTo>
                <a:cubicBezTo>
                  <a:pt x="3515430" y="3188088"/>
                  <a:pt x="3709740" y="3023305"/>
                  <a:pt x="3670687" y="2869953"/>
                </a:cubicBezTo>
                <a:cubicBezTo>
                  <a:pt x="3655447" y="2810898"/>
                  <a:pt x="3605917" y="2766130"/>
                  <a:pt x="3553530" y="2733745"/>
                </a:cubicBezTo>
                <a:cubicBezTo>
                  <a:pt x="3401130" y="2639448"/>
                  <a:pt x="3214440" y="2621350"/>
                  <a:pt x="3036322" y="2608015"/>
                </a:cubicBezTo>
                <a:cubicBezTo>
                  <a:pt x="2936310" y="2600395"/>
                  <a:pt x="2835345" y="2592775"/>
                  <a:pt x="2737237" y="2571820"/>
                </a:cubicBezTo>
                <a:cubicBezTo>
                  <a:pt x="2649607" y="2552770"/>
                  <a:pt x="2532450" y="2524195"/>
                  <a:pt x="2468632" y="2457520"/>
                </a:cubicBezTo>
                <a:cubicBezTo>
                  <a:pt x="2454345" y="2444185"/>
                  <a:pt x="2444820" y="2426088"/>
                  <a:pt x="2441962" y="2407038"/>
                </a:cubicBezTo>
                <a:cubicBezTo>
                  <a:pt x="2439105" y="2384178"/>
                  <a:pt x="2448630" y="2360365"/>
                  <a:pt x="2465775" y="2345125"/>
                </a:cubicBezTo>
                <a:cubicBezTo>
                  <a:pt x="2501017" y="2314645"/>
                  <a:pt x="2558167" y="2329885"/>
                  <a:pt x="2598172" y="2341315"/>
                </a:cubicBezTo>
                <a:cubicBezTo>
                  <a:pt x="2671515" y="2362270"/>
                  <a:pt x="2746762" y="2394655"/>
                  <a:pt x="2822962" y="2407038"/>
                </a:cubicBezTo>
                <a:cubicBezTo>
                  <a:pt x="2878207" y="2415610"/>
                  <a:pt x="2962980" y="2416563"/>
                  <a:pt x="2974410" y="2345125"/>
                </a:cubicBezTo>
                <a:cubicBezTo>
                  <a:pt x="2992507" y="2236540"/>
                  <a:pt x="2814390" y="2229873"/>
                  <a:pt x="2747715" y="2227015"/>
                </a:cubicBezTo>
                <a:close/>
                <a:moveTo>
                  <a:pt x="3536385" y="2200345"/>
                </a:moveTo>
                <a:cubicBezTo>
                  <a:pt x="3457327" y="2202250"/>
                  <a:pt x="3384937" y="2224158"/>
                  <a:pt x="3337312" y="2284165"/>
                </a:cubicBezTo>
                <a:cubicBezTo>
                  <a:pt x="3321120" y="2306073"/>
                  <a:pt x="3314452" y="2339410"/>
                  <a:pt x="3329692" y="2362270"/>
                </a:cubicBezTo>
                <a:cubicBezTo>
                  <a:pt x="3344932" y="2385130"/>
                  <a:pt x="3375412" y="2391798"/>
                  <a:pt x="3402082" y="2393703"/>
                </a:cubicBezTo>
                <a:cubicBezTo>
                  <a:pt x="3450660" y="2397513"/>
                  <a:pt x="3522097" y="2395608"/>
                  <a:pt x="3564960" y="2368938"/>
                </a:cubicBezTo>
                <a:cubicBezTo>
                  <a:pt x="3639255" y="2323218"/>
                  <a:pt x="3784988" y="2282260"/>
                  <a:pt x="3860235" y="2346078"/>
                </a:cubicBezTo>
                <a:cubicBezTo>
                  <a:pt x="3955485" y="2427040"/>
                  <a:pt x="3733552" y="2511813"/>
                  <a:pt x="3685927" y="2528958"/>
                </a:cubicBezTo>
                <a:cubicBezTo>
                  <a:pt x="3581152" y="2567058"/>
                  <a:pt x="3470662" y="2583250"/>
                  <a:pt x="3360172" y="2588965"/>
                </a:cubicBezTo>
                <a:cubicBezTo>
                  <a:pt x="3360172" y="2588965"/>
                  <a:pt x="3315405" y="2590870"/>
                  <a:pt x="3315405" y="2590870"/>
                </a:cubicBezTo>
                <a:lnTo>
                  <a:pt x="3439230" y="2629923"/>
                </a:lnTo>
                <a:cubicBezTo>
                  <a:pt x="3439230" y="2629923"/>
                  <a:pt x="3554483" y="2685168"/>
                  <a:pt x="3554483" y="2685168"/>
                </a:cubicBezTo>
                <a:cubicBezTo>
                  <a:pt x="3567817" y="2691835"/>
                  <a:pt x="3613537" y="2671833"/>
                  <a:pt x="3627825" y="2667070"/>
                </a:cubicBezTo>
                <a:cubicBezTo>
                  <a:pt x="3738315" y="2630875"/>
                  <a:pt x="4107885" y="2475618"/>
                  <a:pt x="3957390" y="2309883"/>
                </a:cubicBezTo>
                <a:cubicBezTo>
                  <a:pt x="3925005" y="2273688"/>
                  <a:pt x="3877380" y="2256543"/>
                  <a:pt x="3829755" y="2246065"/>
                </a:cubicBezTo>
                <a:cubicBezTo>
                  <a:pt x="3748792" y="2227968"/>
                  <a:pt x="3637350" y="2197488"/>
                  <a:pt x="3536385" y="2200345"/>
                </a:cubicBezTo>
                <a:close/>
                <a:moveTo>
                  <a:pt x="3826183" y="1432838"/>
                </a:moveTo>
                <a:cubicBezTo>
                  <a:pt x="3714741" y="1437601"/>
                  <a:pt x="3612823" y="1464271"/>
                  <a:pt x="3528051" y="1549044"/>
                </a:cubicBezTo>
                <a:cubicBezTo>
                  <a:pt x="3451851" y="1626196"/>
                  <a:pt x="3395653" y="1730019"/>
                  <a:pt x="3274686" y="1739544"/>
                </a:cubicBezTo>
                <a:cubicBezTo>
                  <a:pt x="3275638" y="1797646"/>
                  <a:pt x="3273733" y="1855749"/>
                  <a:pt x="3272781" y="1912899"/>
                </a:cubicBezTo>
                <a:cubicBezTo>
                  <a:pt x="3272781" y="1926234"/>
                  <a:pt x="3261351" y="2073871"/>
                  <a:pt x="3270876" y="2077681"/>
                </a:cubicBezTo>
                <a:cubicBezTo>
                  <a:pt x="3337551" y="2105304"/>
                  <a:pt x="3392796" y="2135784"/>
                  <a:pt x="3467091" y="2121496"/>
                </a:cubicBezTo>
                <a:cubicBezTo>
                  <a:pt x="3509001" y="2112924"/>
                  <a:pt x="3528051" y="2091969"/>
                  <a:pt x="3556626" y="2063394"/>
                </a:cubicBezTo>
                <a:cubicBezTo>
                  <a:pt x="3561388" y="2057679"/>
                  <a:pt x="3690928" y="2105304"/>
                  <a:pt x="3709026" y="2106256"/>
                </a:cubicBezTo>
                <a:cubicBezTo>
                  <a:pt x="3744268" y="2108161"/>
                  <a:pt x="3783321" y="2101494"/>
                  <a:pt x="3810943" y="2079586"/>
                </a:cubicBezTo>
                <a:cubicBezTo>
                  <a:pt x="3829041" y="2066251"/>
                  <a:pt x="3837613" y="2035771"/>
                  <a:pt x="3859521" y="2031961"/>
                </a:cubicBezTo>
                <a:cubicBezTo>
                  <a:pt x="3895716" y="2026246"/>
                  <a:pt x="3942388" y="2059584"/>
                  <a:pt x="3982393" y="2058631"/>
                </a:cubicBezTo>
                <a:cubicBezTo>
                  <a:pt x="4028113" y="2057679"/>
                  <a:pt x="4061451" y="2035771"/>
                  <a:pt x="4086216" y="1998624"/>
                </a:cubicBezTo>
                <a:cubicBezTo>
                  <a:pt x="4105266" y="1970049"/>
                  <a:pt x="4105266" y="1960524"/>
                  <a:pt x="4142413" y="1967191"/>
                </a:cubicBezTo>
                <a:cubicBezTo>
                  <a:pt x="4184323" y="1974811"/>
                  <a:pt x="4227186" y="1979574"/>
                  <a:pt x="4269096" y="1971001"/>
                </a:cubicBezTo>
                <a:cubicBezTo>
                  <a:pt x="4283383" y="1967191"/>
                  <a:pt x="4298623" y="1962429"/>
                  <a:pt x="4310053" y="1951951"/>
                </a:cubicBezTo>
                <a:cubicBezTo>
                  <a:pt x="4327198" y="1934806"/>
                  <a:pt x="4321483" y="1910041"/>
                  <a:pt x="4321483" y="1888134"/>
                </a:cubicBezTo>
                <a:cubicBezTo>
                  <a:pt x="4321483" y="1898611"/>
                  <a:pt x="4458643" y="1914804"/>
                  <a:pt x="4472931" y="1913851"/>
                </a:cubicBezTo>
                <a:cubicBezTo>
                  <a:pt x="4519603" y="1910994"/>
                  <a:pt x="4579611" y="1890991"/>
                  <a:pt x="4580563" y="1834794"/>
                </a:cubicBezTo>
                <a:cubicBezTo>
                  <a:pt x="4602471" y="1831936"/>
                  <a:pt x="4626283" y="1830984"/>
                  <a:pt x="4649143" y="1826221"/>
                </a:cubicBezTo>
                <a:cubicBezTo>
                  <a:pt x="4649143" y="1826221"/>
                  <a:pt x="4709151" y="1813839"/>
                  <a:pt x="4709151" y="1813839"/>
                </a:cubicBezTo>
                <a:lnTo>
                  <a:pt x="4760586" y="1798599"/>
                </a:lnTo>
                <a:cubicBezTo>
                  <a:pt x="4818688" y="1773834"/>
                  <a:pt x="4872028" y="1740496"/>
                  <a:pt x="4905366" y="1686204"/>
                </a:cubicBezTo>
                <a:cubicBezTo>
                  <a:pt x="4905366" y="1686204"/>
                  <a:pt x="4922511" y="1659534"/>
                  <a:pt x="4922511" y="1659534"/>
                </a:cubicBezTo>
                <a:lnTo>
                  <a:pt x="4928226" y="1647151"/>
                </a:lnTo>
                <a:lnTo>
                  <a:pt x="4928226" y="1634769"/>
                </a:lnTo>
                <a:lnTo>
                  <a:pt x="4924416" y="1626196"/>
                </a:lnTo>
                <a:lnTo>
                  <a:pt x="4916796" y="1620481"/>
                </a:lnTo>
                <a:lnTo>
                  <a:pt x="4899651" y="1618576"/>
                </a:lnTo>
                <a:cubicBezTo>
                  <a:pt x="4778683" y="1644294"/>
                  <a:pt x="4644381" y="1656676"/>
                  <a:pt x="4520556" y="1637626"/>
                </a:cubicBezTo>
                <a:cubicBezTo>
                  <a:pt x="4408161" y="1620481"/>
                  <a:pt x="4301481" y="1583334"/>
                  <a:pt x="4197658" y="1537614"/>
                </a:cubicBezTo>
                <a:cubicBezTo>
                  <a:pt x="4079548" y="1486179"/>
                  <a:pt x="3958581" y="1428076"/>
                  <a:pt x="3826183" y="1432838"/>
                </a:cubicBezTo>
                <a:close/>
                <a:moveTo>
                  <a:pt x="2474087" y="1432838"/>
                </a:moveTo>
                <a:cubicBezTo>
                  <a:pt x="2341689" y="1428076"/>
                  <a:pt x="2220722" y="1486179"/>
                  <a:pt x="2102612" y="1537614"/>
                </a:cubicBezTo>
                <a:cubicBezTo>
                  <a:pt x="1998789" y="1583334"/>
                  <a:pt x="1892109" y="1620481"/>
                  <a:pt x="1779714" y="1637626"/>
                </a:cubicBezTo>
                <a:cubicBezTo>
                  <a:pt x="1655889" y="1656676"/>
                  <a:pt x="1521587" y="1644294"/>
                  <a:pt x="1400619" y="1618576"/>
                </a:cubicBezTo>
                <a:lnTo>
                  <a:pt x="1383474" y="1620481"/>
                </a:lnTo>
                <a:lnTo>
                  <a:pt x="1375854" y="1626196"/>
                </a:lnTo>
                <a:lnTo>
                  <a:pt x="1372044" y="1634769"/>
                </a:lnTo>
                <a:lnTo>
                  <a:pt x="1372044" y="1647151"/>
                </a:lnTo>
                <a:lnTo>
                  <a:pt x="1377759" y="1659534"/>
                </a:lnTo>
                <a:cubicBezTo>
                  <a:pt x="1377759" y="1659534"/>
                  <a:pt x="1394904" y="1686204"/>
                  <a:pt x="1394904" y="1686204"/>
                </a:cubicBezTo>
                <a:cubicBezTo>
                  <a:pt x="1428242" y="1740496"/>
                  <a:pt x="1481582" y="1773834"/>
                  <a:pt x="1539684" y="1798599"/>
                </a:cubicBezTo>
                <a:lnTo>
                  <a:pt x="1591119" y="1813839"/>
                </a:lnTo>
                <a:cubicBezTo>
                  <a:pt x="1591119" y="1813839"/>
                  <a:pt x="1651127" y="1826221"/>
                  <a:pt x="1651127" y="1826221"/>
                </a:cubicBezTo>
                <a:cubicBezTo>
                  <a:pt x="1673987" y="1830984"/>
                  <a:pt x="1697799" y="1831936"/>
                  <a:pt x="1719707" y="1834794"/>
                </a:cubicBezTo>
                <a:cubicBezTo>
                  <a:pt x="1720659" y="1890991"/>
                  <a:pt x="1780667" y="1910994"/>
                  <a:pt x="1827339" y="1913851"/>
                </a:cubicBezTo>
                <a:cubicBezTo>
                  <a:pt x="1841627" y="1914804"/>
                  <a:pt x="1978787" y="1898611"/>
                  <a:pt x="1978787" y="1888134"/>
                </a:cubicBezTo>
                <a:cubicBezTo>
                  <a:pt x="1978787" y="1910041"/>
                  <a:pt x="1973072" y="1934806"/>
                  <a:pt x="1990217" y="1951951"/>
                </a:cubicBezTo>
                <a:cubicBezTo>
                  <a:pt x="2001647" y="1962429"/>
                  <a:pt x="2016887" y="1967191"/>
                  <a:pt x="2031174" y="1971001"/>
                </a:cubicBezTo>
                <a:cubicBezTo>
                  <a:pt x="2073084" y="1979574"/>
                  <a:pt x="2115947" y="1974811"/>
                  <a:pt x="2157857" y="1967191"/>
                </a:cubicBezTo>
                <a:cubicBezTo>
                  <a:pt x="2195004" y="1960524"/>
                  <a:pt x="2195004" y="1970049"/>
                  <a:pt x="2214054" y="1998624"/>
                </a:cubicBezTo>
                <a:cubicBezTo>
                  <a:pt x="2238819" y="2035771"/>
                  <a:pt x="2272157" y="2057679"/>
                  <a:pt x="2317877" y="2058631"/>
                </a:cubicBezTo>
                <a:cubicBezTo>
                  <a:pt x="2357882" y="2059584"/>
                  <a:pt x="2404554" y="2026246"/>
                  <a:pt x="2440749" y="2031961"/>
                </a:cubicBezTo>
                <a:cubicBezTo>
                  <a:pt x="2462657" y="2035771"/>
                  <a:pt x="2471229" y="2066251"/>
                  <a:pt x="2489327" y="2079586"/>
                </a:cubicBezTo>
                <a:cubicBezTo>
                  <a:pt x="2516949" y="2101494"/>
                  <a:pt x="2556002" y="2108161"/>
                  <a:pt x="2591244" y="2106256"/>
                </a:cubicBezTo>
                <a:cubicBezTo>
                  <a:pt x="2609342" y="2105304"/>
                  <a:pt x="2738882" y="2057679"/>
                  <a:pt x="2743644" y="2063394"/>
                </a:cubicBezTo>
                <a:cubicBezTo>
                  <a:pt x="2772219" y="2091969"/>
                  <a:pt x="2791269" y="2112924"/>
                  <a:pt x="2833179" y="2121496"/>
                </a:cubicBezTo>
                <a:cubicBezTo>
                  <a:pt x="2907474" y="2135784"/>
                  <a:pt x="2962719" y="2105304"/>
                  <a:pt x="3029394" y="2077681"/>
                </a:cubicBezTo>
                <a:cubicBezTo>
                  <a:pt x="3038919" y="2073871"/>
                  <a:pt x="3027489" y="1926234"/>
                  <a:pt x="3027489" y="1912899"/>
                </a:cubicBezTo>
                <a:cubicBezTo>
                  <a:pt x="3026537" y="1855749"/>
                  <a:pt x="3024632" y="1797646"/>
                  <a:pt x="3025584" y="1739544"/>
                </a:cubicBezTo>
                <a:cubicBezTo>
                  <a:pt x="2904617" y="1730019"/>
                  <a:pt x="2848419" y="1626196"/>
                  <a:pt x="2772219" y="1549044"/>
                </a:cubicBezTo>
                <a:cubicBezTo>
                  <a:pt x="2687447" y="1464271"/>
                  <a:pt x="2585529" y="1437601"/>
                  <a:pt x="2474087" y="1432838"/>
                </a:cubicBezTo>
                <a:close/>
                <a:moveTo>
                  <a:pt x="3156803" y="1329623"/>
                </a:moveTo>
                <a:lnTo>
                  <a:pt x="3115845" y="1334386"/>
                </a:lnTo>
                <a:lnTo>
                  <a:pt x="3080603" y="1345816"/>
                </a:lnTo>
                <a:lnTo>
                  <a:pt x="3049170" y="1361056"/>
                </a:lnTo>
                <a:lnTo>
                  <a:pt x="3026310" y="1382963"/>
                </a:lnTo>
                <a:lnTo>
                  <a:pt x="3007260" y="1408681"/>
                </a:lnTo>
                <a:lnTo>
                  <a:pt x="2995830" y="1435351"/>
                </a:lnTo>
                <a:lnTo>
                  <a:pt x="2988210" y="1466783"/>
                </a:lnTo>
                <a:lnTo>
                  <a:pt x="2988210" y="1497263"/>
                </a:lnTo>
                <a:lnTo>
                  <a:pt x="2993925" y="1528696"/>
                </a:lnTo>
                <a:lnTo>
                  <a:pt x="3005355" y="1558223"/>
                </a:lnTo>
                <a:lnTo>
                  <a:pt x="3021548" y="1585846"/>
                </a:lnTo>
                <a:lnTo>
                  <a:pt x="3045360" y="1608706"/>
                </a:lnTo>
                <a:lnTo>
                  <a:pt x="3074888" y="1628708"/>
                </a:lnTo>
                <a:lnTo>
                  <a:pt x="3096795" y="2575493"/>
                </a:lnTo>
                <a:lnTo>
                  <a:pt x="3218715" y="2589781"/>
                </a:lnTo>
                <a:lnTo>
                  <a:pt x="3230145" y="1624898"/>
                </a:lnTo>
                <a:lnTo>
                  <a:pt x="3252053" y="1609658"/>
                </a:lnTo>
                <a:lnTo>
                  <a:pt x="3269198" y="1590608"/>
                </a:lnTo>
                <a:lnTo>
                  <a:pt x="3286343" y="1566796"/>
                </a:lnTo>
                <a:lnTo>
                  <a:pt x="3300630" y="1542031"/>
                </a:lnTo>
                <a:lnTo>
                  <a:pt x="3310155" y="1516313"/>
                </a:lnTo>
                <a:lnTo>
                  <a:pt x="3312060" y="1494406"/>
                </a:lnTo>
                <a:lnTo>
                  <a:pt x="3307298" y="1459163"/>
                </a:lnTo>
                <a:lnTo>
                  <a:pt x="3297773" y="1425826"/>
                </a:lnTo>
                <a:lnTo>
                  <a:pt x="3280628" y="1396298"/>
                </a:lnTo>
                <a:lnTo>
                  <a:pt x="3259673" y="1370581"/>
                </a:lnTo>
                <a:lnTo>
                  <a:pt x="3230145" y="1351531"/>
                </a:lnTo>
                <a:lnTo>
                  <a:pt x="3196808" y="1337243"/>
                </a:lnTo>
                <a:close/>
                <a:moveTo>
                  <a:pt x="0" y="0"/>
                </a:moveTo>
                <a:lnTo>
                  <a:pt x="6300282" y="0"/>
                </a:lnTo>
                <a:lnTo>
                  <a:pt x="6300282" y="6300282"/>
                </a:lnTo>
                <a:lnTo>
                  <a:pt x="0" y="6300282"/>
                </a:lnTo>
                <a:close/>
              </a:path>
            </a:pathLst>
          </a:custGeom>
          <a:solidFill>
            <a:srgbClr val="0037A4">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0" name="TextBox 99">
            <a:extLst>
              <a:ext uri="{FF2B5EF4-FFF2-40B4-BE49-F238E27FC236}">
                <a16:creationId xmlns:a16="http://schemas.microsoft.com/office/drawing/2014/main" id="{81B96332-4E6E-44F1-8C2E-85C612B8FD30}"/>
              </a:ext>
            </a:extLst>
          </p:cNvPr>
          <p:cNvSpPr txBox="1"/>
          <p:nvPr/>
        </p:nvSpPr>
        <p:spPr>
          <a:xfrm>
            <a:off x="534371" y="4697547"/>
            <a:ext cx="4272053" cy="1200329"/>
          </a:xfrm>
          <a:prstGeom prst="rect">
            <a:avLst/>
          </a:prstGeom>
          <a:noFill/>
        </p:spPr>
        <p:txBody>
          <a:bodyPr wrap="square" rtlCol="0">
            <a:spAutoFit/>
          </a:bodyPr>
          <a:lstStyle/>
          <a:p>
            <a:pPr algn="just"/>
            <a:r>
              <a:rPr lang="en-US" altLang="ko-KR" dirty="0">
                <a:latin typeface="Times New Roman" panose="02020603050405020304" pitchFamily="18" charset="0"/>
                <a:cs typeface="Times New Roman" panose="02020603050405020304" pitchFamily="18" charset="0"/>
              </a:rPr>
              <a:t>The dataset is a classification dataset and the target, which is stroke, has 2 classes:</a:t>
            </a:r>
          </a:p>
          <a:p>
            <a:pPr marL="228600" indent="-228600" algn="just">
              <a:buAutoNum type="arabicPeriod"/>
            </a:pPr>
            <a:r>
              <a:rPr lang="en-US" altLang="ko-KR" dirty="0">
                <a:latin typeface="Times New Roman" panose="02020603050405020304" pitchFamily="18" charset="0"/>
                <a:cs typeface="Times New Roman" panose="02020603050405020304" pitchFamily="18" charset="0"/>
              </a:rPr>
              <a:t>Yes (encoded to be represented with 1)</a:t>
            </a:r>
          </a:p>
          <a:p>
            <a:pPr marL="228600" indent="-228600" algn="just">
              <a:buAutoNum type="arabicPeriod"/>
            </a:pPr>
            <a:r>
              <a:rPr lang="en-US" altLang="ko-KR" dirty="0">
                <a:latin typeface="Times New Roman" panose="02020603050405020304" pitchFamily="18" charset="0"/>
                <a:cs typeface="Times New Roman" panose="02020603050405020304" pitchFamily="18" charset="0"/>
              </a:rPr>
              <a:t>No  (encoded to be represented with 0)</a:t>
            </a:r>
            <a:endParaRPr lang="ko-KR" alt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919A7EA-BEAA-418F-8EFE-6363227EE64B}"/>
              </a:ext>
            </a:extLst>
          </p:cNvPr>
          <p:cNvSpPr txBox="1"/>
          <p:nvPr/>
        </p:nvSpPr>
        <p:spPr>
          <a:xfrm>
            <a:off x="658969" y="520872"/>
            <a:ext cx="4253546" cy="769441"/>
          </a:xfrm>
          <a:prstGeom prst="rect">
            <a:avLst/>
          </a:prstGeom>
          <a:noFill/>
        </p:spPr>
        <p:txBody>
          <a:bodyPr wrap="square" rtlCol="0" anchor="ctr">
            <a:spAutoFit/>
          </a:bodyPr>
          <a:lstStyle/>
          <a:p>
            <a:pPr algn="dist"/>
            <a:r>
              <a:rPr lang="en-US" altLang="ko-KR" sz="4400" b="1" dirty="0">
                <a:solidFill>
                  <a:srgbClr val="0037A4"/>
                </a:solidFill>
                <a:latin typeface="Times New Roman" panose="02020603050405020304" pitchFamily="18" charset="0"/>
                <a:cs typeface="Times New Roman" panose="02020603050405020304" pitchFamily="18" charset="0"/>
              </a:rPr>
              <a:t>Stroke</a:t>
            </a:r>
          </a:p>
        </p:txBody>
      </p:sp>
      <p:sp>
        <p:nvSpPr>
          <p:cNvPr id="23" name="TextBox 22">
            <a:extLst>
              <a:ext uri="{FF2B5EF4-FFF2-40B4-BE49-F238E27FC236}">
                <a16:creationId xmlns:a16="http://schemas.microsoft.com/office/drawing/2014/main" id="{A429C097-0A7B-426D-8A68-D03CA47C5BA6}"/>
              </a:ext>
            </a:extLst>
          </p:cNvPr>
          <p:cNvSpPr txBox="1"/>
          <p:nvPr/>
        </p:nvSpPr>
        <p:spPr>
          <a:xfrm>
            <a:off x="658969" y="1168034"/>
            <a:ext cx="4253546" cy="584775"/>
          </a:xfrm>
          <a:prstGeom prst="rect">
            <a:avLst/>
          </a:prstGeom>
          <a:noFill/>
        </p:spPr>
        <p:txBody>
          <a:bodyPr wrap="square" rtlCol="0" anchor="ctr">
            <a:spAutoFit/>
          </a:bodyPr>
          <a:lstStyle/>
          <a:p>
            <a:pPr algn="dist"/>
            <a:r>
              <a:rPr lang="en-GB" altLang="ko-KR" sz="3200" b="1" dirty="0">
                <a:solidFill>
                  <a:srgbClr val="0037A4"/>
                </a:solidFill>
                <a:latin typeface="Times New Roman" panose="02020603050405020304" pitchFamily="18" charset="0"/>
                <a:cs typeface="Times New Roman" panose="02020603050405020304" pitchFamily="18" charset="0"/>
              </a:rPr>
              <a:t>Prediction</a:t>
            </a:r>
            <a:endParaRPr lang="ko-KR" altLang="en-US" sz="3200" b="1" dirty="0">
              <a:solidFill>
                <a:srgbClr val="0037A4"/>
              </a:solidFill>
              <a:latin typeface="Times New Roman" panose="02020603050405020304" pitchFamily="18" charset="0"/>
              <a:cs typeface="Times New Roman" panose="02020603050405020304" pitchFamily="18" charset="0"/>
            </a:endParaRPr>
          </a:p>
        </p:txBody>
      </p:sp>
      <p:sp>
        <p:nvSpPr>
          <p:cNvPr id="2" name="Heart 17">
            <a:extLst>
              <a:ext uri="{FF2B5EF4-FFF2-40B4-BE49-F238E27FC236}">
                <a16:creationId xmlns:a16="http://schemas.microsoft.com/office/drawing/2014/main" id="{BD01DF47-D9A8-CDFD-A411-BF7F0AAB8B62}"/>
              </a:ext>
            </a:extLst>
          </p:cNvPr>
          <p:cNvSpPr/>
          <p:nvPr/>
        </p:nvSpPr>
        <p:spPr>
          <a:xfrm>
            <a:off x="1742142" y="2324733"/>
            <a:ext cx="1856509" cy="17595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4" name="Picture 3">
            <a:extLst>
              <a:ext uri="{FF2B5EF4-FFF2-40B4-BE49-F238E27FC236}">
                <a16:creationId xmlns:a16="http://schemas.microsoft.com/office/drawing/2014/main" id="{7C21866A-CD7D-B8AD-C9F6-7BE9353672A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5" name="Straight Connector 4">
            <a:extLst>
              <a:ext uri="{FF2B5EF4-FFF2-40B4-BE49-F238E27FC236}">
                <a16:creationId xmlns:a16="http://schemas.microsoft.com/office/drawing/2014/main" id="{91BB1FCB-2C0D-B343-4EA3-C596EDD153BC}"/>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67883282-279A-CBEC-3B91-D07F23EDC8C7}"/>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3544664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gular Pentagon 7">
            <a:extLst>
              <a:ext uri="{FF2B5EF4-FFF2-40B4-BE49-F238E27FC236}">
                <a16:creationId xmlns:a16="http://schemas.microsoft.com/office/drawing/2014/main" id="{0CCFF86A-FBFB-44F2-B475-BD702FD6746F}"/>
              </a:ext>
            </a:extLst>
          </p:cNvPr>
          <p:cNvSpPr/>
          <p:nvPr/>
        </p:nvSpPr>
        <p:spPr>
          <a:xfrm>
            <a:off x="6192952" y="2906168"/>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Down Arrow 2">
            <a:extLst>
              <a:ext uri="{FF2B5EF4-FFF2-40B4-BE49-F238E27FC236}">
                <a16:creationId xmlns:a16="http://schemas.microsoft.com/office/drawing/2014/main" id="{06A5217B-B8F3-4916-A61A-04BF3A220DAA}"/>
              </a:ext>
            </a:extLst>
          </p:cNvPr>
          <p:cNvSpPr/>
          <p:nvPr/>
        </p:nvSpPr>
        <p:spPr>
          <a:xfrm rot="10800000">
            <a:off x="4471176" y="4225736"/>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gular Pentagon 9">
            <a:extLst>
              <a:ext uri="{FF2B5EF4-FFF2-40B4-BE49-F238E27FC236}">
                <a16:creationId xmlns:a16="http://schemas.microsoft.com/office/drawing/2014/main" id="{CE0ECA2F-8FD6-4F39-BFFB-BBE7C31274D6}"/>
              </a:ext>
            </a:extLst>
          </p:cNvPr>
          <p:cNvSpPr/>
          <p:nvPr/>
        </p:nvSpPr>
        <p:spPr>
          <a:xfrm rot="2400500">
            <a:off x="7974759" y="4423493"/>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gular Pentagon 11">
            <a:extLst>
              <a:ext uri="{FF2B5EF4-FFF2-40B4-BE49-F238E27FC236}">
                <a16:creationId xmlns:a16="http://schemas.microsoft.com/office/drawing/2014/main" id="{9C8AA14D-221E-47FE-9C18-FCF5D9B1B7D5}"/>
              </a:ext>
            </a:extLst>
          </p:cNvPr>
          <p:cNvSpPr/>
          <p:nvPr/>
        </p:nvSpPr>
        <p:spPr>
          <a:xfrm rot="19199500" flipH="1">
            <a:off x="3970584" y="2975876"/>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gular Pentagon 12">
            <a:extLst>
              <a:ext uri="{FF2B5EF4-FFF2-40B4-BE49-F238E27FC236}">
                <a16:creationId xmlns:a16="http://schemas.microsoft.com/office/drawing/2014/main" id="{0A7255D5-CA14-4851-B67D-82DEB02AE202}"/>
              </a:ext>
            </a:extLst>
          </p:cNvPr>
          <p:cNvSpPr/>
          <p:nvPr/>
        </p:nvSpPr>
        <p:spPr>
          <a:xfrm rot="16800000" flipH="1">
            <a:off x="2875293" y="4480309"/>
            <a:ext cx="1440030" cy="1371457"/>
          </a:xfrm>
          <a:prstGeom prst="pent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ounded Rectangle 5">
            <a:extLst>
              <a:ext uri="{FF2B5EF4-FFF2-40B4-BE49-F238E27FC236}">
                <a16:creationId xmlns:a16="http://schemas.microsoft.com/office/drawing/2014/main" id="{2CDF9992-0111-4BA9-9918-808FBE444DAA}"/>
              </a:ext>
            </a:extLst>
          </p:cNvPr>
          <p:cNvSpPr/>
          <p:nvPr/>
        </p:nvSpPr>
        <p:spPr>
          <a:xfrm flipH="1">
            <a:off x="5758322" y="5456295"/>
            <a:ext cx="656954" cy="54194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TextBox 39">
            <a:extLst>
              <a:ext uri="{FF2B5EF4-FFF2-40B4-BE49-F238E27FC236}">
                <a16:creationId xmlns:a16="http://schemas.microsoft.com/office/drawing/2014/main" id="{8BC80761-F7EC-968A-AF87-93051929421D}"/>
              </a:ext>
            </a:extLst>
          </p:cNvPr>
          <p:cNvSpPr txBox="1"/>
          <p:nvPr/>
        </p:nvSpPr>
        <p:spPr>
          <a:xfrm>
            <a:off x="3003816" y="4953512"/>
            <a:ext cx="1210398" cy="523220"/>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Logistic Regression</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5235159B-4595-D02B-A952-AE1EC8C6D5A0}"/>
              </a:ext>
            </a:extLst>
          </p:cNvPr>
          <p:cNvGrpSpPr/>
          <p:nvPr/>
        </p:nvGrpSpPr>
        <p:grpSpPr>
          <a:xfrm>
            <a:off x="424755" y="4247586"/>
            <a:ext cx="2451791" cy="969510"/>
            <a:chOff x="1631831" y="4270876"/>
            <a:chExt cx="2490727" cy="969510"/>
          </a:xfrm>
        </p:grpSpPr>
        <p:sp>
          <p:nvSpPr>
            <p:cNvPr id="42" name="TextBox 41">
              <a:extLst>
                <a:ext uri="{FF2B5EF4-FFF2-40B4-BE49-F238E27FC236}">
                  <a16:creationId xmlns:a16="http://schemas.microsoft.com/office/drawing/2014/main" id="{153B1752-5305-C039-F4C3-88F867341D42}"/>
                </a:ext>
              </a:extLst>
            </p:cNvPr>
            <p:cNvSpPr txBox="1"/>
            <p:nvPr/>
          </p:nvSpPr>
          <p:spPr>
            <a:xfrm>
              <a:off x="2098434" y="4501722"/>
              <a:ext cx="2024124" cy="738664"/>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Binary classifier and it is the transformation of the linear regression</a:t>
              </a:r>
              <a:r>
                <a:rPr lang="en-US" altLang="ko-KR" sz="1400" dirty="0">
                  <a:solidFill>
                    <a:schemeClr val="tx1">
                      <a:lumMod val="65000"/>
                      <a:lumOff val="35000"/>
                    </a:schemeClr>
                  </a:solidFill>
                </a:rPr>
                <a:t>. </a:t>
              </a:r>
            </a:p>
          </p:txBody>
        </p:sp>
        <p:sp>
          <p:nvSpPr>
            <p:cNvPr id="43" name="TextBox 42">
              <a:extLst>
                <a:ext uri="{FF2B5EF4-FFF2-40B4-BE49-F238E27FC236}">
                  <a16:creationId xmlns:a16="http://schemas.microsoft.com/office/drawing/2014/main" id="{DD2B035A-6234-91A2-303D-CA61BD310A82}"/>
                </a:ext>
              </a:extLst>
            </p:cNvPr>
            <p:cNvSpPr txBox="1"/>
            <p:nvPr/>
          </p:nvSpPr>
          <p:spPr>
            <a:xfrm>
              <a:off x="1631831" y="4270876"/>
              <a:ext cx="205364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grpSp>
      <p:sp>
        <p:nvSpPr>
          <p:cNvPr id="44" name="TextBox 43">
            <a:extLst>
              <a:ext uri="{FF2B5EF4-FFF2-40B4-BE49-F238E27FC236}">
                <a16:creationId xmlns:a16="http://schemas.microsoft.com/office/drawing/2014/main" id="{6B539C8D-6DF3-C146-FD37-071FFF9B2525}"/>
              </a:ext>
            </a:extLst>
          </p:cNvPr>
          <p:cNvSpPr txBox="1"/>
          <p:nvPr/>
        </p:nvSpPr>
        <p:spPr>
          <a:xfrm>
            <a:off x="4104623" y="3483791"/>
            <a:ext cx="1210397" cy="523220"/>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K-Nearest Neighbor</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15E81488-4CA4-9A8E-2E1A-987F804DD208}"/>
              </a:ext>
            </a:extLst>
          </p:cNvPr>
          <p:cNvGrpSpPr/>
          <p:nvPr/>
        </p:nvGrpSpPr>
        <p:grpSpPr>
          <a:xfrm>
            <a:off x="2422297" y="2206194"/>
            <a:ext cx="2373435" cy="989252"/>
            <a:chOff x="1711431" y="4251134"/>
            <a:chExt cx="2411126" cy="989252"/>
          </a:xfrm>
        </p:grpSpPr>
        <p:sp>
          <p:nvSpPr>
            <p:cNvPr id="46" name="TextBox 45">
              <a:extLst>
                <a:ext uri="{FF2B5EF4-FFF2-40B4-BE49-F238E27FC236}">
                  <a16:creationId xmlns:a16="http://schemas.microsoft.com/office/drawing/2014/main" id="{D1C7DF33-C85A-F978-745D-1CCF9CBA3690}"/>
                </a:ext>
              </a:extLst>
            </p:cNvPr>
            <p:cNvSpPr txBox="1"/>
            <p:nvPr/>
          </p:nvSpPr>
          <p:spPr>
            <a:xfrm>
              <a:off x="2098433" y="4501722"/>
              <a:ext cx="2024124" cy="738664"/>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Non-parametric model, uses a distance metric in order to classify</a:t>
              </a:r>
            </a:p>
          </p:txBody>
        </p:sp>
        <p:sp>
          <p:nvSpPr>
            <p:cNvPr id="47" name="TextBox 46">
              <a:extLst>
                <a:ext uri="{FF2B5EF4-FFF2-40B4-BE49-F238E27FC236}">
                  <a16:creationId xmlns:a16="http://schemas.microsoft.com/office/drawing/2014/main" id="{056E597D-EC20-E999-3B49-74C64ED29826}"/>
                </a:ext>
              </a:extLst>
            </p:cNvPr>
            <p:cNvSpPr txBox="1"/>
            <p:nvPr/>
          </p:nvSpPr>
          <p:spPr>
            <a:xfrm>
              <a:off x="1711431" y="4251134"/>
              <a:ext cx="205364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K-Nearest Neighbor</a:t>
              </a:r>
              <a:endParaRPr lang="ko-KR" altLang="en-US" sz="1400" b="1" dirty="0">
                <a:solidFill>
                  <a:schemeClr val="tx1">
                    <a:lumMod val="75000"/>
                    <a:lumOff val="25000"/>
                  </a:schemeClr>
                </a:solidFill>
                <a:cs typeface="Arial" pitchFamily="34" charset="0"/>
              </a:endParaRPr>
            </a:p>
          </p:txBody>
        </p:sp>
      </p:grpSp>
      <p:sp>
        <p:nvSpPr>
          <p:cNvPr id="48" name="TextBox 47">
            <a:extLst>
              <a:ext uri="{FF2B5EF4-FFF2-40B4-BE49-F238E27FC236}">
                <a16:creationId xmlns:a16="http://schemas.microsoft.com/office/drawing/2014/main" id="{D4C73C68-82EB-84A7-E1A3-5916174238B3}"/>
              </a:ext>
            </a:extLst>
          </p:cNvPr>
          <p:cNvSpPr txBox="1"/>
          <p:nvPr/>
        </p:nvSpPr>
        <p:spPr>
          <a:xfrm>
            <a:off x="6307768" y="3507718"/>
            <a:ext cx="1210398" cy="307777"/>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Decision Tree</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091963B1-AC75-CAAB-9371-21343532C37B}"/>
              </a:ext>
            </a:extLst>
          </p:cNvPr>
          <p:cNvGrpSpPr/>
          <p:nvPr/>
        </p:nvGrpSpPr>
        <p:grpSpPr>
          <a:xfrm>
            <a:off x="6402264" y="2089831"/>
            <a:ext cx="3195186" cy="1180146"/>
            <a:chOff x="-1688837" y="1113687"/>
            <a:chExt cx="3819239" cy="1180146"/>
          </a:xfrm>
        </p:grpSpPr>
        <p:sp>
          <p:nvSpPr>
            <p:cNvPr id="50" name="TextBox 49">
              <a:extLst>
                <a:ext uri="{FF2B5EF4-FFF2-40B4-BE49-F238E27FC236}">
                  <a16:creationId xmlns:a16="http://schemas.microsoft.com/office/drawing/2014/main" id="{35ABABAB-6E1F-E98A-BAA8-AE8C8443C477}"/>
                </a:ext>
              </a:extLst>
            </p:cNvPr>
            <p:cNvSpPr txBox="1"/>
            <p:nvPr/>
          </p:nvSpPr>
          <p:spPr>
            <a:xfrm>
              <a:off x="-1688837" y="1113687"/>
              <a:ext cx="3721254"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Decision Tree</a:t>
              </a:r>
              <a:endParaRPr lang="ko-KR" altLang="en-US" sz="14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3F43492C-452F-2F37-2BDA-1FCAF5B9486E}"/>
                </a:ext>
              </a:extLst>
            </p:cNvPr>
            <p:cNvSpPr txBox="1"/>
            <p:nvPr/>
          </p:nvSpPr>
          <p:spPr>
            <a:xfrm>
              <a:off x="-522128" y="1339726"/>
              <a:ext cx="2652530" cy="954107"/>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Non-parametric model, depends on the idea of the entropy and the information gain</a:t>
              </a:r>
            </a:p>
          </p:txBody>
        </p:sp>
      </p:grpSp>
      <p:sp>
        <p:nvSpPr>
          <p:cNvPr id="52" name="TextBox 51">
            <a:extLst>
              <a:ext uri="{FF2B5EF4-FFF2-40B4-BE49-F238E27FC236}">
                <a16:creationId xmlns:a16="http://schemas.microsoft.com/office/drawing/2014/main" id="{F854D087-3437-E475-1710-B89C94E03D5D}"/>
              </a:ext>
            </a:extLst>
          </p:cNvPr>
          <p:cNvSpPr txBox="1"/>
          <p:nvPr/>
        </p:nvSpPr>
        <p:spPr>
          <a:xfrm>
            <a:off x="7999857" y="4717631"/>
            <a:ext cx="1210398" cy="738664"/>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Support Vector Machine</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grpSp>
        <p:nvGrpSpPr>
          <p:cNvPr id="56" name="Group 55">
            <a:extLst>
              <a:ext uri="{FF2B5EF4-FFF2-40B4-BE49-F238E27FC236}">
                <a16:creationId xmlns:a16="http://schemas.microsoft.com/office/drawing/2014/main" id="{4E8164F6-EE98-37D9-DE94-BC171BBC750C}"/>
              </a:ext>
            </a:extLst>
          </p:cNvPr>
          <p:cNvGrpSpPr/>
          <p:nvPr/>
        </p:nvGrpSpPr>
        <p:grpSpPr>
          <a:xfrm>
            <a:off x="9210255" y="3851484"/>
            <a:ext cx="2181611" cy="996280"/>
            <a:chOff x="2079597" y="4270877"/>
            <a:chExt cx="2219814" cy="969509"/>
          </a:xfrm>
        </p:grpSpPr>
        <p:sp>
          <p:nvSpPr>
            <p:cNvPr id="57" name="TextBox 56">
              <a:extLst>
                <a:ext uri="{FF2B5EF4-FFF2-40B4-BE49-F238E27FC236}">
                  <a16:creationId xmlns:a16="http://schemas.microsoft.com/office/drawing/2014/main" id="{AF248E15-A971-4AC9-9BC9-3DFE33DCA6FC}"/>
                </a:ext>
              </a:extLst>
            </p:cNvPr>
            <p:cNvSpPr txBox="1"/>
            <p:nvPr/>
          </p:nvSpPr>
          <p:spPr>
            <a:xfrm>
              <a:off x="2098433" y="4501722"/>
              <a:ext cx="2024124" cy="738664"/>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It is the modification of the logistic regression model.</a:t>
              </a:r>
            </a:p>
          </p:txBody>
        </p:sp>
        <p:sp>
          <p:nvSpPr>
            <p:cNvPr id="58" name="TextBox 57">
              <a:extLst>
                <a:ext uri="{FF2B5EF4-FFF2-40B4-BE49-F238E27FC236}">
                  <a16:creationId xmlns:a16="http://schemas.microsoft.com/office/drawing/2014/main" id="{6D732786-9243-6496-A89A-BF3F449BCB69}"/>
                </a:ext>
              </a:extLst>
            </p:cNvPr>
            <p:cNvSpPr txBox="1"/>
            <p:nvPr/>
          </p:nvSpPr>
          <p:spPr>
            <a:xfrm>
              <a:off x="2079597" y="4270877"/>
              <a:ext cx="2219814"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Support Vector Machine</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61" name="Text Placeholder 1">
            <a:extLst>
              <a:ext uri="{FF2B5EF4-FFF2-40B4-BE49-F238E27FC236}">
                <a16:creationId xmlns:a16="http://schemas.microsoft.com/office/drawing/2014/main" id="{DA97A238-B7BB-41E3-6DD0-E9EB36393DAF}"/>
              </a:ext>
            </a:extLst>
          </p:cNvPr>
          <p:cNvSpPr>
            <a:spLocks noGrp="1"/>
          </p:cNvSpPr>
          <p:nvPr>
            <p:ph type="body" sz="quarter" idx="10"/>
          </p:nvPr>
        </p:nvSpPr>
        <p:spPr>
          <a:xfrm>
            <a:off x="323850" y="339725"/>
            <a:ext cx="11572875" cy="723900"/>
          </a:xfrm>
        </p:spPr>
        <p:txBody>
          <a:bodyPr>
            <a:normAutofit fontScale="92500" lnSpcReduction="10000"/>
          </a:bodyPr>
          <a:lstStyle/>
          <a:p>
            <a:r>
              <a:rPr lang="en-US" b="1" dirty="0">
                <a:solidFill>
                  <a:srgbClr val="0037A4"/>
                </a:solidFill>
                <a:latin typeface="Times New Roman" panose="02020603050405020304" pitchFamily="18" charset="0"/>
                <a:cs typeface="Times New Roman" panose="02020603050405020304" pitchFamily="18" charset="0"/>
              </a:rPr>
              <a:t>ML Models</a:t>
            </a:r>
          </a:p>
        </p:txBody>
      </p:sp>
      <p:pic>
        <p:nvPicPr>
          <p:cNvPr id="6" name="Picture 5">
            <a:extLst>
              <a:ext uri="{FF2B5EF4-FFF2-40B4-BE49-F238E27FC236}">
                <a16:creationId xmlns:a16="http://schemas.microsoft.com/office/drawing/2014/main" id="{4B694850-27ED-CA92-3FBF-460155371EB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9" name="Straight Connector 8">
            <a:extLst>
              <a:ext uri="{FF2B5EF4-FFF2-40B4-BE49-F238E27FC236}">
                <a16:creationId xmlns:a16="http://schemas.microsoft.com/office/drawing/2014/main" id="{381235B5-FB5D-666A-255E-F3DAAF8E9CCB}"/>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2" name="TextBox 1">
            <a:extLst>
              <a:ext uri="{FF2B5EF4-FFF2-40B4-BE49-F238E27FC236}">
                <a16:creationId xmlns:a16="http://schemas.microsoft.com/office/drawing/2014/main" id="{AC0868D6-0F66-58EC-557C-663C84FFBA22}"/>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28</a:t>
            </a:r>
          </a:p>
        </p:txBody>
      </p:sp>
    </p:spTree>
    <p:extLst>
      <p:ext uri="{BB962C8B-B14F-4D97-AF65-F5344CB8AC3E}">
        <p14:creationId xmlns:p14="http://schemas.microsoft.com/office/powerpoint/2010/main" val="38806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1000" fill="hold"/>
                                        <p:tgtEl>
                                          <p:spTgt spid="40"/>
                                        </p:tgtEl>
                                        <p:attrNameLst>
                                          <p:attrName>ppt_w</p:attrName>
                                        </p:attrNameLst>
                                      </p:cBhvr>
                                      <p:tavLst>
                                        <p:tav tm="0">
                                          <p:val>
                                            <p:fltVal val="0"/>
                                          </p:val>
                                        </p:tav>
                                        <p:tav tm="100000">
                                          <p:val>
                                            <p:strVal val="#ppt_w"/>
                                          </p:val>
                                        </p:tav>
                                      </p:tavLst>
                                    </p:anim>
                                    <p:anim calcmode="lin" valueType="num">
                                      <p:cBhvr>
                                        <p:cTn id="14" dur="1000" fill="hold"/>
                                        <p:tgtEl>
                                          <p:spTgt spid="40"/>
                                        </p:tgtEl>
                                        <p:attrNameLst>
                                          <p:attrName>ppt_h</p:attrName>
                                        </p:attrNameLst>
                                      </p:cBhvr>
                                      <p:tavLst>
                                        <p:tav tm="0">
                                          <p:val>
                                            <p:fltVal val="0"/>
                                          </p:val>
                                        </p:tav>
                                        <p:tav tm="100000">
                                          <p:val>
                                            <p:strVal val="#ppt_h"/>
                                          </p:val>
                                        </p:tav>
                                      </p:tavLst>
                                    </p:anim>
                                    <p:anim calcmode="lin" valueType="num">
                                      <p:cBhvr>
                                        <p:cTn id="15" dur="1000" fill="hold"/>
                                        <p:tgtEl>
                                          <p:spTgt spid="40"/>
                                        </p:tgtEl>
                                        <p:attrNameLst>
                                          <p:attrName>style.rotation</p:attrName>
                                        </p:attrNameLst>
                                      </p:cBhvr>
                                      <p:tavLst>
                                        <p:tav tm="0">
                                          <p:val>
                                            <p:fltVal val="90"/>
                                          </p:val>
                                        </p:tav>
                                        <p:tav tm="100000">
                                          <p:val>
                                            <p:fltVal val="0"/>
                                          </p:val>
                                        </p:tav>
                                      </p:tavLst>
                                    </p:anim>
                                    <p:animEffect transition="in" filter="fade">
                                      <p:cBhvr>
                                        <p:cTn id="16" dur="1000"/>
                                        <p:tgtEl>
                                          <p:spTgt spid="40"/>
                                        </p:tgtEl>
                                      </p:cBhvr>
                                    </p:animEffect>
                                  </p:childTnLst>
                                </p:cTn>
                              </p:par>
                              <p:par>
                                <p:cTn id="17" presetID="3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fltVal val="0"/>
                                          </p:val>
                                        </p:tav>
                                        <p:tav tm="100000">
                                          <p:val>
                                            <p:strVal val="#ppt_w"/>
                                          </p:val>
                                        </p:tav>
                                      </p:tavLst>
                                    </p:anim>
                                    <p:anim calcmode="lin" valueType="num">
                                      <p:cBhvr>
                                        <p:cTn id="20" dur="1000" fill="hold"/>
                                        <p:tgtEl>
                                          <p:spTgt spid="41"/>
                                        </p:tgtEl>
                                        <p:attrNameLst>
                                          <p:attrName>ppt_h</p:attrName>
                                        </p:attrNameLst>
                                      </p:cBhvr>
                                      <p:tavLst>
                                        <p:tav tm="0">
                                          <p:val>
                                            <p:fltVal val="0"/>
                                          </p:val>
                                        </p:tav>
                                        <p:tav tm="100000">
                                          <p:val>
                                            <p:strVal val="#ppt_h"/>
                                          </p:val>
                                        </p:tav>
                                      </p:tavLst>
                                    </p:anim>
                                    <p:anim calcmode="lin" valueType="num">
                                      <p:cBhvr>
                                        <p:cTn id="21" dur="1000" fill="hold"/>
                                        <p:tgtEl>
                                          <p:spTgt spid="41"/>
                                        </p:tgtEl>
                                        <p:attrNameLst>
                                          <p:attrName>style.rotation</p:attrName>
                                        </p:attrNameLst>
                                      </p:cBhvr>
                                      <p:tavLst>
                                        <p:tav tm="0">
                                          <p:val>
                                            <p:fltVal val="90"/>
                                          </p:val>
                                        </p:tav>
                                        <p:tav tm="100000">
                                          <p:val>
                                            <p:fltVal val="0"/>
                                          </p:val>
                                        </p:tav>
                                      </p:tavLst>
                                    </p:anim>
                                    <p:animEffect transition="in" filter="fade">
                                      <p:cBhvr>
                                        <p:cTn id="22" dur="10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1000" fill="hold"/>
                                        <p:tgtEl>
                                          <p:spTgt spid="44"/>
                                        </p:tgtEl>
                                        <p:attrNameLst>
                                          <p:attrName>ppt_w</p:attrName>
                                        </p:attrNameLst>
                                      </p:cBhvr>
                                      <p:tavLst>
                                        <p:tav tm="0">
                                          <p:val>
                                            <p:fltVal val="0"/>
                                          </p:val>
                                        </p:tav>
                                        <p:tav tm="100000">
                                          <p:val>
                                            <p:strVal val="#ppt_w"/>
                                          </p:val>
                                        </p:tav>
                                      </p:tavLst>
                                    </p:anim>
                                    <p:anim calcmode="lin" valueType="num">
                                      <p:cBhvr>
                                        <p:cTn id="34" dur="1000" fill="hold"/>
                                        <p:tgtEl>
                                          <p:spTgt spid="44"/>
                                        </p:tgtEl>
                                        <p:attrNameLst>
                                          <p:attrName>ppt_h</p:attrName>
                                        </p:attrNameLst>
                                      </p:cBhvr>
                                      <p:tavLst>
                                        <p:tav tm="0">
                                          <p:val>
                                            <p:fltVal val="0"/>
                                          </p:val>
                                        </p:tav>
                                        <p:tav tm="100000">
                                          <p:val>
                                            <p:strVal val="#ppt_h"/>
                                          </p:val>
                                        </p:tav>
                                      </p:tavLst>
                                    </p:anim>
                                    <p:anim calcmode="lin" valueType="num">
                                      <p:cBhvr>
                                        <p:cTn id="35" dur="1000" fill="hold"/>
                                        <p:tgtEl>
                                          <p:spTgt spid="44"/>
                                        </p:tgtEl>
                                        <p:attrNameLst>
                                          <p:attrName>style.rotation</p:attrName>
                                        </p:attrNameLst>
                                      </p:cBhvr>
                                      <p:tavLst>
                                        <p:tav tm="0">
                                          <p:val>
                                            <p:fltVal val="90"/>
                                          </p:val>
                                        </p:tav>
                                        <p:tav tm="100000">
                                          <p:val>
                                            <p:fltVal val="0"/>
                                          </p:val>
                                        </p:tav>
                                      </p:tavLst>
                                    </p:anim>
                                    <p:animEffect transition="in" filter="fade">
                                      <p:cBhvr>
                                        <p:cTn id="36" dur="1000"/>
                                        <p:tgtEl>
                                          <p:spTgt spid="44"/>
                                        </p:tgtEl>
                                      </p:cBhvr>
                                    </p:animEffect>
                                  </p:childTnLst>
                                </p:cTn>
                              </p:par>
                              <p:par>
                                <p:cTn id="37" presetID="3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1000" fill="hold"/>
                                        <p:tgtEl>
                                          <p:spTgt spid="45"/>
                                        </p:tgtEl>
                                        <p:attrNameLst>
                                          <p:attrName>ppt_w</p:attrName>
                                        </p:attrNameLst>
                                      </p:cBhvr>
                                      <p:tavLst>
                                        <p:tav tm="0">
                                          <p:val>
                                            <p:fltVal val="0"/>
                                          </p:val>
                                        </p:tav>
                                        <p:tav tm="100000">
                                          <p:val>
                                            <p:strVal val="#ppt_w"/>
                                          </p:val>
                                        </p:tav>
                                      </p:tavLst>
                                    </p:anim>
                                    <p:anim calcmode="lin" valueType="num">
                                      <p:cBhvr>
                                        <p:cTn id="40" dur="1000" fill="hold"/>
                                        <p:tgtEl>
                                          <p:spTgt spid="45"/>
                                        </p:tgtEl>
                                        <p:attrNameLst>
                                          <p:attrName>ppt_h</p:attrName>
                                        </p:attrNameLst>
                                      </p:cBhvr>
                                      <p:tavLst>
                                        <p:tav tm="0">
                                          <p:val>
                                            <p:fltVal val="0"/>
                                          </p:val>
                                        </p:tav>
                                        <p:tav tm="100000">
                                          <p:val>
                                            <p:strVal val="#ppt_h"/>
                                          </p:val>
                                        </p:tav>
                                      </p:tavLst>
                                    </p:anim>
                                    <p:anim calcmode="lin" valueType="num">
                                      <p:cBhvr>
                                        <p:cTn id="41" dur="1000" fill="hold"/>
                                        <p:tgtEl>
                                          <p:spTgt spid="45"/>
                                        </p:tgtEl>
                                        <p:attrNameLst>
                                          <p:attrName>style.rotation</p:attrName>
                                        </p:attrNameLst>
                                      </p:cBhvr>
                                      <p:tavLst>
                                        <p:tav tm="0">
                                          <p:val>
                                            <p:fltVal val="90"/>
                                          </p:val>
                                        </p:tav>
                                        <p:tav tm="100000">
                                          <p:val>
                                            <p:fltVal val="0"/>
                                          </p:val>
                                        </p:tav>
                                      </p:tavLst>
                                    </p:anim>
                                    <p:animEffect transition="in" filter="fade">
                                      <p:cBhvr>
                                        <p:cTn id="42" dur="10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1000" fill="hold"/>
                                        <p:tgtEl>
                                          <p:spTgt spid="3"/>
                                        </p:tgtEl>
                                        <p:attrNameLst>
                                          <p:attrName>ppt_w</p:attrName>
                                        </p:attrNameLst>
                                      </p:cBhvr>
                                      <p:tavLst>
                                        <p:tav tm="0">
                                          <p:val>
                                            <p:fltVal val="0"/>
                                          </p:val>
                                        </p:tav>
                                        <p:tav tm="100000">
                                          <p:val>
                                            <p:strVal val="#ppt_w"/>
                                          </p:val>
                                        </p:tav>
                                      </p:tavLst>
                                    </p:anim>
                                    <p:anim calcmode="lin" valueType="num">
                                      <p:cBhvr>
                                        <p:cTn id="48" dur="1000" fill="hold"/>
                                        <p:tgtEl>
                                          <p:spTgt spid="3"/>
                                        </p:tgtEl>
                                        <p:attrNameLst>
                                          <p:attrName>ppt_h</p:attrName>
                                        </p:attrNameLst>
                                      </p:cBhvr>
                                      <p:tavLst>
                                        <p:tav tm="0">
                                          <p:val>
                                            <p:fltVal val="0"/>
                                          </p:val>
                                        </p:tav>
                                        <p:tav tm="100000">
                                          <p:val>
                                            <p:strVal val="#ppt_h"/>
                                          </p:val>
                                        </p:tav>
                                      </p:tavLst>
                                    </p:anim>
                                    <p:anim calcmode="lin" valueType="num">
                                      <p:cBhvr>
                                        <p:cTn id="49" dur="1000" fill="hold"/>
                                        <p:tgtEl>
                                          <p:spTgt spid="3"/>
                                        </p:tgtEl>
                                        <p:attrNameLst>
                                          <p:attrName>style.rotation</p:attrName>
                                        </p:attrNameLst>
                                      </p:cBhvr>
                                      <p:tavLst>
                                        <p:tav tm="0">
                                          <p:val>
                                            <p:fltVal val="90"/>
                                          </p:val>
                                        </p:tav>
                                        <p:tav tm="100000">
                                          <p:val>
                                            <p:fltVal val="0"/>
                                          </p:val>
                                        </p:tav>
                                      </p:tavLst>
                                    </p:anim>
                                    <p:animEffect transition="in" filter="fade">
                                      <p:cBhvr>
                                        <p:cTn id="50" dur="1000"/>
                                        <p:tgtEl>
                                          <p:spTgt spid="3"/>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1000" fill="hold"/>
                                        <p:tgtEl>
                                          <p:spTgt spid="48"/>
                                        </p:tgtEl>
                                        <p:attrNameLst>
                                          <p:attrName>ppt_w</p:attrName>
                                        </p:attrNameLst>
                                      </p:cBhvr>
                                      <p:tavLst>
                                        <p:tav tm="0">
                                          <p:val>
                                            <p:fltVal val="0"/>
                                          </p:val>
                                        </p:tav>
                                        <p:tav tm="100000">
                                          <p:val>
                                            <p:strVal val="#ppt_w"/>
                                          </p:val>
                                        </p:tav>
                                      </p:tavLst>
                                    </p:anim>
                                    <p:anim calcmode="lin" valueType="num">
                                      <p:cBhvr>
                                        <p:cTn id="54" dur="1000" fill="hold"/>
                                        <p:tgtEl>
                                          <p:spTgt spid="48"/>
                                        </p:tgtEl>
                                        <p:attrNameLst>
                                          <p:attrName>ppt_h</p:attrName>
                                        </p:attrNameLst>
                                      </p:cBhvr>
                                      <p:tavLst>
                                        <p:tav tm="0">
                                          <p:val>
                                            <p:fltVal val="0"/>
                                          </p:val>
                                        </p:tav>
                                        <p:tav tm="100000">
                                          <p:val>
                                            <p:strVal val="#ppt_h"/>
                                          </p:val>
                                        </p:tav>
                                      </p:tavLst>
                                    </p:anim>
                                    <p:anim calcmode="lin" valueType="num">
                                      <p:cBhvr>
                                        <p:cTn id="55" dur="1000" fill="hold"/>
                                        <p:tgtEl>
                                          <p:spTgt spid="48"/>
                                        </p:tgtEl>
                                        <p:attrNameLst>
                                          <p:attrName>style.rotation</p:attrName>
                                        </p:attrNameLst>
                                      </p:cBhvr>
                                      <p:tavLst>
                                        <p:tav tm="0">
                                          <p:val>
                                            <p:fltVal val="90"/>
                                          </p:val>
                                        </p:tav>
                                        <p:tav tm="100000">
                                          <p:val>
                                            <p:fltVal val="0"/>
                                          </p:val>
                                        </p:tav>
                                      </p:tavLst>
                                    </p:anim>
                                    <p:animEffect transition="in" filter="fade">
                                      <p:cBhvr>
                                        <p:cTn id="56" dur="1000"/>
                                        <p:tgtEl>
                                          <p:spTgt spid="48"/>
                                        </p:tgtEl>
                                      </p:cBhvr>
                                    </p:animEffect>
                                  </p:childTnLst>
                                </p:cTn>
                              </p:par>
                              <p:par>
                                <p:cTn id="57" presetID="3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1000" fill="hold"/>
                                        <p:tgtEl>
                                          <p:spTgt spid="49"/>
                                        </p:tgtEl>
                                        <p:attrNameLst>
                                          <p:attrName>ppt_w</p:attrName>
                                        </p:attrNameLst>
                                      </p:cBhvr>
                                      <p:tavLst>
                                        <p:tav tm="0">
                                          <p:val>
                                            <p:fltVal val="0"/>
                                          </p:val>
                                        </p:tav>
                                        <p:tav tm="100000">
                                          <p:val>
                                            <p:strVal val="#ppt_w"/>
                                          </p:val>
                                        </p:tav>
                                      </p:tavLst>
                                    </p:anim>
                                    <p:anim calcmode="lin" valueType="num">
                                      <p:cBhvr>
                                        <p:cTn id="60" dur="1000" fill="hold"/>
                                        <p:tgtEl>
                                          <p:spTgt spid="49"/>
                                        </p:tgtEl>
                                        <p:attrNameLst>
                                          <p:attrName>ppt_h</p:attrName>
                                        </p:attrNameLst>
                                      </p:cBhvr>
                                      <p:tavLst>
                                        <p:tav tm="0">
                                          <p:val>
                                            <p:fltVal val="0"/>
                                          </p:val>
                                        </p:tav>
                                        <p:tav tm="100000">
                                          <p:val>
                                            <p:strVal val="#ppt_h"/>
                                          </p:val>
                                        </p:tav>
                                      </p:tavLst>
                                    </p:anim>
                                    <p:anim calcmode="lin" valueType="num">
                                      <p:cBhvr>
                                        <p:cTn id="61" dur="1000" fill="hold"/>
                                        <p:tgtEl>
                                          <p:spTgt spid="49"/>
                                        </p:tgtEl>
                                        <p:attrNameLst>
                                          <p:attrName>style.rotation</p:attrName>
                                        </p:attrNameLst>
                                      </p:cBhvr>
                                      <p:tavLst>
                                        <p:tav tm="0">
                                          <p:val>
                                            <p:fltVal val="90"/>
                                          </p:val>
                                        </p:tav>
                                        <p:tav tm="100000">
                                          <p:val>
                                            <p:fltVal val="0"/>
                                          </p:val>
                                        </p:tav>
                                      </p:tavLst>
                                    </p:anim>
                                    <p:animEffect transition="in" filter="fade">
                                      <p:cBhvr>
                                        <p:cTn id="62" dur="10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ppt_w</p:attrName>
                                        </p:attrNameLst>
                                      </p:cBhvr>
                                      <p:tavLst>
                                        <p:tav tm="0">
                                          <p:val>
                                            <p:fltVal val="0"/>
                                          </p:val>
                                        </p:tav>
                                        <p:tav tm="100000">
                                          <p:val>
                                            <p:strVal val="#ppt_w"/>
                                          </p:val>
                                        </p:tav>
                                      </p:tavLst>
                                    </p:anim>
                                    <p:anim calcmode="lin" valueType="num">
                                      <p:cBhvr>
                                        <p:cTn id="68" dur="1000" fill="hold"/>
                                        <p:tgtEl>
                                          <p:spTgt spid="5"/>
                                        </p:tgtEl>
                                        <p:attrNameLst>
                                          <p:attrName>ppt_h</p:attrName>
                                        </p:attrNameLst>
                                      </p:cBhvr>
                                      <p:tavLst>
                                        <p:tav tm="0">
                                          <p:val>
                                            <p:fltVal val="0"/>
                                          </p:val>
                                        </p:tav>
                                        <p:tav tm="100000">
                                          <p:val>
                                            <p:strVal val="#ppt_h"/>
                                          </p:val>
                                        </p:tav>
                                      </p:tavLst>
                                    </p:anim>
                                    <p:anim calcmode="lin" valueType="num">
                                      <p:cBhvr>
                                        <p:cTn id="69" dur="1000" fill="hold"/>
                                        <p:tgtEl>
                                          <p:spTgt spid="5"/>
                                        </p:tgtEl>
                                        <p:attrNameLst>
                                          <p:attrName>style.rotation</p:attrName>
                                        </p:attrNameLst>
                                      </p:cBhvr>
                                      <p:tavLst>
                                        <p:tav tm="0">
                                          <p:val>
                                            <p:fltVal val="90"/>
                                          </p:val>
                                        </p:tav>
                                        <p:tav tm="100000">
                                          <p:val>
                                            <p:fltVal val="0"/>
                                          </p:val>
                                        </p:tav>
                                      </p:tavLst>
                                    </p:anim>
                                    <p:animEffect transition="in" filter="fade">
                                      <p:cBhvr>
                                        <p:cTn id="70" dur="1000"/>
                                        <p:tgtEl>
                                          <p:spTgt spid="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1000" fill="hold"/>
                                        <p:tgtEl>
                                          <p:spTgt spid="52"/>
                                        </p:tgtEl>
                                        <p:attrNameLst>
                                          <p:attrName>ppt_w</p:attrName>
                                        </p:attrNameLst>
                                      </p:cBhvr>
                                      <p:tavLst>
                                        <p:tav tm="0">
                                          <p:val>
                                            <p:fltVal val="0"/>
                                          </p:val>
                                        </p:tav>
                                        <p:tav tm="100000">
                                          <p:val>
                                            <p:strVal val="#ppt_w"/>
                                          </p:val>
                                        </p:tav>
                                      </p:tavLst>
                                    </p:anim>
                                    <p:anim calcmode="lin" valueType="num">
                                      <p:cBhvr>
                                        <p:cTn id="74" dur="1000" fill="hold"/>
                                        <p:tgtEl>
                                          <p:spTgt spid="52"/>
                                        </p:tgtEl>
                                        <p:attrNameLst>
                                          <p:attrName>ppt_h</p:attrName>
                                        </p:attrNameLst>
                                      </p:cBhvr>
                                      <p:tavLst>
                                        <p:tav tm="0">
                                          <p:val>
                                            <p:fltVal val="0"/>
                                          </p:val>
                                        </p:tav>
                                        <p:tav tm="100000">
                                          <p:val>
                                            <p:strVal val="#ppt_h"/>
                                          </p:val>
                                        </p:tav>
                                      </p:tavLst>
                                    </p:anim>
                                    <p:anim calcmode="lin" valueType="num">
                                      <p:cBhvr>
                                        <p:cTn id="75" dur="1000" fill="hold"/>
                                        <p:tgtEl>
                                          <p:spTgt spid="52"/>
                                        </p:tgtEl>
                                        <p:attrNameLst>
                                          <p:attrName>style.rotation</p:attrName>
                                        </p:attrNameLst>
                                      </p:cBhvr>
                                      <p:tavLst>
                                        <p:tav tm="0">
                                          <p:val>
                                            <p:fltVal val="90"/>
                                          </p:val>
                                        </p:tav>
                                        <p:tav tm="100000">
                                          <p:val>
                                            <p:fltVal val="0"/>
                                          </p:val>
                                        </p:tav>
                                      </p:tavLst>
                                    </p:anim>
                                    <p:animEffect transition="in" filter="fade">
                                      <p:cBhvr>
                                        <p:cTn id="76" dur="1000"/>
                                        <p:tgtEl>
                                          <p:spTgt spid="52"/>
                                        </p:tgtEl>
                                      </p:cBhvr>
                                    </p:animEffect>
                                  </p:childTnLst>
                                </p:cTn>
                              </p:par>
                              <p:par>
                                <p:cTn id="77" presetID="3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p:cTn id="79" dur="1000" fill="hold"/>
                                        <p:tgtEl>
                                          <p:spTgt spid="56"/>
                                        </p:tgtEl>
                                        <p:attrNameLst>
                                          <p:attrName>ppt_w</p:attrName>
                                        </p:attrNameLst>
                                      </p:cBhvr>
                                      <p:tavLst>
                                        <p:tav tm="0">
                                          <p:val>
                                            <p:fltVal val="0"/>
                                          </p:val>
                                        </p:tav>
                                        <p:tav tm="100000">
                                          <p:val>
                                            <p:strVal val="#ppt_w"/>
                                          </p:val>
                                        </p:tav>
                                      </p:tavLst>
                                    </p:anim>
                                    <p:anim calcmode="lin" valueType="num">
                                      <p:cBhvr>
                                        <p:cTn id="80" dur="1000" fill="hold"/>
                                        <p:tgtEl>
                                          <p:spTgt spid="56"/>
                                        </p:tgtEl>
                                        <p:attrNameLst>
                                          <p:attrName>ppt_h</p:attrName>
                                        </p:attrNameLst>
                                      </p:cBhvr>
                                      <p:tavLst>
                                        <p:tav tm="0">
                                          <p:val>
                                            <p:fltVal val="0"/>
                                          </p:val>
                                        </p:tav>
                                        <p:tav tm="100000">
                                          <p:val>
                                            <p:strVal val="#ppt_h"/>
                                          </p:val>
                                        </p:tav>
                                      </p:tavLst>
                                    </p:anim>
                                    <p:anim calcmode="lin" valueType="num">
                                      <p:cBhvr>
                                        <p:cTn id="81" dur="1000" fill="hold"/>
                                        <p:tgtEl>
                                          <p:spTgt spid="56"/>
                                        </p:tgtEl>
                                        <p:attrNameLst>
                                          <p:attrName>style.rotation</p:attrName>
                                        </p:attrNameLst>
                                      </p:cBhvr>
                                      <p:tavLst>
                                        <p:tav tm="0">
                                          <p:val>
                                            <p:fltVal val="90"/>
                                          </p:val>
                                        </p:tav>
                                        <p:tav tm="100000">
                                          <p:val>
                                            <p:fltVal val="0"/>
                                          </p:val>
                                        </p:tav>
                                      </p:tavLst>
                                    </p:anim>
                                    <p:animEffect transition="in" filter="fade">
                                      <p:cBhvr>
                                        <p:cTn id="8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40" grpId="0"/>
      <p:bldP spid="44" grpId="0"/>
      <p:bldP spid="48"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Logistic Regression</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chemeClr val="accent6">
                    <a:lumMod val="75000"/>
                  </a:schemeClr>
                </a:solidFill>
                <a:latin typeface="Times New Roman" panose="02020603050405020304" pitchFamily="18" charset="0"/>
                <a:cs typeface="Times New Roman" panose="02020603050405020304" pitchFamily="18" charset="0"/>
              </a:rPr>
              <a:t>79.6%</a:t>
            </a:r>
            <a:endParaRPr lang="ko-KR"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7030A0"/>
                </a:solidFill>
                <a:latin typeface="Times New Roman" panose="02020603050405020304" pitchFamily="18" charset="0"/>
                <a:cs typeface="Times New Roman" panose="02020603050405020304" pitchFamily="18" charset="0"/>
              </a:rPr>
              <a:t>79.1%</a:t>
            </a:r>
            <a:endParaRPr lang="ko-KR" altLang="en-US" sz="3600" b="1"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AD77B69-2994-C977-8A2C-D3EDFE6D19E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23529" y="1543259"/>
            <a:ext cx="7264196" cy="4242535"/>
          </a:xfrm>
          <a:prstGeom prst="rect">
            <a:avLst/>
          </a:prstGeom>
        </p:spPr>
      </p:pic>
      <p:pic>
        <p:nvPicPr>
          <p:cNvPr id="4" name="Picture 3">
            <a:extLst>
              <a:ext uri="{FF2B5EF4-FFF2-40B4-BE49-F238E27FC236}">
                <a16:creationId xmlns:a16="http://schemas.microsoft.com/office/drawing/2014/main" id="{2E6853DA-2C81-08F2-00F5-F1DE4E87B7D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A8DA819A-3780-0BCA-E318-BF7BB7B27F2E}"/>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448FD660-E94E-AA63-B073-28769C212045}"/>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29</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802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706581" y="3178313"/>
            <a:ext cx="7038109"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A4C70FD1-374A-6E54-2736-82EB248B71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210799" y="6139360"/>
            <a:ext cx="1665877" cy="832939"/>
          </a:xfrm>
          <a:prstGeom prst="rect">
            <a:avLst/>
          </a:prstGeom>
        </p:spPr>
      </p:pic>
      <p:cxnSp>
        <p:nvCxnSpPr>
          <p:cNvPr id="5" name="Straight Connector 4">
            <a:extLst>
              <a:ext uri="{FF2B5EF4-FFF2-40B4-BE49-F238E27FC236}">
                <a16:creationId xmlns:a16="http://schemas.microsoft.com/office/drawing/2014/main" id="{AEEF7040-B4B2-EE65-EF58-CA3BD66AB52E}"/>
              </a:ext>
            </a:extLst>
          </p:cNvPr>
          <p:cNvCxnSpPr>
            <a:cxnSpLocks/>
          </p:cNvCxnSpPr>
          <p:nvPr/>
        </p:nvCxnSpPr>
        <p:spPr>
          <a:xfrm flipH="1">
            <a:off x="0" y="6248400"/>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C3BE8C98-C7F0-7025-ADEB-A890BD8154EA}"/>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9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LR Evaluation</a:t>
            </a:r>
          </a:p>
        </p:txBody>
      </p:sp>
      <p:pic>
        <p:nvPicPr>
          <p:cNvPr id="8" name="Picture 7">
            <a:extLst>
              <a:ext uri="{FF2B5EF4-FFF2-40B4-BE49-F238E27FC236}">
                <a16:creationId xmlns:a16="http://schemas.microsoft.com/office/drawing/2014/main" id="{E71C7182-7904-6739-EE2F-F6A1B5B3D6CF}"/>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5095" y="783571"/>
            <a:ext cx="2865369" cy="2897444"/>
          </a:xfrm>
          <a:prstGeom prst="rect">
            <a:avLst/>
          </a:prstGeom>
        </p:spPr>
      </p:pic>
      <p:pic>
        <p:nvPicPr>
          <p:cNvPr id="13" name="Picture 12">
            <a:extLst>
              <a:ext uri="{FF2B5EF4-FFF2-40B4-BE49-F238E27FC236}">
                <a16:creationId xmlns:a16="http://schemas.microsoft.com/office/drawing/2014/main" id="{060FEC5F-AA35-53B9-20DF-12073249810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336141" y="810817"/>
            <a:ext cx="4103300" cy="2808067"/>
          </a:xfrm>
          <a:prstGeom prst="rect">
            <a:avLst/>
          </a:prstGeom>
        </p:spPr>
      </p:pic>
      <p:sp>
        <p:nvSpPr>
          <p:cNvPr id="3" name="Hexagon 2">
            <a:extLst>
              <a:ext uri="{FF2B5EF4-FFF2-40B4-BE49-F238E27FC236}">
                <a16:creationId xmlns:a16="http://schemas.microsoft.com/office/drawing/2014/main" id="{2993C3C0-A216-C5C9-8DE0-2F450B33A102}"/>
              </a:ext>
            </a:extLst>
          </p:cNvPr>
          <p:cNvSpPr/>
          <p:nvPr/>
        </p:nvSpPr>
        <p:spPr>
          <a:xfrm>
            <a:off x="1427146" y="4665402"/>
            <a:ext cx="2078494" cy="574607"/>
          </a:xfrm>
          <a:prstGeom prst="hexagon">
            <a:avLst/>
          </a:prstGeom>
          <a:solidFill>
            <a:schemeClr val="bg1"/>
          </a:solidFill>
          <a:ln w="635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sz="1400" b="1">
                <a:latin typeface="Times New Roman" panose="02020603050405020304" pitchFamily="18" charset="0"/>
                <a:cs typeface="Times New Roman" panose="02020603050405020304" pitchFamily="18" charset="0"/>
              </a:rPr>
              <a:t>0.799</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7872D-1ACA-D322-6B32-C938AE5B6582}"/>
              </a:ext>
            </a:extLst>
          </p:cNvPr>
          <p:cNvSpPr/>
          <p:nvPr/>
        </p:nvSpPr>
        <p:spPr>
          <a:xfrm rot="18900000">
            <a:off x="1417892" y="3891335"/>
            <a:ext cx="432048"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72B6CD85-F4EC-8CEB-3A5B-CA5275137296}"/>
              </a:ext>
            </a:extLst>
          </p:cNvPr>
          <p:cNvSpPr txBox="1"/>
          <p:nvPr/>
        </p:nvSpPr>
        <p:spPr>
          <a:xfrm>
            <a:off x="1482393" y="3921642"/>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US" dirty="0"/>
          </a:p>
        </p:txBody>
      </p:sp>
      <p:sp>
        <p:nvSpPr>
          <p:cNvPr id="11" name="TextBox 10">
            <a:extLst>
              <a:ext uri="{FF2B5EF4-FFF2-40B4-BE49-F238E27FC236}">
                <a16:creationId xmlns:a16="http://schemas.microsoft.com/office/drawing/2014/main" id="{AF522675-18B6-640B-BACD-3D1BF4D37B79}"/>
              </a:ext>
            </a:extLst>
          </p:cNvPr>
          <p:cNvSpPr txBox="1"/>
          <p:nvPr/>
        </p:nvSpPr>
        <p:spPr>
          <a:xfrm>
            <a:off x="1939421" y="392269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F1 Score</a:t>
            </a:r>
          </a:p>
        </p:txBody>
      </p:sp>
      <p:sp>
        <p:nvSpPr>
          <p:cNvPr id="12" name="TextBox 11">
            <a:extLst>
              <a:ext uri="{FF2B5EF4-FFF2-40B4-BE49-F238E27FC236}">
                <a16:creationId xmlns:a16="http://schemas.microsoft.com/office/drawing/2014/main" id="{39A2EF7A-5BB9-1361-BDFB-A34E25F81379}"/>
              </a:ext>
            </a:extLst>
          </p:cNvPr>
          <p:cNvSpPr txBox="1"/>
          <p:nvPr/>
        </p:nvSpPr>
        <p:spPr>
          <a:xfrm>
            <a:off x="204421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0.799</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18" name="Hexagon 17">
            <a:extLst>
              <a:ext uri="{FF2B5EF4-FFF2-40B4-BE49-F238E27FC236}">
                <a16:creationId xmlns:a16="http://schemas.microsoft.com/office/drawing/2014/main" id="{C160B1D6-E7D7-6638-9F85-4FD6EB665851}"/>
              </a:ext>
            </a:extLst>
          </p:cNvPr>
          <p:cNvSpPr/>
          <p:nvPr/>
        </p:nvSpPr>
        <p:spPr>
          <a:xfrm>
            <a:off x="3926043" y="4960238"/>
            <a:ext cx="2078494" cy="575940"/>
          </a:xfrm>
          <a:prstGeom prst="hexagon">
            <a:avLst/>
          </a:prstGeom>
          <a:solidFill>
            <a:schemeClr val="bg1"/>
          </a:solidFill>
          <a:ln w="63500">
            <a:solidFill>
              <a:srgbClr val="E098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22" name="Rectangle 21">
            <a:extLst>
              <a:ext uri="{FF2B5EF4-FFF2-40B4-BE49-F238E27FC236}">
                <a16:creationId xmlns:a16="http://schemas.microsoft.com/office/drawing/2014/main" id="{9498D103-D56B-149A-C130-D7565B52F97C}"/>
              </a:ext>
            </a:extLst>
          </p:cNvPr>
          <p:cNvSpPr/>
          <p:nvPr/>
        </p:nvSpPr>
        <p:spPr>
          <a:xfrm rot="18900000">
            <a:off x="3838597" y="5817734"/>
            <a:ext cx="432048" cy="432049"/>
          </a:xfrm>
          <a:prstGeom prst="rect">
            <a:avLst/>
          </a:prstGeom>
          <a:solidFill>
            <a:srgbClr val="E0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979E2D6E-ECC6-FE73-E6FC-EAD78708A7B4}"/>
              </a:ext>
            </a:extLst>
          </p:cNvPr>
          <p:cNvSpPr txBox="1"/>
          <p:nvPr/>
        </p:nvSpPr>
        <p:spPr>
          <a:xfrm>
            <a:off x="3902878" y="5825731"/>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US" dirty="0"/>
          </a:p>
        </p:txBody>
      </p:sp>
      <p:sp>
        <p:nvSpPr>
          <p:cNvPr id="25" name="TextBox 24">
            <a:extLst>
              <a:ext uri="{FF2B5EF4-FFF2-40B4-BE49-F238E27FC236}">
                <a16:creationId xmlns:a16="http://schemas.microsoft.com/office/drawing/2014/main" id="{94E79F92-0DDD-9A13-3E93-0D13893E8EDE}"/>
              </a:ext>
            </a:extLst>
          </p:cNvPr>
          <p:cNvSpPr txBox="1"/>
          <p:nvPr/>
        </p:nvSpPr>
        <p:spPr>
          <a:xfrm>
            <a:off x="4316752" y="5849092"/>
            <a:ext cx="20136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ROC AUC Score</a:t>
            </a:r>
          </a:p>
        </p:txBody>
      </p:sp>
      <p:sp>
        <p:nvSpPr>
          <p:cNvPr id="26" name="TextBox 25">
            <a:extLst>
              <a:ext uri="{FF2B5EF4-FFF2-40B4-BE49-F238E27FC236}">
                <a16:creationId xmlns:a16="http://schemas.microsoft.com/office/drawing/2014/main" id="{FCF3065F-0D78-CABF-2D60-4271A42B42E3}"/>
              </a:ext>
            </a:extLst>
          </p:cNvPr>
          <p:cNvSpPr txBox="1"/>
          <p:nvPr/>
        </p:nvSpPr>
        <p:spPr>
          <a:xfrm>
            <a:off x="4546871" y="5082166"/>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0.79</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27" name="Hexagon 26">
            <a:extLst>
              <a:ext uri="{FF2B5EF4-FFF2-40B4-BE49-F238E27FC236}">
                <a16:creationId xmlns:a16="http://schemas.microsoft.com/office/drawing/2014/main" id="{472E6BC9-5146-37EE-D43C-84863F909169}"/>
              </a:ext>
            </a:extLst>
          </p:cNvPr>
          <p:cNvSpPr/>
          <p:nvPr/>
        </p:nvSpPr>
        <p:spPr>
          <a:xfrm>
            <a:off x="6483594" y="4665403"/>
            <a:ext cx="2078494" cy="575940"/>
          </a:xfrm>
          <a:prstGeom prst="hexagon">
            <a:avLst/>
          </a:prstGeom>
          <a:solidFill>
            <a:schemeClr val="bg1"/>
          </a:solidFill>
          <a:ln w="635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28" name="Rectangle 27">
            <a:extLst>
              <a:ext uri="{FF2B5EF4-FFF2-40B4-BE49-F238E27FC236}">
                <a16:creationId xmlns:a16="http://schemas.microsoft.com/office/drawing/2014/main" id="{0D738760-391D-C3D5-A6FE-50FA17DFAE68}"/>
              </a:ext>
            </a:extLst>
          </p:cNvPr>
          <p:cNvSpPr/>
          <p:nvPr/>
        </p:nvSpPr>
        <p:spPr>
          <a:xfrm rot="18900000">
            <a:off x="6562482" y="3891336"/>
            <a:ext cx="432048" cy="4320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FADD4872-248D-56DD-70B8-A6A0F5A0A58E}"/>
              </a:ext>
            </a:extLst>
          </p:cNvPr>
          <p:cNvSpPr txBox="1"/>
          <p:nvPr/>
        </p:nvSpPr>
        <p:spPr>
          <a:xfrm>
            <a:off x="6620740" y="3905143"/>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endParaRPr lang="en-US" dirty="0"/>
          </a:p>
        </p:txBody>
      </p:sp>
      <p:sp>
        <p:nvSpPr>
          <p:cNvPr id="31" name="TextBox 30">
            <a:extLst>
              <a:ext uri="{FF2B5EF4-FFF2-40B4-BE49-F238E27FC236}">
                <a16:creationId xmlns:a16="http://schemas.microsoft.com/office/drawing/2014/main" id="{8B28631B-8470-D41B-77F8-F7B9EDCA032F}"/>
              </a:ext>
            </a:extLst>
          </p:cNvPr>
          <p:cNvSpPr txBox="1"/>
          <p:nvPr/>
        </p:nvSpPr>
        <p:spPr>
          <a:xfrm>
            <a:off x="717085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0.778</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32" name="TextBox 31">
            <a:extLst>
              <a:ext uri="{FF2B5EF4-FFF2-40B4-BE49-F238E27FC236}">
                <a16:creationId xmlns:a16="http://schemas.microsoft.com/office/drawing/2014/main" id="{7957FD4E-DE8D-6826-7766-F22A1286D46C}"/>
              </a:ext>
            </a:extLst>
          </p:cNvPr>
          <p:cNvSpPr txBox="1"/>
          <p:nvPr/>
        </p:nvSpPr>
        <p:spPr>
          <a:xfrm>
            <a:off x="7105966" y="390514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a:t>
            </a:r>
          </a:p>
        </p:txBody>
      </p:sp>
      <p:sp>
        <p:nvSpPr>
          <p:cNvPr id="33" name="Hexagon 32">
            <a:extLst>
              <a:ext uri="{FF2B5EF4-FFF2-40B4-BE49-F238E27FC236}">
                <a16:creationId xmlns:a16="http://schemas.microsoft.com/office/drawing/2014/main" id="{D9FCAF61-D43A-3861-FD76-14FED8EA6E82}"/>
              </a:ext>
            </a:extLst>
          </p:cNvPr>
          <p:cNvSpPr/>
          <p:nvPr/>
        </p:nvSpPr>
        <p:spPr>
          <a:xfrm>
            <a:off x="9041145" y="5057985"/>
            <a:ext cx="2078494" cy="575940"/>
          </a:xfrm>
          <a:prstGeom prst="hexagon">
            <a:avLst/>
          </a:prstGeom>
          <a:solidFill>
            <a:schemeClr val="bg1"/>
          </a:solidFill>
          <a:ln w="635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4" name="Rectangle 33">
            <a:extLst>
              <a:ext uri="{FF2B5EF4-FFF2-40B4-BE49-F238E27FC236}">
                <a16:creationId xmlns:a16="http://schemas.microsoft.com/office/drawing/2014/main" id="{7BA88CEA-726D-A6C7-1636-956B8C4A7A40}"/>
              </a:ext>
            </a:extLst>
          </p:cNvPr>
          <p:cNvSpPr/>
          <p:nvPr/>
        </p:nvSpPr>
        <p:spPr>
          <a:xfrm rot="18900000">
            <a:off x="9133558" y="5839004"/>
            <a:ext cx="432048" cy="4320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21F91A88-1A88-11C3-6856-2A3AD54ADCED}"/>
              </a:ext>
            </a:extLst>
          </p:cNvPr>
          <p:cNvSpPr txBox="1"/>
          <p:nvPr/>
        </p:nvSpPr>
        <p:spPr>
          <a:xfrm>
            <a:off x="9186631" y="5869311"/>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endParaRPr lang="en-US" dirty="0"/>
          </a:p>
        </p:txBody>
      </p:sp>
      <p:sp>
        <p:nvSpPr>
          <p:cNvPr id="36" name="TextBox 35">
            <a:extLst>
              <a:ext uri="{FF2B5EF4-FFF2-40B4-BE49-F238E27FC236}">
                <a16:creationId xmlns:a16="http://schemas.microsoft.com/office/drawing/2014/main" id="{8AA64121-5729-6CF4-E44D-A3F7503BE0A6}"/>
              </a:ext>
            </a:extLst>
          </p:cNvPr>
          <p:cNvSpPr txBox="1"/>
          <p:nvPr/>
        </p:nvSpPr>
        <p:spPr>
          <a:xfrm>
            <a:off x="9681661" y="5848478"/>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p>
        </p:txBody>
      </p:sp>
      <p:sp>
        <p:nvSpPr>
          <p:cNvPr id="37" name="TextBox 36">
            <a:extLst>
              <a:ext uri="{FF2B5EF4-FFF2-40B4-BE49-F238E27FC236}">
                <a16:creationId xmlns:a16="http://schemas.microsoft.com/office/drawing/2014/main" id="{09B1E303-49AB-D522-09E1-4034C3B9EDEF}"/>
              </a:ext>
            </a:extLst>
          </p:cNvPr>
          <p:cNvSpPr txBox="1"/>
          <p:nvPr/>
        </p:nvSpPr>
        <p:spPr>
          <a:xfrm>
            <a:off x="9739000" y="5159601"/>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0.821</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F8D9DA6-1892-0049-239D-E32FB5ACBD0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7" name="Straight Connector 6">
            <a:extLst>
              <a:ext uri="{FF2B5EF4-FFF2-40B4-BE49-F238E27FC236}">
                <a16:creationId xmlns:a16="http://schemas.microsoft.com/office/drawing/2014/main" id="{9AAB3ACA-1A47-E89F-E6A3-61BECBE0F614}"/>
              </a:ext>
            </a:extLst>
          </p:cNvPr>
          <p:cNvCxnSpPr>
            <a:cxnSpLocks/>
          </p:cNvCxnSpPr>
          <p:nvPr/>
        </p:nvCxnSpPr>
        <p:spPr>
          <a:xfrm flipH="1">
            <a:off x="0" y="6410388"/>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4" name="TextBox 3">
            <a:extLst>
              <a:ext uri="{FF2B5EF4-FFF2-40B4-BE49-F238E27FC236}">
                <a16:creationId xmlns:a16="http://schemas.microsoft.com/office/drawing/2014/main" id="{895115B2-947A-207B-AD46-D2E98FCA7BCC}"/>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30</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72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1000"/>
                                        <p:tgtEl>
                                          <p:spTgt spid="29"/>
                                        </p:tgtEl>
                                      </p:cBhvr>
                                    </p:animEffect>
                                    <p:anim calcmode="lin" valueType="num">
                                      <p:cBhvr>
                                        <p:cTn id="72" dur="1000" fill="hold"/>
                                        <p:tgtEl>
                                          <p:spTgt spid="29"/>
                                        </p:tgtEl>
                                        <p:attrNameLst>
                                          <p:attrName>ppt_x</p:attrName>
                                        </p:attrNameLst>
                                      </p:cBhvr>
                                      <p:tavLst>
                                        <p:tav tm="0">
                                          <p:val>
                                            <p:strVal val="#ppt_x"/>
                                          </p:val>
                                        </p:tav>
                                        <p:tav tm="100000">
                                          <p:val>
                                            <p:strVal val="#ppt_x"/>
                                          </p:val>
                                        </p:tav>
                                      </p:tavLst>
                                    </p:anim>
                                    <p:anim calcmode="lin" valueType="num">
                                      <p:cBhvr>
                                        <p:cTn id="73" dur="1000" fill="hold"/>
                                        <p:tgtEl>
                                          <p:spTgt spid="2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p:bldP spid="11" grpId="0"/>
      <p:bldP spid="12" grpId="0"/>
      <p:bldP spid="18" grpId="0" animBg="1"/>
      <p:bldP spid="22" grpId="0" animBg="1"/>
      <p:bldP spid="24" grpId="0"/>
      <p:bldP spid="25" grpId="0"/>
      <p:bldP spid="26" grpId="0"/>
      <p:bldP spid="27" grpId="0" animBg="1"/>
      <p:bldP spid="28" grpId="0" animBg="1"/>
      <p:bldP spid="29" grpId="0"/>
      <p:bldP spid="31" grpId="0"/>
      <p:bldP spid="32" grpId="0"/>
      <p:bldP spid="33" grpId="0" animBg="1"/>
      <p:bldP spid="34" grpId="0" animBg="1"/>
      <p:bldP spid="35"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K-Nearest Neighbor</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chemeClr val="accent6">
                    <a:lumMod val="75000"/>
                  </a:schemeClr>
                </a:solidFill>
                <a:latin typeface="Times New Roman" panose="02020603050405020304" pitchFamily="18" charset="0"/>
                <a:cs typeface="Times New Roman" panose="02020603050405020304" pitchFamily="18" charset="0"/>
              </a:rPr>
              <a:t>100%</a:t>
            </a:r>
            <a:endParaRPr lang="ko-KR"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FD73FD"/>
                </a:solidFill>
                <a:latin typeface="Times New Roman" panose="02020603050405020304" pitchFamily="18" charset="0"/>
                <a:cs typeface="Times New Roman" panose="02020603050405020304" pitchFamily="18" charset="0"/>
              </a:rPr>
              <a:t>97.6%</a:t>
            </a:r>
            <a:endParaRPr lang="ko-KR" altLang="en-US" sz="3600" b="1" dirty="0">
              <a:solidFill>
                <a:srgbClr val="FD73FD"/>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BBA4B3-8042-BA5F-F2BE-9A5063903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4" y="1235074"/>
            <a:ext cx="7165290" cy="4320599"/>
          </a:xfrm>
          <a:prstGeom prst="rect">
            <a:avLst/>
          </a:prstGeom>
        </p:spPr>
      </p:pic>
      <p:sp>
        <p:nvSpPr>
          <p:cNvPr id="6" name="TextBox 5">
            <a:extLst>
              <a:ext uri="{FF2B5EF4-FFF2-40B4-BE49-F238E27FC236}">
                <a16:creationId xmlns:a16="http://schemas.microsoft.com/office/drawing/2014/main" id="{880E0EE5-B534-0889-7C49-160B6B28E178}"/>
              </a:ext>
            </a:extLst>
          </p:cNvPr>
          <p:cNvSpPr txBox="1"/>
          <p:nvPr/>
        </p:nvSpPr>
        <p:spPr>
          <a:xfrm>
            <a:off x="2771693" y="5648007"/>
            <a:ext cx="6385313" cy="677108"/>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By setting the hyperparameter n-neighbors to be 2</a:t>
            </a:r>
            <a:r>
              <a:rPr lang="en-US" b="1" dirty="0">
                <a:latin typeface="Times New Roman" panose="02020603050405020304" pitchFamily="18" charset="0"/>
                <a:cs typeface="Times New Roman" panose="02020603050405020304" pitchFamily="18" charset="0"/>
              </a:rPr>
              <a:t>. (Using Grid Search technique)</a:t>
            </a:r>
          </a:p>
        </p:txBody>
      </p:sp>
      <p:pic>
        <p:nvPicPr>
          <p:cNvPr id="8" name="Picture 7">
            <a:extLst>
              <a:ext uri="{FF2B5EF4-FFF2-40B4-BE49-F238E27FC236}">
                <a16:creationId xmlns:a16="http://schemas.microsoft.com/office/drawing/2014/main" id="{3C812C28-263E-C5C1-6609-43A8EAB447C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0" name="Straight Connector 9">
            <a:extLst>
              <a:ext uri="{FF2B5EF4-FFF2-40B4-BE49-F238E27FC236}">
                <a16:creationId xmlns:a16="http://schemas.microsoft.com/office/drawing/2014/main" id="{A3F1892A-AC73-EFC1-90B2-FF75C7E2B683}"/>
              </a:ext>
            </a:extLst>
          </p:cNvPr>
          <p:cNvCxnSpPr>
            <a:cxnSpLocks/>
          </p:cNvCxnSpPr>
          <p:nvPr/>
        </p:nvCxnSpPr>
        <p:spPr>
          <a:xfrm flipH="1">
            <a:off x="0" y="6383893"/>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E2D78EF2-104B-CC41-3DD0-666029FD4FDA}"/>
              </a:ext>
            </a:extLst>
          </p:cNvPr>
          <p:cNvSpPr txBox="1"/>
          <p:nvPr/>
        </p:nvSpPr>
        <p:spPr>
          <a:xfrm>
            <a:off x="315324" y="6434099"/>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31</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37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KNN Evaluation</a:t>
            </a:r>
          </a:p>
        </p:txBody>
      </p:sp>
      <p:sp>
        <p:nvSpPr>
          <p:cNvPr id="3" name="Hexagon 2">
            <a:extLst>
              <a:ext uri="{FF2B5EF4-FFF2-40B4-BE49-F238E27FC236}">
                <a16:creationId xmlns:a16="http://schemas.microsoft.com/office/drawing/2014/main" id="{2993C3C0-A216-C5C9-8DE0-2F450B33A102}"/>
              </a:ext>
            </a:extLst>
          </p:cNvPr>
          <p:cNvSpPr/>
          <p:nvPr/>
        </p:nvSpPr>
        <p:spPr>
          <a:xfrm>
            <a:off x="1427146" y="4665402"/>
            <a:ext cx="2078494" cy="574607"/>
          </a:xfrm>
          <a:prstGeom prst="hexagon">
            <a:avLst/>
          </a:prstGeom>
          <a:solidFill>
            <a:schemeClr val="bg1"/>
          </a:solidFill>
          <a:ln w="635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sz="1400" b="1">
                <a:latin typeface="Times New Roman" panose="02020603050405020304" pitchFamily="18" charset="0"/>
                <a:cs typeface="Times New Roman" panose="02020603050405020304" pitchFamily="18" charset="0"/>
              </a:rPr>
              <a:t>0.799</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7872D-1ACA-D322-6B32-C938AE5B6582}"/>
              </a:ext>
            </a:extLst>
          </p:cNvPr>
          <p:cNvSpPr/>
          <p:nvPr/>
        </p:nvSpPr>
        <p:spPr>
          <a:xfrm rot="18900000">
            <a:off x="1417892" y="3891335"/>
            <a:ext cx="432048"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72B6CD85-F4EC-8CEB-3A5B-CA5275137296}"/>
              </a:ext>
            </a:extLst>
          </p:cNvPr>
          <p:cNvSpPr txBox="1"/>
          <p:nvPr/>
        </p:nvSpPr>
        <p:spPr>
          <a:xfrm>
            <a:off x="1482393" y="3921642"/>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US" dirty="0"/>
          </a:p>
        </p:txBody>
      </p:sp>
      <p:sp>
        <p:nvSpPr>
          <p:cNvPr id="11" name="TextBox 10">
            <a:extLst>
              <a:ext uri="{FF2B5EF4-FFF2-40B4-BE49-F238E27FC236}">
                <a16:creationId xmlns:a16="http://schemas.microsoft.com/office/drawing/2014/main" id="{AF522675-18B6-640B-BACD-3D1BF4D37B79}"/>
              </a:ext>
            </a:extLst>
          </p:cNvPr>
          <p:cNvSpPr txBox="1"/>
          <p:nvPr/>
        </p:nvSpPr>
        <p:spPr>
          <a:xfrm>
            <a:off x="1939421" y="392269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F1 Score</a:t>
            </a:r>
          </a:p>
        </p:txBody>
      </p:sp>
      <p:sp>
        <p:nvSpPr>
          <p:cNvPr id="12" name="TextBox 11">
            <a:extLst>
              <a:ext uri="{FF2B5EF4-FFF2-40B4-BE49-F238E27FC236}">
                <a16:creationId xmlns:a16="http://schemas.microsoft.com/office/drawing/2014/main" id="{39A2EF7A-5BB9-1361-BDFB-A34E25F81379}"/>
              </a:ext>
            </a:extLst>
          </p:cNvPr>
          <p:cNvSpPr txBox="1"/>
          <p:nvPr/>
        </p:nvSpPr>
        <p:spPr>
          <a:xfrm>
            <a:off x="204421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0.976</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18" name="Hexagon 17">
            <a:extLst>
              <a:ext uri="{FF2B5EF4-FFF2-40B4-BE49-F238E27FC236}">
                <a16:creationId xmlns:a16="http://schemas.microsoft.com/office/drawing/2014/main" id="{C160B1D6-E7D7-6638-9F85-4FD6EB665851}"/>
              </a:ext>
            </a:extLst>
          </p:cNvPr>
          <p:cNvSpPr/>
          <p:nvPr/>
        </p:nvSpPr>
        <p:spPr>
          <a:xfrm>
            <a:off x="3926043" y="4970395"/>
            <a:ext cx="2078494" cy="575940"/>
          </a:xfrm>
          <a:prstGeom prst="hexagon">
            <a:avLst/>
          </a:prstGeom>
          <a:solidFill>
            <a:schemeClr val="bg1"/>
          </a:solidFill>
          <a:ln w="63500">
            <a:solidFill>
              <a:srgbClr val="E098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22" name="Rectangle 21">
            <a:extLst>
              <a:ext uri="{FF2B5EF4-FFF2-40B4-BE49-F238E27FC236}">
                <a16:creationId xmlns:a16="http://schemas.microsoft.com/office/drawing/2014/main" id="{9498D103-D56B-149A-C130-D7565B52F97C}"/>
              </a:ext>
            </a:extLst>
          </p:cNvPr>
          <p:cNvSpPr/>
          <p:nvPr/>
        </p:nvSpPr>
        <p:spPr>
          <a:xfrm rot="18900000">
            <a:off x="3838597" y="5829612"/>
            <a:ext cx="432048" cy="432049"/>
          </a:xfrm>
          <a:prstGeom prst="rect">
            <a:avLst/>
          </a:prstGeom>
          <a:solidFill>
            <a:srgbClr val="E0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979E2D6E-ECC6-FE73-E6FC-EAD78708A7B4}"/>
              </a:ext>
            </a:extLst>
          </p:cNvPr>
          <p:cNvSpPr txBox="1"/>
          <p:nvPr/>
        </p:nvSpPr>
        <p:spPr>
          <a:xfrm>
            <a:off x="3902878" y="5837609"/>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US" dirty="0"/>
          </a:p>
        </p:txBody>
      </p:sp>
      <p:sp>
        <p:nvSpPr>
          <p:cNvPr id="25" name="TextBox 24">
            <a:extLst>
              <a:ext uri="{FF2B5EF4-FFF2-40B4-BE49-F238E27FC236}">
                <a16:creationId xmlns:a16="http://schemas.microsoft.com/office/drawing/2014/main" id="{94E79F92-0DDD-9A13-3E93-0D13893E8EDE}"/>
              </a:ext>
            </a:extLst>
          </p:cNvPr>
          <p:cNvSpPr txBox="1"/>
          <p:nvPr/>
        </p:nvSpPr>
        <p:spPr>
          <a:xfrm>
            <a:off x="4316752" y="5860970"/>
            <a:ext cx="20136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ROC AUC Score</a:t>
            </a:r>
          </a:p>
        </p:txBody>
      </p:sp>
      <p:sp>
        <p:nvSpPr>
          <p:cNvPr id="26" name="TextBox 25">
            <a:extLst>
              <a:ext uri="{FF2B5EF4-FFF2-40B4-BE49-F238E27FC236}">
                <a16:creationId xmlns:a16="http://schemas.microsoft.com/office/drawing/2014/main" id="{FCF3065F-0D78-CABF-2D60-4271A42B42E3}"/>
              </a:ext>
            </a:extLst>
          </p:cNvPr>
          <p:cNvSpPr txBox="1"/>
          <p:nvPr/>
        </p:nvSpPr>
        <p:spPr>
          <a:xfrm>
            <a:off x="4591399" y="507532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0.975</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27" name="Hexagon 26">
            <a:extLst>
              <a:ext uri="{FF2B5EF4-FFF2-40B4-BE49-F238E27FC236}">
                <a16:creationId xmlns:a16="http://schemas.microsoft.com/office/drawing/2014/main" id="{472E6BC9-5146-37EE-D43C-84863F909169}"/>
              </a:ext>
            </a:extLst>
          </p:cNvPr>
          <p:cNvSpPr/>
          <p:nvPr/>
        </p:nvSpPr>
        <p:spPr>
          <a:xfrm>
            <a:off x="6483594" y="4665403"/>
            <a:ext cx="2078494" cy="575940"/>
          </a:xfrm>
          <a:prstGeom prst="hexagon">
            <a:avLst/>
          </a:prstGeom>
          <a:solidFill>
            <a:schemeClr val="bg1"/>
          </a:solidFill>
          <a:ln w="635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28" name="Rectangle 27">
            <a:extLst>
              <a:ext uri="{FF2B5EF4-FFF2-40B4-BE49-F238E27FC236}">
                <a16:creationId xmlns:a16="http://schemas.microsoft.com/office/drawing/2014/main" id="{0D738760-391D-C3D5-A6FE-50FA17DFAE68}"/>
              </a:ext>
            </a:extLst>
          </p:cNvPr>
          <p:cNvSpPr/>
          <p:nvPr/>
        </p:nvSpPr>
        <p:spPr>
          <a:xfrm rot="18900000">
            <a:off x="6562482" y="3891336"/>
            <a:ext cx="432048" cy="4320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FADD4872-248D-56DD-70B8-A6A0F5A0A58E}"/>
              </a:ext>
            </a:extLst>
          </p:cNvPr>
          <p:cNvSpPr txBox="1"/>
          <p:nvPr/>
        </p:nvSpPr>
        <p:spPr>
          <a:xfrm>
            <a:off x="6620740" y="3905143"/>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endParaRPr lang="en-US" dirty="0"/>
          </a:p>
        </p:txBody>
      </p:sp>
      <p:sp>
        <p:nvSpPr>
          <p:cNvPr id="31" name="TextBox 30">
            <a:extLst>
              <a:ext uri="{FF2B5EF4-FFF2-40B4-BE49-F238E27FC236}">
                <a16:creationId xmlns:a16="http://schemas.microsoft.com/office/drawing/2014/main" id="{8B28631B-8470-D41B-77F8-F7B9EDCA032F}"/>
              </a:ext>
            </a:extLst>
          </p:cNvPr>
          <p:cNvSpPr txBox="1"/>
          <p:nvPr/>
        </p:nvSpPr>
        <p:spPr>
          <a:xfrm>
            <a:off x="717085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0.954</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32" name="TextBox 31">
            <a:extLst>
              <a:ext uri="{FF2B5EF4-FFF2-40B4-BE49-F238E27FC236}">
                <a16:creationId xmlns:a16="http://schemas.microsoft.com/office/drawing/2014/main" id="{7957FD4E-DE8D-6826-7766-F22A1286D46C}"/>
              </a:ext>
            </a:extLst>
          </p:cNvPr>
          <p:cNvSpPr txBox="1"/>
          <p:nvPr/>
        </p:nvSpPr>
        <p:spPr>
          <a:xfrm>
            <a:off x="7105966" y="390514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a:t>
            </a:r>
          </a:p>
        </p:txBody>
      </p:sp>
      <p:sp>
        <p:nvSpPr>
          <p:cNvPr id="33" name="Hexagon 32">
            <a:extLst>
              <a:ext uri="{FF2B5EF4-FFF2-40B4-BE49-F238E27FC236}">
                <a16:creationId xmlns:a16="http://schemas.microsoft.com/office/drawing/2014/main" id="{D9FCAF61-D43A-3861-FD76-14FED8EA6E82}"/>
              </a:ext>
            </a:extLst>
          </p:cNvPr>
          <p:cNvSpPr/>
          <p:nvPr/>
        </p:nvSpPr>
        <p:spPr>
          <a:xfrm>
            <a:off x="9041145" y="5057985"/>
            <a:ext cx="2078494" cy="575940"/>
          </a:xfrm>
          <a:prstGeom prst="hexagon">
            <a:avLst/>
          </a:prstGeom>
          <a:solidFill>
            <a:schemeClr val="bg1"/>
          </a:solidFill>
          <a:ln w="635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4" name="Rectangle 33">
            <a:extLst>
              <a:ext uri="{FF2B5EF4-FFF2-40B4-BE49-F238E27FC236}">
                <a16:creationId xmlns:a16="http://schemas.microsoft.com/office/drawing/2014/main" id="{7BA88CEA-726D-A6C7-1636-956B8C4A7A40}"/>
              </a:ext>
            </a:extLst>
          </p:cNvPr>
          <p:cNvSpPr/>
          <p:nvPr/>
        </p:nvSpPr>
        <p:spPr>
          <a:xfrm rot="18900000">
            <a:off x="9130625" y="5816193"/>
            <a:ext cx="432048" cy="4320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21F91A88-1A88-11C3-6856-2A3AD54ADCED}"/>
              </a:ext>
            </a:extLst>
          </p:cNvPr>
          <p:cNvSpPr txBox="1"/>
          <p:nvPr/>
        </p:nvSpPr>
        <p:spPr>
          <a:xfrm>
            <a:off x="9183698" y="5846500"/>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endParaRPr lang="en-US" dirty="0"/>
          </a:p>
        </p:txBody>
      </p:sp>
      <p:sp>
        <p:nvSpPr>
          <p:cNvPr id="36" name="TextBox 35">
            <a:extLst>
              <a:ext uri="{FF2B5EF4-FFF2-40B4-BE49-F238E27FC236}">
                <a16:creationId xmlns:a16="http://schemas.microsoft.com/office/drawing/2014/main" id="{8AA64121-5729-6CF4-E44D-A3F7503BE0A6}"/>
              </a:ext>
            </a:extLst>
          </p:cNvPr>
          <p:cNvSpPr txBox="1"/>
          <p:nvPr/>
        </p:nvSpPr>
        <p:spPr>
          <a:xfrm>
            <a:off x="9678728" y="5825667"/>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p>
        </p:txBody>
      </p:sp>
      <p:sp>
        <p:nvSpPr>
          <p:cNvPr id="37" name="TextBox 36">
            <a:extLst>
              <a:ext uri="{FF2B5EF4-FFF2-40B4-BE49-F238E27FC236}">
                <a16:creationId xmlns:a16="http://schemas.microsoft.com/office/drawing/2014/main" id="{09B1E303-49AB-D522-09E1-4034C3B9EDEF}"/>
              </a:ext>
            </a:extLst>
          </p:cNvPr>
          <p:cNvSpPr txBox="1"/>
          <p:nvPr/>
        </p:nvSpPr>
        <p:spPr>
          <a:xfrm>
            <a:off x="9739000" y="5159601"/>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1.0</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F0B24CB-5A63-16F7-0A94-1AAF9AD30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24" y="781520"/>
            <a:ext cx="2736116" cy="2766745"/>
          </a:xfrm>
          <a:prstGeom prst="rect">
            <a:avLst/>
          </a:prstGeom>
        </p:spPr>
      </p:pic>
      <p:pic>
        <p:nvPicPr>
          <p:cNvPr id="10" name="Picture 9">
            <a:extLst>
              <a:ext uri="{FF2B5EF4-FFF2-40B4-BE49-F238E27FC236}">
                <a16:creationId xmlns:a16="http://schemas.microsoft.com/office/drawing/2014/main" id="{1E1C3F60-A043-972F-721E-0DA4C5CCD60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75330" y="919487"/>
            <a:ext cx="4185058" cy="2864017"/>
          </a:xfrm>
          <a:prstGeom prst="rect">
            <a:avLst/>
          </a:prstGeom>
        </p:spPr>
      </p:pic>
      <p:pic>
        <p:nvPicPr>
          <p:cNvPr id="7" name="Picture 6">
            <a:extLst>
              <a:ext uri="{FF2B5EF4-FFF2-40B4-BE49-F238E27FC236}">
                <a16:creationId xmlns:a16="http://schemas.microsoft.com/office/drawing/2014/main" id="{33E3F894-5951-2C47-637B-8A169C790BC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2D3E3432-4BBF-EF1C-A948-932BD4AE2D75}"/>
              </a:ext>
            </a:extLst>
          </p:cNvPr>
          <p:cNvCxnSpPr>
            <a:cxnSpLocks/>
          </p:cNvCxnSpPr>
          <p:nvPr/>
        </p:nvCxnSpPr>
        <p:spPr>
          <a:xfrm flipH="1">
            <a:off x="0" y="6425684"/>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4" name="TextBox 3">
            <a:extLst>
              <a:ext uri="{FF2B5EF4-FFF2-40B4-BE49-F238E27FC236}">
                <a16:creationId xmlns:a16="http://schemas.microsoft.com/office/drawing/2014/main" id="{38302F08-7C78-0488-61DE-92F6B6333A3B}"/>
              </a:ext>
            </a:extLst>
          </p:cNvPr>
          <p:cNvSpPr txBox="1"/>
          <p:nvPr/>
        </p:nvSpPr>
        <p:spPr>
          <a:xfrm>
            <a:off x="315324" y="640843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32</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24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1000"/>
                                        <p:tgtEl>
                                          <p:spTgt spid="29"/>
                                        </p:tgtEl>
                                      </p:cBhvr>
                                    </p:animEffect>
                                    <p:anim calcmode="lin" valueType="num">
                                      <p:cBhvr>
                                        <p:cTn id="72" dur="1000" fill="hold"/>
                                        <p:tgtEl>
                                          <p:spTgt spid="29"/>
                                        </p:tgtEl>
                                        <p:attrNameLst>
                                          <p:attrName>ppt_x</p:attrName>
                                        </p:attrNameLst>
                                      </p:cBhvr>
                                      <p:tavLst>
                                        <p:tav tm="0">
                                          <p:val>
                                            <p:strVal val="#ppt_x"/>
                                          </p:val>
                                        </p:tav>
                                        <p:tav tm="100000">
                                          <p:val>
                                            <p:strVal val="#ppt_x"/>
                                          </p:val>
                                        </p:tav>
                                      </p:tavLst>
                                    </p:anim>
                                    <p:anim calcmode="lin" valueType="num">
                                      <p:cBhvr>
                                        <p:cTn id="73" dur="1000" fill="hold"/>
                                        <p:tgtEl>
                                          <p:spTgt spid="2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p:bldP spid="11" grpId="0"/>
      <p:bldP spid="12" grpId="0"/>
      <p:bldP spid="18" grpId="0" animBg="1"/>
      <p:bldP spid="22" grpId="0" animBg="1"/>
      <p:bldP spid="24" grpId="0"/>
      <p:bldP spid="25" grpId="0"/>
      <p:bldP spid="26" grpId="0"/>
      <p:bldP spid="27" grpId="0" animBg="1"/>
      <p:bldP spid="28" grpId="0" animBg="1"/>
      <p:bldP spid="29" grpId="0"/>
      <p:bldP spid="31" grpId="0"/>
      <p:bldP spid="32" grpId="0"/>
      <p:bldP spid="33" grpId="0" animBg="1"/>
      <p:bldP spid="34" grpId="0" animBg="1"/>
      <p:bldP spid="35" grpId="0"/>
      <p:bldP spid="36"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Decision Tree</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chemeClr val="bg1">
                    <a:lumMod val="50000"/>
                  </a:schemeClr>
                </a:solidFill>
                <a:latin typeface="Times New Roman" panose="02020603050405020304" pitchFamily="18" charset="0"/>
                <a:cs typeface="Times New Roman" panose="02020603050405020304" pitchFamily="18" charset="0"/>
              </a:rPr>
              <a:t>99.7%</a:t>
            </a:r>
            <a:endParaRPr lang="ko-KR" altLang="en-US" sz="36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FF0000"/>
                </a:solidFill>
                <a:latin typeface="Times New Roman" panose="02020603050405020304" pitchFamily="18" charset="0"/>
                <a:cs typeface="Times New Roman" panose="02020603050405020304" pitchFamily="18" charset="0"/>
              </a:rPr>
              <a:t>97.1%</a:t>
            </a:r>
            <a:endParaRPr lang="ko-KR" alt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0E0EE5-B534-0889-7C49-160B6B28E178}"/>
              </a:ext>
            </a:extLst>
          </p:cNvPr>
          <p:cNvSpPr txBox="1"/>
          <p:nvPr/>
        </p:nvSpPr>
        <p:spPr>
          <a:xfrm>
            <a:off x="1676399" y="5681901"/>
            <a:ext cx="8570481" cy="677108"/>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By setting the hyperparameter </a:t>
            </a:r>
            <a:r>
              <a:rPr lang="en-US" sz="2000" b="1" dirty="0" err="1">
                <a:latin typeface="Times New Roman" panose="02020603050405020304" pitchFamily="18" charset="0"/>
                <a:cs typeface="Times New Roman" panose="02020603050405020304" pitchFamily="18" charset="0"/>
              </a:rPr>
              <a:t>max_depth</a:t>
            </a:r>
            <a:r>
              <a:rPr lang="en-US" sz="2000" b="1" dirty="0">
                <a:latin typeface="Times New Roman" panose="02020603050405020304" pitchFamily="18" charset="0"/>
                <a:cs typeface="Times New Roman" panose="02020603050405020304" pitchFamily="18" charset="0"/>
              </a:rPr>
              <a:t> to be 21 and </a:t>
            </a:r>
            <a:r>
              <a:rPr lang="en-US" sz="2000" b="1" dirty="0" err="1">
                <a:latin typeface="Times New Roman" panose="02020603050405020304" pitchFamily="18" charset="0"/>
                <a:cs typeface="Times New Roman" panose="02020603050405020304" pitchFamily="18" charset="0"/>
              </a:rPr>
              <a:t>max_features</a:t>
            </a:r>
            <a:r>
              <a:rPr lang="en-US" sz="2000" b="1" dirty="0">
                <a:latin typeface="Times New Roman" panose="02020603050405020304" pitchFamily="18" charset="0"/>
                <a:cs typeface="Times New Roman" panose="02020603050405020304" pitchFamily="18" charset="0"/>
              </a:rPr>
              <a:t> to be 3.</a:t>
            </a:r>
            <a:r>
              <a:rPr lang="en-US" b="1" dirty="0">
                <a:latin typeface="Times New Roman" panose="02020603050405020304" pitchFamily="18" charset="0"/>
                <a:cs typeface="Times New Roman" panose="02020603050405020304" pitchFamily="18" charset="0"/>
              </a:rPr>
              <a:t> (Using </a:t>
            </a:r>
            <a:r>
              <a:rPr lang="en-US" b="1" dirty="0" err="1">
                <a:latin typeface="Times New Roman" panose="02020603050405020304" pitchFamily="18" charset="0"/>
                <a:cs typeface="Times New Roman" panose="02020603050405020304" pitchFamily="18" charset="0"/>
              </a:rPr>
              <a:t>GridSearch</a:t>
            </a:r>
            <a:r>
              <a:rPr lang="en-US" b="1" dirty="0">
                <a:latin typeface="Times New Roman" panose="02020603050405020304" pitchFamily="18" charset="0"/>
                <a:cs typeface="Times New Roman" panose="02020603050405020304" pitchFamily="18" charset="0"/>
              </a:rPr>
              <a:t> technique)</a:t>
            </a:r>
          </a:p>
        </p:txBody>
      </p:sp>
      <p:pic>
        <p:nvPicPr>
          <p:cNvPr id="8" name="Picture 7">
            <a:extLst>
              <a:ext uri="{FF2B5EF4-FFF2-40B4-BE49-F238E27FC236}">
                <a16:creationId xmlns:a16="http://schemas.microsoft.com/office/drawing/2014/main" id="{CB45A5A0-F99D-5D56-7530-5EE8CD21FA2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37153" y="1313905"/>
            <a:ext cx="7068600" cy="4262296"/>
          </a:xfrm>
          <a:prstGeom prst="rect">
            <a:avLst/>
          </a:prstGeom>
        </p:spPr>
      </p:pic>
      <p:pic>
        <p:nvPicPr>
          <p:cNvPr id="4" name="Picture 3">
            <a:extLst>
              <a:ext uri="{FF2B5EF4-FFF2-40B4-BE49-F238E27FC236}">
                <a16:creationId xmlns:a16="http://schemas.microsoft.com/office/drawing/2014/main" id="{A41ABF9F-EBAF-2C1B-C9C7-AAB88812EDA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0" name="Straight Connector 9">
            <a:extLst>
              <a:ext uri="{FF2B5EF4-FFF2-40B4-BE49-F238E27FC236}">
                <a16:creationId xmlns:a16="http://schemas.microsoft.com/office/drawing/2014/main" id="{61FC8484-2E48-FA86-3F76-249FEC823FB1}"/>
              </a:ext>
            </a:extLst>
          </p:cNvPr>
          <p:cNvCxnSpPr>
            <a:cxnSpLocks/>
          </p:cNvCxnSpPr>
          <p:nvPr/>
        </p:nvCxnSpPr>
        <p:spPr>
          <a:xfrm flipH="1">
            <a:off x="0" y="6425684"/>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a:extLst>
              <a:ext uri="{FF2B5EF4-FFF2-40B4-BE49-F238E27FC236}">
                <a16:creationId xmlns:a16="http://schemas.microsoft.com/office/drawing/2014/main" id="{E5EF0702-9F42-14B9-7A44-76AB4A603D15}"/>
              </a:ext>
            </a:extLst>
          </p:cNvPr>
          <p:cNvSpPr txBox="1"/>
          <p:nvPr/>
        </p:nvSpPr>
        <p:spPr>
          <a:xfrm>
            <a:off x="315324" y="6488668"/>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33</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7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DT Evaluation</a:t>
            </a:r>
          </a:p>
        </p:txBody>
      </p:sp>
      <p:sp>
        <p:nvSpPr>
          <p:cNvPr id="3" name="Hexagon 2">
            <a:extLst>
              <a:ext uri="{FF2B5EF4-FFF2-40B4-BE49-F238E27FC236}">
                <a16:creationId xmlns:a16="http://schemas.microsoft.com/office/drawing/2014/main" id="{2993C3C0-A216-C5C9-8DE0-2F450B33A102}"/>
              </a:ext>
            </a:extLst>
          </p:cNvPr>
          <p:cNvSpPr/>
          <p:nvPr/>
        </p:nvSpPr>
        <p:spPr>
          <a:xfrm>
            <a:off x="1427146" y="4665402"/>
            <a:ext cx="2078494" cy="574607"/>
          </a:xfrm>
          <a:prstGeom prst="hexagon">
            <a:avLst/>
          </a:prstGeom>
          <a:solidFill>
            <a:schemeClr val="bg1"/>
          </a:solidFill>
          <a:ln w="635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sz="1400" b="1">
                <a:latin typeface="Times New Roman" panose="02020603050405020304" pitchFamily="18" charset="0"/>
                <a:cs typeface="Times New Roman" panose="02020603050405020304" pitchFamily="18" charset="0"/>
              </a:rPr>
              <a:t>0.799</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7872D-1ACA-D322-6B32-C938AE5B6582}"/>
              </a:ext>
            </a:extLst>
          </p:cNvPr>
          <p:cNvSpPr/>
          <p:nvPr/>
        </p:nvSpPr>
        <p:spPr>
          <a:xfrm rot="18900000">
            <a:off x="1417892" y="3891335"/>
            <a:ext cx="432048"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72B6CD85-F4EC-8CEB-3A5B-CA5275137296}"/>
              </a:ext>
            </a:extLst>
          </p:cNvPr>
          <p:cNvSpPr txBox="1"/>
          <p:nvPr/>
        </p:nvSpPr>
        <p:spPr>
          <a:xfrm>
            <a:off x="1482393" y="3921642"/>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US" dirty="0"/>
          </a:p>
        </p:txBody>
      </p:sp>
      <p:sp>
        <p:nvSpPr>
          <p:cNvPr id="11" name="TextBox 10">
            <a:extLst>
              <a:ext uri="{FF2B5EF4-FFF2-40B4-BE49-F238E27FC236}">
                <a16:creationId xmlns:a16="http://schemas.microsoft.com/office/drawing/2014/main" id="{AF522675-18B6-640B-BACD-3D1BF4D37B79}"/>
              </a:ext>
            </a:extLst>
          </p:cNvPr>
          <p:cNvSpPr txBox="1"/>
          <p:nvPr/>
        </p:nvSpPr>
        <p:spPr>
          <a:xfrm>
            <a:off x="1939421" y="392269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F1 Score</a:t>
            </a:r>
          </a:p>
        </p:txBody>
      </p:sp>
      <p:sp>
        <p:nvSpPr>
          <p:cNvPr id="12" name="TextBox 11">
            <a:extLst>
              <a:ext uri="{FF2B5EF4-FFF2-40B4-BE49-F238E27FC236}">
                <a16:creationId xmlns:a16="http://schemas.microsoft.com/office/drawing/2014/main" id="{39A2EF7A-5BB9-1361-BDFB-A34E25F81379}"/>
              </a:ext>
            </a:extLst>
          </p:cNvPr>
          <p:cNvSpPr txBox="1"/>
          <p:nvPr/>
        </p:nvSpPr>
        <p:spPr>
          <a:xfrm>
            <a:off x="204421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0.972</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18" name="Hexagon 17">
            <a:extLst>
              <a:ext uri="{FF2B5EF4-FFF2-40B4-BE49-F238E27FC236}">
                <a16:creationId xmlns:a16="http://schemas.microsoft.com/office/drawing/2014/main" id="{C160B1D6-E7D7-6638-9F85-4FD6EB665851}"/>
              </a:ext>
            </a:extLst>
          </p:cNvPr>
          <p:cNvSpPr/>
          <p:nvPr/>
        </p:nvSpPr>
        <p:spPr>
          <a:xfrm>
            <a:off x="3926043" y="5033725"/>
            <a:ext cx="2078494" cy="575940"/>
          </a:xfrm>
          <a:prstGeom prst="hexagon">
            <a:avLst/>
          </a:prstGeom>
          <a:solidFill>
            <a:schemeClr val="bg1"/>
          </a:solidFill>
          <a:ln w="63500">
            <a:solidFill>
              <a:srgbClr val="E098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22" name="Rectangle 21">
            <a:extLst>
              <a:ext uri="{FF2B5EF4-FFF2-40B4-BE49-F238E27FC236}">
                <a16:creationId xmlns:a16="http://schemas.microsoft.com/office/drawing/2014/main" id="{9498D103-D56B-149A-C130-D7565B52F97C}"/>
              </a:ext>
            </a:extLst>
          </p:cNvPr>
          <p:cNvSpPr/>
          <p:nvPr/>
        </p:nvSpPr>
        <p:spPr>
          <a:xfrm rot="18900000">
            <a:off x="3746864" y="5850941"/>
            <a:ext cx="432048" cy="432049"/>
          </a:xfrm>
          <a:prstGeom prst="rect">
            <a:avLst/>
          </a:prstGeom>
          <a:solidFill>
            <a:srgbClr val="E0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979E2D6E-ECC6-FE73-E6FC-EAD78708A7B4}"/>
              </a:ext>
            </a:extLst>
          </p:cNvPr>
          <p:cNvSpPr txBox="1"/>
          <p:nvPr/>
        </p:nvSpPr>
        <p:spPr>
          <a:xfrm>
            <a:off x="3811145" y="5858938"/>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US" dirty="0"/>
          </a:p>
        </p:txBody>
      </p:sp>
      <p:sp>
        <p:nvSpPr>
          <p:cNvPr id="25" name="TextBox 24">
            <a:extLst>
              <a:ext uri="{FF2B5EF4-FFF2-40B4-BE49-F238E27FC236}">
                <a16:creationId xmlns:a16="http://schemas.microsoft.com/office/drawing/2014/main" id="{94E79F92-0DDD-9A13-3E93-0D13893E8EDE}"/>
              </a:ext>
            </a:extLst>
          </p:cNvPr>
          <p:cNvSpPr txBox="1"/>
          <p:nvPr/>
        </p:nvSpPr>
        <p:spPr>
          <a:xfrm>
            <a:off x="4225019" y="5882299"/>
            <a:ext cx="20136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ROC AUC Score</a:t>
            </a:r>
          </a:p>
        </p:txBody>
      </p:sp>
      <p:sp>
        <p:nvSpPr>
          <p:cNvPr id="26" name="TextBox 25">
            <a:extLst>
              <a:ext uri="{FF2B5EF4-FFF2-40B4-BE49-F238E27FC236}">
                <a16:creationId xmlns:a16="http://schemas.microsoft.com/office/drawing/2014/main" id="{FCF3065F-0D78-CABF-2D60-4271A42B42E3}"/>
              </a:ext>
            </a:extLst>
          </p:cNvPr>
          <p:cNvSpPr txBox="1"/>
          <p:nvPr/>
        </p:nvSpPr>
        <p:spPr>
          <a:xfrm>
            <a:off x="4591399" y="513865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0.971</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27" name="Hexagon 26">
            <a:extLst>
              <a:ext uri="{FF2B5EF4-FFF2-40B4-BE49-F238E27FC236}">
                <a16:creationId xmlns:a16="http://schemas.microsoft.com/office/drawing/2014/main" id="{472E6BC9-5146-37EE-D43C-84863F909169}"/>
              </a:ext>
            </a:extLst>
          </p:cNvPr>
          <p:cNvSpPr/>
          <p:nvPr/>
        </p:nvSpPr>
        <p:spPr>
          <a:xfrm>
            <a:off x="6483594" y="4665403"/>
            <a:ext cx="2078494" cy="575940"/>
          </a:xfrm>
          <a:prstGeom prst="hexagon">
            <a:avLst/>
          </a:prstGeom>
          <a:solidFill>
            <a:schemeClr val="bg1"/>
          </a:solidFill>
          <a:ln w="635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28" name="Rectangle 27">
            <a:extLst>
              <a:ext uri="{FF2B5EF4-FFF2-40B4-BE49-F238E27FC236}">
                <a16:creationId xmlns:a16="http://schemas.microsoft.com/office/drawing/2014/main" id="{0D738760-391D-C3D5-A6FE-50FA17DFAE68}"/>
              </a:ext>
            </a:extLst>
          </p:cNvPr>
          <p:cNvSpPr/>
          <p:nvPr/>
        </p:nvSpPr>
        <p:spPr>
          <a:xfrm rot="18900000">
            <a:off x="6562482" y="3891336"/>
            <a:ext cx="432048" cy="4320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FADD4872-248D-56DD-70B8-A6A0F5A0A58E}"/>
              </a:ext>
            </a:extLst>
          </p:cNvPr>
          <p:cNvSpPr txBox="1"/>
          <p:nvPr/>
        </p:nvSpPr>
        <p:spPr>
          <a:xfrm>
            <a:off x="6620740" y="3905143"/>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endParaRPr lang="en-US" dirty="0"/>
          </a:p>
        </p:txBody>
      </p:sp>
      <p:sp>
        <p:nvSpPr>
          <p:cNvPr id="31" name="TextBox 30">
            <a:extLst>
              <a:ext uri="{FF2B5EF4-FFF2-40B4-BE49-F238E27FC236}">
                <a16:creationId xmlns:a16="http://schemas.microsoft.com/office/drawing/2014/main" id="{8B28631B-8470-D41B-77F8-F7B9EDCA032F}"/>
              </a:ext>
            </a:extLst>
          </p:cNvPr>
          <p:cNvSpPr txBox="1"/>
          <p:nvPr/>
        </p:nvSpPr>
        <p:spPr>
          <a:xfrm>
            <a:off x="717085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0.974</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32" name="TextBox 31">
            <a:extLst>
              <a:ext uri="{FF2B5EF4-FFF2-40B4-BE49-F238E27FC236}">
                <a16:creationId xmlns:a16="http://schemas.microsoft.com/office/drawing/2014/main" id="{7957FD4E-DE8D-6826-7766-F22A1286D46C}"/>
              </a:ext>
            </a:extLst>
          </p:cNvPr>
          <p:cNvSpPr txBox="1"/>
          <p:nvPr/>
        </p:nvSpPr>
        <p:spPr>
          <a:xfrm>
            <a:off x="7105966" y="390514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a:t>
            </a:r>
          </a:p>
        </p:txBody>
      </p:sp>
      <p:sp>
        <p:nvSpPr>
          <p:cNvPr id="33" name="Hexagon 32">
            <a:extLst>
              <a:ext uri="{FF2B5EF4-FFF2-40B4-BE49-F238E27FC236}">
                <a16:creationId xmlns:a16="http://schemas.microsoft.com/office/drawing/2014/main" id="{D9FCAF61-D43A-3861-FD76-14FED8EA6E82}"/>
              </a:ext>
            </a:extLst>
          </p:cNvPr>
          <p:cNvSpPr/>
          <p:nvPr/>
        </p:nvSpPr>
        <p:spPr>
          <a:xfrm>
            <a:off x="9041145" y="5057985"/>
            <a:ext cx="2078494" cy="575940"/>
          </a:xfrm>
          <a:prstGeom prst="hexagon">
            <a:avLst/>
          </a:prstGeom>
          <a:solidFill>
            <a:schemeClr val="bg1"/>
          </a:solidFill>
          <a:ln w="635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4" name="Rectangle 33">
            <a:extLst>
              <a:ext uri="{FF2B5EF4-FFF2-40B4-BE49-F238E27FC236}">
                <a16:creationId xmlns:a16="http://schemas.microsoft.com/office/drawing/2014/main" id="{7BA88CEA-726D-A6C7-1636-956B8C4A7A40}"/>
              </a:ext>
            </a:extLst>
          </p:cNvPr>
          <p:cNvSpPr/>
          <p:nvPr/>
        </p:nvSpPr>
        <p:spPr>
          <a:xfrm rot="18900000">
            <a:off x="9090945" y="5821913"/>
            <a:ext cx="432048" cy="4320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21F91A88-1A88-11C3-6856-2A3AD54ADCED}"/>
              </a:ext>
            </a:extLst>
          </p:cNvPr>
          <p:cNvSpPr txBox="1"/>
          <p:nvPr/>
        </p:nvSpPr>
        <p:spPr>
          <a:xfrm>
            <a:off x="9144018" y="5852220"/>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endParaRPr lang="en-US" dirty="0"/>
          </a:p>
        </p:txBody>
      </p:sp>
      <p:sp>
        <p:nvSpPr>
          <p:cNvPr id="36" name="TextBox 35">
            <a:extLst>
              <a:ext uri="{FF2B5EF4-FFF2-40B4-BE49-F238E27FC236}">
                <a16:creationId xmlns:a16="http://schemas.microsoft.com/office/drawing/2014/main" id="{8AA64121-5729-6CF4-E44D-A3F7503BE0A6}"/>
              </a:ext>
            </a:extLst>
          </p:cNvPr>
          <p:cNvSpPr txBox="1"/>
          <p:nvPr/>
        </p:nvSpPr>
        <p:spPr>
          <a:xfrm>
            <a:off x="9639048" y="5831387"/>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p>
        </p:txBody>
      </p:sp>
      <p:sp>
        <p:nvSpPr>
          <p:cNvPr id="37" name="TextBox 36">
            <a:extLst>
              <a:ext uri="{FF2B5EF4-FFF2-40B4-BE49-F238E27FC236}">
                <a16:creationId xmlns:a16="http://schemas.microsoft.com/office/drawing/2014/main" id="{09B1E303-49AB-D522-09E1-4034C3B9EDEF}"/>
              </a:ext>
            </a:extLst>
          </p:cNvPr>
          <p:cNvSpPr txBox="1"/>
          <p:nvPr/>
        </p:nvSpPr>
        <p:spPr>
          <a:xfrm>
            <a:off x="9739000" y="5159601"/>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1.0</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0CCB338-6AE1-F6CC-31C4-0A1A6287D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15" y="712973"/>
            <a:ext cx="2904825" cy="2937342"/>
          </a:xfrm>
          <a:prstGeom prst="rect">
            <a:avLst/>
          </a:prstGeom>
        </p:spPr>
      </p:pic>
      <p:pic>
        <p:nvPicPr>
          <p:cNvPr id="10" name="Picture 9">
            <a:extLst>
              <a:ext uri="{FF2B5EF4-FFF2-40B4-BE49-F238E27FC236}">
                <a16:creationId xmlns:a16="http://schemas.microsoft.com/office/drawing/2014/main" id="{0EC4C490-8889-44A1-AE78-97413027B7E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304349" y="712973"/>
            <a:ext cx="4357901" cy="2982301"/>
          </a:xfrm>
          <a:prstGeom prst="rect">
            <a:avLst/>
          </a:prstGeom>
        </p:spPr>
      </p:pic>
      <p:pic>
        <p:nvPicPr>
          <p:cNvPr id="7" name="Picture 6">
            <a:extLst>
              <a:ext uri="{FF2B5EF4-FFF2-40B4-BE49-F238E27FC236}">
                <a16:creationId xmlns:a16="http://schemas.microsoft.com/office/drawing/2014/main" id="{3EAF4FB6-E81F-180A-6C95-0E0DD946635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56F1B0D6-23E3-17AA-0464-B801FED56C9A}"/>
              </a:ext>
            </a:extLst>
          </p:cNvPr>
          <p:cNvCxnSpPr>
            <a:cxnSpLocks/>
          </p:cNvCxnSpPr>
          <p:nvPr/>
        </p:nvCxnSpPr>
        <p:spPr>
          <a:xfrm flipH="1">
            <a:off x="0" y="6372470"/>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4" name="TextBox 3">
            <a:extLst>
              <a:ext uri="{FF2B5EF4-FFF2-40B4-BE49-F238E27FC236}">
                <a16:creationId xmlns:a16="http://schemas.microsoft.com/office/drawing/2014/main" id="{9CA0FB26-2BC1-AE46-D939-2906AC08D5A2}"/>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2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1000"/>
                                        <p:tgtEl>
                                          <p:spTgt spid="29"/>
                                        </p:tgtEl>
                                      </p:cBhvr>
                                    </p:animEffect>
                                    <p:anim calcmode="lin" valueType="num">
                                      <p:cBhvr>
                                        <p:cTn id="72" dur="1000" fill="hold"/>
                                        <p:tgtEl>
                                          <p:spTgt spid="29"/>
                                        </p:tgtEl>
                                        <p:attrNameLst>
                                          <p:attrName>ppt_x</p:attrName>
                                        </p:attrNameLst>
                                      </p:cBhvr>
                                      <p:tavLst>
                                        <p:tav tm="0">
                                          <p:val>
                                            <p:strVal val="#ppt_x"/>
                                          </p:val>
                                        </p:tav>
                                        <p:tav tm="100000">
                                          <p:val>
                                            <p:strVal val="#ppt_x"/>
                                          </p:val>
                                        </p:tav>
                                      </p:tavLst>
                                    </p:anim>
                                    <p:anim calcmode="lin" valueType="num">
                                      <p:cBhvr>
                                        <p:cTn id="73" dur="1000" fill="hold"/>
                                        <p:tgtEl>
                                          <p:spTgt spid="2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p:bldP spid="11" grpId="0"/>
      <p:bldP spid="12" grpId="0"/>
      <p:bldP spid="18" grpId="0" animBg="1"/>
      <p:bldP spid="22" grpId="0" animBg="1"/>
      <p:bldP spid="24" grpId="0"/>
      <p:bldP spid="25" grpId="0"/>
      <p:bldP spid="26" grpId="0"/>
      <p:bldP spid="27" grpId="0" animBg="1"/>
      <p:bldP spid="28" grpId="0" animBg="1"/>
      <p:bldP spid="29" grpId="0"/>
      <p:bldP spid="31" grpId="0"/>
      <p:bldP spid="32" grpId="0"/>
      <p:bldP spid="33" grpId="0" animBg="1"/>
      <p:bldP spid="34" grpId="0" animBg="1"/>
      <p:bldP spid="35"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Support Vector Machine</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rgbClr val="7030A0"/>
                </a:solidFill>
                <a:latin typeface="Times New Roman" panose="02020603050405020304" pitchFamily="18" charset="0"/>
                <a:cs typeface="Times New Roman" panose="02020603050405020304" pitchFamily="18" charset="0"/>
              </a:rPr>
              <a:t>80.8%</a:t>
            </a:r>
            <a:endParaRPr lang="ko-KR" altLang="en-US" sz="3600" b="1" dirty="0">
              <a:solidFill>
                <a:srgbClr val="7030A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FD73FD"/>
                </a:solidFill>
                <a:latin typeface="Times New Roman" panose="02020603050405020304" pitchFamily="18" charset="0"/>
                <a:cs typeface="Times New Roman" panose="02020603050405020304" pitchFamily="18" charset="0"/>
              </a:rPr>
              <a:t>80.5%</a:t>
            </a:r>
            <a:endParaRPr lang="ko-KR" altLang="en-US" sz="3600" b="1" dirty="0">
              <a:solidFill>
                <a:srgbClr val="FD73FD"/>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7B637E-7D6D-0FC0-A32F-DFF1BEDA1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40" y="1420677"/>
            <a:ext cx="7110226" cy="4287396"/>
          </a:xfrm>
          <a:prstGeom prst="rect">
            <a:avLst/>
          </a:prstGeom>
        </p:spPr>
      </p:pic>
      <p:pic>
        <p:nvPicPr>
          <p:cNvPr id="6" name="Picture 5">
            <a:extLst>
              <a:ext uri="{FF2B5EF4-FFF2-40B4-BE49-F238E27FC236}">
                <a16:creationId xmlns:a16="http://schemas.microsoft.com/office/drawing/2014/main" id="{8AE47D6B-0B78-6270-68F0-1748B493829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D4C9A32E-60CC-6BE9-810C-206C5C7A27D8}"/>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2C25B71F-50AE-BF45-A79A-4935F21D0091}"/>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35</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45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SVM Evaluation</a:t>
            </a:r>
          </a:p>
        </p:txBody>
      </p:sp>
      <p:sp>
        <p:nvSpPr>
          <p:cNvPr id="3" name="Hexagon 2">
            <a:extLst>
              <a:ext uri="{FF2B5EF4-FFF2-40B4-BE49-F238E27FC236}">
                <a16:creationId xmlns:a16="http://schemas.microsoft.com/office/drawing/2014/main" id="{2993C3C0-A216-C5C9-8DE0-2F450B33A102}"/>
              </a:ext>
            </a:extLst>
          </p:cNvPr>
          <p:cNvSpPr/>
          <p:nvPr/>
        </p:nvSpPr>
        <p:spPr>
          <a:xfrm>
            <a:off x="1427146" y="4665402"/>
            <a:ext cx="2078494" cy="574607"/>
          </a:xfrm>
          <a:prstGeom prst="hexagon">
            <a:avLst/>
          </a:prstGeom>
          <a:solidFill>
            <a:schemeClr val="bg1"/>
          </a:solidFill>
          <a:ln w="635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sz="1400" b="1">
                <a:latin typeface="Times New Roman" panose="02020603050405020304" pitchFamily="18" charset="0"/>
                <a:cs typeface="Times New Roman" panose="02020603050405020304" pitchFamily="18" charset="0"/>
              </a:rPr>
              <a:t>0.799</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7872D-1ACA-D322-6B32-C938AE5B6582}"/>
              </a:ext>
            </a:extLst>
          </p:cNvPr>
          <p:cNvSpPr/>
          <p:nvPr/>
        </p:nvSpPr>
        <p:spPr>
          <a:xfrm rot="18900000">
            <a:off x="1417892" y="3891335"/>
            <a:ext cx="432048"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72B6CD85-F4EC-8CEB-3A5B-CA5275137296}"/>
              </a:ext>
            </a:extLst>
          </p:cNvPr>
          <p:cNvSpPr txBox="1"/>
          <p:nvPr/>
        </p:nvSpPr>
        <p:spPr>
          <a:xfrm>
            <a:off x="1482393" y="3921642"/>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US" dirty="0"/>
          </a:p>
        </p:txBody>
      </p:sp>
      <p:sp>
        <p:nvSpPr>
          <p:cNvPr id="11" name="TextBox 10">
            <a:extLst>
              <a:ext uri="{FF2B5EF4-FFF2-40B4-BE49-F238E27FC236}">
                <a16:creationId xmlns:a16="http://schemas.microsoft.com/office/drawing/2014/main" id="{AF522675-18B6-640B-BACD-3D1BF4D37B79}"/>
              </a:ext>
            </a:extLst>
          </p:cNvPr>
          <p:cNvSpPr txBox="1"/>
          <p:nvPr/>
        </p:nvSpPr>
        <p:spPr>
          <a:xfrm>
            <a:off x="1939421" y="392269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F1 Score</a:t>
            </a:r>
          </a:p>
        </p:txBody>
      </p:sp>
      <p:sp>
        <p:nvSpPr>
          <p:cNvPr id="12" name="TextBox 11">
            <a:extLst>
              <a:ext uri="{FF2B5EF4-FFF2-40B4-BE49-F238E27FC236}">
                <a16:creationId xmlns:a16="http://schemas.microsoft.com/office/drawing/2014/main" id="{39A2EF7A-5BB9-1361-BDFB-A34E25F81379}"/>
              </a:ext>
            </a:extLst>
          </p:cNvPr>
          <p:cNvSpPr txBox="1"/>
          <p:nvPr/>
        </p:nvSpPr>
        <p:spPr>
          <a:xfrm>
            <a:off x="2044217"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0.82</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18" name="Hexagon 17">
            <a:extLst>
              <a:ext uri="{FF2B5EF4-FFF2-40B4-BE49-F238E27FC236}">
                <a16:creationId xmlns:a16="http://schemas.microsoft.com/office/drawing/2014/main" id="{C160B1D6-E7D7-6638-9F85-4FD6EB665851}"/>
              </a:ext>
            </a:extLst>
          </p:cNvPr>
          <p:cNvSpPr/>
          <p:nvPr/>
        </p:nvSpPr>
        <p:spPr>
          <a:xfrm>
            <a:off x="3926043" y="4960154"/>
            <a:ext cx="2078494" cy="575940"/>
          </a:xfrm>
          <a:prstGeom prst="hexagon">
            <a:avLst/>
          </a:prstGeom>
          <a:solidFill>
            <a:schemeClr val="bg1"/>
          </a:solidFill>
          <a:ln w="63500">
            <a:solidFill>
              <a:srgbClr val="E098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22" name="Rectangle 21">
            <a:extLst>
              <a:ext uri="{FF2B5EF4-FFF2-40B4-BE49-F238E27FC236}">
                <a16:creationId xmlns:a16="http://schemas.microsoft.com/office/drawing/2014/main" id="{9498D103-D56B-149A-C130-D7565B52F97C}"/>
              </a:ext>
            </a:extLst>
          </p:cNvPr>
          <p:cNvSpPr/>
          <p:nvPr/>
        </p:nvSpPr>
        <p:spPr>
          <a:xfrm rot="18900000">
            <a:off x="3838597" y="5835200"/>
            <a:ext cx="432048" cy="432049"/>
          </a:xfrm>
          <a:prstGeom prst="rect">
            <a:avLst/>
          </a:prstGeom>
          <a:solidFill>
            <a:srgbClr val="E09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979E2D6E-ECC6-FE73-E6FC-EAD78708A7B4}"/>
              </a:ext>
            </a:extLst>
          </p:cNvPr>
          <p:cNvSpPr txBox="1"/>
          <p:nvPr/>
        </p:nvSpPr>
        <p:spPr>
          <a:xfrm>
            <a:off x="3902878" y="5843197"/>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endParaRPr lang="en-US" dirty="0"/>
          </a:p>
        </p:txBody>
      </p:sp>
      <p:sp>
        <p:nvSpPr>
          <p:cNvPr id="25" name="TextBox 24">
            <a:extLst>
              <a:ext uri="{FF2B5EF4-FFF2-40B4-BE49-F238E27FC236}">
                <a16:creationId xmlns:a16="http://schemas.microsoft.com/office/drawing/2014/main" id="{94E79F92-0DDD-9A13-3E93-0D13893E8EDE}"/>
              </a:ext>
            </a:extLst>
          </p:cNvPr>
          <p:cNvSpPr txBox="1"/>
          <p:nvPr/>
        </p:nvSpPr>
        <p:spPr>
          <a:xfrm>
            <a:off x="4316752" y="5866558"/>
            <a:ext cx="20136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ROC AUC Score</a:t>
            </a:r>
          </a:p>
        </p:txBody>
      </p:sp>
      <p:sp>
        <p:nvSpPr>
          <p:cNvPr id="26" name="TextBox 25">
            <a:extLst>
              <a:ext uri="{FF2B5EF4-FFF2-40B4-BE49-F238E27FC236}">
                <a16:creationId xmlns:a16="http://schemas.microsoft.com/office/drawing/2014/main" id="{FCF3065F-0D78-CABF-2D60-4271A42B42E3}"/>
              </a:ext>
            </a:extLst>
          </p:cNvPr>
          <p:cNvSpPr txBox="1"/>
          <p:nvPr/>
        </p:nvSpPr>
        <p:spPr>
          <a:xfrm>
            <a:off x="4591399" y="5065084"/>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0.805</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27" name="Hexagon 26">
            <a:extLst>
              <a:ext uri="{FF2B5EF4-FFF2-40B4-BE49-F238E27FC236}">
                <a16:creationId xmlns:a16="http://schemas.microsoft.com/office/drawing/2014/main" id="{472E6BC9-5146-37EE-D43C-84863F909169}"/>
              </a:ext>
            </a:extLst>
          </p:cNvPr>
          <p:cNvSpPr/>
          <p:nvPr/>
        </p:nvSpPr>
        <p:spPr>
          <a:xfrm>
            <a:off x="6483594" y="4665403"/>
            <a:ext cx="2078494" cy="575940"/>
          </a:xfrm>
          <a:prstGeom prst="hexagon">
            <a:avLst/>
          </a:prstGeom>
          <a:solidFill>
            <a:schemeClr val="bg1"/>
          </a:solidFill>
          <a:ln w="635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28" name="Rectangle 27">
            <a:extLst>
              <a:ext uri="{FF2B5EF4-FFF2-40B4-BE49-F238E27FC236}">
                <a16:creationId xmlns:a16="http://schemas.microsoft.com/office/drawing/2014/main" id="{0D738760-391D-C3D5-A6FE-50FA17DFAE68}"/>
              </a:ext>
            </a:extLst>
          </p:cNvPr>
          <p:cNvSpPr/>
          <p:nvPr/>
        </p:nvSpPr>
        <p:spPr>
          <a:xfrm rot="18900000">
            <a:off x="6562482" y="3891336"/>
            <a:ext cx="432048" cy="4320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FADD4872-248D-56DD-70B8-A6A0F5A0A58E}"/>
              </a:ext>
            </a:extLst>
          </p:cNvPr>
          <p:cNvSpPr txBox="1"/>
          <p:nvPr/>
        </p:nvSpPr>
        <p:spPr>
          <a:xfrm>
            <a:off x="6620740" y="3905143"/>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endParaRPr lang="en-US" dirty="0"/>
          </a:p>
        </p:txBody>
      </p:sp>
      <p:sp>
        <p:nvSpPr>
          <p:cNvPr id="31" name="TextBox 30">
            <a:extLst>
              <a:ext uri="{FF2B5EF4-FFF2-40B4-BE49-F238E27FC236}">
                <a16:creationId xmlns:a16="http://schemas.microsoft.com/office/drawing/2014/main" id="{8B28631B-8470-D41B-77F8-F7B9EDCA032F}"/>
              </a:ext>
            </a:extLst>
          </p:cNvPr>
          <p:cNvSpPr txBox="1"/>
          <p:nvPr/>
        </p:nvSpPr>
        <p:spPr>
          <a:xfrm>
            <a:off x="7105966" y="4775435"/>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0.77</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sp>
        <p:nvSpPr>
          <p:cNvPr id="32" name="TextBox 31">
            <a:extLst>
              <a:ext uri="{FF2B5EF4-FFF2-40B4-BE49-F238E27FC236}">
                <a16:creationId xmlns:a16="http://schemas.microsoft.com/office/drawing/2014/main" id="{7957FD4E-DE8D-6826-7766-F22A1286D46C}"/>
              </a:ext>
            </a:extLst>
          </p:cNvPr>
          <p:cNvSpPr txBox="1"/>
          <p:nvPr/>
        </p:nvSpPr>
        <p:spPr>
          <a:xfrm>
            <a:off x="7105966" y="3905143"/>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a:t>
            </a:r>
          </a:p>
        </p:txBody>
      </p:sp>
      <p:sp>
        <p:nvSpPr>
          <p:cNvPr id="33" name="Hexagon 32">
            <a:extLst>
              <a:ext uri="{FF2B5EF4-FFF2-40B4-BE49-F238E27FC236}">
                <a16:creationId xmlns:a16="http://schemas.microsoft.com/office/drawing/2014/main" id="{D9FCAF61-D43A-3861-FD76-14FED8EA6E82}"/>
              </a:ext>
            </a:extLst>
          </p:cNvPr>
          <p:cNvSpPr/>
          <p:nvPr/>
        </p:nvSpPr>
        <p:spPr>
          <a:xfrm>
            <a:off x="9041145" y="4907314"/>
            <a:ext cx="2078494" cy="575940"/>
          </a:xfrm>
          <a:prstGeom prst="hexagon">
            <a:avLst/>
          </a:prstGeom>
          <a:solidFill>
            <a:schemeClr val="bg1"/>
          </a:solidFill>
          <a:ln w="635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4" name="Rectangle 33">
            <a:extLst>
              <a:ext uri="{FF2B5EF4-FFF2-40B4-BE49-F238E27FC236}">
                <a16:creationId xmlns:a16="http://schemas.microsoft.com/office/drawing/2014/main" id="{7BA88CEA-726D-A6C7-1636-956B8C4A7A40}"/>
              </a:ext>
            </a:extLst>
          </p:cNvPr>
          <p:cNvSpPr/>
          <p:nvPr/>
        </p:nvSpPr>
        <p:spPr>
          <a:xfrm rot="18900000">
            <a:off x="9130625" y="5786811"/>
            <a:ext cx="432048" cy="4320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21F91A88-1A88-11C3-6856-2A3AD54ADCED}"/>
              </a:ext>
            </a:extLst>
          </p:cNvPr>
          <p:cNvSpPr txBox="1"/>
          <p:nvPr/>
        </p:nvSpPr>
        <p:spPr>
          <a:xfrm>
            <a:off x="9183698" y="5817118"/>
            <a:ext cx="260112" cy="371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a:t>
            </a:r>
            <a:endParaRPr lang="en-US" dirty="0"/>
          </a:p>
        </p:txBody>
      </p:sp>
      <p:sp>
        <p:nvSpPr>
          <p:cNvPr id="36" name="TextBox 35">
            <a:extLst>
              <a:ext uri="{FF2B5EF4-FFF2-40B4-BE49-F238E27FC236}">
                <a16:creationId xmlns:a16="http://schemas.microsoft.com/office/drawing/2014/main" id="{8AA64121-5729-6CF4-E44D-A3F7503BE0A6}"/>
              </a:ext>
            </a:extLst>
          </p:cNvPr>
          <p:cNvSpPr txBox="1"/>
          <p:nvPr/>
        </p:nvSpPr>
        <p:spPr>
          <a:xfrm>
            <a:off x="9678728" y="5796285"/>
            <a:ext cx="171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p>
        </p:txBody>
      </p:sp>
      <p:sp>
        <p:nvSpPr>
          <p:cNvPr id="37" name="TextBox 36">
            <a:extLst>
              <a:ext uri="{FF2B5EF4-FFF2-40B4-BE49-F238E27FC236}">
                <a16:creationId xmlns:a16="http://schemas.microsoft.com/office/drawing/2014/main" id="{09B1E303-49AB-D522-09E1-4034C3B9EDEF}"/>
              </a:ext>
            </a:extLst>
          </p:cNvPr>
          <p:cNvSpPr txBox="1"/>
          <p:nvPr/>
        </p:nvSpPr>
        <p:spPr>
          <a:xfrm>
            <a:off x="9739000" y="5008930"/>
            <a:ext cx="1216247"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0.87</a:t>
            </a:r>
            <a:endParaRPr lang="ko-KR" alt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AAA8A642-B152-D1B9-59C7-944DB7255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70" y="762797"/>
            <a:ext cx="2636170" cy="2665680"/>
          </a:xfrm>
          <a:prstGeom prst="rect">
            <a:avLst/>
          </a:prstGeom>
        </p:spPr>
      </p:pic>
      <p:pic>
        <p:nvPicPr>
          <p:cNvPr id="13" name="Picture 12">
            <a:extLst>
              <a:ext uri="{FF2B5EF4-FFF2-40B4-BE49-F238E27FC236}">
                <a16:creationId xmlns:a16="http://schemas.microsoft.com/office/drawing/2014/main" id="{E0A51F5F-40E4-7DFE-254D-35CA5375119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586428" y="660439"/>
            <a:ext cx="4164365" cy="2966698"/>
          </a:xfrm>
          <a:prstGeom prst="rect">
            <a:avLst/>
          </a:prstGeom>
        </p:spPr>
      </p:pic>
      <p:pic>
        <p:nvPicPr>
          <p:cNvPr id="5" name="Picture 4">
            <a:extLst>
              <a:ext uri="{FF2B5EF4-FFF2-40B4-BE49-F238E27FC236}">
                <a16:creationId xmlns:a16="http://schemas.microsoft.com/office/drawing/2014/main" id="{9726703C-48E3-0AE8-1480-5E3CB3E3273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B3E46178-FD83-938A-5420-06A9B36F1FCA}"/>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4" name="TextBox 3">
            <a:extLst>
              <a:ext uri="{FF2B5EF4-FFF2-40B4-BE49-F238E27FC236}">
                <a16:creationId xmlns:a16="http://schemas.microsoft.com/office/drawing/2014/main" id="{DE9F38BD-5B39-63D1-7213-216DD76F40DA}"/>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36</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19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1000"/>
                                        <p:tgtEl>
                                          <p:spTgt spid="29"/>
                                        </p:tgtEl>
                                      </p:cBhvr>
                                    </p:animEffect>
                                    <p:anim calcmode="lin" valueType="num">
                                      <p:cBhvr>
                                        <p:cTn id="72" dur="1000" fill="hold"/>
                                        <p:tgtEl>
                                          <p:spTgt spid="29"/>
                                        </p:tgtEl>
                                        <p:attrNameLst>
                                          <p:attrName>ppt_x</p:attrName>
                                        </p:attrNameLst>
                                      </p:cBhvr>
                                      <p:tavLst>
                                        <p:tav tm="0">
                                          <p:val>
                                            <p:strVal val="#ppt_x"/>
                                          </p:val>
                                        </p:tav>
                                        <p:tav tm="100000">
                                          <p:val>
                                            <p:strVal val="#ppt_x"/>
                                          </p:val>
                                        </p:tav>
                                      </p:tavLst>
                                    </p:anim>
                                    <p:anim calcmode="lin" valueType="num">
                                      <p:cBhvr>
                                        <p:cTn id="73" dur="1000" fill="hold"/>
                                        <p:tgtEl>
                                          <p:spTgt spid="2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p:bldP spid="11" grpId="0"/>
      <p:bldP spid="12" grpId="0"/>
      <p:bldP spid="18" grpId="0" animBg="1"/>
      <p:bldP spid="22" grpId="0" animBg="1"/>
      <p:bldP spid="24" grpId="0"/>
      <p:bldP spid="25" grpId="0"/>
      <p:bldP spid="26" grpId="0"/>
      <p:bldP spid="27" grpId="0" animBg="1"/>
      <p:bldP spid="28" grpId="0" animBg="1"/>
      <p:bldP spid="29" grpId="0"/>
      <p:bldP spid="31" grpId="0"/>
      <p:bldP spid="32" grpId="0"/>
      <p:bldP spid="33" grpId="0" animBg="1"/>
      <p:bldP spid="34" grpId="0" animBg="1"/>
      <p:bldP spid="35" grpId="0"/>
      <p:bldP spid="36" grpId="0"/>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gular Pentagon 7">
            <a:extLst>
              <a:ext uri="{FF2B5EF4-FFF2-40B4-BE49-F238E27FC236}">
                <a16:creationId xmlns:a16="http://schemas.microsoft.com/office/drawing/2014/main" id="{0CCFF86A-FBFB-44F2-B475-BD702FD6746F}"/>
              </a:ext>
            </a:extLst>
          </p:cNvPr>
          <p:cNvSpPr/>
          <p:nvPr/>
        </p:nvSpPr>
        <p:spPr>
          <a:xfrm>
            <a:off x="6192952" y="2906168"/>
            <a:ext cx="1440030" cy="1371457"/>
          </a:xfrm>
          <a:prstGeom prst="pentagon">
            <a:avLst/>
          </a:prstGeom>
          <a:solidFill>
            <a:schemeClr val="accent5">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Down Arrow 2">
            <a:extLst>
              <a:ext uri="{FF2B5EF4-FFF2-40B4-BE49-F238E27FC236}">
                <a16:creationId xmlns:a16="http://schemas.microsoft.com/office/drawing/2014/main" id="{06A5217B-B8F3-4916-A61A-04BF3A220DAA}"/>
              </a:ext>
            </a:extLst>
          </p:cNvPr>
          <p:cNvSpPr/>
          <p:nvPr/>
        </p:nvSpPr>
        <p:spPr>
          <a:xfrm rot="10800000">
            <a:off x="4471176" y="4225736"/>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gular Pentagon 9">
            <a:extLst>
              <a:ext uri="{FF2B5EF4-FFF2-40B4-BE49-F238E27FC236}">
                <a16:creationId xmlns:a16="http://schemas.microsoft.com/office/drawing/2014/main" id="{CE0ECA2F-8FD6-4F39-BFFB-BBE7C31274D6}"/>
              </a:ext>
            </a:extLst>
          </p:cNvPr>
          <p:cNvSpPr/>
          <p:nvPr/>
        </p:nvSpPr>
        <p:spPr>
          <a:xfrm rot="2400500">
            <a:off x="7974759" y="4423493"/>
            <a:ext cx="1440030" cy="1371457"/>
          </a:xfrm>
          <a:prstGeom prst="pentagon">
            <a:avLst/>
          </a:prstGeom>
          <a:solidFill>
            <a:srgbClr val="C94BB7"/>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gular Pentagon 11">
            <a:extLst>
              <a:ext uri="{FF2B5EF4-FFF2-40B4-BE49-F238E27FC236}">
                <a16:creationId xmlns:a16="http://schemas.microsoft.com/office/drawing/2014/main" id="{9C8AA14D-221E-47FE-9C18-FCF5D9B1B7D5}"/>
              </a:ext>
            </a:extLst>
          </p:cNvPr>
          <p:cNvSpPr/>
          <p:nvPr/>
        </p:nvSpPr>
        <p:spPr>
          <a:xfrm rot="19199500" flipH="1">
            <a:off x="4041620" y="2934667"/>
            <a:ext cx="1440030" cy="1371457"/>
          </a:xfrm>
          <a:prstGeom prst="pentagon">
            <a:avLst/>
          </a:prstGeom>
          <a:solidFill>
            <a:schemeClr val="accent2">
              <a:lumMod val="60000"/>
              <a:lumOff val="4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gular Pentagon 12">
            <a:extLst>
              <a:ext uri="{FF2B5EF4-FFF2-40B4-BE49-F238E27FC236}">
                <a16:creationId xmlns:a16="http://schemas.microsoft.com/office/drawing/2014/main" id="{0A7255D5-CA14-4851-B67D-82DEB02AE202}"/>
              </a:ext>
            </a:extLst>
          </p:cNvPr>
          <p:cNvSpPr/>
          <p:nvPr/>
        </p:nvSpPr>
        <p:spPr>
          <a:xfrm rot="16800000" flipH="1">
            <a:off x="2875293" y="4480309"/>
            <a:ext cx="1440030" cy="1371457"/>
          </a:xfrm>
          <a:prstGeom prst="pentagon">
            <a:avLst/>
          </a:prstGeom>
          <a:solidFill>
            <a:schemeClr val="bg1">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ounded Rectangle 5">
            <a:extLst>
              <a:ext uri="{FF2B5EF4-FFF2-40B4-BE49-F238E27FC236}">
                <a16:creationId xmlns:a16="http://schemas.microsoft.com/office/drawing/2014/main" id="{2CDF9992-0111-4BA9-9918-808FBE444DAA}"/>
              </a:ext>
            </a:extLst>
          </p:cNvPr>
          <p:cNvSpPr/>
          <p:nvPr/>
        </p:nvSpPr>
        <p:spPr>
          <a:xfrm flipH="1">
            <a:off x="5758322" y="5456295"/>
            <a:ext cx="656954" cy="54194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TextBox 43">
            <a:extLst>
              <a:ext uri="{FF2B5EF4-FFF2-40B4-BE49-F238E27FC236}">
                <a16:creationId xmlns:a16="http://schemas.microsoft.com/office/drawing/2014/main" id="{6B539C8D-6DF3-C146-FD37-071FFF9B2525}"/>
              </a:ext>
            </a:extLst>
          </p:cNvPr>
          <p:cNvSpPr txBox="1"/>
          <p:nvPr/>
        </p:nvSpPr>
        <p:spPr>
          <a:xfrm>
            <a:off x="4198881" y="3457781"/>
            <a:ext cx="1210397" cy="307777"/>
          </a:xfrm>
          <a:prstGeom prst="rect">
            <a:avLst/>
          </a:prstGeom>
          <a:noFill/>
        </p:spPr>
        <p:txBody>
          <a:bodyPr wrap="square" rtlCol="0">
            <a:spAutoFit/>
          </a:bodyPr>
          <a:lstStyle/>
          <a:p>
            <a:pPr algn="ctr"/>
            <a:r>
              <a:rPr lang="en-US" altLang="ko-KR" sz="1400" b="1" dirty="0" err="1">
                <a:solidFill>
                  <a:schemeClr val="bg1"/>
                </a:solidFill>
                <a:latin typeface="Times New Roman" panose="02020603050405020304" pitchFamily="18" charset="0"/>
                <a:cs typeface="Times New Roman" panose="02020603050405020304" pitchFamily="18" charset="0"/>
              </a:rPr>
              <a:t>XGBoost</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D4C73C68-82EB-84A7-E1A3-5916174238B3}"/>
              </a:ext>
            </a:extLst>
          </p:cNvPr>
          <p:cNvSpPr txBox="1"/>
          <p:nvPr/>
        </p:nvSpPr>
        <p:spPr>
          <a:xfrm>
            <a:off x="6307768" y="3507718"/>
            <a:ext cx="1210398" cy="307777"/>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AdaBoost</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F854D087-3437-E475-1710-B89C94E03D5D}"/>
              </a:ext>
            </a:extLst>
          </p:cNvPr>
          <p:cNvSpPr txBox="1"/>
          <p:nvPr/>
        </p:nvSpPr>
        <p:spPr>
          <a:xfrm>
            <a:off x="8016416" y="4974148"/>
            <a:ext cx="1210398" cy="307777"/>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Voting</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61" name="Text Placeholder 1">
            <a:extLst>
              <a:ext uri="{FF2B5EF4-FFF2-40B4-BE49-F238E27FC236}">
                <a16:creationId xmlns:a16="http://schemas.microsoft.com/office/drawing/2014/main" id="{DA97A238-B7BB-41E3-6DD0-E9EB36393DAF}"/>
              </a:ext>
            </a:extLst>
          </p:cNvPr>
          <p:cNvSpPr>
            <a:spLocks noGrp="1"/>
          </p:cNvSpPr>
          <p:nvPr>
            <p:ph type="body" sz="quarter" idx="10"/>
          </p:nvPr>
        </p:nvSpPr>
        <p:spPr>
          <a:xfrm>
            <a:off x="323850" y="339725"/>
            <a:ext cx="11572875" cy="723900"/>
          </a:xfrm>
        </p:spPr>
        <p:txBody>
          <a:bodyPr>
            <a:normAutofit fontScale="92500" lnSpcReduction="10000"/>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Ensemble ML Models</a:t>
            </a:r>
          </a:p>
        </p:txBody>
      </p:sp>
      <p:grpSp>
        <p:nvGrpSpPr>
          <p:cNvPr id="2" name="Group 1">
            <a:extLst>
              <a:ext uri="{FF2B5EF4-FFF2-40B4-BE49-F238E27FC236}">
                <a16:creationId xmlns:a16="http://schemas.microsoft.com/office/drawing/2014/main" id="{333BD698-E9D2-165B-A9A9-E449375BDDC8}"/>
              </a:ext>
            </a:extLst>
          </p:cNvPr>
          <p:cNvGrpSpPr/>
          <p:nvPr/>
        </p:nvGrpSpPr>
        <p:grpSpPr>
          <a:xfrm>
            <a:off x="738902" y="4277625"/>
            <a:ext cx="2018302" cy="969509"/>
            <a:chOff x="2079598" y="4270877"/>
            <a:chExt cx="2053645" cy="969509"/>
          </a:xfrm>
        </p:grpSpPr>
        <p:sp>
          <p:nvSpPr>
            <p:cNvPr id="6" name="TextBox 5">
              <a:extLst>
                <a:ext uri="{FF2B5EF4-FFF2-40B4-BE49-F238E27FC236}">
                  <a16:creationId xmlns:a16="http://schemas.microsoft.com/office/drawing/2014/main" id="{448F9197-72C8-C962-A1EC-10E3787D447C}"/>
                </a:ext>
              </a:extLst>
            </p:cNvPr>
            <p:cNvSpPr txBox="1"/>
            <p:nvPr/>
          </p:nvSpPr>
          <p:spPr>
            <a:xfrm>
              <a:off x="2098433" y="4501722"/>
              <a:ext cx="2024124" cy="738664"/>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Ensemble ML model based on the Bootstrapping concept</a:t>
              </a:r>
            </a:p>
          </p:txBody>
        </p:sp>
        <p:sp>
          <p:nvSpPr>
            <p:cNvPr id="9" name="TextBox 8">
              <a:extLst>
                <a:ext uri="{FF2B5EF4-FFF2-40B4-BE49-F238E27FC236}">
                  <a16:creationId xmlns:a16="http://schemas.microsoft.com/office/drawing/2014/main" id="{080D2A5E-A719-D8A3-6A1D-8870095D3C4E}"/>
                </a:ext>
              </a:extLst>
            </p:cNvPr>
            <p:cNvSpPr txBox="1"/>
            <p:nvPr/>
          </p:nvSpPr>
          <p:spPr>
            <a:xfrm>
              <a:off x="2079598" y="4270877"/>
              <a:ext cx="205364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Random Forest</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7EC63B68-F098-6DBB-BA4C-2BA619BF42AE}"/>
              </a:ext>
            </a:extLst>
          </p:cNvPr>
          <p:cNvSpPr txBox="1"/>
          <p:nvPr/>
        </p:nvSpPr>
        <p:spPr>
          <a:xfrm>
            <a:off x="2990109" y="4866427"/>
            <a:ext cx="1210398" cy="523220"/>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Random Forest</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716ED40-06EC-B33D-1161-363F160D2736}"/>
              </a:ext>
            </a:extLst>
          </p:cNvPr>
          <p:cNvGrpSpPr/>
          <p:nvPr/>
        </p:nvGrpSpPr>
        <p:grpSpPr>
          <a:xfrm>
            <a:off x="2432500" y="2555333"/>
            <a:ext cx="2181611" cy="754065"/>
            <a:chOff x="2079597" y="4270877"/>
            <a:chExt cx="2219814" cy="754065"/>
          </a:xfrm>
        </p:grpSpPr>
        <p:sp>
          <p:nvSpPr>
            <p:cNvPr id="13" name="TextBox 12">
              <a:extLst>
                <a:ext uri="{FF2B5EF4-FFF2-40B4-BE49-F238E27FC236}">
                  <a16:creationId xmlns:a16="http://schemas.microsoft.com/office/drawing/2014/main" id="{B2E28686-BDAE-93F2-5985-D89EAD6DA10C}"/>
                </a:ext>
              </a:extLst>
            </p:cNvPr>
            <p:cNvSpPr txBox="1"/>
            <p:nvPr/>
          </p:nvSpPr>
          <p:spPr>
            <a:xfrm>
              <a:off x="2098433" y="4501722"/>
              <a:ext cx="2024124" cy="523220"/>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It’s an update of GBM. Mainly based on DT.</a:t>
              </a:r>
            </a:p>
          </p:txBody>
        </p:sp>
        <p:sp>
          <p:nvSpPr>
            <p:cNvPr id="14" name="TextBox 13">
              <a:extLst>
                <a:ext uri="{FF2B5EF4-FFF2-40B4-BE49-F238E27FC236}">
                  <a16:creationId xmlns:a16="http://schemas.microsoft.com/office/drawing/2014/main" id="{7A1D0DC4-6B5D-3A62-9429-4CFE542685D2}"/>
                </a:ext>
              </a:extLst>
            </p:cNvPr>
            <p:cNvSpPr txBox="1"/>
            <p:nvPr/>
          </p:nvSpPr>
          <p:spPr>
            <a:xfrm>
              <a:off x="2079597" y="4270877"/>
              <a:ext cx="2219814" cy="307777"/>
            </a:xfrm>
            <a:prstGeom prst="rect">
              <a:avLst/>
            </a:prstGeom>
            <a:noFill/>
          </p:spPr>
          <p:txBody>
            <a:bodyPr wrap="square" rtlCol="0">
              <a:spAutoFit/>
            </a:bodyPr>
            <a:lstStyle/>
            <a:p>
              <a:r>
                <a:rPr lang="en-US" altLang="ko-KR" sz="1400" b="1" dirty="0" err="1">
                  <a:solidFill>
                    <a:schemeClr val="tx1">
                      <a:lumMod val="75000"/>
                      <a:lumOff val="25000"/>
                    </a:schemeClr>
                  </a:solidFill>
                  <a:latin typeface="Times New Roman" panose="02020603050405020304" pitchFamily="18" charset="0"/>
                  <a:cs typeface="Times New Roman" panose="02020603050405020304" pitchFamily="18" charset="0"/>
                </a:rPr>
                <a:t>XGBoost</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60E923C2-4B11-953B-8FD0-6C734B53C168}"/>
              </a:ext>
            </a:extLst>
          </p:cNvPr>
          <p:cNvGrpSpPr/>
          <p:nvPr/>
        </p:nvGrpSpPr>
        <p:grpSpPr>
          <a:xfrm>
            <a:off x="7208081" y="2123148"/>
            <a:ext cx="2181611" cy="969509"/>
            <a:chOff x="2079596" y="4270877"/>
            <a:chExt cx="2219813" cy="969509"/>
          </a:xfrm>
        </p:grpSpPr>
        <p:sp>
          <p:nvSpPr>
            <p:cNvPr id="16" name="TextBox 15">
              <a:extLst>
                <a:ext uri="{FF2B5EF4-FFF2-40B4-BE49-F238E27FC236}">
                  <a16:creationId xmlns:a16="http://schemas.microsoft.com/office/drawing/2014/main" id="{76FE98B4-097B-D9EE-CDA0-DA17B92F9705}"/>
                </a:ext>
              </a:extLst>
            </p:cNvPr>
            <p:cNvSpPr txBox="1"/>
            <p:nvPr/>
          </p:nvSpPr>
          <p:spPr>
            <a:xfrm>
              <a:off x="2098433" y="4501722"/>
              <a:ext cx="2024124" cy="738664"/>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Has the same parameters of the RF. Based of the idea of Boosting</a:t>
              </a:r>
            </a:p>
          </p:txBody>
        </p:sp>
        <p:sp>
          <p:nvSpPr>
            <p:cNvPr id="17" name="TextBox 16">
              <a:extLst>
                <a:ext uri="{FF2B5EF4-FFF2-40B4-BE49-F238E27FC236}">
                  <a16:creationId xmlns:a16="http://schemas.microsoft.com/office/drawing/2014/main" id="{8C56F20C-AF0D-4B57-57A2-29CF2DCE4100}"/>
                </a:ext>
              </a:extLst>
            </p:cNvPr>
            <p:cNvSpPr txBox="1"/>
            <p:nvPr/>
          </p:nvSpPr>
          <p:spPr>
            <a:xfrm>
              <a:off x="2079596" y="4270877"/>
              <a:ext cx="221981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AdaBoost</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7F6286D0-6B30-C70E-82A0-545EB4A9F74F}"/>
              </a:ext>
            </a:extLst>
          </p:cNvPr>
          <p:cNvGrpSpPr/>
          <p:nvPr/>
        </p:nvGrpSpPr>
        <p:grpSpPr>
          <a:xfrm>
            <a:off x="9389692" y="4260021"/>
            <a:ext cx="2200123" cy="765387"/>
            <a:chOff x="2079597" y="4270877"/>
            <a:chExt cx="2238650" cy="765387"/>
          </a:xfrm>
        </p:grpSpPr>
        <p:sp>
          <p:nvSpPr>
            <p:cNvPr id="19" name="TextBox 18">
              <a:extLst>
                <a:ext uri="{FF2B5EF4-FFF2-40B4-BE49-F238E27FC236}">
                  <a16:creationId xmlns:a16="http://schemas.microsoft.com/office/drawing/2014/main" id="{9AC0AFB1-3894-3472-CA65-CBF9E87CBA71}"/>
                </a:ext>
              </a:extLst>
            </p:cNvPr>
            <p:cNvSpPr txBox="1"/>
            <p:nvPr/>
          </p:nvSpPr>
          <p:spPr>
            <a:xfrm>
              <a:off x="2098433" y="4501722"/>
              <a:ext cx="2219814" cy="534542"/>
            </a:xfrm>
            <a:prstGeom prst="rect">
              <a:avLst/>
            </a:prstGeom>
            <a:noFill/>
          </p:spPr>
          <p:txBody>
            <a:bodyPr wrap="square" rtlCol="0">
              <a:spAutoFit/>
            </a:bodyPr>
            <a:lstStyle/>
            <a:p>
              <a:pPr algn="just"/>
              <a:r>
                <a:rPr lang="en-US" altLang="ko-KR" sz="1400" dirty="0">
                  <a:solidFill>
                    <a:schemeClr val="tx1">
                      <a:lumMod val="65000"/>
                      <a:lumOff val="35000"/>
                    </a:schemeClr>
                  </a:solidFill>
                  <a:latin typeface="Times New Roman" panose="02020603050405020304" pitchFamily="18" charset="0"/>
                  <a:cs typeface="Times New Roman" panose="02020603050405020304" pitchFamily="18" charset="0"/>
                </a:rPr>
                <a:t>Combine different models together.</a:t>
              </a:r>
            </a:p>
          </p:txBody>
        </p:sp>
        <p:sp>
          <p:nvSpPr>
            <p:cNvPr id="20" name="TextBox 19">
              <a:extLst>
                <a:ext uri="{FF2B5EF4-FFF2-40B4-BE49-F238E27FC236}">
                  <a16:creationId xmlns:a16="http://schemas.microsoft.com/office/drawing/2014/main" id="{DA4CAB05-BFAE-D23D-1619-09234A9A3355}"/>
                </a:ext>
              </a:extLst>
            </p:cNvPr>
            <p:cNvSpPr txBox="1"/>
            <p:nvPr/>
          </p:nvSpPr>
          <p:spPr>
            <a:xfrm>
              <a:off x="2079597" y="4270877"/>
              <a:ext cx="2219814"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Voting</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pic>
        <p:nvPicPr>
          <p:cNvPr id="21" name="Picture 20">
            <a:extLst>
              <a:ext uri="{FF2B5EF4-FFF2-40B4-BE49-F238E27FC236}">
                <a16:creationId xmlns:a16="http://schemas.microsoft.com/office/drawing/2014/main" id="{BCDE511E-745E-7BB8-0A53-2AB42B2DC47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22" name="Straight Connector 21">
            <a:extLst>
              <a:ext uri="{FF2B5EF4-FFF2-40B4-BE49-F238E27FC236}">
                <a16:creationId xmlns:a16="http://schemas.microsoft.com/office/drawing/2014/main" id="{F47D72CE-4964-0404-3813-A0F26BEBF0E5}"/>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9941D712-DC14-28A3-CE5B-88BEFC2DC872}"/>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37</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87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1000" fill="hold"/>
                                        <p:tgtEl>
                                          <p:spTgt spid="44"/>
                                        </p:tgtEl>
                                        <p:attrNameLst>
                                          <p:attrName>ppt_w</p:attrName>
                                        </p:attrNameLst>
                                      </p:cBhvr>
                                      <p:tavLst>
                                        <p:tav tm="0">
                                          <p:val>
                                            <p:fltVal val="0"/>
                                          </p:val>
                                        </p:tav>
                                        <p:tav tm="100000">
                                          <p:val>
                                            <p:strVal val="#ppt_w"/>
                                          </p:val>
                                        </p:tav>
                                      </p:tavLst>
                                    </p:anim>
                                    <p:anim calcmode="lin" valueType="num">
                                      <p:cBhvr>
                                        <p:cTn id="34" dur="1000" fill="hold"/>
                                        <p:tgtEl>
                                          <p:spTgt spid="44"/>
                                        </p:tgtEl>
                                        <p:attrNameLst>
                                          <p:attrName>ppt_h</p:attrName>
                                        </p:attrNameLst>
                                      </p:cBhvr>
                                      <p:tavLst>
                                        <p:tav tm="0">
                                          <p:val>
                                            <p:fltVal val="0"/>
                                          </p:val>
                                        </p:tav>
                                        <p:tav tm="100000">
                                          <p:val>
                                            <p:strVal val="#ppt_h"/>
                                          </p:val>
                                        </p:tav>
                                      </p:tavLst>
                                    </p:anim>
                                    <p:anim calcmode="lin" valueType="num">
                                      <p:cBhvr>
                                        <p:cTn id="35" dur="1000" fill="hold"/>
                                        <p:tgtEl>
                                          <p:spTgt spid="44"/>
                                        </p:tgtEl>
                                        <p:attrNameLst>
                                          <p:attrName>style.rotation</p:attrName>
                                        </p:attrNameLst>
                                      </p:cBhvr>
                                      <p:tavLst>
                                        <p:tav tm="0">
                                          <p:val>
                                            <p:fltVal val="90"/>
                                          </p:val>
                                        </p:tav>
                                        <p:tav tm="100000">
                                          <p:val>
                                            <p:fltVal val="0"/>
                                          </p:val>
                                        </p:tav>
                                      </p:tavLst>
                                    </p:anim>
                                    <p:animEffect transition="in" filter="fade">
                                      <p:cBhvr>
                                        <p:cTn id="36" dur="1000"/>
                                        <p:tgtEl>
                                          <p:spTgt spid="44"/>
                                        </p:tgtEl>
                                      </p:cBhvr>
                                    </p:animEffect>
                                  </p:childTnLst>
                                </p:cTn>
                              </p:par>
                              <p:par>
                                <p:cTn id="37" presetID="3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1000" fill="hold"/>
                                        <p:tgtEl>
                                          <p:spTgt spid="3"/>
                                        </p:tgtEl>
                                        <p:attrNameLst>
                                          <p:attrName>ppt_w</p:attrName>
                                        </p:attrNameLst>
                                      </p:cBhvr>
                                      <p:tavLst>
                                        <p:tav tm="0">
                                          <p:val>
                                            <p:fltVal val="0"/>
                                          </p:val>
                                        </p:tav>
                                        <p:tav tm="100000">
                                          <p:val>
                                            <p:strVal val="#ppt_w"/>
                                          </p:val>
                                        </p:tav>
                                      </p:tavLst>
                                    </p:anim>
                                    <p:anim calcmode="lin" valueType="num">
                                      <p:cBhvr>
                                        <p:cTn id="48" dur="1000" fill="hold"/>
                                        <p:tgtEl>
                                          <p:spTgt spid="3"/>
                                        </p:tgtEl>
                                        <p:attrNameLst>
                                          <p:attrName>ppt_h</p:attrName>
                                        </p:attrNameLst>
                                      </p:cBhvr>
                                      <p:tavLst>
                                        <p:tav tm="0">
                                          <p:val>
                                            <p:fltVal val="0"/>
                                          </p:val>
                                        </p:tav>
                                        <p:tav tm="100000">
                                          <p:val>
                                            <p:strVal val="#ppt_h"/>
                                          </p:val>
                                        </p:tav>
                                      </p:tavLst>
                                    </p:anim>
                                    <p:anim calcmode="lin" valueType="num">
                                      <p:cBhvr>
                                        <p:cTn id="49" dur="1000" fill="hold"/>
                                        <p:tgtEl>
                                          <p:spTgt spid="3"/>
                                        </p:tgtEl>
                                        <p:attrNameLst>
                                          <p:attrName>style.rotation</p:attrName>
                                        </p:attrNameLst>
                                      </p:cBhvr>
                                      <p:tavLst>
                                        <p:tav tm="0">
                                          <p:val>
                                            <p:fltVal val="90"/>
                                          </p:val>
                                        </p:tav>
                                        <p:tav tm="100000">
                                          <p:val>
                                            <p:fltVal val="0"/>
                                          </p:val>
                                        </p:tav>
                                      </p:tavLst>
                                    </p:anim>
                                    <p:animEffect transition="in" filter="fade">
                                      <p:cBhvr>
                                        <p:cTn id="50" dur="1000"/>
                                        <p:tgtEl>
                                          <p:spTgt spid="3"/>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1000" fill="hold"/>
                                        <p:tgtEl>
                                          <p:spTgt spid="48"/>
                                        </p:tgtEl>
                                        <p:attrNameLst>
                                          <p:attrName>ppt_w</p:attrName>
                                        </p:attrNameLst>
                                      </p:cBhvr>
                                      <p:tavLst>
                                        <p:tav tm="0">
                                          <p:val>
                                            <p:fltVal val="0"/>
                                          </p:val>
                                        </p:tav>
                                        <p:tav tm="100000">
                                          <p:val>
                                            <p:strVal val="#ppt_w"/>
                                          </p:val>
                                        </p:tav>
                                      </p:tavLst>
                                    </p:anim>
                                    <p:anim calcmode="lin" valueType="num">
                                      <p:cBhvr>
                                        <p:cTn id="54" dur="1000" fill="hold"/>
                                        <p:tgtEl>
                                          <p:spTgt spid="48"/>
                                        </p:tgtEl>
                                        <p:attrNameLst>
                                          <p:attrName>ppt_h</p:attrName>
                                        </p:attrNameLst>
                                      </p:cBhvr>
                                      <p:tavLst>
                                        <p:tav tm="0">
                                          <p:val>
                                            <p:fltVal val="0"/>
                                          </p:val>
                                        </p:tav>
                                        <p:tav tm="100000">
                                          <p:val>
                                            <p:strVal val="#ppt_h"/>
                                          </p:val>
                                        </p:tav>
                                      </p:tavLst>
                                    </p:anim>
                                    <p:anim calcmode="lin" valueType="num">
                                      <p:cBhvr>
                                        <p:cTn id="55" dur="1000" fill="hold"/>
                                        <p:tgtEl>
                                          <p:spTgt spid="48"/>
                                        </p:tgtEl>
                                        <p:attrNameLst>
                                          <p:attrName>style.rotation</p:attrName>
                                        </p:attrNameLst>
                                      </p:cBhvr>
                                      <p:tavLst>
                                        <p:tav tm="0">
                                          <p:val>
                                            <p:fltVal val="90"/>
                                          </p:val>
                                        </p:tav>
                                        <p:tav tm="100000">
                                          <p:val>
                                            <p:fltVal val="0"/>
                                          </p:val>
                                        </p:tav>
                                      </p:tavLst>
                                    </p:anim>
                                    <p:animEffect transition="in" filter="fade">
                                      <p:cBhvr>
                                        <p:cTn id="56" dur="1000"/>
                                        <p:tgtEl>
                                          <p:spTgt spid="48"/>
                                        </p:tgtEl>
                                      </p:cBhvr>
                                    </p:animEffect>
                                  </p:childTnLst>
                                </p:cTn>
                              </p:par>
                              <p:par>
                                <p:cTn id="57" presetID="3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ppt_w</p:attrName>
                                        </p:attrNameLst>
                                      </p:cBhvr>
                                      <p:tavLst>
                                        <p:tav tm="0">
                                          <p:val>
                                            <p:fltVal val="0"/>
                                          </p:val>
                                        </p:tav>
                                        <p:tav tm="100000">
                                          <p:val>
                                            <p:strVal val="#ppt_w"/>
                                          </p:val>
                                        </p:tav>
                                      </p:tavLst>
                                    </p:anim>
                                    <p:anim calcmode="lin" valueType="num">
                                      <p:cBhvr>
                                        <p:cTn id="68" dur="1000" fill="hold"/>
                                        <p:tgtEl>
                                          <p:spTgt spid="5"/>
                                        </p:tgtEl>
                                        <p:attrNameLst>
                                          <p:attrName>ppt_h</p:attrName>
                                        </p:attrNameLst>
                                      </p:cBhvr>
                                      <p:tavLst>
                                        <p:tav tm="0">
                                          <p:val>
                                            <p:fltVal val="0"/>
                                          </p:val>
                                        </p:tav>
                                        <p:tav tm="100000">
                                          <p:val>
                                            <p:strVal val="#ppt_h"/>
                                          </p:val>
                                        </p:tav>
                                      </p:tavLst>
                                    </p:anim>
                                    <p:anim calcmode="lin" valueType="num">
                                      <p:cBhvr>
                                        <p:cTn id="69" dur="1000" fill="hold"/>
                                        <p:tgtEl>
                                          <p:spTgt spid="5"/>
                                        </p:tgtEl>
                                        <p:attrNameLst>
                                          <p:attrName>style.rotation</p:attrName>
                                        </p:attrNameLst>
                                      </p:cBhvr>
                                      <p:tavLst>
                                        <p:tav tm="0">
                                          <p:val>
                                            <p:fltVal val="90"/>
                                          </p:val>
                                        </p:tav>
                                        <p:tav tm="100000">
                                          <p:val>
                                            <p:fltVal val="0"/>
                                          </p:val>
                                        </p:tav>
                                      </p:tavLst>
                                    </p:anim>
                                    <p:animEffect transition="in" filter="fade">
                                      <p:cBhvr>
                                        <p:cTn id="70" dur="1000"/>
                                        <p:tgtEl>
                                          <p:spTgt spid="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1000" fill="hold"/>
                                        <p:tgtEl>
                                          <p:spTgt spid="52"/>
                                        </p:tgtEl>
                                        <p:attrNameLst>
                                          <p:attrName>ppt_w</p:attrName>
                                        </p:attrNameLst>
                                      </p:cBhvr>
                                      <p:tavLst>
                                        <p:tav tm="0">
                                          <p:val>
                                            <p:fltVal val="0"/>
                                          </p:val>
                                        </p:tav>
                                        <p:tav tm="100000">
                                          <p:val>
                                            <p:strVal val="#ppt_w"/>
                                          </p:val>
                                        </p:tav>
                                      </p:tavLst>
                                    </p:anim>
                                    <p:anim calcmode="lin" valueType="num">
                                      <p:cBhvr>
                                        <p:cTn id="74" dur="1000" fill="hold"/>
                                        <p:tgtEl>
                                          <p:spTgt spid="52"/>
                                        </p:tgtEl>
                                        <p:attrNameLst>
                                          <p:attrName>ppt_h</p:attrName>
                                        </p:attrNameLst>
                                      </p:cBhvr>
                                      <p:tavLst>
                                        <p:tav tm="0">
                                          <p:val>
                                            <p:fltVal val="0"/>
                                          </p:val>
                                        </p:tav>
                                        <p:tav tm="100000">
                                          <p:val>
                                            <p:strVal val="#ppt_h"/>
                                          </p:val>
                                        </p:tav>
                                      </p:tavLst>
                                    </p:anim>
                                    <p:anim calcmode="lin" valueType="num">
                                      <p:cBhvr>
                                        <p:cTn id="75" dur="1000" fill="hold"/>
                                        <p:tgtEl>
                                          <p:spTgt spid="52"/>
                                        </p:tgtEl>
                                        <p:attrNameLst>
                                          <p:attrName>style.rotation</p:attrName>
                                        </p:attrNameLst>
                                      </p:cBhvr>
                                      <p:tavLst>
                                        <p:tav tm="0">
                                          <p:val>
                                            <p:fltVal val="90"/>
                                          </p:val>
                                        </p:tav>
                                        <p:tav tm="100000">
                                          <p:val>
                                            <p:fltVal val="0"/>
                                          </p:val>
                                        </p:tav>
                                      </p:tavLst>
                                    </p:anim>
                                    <p:animEffect transition="in" filter="fade">
                                      <p:cBhvr>
                                        <p:cTn id="76" dur="1000"/>
                                        <p:tgtEl>
                                          <p:spTgt spid="52"/>
                                        </p:tgtEl>
                                      </p:cBhvr>
                                    </p:animEffect>
                                  </p:childTnLst>
                                </p:cTn>
                              </p:par>
                              <p:par>
                                <p:cTn id="77" presetID="31"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1000" fill="hold"/>
                                        <p:tgtEl>
                                          <p:spTgt spid="18"/>
                                        </p:tgtEl>
                                        <p:attrNameLst>
                                          <p:attrName>ppt_w</p:attrName>
                                        </p:attrNameLst>
                                      </p:cBhvr>
                                      <p:tavLst>
                                        <p:tav tm="0">
                                          <p:val>
                                            <p:fltVal val="0"/>
                                          </p:val>
                                        </p:tav>
                                        <p:tav tm="100000">
                                          <p:val>
                                            <p:strVal val="#ppt_w"/>
                                          </p:val>
                                        </p:tav>
                                      </p:tavLst>
                                    </p:anim>
                                    <p:anim calcmode="lin" valueType="num">
                                      <p:cBhvr>
                                        <p:cTn id="80" dur="1000" fill="hold"/>
                                        <p:tgtEl>
                                          <p:spTgt spid="18"/>
                                        </p:tgtEl>
                                        <p:attrNameLst>
                                          <p:attrName>ppt_h</p:attrName>
                                        </p:attrNameLst>
                                      </p:cBhvr>
                                      <p:tavLst>
                                        <p:tav tm="0">
                                          <p:val>
                                            <p:fltVal val="0"/>
                                          </p:val>
                                        </p:tav>
                                        <p:tav tm="100000">
                                          <p:val>
                                            <p:strVal val="#ppt_h"/>
                                          </p:val>
                                        </p:tav>
                                      </p:tavLst>
                                    </p:anim>
                                    <p:anim calcmode="lin" valueType="num">
                                      <p:cBhvr>
                                        <p:cTn id="81" dur="1000" fill="hold"/>
                                        <p:tgtEl>
                                          <p:spTgt spid="18"/>
                                        </p:tgtEl>
                                        <p:attrNameLst>
                                          <p:attrName>style.rotation</p:attrName>
                                        </p:attrNameLst>
                                      </p:cBhvr>
                                      <p:tavLst>
                                        <p:tav tm="0">
                                          <p:val>
                                            <p:fltVal val="90"/>
                                          </p:val>
                                        </p:tav>
                                        <p:tav tm="100000">
                                          <p:val>
                                            <p:fltVal val="0"/>
                                          </p:val>
                                        </p:tav>
                                      </p:tavLst>
                                    </p:anim>
                                    <p:animEffect transition="in" filter="fade">
                                      <p:cBhvr>
                                        <p:cTn id="8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44" grpId="0"/>
      <p:bldP spid="48" grpId="0"/>
      <p:bldP spid="52"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Random Forest</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rgbClr val="7030A0"/>
                </a:solidFill>
                <a:latin typeface="Times New Roman" panose="02020603050405020304" pitchFamily="18" charset="0"/>
                <a:cs typeface="Times New Roman" panose="02020603050405020304" pitchFamily="18" charset="0"/>
              </a:rPr>
              <a:t>99.6%</a:t>
            </a:r>
            <a:endParaRPr lang="ko-KR" altLang="en-US" sz="3600" b="1" dirty="0">
              <a:solidFill>
                <a:srgbClr val="7030A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chemeClr val="bg1">
                    <a:lumMod val="65000"/>
                  </a:schemeClr>
                </a:solidFill>
                <a:latin typeface="Times New Roman" panose="02020603050405020304" pitchFamily="18" charset="0"/>
                <a:cs typeface="Times New Roman" panose="02020603050405020304" pitchFamily="18" charset="0"/>
              </a:rPr>
              <a:t>97.3%</a:t>
            </a:r>
            <a:endParaRPr lang="ko-KR" altLang="en-US" sz="3600" b="1"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62F901-FB6B-EAEC-686E-26092F5B0AA5}"/>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92249" y="1402315"/>
            <a:ext cx="6722115" cy="4053369"/>
          </a:xfrm>
          <a:prstGeom prst="rect">
            <a:avLst/>
          </a:prstGeom>
        </p:spPr>
      </p:pic>
      <p:pic>
        <p:nvPicPr>
          <p:cNvPr id="6" name="Picture 5">
            <a:extLst>
              <a:ext uri="{FF2B5EF4-FFF2-40B4-BE49-F238E27FC236}">
                <a16:creationId xmlns:a16="http://schemas.microsoft.com/office/drawing/2014/main" id="{9D4F988F-070B-5866-81BD-E858EF7C195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C0B5F878-92FE-6998-4921-59489DF623F7}"/>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74115458-B166-CBA4-1527-A2643F41DB6E}"/>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38</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891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RF Evaluation</a:t>
            </a:r>
          </a:p>
        </p:txBody>
      </p:sp>
      <p:grpSp>
        <p:nvGrpSpPr>
          <p:cNvPr id="16" name="Group 15">
            <a:extLst>
              <a:ext uri="{FF2B5EF4-FFF2-40B4-BE49-F238E27FC236}">
                <a16:creationId xmlns:a16="http://schemas.microsoft.com/office/drawing/2014/main" id="{70F2E706-AF28-2F55-6168-42D935E1E788}"/>
              </a:ext>
            </a:extLst>
          </p:cNvPr>
          <p:cNvGrpSpPr/>
          <p:nvPr/>
        </p:nvGrpSpPr>
        <p:grpSpPr>
          <a:xfrm>
            <a:off x="1655936" y="4159462"/>
            <a:ext cx="1728575" cy="905328"/>
            <a:chOff x="954376" y="2064066"/>
            <a:chExt cx="1728575" cy="905328"/>
          </a:xfrm>
        </p:grpSpPr>
        <p:sp>
          <p:nvSpPr>
            <p:cNvPr id="17" name="TextBox 16">
              <a:extLst>
                <a:ext uri="{FF2B5EF4-FFF2-40B4-BE49-F238E27FC236}">
                  <a16:creationId xmlns:a16="http://schemas.microsoft.com/office/drawing/2014/main" id="{9B5FFFEB-6564-DFE1-0EE3-F7A12E00A5D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0.974</a:t>
              </a:r>
            </a:p>
          </p:txBody>
        </p:sp>
        <p:sp>
          <p:nvSpPr>
            <p:cNvPr id="19" name="TextBox 18">
              <a:extLst>
                <a:ext uri="{FF2B5EF4-FFF2-40B4-BE49-F238E27FC236}">
                  <a16:creationId xmlns:a16="http://schemas.microsoft.com/office/drawing/2014/main" id="{A11EA0CB-C3EC-B3B6-E7D2-547B98A240EA}"/>
                </a:ext>
              </a:extLst>
            </p:cNvPr>
            <p:cNvSpPr txBox="1"/>
            <p:nvPr/>
          </p:nvSpPr>
          <p:spPr>
            <a:xfrm>
              <a:off x="954951" y="2064066"/>
              <a:ext cx="1728000" cy="338554"/>
            </a:xfrm>
            <a:prstGeom prst="rect">
              <a:avLst/>
            </a:prstGeom>
            <a:solidFill>
              <a:srgbClr val="E098D6"/>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F1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DD2B7AB-0D65-18C3-35F3-AA93BAA8BDAD}"/>
                </a:ext>
              </a:extLst>
            </p:cNvPr>
            <p:cNvCxnSpPr/>
            <p:nvPr/>
          </p:nvCxnSpPr>
          <p:spPr>
            <a:xfrm>
              <a:off x="954376" y="2961357"/>
              <a:ext cx="1728000" cy="8037"/>
            </a:xfrm>
            <a:prstGeom prst="line">
              <a:avLst/>
            </a:prstGeom>
            <a:ln w="38100">
              <a:solidFill>
                <a:srgbClr val="E098D6"/>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F4FDB4F-1C82-24B1-C031-EE4D34160D91}"/>
              </a:ext>
            </a:extLst>
          </p:cNvPr>
          <p:cNvGrpSpPr/>
          <p:nvPr/>
        </p:nvGrpSpPr>
        <p:grpSpPr>
          <a:xfrm>
            <a:off x="3826026" y="5355191"/>
            <a:ext cx="1728575" cy="905328"/>
            <a:chOff x="954376" y="2064066"/>
            <a:chExt cx="1728575" cy="905328"/>
          </a:xfrm>
        </p:grpSpPr>
        <p:sp>
          <p:nvSpPr>
            <p:cNvPr id="23" name="TextBox 22">
              <a:extLst>
                <a:ext uri="{FF2B5EF4-FFF2-40B4-BE49-F238E27FC236}">
                  <a16:creationId xmlns:a16="http://schemas.microsoft.com/office/drawing/2014/main" id="{C0BB7C56-2FEB-9E16-EE36-E3A9CF633482}"/>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0.972</a:t>
              </a:r>
            </a:p>
          </p:txBody>
        </p:sp>
        <p:sp>
          <p:nvSpPr>
            <p:cNvPr id="30" name="TextBox 29">
              <a:extLst>
                <a:ext uri="{FF2B5EF4-FFF2-40B4-BE49-F238E27FC236}">
                  <a16:creationId xmlns:a16="http://schemas.microsoft.com/office/drawing/2014/main" id="{51C7C805-0FA7-664D-A070-C0B3A78B1F67}"/>
                </a:ext>
              </a:extLst>
            </p:cNvPr>
            <p:cNvSpPr txBox="1"/>
            <p:nvPr/>
          </p:nvSpPr>
          <p:spPr>
            <a:xfrm>
              <a:off x="954951" y="2064066"/>
              <a:ext cx="1728000" cy="338554"/>
            </a:xfrm>
            <a:prstGeom prst="rect">
              <a:avLst/>
            </a:prstGeom>
            <a:solidFill>
              <a:schemeClr val="accent2">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ROC AUC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2A4907EF-CEF3-59CB-3AD9-A83C7D032472}"/>
                </a:ext>
              </a:extLst>
            </p:cNvPr>
            <p:cNvCxnSpPr/>
            <p:nvPr/>
          </p:nvCxnSpPr>
          <p:spPr>
            <a:xfrm>
              <a:off x="954376" y="2961357"/>
              <a:ext cx="1728000" cy="8037"/>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9" name="Group 38">
            <a:extLst>
              <a:ext uri="{FF2B5EF4-FFF2-40B4-BE49-F238E27FC236}">
                <a16:creationId xmlns:a16="http://schemas.microsoft.com/office/drawing/2014/main" id="{75E3E654-4917-679A-6291-11EC512019BA}"/>
              </a:ext>
            </a:extLst>
          </p:cNvPr>
          <p:cNvGrpSpPr/>
          <p:nvPr/>
        </p:nvGrpSpPr>
        <p:grpSpPr>
          <a:xfrm>
            <a:off x="6271370" y="4145333"/>
            <a:ext cx="1728575" cy="905328"/>
            <a:chOff x="954376" y="2064066"/>
            <a:chExt cx="1728575" cy="905328"/>
          </a:xfrm>
        </p:grpSpPr>
        <p:sp>
          <p:nvSpPr>
            <p:cNvPr id="40" name="TextBox 39">
              <a:extLst>
                <a:ext uri="{FF2B5EF4-FFF2-40B4-BE49-F238E27FC236}">
                  <a16:creationId xmlns:a16="http://schemas.microsoft.com/office/drawing/2014/main" id="{44ADD17C-CAE2-7459-6DC2-8DCD625AF2A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0.949</a:t>
              </a:r>
            </a:p>
          </p:txBody>
        </p:sp>
        <p:sp>
          <p:nvSpPr>
            <p:cNvPr id="41" name="TextBox 40">
              <a:extLst>
                <a:ext uri="{FF2B5EF4-FFF2-40B4-BE49-F238E27FC236}">
                  <a16:creationId xmlns:a16="http://schemas.microsoft.com/office/drawing/2014/main" id="{99766E53-54BF-6C7C-6D0A-771E18B4C2DA}"/>
                </a:ext>
              </a:extLst>
            </p:cNvPr>
            <p:cNvSpPr txBox="1"/>
            <p:nvPr/>
          </p:nvSpPr>
          <p:spPr>
            <a:xfrm>
              <a:off x="954951" y="2064066"/>
              <a:ext cx="1728000" cy="338554"/>
            </a:xfrm>
            <a:prstGeom prst="rect">
              <a:avLst/>
            </a:prstGeom>
            <a:solidFill>
              <a:schemeClr val="accent5">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Precision</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4627E996-4E13-8656-2315-CDDBDB7985B4}"/>
                </a:ext>
              </a:extLst>
            </p:cNvPr>
            <p:cNvCxnSpPr/>
            <p:nvPr/>
          </p:nvCxnSpPr>
          <p:spPr>
            <a:xfrm>
              <a:off x="954376" y="2961357"/>
              <a:ext cx="1728000" cy="8037"/>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88E460C-5FAA-BB33-003C-75C6306E43C2}"/>
              </a:ext>
            </a:extLst>
          </p:cNvPr>
          <p:cNvGrpSpPr/>
          <p:nvPr/>
        </p:nvGrpSpPr>
        <p:grpSpPr>
          <a:xfrm>
            <a:off x="8639754" y="5341062"/>
            <a:ext cx="1728575" cy="905328"/>
            <a:chOff x="954376" y="2064066"/>
            <a:chExt cx="1728575" cy="905328"/>
          </a:xfrm>
        </p:grpSpPr>
        <p:sp>
          <p:nvSpPr>
            <p:cNvPr id="44" name="TextBox 43">
              <a:extLst>
                <a:ext uri="{FF2B5EF4-FFF2-40B4-BE49-F238E27FC236}">
                  <a16:creationId xmlns:a16="http://schemas.microsoft.com/office/drawing/2014/main" id="{82D5C8B0-3B8A-DB5F-395B-D2575732AF1B}"/>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45" name="TextBox 44">
              <a:extLst>
                <a:ext uri="{FF2B5EF4-FFF2-40B4-BE49-F238E27FC236}">
                  <a16:creationId xmlns:a16="http://schemas.microsoft.com/office/drawing/2014/main" id="{7F137E16-0456-1952-66B9-FFFBE7771ECA}"/>
                </a:ext>
              </a:extLst>
            </p:cNvPr>
            <p:cNvSpPr txBox="1"/>
            <p:nvPr/>
          </p:nvSpPr>
          <p:spPr>
            <a:xfrm>
              <a:off x="954951" y="2064066"/>
              <a:ext cx="1728000" cy="338554"/>
            </a:xfrm>
            <a:prstGeom prst="rect">
              <a:avLst/>
            </a:prstGeom>
            <a:solidFill>
              <a:schemeClr val="bg2">
                <a:lumMod val="75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Recall</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477CB403-748D-A65A-27DB-57414012ECCD}"/>
                </a:ext>
              </a:extLst>
            </p:cNvPr>
            <p:cNvCxnSpPr/>
            <p:nvPr/>
          </p:nvCxnSpPr>
          <p:spPr>
            <a:xfrm>
              <a:off x="954376" y="2961357"/>
              <a:ext cx="1728000" cy="8037"/>
            </a:xfrm>
            <a:prstGeom prst="line">
              <a:avLst/>
            </a:prstGeom>
            <a:ln/>
          </p:spPr>
          <p:style>
            <a:lnRef idx="3">
              <a:schemeClr val="accent3"/>
            </a:lnRef>
            <a:fillRef idx="0">
              <a:schemeClr val="accent3"/>
            </a:fillRef>
            <a:effectRef idx="2">
              <a:schemeClr val="accent3"/>
            </a:effectRef>
            <a:fontRef idx="minor">
              <a:schemeClr val="tx1"/>
            </a:fontRef>
          </p:style>
        </p:cxnSp>
      </p:grpSp>
      <p:pic>
        <p:nvPicPr>
          <p:cNvPr id="4" name="Picture 3">
            <a:extLst>
              <a:ext uri="{FF2B5EF4-FFF2-40B4-BE49-F238E27FC236}">
                <a16:creationId xmlns:a16="http://schemas.microsoft.com/office/drawing/2014/main" id="{B7E50CBE-6F0C-5B69-8367-3268E54A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34" y="712100"/>
            <a:ext cx="2916632" cy="2949282"/>
          </a:xfrm>
          <a:prstGeom prst="rect">
            <a:avLst/>
          </a:prstGeom>
        </p:spPr>
      </p:pic>
      <p:pic>
        <p:nvPicPr>
          <p:cNvPr id="7" name="Picture 6">
            <a:extLst>
              <a:ext uri="{FF2B5EF4-FFF2-40B4-BE49-F238E27FC236}">
                <a16:creationId xmlns:a16="http://schemas.microsoft.com/office/drawing/2014/main" id="{6780AD66-83CE-CE16-7809-83CF51A2F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8" y="826938"/>
            <a:ext cx="4411894" cy="3019251"/>
          </a:xfrm>
          <a:prstGeom prst="rect">
            <a:avLst/>
          </a:prstGeom>
        </p:spPr>
      </p:pic>
      <p:pic>
        <p:nvPicPr>
          <p:cNvPr id="5" name="Picture 4">
            <a:extLst>
              <a:ext uri="{FF2B5EF4-FFF2-40B4-BE49-F238E27FC236}">
                <a16:creationId xmlns:a16="http://schemas.microsoft.com/office/drawing/2014/main" id="{173CDAF7-95E4-EB80-7C76-E0D6399B742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7B05D23F-20DD-A584-5DA4-56488635EFB3}"/>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565515EC-3FBF-5A80-91AE-449134746B84}"/>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39</a:t>
            </a:r>
          </a:p>
        </p:txBody>
      </p:sp>
    </p:spTree>
    <p:extLst>
      <p:ext uri="{BB962C8B-B14F-4D97-AF65-F5344CB8AC3E}">
        <p14:creationId xmlns:p14="http://schemas.microsoft.com/office/powerpoint/2010/main" val="388827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7A4"/>
        </a:solidFill>
        <a:effectLst/>
      </p:bgPr>
    </p:bg>
    <p:spTree>
      <p:nvGrpSpPr>
        <p:cNvPr id="1" name=""/>
        <p:cNvGrpSpPr/>
        <p:nvPr/>
      </p:nvGrpSpPr>
      <p:grpSpPr>
        <a:xfrm>
          <a:off x="0" y="0"/>
          <a:ext cx="0" cy="0"/>
          <a:chOff x="0" y="0"/>
          <a:chExt cx="0" cy="0"/>
        </a:xfrm>
      </p:grpSpPr>
      <p:sp>
        <p:nvSpPr>
          <p:cNvPr id="116" name="Frame 115">
            <a:extLst>
              <a:ext uri="{FF2B5EF4-FFF2-40B4-BE49-F238E27FC236}">
                <a16:creationId xmlns:a16="http://schemas.microsoft.com/office/drawing/2014/main" id="{B8A794B9-2AD2-4FD9-B4A2-85EDF384C27F}"/>
              </a:ext>
            </a:extLst>
          </p:cNvPr>
          <p:cNvSpPr/>
          <p:nvPr/>
        </p:nvSpPr>
        <p:spPr>
          <a:xfrm>
            <a:off x="259556" y="266700"/>
            <a:ext cx="11672888" cy="6324600"/>
          </a:xfrm>
          <a:prstGeom prst="frame">
            <a:avLst>
              <a:gd name="adj1" fmla="val 1506"/>
            </a:avLst>
          </a:prstGeom>
          <a:solidFill>
            <a:srgbClr val="FFFFFF">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8ED49B1B-DEA3-4B1E-9F66-11CEC647BB04}"/>
              </a:ext>
            </a:extLst>
          </p:cNvPr>
          <p:cNvSpPr txBox="1"/>
          <p:nvPr/>
        </p:nvSpPr>
        <p:spPr>
          <a:xfrm>
            <a:off x="638672" y="1026203"/>
            <a:ext cx="4876576" cy="2554545"/>
          </a:xfrm>
          <a:prstGeom prst="rect">
            <a:avLst/>
          </a:prstGeom>
          <a:noFill/>
        </p:spPr>
        <p:txBody>
          <a:bodyPr wrap="square" rtlCol="0">
            <a:spAutoFit/>
          </a:bodyPr>
          <a:lstStyle/>
          <a:p>
            <a:pPr algn="just"/>
            <a:r>
              <a:rPr lang="en-US" sz="2000" i="0" dirty="0">
                <a:solidFill>
                  <a:schemeClr val="bg1"/>
                </a:solidFill>
                <a:effectLst/>
                <a:latin typeface="Arial" panose="020B0604020202020204" pitchFamily="34" charset="0"/>
                <a:cs typeface="Arial" panose="020B0604020202020204" pitchFamily="34" charset="0"/>
              </a:rPr>
              <a:t>A stroke is a serious life-threatening medical condition that happens when the blood supply to part of the brain is cutoff. Strokes are a medical emergency and urgent treatment is essential.</a:t>
            </a:r>
          </a:p>
          <a:p>
            <a:pPr algn="just"/>
            <a:r>
              <a:rPr lang="en-US" sz="2000" b="0" i="0" dirty="0">
                <a:solidFill>
                  <a:schemeClr val="bg1"/>
                </a:solidFill>
                <a:effectLst/>
                <a:latin typeface="Arial" panose="020B0604020202020204" pitchFamily="34" charset="0"/>
                <a:cs typeface="Arial" panose="020B0604020202020204" pitchFamily="34" charset="0"/>
              </a:rPr>
              <a:t>The sooner a person receives treatment for a stroke, the less damage is likely to happen.</a:t>
            </a:r>
          </a:p>
        </p:txBody>
      </p:sp>
      <p:sp>
        <p:nvSpPr>
          <p:cNvPr id="2" name="TextBox 1">
            <a:extLst>
              <a:ext uri="{FF2B5EF4-FFF2-40B4-BE49-F238E27FC236}">
                <a16:creationId xmlns:a16="http://schemas.microsoft.com/office/drawing/2014/main" id="{348017CD-60EE-E16D-3AA0-D02EBE3FD023}"/>
              </a:ext>
            </a:extLst>
          </p:cNvPr>
          <p:cNvSpPr txBox="1"/>
          <p:nvPr/>
        </p:nvSpPr>
        <p:spPr>
          <a:xfrm>
            <a:off x="5894363" y="3272973"/>
            <a:ext cx="5475145" cy="2862322"/>
          </a:xfrm>
          <a:prstGeom prst="rect">
            <a:avLst/>
          </a:prstGeom>
          <a:noFill/>
        </p:spPr>
        <p:txBody>
          <a:bodyPr wrap="square" rtlCol="0">
            <a:spAutoFit/>
          </a:bodyPr>
          <a:lstStyle/>
          <a:p>
            <a:pPr algn="just"/>
            <a:r>
              <a:rPr lang="en-US" sz="2000" dirty="0">
                <a:solidFill>
                  <a:schemeClr val="bg1"/>
                </a:solidFill>
                <a:latin typeface="Arial" panose="020B0604020202020204" pitchFamily="34" charset="0"/>
                <a:cs typeface="Arial" panose="020B0604020202020204" pitchFamily="34" charset="0"/>
              </a:rPr>
              <a:t>The main symptoms of stroke can be remembered with the word FAST:</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Face – the face may have dropped on 1 side, the person may not be able to smile.</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Arms – the person with suspected stroke may not be able to lift both arms.</a:t>
            </a:r>
          </a:p>
          <a:p>
            <a:pPr marL="342900" indent="-342900" algn="jus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Speech – their speech may be slurred or garbled, or the person may not be able to talk at all.</a:t>
            </a:r>
          </a:p>
        </p:txBody>
      </p:sp>
      <p:sp>
        <p:nvSpPr>
          <p:cNvPr id="3" name="Oval 8">
            <a:extLst>
              <a:ext uri="{FF2B5EF4-FFF2-40B4-BE49-F238E27FC236}">
                <a16:creationId xmlns:a16="http://schemas.microsoft.com/office/drawing/2014/main" id="{9F9194E2-2117-DB42-B7BA-3AF2F90AEE68}"/>
              </a:ext>
            </a:extLst>
          </p:cNvPr>
          <p:cNvSpPr/>
          <p:nvPr/>
        </p:nvSpPr>
        <p:spPr>
          <a:xfrm>
            <a:off x="1616609" y="3785738"/>
            <a:ext cx="2146605" cy="2292796"/>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4" name="Block Arc 20">
            <a:extLst>
              <a:ext uri="{FF2B5EF4-FFF2-40B4-BE49-F238E27FC236}">
                <a16:creationId xmlns:a16="http://schemas.microsoft.com/office/drawing/2014/main" id="{D7CD1E69-BBFA-9E31-3BFA-1C40F2394252}"/>
              </a:ext>
            </a:extLst>
          </p:cNvPr>
          <p:cNvSpPr>
            <a:spLocks noChangeAspect="1"/>
          </p:cNvSpPr>
          <p:nvPr/>
        </p:nvSpPr>
        <p:spPr>
          <a:xfrm rot="10800000">
            <a:off x="7736114" y="721158"/>
            <a:ext cx="2133600" cy="2313473"/>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TextBox 4">
            <a:extLst>
              <a:ext uri="{FF2B5EF4-FFF2-40B4-BE49-F238E27FC236}">
                <a16:creationId xmlns:a16="http://schemas.microsoft.com/office/drawing/2014/main" id="{BB4D458D-2242-B3E7-D683-3D638BAE26FB}"/>
              </a:ext>
            </a:extLst>
          </p:cNvPr>
          <p:cNvSpPr txBox="1"/>
          <p:nvPr/>
        </p:nvSpPr>
        <p:spPr>
          <a:xfrm>
            <a:off x="360224" y="6449970"/>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15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anim calcmode="lin" valueType="num">
                                      <p:cBhvr>
                                        <p:cTn id="8" dur="1000" fill="hold"/>
                                        <p:tgtEl>
                                          <p:spTgt spid="126"/>
                                        </p:tgtEl>
                                        <p:attrNameLst>
                                          <p:attrName>ppt_x</p:attrName>
                                        </p:attrNameLst>
                                      </p:cBhvr>
                                      <p:tavLst>
                                        <p:tav tm="0">
                                          <p:val>
                                            <p:strVal val="#ppt_x"/>
                                          </p:val>
                                        </p:tav>
                                        <p:tav tm="100000">
                                          <p:val>
                                            <p:strVal val="#ppt_x"/>
                                          </p:val>
                                        </p:tav>
                                      </p:tavLst>
                                    </p:anim>
                                    <p:anim calcmode="lin" valueType="num">
                                      <p:cBhvr>
                                        <p:cTn id="9" dur="1000" fill="hold"/>
                                        <p:tgtEl>
                                          <p:spTgt spid="1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2" grpId="0"/>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err="1">
                <a:solidFill>
                  <a:srgbClr val="0037A4"/>
                </a:solidFill>
                <a:latin typeface="Times New Roman" panose="02020603050405020304" pitchFamily="18" charset="0"/>
                <a:cs typeface="Times New Roman" panose="02020603050405020304" pitchFamily="18" charset="0"/>
              </a:rPr>
              <a:t>XGBoost</a:t>
            </a:r>
            <a:endParaRPr lang="en-US" sz="4000" b="1" dirty="0">
              <a:solidFill>
                <a:srgbClr val="0037A4"/>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rgbClr val="7030A0"/>
                </a:solidFill>
                <a:latin typeface="Times New Roman" panose="02020603050405020304" pitchFamily="18" charset="0"/>
                <a:cs typeface="Times New Roman" panose="02020603050405020304" pitchFamily="18" charset="0"/>
              </a:rPr>
              <a:t>100%</a:t>
            </a:r>
            <a:endParaRPr lang="ko-KR" altLang="en-US" sz="3600" b="1" dirty="0">
              <a:solidFill>
                <a:srgbClr val="7030A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FD73FD"/>
                </a:solidFill>
                <a:latin typeface="Times New Roman" panose="02020603050405020304" pitchFamily="18" charset="0"/>
                <a:cs typeface="Times New Roman" panose="02020603050405020304" pitchFamily="18" charset="0"/>
              </a:rPr>
              <a:t>97.8%</a:t>
            </a:r>
            <a:endParaRPr lang="ko-KR" altLang="en-US" sz="3600" b="1" dirty="0">
              <a:solidFill>
                <a:srgbClr val="FD73FD"/>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170B78E-37B4-AB13-8654-D3B6E1877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95" y="1526020"/>
            <a:ext cx="6871855" cy="4143660"/>
          </a:xfrm>
          <a:prstGeom prst="rect">
            <a:avLst/>
          </a:prstGeom>
        </p:spPr>
      </p:pic>
      <p:pic>
        <p:nvPicPr>
          <p:cNvPr id="4" name="Picture 3">
            <a:extLst>
              <a:ext uri="{FF2B5EF4-FFF2-40B4-BE49-F238E27FC236}">
                <a16:creationId xmlns:a16="http://schemas.microsoft.com/office/drawing/2014/main" id="{9E9FA34B-513B-9E88-AE31-89F0E633F26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FFD3F354-E9D7-F516-75E2-94CF7814BCC7}"/>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91FB3013-AC02-9F5B-2D1E-78DE71EA1FB0}"/>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40</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51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err="1">
                <a:solidFill>
                  <a:srgbClr val="0037A4"/>
                </a:solidFill>
                <a:latin typeface="Times New Roman" panose="02020603050405020304" pitchFamily="18" charset="0"/>
                <a:cs typeface="Times New Roman" panose="02020603050405020304" pitchFamily="18" charset="0"/>
              </a:rPr>
              <a:t>XGBoost</a:t>
            </a:r>
            <a:r>
              <a:rPr lang="en-US" sz="4000" b="1" dirty="0">
                <a:solidFill>
                  <a:srgbClr val="0037A4"/>
                </a:solidFill>
                <a:latin typeface="Times New Roman" panose="02020603050405020304" pitchFamily="18" charset="0"/>
                <a:cs typeface="Times New Roman" panose="02020603050405020304" pitchFamily="18" charset="0"/>
              </a:rPr>
              <a:t> Evaluation</a:t>
            </a:r>
          </a:p>
        </p:txBody>
      </p:sp>
      <p:pic>
        <p:nvPicPr>
          <p:cNvPr id="5" name="Picture 4">
            <a:extLst>
              <a:ext uri="{FF2B5EF4-FFF2-40B4-BE49-F238E27FC236}">
                <a16:creationId xmlns:a16="http://schemas.microsoft.com/office/drawing/2014/main" id="{8368C2BE-46F2-6084-BA40-BB1D12F37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40" y="1065705"/>
            <a:ext cx="2892578" cy="2924958"/>
          </a:xfrm>
          <a:prstGeom prst="rect">
            <a:avLst/>
          </a:prstGeom>
        </p:spPr>
      </p:pic>
      <p:pic>
        <p:nvPicPr>
          <p:cNvPr id="10" name="Picture 9">
            <a:extLst>
              <a:ext uri="{FF2B5EF4-FFF2-40B4-BE49-F238E27FC236}">
                <a16:creationId xmlns:a16="http://schemas.microsoft.com/office/drawing/2014/main" id="{5B7868C8-0D5D-722A-8930-B9D47E92A1C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161448" y="916683"/>
            <a:ext cx="4684612" cy="2949282"/>
          </a:xfrm>
          <a:prstGeom prst="rect">
            <a:avLst/>
          </a:prstGeom>
        </p:spPr>
      </p:pic>
      <p:grpSp>
        <p:nvGrpSpPr>
          <p:cNvPr id="16" name="Group 15">
            <a:extLst>
              <a:ext uri="{FF2B5EF4-FFF2-40B4-BE49-F238E27FC236}">
                <a16:creationId xmlns:a16="http://schemas.microsoft.com/office/drawing/2014/main" id="{70F2E706-AF28-2F55-6168-42D935E1E788}"/>
              </a:ext>
            </a:extLst>
          </p:cNvPr>
          <p:cNvGrpSpPr/>
          <p:nvPr/>
        </p:nvGrpSpPr>
        <p:grpSpPr>
          <a:xfrm>
            <a:off x="1655936" y="4159462"/>
            <a:ext cx="1728575" cy="905328"/>
            <a:chOff x="954376" y="2064066"/>
            <a:chExt cx="1728575" cy="905328"/>
          </a:xfrm>
        </p:grpSpPr>
        <p:sp>
          <p:nvSpPr>
            <p:cNvPr id="17" name="TextBox 16">
              <a:extLst>
                <a:ext uri="{FF2B5EF4-FFF2-40B4-BE49-F238E27FC236}">
                  <a16:creationId xmlns:a16="http://schemas.microsoft.com/office/drawing/2014/main" id="{9B5FFFEB-6564-DFE1-0EE3-F7A12E00A5D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0.979</a:t>
              </a:r>
            </a:p>
          </p:txBody>
        </p:sp>
        <p:sp>
          <p:nvSpPr>
            <p:cNvPr id="19" name="TextBox 18">
              <a:extLst>
                <a:ext uri="{FF2B5EF4-FFF2-40B4-BE49-F238E27FC236}">
                  <a16:creationId xmlns:a16="http://schemas.microsoft.com/office/drawing/2014/main" id="{A11EA0CB-C3EC-B3B6-E7D2-547B98A240EA}"/>
                </a:ext>
              </a:extLst>
            </p:cNvPr>
            <p:cNvSpPr txBox="1"/>
            <p:nvPr/>
          </p:nvSpPr>
          <p:spPr>
            <a:xfrm>
              <a:off x="954951" y="2064066"/>
              <a:ext cx="1728000" cy="338554"/>
            </a:xfrm>
            <a:prstGeom prst="rect">
              <a:avLst/>
            </a:prstGeom>
            <a:solidFill>
              <a:srgbClr val="E098D6"/>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F1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DD2B7AB-0D65-18C3-35F3-AA93BAA8BDAD}"/>
                </a:ext>
              </a:extLst>
            </p:cNvPr>
            <p:cNvCxnSpPr/>
            <p:nvPr/>
          </p:nvCxnSpPr>
          <p:spPr>
            <a:xfrm>
              <a:off x="954376" y="2961357"/>
              <a:ext cx="1728000" cy="8037"/>
            </a:xfrm>
            <a:prstGeom prst="line">
              <a:avLst/>
            </a:prstGeom>
            <a:ln w="38100">
              <a:solidFill>
                <a:srgbClr val="E098D6"/>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F4FDB4F-1C82-24B1-C031-EE4D34160D91}"/>
              </a:ext>
            </a:extLst>
          </p:cNvPr>
          <p:cNvGrpSpPr/>
          <p:nvPr/>
        </p:nvGrpSpPr>
        <p:grpSpPr>
          <a:xfrm>
            <a:off x="3826026" y="5355191"/>
            <a:ext cx="1728575" cy="905328"/>
            <a:chOff x="954376" y="2064066"/>
            <a:chExt cx="1728575" cy="905328"/>
          </a:xfrm>
        </p:grpSpPr>
        <p:sp>
          <p:nvSpPr>
            <p:cNvPr id="23" name="TextBox 22">
              <a:extLst>
                <a:ext uri="{FF2B5EF4-FFF2-40B4-BE49-F238E27FC236}">
                  <a16:creationId xmlns:a16="http://schemas.microsoft.com/office/drawing/2014/main" id="{C0BB7C56-2FEB-9E16-EE36-E3A9CF633482}"/>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0.978</a:t>
              </a:r>
            </a:p>
          </p:txBody>
        </p:sp>
        <p:sp>
          <p:nvSpPr>
            <p:cNvPr id="30" name="TextBox 29">
              <a:extLst>
                <a:ext uri="{FF2B5EF4-FFF2-40B4-BE49-F238E27FC236}">
                  <a16:creationId xmlns:a16="http://schemas.microsoft.com/office/drawing/2014/main" id="{51C7C805-0FA7-664D-A070-C0B3A78B1F67}"/>
                </a:ext>
              </a:extLst>
            </p:cNvPr>
            <p:cNvSpPr txBox="1"/>
            <p:nvPr/>
          </p:nvSpPr>
          <p:spPr>
            <a:xfrm>
              <a:off x="954951" y="2064066"/>
              <a:ext cx="1728000" cy="338554"/>
            </a:xfrm>
            <a:prstGeom prst="rect">
              <a:avLst/>
            </a:prstGeom>
            <a:solidFill>
              <a:schemeClr val="accent2">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ROC AUC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2A4907EF-CEF3-59CB-3AD9-A83C7D032472}"/>
                </a:ext>
              </a:extLst>
            </p:cNvPr>
            <p:cNvCxnSpPr/>
            <p:nvPr/>
          </p:nvCxnSpPr>
          <p:spPr>
            <a:xfrm>
              <a:off x="954376" y="2961357"/>
              <a:ext cx="1728000" cy="8037"/>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9" name="Group 38">
            <a:extLst>
              <a:ext uri="{FF2B5EF4-FFF2-40B4-BE49-F238E27FC236}">
                <a16:creationId xmlns:a16="http://schemas.microsoft.com/office/drawing/2014/main" id="{75E3E654-4917-679A-6291-11EC512019BA}"/>
              </a:ext>
            </a:extLst>
          </p:cNvPr>
          <p:cNvGrpSpPr/>
          <p:nvPr/>
        </p:nvGrpSpPr>
        <p:grpSpPr>
          <a:xfrm>
            <a:off x="6271370" y="4145333"/>
            <a:ext cx="1728575" cy="905328"/>
            <a:chOff x="954376" y="2064066"/>
            <a:chExt cx="1728575" cy="905328"/>
          </a:xfrm>
        </p:grpSpPr>
        <p:sp>
          <p:nvSpPr>
            <p:cNvPr id="40" name="TextBox 39">
              <a:extLst>
                <a:ext uri="{FF2B5EF4-FFF2-40B4-BE49-F238E27FC236}">
                  <a16:creationId xmlns:a16="http://schemas.microsoft.com/office/drawing/2014/main" id="{44ADD17C-CAE2-7459-6DC2-8DCD625AF2A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0.96</a:t>
              </a:r>
            </a:p>
          </p:txBody>
        </p:sp>
        <p:sp>
          <p:nvSpPr>
            <p:cNvPr id="41" name="TextBox 40">
              <a:extLst>
                <a:ext uri="{FF2B5EF4-FFF2-40B4-BE49-F238E27FC236}">
                  <a16:creationId xmlns:a16="http://schemas.microsoft.com/office/drawing/2014/main" id="{99766E53-54BF-6C7C-6D0A-771E18B4C2DA}"/>
                </a:ext>
              </a:extLst>
            </p:cNvPr>
            <p:cNvSpPr txBox="1"/>
            <p:nvPr/>
          </p:nvSpPr>
          <p:spPr>
            <a:xfrm>
              <a:off x="954951" y="2064066"/>
              <a:ext cx="1728000" cy="338554"/>
            </a:xfrm>
            <a:prstGeom prst="rect">
              <a:avLst/>
            </a:prstGeom>
            <a:solidFill>
              <a:schemeClr val="accent5">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Precision</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4627E996-4E13-8656-2315-CDDBDB7985B4}"/>
                </a:ext>
              </a:extLst>
            </p:cNvPr>
            <p:cNvCxnSpPr/>
            <p:nvPr/>
          </p:nvCxnSpPr>
          <p:spPr>
            <a:xfrm>
              <a:off x="954376" y="2961357"/>
              <a:ext cx="1728000" cy="8037"/>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88E460C-5FAA-BB33-003C-75C6306E43C2}"/>
              </a:ext>
            </a:extLst>
          </p:cNvPr>
          <p:cNvGrpSpPr/>
          <p:nvPr/>
        </p:nvGrpSpPr>
        <p:grpSpPr>
          <a:xfrm>
            <a:off x="8639754" y="5341062"/>
            <a:ext cx="1728575" cy="905328"/>
            <a:chOff x="954376" y="2064066"/>
            <a:chExt cx="1728575" cy="905328"/>
          </a:xfrm>
        </p:grpSpPr>
        <p:sp>
          <p:nvSpPr>
            <p:cNvPr id="44" name="TextBox 43">
              <a:extLst>
                <a:ext uri="{FF2B5EF4-FFF2-40B4-BE49-F238E27FC236}">
                  <a16:creationId xmlns:a16="http://schemas.microsoft.com/office/drawing/2014/main" id="{82D5C8B0-3B8A-DB5F-395B-D2575732AF1B}"/>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45" name="TextBox 44">
              <a:extLst>
                <a:ext uri="{FF2B5EF4-FFF2-40B4-BE49-F238E27FC236}">
                  <a16:creationId xmlns:a16="http://schemas.microsoft.com/office/drawing/2014/main" id="{7F137E16-0456-1952-66B9-FFFBE7771ECA}"/>
                </a:ext>
              </a:extLst>
            </p:cNvPr>
            <p:cNvSpPr txBox="1"/>
            <p:nvPr/>
          </p:nvSpPr>
          <p:spPr>
            <a:xfrm>
              <a:off x="954951" y="2064066"/>
              <a:ext cx="1728000" cy="338554"/>
            </a:xfrm>
            <a:prstGeom prst="rect">
              <a:avLst/>
            </a:prstGeom>
            <a:solidFill>
              <a:schemeClr val="bg2">
                <a:lumMod val="75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Recall</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477CB403-748D-A65A-27DB-57414012ECCD}"/>
                </a:ext>
              </a:extLst>
            </p:cNvPr>
            <p:cNvCxnSpPr/>
            <p:nvPr/>
          </p:nvCxnSpPr>
          <p:spPr>
            <a:xfrm>
              <a:off x="954376" y="2961357"/>
              <a:ext cx="1728000" cy="8037"/>
            </a:xfrm>
            <a:prstGeom prst="line">
              <a:avLst/>
            </a:prstGeom>
            <a:ln/>
          </p:spPr>
          <p:style>
            <a:lnRef idx="3">
              <a:schemeClr val="accent3"/>
            </a:lnRef>
            <a:fillRef idx="0">
              <a:schemeClr val="accent3"/>
            </a:fillRef>
            <a:effectRef idx="2">
              <a:schemeClr val="accent3"/>
            </a:effectRef>
            <a:fontRef idx="minor">
              <a:schemeClr val="tx1"/>
            </a:fontRef>
          </p:style>
        </p:cxnSp>
      </p:grpSp>
      <p:pic>
        <p:nvPicPr>
          <p:cNvPr id="4" name="Picture 3">
            <a:extLst>
              <a:ext uri="{FF2B5EF4-FFF2-40B4-BE49-F238E27FC236}">
                <a16:creationId xmlns:a16="http://schemas.microsoft.com/office/drawing/2014/main" id="{383056D7-9DF0-E6A0-2813-D672FC93F9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C86FA106-A758-A959-675D-561A418F7AEC}"/>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F73E5FBB-08F3-D684-1361-3DB91CE9880C}"/>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41</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3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AdaBoost</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chemeClr val="accent2">
                    <a:lumMod val="60000"/>
                    <a:lumOff val="40000"/>
                  </a:schemeClr>
                </a:solidFill>
                <a:latin typeface="Times New Roman" panose="02020603050405020304" pitchFamily="18" charset="0"/>
                <a:cs typeface="Times New Roman" panose="02020603050405020304" pitchFamily="18" charset="0"/>
              </a:rPr>
              <a:t>80.6%</a:t>
            </a:r>
            <a:endParaRPr lang="ko-KR" altLang="en-US" sz="36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C00000"/>
                </a:solidFill>
                <a:latin typeface="Times New Roman" panose="02020603050405020304" pitchFamily="18" charset="0"/>
                <a:cs typeface="Times New Roman" panose="02020603050405020304" pitchFamily="18" charset="0"/>
              </a:rPr>
              <a:t>79.8%</a:t>
            </a:r>
            <a:endParaRPr lang="ko-KR"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C26798-5274-0CC7-AD47-F3363DB8B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28" y="1234704"/>
            <a:ext cx="7278050" cy="4388592"/>
          </a:xfrm>
          <a:prstGeom prst="rect">
            <a:avLst/>
          </a:prstGeom>
        </p:spPr>
      </p:pic>
      <p:pic>
        <p:nvPicPr>
          <p:cNvPr id="6" name="Picture 5">
            <a:extLst>
              <a:ext uri="{FF2B5EF4-FFF2-40B4-BE49-F238E27FC236}">
                <a16:creationId xmlns:a16="http://schemas.microsoft.com/office/drawing/2014/main" id="{BC88C66A-783D-03FB-66DE-B551ADC106D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51160BBA-FF8B-C0AC-FF30-EBB750265DAC}"/>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C12E40C4-B976-3A7C-6E30-504AEB2D9268}"/>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42</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64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AdaBoost Evaluation</a:t>
            </a:r>
          </a:p>
        </p:txBody>
      </p:sp>
      <p:grpSp>
        <p:nvGrpSpPr>
          <p:cNvPr id="16" name="Group 15">
            <a:extLst>
              <a:ext uri="{FF2B5EF4-FFF2-40B4-BE49-F238E27FC236}">
                <a16:creationId xmlns:a16="http://schemas.microsoft.com/office/drawing/2014/main" id="{70F2E706-AF28-2F55-6168-42D935E1E788}"/>
              </a:ext>
            </a:extLst>
          </p:cNvPr>
          <p:cNvGrpSpPr/>
          <p:nvPr/>
        </p:nvGrpSpPr>
        <p:grpSpPr>
          <a:xfrm>
            <a:off x="1655936" y="4159462"/>
            <a:ext cx="1728575" cy="905328"/>
            <a:chOff x="954376" y="2064066"/>
            <a:chExt cx="1728575" cy="905328"/>
          </a:xfrm>
        </p:grpSpPr>
        <p:sp>
          <p:nvSpPr>
            <p:cNvPr id="17" name="TextBox 16">
              <a:extLst>
                <a:ext uri="{FF2B5EF4-FFF2-40B4-BE49-F238E27FC236}">
                  <a16:creationId xmlns:a16="http://schemas.microsoft.com/office/drawing/2014/main" id="{9B5FFFEB-6564-DFE1-0EE3-F7A12E00A5D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0.808</a:t>
              </a:r>
            </a:p>
          </p:txBody>
        </p:sp>
        <p:sp>
          <p:nvSpPr>
            <p:cNvPr id="19" name="TextBox 18">
              <a:extLst>
                <a:ext uri="{FF2B5EF4-FFF2-40B4-BE49-F238E27FC236}">
                  <a16:creationId xmlns:a16="http://schemas.microsoft.com/office/drawing/2014/main" id="{A11EA0CB-C3EC-B3B6-E7D2-547B98A240EA}"/>
                </a:ext>
              </a:extLst>
            </p:cNvPr>
            <p:cNvSpPr txBox="1"/>
            <p:nvPr/>
          </p:nvSpPr>
          <p:spPr>
            <a:xfrm>
              <a:off x="954951" y="2064066"/>
              <a:ext cx="1728000" cy="338554"/>
            </a:xfrm>
            <a:prstGeom prst="rect">
              <a:avLst/>
            </a:prstGeom>
            <a:solidFill>
              <a:srgbClr val="E098D6"/>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F1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DD2B7AB-0D65-18C3-35F3-AA93BAA8BDAD}"/>
                </a:ext>
              </a:extLst>
            </p:cNvPr>
            <p:cNvCxnSpPr/>
            <p:nvPr/>
          </p:nvCxnSpPr>
          <p:spPr>
            <a:xfrm>
              <a:off x="954376" y="2961357"/>
              <a:ext cx="1728000" cy="8037"/>
            </a:xfrm>
            <a:prstGeom prst="line">
              <a:avLst/>
            </a:prstGeom>
            <a:ln w="38100">
              <a:solidFill>
                <a:srgbClr val="E098D6"/>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F4FDB4F-1C82-24B1-C031-EE4D34160D91}"/>
              </a:ext>
            </a:extLst>
          </p:cNvPr>
          <p:cNvGrpSpPr/>
          <p:nvPr/>
        </p:nvGrpSpPr>
        <p:grpSpPr>
          <a:xfrm>
            <a:off x="3826026" y="5355191"/>
            <a:ext cx="1728575" cy="905328"/>
            <a:chOff x="954376" y="2064066"/>
            <a:chExt cx="1728575" cy="905328"/>
          </a:xfrm>
        </p:grpSpPr>
        <p:sp>
          <p:nvSpPr>
            <p:cNvPr id="23" name="TextBox 22">
              <a:extLst>
                <a:ext uri="{FF2B5EF4-FFF2-40B4-BE49-F238E27FC236}">
                  <a16:creationId xmlns:a16="http://schemas.microsoft.com/office/drawing/2014/main" id="{C0BB7C56-2FEB-9E16-EE36-E3A9CF633482}"/>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0.797</a:t>
              </a:r>
            </a:p>
          </p:txBody>
        </p:sp>
        <p:sp>
          <p:nvSpPr>
            <p:cNvPr id="30" name="TextBox 29">
              <a:extLst>
                <a:ext uri="{FF2B5EF4-FFF2-40B4-BE49-F238E27FC236}">
                  <a16:creationId xmlns:a16="http://schemas.microsoft.com/office/drawing/2014/main" id="{51C7C805-0FA7-664D-A070-C0B3A78B1F67}"/>
                </a:ext>
              </a:extLst>
            </p:cNvPr>
            <p:cNvSpPr txBox="1"/>
            <p:nvPr/>
          </p:nvSpPr>
          <p:spPr>
            <a:xfrm>
              <a:off x="954951" y="2064066"/>
              <a:ext cx="1728000" cy="338554"/>
            </a:xfrm>
            <a:prstGeom prst="rect">
              <a:avLst/>
            </a:prstGeom>
            <a:solidFill>
              <a:schemeClr val="accent2">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ROC AUC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2A4907EF-CEF3-59CB-3AD9-A83C7D032472}"/>
                </a:ext>
              </a:extLst>
            </p:cNvPr>
            <p:cNvCxnSpPr/>
            <p:nvPr/>
          </p:nvCxnSpPr>
          <p:spPr>
            <a:xfrm>
              <a:off x="954376" y="2961357"/>
              <a:ext cx="1728000" cy="8037"/>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9" name="Group 38">
            <a:extLst>
              <a:ext uri="{FF2B5EF4-FFF2-40B4-BE49-F238E27FC236}">
                <a16:creationId xmlns:a16="http://schemas.microsoft.com/office/drawing/2014/main" id="{75E3E654-4917-679A-6291-11EC512019BA}"/>
              </a:ext>
            </a:extLst>
          </p:cNvPr>
          <p:cNvGrpSpPr/>
          <p:nvPr/>
        </p:nvGrpSpPr>
        <p:grpSpPr>
          <a:xfrm>
            <a:off x="6271370" y="4145333"/>
            <a:ext cx="1728575" cy="905328"/>
            <a:chOff x="954376" y="2064066"/>
            <a:chExt cx="1728575" cy="905328"/>
          </a:xfrm>
        </p:grpSpPr>
        <p:sp>
          <p:nvSpPr>
            <p:cNvPr id="40" name="TextBox 39">
              <a:extLst>
                <a:ext uri="{FF2B5EF4-FFF2-40B4-BE49-F238E27FC236}">
                  <a16:creationId xmlns:a16="http://schemas.microsoft.com/office/drawing/2014/main" id="{44ADD17C-CAE2-7459-6DC2-8DCD625AF2A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0.779</a:t>
              </a:r>
            </a:p>
          </p:txBody>
        </p:sp>
        <p:sp>
          <p:nvSpPr>
            <p:cNvPr id="41" name="TextBox 40">
              <a:extLst>
                <a:ext uri="{FF2B5EF4-FFF2-40B4-BE49-F238E27FC236}">
                  <a16:creationId xmlns:a16="http://schemas.microsoft.com/office/drawing/2014/main" id="{99766E53-54BF-6C7C-6D0A-771E18B4C2DA}"/>
                </a:ext>
              </a:extLst>
            </p:cNvPr>
            <p:cNvSpPr txBox="1"/>
            <p:nvPr/>
          </p:nvSpPr>
          <p:spPr>
            <a:xfrm>
              <a:off x="954951" y="2064066"/>
              <a:ext cx="1728000" cy="338554"/>
            </a:xfrm>
            <a:prstGeom prst="rect">
              <a:avLst/>
            </a:prstGeom>
            <a:solidFill>
              <a:schemeClr val="accent5">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Precision</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4627E996-4E13-8656-2315-CDDBDB7985B4}"/>
                </a:ext>
              </a:extLst>
            </p:cNvPr>
            <p:cNvCxnSpPr/>
            <p:nvPr/>
          </p:nvCxnSpPr>
          <p:spPr>
            <a:xfrm>
              <a:off x="954376" y="2961357"/>
              <a:ext cx="1728000" cy="8037"/>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88E460C-5FAA-BB33-003C-75C6306E43C2}"/>
              </a:ext>
            </a:extLst>
          </p:cNvPr>
          <p:cNvGrpSpPr/>
          <p:nvPr/>
        </p:nvGrpSpPr>
        <p:grpSpPr>
          <a:xfrm>
            <a:off x="8639754" y="5341062"/>
            <a:ext cx="1728575" cy="905328"/>
            <a:chOff x="954376" y="2064066"/>
            <a:chExt cx="1728575" cy="905328"/>
          </a:xfrm>
        </p:grpSpPr>
        <p:sp>
          <p:nvSpPr>
            <p:cNvPr id="44" name="TextBox 43">
              <a:extLst>
                <a:ext uri="{FF2B5EF4-FFF2-40B4-BE49-F238E27FC236}">
                  <a16:creationId xmlns:a16="http://schemas.microsoft.com/office/drawing/2014/main" id="{82D5C8B0-3B8A-DB5F-395B-D2575732AF1B}"/>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0.839</a:t>
              </a:r>
            </a:p>
          </p:txBody>
        </p:sp>
        <p:sp>
          <p:nvSpPr>
            <p:cNvPr id="45" name="TextBox 44">
              <a:extLst>
                <a:ext uri="{FF2B5EF4-FFF2-40B4-BE49-F238E27FC236}">
                  <a16:creationId xmlns:a16="http://schemas.microsoft.com/office/drawing/2014/main" id="{7F137E16-0456-1952-66B9-FFFBE7771ECA}"/>
                </a:ext>
              </a:extLst>
            </p:cNvPr>
            <p:cNvSpPr txBox="1"/>
            <p:nvPr/>
          </p:nvSpPr>
          <p:spPr>
            <a:xfrm>
              <a:off x="954951" y="2064066"/>
              <a:ext cx="1728000" cy="338554"/>
            </a:xfrm>
            <a:prstGeom prst="rect">
              <a:avLst/>
            </a:prstGeom>
            <a:solidFill>
              <a:schemeClr val="bg2">
                <a:lumMod val="75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Recall</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477CB403-748D-A65A-27DB-57414012ECCD}"/>
                </a:ext>
              </a:extLst>
            </p:cNvPr>
            <p:cNvCxnSpPr/>
            <p:nvPr/>
          </p:nvCxnSpPr>
          <p:spPr>
            <a:xfrm>
              <a:off x="954376" y="2961357"/>
              <a:ext cx="1728000" cy="8037"/>
            </a:xfrm>
            <a:prstGeom prst="line">
              <a:avLst/>
            </a:prstGeom>
            <a:ln/>
          </p:spPr>
          <p:style>
            <a:lnRef idx="3">
              <a:schemeClr val="accent3"/>
            </a:lnRef>
            <a:fillRef idx="0">
              <a:schemeClr val="accent3"/>
            </a:fillRef>
            <a:effectRef idx="2">
              <a:schemeClr val="accent3"/>
            </a:effectRef>
            <a:fontRef idx="minor">
              <a:schemeClr val="tx1"/>
            </a:fontRef>
          </p:style>
        </p:cxnSp>
      </p:grpSp>
      <p:pic>
        <p:nvPicPr>
          <p:cNvPr id="4" name="Picture 3">
            <a:extLst>
              <a:ext uri="{FF2B5EF4-FFF2-40B4-BE49-F238E27FC236}">
                <a16:creationId xmlns:a16="http://schemas.microsoft.com/office/drawing/2014/main" id="{1DFDE81C-0AA4-FDFA-BF7C-05B23D3AA44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190861" y="866374"/>
            <a:ext cx="4625786" cy="2912247"/>
          </a:xfrm>
          <a:prstGeom prst="rect">
            <a:avLst/>
          </a:prstGeom>
        </p:spPr>
      </p:pic>
      <p:pic>
        <p:nvPicPr>
          <p:cNvPr id="7" name="Picture 6">
            <a:extLst>
              <a:ext uri="{FF2B5EF4-FFF2-40B4-BE49-F238E27FC236}">
                <a16:creationId xmlns:a16="http://schemas.microsoft.com/office/drawing/2014/main" id="{8938B28B-3BC9-13BB-875C-777D4D7AB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64" y="784943"/>
            <a:ext cx="3071262" cy="3105642"/>
          </a:xfrm>
          <a:prstGeom prst="rect">
            <a:avLst/>
          </a:prstGeom>
        </p:spPr>
      </p:pic>
      <p:pic>
        <p:nvPicPr>
          <p:cNvPr id="5" name="Picture 4">
            <a:extLst>
              <a:ext uri="{FF2B5EF4-FFF2-40B4-BE49-F238E27FC236}">
                <a16:creationId xmlns:a16="http://schemas.microsoft.com/office/drawing/2014/main" id="{9BBC772D-6FED-191E-1378-A0A9F989FAC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F149608F-61AC-1957-BAC5-6263935E0147}"/>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6CB94142-A4C4-4ECE-7518-A4E3C1B0FA31}"/>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43</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21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Voting</a:t>
            </a:r>
          </a:p>
        </p:txBody>
      </p:sp>
      <p:sp>
        <p:nvSpPr>
          <p:cNvPr id="5" name="TextBox 4">
            <a:extLst>
              <a:ext uri="{FF2B5EF4-FFF2-40B4-BE49-F238E27FC236}">
                <a16:creationId xmlns:a16="http://schemas.microsoft.com/office/drawing/2014/main" id="{43B9C39E-CA94-4500-9C25-2742C22B46FD}"/>
              </a:ext>
            </a:extLst>
          </p:cNvPr>
          <p:cNvSpPr txBox="1"/>
          <p:nvPr/>
        </p:nvSpPr>
        <p:spPr>
          <a:xfrm>
            <a:off x="8884722" y="2039022"/>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Training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AE03A7-9B95-42FB-A5A6-63BE19A6A9AE}"/>
              </a:ext>
            </a:extLst>
          </p:cNvPr>
          <p:cNvSpPr txBox="1"/>
          <p:nvPr/>
        </p:nvSpPr>
        <p:spPr>
          <a:xfrm>
            <a:off x="7416596" y="1946688"/>
            <a:ext cx="1611085" cy="646331"/>
          </a:xfrm>
          <a:prstGeom prst="rect">
            <a:avLst/>
          </a:prstGeom>
          <a:noFill/>
        </p:spPr>
        <p:txBody>
          <a:bodyPr wrap="square" rtlCol="0" anchor="ctr">
            <a:spAutoFit/>
          </a:bodyPr>
          <a:lstStyle/>
          <a:p>
            <a:pPr algn="ctr"/>
            <a:r>
              <a:rPr lang="en-US" altLang="ko-KR" sz="3600" b="1" dirty="0">
                <a:solidFill>
                  <a:srgbClr val="C94BB7"/>
                </a:solidFill>
                <a:latin typeface="Times New Roman" panose="02020603050405020304" pitchFamily="18" charset="0"/>
                <a:cs typeface="Times New Roman" panose="02020603050405020304" pitchFamily="18" charset="0"/>
              </a:rPr>
              <a:t>100%</a:t>
            </a:r>
            <a:endParaRPr lang="ko-KR" altLang="en-US" sz="3600" b="1" dirty="0">
              <a:solidFill>
                <a:srgbClr val="C94BB7"/>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84310-6EEA-427B-9188-9B99A985049B}"/>
              </a:ext>
            </a:extLst>
          </p:cNvPr>
          <p:cNvSpPr txBox="1"/>
          <p:nvPr/>
        </p:nvSpPr>
        <p:spPr>
          <a:xfrm>
            <a:off x="8884722" y="4405295"/>
            <a:ext cx="3906247"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Model Testing Score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1643A-DBB8-4C3E-A3C4-58CF6B18234E}"/>
              </a:ext>
            </a:extLst>
          </p:cNvPr>
          <p:cNvSpPr txBox="1"/>
          <p:nvPr/>
        </p:nvSpPr>
        <p:spPr>
          <a:xfrm>
            <a:off x="7278050" y="4312961"/>
            <a:ext cx="1888176" cy="646331"/>
          </a:xfrm>
          <a:prstGeom prst="rect">
            <a:avLst/>
          </a:prstGeom>
          <a:noFill/>
        </p:spPr>
        <p:txBody>
          <a:bodyPr wrap="square" rtlCol="0" anchor="ctr">
            <a:spAutoFit/>
          </a:bodyPr>
          <a:lstStyle/>
          <a:p>
            <a:pPr algn="ctr"/>
            <a:r>
              <a:rPr lang="en-US" altLang="ko-KR" sz="3600" b="1" dirty="0">
                <a:solidFill>
                  <a:srgbClr val="00B0F0"/>
                </a:solidFill>
                <a:latin typeface="Times New Roman" panose="02020603050405020304" pitchFamily="18" charset="0"/>
                <a:cs typeface="Times New Roman" panose="02020603050405020304" pitchFamily="18" charset="0"/>
              </a:rPr>
              <a:t>97.8%</a:t>
            </a:r>
            <a:endParaRPr lang="ko-KR" altLang="en-US" sz="3600" b="1"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B0375C-1D8B-A933-6DA9-393256CF4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0" y="1293675"/>
            <a:ext cx="7304516" cy="4404550"/>
          </a:xfrm>
          <a:prstGeom prst="rect">
            <a:avLst/>
          </a:prstGeom>
        </p:spPr>
      </p:pic>
      <p:pic>
        <p:nvPicPr>
          <p:cNvPr id="6" name="Picture 5">
            <a:extLst>
              <a:ext uri="{FF2B5EF4-FFF2-40B4-BE49-F238E27FC236}">
                <a16:creationId xmlns:a16="http://schemas.microsoft.com/office/drawing/2014/main" id="{50E66E76-C219-1E81-5B7A-243A7447089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8" name="Straight Connector 7">
            <a:extLst>
              <a:ext uri="{FF2B5EF4-FFF2-40B4-BE49-F238E27FC236}">
                <a16:creationId xmlns:a16="http://schemas.microsoft.com/office/drawing/2014/main" id="{ACC1317F-CB04-2E12-D0F9-3CE42C521F12}"/>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A4E3C169-CD36-0E41-3D6B-F44AD8997380}"/>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44</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781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053" y="172660"/>
            <a:ext cx="11573197" cy="724247"/>
          </a:xfrm>
        </p:spPr>
        <p:txBody>
          <a:bodyPr>
            <a:normAutofit/>
          </a:bodyPr>
          <a:lstStyle/>
          <a:p>
            <a:r>
              <a:rPr lang="en-US" sz="4000" b="1" dirty="0">
                <a:solidFill>
                  <a:srgbClr val="0037A4"/>
                </a:solidFill>
                <a:latin typeface="Times New Roman" panose="02020603050405020304" pitchFamily="18" charset="0"/>
                <a:cs typeface="Times New Roman" panose="02020603050405020304" pitchFamily="18" charset="0"/>
              </a:rPr>
              <a:t>Voting Evaluation</a:t>
            </a:r>
          </a:p>
        </p:txBody>
      </p:sp>
      <p:grpSp>
        <p:nvGrpSpPr>
          <p:cNvPr id="16" name="Group 15">
            <a:extLst>
              <a:ext uri="{FF2B5EF4-FFF2-40B4-BE49-F238E27FC236}">
                <a16:creationId xmlns:a16="http://schemas.microsoft.com/office/drawing/2014/main" id="{70F2E706-AF28-2F55-6168-42D935E1E788}"/>
              </a:ext>
            </a:extLst>
          </p:cNvPr>
          <p:cNvGrpSpPr/>
          <p:nvPr/>
        </p:nvGrpSpPr>
        <p:grpSpPr>
          <a:xfrm>
            <a:off x="1655936" y="4159462"/>
            <a:ext cx="1728575" cy="905328"/>
            <a:chOff x="954376" y="2064066"/>
            <a:chExt cx="1728575" cy="905328"/>
          </a:xfrm>
        </p:grpSpPr>
        <p:sp>
          <p:nvSpPr>
            <p:cNvPr id="17" name="TextBox 16">
              <a:extLst>
                <a:ext uri="{FF2B5EF4-FFF2-40B4-BE49-F238E27FC236}">
                  <a16:creationId xmlns:a16="http://schemas.microsoft.com/office/drawing/2014/main" id="{9B5FFFEB-6564-DFE1-0EE3-F7A12E00A5D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0.973</a:t>
              </a:r>
            </a:p>
          </p:txBody>
        </p:sp>
        <p:sp>
          <p:nvSpPr>
            <p:cNvPr id="19" name="TextBox 18">
              <a:extLst>
                <a:ext uri="{FF2B5EF4-FFF2-40B4-BE49-F238E27FC236}">
                  <a16:creationId xmlns:a16="http://schemas.microsoft.com/office/drawing/2014/main" id="{A11EA0CB-C3EC-B3B6-E7D2-547B98A240EA}"/>
                </a:ext>
              </a:extLst>
            </p:cNvPr>
            <p:cNvSpPr txBox="1"/>
            <p:nvPr/>
          </p:nvSpPr>
          <p:spPr>
            <a:xfrm>
              <a:off x="954951" y="2064066"/>
              <a:ext cx="1728000" cy="338554"/>
            </a:xfrm>
            <a:prstGeom prst="rect">
              <a:avLst/>
            </a:prstGeom>
            <a:solidFill>
              <a:srgbClr val="E098D6"/>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F1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8DD2B7AB-0D65-18C3-35F3-AA93BAA8BDAD}"/>
                </a:ext>
              </a:extLst>
            </p:cNvPr>
            <p:cNvCxnSpPr/>
            <p:nvPr/>
          </p:nvCxnSpPr>
          <p:spPr>
            <a:xfrm>
              <a:off x="954376" y="2961357"/>
              <a:ext cx="1728000" cy="8037"/>
            </a:xfrm>
            <a:prstGeom prst="line">
              <a:avLst/>
            </a:prstGeom>
            <a:ln w="38100">
              <a:solidFill>
                <a:srgbClr val="E098D6"/>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F4FDB4F-1C82-24B1-C031-EE4D34160D91}"/>
              </a:ext>
            </a:extLst>
          </p:cNvPr>
          <p:cNvGrpSpPr/>
          <p:nvPr/>
        </p:nvGrpSpPr>
        <p:grpSpPr>
          <a:xfrm>
            <a:off x="3826026" y="5355191"/>
            <a:ext cx="1728575" cy="905328"/>
            <a:chOff x="954376" y="2064066"/>
            <a:chExt cx="1728575" cy="905328"/>
          </a:xfrm>
        </p:grpSpPr>
        <p:sp>
          <p:nvSpPr>
            <p:cNvPr id="23" name="TextBox 22">
              <a:extLst>
                <a:ext uri="{FF2B5EF4-FFF2-40B4-BE49-F238E27FC236}">
                  <a16:creationId xmlns:a16="http://schemas.microsoft.com/office/drawing/2014/main" id="{C0BB7C56-2FEB-9E16-EE36-E3A9CF633482}"/>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0.972</a:t>
              </a:r>
            </a:p>
          </p:txBody>
        </p:sp>
        <p:sp>
          <p:nvSpPr>
            <p:cNvPr id="30" name="TextBox 29">
              <a:extLst>
                <a:ext uri="{FF2B5EF4-FFF2-40B4-BE49-F238E27FC236}">
                  <a16:creationId xmlns:a16="http://schemas.microsoft.com/office/drawing/2014/main" id="{51C7C805-0FA7-664D-A070-C0B3A78B1F67}"/>
                </a:ext>
              </a:extLst>
            </p:cNvPr>
            <p:cNvSpPr txBox="1"/>
            <p:nvPr/>
          </p:nvSpPr>
          <p:spPr>
            <a:xfrm>
              <a:off x="954951" y="2064066"/>
              <a:ext cx="1728000" cy="338554"/>
            </a:xfrm>
            <a:prstGeom prst="rect">
              <a:avLst/>
            </a:prstGeom>
            <a:solidFill>
              <a:schemeClr val="accent2">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ROC AUC Score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2A4907EF-CEF3-59CB-3AD9-A83C7D032472}"/>
                </a:ext>
              </a:extLst>
            </p:cNvPr>
            <p:cNvCxnSpPr/>
            <p:nvPr/>
          </p:nvCxnSpPr>
          <p:spPr>
            <a:xfrm>
              <a:off x="954376" y="2961357"/>
              <a:ext cx="1728000" cy="8037"/>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9" name="Group 38">
            <a:extLst>
              <a:ext uri="{FF2B5EF4-FFF2-40B4-BE49-F238E27FC236}">
                <a16:creationId xmlns:a16="http://schemas.microsoft.com/office/drawing/2014/main" id="{75E3E654-4917-679A-6291-11EC512019BA}"/>
              </a:ext>
            </a:extLst>
          </p:cNvPr>
          <p:cNvGrpSpPr/>
          <p:nvPr/>
        </p:nvGrpSpPr>
        <p:grpSpPr>
          <a:xfrm>
            <a:off x="6271370" y="4145333"/>
            <a:ext cx="1728575" cy="905328"/>
            <a:chOff x="954376" y="2064066"/>
            <a:chExt cx="1728575" cy="905328"/>
          </a:xfrm>
        </p:grpSpPr>
        <p:sp>
          <p:nvSpPr>
            <p:cNvPr id="40" name="TextBox 39">
              <a:extLst>
                <a:ext uri="{FF2B5EF4-FFF2-40B4-BE49-F238E27FC236}">
                  <a16:creationId xmlns:a16="http://schemas.microsoft.com/office/drawing/2014/main" id="{44ADD17C-CAE2-7459-6DC2-8DCD625AF2AD}"/>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0.948</a:t>
              </a:r>
            </a:p>
          </p:txBody>
        </p:sp>
        <p:sp>
          <p:nvSpPr>
            <p:cNvPr id="41" name="TextBox 40">
              <a:extLst>
                <a:ext uri="{FF2B5EF4-FFF2-40B4-BE49-F238E27FC236}">
                  <a16:creationId xmlns:a16="http://schemas.microsoft.com/office/drawing/2014/main" id="{99766E53-54BF-6C7C-6D0A-771E18B4C2DA}"/>
                </a:ext>
              </a:extLst>
            </p:cNvPr>
            <p:cNvSpPr txBox="1"/>
            <p:nvPr/>
          </p:nvSpPr>
          <p:spPr>
            <a:xfrm>
              <a:off x="954951" y="2064066"/>
              <a:ext cx="1728000" cy="338554"/>
            </a:xfrm>
            <a:prstGeom prst="rect">
              <a:avLst/>
            </a:prstGeom>
            <a:solidFill>
              <a:schemeClr val="accent5">
                <a:lumMod val="60000"/>
                <a:lumOff val="40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Precision</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4627E996-4E13-8656-2315-CDDBDB7985B4}"/>
                </a:ext>
              </a:extLst>
            </p:cNvPr>
            <p:cNvCxnSpPr/>
            <p:nvPr/>
          </p:nvCxnSpPr>
          <p:spPr>
            <a:xfrm>
              <a:off x="954376" y="2961357"/>
              <a:ext cx="1728000" cy="8037"/>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688E460C-5FAA-BB33-003C-75C6306E43C2}"/>
              </a:ext>
            </a:extLst>
          </p:cNvPr>
          <p:cNvGrpSpPr/>
          <p:nvPr/>
        </p:nvGrpSpPr>
        <p:grpSpPr>
          <a:xfrm>
            <a:off x="8639754" y="5341062"/>
            <a:ext cx="1728575" cy="905328"/>
            <a:chOff x="954376" y="2064066"/>
            <a:chExt cx="1728575" cy="905328"/>
          </a:xfrm>
        </p:grpSpPr>
        <p:sp>
          <p:nvSpPr>
            <p:cNvPr id="44" name="TextBox 43">
              <a:extLst>
                <a:ext uri="{FF2B5EF4-FFF2-40B4-BE49-F238E27FC236}">
                  <a16:creationId xmlns:a16="http://schemas.microsoft.com/office/drawing/2014/main" id="{82D5C8B0-3B8A-DB5F-395B-D2575732AF1B}"/>
                </a:ext>
              </a:extLst>
            </p:cNvPr>
            <p:cNvSpPr txBox="1"/>
            <p:nvPr/>
          </p:nvSpPr>
          <p:spPr>
            <a:xfrm>
              <a:off x="954951" y="2502601"/>
              <a:ext cx="172800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45" name="TextBox 44">
              <a:extLst>
                <a:ext uri="{FF2B5EF4-FFF2-40B4-BE49-F238E27FC236}">
                  <a16:creationId xmlns:a16="http://schemas.microsoft.com/office/drawing/2014/main" id="{7F137E16-0456-1952-66B9-FFFBE7771ECA}"/>
                </a:ext>
              </a:extLst>
            </p:cNvPr>
            <p:cNvSpPr txBox="1"/>
            <p:nvPr/>
          </p:nvSpPr>
          <p:spPr>
            <a:xfrm>
              <a:off x="954951" y="2064066"/>
              <a:ext cx="1728000" cy="338554"/>
            </a:xfrm>
            <a:prstGeom prst="rect">
              <a:avLst/>
            </a:prstGeom>
            <a:solidFill>
              <a:schemeClr val="bg2">
                <a:lumMod val="75000"/>
              </a:schemeClr>
            </a:solid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Recall</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477CB403-748D-A65A-27DB-57414012ECCD}"/>
                </a:ext>
              </a:extLst>
            </p:cNvPr>
            <p:cNvCxnSpPr/>
            <p:nvPr/>
          </p:nvCxnSpPr>
          <p:spPr>
            <a:xfrm>
              <a:off x="954376" y="2961357"/>
              <a:ext cx="1728000" cy="8037"/>
            </a:xfrm>
            <a:prstGeom prst="line">
              <a:avLst/>
            </a:prstGeom>
            <a:ln/>
          </p:spPr>
          <p:style>
            <a:lnRef idx="3">
              <a:schemeClr val="accent3"/>
            </a:lnRef>
            <a:fillRef idx="0">
              <a:schemeClr val="accent3"/>
            </a:fillRef>
            <a:effectRef idx="2">
              <a:schemeClr val="accent3"/>
            </a:effectRef>
            <a:fontRef idx="minor">
              <a:schemeClr val="tx1"/>
            </a:fontRef>
          </p:style>
        </p:cxnSp>
      </p:grpSp>
      <p:pic>
        <p:nvPicPr>
          <p:cNvPr id="4" name="Picture 3">
            <a:extLst>
              <a:ext uri="{FF2B5EF4-FFF2-40B4-BE49-F238E27FC236}">
                <a16:creationId xmlns:a16="http://schemas.microsoft.com/office/drawing/2014/main" id="{892C89A1-C340-DA9F-2320-4413D7D8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30" y="847919"/>
            <a:ext cx="3028196" cy="3062094"/>
          </a:xfrm>
          <a:prstGeom prst="rect">
            <a:avLst/>
          </a:prstGeom>
        </p:spPr>
      </p:pic>
      <p:pic>
        <p:nvPicPr>
          <p:cNvPr id="7" name="Picture 6">
            <a:extLst>
              <a:ext uri="{FF2B5EF4-FFF2-40B4-BE49-F238E27FC236}">
                <a16:creationId xmlns:a16="http://schemas.microsoft.com/office/drawing/2014/main" id="{20442E2D-6DCA-3FD4-F93D-CBC97C7AF5D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73491" y="847919"/>
            <a:ext cx="4863801" cy="3062094"/>
          </a:xfrm>
          <a:prstGeom prst="rect">
            <a:avLst/>
          </a:prstGeom>
        </p:spPr>
      </p:pic>
      <p:pic>
        <p:nvPicPr>
          <p:cNvPr id="5" name="Picture 4">
            <a:extLst>
              <a:ext uri="{FF2B5EF4-FFF2-40B4-BE49-F238E27FC236}">
                <a16:creationId xmlns:a16="http://schemas.microsoft.com/office/drawing/2014/main" id="{596F5820-00AC-9D39-2512-C58BEBD45B8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6" name="Straight Connector 5">
            <a:extLst>
              <a:ext uri="{FF2B5EF4-FFF2-40B4-BE49-F238E27FC236}">
                <a16:creationId xmlns:a16="http://schemas.microsoft.com/office/drawing/2014/main" id="{82F4B8C5-52C2-906E-1800-7632E771D107}"/>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DABAB671-989E-29BB-B628-DDA5EA1238A3}"/>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45</a:t>
            </a:r>
          </a:p>
        </p:txBody>
      </p:sp>
    </p:spTree>
    <p:extLst>
      <p:ext uri="{BB962C8B-B14F-4D97-AF65-F5344CB8AC3E}">
        <p14:creationId xmlns:p14="http://schemas.microsoft.com/office/powerpoint/2010/main" val="389872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831272" y="2984350"/>
            <a:ext cx="6004951"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Business Solution</a:t>
            </a:r>
          </a:p>
        </p:txBody>
      </p:sp>
      <p:pic>
        <p:nvPicPr>
          <p:cNvPr id="4" name="Picture 3">
            <a:extLst>
              <a:ext uri="{FF2B5EF4-FFF2-40B4-BE49-F238E27FC236}">
                <a16:creationId xmlns:a16="http://schemas.microsoft.com/office/drawing/2014/main" id="{9A72D0FB-CEAB-9ED8-F230-2D58E475702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5" name="Straight Connector 4">
            <a:extLst>
              <a:ext uri="{FF2B5EF4-FFF2-40B4-BE49-F238E27FC236}">
                <a16:creationId xmlns:a16="http://schemas.microsoft.com/office/drawing/2014/main" id="{BCC26C8D-8603-D00C-2ABA-AF768DEB0DC3}"/>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F8B47888-635B-BB69-3C6A-DF28A0BE2F80}"/>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47</a:t>
            </a:r>
          </a:p>
        </p:txBody>
      </p:sp>
    </p:spTree>
    <p:extLst>
      <p:ext uri="{BB962C8B-B14F-4D97-AF65-F5344CB8AC3E}">
        <p14:creationId xmlns:p14="http://schemas.microsoft.com/office/powerpoint/2010/main" val="65009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37A4"/>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F49638C-8E18-9DFF-F4E8-B4D65FE63F05}"/>
              </a:ext>
            </a:extLst>
          </p:cNvPr>
          <p:cNvGrpSpPr/>
          <p:nvPr/>
        </p:nvGrpSpPr>
        <p:grpSpPr>
          <a:xfrm>
            <a:off x="9203711" y="1682415"/>
            <a:ext cx="2038107" cy="2893439"/>
            <a:chOff x="9006365" y="1723614"/>
            <a:chExt cx="1868586" cy="2652775"/>
          </a:xfrm>
        </p:grpSpPr>
        <p:sp>
          <p:nvSpPr>
            <p:cNvPr id="7" name="Freeform: Shape 6">
              <a:extLst>
                <a:ext uri="{FF2B5EF4-FFF2-40B4-BE49-F238E27FC236}">
                  <a16:creationId xmlns:a16="http://schemas.microsoft.com/office/drawing/2014/main" id="{66ED01A9-FFF8-63DF-BF92-18850585062E}"/>
                </a:ext>
              </a:extLst>
            </p:cNvPr>
            <p:cNvSpPr/>
            <p:nvPr/>
          </p:nvSpPr>
          <p:spPr>
            <a:xfrm>
              <a:off x="9656825" y="1723614"/>
              <a:ext cx="1052313" cy="1328427"/>
            </a:xfrm>
            <a:custGeom>
              <a:avLst/>
              <a:gdLst>
                <a:gd name="connsiteX0" fmla="*/ 1291687 w 1362409"/>
                <a:gd name="connsiteY0" fmla="*/ 708119 h 1719888"/>
                <a:gd name="connsiteX1" fmla="*/ 1337534 w 1362409"/>
                <a:gd name="connsiteY1" fmla="*/ 514033 h 1719888"/>
                <a:gd name="connsiteX2" fmla="*/ 1359693 w 1362409"/>
                <a:gd name="connsiteY2" fmla="*/ 360063 h 1719888"/>
                <a:gd name="connsiteX3" fmla="*/ 1290540 w 1362409"/>
                <a:gd name="connsiteY3" fmla="*/ 206857 h 1719888"/>
                <a:gd name="connsiteX4" fmla="*/ 1237434 w 1362409"/>
                <a:gd name="connsiteY4" fmla="*/ 146110 h 1719888"/>
                <a:gd name="connsiteX5" fmla="*/ 1217949 w 1362409"/>
                <a:gd name="connsiteY5" fmla="*/ 141525 h 1719888"/>
                <a:gd name="connsiteX6" fmla="*/ 1217185 w 1362409"/>
                <a:gd name="connsiteY6" fmla="*/ 158718 h 1719888"/>
                <a:gd name="connsiteX7" fmla="*/ 1221006 w 1362409"/>
                <a:gd name="connsiteY7" fmla="*/ 177057 h 1719888"/>
                <a:gd name="connsiteX8" fmla="*/ 1154527 w 1362409"/>
                <a:gd name="connsiteY8" fmla="*/ 201890 h 1719888"/>
                <a:gd name="connsiteX9" fmla="*/ 1086521 w 1362409"/>
                <a:gd name="connsiteY9" fmla="*/ 181641 h 1719888"/>
                <a:gd name="connsiteX10" fmla="*/ 916122 w 1362409"/>
                <a:gd name="connsiteY10" fmla="*/ 71608 h 1719888"/>
                <a:gd name="connsiteX11" fmla="*/ 803796 w 1362409"/>
                <a:gd name="connsiteY11" fmla="*/ 30346 h 1719888"/>
                <a:gd name="connsiteX12" fmla="*/ 662817 w 1362409"/>
                <a:gd name="connsiteY12" fmla="*/ 2837 h 1719888"/>
                <a:gd name="connsiteX13" fmla="*/ 468348 w 1362409"/>
                <a:gd name="connsiteY13" fmla="*/ 2455 h 1719888"/>
                <a:gd name="connsiteX14" fmla="*/ 419827 w 1362409"/>
                <a:gd name="connsiteY14" fmla="*/ 11243 h 1719888"/>
                <a:gd name="connsiteX15" fmla="*/ 412568 w 1362409"/>
                <a:gd name="connsiteY15" fmla="*/ 16591 h 1719888"/>
                <a:gd name="connsiteX16" fmla="*/ 418298 w 1362409"/>
                <a:gd name="connsiteY16" fmla="*/ 24997 h 1719888"/>
                <a:gd name="connsiteX17" fmla="*/ 451156 w 1362409"/>
                <a:gd name="connsiteY17" fmla="*/ 33020 h 1719888"/>
                <a:gd name="connsiteX18" fmla="*/ 523747 w 1362409"/>
                <a:gd name="connsiteY18" fmla="*/ 36077 h 1719888"/>
                <a:gd name="connsiteX19" fmla="*/ 549345 w 1362409"/>
                <a:gd name="connsiteY19" fmla="*/ 47156 h 1719888"/>
                <a:gd name="connsiteX20" fmla="*/ 528332 w 1362409"/>
                <a:gd name="connsiteY20" fmla="*/ 58618 h 1719888"/>
                <a:gd name="connsiteX21" fmla="*/ 516488 w 1362409"/>
                <a:gd name="connsiteY21" fmla="*/ 63585 h 1719888"/>
                <a:gd name="connsiteX22" fmla="*/ 297186 w 1362409"/>
                <a:gd name="connsiteY22" fmla="*/ 85362 h 1719888"/>
                <a:gd name="connsiteX23" fmla="*/ 134810 w 1362409"/>
                <a:gd name="connsiteY23" fmla="*/ 126243 h 1719888"/>
                <a:gd name="connsiteX24" fmla="*/ 12551 w 1362409"/>
                <a:gd name="connsiteY24" fmla="*/ 195777 h 1719888"/>
                <a:gd name="connsiteX25" fmla="*/ 707 w 1362409"/>
                <a:gd name="connsiteY25" fmla="*/ 213352 h 1719888"/>
                <a:gd name="connsiteX26" fmla="*/ 21339 w 1362409"/>
                <a:gd name="connsiteY26" fmla="*/ 216791 h 1719888"/>
                <a:gd name="connsiteX27" fmla="*/ 28980 w 1362409"/>
                <a:gd name="connsiteY27" fmla="*/ 215645 h 1719888"/>
                <a:gd name="connsiteX28" fmla="*/ 105392 w 1362409"/>
                <a:gd name="connsiteY28" fmla="*/ 189664 h 1719888"/>
                <a:gd name="connsiteX29" fmla="*/ 160026 w 1362409"/>
                <a:gd name="connsiteY29" fmla="*/ 177439 h 1719888"/>
                <a:gd name="connsiteX30" fmla="*/ 174544 w 1362409"/>
                <a:gd name="connsiteY30" fmla="*/ 183169 h 1719888"/>
                <a:gd name="connsiteX31" fmla="*/ 165757 w 1362409"/>
                <a:gd name="connsiteY31" fmla="*/ 195395 h 1719888"/>
                <a:gd name="connsiteX32" fmla="*/ 146272 w 1362409"/>
                <a:gd name="connsiteY32" fmla="*/ 206857 h 1719888"/>
                <a:gd name="connsiteX33" fmla="*/ 32800 w 1362409"/>
                <a:gd name="connsiteY33" fmla="*/ 303518 h 1719888"/>
                <a:gd name="connsiteX34" fmla="*/ 26687 w 1362409"/>
                <a:gd name="connsiteY34" fmla="*/ 323767 h 1719888"/>
                <a:gd name="connsiteX35" fmla="*/ 46937 w 1362409"/>
                <a:gd name="connsiteY35" fmla="*/ 319947 h 1719888"/>
                <a:gd name="connsiteX36" fmla="*/ 62601 w 1362409"/>
                <a:gd name="connsiteY36" fmla="*/ 309631 h 1719888"/>
                <a:gd name="connsiteX37" fmla="*/ 115325 w 1362409"/>
                <a:gd name="connsiteY37" fmla="*/ 314216 h 1719888"/>
                <a:gd name="connsiteX38" fmla="*/ 137103 w 1362409"/>
                <a:gd name="connsiteY38" fmla="*/ 357771 h 1719888"/>
                <a:gd name="connsiteX39" fmla="*/ 175308 w 1362409"/>
                <a:gd name="connsiteY39" fmla="*/ 461691 h 1719888"/>
                <a:gd name="connsiteX40" fmla="*/ 220392 w 1362409"/>
                <a:gd name="connsiteY40" fmla="*/ 614515 h 1719888"/>
                <a:gd name="connsiteX41" fmla="*/ 221538 w 1362409"/>
                <a:gd name="connsiteY41" fmla="*/ 704299 h 1719888"/>
                <a:gd name="connsiteX42" fmla="*/ 221538 w 1362409"/>
                <a:gd name="connsiteY42" fmla="*/ 704299 h 1719888"/>
                <a:gd name="connsiteX43" fmla="*/ 221538 w 1362409"/>
                <a:gd name="connsiteY43" fmla="*/ 704299 h 1719888"/>
                <a:gd name="connsiteX44" fmla="*/ 160026 w 1362409"/>
                <a:gd name="connsiteY44" fmla="*/ 743651 h 1719888"/>
                <a:gd name="connsiteX45" fmla="*/ 152003 w 1362409"/>
                <a:gd name="connsiteY45" fmla="*/ 850246 h 1719888"/>
                <a:gd name="connsiteX46" fmla="*/ 197086 w 1362409"/>
                <a:gd name="connsiteY46" fmla="*/ 929714 h 1719888"/>
                <a:gd name="connsiteX47" fmla="*/ 226887 w 1362409"/>
                <a:gd name="connsiteY47" fmla="*/ 950345 h 1719888"/>
                <a:gd name="connsiteX48" fmla="*/ 251338 w 1362409"/>
                <a:gd name="connsiteY48" fmla="*/ 1020262 h 1719888"/>
                <a:gd name="connsiteX49" fmla="*/ 633780 w 1362409"/>
                <a:gd name="connsiteY49" fmla="*/ 1386275 h 1719888"/>
                <a:gd name="connsiteX50" fmla="*/ 634544 w 1362409"/>
                <a:gd name="connsiteY50" fmla="*/ 1484465 h 1719888"/>
                <a:gd name="connsiteX51" fmla="*/ 588315 w 1362409"/>
                <a:gd name="connsiteY51" fmla="*/ 1569664 h 1719888"/>
                <a:gd name="connsiteX52" fmla="*/ 585258 w 1362409"/>
                <a:gd name="connsiteY52" fmla="*/ 1601375 h 1719888"/>
                <a:gd name="connsiteX53" fmla="*/ 652119 w 1362409"/>
                <a:gd name="connsiteY53" fmla="*/ 1717903 h 1719888"/>
                <a:gd name="connsiteX54" fmla="*/ 835890 w 1362409"/>
                <a:gd name="connsiteY54" fmla="*/ 1719431 h 1719888"/>
                <a:gd name="connsiteX55" fmla="*/ 915358 w 1362409"/>
                <a:gd name="connsiteY55" fmla="*/ 1592970 h 1719888"/>
                <a:gd name="connsiteX56" fmla="*/ 909627 w 1362409"/>
                <a:gd name="connsiteY56" fmla="*/ 1565461 h 1719888"/>
                <a:gd name="connsiteX57" fmla="*/ 875242 w 1362409"/>
                <a:gd name="connsiteY57" fmla="*/ 1516176 h 1719888"/>
                <a:gd name="connsiteX58" fmla="*/ 865690 w 1362409"/>
                <a:gd name="connsiteY58" fmla="*/ 1387039 h 1719888"/>
                <a:gd name="connsiteX59" fmla="*/ 1090341 w 1362409"/>
                <a:gd name="connsiteY59" fmla="*/ 1274332 h 1719888"/>
                <a:gd name="connsiteX60" fmla="*/ 1191205 w 1362409"/>
                <a:gd name="connsiteY60" fmla="*/ 1166973 h 1719888"/>
                <a:gd name="connsiteX61" fmla="*/ 1263414 w 1362409"/>
                <a:gd name="connsiteY61" fmla="*/ 956840 h 1719888"/>
                <a:gd name="connsiteX62" fmla="*/ 1263414 w 1362409"/>
                <a:gd name="connsiteY62" fmla="*/ 956840 h 1719888"/>
                <a:gd name="connsiteX63" fmla="*/ 1338298 w 1362409"/>
                <a:gd name="connsiteY63" fmla="*/ 861325 h 1719888"/>
                <a:gd name="connsiteX64" fmla="*/ 1344029 w 1362409"/>
                <a:gd name="connsiteY64" fmla="*/ 791790 h 1719888"/>
                <a:gd name="connsiteX65" fmla="*/ 1291687 w 1362409"/>
                <a:gd name="connsiteY65" fmla="*/ 708119 h 1719888"/>
                <a:gd name="connsiteX66" fmla="*/ 272352 w 1362409"/>
                <a:gd name="connsiteY66" fmla="*/ 878518 h 1719888"/>
                <a:gd name="connsiteX67" fmla="*/ 272352 w 1362409"/>
                <a:gd name="connsiteY67" fmla="*/ 878518 h 1719888"/>
                <a:gd name="connsiteX68" fmla="*/ 272352 w 1362409"/>
                <a:gd name="connsiteY68" fmla="*/ 878518 h 1719888"/>
                <a:gd name="connsiteX69" fmla="*/ 272352 w 1362409"/>
                <a:gd name="connsiteY69" fmla="*/ 878518 h 171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62409" h="1719888">
                  <a:moveTo>
                    <a:pt x="1291687" y="708119"/>
                  </a:moveTo>
                  <a:cubicBezTo>
                    <a:pt x="1290158" y="639349"/>
                    <a:pt x="1315374" y="577073"/>
                    <a:pt x="1337534" y="514033"/>
                  </a:cubicBezTo>
                  <a:cubicBezTo>
                    <a:pt x="1359693" y="458634"/>
                    <a:pt x="1366952" y="396359"/>
                    <a:pt x="1359693" y="360063"/>
                  </a:cubicBezTo>
                  <a:cubicBezTo>
                    <a:pt x="1348614" y="305811"/>
                    <a:pt x="1302002" y="222904"/>
                    <a:pt x="1290540" y="206857"/>
                  </a:cubicBezTo>
                  <a:cubicBezTo>
                    <a:pt x="1274876" y="184698"/>
                    <a:pt x="1258065" y="163684"/>
                    <a:pt x="1237434" y="146110"/>
                  </a:cubicBezTo>
                  <a:cubicBezTo>
                    <a:pt x="1232085" y="141525"/>
                    <a:pt x="1224062" y="138086"/>
                    <a:pt x="1217949" y="141525"/>
                  </a:cubicBezTo>
                  <a:cubicBezTo>
                    <a:pt x="1211454" y="145346"/>
                    <a:pt x="1216039" y="152987"/>
                    <a:pt x="1217185" y="158718"/>
                  </a:cubicBezTo>
                  <a:cubicBezTo>
                    <a:pt x="1218331" y="164831"/>
                    <a:pt x="1219477" y="170944"/>
                    <a:pt x="1221006" y="177057"/>
                  </a:cubicBezTo>
                  <a:cubicBezTo>
                    <a:pt x="1202667" y="195777"/>
                    <a:pt x="1178597" y="199216"/>
                    <a:pt x="1154527" y="201890"/>
                  </a:cubicBezTo>
                  <a:cubicBezTo>
                    <a:pt x="1129311" y="203419"/>
                    <a:pt x="1107916" y="192339"/>
                    <a:pt x="1086521" y="181641"/>
                  </a:cubicBezTo>
                  <a:cubicBezTo>
                    <a:pt x="1025773" y="151076"/>
                    <a:pt x="978016" y="100645"/>
                    <a:pt x="916122" y="71608"/>
                  </a:cubicBezTo>
                  <a:cubicBezTo>
                    <a:pt x="879062" y="57090"/>
                    <a:pt x="843149" y="40661"/>
                    <a:pt x="803796" y="30346"/>
                  </a:cubicBezTo>
                  <a:cubicBezTo>
                    <a:pt x="757185" y="18502"/>
                    <a:pt x="710574" y="6276"/>
                    <a:pt x="662817" y="2837"/>
                  </a:cubicBezTo>
                  <a:cubicBezTo>
                    <a:pt x="597866" y="-2129"/>
                    <a:pt x="533298" y="545"/>
                    <a:pt x="468348" y="2455"/>
                  </a:cubicBezTo>
                  <a:cubicBezTo>
                    <a:pt x="451538" y="2837"/>
                    <a:pt x="436255" y="8950"/>
                    <a:pt x="419827" y="11243"/>
                  </a:cubicBezTo>
                  <a:cubicBezTo>
                    <a:pt x="416770" y="11625"/>
                    <a:pt x="413332" y="12771"/>
                    <a:pt x="412568" y="16591"/>
                  </a:cubicBezTo>
                  <a:cubicBezTo>
                    <a:pt x="411803" y="21176"/>
                    <a:pt x="414478" y="23469"/>
                    <a:pt x="418298" y="24997"/>
                  </a:cubicBezTo>
                  <a:cubicBezTo>
                    <a:pt x="428996" y="29199"/>
                    <a:pt x="439312" y="33020"/>
                    <a:pt x="451156" y="33020"/>
                  </a:cubicBezTo>
                  <a:cubicBezTo>
                    <a:pt x="475225" y="33402"/>
                    <a:pt x="499677" y="33784"/>
                    <a:pt x="523747" y="36077"/>
                  </a:cubicBezTo>
                  <a:cubicBezTo>
                    <a:pt x="532916" y="36841"/>
                    <a:pt x="548199" y="36841"/>
                    <a:pt x="549345" y="47156"/>
                  </a:cubicBezTo>
                  <a:cubicBezTo>
                    <a:pt x="550873" y="57854"/>
                    <a:pt x="535209" y="54033"/>
                    <a:pt x="528332" y="58618"/>
                  </a:cubicBezTo>
                  <a:cubicBezTo>
                    <a:pt x="524511" y="61292"/>
                    <a:pt x="521072" y="62821"/>
                    <a:pt x="516488" y="63585"/>
                  </a:cubicBezTo>
                  <a:cubicBezTo>
                    <a:pt x="443896" y="77721"/>
                    <a:pt x="370159" y="77721"/>
                    <a:pt x="297186" y="85362"/>
                  </a:cubicBezTo>
                  <a:cubicBezTo>
                    <a:pt x="240641" y="91475"/>
                    <a:pt x="186388" y="103701"/>
                    <a:pt x="134810" y="126243"/>
                  </a:cubicBezTo>
                  <a:cubicBezTo>
                    <a:pt x="91637" y="144964"/>
                    <a:pt x="49229" y="165595"/>
                    <a:pt x="12551" y="195777"/>
                  </a:cubicBezTo>
                  <a:cubicBezTo>
                    <a:pt x="7202" y="200362"/>
                    <a:pt x="-2731" y="204947"/>
                    <a:pt x="707" y="213352"/>
                  </a:cubicBezTo>
                  <a:cubicBezTo>
                    <a:pt x="4146" y="220993"/>
                    <a:pt x="14079" y="216791"/>
                    <a:pt x="21339" y="216791"/>
                  </a:cubicBezTo>
                  <a:cubicBezTo>
                    <a:pt x="24013" y="216791"/>
                    <a:pt x="26687" y="216791"/>
                    <a:pt x="28980" y="215645"/>
                  </a:cubicBezTo>
                  <a:cubicBezTo>
                    <a:pt x="54578" y="207239"/>
                    <a:pt x="79794" y="198070"/>
                    <a:pt x="105392" y="189664"/>
                  </a:cubicBezTo>
                  <a:cubicBezTo>
                    <a:pt x="123348" y="183934"/>
                    <a:pt x="140541" y="175910"/>
                    <a:pt x="160026" y="177439"/>
                  </a:cubicBezTo>
                  <a:cubicBezTo>
                    <a:pt x="165375" y="177821"/>
                    <a:pt x="172252" y="175910"/>
                    <a:pt x="174544" y="183169"/>
                  </a:cubicBezTo>
                  <a:cubicBezTo>
                    <a:pt x="176455" y="190429"/>
                    <a:pt x="171488" y="192721"/>
                    <a:pt x="165757" y="195395"/>
                  </a:cubicBezTo>
                  <a:cubicBezTo>
                    <a:pt x="158880" y="198452"/>
                    <a:pt x="153149" y="204565"/>
                    <a:pt x="146272" y="206857"/>
                  </a:cubicBezTo>
                  <a:cubicBezTo>
                    <a:pt x="95840" y="224432"/>
                    <a:pt x="64511" y="264166"/>
                    <a:pt x="32800" y="303518"/>
                  </a:cubicBezTo>
                  <a:cubicBezTo>
                    <a:pt x="28216" y="309249"/>
                    <a:pt x="22867" y="318037"/>
                    <a:pt x="26687" y="323767"/>
                  </a:cubicBezTo>
                  <a:cubicBezTo>
                    <a:pt x="32800" y="331409"/>
                    <a:pt x="40442" y="323385"/>
                    <a:pt x="46937" y="319947"/>
                  </a:cubicBezTo>
                  <a:cubicBezTo>
                    <a:pt x="52667" y="317272"/>
                    <a:pt x="57252" y="313070"/>
                    <a:pt x="62601" y="309631"/>
                  </a:cubicBezTo>
                  <a:cubicBezTo>
                    <a:pt x="83614" y="296641"/>
                    <a:pt x="101953" y="297787"/>
                    <a:pt x="115325" y="314216"/>
                  </a:cubicBezTo>
                  <a:cubicBezTo>
                    <a:pt x="126023" y="326824"/>
                    <a:pt x="132136" y="341724"/>
                    <a:pt x="137103" y="357771"/>
                  </a:cubicBezTo>
                  <a:cubicBezTo>
                    <a:pt x="147800" y="392920"/>
                    <a:pt x="151621" y="431126"/>
                    <a:pt x="175308" y="461691"/>
                  </a:cubicBezTo>
                  <a:cubicBezTo>
                    <a:pt x="210076" y="506774"/>
                    <a:pt x="223066" y="557970"/>
                    <a:pt x="220392" y="614515"/>
                  </a:cubicBezTo>
                  <a:cubicBezTo>
                    <a:pt x="218863" y="644315"/>
                    <a:pt x="221156" y="674116"/>
                    <a:pt x="221538" y="704299"/>
                  </a:cubicBezTo>
                  <a:cubicBezTo>
                    <a:pt x="221538" y="704299"/>
                    <a:pt x="221538" y="704299"/>
                    <a:pt x="221538" y="704299"/>
                  </a:cubicBezTo>
                  <a:cubicBezTo>
                    <a:pt x="221538" y="704299"/>
                    <a:pt x="221538" y="704299"/>
                    <a:pt x="221538" y="704299"/>
                  </a:cubicBezTo>
                  <a:cubicBezTo>
                    <a:pt x="196322" y="710412"/>
                    <a:pt x="174544" y="721109"/>
                    <a:pt x="160026" y="743651"/>
                  </a:cubicBezTo>
                  <a:cubicBezTo>
                    <a:pt x="140923" y="778036"/>
                    <a:pt x="147036" y="814332"/>
                    <a:pt x="152003" y="850246"/>
                  </a:cubicBezTo>
                  <a:cubicBezTo>
                    <a:pt x="163465" y="878900"/>
                    <a:pt x="174544" y="907555"/>
                    <a:pt x="197086" y="929714"/>
                  </a:cubicBezTo>
                  <a:cubicBezTo>
                    <a:pt x="205873" y="938119"/>
                    <a:pt x="212368" y="949963"/>
                    <a:pt x="226887" y="950345"/>
                  </a:cubicBezTo>
                  <a:cubicBezTo>
                    <a:pt x="234910" y="973651"/>
                    <a:pt x="242551" y="997339"/>
                    <a:pt x="251338" y="1020262"/>
                  </a:cubicBezTo>
                  <a:cubicBezTo>
                    <a:pt x="273880" y="1078717"/>
                    <a:pt x="444279" y="1312920"/>
                    <a:pt x="633780" y="1386275"/>
                  </a:cubicBezTo>
                  <a:cubicBezTo>
                    <a:pt x="634162" y="1419132"/>
                    <a:pt x="634162" y="1451607"/>
                    <a:pt x="634544" y="1484465"/>
                  </a:cubicBezTo>
                  <a:cubicBezTo>
                    <a:pt x="631870" y="1519996"/>
                    <a:pt x="620790" y="1550561"/>
                    <a:pt x="588315" y="1569664"/>
                  </a:cubicBezTo>
                  <a:cubicBezTo>
                    <a:pt x="575707" y="1583036"/>
                    <a:pt x="578763" y="1589531"/>
                    <a:pt x="585258" y="1601375"/>
                  </a:cubicBezTo>
                  <a:cubicBezTo>
                    <a:pt x="607418" y="1640727"/>
                    <a:pt x="640657" y="1706823"/>
                    <a:pt x="652119" y="1717903"/>
                  </a:cubicBezTo>
                  <a:cubicBezTo>
                    <a:pt x="656704" y="1720195"/>
                    <a:pt x="832833" y="1720195"/>
                    <a:pt x="835890" y="1719431"/>
                  </a:cubicBezTo>
                  <a:cubicBezTo>
                    <a:pt x="841238" y="1717139"/>
                    <a:pt x="888614" y="1628119"/>
                    <a:pt x="915358" y="1592970"/>
                  </a:cubicBezTo>
                  <a:cubicBezTo>
                    <a:pt x="921853" y="1584182"/>
                    <a:pt x="916504" y="1576159"/>
                    <a:pt x="909627" y="1565461"/>
                  </a:cubicBezTo>
                  <a:cubicBezTo>
                    <a:pt x="895109" y="1551325"/>
                    <a:pt x="883265" y="1535661"/>
                    <a:pt x="875242" y="1516176"/>
                  </a:cubicBezTo>
                  <a:cubicBezTo>
                    <a:pt x="867983" y="1498219"/>
                    <a:pt x="874096" y="1411491"/>
                    <a:pt x="865690" y="1387039"/>
                  </a:cubicBezTo>
                  <a:cubicBezTo>
                    <a:pt x="864926" y="1385893"/>
                    <a:pt x="1019278" y="1319797"/>
                    <a:pt x="1090341" y="1274332"/>
                  </a:cubicBezTo>
                  <a:cubicBezTo>
                    <a:pt x="1131604" y="1247970"/>
                    <a:pt x="1183946" y="1178817"/>
                    <a:pt x="1191205" y="1166973"/>
                  </a:cubicBezTo>
                  <a:cubicBezTo>
                    <a:pt x="1245839" y="1079099"/>
                    <a:pt x="1258065" y="967538"/>
                    <a:pt x="1263414" y="956840"/>
                  </a:cubicBezTo>
                  <a:cubicBezTo>
                    <a:pt x="1263414" y="956840"/>
                    <a:pt x="1263414" y="956840"/>
                    <a:pt x="1263414" y="956840"/>
                  </a:cubicBezTo>
                  <a:cubicBezTo>
                    <a:pt x="1302002" y="935827"/>
                    <a:pt x="1323780" y="902206"/>
                    <a:pt x="1338298" y="861325"/>
                  </a:cubicBezTo>
                  <a:cubicBezTo>
                    <a:pt x="1346703" y="837638"/>
                    <a:pt x="1342883" y="815096"/>
                    <a:pt x="1344029" y="791790"/>
                  </a:cubicBezTo>
                  <a:cubicBezTo>
                    <a:pt x="1347849" y="752438"/>
                    <a:pt x="1329128" y="724166"/>
                    <a:pt x="1291687" y="708119"/>
                  </a:cubicBezTo>
                  <a:close/>
                  <a:moveTo>
                    <a:pt x="272352" y="878518"/>
                  </a:moveTo>
                  <a:cubicBezTo>
                    <a:pt x="272352" y="878518"/>
                    <a:pt x="272352" y="878518"/>
                    <a:pt x="272352" y="878518"/>
                  </a:cubicBezTo>
                  <a:cubicBezTo>
                    <a:pt x="272352" y="878518"/>
                    <a:pt x="272352" y="878518"/>
                    <a:pt x="272352" y="878518"/>
                  </a:cubicBezTo>
                  <a:cubicBezTo>
                    <a:pt x="272352" y="878518"/>
                    <a:pt x="272352" y="878518"/>
                    <a:pt x="272352" y="878518"/>
                  </a:cubicBezTo>
                  <a:close/>
                </a:path>
              </a:pathLst>
            </a:custGeom>
            <a:solidFill>
              <a:srgbClr val="FEAD6D"/>
            </a:solidFill>
            <a:ln w="380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480D8BF-DD7D-5DE4-0C91-5176A8EE4C1D}"/>
                </a:ext>
              </a:extLst>
            </p:cNvPr>
            <p:cNvSpPr/>
            <p:nvPr/>
          </p:nvSpPr>
          <p:spPr>
            <a:xfrm>
              <a:off x="10108578" y="3061131"/>
              <a:ext cx="244932" cy="1310536"/>
            </a:xfrm>
            <a:custGeom>
              <a:avLst/>
              <a:gdLst>
                <a:gd name="connsiteX0" fmla="*/ 0 w 317109"/>
                <a:gd name="connsiteY0" fmla="*/ 0 h 1696726"/>
                <a:gd name="connsiteX1" fmla="*/ 317109 w 317109"/>
                <a:gd name="connsiteY1" fmla="*/ 0 h 1696726"/>
                <a:gd name="connsiteX2" fmla="*/ 317109 w 317109"/>
                <a:gd name="connsiteY2" fmla="*/ 1696727 h 1696726"/>
                <a:gd name="connsiteX3" fmla="*/ 0 w 317109"/>
                <a:gd name="connsiteY3" fmla="*/ 1696727 h 1696726"/>
              </a:gdLst>
              <a:ahLst/>
              <a:cxnLst>
                <a:cxn ang="0">
                  <a:pos x="connsiteX0" y="connsiteY0"/>
                </a:cxn>
                <a:cxn ang="0">
                  <a:pos x="connsiteX1" y="connsiteY1"/>
                </a:cxn>
                <a:cxn ang="0">
                  <a:pos x="connsiteX2" y="connsiteY2"/>
                </a:cxn>
                <a:cxn ang="0">
                  <a:pos x="connsiteX3" y="connsiteY3"/>
                </a:cxn>
              </a:cxnLst>
              <a:rect l="l" t="t" r="r" b="b"/>
              <a:pathLst>
                <a:path w="317109" h="1696726">
                  <a:moveTo>
                    <a:pt x="0" y="0"/>
                  </a:moveTo>
                  <a:lnTo>
                    <a:pt x="317109" y="0"/>
                  </a:lnTo>
                  <a:lnTo>
                    <a:pt x="317109" y="1696727"/>
                  </a:lnTo>
                  <a:lnTo>
                    <a:pt x="0" y="1696727"/>
                  </a:lnTo>
                  <a:close/>
                </a:path>
              </a:pathLst>
            </a:custGeom>
            <a:solidFill>
              <a:srgbClr val="00C1B8"/>
            </a:solidFill>
            <a:ln w="3807"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BD70194-82DE-AF13-9314-4C170F337C29}"/>
                </a:ext>
              </a:extLst>
            </p:cNvPr>
            <p:cNvSpPr/>
            <p:nvPr/>
          </p:nvSpPr>
          <p:spPr>
            <a:xfrm>
              <a:off x="10150768" y="3025014"/>
              <a:ext cx="171998" cy="716088"/>
            </a:xfrm>
            <a:custGeom>
              <a:avLst/>
              <a:gdLst>
                <a:gd name="connsiteX0" fmla="*/ 1540 w 222682"/>
                <a:gd name="connsiteY0" fmla="*/ 77324 h 927105"/>
                <a:gd name="connsiteX1" fmla="*/ 12 w 222682"/>
                <a:gd name="connsiteY1" fmla="*/ 15049 h 927105"/>
                <a:gd name="connsiteX2" fmla="*/ 9946 w 222682"/>
                <a:gd name="connsiteY2" fmla="*/ 148 h 927105"/>
                <a:gd name="connsiteX3" fmla="*/ 198683 w 222682"/>
                <a:gd name="connsiteY3" fmla="*/ 531 h 927105"/>
                <a:gd name="connsiteX4" fmla="*/ 221989 w 222682"/>
                <a:gd name="connsiteY4" fmla="*/ 18105 h 927105"/>
                <a:gd name="connsiteX5" fmla="*/ 212437 w 222682"/>
                <a:gd name="connsiteY5" fmla="*/ 83437 h 927105"/>
                <a:gd name="connsiteX6" fmla="*/ 162769 w 222682"/>
                <a:gd name="connsiteY6" fmla="*/ 152208 h 927105"/>
                <a:gd name="connsiteX7" fmla="*/ 156274 w 222682"/>
                <a:gd name="connsiteY7" fmla="*/ 196909 h 927105"/>
                <a:gd name="connsiteX8" fmla="*/ 199829 w 222682"/>
                <a:gd name="connsiteY8" fmla="*/ 726826 h 927105"/>
                <a:gd name="connsiteX9" fmla="*/ 206706 w 222682"/>
                <a:gd name="connsiteY9" fmla="*/ 909832 h 927105"/>
                <a:gd name="connsiteX10" fmla="*/ 189896 w 222682"/>
                <a:gd name="connsiteY10" fmla="*/ 927025 h 927105"/>
                <a:gd name="connsiteX11" fmla="*/ 20643 w 222682"/>
                <a:gd name="connsiteY11" fmla="*/ 915181 h 927105"/>
                <a:gd name="connsiteX12" fmla="*/ 5743 w 222682"/>
                <a:gd name="connsiteY12" fmla="*/ 896460 h 927105"/>
                <a:gd name="connsiteX13" fmla="*/ 59613 w 222682"/>
                <a:gd name="connsiteY13" fmla="*/ 181627 h 927105"/>
                <a:gd name="connsiteX14" fmla="*/ 46623 w 222682"/>
                <a:gd name="connsiteY14" fmla="*/ 148005 h 927105"/>
                <a:gd name="connsiteX15" fmla="*/ 1540 w 222682"/>
                <a:gd name="connsiteY15" fmla="*/ 77324 h 9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2682" h="927105">
                  <a:moveTo>
                    <a:pt x="1540" y="77324"/>
                  </a:moveTo>
                  <a:cubicBezTo>
                    <a:pt x="1158" y="56693"/>
                    <a:pt x="394" y="35680"/>
                    <a:pt x="12" y="15049"/>
                  </a:cubicBezTo>
                  <a:cubicBezTo>
                    <a:pt x="12" y="8554"/>
                    <a:pt x="-752" y="531"/>
                    <a:pt x="9946" y="148"/>
                  </a:cubicBezTo>
                  <a:cubicBezTo>
                    <a:pt x="37836" y="3205"/>
                    <a:pt x="163151" y="3969"/>
                    <a:pt x="198683" y="531"/>
                  </a:cubicBezTo>
                  <a:cubicBezTo>
                    <a:pt x="216258" y="-1380"/>
                    <a:pt x="220460" y="1295"/>
                    <a:pt x="221989" y="18105"/>
                  </a:cubicBezTo>
                  <a:cubicBezTo>
                    <a:pt x="224281" y="40647"/>
                    <a:pt x="220842" y="62424"/>
                    <a:pt x="212437" y="83437"/>
                  </a:cubicBezTo>
                  <a:cubicBezTo>
                    <a:pt x="201357" y="110182"/>
                    <a:pt x="183783" y="132341"/>
                    <a:pt x="162769" y="152208"/>
                  </a:cubicBezTo>
                  <a:cubicBezTo>
                    <a:pt x="149397" y="164816"/>
                    <a:pt x="153982" y="180863"/>
                    <a:pt x="156274" y="196909"/>
                  </a:cubicBezTo>
                  <a:cubicBezTo>
                    <a:pt x="160477" y="225946"/>
                    <a:pt x="194098" y="640480"/>
                    <a:pt x="199829" y="726826"/>
                  </a:cubicBezTo>
                  <a:cubicBezTo>
                    <a:pt x="203268" y="779932"/>
                    <a:pt x="204032" y="856344"/>
                    <a:pt x="206706" y="909832"/>
                  </a:cubicBezTo>
                  <a:cubicBezTo>
                    <a:pt x="207470" y="923205"/>
                    <a:pt x="203650" y="927789"/>
                    <a:pt x="189896" y="927025"/>
                  </a:cubicBezTo>
                  <a:cubicBezTo>
                    <a:pt x="133351" y="923205"/>
                    <a:pt x="76806" y="921676"/>
                    <a:pt x="20643" y="915181"/>
                  </a:cubicBezTo>
                  <a:cubicBezTo>
                    <a:pt x="8035" y="913653"/>
                    <a:pt x="5743" y="907922"/>
                    <a:pt x="5743" y="896460"/>
                  </a:cubicBezTo>
                  <a:cubicBezTo>
                    <a:pt x="5361" y="825397"/>
                    <a:pt x="53500" y="214102"/>
                    <a:pt x="59613" y="181627"/>
                  </a:cubicBezTo>
                  <a:cubicBezTo>
                    <a:pt x="62288" y="167108"/>
                    <a:pt x="56175" y="157175"/>
                    <a:pt x="46623" y="148005"/>
                  </a:cubicBezTo>
                  <a:cubicBezTo>
                    <a:pt x="25610" y="127756"/>
                    <a:pt x="6507" y="107125"/>
                    <a:pt x="1540" y="77324"/>
                  </a:cubicBezTo>
                  <a:close/>
                </a:path>
              </a:pathLst>
            </a:custGeom>
            <a:solidFill>
              <a:srgbClr val="FE5353"/>
            </a:solidFill>
            <a:ln w="3807"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146C899-0A32-EBB2-ABFC-1888A5B66944}"/>
                </a:ext>
              </a:extLst>
            </p:cNvPr>
            <p:cNvSpPr/>
            <p:nvPr/>
          </p:nvSpPr>
          <p:spPr>
            <a:xfrm>
              <a:off x="9656530" y="1724406"/>
              <a:ext cx="1052912" cy="759805"/>
            </a:xfrm>
            <a:custGeom>
              <a:avLst/>
              <a:gdLst>
                <a:gd name="connsiteX0" fmla="*/ 1363132 w 1363185"/>
                <a:gd name="connsiteY0" fmla="*/ 368972 h 983705"/>
                <a:gd name="connsiteX1" fmla="*/ 1338298 w 1363185"/>
                <a:gd name="connsiteY1" fmla="*/ 513008 h 983705"/>
                <a:gd name="connsiteX2" fmla="*/ 1292451 w 1363185"/>
                <a:gd name="connsiteY2" fmla="*/ 707094 h 983705"/>
                <a:gd name="connsiteX3" fmla="*/ 1274876 w 1363185"/>
                <a:gd name="connsiteY3" fmla="*/ 752559 h 983705"/>
                <a:gd name="connsiteX4" fmla="*/ 1265706 w 1363185"/>
                <a:gd name="connsiteY4" fmla="*/ 957343 h 983705"/>
                <a:gd name="connsiteX5" fmla="*/ 1258829 w 1363185"/>
                <a:gd name="connsiteY5" fmla="*/ 970715 h 983705"/>
                <a:gd name="connsiteX6" fmla="*/ 1243547 w 1363185"/>
                <a:gd name="connsiteY6" fmla="*/ 983705 h 983705"/>
                <a:gd name="connsiteX7" fmla="*/ 1228265 w 1363185"/>
                <a:gd name="connsiteY7" fmla="*/ 938240 h 983705"/>
                <a:gd name="connsiteX8" fmla="*/ 1226737 w 1363185"/>
                <a:gd name="connsiteY8" fmla="*/ 688756 h 983705"/>
                <a:gd name="connsiteX9" fmla="*/ 1206869 w 1363185"/>
                <a:gd name="connsiteY9" fmla="*/ 553124 h 983705"/>
                <a:gd name="connsiteX10" fmla="*/ 1181653 w 1363185"/>
                <a:gd name="connsiteY10" fmla="*/ 493905 h 983705"/>
                <a:gd name="connsiteX11" fmla="*/ 1105242 w 1363185"/>
                <a:gd name="connsiteY11" fmla="*/ 446148 h 983705"/>
                <a:gd name="connsiteX12" fmla="*/ 867983 w 1363185"/>
                <a:gd name="connsiteY12" fmla="*/ 453407 h 983705"/>
                <a:gd name="connsiteX13" fmla="*/ 800358 w 1363185"/>
                <a:gd name="connsiteY13" fmla="*/ 478623 h 983705"/>
                <a:gd name="connsiteX14" fmla="*/ 694910 w 1363185"/>
                <a:gd name="connsiteY14" fmla="*/ 478241 h 983705"/>
                <a:gd name="connsiteX15" fmla="*/ 577617 w 1363185"/>
                <a:gd name="connsiteY15" fmla="*/ 442327 h 983705"/>
                <a:gd name="connsiteX16" fmla="*/ 361372 w 1363185"/>
                <a:gd name="connsiteY16" fmla="*/ 444619 h 983705"/>
                <a:gd name="connsiteX17" fmla="*/ 299478 w 1363185"/>
                <a:gd name="connsiteY17" fmla="*/ 499636 h 983705"/>
                <a:gd name="connsiteX18" fmla="*/ 282285 w 1363185"/>
                <a:gd name="connsiteY18" fmla="*/ 633357 h 983705"/>
                <a:gd name="connsiteX19" fmla="*/ 272734 w 1363185"/>
                <a:gd name="connsiteY19" fmla="*/ 768224 h 983705"/>
                <a:gd name="connsiteX20" fmla="*/ 261272 w 1363185"/>
                <a:gd name="connsiteY20" fmla="*/ 937476 h 983705"/>
                <a:gd name="connsiteX21" fmla="*/ 243697 w 1363185"/>
                <a:gd name="connsiteY21" fmla="*/ 960400 h 983705"/>
                <a:gd name="connsiteX22" fmla="*/ 228797 w 1363185"/>
                <a:gd name="connsiteY22" fmla="*/ 942443 h 983705"/>
                <a:gd name="connsiteX23" fmla="*/ 228415 w 1363185"/>
                <a:gd name="connsiteY23" fmla="*/ 735367 h 983705"/>
                <a:gd name="connsiteX24" fmla="*/ 220392 w 1363185"/>
                <a:gd name="connsiteY24" fmla="*/ 614636 h 983705"/>
                <a:gd name="connsiteX25" fmla="*/ 175309 w 1363185"/>
                <a:gd name="connsiteY25" fmla="*/ 461812 h 983705"/>
                <a:gd name="connsiteX26" fmla="*/ 137103 w 1363185"/>
                <a:gd name="connsiteY26" fmla="*/ 357892 h 983705"/>
                <a:gd name="connsiteX27" fmla="*/ 115325 w 1363185"/>
                <a:gd name="connsiteY27" fmla="*/ 314337 h 983705"/>
                <a:gd name="connsiteX28" fmla="*/ 62601 w 1363185"/>
                <a:gd name="connsiteY28" fmla="*/ 309752 h 983705"/>
                <a:gd name="connsiteX29" fmla="*/ 46937 w 1363185"/>
                <a:gd name="connsiteY29" fmla="*/ 320068 h 983705"/>
                <a:gd name="connsiteX30" fmla="*/ 26687 w 1363185"/>
                <a:gd name="connsiteY30" fmla="*/ 323889 h 983705"/>
                <a:gd name="connsiteX31" fmla="*/ 32800 w 1363185"/>
                <a:gd name="connsiteY31" fmla="*/ 303639 h 983705"/>
                <a:gd name="connsiteX32" fmla="*/ 146272 w 1363185"/>
                <a:gd name="connsiteY32" fmla="*/ 206978 h 983705"/>
                <a:gd name="connsiteX33" fmla="*/ 165757 w 1363185"/>
                <a:gd name="connsiteY33" fmla="*/ 195517 h 983705"/>
                <a:gd name="connsiteX34" fmla="*/ 174544 w 1363185"/>
                <a:gd name="connsiteY34" fmla="*/ 183291 h 983705"/>
                <a:gd name="connsiteX35" fmla="*/ 160026 w 1363185"/>
                <a:gd name="connsiteY35" fmla="*/ 177560 h 983705"/>
                <a:gd name="connsiteX36" fmla="*/ 105392 w 1363185"/>
                <a:gd name="connsiteY36" fmla="*/ 189786 h 983705"/>
                <a:gd name="connsiteX37" fmla="*/ 28980 w 1363185"/>
                <a:gd name="connsiteY37" fmla="*/ 215766 h 983705"/>
                <a:gd name="connsiteX38" fmla="*/ 21339 w 1363185"/>
                <a:gd name="connsiteY38" fmla="*/ 216912 h 983705"/>
                <a:gd name="connsiteX39" fmla="*/ 707 w 1363185"/>
                <a:gd name="connsiteY39" fmla="*/ 213473 h 983705"/>
                <a:gd name="connsiteX40" fmla="*/ 12551 w 1363185"/>
                <a:gd name="connsiteY40" fmla="*/ 195899 h 983705"/>
                <a:gd name="connsiteX41" fmla="*/ 134810 w 1363185"/>
                <a:gd name="connsiteY41" fmla="*/ 126364 h 983705"/>
                <a:gd name="connsiteX42" fmla="*/ 297186 w 1363185"/>
                <a:gd name="connsiteY42" fmla="*/ 85483 h 983705"/>
                <a:gd name="connsiteX43" fmla="*/ 516488 w 1363185"/>
                <a:gd name="connsiteY43" fmla="*/ 63706 h 983705"/>
                <a:gd name="connsiteX44" fmla="*/ 528332 w 1363185"/>
                <a:gd name="connsiteY44" fmla="*/ 58739 h 983705"/>
                <a:gd name="connsiteX45" fmla="*/ 549345 w 1363185"/>
                <a:gd name="connsiteY45" fmla="*/ 47277 h 983705"/>
                <a:gd name="connsiteX46" fmla="*/ 523747 w 1363185"/>
                <a:gd name="connsiteY46" fmla="*/ 36198 h 983705"/>
                <a:gd name="connsiteX47" fmla="*/ 451156 w 1363185"/>
                <a:gd name="connsiteY47" fmla="*/ 33141 h 983705"/>
                <a:gd name="connsiteX48" fmla="*/ 418298 w 1363185"/>
                <a:gd name="connsiteY48" fmla="*/ 25118 h 983705"/>
                <a:gd name="connsiteX49" fmla="*/ 412567 w 1363185"/>
                <a:gd name="connsiteY49" fmla="*/ 16713 h 983705"/>
                <a:gd name="connsiteX50" fmla="*/ 419827 w 1363185"/>
                <a:gd name="connsiteY50" fmla="*/ 11364 h 983705"/>
                <a:gd name="connsiteX51" fmla="*/ 468348 w 1363185"/>
                <a:gd name="connsiteY51" fmla="*/ 2576 h 983705"/>
                <a:gd name="connsiteX52" fmla="*/ 662817 w 1363185"/>
                <a:gd name="connsiteY52" fmla="*/ 2958 h 983705"/>
                <a:gd name="connsiteX53" fmla="*/ 803797 w 1363185"/>
                <a:gd name="connsiteY53" fmla="*/ 30467 h 983705"/>
                <a:gd name="connsiteX54" fmla="*/ 916122 w 1363185"/>
                <a:gd name="connsiteY54" fmla="*/ 71729 h 983705"/>
                <a:gd name="connsiteX55" fmla="*/ 1086521 w 1363185"/>
                <a:gd name="connsiteY55" fmla="*/ 181762 h 983705"/>
                <a:gd name="connsiteX56" fmla="*/ 1154527 w 1363185"/>
                <a:gd name="connsiteY56" fmla="*/ 202012 h 983705"/>
                <a:gd name="connsiteX57" fmla="*/ 1221006 w 1363185"/>
                <a:gd name="connsiteY57" fmla="*/ 177178 h 983705"/>
                <a:gd name="connsiteX58" fmla="*/ 1217185 w 1363185"/>
                <a:gd name="connsiteY58" fmla="*/ 158839 h 983705"/>
                <a:gd name="connsiteX59" fmla="*/ 1217949 w 1363185"/>
                <a:gd name="connsiteY59" fmla="*/ 141646 h 983705"/>
                <a:gd name="connsiteX60" fmla="*/ 1237434 w 1363185"/>
                <a:gd name="connsiteY60" fmla="*/ 146231 h 983705"/>
                <a:gd name="connsiteX61" fmla="*/ 1292451 w 1363185"/>
                <a:gd name="connsiteY61" fmla="*/ 202394 h 983705"/>
                <a:gd name="connsiteX62" fmla="*/ 1322633 w 1363185"/>
                <a:gd name="connsiteY62" fmla="*/ 255882 h 983705"/>
                <a:gd name="connsiteX63" fmla="*/ 1363132 w 1363185"/>
                <a:gd name="connsiteY63" fmla="*/ 368972 h 98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63185" h="983705">
                  <a:moveTo>
                    <a:pt x="1363132" y="368972"/>
                  </a:moveTo>
                  <a:cubicBezTo>
                    <a:pt x="1363896" y="412908"/>
                    <a:pt x="1356637" y="459902"/>
                    <a:pt x="1338298" y="513008"/>
                  </a:cubicBezTo>
                  <a:cubicBezTo>
                    <a:pt x="1315756" y="576048"/>
                    <a:pt x="1293979" y="705948"/>
                    <a:pt x="1292451" y="707094"/>
                  </a:cubicBezTo>
                  <a:cubicBezTo>
                    <a:pt x="1276404" y="717028"/>
                    <a:pt x="1276022" y="738423"/>
                    <a:pt x="1274876" y="752559"/>
                  </a:cubicBezTo>
                  <a:cubicBezTo>
                    <a:pt x="1272202" y="794968"/>
                    <a:pt x="1279079" y="916463"/>
                    <a:pt x="1265706" y="957343"/>
                  </a:cubicBezTo>
                  <a:cubicBezTo>
                    <a:pt x="1261886" y="968805"/>
                    <a:pt x="1264943" y="960400"/>
                    <a:pt x="1258829" y="970715"/>
                  </a:cubicBezTo>
                  <a:cubicBezTo>
                    <a:pt x="1255391" y="976828"/>
                    <a:pt x="1251952" y="982941"/>
                    <a:pt x="1243547" y="983705"/>
                  </a:cubicBezTo>
                  <a:cubicBezTo>
                    <a:pt x="1238580" y="981795"/>
                    <a:pt x="1224444" y="960400"/>
                    <a:pt x="1228265" y="938240"/>
                  </a:cubicBezTo>
                  <a:cubicBezTo>
                    <a:pt x="1236670" y="885898"/>
                    <a:pt x="1230175" y="741480"/>
                    <a:pt x="1226737" y="688756"/>
                  </a:cubicBezTo>
                  <a:cubicBezTo>
                    <a:pt x="1223680" y="642908"/>
                    <a:pt x="1217949" y="597825"/>
                    <a:pt x="1206869" y="553124"/>
                  </a:cubicBezTo>
                  <a:cubicBezTo>
                    <a:pt x="1201521" y="531729"/>
                    <a:pt x="1192733" y="512626"/>
                    <a:pt x="1181653" y="493905"/>
                  </a:cubicBezTo>
                  <a:cubicBezTo>
                    <a:pt x="1164079" y="464486"/>
                    <a:pt x="1137335" y="449586"/>
                    <a:pt x="1105242" y="446148"/>
                  </a:cubicBezTo>
                  <a:cubicBezTo>
                    <a:pt x="1026155" y="438124"/>
                    <a:pt x="946687" y="437742"/>
                    <a:pt x="867983" y="453407"/>
                  </a:cubicBezTo>
                  <a:cubicBezTo>
                    <a:pt x="843913" y="457991"/>
                    <a:pt x="821753" y="466779"/>
                    <a:pt x="800358" y="478623"/>
                  </a:cubicBezTo>
                  <a:cubicBezTo>
                    <a:pt x="765209" y="498490"/>
                    <a:pt x="729677" y="499254"/>
                    <a:pt x="694910" y="478241"/>
                  </a:cubicBezTo>
                  <a:cubicBezTo>
                    <a:pt x="658614" y="456463"/>
                    <a:pt x="619262" y="447676"/>
                    <a:pt x="577617" y="442327"/>
                  </a:cubicBezTo>
                  <a:cubicBezTo>
                    <a:pt x="505026" y="432776"/>
                    <a:pt x="433199" y="430483"/>
                    <a:pt x="361372" y="444619"/>
                  </a:cubicBezTo>
                  <a:cubicBezTo>
                    <a:pt x="329661" y="450732"/>
                    <a:pt x="309793" y="468689"/>
                    <a:pt x="299478" y="499636"/>
                  </a:cubicBezTo>
                  <a:cubicBezTo>
                    <a:pt x="284578" y="543191"/>
                    <a:pt x="284578" y="588656"/>
                    <a:pt x="282285" y="633357"/>
                  </a:cubicBezTo>
                  <a:cubicBezTo>
                    <a:pt x="280375" y="674619"/>
                    <a:pt x="276172" y="726197"/>
                    <a:pt x="272734" y="768224"/>
                  </a:cubicBezTo>
                  <a:cubicBezTo>
                    <a:pt x="273116" y="780068"/>
                    <a:pt x="261272" y="917227"/>
                    <a:pt x="261272" y="937476"/>
                  </a:cubicBezTo>
                  <a:cubicBezTo>
                    <a:pt x="261272" y="946264"/>
                    <a:pt x="255923" y="958490"/>
                    <a:pt x="243697" y="960400"/>
                  </a:cubicBezTo>
                  <a:cubicBezTo>
                    <a:pt x="229179" y="961546"/>
                    <a:pt x="231853" y="951230"/>
                    <a:pt x="228797" y="942443"/>
                  </a:cubicBezTo>
                  <a:cubicBezTo>
                    <a:pt x="215425" y="902709"/>
                    <a:pt x="237584" y="775865"/>
                    <a:pt x="228415" y="735367"/>
                  </a:cubicBezTo>
                  <a:cubicBezTo>
                    <a:pt x="227651" y="731546"/>
                    <a:pt x="218863" y="644437"/>
                    <a:pt x="220392" y="614636"/>
                  </a:cubicBezTo>
                  <a:cubicBezTo>
                    <a:pt x="223066" y="558091"/>
                    <a:pt x="210076" y="506513"/>
                    <a:pt x="175309" y="461812"/>
                  </a:cubicBezTo>
                  <a:cubicBezTo>
                    <a:pt x="151239" y="430865"/>
                    <a:pt x="147800" y="393041"/>
                    <a:pt x="137103" y="357892"/>
                  </a:cubicBezTo>
                  <a:cubicBezTo>
                    <a:pt x="132136" y="341845"/>
                    <a:pt x="126023" y="326945"/>
                    <a:pt x="115325" y="314337"/>
                  </a:cubicBezTo>
                  <a:cubicBezTo>
                    <a:pt x="101953" y="298291"/>
                    <a:pt x="83614" y="296762"/>
                    <a:pt x="62601" y="309752"/>
                  </a:cubicBezTo>
                  <a:cubicBezTo>
                    <a:pt x="57252" y="313191"/>
                    <a:pt x="52285" y="317394"/>
                    <a:pt x="46937" y="320068"/>
                  </a:cubicBezTo>
                  <a:cubicBezTo>
                    <a:pt x="40441" y="323124"/>
                    <a:pt x="32800" y="331530"/>
                    <a:pt x="26687" y="323889"/>
                  </a:cubicBezTo>
                  <a:cubicBezTo>
                    <a:pt x="22485" y="318540"/>
                    <a:pt x="28216" y="309370"/>
                    <a:pt x="32800" y="303639"/>
                  </a:cubicBezTo>
                  <a:cubicBezTo>
                    <a:pt x="64511" y="264287"/>
                    <a:pt x="95840" y="224553"/>
                    <a:pt x="146272" y="206978"/>
                  </a:cubicBezTo>
                  <a:cubicBezTo>
                    <a:pt x="153149" y="204686"/>
                    <a:pt x="158880" y="198573"/>
                    <a:pt x="165757" y="195517"/>
                  </a:cubicBezTo>
                  <a:cubicBezTo>
                    <a:pt x="171488" y="192842"/>
                    <a:pt x="176837" y="190550"/>
                    <a:pt x="174544" y="183291"/>
                  </a:cubicBezTo>
                  <a:cubicBezTo>
                    <a:pt x="172252" y="176031"/>
                    <a:pt x="165375" y="177942"/>
                    <a:pt x="160026" y="177560"/>
                  </a:cubicBezTo>
                  <a:cubicBezTo>
                    <a:pt x="140541" y="175649"/>
                    <a:pt x="122966" y="183673"/>
                    <a:pt x="105392" y="189786"/>
                  </a:cubicBezTo>
                  <a:cubicBezTo>
                    <a:pt x="79794" y="198191"/>
                    <a:pt x="54578" y="206978"/>
                    <a:pt x="28980" y="215766"/>
                  </a:cubicBezTo>
                  <a:cubicBezTo>
                    <a:pt x="26687" y="216530"/>
                    <a:pt x="24013" y="216912"/>
                    <a:pt x="21339" y="216912"/>
                  </a:cubicBezTo>
                  <a:cubicBezTo>
                    <a:pt x="14079" y="216530"/>
                    <a:pt x="4146" y="221115"/>
                    <a:pt x="707" y="213473"/>
                  </a:cubicBezTo>
                  <a:cubicBezTo>
                    <a:pt x="-2731" y="205450"/>
                    <a:pt x="7202" y="200483"/>
                    <a:pt x="12551" y="195899"/>
                  </a:cubicBezTo>
                  <a:cubicBezTo>
                    <a:pt x="49229" y="165334"/>
                    <a:pt x="91638" y="145085"/>
                    <a:pt x="134810" y="126364"/>
                  </a:cubicBezTo>
                  <a:cubicBezTo>
                    <a:pt x="186388" y="103822"/>
                    <a:pt x="240641" y="91596"/>
                    <a:pt x="297186" y="85483"/>
                  </a:cubicBezTo>
                  <a:cubicBezTo>
                    <a:pt x="370159" y="77842"/>
                    <a:pt x="444279" y="77842"/>
                    <a:pt x="516488" y="63706"/>
                  </a:cubicBezTo>
                  <a:cubicBezTo>
                    <a:pt x="521073" y="62942"/>
                    <a:pt x="524511" y="61414"/>
                    <a:pt x="528332" y="58739"/>
                  </a:cubicBezTo>
                  <a:cubicBezTo>
                    <a:pt x="535209" y="54154"/>
                    <a:pt x="550873" y="57975"/>
                    <a:pt x="549345" y="47277"/>
                  </a:cubicBezTo>
                  <a:cubicBezTo>
                    <a:pt x="547817" y="36962"/>
                    <a:pt x="532916" y="36962"/>
                    <a:pt x="523747" y="36198"/>
                  </a:cubicBezTo>
                  <a:cubicBezTo>
                    <a:pt x="499677" y="33905"/>
                    <a:pt x="475607" y="33523"/>
                    <a:pt x="451156" y="33141"/>
                  </a:cubicBezTo>
                  <a:cubicBezTo>
                    <a:pt x="439312" y="33141"/>
                    <a:pt x="428996" y="28939"/>
                    <a:pt x="418298" y="25118"/>
                  </a:cubicBezTo>
                  <a:cubicBezTo>
                    <a:pt x="414096" y="23590"/>
                    <a:pt x="411421" y="21297"/>
                    <a:pt x="412567" y="16713"/>
                  </a:cubicBezTo>
                  <a:cubicBezTo>
                    <a:pt x="413332" y="13274"/>
                    <a:pt x="416388" y="11746"/>
                    <a:pt x="419827" y="11364"/>
                  </a:cubicBezTo>
                  <a:cubicBezTo>
                    <a:pt x="435873" y="9071"/>
                    <a:pt x="451156" y="2958"/>
                    <a:pt x="468348" y="2576"/>
                  </a:cubicBezTo>
                  <a:cubicBezTo>
                    <a:pt x="533298" y="284"/>
                    <a:pt x="598248" y="-2008"/>
                    <a:pt x="662817" y="2958"/>
                  </a:cubicBezTo>
                  <a:cubicBezTo>
                    <a:pt x="710956" y="6397"/>
                    <a:pt x="757185" y="18623"/>
                    <a:pt x="803797" y="30467"/>
                  </a:cubicBezTo>
                  <a:cubicBezTo>
                    <a:pt x="842767" y="40400"/>
                    <a:pt x="879062" y="56829"/>
                    <a:pt x="916122" y="71729"/>
                  </a:cubicBezTo>
                  <a:cubicBezTo>
                    <a:pt x="977634" y="100766"/>
                    <a:pt x="1025773" y="151198"/>
                    <a:pt x="1086521" y="181762"/>
                  </a:cubicBezTo>
                  <a:cubicBezTo>
                    <a:pt x="1107916" y="192460"/>
                    <a:pt x="1129311" y="203540"/>
                    <a:pt x="1154527" y="202012"/>
                  </a:cubicBezTo>
                  <a:cubicBezTo>
                    <a:pt x="1178597" y="198955"/>
                    <a:pt x="1202667" y="195899"/>
                    <a:pt x="1221006" y="177178"/>
                  </a:cubicBezTo>
                  <a:cubicBezTo>
                    <a:pt x="1219859" y="171065"/>
                    <a:pt x="1218713" y="164952"/>
                    <a:pt x="1217185" y="158839"/>
                  </a:cubicBezTo>
                  <a:cubicBezTo>
                    <a:pt x="1216039" y="152726"/>
                    <a:pt x="1211454" y="145085"/>
                    <a:pt x="1217949" y="141646"/>
                  </a:cubicBezTo>
                  <a:cubicBezTo>
                    <a:pt x="1224062" y="138208"/>
                    <a:pt x="1231703" y="141646"/>
                    <a:pt x="1237434" y="146231"/>
                  </a:cubicBezTo>
                  <a:cubicBezTo>
                    <a:pt x="1258447" y="163806"/>
                    <a:pt x="1276786" y="180234"/>
                    <a:pt x="1292451" y="202394"/>
                  </a:cubicBezTo>
                  <a:cubicBezTo>
                    <a:pt x="1303912" y="218440"/>
                    <a:pt x="1314610" y="239835"/>
                    <a:pt x="1322633" y="255882"/>
                  </a:cubicBezTo>
                  <a:cubicBezTo>
                    <a:pt x="1333331" y="276895"/>
                    <a:pt x="1363132" y="323124"/>
                    <a:pt x="1363132" y="368972"/>
                  </a:cubicBezTo>
                  <a:close/>
                </a:path>
              </a:pathLst>
            </a:custGeom>
            <a:solidFill>
              <a:srgbClr val="582200"/>
            </a:solidFill>
            <a:ln w="380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FDB0289-E868-9B93-7592-8385CE6062D8}"/>
                </a:ext>
              </a:extLst>
            </p:cNvPr>
            <p:cNvSpPr/>
            <p:nvPr/>
          </p:nvSpPr>
          <p:spPr>
            <a:xfrm>
              <a:off x="10043066" y="231423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5DF825B-779B-B7D8-047B-99946A6588D5}"/>
                </a:ext>
              </a:extLst>
            </p:cNvPr>
            <p:cNvSpPr/>
            <p:nvPr/>
          </p:nvSpPr>
          <p:spPr>
            <a:xfrm>
              <a:off x="10352920" y="231305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756C25C-3F16-4C84-7FC8-F31526DDEEA0}"/>
                </a:ext>
              </a:extLst>
            </p:cNvPr>
            <p:cNvSpPr/>
            <p:nvPr/>
          </p:nvSpPr>
          <p:spPr>
            <a:xfrm>
              <a:off x="9995696" y="2248271"/>
              <a:ext cx="157762" cy="39455"/>
            </a:xfrm>
            <a:custGeom>
              <a:avLst/>
              <a:gdLst>
                <a:gd name="connsiteX0" fmla="*/ 142708 w 204252"/>
                <a:gd name="connsiteY0" fmla="*/ 584 h 51082"/>
                <a:gd name="connsiteX1" fmla="*/ 176711 w 204252"/>
                <a:gd name="connsiteY1" fmla="*/ 966 h 51082"/>
                <a:gd name="connsiteX2" fmla="*/ 204220 w 204252"/>
                <a:gd name="connsiteY2" fmla="*/ 29238 h 51082"/>
                <a:gd name="connsiteX3" fmla="*/ 172126 w 204252"/>
                <a:gd name="connsiteY3" fmla="*/ 50634 h 51082"/>
                <a:gd name="connsiteX4" fmla="*/ 21977 w 204252"/>
                <a:gd name="connsiteY4" fmla="*/ 45667 h 51082"/>
                <a:gd name="connsiteX5" fmla="*/ 200 w 204252"/>
                <a:gd name="connsiteY5" fmla="*/ 40700 h 51082"/>
                <a:gd name="connsiteX6" fmla="*/ 18539 w 204252"/>
                <a:gd name="connsiteY6" fmla="*/ 24654 h 51082"/>
                <a:gd name="connsiteX7" fmla="*/ 142708 w 204252"/>
                <a:gd name="connsiteY7" fmla="*/ 584 h 5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52" h="51082">
                  <a:moveTo>
                    <a:pt x="142708" y="584"/>
                  </a:moveTo>
                  <a:cubicBezTo>
                    <a:pt x="151113" y="584"/>
                    <a:pt x="164103" y="-180"/>
                    <a:pt x="176711" y="966"/>
                  </a:cubicBezTo>
                  <a:cubicBezTo>
                    <a:pt x="192376" y="2112"/>
                    <a:pt x="204984" y="15866"/>
                    <a:pt x="204220" y="29238"/>
                  </a:cubicBezTo>
                  <a:cubicBezTo>
                    <a:pt x="203073" y="43757"/>
                    <a:pt x="190083" y="53308"/>
                    <a:pt x="172126" y="50634"/>
                  </a:cubicBezTo>
                  <a:cubicBezTo>
                    <a:pt x="122077" y="43757"/>
                    <a:pt x="72409" y="39554"/>
                    <a:pt x="21977" y="45667"/>
                  </a:cubicBezTo>
                  <a:cubicBezTo>
                    <a:pt x="14336" y="46431"/>
                    <a:pt x="2110" y="50252"/>
                    <a:pt x="200" y="40700"/>
                  </a:cubicBezTo>
                  <a:cubicBezTo>
                    <a:pt x="-1711" y="31531"/>
                    <a:pt x="10515" y="27710"/>
                    <a:pt x="18539" y="24654"/>
                  </a:cubicBezTo>
                  <a:cubicBezTo>
                    <a:pt x="57127" y="9371"/>
                    <a:pt x="96097" y="-2855"/>
                    <a:pt x="142708" y="584"/>
                  </a:cubicBezTo>
                  <a:close/>
                </a:path>
              </a:pathLst>
            </a:custGeom>
            <a:solidFill>
              <a:srgbClr val="552003"/>
            </a:solidFill>
            <a:ln w="380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58B30D-FAE6-14B8-619A-5DDE39CB10C1}"/>
                </a:ext>
              </a:extLst>
            </p:cNvPr>
            <p:cNvSpPr/>
            <p:nvPr/>
          </p:nvSpPr>
          <p:spPr>
            <a:xfrm>
              <a:off x="10316528" y="2248459"/>
              <a:ext cx="158319" cy="38601"/>
            </a:xfrm>
            <a:custGeom>
              <a:avLst/>
              <a:gdLst>
                <a:gd name="connsiteX0" fmla="*/ 66983 w 204972"/>
                <a:gd name="connsiteY0" fmla="*/ 340 h 49976"/>
                <a:gd name="connsiteX1" fmla="*/ 191534 w 204972"/>
                <a:gd name="connsiteY1" fmla="*/ 27466 h 49976"/>
                <a:gd name="connsiteX2" fmla="*/ 204524 w 204972"/>
                <a:gd name="connsiteY2" fmla="*/ 40838 h 49976"/>
                <a:gd name="connsiteX3" fmla="*/ 187332 w 204972"/>
                <a:gd name="connsiteY3" fmla="*/ 45423 h 49976"/>
                <a:gd name="connsiteX4" fmla="*/ 31833 w 204972"/>
                <a:gd name="connsiteY4" fmla="*/ 49625 h 49976"/>
                <a:gd name="connsiteX5" fmla="*/ 122 w 204972"/>
                <a:gd name="connsiteY5" fmla="*/ 29376 h 49976"/>
                <a:gd name="connsiteX6" fmla="*/ 26867 w 204972"/>
                <a:gd name="connsiteY6" fmla="*/ 340 h 49976"/>
                <a:gd name="connsiteX7" fmla="*/ 66983 w 204972"/>
                <a:gd name="connsiteY7" fmla="*/ 340 h 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972" h="49976">
                  <a:moveTo>
                    <a:pt x="66983" y="340"/>
                  </a:moveTo>
                  <a:cubicBezTo>
                    <a:pt x="110920" y="-1189"/>
                    <a:pt x="152564" y="7981"/>
                    <a:pt x="191534" y="27466"/>
                  </a:cubicBezTo>
                  <a:cubicBezTo>
                    <a:pt x="197265" y="30140"/>
                    <a:pt x="207199" y="32051"/>
                    <a:pt x="204524" y="40838"/>
                  </a:cubicBezTo>
                  <a:cubicBezTo>
                    <a:pt x="202232" y="47333"/>
                    <a:pt x="193445" y="46187"/>
                    <a:pt x="187332" y="45423"/>
                  </a:cubicBezTo>
                  <a:cubicBezTo>
                    <a:pt x="135372" y="38928"/>
                    <a:pt x="83411" y="43130"/>
                    <a:pt x="31833" y="49625"/>
                  </a:cubicBezTo>
                  <a:cubicBezTo>
                    <a:pt x="14641" y="51918"/>
                    <a:pt x="1651" y="42748"/>
                    <a:pt x="122" y="29376"/>
                  </a:cubicBezTo>
                  <a:cubicBezTo>
                    <a:pt x="-1406" y="16386"/>
                    <a:pt x="11584" y="1486"/>
                    <a:pt x="26867" y="340"/>
                  </a:cubicBezTo>
                  <a:cubicBezTo>
                    <a:pt x="40239" y="-425"/>
                    <a:pt x="53611" y="340"/>
                    <a:pt x="66983" y="340"/>
                  </a:cubicBezTo>
                  <a:close/>
                </a:path>
              </a:pathLst>
            </a:custGeom>
            <a:solidFill>
              <a:srgbClr val="562103"/>
            </a:solidFill>
            <a:ln w="380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F7A59D4-660E-62C6-4C34-E4C46C29876D}"/>
                </a:ext>
              </a:extLst>
            </p:cNvPr>
            <p:cNvSpPr/>
            <p:nvPr/>
          </p:nvSpPr>
          <p:spPr>
            <a:xfrm>
              <a:off x="10074052" y="2317480"/>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AAB4DCC-3149-6694-A1EB-F700A3A17A7A}"/>
                </a:ext>
              </a:extLst>
            </p:cNvPr>
            <p:cNvSpPr/>
            <p:nvPr/>
          </p:nvSpPr>
          <p:spPr>
            <a:xfrm>
              <a:off x="10385382" y="2316299"/>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0529932-8424-E650-2A62-BAA1540ABD41}"/>
                </a:ext>
              </a:extLst>
            </p:cNvPr>
            <p:cNvSpPr/>
            <p:nvPr/>
          </p:nvSpPr>
          <p:spPr>
            <a:xfrm>
              <a:off x="10177041" y="2446734"/>
              <a:ext cx="42494" cy="87908"/>
            </a:xfrm>
            <a:custGeom>
              <a:avLst/>
              <a:gdLst>
                <a:gd name="connsiteX0" fmla="*/ 16046 w 55016"/>
                <a:gd name="connsiteY0" fmla="*/ 76794 h 113813"/>
                <a:gd name="connsiteX1" fmla="*/ 55017 w 55016"/>
                <a:gd name="connsiteY1" fmla="*/ 111943 h 113813"/>
                <a:gd name="connsiteX2" fmla="*/ 0 w 55016"/>
                <a:gd name="connsiteY2" fmla="*/ 109651 h 113813"/>
                <a:gd name="connsiteX3" fmla="*/ 4203 w 55016"/>
                <a:gd name="connsiteY3" fmla="*/ 19485 h 113813"/>
                <a:gd name="connsiteX4" fmla="*/ 24070 w 55016"/>
                <a:gd name="connsiteY4" fmla="*/ 0 h 113813"/>
                <a:gd name="connsiteX5" fmla="*/ 20631 w 55016"/>
                <a:gd name="connsiteY5" fmla="*/ 42409 h 113813"/>
                <a:gd name="connsiteX6" fmla="*/ 16046 w 55016"/>
                <a:gd name="connsiteY6" fmla="*/ 76794 h 11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16" h="113813">
                  <a:moveTo>
                    <a:pt x="16046" y="76794"/>
                  </a:moveTo>
                  <a:cubicBezTo>
                    <a:pt x="16429" y="105448"/>
                    <a:pt x="40880" y="105066"/>
                    <a:pt x="55017" y="111943"/>
                  </a:cubicBezTo>
                  <a:cubicBezTo>
                    <a:pt x="39352" y="116146"/>
                    <a:pt x="15664" y="112326"/>
                    <a:pt x="0" y="109651"/>
                  </a:cubicBezTo>
                  <a:cubicBezTo>
                    <a:pt x="382" y="103920"/>
                    <a:pt x="3439" y="44701"/>
                    <a:pt x="4203" y="19485"/>
                  </a:cubicBezTo>
                  <a:cubicBezTo>
                    <a:pt x="4585" y="16046"/>
                    <a:pt x="15282" y="6113"/>
                    <a:pt x="24070" y="0"/>
                  </a:cubicBezTo>
                  <a:cubicBezTo>
                    <a:pt x="29036" y="13754"/>
                    <a:pt x="24070" y="25980"/>
                    <a:pt x="20631" y="42409"/>
                  </a:cubicBezTo>
                  <a:cubicBezTo>
                    <a:pt x="19485" y="50432"/>
                    <a:pt x="16811" y="72973"/>
                    <a:pt x="16046" y="76794"/>
                  </a:cubicBezTo>
                  <a:close/>
                </a:path>
              </a:pathLst>
            </a:custGeom>
            <a:solidFill>
              <a:srgbClr val="DD8D55"/>
            </a:solidFill>
            <a:ln w="380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277858E-BBCA-7A51-970D-DF9783C804DC}"/>
                </a:ext>
              </a:extLst>
            </p:cNvPr>
            <p:cNvSpPr/>
            <p:nvPr/>
          </p:nvSpPr>
          <p:spPr>
            <a:xfrm>
              <a:off x="9869751" y="2290183"/>
              <a:ext cx="732400" cy="184218"/>
            </a:xfrm>
            <a:custGeom>
              <a:avLst/>
              <a:gdLst>
                <a:gd name="connsiteX0" fmla="*/ 925850 w 948224"/>
                <a:gd name="connsiteY0" fmla="*/ 1337 h 238504"/>
                <a:gd name="connsiteX1" fmla="*/ 584288 w 948224"/>
                <a:gd name="connsiteY1" fmla="*/ 1337 h 238504"/>
                <a:gd name="connsiteX2" fmla="*/ 538823 w 948224"/>
                <a:gd name="connsiteY2" fmla="*/ 23115 h 238504"/>
                <a:gd name="connsiteX3" fmla="*/ 480750 w 948224"/>
                <a:gd name="connsiteY3" fmla="*/ 48713 h 238504"/>
                <a:gd name="connsiteX4" fmla="*/ 438724 w 948224"/>
                <a:gd name="connsiteY4" fmla="*/ 48331 h 238504"/>
                <a:gd name="connsiteX5" fmla="*/ 422677 w 948224"/>
                <a:gd name="connsiteY5" fmla="*/ 38779 h 238504"/>
                <a:gd name="connsiteX6" fmla="*/ 358109 w 948224"/>
                <a:gd name="connsiteY6" fmla="*/ 955 h 238504"/>
                <a:gd name="connsiteX7" fmla="*/ 98690 w 948224"/>
                <a:gd name="connsiteY7" fmla="*/ 573 h 238504"/>
                <a:gd name="connsiteX8" fmla="*/ 7378 w 948224"/>
                <a:gd name="connsiteY8" fmla="*/ 4012 h 238504"/>
                <a:gd name="connsiteX9" fmla="*/ 501 w 948224"/>
                <a:gd name="connsiteY9" fmla="*/ 34958 h 238504"/>
                <a:gd name="connsiteX10" fmla="*/ 7378 w 948224"/>
                <a:gd name="connsiteY10" fmla="*/ 44128 h 238504"/>
                <a:gd name="connsiteX11" fmla="*/ 23425 w 948224"/>
                <a:gd name="connsiteY11" fmla="*/ 78895 h 238504"/>
                <a:gd name="connsiteX12" fmla="*/ 23043 w 948224"/>
                <a:gd name="connsiteY12" fmla="*/ 147666 h 238504"/>
                <a:gd name="connsiteX13" fmla="*/ 29920 w 948224"/>
                <a:gd name="connsiteY13" fmla="*/ 178995 h 238504"/>
                <a:gd name="connsiteX14" fmla="*/ 70036 w 948224"/>
                <a:gd name="connsiteY14" fmla="*/ 225606 h 238504"/>
                <a:gd name="connsiteX15" fmla="*/ 107478 w 948224"/>
                <a:gd name="connsiteY15" fmla="*/ 236686 h 238504"/>
                <a:gd name="connsiteX16" fmla="*/ 363076 w 948224"/>
                <a:gd name="connsiteY16" fmla="*/ 236686 h 238504"/>
                <a:gd name="connsiteX17" fmla="*/ 432229 w 948224"/>
                <a:gd name="connsiteY17" fmla="*/ 172882 h 238504"/>
                <a:gd name="connsiteX18" fmla="*/ 435285 w 948224"/>
                <a:gd name="connsiteY18" fmla="*/ 112134 h 238504"/>
                <a:gd name="connsiteX19" fmla="*/ 459737 w 948224"/>
                <a:gd name="connsiteY19" fmla="*/ 88447 h 238504"/>
                <a:gd name="connsiteX20" fmla="*/ 494122 w 948224"/>
                <a:gd name="connsiteY20" fmla="*/ 88447 h 238504"/>
                <a:gd name="connsiteX21" fmla="*/ 515135 w 948224"/>
                <a:gd name="connsiteY21" fmla="*/ 109460 h 238504"/>
                <a:gd name="connsiteX22" fmla="*/ 515518 w 948224"/>
                <a:gd name="connsiteY22" fmla="*/ 172500 h 238504"/>
                <a:gd name="connsiteX23" fmla="*/ 580086 w 948224"/>
                <a:gd name="connsiteY23" fmla="*/ 237068 h 238504"/>
                <a:gd name="connsiteX24" fmla="*/ 858225 w 948224"/>
                <a:gd name="connsiteY24" fmla="*/ 230955 h 238504"/>
                <a:gd name="connsiteX25" fmla="*/ 891464 w 948224"/>
                <a:gd name="connsiteY25" fmla="*/ 219875 h 238504"/>
                <a:gd name="connsiteX26" fmla="*/ 918208 w 948224"/>
                <a:gd name="connsiteY26" fmla="*/ 172882 h 238504"/>
                <a:gd name="connsiteX27" fmla="*/ 917826 w 948224"/>
                <a:gd name="connsiteY27" fmla="*/ 62467 h 238504"/>
                <a:gd name="connsiteX28" fmla="*/ 928142 w 948224"/>
                <a:gd name="connsiteY28" fmla="*/ 45656 h 238504"/>
                <a:gd name="connsiteX29" fmla="*/ 948009 w 948224"/>
                <a:gd name="connsiteY29" fmla="*/ 20440 h 238504"/>
                <a:gd name="connsiteX30" fmla="*/ 925850 w 948224"/>
                <a:gd name="connsiteY30" fmla="*/ 1337 h 238504"/>
                <a:gd name="connsiteX31" fmla="*/ 398225 w 948224"/>
                <a:gd name="connsiteY31" fmla="*/ 163331 h 238504"/>
                <a:gd name="connsiteX32" fmla="*/ 361930 w 948224"/>
                <a:gd name="connsiteY32" fmla="*/ 200772 h 238504"/>
                <a:gd name="connsiteX33" fmla="*/ 92960 w 948224"/>
                <a:gd name="connsiteY33" fmla="*/ 200008 h 238504"/>
                <a:gd name="connsiteX34" fmla="*/ 58574 w 948224"/>
                <a:gd name="connsiteY34" fmla="*/ 165623 h 238504"/>
                <a:gd name="connsiteX35" fmla="*/ 58574 w 948224"/>
                <a:gd name="connsiteY35" fmla="*/ 66287 h 238504"/>
                <a:gd name="connsiteX36" fmla="*/ 94488 w 948224"/>
                <a:gd name="connsiteY36" fmla="*/ 31520 h 238504"/>
                <a:gd name="connsiteX37" fmla="*/ 226298 w 948224"/>
                <a:gd name="connsiteY37" fmla="*/ 31520 h 238504"/>
                <a:gd name="connsiteX38" fmla="*/ 361930 w 948224"/>
                <a:gd name="connsiteY38" fmla="*/ 31138 h 238504"/>
                <a:gd name="connsiteX39" fmla="*/ 398225 w 948224"/>
                <a:gd name="connsiteY39" fmla="*/ 68198 h 238504"/>
                <a:gd name="connsiteX40" fmla="*/ 398225 w 948224"/>
                <a:gd name="connsiteY40" fmla="*/ 163331 h 238504"/>
                <a:gd name="connsiteX41" fmla="*/ 891464 w 948224"/>
                <a:gd name="connsiteY41" fmla="*/ 167151 h 238504"/>
                <a:gd name="connsiteX42" fmla="*/ 858989 w 948224"/>
                <a:gd name="connsiteY42" fmla="*/ 199626 h 238504"/>
                <a:gd name="connsiteX43" fmla="*/ 585816 w 948224"/>
                <a:gd name="connsiteY43" fmla="*/ 199626 h 238504"/>
                <a:gd name="connsiteX44" fmla="*/ 552959 w 948224"/>
                <a:gd name="connsiteY44" fmla="*/ 166387 h 238504"/>
                <a:gd name="connsiteX45" fmla="*/ 552959 w 948224"/>
                <a:gd name="connsiteY45" fmla="*/ 65141 h 238504"/>
                <a:gd name="connsiteX46" fmla="*/ 586199 w 948224"/>
                <a:gd name="connsiteY46" fmla="*/ 30374 h 238504"/>
                <a:gd name="connsiteX47" fmla="*/ 614853 w 948224"/>
                <a:gd name="connsiteY47" fmla="*/ 30374 h 238504"/>
                <a:gd name="connsiteX48" fmla="*/ 862810 w 948224"/>
                <a:gd name="connsiteY48" fmla="*/ 31138 h 238504"/>
                <a:gd name="connsiteX49" fmla="*/ 891464 w 948224"/>
                <a:gd name="connsiteY49" fmla="*/ 63613 h 238504"/>
                <a:gd name="connsiteX50" fmla="*/ 891464 w 948224"/>
                <a:gd name="connsiteY50" fmla="*/ 167151 h 23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48224" h="238504">
                  <a:moveTo>
                    <a:pt x="925850" y="1337"/>
                  </a:moveTo>
                  <a:cubicBezTo>
                    <a:pt x="811996" y="1337"/>
                    <a:pt x="698142" y="1719"/>
                    <a:pt x="584288" y="1337"/>
                  </a:cubicBezTo>
                  <a:cubicBezTo>
                    <a:pt x="565185" y="1337"/>
                    <a:pt x="546082" y="7450"/>
                    <a:pt x="538823" y="23115"/>
                  </a:cubicBezTo>
                  <a:cubicBezTo>
                    <a:pt x="525833" y="50623"/>
                    <a:pt x="504438" y="50241"/>
                    <a:pt x="480750" y="48713"/>
                  </a:cubicBezTo>
                  <a:cubicBezTo>
                    <a:pt x="466614" y="47949"/>
                    <a:pt x="452860" y="48331"/>
                    <a:pt x="438724" y="48331"/>
                  </a:cubicBezTo>
                  <a:cubicBezTo>
                    <a:pt x="431082" y="48331"/>
                    <a:pt x="426880" y="46038"/>
                    <a:pt x="422677" y="38779"/>
                  </a:cubicBezTo>
                  <a:cubicBezTo>
                    <a:pt x="408923" y="13563"/>
                    <a:pt x="388292" y="573"/>
                    <a:pt x="358109" y="955"/>
                  </a:cubicBezTo>
                  <a:cubicBezTo>
                    <a:pt x="271764" y="1719"/>
                    <a:pt x="185036" y="-191"/>
                    <a:pt x="98690" y="573"/>
                  </a:cubicBezTo>
                  <a:cubicBezTo>
                    <a:pt x="68508" y="955"/>
                    <a:pt x="37561" y="-2483"/>
                    <a:pt x="7378" y="4012"/>
                  </a:cubicBezTo>
                  <a:cubicBezTo>
                    <a:pt x="2412" y="13945"/>
                    <a:pt x="-1409" y="23879"/>
                    <a:pt x="501" y="34958"/>
                  </a:cubicBezTo>
                  <a:cubicBezTo>
                    <a:pt x="2794" y="38015"/>
                    <a:pt x="3940" y="42600"/>
                    <a:pt x="7378" y="44128"/>
                  </a:cubicBezTo>
                  <a:cubicBezTo>
                    <a:pt x="23807" y="50623"/>
                    <a:pt x="23807" y="64377"/>
                    <a:pt x="23425" y="78895"/>
                  </a:cubicBezTo>
                  <a:cubicBezTo>
                    <a:pt x="23043" y="101819"/>
                    <a:pt x="23425" y="124742"/>
                    <a:pt x="23043" y="147666"/>
                  </a:cubicBezTo>
                  <a:cubicBezTo>
                    <a:pt x="23043" y="158746"/>
                    <a:pt x="24189" y="169061"/>
                    <a:pt x="29920" y="178995"/>
                  </a:cubicBezTo>
                  <a:cubicBezTo>
                    <a:pt x="38325" y="198862"/>
                    <a:pt x="52461" y="213762"/>
                    <a:pt x="70036" y="225606"/>
                  </a:cubicBezTo>
                  <a:cubicBezTo>
                    <a:pt x="80734" y="235540"/>
                    <a:pt x="94870" y="236686"/>
                    <a:pt x="107478" y="236686"/>
                  </a:cubicBezTo>
                  <a:cubicBezTo>
                    <a:pt x="192677" y="237832"/>
                    <a:pt x="277876" y="238214"/>
                    <a:pt x="363076" y="236686"/>
                  </a:cubicBezTo>
                  <a:cubicBezTo>
                    <a:pt x="401282" y="235922"/>
                    <a:pt x="425351" y="210706"/>
                    <a:pt x="432229" y="172882"/>
                  </a:cubicBezTo>
                  <a:cubicBezTo>
                    <a:pt x="436049" y="152633"/>
                    <a:pt x="434903" y="132384"/>
                    <a:pt x="435285" y="112134"/>
                  </a:cubicBezTo>
                  <a:cubicBezTo>
                    <a:pt x="435667" y="90357"/>
                    <a:pt x="437577" y="88829"/>
                    <a:pt x="459737" y="88447"/>
                  </a:cubicBezTo>
                  <a:cubicBezTo>
                    <a:pt x="471199" y="88447"/>
                    <a:pt x="482660" y="88829"/>
                    <a:pt x="494122" y="88447"/>
                  </a:cubicBezTo>
                  <a:cubicBezTo>
                    <a:pt x="508640" y="88065"/>
                    <a:pt x="514753" y="95324"/>
                    <a:pt x="515135" y="109460"/>
                  </a:cubicBezTo>
                  <a:cubicBezTo>
                    <a:pt x="515518" y="130473"/>
                    <a:pt x="514753" y="151487"/>
                    <a:pt x="515518" y="172500"/>
                  </a:cubicBezTo>
                  <a:cubicBezTo>
                    <a:pt x="516664" y="208031"/>
                    <a:pt x="544554" y="237832"/>
                    <a:pt x="580086" y="237068"/>
                  </a:cubicBezTo>
                  <a:cubicBezTo>
                    <a:pt x="672926" y="235540"/>
                    <a:pt x="765767" y="244327"/>
                    <a:pt x="858225" y="230955"/>
                  </a:cubicBezTo>
                  <a:cubicBezTo>
                    <a:pt x="869305" y="227134"/>
                    <a:pt x="880384" y="223696"/>
                    <a:pt x="891464" y="219875"/>
                  </a:cubicBezTo>
                  <a:cubicBezTo>
                    <a:pt x="907893" y="208414"/>
                    <a:pt x="917062" y="193513"/>
                    <a:pt x="918208" y="172882"/>
                  </a:cubicBezTo>
                  <a:cubicBezTo>
                    <a:pt x="920119" y="136204"/>
                    <a:pt x="920501" y="99144"/>
                    <a:pt x="917826" y="62467"/>
                  </a:cubicBezTo>
                  <a:cubicBezTo>
                    <a:pt x="917444" y="54826"/>
                    <a:pt x="913624" y="44892"/>
                    <a:pt x="928142" y="45656"/>
                  </a:cubicBezTo>
                  <a:cubicBezTo>
                    <a:pt x="946099" y="46420"/>
                    <a:pt x="948009" y="34576"/>
                    <a:pt x="948009" y="20440"/>
                  </a:cubicBezTo>
                  <a:cubicBezTo>
                    <a:pt x="949919" y="1719"/>
                    <a:pt x="938839" y="1337"/>
                    <a:pt x="925850" y="1337"/>
                  </a:cubicBezTo>
                  <a:close/>
                  <a:moveTo>
                    <a:pt x="398225" y="163331"/>
                  </a:moveTo>
                  <a:cubicBezTo>
                    <a:pt x="397843" y="187400"/>
                    <a:pt x="385999" y="200390"/>
                    <a:pt x="361930" y="200772"/>
                  </a:cubicBezTo>
                  <a:cubicBezTo>
                    <a:pt x="272146" y="201154"/>
                    <a:pt x="182744" y="200772"/>
                    <a:pt x="92960" y="200008"/>
                  </a:cubicBezTo>
                  <a:cubicBezTo>
                    <a:pt x="70800" y="200008"/>
                    <a:pt x="58956" y="187400"/>
                    <a:pt x="58574" y="165623"/>
                  </a:cubicBezTo>
                  <a:cubicBezTo>
                    <a:pt x="58192" y="132384"/>
                    <a:pt x="58192" y="99527"/>
                    <a:pt x="58574" y="66287"/>
                  </a:cubicBezTo>
                  <a:cubicBezTo>
                    <a:pt x="58956" y="42982"/>
                    <a:pt x="70800" y="31520"/>
                    <a:pt x="94488" y="31520"/>
                  </a:cubicBezTo>
                  <a:cubicBezTo>
                    <a:pt x="138425" y="31138"/>
                    <a:pt x="182362" y="31520"/>
                    <a:pt x="226298" y="31520"/>
                  </a:cubicBezTo>
                  <a:cubicBezTo>
                    <a:pt x="230119" y="31520"/>
                    <a:pt x="343591" y="30756"/>
                    <a:pt x="361930" y="31138"/>
                  </a:cubicBezTo>
                  <a:cubicBezTo>
                    <a:pt x="385999" y="31902"/>
                    <a:pt x="398225" y="44510"/>
                    <a:pt x="398225" y="68198"/>
                  </a:cubicBezTo>
                  <a:cubicBezTo>
                    <a:pt x="398607" y="99909"/>
                    <a:pt x="398607" y="131620"/>
                    <a:pt x="398225" y="163331"/>
                  </a:cubicBezTo>
                  <a:close/>
                  <a:moveTo>
                    <a:pt x="891464" y="167151"/>
                  </a:moveTo>
                  <a:cubicBezTo>
                    <a:pt x="891082" y="186636"/>
                    <a:pt x="878092" y="199626"/>
                    <a:pt x="858989" y="199626"/>
                  </a:cubicBezTo>
                  <a:cubicBezTo>
                    <a:pt x="768059" y="200008"/>
                    <a:pt x="677129" y="200390"/>
                    <a:pt x="585816" y="199626"/>
                  </a:cubicBezTo>
                  <a:cubicBezTo>
                    <a:pt x="563275" y="199626"/>
                    <a:pt x="553341" y="188546"/>
                    <a:pt x="552959" y="166387"/>
                  </a:cubicBezTo>
                  <a:cubicBezTo>
                    <a:pt x="552577" y="132766"/>
                    <a:pt x="552577" y="98762"/>
                    <a:pt x="552959" y="65141"/>
                  </a:cubicBezTo>
                  <a:cubicBezTo>
                    <a:pt x="553341" y="41453"/>
                    <a:pt x="562893" y="31520"/>
                    <a:pt x="586199" y="30374"/>
                  </a:cubicBezTo>
                  <a:cubicBezTo>
                    <a:pt x="595750" y="29992"/>
                    <a:pt x="605302" y="30374"/>
                    <a:pt x="614853" y="30374"/>
                  </a:cubicBezTo>
                  <a:cubicBezTo>
                    <a:pt x="619438" y="30374"/>
                    <a:pt x="811614" y="29992"/>
                    <a:pt x="862810" y="31138"/>
                  </a:cubicBezTo>
                  <a:cubicBezTo>
                    <a:pt x="879238" y="31520"/>
                    <a:pt x="891082" y="46038"/>
                    <a:pt x="891464" y="63613"/>
                  </a:cubicBezTo>
                  <a:cubicBezTo>
                    <a:pt x="892228" y="98380"/>
                    <a:pt x="892228" y="132766"/>
                    <a:pt x="891464" y="167151"/>
                  </a:cubicBezTo>
                  <a:close/>
                </a:path>
              </a:pathLst>
            </a:custGeom>
            <a:solidFill>
              <a:srgbClr val="2D2E2C"/>
            </a:solidFill>
            <a:ln w="380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E9B908F-0168-AC42-7236-238A8E5E40E4}"/>
                </a:ext>
              </a:extLst>
            </p:cNvPr>
            <p:cNvSpPr/>
            <p:nvPr/>
          </p:nvSpPr>
          <p:spPr>
            <a:xfrm>
              <a:off x="9696324" y="2901274"/>
              <a:ext cx="1178627" cy="1475115"/>
            </a:xfrm>
            <a:custGeom>
              <a:avLst/>
              <a:gdLst>
                <a:gd name="connsiteX0" fmla="*/ 1384966 w 1525945"/>
                <a:gd name="connsiteY0" fmla="*/ 358259 h 1909803"/>
                <a:gd name="connsiteX1" fmla="*/ 1456793 w 1525945"/>
                <a:gd name="connsiteY1" fmla="*/ 487777 h 1909803"/>
                <a:gd name="connsiteX2" fmla="*/ 1516394 w 1525945"/>
                <a:gd name="connsiteY2" fmla="*/ 703641 h 1909803"/>
                <a:gd name="connsiteX3" fmla="*/ 1525946 w 1525945"/>
                <a:gd name="connsiteY3" fmla="*/ 907661 h 1909803"/>
                <a:gd name="connsiteX4" fmla="*/ 1446095 w 1525945"/>
                <a:gd name="connsiteY4" fmla="*/ 1144538 h 1909803"/>
                <a:gd name="connsiteX5" fmla="*/ 1340265 w 1525945"/>
                <a:gd name="connsiteY5" fmla="*/ 1261066 h 1909803"/>
                <a:gd name="connsiteX6" fmla="*/ 1324601 w 1525945"/>
                <a:gd name="connsiteY6" fmla="*/ 1298126 h 1909803"/>
                <a:gd name="connsiteX7" fmla="*/ 1381145 w 1525945"/>
                <a:gd name="connsiteY7" fmla="*/ 1909039 h 1909803"/>
                <a:gd name="connsiteX8" fmla="*/ 805382 w 1525945"/>
                <a:gd name="connsiteY8" fmla="*/ 1909803 h 1909803"/>
                <a:gd name="connsiteX9" fmla="*/ 787807 w 1525945"/>
                <a:gd name="connsiteY9" fmla="*/ 1902926 h 1909803"/>
                <a:gd name="connsiteX10" fmla="*/ 746544 w 1525945"/>
                <a:gd name="connsiteY10" fmla="*/ 1507877 h 1909803"/>
                <a:gd name="connsiteX11" fmla="*/ 749983 w 1525945"/>
                <a:gd name="connsiteY11" fmla="*/ 1394405 h 1909803"/>
                <a:gd name="connsiteX12" fmla="*/ 632309 w 1525945"/>
                <a:gd name="connsiteY12" fmla="*/ 1371481 h 1909803"/>
                <a:gd name="connsiteX13" fmla="*/ 641478 w 1525945"/>
                <a:gd name="connsiteY13" fmla="*/ 1501382 h 1909803"/>
                <a:gd name="connsiteX14" fmla="*/ 598305 w 1525945"/>
                <a:gd name="connsiteY14" fmla="*/ 1908657 h 1909803"/>
                <a:gd name="connsiteX15" fmla="*/ 0 w 1525945"/>
                <a:gd name="connsiteY15" fmla="*/ 1908657 h 1909803"/>
                <a:gd name="connsiteX16" fmla="*/ 19485 w 1525945"/>
                <a:gd name="connsiteY16" fmla="*/ 1696996 h 1909803"/>
                <a:gd name="connsiteX17" fmla="*/ 121113 w 1525945"/>
                <a:gd name="connsiteY17" fmla="*/ 211548 h 1909803"/>
                <a:gd name="connsiteX18" fmla="*/ 289219 w 1525945"/>
                <a:gd name="connsiteY18" fmla="*/ 80120 h 1909803"/>
                <a:gd name="connsiteX19" fmla="*/ 380531 w 1525945"/>
                <a:gd name="connsiteY19" fmla="*/ 10203 h 1909803"/>
                <a:gd name="connsiteX20" fmla="*/ 396196 w 1525945"/>
                <a:gd name="connsiteY20" fmla="*/ 269 h 1909803"/>
                <a:gd name="connsiteX21" fmla="*/ 393521 w 1525945"/>
                <a:gd name="connsiteY21" fmla="*/ 18226 h 1909803"/>
                <a:gd name="connsiteX22" fmla="*/ 398488 w 1525945"/>
                <a:gd name="connsiteY22" fmla="*/ 124057 h 1909803"/>
                <a:gd name="connsiteX23" fmla="*/ 500116 w 1525945"/>
                <a:gd name="connsiteY23" fmla="*/ 241731 h 1909803"/>
                <a:gd name="connsiteX24" fmla="*/ 563538 w 1525945"/>
                <a:gd name="connsiteY24" fmla="*/ 287960 h 1909803"/>
                <a:gd name="connsiteX25" fmla="*/ 579584 w 1525945"/>
                <a:gd name="connsiteY25" fmla="*/ 304007 h 1909803"/>
                <a:gd name="connsiteX26" fmla="*/ 641096 w 1525945"/>
                <a:gd name="connsiteY26" fmla="*/ 468674 h 1909803"/>
                <a:gd name="connsiteX27" fmla="*/ 621229 w 1525945"/>
                <a:gd name="connsiteY27" fmla="*/ 1073857 h 1909803"/>
                <a:gd name="connsiteX28" fmla="*/ 687707 w 1525945"/>
                <a:gd name="connsiteY28" fmla="*/ 1079206 h 1909803"/>
                <a:gd name="connsiteX29" fmla="*/ 767558 w 1525945"/>
                <a:gd name="connsiteY29" fmla="*/ 1083790 h 1909803"/>
                <a:gd name="connsiteX30" fmla="*/ 745780 w 1525945"/>
                <a:gd name="connsiteY30" fmla="*/ 477462 h 1909803"/>
                <a:gd name="connsiteX31" fmla="*/ 803853 w 1525945"/>
                <a:gd name="connsiteY31" fmla="*/ 317761 h 1909803"/>
                <a:gd name="connsiteX32" fmla="*/ 819518 w 1525945"/>
                <a:gd name="connsiteY32" fmla="*/ 294455 h 1909803"/>
                <a:gd name="connsiteX33" fmla="*/ 946362 w 1525945"/>
                <a:gd name="connsiteY33" fmla="*/ 188243 h 1909803"/>
                <a:gd name="connsiteX34" fmla="*/ 1006345 w 1525945"/>
                <a:gd name="connsiteY34" fmla="*/ 90053 h 1909803"/>
                <a:gd name="connsiteX35" fmla="*/ 999850 w 1525945"/>
                <a:gd name="connsiteY35" fmla="*/ 23957 h 1909803"/>
                <a:gd name="connsiteX36" fmla="*/ 994119 w 1525945"/>
                <a:gd name="connsiteY36" fmla="*/ 2562 h 1909803"/>
                <a:gd name="connsiteX37" fmla="*/ 1016278 w 1525945"/>
                <a:gd name="connsiteY37" fmla="*/ 7529 h 1909803"/>
                <a:gd name="connsiteX38" fmla="*/ 1195846 w 1525945"/>
                <a:gd name="connsiteY38" fmla="*/ 145834 h 1909803"/>
                <a:gd name="connsiteX39" fmla="*/ 1384966 w 1525945"/>
                <a:gd name="connsiteY39" fmla="*/ 358259 h 19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5945" h="1909803">
                  <a:moveTo>
                    <a:pt x="1384966" y="358259"/>
                  </a:moveTo>
                  <a:cubicBezTo>
                    <a:pt x="1414003" y="397993"/>
                    <a:pt x="1436926" y="441930"/>
                    <a:pt x="1456793" y="487777"/>
                  </a:cubicBezTo>
                  <a:cubicBezTo>
                    <a:pt x="1473604" y="527130"/>
                    <a:pt x="1512574" y="671548"/>
                    <a:pt x="1516394" y="703641"/>
                  </a:cubicBezTo>
                  <a:cubicBezTo>
                    <a:pt x="1522507" y="755219"/>
                    <a:pt x="1523653" y="890850"/>
                    <a:pt x="1525946" y="907661"/>
                  </a:cubicBezTo>
                  <a:cubicBezTo>
                    <a:pt x="1518687" y="993242"/>
                    <a:pt x="1492707" y="1072329"/>
                    <a:pt x="1446095" y="1144538"/>
                  </a:cubicBezTo>
                  <a:cubicBezTo>
                    <a:pt x="1417441" y="1189239"/>
                    <a:pt x="1382674" y="1228973"/>
                    <a:pt x="1340265" y="1261066"/>
                  </a:cubicBezTo>
                  <a:cubicBezTo>
                    <a:pt x="1327275" y="1271000"/>
                    <a:pt x="1322690" y="1280933"/>
                    <a:pt x="1324601" y="1298126"/>
                  </a:cubicBezTo>
                  <a:cubicBezTo>
                    <a:pt x="1331096" y="1358873"/>
                    <a:pt x="1375414" y="1850202"/>
                    <a:pt x="1381145" y="1909039"/>
                  </a:cubicBezTo>
                  <a:cubicBezTo>
                    <a:pt x="1355165" y="1909039"/>
                    <a:pt x="905863" y="1909039"/>
                    <a:pt x="805382" y="1909803"/>
                  </a:cubicBezTo>
                  <a:cubicBezTo>
                    <a:pt x="797740" y="1909803"/>
                    <a:pt x="794302" y="1903308"/>
                    <a:pt x="787807" y="1902926"/>
                  </a:cubicBezTo>
                  <a:cubicBezTo>
                    <a:pt x="771760" y="1896431"/>
                    <a:pt x="751129" y="1518956"/>
                    <a:pt x="746544" y="1507877"/>
                  </a:cubicBezTo>
                  <a:cubicBezTo>
                    <a:pt x="741960" y="1492594"/>
                    <a:pt x="762591" y="1395933"/>
                    <a:pt x="749983" y="1394405"/>
                  </a:cubicBezTo>
                  <a:cubicBezTo>
                    <a:pt x="710249" y="1389056"/>
                    <a:pt x="670897" y="1381797"/>
                    <a:pt x="632309" y="1371481"/>
                  </a:cubicBezTo>
                  <a:cubicBezTo>
                    <a:pt x="618554" y="1367661"/>
                    <a:pt x="644534" y="1488392"/>
                    <a:pt x="641478" y="1501382"/>
                  </a:cubicBezTo>
                  <a:cubicBezTo>
                    <a:pt x="640714" y="1566714"/>
                    <a:pt x="611295" y="1895285"/>
                    <a:pt x="598305" y="1908657"/>
                  </a:cubicBezTo>
                  <a:cubicBezTo>
                    <a:pt x="493239" y="1908657"/>
                    <a:pt x="24834" y="1908657"/>
                    <a:pt x="0" y="1908657"/>
                  </a:cubicBezTo>
                  <a:cubicBezTo>
                    <a:pt x="4967" y="1837976"/>
                    <a:pt x="11080" y="1767295"/>
                    <a:pt x="19485" y="1696996"/>
                  </a:cubicBezTo>
                  <a:cubicBezTo>
                    <a:pt x="20631" y="1687827"/>
                    <a:pt x="119203" y="220336"/>
                    <a:pt x="121113" y="211548"/>
                  </a:cubicBezTo>
                  <a:cubicBezTo>
                    <a:pt x="176894" y="167612"/>
                    <a:pt x="233056" y="123675"/>
                    <a:pt x="289219" y="80120"/>
                  </a:cubicBezTo>
                  <a:cubicBezTo>
                    <a:pt x="319402" y="56432"/>
                    <a:pt x="350349" y="33891"/>
                    <a:pt x="380531" y="10203"/>
                  </a:cubicBezTo>
                  <a:cubicBezTo>
                    <a:pt x="385498" y="6000"/>
                    <a:pt x="391611" y="4472"/>
                    <a:pt x="396196" y="269"/>
                  </a:cubicBezTo>
                  <a:cubicBezTo>
                    <a:pt x="399634" y="6764"/>
                    <a:pt x="396578" y="12877"/>
                    <a:pt x="393521" y="18226"/>
                  </a:cubicBezTo>
                  <a:cubicBezTo>
                    <a:pt x="373272" y="54522"/>
                    <a:pt x="380913" y="89671"/>
                    <a:pt x="398488" y="124057"/>
                  </a:cubicBezTo>
                  <a:cubicBezTo>
                    <a:pt x="422940" y="171050"/>
                    <a:pt x="459236" y="208874"/>
                    <a:pt x="500116" y="241731"/>
                  </a:cubicBezTo>
                  <a:cubicBezTo>
                    <a:pt x="520365" y="258160"/>
                    <a:pt x="541760" y="273442"/>
                    <a:pt x="563538" y="287960"/>
                  </a:cubicBezTo>
                  <a:cubicBezTo>
                    <a:pt x="570033" y="292163"/>
                    <a:pt x="576146" y="296748"/>
                    <a:pt x="579584" y="304007"/>
                  </a:cubicBezTo>
                  <a:cubicBezTo>
                    <a:pt x="597541" y="347180"/>
                    <a:pt x="636129" y="457595"/>
                    <a:pt x="641096" y="468674"/>
                  </a:cubicBezTo>
                  <a:cubicBezTo>
                    <a:pt x="644917" y="485867"/>
                    <a:pt x="605564" y="1071565"/>
                    <a:pt x="621229" y="1073857"/>
                  </a:cubicBezTo>
                  <a:cubicBezTo>
                    <a:pt x="643388" y="1077295"/>
                    <a:pt x="665548" y="1077678"/>
                    <a:pt x="687707" y="1079206"/>
                  </a:cubicBezTo>
                  <a:cubicBezTo>
                    <a:pt x="714451" y="1081116"/>
                    <a:pt x="740814" y="1082644"/>
                    <a:pt x="767558" y="1083790"/>
                  </a:cubicBezTo>
                  <a:cubicBezTo>
                    <a:pt x="785897" y="1084555"/>
                    <a:pt x="750365" y="507645"/>
                    <a:pt x="745780" y="477462"/>
                  </a:cubicBezTo>
                  <a:cubicBezTo>
                    <a:pt x="767558" y="425120"/>
                    <a:pt x="782076" y="370103"/>
                    <a:pt x="803853" y="317761"/>
                  </a:cubicBezTo>
                  <a:cubicBezTo>
                    <a:pt x="807674" y="308591"/>
                    <a:pt x="813405" y="301332"/>
                    <a:pt x="819518" y="294455"/>
                  </a:cubicBezTo>
                  <a:cubicBezTo>
                    <a:pt x="865747" y="263891"/>
                    <a:pt x="908156" y="228359"/>
                    <a:pt x="946362" y="188243"/>
                  </a:cubicBezTo>
                  <a:cubicBezTo>
                    <a:pt x="973488" y="159588"/>
                    <a:pt x="993737" y="127113"/>
                    <a:pt x="1006345" y="90053"/>
                  </a:cubicBezTo>
                  <a:cubicBezTo>
                    <a:pt x="1014368" y="66748"/>
                    <a:pt x="1010930" y="44970"/>
                    <a:pt x="999850" y="23957"/>
                  </a:cubicBezTo>
                  <a:cubicBezTo>
                    <a:pt x="996411" y="17462"/>
                    <a:pt x="991063" y="11349"/>
                    <a:pt x="994119" y="2562"/>
                  </a:cubicBezTo>
                  <a:cubicBezTo>
                    <a:pt x="1003288" y="-3551"/>
                    <a:pt x="1009783" y="2562"/>
                    <a:pt x="1016278" y="7529"/>
                  </a:cubicBezTo>
                  <a:cubicBezTo>
                    <a:pt x="1077026" y="52229"/>
                    <a:pt x="1136245" y="99223"/>
                    <a:pt x="1195846" y="145834"/>
                  </a:cubicBezTo>
                  <a:cubicBezTo>
                    <a:pt x="1208072" y="155004"/>
                    <a:pt x="1345232" y="303243"/>
                    <a:pt x="1384966" y="358259"/>
                  </a:cubicBezTo>
                  <a:close/>
                </a:path>
              </a:pathLst>
            </a:custGeom>
            <a:solidFill>
              <a:schemeClr val="accent5">
                <a:lumMod val="60000"/>
                <a:lumOff val="40000"/>
              </a:schemeClr>
            </a:solidFill>
            <a:ln w="380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0DDEB-D1CD-0868-4E12-1263705E00BF}"/>
                </a:ext>
              </a:extLst>
            </p:cNvPr>
            <p:cNvSpPr/>
            <p:nvPr/>
          </p:nvSpPr>
          <p:spPr>
            <a:xfrm>
              <a:off x="9006365" y="3023448"/>
              <a:ext cx="1013695" cy="1165189"/>
            </a:xfrm>
            <a:custGeom>
              <a:avLst/>
              <a:gdLst>
                <a:gd name="connsiteX0" fmla="*/ 1014772 w 1312411"/>
                <a:gd name="connsiteY0" fmla="*/ 53371 h 1508548"/>
                <a:gd name="connsiteX1" fmla="*/ 1082778 w 1312411"/>
                <a:gd name="connsiteY1" fmla="*/ 199700 h 1508548"/>
                <a:gd name="connsiteX2" fmla="*/ 1307811 w 1312411"/>
                <a:gd name="connsiteY2" fmla="*/ 1321809 h 1508548"/>
                <a:gd name="connsiteX3" fmla="*/ 1292529 w 1312411"/>
                <a:gd name="connsiteY3" fmla="*/ 1453238 h 1508548"/>
                <a:gd name="connsiteX4" fmla="*/ 1214589 w 1312411"/>
                <a:gd name="connsiteY4" fmla="*/ 1505962 h 1508548"/>
                <a:gd name="connsiteX5" fmla="*/ 532613 w 1312411"/>
                <a:gd name="connsiteY5" fmla="*/ 1506726 h 1508548"/>
                <a:gd name="connsiteX6" fmla="*/ 389722 w 1312411"/>
                <a:gd name="connsiteY6" fmla="*/ 1468520 h 1508548"/>
                <a:gd name="connsiteX7" fmla="*/ 323244 w 1312411"/>
                <a:gd name="connsiteY7" fmla="*/ 1379500 h 1508548"/>
                <a:gd name="connsiteX8" fmla="*/ 22 w 1312411"/>
                <a:gd name="connsiteY8" fmla="*/ 189002 h 1508548"/>
                <a:gd name="connsiteX9" fmla="*/ 139855 w 1312411"/>
                <a:gd name="connsiteY9" fmla="*/ 35414 h 1508548"/>
                <a:gd name="connsiteX10" fmla="*/ 868443 w 1312411"/>
                <a:gd name="connsiteY10" fmla="*/ 265 h 1508548"/>
                <a:gd name="connsiteX11" fmla="*/ 1014772 w 1312411"/>
                <a:gd name="connsiteY11" fmla="*/ 53371 h 150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411" h="1508548">
                  <a:moveTo>
                    <a:pt x="1014772" y="53371"/>
                  </a:moveTo>
                  <a:cubicBezTo>
                    <a:pt x="1056416" y="93105"/>
                    <a:pt x="1074373" y="143537"/>
                    <a:pt x="1082778" y="199700"/>
                  </a:cubicBezTo>
                  <a:cubicBezTo>
                    <a:pt x="1091948" y="258537"/>
                    <a:pt x="1298642" y="1263736"/>
                    <a:pt x="1307811" y="1321809"/>
                  </a:cubicBezTo>
                  <a:cubicBezTo>
                    <a:pt x="1315071" y="1366128"/>
                    <a:pt x="1316217" y="1411211"/>
                    <a:pt x="1292529" y="1453238"/>
                  </a:cubicBezTo>
                  <a:cubicBezTo>
                    <a:pt x="1274954" y="1484566"/>
                    <a:pt x="1248210" y="1500613"/>
                    <a:pt x="1214589" y="1505962"/>
                  </a:cubicBezTo>
                  <a:cubicBezTo>
                    <a:pt x="1185552" y="1510547"/>
                    <a:pt x="598709" y="1507872"/>
                    <a:pt x="532613" y="1506726"/>
                  </a:cubicBezTo>
                  <a:cubicBezTo>
                    <a:pt x="482181" y="1505962"/>
                    <a:pt x="433277" y="1497557"/>
                    <a:pt x="389722" y="1468520"/>
                  </a:cubicBezTo>
                  <a:cubicBezTo>
                    <a:pt x="356865" y="1446360"/>
                    <a:pt x="332795" y="1418088"/>
                    <a:pt x="323244" y="1379500"/>
                  </a:cubicBezTo>
                  <a:cubicBezTo>
                    <a:pt x="319805" y="1366510"/>
                    <a:pt x="-3035" y="242873"/>
                    <a:pt x="22" y="189002"/>
                  </a:cubicBezTo>
                  <a:cubicBezTo>
                    <a:pt x="4606" y="112590"/>
                    <a:pt x="50453" y="41909"/>
                    <a:pt x="139855" y="35414"/>
                  </a:cubicBezTo>
                  <a:cubicBezTo>
                    <a:pt x="197928" y="31212"/>
                    <a:pt x="825652" y="-117"/>
                    <a:pt x="868443" y="265"/>
                  </a:cubicBezTo>
                  <a:cubicBezTo>
                    <a:pt x="924606" y="-2410"/>
                    <a:pt x="973509" y="15165"/>
                    <a:pt x="1014772" y="53371"/>
                  </a:cubicBezTo>
                  <a:close/>
                </a:path>
              </a:pathLst>
            </a:custGeom>
            <a:solidFill>
              <a:srgbClr val="003242"/>
            </a:solidFill>
            <a:ln w="380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04FEB3A-6EAF-6ABF-9F92-2C7CF4968A25}"/>
                </a:ext>
              </a:extLst>
            </p:cNvPr>
            <p:cNvSpPr/>
            <p:nvPr/>
          </p:nvSpPr>
          <p:spPr>
            <a:xfrm>
              <a:off x="9129106" y="3717421"/>
              <a:ext cx="277168" cy="343257"/>
            </a:xfrm>
            <a:custGeom>
              <a:avLst/>
              <a:gdLst>
                <a:gd name="connsiteX0" fmla="*/ 55828 w 358844"/>
                <a:gd name="connsiteY0" fmla="*/ 351509 h 444408"/>
                <a:gd name="connsiteX1" fmla="*/ 58885 w 358844"/>
                <a:gd name="connsiteY1" fmla="*/ 310247 h 444408"/>
                <a:gd name="connsiteX2" fmla="*/ 48951 w 358844"/>
                <a:gd name="connsiteY2" fmla="*/ 295346 h 444408"/>
                <a:gd name="connsiteX3" fmla="*/ 29084 w 358844"/>
                <a:gd name="connsiteY3" fmla="*/ 241094 h 444408"/>
                <a:gd name="connsiteX4" fmla="*/ 22971 w 358844"/>
                <a:gd name="connsiteY4" fmla="*/ 225430 h 444408"/>
                <a:gd name="connsiteX5" fmla="*/ 19532 w 358844"/>
                <a:gd name="connsiteY5" fmla="*/ 152838 h 444408"/>
                <a:gd name="connsiteX6" fmla="*/ 62323 w 358844"/>
                <a:gd name="connsiteY6" fmla="*/ 116543 h 444408"/>
                <a:gd name="connsiteX7" fmla="*/ 196044 w 358844"/>
                <a:gd name="connsiteY7" fmla="*/ 15297 h 444408"/>
                <a:gd name="connsiteX8" fmla="*/ 233868 w 358844"/>
                <a:gd name="connsiteY8" fmla="*/ 14 h 444408"/>
                <a:gd name="connsiteX9" fmla="*/ 261376 w 358844"/>
                <a:gd name="connsiteY9" fmla="*/ 14151 h 444408"/>
                <a:gd name="connsiteX10" fmla="*/ 257556 w 358844"/>
                <a:gd name="connsiteY10" fmla="*/ 44333 h 444408"/>
                <a:gd name="connsiteX11" fmla="*/ 146758 w 358844"/>
                <a:gd name="connsiteY11" fmla="*/ 161626 h 444408"/>
                <a:gd name="connsiteX12" fmla="*/ 126509 w 358844"/>
                <a:gd name="connsiteY12" fmla="*/ 179964 h 444408"/>
                <a:gd name="connsiteX13" fmla="*/ 212090 w 358844"/>
                <a:gd name="connsiteY13" fmla="*/ 137938 h 444408"/>
                <a:gd name="connsiteX14" fmla="*/ 269017 w 358844"/>
                <a:gd name="connsiteY14" fmla="*/ 112722 h 444408"/>
                <a:gd name="connsiteX15" fmla="*/ 312572 w 358844"/>
                <a:gd name="connsiteY15" fmla="*/ 126476 h 444408"/>
                <a:gd name="connsiteX16" fmla="*/ 300346 w 358844"/>
                <a:gd name="connsiteY16" fmla="*/ 164300 h 444408"/>
                <a:gd name="connsiteX17" fmla="*/ 264815 w 358844"/>
                <a:gd name="connsiteY17" fmla="*/ 195247 h 444408"/>
                <a:gd name="connsiteX18" fmla="*/ 304167 w 358844"/>
                <a:gd name="connsiteY18" fmla="*/ 182257 h 444408"/>
                <a:gd name="connsiteX19" fmla="*/ 341609 w 358844"/>
                <a:gd name="connsiteY19" fmla="*/ 193337 h 444408"/>
                <a:gd name="connsiteX20" fmla="*/ 333585 w 358844"/>
                <a:gd name="connsiteY20" fmla="*/ 233071 h 444408"/>
                <a:gd name="connsiteX21" fmla="*/ 289649 w 358844"/>
                <a:gd name="connsiteY21" fmla="*/ 270131 h 444408"/>
                <a:gd name="connsiteX22" fmla="*/ 311808 w 358844"/>
                <a:gd name="connsiteY22" fmla="*/ 264018 h 444408"/>
                <a:gd name="connsiteX23" fmla="*/ 353835 w 358844"/>
                <a:gd name="connsiteY23" fmla="*/ 274333 h 444408"/>
                <a:gd name="connsiteX24" fmla="*/ 344665 w 358844"/>
                <a:gd name="connsiteY24" fmla="*/ 316742 h 444408"/>
                <a:gd name="connsiteX25" fmla="*/ 248004 w 358844"/>
                <a:gd name="connsiteY25" fmla="*/ 388951 h 444408"/>
                <a:gd name="connsiteX26" fmla="*/ 154017 w 358844"/>
                <a:gd name="connsiteY26" fmla="*/ 441293 h 444408"/>
                <a:gd name="connsiteX27" fmla="*/ 97091 w 358844"/>
                <a:gd name="connsiteY27" fmla="*/ 429067 h 444408"/>
                <a:gd name="connsiteX28" fmla="*/ 90596 w 358844"/>
                <a:gd name="connsiteY28" fmla="*/ 385895 h 444408"/>
                <a:gd name="connsiteX29" fmla="*/ 84483 w 358844"/>
                <a:gd name="connsiteY29" fmla="*/ 368702 h 444408"/>
                <a:gd name="connsiteX30" fmla="*/ 55828 w 358844"/>
                <a:gd name="connsiteY30" fmla="*/ 351509 h 4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8844" h="444408">
                  <a:moveTo>
                    <a:pt x="55828" y="351509"/>
                  </a:moveTo>
                  <a:cubicBezTo>
                    <a:pt x="50097" y="338901"/>
                    <a:pt x="50861" y="327822"/>
                    <a:pt x="58885" y="310247"/>
                  </a:cubicBezTo>
                  <a:cubicBezTo>
                    <a:pt x="63087" y="301459"/>
                    <a:pt x="55064" y="298403"/>
                    <a:pt x="48951" y="295346"/>
                  </a:cubicBezTo>
                  <a:cubicBezTo>
                    <a:pt x="22207" y="282356"/>
                    <a:pt x="16094" y="267074"/>
                    <a:pt x="29084" y="241094"/>
                  </a:cubicBezTo>
                  <a:cubicBezTo>
                    <a:pt x="33287" y="232307"/>
                    <a:pt x="30230" y="229632"/>
                    <a:pt x="22971" y="225430"/>
                  </a:cubicBezTo>
                  <a:cubicBezTo>
                    <a:pt x="-6066" y="208619"/>
                    <a:pt x="-7976" y="172323"/>
                    <a:pt x="19532" y="152838"/>
                  </a:cubicBezTo>
                  <a:cubicBezTo>
                    <a:pt x="35197" y="141758"/>
                    <a:pt x="47805" y="128004"/>
                    <a:pt x="62323" y="116543"/>
                  </a:cubicBezTo>
                  <a:cubicBezTo>
                    <a:pt x="106642" y="82539"/>
                    <a:pt x="150961" y="48536"/>
                    <a:pt x="196044" y="15297"/>
                  </a:cubicBezTo>
                  <a:cubicBezTo>
                    <a:pt x="207124" y="6891"/>
                    <a:pt x="219350" y="-368"/>
                    <a:pt x="233868" y="14"/>
                  </a:cubicBezTo>
                  <a:cubicBezTo>
                    <a:pt x="245712" y="14"/>
                    <a:pt x="256409" y="4599"/>
                    <a:pt x="261376" y="14151"/>
                  </a:cubicBezTo>
                  <a:cubicBezTo>
                    <a:pt x="266343" y="23702"/>
                    <a:pt x="264815" y="34400"/>
                    <a:pt x="257556" y="44333"/>
                  </a:cubicBezTo>
                  <a:cubicBezTo>
                    <a:pt x="226227" y="88652"/>
                    <a:pt x="186110" y="124566"/>
                    <a:pt x="146758" y="161626"/>
                  </a:cubicBezTo>
                  <a:cubicBezTo>
                    <a:pt x="141409" y="166975"/>
                    <a:pt x="135679" y="171941"/>
                    <a:pt x="126509" y="179964"/>
                  </a:cubicBezTo>
                  <a:cubicBezTo>
                    <a:pt x="160894" y="165064"/>
                    <a:pt x="185728" y="152838"/>
                    <a:pt x="212090" y="137938"/>
                  </a:cubicBezTo>
                  <a:cubicBezTo>
                    <a:pt x="230429" y="127622"/>
                    <a:pt x="249150" y="118453"/>
                    <a:pt x="269017" y="112722"/>
                  </a:cubicBezTo>
                  <a:cubicBezTo>
                    <a:pt x="286974" y="107373"/>
                    <a:pt x="305695" y="112340"/>
                    <a:pt x="312572" y="126476"/>
                  </a:cubicBezTo>
                  <a:cubicBezTo>
                    <a:pt x="320213" y="142523"/>
                    <a:pt x="312190" y="153984"/>
                    <a:pt x="300346" y="164300"/>
                  </a:cubicBezTo>
                  <a:cubicBezTo>
                    <a:pt x="288884" y="173852"/>
                    <a:pt x="277805" y="183785"/>
                    <a:pt x="264815" y="195247"/>
                  </a:cubicBezTo>
                  <a:cubicBezTo>
                    <a:pt x="280861" y="190280"/>
                    <a:pt x="290795" y="184167"/>
                    <a:pt x="304167" y="182257"/>
                  </a:cubicBezTo>
                  <a:cubicBezTo>
                    <a:pt x="320595" y="179964"/>
                    <a:pt x="332439" y="178054"/>
                    <a:pt x="341609" y="193337"/>
                  </a:cubicBezTo>
                  <a:cubicBezTo>
                    <a:pt x="350778" y="208619"/>
                    <a:pt x="343137" y="222373"/>
                    <a:pt x="333585" y="233071"/>
                  </a:cubicBezTo>
                  <a:cubicBezTo>
                    <a:pt x="320977" y="247589"/>
                    <a:pt x="303785" y="255994"/>
                    <a:pt x="289649" y="270131"/>
                  </a:cubicBezTo>
                  <a:cubicBezTo>
                    <a:pt x="303403" y="267838"/>
                    <a:pt x="304549" y="265928"/>
                    <a:pt x="311808" y="264018"/>
                  </a:cubicBezTo>
                  <a:cubicBezTo>
                    <a:pt x="328619" y="259433"/>
                    <a:pt x="343519" y="259051"/>
                    <a:pt x="353835" y="274333"/>
                  </a:cubicBezTo>
                  <a:cubicBezTo>
                    <a:pt x="364532" y="290380"/>
                    <a:pt x="356509" y="305662"/>
                    <a:pt x="344665" y="316742"/>
                  </a:cubicBezTo>
                  <a:cubicBezTo>
                    <a:pt x="315247" y="344250"/>
                    <a:pt x="281625" y="366409"/>
                    <a:pt x="248004" y="388951"/>
                  </a:cubicBezTo>
                  <a:cubicBezTo>
                    <a:pt x="218203" y="408818"/>
                    <a:pt x="186492" y="426011"/>
                    <a:pt x="154017" y="441293"/>
                  </a:cubicBezTo>
                  <a:cubicBezTo>
                    <a:pt x="139117" y="447024"/>
                    <a:pt x="113519" y="445878"/>
                    <a:pt x="97091" y="429067"/>
                  </a:cubicBezTo>
                  <a:cubicBezTo>
                    <a:pt x="84483" y="416077"/>
                    <a:pt x="81808" y="401559"/>
                    <a:pt x="90596" y="385895"/>
                  </a:cubicBezTo>
                  <a:cubicBezTo>
                    <a:pt x="96326" y="376343"/>
                    <a:pt x="95944" y="372523"/>
                    <a:pt x="84483" y="368702"/>
                  </a:cubicBezTo>
                  <a:cubicBezTo>
                    <a:pt x="74549" y="364499"/>
                    <a:pt x="63851" y="360297"/>
                    <a:pt x="55828" y="351509"/>
                  </a:cubicBezTo>
                  <a:close/>
                </a:path>
              </a:pathLst>
            </a:custGeom>
            <a:solidFill>
              <a:srgbClr val="FEAD6D"/>
            </a:solidFill>
            <a:ln w="380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404C975-950F-7F50-CFE5-A1FBA9E2CD7D}"/>
                </a:ext>
              </a:extLst>
            </p:cNvPr>
            <p:cNvSpPr/>
            <p:nvPr/>
          </p:nvSpPr>
          <p:spPr>
            <a:xfrm>
              <a:off x="9984447" y="2870492"/>
              <a:ext cx="228150" cy="268013"/>
            </a:xfrm>
            <a:custGeom>
              <a:avLst/>
              <a:gdLst>
                <a:gd name="connsiteX0" fmla="*/ 177138 w 295382"/>
                <a:gd name="connsiteY0" fmla="*/ 129524 h 346991"/>
                <a:gd name="connsiteX1" fmla="*/ 282204 w 295382"/>
                <a:gd name="connsiteY1" fmla="*/ 190271 h 346991"/>
                <a:gd name="connsiteX2" fmla="*/ 294430 w 295382"/>
                <a:gd name="connsiteY2" fmla="*/ 205172 h 346991"/>
                <a:gd name="connsiteX3" fmla="*/ 201208 w 295382"/>
                <a:gd name="connsiteY3" fmla="*/ 343859 h 346991"/>
                <a:gd name="connsiteX4" fmla="*/ 73600 w 295382"/>
                <a:gd name="connsiteY4" fmla="*/ 241467 h 346991"/>
                <a:gd name="connsiteX5" fmla="*/ 4447 w 295382"/>
                <a:gd name="connsiteY5" fmla="*/ 129906 h 346991"/>
                <a:gd name="connsiteX6" fmla="*/ 22786 w 295382"/>
                <a:gd name="connsiteY6" fmla="*/ 40122 h 346991"/>
                <a:gd name="connsiteX7" fmla="*/ 120975 w 295382"/>
                <a:gd name="connsiteY7" fmla="*/ 6 h 346991"/>
                <a:gd name="connsiteX8" fmla="*/ 140078 w 295382"/>
                <a:gd name="connsiteY8" fmla="*/ 19873 h 346991"/>
                <a:gd name="connsiteX9" fmla="*/ 177138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77138" y="129524"/>
                  </a:moveTo>
                  <a:cubicBezTo>
                    <a:pt x="206939" y="158942"/>
                    <a:pt x="243234" y="176517"/>
                    <a:pt x="282204" y="190271"/>
                  </a:cubicBezTo>
                  <a:cubicBezTo>
                    <a:pt x="289846" y="192946"/>
                    <a:pt x="298251" y="195620"/>
                    <a:pt x="294430" y="205172"/>
                  </a:cubicBezTo>
                  <a:cubicBezTo>
                    <a:pt x="291374" y="213195"/>
                    <a:pt x="232919" y="370985"/>
                    <a:pt x="201208" y="343859"/>
                  </a:cubicBezTo>
                  <a:cubicBezTo>
                    <a:pt x="156889" y="311766"/>
                    <a:pt x="111042" y="281966"/>
                    <a:pt x="73600" y="241467"/>
                  </a:cubicBezTo>
                  <a:cubicBezTo>
                    <a:pt x="43035" y="208610"/>
                    <a:pt x="17055" y="173079"/>
                    <a:pt x="4447" y="129906"/>
                  </a:cubicBezTo>
                  <a:cubicBezTo>
                    <a:pt x="-2812" y="104308"/>
                    <a:pt x="-3958" y="58843"/>
                    <a:pt x="22786" y="40122"/>
                  </a:cubicBezTo>
                  <a:cubicBezTo>
                    <a:pt x="52205" y="18727"/>
                    <a:pt x="82005" y="-376"/>
                    <a:pt x="120975" y="6"/>
                  </a:cubicBezTo>
                  <a:cubicBezTo>
                    <a:pt x="136258" y="388"/>
                    <a:pt x="141607" y="4972"/>
                    <a:pt x="140078" y="19873"/>
                  </a:cubicBezTo>
                  <a:cubicBezTo>
                    <a:pt x="137786" y="50055"/>
                    <a:pt x="168351" y="121118"/>
                    <a:pt x="177138" y="129524"/>
                  </a:cubicBezTo>
                  <a:close/>
                </a:path>
              </a:pathLst>
            </a:custGeom>
            <a:solidFill>
              <a:srgbClr val="00DCD4"/>
            </a:solidFill>
            <a:ln w="380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D11FBAF-BC24-6B70-9136-5B809EE448E6}"/>
                </a:ext>
              </a:extLst>
            </p:cNvPr>
            <p:cNvSpPr/>
            <p:nvPr/>
          </p:nvSpPr>
          <p:spPr>
            <a:xfrm>
              <a:off x="10146351" y="2800853"/>
              <a:ext cx="177703" cy="91580"/>
            </a:xfrm>
            <a:custGeom>
              <a:avLst/>
              <a:gdLst>
                <a:gd name="connsiteX0" fmla="*/ 227325 w 230069"/>
                <a:gd name="connsiteY0" fmla="*/ 6113 h 118567"/>
                <a:gd name="connsiteX1" fmla="*/ 129136 w 230069"/>
                <a:gd name="connsiteY1" fmla="*/ 61130 h 118567"/>
                <a:gd name="connsiteX2" fmla="*/ 23306 w 230069"/>
                <a:gd name="connsiteY2" fmla="*/ 114618 h 118567"/>
                <a:gd name="connsiteX3" fmla="*/ 764 w 230069"/>
                <a:gd name="connsiteY3" fmla="*/ 105830 h 118567"/>
                <a:gd name="connsiteX4" fmla="*/ 0 w 230069"/>
                <a:gd name="connsiteY4" fmla="*/ 7641 h 118567"/>
                <a:gd name="connsiteX5" fmla="*/ 228472 w 230069"/>
                <a:gd name="connsiteY5" fmla="*/ 0 h 118567"/>
                <a:gd name="connsiteX6" fmla="*/ 227325 w 230069"/>
                <a:gd name="connsiteY6" fmla="*/ 6113 h 1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069" h="118567">
                  <a:moveTo>
                    <a:pt x="227325" y="6113"/>
                  </a:moveTo>
                  <a:cubicBezTo>
                    <a:pt x="197525" y="30183"/>
                    <a:pt x="161993" y="43173"/>
                    <a:pt x="129136" y="61130"/>
                  </a:cubicBezTo>
                  <a:cubicBezTo>
                    <a:pt x="94369" y="80233"/>
                    <a:pt x="58455" y="96661"/>
                    <a:pt x="23306" y="114618"/>
                  </a:cubicBezTo>
                  <a:cubicBezTo>
                    <a:pt x="11462" y="120731"/>
                    <a:pt x="3439" y="121113"/>
                    <a:pt x="764" y="105830"/>
                  </a:cubicBezTo>
                  <a:cubicBezTo>
                    <a:pt x="382" y="72973"/>
                    <a:pt x="382" y="40498"/>
                    <a:pt x="0" y="7641"/>
                  </a:cubicBezTo>
                  <a:cubicBezTo>
                    <a:pt x="76794" y="29419"/>
                    <a:pt x="152824" y="25216"/>
                    <a:pt x="228472" y="0"/>
                  </a:cubicBezTo>
                  <a:cubicBezTo>
                    <a:pt x="230764" y="2292"/>
                    <a:pt x="230764" y="4585"/>
                    <a:pt x="227325" y="6113"/>
                  </a:cubicBezTo>
                  <a:close/>
                </a:path>
              </a:pathLst>
            </a:custGeom>
            <a:solidFill>
              <a:srgbClr val="E08D55"/>
            </a:solidFill>
            <a:ln w="38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6F80939-ABEE-0606-FDD3-223E47FAAA03}"/>
                </a:ext>
              </a:extLst>
            </p:cNvPr>
            <p:cNvSpPr/>
            <p:nvPr/>
          </p:nvSpPr>
          <p:spPr>
            <a:xfrm>
              <a:off x="10158450" y="4336719"/>
              <a:ext cx="146074" cy="39465"/>
            </a:xfrm>
            <a:custGeom>
              <a:avLst/>
              <a:gdLst>
                <a:gd name="connsiteX0" fmla="*/ 0 w 189119"/>
                <a:gd name="connsiteY0" fmla="*/ 50215 h 51094"/>
                <a:gd name="connsiteX1" fmla="*/ 5731 w 189119"/>
                <a:gd name="connsiteY1" fmla="*/ 4367 h 51094"/>
                <a:gd name="connsiteX2" fmla="*/ 25598 w 189119"/>
                <a:gd name="connsiteY2" fmla="*/ 547 h 51094"/>
                <a:gd name="connsiteX3" fmla="*/ 157027 w 189119"/>
                <a:gd name="connsiteY3" fmla="*/ 4749 h 51094"/>
                <a:gd name="connsiteX4" fmla="*/ 182242 w 189119"/>
                <a:gd name="connsiteY4" fmla="*/ 11244 h 51094"/>
                <a:gd name="connsiteX5" fmla="*/ 189119 w 189119"/>
                <a:gd name="connsiteY5" fmla="*/ 44484 h 51094"/>
                <a:gd name="connsiteX6" fmla="*/ 175365 w 189119"/>
                <a:gd name="connsiteY6" fmla="*/ 50979 h 51094"/>
                <a:gd name="connsiteX7" fmla="*/ 0 w 189119"/>
                <a:gd name="connsiteY7" fmla="*/ 50215 h 5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19" h="51094">
                  <a:moveTo>
                    <a:pt x="0" y="50215"/>
                  </a:moveTo>
                  <a:cubicBezTo>
                    <a:pt x="1910" y="34932"/>
                    <a:pt x="3821" y="19650"/>
                    <a:pt x="5731" y="4367"/>
                  </a:cubicBezTo>
                  <a:cubicBezTo>
                    <a:pt x="11844" y="-217"/>
                    <a:pt x="18721" y="-599"/>
                    <a:pt x="25598" y="547"/>
                  </a:cubicBezTo>
                  <a:cubicBezTo>
                    <a:pt x="69153" y="6660"/>
                    <a:pt x="113090" y="4367"/>
                    <a:pt x="157027" y="4749"/>
                  </a:cubicBezTo>
                  <a:cubicBezTo>
                    <a:pt x="166196" y="4749"/>
                    <a:pt x="174983" y="4749"/>
                    <a:pt x="182242" y="11244"/>
                  </a:cubicBezTo>
                  <a:cubicBezTo>
                    <a:pt x="184917" y="22324"/>
                    <a:pt x="181478" y="34550"/>
                    <a:pt x="189119" y="44484"/>
                  </a:cubicBezTo>
                  <a:cubicBezTo>
                    <a:pt x="187209" y="52507"/>
                    <a:pt x="181096" y="50979"/>
                    <a:pt x="175365" y="50979"/>
                  </a:cubicBezTo>
                  <a:cubicBezTo>
                    <a:pt x="117292" y="50596"/>
                    <a:pt x="58455" y="50215"/>
                    <a:pt x="0" y="50215"/>
                  </a:cubicBezTo>
                  <a:close/>
                </a:path>
              </a:pathLst>
            </a:custGeom>
            <a:solidFill>
              <a:srgbClr val="385050"/>
            </a:solidFill>
            <a:ln w="38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B7E2A5D-2C77-2571-5537-AEF48D2D0A42}"/>
                </a:ext>
              </a:extLst>
            </p:cNvPr>
            <p:cNvSpPr/>
            <p:nvPr/>
          </p:nvSpPr>
          <p:spPr>
            <a:xfrm>
              <a:off x="10168425" y="3952287"/>
              <a:ext cx="125374" cy="163531"/>
            </a:xfrm>
            <a:custGeom>
              <a:avLst/>
              <a:gdLst>
                <a:gd name="connsiteX0" fmla="*/ 457 w 162319"/>
                <a:gd name="connsiteY0" fmla="*/ 10373 h 211720"/>
                <a:gd name="connsiteX1" fmla="*/ 10773 w 162319"/>
                <a:gd name="connsiteY1" fmla="*/ 822 h 211720"/>
                <a:gd name="connsiteX2" fmla="*/ 154045 w 162319"/>
                <a:gd name="connsiteY2" fmla="*/ 29094 h 211720"/>
                <a:gd name="connsiteX3" fmla="*/ 161686 w 162319"/>
                <a:gd name="connsiteY3" fmla="*/ 42466 h 211720"/>
                <a:gd name="connsiteX4" fmla="*/ 115075 w 162319"/>
                <a:gd name="connsiteY4" fmla="*/ 189941 h 211720"/>
                <a:gd name="connsiteX5" fmla="*/ 61968 w 162319"/>
                <a:gd name="connsiteY5" fmla="*/ 197201 h 211720"/>
                <a:gd name="connsiteX6" fmla="*/ 457 w 162319"/>
                <a:gd name="connsiteY6" fmla="*/ 10373 h 2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19" h="211720">
                  <a:moveTo>
                    <a:pt x="457" y="10373"/>
                  </a:moveTo>
                  <a:cubicBezTo>
                    <a:pt x="-1453" y="822"/>
                    <a:pt x="2749" y="-1470"/>
                    <a:pt x="10773" y="822"/>
                  </a:cubicBezTo>
                  <a:cubicBezTo>
                    <a:pt x="57766" y="13812"/>
                    <a:pt x="106287" y="21071"/>
                    <a:pt x="154045" y="29094"/>
                  </a:cubicBezTo>
                  <a:cubicBezTo>
                    <a:pt x="162450" y="30622"/>
                    <a:pt x="163214" y="34825"/>
                    <a:pt x="161686" y="42466"/>
                  </a:cubicBezTo>
                  <a:cubicBezTo>
                    <a:pt x="156337" y="70357"/>
                    <a:pt x="151752" y="128048"/>
                    <a:pt x="115075" y="189941"/>
                  </a:cubicBezTo>
                  <a:cubicBezTo>
                    <a:pt x="99792" y="215539"/>
                    <a:pt x="74194" y="219360"/>
                    <a:pt x="61968" y="197201"/>
                  </a:cubicBezTo>
                  <a:cubicBezTo>
                    <a:pt x="24145" y="128048"/>
                    <a:pt x="3895" y="26420"/>
                    <a:pt x="457" y="10373"/>
                  </a:cubicBezTo>
                  <a:close/>
                </a:path>
              </a:pathLst>
            </a:custGeom>
            <a:solidFill>
              <a:srgbClr val="FD5353"/>
            </a:solidFill>
            <a:ln w="38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8AC8D16-BFA4-F361-6498-B6FD03E20444}"/>
                </a:ext>
              </a:extLst>
            </p:cNvPr>
            <p:cNvSpPr/>
            <p:nvPr/>
          </p:nvSpPr>
          <p:spPr>
            <a:xfrm>
              <a:off x="9835316" y="3148185"/>
              <a:ext cx="321954" cy="528228"/>
            </a:xfrm>
            <a:custGeom>
              <a:avLst/>
              <a:gdLst>
                <a:gd name="connsiteX0" fmla="*/ 409568 w 416827"/>
                <a:gd name="connsiteY0" fmla="*/ 683887 h 683886"/>
                <a:gd name="connsiteX1" fmla="*/ 289601 w 416827"/>
                <a:gd name="connsiteY1" fmla="*/ 462674 h 683886"/>
                <a:gd name="connsiteX2" fmla="*/ 71063 w 416827"/>
                <a:gd name="connsiteY2" fmla="*/ 255216 h 683886"/>
                <a:gd name="connsiteX3" fmla="*/ 56927 w 416827"/>
                <a:gd name="connsiteY3" fmla="*/ 248339 h 683886"/>
                <a:gd name="connsiteX4" fmla="*/ 53488 w 416827"/>
                <a:gd name="connsiteY4" fmla="*/ 242608 h 683886"/>
                <a:gd name="connsiteX5" fmla="*/ 127608 w 416827"/>
                <a:gd name="connsiteY5" fmla="*/ 154734 h 683886"/>
                <a:gd name="connsiteX6" fmla="*/ 205548 w 416827"/>
                <a:gd name="connsiteY6" fmla="*/ 64568 h 683886"/>
                <a:gd name="connsiteX7" fmla="*/ 0 w 416827"/>
                <a:gd name="connsiteY7" fmla="*/ 7641 h 683886"/>
                <a:gd name="connsiteX8" fmla="*/ 1528 w 416827"/>
                <a:gd name="connsiteY8" fmla="*/ 0 h 683886"/>
                <a:gd name="connsiteX9" fmla="*/ 212807 w 416827"/>
                <a:gd name="connsiteY9" fmla="*/ 61130 h 683886"/>
                <a:gd name="connsiteX10" fmla="*/ 133339 w 416827"/>
                <a:gd name="connsiteY10" fmla="*/ 160083 h 683886"/>
                <a:gd name="connsiteX11" fmla="*/ 61512 w 416827"/>
                <a:gd name="connsiteY11" fmla="*/ 241844 h 683886"/>
                <a:gd name="connsiteX12" fmla="*/ 74884 w 416827"/>
                <a:gd name="connsiteY12" fmla="*/ 248339 h 683886"/>
                <a:gd name="connsiteX13" fmla="*/ 296860 w 416827"/>
                <a:gd name="connsiteY13" fmla="*/ 458854 h 683886"/>
                <a:gd name="connsiteX14" fmla="*/ 416827 w 416827"/>
                <a:gd name="connsiteY14" fmla="*/ 680066 h 683886"/>
                <a:gd name="connsiteX15" fmla="*/ 409568 w 416827"/>
                <a:gd name="connsiteY15" fmla="*/ 683887 h 6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6827" h="683886">
                  <a:moveTo>
                    <a:pt x="409568" y="683887"/>
                  </a:moveTo>
                  <a:cubicBezTo>
                    <a:pt x="409186" y="683123"/>
                    <a:pt x="375565" y="623139"/>
                    <a:pt x="289601" y="462674"/>
                  </a:cubicBezTo>
                  <a:cubicBezTo>
                    <a:pt x="214718" y="323223"/>
                    <a:pt x="110033" y="273937"/>
                    <a:pt x="71063" y="255216"/>
                  </a:cubicBezTo>
                  <a:cubicBezTo>
                    <a:pt x="64568" y="252159"/>
                    <a:pt x="59983" y="249867"/>
                    <a:pt x="56927" y="248339"/>
                  </a:cubicBezTo>
                  <a:cubicBezTo>
                    <a:pt x="55017" y="247193"/>
                    <a:pt x="53488" y="245282"/>
                    <a:pt x="53488" y="242608"/>
                  </a:cubicBezTo>
                  <a:cubicBezTo>
                    <a:pt x="51960" y="230000"/>
                    <a:pt x="80615" y="200964"/>
                    <a:pt x="127608" y="154734"/>
                  </a:cubicBezTo>
                  <a:cubicBezTo>
                    <a:pt x="160465" y="122259"/>
                    <a:pt x="209751" y="73738"/>
                    <a:pt x="205548" y="64568"/>
                  </a:cubicBezTo>
                  <a:cubicBezTo>
                    <a:pt x="197907" y="49286"/>
                    <a:pt x="75266" y="21395"/>
                    <a:pt x="0" y="7641"/>
                  </a:cubicBezTo>
                  <a:lnTo>
                    <a:pt x="1528" y="0"/>
                  </a:lnTo>
                  <a:cubicBezTo>
                    <a:pt x="34767" y="6113"/>
                    <a:pt x="201345" y="37824"/>
                    <a:pt x="212807" y="61130"/>
                  </a:cubicBezTo>
                  <a:cubicBezTo>
                    <a:pt x="218920" y="73738"/>
                    <a:pt x="191794" y="102392"/>
                    <a:pt x="133339" y="160083"/>
                  </a:cubicBezTo>
                  <a:cubicBezTo>
                    <a:pt x="103538" y="189502"/>
                    <a:pt x="58837" y="233439"/>
                    <a:pt x="61512" y="241844"/>
                  </a:cubicBezTo>
                  <a:cubicBezTo>
                    <a:pt x="64186" y="243372"/>
                    <a:pt x="68771" y="245664"/>
                    <a:pt x="74884" y="248339"/>
                  </a:cubicBezTo>
                  <a:cubicBezTo>
                    <a:pt x="114618" y="267060"/>
                    <a:pt x="220831" y="317110"/>
                    <a:pt x="296860" y="458854"/>
                  </a:cubicBezTo>
                  <a:cubicBezTo>
                    <a:pt x="382824" y="619319"/>
                    <a:pt x="416445" y="679302"/>
                    <a:pt x="416827" y="680066"/>
                  </a:cubicBezTo>
                  <a:lnTo>
                    <a:pt x="409568" y="683887"/>
                  </a:lnTo>
                  <a:close/>
                </a:path>
              </a:pathLst>
            </a:custGeom>
            <a:solidFill>
              <a:srgbClr val="B3B3B3"/>
            </a:solidFill>
            <a:ln w="38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3151E82-E935-F6EF-8263-B3C93379D862}"/>
                </a:ext>
              </a:extLst>
            </p:cNvPr>
            <p:cNvSpPr/>
            <p:nvPr/>
          </p:nvSpPr>
          <p:spPr>
            <a:xfrm>
              <a:off x="10302163" y="3098018"/>
              <a:ext cx="395138" cy="605544"/>
            </a:xfrm>
            <a:custGeom>
              <a:avLst/>
              <a:gdLst>
                <a:gd name="connsiteX0" fmla="*/ 6877 w 511577"/>
                <a:gd name="connsiteY0" fmla="*/ 783986 h 783986"/>
                <a:gd name="connsiteX1" fmla="*/ 0 w 511577"/>
                <a:gd name="connsiteY1" fmla="*/ 780548 h 783986"/>
                <a:gd name="connsiteX2" fmla="*/ 186445 w 511577"/>
                <a:gd name="connsiteY2" fmla="*/ 437458 h 783986"/>
                <a:gd name="connsiteX3" fmla="*/ 323987 w 511577"/>
                <a:gd name="connsiteY3" fmla="*/ 322840 h 783986"/>
                <a:gd name="connsiteX4" fmla="*/ 357226 w 511577"/>
                <a:gd name="connsiteY4" fmla="*/ 300299 h 783986"/>
                <a:gd name="connsiteX5" fmla="*/ 353023 w 511577"/>
                <a:gd name="connsiteY5" fmla="*/ 291894 h 783986"/>
                <a:gd name="connsiteX6" fmla="*/ 326661 w 511577"/>
                <a:gd name="connsiteY6" fmla="*/ 266678 h 783986"/>
                <a:gd name="connsiteX7" fmla="*/ 206312 w 511577"/>
                <a:gd name="connsiteY7" fmla="*/ 122641 h 783986"/>
                <a:gd name="connsiteX8" fmla="*/ 216628 w 511577"/>
                <a:gd name="connsiteY8" fmla="*/ 114618 h 783986"/>
                <a:gd name="connsiteX9" fmla="*/ 485980 w 511577"/>
                <a:gd name="connsiteY9" fmla="*/ 35532 h 783986"/>
                <a:gd name="connsiteX10" fmla="*/ 503937 w 511577"/>
                <a:gd name="connsiteY10" fmla="*/ 0 h 783986"/>
                <a:gd name="connsiteX11" fmla="*/ 511578 w 511577"/>
                <a:gd name="connsiteY11" fmla="*/ 0 h 783986"/>
                <a:gd name="connsiteX12" fmla="*/ 490564 w 511577"/>
                <a:gd name="connsiteY12" fmla="*/ 41645 h 783986"/>
                <a:gd name="connsiteX13" fmla="*/ 218156 w 511577"/>
                <a:gd name="connsiteY13" fmla="*/ 122259 h 783986"/>
                <a:gd name="connsiteX14" fmla="*/ 213953 w 511577"/>
                <a:gd name="connsiteY14" fmla="*/ 124934 h 783986"/>
                <a:gd name="connsiteX15" fmla="*/ 332010 w 511577"/>
                <a:gd name="connsiteY15" fmla="*/ 261329 h 783986"/>
                <a:gd name="connsiteX16" fmla="*/ 358372 w 511577"/>
                <a:gd name="connsiteY16" fmla="*/ 286927 h 783986"/>
                <a:gd name="connsiteX17" fmla="*/ 364867 w 511577"/>
                <a:gd name="connsiteY17" fmla="*/ 301827 h 783986"/>
                <a:gd name="connsiteX18" fmla="*/ 327807 w 511577"/>
                <a:gd name="connsiteY18" fmla="*/ 329717 h 783986"/>
                <a:gd name="connsiteX19" fmla="*/ 193322 w 511577"/>
                <a:gd name="connsiteY19" fmla="*/ 441661 h 783986"/>
                <a:gd name="connsiteX20" fmla="*/ 6877 w 511577"/>
                <a:gd name="connsiteY20" fmla="*/ 783986 h 78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577" h="783986">
                  <a:moveTo>
                    <a:pt x="6877" y="783986"/>
                  </a:moveTo>
                  <a:lnTo>
                    <a:pt x="0" y="780548"/>
                  </a:lnTo>
                  <a:cubicBezTo>
                    <a:pt x="1146" y="778256"/>
                    <a:pt x="111179" y="555133"/>
                    <a:pt x="186445" y="437458"/>
                  </a:cubicBezTo>
                  <a:cubicBezTo>
                    <a:pt x="229618" y="370216"/>
                    <a:pt x="286545" y="341943"/>
                    <a:pt x="323987" y="322840"/>
                  </a:cubicBezTo>
                  <a:cubicBezTo>
                    <a:pt x="341943" y="314053"/>
                    <a:pt x="356079" y="306794"/>
                    <a:pt x="357226" y="300299"/>
                  </a:cubicBezTo>
                  <a:cubicBezTo>
                    <a:pt x="357608" y="298007"/>
                    <a:pt x="356079" y="295332"/>
                    <a:pt x="353023" y="291894"/>
                  </a:cubicBezTo>
                  <a:cubicBezTo>
                    <a:pt x="347292" y="286163"/>
                    <a:pt x="337741" y="276993"/>
                    <a:pt x="326661" y="266678"/>
                  </a:cubicBezTo>
                  <a:cubicBezTo>
                    <a:pt x="259801" y="203256"/>
                    <a:pt x="200199" y="144419"/>
                    <a:pt x="206312" y="122641"/>
                  </a:cubicBezTo>
                  <a:cubicBezTo>
                    <a:pt x="207076" y="119585"/>
                    <a:pt x="209751" y="115764"/>
                    <a:pt x="216628" y="114618"/>
                  </a:cubicBezTo>
                  <a:cubicBezTo>
                    <a:pt x="263239" y="106213"/>
                    <a:pt x="468405" y="48522"/>
                    <a:pt x="485980" y="35532"/>
                  </a:cubicBezTo>
                  <a:cubicBezTo>
                    <a:pt x="503172" y="22924"/>
                    <a:pt x="503937" y="382"/>
                    <a:pt x="503937" y="0"/>
                  </a:cubicBezTo>
                  <a:lnTo>
                    <a:pt x="511578" y="0"/>
                  </a:lnTo>
                  <a:cubicBezTo>
                    <a:pt x="511578" y="1146"/>
                    <a:pt x="510814" y="26744"/>
                    <a:pt x="490564" y="41645"/>
                  </a:cubicBezTo>
                  <a:cubicBezTo>
                    <a:pt x="471080" y="56163"/>
                    <a:pt x="261711" y="114236"/>
                    <a:pt x="218156" y="122259"/>
                  </a:cubicBezTo>
                  <a:cubicBezTo>
                    <a:pt x="214335" y="123023"/>
                    <a:pt x="213953" y="124551"/>
                    <a:pt x="213953" y="124934"/>
                  </a:cubicBezTo>
                  <a:cubicBezTo>
                    <a:pt x="208222" y="144037"/>
                    <a:pt x="291893" y="223123"/>
                    <a:pt x="332010" y="261329"/>
                  </a:cubicBezTo>
                  <a:cubicBezTo>
                    <a:pt x="343090" y="271645"/>
                    <a:pt x="352641" y="280814"/>
                    <a:pt x="358372" y="286927"/>
                  </a:cubicBezTo>
                  <a:cubicBezTo>
                    <a:pt x="363721" y="292276"/>
                    <a:pt x="365631" y="297242"/>
                    <a:pt x="364867" y="301827"/>
                  </a:cubicBezTo>
                  <a:cubicBezTo>
                    <a:pt x="363339" y="312143"/>
                    <a:pt x="349202" y="319020"/>
                    <a:pt x="327807" y="329717"/>
                  </a:cubicBezTo>
                  <a:cubicBezTo>
                    <a:pt x="291129" y="348056"/>
                    <a:pt x="235349" y="375947"/>
                    <a:pt x="193322" y="441661"/>
                  </a:cubicBezTo>
                  <a:cubicBezTo>
                    <a:pt x="117674" y="558571"/>
                    <a:pt x="8023" y="781694"/>
                    <a:pt x="6877" y="783986"/>
                  </a:cubicBezTo>
                  <a:close/>
                </a:path>
              </a:pathLst>
            </a:custGeom>
            <a:solidFill>
              <a:srgbClr val="B3B3B3"/>
            </a:solidFill>
            <a:ln w="38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983DA7-85A4-1237-ABB4-262B138BAB4A}"/>
                </a:ext>
              </a:extLst>
            </p:cNvPr>
            <p:cNvSpPr/>
            <p:nvPr/>
          </p:nvSpPr>
          <p:spPr>
            <a:xfrm>
              <a:off x="10012966" y="3400790"/>
              <a:ext cx="703811" cy="585772"/>
            </a:xfrm>
            <a:custGeom>
              <a:avLst/>
              <a:gdLst>
                <a:gd name="connsiteX0" fmla="*/ 471844 w 911211"/>
                <a:gd name="connsiteY0" fmla="*/ 758388 h 758388"/>
                <a:gd name="connsiteX1" fmla="*/ 7641 w 911211"/>
                <a:gd name="connsiteY1" fmla="*/ 639186 h 758388"/>
                <a:gd name="connsiteX2" fmla="*/ 5731 w 911211"/>
                <a:gd name="connsiteY2" fmla="*/ 638040 h 758388"/>
                <a:gd name="connsiteX3" fmla="*/ 0 w 911211"/>
                <a:gd name="connsiteY3" fmla="*/ 409950 h 758388"/>
                <a:gd name="connsiteX4" fmla="*/ 4203 w 911211"/>
                <a:gd name="connsiteY4" fmla="*/ 410332 h 758388"/>
                <a:gd name="connsiteX5" fmla="*/ 438986 w 911211"/>
                <a:gd name="connsiteY5" fmla="*/ 440515 h 758388"/>
                <a:gd name="connsiteX6" fmla="*/ 672043 w 911211"/>
                <a:gd name="connsiteY6" fmla="*/ 320930 h 758388"/>
                <a:gd name="connsiteX7" fmla="*/ 627342 w 911211"/>
                <a:gd name="connsiteY7" fmla="*/ 3056 h 758388"/>
                <a:gd name="connsiteX8" fmla="*/ 634219 w 911211"/>
                <a:gd name="connsiteY8" fmla="*/ 0 h 758388"/>
                <a:gd name="connsiteX9" fmla="*/ 678538 w 911211"/>
                <a:gd name="connsiteY9" fmla="*/ 325133 h 758388"/>
                <a:gd name="connsiteX10" fmla="*/ 438986 w 911211"/>
                <a:gd name="connsiteY10" fmla="*/ 448156 h 758388"/>
                <a:gd name="connsiteX11" fmla="*/ 438604 w 911211"/>
                <a:gd name="connsiteY11" fmla="*/ 448156 h 758388"/>
                <a:gd name="connsiteX12" fmla="*/ 8023 w 911211"/>
                <a:gd name="connsiteY12" fmla="*/ 418355 h 758388"/>
                <a:gd name="connsiteX13" fmla="*/ 13372 w 911211"/>
                <a:gd name="connsiteY13" fmla="*/ 633455 h 758388"/>
                <a:gd name="connsiteX14" fmla="*/ 497441 w 911211"/>
                <a:gd name="connsiteY14" fmla="*/ 750365 h 758388"/>
                <a:gd name="connsiteX15" fmla="*/ 906627 w 911211"/>
                <a:gd name="connsiteY15" fmla="*/ 625431 h 758388"/>
                <a:gd name="connsiteX16" fmla="*/ 911212 w 911211"/>
                <a:gd name="connsiteY16" fmla="*/ 631545 h 758388"/>
                <a:gd name="connsiteX17" fmla="*/ 497824 w 911211"/>
                <a:gd name="connsiteY17" fmla="*/ 758006 h 758388"/>
                <a:gd name="connsiteX18" fmla="*/ 471844 w 911211"/>
                <a:gd name="connsiteY18" fmla="*/ 758388 h 7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1211" h="758388">
                  <a:moveTo>
                    <a:pt x="471844" y="758388"/>
                  </a:moveTo>
                  <a:cubicBezTo>
                    <a:pt x="235731" y="758388"/>
                    <a:pt x="9934" y="640332"/>
                    <a:pt x="7641" y="639186"/>
                  </a:cubicBezTo>
                  <a:lnTo>
                    <a:pt x="5731" y="638040"/>
                  </a:lnTo>
                  <a:lnTo>
                    <a:pt x="0" y="409950"/>
                  </a:lnTo>
                  <a:lnTo>
                    <a:pt x="4203" y="410332"/>
                  </a:lnTo>
                  <a:cubicBezTo>
                    <a:pt x="8023" y="410714"/>
                    <a:pt x="388173" y="440897"/>
                    <a:pt x="438986" y="440515"/>
                  </a:cubicBezTo>
                  <a:cubicBezTo>
                    <a:pt x="494003" y="440133"/>
                    <a:pt x="613206" y="414917"/>
                    <a:pt x="672043" y="320930"/>
                  </a:cubicBezTo>
                  <a:cubicBezTo>
                    <a:pt x="730880" y="226943"/>
                    <a:pt x="628488" y="5349"/>
                    <a:pt x="627342" y="3056"/>
                  </a:cubicBezTo>
                  <a:lnTo>
                    <a:pt x="634219" y="0"/>
                  </a:lnTo>
                  <a:cubicBezTo>
                    <a:pt x="638422" y="9169"/>
                    <a:pt x="739667" y="227707"/>
                    <a:pt x="678538" y="325133"/>
                  </a:cubicBezTo>
                  <a:cubicBezTo>
                    <a:pt x="617790" y="421794"/>
                    <a:pt x="495149" y="447774"/>
                    <a:pt x="438986" y="448156"/>
                  </a:cubicBezTo>
                  <a:cubicBezTo>
                    <a:pt x="438986" y="448156"/>
                    <a:pt x="438604" y="448156"/>
                    <a:pt x="438604" y="448156"/>
                  </a:cubicBezTo>
                  <a:cubicBezTo>
                    <a:pt x="388173" y="448156"/>
                    <a:pt x="51960" y="421794"/>
                    <a:pt x="8023" y="418355"/>
                  </a:cubicBezTo>
                  <a:lnTo>
                    <a:pt x="13372" y="633455"/>
                  </a:lnTo>
                  <a:cubicBezTo>
                    <a:pt x="37060" y="645681"/>
                    <a:pt x="265913" y="759152"/>
                    <a:pt x="497441" y="750365"/>
                  </a:cubicBezTo>
                  <a:cubicBezTo>
                    <a:pt x="740432" y="741196"/>
                    <a:pt x="905099" y="626578"/>
                    <a:pt x="906627" y="625431"/>
                  </a:cubicBezTo>
                  <a:lnTo>
                    <a:pt x="911212" y="631545"/>
                  </a:lnTo>
                  <a:cubicBezTo>
                    <a:pt x="909684" y="632691"/>
                    <a:pt x="743106" y="748837"/>
                    <a:pt x="497824" y="758006"/>
                  </a:cubicBezTo>
                  <a:cubicBezTo>
                    <a:pt x="488654" y="758006"/>
                    <a:pt x="480249" y="758388"/>
                    <a:pt x="471844" y="758388"/>
                  </a:cubicBezTo>
                  <a:close/>
                </a:path>
              </a:pathLst>
            </a:custGeom>
            <a:solidFill>
              <a:srgbClr val="B3B3B3"/>
            </a:solidFill>
            <a:ln w="38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1363C48-0139-5D86-94A4-FF648CEBF3F4}"/>
                </a:ext>
              </a:extLst>
            </p:cNvPr>
            <p:cNvSpPr/>
            <p:nvPr/>
          </p:nvSpPr>
          <p:spPr>
            <a:xfrm>
              <a:off x="10317493" y="3317849"/>
              <a:ext cx="217819" cy="75268"/>
            </a:xfrm>
            <a:custGeom>
              <a:avLst/>
              <a:gdLst>
                <a:gd name="connsiteX0" fmla="*/ 142147 w 282006"/>
                <a:gd name="connsiteY0" fmla="*/ 406 h 97448"/>
                <a:gd name="connsiteX1" fmla="*/ 265934 w 282006"/>
                <a:gd name="connsiteY1" fmla="*/ 24 h 97448"/>
                <a:gd name="connsiteX2" fmla="*/ 281980 w 282006"/>
                <a:gd name="connsiteY2" fmla="*/ 16070 h 97448"/>
                <a:gd name="connsiteX3" fmla="*/ 281598 w 282006"/>
                <a:gd name="connsiteY3" fmla="*/ 81020 h 97448"/>
                <a:gd name="connsiteX4" fmla="*/ 267080 w 282006"/>
                <a:gd name="connsiteY4" fmla="*/ 97449 h 97448"/>
                <a:gd name="connsiteX5" fmla="*/ 11864 w 282006"/>
                <a:gd name="connsiteY5" fmla="*/ 97067 h 97448"/>
                <a:gd name="connsiteX6" fmla="*/ 20 w 282006"/>
                <a:gd name="connsiteY6" fmla="*/ 84459 h 97448"/>
                <a:gd name="connsiteX7" fmla="*/ 20 w 282006"/>
                <a:gd name="connsiteY7" fmla="*/ 14160 h 97448"/>
                <a:gd name="connsiteX8" fmla="*/ 14539 w 282006"/>
                <a:gd name="connsiteY8" fmla="*/ 406 h 97448"/>
                <a:gd name="connsiteX9" fmla="*/ 142147 w 282006"/>
                <a:gd name="connsiteY9" fmla="*/ 406 h 97448"/>
                <a:gd name="connsiteX10" fmla="*/ 142147 w 282006"/>
                <a:gd name="connsiteY10" fmla="*/ 406 h 9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006" h="97448">
                  <a:moveTo>
                    <a:pt x="142147" y="406"/>
                  </a:moveTo>
                  <a:cubicBezTo>
                    <a:pt x="183409" y="406"/>
                    <a:pt x="224672" y="788"/>
                    <a:pt x="265934" y="24"/>
                  </a:cubicBezTo>
                  <a:cubicBezTo>
                    <a:pt x="278542" y="-358"/>
                    <a:pt x="282363" y="3844"/>
                    <a:pt x="281980" y="16070"/>
                  </a:cubicBezTo>
                  <a:cubicBezTo>
                    <a:pt x="280834" y="37465"/>
                    <a:pt x="281216" y="59243"/>
                    <a:pt x="281598" y="81020"/>
                  </a:cubicBezTo>
                  <a:cubicBezTo>
                    <a:pt x="281980" y="91718"/>
                    <a:pt x="279306" y="97449"/>
                    <a:pt x="267080" y="97449"/>
                  </a:cubicBezTo>
                  <a:cubicBezTo>
                    <a:pt x="181881" y="97067"/>
                    <a:pt x="96682" y="97067"/>
                    <a:pt x="11864" y="97067"/>
                  </a:cubicBezTo>
                  <a:cubicBezTo>
                    <a:pt x="2695" y="97067"/>
                    <a:pt x="20" y="93246"/>
                    <a:pt x="20" y="84459"/>
                  </a:cubicBezTo>
                  <a:cubicBezTo>
                    <a:pt x="403" y="61153"/>
                    <a:pt x="785" y="37465"/>
                    <a:pt x="20" y="14160"/>
                  </a:cubicBezTo>
                  <a:cubicBezTo>
                    <a:pt x="-361" y="2698"/>
                    <a:pt x="4605" y="406"/>
                    <a:pt x="14539" y="406"/>
                  </a:cubicBezTo>
                  <a:cubicBezTo>
                    <a:pt x="57329" y="788"/>
                    <a:pt x="99738" y="406"/>
                    <a:pt x="142147" y="406"/>
                  </a:cubicBezTo>
                  <a:cubicBezTo>
                    <a:pt x="142147" y="406"/>
                    <a:pt x="142147" y="406"/>
                    <a:pt x="142147" y="406"/>
                  </a:cubicBezTo>
                  <a:close/>
                </a:path>
              </a:pathLst>
            </a:custGeom>
            <a:solidFill>
              <a:srgbClr val="DB2D08"/>
            </a:solidFill>
            <a:ln w="38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B18718-F2AE-F570-F555-23F12E3A2CF9}"/>
                </a:ext>
              </a:extLst>
            </p:cNvPr>
            <p:cNvSpPr/>
            <p:nvPr/>
          </p:nvSpPr>
          <p:spPr>
            <a:xfrm>
              <a:off x="9774410" y="3661250"/>
              <a:ext cx="273572" cy="247132"/>
            </a:xfrm>
            <a:custGeom>
              <a:avLst/>
              <a:gdLst>
                <a:gd name="connsiteX0" fmla="*/ 225947 w 354188"/>
                <a:gd name="connsiteY0" fmla="*/ 319931 h 319957"/>
                <a:gd name="connsiteX1" fmla="*/ 125466 w 354188"/>
                <a:gd name="connsiteY1" fmla="*/ 310762 h 319957"/>
                <a:gd name="connsiteX2" fmla="*/ 88788 w 354188"/>
                <a:gd name="connsiteY2" fmla="*/ 285928 h 319957"/>
                <a:gd name="connsiteX3" fmla="*/ 117060 w 354188"/>
                <a:gd name="connsiteY3" fmla="*/ 243137 h 319957"/>
                <a:gd name="connsiteX4" fmla="*/ 52110 w 354188"/>
                <a:gd name="connsiteY4" fmla="*/ 235878 h 319957"/>
                <a:gd name="connsiteX5" fmla="*/ 21545 w 354188"/>
                <a:gd name="connsiteY5" fmla="*/ 212572 h 319957"/>
                <a:gd name="connsiteX6" fmla="*/ 44087 w 354188"/>
                <a:gd name="connsiteY6" fmla="*/ 177423 h 319957"/>
                <a:gd name="connsiteX7" fmla="*/ 87642 w 354188"/>
                <a:gd name="connsiteY7" fmla="*/ 167107 h 319957"/>
                <a:gd name="connsiteX8" fmla="*/ 36828 w 354188"/>
                <a:gd name="connsiteY8" fmla="*/ 158702 h 319957"/>
                <a:gd name="connsiteX9" fmla="*/ 10466 w 354188"/>
                <a:gd name="connsiteY9" fmla="*/ 133486 h 319957"/>
                <a:gd name="connsiteX10" fmla="*/ 34917 w 354188"/>
                <a:gd name="connsiteY10" fmla="*/ 101393 h 319957"/>
                <a:gd name="connsiteX11" fmla="*/ 75034 w 354188"/>
                <a:gd name="connsiteY11" fmla="*/ 90695 h 319957"/>
                <a:gd name="connsiteX12" fmla="*/ 29186 w 354188"/>
                <a:gd name="connsiteY12" fmla="*/ 84200 h 319957"/>
                <a:gd name="connsiteX13" fmla="*/ 150 w 354188"/>
                <a:gd name="connsiteY13" fmla="*/ 59366 h 319957"/>
                <a:gd name="connsiteX14" fmla="*/ 18871 w 354188"/>
                <a:gd name="connsiteY14" fmla="*/ 28802 h 319957"/>
                <a:gd name="connsiteX15" fmla="*/ 70449 w 354188"/>
                <a:gd name="connsiteY15" fmla="*/ 16194 h 319957"/>
                <a:gd name="connsiteX16" fmla="*/ 250017 w 354188"/>
                <a:gd name="connsiteY16" fmla="*/ 529 h 319957"/>
                <a:gd name="connsiteX17" fmla="*/ 295482 w 354188"/>
                <a:gd name="connsiteY17" fmla="*/ 2057 h 319957"/>
                <a:gd name="connsiteX18" fmla="*/ 320316 w 354188"/>
                <a:gd name="connsiteY18" fmla="*/ 53253 h 319957"/>
                <a:gd name="connsiteX19" fmla="*/ 326429 w 354188"/>
                <a:gd name="connsiteY19" fmla="*/ 88785 h 319957"/>
                <a:gd name="connsiteX20" fmla="*/ 323372 w 354188"/>
                <a:gd name="connsiteY20" fmla="*/ 139599 h 319957"/>
                <a:gd name="connsiteX21" fmla="*/ 324519 w 354188"/>
                <a:gd name="connsiteY21" fmla="*/ 157556 h 319957"/>
                <a:gd name="connsiteX22" fmla="*/ 332160 w 354188"/>
                <a:gd name="connsiteY22" fmla="*/ 216393 h 319957"/>
                <a:gd name="connsiteX23" fmla="*/ 321462 w 354188"/>
                <a:gd name="connsiteY23" fmla="*/ 229765 h 319957"/>
                <a:gd name="connsiteX24" fmla="*/ 353937 w 354188"/>
                <a:gd name="connsiteY24" fmla="*/ 269881 h 319957"/>
                <a:gd name="connsiteX25" fmla="*/ 312675 w 354188"/>
                <a:gd name="connsiteY25" fmla="*/ 314200 h 319957"/>
                <a:gd name="connsiteX26" fmla="*/ 225947 w 354188"/>
                <a:gd name="connsiteY26" fmla="*/ 319931 h 3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4188" h="319957">
                  <a:moveTo>
                    <a:pt x="225947" y="319931"/>
                  </a:moveTo>
                  <a:cubicBezTo>
                    <a:pt x="192326" y="319167"/>
                    <a:pt x="159087" y="313436"/>
                    <a:pt x="125466" y="310762"/>
                  </a:cubicBezTo>
                  <a:cubicBezTo>
                    <a:pt x="108655" y="309615"/>
                    <a:pt x="93373" y="303502"/>
                    <a:pt x="88788" y="285928"/>
                  </a:cubicBezTo>
                  <a:cubicBezTo>
                    <a:pt x="83057" y="256127"/>
                    <a:pt x="113240" y="246193"/>
                    <a:pt x="117060" y="243137"/>
                  </a:cubicBezTo>
                  <a:cubicBezTo>
                    <a:pt x="92990" y="240463"/>
                    <a:pt x="72741" y="238934"/>
                    <a:pt x="52110" y="235878"/>
                  </a:cubicBezTo>
                  <a:cubicBezTo>
                    <a:pt x="37974" y="233968"/>
                    <a:pt x="24220" y="229765"/>
                    <a:pt x="21545" y="212572"/>
                  </a:cubicBezTo>
                  <a:cubicBezTo>
                    <a:pt x="18871" y="194615"/>
                    <a:pt x="29569" y="185064"/>
                    <a:pt x="44087" y="177423"/>
                  </a:cubicBezTo>
                  <a:cubicBezTo>
                    <a:pt x="57459" y="170546"/>
                    <a:pt x="72741" y="172456"/>
                    <a:pt x="87642" y="167107"/>
                  </a:cubicBezTo>
                  <a:cubicBezTo>
                    <a:pt x="69685" y="164051"/>
                    <a:pt x="53256" y="161758"/>
                    <a:pt x="36828" y="158702"/>
                  </a:cubicBezTo>
                  <a:cubicBezTo>
                    <a:pt x="22309" y="156409"/>
                    <a:pt x="11230" y="148768"/>
                    <a:pt x="10466" y="133486"/>
                  </a:cubicBezTo>
                  <a:cubicBezTo>
                    <a:pt x="9319" y="116675"/>
                    <a:pt x="20017" y="106742"/>
                    <a:pt x="34917" y="101393"/>
                  </a:cubicBezTo>
                  <a:cubicBezTo>
                    <a:pt x="46761" y="97572"/>
                    <a:pt x="58987" y="94898"/>
                    <a:pt x="75034" y="90695"/>
                  </a:cubicBezTo>
                  <a:cubicBezTo>
                    <a:pt x="56695" y="88021"/>
                    <a:pt x="42941" y="86493"/>
                    <a:pt x="29186" y="84200"/>
                  </a:cubicBezTo>
                  <a:cubicBezTo>
                    <a:pt x="14668" y="81908"/>
                    <a:pt x="1296" y="76177"/>
                    <a:pt x="150" y="59366"/>
                  </a:cubicBezTo>
                  <a:cubicBezTo>
                    <a:pt x="-996" y="42938"/>
                    <a:pt x="4353" y="34150"/>
                    <a:pt x="18871" y="28802"/>
                  </a:cubicBezTo>
                  <a:cubicBezTo>
                    <a:pt x="36064" y="21925"/>
                    <a:pt x="61279" y="16958"/>
                    <a:pt x="70449" y="16194"/>
                  </a:cubicBezTo>
                  <a:cubicBezTo>
                    <a:pt x="115532" y="15047"/>
                    <a:pt x="238555" y="529"/>
                    <a:pt x="250017" y="529"/>
                  </a:cubicBezTo>
                  <a:cubicBezTo>
                    <a:pt x="265299" y="529"/>
                    <a:pt x="280582" y="-1381"/>
                    <a:pt x="295482" y="2057"/>
                  </a:cubicBezTo>
                  <a:cubicBezTo>
                    <a:pt x="322608" y="8170"/>
                    <a:pt x="333306" y="29184"/>
                    <a:pt x="320316" y="53253"/>
                  </a:cubicBezTo>
                  <a:cubicBezTo>
                    <a:pt x="312675" y="67772"/>
                    <a:pt x="308090" y="77323"/>
                    <a:pt x="326429" y="88785"/>
                  </a:cubicBezTo>
                  <a:cubicBezTo>
                    <a:pt x="340947" y="97954"/>
                    <a:pt x="338655" y="118968"/>
                    <a:pt x="323372" y="139599"/>
                  </a:cubicBezTo>
                  <a:cubicBezTo>
                    <a:pt x="318024" y="146858"/>
                    <a:pt x="315349" y="150679"/>
                    <a:pt x="324519" y="157556"/>
                  </a:cubicBezTo>
                  <a:cubicBezTo>
                    <a:pt x="348970" y="174366"/>
                    <a:pt x="350881" y="192705"/>
                    <a:pt x="332160" y="216393"/>
                  </a:cubicBezTo>
                  <a:cubicBezTo>
                    <a:pt x="328721" y="220596"/>
                    <a:pt x="325283" y="225180"/>
                    <a:pt x="321462" y="229765"/>
                  </a:cubicBezTo>
                  <a:cubicBezTo>
                    <a:pt x="347060" y="239316"/>
                    <a:pt x="355847" y="250778"/>
                    <a:pt x="353937" y="269881"/>
                  </a:cubicBezTo>
                  <a:cubicBezTo>
                    <a:pt x="351263" y="295861"/>
                    <a:pt x="337891" y="309233"/>
                    <a:pt x="312675" y="314200"/>
                  </a:cubicBezTo>
                  <a:cubicBezTo>
                    <a:pt x="302359" y="316493"/>
                    <a:pt x="244286" y="320313"/>
                    <a:pt x="225947" y="319931"/>
                  </a:cubicBezTo>
                  <a:close/>
                </a:path>
              </a:pathLst>
            </a:custGeom>
            <a:solidFill>
              <a:srgbClr val="FEAD6D"/>
            </a:solidFill>
            <a:ln w="38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8DCE0EE-51EB-D774-0CB6-BE2B9D37EE8C}"/>
                </a:ext>
              </a:extLst>
            </p:cNvPr>
            <p:cNvSpPr/>
            <p:nvPr/>
          </p:nvSpPr>
          <p:spPr>
            <a:xfrm>
              <a:off x="10256277" y="2870492"/>
              <a:ext cx="228150" cy="268013"/>
            </a:xfrm>
            <a:custGeom>
              <a:avLst/>
              <a:gdLst>
                <a:gd name="connsiteX0" fmla="*/ 118245 w 295382"/>
                <a:gd name="connsiteY0" fmla="*/ 129524 h 346991"/>
                <a:gd name="connsiteX1" fmla="*/ 13178 w 295382"/>
                <a:gd name="connsiteY1" fmla="*/ 190271 h 346991"/>
                <a:gd name="connsiteX2" fmla="*/ 952 w 295382"/>
                <a:gd name="connsiteY2" fmla="*/ 205172 h 346991"/>
                <a:gd name="connsiteX3" fmla="*/ 94175 w 295382"/>
                <a:gd name="connsiteY3" fmla="*/ 343859 h 346991"/>
                <a:gd name="connsiteX4" fmla="*/ 221783 w 295382"/>
                <a:gd name="connsiteY4" fmla="*/ 241467 h 346991"/>
                <a:gd name="connsiteX5" fmla="*/ 290936 w 295382"/>
                <a:gd name="connsiteY5" fmla="*/ 129906 h 346991"/>
                <a:gd name="connsiteX6" fmla="*/ 272597 w 295382"/>
                <a:gd name="connsiteY6" fmla="*/ 40122 h 346991"/>
                <a:gd name="connsiteX7" fmla="*/ 174408 w 295382"/>
                <a:gd name="connsiteY7" fmla="*/ 6 h 346991"/>
                <a:gd name="connsiteX8" fmla="*/ 155305 w 295382"/>
                <a:gd name="connsiteY8" fmla="*/ 19873 h 346991"/>
                <a:gd name="connsiteX9" fmla="*/ 118245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18245" y="129524"/>
                  </a:moveTo>
                  <a:cubicBezTo>
                    <a:pt x="88444" y="158942"/>
                    <a:pt x="52149" y="176517"/>
                    <a:pt x="13178" y="190271"/>
                  </a:cubicBezTo>
                  <a:cubicBezTo>
                    <a:pt x="5537" y="192946"/>
                    <a:pt x="-2868" y="195620"/>
                    <a:pt x="952" y="205172"/>
                  </a:cubicBezTo>
                  <a:cubicBezTo>
                    <a:pt x="4009" y="213195"/>
                    <a:pt x="62464" y="370985"/>
                    <a:pt x="94175" y="343859"/>
                  </a:cubicBezTo>
                  <a:cubicBezTo>
                    <a:pt x="138494" y="311766"/>
                    <a:pt x="184341" y="281966"/>
                    <a:pt x="221783" y="241467"/>
                  </a:cubicBezTo>
                  <a:cubicBezTo>
                    <a:pt x="252348" y="208610"/>
                    <a:pt x="278328" y="173079"/>
                    <a:pt x="290936" y="129906"/>
                  </a:cubicBezTo>
                  <a:cubicBezTo>
                    <a:pt x="298195" y="104308"/>
                    <a:pt x="299341" y="58843"/>
                    <a:pt x="272597" y="40122"/>
                  </a:cubicBezTo>
                  <a:cubicBezTo>
                    <a:pt x="243178" y="18727"/>
                    <a:pt x="213378" y="-376"/>
                    <a:pt x="174408" y="6"/>
                  </a:cubicBezTo>
                  <a:cubicBezTo>
                    <a:pt x="159125" y="388"/>
                    <a:pt x="153776" y="4972"/>
                    <a:pt x="155305" y="19873"/>
                  </a:cubicBezTo>
                  <a:cubicBezTo>
                    <a:pt x="157597" y="50055"/>
                    <a:pt x="127032" y="121118"/>
                    <a:pt x="118245" y="129524"/>
                  </a:cubicBezTo>
                  <a:close/>
                </a:path>
              </a:pathLst>
            </a:custGeom>
            <a:solidFill>
              <a:srgbClr val="00DCD4"/>
            </a:solidFill>
            <a:ln w="3807" cap="flat">
              <a:noFill/>
              <a:prstDash val="solid"/>
              <a:miter/>
            </a:ln>
          </p:spPr>
          <p:txBody>
            <a:bodyPr rtlCol="0" anchor="ctr"/>
            <a:lstStyle/>
            <a:p>
              <a:endParaRPr lang="en-US"/>
            </a:p>
          </p:txBody>
        </p:sp>
        <p:sp>
          <p:nvSpPr>
            <p:cNvPr id="32" name="Moon 31">
              <a:extLst>
                <a:ext uri="{FF2B5EF4-FFF2-40B4-BE49-F238E27FC236}">
                  <a16:creationId xmlns:a16="http://schemas.microsoft.com/office/drawing/2014/main" id="{9743BE13-33CA-EF94-DBF9-92108921361B}"/>
                </a:ext>
              </a:extLst>
            </p:cNvPr>
            <p:cNvSpPr/>
            <p:nvPr/>
          </p:nvSpPr>
          <p:spPr>
            <a:xfrm rot="16200000">
              <a:off x="10207420" y="2551843"/>
              <a:ext cx="45719" cy="177704"/>
            </a:xfrm>
            <a:prstGeom prst="mo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1C53220E-E26F-0CF8-76B3-1642D4966731}"/>
              </a:ext>
            </a:extLst>
          </p:cNvPr>
          <p:cNvSpPr txBox="1"/>
          <p:nvPr/>
        </p:nvSpPr>
        <p:spPr>
          <a:xfrm>
            <a:off x="834911" y="2129652"/>
            <a:ext cx="7101071" cy="4401205"/>
          </a:xfrm>
          <a:prstGeom prst="rect">
            <a:avLst/>
          </a:prstGeom>
          <a:noFill/>
        </p:spPr>
        <p:txBody>
          <a:bodyPr wrap="square" rtlCol="0">
            <a:spAutoFit/>
          </a:bodyPr>
          <a:lstStyle/>
          <a:p>
            <a:pPr algn="just"/>
            <a:r>
              <a:rPr lang="en-US" sz="2000" b="1" dirty="0">
                <a:solidFill>
                  <a:schemeClr val="bg1"/>
                </a:solidFill>
                <a:effectLst/>
                <a:latin typeface="Times New Roman" panose="02020603050405020304" pitchFamily="18" charset="0"/>
                <a:cs typeface="Times New Roman" panose="02020603050405020304" pitchFamily="18" charset="0"/>
              </a:rPr>
              <a:t>For low budget</a:t>
            </a:r>
            <a:r>
              <a:rPr lang="en-US" sz="2000" dirty="0">
                <a:solidFill>
                  <a:schemeClr val="bg1"/>
                </a:solidFill>
                <a:effectLst/>
                <a:latin typeface="Times New Roman" panose="02020603050405020304" pitchFamily="18" charset="0"/>
                <a:cs typeface="Times New Roman" panose="02020603050405020304" pitchFamily="18" charset="0"/>
              </a:rPr>
              <a:t>: We aim at developing a desktop application to be used in hospitals in order to save more lives.</a:t>
            </a:r>
          </a:p>
          <a:p>
            <a:pPr algn="just"/>
            <a:r>
              <a:rPr lang="en-US" sz="2000" dirty="0">
                <a:solidFill>
                  <a:schemeClr val="bg1"/>
                </a:solidFill>
                <a:effectLst/>
                <a:latin typeface="Times New Roman" panose="02020603050405020304" pitchFamily="18" charset="0"/>
                <a:cs typeface="Times New Roman" panose="02020603050405020304" pitchFamily="18" charset="0"/>
              </a:rPr>
              <a:t>This desktop application will predict whether the patient could have a stroke based on their history.</a:t>
            </a:r>
          </a:p>
          <a:p>
            <a:pPr algn="just"/>
            <a:endParaRPr lang="en-US" sz="2000" dirty="0">
              <a:solidFill>
                <a:schemeClr val="bg1"/>
              </a:solidFill>
              <a:effectLst/>
              <a:latin typeface="Times New Roman" panose="02020603050405020304" pitchFamily="18" charset="0"/>
              <a:cs typeface="Times New Roman" panose="02020603050405020304" pitchFamily="18" charset="0"/>
            </a:endParaRPr>
          </a:p>
          <a:p>
            <a:pPr algn="just"/>
            <a:r>
              <a:rPr lang="en-US" sz="2000" b="1" dirty="0">
                <a:solidFill>
                  <a:schemeClr val="bg1"/>
                </a:solidFill>
                <a:latin typeface="Times New Roman" panose="02020603050405020304" pitchFamily="18" charset="0"/>
                <a:cs typeface="Times New Roman" panose="02020603050405020304" pitchFamily="18" charset="0"/>
              </a:rPr>
              <a:t>For high budget</a:t>
            </a:r>
            <a:r>
              <a:rPr lang="en-US" sz="2000" dirty="0">
                <a:solidFill>
                  <a:schemeClr val="bg1"/>
                </a:solidFill>
                <a:latin typeface="Times New Roman" panose="02020603050405020304" pitchFamily="18" charset="0"/>
                <a:cs typeface="Times New Roman" panose="02020603050405020304" pitchFamily="18" charset="0"/>
              </a:rPr>
              <a:t>: We can develop an expert system which has 3 main components</a:t>
            </a:r>
          </a:p>
          <a:p>
            <a:pPr algn="just"/>
            <a:r>
              <a:rPr lang="en-US" sz="2000" dirty="0">
                <a:solidFill>
                  <a:schemeClr val="bg1"/>
                </a:solidFill>
                <a:latin typeface="Times New Roman" panose="02020603050405020304" pitchFamily="18" charset="0"/>
                <a:cs typeface="Times New Roman" panose="02020603050405020304" pitchFamily="18" charset="0"/>
              </a:rPr>
              <a:t>Knowledge base</a:t>
            </a: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It contains domain, specific and high quality knowledge</a:t>
            </a:r>
          </a:p>
          <a:p>
            <a:pPr algn="just"/>
            <a:r>
              <a:rPr lang="en-US" sz="2000" dirty="0">
                <a:solidFill>
                  <a:schemeClr val="bg1"/>
                </a:solidFill>
                <a:latin typeface="Times New Roman" panose="02020603050405020304" pitchFamily="18" charset="0"/>
                <a:cs typeface="Times New Roman" panose="02020603050405020304" pitchFamily="18" charset="0"/>
              </a:rPr>
              <a:t>Interface engine: It acquires and manipulates the knowledge from the knowledge base to arrive at a particular solution</a:t>
            </a:r>
          </a:p>
          <a:p>
            <a:pPr algn="just"/>
            <a:r>
              <a:rPr lang="en-US" sz="2000" dirty="0">
                <a:solidFill>
                  <a:schemeClr val="bg1"/>
                </a:solidFill>
                <a:latin typeface="Times New Roman" panose="02020603050405020304" pitchFamily="18" charset="0"/>
                <a:cs typeface="Times New Roman" panose="02020603050405020304" pitchFamily="18" charset="0"/>
              </a:rPr>
              <a:t>User interface: It provides a user-friendly interaction between the expert system and the system itself</a:t>
            </a:r>
          </a:p>
          <a:p>
            <a:pPr algn="just"/>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cs typeface="Times New Roman" panose="02020603050405020304" pitchFamily="18" charset="0"/>
            </a:endParaRPr>
          </a:p>
        </p:txBody>
      </p:sp>
      <p:sp>
        <p:nvSpPr>
          <p:cNvPr id="58" name="Chevron 13">
            <a:extLst>
              <a:ext uri="{FF2B5EF4-FFF2-40B4-BE49-F238E27FC236}">
                <a16:creationId xmlns:a16="http://schemas.microsoft.com/office/drawing/2014/main" id="{005890E4-00AB-F99E-5BC1-79F28838E4DA}"/>
              </a:ext>
            </a:extLst>
          </p:cNvPr>
          <p:cNvSpPr/>
          <p:nvPr/>
        </p:nvSpPr>
        <p:spPr>
          <a:xfrm>
            <a:off x="1103091" y="842102"/>
            <a:ext cx="400199" cy="51315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9" name="TextBox 58">
            <a:extLst>
              <a:ext uri="{FF2B5EF4-FFF2-40B4-BE49-F238E27FC236}">
                <a16:creationId xmlns:a16="http://schemas.microsoft.com/office/drawing/2014/main" id="{2C01B92F-94B2-74BF-DE16-9B0C85A10C37}"/>
              </a:ext>
            </a:extLst>
          </p:cNvPr>
          <p:cNvSpPr txBox="1"/>
          <p:nvPr/>
        </p:nvSpPr>
        <p:spPr>
          <a:xfrm>
            <a:off x="1702191" y="717713"/>
            <a:ext cx="3938953"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Solution</a:t>
            </a:r>
          </a:p>
        </p:txBody>
      </p:sp>
      <p:pic>
        <p:nvPicPr>
          <p:cNvPr id="3" name="Picture 2">
            <a:extLst>
              <a:ext uri="{FF2B5EF4-FFF2-40B4-BE49-F238E27FC236}">
                <a16:creationId xmlns:a16="http://schemas.microsoft.com/office/drawing/2014/main" id="{57CE6153-3703-042B-A0E6-8D6AC537852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4" name="Straight Connector 3">
            <a:extLst>
              <a:ext uri="{FF2B5EF4-FFF2-40B4-BE49-F238E27FC236}">
                <a16:creationId xmlns:a16="http://schemas.microsoft.com/office/drawing/2014/main" id="{FC520EB6-46DA-661D-EF26-5A770D96FB66}"/>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2" name="TextBox 1">
            <a:extLst>
              <a:ext uri="{FF2B5EF4-FFF2-40B4-BE49-F238E27FC236}">
                <a16:creationId xmlns:a16="http://schemas.microsoft.com/office/drawing/2014/main" id="{79FADA88-577E-207C-FEBB-9AAC320D3021}"/>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48</a:t>
            </a:r>
          </a:p>
        </p:txBody>
      </p:sp>
    </p:spTree>
    <p:extLst>
      <p:ext uri="{BB962C8B-B14F-4D97-AF65-F5344CB8AC3E}">
        <p14:creationId xmlns:p14="http://schemas.microsoft.com/office/powerpoint/2010/main" val="25708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anim calcmode="lin" valueType="num">
                                      <p:cBhvr>
                                        <p:cTn id="13" dur="1000" fill="hold"/>
                                        <p:tgtEl>
                                          <p:spTgt spid="59"/>
                                        </p:tgtEl>
                                        <p:attrNameLst>
                                          <p:attrName>ppt_x</p:attrName>
                                        </p:attrNameLst>
                                      </p:cBhvr>
                                      <p:tavLst>
                                        <p:tav tm="0">
                                          <p:val>
                                            <p:strVal val="#ppt_x"/>
                                          </p:val>
                                        </p:tav>
                                        <p:tav tm="100000">
                                          <p:val>
                                            <p:strVal val="#ppt_x"/>
                                          </p:val>
                                        </p:tav>
                                      </p:tavLst>
                                    </p:anim>
                                    <p:anim calcmode="lin" valueType="num">
                                      <p:cBhvr>
                                        <p:cTn id="14" dur="1000" fill="hold"/>
                                        <p:tgtEl>
                                          <p:spTgt spid="5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831272" y="2984350"/>
            <a:ext cx="6004951"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Conclusion </a:t>
            </a:r>
          </a:p>
        </p:txBody>
      </p:sp>
      <p:pic>
        <p:nvPicPr>
          <p:cNvPr id="4" name="Picture 3">
            <a:extLst>
              <a:ext uri="{FF2B5EF4-FFF2-40B4-BE49-F238E27FC236}">
                <a16:creationId xmlns:a16="http://schemas.microsoft.com/office/drawing/2014/main" id="{9A72D0FB-CEAB-9ED8-F230-2D58E475702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5" name="Straight Connector 4">
            <a:extLst>
              <a:ext uri="{FF2B5EF4-FFF2-40B4-BE49-F238E27FC236}">
                <a16:creationId xmlns:a16="http://schemas.microsoft.com/office/drawing/2014/main" id="{BCC26C8D-8603-D00C-2ABA-AF768DEB0DC3}"/>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F8B47888-635B-BB69-3C6A-DF28A0BE2F80}"/>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47</a:t>
            </a:r>
          </a:p>
        </p:txBody>
      </p:sp>
    </p:spTree>
    <p:extLst>
      <p:ext uri="{BB962C8B-B14F-4D97-AF65-F5344CB8AC3E}">
        <p14:creationId xmlns:p14="http://schemas.microsoft.com/office/powerpoint/2010/main" val="61294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CB2CE-725C-1F4C-160A-475B697B8F0A}"/>
              </a:ext>
            </a:extLst>
          </p:cNvPr>
          <p:cNvSpPr txBox="1"/>
          <p:nvPr/>
        </p:nvSpPr>
        <p:spPr>
          <a:xfrm>
            <a:off x="5423956" y="1753662"/>
            <a:ext cx="7830577" cy="523220"/>
          </a:xfrm>
          <a:prstGeom prst="rect">
            <a:avLst/>
          </a:prstGeom>
          <a:noFill/>
        </p:spPr>
        <p:txBody>
          <a:bodyPr wrap="square" rtlCol="0">
            <a:spAutoFit/>
          </a:bodyPr>
          <a:lstStyle/>
          <a:p>
            <a:r>
              <a:rPr lang="en-US" altLang="ko-KR" sz="2800" b="1" dirty="0">
                <a:solidFill>
                  <a:schemeClr val="accent1"/>
                </a:solidFill>
                <a:latin typeface="Times New Roman" panose="02020603050405020304" pitchFamily="18" charset="0"/>
                <a:cs typeface="Times New Roman" panose="02020603050405020304" pitchFamily="18" charset="0"/>
              </a:rPr>
              <a:t>XGBoost is the best model to deployed</a:t>
            </a:r>
            <a:endParaRPr lang="ko-KR"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412D25-1558-EBCA-3001-BEF9F0CE0DE7}"/>
              </a:ext>
            </a:extLst>
          </p:cNvPr>
          <p:cNvSpPr txBox="1"/>
          <p:nvPr/>
        </p:nvSpPr>
        <p:spPr>
          <a:xfrm>
            <a:off x="5423956" y="2445183"/>
            <a:ext cx="5521135" cy="3477875"/>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Based on the previous scores </a:t>
            </a:r>
            <a:r>
              <a:rPr lang="en-US" sz="2000" b="0" i="0" dirty="0" err="1">
                <a:solidFill>
                  <a:srgbClr val="000000"/>
                </a:solidFill>
                <a:effectLst/>
                <a:latin typeface="Times New Roman" panose="02020603050405020304" pitchFamily="18" charset="0"/>
                <a:cs typeface="Times New Roman" panose="02020603050405020304" pitchFamily="18" charset="0"/>
              </a:rPr>
              <a:t>XGBoost</a:t>
            </a:r>
            <a:r>
              <a:rPr lang="en-US" sz="2000" b="0" i="0" dirty="0">
                <a:solidFill>
                  <a:srgbClr val="000000"/>
                </a:solidFill>
                <a:effectLst/>
                <a:latin typeface="Times New Roman" panose="02020603050405020304" pitchFamily="18" charset="0"/>
                <a:cs typeface="Times New Roman" panose="02020603050405020304" pitchFamily="18" charset="0"/>
              </a:rPr>
              <a:t> is the best model here. In this algorithm, decision trees are created in sequential form. Weights play an important role in </a:t>
            </a:r>
            <a:r>
              <a:rPr lang="en-US" sz="2000" b="0" i="0" dirty="0" err="1">
                <a:solidFill>
                  <a:srgbClr val="000000"/>
                </a:solidFill>
                <a:effectLst/>
                <a:latin typeface="Times New Roman" panose="02020603050405020304" pitchFamily="18" charset="0"/>
                <a:cs typeface="Times New Roman" panose="02020603050405020304" pitchFamily="18" charset="0"/>
              </a:rPr>
              <a:t>XGBoost</a:t>
            </a:r>
            <a:r>
              <a:rPr lang="en-US" sz="2000" b="0" i="0" dirty="0">
                <a:solidFill>
                  <a:srgbClr val="000000"/>
                </a:solidFill>
                <a:effectLst/>
                <a:latin typeface="Times New Roman" panose="02020603050405020304" pitchFamily="18" charset="0"/>
                <a:cs typeface="Times New Roman" panose="02020603050405020304" pitchFamily="18" charset="0"/>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a:t>
            </a:r>
            <a:endPar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F0F06A31-2963-AB67-3E3A-7EE7362301E7}"/>
              </a:ext>
            </a:extLst>
          </p:cNvPr>
          <p:cNvGrpSpPr/>
          <p:nvPr/>
        </p:nvGrpSpPr>
        <p:grpSpPr>
          <a:xfrm>
            <a:off x="1102510" y="2150706"/>
            <a:ext cx="2914566" cy="3395037"/>
            <a:chOff x="4619223" y="3443908"/>
            <a:chExt cx="2929511" cy="3412446"/>
          </a:xfrm>
        </p:grpSpPr>
        <p:sp>
          <p:nvSpPr>
            <p:cNvPr id="7" name="Freeform: Shape 6">
              <a:extLst>
                <a:ext uri="{FF2B5EF4-FFF2-40B4-BE49-F238E27FC236}">
                  <a16:creationId xmlns:a16="http://schemas.microsoft.com/office/drawing/2014/main" id="{BF18723D-8713-C1C2-DA0C-82F6977F6257}"/>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8" name="Freeform: Shape 7">
              <a:extLst>
                <a:ext uri="{FF2B5EF4-FFF2-40B4-BE49-F238E27FC236}">
                  <a16:creationId xmlns:a16="http://schemas.microsoft.com/office/drawing/2014/main" id="{ACCFFA62-BA08-9279-4032-6D4720169797}"/>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rgbClr val="96C8F0">
                <a:lumMod val="60000"/>
                <a:lumOff val="40000"/>
              </a:srgbClr>
            </a:solidFill>
            <a:ln w="4251"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9" name="Freeform: Shape 8">
              <a:extLst>
                <a:ext uri="{FF2B5EF4-FFF2-40B4-BE49-F238E27FC236}">
                  <a16:creationId xmlns:a16="http://schemas.microsoft.com/office/drawing/2014/main" id="{2AEC90CA-4211-46C8-0896-825811AA20B0}"/>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rgbClr val="96C8F0">
                <a:lumMod val="60000"/>
                <a:lumOff val="40000"/>
              </a:srgbClr>
            </a:solidFill>
            <a:ln w="4251"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0" name="Freeform: Shape 9">
              <a:extLst>
                <a:ext uri="{FF2B5EF4-FFF2-40B4-BE49-F238E27FC236}">
                  <a16:creationId xmlns:a16="http://schemas.microsoft.com/office/drawing/2014/main" id="{F53271E1-A769-DED0-0122-345A488DD4F1}"/>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1" name="Freeform: Shape 10">
              <a:extLst>
                <a:ext uri="{FF2B5EF4-FFF2-40B4-BE49-F238E27FC236}">
                  <a16:creationId xmlns:a16="http://schemas.microsoft.com/office/drawing/2014/main" id="{F80EB917-D136-F745-85A7-24A10F0AF6E3}"/>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rgbClr val="AFD2C8"/>
            </a:solidFill>
            <a:ln w="425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 name="Freeform: Shape 11">
              <a:extLst>
                <a:ext uri="{FF2B5EF4-FFF2-40B4-BE49-F238E27FC236}">
                  <a16:creationId xmlns:a16="http://schemas.microsoft.com/office/drawing/2014/main" id="{1DE64C2E-04CF-20A8-EBC7-FAC813D7DE1D}"/>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rgbClr val="AFD2C8">
                <a:lumMod val="75000"/>
              </a:srgbClr>
            </a:solidFill>
            <a:ln w="4251"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grpSp>
      <p:pic>
        <p:nvPicPr>
          <p:cNvPr id="13" name="Picture 12">
            <a:extLst>
              <a:ext uri="{FF2B5EF4-FFF2-40B4-BE49-F238E27FC236}">
                <a16:creationId xmlns:a16="http://schemas.microsoft.com/office/drawing/2014/main" id="{2AA2B92C-5F30-600A-98CA-2DA202AC5E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4" name="Straight Connector 13">
            <a:extLst>
              <a:ext uri="{FF2B5EF4-FFF2-40B4-BE49-F238E27FC236}">
                <a16:creationId xmlns:a16="http://schemas.microsoft.com/office/drawing/2014/main" id="{F8AFC126-101E-7B34-40D0-55C1833D291E}"/>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5" name="TextBox 4">
            <a:extLst>
              <a:ext uri="{FF2B5EF4-FFF2-40B4-BE49-F238E27FC236}">
                <a16:creationId xmlns:a16="http://schemas.microsoft.com/office/drawing/2014/main" id="{7EF7933E-F32C-293B-517E-AF00F2E2AF2D}"/>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46</a:t>
            </a:r>
            <a:endParaRPr lang="en-US" sz="1800" dirty="0">
              <a:solidFill>
                <a:schemeClr val="bg1">
                  <a:lumMod val="65000"/>
                </a:schemeClr>
              </a:solidFill>
              <a:latin typeface="Arial" panose="020B0604020202020204" pitchFamily="34" charset="0"/>
              <a:cs typeface="Arial" panose="020B0604020202020204" pitchFamily="34" charset="0"/>
            </a:endParaRPr>
          </a:p>
        </p:txBody>
      </p:sp>
      <p:sp>
        <p:nvSpPr>
          <p:cNvPr id="20" name="Chevron 13">
            <a:extLst>
              <a:ext uri="{FF2B5EF4-FFF2-40B4-BE49-F238E27FC236}">
                <a16:creationId xmlns:a16="http://schemas.microsoft.com/office/drawing/2014/main" id="{839FA5BE-21A9-98A5-E199-09E40CCC1BE7}"/>
              </a:ext>
            </a:extLst>
          </p:cNvPr>
          <p:cNvSpPr/>
          <p:nvPr/>
        </p:nvSpPr>
        <p:spPr>
          <a:xfrm>
            <a:off x="1103091" y="842102"/>
            <a:ext cx="400199" cy="513159"/>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1" name="TextBox 20">
            <a:extLst>
              <a:ext uri="{FF2B5EF4-FFF2-40B4-BE49-F238E27FC236}">
                <a16:creationId xmlns:a16="http://schemas.microsoft.com/office/drawing/2014/main" id="{9627DC1F-AB01-F117-6CED-4EDB1F98C295}"/>
              </a:ext>
            </a:extLst>
          </p:cNvPr>
          <p:cNvSpPr txBox="1"/>
          <p:nvPr/>
        </p:nvSpPr>
        <p:spPr>
          <a:xfrm>
            <a:off x="1702191" y="717713"/>
            <a:ext cx="3938953"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6985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Box 1">
            <a:extLst>
              <a:ext uri="{FF2B5EF4-FFF2-40B4-BE49-F238E27FC236}">
                <a16:creationId xmlns:a16="http://schemas.microsoft.com/office/drawing/2014/main" id="{A3A1ACA0-8435-93D1-4FD6-F8D91B57A7B9}"/>
              </a:ext>
            </a:extLst>
          </p:cNvPr>
          <p:cNvSpPr txBox="1"/>
          <p:nvPr/>
        </p:nvSpPr>
        <p:spPr>
          <a:xfrm>
            <a:off x="706581" y="3178313"/>
            <a:ext cx="7038109" cy="923330"/>
          </a:xfrm>
          <a:prstGeom prst="rect">
            <a:avLst/>
          </a:prstGeom>
          <a:noFill/>
        </p:spPr>
        <p:txBody>
          <a:bodyPr wrap="square" rtlCol="0">
            <a:spAutoFit/>
          </a:bodyPr>
          <a:lstStyle/>
          <a:p>
            <a:r>
              <a:rPr lang="en-US" sz="5400" b="1" dirty="0">
                <a:solidFill>
                  <a:srgbClr val="0037A4"/>
                </a:solidFill>
                <a:latin typeface="Times New Roman" panose="02020603050405020304" pitchFamily="18" charset="0"/>
                <a:cs typeface="Times New Roman" panose="02020603050405020304" pitchFamily="18" charset="0"/>
              </a:rPr>
              <a:t>Dataset Description</a:t>
            </a:r>
          </a:p>
        </p:txBody>
      </p:sp>
      <p:pic>
        <p:nvPicPr>
          <p:cNvPr id="4" name="Picture 3">
            <a:extLst>
              <a:ext uri="{FF2B5EF4-FFF2-40B4-BE49-F238E27FC236}">
                <a16:creationId xmlns:a16="http://schemas.microsoft.com/office/drawing/2014/main" id="{55C6DF72-793E-847A-BCA2-513548DFAA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210799" y="6139360"/>
            <a:ext cx="1665877" cy="832939"/>
          </a:xfrm>
          <a:prstGeom prst="rect">
            <a:avLst/>
          </a:prstGeom>
        </p:spPr>
      </p:pic>
      <p:cxnSp>
        <p:nvCxnSpPr>
          <p:cNvPr id="5" name="Straight Connector 4">
            <a:extLst>
              <a:ext uri="{FF2B5EF4-FFF2-40B4-BE49-F238E27FC236}">
                <a16:creationId xmlns:a16="http://schemas.microsoft.com/office/drawing/2014/main" id="{6F2F210C-9B42-AA07-1547-B179D547C095}"/>
              </a:ext>
            </a:extLst>
          </p:cNvPr>
          <p:cNvCxnSpPr>
            <a:cxnSpLocks/>
          </p:cNvCxnSpPr>
          <p:nvPr/>
        </p:nvCxnSpPr>
        <p:spPr>
          <a:xfrm flipH="1">
            <a:off x="0" y="6248400"/>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CB19E392-B8AF-877D-8EFB-3E0249AF42E6}"/>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83071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11589B-1E10-841D-FB61-5003E09047B6}"/>
              </a:ext>
            </a:extLst>
          </p:cNvPr>
          <p:cNvSpPr txBox="1"/>
          <p:nvPr/>
        </p:nvSpPr>
        <p:spPr>
          <a:xfrm>
            <a:off x="706460" y="766131"/>
            <a:ext cx="6428935" cy="1908215"/>
          </a:xfrm>
          <a:prstGeom prst="rect">
            <a:avLst/>
          </a:prstGeom>
          <a:noFill/>
        </p:spPr>
        <p:txBody>
          <a:bodyPr wrap="square" rtlCol="0">
            <a:spAutoFit/>
          </a:bodyPr>
          <a:lstStyle/>
          <a:p>
            <a:r>
              <a:rPr lang="en-US" sz="5400" dirty="0">
                <a:solidFill>
                  <a:schemeClr val="tx2"/>
                </a:solidFill>
                <a:latin typeface="Times New Roman" panose="02020603050405020304" pitchFamily="18" charset="0"/>
                <a:cs typeface="Times New Roman" panose="02020603050405020304" pitchFamily="18" charset="0"/>
              </a:rPr>
              <a:t>Thanks!</a:t>
            </a:r>
          </a:p>
          <a:p>
            <a:r>
              <a:rPr lang="en-US" sz="3200" dirty="0">
                <a:solidFill>
                  <a:schemeClr val="tx2"/>
                </a:solidFill>
                <a:latin typeface="Times New Roman" panose="02020603050405020304" pitchFamily="18" charset="0"/>
                <a:cs typeface="Times New Roman" panose="02020603050405020304" pitchFamily="18" charset="0"/>
              </a:rPr>
              <a:t>Please, feel free to contact us for any further information.</a:t>
            </a:r>
          </a:p>
        </p:txBody>
      </p:sp>
      <p:pic>
        <p:nvPicPr>
          <p:cNvPr id="8" name="Picture 7">
            <a:hlinkClick r:id="rId2"/>
            <a:extLst>
              <a:ext uri="{FF2B5EF4-FFF2-40B4-BE49-F238E27FC236}">
                <a16:creationId xmlns:a16="http://schemas.microsoft.com/office/drawing/2014/main" id="{1902FF31-D86B-92C0-3403-1D0D9BDD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840" y="5785271"/>
            <a:ext cx="457200" cy="457200"/>
          </a:xfrm>
          <a:prstGeom prst="rect">
            <a:avLst/>
          </a:prstGeom>
        </p:spPr>
      </p:pic>
      <p:pic>
        <p:nvPicPr>
          <p:cNvPr id="10" name="Picture 9">
            <a:hlinkClick r:id="rId4"/>
            <a:extLst>
              <a:ext uri="{FF2B5EF4-FFF2-40B4-BE49-F238E27FC236}">
                <a16:creationId xmlns:a16="http://schemas.microsoft.com/office/drawing/2014/main" id="{EE612753-3A60-C66A-DB81-57C15782D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589" y="5794114"/>
            <a:ext cx="457200" cy="457200"/>
          </a:xfrm>
          <a:prstGeom prst="rect">
            <a:avLst/>
          </a:prstGeom>
        </p:spPr>
      </p:pic>
      <p:pic>
        <p:nvPicPr>
          <p:cNvPr id="12" name="Picture 11">
            <a:hlinkClick r:id="rId6"/>
            <a:extLst>
              <a:ext uri="{FF2B5EF4-FFF2-40B4-BE49-F238E27FC236}">
                <a16:creationId xmlns:a16="http://schemas.microsoft.com/office/drawing/2014/main" id="{AE332229-9B05-6ADC-6B96-F85A0499BE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9238" y="5767720"/>
            <a:ext cx="457200" cy="457200"/>
          </a:xfrm>
          <a:prstGeom prst="rect">
            <a:avLst/>
          </a:prstGeom>
        </p:spPr>
      </p:pic>
      <p:pic>
        <p:nvPicPr>
          <p:cNvPr id="15" name="Picture 14">
            <a:extLst>
              <a:ext uri="{FF2B5EF4-FFF2-40B4-BE49-F238E27FC236}">
                <a16:creationId xmlns:a16="http://schemas.microsoft.com/office/drawing/2014/main" id="{51B22543-F3B4-A042-7B3B-731E13394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993" y="2988383"/>
            <a:ext cx="2343445" cy="2343445"/>
          </a:xfrm>
          <a:prstGeom prst="rect">
            <a:avLst/>
          </a:prstGeom>
        </p:spPr>
      </p:pic>
      <p:pic>
        <p:nvPicPr>
          <p:cNvPr id="17" name="Picture 16">
            <a:hlinkClick r:id="rId9"/>
            <a:extLst>
              <a:ext uri="{FF2B5EF4-FFF2-40B4-BE49-F238E27FC236}">
                <a16:creationId xmlns:a16="http://schemas.microsoft.com/office/drawing/2014/main" id="{27DB03EF-D4BE-03F2-1B10-822937862A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8092" y="5754523"/>
            <a:ext cx="457200" cy="457200"/>
          </a:xfrm>
          <a:prstGeom prst="rect">
            <a:avLst/>
          </a:prstGeom>
        </p:spPr>
      </p:pic>
      <p:pic>
        <p:nvPicPr>
          <p:cNvPr id="2" name="Picture 1">
            <a:extLst>
              <a:ext uri="{FF2B5EF4-FFF2-40B4-BE49-F238E27FC236}">
                <a16:creationId xmlns:a16="http://schemas.microsoft.com/office/drawing/2014/main" id="{DC6D2B37-BA7D-03EE-A3EA-1D29FB3D42AE}"/>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82304" y="2988382"/>
            <a:ext cx="2437666" cy="2353324"/>
          </a:xfrm>
          <a:prstGeom prst="rect">
            <a:avLst/>
          </a:prstGeom>
        </p:spPr>
      </p:pic>
      <p:pic>
        <p:nvPicPr>
          <p:cNvPr id="3" name="Picture 2">
            <a:hlinkClick r:id="rId12"/>
            <a:extLst>
              <a:ext uri="{FF2B5EF4-FFF2-40B4-BE49-F238E27FC236}">
                <a16:creationId xmlns:a16="http://schemas.microsoft.com/office/drawing/2014/main" id="{9E8B2404-BDF1-F297-3AFC-FA52528ADC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82304" y="5794114"/>
            <a:ext cx="457200" cy="457200"/>
          </a:xfrm>
          <a:prstGeom prst="rect">
            <a:avLst/>
          </a:prstGeom>
        </p:spPr>
      </p:pic>
      <p:pic>
        <p:nvPicPr>
          <p:cNvPr id="4" name="Picture 3">
            <a:hlinkClick r:id="rId13"/>
            <a:extLst>
              <a:ext uri="{FF2B5EF4-FFF2-40B4-BE49-F238E27FC236}">
                <a16:creationId xmlns:a16="http://schemas.microsoft.com/office/drawing/2014/main" id="{64A09AF2-C645-B2E7-A369-F856EBB57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826" y="5794114"/>
            <a:ext cx="457200" cy="457200"/>
          </a:xfrm>
          <a:prstGeom prst="rect">
            <a:avLst/>
          </a:prstGeom>
        </p:spPr>
      </p:pic>
      <p:pic>
        <p:nvPicPr>
          <p:cNvPr id="5" name="Picture 4">
            <a:hlinkClick r:id="rId14"/>
            <a:extLst>
              <a:ext uri="{FF2B5EF4-FFF2-40B4-BE49-F238E27FC236}">
                <a16:creationId xmlns:a16="http://schemas.microsoft.com/office/drawing/2014/main" id="{08959F2B-8FAD-9AC2-2D11-F32BF4E45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8245" y="5794114"/>
            <a:ext cx="457200" cy="457200"/>
          </a:xfrm>
          <a:prstGeom prst="rect">
            <a:avLst/>
          </a:prstGeom>
        </p:spPr>
      </p:pic>
      <p:pic>
        <p:nvPicPr>
          <p:cNvPr id="7" name="Picture 6">
            <a:hlinkClick r:id="rId15"/>
            <a:extLst>
              <a:ext uri="{FF2B5EF4-FFF2-40B4-BE49-F238E27FC236}">
                <a16:creationId xmlns:a16="http://schemas.microsoft.com/office/drawing/2014/main" id="{A34C4BF3-0A5E-0A3C-3597-DA412120C5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4162" y="5754523"/>
            <a:ext cx="457200" cy="457200"/>
          </a:xfrm>
          <a:prstGeom prst="rect">
            <a:avLst/>
          </a:prstGeom>
        </p:spPr>
      </p:pic>
      <p:pic>
        <p:nvPicPr>
          <p:cNvPr id="11" name="Picture 10">
            <a:extLst>
              <a:ext uri="{FF2B5EF4-FFF2-40B4-BE49-F238E27FC236}">
                <a16:creationId xmlns:a16="http://schemas.microsoft.com/office/drawing/2014/main" id="{CC0C3F4F-CA2D-B027-CAC4-C41518013422}"/>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3" name="Straight Connector 12">
            <a:extLst>
              <a:ext uri="{FF2B5EF4-FFF2-40B4-BE49-F238E27FC236}">
                <a16:creationId xmlns:a16="http://schemas.microsoft.com/office/drawing/2014/main" id="{E62AF36F-0B4C-F07A-ADA3-59B92FB7CB92}"/>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a:extLst>
              <a:ext uri="{FF2B5EF4-FFF2-40B4-BE49-F238E27FC236}">
                <a16:creationId xmlns:a16="http://schemas.microsoft.com/office/drawing/2014/main" id="{A6BC7EEA-C577-AC74-B2E8-12AD32625E93}"/>
              </a:ext>
            </a:extLst>
          </p:cNvPr>
          <p:cNvSpPr txBox="1"/>
          <p:nvPr/>
        </p:nvSpPr>
        <p:spPr>
          <a:xfrm>
            <a:off x="315323" y="6330713"/>
            <a:ext cx="6100762" cy="369332"/>
          </a:xfrm>
          <a:prstGeom prst="rect">
            <a:avLst/>
          </a:prstGeom>
          <a:noFill/>
        </p:spPr>
        <p:txBody>
          <a:bodyPr wrap="square">
            <a:spAutoFit/>
          </a:bodyPr>
          <a:lstStyle/>
          <a:p>
            <a:r>
              <a:rPr lang="en-US" sz="1800" dirty="0">
                <a:solidFill>
                  <a:schemeClr val="bg1">
                    <a:lumMod val="65000"/>
                  </a:schemeClr>
                </a:solidFill>
                <a:latin typeface="Arial" panose="020B0604020202020204" pitchFamily="34" charset="0"/>
                <a:cs typeface="Arial" panose="020B0604020202020204" pitchFamily="34" charset="0"/>
              </a:rPr>
              <a:t>49</a:t>
            </a:r>
          </a:p>
        </p:txBody>
      </p:sp>
    </p:spTree>
    <p:extLst>
      <p:ext uri="{BB962C8B-B14F-4D97-AF65-F5344CB8AC3E}">
        <p14:creationId xmlns:p14="http://schemas.microsoft.com/office/powerpoint/2010/main" val="367828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2E90005-6116-4A4B-A716-3DB67BA8EC95}"/>
              </a:ext>
            </a:extLst>
          </p:cNvPr>
          <p:cNvGrpSpPr/>
          <p:nvPr/>
        </p:nvGrpSpPr>
        <p:grpSpPr>
          <a:xfrm rot="16713092" flipV="1">
            <a:off x="2701195" y="26328"/>
            <a:ext cx="926292" cy="1134292"/>
            <a:chOff x="5655344" y="4480259"/>
            <a:chExt cx="1212531" cy="1484807"/>
          </a:xfrm>
          <a:solidFill>
            <a:srgbClr val="0037A4"/>
          </a:solidFill>
        </p:grpSpPr>
        <p:sp>
          <p:nvSpPr>
            <p:cNvPr id="14" name="Rectangle 13">
              <a:extLst>
                <a:ext uri="{FF2B5EF4-FFF2-40B4-BE49-F238E27FC236}">
                  <a16:creationId xmlns:a16="http://schemas.microsoft.com/office/drawing/2014/main" id="{3B4169C8-DFE8-4D16-822B-75E81E8B6AAA}"/>
                </a:ext>
              </a:extLst>
            </p:cNvPr>
            <p:cNvSpPr/>
            <p:nvPr/>
          </p:nvSpPr>
          <p:spPr>
            <a:xfrm rot="536029">
              <a:off x="6343989" y="4480259"/>
              <a:ext cx="163022" cy="316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nvGrpSpPr>
            <p:cNvPr id="15" name="Group 14">
              <a:extLst>
                <a:ext uri="{FF2B5EF4-FFF2-40B4-BE49-F238E27FC236}">
                  <a16:creationId xmlns:a16="http://schemas.microsoft.com/office/drawing/2014/main" id="{641E5547-8D86-4AB5-A31A-C52408852093}"/>
                </a:ext>
              </a:extLst>
            </p:cNvPr>
            <p:cNvGrpSpPr/>
            <p:nvPr/>
          </p:nvGrpSpPr>
          <p:grpSpPr>
            <a:xfrm rot="11700000">
              <a:off x="5655344" y="4752535"/>
              <a:ext cx="1212531" cy="1212531"/>
              <a:chOff x="7123973" y="1204727"/>
              <a:chExt cx="252497" cy="252497"/>
            </a:xfrm>
            <a:grpFill/>
          </p:grpSpPr>
          <p:grpSp>
            <p:nvGrpSpPr>
              <p:cNvPr id="16" name="Group 15">
                <a:extLst>
                  <a:ext uri="{FF2B5EF4-FFF2-40B4-BE49-F238E27FC236}">
                    <a16:creationId xmlns:a16="http://schemas.microsoft.com/office/drawing/2014/main" id="{18993685-DB4A-4E84-BC27-4427F394854B}"/>
                  </a:ext>
                </a:extLst>
              </p:cNvPr>
              <p:cNvGrpSpPr/>
              <p:nvPr/>
            </p:nvGrpSpPr>
            <p:grpSpPr>
              <a:xfrm>
                <a:off x="7123973" y="1204727"/>
                <a:ext cx="252497" cy="252497"/>
                <a:chOff x="4915373" y="1633391"/>
                <a:chExt cx="342000" cy="342000"/>
              </a:xfrm>
              <a:grpFill/>
            </p:grpSpPr>
            <p:sp>
              <p:nvSpPr>
                <p:cNvPr id="19" name="Oval 18">
                  <a:extLst>
                    <a:ext uri="{FF2B5EF4-FFF2-40B4-BE49-F238E27FC236}">
                      <a16:creationId xmlns:a16="http://schemas.microsoft.com/office/drawing/2014/main" id="{C148DE10-FA2A-4BCC-ABDA-D63F44A07217}"/>
                    </a:ext>
                  </a:extLst>
                </p:cNvPr>
                <p:cNvSpPr/>
                <p:nvPr/>
              </p:nvSpPr>
              <p:spPr>
                <a:xfrm>
                  <a:off x="4915373" y="1633391"/>
                  <a:ext cx="342000" cy="34200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0" name="Oval 19">
                  <a:extLst>
                    <a:ext uri="{FF2B5EF4-FFF2-40B4-BE49-F238E27FC236}">
                      <a16:creationId xmlns:a16="http://schemas.microsoft.com/office/drawing/2014/main" id="{76A1B36D-0C5A-44E4-AED7-1396BF2AF4FE}"/>
                    </a:ext>
                  </a:extLst>
                </p:cNvPr>
                <p:cNvSpPr/>
                <p:nvPr/>
              </p:nvSpPr>
              <p:spPr>
                <a:xfrm>
                  <a:off x="4932040" y="1666488"/>
                  <a:ext cx="295795" cy="295795"/>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21" name="Oval 20">
                  <a:extLst>
                    <a:ext uri="{FF2B5EF4-FFF2-40B4-BE49-F238E27FC236}">
                      <a16:creationId xmlns:a16="http://schemas.microsoft.com/office/drawing/2014/main" id="{D0CDAC85-A143-4742-8CDA-F09752D7E7C5}"/>
                    </a:ext>
                  </a:extLst>
                </p:cNvPr>
                <p:cNvSpPr/>
                <p:nvPr/>
              </p:nvSpPr>
              <p:spPr>
                <a:xfrm>
                  <a:off x="4970613" y="1724593"/>
                  <a:ext cx="207640" cy="207640"/>
                </a:xfrm>
                <a:prstGeom prst="ellipse">
                  <a:avLst/>
                </a:prstGeom>
                <a:grp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grpSp>
          <p:sp>
            <p:nvSpPr>
              <p:cNvPr id="17" name="Chord 16">
                <a:extLst>
                  <a:ext uri="{FF2B5EF4-FFF2-40B4-BE49-F238E27FC236}">
                    <a16:creationId xmlns:a16="http://schemas.microsoft.com/office/drawing/2014/main" id="{AB2813C3-E412-4CBB-8E31-7E9B1D8091BE}"/>
                  </a:ext>
                </a:extLst>
              </p:cNvPr>
              <p:cNvSpPr/>
              <p:nvPr/>
            </p:nvSpPr>
            <p:spPr>
              <a:xfrm rot="20881907">
                <a:off x="7164928" y="1262349"/>
                <a:ext cx="152933" cy="152933"/>
              </a:xfrm>
              <a:prstGeom prst="chord">
                <a:avLst>
                  <a:gd name="adj1" fmla="val 5070744"/>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dirty="0">
                  <a:ln>
                    <a:noFill/>
                  </a:ln>
                  <a:solidFill>
                    <a:prstClr val="white"/>
                  </a:solidFill>
                  <a:effectLst/>
                  <a:uLnTx/>
                  <a:uFillTx/>
                  <a:latin typeface="Arial"/>
                  <a:cs typeface="+mn-cs"/>
                </a:endParaRPr>
              </a:p>
            </p:txBody>
          </p:sp>
          <p:sp>
            <p:nvSpPr>
              <p:cNvPr id="18" name="Chord 17">
                <a:extLst>
                  <a:ext uri="{FF2B5EF4-FFF2-40B4-BE49-F238E27FC236}">
                    <a16:creationId xmlns:a16="http://schemas.microsoft.com/office/drawing/2014/main" id="{963F37D8-9D0E-44D7-B537-ECBF67BD0AAF}"/>
                  </a:ext>
                </a:extLst>
              </p:cNvPr>
              <p:cNvSpPr/>
              <p:nvPr/>
            </p:nvSpPr>
            <p:spPr>
              <a:xfrm rot="20881907">
                <a:off x="7193030" y="1256918"/>
                <a:ext cx="152933" cy="152933"/>
              </a:xfrm>
              <a:prstGeom prst="chord">
                <a:avLst>
                  <a:gd name="adj1" fmla="val 16204063"/>
                  <a:gd name="adj2" fmla="val 5391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grpSp>
      </p:grpSp>
      <p:grpSp>
        <p:nvGrpSpPr>
          <p:cNvPr id="2" name="Group 1">
            <a:extLst>
              <a:ext uri="{FF2B5EF4-FFF2-40B4-BE49-F238E27FC236}">
                <a16:creationId xmlns:a16="http://schemas.microsoft.com/office/drawing/2014/main" id="{658ECB3D-5C62-4D91-8732-8A152357DA3B}"/>
              </a:ext>
            </a:extLst>
          </p:cNvPr>
          <p:cNvGrpSpPr/>
          <p:nvPr/>
        </p:nvGrpSpPr>
        <p:grpSpPr>
          <a:xfrm rot="10800000" flipH="1">
            <a:off x="400714" y="2905124"/>
            <a:ext cx="1716055" cy="2133450"/>
            <a:chOff x="925903" y="2257689"/>
            <a:chExt cx="2660463" cy="3307566"/>
          </a:xfrm>
          <a:solidFill>
            <a:srgbClr val="0037A4"/>
          </a:solidFill>
        </p:grpSpPr>
        <p:grpSp>
          <p:nvGrpSpPr>
            <p:cNvPr id="3" name="Group 2">
              <a:extLst>
                <a:ext uri="{FF2B5EF4-FFF2-40B4-BE49-F238E27FC236}">
                  <a16:creationId xmlns:a16="http://schemas.microsoft.com/office/drawing/2014/main" id="{D25954A7-3822-42E8-B1CA-E226CFA66C9B}"/>
                </a:ext>
              </a:extLst>
            </p:cNvPr>
            <p:cNvGrpSpPr/>
            <p:nvPr/>
          </p:nvGrpSpPr>
          <p:grpSpPr>
            <a:xfrm rot="10228926">
              <a:off x="2345152" y="4256160"/>
              <a:ext cx="1127545" cy="1309095"/>
              <a:chOff x="4802271" y="1897244"/>
              <a:chExt cx="492910" cy="572275"/>
            </a:xfrm>
            <a:grpFill/>
          </p:grpSpPr>
          <p:sp>
            <p:nvSpPr>
              <p:cNvPr id="9" name="Rectangle 8">
                <a:extLst>
                  <a:ext uri="{FF2B5EF4-FFF2-40B4-BE49-F238E27FC236}">
                    <a16:creationId xmlns:a16="http://schemas.microsoft.com/office/drawing/2014/main" id="{F8E72F5E-36AB-4156-957B-288B1F90C66D}"/>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10" name="Oval 16">
                <a:extLst>
                  <a:ext uri="{FF2B5EF4-FFF2-40B4-BE49-F238E27FC236}">
                    <a16:creationId xmlns:a16="http://schemas.microsoft.com/office/drawing/2014/main" id="{B530CF8B-6CB5-44F9-8ADC-A9A2D2E6E934}"/>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grpSp>
        <p:grpSp>
          <p:nvGrpSpPr>
            <p:cNvPr id="4" name="Group 3">
              <a:extLst>
                <a:ext uri="{FF2B5EF4-FFF2-40B4-BE49-F238E27FC236}">
                  <a16:creationId xmlns:a16="http://schemas.microsoft.com/office/drawing/2014/main" id="{9AE73B0D-D5F9-43F1-983B-098F70663104}"/>
                </a:ext>
              </a:extLst>
            </p:cNvPr>
            <p:cNvGrpSpPr/>
            <p:nvPr/>
          </p:nvGrpSpPr>
          <p:grpSpPr>
            <a:xfrm rot="11371074" flipH="1">
              <a:off x="1007927" y="4256160"/>
              <a:ext cx="1127545" cy="1309095"/>
              <a:chOff x="4802271" y="1897244"/>
              <a:chExt cx="492910" cy="572275"/>
            </a:xfrm>
            <a:grpFill/>
          </p:grpSpPr>
          <p:sp>
            <p:nvSpPr>
              <p:cNvPr id="7" name="Rectangle 8">
                <a:extLst>
                  <a:ext uri="{FF2B5EF4-FFF2-40B4-BE49-F238E27FC236}">
                    <a16:creationId xmlns:a16="http://schemas.microsoft.com/office/drawing/2014/main" id="{D4238EDF-E5FC-4BCD-9E84-774B0E6F27AC}"/>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8" name="Oval 16">
                <a:extLst>
                  <a:ext uri="{FF2B5EF4-FFF2-40B4-BE49-F238E27FC236}">
                    <a16:creationId xmlns:a16="http://schemas.microsoft.com/office/drawing/2014/main" id="{63AD0F63-3C4D-4C12-97B1-89005DBB8D5E}"/>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grpSp>
        <p:pic>
          <p:nvPicPr>
            <p:cNvPr id="6" name="Graphic 5">
              <a:extLst>
                <a:ext uri="{FF2B5EF4-FFF2-40B4-BE49-F238E27FC236}">
                  <a16:creationId xmlns:a16="http://schemas.microsoft.com/office/drawing/2014/main" id="{54DC109E-9708-4036-8C55-12B4768CF7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sp>
        <p:nvSpPr>
          <p:cNvPr id="40" name="Freeform: Shape 39">
            <a:extLst>
              <a:ext uri="{FF2B5EF4-FFF2-40B4-BE49-F238E27FC236}">
                <a16:creationId xmlns:a16="http://schemas.microsoft.com/office/drawing/2014/main" id="{49EC24B6-7972-4FDA-A9B1-3D03BEB4CC4A}"/>
              </a:ext>
            </a:extLst>
          </p:cNvPr>
          <p:cNvSpPr/>
          <p:nvPr/>
        </p:nvSpPr>
        <p:spPr>
          <a:xfrm>
            <a:off x="1258741" y="176162"/>
            <a:ext cx="10709240" cy="6641973"/>
          </a:xfrm>
          <a:custGeom>
            <a:avLst/>
            <a:gdLst>
              <a:gd name="connsiteX0" fmla="*/ 9435008 w 10709240"/>
              <a:gd name="connsiteY0" fmla="*/ 220 h 6641973"/>
              <a:gd name="connsiteX1" fmla="*/ 9577137 w 10709240"/>
              <a:gd name="connsiteY1" fmla="*/ 6273 h 6641973"/>
              <a:gd name="connsiteX2" fmla="*/ 10387052 w 10709240"/>
              <a:gd name="connsiteY2" fmla="*/ 364468 h 6641973"/>
              <a:gd name="connsiteX3" fmla="*/ 10519532 w 10709240"/>
              <a:gd name="connsiteY3" fmla="*/ 1362687 h 6641973"/>
              <a:gd name="connsiteX4" fmla="*/ 10496043 w 10709240"/>
              <a:gd name="connsiteY4" fmla="*/ 1729064 h 6641973"/>
              <a:gd name="connsiteX5" fmla="*/ 10575907 w 10709240"/>
              <a:gd name="connsiteY5" fmla="*/ 2072713 h 6641973"/>
              <a:gd name="connsiteX6" fmla="*/ 10708387 w 10709240"/>
              <a:gd name="connsiteY6" fmla="*/ 2854560 h 6641973"/>
              <a:gd name="connsiteX7" fmla="*/ 10518593 w 10709240"/>
              <a:gd name="connsiteY7" fmla="*/ 4095515 h 6641973"/>
              <a:gd name="connsiteX8" fmla="*/ 10448125 w 10709240"/>
              <a:gd name="connsiteY8" fmla="*/ 4380071 h 6641973"/>
              <a:gd name="connsiteX9" fmla="*/ 10520472 w 10709240"/>
              <a:gd name="connsiteY9" fmla="*/ 5447383 h 6641973"/>
              <a:gd name="connsiteX10" fmla="*/ 10609731 w 10709240"/>
              <a:gd name="connsiteY10" fmla="*/ 5743758 h 6641973"/>
              <a:gd name="connsiteX11" fmla="*/ 10077932 w 10709240"/>
              <a:gd name="connsiteY11" fmla="*/ 6474694 h 6641973"/>
              <a:gd name="connsiteX12" fmla="*/ 8521054 w 10709240"/>
              <a:gd name="connsiteY12" fmla="*/ 6461057 h 6641973"/>
              <a:gd name="connsiteX13" fmla="*/ 6841092 w 10709240"/>
              <a:gd name="connsiteY13" fmla="*/ 6546515 h 6641973"/>
              <a:gd name="connsiteX14" fmla="*/ 5520047 w 10709240"/>
              <a:gd name="connsiteY14" fmla="*/ 6624699 h 6641973"/>
              <a:gd name="connsiteX15" fmla="*/ 5207168 w 10709240"/>
              <a:gd name="connsiteY15" fmla="*/ 6576516 h 6641973"/>
              <a:gd name="connsiteX16" fmla="*/ 2419445 w 10709240"/>
              <a:gd name="connsiteY16" fmla="*/ 6528332 h 6641973"/>
              <a:gd name="connsiteX17" fmla="*/ 1405642 w 10709240"/>
              <a:gd name="connsiteY17" fmla="*/ 6641973 h 6641973"/>
              <a:gd name="connsiteX18" fmla="*/ 984712 w 10709240"/>
              <a:gd name="connsiteY18" fmla="*/ 6616517 h 6641973"/>
              <a:gd name="connsiteX19" fmla="*/ 199228 w 10709240"/>
              <a:gd name="connsiteY19" fmla="*/ 6311961 h 6641973"/>
              <a:gd name="connsiteX20" fmla="*/ 12251 w 10709240"/>
              <a:gd name="connsiteY20" fmla="*/ 5365562 h 6641973"/>
              <a:gd name="connsiteX21" fmla="*/ 1799 w 10709240"/>
              <a:gd name="connsiteY21" fmla="*/ 4860316 h 6641973"/>
              <a:gd name="connsiteX22" fmla="*/ 0 w 10709240"/>
              <a:gd name="connsiteY22" fmla="*/ 4846149 h 6641973"/>
              <a:gd name="connsiteX23" fmla="*/ 152173 w 10709240"/>
              <a:gd name="connsiteY23" fmla="*/ 4846149 h 6641973"/>
              <a:gd name="connsiteX24" fmla="*/ 163670 w 10709240"/>
              <a:gd name="connsiteY24" fmla="*/ 5109913 h 6641973"/>
              <a:gd name="connsiteX25" fmla="*/ 163523 w 10709240"/>
              <a:gd name="connsiteY25" fmla="*/ 5367380 h 6641973"/>
              <a:gd name="connsiteX26" fmla="*/ 313855 w 10709240"/>
              <a:gd name="connsiteY26" fmla="*/ 6216503 h 6641973"/>
              <a:gd name="connsiteX27" fmla="*/ 1005383 w 10709240"/>
              <a:gd name="connsiteY27" fmla="*/ 6472875 h 6641973"/>
              <a:gd name="connsiteX28" fmla="*/ 2382802 w 10709240"/>
              <a:gd name="connsiteY28" fmla="*/ 6384691 h 6641973"/>
              <a:gd name="connsiteX29" fmla="*/ 5227839 w 10709240"/>
              <a:gd name="connsiteY29" fmla="*/ 6431056 h 6641973"/>
              <a:gd name="connsiteX30" fmla="*/ 5539778 w 10709240"/>
              <a:gd name="connsiteY30" fmla="*/ 6479239 h 6641973"/>
              <a:gd name="connsiteX31" fmla="*/ 6821360 w 10709240"/>
              <a:gd name="connsiteY31" fmla="*/ 6400145 h 6641973"/>
              <a:gd name="connsiteX32" fmla="*/ 8542664 w 10709240"/>
              <a:gd name="connsiteY32" fmla="*/ 6315597 h 6641973"/>
              <a:gd name="connsiteX33" fmla="*/ 10058201 w 10709240"/>
              <a:gd name="connsiteY33" fmla="*/ 6329234 h 6641973"/>
              <a:gd name="connsiteX34" fmla="*/ 10456580 w 10709240"/>
              <a:gd name="connsiteY34" fmla="*/ 5751031 h 6641973"/>
              <a:gd name="connsiteX35" fmla="*/ 10379535 w 10709240"/>
              <a:gd name="connsiteY35" fmla="*/ 5503749 h 6641973"/>
              <a:gd name="connsiteX36" fmla="*/ 10298732 w 10709240"/>
              <a:gd name="connsiteY36" fmla="*/ 4347342 h 6641973"/>
              <a:gd name="connsiteX37" fmla="*/ 10370140 w 10709240"/>
              <a:gd name="connsiteY37" fmla="*/ 4060059 h 6641973"/>
              <a:gd name="connsiteX38" fmla="*/ 10556176 w 10709240"/>
              <a:gd name="connsiteY38" fmla="*/ 2857287 h 6641973"/>
              <a:gd name="connsiteX39" fmla="*/ 10429333 w 10709240"/>
              <a:gd name="connsiteY39" fmla="*/ 2110896 h 6641973"/>
              <a:gd name="connsiteX40" fmla="*/ 10345711 w 10709240"/>
              <a:gd name="connsiteY40" fmla="*/ 1746337 h 6641973"/>
              <a:gd name="connsiteX41" fmla="*/ 10369200 w 10709240"/>
              <a:gd name="connsiteY41" fmla="*/ 1342686 h 6641973"/>
              <a:gd name="connsiteX42" fmla="*/ 10262088 w 10709240"/>
              <a:gd name="connsiteY42" fmla="*/ 446289 h 6641973"/>
              <a:gd name="connsiteX43" fmla="*/ 9564923 w 10709240"/>
              <a:gd name="connsiteY43" fmla="*/ 150824 h 6641973"/>
              <a:gd name="connsiteX44" fmla="*/ 8760646 w 10709240"/>
              <a:gd name="connsiteY44" fmla="*/ 217190 h 6641973"/>
              <a:gd name="connsiteX45" fmla="*/ 5846080 w 10709240"/>
              <a:gd name="connsiteY45" fmla="*/ 518110 h 6641973"/>
              <a:gd name="connsiteX46" fmla="*/ 5135761 w 10709240"/>
              <a:gd name="connsiteY46" fmla="*/ 374468 h 6641973"/>
              <a:gd name="connsiteX47" fmla="*/ 4506244 w 10709240"/>
              <a:gd name="connsiteY47" fmla="*/ 240827 h 6641973"/>
              <a:gd name="connsiteX48" fmla="*/ 3312982 w 10709240"/>
              <a:gd name="connsiteY48" fmla="*/ 353558 h 6641973"/>
              <a:gd name="connsiteX49" fmla="*/ 2499471 w 10709240"/>
              <a:gd name="connsiteY49" fmla="*/ 497385 h 6641973"/>
              <a:gd name="connsiteX50" fmla="*/ 2358813 w 10709240"/>
              <a:gd name="connsiteY50" fmla="*/ 502686 h 6641973"/>
              <a:gd name="connsiteX51" fmla="*/ 2358813 w 10709240"/>
              <a:gd name="connsiteY51" fmla="*/ 357257 h 6641973"/>
              <a:gd name="connsiteX52" fmla="*/ 2491220 w 10709240"/>
              <a:gd name="connsiteY52" fmla="*/ 352252 h 6641973"/>
              <a:gd name="connsiteX53" fmla="*/ 3275399 w 10709240"/>
              <a:gd name="connsiteY53" fmla="*/ 212644 h 6641973"/>
              <a:gd name="connsiteX54" fmla="*/ 4525975 w 10709240"/>
              <a:gd name="connsiteY54" fmla="*/ 97185 h 6641973"/>
              <a:gd name="connsiteX55" fmla="*/ 5173344 w 10709240"/>
              <a:gd name="connsiteY55" fmla="*/ 234463 h 6641973"/>
              <a:gd name="connsiteX56" fmla="*/ 5862992 w 10709240"/>
              <a:gd name="connsiteY56" fmla="*/ 374468 h 6641973"/>
              <a:gd name="connsiteX57" fmla="*/ 8726820 w 10709240"/>
              <a:gd name="connsiteY57" fmla="*/ 76275 h 6641973"/>
              <a:gd name="connsiteX58" fmla="*/ 9435008 w 10709240"/>
              <a:gd name="connsiteY58" fmla="*/ 220 h 664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709240" h="6641973">
                <a:moveTo>
                  <a:pt x="9435008" y="220"/>
                </a:moveTo>
                <a:cubicBezTo>
                  <a:pt x="9481799" y="833"/>
                  <a:pt x="9529336" y="2750"/>
                  <a:pt x="9577137" y="6273"/>
                </a:cubicBezTo>
                <a:cubicBezTo>
                  <a:pt x="9964243" y="34456"/>
                  <a:pt x="10236720" y="154460"/>
                  <a:pt x="10387052" y="364468"/>
                </a:cubicBezTo>
                <a:cubicBezTo>
                  <a:pt x="10612551" y="679934"/>
                  <a:pt x="10560874" y="1058130"/>
                  <a:pt x="10519532" y="1362687"/>
                </a:cubicBezTo>
                <a:cubicBezTo>
                  <a:pt x="10500741" y="1500874"/>
                  <a:pt x="10482889" y="1631788"/>
                  <a:pt x="10496043" y="1729064"/>
                </a:cubicBezTo>
                <a:cubicBezTo>
                  <a:pt x="10511076" y="1846341"/>
                  <a:pt x="10543022" y="1956345"/>
                  <a:pt x="10575907" y="2072713"/>
                </a:cubicBezTo>
                <a:cubicBezTo>
                  <a:pt x="10633221" y="2275449"/>
                  <a:pt x="10698991" y="2504548"/>
                  <a:pt x="10708387" y="2854560"/>
                </a:cubicBezTo>
                <a:cubicBezTo>
                  <a:pt x="10719661" y="3301849"/>
                  <a:pt x="10617249" y="3705501"/>
                  <a:pt x="10518593" y="4095515"/>
                </a:cubicBezTo>
                <a:cubicBezTo>
                  <a:pt x="10495104" y="4189155"/>
                  <a:pt x="10470674" y="4285522"/>
                  <a:pt x="10448125" y="4380071"/>
                </a:cubicBezTo>
                <a:cubicBezTo>
                  <a:pt x="10310006" y="4966457"/>
                  <a:pt x="10427453" y="5233739"/>
                  <a:pt x="10520472" y="5447383"/>
                </a:cubicBezTo>
                <a:cubicBezTo>
                  <a:pt x="10563692" y="5545568"/>
                  <a:pt x="10604094" y="5638299"/>
                  <a:pt x="10609731" y="5743758"/>
                </a:cubicBezTo>
                <a:cubicBezTo>
                  <a:pt x="10627584" y="6086497"/>
                  <a:pt x="10369200" y="6441056"/>
                  <a:pt x="10077932" y="6474694"/>
                </a:cubicBezTo>
                <a:cubicBezTo>
                  <a:pt x="9667336" y="6521059"/>
                  <a:pt x="9004935" y="6536514"/>
                  <a:pt x="8521054" y="6461057"/>
                </a:cubicBezTo>
                <a:cubicBezTo>
                  <a:pt x="8165894" y="6404691"/>
                  <a:pt x="7462151" y="6480149"/>
                  <a:pt x="6841092" y="6546515"/>
                </a:cubicBezTo>
                <a:cubicBezTo>
                  <a:pt x="6289560" y="6605608"/>
                  <a:pt x="5768095" y="6661064"/>
                  <a:pt x="5520047" y="6624699"/>
                </a:cubicBezTo>
                <a:cubicBezTo>
                  <a:pt x="5416694" y="6609244"/>
                  <a:pt x="5315220" y="6593789"/>
                  <a:pt x="5207168" y="6576516"/>
                </a:cubicBezTo>
                <a:cubicBezTo>
                  <a:pt x="4385979" y="6448329"/>
                  <a:pt x="3455798" y="6301960"/>
                  <a:pt x="2419445" y="6528332"/>
                </a:cubicBezTo>
                <a:cubicBezTo>
                  <a:pt x="2013549" y="6613790"/>
                  <a:pt x="1675302" y="6641973"/>
                  <a:pt x="1405642" y="6641973"/>
                </a:cubicBezTo>
                <a:cubicBezTo>
                  <a:pt x="1237459" y="6641973"/>
                  <a:pt x="1097461" y="6631063"/>
                  <a:pt x="984712" y="6616517"/>
                </a:cubicBezTo>
                <a:cubicBezTo>
                  <a:pt x="619217" y="6570152"/>
                  <a:pt x="332646" y="6459238"/>
                  <a:pt x="199228" y="6311961"/>
                </a:cubicBezTo>
                <a:cubicBezTo>
                  <a:pt x="6613" y="6098316"/>
                  <a:pt x="9432" y="5759213"/>
                  <a:pt x="12251" y="5365562"/>
                </a:cubicBezTo>
                <a:cubicBezTo>
                  <a:pt x="13661" y="5204647"/>
                  <a:pt x="15070" y="5032823"/>
                  <a:pt x="1799" y="4860316"/>
                </a:cubicBezTo>
                <a:lnTo>
                  <a:pt x="0" y="4846149"/>
                </a:lnTo>
                <a:lnTo>
                  <a:pt x="152173" y="4846149"/>
                </a:lnTo>
                <a:lnTo>
                  <a:pt x="163670" y="5109913"/>
                </a:lnTo>
                <a:cubicBezTo>
                  <a:pt x="164932" y="5197772"/>
                  <a:pt x="164228" y="5283968"/>
                  <a:pt x="163523" y="5367380"/>
                </a:cubicBezTo>
                <a:cubicBezTo>
                  <a:pt x="160704" y="5731030"/>
                  <a:pt x="157886" y="6044678"/>
                  <a:pt x="313855" y="6216503"/>
                </a:cubicBezTo>
                <a:cubicBezTo>
                  <a:pt x="421906" y="6335598"/>
                  <a:pt x="680291" y="6431056"/>
                  <a:pt x="1005383" y="6472875"/>
                </a:cubicBezTo>
                <a:cubicBezTo>
                  <a:pt x="1285377" y="6508331"/>
                  <a:pt x="1752346" y="6521968"/>
                  <a:pt x="2382802" y="6384691"/>
                </a:cubicBezTo>
                <a:cubicBezTo>
                  <a:pt x="3447342" y="6151955"/>
                  <a:pt x="4393495" y="6300142"/>
                  <a:pt x="5227839" y="6431056"/>
                </a:cubicBezTo>
                <a:cubicBezTo>
                  <a:pt x="5335890" y="6448329"/>
                  <a:pt x="5437364" y="6463784"/>
                  <a:pt x="5539778" y="6479239"/>
                </a:cubicBezTo>
                <a:cubicBezTo>
                  <a:pt x="5768095" y="6512877"/>
                  <a:pt x="6279225" y="6458330"/>
                  <a:pt x="6821360" y="6400145"/>
                </a:cubicBezTo>
                <a:cubicBezTo>
                  <a:pt x="7482822" y="6329234"/>
                  <a:pt x="8166833" y="6256504"/>
                  <a:pt x="8542664" y="6315597"/>
                </a:cubicBezTo>
                <a:cubicBezTo>
                  <a:pt x="9011513" y="6389236"/>
                  <a:pt x="9657001" y="6374690"/>
                  <a:pt x="10058201" y="6329234"/>
                </a:cubicBezTo>
                <a:cubicBezTo>
                  <a:pt x="10250814" y="6307415"/>
                  <a:pt x="10472554" y="6036496"/>
                  <a:pt x="10456580" y="5751031"/>
                </a:cubicBezTo>
                <a:cubicBezTo>
                  <a:pt x="10452823" y="5671937"/>
                  <a:pt x="10419938" y="5597389"/>
                  <a:pt x="10379535" y="5503749"/>
                </a:cubicBezTo>
                <a:cubicBezTo>
                  <a:pt x="10282758" y="5282832"/>
                  <a:pt x="10150278" y="4979184"/>
                  <a:pt x="10298732" y="4347342"/>
                </a:cubicBezTo>
                <a:cubicBezTo>
                  <a:pt x="10321282" y="4251884"/>
                  <a:pt x="10345711" y="4154608"/>
                  <a:pt x="10370140" y="4060059"/>
                </a:cubicBezTo>
                <a:cubicBezTo>
                  <a:pt x="10466916" y="3679136"/>
                  <a:pt x="10567451" y="3285485"/>
                  <a:pt x="10556176" y="2857287"/>
                </a:cubicBezTo>
                <a:cubicBezTo>
                  <a:pt x="10547720" y="2525457"/>
                  <a:pt x="10484767" y="2305449"/>
                  <a:pt x="10429333" y="2110896"/>
                </a:cubicBezTo>
                <a:cubicBezTo>
                  <a:pt x="10394568" y="1989073"/>
                  <a:pt x="10361683" y="1874524"/>
                  <a:pt x="10345711" y="1746337"/>
                </a:cubicBezTo>
                <a:cubicBezTo>
                  <a:pt x="10330678" y="1629969"/>
                  <a:pt x="10349469" y="1490873"/>
                  <a:pt x="10369200" y="1342686"/>
                </a:cubicBezTo>
                <a:cubicBezTo>
                  <a:pt x="10408662" y="1049039"/>
                  <a:pt x="10453762" y="715390"/>
                  <a:pt x="10262088" y="446289"/>
                </a:cubicBezTo>
                <a:cubicBezTo>
                  <a:pt x="10139004" y="274465"/>
                  <a:pt x="9905049" y="175370"/>
                  <a:pt x="9564923" y="150824"/>
                </a:cubicBezTo>
                <a:cubicBezTo>
                  <a:pt x="9204126" y="124459"/>
                  <a:pt x="8857422" y="195371"/>
                  <a:pt x="8760646" y="217190"/>
                </a:cubicBezTo>
                <a:cubicBezTo>
                  <a:pt x="8349111" y="310830"/>
                  <a:pt x="6314929" y="569021"/>
                  <a:pt x="5846080" y="518110"/>
                </a:cubicBezTo>
                <a:cubicBezTo>
                  <a:pt x="5597092" y="491745"/>
                  <a:pt x="5362198" y="431743"/>
                  <a:pt x="5135761" y="374468"/>
                </a:cubicBezTo>
                <a:cubicBezTo>
                  <a:pt x="4932812" y="322648"/>
                  <a:pt x="4722347" y="269919"/>
                  <a:pt x="4506244" y="240827"/>
                </a:cubicBezTo>
                <a:cubicBezTo>
                  <a:pt x="4028000" y="178097"/>
                  <a:pt x="3680357" y="262646"/>
                  <a:pt x="3312982" y="353558"/>
                </a:cubicBezTo>
                <a:cubicBezTo>
                  <a:pt x="3062821" y="414925"/>
                  <a:pt x="2806845" y="477825"/>
                  <a:pt x="2499471" y="497385"/>
                </a:cubicBezTo>
                <a:lnTo>
                  <a:pt x="2358813" y="502686"/>
                </a:lnTo>
                <a:lnTo>
                  <a:pt x="2358813" y="357257"/>
                </a:lnTo>
                <a:lnTo>
                  <a:pt x="2491220" y="352252"/>
                </a:lnTo>
                <a:cubicBezTo>
                  <a:pt x="2785646" y="333330"/>
                  <a:pt x="3033694" y="271965"/>
                  <a:pt x="3275399" y="212644"/>
                </a:cubicBezTo>
                <a:cubicBezTo>
                  <a:pt x="3640895" y="122641"/>
                  <a:pt x="4018604" y="29910"/>
                  <a:pt x="4525975" y="97185"/>
                </a:cubicBezTo>
                <a:cubicBezTo>
                  <a:pt x="4751474" y="127186"/>
                  <a:pt x="4966637" y="181734"/>
                  <a:pt x="5173344" y="234463"/>
                </a:cubicBezTo>
                <a:cubicBezTo>
                  <a:pt x="5395083" y="290829"/>
                  <a:pt x="5624340" y="349013"/>
                  <a:pt x="5862992" y="374468"/>
                </a:cubicBezTo>
                <a:cubicBezTo>
                  <a:pt x="6320566" y="423561"/>
                  <a:pt x="8320924" y="169006"/>
                  <a:pt x="8726820" y="76275"/>
                </a:cubicBezTo>
                <a:cubicBezTo>
                  <a:pt x="8816432" y="55593"/>
                  <a:pt x="9107467" y="-4068"/>
                  <a:pt x="9435008" y="220"/>
                </a:cubicBezTo>
                <a:close/>
              </a:path>
            </a:pathLst>
          </a:custGeom>
          <a:solidFill>
            <a:srgbClr val="0037A4"/>
          </a:solidFill>
          <a:ln w="93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5" name="TextBox 44">
            <a:extLst>
              <a:ext uri="{FF2B5EF4-FFF2-40B4-BE49-F238E27FC236}">
                <a16:creationId xmlns:a16="http://schemas.microsoft.com/office/drawing/2014/main" id="{7AA14C7C-6723-4DB4-AFD6-22B9CA8AA4C7}"/>
              </a:ext>
            </a:extLst>
          </p:cNvPr>
          <p:cNvSpPr txBox="1"/>
          <p:nvPr/>
        </p:nvSpPr>
        <p:spPr>
          <a:xfrm>
            <a:off x="1200403" y="1103483"/>
            <a:ext cx="403231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37A4"/>
                </a:solidFill>
                <a:effectLst/>
                <a:uLnTx/>
                <a:uFillTx/>
                <a:latin typeface="Arial"/>
                <a:cs typeface="Arial" pitchFamily="34" charset="0"/>
              </a:rPr>
              <a:t>Dataset Description</a:t>
            </a:r>
            <a:endParaRPr kumimoji="0" lang="ko-KR" altLang="en-US" sz="2800" b="1" i="0" u="none" strike="noStrike" kern="1200" cap="none" spc="0" normalizeH="0" baseline="0" noProof="0" dirty="0">
              <a:ln>
                <a:noFill/>
              </a:ln>
              <a:solidFill>
                <a:srgbClr val="0037A4"/>
              </a:solidFill>
              <a:effectLst/>
              <a:uLnTx/>
              <a:uFillTx/>
              <a:latin typeface="Arial"/>
              <a:cs typeface="Arial" pitchFamily="34" charset="0"/>
            </a:endParaRPr>
          </a:p>
        </p:txBody>
      </p:sp>
      <p:sp>
        <p:nvSpPr>
          <p:cNvPr id="46" name="TextBox 45">
            <a:extLst>
              <a:ext uri="{FF2B5EF4-FFF2-40B4-BE49-F238E27FC236}">
                <a16:creationId xmlns:a16="http://schemas.microsoft.com/office/drawing/2014/main" id="{ADEC4437-E8C6-40C9-8C5B-FAC5F3DA5EAD}"/>
              </a:ext>
            </a:extLst>
          </p:cNvPr>
          <p:cNvSpPr txBox="1"/>
          <p:nvPr/>
        </p:nvSpPr>
        <p:spPr>
          <a:xfrm>
            <a:off x="2116769" y="1664174"/>
            <a:ext cx="83054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1) id: unique identifier</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651A016-B6C5-C388-AEF6-0EF37BDFEED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3" name="Straight Connector 12">
            <a:extLst>
              <a:ext uri="{FF2B5EF4-FFF2-40B4-BE49-F238E27FC236}">
                <a16:creationId xmlns:a16="http://schemas.microsoft.com/office/drawing/2014/main" id="{E930EFAE-21BE-A852-8082-0955C03765C0}"/>
              </a:ext>
            </a:extLst>
          </p:cNvPr>
          <p:cNvCxnSpPr>
            <a:cxnSpLocks/>
          </p:cNvCxnSpPr>
          <p:nvPr/>
        </p:nvCxnSpPr>
        <p:spPr>
          <a:xfrm flipH="1">
            <a:off x="0" y="6359009"/>
            <a:ext cx="12192000" cy="0"/>
          </a:xfrm>
          <a:prstGeom prst="line">
            <a:avLst/>
          </a:prstGeom>
          <a:ln>
            <a:solidFill>
              <a:schemeClr val="bg2">
                <a:lumMod val="90000"/>
              </a:schemeClr>
            </a:solidFill>
          </a:ln>
        </p:spPr>
        <p:style>
          <a:lnRef idx="2">
            <a:schemeClr val="accent3"/>
          </a:lnRef>
          <a:fillRef idx="0">
            <a:schemeClr val="accent3"/>
          </a:fillRef>
          <a:effectRef idx="1">
            <a:schemeClr val="accent3"/>
          </a:effectRef>
          <a:fontRef idx="minor">
            <a:schemeClr val="tx1"/>
          </a:fontRef>
        </p:style>
      </p:cxnSp>
      <p:sp>
        <p:nvSpPr>
          <p:cNvPr id="5" name="TextBox 4">
            <a:extLst>
              <a:ext uri="{FF2B5EF4-FFF2-40B4-BE49-F238E27FC236}">
                <a16:creationId xmlns:a16="http://schemas.microsoft.com/office/drawing/2014/main" id="{861E12E6-D5A6-99AA-5BA4-ACC8728AA6E0}"/>
              </a:ext>
            </a:extLst>
          </p:cNvPr>
          <p:cNvSpPr txBox="1"/>
          <p:nvPr/>
        </p:nvSpPr>
        <p:spPr>
          <a:xfrm>
            <a:off x="224019" y="6440688"/>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6</a:t>
            </a:r>
            <a:endParaRPr lang="en-US" sz="1800" dirty="0">
              <a:solidFill>
                <a:schemeClr val="bg1">
                  <a:lumMod val="65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ADE5F3F-AD11-A719-351A-A8A54ADC01F4}"/>
              </a:ext>
            </a:extLst>
          </p:cNvPr>
          <p:cNvSpPr txBox="1"/>
          <p:nvPr/>
        </p:nvSpPr>
        <p:spPr>
          <a:xfrm>
            <a:off x="2116769" y="2386354"/>
            <a:ext cx="97575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3) age: age of the patient</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A624C90-3B7C-0025-6302-3A7123EDA66D}"/>
              </a:ext>
            </a:extLst>
          </p:cNvPr>
          <p:cNvSpPr txBox="1"/>
          <p:nvPr/>
        </p:nvSpPr>
        <p:spPr>
          <a:xfrm>
            <a:off x="2143237" y="2005518"/>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2) gender: "Male", "Female" or "Other"</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6020BCD5-AEE3-3458-C83B-AF5C751A40DD}"/>
              </a:ext>
            </a:extLst>
          </p:cNvPr>
          <p:cNvSpPr txBox="1"/>
          <p:nvPr/>
        </p:nvSpPr>
        <p:spPr>
          <a:xfrm>
            <a:off x="2131788" y="2759505"/>
            <a:ext cx="967010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4) hypertension: 0 if the patient doesn't have hypertension, 1 if the patient has hypertension</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1FF9A9B3-2FE8-CF42-C3EE-0F892C1F30EF}"/>
              </a:ext>
            </a:extLst>
          </p:cNvPr>
          <p:cNvSpPr txBox="1"/>
          <p:nvPr/>
        </p:nvSpPr>
        <p:spPr>
          <a:xfrm>
            <a:off x="2116769" y="3126369"/>
            <a:ext cx="945085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5) </a:t>
            </a:r>
            <a:r>
              <a:rPr lang="en-US" b="0" i="0" dirty="0" err="1">
                <a:solidFill>
                  <a:srgbClr val="0037A4"/>
                </a:solidFill>
                <a:effectLst/>
                <a:latin typeface="Arial" panose="020B0604020202020204" pitchFamily="34" charset="0"/>
                <a:cs typeface="Arial" panose="020B0604020202020204" pitchFamily="34" charset="0"/>
              </a:rPr>
              <a:t>heart_disease</a:t>
            </a:r>
            <a:r>
              <a:rPr lang="en-US" b="0" i="0" dirty="0">
                <a:solidFill>
                  <a:srgbClr val="0037A4"/>
                </a:solidFill>
                <a:effectLst/>
                <a:latin typeface="Arial" panose="020B0604020202020204" pitchFamily="34" charset="0"/>
                <a:cs typeface="Arial" panose="020B0604020202020204" pitchFamily="34" charset="0"/>
              </a:rPr>
              <a:t>: 0 if the patient doesn't have any heart diseases, 1 if the patient has a heart disease</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88227CDD-1B6D-9A70-2ED3-D70DA7EC760F}"/>
              </a:ext>
            </a:extLst>
          </p:cNvPr>
          <p:cNvSpPr txBox="1"/>
          <p:nvPr/>
        </p:nvSpPr>
        <p:spPr>
          <a:xfrm>
            <a:off x="2131788" y="3692318"/>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6) </a:t>
            </a:r>
            <a:r>
              <a:rPr lang="en-US" b="0" i="0" dirty="0" err="1">
                <a:solidFill>
                  <a:srgbClr val="0037A4"/>
                </a:solidFill>
                <a:effectLst/>
                <a:latin typeface="Arial" panose="020B0604020202020204" pitchFamily="34" charset="0"/>
                <a:cs typeface="Arial" panose="020B0604020202020204" pitchFamily="34" charset="0"/>
              </a:rPr>
              <a:t>ever_married</a:t>
            </a:r>
            <a:r>
              <a:rPr lang="en-US" b="0" i="0" dirty="0">
                <a:solidFill>
                  <a:srgbClr val="0037A4"/>
                </a:solidFill>
                <a:effectLst/>
                <a:latin typeface="Arial" panose="020B0604020202020204" pitchFamily="34" charset="0"/>
                <a:cs typeface="Arial" panose="020B0604020202020204" pitchFamily="34" charset="0"/>
              </a:rPr>
              <a:t>: "No" or "Yes"</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525A1730-8873-07C4-1AF9-4CD6DDA681A8}"/>
              </a:ext>
            </a:extLst>
          </p:cNvPr>
          <p:cNvSpPr txBox="1"/>
          <p:nvPr/>
        </p:nvSpPr>
        <p:spPr>
          <a:xfrm>
            <a:off x="2131788" y="4042907"/>
            <a:ext cx="872400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7) </a:t>
            </a:r>
            <a:r>
              <a:rPr lang="en-US" b="0" i="0" dirty="0" err="1">
                <a:solidFill>
                  <a:srgbClr val="0037A4"/>
                </a:solidFill>
                <a:effectLst/>
                <a:latin typeface="Arial" panose="020B0604020202020204" pitchFamily="34" charset="0"/>
                <a:cs typeface="Arial" panose="020B0604020202020204" pitchFamily="34" charset="0"/>
              </a:rPr>
              <a:t>work_type</a:t>
            </a:r>
            <a:r>
              <a:rPr lang="en-US" b="0" i="0" dirty="0">
                <a:solidFill>
                  <a:srgbClr val="0037A4"/>
                </a:solidFill>
                <a:effectLst/>
                <a:latin typeface="Arial" panose="020B0604020202020204" pitchFamily="34" charset="0"/>
                <a:cs typeface="Arial" panose="020B0604020202020204" pitchFamily="34" charset="0"/>
              </a:rPr>
              <a:t>: "children", "</a:t>
            </a:r>
            <a:r>
              <a:rPr lang="en-US" b="0" i="0" dirty="0" err="1">
                <a:solidFill>
                  <a:srgbClr val="0037A4"/>
                </a:solidFill>
                <a:effectLst/>
                <a:latin typeface="Arial" panose="020B0604020202020204" pitchFamily="34" charset="0"/>
                <a:cs typeface="Arial" panose="020B0604020202020204" pitchFamily="34" charset="0"/>
              </a:rPr>
              <a:t>Govt_jov</a:t>
            </a:r>
            <a:r>
              <a:rPr lang="en-US" b="0" i="0" dirty="0">
                <a:solidFill>
                  <a:srgbClr val="0037A4"/>
                </a:solidFill>
                <a:effectLst/>
                <a:latin typeface="Arial" panose="020B0604020202020204" pitchFamily="34" charset="0"/>
                <a:cs typeface="Arial" panose="020B0604020202020204" pitchFamily="34" charset="0"/>
              </a:rPr>
              <a:t>", "</a:t>
            </a:r>
            <a:r>
              <a:rPr lang="en-US" b="0" i="0" dirty="0" err="1">
                <a:solidFill>
                  <a:srgbClr val="0037A4"/>
                </a:solidFill>
                <a:effectLst/>
                <a:latin typeface="Arial" panose="020B0604020202020204" pitchFamily="34" charset="0"/>
                <a:cs typeface="Arial" panose="020B0604020202020204" pitchFamily="34" charset="0"/>
              </a:rPr>
              <a:t>Never_worked</a:t>
            </a:r>
            <a:r>
              <a:rPr lang="en-US" b="0" i="0" dirty="0">
                <a:solidFill>
                  <a:srgbClr val="0037A4"/>
                </a:solidFill>
                <a:effectLst/>
                <a:latin typeface="Arial" panose="020B0604020202020204" pitchFamily="34" charset="0"/>
                <a:cs typeface="Arial" panose="020B0604020202020204" pitchFamily="34" charset="0"/>
              </a:rPr>
              <a:t>", "Private" or "Self-employed"</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BEF322F-C568-6AB6-CF10-B690542F9176}"/>
              </a:ext>
            </a:extLst>
          </p:cNvPr>
          <p:cNvSpPr txBox="1"/>
          <p:nvPr/>
        </p:nvSpPr>
        <p:spPr>
          <a:xfrm>
            <a:off x="2116769" y="4823353"/>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9) </a:t>
            </a:r>
            <a:r>
              <a:rPr lang="en-US" b="0" i="0" dirty="0" err="1">
                <a:solidFill>
                  <a:srgbClr val="0037A4"/>
                </a:solidFill>
                <a:effectLst/>
                <a:latin typeface="Arial" panose="020B0604020202020204" pitchFamily="34" charset="0"/>
                <a:cs typeface="Arial" panose="020B0604020202020204" pitchFamily="34" charset="0"/>
              </a:rPr>
              <a:t>avg_glucose_level</a:t>
            </a:r>
            <a:r>
              <a:rPr lang="en-US" b="0" i="0" dirty="0">
                <a:solidFill>
                  <a:srgbClr val="0037A4"/>
                </a:solidFill>
                <a:effectLst/>
                <a:latin typeface="Arial" panose="020B0604020202020204" pitchFamily="34" charset="0"/>
                <a:cs typeface="Arial" panose="020B0604020202020204" pitchFamily="34" charset="0"/>
              </a:rPr>
              <a:t>: average glucose level in blood</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BB92E114-A91F-7916-CC73-96F52CC7E5D4}"/>
              </a:ext>
            </a:extLst>
          </p:cNvPr>
          <p:cNvSpPr txBox="1"/>
          <p:nvPr/>
        </p:nvSpPr>
        <p:spPr>
          <a:xfrm>
            <a:off x="2116769" y="4412246"/>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8) </a:t>
            </a:r>
            <a:r>
              <a:rPr lang="en-US" b="0" i="0" dirty="0" err="1">
                <a:solidFill>
                  <a:srgbClr val="0037A4"/>
                </a:solidFill>
                <a:effectLst/>
                <a:latin typeface="Arial" panose="020B0604020202020204" pitchFamily="34" charset="0"/>
                <a:cs typeface="Arial" panose="020B0604020202020204" pitchFamily="34" charset="0"/>
              </a:rPr>
              <a:t>Residence_type</a:t>
            </a:r>
            <a:r>
              <a:rPr lang="en-US" b="0" i="0" dirty="0">
                <a:solidFill>
                  <a:srgbClr val="0037A4"/>
                </a:solidFill>
                <a:effectLst/>
                <a:latin typeface="Arial" panose="020B0604020202020204" pitchFamily="34" charset="0"/>
                <a:cs typeface="Arial" panose="020B0604020202020204" pitchFamily="34" charset="0"/>
              </a:rPr>
              <a:t>: "Rural" or "Urban"</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A8382FC1-0D27-0CCD-7CF8-7B15F82613BE}"/>
              </a:ext>
            </a:extLst>
          </p:cNvPr>
          <p:cNvSpPr txBox="1"/>
          <p:nvPr/>
        </p:nvSpPr>
        <p:spPr>
          <a:xfrm>
            <a:off x="2060217" y="5204504"/>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10) </a:t>
            </a:r>
            <a:r>
              <a:rPr lang="en-US" b="0" i="0" dirty="0" err="1">
                <a:solidFill>
                  <a:srgbClr val="0037A4"/>
                </a:solidFill>
                <a:effectLst/>
                <a:latin typeface="Arial" panose="020B0604020202020204" pitchFamily="34" charset="0"/>
                <a:cs typeface="Arial" panose="020B0604020202020204" pitchFamily="34" charset="0"/>
              </a:rPr>
              <a:t>bmi</a:t>
            </a:r>
            <a:r>
              <a:rPr lang="en-US" b="0" i="0" dirty="0">
                <a:solidFill>
                  <a:srgbClr val="0037A4"/>
                </a:solidFill>
                <a:effectLst/>
                <a:latin typeface="Arial" panose="020B0604020202020204" pitchFamily="34" charset="0"/>
                <a:cs typeface="Arial" panose="020B0604020202020204" pitchFamily="34" charset="0"/>
              </a:rPr>
              <a:t>: body mass index</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DCA6532-6B56-ED55-9931-D3356D170AA1}"/>
              </a:ext>
            </a:extLst>
          </p:cNvPr>
          <p:cNvSpPr txBox="1"/>
          <p:nvPr/>
        </p:nvSpPr>
        <p:spPr>
          <a:xfrm>
            <a:off x="2060217" y="5581143"/>
            <a:ext cx="88730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11) </a:t>
            </a:r>
            <a:r>
              <a:rPr lang="en-US" b="0" i="0" dirty="0" err="1">
                <a:solidFill>
                  <a:srgbClr val="0037A4"/>
                </a:solidFill>
                <a:effectLst/>
                <a:latin typeface="Arial" panose="020B0604020202020204" pitchFamily="34" charset="0"/>
                <a:cs typeface="Arial" panose="020B0604020202020204" pitchFamily="34" charset="0"/>
              </a:rPr>
              <a:t>smoking_status</a:t>
            </a:r>
            <a:r>
              <a:rPr lang="en-US" b="0" i="0" dirty="0">
                <a:solidFill>
                  <a:srgbClr val="0037A4"/>
                </a:solidFill>
                <a:effectLst/>
                <a:latin typeface="Arial" panose="020B0604020202020204" pitchFamily="34" charset="0"/>
                <a:cs typeface="Arial" panose="020B0604020202020204" pitchFamily="34" charset="0"/>
              </a:rPr>
              <a:t>: "formerly smoked", "never smoked", "smokes" or "Unknown"</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3293111-26C3-0971-8AF0-A59470C4E4AA}"/>
              </a:ext>
            </a:extLst>
          </p:cNvPr>
          <p:cNvSpPr txBox="1"/>
          <p:nvPr/>
        </p:nvSpPr>
        <p:spPr>
          <a:xfrm>
            <a:off x="2060217" y="5947902"/>
            <a:ext cx="61029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37A4"/>
                </a:solidFill>
                <a:effectLst/>
                <a:latin typeface="Arial" panose="020B0604020202020204" pitchFamily="34" charset="0"/>
                <a:cs typeface="Arial" panose="020B0604020202020204" pitchFamily="34" charset="0"/>
              </a:rPr>
              <a:t>12) stroke: 1 if the patient had a stroke or 0 if not</a:t>
            </a:r>
            <a:endParaRPr kumimoji="0" lang="en-US" altLang="ko-KR" b="0" i="0" u="none" strike="noStrike" kern="1200" cap="none" spc="0" normalizeH="0" baseline="0" noProof="0" dirty="0">
              <a:ln>
                <a:noFill/>
              </a:ln>
              <a:solidFill>
                <a:srgbClr val="0037A4"/>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1000"/>
                                        <p:tgtEl>
                                          <p:spTgt spid="35"/>
                                        </p:tgtEl>
                                      </p:cBhvr>
                                    </p:animEffect>
                                    <p:anim calcmode="lin" valueType="num">
                                      <p:cBhvr>
                                        <p:cTn id="76" dur="1000" fill="hold"/>
                                        <p:tgtEl>
                                          <p:spTgt spid="35"/>
                                        </p:tgtEl>
                                        <p:attrNameLst>
                                          <p:attrName>ppt_x</p:attrName>
                                        </p:attrNameLst>
                                      </p:cBhvr>
                                      <p:tavLst>
                                        <p:tav tm="0">
                                          <p:val>
                                            <p:strVal val="#ppt_x"/>
                                          </p:val>
                                        </p:tav>
                                        <p:tav tm="100000">
                                          <p:val>
                                            <p:strVal val="#ppt_x"/>
                                          </p:val>
                                        </p:tav>
                                      </p:tavLst>
                                    </p:anim>
                                    <p:anim calcmode="lin" valueType="num">
                                      <p:cBhvr>
                                        <p:cTn id="7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anim calcmode="lin" valueType="num">
                                      <p:cBhvr>
                                        <p:cTn id="83" dur="1000" fill="hold"/>
                                        <p:tgtEl>
                                          <p:spTgt spid="36"/>
                                        </p:tgtEl>
                                        <p:attrNameLst>
                                          <p:attrName>ppt_x</p:attrName>
                                        </p:attrNameLst>
                                      </p:cBhvr>
                                      <p:tavLst>
                                        <p:tav tm="0">
                                          <p:val>
                                            <p:strVal val="#ppt_x"/>
                                          </p:val>
                                        </p:tav>
                                        <p:tav tm="100000">
                                          <p:val>
                                            <p:strVal val="#ppt_x"/>
                                          </p:val>
                                        </p:tav>
                                      </p:tavLst>
                                    </p:anim>
                                    <p:anim calcmode="lin" valueType="num">
                                      <p:cBhvr>
                                        <p:cTn id="8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26" grpId="0"/>
      <p:bldP spid="28" grpId="0"/>
      <p:bldP spid="29" grpId="0"/>
      <p:bldP spid="30" grpId="0"/>
      <p:bldP spid="31" grpId="0"/>
      <p:bldP spid="32"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latin typeface="Calibri" panose="020F0502020204030204"/>
              <a:ea typeface="맑은 고딕" panose="020B0503020000020004" pitchFamily="34" charset="-127"/>
            </a:endParaRPr>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rgbClr val="0037A4">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latin typeface="Calibri" panose="020F0502020204030204"/>
              <a:ea typeface="맑은 고딕" panose="020B0503020000020004" pitchFamily="34" charset="-127"/>
            </a:endParaRPr>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 name="TextBox 1">
            <a:extLst>
              <a:ext uri="{FF2B5EF4-FFF2-40B4-BE49-F238E27FC236}">
                <a16:creationId xmlns:a16="http://schemas.microsoft.com/office/drawing/2014/main" id="{A3A1ACA0-8435-93D1-4FD6-F8D91B57A7B9}"/>
              </a:ext>
            </a:extLst>
          </p:cNvPr>
          <p:cNvSpPr txBox="1"/>
          <p:nvPr/>
        </p:nvSpPr>
        <p:spPr>
          <a:xfrm>
            <a:off x="831273" y="2984350"/>
            <a:ext cx="463204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0037A4"/>
                </a:solidFill>
                <a:effectLst/>
                <a:uLnTx/>
                <a:uFillTx/>
                <a:latin typeface="Times New Roman" panose="02020603050405020304" pitchFamily="18" charset="0"/>
                <a:cs typeface="Times New Roman" panose="02020603050405020304" pitchFamily="18" charset="0"/>
              </a:rPr>
              <a:t>EDA</a:t>
            </a:r>
          </a:p>
        </p:txBody>
      </p:sp>
      <p:pic>
        <p:nvPicPr>
          <p:cNvPr id="7" name="Picture 6">
            <a:extLst>
              <a:ext uri="{FF2B5EF4-FFF2-40B4-BE49-F238E27FC236}">
                <a16:creationId xmlns:a16="http://schemas.microsoft.com/office/drawing/2014/main" id="{856BC18F-9F54-9D8E-6718-BECCA81F44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210799" y="6139360"/>
            <a:ext cx="1665877" cy="832939"/>
          </a:xfrm>
          <a:prstGeom prst="rect">
            <a:avLst/>
          </a:prstGeom>
        </p:spPr>
      </p:pic>
      <p:cxnSp>
        <p:nvCxnSpPr>
          <p:cNvPr id="8" name="Straight Connector 7">
            <a:extLst>
              <a:ext uri="{FF2B5EF4-FFF2-40B4-BE49-F238E27FC236}">
                <a16:creationId xmlns:a16="http://schemas.microsoft.com/office/drawing/2014/main" id="{41F92892-E748-A5F1-9B94-E39016224F2C}"/>
              </a:ext>
            </a:extLst>
          </p:cNvPr>
          <p:cNvCxnSpPr>
            <a:cxnSpLocks/>
          </p:cNvCxnSpPr>
          <p:nvPr/>
        </p:nvCxnSpPr>
        <p:spPr>
          <a:xfrm flipH="1">
            <a:off x="0" y="6248400"/>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extBox 2">
            <a:extLst>
              <a:ext uri="{FF2B5EF4-FFF2-40B4-BE49-F238E27FC236}">
                <a16:creationId xmlns:a16="http://schemas.microsoft.com/office/drawing/2014/main" id="{835DBCFC-5C09-0993-65E8-F3A60E817A0D}"/>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7</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874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412506" y="157955"/>
            <a:ext cx="8398119" cy="807440"/>
          </a:xfrm>
        </p:spPr>
        <p:txBody>
          <a:bodyPr>
            <a:normAutofit fontScale="90000"/>
          </a:bodyPr>
          <a:lstStyle/>
          <a:p>
            <a:r>
              <a:rPr lang="en-US" b="1" dirty="0">
                <a:solidFill>
                  <a:srgbClr val="0037A4"/>
                </a:solidFill>
                <a:latin typeface="Arial" panose="020B0604020202020204" pitchFamily="34" charset="0"/>
                <a:cs typeface="Arial" panose="020B0604020202020204" pitchFamily="34" charset="0"/>
              </a:rPr>
              <a:t>What percentage of people having Strokes?</a:t>
            </a:r>
            <a:endParaRPr lang="ar-EG"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3242143" y="5261317"/>
            <a:ext cx="4358662" cy="524311"/>
          </a:xfrm>
        </p:spPr>
        <p:txBody>
          <a:bodyPr>
            <a:normAutofit/>
          </a:bodyPr>
          <a:lstStyle/>
          <a:p>
            <a:r>
              <a:rPr lang="en-US" sz="2000" dirty="0">
                <a:latin typeface="Times New Roman" panose="02020603050405020304" pitchFamily="18" charset="0"/>
                <a:cs typeface="Times New Roman" panose="02020603050405020304" pitchFamily="18" charset="0"/>
              </a:rPr>
              <a:t>Only 5% of data set are having stroke </a:t>
            </a:r>
            <a:endParaRPr lang="ar-EG" sz="2000" dirty="0">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7D2E4AB1-0C37-D336-6307-2674E6B9A9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447" b="12447"/>
          <a:stretch/>
        </p:blipFill>
        <p:spPr>
          <a:xfrm>
            <a:off x="1981249" y="1405759"/>
            <a:ext cx="7280500" cy="3548543"/>
          </a:xfrm>
        </p:spPr>
      </p:pic>
      <p:pic>
        <p:nvPicPr>
          <p:cNvPr id="12" name="Picture 11">
            <a:extLst>
              <a:ext uri="{FF2B5EF4-FFF2-40B4-BE49-F238E27FC236}">
                <a16:creationId xmlns:a16="http://schemas.microsoft.com/office/drawing/2014/main" id="{3413E5A3-A531-FCA0-4490-BDFE7437F29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3" name="Straight Connector 12">
            <a:extLst>
              <a:ext uri="{FF2B5EF4-FFF2-40B4-BE49-F238E27FC236}">
                <a16:creationId xmlns:a16="http://schemas.microsoft.com/office/drawing/2014/main" id="{214457E3-B47D-1B14-CB37-BD728563B699}"/>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15" name="Slide Number Placeholder 14">
            <a:extLst>
              <a:ext uri="{FF2B5EF4-FFF2-40B4-BE49-F238E27FC236}">
                <a16:creationId xmlns:a16="http://schemas.microsoft.com/office/drawing/2014/main" id="{201E8C05-C3FD-38A6-6782-3856547ED2A0}"/>
              </a:ext>
            </a:extLst>
          </p:cNvPr>
          <p:cNvSpPr>
            <a:spLocks noGrp="1"/>
          </p:cNvSpPr>
          <p:nvPr>
            <p:ph type="sldNum" sz="quarter" idx="12"/>
          </p:nvPr>
        </p:nvSpPr>
        <p:spPr/>
        <p:txBody>
          <a:bodyPr/>
          <a:lstStyle/>
          <a:p>
            <a:fld id="{B5C8F8F2-CB27-4C4E-A4C4-0DDCAF888C80}" type="slidenum">
              <a:rPr lang="en-US" smtClean="0"/>
              <a:t>8</a:t>
            </a:fld>
            <a:endParaRPr lang="en-US"/>
          </a:p>
        </p:txBody>
      </p:sp>
      <p:sp>
        <p:nvSpPr>
          <p:cNvPr id="2" name="TextBox 1">
            <a:extLst>
              <a:ext uri="{FF2B5EF4-FFF2-40B4-BE49-F238E27FC236}">
                <a16:creationId xmlns:a16="http://schemas.microsoft.com/office/drawing/2014/main" id="{4CB7A47F-0F17-25FC-AB01-EBF09CEB68BB}"/>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8</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8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B8143C-F39B-F5B8-9141-8E6499D959D6}"/>
              </a:ext>
            </a:extLst>
          </p:cNvPr>
          <p:cNvSpPr>
            <a:spLocks noGrp="1"/>
          </p:cNvSpPr>
          <p:nvPr>
            <p:ph type="title"/>
          </p:nvPr>
        </p:nvSpPr>
        <p:spPr>
          <a:xfrm>
            <a:off x="697914" y="261294"/>
            <a:ext cx="8046036" cy="673529"/>
          </a:xfrm>
        </p:spPr>
        <p:txBody>
          <a:bodyPr>
            <a:normAutofit fontScale="90000"/>
          </a:bodyPr>
          <a:lstStyle/>
          <a:p>
            <a:r>
              <a:rPr lang="en-US" b="1" dirty="0">
                <a:solidFill>
                  <a:srgbClr val="0037A4"/>
                </a:solidFill>
                <a:latin typeface="Arial" panose="020B0604020202020204" pitchFamily="34" charset="0"/>
                <a:cs typeface="Arial" panose="020B0604020202020204" pitchFamily="34" charset="0"/>
              </a:rPr>
              <a:t>Which gender is more likely to get strokes?</a:t>
            </a:r>
            <a:endParaRPr lang="ar-EG" b="1" dirty="0">
              <a:solidFill>
                <a:srgbClr val="0037A4"/>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3B26D81-9C6B-ABA9-C3F6-69084C05783E}"/>
              </a:ext>
            </a:extLst>
          </p:cNvPr>
          <p:cNvSpPr>
            <a:spLocks noGrp="1"/>
          </p:cNvSpPr>
          <p:nvPr>
            <p:ph type="body" sz="half" idx="2"/>
          </p:nvPr>
        </p:nvSpPr>
        <p:spPr>
          <a:xfrm>
            <a:off x="1172622" y="5483083"/>
            <a:ext cx="9187257" cy="524311"/>
          </a:xfrm>
        </p:spPr>
        <p:txBody>
          <a:bodyPr>
            <a:noAutofit/>
          </a:bodyPr>
          <a:lstStyle/>
          <a:p>
            <a:pPr algn="ctr"/>
            <a:r>
              <a:rPr lang="en-US" sz="2000" dirty="0">
                <a:latin typeface="Times New Roman" panose="02020603050405020304" pitchFamily="18" charset="0"/>
                <a:cs typeface="Times New Roman" panose="02020603050405020304" pitchFamily="18" charset="0"/>
              </a:rPr>
              <a:t>From the previous illustration, risk of stroke on both males and females is the same which proves that our initial assumption is wrong.</a:t>
            </a:r>
            <a:endParaRPr lang="ar-EG" sz="2000" dirty="0">
              <a:latin typeface="Times New Roman" panose="02020603050405020304" pitchFamily="18" charset="0"/>
              <a:cs typeface="Times New Roman" panose="02020603050405020304" pitchFamily="18" charset="0"/>
            </a:endParaRPr>
          </a:p>
        </p:txBody>
      </p:sp>
      <p:pic>
        <p:nvPicPr>
          <p:cNvPr id="24" name="Picture Placeholder 23">
            <a:extLst>
              <a:ext uri="{FF2B5EF4-FFF2-40B4-BE49-F238E27FC236}">
                <a16:creationId xmlns:a16="http://schemas.microsoft.com/office/drawing/2014/main" id="{BBE744F2-918C-DD30-9179-91E78C4B6FC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4" t="8554" r="271"/>
          <a:stretch/>
        </p:blipFill>
        <p:spPr>
          <a:xfrm>
            <a:off x="1259889" y="1304924"/>
            <a:ext cx="8793109" cy="4246737"/>
          </a:xfrm>
        </p:spPr>
      </p:pic>
      <p:pic>
        <p:nvPicPr>
          <p:cNvPr id="10" name="Picture 9">
            <a:extLst>
              <a:ext uri="{FF2B5EF4-FFF2-40B4-BE49-F238E27FC236}">
                <a16:creationId xmlns:a16="http://schemas.microsoft.com/office/drawing/2014/main" id="{8BDFB15A-C9D0-CA6A-DD01-F3CBE2F27E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609" r="97717">
                        <a14:foregroundMark x1="20326" y1="44348" x2="20326" y2="44348"/>
                        <a14:foregroundMark x1="2609" y1="43261" x2="2609" y2="43261"/>
                        <a14:foregroundMark x1="62935" y1="47826" x2="62935" y2="47826"/>
                        <a14:foregroundMark x1="49348" y1="44565" x2="49348" y2="44565"/>
                        <a14:foregroundMark x1="78043" y1="47609" x2="78043" y2="47609"/>
                        <a14:foregroundMark x1="91196" y1="48696" x2="91196" y2="48696"/>
                        <a14:foregroundMark x1="97717" y1="42609" x2="97717" y2="42609"/>
                      </a14:backgroundRemoval>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359879" y="6213900"/>
            <a:ext cx="1516797" cy="758399"/>
          </a:xfrm>
          <a:prstGeom prst="rect">
            <a:avLst/>
          </a:prstGeom>
        </p:spPr>
      </p:pic>
      <p:cxnSp>
        <p:nvCxnSpPr>
          <p:cNvPr id="11" name="Straight Connector 10">
            <a:extLst>
              <a:ext uri="{FF2B5EF4-FFF2-40B4-BE49-F238E27FC236}">
                <a16:creationId xmlns:a16="http://schemas.microsoft.com/office/drawing/2014/main" id="{F85A4E4E-2FCC-4BB4-FBB2-808E900A90EA}"/>
              </a:ext>
            </a:extLst>
          </p:cNvPr>
          <p:cNvCxnSpPr>
            <a:cxnSpLocks/>
          </p:cNvCxnSpPr>
          <p:nvPr/>
        </p:nvCxnSpPr>
        <p:spPr>
          <a:xfrm flipH="1">
            <a:off x="0" y="6359009"/>
            <a:ext cx="12192000" cy="0"/>
          </a:xfrm>
          <a:prstGeom prst="line">
            <a:avLst/>
          </a:prstGeom>
        </p:spPr>
        <p:style>
          <a:lnRef idx="2">
            <a:schemeClr val="accent3"/>
          </a:lnRef>
          <a:fillRef idx="0">
            <a:schemeClr val="accent3"/>
          </a:fillRef>
          <a:effectRef idx="1">
            <a:schemeClr val="accent3"/>
          </a:effectRef>
          <a:fontRef idx="minor">
            <a:schemeClr val="tx1"/>
          </a:fontRef>
        </p:style>
      </p:cxnSp>
      <p:sp>
        <p:nvSpPr>
          <p:cNvPr id="13" name="Slide Number Placeholder 12">
            <a:extLst>
              <a:ext uri="{FF2B5EF4-FFF2-40B4-BE49-F238E27FC236}">
                <a16:creationId xmlns:a16="http://schemas.microsoft.com/office/drawing/2014/main" id="{92BC9BEA-89D5-9205-02DF-172BE0D76441}"/>
              </a:ext>
            </a:extLst>
          </p:cNvPr>
          <p:cNvSpPr>
            <a:spLocks noGrp="1"/>
          </p:cNvSpPr>
          <p:nvPr>
            <p:ph type="sldNum" sz="quarter" idx="12"/>
          </p:nvPr>
        </p:nvSpPr>
        <p:spPr/>
        <p:txBody>
          <a:bodyPr/>
          <a:lstStyle/>
          <a:p>
            <a:fld id="{B5C8F8F2-CB27-4C4E-A4C4-0DDCAF888C80}" type="slidenum">
              <a:rPr lang="en-US" smtClean="0"/>
              <a:t>9</a:t>
            </a:fld>
            <a:endParaRPr lang="en-US"/>
          </a:p>
        </p:txBody>
      </p:sp>
      <p:sp>
        <p:nvSpPr>
          <p:cNvPr id="2" name="TextBox 1">
            <a:extLst>
              <a:ext uri="{FF2B5EF4-FFF2-40B4-BE49-F238E27FC236}">
                <a16:creationId xmlns:a16="http://schemas.microsoft.com/office/drawing/2014/main" id="{376854AE-B503-5534-197B-161D1C5778EA}"/>
              </a:ext>
            </a:extLst>
          </p:cNvPr>
          <p:cNvSpPr txBox="1"/>
          <p:nvPr/>
        </p:nvSpPr>
        <p:spPr>
          <a:xfrm>
            <a:off x="315323" y="6330713"/>
            <a:ext cx="6100762" cy="369332"/>
          </a:xfrm>
          <a:prstGeom prst="rect">
            <a:avLst/>
          </a:prstGeom>
          <a:noFill/>
        </p:spPr>
        <p:txBody>
          <a:bodyPr wrap="square">
            <a:spAutoFit/>
          </a:bodyPr>
          <a:lstStyle/>
          <a:p>
            <a:r>
              <a:rPr lang="en-US" dirty="0">
                <a:solidFill>
                  <a:schemeClr val="bg1">
                    <a:lumMod val="65000"/>
                  </a:schemeClr>
                </a:solidFill>
                <a:latin typeface="Arial" panose="020B0604020202020204" pitchFamily="34" charset="0"/>
                <a:cs typeface="Arial" panose="020B0604020202020204" pitchFamily="34" charset="0"/>
              </a:rPr>
              <a:t>9</a:t>
            </a:r>
            <a:endParaRPr lang="en-US" sz="18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1758</Words>
  <Application>Microsoft Office PowerPoint</Application>
  <PresentationFormat>Widescreen</PresentationFormat>
  <Paragraphs>342</Paragraphs>
  <Slides>50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Calibri Light</vt:lpstr>
      <vt:lpstr>Times New Roman</vt:lpstr>
      <vt:lpstr>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percentage of people having Strokes?</vt:lpstr>
      <vt:lpstr>Which gender is more likely to get strokes?</vt:lpstr>
      <vt:lpstr>Does the hypertension have any effect on our target?</vt:lpstr>
      <vt:lpstr>Marriage and stroke- effects of marriage on stroke?</vt:lpstr>
      <vt:lpstr>What is the relationship between a person's being smoker and getting a stroke?</vt:lpstr>
      <vt:lpstr>Does work pressure can cause Stroke ?</vt:lpstr>
      <vt:lpstr>Is there any relationship between heart diseases and our target?</vt:lpstr>
      <vt:lpstr>Is there any relationship between the environment and our target?</vt:lpstr>
      <vt:lpstr>What is the relationship between the glucose level and the target? </vt:lpstr>
      <vt:lpstr>Relation between Stroke, Glucose level and age </vt:lpstr>
      <vt:lpstr>Stroke by Age , Glucose level and BMI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 Medhat</dc:creator>
  <cp:lastModifiedBy>Mohamed Ibrahim</cp:lastModifiedBy>
  <cp:revision>17</cp:revision>
  <dcterms:created xsi:type="dcterms:W3CDTF">2022-10-03T11:17:58Z</dcterms:created>
  <dcterms:modified xsi:type="dcterms:W3CDTF">2022-10-06T12:56:55Z</dcterms:modified>
</cp:coreProperties>
</file>