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F97FD-56C9-439A-80F6-1025DE47AED7}" v="2479" dt="2023-12-30T12:10:25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6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0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48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25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8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60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0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3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8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9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9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0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6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3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6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2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4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7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Century"/>
                <a:ea typeface="+mj-lt"/>
                <a:cs typeface="+mj-lt"/>
              </a:rPr>
              <a:t>TIC and Technologies Report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Century"/>
              <a:ea typeface="Calibri Light"/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Calibri"/>
                <a:ea typeface="Calibri"/>
                <a:cs typeface="Calibri"/>
              </a:rPr>
              <a:t>DAHMANI NAWFEL MOHAMED AMINE</a:t>
            </a:r>
          </a:p>
          <a:p>
            <a:r>
              <a:rPr lang="fr-FR" err="1">
                <a:latin typeface="Calibri"/>
                <a:ea typeface="+mn-lt"/>
                <a:cs typeface="+mn-lt"/>
              </a:rPr>
              <a:t>December</a:t>
            </a:r>
            <a:r>
              <a:rPr lang="fr-FR" dirty="0">
                <a:latin typeface="Calibri"/>
                <a:ea typeface="+mn-lt"/>
                <a:cs typeface="+mn-lt"/>
              </a:rPr>
              <a:t> 29, 2023</a:t>
            </a:r>
            <a:endParaRPr lang="fr-FR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AAA99-463F-029D-EF3C-2C9D3426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entury"/>
              </a:rPr>
              <a:t>4</a:t>
            </a:r>
            <a:r>
              <a:rPr lang="fr-FR" b="1" dirty="0">
                <a:latin typeface="Century"/>
              </a:rPr>
              <a:t> Git and GitHub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6559B0-09C9-CDF4-68D3-79BFDFA4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18288"/>
            <a:ext cx="10018713" cy="3472912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Arial"/>
                <a:cs typeface="Arial"/>
              </a:rPr>
              <a:t>Git and GitHub are </a:t>
            </a:r>
            <a:r>
              <a:rPr lang="fr-FR" err="1">
                <a:latin typeface="Arial"/>
                <a:cs typeface="Arial"/>
              </a:rPr>
              <a:t>fundamental</a:t>
            </a:r>
            <a:r>
              <a:rPr lang="fr-FR" dirty="0">
                <a:latin typeface="Arial"/>
                <a:cs typeface="Arial"/>
              </a:rPr>
              <a:t> to modern software </a:t>
            </a:r>
            <a:r>
              <a:rPr lang="fr-FR" err="1">
                <a:latin typeface="Arial"/>
                <a:cs typeface="Arial"/>
              </a:rPr>
              <a:t>development</a:t>
            </a:r>
            <a:r>
              <a:rPr lang="fr-FR" dirty="0">
                <a:latin typeface="Arial"/>
                <a:cs typeface="Arial"/>
              </a:rPr>
              <a:t> practices.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899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93F3D-151D-CB83-B0D8-C9FE8505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92"/>
            <a:ext cx="10018713" cy="2437107"/>
          </a:xfrm>
        </p:spPr>
        <p:txBody>
          <a:bodyPr/>
          <a:lstStyle/>
          <a:p>
            <a:pPr algn="l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entury"/>
              </a:rPr>
              <a:t>4.1</a:t>
            </a:r>
            <a:r>
              <a:rPr lang="fr-FR" b="1" dirty="0">
                <a:latin typeface="Century"/>
              </a:rPr>
              <a:t> Git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2738C-A560-06D3-B1E3-43427BF41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0830"/>
            <a:ext cx="10018713" cy="40411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>
                <a:latin typeface="Arial"/>
                <a:cs typeface="Arial"/>
              </a:rPr>
              <a:t>Git </a:t>
            </a:r>
            <a:r>
              <a:rPr lang="fr-FR" err="1">
                <a:latin typeface="Arial"/>
                <a:cs typeface="Arial"/>
              </a:rPr>
              <a:t>is</a:t>
            </a:r>
            <a:r>
              <a:rPr lang="fr-FR" dirty="0">
                <a:latin typeface="Arial"/>
                <a:cs typeface="Arial"/>
              </a:rPr>
              <a:t> a </a:t>
            </a:r>
            <a:r>
              <a:rPr lang="fr-FR" err="1">
                <a:latin typeface="Arial"/>
                <a:cs typeface="Arial"/>
              </a:rPr>
              <a:t>distributed</a:t>
            </a:r>
            <a:r>
              <a:rPr lang="fr-FR" dirty="0">
                <a:latin typeface="Arial"/>
                <a:cs typeface="Arial"/>
              </a:rPr>
              <a:t> version control system. It </a:t>
            </a:r>
            <a:r>
              <a:rPr lang="fr-FR" err="1">
                <a:latin typeface="Arial"/>
                <a:cs typeface="Arial"/>
              </a:rPr>
              <a:t>allows</a:t>
            </a:r>
            <a:r>
              <a:rPr lang="fr-FR" dirty="0">
                <a:latin typeface="Arial"/>
                <a:cs typeface="Arial"/>
              </a:rPr>
              <a:t> for efficient </a:t>
            </a:r>
            <a:r>
              <a:rPr lang="fr-FR" err="1">
                <a:latin typeface="Arial"/>
                <a:cs typeface="Arial"/>
              </a:rPr>
              <a:t>tracking</a:t>
            </a:r>
            <a:r>
              <a:rPr lang="fr-FR" dirty="0">
                <a:latin typeface="Arial"/>
                <a:cs typeface="Arial"/>
              </a:rPr>
              <a:t> of code changes. Table ?? showcases </a:t>
            </a:r>
            <a:r>
              <a:rPr lang="fr-FR" err="1">
                <a:latin typeface="Arial"/>
                <a:cs typeface="Arial"/>
              </a:rPr>
              <a:t>some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common</a:t>
            </a:r>
            <a:r>
              <a:rPr lang="fr-FR" dirty="0">
                <a:latin typeface="Arial"/>
                <a:cs typeface="Arial"/>
              </a:rPr>
              <a:t> Git </a:t>
            </a:r>
            <a:r>
              <a:rPr lang="fr-FR" err="1">
                <a:latin typeface="Arial"/>
                <a:cs typeface="Arial"/>
              </a:rPr>
              <a:t>commands</a:t>
            </a:r>
            <a:r>
              <a:rPr lang="fr-FR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 dirty="0">
                <a:latin typeface="Arial"/>
                <a:cs typeface="Arial"/>
              </a:rPr>
              <a:t>Git </a:t>
            </a:r>
            <a:r>
              <a:rPr lang="fr-FR" err="1">
                <a:latin typeface="Arial"/>
                <a:cs typeface="Arial"/>
              </a:rPr>
              <a:t>allows</a:t>
            </a:r>
            <a:r>
              <a:rPr lang="fr-FR" dirty="0">
                <a:latin typeface="Arial"/>
                <a:cs typeface="Arial"/>
              </a:rPr>
              <a:t> for </a:t>
            </a:r>
            <a:r>
              <a:rPr lang="fr-FR" err="1">
                <a:latin typeface="Arial"/>
                <a:cs typeface="Arial"/>
              </a:rPr>
              <a:t>branching</a:t>
            </a:r>
            <a:r>
              <a:rPr lang="fr-FR" dirty="0">
                <a:latin typeface="Arial"/>
                <a:cs typeface="Arial"/>
              </a:rPr>
              <a:t>, </a:t>
            </a:r>
            <a:r>
              <a:rPr lang="fr-FR" err="1">
                <a:latin typeface="Arial"/>
                <a:cs typeface="Arial"/>
              </a:rPr>
              <a:t>merging</a:t>
            </a:r>
            <a:r>
              <a:rPr lang="fr-FR" dirty="0">
                <a:latin typeface="Arial"/>
                <a:cs typeface="Arial"/>
              </a:rPr>
              <a:t>, and collaboration </a:t>
            </a:r>
            <a:r>
              <a:rPr lang="fr-FR" err="1">
                <a:latin typeface="Arial"/>
                <a:cs typeface="Arial"/>
              </a:rPr>
              <a:t>among</a:t>
            </a:r>
            <a:r>
              <a:rPr lang="fr-FR" dirty="0">
                <a:latin typeface="Arial"/>
                <a:cs typeface="Arial"/>
              </a:rPr>
              <a:t> multiple </a:t>
            </a:r>
            <a:r>
              <a:rPr lang="fr-FR" err="1">
                <a:latin typeface="Arial"/>
                <a:cs typeface="Arial"/>
              </a:rPr>
              <a:t>developers</a:t>
            </a:r>
            <a:r>
              <a:rPr lang="fr-FR" dirty="0">
                <a:latin typeface="Arial"/>
                <a:cs typeface="Arial"/>
              </a:rPr>
              <a:t>. It</a:t>
            </a:r>
            <a:br>
              <a:rPr lang="fr-FR" dirty="0">
                <a:latin typeface="Arial"/>
              </a:rPr>
            </a:br>
            <a:r>
              <a:rPr lang="fr-FR" err="1">
                <a:latin typeface="Arial"/>
                <a:cs typeface="Arial"/>
              </a:rPr>
              <a:t>is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widely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used</a:t>
            </a:r>
            <a:r>
              <a:rPr lang="fr-FR" dirty="0">
                <a:latin typeface="Arial"/>
                <a:cs typeface="Arial"/>
              </a:rPr>
              <a:t> in open-source and </a:t>
            </a:r>
            <a:r>
              <a:rPr lang="fr-FR" err="1">
                <a:latin typeface="Arial"/>
                <a:cs typeface="Arial"/>
              </a:rPr>
              <a:t>private</a:t>
            </a:r>
            <a:r>
              <a:rPr lang="fr-FR" dirty="0">
                <a:latin typeface="Arial"/>
                <a:cs typeface="Arial"/>
              </a:rPr>
              <a:t> software </a:t>
            </a:r>
            <a:r>
              <a:rPr lang="fr-FR" err="1">
                <a:latin typeface="Arial"/>
                <a:cs typeface="Arial"/>
              </a:rPr>
              <a:t>projects</a:t>
            </a:r>
            <a:r>
              <a:rPr lang="fr-FR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36000B2-A9FD-E4C1-27C9-03FC8B621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03350"/>
              </p:ext>
            </p:extLst>
          </p:nvPr>
        </p:nvGraphicFramePr>
        <p:xfrm>
          <a:off x="2131017" y="2492643"/>
          <a:ext cx="8168637" cy="187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296">
                  <a:extLst>
                    <a:ext uri="{9D8B030D-6E8A-4147-A177-3AD203B41FA5}">
                      <a16:colId xmlns:a16="http://schemas.microsoft.com/office/drawing/2014/main" val="2411987312"/>
                    </a:ext>
                  </a:extLst>
                </a:gridCol>
                <a:gridCol w="6118341">
                  <a:extLst>
                    <a:ext uri="{9D8B030D-6E8A-4147-A177-3AD203B41FA5}">
                      <a16:colId xmlns:a16="http://schemas.microsoft.com/office/drawing/2014/main" val="4069240114"/>
                    </a:ext>
                  </a:extLst>
                </a:gridCol>
              </a:tblGrid>
              <a:tr h="3874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Arial"/>
                        </a:rPr>
                        <a:t>Command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2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"/>
                        </a:rPr>
                        <a:t>git init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baseline="0" noProof="0" err="1">
                          <a:solidFill>
                            <a:srgbClr val="000000"/>
                          </a:solidFill>
                          <a:latin typeface="Arial"/>
                        </a:rPr>
                        <a:t>Initialize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a new Git repository.</a:t>
                      </a:r>
                      <a:endParaRPr lang="fr-FR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"/>
                        </a:rPr>
                        <a:t>git </a:t>
                      </a:r>
                      <a:r>
                        <a:rPr lang="fr-FR" err="1">
                          <a:latin typeface="Arial"/>
                        </a:rPr>
                        <a:t>add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baseline="0" noProof="0" err="1">
                          <a:solidFill>
                            <a:srgbClr val="000000"/>
                          </a:solidFill>
                          <a:latin typeface="Arial"/>
                        </a:rPr>
                        <a:t>Add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changes to the </a:t>
                      </a:r>
                      <a:r>
                        <a:rPr lang="fr-FR" sz="1800" b="0" i="0" u="none" strike="noStrike" baseline="0" noProof="0" err="1">
                          <a:solidFill>
                            <a:srgbClr val="000000"/>
                          </a:solidFill>
                          <a:latin typeface="Arial"/>
                        </a:rPr>
                        <a:t>staging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area.</a:t>
                      </a:r>
                      <a:endParaRPr lang="fr-FR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89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"/>
                        </a:rPr>
                        <a:t>git commit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Record changes in the repository.</a:t>
                      </a:r>
                      <a:endParaRPr lang="fr-FR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2299"/>
                  </a:ext>
                </a:extLst>
              </a:tr>
              <a:tr h="37131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"/>
                        </a:rPr>
                        <a:t>git push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Push changes to a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remote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repository.</a:t>
                      </a:r>
                      <a:endParaRPr lang="fr-FR" dirty="0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374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10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22349-62A9-4BBD-ECFE-90AC7804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66241"/>
            <a:ext cx="10018713" cy="1184328"/>
          </a:xfrm>
        </p:spPr>
        <p:txBody>
          <a:bodyPr/>
          <a:lstStyle/>
          <a:p>
            <a:pPr algn="l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entury"/>
              </a:rPr>
              <a:t>4.2</a:t>
            </a:r>
            <a:r>
              <a:rPr lang="fr-FR" b="1" dirty="0">
                <a:latin typeface="Century"/>
              </a:rPr>
              <a:t>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6CA91D-3F21-488D-5920-AD4181523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52594"/>
            <a:ext cx="10018713" cy="5526435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Arial"/>
                <a:cs typeface="Arial"/>
              </a:rPr>
              <a:t>GitHub </a:t>
            </a:r>
            <a:r>
              <a:rPr lang="fr-FR" err="1">
                <a:latin typeface="Arial"/>
                <a:cs typeface="Arial"/>
              </a:rPr>
              <a:t>enhances</a:t>
            </a:r>
            <a:r>
              <a:rPr lang="fr-FR" dirty="0">
                <a:latin typeface="Arial"/>
                <a:cs typeface="Arial"/>
              </a:rPr>
              <a:t> collaboration </a:t>
            </a:r>
            <a:r>
              <a:rPr lang="fr-FR" err="1">
                <a:latin typeface="Arial"/>
                <a:cs typeface="Arial"/>
              </a:rPr>
              <a:t>with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features</a:t>
            </a:r>
            <a:r>
              <a:rPr lang="fr-FR" dirty="0">
                <a:latin typeface="Arial"/>
                <a:cs typeface="Arial"/>
              </a:rPr>
              <a:t> like pull </a:t>
            </a:r>
            <a:r>
              <a:rPr lang="fr-FR" err="1">
                <a:latin typeface="Arial"/>
                <a:cs typeface="Arial"/>
              </a:rPr>
              <a:t>requests</a:t>
            </a:r>
            <a:r>
              <a:rPr lang="fr-FR" dirty="0">
                <a:latin typeface="Arial"/>
                <a:cs typeface="Arial"/>
              </a:rPr>
              <a:t> and issue </a:t>
            </a:r>
            <a:r>
              <a:rPr lang="fr-FR" err="1">
                <a:latin typeface="Arial"/>
                <a:cs typeface="Arial"/>
              </a:rPr>
              <a:t>tracking</a:t>
            </a:r>
            <a:r>
              <a:rPr lang="fr-FR" dirty="0">
                <a:latin typeface="Arial"/>
                <a:cs typeface="Arial"/>
              </a:rPr>
              <a:t>. Figure 3 </a:t>
            </a:r>
            <a:r>
              <a:rPr lang="fr-FR" err="1">
                <a:latin typeface="Arial"/>
                <a:cs typeface="Arial"/>
              </a:rPr>
              <a:t>illustrates</a:t>
            </a:r>
            <a:r>
              <a:rPr lang="fr-FR" dirty="0">
                <a:latin typeface="Arial"/>
                <a:cs typeface="Arial"/>
              </a:rPr>
              <a:t> a </a:t>
            </a:r>
            <a:r>
              <a:rPr lang="fr-FR" err="1">
                <a:latin typeface="Arial"/>
                <a:cs typeface="Arial"/>
              </a:rPr>
              <a:t>typical</a:t>
            </a:r>
            <a:r>
              <a:rPr lang="fr-FR" dirty="0">
                <a:latin typeface="Arial"/>
                <a:cs typeface="Arial"/>
              </a:rPr>
              <a:t> GitHub workflow.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                               </a:t>
            </a:r>
          </a:p>
          <a:p>
            <a:pPr marL="0" indent="0">
              <a:buNone/>
            </a:pPr>
            <a:r>
              <a:rPr lang="fr-FR" dirty="0"/>
              <a:t>                                             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Figure 3:</a:t>
            </a:r>
            <a:r>
              <a:rPr lang="fr-FR" dirty="0">
                <a:latin typeface="Arial"/>
                <a:cs typeface="Arial"/>
              </a:rPr>
              <a:t> GitHub Workflow</a:t>
            </a:r>
          </a:p>
        </p:txBody>
      </p:sp>
      <p:pic>
        <p:nvPicPr>
          <p:cNvPr id="4" name="Image 3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EFF1EED1-3A27-257B-EBFE-AE360988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24" y="2288038"/>
            <a:ext cx="6096000" cy="341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3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11687-4369-EF09-7502-620F4CE3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7AFD0-5DF0-48A8-3B08-CBE332801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78050"/>
            <a:ext cx="10018713" cy="511315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Arial"/>
                <a:cs typeface="Arial"/>
              </a:rPr>
              <a:t>GitHub </a:t>
            </a:r>
            <a:r>
              <a:rPr lang="fr-FR" dirty="0" err="1">
                <a:latin typeface="Arial"/>
                <a:cs typeface="Arial"/>
              </a:rPr>
              <a:t>provides</a:t>
            </a:r>
            <a:r>
              <a:rPr lang="fr-FR" dirty="0">
                <a:latin typeface="Arial"/>
                <a:cs typeface="Arial"/>
              </a:rPr>
              <a:t> a platform for </a:t>
            </a:r>
            <a:r>
              <a:rPr lang="fr-FR" dirty="0" err="1">
                <a:latin typeface="Arial"/>
                <a:cs typeface="Arial"/>
              </a:rPr>
              <a:t>hosting</a:t>
            </a:r>
            <a:r>
              <a:rPr lang="fr-FR" dirty="0">
                <a:latin typeface="Arial"/>
                <a:cs typeface="Arial"/>
              </a:rPr>
              <a:t> Git repositories, and </a:t>
            </a:r>
            <a:r>
              <a:rPr lang="fr-FR" dirty="0" err="1">
                <a:latin typeface="Arial"/>
                <a:cs typeface="Arial"/>
              </a:rPr>
              <a:t>it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dirty="0" err="1">
                <a:latin typeface="Arial"/>
                <a:cs typeface="Arial"/>
              </a:rPr>
              <a:t>includes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dirty="0" err="1">
                <a:latin typeface="Arial"/>
                <a:cs typeface="Arial"/>
              </a:rPr>
              <a:t>features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dirty="0" err="1">
                <a:latin typeface="Arial"/>
                <a:cs typeface="Arial"/>
              </a:rPr>
              <a:t>such</a:t>
            </a:r>
            <a:r>
              <a:rPr lang="fr-FR" dirty="0">
                <a:latin typeface="Arial"/>
                <a:cs typeface="Arial"/>
              </a:rPr>
              <a:t> as:</a:t>
            </a:r>
            <a:endParaRPr lang="fr-FR" dirty="0"/>
          </a:p>
          <a:p>
            <a:pPr marL="0" indent="0">
              <a:buNone/>
            </a:pPr>
            <a:br>
              <a:rPr lang="fr-FR" dirty="0">
                <a:latin typeface="Arial"/>
              </a:rPr>
            </a:br>
            <a:r>
              <a:rPr lang="fr-FR" b="1" dirty="0">
                <a:latin typeface="Arial"/>
                <a:cs typeface="Arial"/>
              </a:rPr>
              <a:t>• Pull </a:t>
            </a:r>
            <a:r>
              <a:rPr lang="fr-FR" b="1" dirty="0" err="1">
                <a:latin typeface="Arial"/>
                <a:cs typeface="Arial"/>
              </a:rPr>
              <a:t>Requests</a:t>
            </a:r>
            <a:r>
              <a:rPr lang="fr-FR" b="1" dirty="0">
                <a:latin typeface="Arial"/>
                <a:cs typeface="Arial"/>
              </a:rPr>
              <a:t>: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dirty="0" err="1">
                <a:latin typeface="Arial"/>
                <a:cs typeface="Arial"/>
              </a:rPr>
              <a:t>Allows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dirty="0" err="1">
                <a:latin typeface="Arial"/>
                <a:cs typeface="Arial"/>
              </a:rPr>
              <a:t>developers</a:t>
            </a:r>
            <a:r>
              <a:rPr lang="fr-FR" dirty="0">
                <a:latin typeface="Arial"/>
                <a:cs typeface="Arial"/>
              </a:rPr>
              <a:t> to propose changes, </a:t>
            </a:r>
            <a:r>
              <a:rPr lang="fr-FR" dirty="0" err="1">
                <a:latin typeface="Arial"/>
                <a:cs typeface="Arial"/>
              </a:rPr>
              <a:t>discuss</a:t>
            </a:r>
            <a:r>
              <a:rPr lang="fr-FR" dirty="0">
                <a:latin typeface="Arial"/>
                <a:cs typeface="Arial"/>
              </a:rPr>
              <a:t>, and </a:t>
            </a:r>
            <a:r>
              <a:rPr lang="fr-FR" dirty="0" err="1">
                <a:latin typeface="Arial"/>
                <a:cs typeface="Arial"/>
              </a:rPr>
              <a:t>review</a:t>
            </a:r>
            <a:r>
              <a:rPr lang="fr-FR" dirty="0">
                <a:latin typeface="Arial"/>
                <a:cs typeface="Arial"/>
              </a:rPr>
              <a:t> code </a:t>
            </a:r>
            <a:r>
              <a:rPr lang="fr-FR" dirty="0" err="1">
                <a:latin typeface="Arial"/>
                <a:cs typeface="Arial"/>
              </a:rPr>
              <a:t>before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dirty="0" err="1">
                <a:latin typeface="Arial"/>
                <a:cs typeface="Arial"/>
              </a:rPr>
              <a:t>merging</a:t>
            </a:r>
            <a:r>
              <a:rPr lang="fr-FR" dirty="0">
                <a:latin typeface="Arial"/>
                <a:cs typeface="Arial"/>
              </a:rPr>
              <a:t>.</a:t>
            </a:r>
            <a:br>
              <a:rPr lang="fr-FR" dirty="0">
                <a:latin typeface="Arial"/>
              </a:rPr>
            </a:br>
            <a:r>
              <a:rPr lang="fr-FR" b="1" dirty="0">
                <a:latin typeface="Arial"/>
                <a:cs typeface="Arial"/>
              </a:rPr>
              <a:t>• Issues:</a:t>
            </a:r>
            <a:r>
              <a:rPr lang="fr-FR" dirty="0">
                <a:latin typeface="Arial"/>
                <a:cs typeface="Arial"/>
              </a:rPr>
              <a:t> Enables </a:t>
            </a:r>
            <a:r>
              <a:rPr lang="fr-FR" dirty="0" err="1">
                <a:latin typeface="Arial"/>
                <a:cs typeface="Arial"/>
              </a:rPr>
              <a:t>tracking</a:t>
            </a:r>
            <a:r>
              <a:rPr lang="fr-FR" dirty="0">
                <a:latin typeface="Arial"/>
                <a:cs typeface="Arial"/>
              </a:rPr>
              <a:t> and discussion of bugs, </a:t>
            </a:r>
            <a:r>
              <a:rPr lang="fr-FR" dirty="0" err="1">
                <a:latin typeface="Arial"/>
                <a:cs typeface="Arial"/>
              </a:rPr>
              <a:t>enhancements</a:t>
            </a:r>
            <a:r>
              <a:rPr lang="fr-FR" dirty="0">
                <a:latin typeface="Arial"/>
                <a:cs typeface="Arial"/>
              </a:rPr>
              <a:t>, and </a:t>
            </a:r>
            <a:r>
              <a:rPr lang="fr-FR" dirty="0" err="1">
                <a:latin typeface="Arial"/>
                <a:cs typeface="Arial"/>
              </a:rPr>
              <a:t>other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dirty="0" err="1">
                <a:latin typeface="Arial"/>
                <a:cs typeface="Arial"/>
              </a:rPr>
              <a:t>tasks</a:t>
            </a:r>
            <a:r>
              <a:rPr lang="fr-FR" dirty="0">
                <a:latin typeface="Arial"/>
                <a:cs typeface="Arial"/>
              </a:rPr>
              <a:t>.</a:t>
            </a:r>
            <a:br>
              <a:rPr lang="fr-FR" dirty="0">
                <a:latin typeface="Arial"/>
              </a:rPr>
            </a:br>
            <a:r>
              <a:rPr lang="fr-FR" b="1" dirty="0">
                <a:latin typeface="Arial"/>
                <a:cs typeface="Arial"/>
              </a:rPr>
              <a:t>• Actions:</a:t>
            </a:r>
            <a:r>
              <a:rPr lang="fr-FR" dirty="0">
                <a:latin typeface="Arial"/>
                <a:cs typeface="Arial"/>
              </a:rPr>
              <a:t> Automates workflows </a:t>
            </a:r>
            <a:r>
              <a:rPr lang="fr-FR" dirty="0" err="1">
                <a:latin typeface="Arial"/>
                <a:cs typeface="Arial"/>
              </a:rPr>
              <a:t>such</a:t>
            </a:r>
            <a:r>
              <a:rPr lang="fr-FR" dirty="0">
                <a:latin typeface="Arial"/>
                <a:cs typeface="Arial"/>
              </a:rPr>
              <a:t> as building, </a:t>
            </a:r>
            <a:r>
              <a:rPr lang="fr-FR" dirty="0" err="1">
                <a:latin typeface="Arial"/>
                <a:cs typeface="Arial"/>
              </a:rPr>
              <a:t>testing</a:t>
            </a:r>
            <a:r>
              <a:rPr lang="fr-FR" dirty="0">
                <a:latin typeface="Arial"/>
                <a:cs typeface="Arial"/>
              </a:rPr>
              <a:t>, and </a:t>
            </a:r>
            <a:r>
              <a:rPr lang="fr-FR" dirty="0" err="1">
                <a:latin typeface="Arial"/>
                <a:cs typeface="Arial"/>
              </a:rPr>
              <a:t>deploying</a:t>
            </a:r>
            <a:r>
              <a:rPr lang="fr-FR" dirty="0">
                <a:latin typeface="Arial"/>
                <a:cs typeface="Arial"/>
              </a:rPr>
              <a:t> code.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9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8AE80-0510-AA32-A396-AD9FA77F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entury"/>
                <a:cs typeface="Arial"/>
              </a:rPr>
              <a:t>5</a:t>
            </a:r>
            <a:r>
              <a:rPr lang="fr-FR" b="1" dirty="0">
                <a:latin typeface="Century"/>
                <a:cs typeface="Arial"/>
              </a:rPr>
              <a:t>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6117D-9BD4-484D-0362-A6ECDFDF9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9983"/>
            <a:ext cx="10018713" cy="2956303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Arial"/>
                <a:cs typeface="Arial"/>
              </a:rPr>
              <a:t>In conclusion, TIC and </a:t>
            </a:r>
            <a:r>
              <a:rPr lang="fr-FR" err="1">
                <a:latin typeface="Arial"/>
                <a:cs typeface="Arial"/>
              </a:rPr>
              <a:t>associated</a:t>
            </a:r>
            <a:r>
              <a:rPr lang="fr-FR" dirty="0">
                <a:latin typeface="Arial"/>
                <a:cs typeface="Arial"/>
              </a:rPr>
              <a:t> technologies, </a:t>
            </a:r>
            <a:r>
              <a:rPr lang="fr-FR" err="1">
                <a:latin typeface="Arial"/>
                <a:cs typeface="Arial"/>
              </a:rPr>
              <a:t>including</a:t>
            </a:r>
            <a:r>
              <a:rPr lang="fr-FR" dirty="0">
                <a:latin typeface="Arial"/>
                <a:cs typeface="Arial"/>
              </a:rPr>
              <a:t> Google services, Microsoft </a:t>
            </a:r>
            <a:r>
              <a:rPr lang="fr-FR" err="1">
                <a:latin typeface="Arial"/>
                <a:cs typeface="Arial"/>
              </a:rPr>
              <a:t>tools</a:t>
            </a:r>
            <a:r>
              <a:rPr lang="fr-FR" dirty="0">
                <a:latin typeface="Arial"/>
                <a:cs typeface="Arial"/>
              </a:rPr>
              <a:t>, Git, and GitHub, </a:t>
            </a:r>
            <a:r>
              <a:rPr lang="fr-FR" err="1">
                <a:latin typeface="Arial"/>
                <a:cs typeface="Arial"/>
              </a:rPr>
              <a:t>play</a:t>
            </a:r>
            <a:r>
              <a:rPr lang="fr-FR" dirty="0">
                <a:latin typeface="Arial"/>
                <a:cs typeface="Arial"/>
              </a:rPr>
              <a:t> a pivotal </a:t>
            </a:r>
            <a:r>
              <a:rPr lang="fr-FR" err="1">
                <a:latin typeface="Arial"/>
                <a:cs typeface="Arial"/>
              </a:rPr>
              <a:t>role</a:t>
            </a:r>
            <a:r>
              <a:rPr lang="fr-FR" dirty="0">
                <a:latin typeface="Arial"/>
                <a:cs typeface="Arial"/>
              </a:rPr>
              <a:t> in </a:t>
            </a:r>
            <a:r>
              <a:rPr lang="fr-FR" err="1">
                <a:latin typeface="Arial"/>
                <a:cs typeface="Arial"/>
              </a:rPr>
              <a:t>shaping</a:t>
            </a:r>
            <a:r>
              <a:rPr lang="fr-FR" dirty="0">
                <a:latin typeface="Arial"/>
                <a:cs typeface="Arial"/>
              </a:rPr>
              <a:t> the digital </a:t>
            </a:r>
            <a:r>
              <a:rPr lang="fr-FR" err="1">
                <a:latin typeface="Arial"/>
                <a:cs typeface="Arial"/>
              </a:rPr>
              <a:t>landscape</a:t>
            </a:r>
            <a:r>
              <a:rPr lang="fr-FR" dirty="0">
                <a:latin typeface="Arial"/>
                <a:cs typeface="Arial"/>
              </a:rPr>
              <a:t>. </a:t>
            </a:r>
            <a:r>
              <a:rPr lang="fr-FR" err="1">
                <a:latin typeface="Arial"/>
                <a:cs typeface="Arial"/>
              </a:rPr>
              <a:t>Embracing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these</a:t>
            </a:r>
            <a:r>
              <a:rPr lang="fr-FR" dirty="0">
                <a:latin typeface="Arial"/>
                <a:cs typeface="Arial"/>
              </a:rPr>
              <a:t> </a:t>
            </a:r>
            <a:r>
              <a:rPr lang="fr-FR" err="1">
                <a:latin typeface="Arial"/>
                <a:cs typeface="Arial"/>
              </a:rPr>
              <a:t>tools</a:t>
            </a:r>
            <a:r>
              <a:rPr lang="fr-FR" dirty="0">
                <a:latin typeface="Arial"/>
                <a:cs typeface="Arial"/>
              </a:rPr>
              <a:t> can </a:t>
            </a:r>
            <a:r>
              <a:rPr lang="fr-FR" err="1">
                <a:latin typeface="Arial"/>
                <a:cs typeface="Arial"/>
              </a:rPr>
              <a:t>enhance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productivity</a:t>
            </a:r>
            <a:r>
              <a:rPr lang="fr-FR" dirty="0">
                <a:latin typeface="Arial"/>
                <a:cs typeface="Arial"/>
              </a:rPr>
              <a:t>, collaboration, and software </a:t>
            </a:r>
            <a:r>
              <a:rPr lang="fr-FR" err="1">
                <a:latin typeface="Arial"/>
                <a:cs typeface="Arial"/>
              </a:rPr>
              <a:t>development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processes</a:t>
            </a:r>
            <a:r>
              <a:rPr lang="fr-FR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9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6A69205-2C18-3D85-7253-100DD60A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r-FR" sz="3200" b="1" dirty="0">
                <a:solidFill>
                  <a:schemeClr val="tx2"/>
                </a:solidFill>
                <a:latin typeface="Century"/>
              </a:rPr>
              <a:t>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0C0D49-A146-1FDC-B245-5C5DDBE87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fr-FR" sz="2000" b="1" dirty="0">
                <a:latin typeface="Calibri"/>
                <a:ea typeface="Calibri"/>
                <a:cs typeface="Calibri"/>
              </a:rPr>
              <a:t>Introduction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fr-FR" sz="2000" b="1" dirty="0">
                <a:latin typeface="Calibri"/>
                <a:ea typeface="Calibri"/>
                <a:cs typeface="Calibri"/>
              </a:rPr>
              <a:t>Google services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fr-FR" sz="2000" b="1" dirty="0">
                <a:latin typeface="Calibri"/>
                <a:ea typeface="Calibri"/>
                <a:cs typeface="Calibri"/>
              </a:rPr>
              <a:t>Microsoft Tools 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fr-FR" sz="2000" b="1" dirty="0">
                <a:latin typeface="Calibri"/>
                <a:ea typeface="Calibri"/>
                <a:cs typeface="Calibri"/>
              </a:rPr>
              <a:t>     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3.1.</a:t>
            </a:r>
            <a:r>
              <a:rPr lang="fr-FR" sz="2000" b="1" dirty="0">
                <a:latin typeface="Calibri"/>
                <a:ea typeface="Calibri"/>
                <a:cs typeface="Calibri"/>
              </a:rPr>
              <a:t> Microsoft 365 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fr-FR" sz="2000" b="1" dirty="0">
                <a:latin typeface="Calibri"/>
                <a:ea typeface="Calibri"/>
                <a:cs typeface="Calibri"/>
              </a:rPr>
              <a:t>     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3.2.</a:t>
            </a:r>
            <a:r>
              <a:rPr lang="fr-FR" sz="2000" b="1" dirty="0">
                <a:latin typeface="Calibri"/>
                <a:ea typeface="Calibri"/>
                <a:cs typeface="Calibri"/>
              </a:rPr>
              <a:t> Azure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4.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fr-FR" sz="2000" b="1" dirty="0">
                <a:latin typeface="Calibri"/>
                <a:ea typeface="Calibri"/>
                <a:cs typeface="Calibri"/>
              </a:rPr>
              <a:t>  Git and GitHub 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fr-FR" sz="2000" b="1" dirty="0">
                <a:latin typeface="Calibri"/>
                <a:ea typeface="Calibri"/>
                <a:cs typeface="Calibri"/>
              </a:rPr>
              <a:t>     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4.1.</a:t>
            </a:r>
            <a:r>
              <a:rPr lang="fr-FR" sz="2000" b="1" dirty="0">
                <a:latin typeface="Calibri"/>
                <a:ea typeface="Calibri"/>
                <a:cs typeface="Calibri"/>
              </a:rPr>
              <a:t> Git 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fr-FR" sz="2000" b="1" dirty="0">
                <a:latin typeface="Calibri"/>
                <a:ea typeface="Calibri"/>
                <a:cs typeface="Calibri"/>
              </a:rPr>
              <a:t>     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4.2.</a:t>
            </a:r>
            <a:r>
              <a:rPr lang="fr-FR" sz="2000" b="1" dirty="0">
                <a:latin typeface="Calibri"/>
                <a:ea typeface="Calibri"/>
                <a:cs typeface="Calibri"/>
              </a:rPr>
              <a:t> GitHub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5.</a:t>
            </a:r>
            <a:r>
              <a:rPr lang="fr-FR" sz="2000" b="1" dirty="0">
                <a:latin typeface="Calibri"/>
                <a:ea typeface="Calibri"/>
                <a:cs typeface="Calibri"/>
              </a:rPr>
              <a:t>   Conclusion</a:t>
            </a:r>
          </a:p>
        </p:txBody>
      </p:sp>
    </p:spTree>
    <p:extLst>
      <p:ext uri="{BB962C8B-B14F-4D97-AF65-F5344CB8AC3E}">
        <p14:creationId xmlns:p14="http://schemas.microsoft.com/office/powerpoint/2010/main" val="368514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C16E6-E9B2-918E-460E-116EC6B7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entury"/>
              </a:rPr>
              <a:t>1</a:t>
            </a:r>
            <a:r>
              <a:rPr lang="fr-FR" b="1" dirty="0">
                <a:latin typeface="Century"/>
              </a:rPr>
              <a:t> 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A293A-D46A-E9B7-57B7-CCA8F21C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76220"/>
            <a:ext cx="10018713" cy="2349285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Arial"/>
                <a:cs typeface="Arial"/>
              </a:rPr>
              <a:t>Information and Communication Technologies (TIC) have </a:t>
            </a:r>
            <a:r>
              <a:rPr lang="fr-FR" err="1">
                <a:latin typeface="Arial"/>
                <a:cs typeface="Arial"/>
              </a:rPr>
              <a:t>revolutionized</a:t>
            </a:r>
            <a:r>
              <a:rPr lang="fr-FR" dirty="0">
                <a:latin typeface="Arial"/>
                <a:cs typeface="Arial"/>
              </a:rPr>
              <a:t> the </a:t>
            </a:r>
            <a:r>
              <a:rPr lang="fr-FR" err="1">
                <a:latin typeface="Arial"/>
                <a:cs typeface="Arial"/>
              </a:rPr>
              <a:t>way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we</a:t>
            </a:r>
            <a:r>
              <a:rPr lang="fr-FR" dirty="0">
                <a:latin typeface="Arial"/>
                <a:cs typeface="Arial"/>
              </a:rPr>
              <a:t> live and </a:t>
            </a:r>
            <a:r>
              <a:rPr lang="fr-FR" err="1">
                <a:latin typeface="Arial"/>
                <a:cs typeface="Arial"/>
              </a:rPr>
              <a:t>work</a:t>
            </a:r>
            <a:r>
              <a:rPr lang="fr-FR" dirty="0">
                <a:latin typeface="Arial"/>
                <a:cs typeface="Arial"/>
              </a:rPr>
              <a:t>. This report explores key technologies in the TIC </a:t>
            </a:r>
            <a:r>
              <a:rPr lang="fr-FR" err="1">
                <a:latin typeface="Arial"/>
                <a:cs typeface="Arial"/>
              </a:rPr>
              <a:t>domain</a:t>
            </a:r>
            <a:r>
              <a:rPr lang="fr-FR" dirty="0">
                <a:latin typeface="Arial"/>
                <a:cs typeface="Arial"/>
              </a:rPr>
              <a:t>, </a:t>
            </a:r>
            <a:r>
              <a:rPr lang="fr-FR" err="1">
                <a:latin typeface="Arial"/>
                <a:cs typeface="Arial"/>
              </a:rPr>
              <a:t>with</a:t>
            </a:r>
            <a:r>
              <a:rPr lang="fr-FR" dirty="0">
                <a:latin typeface="Arial"/>
                <a:cs typeface="Arial"/>
              </a:rPr>
              <a:t> a focus on Google services, Microsoft </a:t>
            </a:r>
            <a:r>
              <a:rPr lang="fr-FR" err="1">
                <a:latin typeface="Arial"/>
                <a:cs typeface="Arial"/>
              </a:rPr>
              <a:t>tools</a:t>
            </a:r>
            <a:r>
              <a:rPr lang="fr-FR" dirty="0">
                <a:latin typeface="Arial"/>
                <a:cs typeface="Arial"/>
              </a:rPr>
              <a:t>, Git, and GitHub.</a:t>
            </a:r>
          </a:p>
        </p:txBody>
      </p:sp>
    </p:spTree>
    <p:extLst>
      <p:ext uri="{BB962C8B-B14F-4D97-AF65-F5344CB8AC3E}">
        <p14:creationId xmlns:p14="http://schemas.microsoft.com/office/powerpoint/2010/main" val="211534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D507B-8BF5-A655-C030-A1D12D2D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entury"/>
                <a:cs typeface="Calibri"/>
              </a:rPr>
              <a:t>2</a:t>
            </a:r>
            <a:r>
              <a:rPr lang="fr-FR" dirty="0">
                <a:latin typeface="Century"/>
              </a:rPr>
              <a:t> </a:t>
            </a:r>
            <a:r>
              <a:rPr lang="fr-FR" b="1" dirty="0">
                <a:latin typeface="Century"/>
              </a:rPr>
              <a:t>Google 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E8B1A-D8A8-E71B-4B06-33693F4A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7474"/>
            <a:ext cx="10018713" cy="1600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Arial"/>
                <a:cs typeface="Arial"/>
              </a:rPr>
              <a:t>Google </a:t>
            </a:r>
            <a:r>
              <a:rPr lang="fr-FR" dirty="0" err="1">
                <a:latin typeface="Arial"/>
                <a:cs typeface="Arial"/>
              </a:rPr>
              <a:t>offers</a:t>
            </a:r>
            <a:r>
              <a:rPr lang="fr-FR" dirty="0">
                <a:latin typeface="Arial"/>
                <a:cs typeface="Arial"/>
              </a:rPr>
              <a:t> a diverse range of services </a:t>
            </a:r>
            <a:r>
              <a:rPr lang="fr-FR" dirty="0" err="1">
                <a:latin typeface="Arial"/>
                <a:cs typeface="Arial"/>
              </a:rPr>
              <a:t>that</a:t>
            </a:r>
            <a:r>
              <a:rPr lang="fr-FR" dirty="0">
                <a:latin typeface="Arial"/>
                <a:cs typeface="Arial"/>
              </a:rPr>
              <a:t> have </a:t>
            </a:r>
            <a:r>
              <a:rPr lang="fr-FR" dirty="0" err="1">
                <a:latin typeface="Arial"/>
                <a:cs typeface="Arial"/>
              </a:rPr>
              <a:t>become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dirty="0" err="1">
                <a:latin typeface="Arial"/>
                <a:cs typeface="Arial"/>
              </a:rPr>
              <a:t>integral</a:t>
            </a:r>
            <a:r>
              <a:rPr lang="fr-FR" dirty="0">
                <a:latin typeface="Arial"/>
                <a:cs typeface="Arial"/>
              </a:rPr>
              <a:t> to </a:t>
            </a:r>
            <a:r>
              <a:rPr lang="fr-FR" dirty="0" err="1">
                <a:latin typeface="Arial"/>
                <a:cs typeface="Arial"/>
              </a:rPr>
              <a:t>our</a:t>
            </a:r>
            <a:r>
              <a:rPr lang="fr-FR" dirty="0">
                <a:latin typeface="Arial"/>
                <a:cs typeface="Arial"/>
              </a:rPr>
              <a:t> digital </a:t>
            </a:r>
            <a:r>
              <a:rPr lang="fr-FR" dirty="0" err="1">
                <a:latin typeface="Arial"/>
                <a:cs typeface="Arial"/>
              </a:rPr>
              <a:t>experience</a:t>
            </a:r>
            <a:r>
              <a:rPr lang="fr-FR" dirty="0">
                <a:latin typeface="Arial"/>
                <a:cs typeface="Arial"/>
              </a:rPr>
              <a:t>. Table 1 </a:t>
            </a:r>
            <a:r>
              <a:rPr lang="fr-FR" dirty="0" err="1">
                <a:latin typeface="Arial"/>
                <a:cs typeface="Arial"/>
              </a:rPr>
              <a:t>provides</a:t>
            </a:r>
            <a:r>
              <a:rPr lang="fr-FR" dirty="0">
                <a:latin typeface="Arial"/>
                <a:cs typeface="Arial"/>
              </a:rPr>
              <a:t> an </a:t>
            </a:r>
            <a:r>
              <a:rPr lang="fr-FR" dirty="0" err="1">
                <a:latin typeface="Arial"/>
                <a:cs typeface="Arial"/>
              </a:rPr>
              <a:t>overview</a:t>
            </a:r>
            <a:r>
              <a:rPr lang="fr-FR" dirty="0">
                <a:latin typeface="Arial"/>
                <a:cs typeface="Arial"/>
              </a:rPr>
              <a:t> of </a:t>
            </a:r>
            <a:r>
              <a:rPr lang="fr-FR" dirty="0" err="1">
                <a:latin typeface="Arial"/>
                <a:cs typeface="Arial"/>
              </a:rPr>
              <a:t>some</a:t>
            </a:r>
            <a:r>
              <a:rPr lang="fr-FR" dirty="0">
                <a:latin typeface="Arial"/>
                <a:cs typeface="Arial"/>
              </a:rPr>
              <a:t> key Google services.</a:t>
            </a:r>
            <a:br>
              <a:rPr lang="fr-FR" dirty="0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9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FDF22-530F-D308-AD0D-C5DDBC04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07936"/>
            <a:ext cx="10018713" cy="1091193"/>
          </a:xfrm>
        </p:spPr>
        <p:txBody>
          <a:bodyPr/>
          <a:lstStyle/>
          <a:p>
            <a:pPr algn="l"/>
            <a:r>
              <a:rPr lang="fr-FR" sz="2400" b="1" i="0" u="none" strike="noStrike" baseline="0" dirty="0">
                <a:solidFill>
                  <a:srgbClr val="1287C3"/>
                </a:solidFill>
                <a:latin typeface="Arial"/>
                <a:ea typeface="Corbel"/>
                <a:cs typeface="Corbel"/>
              </a:rPr>
              <a:t>Table </a:t>
            </a:r>
            <a:r>
              <a:rPr lang="fr-FR" sz="2400" b="1" i="0" u="none" strike="noStrike" baseline="0" dirty="0">
                <a:solidFill>
                  <a:srgbClr val="1287C3"/>
                </a:solidFill>
                <a:latin typeface="Arial"/>
                <a:ea typeface="Calibri"/>
                <a:cs typeface="Calibri"/>
              </a:rPr>
              <a:t>1</a:t>
            </a:r>
            <a:r>
              <a:rPr lang="fr-FR" sz="2400" b="1" dirty="0">
                <a:solidFill>
                  <a:srgbClr val="1287C3"/>
                </a:solidFill>
                <a:latin typeface="Arial"/>
                <a:ea typeface="Calibri"/>
                <a:cs typeface="Calibri"/>
              </a:rPr>
              <a:t>: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Arial"/>
                <a:ea typeface="Corbel"/>
                <a:cs typeface="Corbel"/>
              </a:rPr>
              <a:t> </a:t>
            </a:r>
            <a:r>
              <a:rPr lang="fr-FR" sz="2400" dirty="0">
                <a:solidFill>
                  <a:srgbClr val="000000"/>
                </a:solidFill>
                <a:latin typeface="Arial"/>
                <a:ea typeface="Corbel"/>
                <a:cs typeface="Corbel"/>
              </a:rPr>
              <a:t>Key Google Services</a:t>
            </a:r>
            <a:endParaRPr lang="fr-FR" sz="2400" dirty="0">
              <a:latin typeface="Arial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675B501-7F92-504C-FC48-DCA6381D6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683605"/>
              </p:ext>
            </p:extLst>
          </p:nvPr>
        </p:nvGraphicFramePr>
        <p:xfrm>
          <a:off x="1485254" y="1136543"/>
          <a:ext cx="9421357" cy="488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961">
                  <a:extLst>
                    <a:ext uri="{9D8B030D-6E8A-4147-A177-3AD203B41FA5}">
                      <a16:colId xmlns:a16="http://schemas.microsoft.com/office/drawing/2014/main" val="1950684800"/>
                    </a:ext>
                  </a:extLst>
                </a:gridCol>
                <a:gridCol w="7584396">
                  <a:extLst>
                    <a:ext uri="{9D8B030D-6E8A-4147-A177-3AD203B41FA5}">
                      <a16:colId xmlns:a16="http://schemas.microsoft.com/office/drawing/2014/main" val="912720671"/>
                    </a:ext>
                  </a:extLst>
                </a:gridCol>
              </a:tblGrid>
              <a:tr h="47885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Arial"/>
                        </a:rPr>
                        <a:t>Service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961330"/>
                  </a:ext>
                </a:extLst>
              </a:tr>
              <a:tr h="839491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Arial"/>
                        </a:rPr>
                        <a:t>Gmail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Email service with powerful search capabilities. It provides features like labels, filters, and integrations with other Google services.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952535"/>
                  </a:ext>
                </a:extLst>
              </a:tr>
              <a:tr h="1097796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Arial"/>
                        </a:rPr>
                        <a:t>Google Drive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Cloud storage and collaboration platform. It allows users to store files, share them with others, and collaborate in real-time on documents, spreadsheets, and presentations.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635070"/>
                  </a:ext>
                </a:extLst>
              </a:tr>
              <a:tr h="807203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Arial"/>
                        </a:rPr>
                        <a:t>Google Docs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Online document editing and collaboration. Multiple users can work on the same document simultaneously, and changes are saved in real-time.</a:t>
                      </a:r>
                      <a:endParaRPr lang="en-US" noProof="0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90440"/>
                  </a:ext>
                </a:extLst>
              </a:tr>
              <a:tr h="774915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Arial"/>
                        </a:rPr>
                        <a:t>Google Sheets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Online spreadsheet application. Similar to Google Docs, it supports real-time collaboration and offers powerful spreadsheet functionalities.</a:t>
                      </a:r>
                      <a:endParaRPr lang="en-US" noProof="0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135107"/>
                  </a:ext>
                </a:extLst>
              </a:tr>
              <a:tr h="89166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Arial"/>
                        </a:rPr>
                        <a:t>Google Slides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Online presentation creation and sharing. Users can collaborate on presentations, add comments, and deliver presentations online.</a:t>
                      </a:r>
                      <a:endParaRPr lang="en-US" noProof="0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166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1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3C242-0B64-3D2B-5B00-833E8379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entury"/>
              </a:rPr>
              <a:t>3</a:t>
            </a:r>
            <a:r>
              <a:rPr lang="fr-FR" b="1" dirty="0">
                <a:latin typeface="Century"/>
              </a:rPr>
              <a:t> Microsoft Tools</a:t>
            </a:r>
            <a:endParaRPr lang="fr-FR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6C4DD-A847-2649-C047-ADAB33BF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9204"/>
            <a:ext cx="10018713" cy="5216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>
                <a:latin typeface="Arial"/>
                <a:ea typeface="Arial"/>
                <a:cs typeface="Arial"/>
              </a:rPr>
              <a:t>Microsoft </a:t>
            </a:r>
            <a:r>
              <a:rPr lang="fr-FR" b="0" i="0" dirty="0" err="1">
                <a:latin typeface="Arial"/>
                <a:ea typeface="Arial"/>
                <a:cs typeface="Arial"/>
              </a:rPr>
              <a:t>provides</a:t>
            </a:r>
            <a:r>
              <a:rPr lang="fr-FR" b="0" i="0" dirty="0">
                <a:latin typeface="Arial"/>
                <a:ea typeface="Arial"/>
                <a:cs typeface="Arial"/>
              </a:rPr>
              <a:t> a suite of </a:t>
            </a:r>
            <a:r>
              <a:rPr lang="fr-FR" b="0" i="0" dirty="0" err="1">
                <a:latin typeface="Arial"/>
                <a:ea typeface="Arial"/>
                <a:cs typeface="Arial"/>
              </a:rPr>
              <a:t>tools</a:t>
            </a:r>
            <a:r>
              <a:rPr lang="fr-FR" b="0" i="0" dirty="0">
                <a:latin typeface="Arial"/>
                <a:ea typeface="Arial"/>
                <a:cs typeface="Arial"/>
              </a:rPr>
              <a:t> and services catering to </a:t>
            </a:r>
            <a:r>
              <a:rPr lang="fr-FR" b="0" i="0" dirty="0" err="1">
                <a:latin typeface="Arial"/>
                <a:ea typeface="Arial"/>
                <a:cs typeface="Arial"/>
              </a:rPr>
              <a:t>various</a:t>
            </a:r>
            <a:r>
              <a:rPr lang="fr-FR" dirty="0">
                <a:latin typeface="Arial"/>
                <a:ea typeface="Arial"/>
                <a:cs typeface="Arial"/>
              </a:rPr>
              <a:t> </a:t>
            </a:r>
            <a:r>
              <a:rPr lang="fr-FR" b="0" i="0" dirty="0" err="1">
                <a:latin typeface="Arial"/>
                <a:ea typeface="Arial"/>
                <a:cs typeface="Arial"/>
              </a:rPr>
              <a:t>needs</a:t>
            </a:r>
            <a:r>
              <a:rPr lang="fr-FR" b="0" i="0" dirty="0">
                <a:latin typeface="Arial"/>
                <a:ea typeface="Arial"/>
                <a:cs typeface="Arial"/>
              </a:rPr>
              <a:t>.</a:t>
            </a:r>
            <a:r>
              <a:rPr lang="fr-FR" dirty="0">
                <a:latin typeface="Arial"/>
                <a:ea typeface="Arial"/>
                <a:cs typeface="Arial"/>
              </a:rPr>
              <a:t> Figure 1 displays the Microsoft logo.</a:t>
            </a:r>
            <a:endParaRPr lang="fr-FR" dirty="0"/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                                                                                                                                   </a:t>
            </a:r>
            <a:endParaRPr lang="fr-FR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None/>
            </a:pPr>
            <a:endParaRPr lang="fr-FR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None/>
            </a:pPr>
            <a:endParaRPr lang="fr-FR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                                    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Figure 1:</a:t>
            </a:r>
            <a:r>
              <a:rPr lang="fr-FR" sz="1800" dirty="0">
                <a:latin typeface="Arial"/>
                <a:ea typeface="Arial"/>
                <a:cs typeface="Arial"/>
              </a:rPr>
              <a:t> Microsoft Logo</a:t>
            </a:r>
            <a:br>
              <a:rPr lang="fr-FR" sz="1800" dirty="0">
                <a:latin typeface="Arial"/>
                <a:ea typeface="Arial"/>
                <a:cs typeface="Arial"/>
              </a:rPr>
            </a:br>
            <a:endParaRPr lang="fr-FR">
              <a:latin typeface="Arial"/>
              <a:cs typeface="Arial"/>
            </a:endParaRPr>
          </a:p>
        </p:txBody>
      </p:sp>
      <p:pic>
        <p:nvPicPr>
          <p:cNvPr id="5" name="Image 4" descr="Une image contenant Rectangle, Caractère coloré, jaune, carré&#10;&#10;Description générée automatiquement">
            <a:extLst>
              <a:ext uri="{FF2B5EF4-FFF2-40B4-BE49-F238E27FC236}">
                <a16:creationId xmlns:a16="http://schemas.microsoft.com/office/drawing/2014/main" id="{5FD9EFCB-9825-CF56-648A-F5469323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18" y="327442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0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BAE04-E728-34EC-E16A-DE507717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0851"/>
            <a:ext cx="10018713" cy="1223075"/>
          </a:xfrm>
        </p:spPr>
        <p:txBody>
          <a:bodyPr/>
          <a:lstStyle/>
          <a:p>
            <a:pPr algn="l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entury"/>
              </a:rPr>
              <a:t>3.1</a:t>
            </a:r>
            <a:r>
              <a:rPr lang="fr-FR" b="1" dirty="0">
                <a:latin typeface="Century"/>
              </a:rPr>
              <a:t> Microsoft 365</a:t>
            </a:r>
            <a:endParaRPr lang="fr-FR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46A26-D86D-E34D-4B95-466CD9E4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1305"/>
            <a:ext cx="9928307" cy="4054099"/>
          </a:xfrm>
        </p:spPr>
        <p:txBody>
          <a:bodyPr/>
          <a:lstStyle/>
          <a:p>
            <a:pPr marL="0" indent="0">
              <a:buNone/>
            </a:pPr>
            <a:r>
              <a:rPr lang="fr-FR" b="0" i="0" dirty="0">
                <a:latin typeface="Arial"/>
                <a:ea typeface="Arial"/>
                <a:cs typeface="Arial"/>
              </a:rPr>
              <a:t>Microsoft 365 </a:t>
            </a:r>
            <a:r>
              <a:rPr lang="fr-FR" b="0" i="0" dirty="0" err="1">
                <a:latin typeface="Arial"/>
                <a:ea typeface="Arial"/>
                <a:cs typeface="Arial"/>
              </a:rPr>
              <a:t>integrates</a:t>
            </a:r>
            <a:r>
              <a:rPr lang="fr-FR" b="0" i="0" dirty="0">
                <a:latin typeface="Arial"/>
                <a:ea typeface="Arial"/>
                <a:cs typeface="Arial"/>
              </a:rPr>
              <a:t> </a:t>
            </a:r>
            <a:r>
              <a:rPr lang="fr-FR" b="0" i="0" dirty="0" err="1">
                <a:latin typeface="Arial"/>
                <a:ea typeface="Arial"/>
                <a:cs typeface="Arial"/>
              </a:rPr>
              <a:t>productivity</a:t>
            </a:r>
            <a:r>
              <a:rPr lang="fr-FR" b="0" i="0" dirty="0">
                <a:latin typeface="Arial"/>
                <a:ea typeface="Arial"/>
                <a:cs typeface="Arial"/>
              </a:rPr>
              <a:t> applications </a:t>
            </a:r>
            <a:r>
              <a:rPr lang="fr-FR" b="0" i="0" dirty="0" err="1">
                <a:latin typeface="Arial"/>
                <a:ea typeface="Arial"/>
                <a:cs typeface="Arial"/>
              </a:rPr>
              <a:t>with</a:t>
            </a:r>
            <a:r>
              <a:rPr lang="fr-FR" b="0" i="0" dirty="0">
                <a:latin typeface="Arial"/>
                <a:ea typeface="Arial"/>
                <a:cs typeface="Arial"/>
              </a:rPr>
              <a:t> cloud services. Table ?? </a:t>
            </a:r>
            <a:r>
              <a:rPr lang="fr-FR" dirty="0" err="1">
                <a:latin typeface="Arial"/>
                <a:ea typeface="Arial"/>
                <a:cs typeface="Arial"/>
              </a:rPr>
              <a:t>outlines</a:t>
            </a:r>
            <a:r>
              <a:rPr lang="fr-FR" dirty="0">
                <a:latin typeface="Arial"/>
                <a:ea typeface="Arial"/>
                <a:cs typeface="Arial"/>
              </a:rPr>
              <a:t> </a:t>
            </a:r>
            <a:r>
              <a:rPr lang="fr-FR" dirty="0" err="1">
                <a:latin typeface="Arial"/>
                <a:ea typeface="Arial"/>
                <a:cs typeface="Arial"/>
              </a:rPr>
              <a:t>some</a:t>
            </a:r>
            <a:r>
              <a:rPr lang="fr-FR" b="0" i="0" dirty="0">
                <a:latin typeface="Arial"/>
                <a:ea typeface="Arial"/>
                <a:cs typeface="Arial"/>
              </a:rPr>
              <a:t> components of Microsoft 365</a:t>
            </a:r>
            <a:r>
              <a:rPr lang="fr-FR" dirty="0">
                <a:latin typeface="Arial"/>
                <a:ea typeface="Arial"/>
                <a:cs typeface="Arial"/>
              </a:rPr>
              <a:t>.</a:t>
            </a:r>
            <a:endParaRPr lang="fr-FR" dirty="0">
              <a:latin typeface="Corbel" panose="020B0503020204020204"/>
              <a:ea typeface="Arial"/>
              <a:cs typeface="Arial"/>
            </a:endParaRPr>
          </a:p>
          <a:p>
            <a:pPr marL="0" indent="0">
              <a:buNone/>
            </a:pPr>
            <a:endParaRPr lang="fr-FR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dirty="0">
              <a:latin typeface="Arial"/>
              <a:cs typeface="Arial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C10B1F7-701A-5BB9-4A91-B3D52B699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22555"/>
              </p:ext>
            </p:extLst>
          </p:nvPr>
        </p:nvGraphicFramePr>
        <p:xfrm>
          <a:off x="1562744" y="2273084"/>
          <a:ext cx="8846714" cy="4028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288">
                  <a:extLst>
                    <a:ext uri="{9D8B030D-6E8A-4147-A177-3AD203B41FA5}">
                      <a16:colId xmlns:a16="http://schemas.microsoft.com/office/drawing/2014/main" val="2002637964"/>
                    </a:ext>
                  </a:extLst>
                </a:gridCol>
                <a:gridCol w="6909426">
                  <a:extLst>
                    <a:ext uri="{9D8B030D-6E8A-4147-A177-3AD203B41FA5}">
                      <a16:colId xmlns:a16="http://schemas.microsoft.com/office/drawing/2014/main" val="2140511890"/>
                    </a:ext>
                  </a:extLst>
                </a:gridCol>
              </a:tblGrid>
              <a:tr h="37131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911215"/>
                  </a:ext>
                </a:extLst>
              </a:tr>
              <a:tr h="73736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"/>
                        </a:rPr>
                        <a:t>Word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Word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processing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application. It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offers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advanced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formatting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options, collaboration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features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, and compatibility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with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various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document formats.</a:t>
                      </a:r>
                      <a:endParaRPr lang="fr-FR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660213"/>
                  </a:ext>
                </a:extLst>
              </a:tr>
              <a:tr h="73736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"/>
                        </a:rPr>
                        <a:t>Excel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Spreadsheet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software. Excel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provides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powerful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data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analysis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tools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charting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, and the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ability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to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create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complex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formulas and macros.</a:t>
                      </a:r>
                      <a:endParaRPr lang="fr-FR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921059"/>
                  </a:ext>
                </a:extLst>
              </a:tr>
              <a:tr h="73736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"/>
                        </a:rPr>
                        <a:t>PowerPoint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Presentation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creation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tool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.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Users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can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create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dynamic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presentations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with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multimedia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content, transitions, and</a:t>
                      </a:r>
                      <a:b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animations.</a:t>
                      </a:r>
                      <a:endParaRPr lang="fr-FR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140408"/>
                  </a:ext>
                </a:extLst>
              </a:tr>
              <a:tr h="73736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"/>
                        </a:rPr>
                        <a:t>Teams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Collaboration platform for chat,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video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, and file sharing.</a:t>
                      </a:r>
                      <a:b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Microsoft Teams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facilitates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communication and collaboration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within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teams,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supporting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virtual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meetings and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shared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fr-FR" sz="1800" b="0" i="0" u="none" strike="noStrike" baseline="0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workspaces</a:t>
                      </a:r>
                      <a:r>
                        <a:rPr lang="fr-FR" sz="18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fr-FR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94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3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90E5C-D5C0-0E53-0E29-170DC138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entury"/>
              </a:rPr>
              <a:t>3.2</a:t>
            </a:r>
            <a:r>
              <a:rPr lang="fr-FR" b="1" dirty="0">
                <a:latin typeface="Century"/>
              </a:rPr>
              <a:t> Azure</a:t>
            </a:r>
            <a:endParaRPr lang="fr-FR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0B5882-5212-A2E2-037D-8A070606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95034"/>
            <a:ext cx="10018713" cy="4854843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Arial"/>
                <a:cs typeface="Arial"/>
              </a:rPr>
              <a:t>Microsoft Azure </a:t>
            </a:r>
            <a:r>
              <a:rPr lang="fr-FR" err="1">
                <a:latin typeface="Arial"/>
                <a:cs typeface="Arial"/>
              </a:rPr>
              <a:t>is</a:t>
            </a:r>
            <a:r>
              <a:rPr lang="fr-FR" dirty="0">
                <a:latin typeface="Arial"/>
                <a:cs typeface="Arial"/>
              </a:rPr>
              <a:t> a </a:t>
            </a:r>
            <a:r>
              <a:rPr lang="fr-FR" err="1">
                <a:latin typeface="Arial"/>
                <a:cs typeface="Arial"/>
              </a:rPr>
              <a:t>comprehensive</a:t>
            </a:r>
            <a:r>
              <a:rPr lang="fr-FR" dirty="0">
                <a:latin typeface="Arial"/>
                <a:cs typeface="Arial"/>
              </a:rPr>
              <a:t> cloud </a:t>
            </a:r>
            <a:r>
              <a:rPr lang="fr-FR" err="1">
                <a:latin typeface="Arial"/>
                <a:cs typeface="Arial"/>
              </a:rPr>
              <a:t>computing</a:t>
            </a:r>
            <a:r>
              <a:rPr lang="fr-FR" dirty="0">
                <a:latin typeface="Arial"/>
                <a:cs typeface="Arial"/>
              </a:rPr>
              <a:t> platform </a:t>
            </a:r>
            <a:r>
              <a:rPr lang="fr-FR" err="1">
                <a:latin typeface="Arial"/>
                <a:cs typeface="Arial"/>
              </a:rPr>
              <a:t>offering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various</a:t>
            </a:r>
            <a:r>
              <a:rPr lang="fr-FR" dirty="0">
                <a:latin typeface="Arial"/>
                <a:cs typeface="Arial"/>
              </a:rPr>
              <a:t> services. Figure 2 </a:t>
            </a:r>
            <a:r>
              <a:rPr lang="fr-FR" err="1">
                <a:latin typeface="Arial"/>
                <a:cs typeface="Arial"/>
              </a:rPr>
              <a:t>illustrates</a:t>
            </a:r>
            <a:r>
              <a:rPr lang="fr-FR" dirty="0">
                <a:latin typeface="Arial"/>
                <a:cs typeface="Arial"/>
              </a:rPr>
              <a:t> the Azure services </a:t>
            </a:r>
            <a:r>
              <a:rPr lang="fr-FR" err="1">
                <a:latin typeface="Arial"/>
                <a:cs typeface="Arial"/>
              </a:rPr>
              <a:t>landscape</a:t>
            </a:r>
            <a:r>
              <a:rPr lang="fr-FR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                                      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Figure 2:</a:t>
            </a:r>
            <a:r>
              <a:rPr lang="fr-FR" sz="1800" dirty="0">
                <a:latin typeface="Arial"/>
                <a:cs typeface="Arial"/>
              </a:rPr>
              <a:t> Microsoft Azure Services</a:t>
            </a:r>
          </a:p>
        </p:txBody>
      </p:sp>
      <p:pic>
        <p:nvPicPr>
          <p:cNvPr id="4" name="Image 3" descr="Une image contenant Bleu électrique, Rectangle, conception&#10;&#10;Description générée automatiquement">
            <a:extLst>
              <a:ext uri="{FF2B5EF4-FFF2-40B4-BE49-F238E27FC236}">
                <a16:creationId xmlns:a16="http://schemas.microsoft.com/office/drawing/2014/main" id="{F795EBE9-AC6F-1B40-0E4E-6CB5D0134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603" y="3296827"/>
            <a:ext cx="2679268" cy="21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17B0C-BA68-AA89-955E-36EB557B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0A6FB-6380-1846-96B7-91FEEE5D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78050"/>
            <a:ext cx="10018713" cy="5487692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Arial"/>
                <a:cs typeface="Arial"/>
              </a:rPr>
              <a:t>Microsoft Azure </a:t>
            </a:r>
            <a:r>
              <a:rPr lang="fr-FR" dirty="0" err="1">
                <a:latin typeface="Arial"/>
                <a:cs typeface="Arial"/>
              </a:rPr>
              <a:t>provides</a:t>
            </a:r>
            <a:r>
              <a:rPr lang="fr-FR" dirty="0">
                <a:latin typeface="Arial"/>
                <a:cs typeface="Arial"/>
              </a:rPr>
              <a:t> a </a:t>
            </a:r>
            <a:r>
              <a:rPr lang="fr-FR" dirty="0" err="1">
                <a:latin typeface="Arial"/>
                <a:cs typeface="Arial"/>
              </a:rPr>
              <a:t>wide</a:t>
            </a:r>
            <a:r>
              <a:rPr lang="fr-FR" dirty="0">
                <a:latin typeface="Arial"/>
                <a:cs typeface="Arial"/>
              </a:rPr>
              <a:t> range of services, </a:t>
            </a:r>
            <a:r>
              <a:rPr lang="fr-FR" dirty="0" err="1">
                <a:latin typeface="Arial"/>
                <a:cs typeface="Arial"/>
              </a:rPr>
              <a:t>including</a:t>
            </a:r>
            <a:r>
              <a:rPr lang="fr-FR" dirty="0">
                <a:latin typeface="Arial"/>
                <a:cs typeface="Arial"/>
              </a:rPr>
              <a:t>:</a:t>
            </a:r>
            <a:br>
              <a:rPr lang="fr-FR" dirty="0">
                <a:latin typeface="Arial"/>
              </a:rPr>
            </a:br>
            <a:endParaRPr lang="fr-FR">
              <a:latin typeface="Arial"/>
              <a:cs typeface="Arial"/>
            </a:endParaRPr>
          </a:p>
          <a:p>
            <a:pPr marL="0" indent="0">
              <a:buNone/>
            </a:pPr>
            <a:r>
              <a:rPr lang="fr-FR" b="1" dirty="0">
                <a:latin typeface="Arial"/>
                <a:cs typeface="Arial"/>
              </a:rPr>
              <a:t>• Virtual Machines (</a:t>
            </a:r>
            <a:r>
              <a:rPr lang="fr-FR" b="1" err="1">
                <a:latin typeface="Arial"/>
                <a:cs typeface="Arial"/>
              </a:rPr>
              <a:t>VMs</a:t>
            </a:r>
            <a:r>
              <a:rPr lang="fr-FR" b="1" dirty="0">
                <a:latin typeface="Arial"/>
                <a:cs typeface="Arial"/>
              </a:rPr>
              <a:t>):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Allows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users</a:t>
            </a:r>
            <a:r>
              <a:rPr lang="fr-FR" dirty="0">
                <a:latin typeface="Arial"/>
                <a:cs typeface="Arial"/>
              </a:rPr>
              <a:t> to </a:t>
            </a:r>
            <a:r>
              <a:rPr lang="fr-FR" err="1">
                <a:latin typeface="Arial"/>
                <a:cs typeface="Arial"/>
              </a:rPr>
              <a:t>deploy</a:t>
            </a:r>
            <a:r>
              <a:rPr lang="fr-FR" dirty="0">
                <a:latin typeface="Arial"/>
                <a:cs typeface="Arial"/>
              </a:rPr>
              <a:t> and manage </a:t>
            </a:r>
            <a:r>
              <a:rPr lang="fr-FR" err="1">
                <a:latin typeface="Arial"/>
                <a:cs typeface="Arial"/>
              </a:rPr>
              <a:t>virtual</a:t>
            </a:r>
            <a:r>
              <a:rPr lang="fr-FR" dirty="0">
                <a:latin typeface="Arial"/>
                <a:cs typeface="Arial"/>
              </a:rPr>
              <a:t> machines in the cloud.</a:t>
            </a:r>
            <a:br>
              <a:rPr lang="fr-FR" dirty="0">
                <a:latin typeface="Arial"/>
              </a:rPr>
            </a:br>
            <a:r>
              <a:rPr lang="fr-FR" b="1" dirty="0">
                <a:latin typeface="Arial"/>
                <a:cs typeface="Arial"/>
              </a:rPr>
              <a:t>• Azure Blob Storage:</a:t>
            </a:r>
            <a:r>
              <a:rPr lang="fr-FR" dirty="0">
                <a:latin typeface="Arial"/>
                <a:cs typeface="Arial"/>
              </a:rPr>
              <a:t> Scalable </a:t>
            </a:r>
            <a:r>
              <a:rPr lang="fr-FR" err="1">
                <a:latin typeface="Arial"/>
                <a:cs typeface="Arial"/>
              </a:rPr>
              <a:t>object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storage</a:t>
            </a:r>
            <a:r>
              <a:rPr lang="fr-FR" dirty="0">
                <a:latin typeface="Arial"/>
                <a:cs typeface="Arial"/>
              </a:rPr>
              <a:t> for documents, images, and </a:t>
            </a:r>
            <a:r>
              <a:rPr lang="fr-FR" err="1">
                <a:latin typeface="Arial"/>
                <a:cs typeface="Arial"/>
              </a:rPr>
              <a:t>other</a:t>
            </a:r>
            <a:r>
              <a:rPr lang="fr-FR" dirty="0">
                <a:latin typeface="Arial"/>
                <a:cs typeface="Arial"/>
              </a:rPr>
              <a:t> </a:t>
            </a:r>
            <a:r>
              <a:rPr lang="fr-FR" err="1">
                <a:latin typeface="Arial"/>
                <a:cs typeface="Arial"/>
              </a:rPr>
              <a:t>unstructured</a:t>
            </a:r>
            <a:r>
              <a:rPr lang="fr-FR" dirty="0">
                <a:latin typeface="Arial"/>
                <a:cs typeface="Arial"/>
              </a:rPr>
              <a:t> data.</a:t>
            </a:r>
            <a:br>
              <a:rPr lang="fr-FR" dirty="0">
                <a:latin typeface="Arial"/>
              </a:rPr>
            </a:br>
            <a:r>
              <a:rPr lang="fr-FR" b="1" dirty="0">
                <a:latin typeface="Arial"/>
                <a:cs typeface="Arial"/>
              </a:rPr>
              <a:t>• Azure SQL </a:t>
            </a:r>
            <a:r>
              <a:rPr lang="fr-FR" b="1" err="1">
                <a:latin typeface="Arial"/>
                <a:cs typeface="Arial"/>
              </a:rPr>
              <a:t>Database</a:t>
            </a:r>
            <a:r>
              <a:rPr lang="fr-FR" b="1" dirty="0">
                <a:latin typeface="Arial"/>
                <a:cs typeface="Arial"/>
              </a:rPr>
              <a:t>:</a:t>
            </a:r>
            <a:r>
              <a:rPr lang="fr-FR" dirty="0">
                <a:latin typeface="Arial"/>
                <a:cs typeface="Arial"/>
              </a:rPr>
              <a:t> A </a:t>
            </a:r>
            <a:r>
              <a:rPr lang="fr-FR" err="1">
                <a:latin typeface="Arial"/>
                <a:cs typeface="Arial"/>
              </a:rPr>
              <a:t>fully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managed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relational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database</a:t>
            </a:r>
            <a:r>
              <a:rPr lang="fr-FR" dirty="0">
                <a:latin typeface="Arial"/>
                <a:cs typeface="Arial"/>
              </a:rPr>
              <a:t> service.</a:t>
            </a:r>
            <a:br>
              <a:rPr lang="fr-FR" dirty="0">
                <a:latin typeface="Arial"/>
              </a:rPr>
            </a:br>
            <a:r>
              <a:rPr lang="fr-FR" b="1" dirty="0">
                <a:latin typeface="Arial"/>
                <a:cs typeface="Arial"/>
              </a:rPr>
              <a:t>• Azure AI Services: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err="1">
                <a:latin typeface="Arial"/>
                <a:cs typeface="Arial"/>
              </a:rPr>
              <a:t>Provides</a:t>
            </a:r>
            <a:r>
              <a:rPr lang="fr-FR" dirty="0">
                <a:latin typeface="Arial"/>
                <a:cs typeface="Arial"/>
              </a:rPr>
              <a:t> machine </a:t>
            </a:r>
            <a:r>
              <a:rPr lang="fr-FR" err="1">
                <a:latin typeface="Arial"/>
                <a:cs typeface="Arial"/>
              </a:rPr>
              <a:t>learning</a:t>
            </a:r>
            <a:r>
              <a:rPr lang="fr-FR" dirty="0">
                <a:latin typeface="Arial"/>
                <a:cs typeface="Arial"/>
              </a:rPr>
              <a:t> and AI </a:t>
            </a:r>
            <a:r>
              <a:rPr lang="fr-FR" err="1">
                <a:latin typeface="Arial"/>
                <a:cs typeface="Arial"/>
              </a:rPr>
              <a:t>capabilities</a:t>
            </a:r>
            <a:r>
              <a:rPr lang="fr-FR" dirty="0">
                <a:latin typeface="Arial"/>
                <a:cs typeface="Arial"/>
              </a:rPr>
              <a:t> for </a:t>
            </a:r>
            <a:r>
              <a:rPr lang="fr-FR" err="1">
                <a:latin typeface="Arial"/>
                <a:cs typeface="Arial"/>
              </a:rPr>
              <a:t>developers</a:t>
            </a:r>
            <a:r>
              <a:rPr lang="fr-FR" dirty="0">
                <a:latin typeface="Arial"/>
                <a:cs typeface="Arial"/>
              </a:rPr>
              <a:t>.</a:t>
            </a:r>
            <a:endParaRPr lang="fr-FR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94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Parallax</vt:lpstr>
      <vt:lpstr>TIC and Technologies Report</vt:lpstr>
      <vt:lpstr>Contents</vt:lpstr>
      <vt:lpstr>1  Introduction</vt:lpstr>
      <vt:lpstr>2 Google Services</vt:lpstr>
      <vt:lpstr>Table 1: Key Google Services</vt:lpstr>
      <vt:lpstr>3 Microsoft Tools</vt:lpstr>
      <vt:lpstr>3.1 Microsoft 365</vt:lpstr>
      <vt:lpstr>3.2 Azure</vt:lpstr>
      <vt:lpstr>Présentation PowerPoint</vt:lpstr>
      <vt:lpstr>4 Git and GitHub</vt:lpstr>
      <vt:lpstr>4.1 Git</vt:lpstr>
      <vt:lpstr>4.2 GitHub</vt:lpstr>
      <vt:lpstr>Présentation PowerPoint</vt:lpstr>
      <vt:lpstr>5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961</cp:revision>
  <dcterms:created xsi:type="dcterms:W3CDTF">2023-12-29T14:08:27Z</dcterms:created>
  <dcterms:modified xsi:type="dcterms:W3CDTF">2023-12-30T12:13:36Z</dcterms:modified>
</cp:coreProperties>
</file>