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BBC"/>
    <a:srgbClr val="D48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7"/>
    <p:restoredTop sz="97199"/>
  </p:normalViewPr>
  <p:slideViewPr>
    <p:cSldViewPr snapToGrid="0" snapToObjects="1">
      <p:cViewPr>
        <p:scale>
          <a:sx n="115" d="100"/>
          <a:sy n="115" d="100"/>
        </p:scale>
        <p:origin x="190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F58E6-FB48-384C-9812-11FDFCB571AE}" type="datetimeFigureOut">
              <a:rPr lang="de-DE" smtClean="0"/>
              <a:t>07.10.20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1E1E8-AEE6-4744-B7C1-5A33530AB6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43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1E1E8-AEE6-4744-B7C1-5A33530AB63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3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B0274-EDFC-244C-A533-39D01A52D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EC1D21-029F-B849-A90F-5B20AC8B3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7C0AB2-587C-E846-B82B-DF4331A0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AA5-737F-894C-A45C-351CD9C27CCA}" type="datetimeFigureOut">
              <a:rPr lang="de-DE" smtClean="0"/>
              <a:t>07.10.20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16EDA-F9E5-5E44-A1D4-3A9678AD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67AAC8-B892-674E-8D72-421FC829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472-2C7B-9246-8227-C6D214EBA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03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3F315-8C7D-9C41-A4D9-095B5F53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65FDF3-CFCF-6C4F-AB41-11598CF82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066CB5-7315-8F4F-A805-BD6AC293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AA5-737F-894C-A45C-351CD9C27CCA}" type="datetimeFigureOut">
              <a:rPr lang="de-DE" smtClean="0"/>
              <a:t>07.10.20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CFB70-116B-884E-8F27-0EC140D4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EFC0E-E1DD-8740-A796-79A4AD2C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472-2C7B-9246-8227-C6D214EBA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85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73AE93-442E-D44E-93BC-3E5520C83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E33577-6BE4-674B-A6CF-7EAE068C2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889B4-AA4E-5649-98F7-9285C712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AA5-737F-894C-A45C-351CD9C27CCA}" type="datetimeFigureOut">
              <a:rPr lang="de-DE" smtClean="0"/>
              <a:t>07.10.20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7E2134-3E57-8641-A166-0A7DFB35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FE856F-2548-2E48-A945-6674AB1F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472-2C7B-9246-8227-C6D214EBA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02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6EE7A-A20C-5140-8714-F5B7B814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0BA5A-3C72-004D-AB3D-D930F54FC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88E34-6264-6C47-8F18-AF096B3B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AA5-737F-894C-A45C-351CD9C27CCA}" type="datetimeFigureOut">
              <a:rPr lang="de-DE" smtClean="0"/>
              <a:t>07.10.20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320F7-B578-4146-A6C1-2C2C5D4B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57C2CA-981A-C940-94A9-665A35E6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472-2C7B-9246-8227-C6D214EBA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91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B0307-5FFD-714D-A174-801D4204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9468DE-8F5C-FB4E-9AFB-ED29FD50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DFC35-74A0-D145-85A4-B9C7C56D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AA5-737F-894C-A45C-351CD9C27CCA}" type="datetimeFigureOut">
              <a:rPr lang="de-DE" smtClean="0"/>
              <a:t>07.10.20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9CA644-693B-AC44-9AC2-A7FB20C3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ACE67F-2C1F-9949-868D-A544C2A9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472-2C7B-9246-8227-C6D214EBA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60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B8331-4A3A-DE4C-9BF0-CC69E125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06BA76-435E-3442-B316-C6201470C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BC12E-2F24-EE47-98EE-E1AB3E07E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EEE43E-3A0E-BE4F-8D37-752C6794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AA5-737F-894C-A45C-351CD9C27CCA}" type="datetimeFigureOut">
              <a:rPr lang="de-DE" smtClean="0"/>
              <a:t>07.10.20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21DF87-8E2F-294D-92F9-289E81B2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C37562-6EB0-2A4C-BFBE-30BBA17D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472-2C7B-9246-8227-C6D214EBA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37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E6B1D-2B70-694C-BE1E-F7A00C78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25522E-0C2B-624B-8A2C-DFE5496D6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73CC1A-BA69-E845-96D3-097EB9084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F8EE7B-B856-8B45-AD74-1E4BEBADA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C8BC12-739E-524D-9916-642957200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D07BBE-8F0B-0A4B-B79E-0AD9BACE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AA5-737F-894C-A45C-351CD9C27CCA}" type="datetimeFigureOut">
              <a:rPr lang="de-DE" smtClean="0"/>
              <a:t>07.10.20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06E6BE-A278-384D-99E5-4430F483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B81B26-5DDF-F547-8972-B19DE30D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472-2C7B-9246-8227-C6D214EBA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97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73EC8-5C46-CC44-8C38-41C73625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8A0B95-5CC6-E34A-B454-516D725E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AA5-737F-894C-A45C-351CD9C27CCA}" type="datetimeFigureOut">
              <a:rPr lang="de-DE" smtClean="0"/>
              <a:t>07.10.20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C4D859-07B4-E84E-B26B-D4C174F4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0628EB-55BF-9842-8049-493C976E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472-2C7B-9246-8227-C6D214EBA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8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3EBF57-ADFE-AF4E-AC77-B918ADF6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AA5-737F-894C-A45C-351CD9C27CCA}" type="datetimeFigureOut">
              <a:rPr lang="de-DE" smtClean="0"/>
              <a:t>07.10.20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91F0CA-F738-434C-834C-7841DF96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C81993-EC62-4A4C-B899-33772B4D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472-2C7B-9246-8227-C6D214EBA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5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2A4D4-AF5E-8E4E-9837-071E7810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12F345-1BDC-C34E-A092-EDA605C7A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E0BA54-8A23-8541-857D-DA6F2DD8C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E62D9F-490F-B844-A11C-6B9C6326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AA5-737F-894C-A45C-351CD9C27CCA}" type="datetimeFigureOut">
              <a:rPr lang="de-DE" smtClean="0"/>
              <a:t>07.10.20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A4A581-D1ED-2849-AF85-06D44CE8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FEED4C-8530-7341-AF6D-4CB02975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472-2C7B-9246-8227-C6D214EBA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15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346F7-5AAF-FF46-B538-1FBE887E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B691E3-7848-B14E-84FA-EA586F07A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09E35D-306C-0C4C-811F-86D51D7D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8D0E9E-5D28-5C4B-9360-98DA2014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BAA5-737F-894C-A45C-351CD9C27CCA}" type="datetimeFigureOut">
              <a:rPr lang="de-DE" smtClean="0"/>
              <a:t>07.10.20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5E853D-327F-E74D-A17D-AFDA047A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756003-0B44-0743-8D1A-C622CE51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472-2C7B-9246-8227-C6D214EBA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23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82397B-1FBB-CC47-8D6E-55C9A8CF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77EF0A-C2F1-EE42-863E-A1B341159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93A156-86ED-AD4B-95D7-928BD7688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BAA5-737F-894C-A45C-351CD9C27CCA}" type="datetimeFigureOut">
              <a:rPr lang="de-DE" smtClean="0"/>
              <a:t>07.10.20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C3C4C4-84B6-2B41-9130-8521A2CB6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278641-5504-894B-A6F8-13E2C375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E5472-2C7B-9246-8227-C6D214EBA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2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A982481-72A5-6B43-8061-750A887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CE1704-3875-D34B-8A9E-7EE5348E06A9}"/>
              </a:ext>
            </a:extLst>
          </p:cNvPr>
          <p:cNvSpPr/>
          <p:nvPr/>
        </p:nvSpPr>
        <p:spPr>
          <a:xfrm>
            <a:off x="93548" y="6220390"/>
            <a:ext cx="4387177" cy="536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b="1" dirty="0" err="1">
                <a:solidFill>
                  <a:schemeClr val="tx1"/>
                </a:solidFill>
              </a:rPr>
              <a:t>Each</a:t>
            </a:r>
            <a:r>
              <a:rPr lang="de-DE" sz="1100" b="1" dirty="0">
                <a:solidFill>
                  <a:schemeClr val="tx1"/>
                </a:solidFill>
              </a:rPr>
              <a:t> </a:t>
            </a:r>
            <a:r>
              <a:rPr lang="de-DE" sz="1100" b="1" dirty="0" err="1">
                <a:solidFill>
                  <a:schemeClr val="tx1"/>
                </a:solidFill>
              </a:rPr>
              <a:t>colored</a:t>
            </a:r>
            <a:r>
              <a:rPr lang="de-DE" sz="1100" b="1" dirty="0">
                <a:solidFill>
                  <a:schemeClr val="tx1"/>
                </a:solidFill>
              </a:rPr>
              <a:t> box </a:t>
            </a:r>
            <a:r>
              <a:rPr lang="de-DE" sz="1100" b="1" dirty="0" err="1">
                <a:solidFill>
                  <a:schemeClr val="tx1"/>
                </a:solidFill>
              </a:rPr>
              <a:t>is</a:t>
            </a:r>
            <a:r>
              <a:rPr lang="de-DE" sz="1100" b="1" dirty="0">
                <a:solidFill>
                  <a:schemeClr val="tx1"/>
                </a:solidFill>
              </a:rPr>
              <a:t> a </a:t>
            </a:r>
            <a:r>
              <a:rPr lang="de-DE" sz="1100" b="1" dirty="0" err="1">
                <a:solidFill>
                  <a:schemeClr val="tx1"/>
                </a:solidFill>
              </a:rPr>
              <a:t>process</a:t>
            </a:r>
            <a:r>
              <a:rPr lang="de-DE" sz="1100" b="1" dirty="0">
                <a:solidFill>
                  <a:schemeClr val="tx1"/>
                </a:solidFill>
              </a:rPr>
              <a:t>.  </a:t>
            </a:r>
            <a:r>
              <a:rPr lang="de-DE" sz="1100" b="1" dirty="0" err="1">
                <a:solidFill>
                  <a:schemeClr val="tx1"/>
                </a:solidFill>
              </a:rPr>
              <a:t>Each</a:t>
            </a:r>
            <a:r>
              <a:rPr lang="de-DE" sz="1100" b="1" dirty="0">
                <a:solidFill>
                  <a:schemeClr val="tx1"/>
                </a:solidFill>
              </a:rPr>
              <a:t> </a:t>
            </a:r>
            <a:r>
              <a:rPr lang="de-DE" sz="1100" b="1" dirty="0" err="1">
                <a:solidFill>
                  <a:schemeClr val="tx1"/>
                </a:solidFill>
              </a:rPr>
              <a:t>grey</a:t>
            </a:r>
            <a:r>
              <a:rPr lang="de-DE" sz="1100" b="1" dirty="0">
                <a:solidFill>
                  <a:schemeClr val="tx1"/>
                </a:solidFill>
              </a:rPr>
              <a:t> box </a:t>
            </a:r>
            <a:r>
              <a:rPr lang="de-DE" sz="1100" b="1" dirty="0" err="1">
                <a:solidFill>
                  <a:schemeClr val="tx1"/>
                </a:solidFill>
              </a:rPr>
              <a:t>is</a:t>
            </a:r>
            <a:r>
              <a:rPr lang="de-DE" sz="1100" b="1" dirty="0">
                <a:solidFill>
                  <a:schemeClr val="tx1"/>
                </a:solidFill>
              </a:rPr>
              <a:t> a </a:t>
            </a:r>
            <a:r>
              <a:rPr lang="de-DE" sz="1100" b="1" dirty="0" err="1">
                <a:solidFill>
                  <a:schemeClr val="tx1"/>
                </a:solidFill>
              </a:rPr>
              <a:t>machine</a:t>
            </a:r>
            <a:r>
              <a:rPr lang="de-DE" sz="1100" b="1" dirty="0">
                <a:solidFill>
                  <a:schemeClr val="tx1"/>
                </a:solidFill>
              </a:rPr>
              <a:t>. </a:t>
            </a:r>
          </a:p>
          <a:p>
            <a:r>
              <a:rPr lang="de-DE" sz="1100" dirty="0">
                <a:solidFill>
                  <a:schemeClr val="tx1"/>
                </a:solidFill>
              </a:rPr>
              <a:t>This </a:t>
            </a:r>
            <a:r>
              <a:rPr lang="de-DE" sz="1100" dirty="0" err="1">
                <a:solidFill>
                  <a:schemeClr val="tx1"/>
                </a:solidFill>
              </a:rPr>
              <a:t>is</a:t>
            </a:r>
            <a:r>
              <a:rPr lang="de-DE" sz="1100" dirty="0">
                <a:solidFill>
                  <a:schemeClr val="tx1"/>
                </a:solidFill>
              </a:rPr>
              <a:t>, of </a:t>
            </a:r>
            <a:r>
              <a:rPr lang="de-DE" sz="1100" dirty="0" err="1">
                <a:solidFill>
                  <a:schemeClr val="tx1"/>
                </a:solidFill>
              </a:rPr>
              <a:t>course</a:t>
            </a:r>
            <a:r>
              <a:rPr lang="de-DE" sz="1100" dirty="0">
                <a:solidFill>
                  <a:schemeClr val="tx1"/>
                </a:solidFill>
              </a:rPr>
              <a:t>, illustrative of a </a:t>
            </a:r>
            <a:r>
              <a:rPr lang="de-DE" sz="1100" dirty="0" err="1">
                <a:solidFill>
                  <a:schemeClr val="tx1"/>
                </a:solidFill>
              </a:rPr>
              <a:t>typical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setup</a:t>
            </a:r>
            <a:r>
              <a:rPr lang="de-DE" sz="1100" dirty="0">
                <a:solidFill>
                  <a:schemeClr val="tx1"/>
                </a:solidFill>
              </a:rPr>
              <a:t>. </a:t>
            </a:r>
          </a:p>
          <a:p>
            <a:r>
              <a:rPr lang="de-DE" sz="1100" dirty="0">
                <a:solidFill>
                  <a:schemeClr val="tx1"/>
                </a:solidFill>
              </a:rPr>
              <a:t>All </a:t>
            </a:r>
            <a:r>
              <a:rPr lang="de-DE" sz="1100" dirty="0" err="1">
                <a:solidFill>
                  <a:schemeClr val="tx1"/>
                </a:solidFill>
              </a:rPr>
              <a:t>the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shown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processes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could</a:t>
            </a:r>
            <a:r>
              <a:rPr lang="de-DE" sz="1100" dirty="0">
                <a:solidFill>
                  <a:schemeClr val="tx1"/>
                </a:solidFill>
              </a:rPr>
              <a:t> also </a:t>
            </a:r>
            <a:r>
              <a:rPr lang="de-DE" sz="1100" dirty="0" err="1">
                <a:solidFill>
                  <a:schemeClr val="tx1"/>
                </a:solidFill>
              </a:rPr>
              <a:t>run</a:t>
            </a:r>
            <a:r>
              <a:rPr lang="de-DE" sz="1100" dirty="0">
                <a:solidFill>
                  <a:schemeClr val="tx1"/>
                </a:solidFill>
              </a:rPr>
              <a:t> on </a:t>
            </a:r>
            <a:r>
              <a:rPr lang="de-DE" sz="1100" dirty="0" err="1">
                <a:solidFill>
                  <a:schemeClr val="tx1"/>
                </a:solidFill>
              </a:rPr>
              <a:t>the</a:t>
            </a:r>
            <a:r>
              <a:rPr lang="de-DE" sz="1100" dirty="0">
                <a:solidFill>
                  <a:schemeClr val="tx1"/>
                </a:solidFill>
              </a:rPr>
              <a:t> same </a:t>
            </a:r>
            <a:r>
              <a:rPr lang="de-DE" sz="1100" dirty="0" err="1">
                <a:solidFill>
                  <a:schemeClr val="tx1"/>
                </a:solidFill>
              </a:rPr>
              <a:t>single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machine</a:t>
            </a:r>
            <a:r>
              <a:rPr lang="de-DE" sz="1100" dirty="0">
                <a:solidFill>
                  <a:schemeClr val="tx1"/>
                </a:solidFill>
              </a:rPr>
              <a:t>. </a:t>
            </a:r>
          </a:p>
        </p:txBody>
      </p: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E60B2AC4-F462-C54D-B891-E017A511F1F6}"/>
              </a:ext>
            </a:extLst>
          </p:cNvPr>
          <p:cNvGrpSpPr/>
          <p:nvPr/>
        </p:nvGrpSpPr>
        <p:grpSpPr>
          <a:xfrm>
            <a:off x="5515382" y="6319706"/>
            <a:ext cx="6586995" cy="410170"/>
            <a:chOff x="4140233" y="5756299"/>
            <a:chExt cx="8234104" cy="42795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8B4FDD0-E321-C042-A705-D68F85906E98}"/>
                </a:ext>
              </a:extLst>
            </p:cNvPr>
            <p:cNvSpPr/>
            <p:nvPr/>
          </p:nvSpPr>
          <p:spPr>
            <a:xfrm>
              <a:off x="6944741" y="5756300"/>
              <a:ext cx="2613992" cy="4279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 err="1"/>
                <a:t>Application</a:t>
              </a:r>
              <a:r>
                <a:rPr lang="de-DE" sz="1100" b="1" dirty="0"/>
                <a:t> 1 (Client Mode)</a:t>
              </a:r>
              <a:br>
                <a:rPr lang="de-DE" sz="1100" dirty="0"/>
              </a:br>
              <a:r>
                <a:rPr lang="de-DE" sz="1100" dirty="0"/>
                <a:t>Interactive Analytics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E452698-2BAD-AB41-9581-6CA2B56DEF20}"/>
                </a:ext>
              </a:extLst>
            </p:cNvPr>
            <p:cNvSpPr/>
            <p:nvPr/>
          </p:nvSpPr>
          <p:spPr>
            <a:xfrm>
              <a:off x="9760345" y="5756299"/>
              <a:ext cx="2613992" cy="427953"/>
            </a:xfrm>
            <a:prstGeom prst="rect">
              <a:avLst/>
            </a:prstGeom>
            <a:solidFill>
              <a:srgbClr val="99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 err="1"/>
                <a:t>Application</a:t>
              </a:r>
              <a:r>
                <a:rPr lang="de-DE" sz="1100" b="1" dirty="0"/>
                <a:t> 2 (Cluster Mode)</a:t>
              </a:r>
              <a:br>
                <a:rPr lang="de-DE" sz="1100" dirty="0"/>
              </a:br>
              <a:r>
                <a:rPr lang="de-DE" sz="1100" dirty="0" err="1"/>
                <a:t>Automatic</a:t>
              </a:r>
              <a:r>
                <a:rPr lang="de-DE" sz="1100" dirty="0"/>
                <a:t> Transformation Job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5EA33922-773E-7C45-B74A-F7B85E9D45A6}"/>
                </a:ext>
              </a:extLst>
            </p:cNvPr>
            <p:cNvSpPr/>
            <p:nvPr/>
          </p:nvSpPr>
          <p:spPr>
            <a:xfrm>
              <a:off x="4140233" y="5756299"/>
              <a:ext cx="2613991" cy="427953"/>
            </a:xfrm>
            <a:prstGeom prst="rect">
              <a:avLst/>
            </a:prstGeom>
            <a:solidFill>
              <a:srgbClr val="D48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Cluster Management</a:t>
              </a:r>
            </a:p>
          </p:txBody>
        </p:sp>
      </p:grpSp>
      <p:grpSp>
        <p:nvGrpSpPr>
          <p:cNvPr id="181" name="Gruppieren 180">
            <a:extLst>
              <a:ext uri="{FF2B5EF4-FFF2-40B4-BE49-F238E27FC236}">
                <a16:creationId xmlns:a16="http://schemas.microsoft.com/office/drawing/2014/main" id="{88315B8E-1FB0-9146-BC01-2A2E97A9EE5F}"/>
              </a:ext>
            </a:extLst>
          </p:cNvPr>
          <p:cNvGrpSpPr/>
          <p:nvPr/>
        </p:nvGrpSpPr>
        <p:grpSpPr>
          <a:xfrm>
            <a:off x="4180775" y="101528"/>
            <a:ext cx="3830838" cy="6064280"/>
            <a:chOff x="4337100" y="23150"/>
            <a:chExt cx="3830838" cy="6064280"/>
          </a:xfrm>
        </p:grpSpPr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B1A8F204-693E-6447-A127-7772E5D2CDD5}"/>
                </a:ext>
              </a:extLst>
            </p:cNvPr>
            <p:cNvSpPr/>
            <p:nvPr/>
          </p:nvSpPr>
          <p:spPr>
            <a:xfrm>
              <a:off x="4772777" y="550007"/>
              <a:ext cx="1461172" cy="21807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Cluster </a:t>
              </a:r>
              <a:r>
                <a:rPr lang="de-DE" sz="1200" dirty="0" err="1">
                  <a:solidFill>
                    <a:schemeClr val="tx1"/>
                  </a:solidFill>
                </a:rPr>
                <a:t>Node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D7916397-94FF-5946-A2A7-ABF90AE7B6CE}"/>
                </a:ext>
              </a:extLst>
            </p:cNvPr>
            <p:cNvSpPr/>
            <p:nvPr/>
          </p:nvSpPr>
          <p:spPr>
            <a:xfrm>
              <a:off x="4854107" y="669914"/>
              <a:ext cx="1295769" cy="623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Single-Container </a:t>
              </a:r>
              <a:r>
                <a:rPr lang="de-DE" sz="1000" dirty="0" err="1">
                  <a:solidFill>
                    <a:schemeClr val="tx1"/>
                  </a:solidFill>
                </a:rPr>
                <a:t>Pod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C1B41C54-6643-4545-A684-E6981AD6162E}"/>
                </a:ext>
              </a:extLst>
            </p:cNvPr>
            <p:cNvSpPr/>
            <p:nvPr/>
          </p:nvSpPr>
          <p:spPr>
            <a:xfrm>
              <a:off x="4454599" y="424702"/>
              <a:ext cx="3595841" cy="56627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7B364396-9DDF-E044-8FB7-D7B86284C696}"/>
                </a:ext>
              </a:extLst>
            </p:cNvPr>
            <p:cNvSpPr/>
            <p:nvPr/>
          </p:nvSpPr>
          <p:spPr>
            <a:xfrm>
              <a:off x="4337100" y="23150"/>
              <a:ext cx="3830838" cy="4000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200" b="1" dirty="0">
                  <a:solidFill>
                    <a:schemeClr val="tx1"/>
                  </a:solidFill>
                </a:rPr>
                <a:t>Spark on K8s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C35AA51-CA1E-F742-B4EB-269DC7A8F6D9}"/>
                </a:ext>
              </a:extLst>
            </p:cNvPr>
            <p:cNvSpPr/>
            <p:nvPr/>
          </p:nvSpPr>
          <p:spPr>
            <a:xfrm>
              <a:off x="4932791" y="904887"/>
              <a:ext cx="1160303" cy="287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Executor</a:t>
              </a:r>
              <a:r>
                <a:rPr lang="de-DE" sz="1100" dirty="0"/>
                <a:t>  1</a:t>
              </a: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DBA8EAAC-357D-3549-81CC-425354DB3E49}"/>
                </a:ext>
              </a:extLst>
            </p:cNvPr>
            <p:cNvSpPr/>
            <p:nvPr/>
          </p:nvSpPr>
          <p:spPr>
            <a:xfrm>
              <a:off x="4854107" y="1402782"/>
              <a:ext cx="1295769" cy="623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Single-Container </a:t>
              </a:r>
              <a:r>
                <a:rPr lang="de-DE" sz="1000" dirty="0" err="1">
                  <a:solidFill>
                    <a:schemeClr val="tx1"/>
                  </a:solidFill>
                </a:rPr>
                <a:t>Pod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B9CEAFFF-804C-5848-9BE0-CAF9D5780895}"/>
                </a:ext>
              </a:extLst>
            </p:cNvPr>
            <p:cNvSpPr/>
            <p:nvPr/>
          </p:nvSpPr>
          <p:spPr>
            <a:xfrm>
              <a:off x="4932791" y="1637755"/>
              <a:ext cx="1160303" cy="287421"/>
            </a:xfrm>
            <a:prstGeom prst="rect">
              <a:avLst/>
            </a:prstGeom>
            <a:solidFill>
              <a:srgbClr val="99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Executor</a:t>
              </a:r>
              <a:r>
                <a:rPr lang="de-DE" sz="1100" dirty="0"/>
                <a:t>  3</a:t>
              </a: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FDA3B4F6-EBB3-954F-9DBA-D05449392CBF}"/>
                </a:ext>
              </a:extLst>
            </p:cNvPr>
            <p:cNvSpPr/>
            <p:nvPr/>
          </p:nvSpPr>
          <p:spPr>
            <a:xfrm>
              <a:off x="4932791" y="2136611"/>
              <a:ext cx="1160303" cy="287421"/>
            </a:xfrm>
            <a:prstGeom prst="rect">
              <a:avLst/>
            </a:prstGeom>
            <a:solidFill>
              <a:srgbClr val="D48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 err="1"/>
                <a:t>kubelet</a:t>
              </a:r>
              <a:endParaRPr lang="de-DE" sz="1100" b="1" dirty="0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0659D7CC-DD5E-504F-A359-641931C44FDD}"/>
                </a:ext>
              </a:extLst>
            </p:cNvPr>
            <p:cNvSpPr/>
            <p:nvPr/>
          </p:nvSpPr>
          <p:spPr>
            <a:xfrm>
              <a:off x="6375315" y="547390"/>
              <a:ext cx="1461172" cy="21807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Cluster </a:t>
              </a:r>
              <a:r>
                <a:rPr lang="de-DE" sz="1200" dirty="0" err="1">
                  <a:solidFill>
                    <a:schemeClr val="tx1"/>
                  </a:solidFill>
                </a:rPr>
                <a:t>Node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E38DF04F-EC70-AD4A-8E46-BD420D249BD5}"/>
                </a:ext>
              </a:extLst>
            </p:cNvPr>
            <p:cNvSpPr/>
            <p:nvPr/>
          </p:nvSpPr>
          <p:spPr>
            <a:xfrm>
              <a:off x="6456645" y="667297"/>
              <a:ext cx="1295769" cy="623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Single-Container </a:t>
              </a:r>
              <a:r>
                <a:rPr lang="de-DE" sz="1000" dirty="0" err="1">
                  <a:solidFill>
                    <a:schemeClr val="tx1"/>
                  </a:solidFill>
                </a:rPr>
                <a:t>Pod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620CC21-90B2-204C-AE03-01754CE89FF5}"/>
                </a:ext>
              </a:extLst>
            </p:cNvPr>
            <p:cNvSpPr/>
            <p:nvPr/>
          </p:nvSpPr>
          <p:spPr>
            <a:xfrm>
              <a:off x="6535329" y="902270"/>
              <a:ext cx="1160303" cy="287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Executor</a:t>
              </a:r>
              <a:r>
                <a:rPr lang="de-DE" sz="1100" dirty="0"/>
                <a:t>  2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A2406A8B-C167-3743-B1A1-0D95B17FE31C}"/>
                </a:ext>
              </a:extLst>
            </p:cNvPr>
            <p:cNvSpPr/>
            <p:nvPr/>
          </p:nvSpPr>
          <p:spPr>
            <a:xfrm>
              <a:off x="6456645" y="1400165"/>
              <a:ext cx="1295769" cy="623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Single-Container </a:t>
              </a:r>
              <a:r>
                <a:rPr lang="de-DE" sz="1000" dirty="0" err="1">
                  <a:solidFill>
                    <a:schemeClr val="tx1"/>
                  </a:solidFill>
                </a:rPr>
                <a:t>Pod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A3D07AE-A3D9-F941-ACF1-CD4D8532B64C}"/>
                </a:ext>
              </a:extLst>
            </p:cNvPr>
            <p:cNvSpPr/>
            <p:nvPr/>
          </p:nvSpPr>
          <p:spPr>
            <a:xfrm>
              <a:off x="6535329" y="1635138"/>
              <a:ext cx="1160303" cy="287421"/>
            </a:xfrm>
            <a:prstGeom prst="rect">
              <a:avLst/>
            </a:prstGeom>
            <a:solidFill>
              <a:srgbClr val="99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Driver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6E549755-B4F3-EF44-89F1-5B863F9CF7DA}"/>
                </a:ext>
              </a:extLst>
            </p:cNvPr>
            <p:cNvSpPr/>
            <p:nvPr/>
          </p:nvSpPr>
          <p:spPr>
            <a:xfrm>
              <a:off x="6535329" y="2133993"/>
              <a:ext cx="1160303" cy="287421"/>
            </a:xfrm>
            <a:prstGeom prst="rect">
              <a:avLst/>
            </a:prstGeom>
            <a:solidFill>
              <a:srgbClr val="D48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 err="1"/>
                <a:t>kubelet</a:t>
              </a:r>
              <a:endParaRPr lang="de-DE" sz="1100" b="1" dirty="0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91DE3320-FE88-1F42-90A6-0A6A4DAC50EC}"/>
                </a:ext>
              </a:extLst>
            </p:cNvPr>
            <p:cNvSpPr/>
            <p:nvPr/>
          </p:nvSpPr>
          <p:spPr>
            <a:xfrm>
              <a:off x="4772777" y="2840833"/>
              <a:ext cx="1461172" cy="21807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Cluster </a:t>
              </a:r>
              <a:r>
                <a:rPr lang="de-DE" sz="1200" dirty="0" err="1">
                  <a:solidFill>
                    <a:schemeClr val="tx1"/>
                  </a:solidFill>
                </a:rPr>
                <a:t>Node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4AD13F68-46C7-FC48-BCB5-ABA98599E5C8}"/>
                </a:ext>
              </a:extLst>
            </p:cNvPr>
            <p:cNvSpPr/>
            <p:nvPr/>
          </p:nvSpPr>
          <p:spPr>
            <a:xfrm>
              <a:off x="4854107" y="2960740"/>
              <a:ext cx="1295769" cy="623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Single-Container </a:t>
              </a:r>
              <a:r>
                <a:rPr lang="de-DE" sz="1000" dirty="0" err="1">
                  <a:solidFill>
                    <a:schemeClr val="tx1"/>
                  </a:solidFill>
                </a:rPr>
                <a:t>Pod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D27E6211-1D48-3E45-BA39-C20FACF0A215}"/>
                </a:ext>
              </a:extLst>
            </p:cNvPr>
            <p:cNvSpPr/>
            <p:nvPr/>
          </p:nvSpPr>
          <p:spPr>
            <a:xfrm>
              <a:off x="4932791" y="3195713"/>
              <a:ext cx="1160303" cy="287421"/>
            </a:xfrm>
            <a:prstGeom prst="rect">
              <a:avLst/>
            </a:prstGeom>
            <a:solidFill>
              <a:srgbClr val="99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Executor</a:t>
              </a:r>
              <a:r>
                <a:rPr lang="de-DE" sz="1100" dirty="0"/>
                <a:t>  1</a:t>
              </a:r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42163F89-C258-3844-9845-BA81FB2A38B4}"/>
                </a:ext>
              </a:extLst>
            </p:cNvPr>
            <p:cNvSpPr/>
            <p:nvPr/>
          </p:nvSpPr>
          <p:spPr>
            <a:xfrm>
              <a:off x="4854107" y="3693608"/>
              <a:ext cx="1295769" cy="6239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Single-Container </a:t>
              </a:r>
              <a:r>
                <a:rPr lang="de-DE" sz="1000" dirty="0" err="1">
                  <a:solidFill>
                    <a:schemeClr val="tx1"/>
                  </a:solidFill>
                </a:rPr>
                <a:t>Pod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AD08163C-AC1C-CF49-893F-0D85C2609C48}"/>
                </a:ext>
              </a:extLst>
            </p:cNvPr>
            <p:cNvSpPr/>
            <p:nvPr/>
          </p:nvSpPr>
          <p:spPr>
            <a:xfrm>
              <a:off x="4932791" y="3928581"/>
              <a:ext cx="1160303" cy="287421"/>
            </a:xfrm>
            <a:prstGeom prst="rect">
              <a:avLst/>
            </a:prstGeom>
            <a:solidFill>
              <a:srgbClr val="99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Executor</a:t>
              </a:r>
              <a:r>
                <a:rPr lang="de-DE" sz="1100" dirty="0"/>
                <a:t>  2</a:t>
              </a:r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0B4E871F-A678-B348-8B02-17B73171B6E6}"/>
                </a:ext>
              </a:extLst>
            </p:cNvPr>
            <p:cNvSpPr/>
            <p:nvPr/>
          </p:nvSpPr>
          <p:spPr>
            <a:xfrm>
              <a:off x="4932791" y="4427436"/>
              <a:ext cx="1160303" cy="287421"/>
            </a:xfrm>
            <a:prstGeom prst="rect">
              <a:avLst/>
            </a:prstGeom>
            <a:solidFill>
              <a:srgbClr val="D48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 err="1"/>
                <a:t>kubelet</a:t>
              </a:r>
              <a:endParaRPr lang="de-DE" sz="1100" b="1" dirty="0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0F82F566-7EF1-144E-8DDB-8C7C96AD1D0F}"/>
                </a:ext>
              </a:extLst>
            </p:cNvPr>
            <p:cNvSpPr/>
            <p:nvPr/>
          </p:nvSpPr>
          <p:spPr>
            <a:xfrm>
              <a:off x="6375315" y="2838215"/>
              <a:ext cx="1461172" cy="21807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Cluster </a:t>
              </a:r>
              <a:r>
                <a:rPr lang="de-DE" sz="1200" dirty="0" err="1">
                  <a:solidFill>
                    <a:schemeClr val="tx1"/>
                  </a:solidFill>
                </a:rPr>
                <a:t>Node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20C6E71-AD7C-9A41-AEEE-2F2288E7351E}"/>
                </a:ext>
              </a:extLst>
            </p:cNvPr>
            <p:cNvSpPr/>
            <p:nvPr/>
          </p:nvSpPr>
          <p:spPr>
            <a:xfrm>
              <a:off x="5243898" y="5239610"/>
              <a:ext cx="2013172" cy="723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Developer </a:t>
              </a:r>
              <a:r>
                <a:rPr lang="de-DE" sz="1200" dirty="0" err="1">
                  <a:solidFill>
                    <a:schemeClr val="tx1"/>
                  </a:solidFill>
                </a:rPr>
                <a:t>Machine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D4BB4974-4199-7742-9B08-5457D34B23F8}"/>
                </a:ext>
              </a:extLst>
            </p:cNvPr>
            <p:cNvSpPr/>
            <p:nvPr/>
          </p:nvSpPr>
          <p:spPr>
            <a:xfrm>
              <a:off x="5670331" y="5362432"/>
              <a:ext cx="1160303" cy="287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Driver</a:t>
              </a: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3B651935-87D5-2F4E-99F3-5DF47C74E213}"/>
                </a:ext>
              </a:extLst>
            </p:cNvPr>
            <p:cNvSpPr/>
            <p:nvPr/>
          </p:nvSpPr>
          <p:spPr>
            <a:xfrm>
              <a:off x="6519526" y="3691068"/>
              <a:ext cx="1160303" cy="450867"/>
            </a:xfrm>
            <a:prstGeom prst="rect">
              <a:avLst/>
            </a:prstGeom>
            <a:solidFill>
              <a:srgbClr val="D48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dirty="0"/>
                <a:t>K8s API Server</a:t>
              </a:r>
            </a:p>
            <a:p>
              <a:pPr algn="ctr"/>
              <a:r>
                <a:rPr lang="de-DE" sz="900" dirty="0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--master k8s://</a:t>
              </a:r>
              <a:endParaRPr lang="de-DE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3" name="Gruppieren 182">
            <a:extLst>
              <a:ext uri="{FF2B5EF4-FFF2-40B4-BE49-F238E27FC236}">
                <a16:creationId xmlns:a16="http://schemas.microsoft.com/office/drawing/2014/main" id="{5F2A6EE4-38A1-7D44-A43D-F60615EFFD59}"/>
              </a:ext>
            </a:extLst>
          </p:cNvPr>
          <p:cNvGrpSpPr/>
          <p:nvPr/>
        </p:nvGrpSpPr>
        <p:grpSpPr>
          <a:xfrm>
            <a:off x="93548" y="101528"/>
            <a:ext cx="3595843" cy="6064280"/>
            <a:chOff x="67422" y="23150"/>
            <a:chExt cx="3595843" cy="606428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080EF6C-492D-E34C-A873-344B400CF0C3}"/>
                </a:ext>
              </a:extLst>
            </p:cNvPr>
            <p:cNvSpPr/>
            <p:nvPr/>
          </p:nvSpPr>
          <p:spPr>
            <a:xfrm>
              <a:off x="67424" y="23150"/>
              <a:ext cx="3595841" cy="4000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>
                  <a:solidFill>
                    <a:schemeClr val="tx1"/>
                  </a:solidFill>
                </a:rPr>
                <a:t>Spark </a:t>
              </a:r>
              <a:r>
                <a:rPr lang="de-DE" sz="1200" b="1" dirty="0" err="1">
                  <a:solidFill>
                    <a:schemeClr val="tx1"/>
                  </a:solidFill>
                </a:rPr>
                <a:t>Standalone</a:t>
              </a:r>
              <a:r>
                <a:rPr lang="de-DE" sz="1200" b="1" dirty="0">
                  <a:solidFill>
                    <a:schemeClr val="tx1"/>
                  </a:solidFill>
                </a:rPr>
                <a:t> Cluster Management on EC2</a:t>
              </a: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E11BE217-F4F5-9244-84E1-0BDCBF393EC5}"/>
                </a:ext>
              </a:extLst>
            </p:cNvPr>
            <p:cNvSpPr/>
            <p:nvPr/>
          </p:nvSpPr>
          <p:spPr>
            <a:xfrm>
              <a:off x="385600" y="550007"/>
              <a:ext cx="1461172" cy="21807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Cluster </a:t>
              </a:r>
              <a:r>
                <a:rPr lang="de-DE" sz="1200" dirty="0" err="1">
                  <a:solidFill>
                    <a:schemeClr val="tx1"/>
                  </a:solidFill>
                </a:rPr>
                <a:t>Node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ACB67FB1-F398-F240-B62A-71CB4142A1FB}"/>
                </a:ext>
              </a:extLst>
            </p:cNvPr>
            <p:cNvSpPr/>
            <p:nvPr/>
          </p:nvSpPr>
          <p:spPr>
            <a:xfrm>
              <a:off x="67422" y="424702"/>
              <a:ext cx="3595841" cy="56627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07275CC8-DDEC-3D4A-BFA4-6CA07E4E47AB}"/>
                </a:ext>
              </a:extLst>
            </p:cNvPr>
            <p:cNvSpPr/>
            <p:nvPr/>
          </p:nvSpPr>
          <p:spPr>
            <a:xfrm>
              <a:off x="1988138" y="547390"/>
              <a:ext cx="1461172" cy="21807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Cluster </a:t>
              </a:r>
              <a:r>
                <a:rPr lang="de-DE" sz="1200" dirty="0" err="1">
                  <a:solidFill>
                    <a:schemeClr val="tx1"/>
                  </a:solidFill>
                </a:rPr>
                <a:t>Node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539008F5-6BFF-7246-A8B1-9779F432541F}"/>
                </a:ext>
              </a:extLst>
            </p:cNvPr>
            <p:cNvSpPr/>
            <p:nvPr/>
          </p:nvSpPr>
          <p:spPr>
            <a:xfrm>
              <a:off x="385600" y="2840833"/>
              <a:ext cx="1461172" cy="21807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Cluster </a:t>
              </a:r>
              <a:r>
                <a:rPr lang="de-DE" sz="1200" dirty="0" err="1">
                  <a:solidFill>
                    <a:schemeClr val="tx1"/>
                  </a:solidFill>
                </a:rPr>
                <a:t>Node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BBFAA183-C94E-6848-91A5-737306037929}"/>
                </a:ext>
              </a:extLst>
            </p:cNvPr>
            <p:cNvSpPr/>
            <p:nvPr/>
          </p:nvSpPr>
          <p:spPr>
            <a:xfrm>
              <a:off x="536033" y="3422072"/>
              <a:ext cx="1160303" cy="287421"/>
            </a:xfrm>
            <a:prstGeom prst="rect">
              <a:avLst/>
            </a:prstGeom>
            <a:solidFill>
              <a:srgbClr val="99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Executor</a:t>
              </a:r>
              <a:r>
                <a:rPr lang="de-DE" sz="1100" dirty="0"/>
                <a:t>  1</a:t>
              </a:r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A96708AF-F6A1-2049-8013-F6775765D672}"/>
                </a:ext>
              </a:extLst>
            </p:cNvPr>
            <p:cNvSpPr/>
            <p:nvPr/>
          </p:nvSpPr>
          <p:spPr>
            <a:xfrm>
              <a:off x="536033" y="3773951"/>
              <a:ext cx="1160303" cy="287421"/>
            </a:xfrm>
            <a:prstGeom prst="rect">
              <a:avLst/>
            </a:prstGeom>
            <a:solidFill>
              <a:srgbClr val="99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Executor</a:t>
              </a:r>
              <a:r>
                <a:rPr lang="de-DE" sz="1100" dirty="0"/>
                <a:t>  2</a:t>
              </a: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6563CCC7-3233-8B4A-9D0A-DCA8FEDE677E}"/>
                </a:ext>
              </a:extLst>
            </p:cNvPr>
            <p:cNvSpPr/>
            <p:nvPr/>
          </p:nvSpPr>
          <p:spPr>
            <a:xfrm>
              <a:off x="536033" y="4125832"/>
              <a:ext cx="1160303" cy="287421"/>
            </a:xfrm>
            <a:prstGeom prst="rect">
              <a:avLst/>
            </a:prstGeom>
            <a:solidFill>
              <a:srgbClr val="D48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 err="1"/>
                <a:t>Daemon</a:t>
              </a:r>
              <a:endParaRPr lang="de-DE" sz="1100" b="1" dirty="0"/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FA4184B8-1523-5943-B965-82E6C2F8B8A1}"/>
                </a:ext>
              </a:extLst>
            </p:cNvPr>
            <p:cNvSpPr/>
            <p:nvPr/>
          </p:nvSpPr>
          <p:spPr>
            <a:xfrm>
              <a:off x="1988138" y="2838215"/>
              <a:ext cx="1461172" cy="21807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Cluster </a:t>
              </a:r>
              <a:r>
                <a:rPr lang="de-DE" sz="1200" dirty="0" err="1">
                  <a:solidFill>
                    <a:schemeClr val="tx1"/>
                  </a:solidFill>
                </a:rPr>
                <a:t>Node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C5FE6F79-5E7A-D241-841F-CC1D173DCD80}"/>
                </a:ext>
              </a:extLst>
            </p:cNvPr>
            <p:cNvSpPr/>
            <p:nvPr/>
          </p:nvSpPr>
          <p:spPr>
            <a:xfrm>
              <a:off x="856721" y="5239610"/>
              <a:ext cx="2013172" cy="723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Developer </a:t>
              </a:r>
              <a:r>
                <a:rPr lang="de-DE" sz="1200" dirty="0" err="1">
                  <a:solidFill>
                    <a:schemeClr val="tx1"/>
                  </a:solidFill>
                </a:rPr>
                <a:t>Machine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8607CB76-6EC6-5041-8239-D8F357C0BE07}"/>
                </a:ext>
              </a:extLst>
            </p:cNvPr>
            <p:cNvSpPr/>
            <p:nvPr/>
          </p:nvSpPr>
          <p:spPr>
            <a:xfrm>
              <a:off x="1283154" y="5362432"/>
              <a:ext cx="1160303" cy="287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Driver</a:t>
              </a: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2F135F8E-E182-D34F-A44D-783BF243FC3B}"/>
                </a:ext>
              </a:extLst>
            </p:cNvPr>
            <p:cNvSpPr/>
            <p:nvPr/>
          </p:nvSpPr>
          <p:spPr>
            <a:xfrm>
              <a:off x="2150957" y="3691068"/>
              <a:ext cx="1160303" cy="450867"/>
            </a:xfrm>
            <a:prstGeom prst="rect">
              <a:avLst/>
            </a:prstGeom>
            <a:solidFill>
              <a:srgbClr val="D48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dirty="0"/>
                <a:t>Spark Master</a:t>
              </a:r>
            </a:p>
            <a:p>
              <a:pPr algn="ctr"/>
              <a:r>
                <a:rPr lang="de-DE" sz="900" dirty="0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--master </a:t>
              </a:r>
              <a:r>
                <a:rPr lang="de-DE" sz="900" dirty="0" err="1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spark</a:t>
              </a:r>
              <a:r>
                <a:rPr lang="de-DE" sz="900" dirty="0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://</a:t>
              </a:r>
              <a:endParaRPr lang="de-DE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B3AEC2B3-8D54-6847-AD7A-718B07E4D220}"/>
                </a:ext>
              </a:extLst>
            </p:cNvPr>
            <p:cNvSpPr/>
            <p:nvPr/>
          </p:nvSpPr>
          <p:spPr>
            <a:xfrm>
              <a:off x="536034" y="1155366"/>
              <a:ext cx="1160303" cy="287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Executor</a:t>
              </a:r>
              <a:r>
                <a:rPr lang="de-DE" sz="1100" dirty="0"/>
                <a:t>  1</a:t>
              </a:r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341D6932-7ACE-E443-95E2-E1F675C12E1E}"/>
                </a:ext>
              </a:extLst>
            </p:cNvPr>
            <p:cNvSpPr/>
            <p:nvPr/>
          </p:nvSpPr>
          <p:spPr>
            <a:xfrm>
              <a:off x="536034" y="1507245"/>
              <a:ext cx="1160303" cy="287421"/>
            </a:xfrm>
            <a:prstGeom prst="rect">
              <a:avLst/>
            </a:prstGeom>
            <a:solidFill>
              <a:srgbClr val="99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Executor</a:t>
              </a:r>
              <a:r>
                <a:rPr lang="de-DE" sz="1100" dirty="0"/>
                <a:t>  3</a:t>
              </a:r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637F9913-8F8A-E245-93BB-EF58E049706C}"/>
                </a:ext>
              </a:extLst>
            </p:cNvPr>
            <p:cNvSpPr/>
            <p:nvPr/>
          </p:nvSpPr>
          <p:spPr>
            <a:xfrm>
              <a:off x="536034" y="1859125"/>
              <a:ext cx="1160303" cy="287421"/>
            </a:xfrm>
            <a:prstGeom prst="rect">
              <a:avLst/>
            </a:prstGeom>
            <a:solidFill>
              <a:srgbClr val="D48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 err="1"/>
                <a:t>Daemon</a:t>
              </a:r>
              <a:endParaRPr lang="de-DE" sz="1100" b="1" dirty="0"/>
            </a:p>
          </p:txBody>
        </p: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714134A8-29C3-BE4D-A67D-909F4CA6E41C}"/>
                </a:ext>
              </a:extLst>
            </p:cNvPr>
            <p:cNvSpPr/>
            <p:nvPr/>
          </p:nvSpPr>
          <p:spPr>
            <a:xfrm>
              <a:off x="2138572" y="1155366"/>
              <a:ext cx="1160303" cy="287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Executor</a:t>
              </a:r>
              <a:r>
                <a:rPr lang="de-DE" sz="1100" dirty="0"/>
                <a:t>  2</a:t>
              </a:r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069D4905-879F-B340-9854-09689884B57F}"/>
                </a:ext>
              </a:extLst>
            </p:cNvPr>
            <p:cNvSpPr/>
            <p:nvPr/>
          </p:nvSpPr>
          <p:spPr>
            <a:xfrm>
              <a:off x="2138572" y="1507245"/>
              <a:ext cx="1160303" cy="287421"/>
            </a:xfrm>
            <a:prstGeom prst="rect">
              <a:avLst/>
            </a:prstGeom>
            <a:solidFill>
              <a:srgbClr val="99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Driver</a:t>
              </a:r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D0FF0089-D776-5D4C-A213-90300A03BB15}"/>
                </a:ext>
              </a:extLst>
            </p:cNvPr>
            <p:cNvSpPr/>
            <p:nvPr/>
          </p:nvSpPr>
          <p:spPr>
            <a:xfrm>
              <a:off x="2138572" y="1859125"/>
              <a:ext cx="1160303" cy="287421"/>
            </a:xfrm>
            <a:prstGeom prst="rect">
              <a:avLst/>
            </a:prstGeom>
            <a:solidFill>
              <a:srgbClr val="D48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 err="1"/>
                <a:t>Daemon</a:t>
              </a:r>
              <a:endParaRPr lang="de-DE" sz="1100" b="1" dirty="0"/>
            </a:p>
          </p:txBody>
        </p:sp>
      </p:grp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7A00E4C0-FB9F-3142-B25B-B29F0B936C34}"/>
              </a:ext>
            </a:extLst>
          </p:cNvPr>
          <p:cNvGrpSpPr/>
          <p:nvPr/>
        </p:nvGrpSpPr>
        <p:grpSpPr>
          <a:xfrm>
            <a:off x="8502997" y="101528"/>
            <a:ext cx="3595842" cy="6064280"/>
            <a:chOff x="8476871" y="23150"/>
            <a:chExt cx="3595842" cy="6064280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D92D37A3-03F6-AB40-9B1A-FC8806E615F2}"/>
                </a:ext>
              </a:extLst>
            </p:cNvPr>
            <p:cNvSpPr/>
            <p:nvPr/>
          </p:nvSpPr>
          <p:spPr>
            <a:xfrm>
              <a:off x="8476872" y="424702"/>
              <a:ext cx="3595841" cy="56627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E23DC1E3-852F-7840-97E3-D52227E431A9}"/>
                </a:ext>
              </a:extLst>
            </p:cNvPr>
            <p:cNvSpPr/>
            <p:nvPr/>
          </p:nvSpPr>
          <p:spPr>
            <a:xfrm>
              <a:off x="8476871" y="23150"/>
              <a:ext cx="3595841" cy="4000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 dirty="0">
                  <a:solidFill>
                    <a:schemeClr val="tx1"/>
                  </a:solidFill>
                </a:rPr>
                <a:t>Spark </a:t>
              </a:r>
              <a:r>
                <a:rPr lang="de-DE" sz="1200" b="1" dirty="0" err="1">
                  <a:solidFill>
                    <a:schemeClr val="tx1"/>
                  </a:solidFill>
                </a:rPr>
                <a:t>Standalone</a:t>
              </a:r>
              <a:r>
                <a:rPr lang="de-DE" sz="1200" b="1" dirty="0">
                  <a:solidFill>
                    <a:schemeClr val="tx1"/>
                  </a:solidFill>
                </a:rPr>
                <a:t> on K8s</a:t>
              </a:r>
              <a:br>
                <a:rPr lang="de-DE" sz="1200" b="1" dirty="0">
                  <a:solidFill>
                    <a:schemeClr val="tx1"/>
                  </a:solidFill>
                </a:rPr>
              </a:br>
              <a:r>
                <a:rPr lang="de-DE" sz="1200" dirty="0">
                  <a:solidFill>
                    <a:schemeClr val="tx1"/>
                  </a:solidFill>
                </a:rPr>
                <a:t>(</a:t>
              </a:r>
              <a:r>
                <a:rPr lang="de-DE" sz="1200" dirty="0" err="1">
                  <a:solidFill>
                    <a:schemeClr val="tx1"/>
                  </a:solidFill>
                </a:rPr>
                <a:t>helm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bitnami</a:t>
              </a:r>
              <a:r>
                <a:rPr lang="de-DE" sz="1200" dirty="0">
                  <a:solidFill>
                    <a:schemeClr val="tx1"/>
                  </a:solidFill>
                </a:rPr>
                <a:t>/</a:t>
              </a:r>
              <a:r>
                <a:rPr lang="de-DE" sz="1200" dirty="0" err="1">
                  <a:solidFill>
                    <a:schemeClr val="tx1"/>
                  </a:solidFill>
                </a:rPr>
                <a:t>spark</a:t>
              </a:r>
              <a:r>
                <a:rPr lang="de-DE" sz="1200" dirty="0">
                  <a:solidFill>
                    <a:schemeClr val="tx1"/>
                  </a:solidFill>
                </a:rPr>
                <a:t>, </a:t>
              </a:r>
              <a:r>
                <a:rPr lang="de-DE" sz="1200" dirty="0" err="1">
                  <a:solidFill>
                    <a:schemeClr val="tx1"/>
                  </a:solidFill>
                </a:rPr>
                <a:t>helm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stable</a:t>
              </a:r>
              <a:r>
                <a:rPr lang="de-DE" sz="1200" dirty="0">
                  <a:solidFill>
                    <a:schemeClr val="tx1"/>
                  </a:solidFill>
                </a:rPr>
                <a:t>/</a:t>
              </a:r>
              <a:r>
                <a:rPr lang="de-DE" sz="1200" dirty="0" err="1">
                  <a:solidFill>
                    <a:schemeClr val="tx1"/>
                  </a:solidFill>
                </a:rPr>
                <a:t>spark</a:t>
              </a:r>
              <a:r>
                <a:rPr lang="de-DE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7C2AF259-6DC6-354C-AEC4-4FB34C3F6CBB}"/>
                </a:ext>
              </a:extLst>
            </p:cNvPr>
            <p:cNvSpPr/>
            <p:nvPr/>
          </p:nvSpPr>
          <p:spPr>
            <a:xfrm>
              <a:off x="8691509" y="550007"/>
              <a:ext cx="1461172" cy="21807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Cluster </a:t>
              </a:r>
              <a:r>
                <a:rPr lang="de-DE" sz="1200" dirty="0" err="1">
                  <a:solidFill>
                    <a:schemeClr val="tx1"/>
                  </a:solidFill>
                </a:rPr>
                <a:t>Node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00477616-BBBC-4948-9EC4-542C9684D11F}"/>
                </a:ext>
              </a:extLst>
            </p:cNvPr>
            <p:cNvSpPr/>
            <p:nvPr/>
          </p:nvSpPr>
          <p:spPr>
            <a:xfrm>
              <a:off x="8772839" y="669914"/>
              <a:ext cx="1295769" cy="13651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Single-Container </a:t>
              </a:r>
              <a:r>
                <a:rPr lang="de-DE" sz="1000" dirty="0" err="1">
                  <a:solidFill>
                    <a:schemeClr val="tx1"/>
                  </a:solidFill>
                </a:rPr>
                <a:t>Pod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48F5538F-9420-E14F-B3D2-D7E3E602F3A3}"/>
                </a:ext>
              </a:extLst>
            </p:cNvPr>
            <p:cNvSpPr/>
            <p:nvPr/>
          </p:nvSpPr>
          <p:spPr>
            <a:xfrm>
              <a:off x="8851523" y="904887"/>
              <a:ext cx="1160303" cy="287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Executor</a:t>
              </a:r>
              <a:r>
                <a:rPr lang="de-DE" sz="1100" dirty="0"/>
                <a:t>  1</a:t>
              </a: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CA49DCB-363E-BE40-89E8-2B1E35ED1826}"/>
                </a:ext>
              </a:extLst>
            </p:cNvPr>
            <p:cNvSpPr/>
            <p:nvPr/>
          </p:nvSpPr>
          <p:spPr>
            <a:xfrm>
              <a:off x="8851523" y="1266644"/>
              <a:ext cx="1160303" cy="287421"/>
            </a:xfrm>
            <a:prstGeom prst="rect">
              <a:avLst/>
            </a:prstGeom>
            <a:solidFill>
              <a:srgbClr val="99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Executor</a:t>
              </a:r>
              <a:r>
                <a:rPr lang="de-DE" sz="1100" dirty="0"/>
                <a:t>  3</a:t>
              </a:r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06A2BC2C-C5A8-BF42-B9CE-790F0FCE00F0}"/>
                </a:ext>
              </a:extLst>
            </p:cNvPr>
            <p:cNvSpPr/>
            <p:nvPr/>
          </p:nvSpPr>
          <p:spPr>
            <a:xfrm>
              <a:off x="8851523" y="2136611"/>
              <a:ext cx="1160303" cy="287421"/>
            </a:xfrm>
            <a:prstGeom prst="rect">
              <a:avLst/>
            </a:prstGeom>
            <a:solidFill>
              <a:srgbClr val="D48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 err="1"/>
                <a:t>kubelet</a:t>
              </a:r>
              <a:endParaRPr lang="de-DE" sz="1100" b="1" dirty="0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5A9527CD-34CC-B345-82AA-B599D8A79ED9}"/>
                </a:ext>
              </a:extLst>
            </p:cNvPr>
            <p:cNvSpPr/>
            <p:nvPr/>
          </p:nvSpPr>
          <p:spPr>
            <a:xfrm>
              <a:off x="8691509" y="2840833"/>
              <a:ext cx="1461172" cy="21807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Cluster </a:t>
              </a:r>
              <a:r>
                <a:rPr lang="de-DE" sz="1200" dirty="0" err="1">
                  <a:solidFill>
                    <a:schemeClr val="tx1"/>
                  </a:solidFill>
                </a:rPr>
                <a:t>Node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D4A3F931-8A41-4B4B-B8BE-E8B51939111E}"/>
                </a:ext>
              </a:extLst>
            </p:cNvPr>
            <p:cNvSpPr/>
            <p:nvPr/>
          </p:nvSpPr>
          <p:spPr>
            <a:xfrm>
              <a:off x="8772839" y="2960740"/>
              <a:ext cx="1295769" cy="13428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Single-Container </a:t>
              </a:r>
              <a:r>
                <a:rPr lang="de-DE" sz="1000" dirty="0" err="1">
                  <a:solidFill>
                    <a:schemeClr val="tx1"/>
                  </a:solidFill>
                </a:rPr>
                <a:t>Pod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73815860-496F-974D-915E-227BF5E5C970}"/>
                </a:ext>
              </a:extLst>
            </p:cNvPr>
            <p:cNvSpPr/>
            <p:nvPr/>
          </p:nvSpPr>
          <p:spPr>
            <a:xfrm>
              <a:off x="8851523" y="3195713"/>
              <a:ext cx="1160303" cy="287421"/>
            </a:xfrm>
            <a:prstGeom prst="rect">
              <a:avLst/>
            </a:prstGeom>
            <a:solidFill>
              <a:srgbClr val="99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Executor</a:t>
              </a:r>
              <a:r>
                <a:rPr lang="de-DE" sz="1100" dirty="0"/>
                <a:t>  1</a:t>
              </a:r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268307FE-A064-7449-9EDB-7509610C4F58}"/>
                </a:ext>
              </a:extLst>
            </p:cNvPr>
            <p:cNvSpPr/>
            <p:nvPr/>
          </p:nvSpPr>
          <p:spPr>
            <a:xfrm>
              <a:off x="8851523" y="3557470"/>
              <a:ext cx="1160303" cy="287421"/>
            </a:xfrm>
            <a:prstGeom prst="rect">
              <a:avLst/>
            </a:prstGeom>
            <a:solidFill>
              <a:srgbClr val="99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Executor</a:t>
              </a:r>
              <a:r>
                <a:rPr lang="de-DE" sz="1100" dirty="0"/>
                <a:t>  2</a:t>
              </a: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7E96FECE-9C24-9A4D-8E6C-AD865CC2852A}"/>
                </a:ext>
              </a:extLst>
            </p:cNvPr>
            <p:cNvSpPr/>
            <p:nvPr/>
          </p:nvSpPr>
          <p:spPr>
            <a:xfrm>
              <a:off x="8851523" y="4427436"/>
              <a:ext cx="1160303" cy="287421"/>
            </a:xfrm>
            <a:prstGeom prst="rect">
              <a:avLst/>
            </a:prstGeom>
            <a:solidFill>
              <a:srgbClr val="D48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 err="1"/>
                <a:t>kubelet</a:t>
              </a:r>
              <a:endParaRPr lang="de-DE" sz="1100" b="1" dirty="0"/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E89EEE36-222A-334B-A475-74532C70B238}"/>
                </a:ext>
              </a:extLst>
            </p:cNvPr>
            <p:cNvSpPr/>
            <p:nvPr/>
          </p:nvSpPr>
          <p:spPr>
            <a:xfrm>
              <a:off x="10294047" y="2838215"/>
              <a:ext cx="1461172" cy="21807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Cluster </a:t>
              </a:r>
              <a:r>
                <a:rPr lang="de-DE" sz="1200" dirty="0" err="1">
                  <a:solidFill>
                    <a:schemeClr val="tx1"/>
                  </a:solidFill>
                </a:rPr>
                <a:t>Node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EF32F8CF-E118-E24E-B07D-D282F37E4257}"/>
                </a:ext>
              </a:extLst>
            </p:cNvPr>
            <p:cNvSpPr/>
            <p:nvPr/>
          </p:nvSpPr>
          <p:spPr>
            <a:xfrm>
              <a:off x="9162630" y="5239610"/>
              <a:ext cx="2013172" cy="723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Developer </a:t>
              </a:r>
              <a:r>
                <a:rPr lang="de-DE" sz="1200" dirty="0" err="1">
                  <a:solidFill>
                    <a:schemeClr val="tx1"/>
                  </a:solidFill>
                </a:rPr>
                <a:t>Machine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FC74726-1836-8A44-84F7-C4BE32458FE5}"/>
                </a:ext>
              </a:extLst>
            </p:cNvPr>
            <p:cNvSpPr/>
            <p:nvPr/>
          </p:nvSpPr>
          <p:spPr>
            <a:xfrm>
              <a:off x="9589063" y="5362432"/>
              <a:ext cx="1160303" cy="287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Driver</a:t>
              </a:r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20B47471-60AC-B744-8B85-A509D6926006}"/>
                </a:ext>
              </a:extLst>
            </p:cNvPr>
            <p:cNvSpPr/>
            <p:nvPr/>
          </p:nvSpPr>
          <p:spPr>
            <a:xfrm>
              <a:off x="10443109" y="2960740"/>
              <a:ext cx="1160303" cy="450867"/>
            </a:xfrm>
            <a:prstGeom prst="rect">
              <a:avLst/>
            </a:prstGeom>
            <a:solidFill>
              <a:srgbClr val="D48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dirty="0"/>
                <a:t>K8s API Server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EAB11EDD-B243-C140-8BF6-C1FA54DECDAB}"/>
                </a:ext>
              </a:extLst>
            </p:cNvPr>
            <p:cNvSpPr/>
            <p:nvPr/>
          </p:nvSpPr>
          <p:spPr>
            <a:xfrm>
              <a:off x="8853399" y="1614481"/>
              <a:ext cx="1160303" cy="287421"/>
            </a:xfrm>
            <a:prstGeom prst="rect">
              <a:avLst/>
            </a:prstGeom>
            <a:solidFill>
              <a:srgbClr val="D48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 err="1"/>
                <a:t>Daemon</a:t>
              </a:r>
              <a:endParaRPr lang="de-DE" sz="1100" b="1" dirty="0"/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BA9C17EE-D6C5-A542-8EDE-F0D6456A7419}"/>
                </a:ext>
              </a:extLst>
            </p:cNvPr>
            <p:cNvSpPr/>
            <p:nvPr/>
          </p:nvSpPr>
          <p:spPr>
            <a:xfrm>
              <a:off x="10294047" y="547390"/>
              <a:ext cx="1461172" cy="21807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Cluster </a:t>
              </a:r>
              <a:r>
                <a:rPr lang="de-DE" sz="1200" dirty="0" err="1">
                  <a:solidFill>
                    <a:schemeClr val="tx1"/>
                  </a:solidFill>
                </a:rPr>
                <a:t>Node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6A69DFD5-D10D-1242-9F72-CC6D34E12E03}"/>
                </a:ext>
              </a:extLst>
            </p:cNvPr>
            <p:cNvSpPr/>
            <p:nvPr/>
          </p:nvSpPr>
          <p:spPr>
            <a:xfrm>
              <a:off x="10375377" y="667297"/>
              <a:ext cx="1295769" cy="13651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Single-Container </a:t>
              </a:r>
              <a:r>
                <a:rPr lang="de-DE" sz="1000" dirty="0" err="1">
                  <a:solidFill>
                    <a:schemeClr val="tx1"/>
                  </a:solidFill>
                </a:rPr>
                <a:t>Pod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04FBF40A-5B21-DC41-AF74-4BED75FA0033}"/>
                </a:ext>
              </a:extLst>
            </p:cNvPr>
            <p:cNvSpPr/>
            <p:nvPr/>
          </p:nvSpPr>
          <p:spPr>
            <a:xfrm>
              <a:off x="10454061" y="902270"/>
              <a:ext cx="1160303" cy="287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/>
                <a:t>Executor</a:t>
              </a:r>
              <a:r>
                <a:rPr lang="de-DE" sz="1100" dirty="0"/>
                <a:t>  2</a:t>
              </a:r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6EB2B8D8-FD9E-2F4A-8F84-B0C6E7CE2D69}"/>
                </a:ext>
              </a:extLst>
            </p:cNvPr>
            <p:cNvSpPr/>
            <p:nvPr/>
          </p:nvSpPr>
          <p:spPr>
            <a:xfrm>
              <a:off x="10454061" y="1264027"/>
              <a:ext cx="1160303" cy="287421"/>
            </a:xfrm>
            <a:prstGeom prst="rect">
              <a:avLst/>
            </a:prstGeom>
            <a:solidFill>
              <a:srgbClr val="99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Driver</a:t>
              </a:r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F8FA4951-CFFF-4B42-B4B9-6FB8499417FC}"/>
                </a:ext>
              </a:extLst>
            </p:cNvPr>
            <p:cNvSpPr/>
            <p:nvPr/>
          </p:nvSpPr>
          <p:spPr>
            <a:xfrm>
              <a:off x="10454061" y="2133993"/>
              <a:ext cx="1160303" cy="287421"/>
            </a:xfrm>
            <a:prstGeom prst="rect">
              <a:avLst/>
            </a:prstGeom>
            <a:solidFill>
              <a:srgbClr val="D48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 err="1"/>
                <a:t>kubelet</a:t>
              </a:r>
              <a:endParaRPr lang="de-DE" sz="1100" b="1" dirty="0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81B7208C-FD55-4245-8352-F6580EA19046}"/>
                </a:ext>
              </a:extLst>
            </p:cNvPr>
            <p:cNvSpPr/>
            <p:nvPr/>
          </p:nvSpPr>
          <p:spPr>
            <a:xfrm>
              <a:off x="10455937" y="1611863"/>
              <a:ext cx="1160303" cy="287421"/>
            </a:xfrm>
            <a:prstGeom prst="rect">
              <a:avLst/>
            </a:prstGeom>
            <a:solidFill>
              <a:srgbClr val="D48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 err="1"/>
                <a:t>Daemon</a:t>
              </a:r>
              <a:endParaRPr lang="de-DE" sz="1100" b="1" dirty="0"/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6D1A86B2-E153-BC4C-BEDF-54AF9766A3E6}"/>
                </a:ext>
              </a:extLst>
            </p:cNvPr>
            <p:cNvSpPr/>
            <p:nvPr/>
          </p:nvSpPr>
          <p:spPr>
            <a:xfrm>
              <a:off x="8851522" y="3893894"/>
              <a:ext cx="1160303" cy="287421"/>
            </a:xfrm>
            <a:prstGeom prst="rect">
              <a:avLst/>
            </a:prstGeom>
            <a:solidFill>
              <a:srgbClr val="D48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 err="1"/>
                <a:t>Daemon</a:t>
              </a:r>
              <a:endParaRPr lang="de-DE" sz="1100" b="1" dirty="0"/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A7332219-80DF-5449-A5C0-63315AB29F9C}"/>
                </a:ext>
              </a:extLst>
            </p:cNvPr>
            <p:cNvSpPr/>
            <p:nvPr/>
          </p:nvSpPr>
          <p:spPr>
            <a:xfrm>
              <a:off x="10386327" y="3557486"/>
              <a:ext cx="1295769" cy="9676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Single-Container </a:t>
              </a:r>
              <a:r>
                <a:rPr lang="de-DE" sz="1000" dirty="0" err="1">
                  <a:solidFill>
                    <a:schemeClr val="tx1"/>
                  </a:solidFill>
                </a:rPr>
                <a:t>Pod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203F74B7-9326-EA44-95DF-22998BF7FBE4}"/>
                </a:ext>
              </a:extLst>
            </p:cNvPr>
            <p:cNvSpPr/>
            <p:nvPr/>
          </p:nvSpPr>
          <p:spPr>
            <a:xfrm>
              <a:off x="10454061" y="3890455"/>
              <a:ext cx="1160303" cy="450867"/>
            </a:xfrm>
            <a:prstGeom prst="rect">
              <a:avLst/>
            </a:prstGeom>
            <a:solidFill>
              <a:srgbClr val="D482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dirty="0"/>
                <a:t>Spark Master</a:t>
              </a:r>
            </a:p>
            <a:p>
              <a:pPr algn="ctr"/>
              <a:r>
                <a:rPr lang="de-DE" sz="900" dirty="0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--master </a:t>
              </a:r>
              <a:r>
                <a:rPr lang="de-DE" sz="900" dirty="0" err="1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spark</a:t>
              </a:r>
              <a:r>
                <a:rPr lang="de-DE" sz="900" dirty="0">
                  <a:solidFill>
                    <a:prstClr val="whit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://</a:t>
              </a:r>
              <a:endParaRPr lang="de-DE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9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Macintosh PowerPoint</Application>
  <PresentationFormat>Breitbild</PresentationFormat>
  <Paragraphs>75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Kari, Mohamed (FIT3)</dc:creator>
  <cp:lastModifiedBy>Kari, Mohamed (FIT3)</cp:lastModifiedBy>
  <cp:revision>13</cp:revision>
  <dcterms:created xsi:type="dcterms:W3CDTF">2020-10-05T19:01:02Z</dcterms:created>
  <dcterms:modified xsi:type="dcterms:W3CDTF">2020-10-06T22:04:50Z</dcterms:modified>
</cp:coreProperties>
</file>