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9"/>
  </p:notesMasterIdLst>
  <p:sldIdLst>
    <p:sldId id="256" r:id="rId2"/>
    <p:sldId id="258" r:id="rId3"/>
    <p:sldId id="259" r:id="rId4"/>
    <p:sldId id="260" r:id="rId5"/>
    <p:sldId id="263" r:id="rId6"/>
    <p:sldId id="293" r:id="rId7"/>
    <p:sldId id="291" r:id="rId8"/>
  </p:sldIdLst>
  <p:sldSz cx="9144000" cy="5143500" type="screen16x9"/>
  <p:notesSz cx="6858000" cy="9144000"/>
  <p:embeddedFontLst>
    <p:embeddedFont>
      <p:font typeface="Exo" panose="020B0604020202020204" charset="0"/>
      <p:regular r:id="rId10"/>
      <p:bold r:id="rId11"/>
      <p:italic r:id="rId12"/>
      <p:boldItalic r:id="rId13"/>
    </p:embeddedFont>
    <p:embeddedFont>
      <p:font typeface="PT Sans" panose="020B0503020203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633C33-FB3A-4B96-BEE5-850103FBE30A}">
  <a:tblStyle styleId="{EF633C33-FB3A-4B96-BEE5-850103FBE3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60"/>
  </p:normalViewPr>
  <p:slideViewPr>
    <p:cSldViewPr snapToGrid="0">
      <p:cViewPr varScale="1">
        <p:scale>
          <a:sx n="97" d="100"/>
          <a:sy n="97" d="100"/>
        </p:scale>
        <p:origin x="4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p:cNvGrpSpPr/>
        <p:nvPr/>
      </p:nvGrpSpPr>
      <p:grpSpPr>
        <a:xfrm>
          <a:off x="0" y="0"/>
          <a:ext cx="0" cy="0"/>
          <a:chOff x="0" y="0"/>
          <a:chExt cx="0" cy="0"/>
        </a:xfrm>
      </p:grpSpPr>
      <p:sp>
        <p:nvSpPr>
          <p:cNvPr id="2981" name="Google Shape;2981;gf11272de0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f11272de0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1"/>
        <p:cNvGrpSpPr/>
        <p:nvPr/>
      </p:nvGrpSpPr>
      <p:grpSpPr>
        <a:xfrm>
          <a:off x="0" y="0"/>
          <a:ext cx="0" cy="0"/>
          <a:chOff x="0" y="0"/>
          <a:chExt cx="0" cy="0"/>
        </a:xfrm>
      </p:grpSpPr>
      <p:sp>
        <p:nvSpPr>
          <p:cNvPr id="4532" name="Google Shape;4532;gedfa3e31c0_2_21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3" name="Google Shape;4533;gedfa3e31c0_2_21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49" name="Google Shape;349;p5"/>
          <p:cNvSpPr txBox="1">
            <a:spLocks noGrp="1"/>
          </p:cNvSpPr>
          <p:nvPr>
            <p:ph type="title" idx="2"/>
          </p:nvPr>
        </p:nvSpPr>
        <p:spPr>
          <a:xfrm>
            <a:off x="1540500"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0" name="Google Shape;350;p5"/>
          <p:cNvSpPr txBox="1">
            <a:spLocks noGrp="1"/>
          </p:cNvSpPr>
          <p:nvPr>
            <p:ph type="subTitle" idx="1"/>
          </p:nvPr>
        </p:nvSpPr>
        <p:spPr>
          <a:xfrm>
            <a:off x="1540500" y="3299259"/>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5"/>
          <p:cNvSpPr txBox="1">
            <a:spLocks noGrp="1"/>
          </p:cNvSpPr>
          <p:nvPr>
            <p:ph type="title" idx="3"/>
          </p:nvPr>
        </p:nvSpPr>
        <p:spPr>
          <a:xfrm>
            <a:off x="4987075"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2" name="Google Shape;352;p5"/>
          <p:cNvSpPr txBox="1">
            <a:spLocks noGrp="1"/>
          </p:cNvSpPr>
          <p:nvPr>
            <p:ph type="subTitle" idx="4"/>
          </p:nvPr>
        </p:nvSpPr>
        <p:spPr>
          <a:xfrm>
            <a:off x="4987075" y="3299258"/>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5"/>
          <p:cNvGrpSpPr/>
          <p:nvPr/>
        </p:nvGrpSpPr>
        <p:grpSpPr>
          <a:xfrm rot="5400000" flipH="1">
            <a:off x="-531622" y="163274"/>
            <a:ext cx="1823016" cy="296643"/>
            <a:chOff x="7857346" y="3902355"/>
            <a:chExt cx="1823016" cy="296643"/>
          </a:xfrm>
        </p:grpSpPr>
        <p:sp>
          <p:nvSpPr>
            <p:cNvPr id="368" name="Google Shape;368;p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5"/>
          <p:cNvSpPr/>
          <p:nvPr/>
        </p:nvSpPr>
        <p:spPr>
          <a:xfrm rot="5400000" flipH="1">
            <a:off x="8198089" y="410275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5"/>
          <p:cNvGrpSpPr/>
          <p:nvPr/>
        </p:nvGrpSpPr>
        <p:grpSpPr>
          <a:xfrm rot="10800000" flipH="1">
            <a:off x="8250449" y="4623928"/>
            <a:ext cx="883262" cy="242091"/>
            <a:chOff x="2300350" y="2601250"/>
            <a:chExt cx="2275275" cy="623625"/>
          </a:xfrm>
        </p:grpSpPr>
        <p:sp>
          <p:nvSpPr>
            <p:cNvPr id="402" name="Google Shape;402;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BLANK_16">
    <p:spTree>
      <p:nvGrpSpPr>
        <p:cNvPr id="1" name="Shape 1390"/>
        <p:cNvGrpSpPr/>
        <p:nvPr/>
      </p:nvGrpSpPr>
      <p:grpSpPr>
        <a:xfrm>
          <a:off x="0" y="0"/>
          <a:ext cx="0" cy="0"/>
          <a:chOff x="0" y="0"/>
          <a:chExt cx="0" cy="0"/>
        </a:xfrm>
      </p:grpSpPr>
      <p:grpSp>
        <p:nvGrpSpPr>
          <p:cNvPr id="1391" name="Google Shape;1391;p18"/>
          <p:cNvGrpSpPr/>
          <p:nvPr/>
        </p:nvGrpSpPr>
        <p:grpSpPr>
          <a:xfrm>
            <a:off x="-24" y="-27"/>
            <a:ext cx="9143711" cy="5143338"/>
            <a:chOff x="597550" y="708125"/>
            <a:chExt cx="6449225" cy="4193850"/>
          </a:xfrm>
        </p:grpSpPr>
        <p:sp>
          <p:nvSpPr>
            <p:cNvPr id="1392" name="Google Shape;1392;p1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18"/>
          <p:cNvSpPr txBox="1">
            <a:spLocks noGrp="1"/>
          </p:cNvSpPr>
          <p:nvPr>
            <p:ph type="title"/>
          </p:nvPr>
        </p:nvSpPr>
        <p:spPr>
          <a:xfrm>
            <a:off x="865500" y="1323677"/>
            <a:ext cx="41661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31" name="Google Shape;1431;p18"/>
          <p:cNvSpPr txBox="1">
            <a:spLocks noGrp="1"/>
          </p:cNvSpPr>
          <p:nvPr>
            <p:ph type="subTitle" idx="1"/>
          </p:nvPr>
        </p:nvSpPr>
        <p:spPr>
          <a:xfrm>
            <a:off x="865500" y="1966252"/>
            <a:ext cx="4166100" cy="191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1432" name="Google Shape;1432;p18"/>
          <p:cNvGrpSpPr/>
          <p:nvPr/>
        </p:nvGrpSpPr>
        <p:grpSpPr>
          <a:xfrm rot="5400000">
            <a:off x="-74785" y="2017490"/>
            <a:ext cx="883262" cy="242091"/>
            <a:chOff x="2300350" y="2601250"/>
            <a:chExt cx="2275275" cy="623625"/>
          </a:xfrm>
        </p:grpSpPr>
        <p:sp>
          <p:nvSpPr>
            <p:cNvPr id="1433" name="Google Shape;1433;p1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18"/>
          <p:cNvGrpSpPr/>
          <p:nvPr/>
        </p:nvGrpSpPr>
        <p:grpSpPr>
          <a:xfrm>
            <a:off x="2272907" y="-131145"/>
            <a:ext cx="1520982" cy="302065"/>
            <a:chOff x="5642557" y="-150670"/>
            <a:chExt cx="1520982" cy="302065"/>
          </a:xfrm>
        </p:grpSpPr>
        <p:sp>
          <p:nvSpPr>
            <p:cNvPr id="1440" name="Google Shape;1440;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18"/>
          <p:cNvGrpSpPr/>
          <p:nvPr/>
        </p:nvGrpSpPr>
        <p:grpSpPr>
          <a:xfrm rot="5400000">
            <a:off x="85100" y="3794850"/>
            <a:ext cx="98902" cy="553090"/>
            <a:chOff x="4898850" y="4820550"/>
            <a:chExt cx="98902" cy="553090"/>
          </a:xfrm>
        </p:grpSpPr>
        <p:sp>
          <p:nvSpPr>
            <p:cNvPr id="1446" name="Google Shape;1446;p1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1" name="Google Shape;1451;p18"/>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4" name="Google Shape;1454;p18"/>
          <p:cNvGrpSpPr/>
          <p:nvPr/>
        </p:nvGrpSpPr>
        <p:grpSpPr>
          <a:xfrm rot="5400000">
            <a:off x="8083957" y="246162"/>
            <a:ext cx="1520982" cy="302065"/>
            <a:chOff x="5642557" y="-150670"/>
            <a:chExt cx="1520982" cy="302065"/>
          </a:xfrm>
        </p:grpSpPr>
        <p:sp>
          <p:nvSpPr>
            <p:cNvPr id="1455" name="Google Shape;1455;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18"/>
          <p:cNvGrpSpPr/>
          <p:nvPr/>
        </p:nvGrpSpPr>
        <p:grpSpPr>
          <a:xfrm>
            <a:off x="-240856" y="4335989"/>
            <a:ext cx="1525280" cy="586800"/>
            <a:chOff x="-240856" y="4335989"/>
            <a:chExt cx="1525280" cy="586800"/>
          </a:xfrm>
        </p:grpSpPr>
        <p:sp>
          <p:nvSpPr>
            <p:cNvPr id="1461" name="Google Shape;1461;p18"/>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2" name="Google Shape;1462;p18"/>
            <p:cNvGrpSpPr/>
            <p:nvPr/>
          </p:nvGrpSpPr>
          <p:grpSpPr>
            <a:xfrm>
              <a:off x="-240856" y="4562421"/>
              <a:ext cx="1105976" cy="133969"/>
              <a:chOff x="8183182" y="663852"/>
              <a:chExt cx="1475028" cy="178673"/>
            </a:xfrm>
          </p:grpSpPr>
          <p:grpSp>
            <p:nvGrpSpPr>
              <p:cNvPr id="1463" name="Google Shape;1463;p18"/>
              <p:cNvGrpSpPr/>
              <p:nvPr/>
            </p:nvGrpSpPr>
            <p:grpSpPr>
              <a:xfrm>
                <a:off x="8183182" y="774425"/>
                <a:ext cx="1178025" cy="68100"/>
                <a:chOff x="2024450" y="204150"/>
                <a:chExt cx="1178025" cy="68100"/>
              </a:xfrm>
            </p:grpSpPr>
            <p:sp>
              <p:nvSpPr>
                <p:cNvPr id="1464" name="Google Shape;1464;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18"/>
              <p:cNvGrpSpPr/>
              <p:nvPr/>
            </p:nvGrpSpPr>
            <p:grpSpPr>
              <a:xfrm>
                <a:off x="8480185" y="663852"/>
                <a:ext cx="1178025" cy="68100"/>
                <a:chOff x="2024450" y="204150"/>
                <a:chExt cx="1178025" cy="68100"/>
              </a:xfrm>
            </p:grpSpPr>
            <p:sp>
              <p:nvSpPr>
                <p:cNvPr id="1475" name="Google Shape;1475;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85" name="Google Shape;1485;p18"/>
          <p:cNvGrpSpPr/>
          <p:nvPr/>
        </p:nvGrpSpPr>
        <p:grpSpPr>
          <a:xfrm>
            <a:off x="5717407" y="4966605"/>
            <a:ext cx="1520982" cy="302065"/>
            <a:chOff x="5642557" y="-150670"/>
            <a:chExt cx="1520982" cy="302065"/>
          </a:xfrm>
        </p:grpSpPr>
        <p:sp>
          <p:nvSpPr>
            <p:cNvPr id="1486" name="Google Shape;1486;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59" r:id="rId5"/>
    <p:sldLayoutId id="2147483663" r:id="rId6"/>
    <p:sldLayoutId id="2147483664" r:id="rId7"/>
    <p:sldLayoutId id="2147483674" r:id="rId8"/>
    <p:sldLayoutId id="214748367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130738" y="3518675"/>
            <a:ext cx="48825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317600" y="1291635"/>
            <a:ext cx="6442298" cy="16263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5000" dirty="0">
                <a:solidFill>
                  <a:schemeClr val="accent2"/>
                </a:solidFill>
              </a:rPr>
              <a:t>Modèles de Classification </a:t>
            </a:r>
            <a:br>
              <a:rPr lang="fr-FR" sz="5000" dirty="0"/>
            </a:br>
            <a:r>
              <a:rPr lang="fr-FR" sz="5000" dirty="0"/>
              <a:t>des prix des téléphones </a:t>
            </a:r>
            <a:endParaRPr sz="5000" dirty="0"/>
          </a:p>
        </p:txBody>
      </p:sp>
      <p:sp>
        <p:nvSpPr>
          <p:cNvPr id="3" name="Sous-titre 2">
            <a:extLst>
              <a:ext uri="{FF2B5EF4-FFF2-40B4-BE49-F238E27FC236}">
                <a16:creationId xmlns:a16="http://schemas.microsoft.com/office/drawing/2014/main" id="{60CC2241-2C87-4115-93BE-5584357EC273}"/>
              </a:ext>
            </a:extLst>
          </p:cNvPr>
          <p:cNvSpPr>
            <a:spLocks noGrp="1"/>
          </p:cNvSpPr>
          <p:nvPr>
            <p:ph type="subTitle" idx="1"/>
          </p:nvPr>
        </p:nvSpPr>
        <p:spPr>
          <a:xfrm>
            <a:off x="2233026" y="3756578"/>
            <a:ext cx="4715100" cy="193756"/>
          </a:xfrm>
        </p:spPr>
        <p:txBody>
          <a:bodyPr/>
          <a:lstStyle/>
          <a:p>
            <a:r>
              <a:rPr lang="fr-FR" sz="1200" dirty="0"/>
              <a:t>Master Système Distribué et Intelligence Artificiel 2022-2023</a:t>
            </a:r>
          </a:p>
          <a:p>
            <a:endParaRPr lang="fr-MA" dirty="0"/>
          </a:p>
        </p:txBody>
      </p:sp>
      <p:sp>
        <p:nvSpPr>
          <p:cNvPr id="4" name="ZoneTexte 3">
            <a:extLst>
              <a:ext uri="{FF2B5EF4-FFF2-40B4-BE49-F238E27FC236}">
                <a16:creationId xmlns:a16="http://schemas.microsoft.com/office/drawing/2014/main" id="{47DF1E8E-4247-D21F-9D79-27CA8CC4B080}"/>
              </a:ext>
            </a:extLst>
          </p:cNvPr>
          <p:cNvSpPr txBox="1"/>
          <p:nvPr/>
        </p:nvSpPr>
        <p:spPr>
          <a:xfrm>
            <a:off x="406265" y="2179361"/>
            <a:ext cx="2163099" cy="954107"/>
          </a:xfrm>
          <a:prstGeom prst="rect">
            <a:avLst/>
          </a:prstGeom>
          <a:noFill/>
        </p:spPr>
        <p:txBody>
          <a:bodyPr wrap="square" rtlCol="0">
            <a:spAutoFit/>
          </a:bodyPr>
          <a:lstStyle/>
          <a:p>
            <a:pPr marL="0" lvl="0" indent="0" algn="l" rtl="0">
              <a:spcBef>
                <a:spcPts val="0"/>
              </a:spcBef>
              <a:spcAft>
                <a:spcPts val="0"/>
              </a:spcAft>
              <a:buNone/>
            </a:pPr>
            <a:r>
              <a:rPr lang="fr-MA" dirty="0">
                <a:solidFill>
                  <a:schemeClr val="accent2"/>
                </a:solidFill>
              </a:rPr>
              <a:t>Présenté par :</a:t>
            </a:r>
          </a:p>
          <a:p>
            <a:pPr marL="285750" lvl="0" indent="-285750" algn="l" rtl="0">
              <a:spcBef>
                <a:spcPts val="0"/>
              </a:spcBef>
              <a:spcAft>
                <a:spcPts val="0"/>
              </a:spcAft>
              <a:buFont typeface="Wingdings" panose="05000000000000000000" pitchFamily="2" charset="2"/>
              <a:buChar char="v"/>
            </a:pPr>
            <a:r>
              <a:rPr lang="fr-MA" sz="1400" dirty="0">
                <a:solidFill>
                  <a:schemeClr val="accent6"/>
                </a:solidFill>
              </a:rPr>
              <a:t>BARKA Ayoub</a:t>
            </a:r>
          </a:p>
          <a:p>
            <a:pPr marL="285750" lvl="0" indent="-285750" algn="l" rtl="0">
              <a:spcBef>
                <a:spcPts val="0"/>
              </a:spcBef>
              <a:spcAft>
                <a:spcPts val="0"/>
              </a:spcAft>
              <a:buFont typeface="Wingdings" panose="05000000000000000000" pitchFamily="2" charset="2"/>
              <a:buChar char="v"/>
            </a:pPr>
            <a:r>
              <a:rPr lang="fr-MA" dirty="0" err="1">
                <a:solidFill>
                  <a:schemeClr val="accent6"/>
                </a:solidFill>
              </a:rPr>
              <a:t>Lehcene</a:t>
            </a:r>
            <a:r>
              <a:rPr lang="fr-MA" dirty="0">
                <a:solidFill>
                  <a:schemeClr val="accent6"/>
                </a:solidFill>
              </a:rPr>
              <a:t> Mohamed LEMINE</a:t>
            </a:r>
            <a:endParaRPr lang="fr-MA" sz="1400" dirty="0">
              <a:solidFill>
                <a:schemeClr val="accent6"/>
              </a:solidFill>
            </a:endParaRPr>
          </a:p>
        </p:txBody>
      </p:sp>
      <p:pic>
        <p:nvPicPr>
          <p:cNvPr id="5" name="Image 4">
            <a:extLst>
              <a:ext uri="{FF2B5EF4-FFF2-40B4-BE49-F238E27FC236}">
                <a16:creationId xmlns:a16="http://schemas.microsoft.com/office/drawing/2014/main" id="{F9A3C9A9-3D9F-A248-E0B2-C5339D2A25FC}"/>
              </a:ext>
            </a:extLst>
          </p:cNvPr>
          <p:cNvPicPr>
            <a:picLocks noChangeAspect="1"/>
          </p:cNvPicPr>
          <p:nvPr/>
        </p:nvPicPr>
        <p:blipFill>
          <a:blip r:embed="rId3"/>
          <a:stretch>
            <a:fillRect/>
          </a:stretch>
        </p:blipFill>
        <p:spPr>
          <a:xfrm>
            <a:off x="7115308" y="40117"/>
            <a:ext cx="1874455" cy="12148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37" name="Google Shape;2737;p35"/>
          <p:cNvSpPr/>
          <p:nvPr/>
        </p:nvSpPr>
        <p:spPr>
          <a:xfrm>
            <a:off x="3391800" y="3554992"/>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5"/>
          <p:cNvSpPr/>
          <p:nvPr/>
        </p:nvSpPr>
        <p:spPr>
          <a:xfrm>
            <a:off x="6070500" y="3554992"/>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5"/>
          <p:cNvSpPr/>
          <p:nvPr/>
        </p:nvSpPr>
        <p:spPr>
          <a:xfrm>
            <a:off x="713100" y="3554992"/>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5"/>
          <p:cNvSpPr/>
          <p:nvPr/>
        </p:nvSpPr>
        <p:spPr>
          <a:xfrm>
            <a:off x="33918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5"/>
          <p:cNvSpPr/>
          <p:nvPr/>
        </p:nvSpPr>
        <p:spPr>
          <a:xfrm>
            <a:off x="60705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5"/>
          <p:cNvSpPr/>
          <p:nvPr/>
        </p:nvSpPr>
        <p:spPr>
          <a:xfrm>
            <a:off x="7131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200"/>
              <a:t>TABLE OF </a:t>
            </a:r>
            <a:r>
              <a:rPr lang="en" sz="3200">
                <a:solidFill>
                  <a:schemeClr val="accent2"/>
                </a:solidFill>
              </a:rPr>
              <a:t>CONTENTS</a:t>
            </a:r>
            <a:endParaRPr sz="3200">
              <a:solidFill>
                <a:schemeClr val="accent2"/>
              </a:solidFill>
            </a:endParaRPr>
          </a:p>
        </p:txBody>
      </p:sp>
      <p:sp>
        <p:nvSpPr>
          <p:cNvPr id="2744" name="Google Shape;2744;p35"/>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dirty="0"/>
              <a:t>Introduction </a:t>
            </a:r>
            <a:endParaRPr dirty="0"/>
          </a:p>
        </p:txBody>
      </p:sp>
      <p:sp>
        <p:nvSpPr>
          <p:cNvPr id="2745" name="Google Shape;2745;p35"/>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dirty="0"/>
              <a:t>Énoncé du problème</a:t>
            </a:r>
            <a:endParaRPr dirty="0"/>
          </a:p>
        </p:txBody>
      </p:sp>
      <p:sp>
        <p:nvSpPr>
          <p:cNvPr id="2746" name="Google Shape;2746;p35"/>
          <p:cNvSpPr txBox="1">
            <a:spLocks noGrp="1"/>
          </p:cNvSpPr>
          <p:nvPr>
            <p:ph type="title" idx="3"/>
          </p:nvPr>
        </p:nvSpPr>
        <p:spPr>
          <a:xfrm>
            <a:off x="776550" y="1345282"/>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747" name="Google Shape;2747;p35"/>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dirty="0" err="1"/>
              <a:t>Dataset</a:t>
            </a:r>
            <a:r>
              <a:rPr lang="fr-MA" dirty="0"/>
              <a:t> </a:t>
            </a:r>
            <a:endParaRPr dirty="0"/>
          </a:p>
        </p:txBody>
      </p:sp>
      <p:sp>
        <p:nvSpPr>
          <p:cNvPr id="2748" name="Google Shape;2748;p35"/>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Kaggle</a:t>
            </a:r>
            <a:endParaRPr dirty="0"/>
          </a:p>
        </p:txBody>
      </p:sp>
      <p:sp>
        <p:nvSpPr>
          <p:cNvPr id="2749" name="Google Shape;2749;p35"/>
          <p:cNvSpPr txBox="1">
            <a:spLocks noGrp="1"/>
          </p:cNvSpPr>
          <p:nvPr>
            <p:ph type="title" idx="6"/>
          </p:nvPr>
        </p:nvSpPr>
        <p:spPr>
          <a:xfrm>
            <a:off x="34711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750" name="Google Shape;2750;p35"/>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dirty="0"/>
              <a:t>Prétraitement</a:t>
            </a:r>
            <a:endParaRPr dirty="0"/>
          </a:p>
        </p:txBody>
      </p:sp>
      <p:sp>
        <p:nvSpPr>
          <p:cNvPr id="2751" name="Google Shape;2751;p35"/>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Analyse et visualisation des données </a:t>
            </a:r>
            <a:endParaRPr dirty="0"/>
          </a:p>
        </p:txBody>
      </p:sp>
      <p:sp>
        <p:nvSpPr>
          <p:cNvPr id="2752" name="Google Shape;2752;p35"/>
          <p:cNvSpPr txBox="1">
            <a:spLocks noGrp="1"/>
          </p:cNvSpPr>
          <p:nvPr>
            <p:ph type="title" idx="9"/>
          </p:nvPr>
        </p:nvSpPr>
        <p:spPr>
          <a:xfrm>
            <a:off x="61498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753" name="Google Shape;2753;p35"/>
          <p:cNvSpPr txBox="1">
            <a:spLocks noGrp="1"/>
          </p:cNvSpPr>
          <p:nvPr>
            <p:ph type="title" idx="13"/>
          </p:nvPr>
        </p:nvSpPr>
        <p:spPr>
          <a:xfrm>
            <a:off x="697200" y="3617845"/>
            <a:ext cx="23763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dirty="0"/>
              <a:t>Sélection du modèle </a:t>
            </a:r>
            <a:endParaRPr dirty="0"/>
          </a:p>
        </p:txBody>
      </p:sp>
      <p:sp>
        <p:nvSpPr>
          <p:cNvPr id="2754" name="Google Shape;2754;p35"/>
          <p:cNvSpPr txBox="1">
            <a:spLocks noGrp="1"/>
          </p:cNvSpPr>
          <p:nvPr>
            <p:ph type="subTitle" idx="14"/>
          </p:nvPr>
        </p:nvSpPr>
        <p:spPr>
          <a:xfrm>
            <a:off x="776550" y="4026444"/>
            <a:ext cx="2233500" cy="67448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b="1" dirty="0" err="1"/>
              <a:t>Logistic</a:t>
            </a:r>
            <a:r>
              <a:rPr lang="fr-FR" b="1" dirty="0"/>
              <a:t> </a:t>
            </a:r>
            <a:r>
              <a:rPr lang="fr-FR" b="1" dirty="0" err="1"/>
              <a:t>Regression</a:t>
            </a:r>
            <a:r>
              <a:rPr lang="fr-FR" b="1" dirty="0"/>
              <a:t>  </a:t>
            </a:r>
          </a:p>
          <a:p>
            <a:pPr marL="0" lvl="0" indent="0" algn="ctr" rtl="0">
              <a:spcBef>
                <a:spcPts val="0"/>
              </a:spcBef>
              <a:spcAft>
                <a:spcPts val="0"/>
              </a:spcAft>
              <a:buNone/>
            </a:pPr>
            <a:r>
              <a:rPr lang="fr-FR" b="1" dirty="0"/>
              <a:t>K-N-N</a:t>
            </a:r>
            <a:r>
              <a:rPr lang="fr-FR" dirty="0"/>
              <a:t> selon les métriques de performance </a:t>
            </a:r>
            <a:endParaRPr dirty="0"/>
          </a:p>
        </p:txBody>
      </p:sp>
      <p:sp>
        <p:nvSpPr>
          <p:cNvPr id="2755" name="Google Shape;2755;p35"/>
          <p:cNvSpPr txBox="1">
            <a:spLocks noGrp="1"/>
          </p:cNvSpPr>
          <p:nvPr>
            <p:ph type="title" idx="15"/>
          </p:nvPr>
        </p:nvSpPr>
        <p:spPr>
          <a:xfrm>
            <a:off x="776550" y="2980641"/>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756" name="Google Shape;2756;p35"/>
          <p:cNvSpPr txBox="1">
            <a:spLocks noGrp="1"/>
          </p:cNvSpPr>
          <p:nvPr>
            <p:ph type="title" idx="16"/>
          </p:nvPr>
        </p:nvSpPr>
        <p:spPr>
          <a:xfrm>
            <a:off x="3391800" y="3617845"/>
            <a:ext cx="243975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dirty="0"/>
              <a:t>Entraînement et Test </a:t>
            </a:r>
            <a:endParaRPr dirty="0"/>
          </a:p>
        </p:txBody>
      </p:sp>
      <p:sp>
        <p:nvSpPr>
          <p:cNvPr id="2758" name="Google Shape;2758;p35"/>
          <p:cNvSpPr txBox="1">
            <a:spLocks noGrp="1"/>
          </p:cNvSpPr>
          <p:nvPr>
            <p:ph type="title" idx="18"/>
          </p:nvPr>
        </p:nvSpPr>
        <p:spPr>
          <a:xfrm>
            <a:off x="3471150" y="2980641"/>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759" name="Google Shape;2759;p35"/>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2761" name="Google Shape;2761;p35"/>
          <p:cNvSpPr txBox="1">
            <a:spLocks noGrp="1"/>
          </p:cNvSpPr>
          <p:nvPr>
            <p:ph type="title" idx="21"/>
          </p:nvPr>
        </p:nvSpPr>
        <p:spPr>
          <a:xfrm>
            <a:off x="6149850" y="2980641"/>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2762" name="Google Shape;2762;p35"/>
          <p:cNvGrpSpPr/>
          <p:nvPr/>
        </p:nvGrpSpPr>
        <p:grpSpPr>
          <a:xfrm>
            <a:off x="7812807" y="997962"/>
            <a:ext cx="1520982" cy="302065"/>
            <a:chOff x="5642557" y="-150670"/>
            <a:chExt cx="1520982" cy="302065"/>
          </a:xfrm>
        </p:grpSpPr>
        <p:sp>
          <p:nvSpPr>
            <p:cNvPr id="2763" name="Google Shape;2763;p3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ous-titre 2">
            <a:extLst>
              <a:ext uri="{FF2B5EF4-FFF2-40B4-BE49-F238E27FC236}">
                <a16:creationId xmlns:a16="http://schemas.microsoft.com/office/drawing/2014/main" id="{995B94D7-C018-956E-312C-4E87A7CDF850}"/>
              </a:ext>
            </a:extLst>
          </p:cNvPr>
          <p:cNvSpPr>
            <a:spLocks noGrp="1"/>
          </p:cNvSpPr>
          <p:nvPr>
            <p:ph type="subTitle" idx="17"/>
          </p:nvPr>
        </p:nvSpPr>
        <p:spPr/>
        <p:txBody>
          <a:bodyPr/>
          <a:lstStyle/>
          <a:p>
            <a:endParaRPr lang="fr-MA"/>
          </a:p>
        </p:txBody>
      </p:sp>
      <p:sp>
        <p:nvSpPr>
          <p:cNvPr id="5" name="Sous-titre 4">
            <a:extLst>
              <a:ext uri="{FF2B5EF4-FFF2-40B4-BE49-F238E27FC236}">
                <a16:creationId xmlns:a16="http://schemas.microsoft.com/office/drawing/2014/main" id="{01655619-8B25-5885-2CDB-C0974FD18F70}"/>
              </a:ext>
            </a:extLst>
          </p:cNvPr>
          <p:cNvSpPr>
            <a:spLocks noGrp="1"/>
          </p:cNvSpPr>
          <p:nvPr>
            <p:ph type="subTitle" idx="20"/>
          </p:nvPr>
        </p:nvSpPr>
        <p:spPr/>
        <p:txBody>
          <a:bodyPr/>
          <a:lstStyle/>
          <a:p>
            <a:endParaRPr lang="fr-M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657777" y="1058454"/>
            <a:ext cx="4401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MA" dirty="0"/>
              <a:t>Introduction </a:t>
            </a:r>
            <a:endParaRPr dirty="0">
              <a:solidFill>
                <a:schemeClr val="accent2"/>
              </a:solidFill>
            </a:endParaRPr>
          </a:p>
        </p:txBody>
      </p:sp>
      <p:sp>
        <p:nvSpPr>
          <p:cNvPr id="2773" name="Google Shape;2773;p36"/>
          <p:cNvSpPr txBox="1">
            <a:spLocks noGrp="1"/>
          </p:cNvSpPr>
          <p:nvPr>
            <p:ph type="subTitle" idx="1"/>
          </p:nvPr>
        </p:nvSpPr>
        <p:spPr>
          <a:xfrm>
            <a:off x="539785" y="1454214"/>
            <a:ext cx="5160808" cy="273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1500" dirty="0"/>
              <a:t>Avec le grand nombre de téléphones mobiles disponibles sur le marché, il peut être difficile pour les consommateurs de prendre une décision éclairée quant au téléphone à acheter. </a:t>
            </a:r>
          </a:p>
          <a:p>
            <a:pPr marL="0" lvl="0" indent="0" algn="l" rtl="0">
              <a:spcBef>
                <a:spcPts val="0"/>
              </a:spcBef>
              <a:spcAft>
                <a:spcPts val="0"/>
              </a:spcAft>
              <a:buNone/>
            </a:pPr>
            <a:r>
              <a:rPr lang="fr-FR" sz="1500" dirty="0"/>
              <a:t>L'objectif de ce projet est de développer un modèle capable de classer avec précision les téléphones portables en fonction de leur gamme de prix.</a:t>
            </a:r>
          </a:p>
          <a:p>
            <a:pPr marL="0" lvl="0" indent="0" algn="l" rtl="0">
              <a:spcBef>
                <a:spcPts val="0"/>
              </a:spcBef>
              <a:spcAft>
                <a:spcPts val="0"/>
              </a:spcAft>
              <a:buNone/>
            </a:pPr>
            <a:r>
              <a:rPr lang="fr-FR" sz="1500" dirty="0"/>
              <a:t>En développant 2 modèles de classification, l’un est basé sur l’algorithme Régression logistique et l’autre est basé </a:t>
            </a:r>
            <a:r>
              <a:rPr lang="fr-FR" sz="1500"/>
              <a:t>sur KNN .</a:t>
            </a:r>
            <a:endParaRPr sz="1500" dirty="0"/>
          </a:p>
        </p:txBody>
      </p:sp>
      <p:pic>
        <p:nvPicPr>
          <p:cNvPr id="2774" name="Google Shape;2774;p36"/>
          <p:cNvPicPr preferRelativeResize="0"/>
          <p:nvPr/>
        </p:nvPicPr>
        <p:blipFill rotWithShape="1">
          <a:blip r:embed="rId3">
            <a:alphaModFix/>
          </a:blip>
          <a:srcRect l="15592" r="15598"/>
          <a:stretch/>
        </p:blipFill>
        <p:spPr>
          <a:xfrm>
            <a:off x="5853437" y="886678"/>
            <a:ext cx="2727600" cy="2730300"/>
          </a:xfrm>
          <a:prstGeom prst="ellipse">
            <a:avLst/>
          </a:prstGeom>
          <a:noFill/>
          <a:ln>
            <a:noFill/>
          </a:ln>
          <a:effectLst>
            <a:outerShdw blurRad="657225" algn="bl" rotWithShape="0">
              <a:schemeClr val="accent2">
                <a:alpha val="40000"/>
              </a:schemeClr>
            </a:outerShdw>
          </a:effectLst>
        </p:spPr>
      </p:pic>
      <p:sp>
        <p:nvSpPr>
          <p:cNvPr id="2775" name="Google Shape;2775;p36"/>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7471439" y="3616978"/>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443632" y="4310789"/>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2342671" y="887135"/>
            <a:ext cx="4344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Notre </a:t>
            </a:r>
            <a:r>
              <a:rPr lang="fr-MA" dirty="0" err="1">
                <a:solidFill>
                  <a:schemeClr val="accent2"/>
                </a:solidFill>
              </a:rPr>
              <a:t>Dataset</a:t>
            </a:r>
            <a:endParaRPr dirty="0">
              <a:solidFill>
                <a:schemeClr val="accent2"/>
              </a:solidFill>
            </a:endParaRPr>
          </a:p>
        </p:txBody>
      </p:sp>
      <p:sp>
        <p:nvSpPr>
          <p:cNvPr id="2825" name="Google Shape;2825;p37"/>
          <p:cNvSpPr txBox="1">
            <a:spLocks noGrp="1"/>
          </p:cNvSpPr>
          <p:nvPr>
            <p:ph type="subTitle" idx="1"/>
          </p:nvPr>
        </p:nvSpPr>
        <p:spPr>
          <a:xfrm>
            <a:off x="1868102" y="1517457"/>
            <a:ext cx="5228032" cy="17215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600" dirty="0"/>
              <a:t>L'ensemble de données utilisé dans ce projet contient des informations sur divers téléphones portables, telles que leur marque, la capacité de leur batterie, la qualité de leur appareil photo et d'autres caractéristiques, ainsi que leur gamme de prix.</a:t>
            </a:r>
          </a:p>
          <a:p>
            <a:pPr marL="0" lvl="0" indent="0" algn="ctr" rtl="0">
              <a:spcBef>
                <a:spcPts val="0"/>
              </a:spcBef>
              <a:spcAft>
                <a:spcPts val="0"/>
              </a:spcAft>
              <a:buNone/>
            </a:pPr>
            <a:r>
              <a:rPr lang="fr-FR" sz="1600" dirty="0"/>
              <a:t>Cette </a:t>
            </a:r>
            <a:r>
              <a:rPr lang="fr-FR" sz="1600" dirty="0" err="1"/>
              <a:t>Dataset</a:t>
            </a:r>
            <a:r>
              <a:rPr lang="fr-FR" sz="1600" dirty="0"/>
              <a:t> contient 2 000 observations.</a:t>
            </a:r>
          </a:p>
          <a:p>
            <a:pPr marL="0" lvl="0" indent="0" algn="ctr" rtl="0">
              <a:spcBef>
                <a:spcPts val="0"/>
              </a:spcBef>
              <a:spcAft>
                <a:spcPts val="0"/>
              </a:spcAft>
              <a:buNone/>
            </a:pPr>
            <a:r>
              <a:rPr lang="fr-FR" sz="1600" dirty="0"/>
              <a:t>L'ensemble de données a été obtenu auprès de </a:t>
            </a:r>
            <a:r>
              <a:rPr lang="fr-FR" sz="1600" dirty="0" err="1"/>
              <a:t>Kaggle</a:t>
            </a:r>
            <a:r>
              <a:rPr lang="fr-FR" sz="1600" dirty="0"/>
              <a:t>.</a:t>
            </a:r>
            <a:endParaRPr sz="1600" dirty="0"/>
          </a:p>
        </p:txBody>
      </p:sp>
      <p:grpSp>
        <p:nvGrpSpPr>
          <p:cNvPr id="2826" name="Google Shape;2826;p37"/>
          <p:cNvGrpSpPr/>
          <p:nvPr/>
        </p:nvGrpSpPr>
        <p:grpSpPr>
          <a:xfrm flipH="1">
            <a:off x="4130364" y="3694591"/>
            <a:ext cx="883262"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6397851" y="1075319"/>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1632103" y="4389467"/>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3"/>
        <p:cNvGrpSpPr/>
        <p:nvPr/>
      </p:nvGrpSpPr>
      <p:grpSpPr>
        <a:xfrm>
          <a:off x="0" y="0"/>
          <a:ext cx="0" cy="0"/>
          <a:chOff x="0" y="0"/>
          <a:chExt cx="0" cy="0"/>
        </a:xfrm>
      </p:grpSpPr>
      <p:sp>
        <p:nvSpPr>
          <p:cNvPr id="2984" name="Google Shape;2984;p40"/>
          <p:cNvSpPr/>
          <p:nvPr/>
        </p:nvSpPr>
        <p:spPr>
          <a:xfrm>
            <a:off x="5131273" y="1989771"/>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0"/>
          <p:cNvSpPr/>
          <p:nvPr/>
        </p:nvSpPr>
        <p:spPr>
          <a:xfrm>
            <a:off x="1394599" y="1982778"/>
            <a:ext cx="26220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0"/>
          <p:cNvSpPr txBox="1">
            <a:spLocks noGrp="1"/>
          </p:cNvSpPr>
          <p:nvPr>
            <p:ph type="title"/>
          </p:nvPr>
        </p:nvSpPr>
        <p:spPr>
          <a:xfrm>
            <a:off x="631655" y="308385"/>
            <a:ext cx="7177527"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Logistique Regression </a:t>
            </a:r>
            <a:r>
              <a:rPr lang="en" dirty="0">
                <a:solidFill>
                  <a:schemeClr val="accent2"/>
                </a:solidFill>
              </a:rPr>
              <a:t>VS.</a:t>
            </a:r>
            <a:r>
              <a:rPr lang="en" dirty="0"/>
              <a:t> KNN</a:t>
            </a:r>
            <a:endParaRPr dirty="0"/>
          </a:p>
        </p:txBody>
      </p:sp>
      <p:sp>
        <p:nvSpPr>
          <p:cNvPr id="2987" name="Google Shape;2987;p40"/>
          <p:cNvSpPr txBox="1">
            <a:spLocks noGrp="1"/>
          </p:cNvSpPr>
          <p:nvPr>
            <p:ph type="title" idx="2"/>
          </p:nvPr>
        </p:nvSpPr>
        <p:spPr>
          <a:xfrm>
            <a:off x="1394599" y="2029350"/>
            <a:ext cx="26220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dirty="0"/>
              <a:t>Régression Logistique </a:t>
            </a:r>
            <a:endParaRPr dirty="0"/>
          </a:p>
        </p:txBody>
      </p:sp>
      <p:sp>
        <p:nvSpPr>
          <p:cNvPr id="2988" name="Google Shape;2988;p40"/>
          <p:cNvSpPr txBox="1">
            <a:spLocks noGrp="1"/>
          </p:cNvSpPr>
          <p:nvPr>
            <p:ph type="subTitle" idx="1"/>
          </p:nvPr>
        </p:nvSpPr>
        <p:spPr>
          <a:xfrm>
            <a:off x="1129888" y="2582198"/>
            <a:ext cx="3210758" cy="190166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La régression logistique est un algorithme de classification supervisée qui est utilisé pour prédire des variables cibles binaires ou multinomiales.</a:t>
            </a:r>
          </a:p>
          <a:p>
            <a:pPr marL="0" lvl="0" indent="0" algn="ctr" rtl="0">
              <a:spcBef>
                <a:spcPts val="0"/>
              </a:spcBef>
              <a:spcAft>
                <a:spcPts val="0"/>
              </a:spcAft>
              <a:buNone/>
            </a:pPr>
            <a:r>
              <a:rPr lang="fr-FR" dirty="0"/>
              <a:t>Elle est basée sur la fonction sigmoïde qui est utilisée pour estimer la probabilité d'appartenance à une classe donnée</a:t>
            </a:r>
            <a:endParaRPr dirty="0"/>
          </a:p>
        </p:txBody>
      </p:sp>
      <p:sp>
        <p:nvSpPr>
          <p:cNvPr id="2989" name="Google Shape;2989;p40"/>
          <p:cNvSpPr txBox="1">
            <a:spLocks noGrp="1"/>
          </p:cNvSpPr>
          <p:nvPr>
            <p:ph type="title" idx="3"/>
          </p:nvPr>
        </p:nvSpPr>
        <p:spPr>
          <a:xfrm>
            <a:off x="4980215" y="2064876"/>
            <a:ext cx="26220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dirty="0"/>
              <a:t>KNN</a:t>
            </a:r>
            <a:endParaRPr dirty="0"/>
          </a:p>
        </p:txBody>
      </p:sp>
      <p:sp>
        <p:nvSpPr>
          <p:cNvPr id="2990" name="Google Shape;2990;p40"/>
          <p:cNvSpPr txBox="1">
            <a:spLocks noGrp="1"/>
          </p:cNvSpPr>
          <p:nvPr>
            <p:ph type="subTitle" idx="4"/>
          </p:nvPr>
        </p:nvSpPr>
        <p:spPr>
          <a:xfrm>
            <a:off x="4770950" y="2522748"/>
            <a:ext cx="3128791" cy="18335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Le KNN est un algorithme de classification supervisée qui classe les points de données en fonction de leurs voisins les plus proches dans l'espace des caractéristiques.</a:t>
            </a:r>
          </a:p>
          <a:p>
            <a:pPr marL="0" lvl="0" indent="0" algn="ctr" rtl="0">
              <a:spcBef>
                <a:spcPts val="0"/>
              </a:spcBef>
              <a:spcAft>
                <a:spcPts val="0"/>
              </a:spcAft>
              <a:buNone/>
            </a:pPr>
            <a:r>
              <a:rPr lang="fr-FR" dirty="0"/>
              <a:t>Il utilise la distance entre les points de données pour déterminer les K voisins les plus proches.</a:t>
            </a:r>
          </a:p>
        </p:txBody>
      </p:sp>
      <p:grpSp>
        <p:nvGrpSpPr>
          <p:cNvPr id="2991" name="Google Shape;2991;p40"/>
          <p:cNvGrpSpPr/>
          <p:nvPr/>
        </p:nvGrpSpPr>
        <p:grpSpPr>
          <a:xfrm>
            <a:off x="5973372" y="1114674"/>
            <a:ext cx="649405" cy="649405"/>
            <a:chOff x="2292475" y="1241300"/>
            <a:chExt cx="3605800" cy="3605800"/>
          </a:xfrm>
        </p:grpSpPr>
        <p:sp>
          <p:nvSpPr>
            <p:cNvPr id="2992" name="Google Shape;2992;p40"/>
            <p:cNvSpPr/>
            <p:nvPr/>
          </p:nvSpPr>
          <p:spPr>
            <a:xfrm>
              <a:off x="2644500" y="2377775"/>
              <a:ext cx="2900725" cy="1623850"/>
            </a:xfrm>
            <a:custGeom>
              <a:avLst/>
              <a:gdLst/>
              <a:ahLst/>
              <a:cxnLst/>
              <a:rect l="l" t="t" r="r" b="b"/>
              <a:pathLst>
                <a:path w="116029" h="64954" extrusionOk="0">
                  <a:moveTo>
                    <a:pt x="8466" y="56244"/>
                  </a:moveTo>
                  <a:lnTo>
                    <a:pt x="53803" y="56244"/>
                  </a:lnTo>
                  <a:lnTo>
                    <a:pt x="53803" y="64953"/>
                  </a:lnTo>
                  <a:lnTo>
                    <a:pt x="62227" y="64953"/>
                  </a:lnTo>
                  <a:lnTo>
                    <a:pt x="62227" y="56244"/>
                  </a:lnTo>
                  <a:lnTo>
                    <a:pt x="107604" y="56244"/>
                  </a:lnTo>
                  <a:lnTo>
                    <a:pt x="107604" y="64953"/>
                  </a:lnTo>
                  <a:lnTo>
                    <a:pt x="116029" y="64953"/>
                  </a:lnTo>
                  <a:lnTo>
                    <a:pt x="116029" y="52011"/>
                  </a:lnTo>
                  <a:cubicBezTo>
                    <a:pt x="116029" y="49692"/>
                    <a:pt x="114157" y="47779"/>
                    <a:pt x="111837" y="47779"/>
                  </a:cubicBezTo>
                  <a:lnTo>
                    <a:pt x="62227" y="47779"/>
                  </a:lnTo>
                  <a:lnTo>
                    <a:pt x="62227" y="33413"/>
                  </a:lnTo>
                  <a:lnTo>
                    <a:pt x="96006" y="33413"/>
                  </a:lnTo>
                  <a:cubicBezTo>
                    <a:pt x="101540" y="33413"/>
                    <a:pt x="106058" y="28895"/>
                    <a:pt x="106058" y="23360"/>
                  </a:cubicBezTo>
                  <a:lnTo>
                    <a:pt x="106058" y="4029"/>
                  </a:lnTo>
                  <a:cubicBezTo>
                    <a:pt x="106058" y="2605"/>
                    <a:pt x="105732" y="1221"/>
                    <a:pt x="105203" y="0"/>
                  </a:cubicBezTo>
                  <a:cubicBezTo>
                    <a:pt x="102476" y="1547"/>
                    <a:pt x="99343" y="2442"/>
                    <a:pt x="96006" y="2442"/>
                  </a:cubicBezTo>
                  <a:lnTo>
                    <a:pt x="20024" y="2442"/>
                  </a:lnTo>
                  <a:cubicBezTo>
                    <a:pt x="16687" y="2442"/>
                    <a:pt x="13553" y="1547"/>
                    <a:pt x="10826" y="0"/>
                  </a:cubicBezTo>
                  <a:cubicBezTo>
                    <a:pt x="10297" y="1221"/>
                    <a:pt x="9972" y="2605"/>
                    <a:pt x="9972" y="4029"/>
                  </a:cubicBezTo>
                  <a:lnTo>
                    <a:pt x="9972" y="23360"/>
                  </a:lnTo>
                  <a:cubicBezTo>
                    <a:pt x="9972" y="28895"/>
                    <a:pt x="14489" y="33413"/>
                    <a:pt x="20024" y="33413"/>
                  </a:cubicBezTo>
                  <a:lnTo>
                    <a:pt x="53803" y="33413"/>
                  </a:lnTo>
                  <a:lnTo>
                    <a:pt x="53803" y="47779"/>
                  </a:lnTo>
                  <a:lnTo>
                    <a:pt x="4233" y="47779"/>
                  </a:lnTo>
                  <a:cubicBezTo>
                    <a:pt x="1873" y="47779"/>
                    <a:pt x="1" y="49692"/>
                    <a:pt x="1" y="52011"/>
                  </a:cubicBezTo>
                  <a:lnTo>
                    <a:pt x="1" y="64953"/>
                  </a:lnTo>
                  <a:lnTo>
                    <a:pt x="8466" y="64953"/>
                  </a:lnTo>
                  <a:lnTo>
                    <a:pt x="8466" y="56244"/>
                  </a:lnTo>
                  <a:close/>
                  <a:moveTo>
                    <a:pt x="84936" y="12047"/>
                  </a:moveTo>
                  <a:cubicBezTo>
                    <a:pt x="87378" y="12047"/>
                    <a:pt x="89372" y="14041"/>
                    <a:pt x="89372" y="16523"/>
                  </a:cubicBezTo>
                  <a:cubicBezTo>
                    <a:pt x="89372" y="18965"/>
                    <a:pt x="87378" y="20959"/>
                    <a:pt x="84936" y="20959"/>
                  </a:cubicBezTo>
                  <a:cubicBezTo>
                    <a:pt x="82453" y="20959"/>
                    <a:pt x="80459" y="18965"/>
                    <a:pt x="80459" y="16523"/>
                  </a:cubicBezTo>
                  <a:cubicBezTo>
                    <a:pt x="80459" y="14041"/>
                    <a:pt x="82453" y="12047"/>
                    <a:pt x="84936" y="12047"/>
                  </a:cubicBezTo>
                  <a:close/>
                  <a:moveTo>
                    <a:pt x="47820" y="20756"/>
                  </a:moveTo>
                  <a:lnTo>
                    <a:pt x="28285" y="20756"/>
                  </a:lnTo>
                  <a:cubicBezTo>
                    <a:pt x="25966" y="20756"/>
                    <a:pt x="24094" y="18843"/>
                    <a:pt x="24094" y="16523"/>
                  </a:cubicBezTo>
                  <a:cubicBezTo>
                    <a:pt x="24094" y="14204"/>
                    <a:pt x="25966" y="12291"/>
                    <a:pt x="28285" y="12291"/>
                  </a:cubicBezTo>
                  <a:lnTo>
                    <a:pt x="47820" y="12291"/>
                  </a:lnTo>
                  <a:cubicBezTo>
                    <a:pt x="50181" y="12291"/>
                    <a:pt x="52053" y="14204"/>
                    <a:pt x="52053" y="16523"/>
                  </a:cubicBezTo>
                  <a:cubicBezTo>
                    <a:pt x="52053" y="18843"/>
                    <a:pt x="50181" y="20756"/>
                    <a:pt x="47820" y="207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0"/>
            <p:cNvSpPr/>
            <p:nvPr/>
          </p:nvSpPr>
          <p:spPr>
            <a:xfrm>
              <a:off x="2292475" y="4213225"/>
              <a:ext cx="915725" cy="633875"/>
            </a:xfrm>
            <a:custGeom>
              <a:avLst/>
              <a:gdLst/>
              <a:ahLst/>
              <a:cxnLst/>
              <a:rect l="l" t="t" r="r" b="b"/>
              <a:pathLst>
                <a:path w="36629" h="25355" extrusionOk="0">
                  <a:moveTo>
                    <a:pt x="32396" y="0"/>
                  </a:moveTo>
                  <a:lnTo>
                    <a:pt x="4192" y="0"/>
                  </a:lnTo>
                  <a:cubicBezTo>
                    <a:pt x="1873" y="0"/>
                    <a:pt x="1" y="1913"/>
                    <a:pt x="1" y="4233"/>
                  </a:cubicBezTo>
                  <a:lnTo>
                    <a:pt x="1" y="21122"/>
                  </a:lnTo>
                  <a:cubicBezTo>
                    <a:pt x="1" y="23482"/>
                    <a:pt x="1873" y="25354"/>
                    <a:pt x="4192" y="25354"/>
                  </a:cubicBezTo>
                  <a:lnTo>
                    <a:pt x="32396" y="25354"/>
                  </a:lnTo>
                  <a:cubicBezTo>
                    <a:pt x="34715" y="25354"/>
                    <a:pt x="36628" y="23482"/>
                    <a:pt x="36628" y="21122"/>
                  </a:cubicBezTo>
                  <a:lnTo>
                    <a:pt x="36628" y="4233"/>
                  </a:lnTo>
                  <a:cubicBezTo>
                    <a:pt x="36628" y="1913"/>
                    <a:pt x="34715" y="0"/>
                    <a:pt x="32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0"/>
            <p:cNvSpPr/>
            <p:nvPr/>
          </p:nvSpPr>
          <p:spPr>
            <a:xfrm>
              <a:off x="4981550" y="4213225"/>
              <a:ext cx="916725" cy="633875"/>
            </a:xfrm>
            <a:custGeom>
              <a:avLst/>
              <a:gdLst/>
              <a:ahLst/>
              <a:cxnLst/>
              <a:rect l="l" t="t" r="r" b="b"/>
              <a:pathLst>
                <a:path w="36669" h="25355" extrusionOk="0">
                  <a:moveTo>
                    <a:pt x="32436" y="0"/>
                  </a:moveTo>
                  <a:lnTo>
                    <a:pt x="4233" y="0"/>
                  </a:lnTo>
                  <a:cubicBezTo>
                    <a:pt x="1913" y="0"/>
                    <a:pt x="0" y="1913"/>
                    <a:pt x="0" y="4233"/>
                  </a:cubicBezTo>
                  <a:lnTo>
                    <a:pt x="0" y="21122"/>
                  </a:lnTo>
                  <a:cubicBezTo>
                    <a:pt x="0" y="23482"/>
                    <a:pt x="1913" y="25354"/>
                    <a:pt x="4233" y="25354"/>
                  </a:cubicBezTo>
                  <a:lnTo>
                    <a:pt x="32436" y="25354"/>
                  </a:lnTo>
                  <a:cubicBezTo>
                    <a:pt x="34756" y="25354"/>
                    <a:pt x="36669" y="23482"/>
                    <a:pt x="36669" y="21122"/>
                  </a:cubicBezTo>
                  <a:lnTo>
                    <a:pt x="36669" y="4233"/>
                  </a:lnTo>
                  <a:cubicBezTo>
                    <a:pt x="36669" y="1913"/>
                    <a:pt x="34756" y="0"/>
                    <a:pt x="32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0"/>
            <p:cNvSpPr/>
            <p:nvPr/>
          </p:nvSpPr>
          <p:spPr>
            <a:xfrm>
              <a:off x="3637525" y="4213225"/>
              <a:ext cx="915700" cy="633875"/>
            </a:xfrm>
            <a:custGeom>
              <a:avLst/>
              <a:gdLst/>
              <a:ahLst/>
              <a:cxnLst/>
              <a:rect l="l" t="t" r="r" b="b"/>
              <a:pathLst>
                <a:path w="36628" h="25355" extrusionOk="0">
                  <a:moveTo>
                    <a:pt x="32395" y="0"/>
                  </a:moveTo>
                  <a:lnTo>
                    <a:pt x="4192" y="0"/>
                  </a:lnTo>
                  <a:cubicBezTo>
                    <a:pt x="1872" y="0"/>
                    <a:pt x="0" y="1913"/>
                    <a:pt x="0" y="4233"/>
                  </a:cubicBezTo>
                  <a:lnTo>
                    <a:pt x="0" y="21122"/>
                  </a:lnTo>
                  <a:cubicBezTo>
                    <a:pt x="0" y="23482"/>
                    <a:pt x="1872" y="25354"/>
                    <a:pt x="4192" y="25354"/>
                  </a:cubicBezTo>
                  <a:lnTo>
                    <a:pt x="32395" y="25354"/>
                  </a:lnTo>
                  <a:cubicBezTo>
                    <a:pt x="34715" y="25354"/>
                    <a:pt x="36628" y="23482"/>
                    <a:pt x="36628" y="21122"/>
                  </a:cubicBezTo>
                  <a:lnTo>
                    <a:pt x="36628" y="4233"/>
                  </a:lnTo>
                  <a:cubicBezTo>
                    <a:pt x="36628" y="1913"/>
                    <a:pt x="34715" y="0"/>
                    <a:pt x="32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0"/>
            <p:cNvSpPr/>
            <p:nvPr/>
          </p:nvSpPr>
          <p:spPr>
            <a:xfrm>
              <a:off x="2893775" y="1241300"/>
              <a:ext cx="2402175" cy="985925"/>
            </a:xfrm>
            <a:custGeom>
              <a:avLst/>
              <a:gdLst/>
              <a:ahLst/>
              <a:cxnLst/>
              <a:rect l="l" t="t" r="r" b="b"/>
              <a:pathLst>
                <a:path w="96087" h="39437" extrusionOk="0">
                  <a:moveTo>
                    <a:pt x="10053" y="39436"/>
                  </a:moveTo>
                  <a:lnTo>
                    <a:pt x="86035" y="39436"/>
                  </a:lnTo>
                  <a:cubicBezTo>
                    <a:pt x="91569" y="39436"/>
                    <a:pt x="96087" y="34919"/>
                    <a:pt x="96087" y="29384"/>
                  </a:cubicBezTo>
                  <a:lnTo>
                    <a:pt x="96087" y="10053"/>
                  </a:lnTo>
                  <a:cubicBezTo>
                    <a:pt x="96087" y="4518"/>
                    <a:pt x="91569" y="0"/>
                    <a:pt x="86035" y="0"/>
                  </a:cubicBezTo>
                  <a:lnTo>
                    <a:pt x="10053" y="0"/>
                  </a:lnTo>
                  <a:cubicBezTo>
                    <a:pt x="4518" y="0"/>
                    <a:pt x="1" y="4518"/>
                    <a:pt x="1" y="10053"/>
                  </a:cubicBezTo>
                  <a:lnTo>
                    <a:pt x="1" y="29384"/>
                  </a:lnTo>
                  <a:cubicBezTo>
                    <a:pt x="1" y="34919"/>
                    <a:pt x="4518" y="39436"/>
                    <a:pt x="10053" y="39436"/>
                  </a:cubicBezTo>
                  <a:close/>
                  <a:moveTo>
                    <a:pt x="74965" y="15262"/>
                  </a:moveTo>
                  <a:cubicBezTo>
                    <a:pt x="77407" y="15262"/>
                    <a:pt x="79401" y="17256"/>
                    <a:pt x="79401" y="19739"/>
                  </a:cubicBezTo>
                  <a:cubicBezTo>
                    <a:pt x="79401" y="22180"/>
                    <a:pt x="77407" y="24175"/>
                    <a:pt x="74965" y="24175"/>
                  </a:cubicBezTo>
                  <a:cubicBezTo>
                    <a:pt x="72482" y="24175"/>
                    <a:pt x="70488" y="22180"/>
                    <a:pt x="70488" y="19739"/>
                  </a:cubicBezTo>
                  <a:cubicBezTo>
                    <a:pt x="70488" y="17256"/>
                    <a:pt x="72482" y="15262"/>
                    <a:pt x="74965" y="15262"/>
                  </a:cubicBezTo>
                  <a:close/>
                  <a:moveTo>
                    <a:pt x="18314" y="15506"/>
                  </a:moveTo>
                  <a:lnTo>
                    <a:pt x="37849" y="15506"/>
                  </a:lnTo>
                  <a:cubicBezTo>
                    <a:pt x="40210" y="15506"/>
                    <a:pt x="42082" y="17378"/>
                    <a:pt x="42082" y="19739"/>
                  </a:cubicBezTo>
                  <a:cubicBezTo>
                    <a:pt x="42082" y="22058"/>
                    <a:pt x="40210" y="23930"/>
                    <a:pt x="37849" y="23930"/>
                  </a:cubicBezTo>
                  <a:lnTo>
                    <a:pt x="18314" y="23930"/>
                  </a:lnTo>
                  <a:cubicBezTo>
                    <a:pt x="15995" y="23930"/>
                    <a:pt x="14123" y="22058"/>
                    <a:pt x="14123" y="19739"/>
                  </a:cubicBezTo>
                  <a:cubicBezTo>
                    <a:pt x="14123" y="17378"/>
                    <a:pt x="15995" y="15506"/>
                    <a:pt x="18314" y="1550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7" name="Google Shape;2997;p40"/>
          <p:cNvGrpSpPr/>
          <p:nvPr/>
        </p:nvGrpSpPr>
        <p:grpSpPr>
          <a:xfrm>
            <a:off x="2339785" y="1196285"/>
            <a:ext cx="777278" cy="649553"/>
            <a:chOff x="1026975" y="1090575"/>
            <a:chExt cx="4572225" cy="3820900"/>
          </a:xfrm>
        </p:grpSpPr>
        <p:sp>
          <p:nvSpPr>
            <p:cNvPr id="2998" name="Google Shape;2998;p40"/>
            <p:cNvSpPr/>
            <p:nvPr/>
          </p:nvSpPr>
          <p:spPr>
            <a:xfrm>
              <a:off x="1026975" y="1552700"/>
              <a:ext cx="4572225" cy="3358775"/>
            </a:xfrm>
            <a:custGeom>
              <a:avLst/>
              <a:gdLst/>
              <a:ahLst/>
              <a:cxnLst/>
              <a:rect l="l" t="t" r="r" b="b"/>
              <a:pathLst>
                <a:path w="182889" h="134351" extrusionOk="0">
                  <a:moveTo>
                    <a:pt x="5350" y="0"/>
                  </a:moveTo>
                  <a:cubicBezTo>
                    <a:pt x="2393" y="0"/>
                    <a:pt x="1" y="2392"/>
                    <a:pt x="1" y="5350"/>
                  </a:cubicBezTo>
                  <a:lnTo>
                    <a:pt x="1" y="115605"/>
                  </a:lnTo>
                  <a:cubicBezTo>
                    <a:pt x="1" y="118563"/>
                    <a:pt x="2393" y="120998"/>
                    <a:pt x="5350" y="120998"/>
                  </a:cubicBezTo>
                  <a:lnTo>
                    <a:pt x="73504" y="120998"/>
                  </a:lnTo>
                  <a:cubicBezTo>
                    <a:pt x="75809" y="128696"/>
                    <a:pt x="82985" y="134351"/>
                    <a:pt x="91423" y="134351"/>
                  </a:cubicBezTo>
                  <a:cubicBezTo>
                    <a:pt x="99904" y="134351"/>
                    <a:pt x="107080" y="128696"/>
                    <a:pt x="109386" y="120998"/>
                  </a:cubicBezTo>
                  <a:lnTo>
                    <a:pt x="177539" y="120998"/>
                  </a:lnTo>
                  <a:cubicBezTo>
                    <a:pt x="180497" y="120998"/>
                    <a:pt x="182889" y="118563"/>
                    <a:pt x="182889" y="115605"/>
                  </a:cubicBezTo>
                  <a:lnTo>
                    <a:pt x="182889" y="5350"/>
                  </a:lnTo>
                  <a:cubicBezTo>
                    <a:pt x="182889" y="2392"/>
                    <a:pt x="180497" y="0"/>
                    <a:pt x="177539" y="0"/>
                  </a:cubicBezTo>
                  <a:lnTo>
                    <a:pt x="172189" y="0"/>
                  </a:lnTo>
                  <a:lnTo>
                    <a:pt x="172189" y="94032"/>
                  </a:lnTo>
                  <a:cubicBezTo>
                    <a:pt x="172189" y="102862"/>
                    <a:pt x="165144" y="110081"/>
                    <a:pt x="156445" y="110081"/>
                  </a:cubicBezTo>
                  <a:lnTo>
                    <a:pt x="26401" y="110081"/>
                  </a:lnTo>
                  <a:cubicBezTo>
                    <a:pt x="17746" y="110081"/>
                    <a:pt x="10700" y="102862"/>
                    <a:pt x="10700" y="94032"/>
                  </a:cubicBezTo>
                  <a:lnTo>
                    <a:pt x="10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40"/>
            <p:cNvSpPr/>
            <p:nvPr/>
          </p:nvSpPr>
          <p:spPr>
            <a:xfrm>
              <a:off x="3447375" y="1090575"/>
              <a:ext cx="1615775" cy="2946700"/>
            </a:xfrm>
            <a:custGeom>
              <a:avLst/>
              <a:gdLst/>
              <a:ahLst/>
              <a:cxnLst/>
              <a:rect l="l" t="t" r="r" b="b"/>
              <a:pathLst>
                <a:path w="64631" h="117868" extrusionOk="0">
                  <a:moveTo>
                    <a:pt x="43145" y="21399"/>
                  </a:moveTo>
                  <a:cubicBezTo>
                    <a:pt x="46103" y="21399"/>
                    <a:pt x="48495" y="23835"/>
                    <a:pt x="48495" y="26792"/>
                  </a:cubicBezTo>
                  <a:lnTo>
                    <a:pt x="48495" y="48191"/>
                  </a:lnTo>
                  <a:cubicBezTo>
                    <a:pt x="48495" y="51149"/>
                    <a:pt x="46103" y="53584"/>
                    <a:pt x="43145" y="53584"/>
                  </a:cubicBezTo>
                  <a:lnTo>
                    <a:pt x="21355" y="53584"/>
                  </a:lnTo>
                  <a:cubicBezTo>
                    <a:pt x="18398" y="53584"/>
                    <a:pt x="16006" y="51149"/>
                    <a:pt x="16006" y="48191"/>
                  </a:cubicBezTo>
                  <a:lnTo>
                    <a:pt x="16006" y="26792"/>
                  </a:lnTo>
                  <a:cubicBezTo>
                    <a:pt x="16006" y="23835"/>
                    <a:pt x="18398" y="21399"/>
                    <a:pt x="21355" y="21399"/>
                  </a:cubicBezTo>
                  <a:close/>
                  <a:moveTo>
                    <a:pt x="43145" y="64284"/>
                  </a:moveTo>
                  <a:cubicBezTo>
                    <a:pt x="46103" y="64284"/>
                    <a:pt x="48495" y="66676"/>
                    <a:pt x="48495" y="69633"/>
                  </a:cubicBezTo>
                  <a:cubicBezTo>
                    <a:pt x="48495" y="72591"/>
                    <a:pt x="46103" y="74983"/>
                    <a:pt x="43145" y="74983"/>
                  </a:cubicBezTo>
                  <a:lnTo>
                    <a:pt x="21355" y="74983"/>
                  </a:lnTo>
                  <a:cubicBezTo>
                    <a:pt x="18398" y="74983"/>
                    <a:pt x="16006" y="72591"/>
                    <a:pt x="16006" y="69633"/>
                  </a:cubicBezTo>
                  <a:cubicBezTo>
                    <a:pt x="16006" y="66676"/>
                    <a:pt x="18398" y="64284"/>
                    <a:pt x="21355" y="64284"/>
                  </a:cubicBezTo>
                  <a:close/>
                  <a:moveTo>
                    <a:pt x="43145" y="85726"/>
                  </a:moveTo>
                  <a:cubicBezTo>
                    <a:pt x="46103" y="85726"/>
                    <a:pt x="48495" y="88118"/>
                    <a:pt x="48495" y="91075"/>
                  </a:cubicBezTo>
                  <a:cubicBezTo>
                    <a:pt x="48495" y="94033"/>
                    <a:pt x="46103" y="96425"/>
                    <a:pt x="43145" y="96425"/>
                  </a:cubicBezTo>
                  <a:lnTo>
                    <a:pt x="21355" y="96425"/>
                  </a:lnTo>
                  <a:cubicBezTo>
                    <a:pt x="18398" y="96425"/>
                    <a:pt x="16006" y="94033"/>
                    <a:pt x="16006" y="91075"/>
                  </a:cubicBezTo>
                  <a:cubicBezTo>
                    <a:pt x="16006" y="88118"/>
                    <a:pt x="18398" y="85726"/>
                    <a:pt x="21355" y="85726"/>
                  </a:cubicBezTo>
                  <a:close/>
                  <a:moveTo>
                    <a:pt x="0" y="1"/>
                  </a:moveTo>
                  <a:lnTo>
                    <a:pt x="0" y="117867"/>
                  </a:lnTo>
                  <a:lnTo>
                    <a:pt x="59629" y="117867"/>
                  </a:lnTo>
                  <a:cubicBezTo>
                    <a:pt x="62413" y="117867"/>
                    <a:pt x="64631" y="115475"/>
                    <a:pt x="64631" y="112517"/>
                  </a:cubicBezTo>
                  <a:lnTo>
                    <a:pt x="64631" y="5350"/>
                  </a:lnTo>
                  <a:cubicBezTo>
                    <a:pt x="64631" y="2393"/>
                    <a:pt x="62413" y="1"/>
                    <a:pt x="596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0"/>
            <p:cNvSpPr/>
            <p:nvPr/>
          </p:nvSpPr>
          <p:spPr>
            <a:xfrm>
              <a:off x="4114975" y="1894125"/>
              <a:ext cx="277300" cy="267500"/>
            </a:xfrm>
            <a:custGeom>
              <a:avLst/>
              <a:gdLst/>
              <a:ahLst/>
              <a:cxnLst/>
              <a:rect l="l" t="t" r="r" b="b"/>
              <a:pathLst>
                <a:path w="11092" h="10700" extrusionOk="0">
                  <a:moveTo>
                    <a:pt x="1" y="0"/>
                  </a:moveTo>
                  <a:lnTo>
                    <a:pt x="1" y="10699"/>
                  </a:lnTo>
                  <a:lnTo>
                    <a:pt x="11091" y="10699"/>
                  </a:lnTo>
                  <a:lnTo>
                    <a:pt x="110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40"/>
            <p:cNvSpPr/>
            <p:nvPr/>
          </p:nvSpPr>
          <p:spPr>
            <a:xfrm>
              <a:off x="1563025" y="1090575"/>
              <a:ext cx="1615800" cy="2946700"/>
            </a:xfrm>
            <a:custGeom>
              <a:avLst/>
              <a:gdLst/>
              <a:ahLst/>
              <a:cxnLst/>
              <a:rect l="l" t="t" r="r" b="b"/>
              <a:pathLst>
                <a:path w="64632" h="117868" extrusionOk="0">
                  <a:moveTo>
                    <a:pt x="43276" y="21399"/>
                  </a:moveTo>
                  <a:cubicBezTo>
                    <a:pt x="46234" y="21399"/>
                    <a:pt x="48626" y="23835"/>
                    <a:pt x="48626" y="26792"/>
                  </a:cubicBezTo>
                  <a:cubicBezTo>
                    <a:pt x="48626" y="29750"/>
                    <a:pt x="46234" y="32142"/>
                    <a:pt x="43276" y="32142"/>
                  </a:cubicBezTo>
                  <a:lnTo>
                    <a:pt x="21486" y="32142"/>
                  </a:lnTo>
                  <a:cubicBezTo>
                    <a:pt x="18529" y="32142"/>
                    <a:pt x="16137" y="29750"/>
                    <a:pt x="16137" y="26792"/>
                  </a:cubicBezTo>
                  <a:cubicBezTo>
                    <a:pt x="16137" y="23835"/>
                    <a:pt x="18529" y="21399"/>
                    <a:pt x="21486" y="21399"/>
                  </a:cubicBezTo>
                  <a:close/>
                  <a:moveTo>
                    <a:pt x="43276" y="42841"/>
                  </a:moveTo>
                  <a:cubicBezTo>
                    <a:pt x="46234" y="42841"/>
                    <a:pt x="48626" y="45234"/>
                    <a:pt x="48626" y="48191"/>
                  </a:cubicBezTo>
                  <a:cubicBezTo>
                    <a:pt x="48626" y="51149"/>
                    <a:pt x="46234" y="53584"/>
                    <a:pt x="43276" y="53584"/>
                  </a:cubicBezTo>
                  <a:lnTo>
                    <a:pt x="21486" y="53584"/>
                  </a:lnTo>
                  <a:cubicBezTo>
                    <a:pt x="18529" y="53584"/>
                    <a:pt x="16137" y="51149"/>
                    <a:pt x="16137" y="48191"/>
                  </a:cubicBezTo>
                  <a:cubicBezTo>
                    <a:pt x="16137" y="45234"/>
                    <a:pt x="18529" y="42841"/>
                    <a:pt x="21486" y="42841"/>
                  </a:cubicBezTo>
                  <a:close/>
                  <a:moveTo>
                    <a:pt x="43276" y="64284"/>
                  </a:moveTo>
                  <a:cubicBezTo>
                    <a:pt x="46234" y="64284"/>
                    <a:pt x="48626" y="66676"/>
                    <a:pt x="48626" y="69633"/>
                  </a:cubicBezTo>
                  <a:cubicBezTo>
                    <a:pt x="48626" y="72591"/>
                    <a:pt x="46234" y="74983"/>
                    <a:pt x="43276" y="74983"/>
                  </a:cubicBezTo>
                  <a:lnTo>
                    <a:pt x="21486" y="74983"/>
                  </a:lnTo>
                  <a:cubicBezTo>
                    <a:pt x="18529" y="74983"/>
                    <a:pt x="16137" y="72591"/>
                    <a:pt x="16137" y="69633"/>
                  </a:cubicBezTo>
                  <a:cubicBezTo>
                    <a:pt x="16137" y="66676"/>
                    <a:pt x="18529" y="64284"/>
                    <a:pt x="21486" y="64284"/>
                  </a:cubicBezTo>
                  <a:close/>
                  <a:moveTo>
                    <a:pt x="43276" y="85726"/>
                  </a:moveTo>
                  <a:cubicBezTo>
                    <a:pt x="46234" y="85726"/>
                    <a:pt x="48626" y="88118"/>
                    <a:pt x="48626" y="91075"/>
                  </a:cubicBezTo>
                  <a:cubicBezTo>
                    <a:pt x="48626" y="94033"/>
                    <a:pt x="46234" y="96425"/>
                    <a:pt x="43276" y="96425"/>
                  </a:cubicBezTo>
                  <a:lnTo>
                    <a:pt x="21486" y="96425"/>
                  </a:lnTo>
                  <a:cubicBezTo>
                    <a:pt x="18529" y="96425"/>
                    <a:pt x="16137" y="94033"/>
                    <a:pt x="16137" y="91075"/>
                  </a:cubicBezTo>
                  <a:cubicBezTo>
                    <a:pt x="16137" y="88118"/>
                    <a:pt x="18529" y="85726"/>
                    <a:pt x="21486" y="85726"/>
                  </a:cubicBezTo>
                  <a:close/>
                  <a:moveTo>
                    <a:pt x="4959" y="1"/>
                  </a:moveTo>
                  <a:cubicBezTo>
                    <a:pt x="2219" y="1"/>
                    <a:pt x="1" y="2393"/>
                    <a:pt x="1" y="5350"/>
                  </a:cubicBezTo>
                  <a:lnTo>
                    <a:pt x="1" y="112517"/>
                  </a:lnTo>
                  <a:cubicBezTo>
                    <a:pt x="1" y="115475"/>
                    <a:pt x="2219" y="117867"/>
                    <a:pt x="4959" y="117867"/>
                  </a:cubicBezTo>
                  <a:lnTo>
                    <a:pt x="64631" y="117867"/>
                  </a:lnTo>
                  <a:lnTo>
                    <a:pt x="646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2" name="Google Shape;3002;p40"/>
          <p:cNvGrpSpPr/>
          <p:nvPr/>
        </p:nvGrpSpPr>
        <p:grpSpPr>
          <a:xfrm>
            <a:off x="7809182" y="1730029"/>
            <a:ext cx="2250993" cy="228146"/>
            <a:chOff x="7809182" y="1151604"/>
            <a:chExt cx="2250993" cy="228146"/>
          </a:xfrm>
        </p:grpSpPr>
        <p:sp>
          <p:nvSpPr>
            <p:cNvPr id="3003" name="Google Shape;3003;p40"/>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0"/>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5" name="Google Shape;3005;p40"/>
          <p:cNvSpPr/>
          <p:nvPr/>
        </p:nvSpPr>
        <p:spPr>
          <a:xfrm rot="10800000" flipH="1">
            <a:off x="-864812" y="425928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F8116C8-353F-540F-EB95-8F5E7693C665}"/>
              </a:ext>
            </a:extLst>
          </p:cNvPr>
          <p:cNvSpPr>
            <a:spLocks noGrp="1"/>
          </p:cNvSpPr>
          <p:nvPr>
            <p:ph type="title"/>
          </p:nvPr>
        </p:nvSpPr>
        <p:spPr>
          <a:xfrm>
            <a:off x="713100" y="539400"/>
            <a:ext cx="7717800" cy="572700"/>
          </a:xfrm>
        </p:spPr>
        <p:txBody>
          <a:bodyPr/>
          <a:lstStyle/>
          <a:p>
            <a:r>
              <a:rPr lang="fr-FR" dirty="0"/>
              <a:t>Les étapes de marche Algorithme KNN</a:t>
            </a:r>
          </a:p>
        </p:txBody>
      </p:sp>
      <p:pic>
        <p:nvPicPr>
          <p:cNvPr id="8" name="Image 7">
            <a:extLst>
              <a:ext uri="{FF2B5EF4-FFF2-40B4-BE49-F238E27FC236}">
                <a16:creationId xmlns:a16="http://schemas.microsoft.com/office/drawing/2014/main" id="{735B522F-37D7-D5C1-2ADA-2BC5AFEBA7A8}"/>
              </a:ext>
            </a:extLst>
          </p:cNvPr>
          <p:cNvPicPr>
            <a:picLocks noChangeAspect="1"/>
          </p:cNvPicPr>
          <p:nvPr/>
        </p:nvPicPr>
        <p:blipFill>
          <a:blip r:embed="rId2"/>
          <a:stretch>
            <a:fillRect/>
          </a:stretch>
        </p:blipFill>
        <p:spPr>
          <a:xfrm>
            <a:off x="5867240" y="1742686"/>
            <a:ext cx="2640558" cy="1658128"/>
          </a:xfrm>
          <a:prstGeom prst="rect">
            <a:avLst/>
          </a:prstGeom>
        </p:spPr>
      </p:pic>
      <p:sp>
        <p:nvSpPr>
          <p:cNvPr id="9" name="ZoneTexte 8">
            <a:extLst>
              <a:ext uri="{FF2B5EF4-FFF2-40B4-BE49-F238E27FC236}">
                <a16:creationId xmlns:a16="http://schemas.microsoft.com/office/drawing/2014/main" id="{5A530047-72E5-5368-F2D2-4A6FCFF2EEFE}"/>
              </a:ext>
            </a:extLst>
          </p:cNvPr>
          <p:cNvSpPr txBox="1"/>
          <p:nvPr/>
        </p:nvSpPr>
        <p:spPr>
          <a:xfrm>
            <a:off x="713100" y="1315177"/>
            <a:ext cx="4864740" cy="2262671"/>
          </a:xfrm>
          <a:prstGeom prst="rect">
            <a:avLst/>
          </a:prstGeom>
          <a:noFill/>
        </p:spPr>
        <p:txBody>
          <a:bodyPr wrap="square">
            <a:spAutoFit/>
          </a:bodyPr>
          <a:lstStyle/>
          <a:p>
            <a:pPr algn="just">
              <a:lnSpc>
                <a:spcPct val="150000"/>
              </a:lnSpc>
            </a:pPr>
            <a:r>
              <a:rPr lang="fr-FR" sz="1600" dirty="0">
                <a:solidFill>
                  <a:schemeClr val="bg1"/>
                </a:solidFill>
              </a:rPr>
              <a:t>1- Calculer la distance entre toutes les données d’entraînement et le point de test.</a:t>
            </a:r>
          </a:p>
          <a:p>
            <a:pPr algn="just">
              <a:lnSpc>
                <a:spcPct val="150000"/>
              </a:lnSpc>
            </a:pPr>
            <a:r>
              <a:rPr lang="fr-FR" sz="1600" dirty="0">
                <a:solidFill>
                  <a:schemeClr val="bg1"/>
                </a:solidFill>
              </a:rPr>
              <a:t>2- Trouvez les k voisins les plus proches en triant ces distances par paires.</a:t>
            </a:r>
          </a:p>
          <a:p>
            <a:pPr algn="just">
              <a:lnSpc>
                <a:spcPct val="150000"/>
              </a:lnSpc>
            </a:pPr>
            <a:r>
              <a:rPr lang="fr-FR" sz="1600" dirty="0">
                <a:solidFill>
                  <a:schemeClr val="bg1"/>
                </a:solidFill>
              </a:rPr>
              <a:t>3- Classifier le point sur la base d’un vote majoritaire.</a:t>
            </a:r>
          </a:p>
        </p:txBody>
      </p:sp>
    </p:spTree>
    <p:extLst>
      <p:ext uri="{BB962C8B-B14F-4D97-AF65-F5344CB8AC3E}">
        <p14:creationId xmlns:p14="http://schemas.microsoft.com/office/powerpoint/2010/main" val="2478973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34"/>
        <p:cNvGrpSpPr/>
        <p:nvPr/>
      </p:nvGrpSpPr>
      <p:grpSpPr>
        <a:xfrm>
          <a:off x="0" y="0"/>
          <a:ext cx="0" cy="0"/>
          <a:chOff x="0" y="0"/>
          <a:chExt cx="0" cy="0"/>
        </a:xfrm>
      </p:grpSpPr>
      <p:pic>
        <p:nvPicPr>
          <p:cNvPr id="4535" name="Google Shape;4535;p68"/>
          <p:cNvPicPr preferRelativeResize="0"/>
          <p:nvPr/>
        </p:nvPicPr>
        <p:blipFill rotWithShape="1">
          <a:blip r:embed="rId3">
            <a:alphaModFix/>
          </a:blip>
          <a:srcRect l="17128" r="17121"/>
          <a:stretch/>
        </p:blipFill>
        <p:spPr>
          <a:xfrm>
            <a:off x="5474725" y="1307063"/>
            <a:ext cx="2727600" cy="2730300"/>
          </a:xfrm>
          <a:prstGeom prst="ellipse">
            <a:avLst/>
          </a:prstGeom>
          <a:noFill/>
          <a:ln>
            <a:noFill/>
          </a:ln>
          <a:effectLst>
            <a:outerShdw blurRad="657225" algn="bl" rotWithShape="0">
              <a:schemeClr val="accent2">
                <a:alpha val="40000"/>
              </a:schemeClr>
            </a:outerShdw>
          </a:effectLst>
        </p:spPr>
      </p:pic>
      <p:sp>
        <p:nvSpPr>
          <p:cNvPr id="4536" name="Google Shape;4536;p68"/>
          <p:cNvSpPr txBox="1">
            <a:spLocks noGrp="1"/>
          </p:cNvSpPr>
          <p:nvPr>
            <p:ph type="title"/>
          </p:nvPr>
        </p:nvSpPr>
        <p:spPr>
          <a:xfrm>
            <a:off x="865500" y="1323677"/>
            <a:ext cx="416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
        <p:nvSpPr>
          <p:cNvPr id="4537" name="Google Shape;4537;p68"/>
          <p:cNvSpPr txBox="1">
            <a:spLocks noGrp="1"/>
          </p:cNvSpPr>
          <p:nvPr>
            <p:ph type="subTitle" idx="1"/>
          </p:nvPr>
        </p:nvSpPr>
        <p:spPr>
          <a:xfrm>
            <a:off x="865500" y="1966252"/>
            <a:ext cx="4166100" cy="191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fr-FR" dirty="0"/>
              <a:t>Dans ce projet, nous avons développé un modèle d'apprentissage automatique capable de classer avec précision les téléphones portables en fonction de leur gamme de prix.</a:t>
            </a:r>
          </a:p>
          <a:p>
            <a:pPr marL="0" lvl="0" indent="0" algn="l" rtl="0">
              <a:spcBef>
                <a:spcPts val="0"/>
              </a:spcBef>
              <a:spcAft>
                <a:spcPts val="0"/>
              </a:spcAft>
              <a:buClr>
                <a:schemeClr val="dk1"/>
              </a:buClr>
              <a:buSzPts val="1100"/>
              <a:buFont typeface="Arial"/>
              <a:buNone/>
            </a:pPr>
            <a:r>
              <a:rPr lang="fr-FR" dirty="0"/>
              <a:t>Le réglage des hyperparamètres et la sélection des caractéristiques sont des étapes importantes dans le développement d'un modèle d'apprentissage automatique. L'ajustement des hyperparamètres peut encore améliorer les performances du modèle.</a:t>
            </a:r>
            <a:endParaRPr dirty="0"/>
          </a:p>
        </p:txBody>
      </p:sp>
      <p:sp>
        <p:nvSpPr>
          <p:cNvPr id="4538" name="Google Shape;4538;p68"/>
          <p:cNvSpPr/>
          <p:nvPr/>
        </p:nvSpPr>
        <p:spPr>
          <a:xfrm>
            <a:off x="3246095" y="439155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9" name="Google Shape;4539;p68"/>
          <p:cNvGrpSpPr/>
          <p:nvPr/>
        </p:nvGrpSpPr>
        <p:grpSpPr>
          <a:xfrm rot="-5400000">
            <a:off x="7445689" y="3626907"/>
            <a:ext cx="883262" cy="242091"/>
            <a:chOff x="2300350" y="2601250"/>
            <a:chExt cx="2275275" cy="623625"/>
          </a:xfrm>
        </p:grpSpPr>
        <p:sp>
          <p:nvSpPr>
            <p:cNvPr id="4540" name="Google Shape;4540;p6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6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6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6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6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6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6" name="Google Shape;4546;p68"/>
          <p:cNvGrpSpPr/>
          <p:nvPr/>
        </p:nvGrpSpPr>
        <p:grpSpPr>
          <a:xfrm>
            <a:off x="4789594" y="914919"/>
            <a:ext cx="1105976" cy="133969"/>
            <a:chOff x="8183182" y="663852"/>
            <a:chExt cx="1475028" cy="178673"/>
          </a:xfrm>
        </p:grpSpPr>
        <p:grpSp>
          <p:nvGrpSpPr>
            <p:cNvPr id="4547" name="Google Shape;4547;p68"/>
            <p:cNvGrpSpPr/>
            <p:nvPr/>
          </p:nvGrpSpPr>
          <p:grpSpPr>
            <a:xfrm>
              <a:off x="8183182" y="774425"/>
              <a:ext cx="1178025" cy="68100"/>
              <a:chOff x="2024450" y="204150"/>
              <a:chExt cx="1178025" cy="68100"/>
            </a:xfrm>
          </p:grpSpPr>
          <p:sp>
            <p:nvSpPr>
              <p:cNvPr id="4548" name="Google Shape;4548;p6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6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6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6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6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6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6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6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6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6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8" name="Google Shape;4558;p68"/>
            <p:cNvGrpSpPr/>
            <p:nvPr/>
          </p:nvGrpSpPr>
          <p:grpSpPr>
            <a:xfrm>
              <a:off x="8480185" y="663852"/>
              <a:ext cx="1178025" cy="68100"/>
              <a:chOff x="2024450" y="204150"/>
              <a:chExt cx="1178025" cy="68100"/>
            </a:xfrm>
          </p:grpSpPr>
          <p:sp>
            <p:nvSpPr>
              <p:cNvPr id="4559" name="Google Shape;4559;p6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6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6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6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6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6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6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6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6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6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69" name="Google Shape;4569;p68"/>
          <p:cNvGrpSpPr/>
          <p:nvPr/>
        </p:nvGrpSpPr>
        <p:grpSpPr>
          <a:xfrm rot="5400000">
            <a:off x="5285275" y="3708175"/>
            <a:ext cx="98902" cy="553090"/>
            <a:chOff x="4898850" y="4820550"/>
            <a:chExt cx="98902" cy="553090"/>
          </a:xfrm>
        </p:grpSpPr>
        <p:sp>
          <p:nvSpPr>
            <p:cNvPr id="4570" name="Google Shape;4570;p6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6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6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6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6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398</Words>
  <Application>Microsoft Office PowerPoint</Application>
  <PresentationFormat>Affichage à l'écran (16:9)</PresentationFormat>
  <Paragraphs>45</Paragraphs>
  <Slides>7</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Exo</vt:lpstr>
      <vt:lpstr>PT Sans</vt:lpstr>
      <vt:lpstr>Wingdings</vt:lpstr>
      <vt:lpstr>Data Center Business Plan by Slidesgo</vt:lpstr>
      <vt:lpstr>Modèles de Classification  des prix des téléphones </vt:lpstr>
      <vt:lpstr>TABLE OF CONTENTS</vt:lpstr>
      <vt:lpstr>Introduction </vt:lpstr>
      <vt:lpstr>Notre Dataset</vt:lpstr>
      <vt:lpstr>Logistique Regression VS. KNN</vt:lpstr>
      <vt:lpstr>Les étapes de marche Algorithme KNN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Modèle de Classification  des prix des téléphones </dc:title>
  <cp:lastModifiedBy>HP</cp:lastModifiedBy>
  <cp:revision>4</cp:revision>
  <dcterms:modified xsi:type="dcterms:W3CDTF">2023-05-30T12:40:44Z</dcterms:modified>
</cp:coreProperties>
</file>