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7" r:id="rId3"/>
    <p:sldId id="259" r:id="rId4"/>
    <p:sldId id="264" r:id="rId5"/>
    <p:sldId id="336" r:id="rId6"/>
    <p:sldId id="321" r:id="rId7"/>
    <p:sldId id="337" r:id="rId8"/>
    <p:sldId id="265" r:id="rId9"/>
    <p:sldId id="308" r:id="rId10"/>
    <p:sldId id="294" r:id="rId11"/>
    <p:sldId id="319" r:id="rId12"/>
    <p:sldId id="328" r:id="rId13"/>
    <p:sldId id="327" r:id="rId14"/>
    <p:sldId id="339" r:id="rId15"/>
    <p:sldId id="313" r:id="rId16"/>
    <p:sldId id="270" r:id="rId17"/>
    <p:sldId id="345" r:id="rId18"/>
    <p:sldId id="346" r:id="rId19"/>
    <p:sldId id="347" r:id="rId20"/>
    <p:sldId id="348" r:id="rId21"/>
    <p:sldId id="341" r:id="rId22"/>
    <p:sldId id="342" r:id="rId23"/>
    <p:sldId id="344" r:id="rId24"/>
    <p:sldId id="343" r:id="rId25"/>
    <p:sldId id="340" r:id="rId26"/>
    <p:sldId id="332" r:id="rId27"/>
    <p:sldId id="317" r:id="rId28"/>
    <p:sldId id="315" r:id="rId29"/>
    <p:sldId id="31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8E67AEC-5F5A-9CEE-10CF-1187CF7AA4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4312A2-7531-F525-FA31-2F1C6F951E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0FE5-13E9-415D-9AC1-42804802327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D06386-3E84-B071-F5B9-0DC85CDECE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85FF43-2D14-9EEC-A1A9-C6C52715D8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B8866-0C2C-4AC4-85BC-E385D13E2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266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53A6-8FDB-42AE-99EC-5945B5090AEF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DBA23-EBB2-45DF-A749-AF6D35CE1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23146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97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60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81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21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2CFBF7F-6D72-4193-8757-D771B75721B3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4F19-6E03-41C7-A810-AF874FB43546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FA346E-6AA4-4FC0-B3B5-4BD974B3E32B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7AC863-5593-466A-8406-5A348959752B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416753-D6D9-44D0-B600-1419A1D9BB14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523-303B-47E5-B0E5-523E4FD39BB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9CC9-3873-4BE3-B302-72705BD9FE63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2C35-491A-487C-8117-0DE0A90F3021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B651F7-7CA8-4965-8868-23ABF43DC73C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1897-788C-4E42-AE81-2C92C4A3C421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6FB14F-E0E3-4ACD-BFFE-2DEE899BABCF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F2E-E0F4-4344-AFE8-B46E33D471C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A78-B6CC-407A-88D9-CB732994AD17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C0E3-E7B2-4C5A-908D-D2733D4FD07B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53F5-9D45-4E53-992E-28582C87675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B0A6-3E54-4212-B3AF-B02574D281F4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E75-9FBB-425A-9819-185F9B102EC0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9132-45E8-428A-8DCA-EC51DB0992AA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ohameddashboardsc.streamlit.app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MohamedM94/-Projet8_Dashboard_SC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arxiv.org/pdf/1905.11946.pdf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65301-AC9F-5C45-7F80-4B3CC37ED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803404"/>
            <a:ext cx="10475843" cy="3215857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                         </a:t>
            </a: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Projet 8  </a:t>
            </a:r>
            <a:b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Réalisez un </a:t>
            </a:r>
            <a:r>
              <a:rPr lang="fr-F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et 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assurez une veille technique</a:t>
            </a:r>
            <a:br>
              <a:rPr lang="fr-FR" sz="1100" b="1" dirty="0"/>
            </a:br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1A136-2BED-D792-FC7A-7AD13F4AF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8440"/>
            <a:ext cx="11956774" cy="685800"/>
          </a:xfrm>
        </p:spPr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MERAH Mohamed                                                                                                                DS : 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77E7EA-08D5-BF31-DE0B-806209AD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1D59A7-6E99-6D94-F24A-DADAE531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3" y="0"/>
            <a:ext cx="2399311" cy="7375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C8C4977-CE6E-1278-2EF9-377CA349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9023" cy="7375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90C54CC-18E0-D701-8BB6-D48BAED6F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558" y="0"/>
            <a:ext cx="1638442" cy="15012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9B4BD-AAFD-29F5-3515-E53A6673D37A}"/>
              </a:ext>
            </a:extLst>
          </p:cNvPr>
          <p:cNvSpPr/>
          <p:nvPr/>
        </p:nvSpPr>
        <p:spPr>
          <a:xfrm>
            <a:off x="11585713" y="6443870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135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E236863-7526-D27C-4F93-8226D9ECC2A3}"/>
              </a:ext>
            </a:extLst>
          </p:cNvPr>
          <p:cNvSpPr/>
          <p:nvPr/>
        </p:nvSpPr>
        <p:spPr>
          <a:xfrm>
            <a:off x="218304" y="1161535"/>
            <a:ext cx="11755394" cy="55594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D64322-05AD-2AF7-ACE4-49D1B5CA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60A4F97-739F-2CEA-EDE2-70D385D0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48" y="1493995"/>
            <a:ext cx="4482345" cy="47509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E67A3A-C9B3-0FF9-D2DB-E9445D18C0D4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CF2FF-1FF6-8507-6146-5FD3E53387D9}"/>
              </a:ext>
            </a:extLst>
          </p:cNvPr>
          <p:cNvSpPr/>
          <p:nvPr/>
        </p:nvSpPr>
        <p:spPr>
          <a:xfrm>
            <a:off x="927181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A0D7FAB-8C93-77D0-07C2-18C5B5BD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6" y="1493995"/>
            <a:ext cx="6480741" cy="47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6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936-52E3-84F3-CC67-471E7BDE2D2F}"/>
              </a:ext>
            </a:extLst>
          </p:cNvPr>
          <p:cNvSpPr/>
          <p:nvPr/>
        </p:nvSpPr>
        <p:spPr>
          <a:xfrm>
            <a:off x="101600" y="759010"/>
            <a:ext cx="12090400" cy="60989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7AE5C3-F853-4EAE-F02C-BCDB55B9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7E0F7-39AC-6C5C-AD0A-8761F57AA9DF}"/>
              </a:ext>
            </a:extLst>
          </p:cNvPr>
          <p:cNvSpPr/>
          <p:nvPr/>
        </p:nvSpPr>
        <p:spPr>
          <a:xfrm>
            <a:off x="11585713" y="6468832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28BEE7-9977-3E28-08B5-7524490D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30" y="1036866"/>
            <a:ext cx="10883348" cy="515411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D8ED69C-0330-DA40-C176-8A61B1B66319}"/>
              </a:ext>
            </a:extLst>
          </p:cNvPr>
          <p:cNvSpPr txBox="1"/>
          <p:nvPr/>
        </p:nvSpPr>
        <p:spPr>
          <a:xfrm>
            <a:off x="220760" y="6355845"/>
            <a:ext cx="10441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Actions pour le déploiement continu et automatisé du code de l’API sur le cloud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C64778-DB3A-E262-643E-F64A35A1B2F8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GitHub Actions</a:t>
            </a:r>
            <a:endParaRPr lang="fr-FR" sz="4000" dirty="0"/>
          </a:p>
          <a:p>
            <a:pPr algn="ctr"/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82205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B775C0-AE17-7435-4B7B-167D3D3F34BA}"/>
              </a:ext>
            </a:extLst>
          </p:cNvPr>
          <p:cNvSpPr/>
          <p:nvPr/>
        </p:nvSpPr>
        <p:spPr>
          <a:xfrm>
            <a:off x="81280" y="843280"/>
            <a:ext cx="11917680" cy="58776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BF0A85-8DA3-B0F0-541C-8827F325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869390-EDF7-6889-1CB3-7C60E666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5" y="975360"/>
            <a:ext cx="11565835" cy="5608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46EE89-E2E9-5A8F-2807-166D884DF0BD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Déploiement sur Azure </a:t>
            </a:r>
          </a:p>
          <a:p>
            <a:pPr algn="ctr"/>
            <a:endParaRPr lang="fr-FR" sz="4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75D129-6061-226C-63CE-85797E201134}"/>
              </a:ext>
            </a:extLst>
          </p:cNvPr>
          <p:cNvSpPr/>
          <p:nvPr/>
        </p:nvSpPr>
        <p:spPr>
          <a:xfrm>
            <a:off x="11392673" y="632813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5477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33FD42-6B69-1250-23A9-CFDF871C7563}"/>
              </a:ext>
            </a:extLst>
          </p:cNvPr>
          <p:cNvSpPr/>
          <p:nvPr/>
        </p:nvSpPr>
        <p:spPr>
          <a:xfrm>
            <a:off x="0" y="715168"/>
            <a:ext cx="12192000" cy="6142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1BE189-9417-26A8-E249-4048C83C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71E7B6-225F-3BA3-A56E-86B02412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822960"/>
            <a:ext cx="11856720" cy="5898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CD3CB9-E0C1-A852-FC2F-D24CD583764F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Déploiement sur Azure </a:t>
            </a:r>
          </a:p>
          <a:p>
            <a:pPr algn="ctr"/>
            <a:endParaRPr lang="fr-FR" sz="4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F7D42B-C3B9-5CA1-1F30-68A9D7370B9B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2823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FFA330-8BC7-23E4-DB0A-ED37C47386AA}"/>
              </a:ext>
            </a:extLst>
          </p:cNvPr>
          <p:cNvSpPr/>
          <p:nvPr/>
        </p:nvSpPr>
        <p:spPr>
          <a:xfrm>
            <a:off x="0" y="811303"/>
            <a:ext cx="12192000" cy="60466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4A2F30-5E66-2D64-94B9-1364B4D3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121418-BCEC-1820-5BD8-7D607093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" y="857830"/>
            <a:ext cx="5770921" cy="467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24D3B-E298-CC2E-CF8B-C1275F3C3A7D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DD1C7C-2835-8974-9883-C7069C62CE79}"/>
              </a:ext>
            </a:extLst>
          </p:cNvPr>
          <p:cNvSpPr/>
          <p:nvPr/>
        </p:nvSpPr>
        <p:spPr>
          <a:xfrm>
            <a:off x="1289486" y="-12845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Arial Black" panose="020B0A04020102020204" pitchFamily="34" charset="0"/>
              </a:rPr>
              <a:t>L’interprétabilité Globale </a:t>
            </a:r>
            <a:endParaRPr lang="fr-FR" sz="4000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366245D-41D7-3B7D-B279-0C9D50609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651" y="857830"/>
            <a:ext cx="6172134" cy="46701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9E6653-1247-8FB5-4CFA-D35A97E4F438}"/>
              </a:ext>
            </a:extLst>
          </p:cNvPr>
          <p:cNvSpPr/>
          <p:nvPr/>
        </p:nvSpPr>
        <p:spPr>
          <a:xfrm>
            <a:off x="0" y="5836154"/>
            <a:ext cx="11487074" cy="102184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valeurs de </a:t>
            </a:r>
            <a:r>
              <a:rPr lang="fr-FR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Elles calculent l’importance d’une variable en comparant ce qu’un modèle prédit avec et sans cette variable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Cependant, étant donné que l’ordre dans lequel un modèle voit les variables peut affecter ses prédictions, cela se fait dans tous</a:t>
            </a:r>
          </a:p>
          <a:p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les ordres possibles, afin que les fonctionnalités soient comparées </a:t>
            </a:r>
          </a:p>
        </p:txBody>
      </p:sp>
    </p:spTree>
    <p:extLst>
      <p:ext uri="{BB962C8B-B14F-4D97-AF65-F5344CB8AC3E}">
        <p14:creationId xmlns:p14="http://schemas.microsoft.com/office/powerpoint/2010/main" val="293822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71BC7A-E66B-D6C2-56EC-09998AA7C837}"/>
              </a:ext>
            </a:extLst>
          </p:cNvPr>
          <p:cNvSpPr/>
          <p:nvPr/>
        </p:nvSpPr>
        <p:spPr>
          <a:xfrm>
            <a:off x="0" y="835241"/>
            <a:ext cx="12176281" cy="60227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08BA02-84C8-238D-BB71-877181F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B26FA0-BE30-4CB7-FCE3-3646A4CE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18" y="906075"/>
            <a:ext cx="9437396" cy="38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EA6F70-335C-E418-F464-B6097D4573F6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25EA5-5817-CA18-4782-CACD3432A726}"/>
              </a:ext>
            </a:extLst>
          </p:cNvPr>
          <p:cNvSpPr/>
          <p:nvPr/>
        </p:nvSpPr>
        <p:spPr>
          <a:xfrm>
            <a:off x="1289486" y="5165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Arial Black" panose="020B0A04020102020204" pitchFamily="34" charset="0"/>
              </a:rPr>
              <a:t>L’interprétabilité locale</a:t>
            </a:r>
            <a:endParaRPr lang="fr-FR" sz="40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95C1FF-7E13-D979-7AE9-9CDF62B5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18" y="4790018"/>
            <a:ext cx="9437396" cy="12327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A1F400-4D29-CB31-2224-698F49523D34}"/>
              </a:ext>
            </a:extLst>
          </p:cNvPr>
          <p:cNvSpPr/>
          <p:nvPr/>
        </p:nvSpPr>
        <p:spPr>
          <a:xfrm>
            <a:off x="15719" y="6104352"/>
            <a:ext cx="11433349" cy="7320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variables en rose ont contribué à accorder le crédit (donc à augmenter le score) ex : REGION_RATING_CLIENT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variables en bleu ont contribué à refuser le crédit ( donc à diminuer le score ) ex : EXT_SOURCE_2 </a:t>
            </a:r>
          </a:p>
        </p:txBody>
      </p:sp>
    </p:spTree>
    <p:extLst>
      <p:ext uri="{BB962C8B-B14F-4D97-AF65-F5344CB8AC3E}">
        <p14:creationId xmlns:p14="http://schemas.microsoft.com/office/powerpoint/2010/main" val="205477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BE008B-5563-E95D-B859-23279E352096}"/>
              </a:ext>
            </a:extLst>
          </p:cNvPr>
          <p:cNvSpPr/>
          <p:nvPr/>
        </p:nvSpPr>
        <p:spPr>
          <a:xfrm>
            <a:off x="0" y="725557"/>
            <a:ext cx="12192000" cy="61594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A6A44F-B099-DF28-B20D-D2D793F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E4EA8-8BBC-60CE-DCA3-124FB525B2B6}"/>
              </a:ext>
            </a:extLst>
          </p:cNvPr>
          <p:cNvSpPr/>
          <p:nvPr/>
        </p:nvSpPr>
        <p:spPr>
          <a:xfrm>
            <a:off x="11585713" y="6458280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4B9E3-6F35-FEEA-84E4-3B555AF65D53}"/>
              </a:ext>
            </a:extLst>
          </p:cNvPr>
          <p:cNvSpPr/>
          <p:nvPr/>
        </p:nvSpPr>
        <p:spPr>
          <a:xfrm>
            <a:off x="1173804" y="-38817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DASHBOARD - STREAMLIT</a:t>
            </a:r>
            <a:endParaRPr lang="fr-FR" sz="40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2DDB7D-0968-ECCB-73FF-3EE7C26C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849759"/>
            <a:ext cx="12006469" cy="558390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ADDC02A-D012-84CE-68C5-C72FF56B0298}"/>
              </a:ext>
            </a:extLst>
          </p:cNvPr>
          <p:cNvSpPr txBox="1"/>
          <p:nvPr/>
        </p:nvSpPr>
        <p:spPr>
          <a:xfrm>
            <a:off x="375202" y="6433661"/>
            <a:ext cx="655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https://mohameddashboardsc.streamlit.app/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2C18EE-79B8-243B-963B-1C3B07AEA671}"/>
              </a:ext>
            </a:extLst>
          </p:cNvPr>
          <p:cNvSpPr txBox="1"/>
          <p:nvPr/>
        </p:nvSpPr>
        <p:spPr>
          <a:xfrm>
            <a:off x="5395084" y="6444277"/>
            <a:ext cx="6747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https://github.com/MohamedM94/-Projet8_Dashboard_SC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9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AE765D-026E-F85C-EB29-F21300F59F05}"/>
              </a:ext>
            </a:extLst>
          </p:cNvPr>
          <p:cNvSpPr/>
          <p:nvPr/>
        </p:nvSpPr>
        <p:spPr>
          <a:xfrm>
            <a:off x="1423686" y="0"/>
            <a:ext cx="9155575" cy="67209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FCB0B39-54C0-C56C-BB94-2046320F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A15725-A596-4D68-7A8A-91852F10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53" y="219919"/>
            <a:ext cx="8357639" cy="64483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075048-7401-7DCB-047F-07835087F1DD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17280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42A3D4-288E-E46C-EF87-60ABE38FD2E9}"/>
              </a:ext>
            </a:extLst>
          </p:cNvPr>
          <p:cNvSpPr/>
          <p:nvPr/>
        </p:nvSpPr>
        <p:spPr>
          <a:xfrm>
            <a:off x="1875099" y="92598"/>
            <a:ext cx="8715736" cy="6423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812EFBD-0F18-7FE2-9B69-483264D0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5BE253-57F8-6BD2-B895-4440803C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94" y="342355"/>
            <a:ext cx="7501622" cy="57637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6A3C02-FF80-A580-639C-CA1CC9C66537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50576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21CCE8-1296-4C1C-523D-B7C0222C1F5D}"/>
              </a:ext>
            </a:extLst>
          </p:cNvPr>
          <p:cNvSpPr/>
          <p:nvPr/>
        </p:nvSpPr>
        <p:spPr>
          <a:xfrm>
            <a:off x="685800" y="137030"/>
            <a:ext cx="10946757" cy="65839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D8237F-DB7F-9AE8-579F-F3273583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4553C1-9E89-0721-2F69-4F502A0E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18" y="250192"/>
            <a:ext cx="9380564" cy="63647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C50910-EC0C-5C16-56F3-95B3E0F93B43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60183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8AE082-09E1-2D65-8329-DBDCF14C2A38}"/>
              </a:ext>
            </a:extLst>
          </p:cNvPr>
          <p:cNvSpPr/>
          <p:nvPr/>
        </p:nvSpPr>
        <p:spPr>
          <a:xfrm>
            <a:off x="0" y="884583"/>
            <a:ext cx="12192000" cy="597341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9CBFC9-6CCF-DB74-E7F8-27F20476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A11A09-767A-3DB6-CBEF-611B113BEADF}"/>
              </a:ext>
            </a:extLst>
          </p:cNvPr>
          <p:cNvSpPr txBox="1"/>
          <p:nvPr/>
        </p:nvSpPr>
        <p:spPr>
          <a:xfrm>
            <a:off x="2435087" y="1917030"/>
            <a:ext cx="6927574" cy="34778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Problématique -Dashboard</a:t>
            </a:r>
          </a:p>
          <a:p>
            <a:endParaRPr lang="fr-F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du Dashboard</a:t>
            </a:r>
          </a:p>
          <a:p>
            <a:endParaRPr lang="fr-F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Problématique –Veille Technique</a:t>
            </a:r>
          </a:p>
          <a:p>
            <a:endParaRPr lang="fr-F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 pour la veille Technique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9C8FF-E94D-1582-5A31-4251EF75E2B7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A5541-D457-BC20-93DB-2E634AA31195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430454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F94040-A82E-89E5-E9C5-1A612EE5EAF2}"/>
              </a:ext>
            </a:extLst>
          </p:cNvPr>
          <p:cNvSpPr/>
          <p:nvPr/>
        </p:nvSpPr>
        <p:spPr>
          <a:xfrm>
            <a:off x="567159" y="127322"/>
            <a:ext cx="10787606" cy="64192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A669997-51CB-3BB7-7D56-390F2305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8F68BA-8FAA-6154-7D69-C580E870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49" y="311436"/>
            <a:ext cx="10043024" cy="61640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28DE13-D7A3-509B-0A85-D2A7257E1C52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1456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B96DF0-781A-DE1E-4D28-76BDCC093A58}"/>
              </a:ext>
            </a:extLst>
          </p:cNvPr>
          <p:cNvSpPr/>
          <p:nvPr/>
        </p:nvSpPr>
        <p:spPr>
          <a:xfrm>
            <a:off x="0" y="874644"/>
            <a:ext cx="12145617" cy="575687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769BDB-2301-EAAE-BDE7-E36F0A3C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5A5A70-0825-5A26-8DD6-3748CCDCCB84}"/>
              </a:ext>
            </a:extLst>
          </p:cNvPr>
          <p:cNvSpPr txBox="1"/>
          <p:nvPr/>
        </p:nvSpPr>
        <p:spPr>
          <a:xfrm>
            <a:off x="46383" y="1131839"/>
            <a:ext cx="8888068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 :</a:t>
            </a: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 Place de marché » souhaite lancer une plateforme e-commerce</a:t>
            </a: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vendeurs postent des photos et descriptions de leurs articles mais l’attribution de catégorie, effectué manuellement est peu fiable.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2A798D-6CEB-5270-D197-6FC6BD2D2C8F}"/>
              </a:ext>
            </a:extLst>
          </p:cNvPr>
          <p:cNvSpPr txBox="1"/>
          <p:nvPr/>
        </p:nvSpPr>
        <p:spPr>
          <a:xfrm>
            <a:off x="-1" y="3072394"/>
            <a:ext cx="12145617" cy="28623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 et mettre en lumière les dernières techniques en data science sur des problématiques de données texte (NLP) de données d’images.</a:t>
            </a:r>
          </a:p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Ressources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cela, il faudra se baser sur des techniques datant de moins de 5 ans et veiller à ce que la technique</a:t>
            </a:r>
          </a:p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choisie soit référencer sur des sites de recherche (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des sites connus (par exemple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fastml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machine   </a:t>
            </a:r>
          </a:p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kdnuggets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import AI, MIT tech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MIT news ML) ou des newsletters de</a:t>
            </a:r>
          </a:p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qualité comme data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elixir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data science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AA7A-897D-3FB1-6240-2CD4E4187274}"/>
              </a:ext>
            </a:extLst>
          </p:cNvPr>
          <p:cNvSpPr/>
          <p:nvPr/>
        </p:nvSpPr>
        <p:spPr>
          <a:xfrm>
            <a:off x="890044" y="7028"/>
            <a:ext cx="10365526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Problématique du projet-Veille Technique</a:t>
            </a:r>
            <a:endParaRPr lang="fr-FR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0C0E5-5876-C88E-507B-E1049E0ADE01}"/>
              </a:ext>
            </a:extLst>
          </p:cNvPr>
          <p:cNvSpPr/>
          <p:nvPr/>
        </p:nvSpPr>
        <p:spPr>
          <a:xfrm>
            <a:off x="11539330" y="6243892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1078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A631EE7-55FC-B41F-88E0-07207BD92DAF}"/>
              </a:ext>
            </a:extLst>
          </p:cNvPr>
          <p:cNvSpPr/>
          <p:nvPr/>
        </p:nvSpPr>
        <p:spPr>
          <a:xfrm>
            <a:off x="0" y="785191"/>
            <a:ext cx="12192000" cy="60728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 de recherche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767FBB-EA58-B737-7CCF-D69FF0D1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30E4D2-0A29-E1BA-1670-B28433CC20C2}"/>
              </a:ext>
            </a:extLst>
          </p:cNvPr>
          <p:cNvSpPr txBox="1"/>
          <p:nvPr/>
        </p:nvSpPr>
        <p:spPr>
          <a:xfrm>
            <a:off x="86964" y="843677"/>
            <a:ext cx="11343034" cy="25853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 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réseaux de neurones convolutifs (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ConvNets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CNN) sont largement utilisés pour la reconnaissance et la classification d'images. Traditionnellement, leur taille a été augmentée pour une meilleure précision, dépassant souvent les limitations des ressources informatiques.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propose une nouvelle méthode de mise à l'échelle "compound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qui équilibre la profondeur, la largeur et la résolution du réseau pour une performance et une efficacité optimale.</a:t>
            </a: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AFF1B-A375-4A9F-8942-B6B8DA36E950}"/>
              </a:ext>
            </a:extLst>
          </p:cNvPr>
          <p:cNvSpPr/>
          <p:nvPr/>
        </p:nvSpPr>
        <p:spPr>
          <a:xfrm>
            <a:off x="390938" y="0"/>
            <a:ext cx="11410123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Veille Technique : Modèle </a:t>
            </a:r>
            <a:r>
              <a:rPr lang="fr-FR" sz="4000" b="1" dirty="0">
                <a:effectLst/>
                <a:latin typeface="Arial" panose="020B0604020202020204" pitchFamily="34" charset="0"/>
                <a:ea typeface="Inter"/>
              </a:rPr>
              <a:t>EfficientNet-B7</a:t>
            </a:r>
          </a:p>
          <a:p>
            <a:pPr algn="ctr"/>
            <a:r>
              <a:rPr lang="fr-FR" sz="4000" b="1" dirty="0">
                <a:effectLst/>
                <a:latin typeface="Arial" panose="020B0604020202020204" pitchFamily="34" charset="0"/>
                <a:ea typeface="Inter"/>
              </a:rPr>
              <a:t> </a:t>
            </a:r>
            <a:endParaRPr lang="fr-FR" sz="40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368F9AC-6C1D-0DCA-D587-A9B77DC1815A}"/>
              </a:ext>
            </a:extLst>
          </p:cNvPr>
          <p:cNvSpPr txBox="1"/>
          <p:nvPr/>
        </p:nvSpPr>
        <p:spPr>
          <a:xfrm>
            <a:off x="86965" y="3487486"/>
            <a:ext cx="11343033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 de recherche :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https://arxiv.org/pdf/1905.11946.pdf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Publication :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Septembre 2020</a:t>
            </a:r>
          </a:p>
          <a:p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6DB2D8-37AD-DB5F-4EDE-FF989A39DCE2}"/>
              </a:ext>
            </a:extLst>
          </p:cNvPr>
          <p:cNvSpPr/>
          <p:nvPr/>
        </p:nvSpPr>
        <p:spPr>
          <a:xfrm>
            <a:off x="86964" y="4687815"/>
            <a:ext cx="11343033" cy="217018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EfficientNet-B7 :</a:t>
            </a:r>
          </a:p>
          <a:p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1CC746E5-856F-09A7-A1E4-38F4CE86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51" y="4785208"/>
            <a:ext cx="7123953" cy="19357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AE32D3-CA37-4F1B-1460-4D881164FEFB}"/>
              </a:ext>
            </a:extLst>
          </p:cNvPr>
          <p:cNvSpPr/>
          <p:nvPr/>
        </p:nvSpPr>
        <p:spPr>
          <a:xfrm>
            <a:off x="11569148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09954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34F6A1-53B9-5983-B422-D81417F76B29}"/>
              </a:ext>
            </a:extLst>
          </p:cNvPr>
          <p:cNvSpPr/>
          <p:nvPr/>
        </p:nvSpPr>
        <p:spPr>
          <a:xfrm>
            <a:off x="0" y="805070"/>
            <a:ext cx="12192000" cy="60529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662C5D-103D-CD5D-A270-43930214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C942906-AA68-068B-82F9-5EDB3EA3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8" y="997423"/>
            <a:ext cx="6619025" cy="34462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7DC001-B85D-D737-3F2C-CE309431D162}"/>
              </a:ext>
            </a:extLst>
          </p:cNvPr>
          <p:cNvSpPr/>
          <p:nvPr/>
        </p:nvSpPr>
        <p:spPr>
          <a:xfrm>
            <a:off x="390938" y="0"/>
            <a:ext cx="11410123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Architecture VGG-16 Visual </a:t>
            </a:r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Geometry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Group </a:t>
            </a:r>
            <a:endParaRPr lang="fr-FR" sz="4000" b="1" dirty="0">
              <a:effectLst/>
              <a:latin typeface="Arial" panose="020B0604020202020204" pitchFamily="34" charset="0"/>
              <a:ea typeface="Inter"/>
            </a:endParaRPr>
          </a:p>
          <a:p>
            <a:pPr algn="ctr"/>
            <a:r>
              <a:rPr lang="fr-FR" sz="4000" b="1" dirty="0">
                <a:effectLst/>
                <a:latin typeface="Arial" panose="020B0604020202020204" pitchFamily="34" charset="0"/>
                <a:ea typeface="Inter"/>
              </a:rPr>
              <a:t> </a:t>
            </a:r>
            <a:endParaRPr lang="fr-FR" sz="40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CD96372-E8B8-47C6-B13F-BE033410CAB1}"/>
              </a:ext>
            </a:extLst>
          </p:cNvPr>
          <p:cNvSpPr txBox="1"/>
          <p:nvPr/>
        </p:nvSpPr>
        <p:spPr>
          <a:xfrm>
            <a:off x="181275" y="4912177"/>
            <a:ext cx="6342521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VGG16 est un modèle CNN 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très populaire qui a été </a:t>
            </a:r>
          </a:p>
          <a:p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pré-entraîné sur un grand ensemble de données d'images </a:t>
            </a:r>
          </a:p>
          <a:p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résoudre la classification d'image. Il est composé </a:t>
            </a:r>
          </a:p>
          <a:p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13 couches de convolution et 3 couches entièrement connectées.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BF1F72E-696D-A4BE-F277-6B5E9555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00" y="960346"/>
            <a:ext cx="4760707" cy="48938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2B4C16-3D85-0174-C851-8E8DB32DCECF}"/>
              </a:ext>
            </a:extLst>
          </p:cNvPr>
          <p:cNvSpPr/>
          <p:nvPr/>
        </p:nvSpPr>
        <p:spPr>
          <a:xfrm>
            <a:off x="11569148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764330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D948AC-904F-1F44-800A-4C22D1BEED9A}"/>
              </a:ext>
            </a:extLst>
          </p:cNvPr>
          <p:cNvSpPr/>
          <p:nvPr/>
        </p:nvSpPr>
        <p:spPr>
          <a:xfrm>
            <a:off x="0" y="924339"/>
            <a:ext cx="12192000" cy="5933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801F4F-9C60-5728-058F-44E85B17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DEE865-A3BA-00E7-8DB3-418D36FAD248}"/>
              </a:ext>
            </a:extLst>
          </p:cNvPr>
          <p:cNvSpPr txBox="1"/>
          <p:nvPr/>
        </p:nvSpPr>
        <p:spPr>
          <a:xfrm>
            <a:off x="414957" y="1331270"/>
            <a:ext cx="10279545" cy="25853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l'entraînement du modèle EfficientNet-B7, nous avons évalué ses performances sur les ensembles de données d'entraînement et de validation. Voici les résultats obtenus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 scores témoignent d'une très bonne performance du modèle sur les données d'entraînement et de validation.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4044B5-980E-14A7-33BE-8580645495FA}"/>
              </a:ext>
            </a:extLst>
          </p:cNvPr>
          <p:cNvSpPr txBox="1"/>
          <p:nvPr/>
        </p:nvSpPr>
        <p:spPr>
          <a:xfrm>
            <a:off x="390938" y="4094635"/>
            <a:ext cx="10398815" cy="2585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avoir chargé les poids du modèle correspondant à l'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optimal, nous avons évalué ses performances sur l'ensemble de données de validation et de test. Les résultats sont les suivants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 résultats confirment l'efficacité du modèle, notamment sur l'ensemble de validation où il atteint une précision de 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91.53 %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62A524-7611-BED7-452B-F0E5F05A0244}"/>
              </a:ext>
            </a:extLst>
          </p:cNvPr>
          <p:cNvSpPr/>
          <p:nvPr/>
        </p:nvSpPr>
        <p:spPr>
          <a:xfrm>
            <a:off x="390938" y="0"/>
            <a:ext cx="11410123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Résultat du Modèle </a:t>
            </a:r>
            <a:r>
              <a:rPr lang="fr-FR" sz="4000" b="1" dirty="0">
                <a:effectLst/>
                <a:latin typeface="Arial" panose="020B0604020202020204" pitchFamily="34" charset="0"/>
                <a:ea typeface="Inter"/>
              </a:rPr>
              <a:t>EfficientNet-B7</a:t>
            </a:r>
          </a:p>
          <a:p>
            <a:pPr algn="ctr"/>
            <a:r>
              <a:rPr lang="fr-FR" sz="4000" b="1" dirty="0">
                <a:effectLst/>
                <a:latin typeface="Arial" panose="020B0604020202020204" pitchFamily="34" charset="0"/>
                <a:ea typeface="Inter"/>
              </a:rPr>
              <a:t> </a:t>
            </a:r>
            <a:endParaRPr lang="fr-FR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FC9A0-CA21-D584-B4D9-0883849F4BCA}"/>
              </a:ext>
            </a:extLst>
          </p:cNvPr>
          <p:cNvSpPr/>
          <p:nvPr/>
        </p:nvSpPr>
        <p:spPr>
          <a:xfrm>
            <a:off x="1654865" y="2407268"/>
            <a:ext cx="7295322" cy="6758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Accuracy 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98.73%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Accuracy 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89.41%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673D4C-9EAA-6329-9AB3-C154581D27CA}"/>
              </a:ext>
            </a:extLst>
          </p:cNvPr>
          <p:cNvSpPr/>
          <p:nvPr/>
        </p:nvSpPr>
        <p:spPr>
          <a:xfrm>
            <a:off x="1654865" y="5187174"/>
            <a:ext cx="7295322" cy="675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Accuracy 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91.53%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Accuracy 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72.38%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245EE7-0537-6EDC-2DA4-406F088554B0}"/>
              </a:ext>
            </a:extLst>
          </p:cNvPr>
          <p:cNvSpPr/>
          <p:nvPr/>
        </p:nvSpPr>
        <p:spPr>
          <a:xfrm>
            <a:off x="11569148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83292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7DAE7D-C06C-4502-A688-C3BE76535326}"/>
              </a:ext>
            </a:extLst>
          </p:cNvPr>
          <p:cNvSpPr/>
          <p:nvPr/>
        </p:nvSpPr>
        <p:spPr>
          <a:xfrm>
            <a:off x="0" y="795131"/>
            <a:ext cx="12192000" cy="61423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EF766AF-837B-4CF3-B734-306FCE0A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0B1B31-6844-537D-CAF3-061A8F516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91564"/>
            <a:ext cx="11827565" cy="561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90DCA9-CD21-5B01-CF90-190C382D80CF}"/>
              </a:ext>
            </a:extLst>
          </p:cNvPr>
          <p:cNvSpPr/>
          <p:nvPr/>
        </p:nvSpPr>
        <p:spPr>
          <a:xfrm>
            <a:off x="386591" y="0"/>
            <a:ext cx="11410123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effectLst/>
                <a:latin typeface="Arial" panose="020B0604020202020204" pitchFamily="34" charset="0"/>
                <a:ea typeface="Inter"/>
              </a:rPr>
              <a:t>Courbe </a:t>
            </a:r>
            <a:r>
              <a:rPr lang="fr-FR" sz="4000" b="1" dirty="0" err="1">
                <a:effectLst/>
                <a:latin typeface="Arial" panose="020B0604020202020204" pitchFamily="34" charset="0"/>
                <a:ea typeface="Inter"/>
              </a:rPr>
              <a:t>Accuracy</a:t>
            </a:r>
            <a:r>
              <a:rPr lang="fr-FR" sz="4000" b="1" dirty="0">
                <a:effectLst/>
                <a:latin typeface="Arial" panose="020B0604020202020204" pitchFamily="34" charset="0"/>
                <a:ea typeface="Inter"/>
              </a:rPr>
              <a:t>/</a:t>
            </a:r>
            <a:r>
              <a:rPr lang="fr-FR" sz="4000" b="1" dirty="0" err="1">
                <a:effectLst/>
                <a:latin typeface="Arial" panose="020B0604020202020204" pitchFamily="34" charset="0"/>
                <a:ea typeface="Inter"/>
              </a:rPr>
              <a:t>Loss</a:t>
            </a:r>
            <a:r>
              <a:rPr lang="fr-FR" sz="4000" b="1" dirty="0">
                <a:effectLst/>
                <a:latin typeface="Arial" panose="020B0604020202020204" pitchFamily="34" charset="0"/>
                <a:ea typeface="Inter"/>
              </a:rPr>
              <a:t> EfficientNet-B7</a:t>
            </a:r>
          </a:p>
          <a:p>
            <a:pPr algn="ctr"/>
            <a:r>
              <a:rPr lang="fr-FR" sz="4000" b="1" dirty="0">
                <a:effectLst/>
                <a:latin typeface="Arial" panose="020B0604020202020204" pitchFamily="34" charset="0"/>
                <a:ea typeface="Inter"/>
              </a:rPr>
              <a:t> </a:t>
            </a:r>
            <a:endParaRPr lang="fr-FR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A63282-373D-622A-CD6A-6EFDF37AB762}"/>
              </a:ext>
            </a:extLst>
          </p:cNvPr>
          <p:cNvSpPr/>
          <p:nvPr/>
        </p:nvSpPr>
        <p:spPr>
          <a:xfrm>
            <a:off x="11585713" y="6527157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924674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3DD91A-39D8-2784-9CB3-83941E07CBBE}"/>
              </a:ext>
            </a:extLst>
          </p:cNvPr>
          <p:cNvSpPr/>
          <p:nvPr/>
        </p:nvSpPr>
        <p:spPr>
          <a:xfrm>
            <a:off x="0" y="834887"/>
            <a:ext cx="12192000" cy="60110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66575D-F215-1237-FC6E-42D91978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1B0CD8-C1A6-4776-97A2-892B546B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75" y="1558929"/>
            <a:ext cx="5674003" cy="2958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6A50E1-18DC-E5B8-A57D-BAC12058EF32}"/>
              </a:ext>
            </a:extLst>
          </p:cNvPr>
          <p:cNvSpPr/>
          <p:nvPr/>
        </p:nvSpPr>
        <p:spPr>
          <a:xfrm>
            <a:off x="390938" y="0"/>
            <a:ext cx="11410123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3000" b="1" dirty="0"/>
              <a:t>Comparaison entre le modèle VGG16 et EfficientNetB7</a:t>
            </a:r>
          </a:p>
          <a:p>
            <a:pPr algn="ctr"/>
            <a:endParaRPr lang="fr-FR" sz="3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B9C30-2C28-3D03-90E6-F105EF2EAFE6}"/>
              </a:ext>
            </a:extLst>
          </p:cNvPr>
          <p:cNvSpPr/>
          <p:nvPr/>
        </p:nvSpPr>
        <p:spPr>
          <a:xfrm>
            <a:off x="11585713" y="6458280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B23C85D-370D-6B80-1BEE-9F5960899288}"/>
              </a:ext>
            </a:extLst>
          </p:cNvPr>
          <p:cNvSpPr txBox="1"/>
          <p:nvPr/>
        </p:nvSpPr>
        <p:spPr>
          <a:xfrm>
            <a:off x="561561" y="5219848"/>
            <a:ext cx="9188725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conclusion, les résultats démontrent  que l'utilisation d'EfficientNet-B7 a conduit à une amélioration de l'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 niveau de la validation.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99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47414-A1B6-4834-A6DA-A4A9B1F400FC}"/>
              </a:ext>
            </a:extLst>
          </p:cNvPr>
          <p:cNvSpPr/>
          <p:nvPr/>
        </p:nvSpPr>
        <p:spPr>
          <a:xfrm>
            <a:off x="-9940" y="905402"/>
            <a:ext cx="12192000" cy="59525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4E5BE6-32A0-A788-0D96-145338A5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43E69-0BBD-545E-4903-9E67EB7334FB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4A4B2D-8E0C-0880-64EC-95D48E9797F2}"/>
              </a:ext>
            </a:extLst>
          </p:cNvPr>
          <p:cNvSpPr txBox="1"/>
          <p:nvPr/>
        </p:nvSpPr>
        <p:spPr>
          <a:xfrm>
            <a:off x="109329" y="1645465"/>
            <a:ext cx="124040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❖ Dashboard : 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Réalisation et déploiement d’un Dashboard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Axes d’amélioration: suivi des alertes en cas d’une dégradation significative de la performance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(monitoring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evidently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Obtenir un retour de la société de crédit sur l’interface de l’API pour l’amélioration des fonctionnalités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Plus de données permettant de réduire la dérive des données (réentraînement du modèle).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EfficientNetB7</a:t>
            </a:r>
            <a:endParaRPr lang="fr-FR" sz="1800" b="1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fr-FR" sz="1800" b="1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ea typeface="Inter"/>
              </a:rPr>
              <a:t>B</a:t>
            </a:r>
            <a:r>
              <a:rPr lang="fr-FR" sz="1800" dirty="0">
                <a:effectLst/>
                <a:latin typeface="Arial" panose="020B0604020202020204" pitchFamily="34" charset="0"/>
                <a:ea typeface="Inter"/>
              </a:rPr>
              <a:t>ien que les progrès réalisés jusqu'à présent soient prometteurs, l'amélioration continue </a:t>
            </a:r>
          </a:p>
          <a:p>
            <a:r>
              <a:rPr lang="fr-FR" dirty="0">
                <a:latin typeface="Arial" panose="020B0604020202020204" pitchFamily="34" charset="0"/>
                <a:ea typeface="Inter"/>
              </a:rPr>
              <a:t>    </a:t>
            </a:r>
            <a:r>
              <a:rPr lang="fr-FR" sz="1800" dirty="0">
                <a:effectLst/>
                <a:latin typeface="Arial" panose="020B0604020202020204" pitchFamily="34" charset="0"/>
                <a:ea typeface="Inter"/>
              </a:rPr>
              <a:t>et la recherche de solutions innovantes demeurent essentielles pour consolider l'efficacité</a:t>
            </a:r>
          </a:p>
          <a:p>
            <a:r>
              <a:rPr lang="fr-FR" dirty="0">
                <a:latin typeface="Arial" panose="020B0604020202020204" pitchFamily="34" charset="0"/>
                <a:ea typeface="Inter"/>
              </a:rPr>
              <a:t>   </a:t>
            </a:r>
            <a:r>
              <a:rPr lang="fr-FR" sz="1800" dirty="0">
                <a:effectLst/>
                <a:latin typeface="Arial" panose="020B0604020202020204" pitchFamily="34" charset="0"/>
                <a:ea typeface="Inter"/>
              </a:rPr>
              <a:t> et la fiabilité des systèmes de classification d'images dans le contexte dynamique du commerce </a:t>
            </a:r>
          </a:p>
          <a:p>
            <a:r>
              <a:rPr lang="fr-FR" dirty="0">
                <a:latin typeface="Arial" panose="020B0604020202020204" pitchFamily="34" charset="0"/>
                <a:ea typeface="Inter"/>
              </a:rPr>
              <a:t>   </a:t>
            </a:r>
            <a:r>
              <a:rPr lang="fr-FR" sz="1800" dirty="0">
                <a:effectLst/>
                <a:latin typeface="Arial" panose="020B0604020202020204" pitchFamily="34" charset="0"/>
                <a:ea typeface="Inter"/>
              </a:rPr>
              <a:t>en ligne.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14ABC-B686-C9BA-AA5C-64A0AC96FAF1}"/>
              </a:ext>
            </a:extLst>
          </p:cNvPr>
          <p:cNvSpPr/>
          <p:nvPr/>
        </p:nvSpPr>
        <p:spPr>
          <a:xfrm>
            <a:off x="1426585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89603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1BEC3A8-D1C1-3FAE-B606-A443366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77008-F1BB-D44F-AE9C-C20DAFF1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050" y="1749130"/>
            <a:ext cx="5785899" cy="3359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17E765-F704-CB5E-008D-79E83C7D8058}"/>
              </a:ext>
            </a:extLst>
          </p:cNvPr>
          <p:cNvSpPr/>
          <p:nvPr/>
        </p:nvSpPr>
        <p:spPr>
          <a:xfrm>
            <a:off x="11585713" y="6458280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575775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D9A481C-09B0-4F85-7B6A-C6BA0EBA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0822492-ECEC-A9EE-15BA-09042546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23" y="1946528"/>
            <a:ext cx="7019533" cy="3231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ADB6DD-2538-2858-6A57-63DD0CFAD970}"/>
              </a:ext>
            </a:extLst>
          </p:cNvPr>
          <p:cNvSpPr/>
          <p:nvPr/>
        </p:nvSpPr>
        <p:spPr>
          <a:xfrm>
            <a:off x="11585713" y="6458280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38249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B5BBF1-C924-A7E0-D898-4530938CE61E}"/>
              </a:ext>
            </a:extLst>
          </p:cNvPr>
          <p:cNvSpPr/>
          <p:nvPr/>
        </p:nvSpPr>
        <p:spPr>
          <a:xfrm>
            <a:off x="0" y="874643"/>
            <a:ext cx="12192000" cy="598335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5C3BB4-D178-A02E-9082-1FF8779E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641EF8-C58D-435B-88BB-8E53BE292804}"/>
              </a:ext>
            </a:extLst>
          </p:cNvPr>
          <p:cNvSpPr txBox="1"/>
          <p:nvPr/>
        </p:nvSpPr>
        <p:spPr>
          <a:xfrm>
            <a:off x="170621" y="2255379"/>
            <a:ext cx="11850756" cy="34163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Développer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un 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interactif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pour que les chargés de relation client puissent expliquer de façon la plus transparente possible les décisions d’octroi de crédit, lors de rendez-vous avec eux.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Étayer la décision d’accorder ou non un prêt.</a:t>
            </a: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la relation avec le client en faisant preuve de </a:t>
            </a:r>
            <a:r>
              <a:rPr 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transparence.</a:t>
            </a:r>
          </a:p>
          <a:p>
            <a:pPr lvl="1"/>
            <a:endParaRPr 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D9B2AF-BEB8-ACD3-FE32-E75B26A891BD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FAF35-3694-B076-6FD1-40E0B22056CF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Problématique du projet - Dashboard</a:t>
            </a:r>
            <a:endParaRPr lang="fr-FR" sz="40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D4A42E-03D5-D553-9C72-EDD5F4C5CAD4}"/>
              </a:ext>
            </a:extLst>
          </p:cNvPr>
          <p:cNvSpPr txBox="1"/>
          <p:nvPr/>
        </p:nvSpPr>
        <p:spPr>
          <a:xfrm>
            <a:off x="225287" y="1053908"/>
            <a:ext cx="10504004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société Prêt à Dépenser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 des crédits à la consommation pour les personnes ayant peu ou  pas du tout d’historique de prêt.</a:t>
            </a:r>
          </a:p>
        </p:txBody>
      </p:sp>
    </p:spTree>
    <p:extLst>
      <p:ext uri="{BB962C8B-B14F-4D97-AF65-F5344CB8AC3E}">
        <p14:creationId xmlns:p14="http://schemas.microsoft.com/office/powerpoint/2010/main" val="180781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1D9AA92-1C63-B49B-66C9-E27AD9450B8E}"/>
              </a:ext>
            </a:extLst>
          </p:cNvPr>
          <p:cNvSpPr/>
          <p:nvPr/>
        </p:nvSpPr>
        <p:spPr>
          <a:xfrm>
            <a:off x="-29554" y="727222"/>
            <a:ext cx="12221553" cy="59937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CF0041-EF21-A1E5-BE26-4125A1F0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01151D-56E4-212A-30A7-3998EF218C89}"/>
              </a:ext>
            </a:extLst>
          </p:cNvPr>
          <p:cNvSpPr txBox="1"/>
          <p:nvPr/>
        </p:nvSpPr>
        <p:spPr>
          <a:xfrm>
            <a:off x="-75735" y="852524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24CFB8-2B7A-4B3A-5525-27C1310D5054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Variable cible </a:t>
            </a:r>
            <a:endParaRPr lang="fr-FR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DA8F6D-5D00-B4BE-44A5-A218C604AB48}"/>
              </a:ext>
            </a:extLst>
          </p:cNvPr>
          <p:cNvSpPr/>
          <p:nvPr/>
        </p:nvSpPr>
        <p:spPr>
          <a:xfrm>
            <a:off x="11585712" y="6470373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6D846F9-F23B-F901-286B-2575E55F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88" y="2095986"/>
            <a:ext cx="4947551" cy="413934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81820F5-78F5-2A40-9EB6-44B87876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88" y="3211726"/>
            <a:ext cx="3863675" cy="325402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D9A2257-F6F0-A253-5092-E964C43AD004}"/>
              </a:ext>
            </a:extLst>
          </p:cNvPr>
          <p:cNvSpPr txBox="1"/>
          <p:nvPr/>
        </p:nvSpPr>
        <p:spPr>
          <a:xfrm>
            <a:off x="121739" y="1063488"/>
            <a:ext cx="6097656" cy="7848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Classe 0 : 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client fiable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91,9 % des clients seront capables de rembourser ses crédits  : crédit accordé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8A128C-E1BD-15DE-455D-7BA1B7D2DB33}"/>
              </a:ext>
            </a:extLst>
          </p:cNvPr>
          <p:cNvSpPr txBox="1"/>
          <p:nvPr/>
        </p:nvSpPr>
        <p:spPr>
          <a:xfrm>
            <a:off x="121739" y="2100631"/>
            <a:ext cx="6097656" cy="7848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 1 : </a:t>
            </a: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à risque 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8,1 % des clients ne seront pas capables de rembourser ses crédits contre  : crédit non accordé</a:t>
            </a:r>
          </a:p>
        </p:txBody>
      </p:sp>
    </p:spTree>
    <p:extLst>
      <p:ext uri="{BB962C8B-B14F-4D97-AF65-F5344CB8AC3E}">
        <p14:creationId xmlns:p14="http://schemas.microsoft.com/office/powerpoint/2010/main" val="195771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784B7A0-9116-66BF-0100-8095E68EFB39}"/>
              </a:ext>
            </a:extLst>
          </p:cNvPr>
          <p:cNvSpPr/>
          <p:nvPr/>
        </p:nvSpPr>
        <p:spPr>
          <a:xfrm>
            <a:off x="0" y="667224"/>
            <a:ext cx="12192000" cy="6190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7AB64B-9595-7B33-55AC-4C0E21A6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4E2DE99-9C40-BB5B-C4C2-D09C7D30D9BD}"/>
              </a:ext>
            </a:extLst>
          </p:cNvPr>
          <p:cNvGraphicFramePr>
            <a:graphicFrameLocks noGrp="1"/>
          </p:cNvGraphicFramePr>
          <p:nvPr/>
        </p:nvGraphicFramePr>
        <p:xfrm>
          <a:off x="0" y="667225"/>
          <a:ext cx="12192000" cy="46433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6864">
                  <a:extLst>
                    <a:ext uri="{9D8B030D-6E8A-4147-A177-3AD203B41FA5}">
                      <a16:colId xmlns:a16="http://schemas.microsoft.com/office/drawing/2014/main" val="2503858753"/>
                    </a:ext>
                  </a:extLst>
                </a:gridCol>
                <a:gridCol w="8495136">
                  <a:extLst>
                    <a:ext uri="{9D8B030D-6E8A-4147-A177-3AD203B41FA5}">
                      <a16:colId xmlns:a16="http://schemas.microsoft.com/office/drawing/2014/main" val="2166488663"/>
                    </a:ext>
                  </a:extLst>
                </a:gridCol>
              </a:tblGrid>
              <a:tr h="348170">
                <a:tc>
                  <a:txBody>
                    <a:bodyPr/>
                    <a:lstStyle/>
                    <a:p>
                      <a:r>
                        <a:rPr lang="fr-FR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49261"/>
                  </a:ext>
                </a:extLst>
              </a:tr>
              <a:tr h="536762">
                <a:tc>
                  <a:txBody>
                    <a:bodyPr/>
                    <a:lstStyle/>
                    <a:p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Indicateur de capacité du modèle a bien classé les clients , permet d’obtenir une performance global de l’algorithme,</a:t>
                      </a:r>
                      <a:r>
                        <a:rPr lang="fr-FR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elle est comprise entre 0 et 1.</a:t>
                      </a:r>
                      <a:endParaRPr lang="fr-FR" sz="15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96648"/>
                  </a:ext>
                </a:extLst>
              </a:tr>
              <a:tr h="322501">
                <a:tc>
                  <a:txBody>
                    <a:bodyPr/>
                    <a:lstStyle/>
                    <a:p>
                      <a:r>
                        <a:rPr lang="fr-FR" sz="15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(Exactitude)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de bonnes prédictions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05277"/>
                  </a:ext>
                </a:extLst>
              </a:tr>
              <a:tr h="322501">
                <a:tc>
                  <a:txBody>
                    <a:bodyPr/>
                    <a:lstStyle/>
                    <a:p>
                      <a:r>
                        <a:rPr lang="fr-FR" sz="15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(Rappel)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de la classe positive détectée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03212"/>
                  </a:ext>
                </a:extLst>
              </a:tr>
              <a:tr h="322501">
                <a:tc>
                  <a:txBody>
                    <a:bodyPr/>
                    <a:lstStyle/>
                    <a:p>
                      <a:r>
                        <a:rPr lang="fr-FR" sz="15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fr-FR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des vraies positifs dans les positifs détectés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5448"/>
                  </a:ext>
                </a:extLst>
              </a:tr>
              <a:tr h="522255">
                <a:tc>
                  <a:txBody>
                    <a:bodyPr/>
                    <a:lstStyle/>
                    <a:p>
                      <a:r>
                        <a:rPr lang="fr-FR" sz="15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F1 score</a:t>
                      </a:r>
                      <a:endParaRPr lang="fr-FR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5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Moyenne harmonique de la précision et du rappel, permet de focaliser sur la classe positive minoritaire</a:t>
                      </a:r>
                      <a:endParaRPr lang="fr-FR" sz="15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99161"/>
                  </a:ext>
                </a:extLst>
              </a:tr>
              <a:tr h="739861">
                <a:tc>
                  <a:txBody>
                    <a:bodyPr/>
                    <a:lstStyle/>
                    <a:p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 (</a:t>
                      </a:r>
                      <a:r>
                        <a:rPr lang="fr-FR" sz="15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</a:t>
                      </a:r>
                      <a:r>
                        <a:rPr lang="fr-FR" sz="15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FR" sz="15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5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Squared</a:t>
                      </a:r>
                      <a:r>
                        <a:rPr lang="fr-FR" sz="15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5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r>
                        <a:rPr lang="fr-FR" sz="15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RMSE est la racine de l’erreur quadratique moyenne.</a:t>
                      </a:r>
                      <a:r>
                        <a:rPr lang="fr-FR" sz="15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Plus la valeur RMSE est faible, meilleures sont les performances du modèle en termes de précision.</a:t>
                      </a:r>
                      <a:endParaRPr lang="fr-FR" sz="1500" b="0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5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31348"/>
                  </a:ext>
                </a:extLst>
              </a:tr>
              <a:tr h="675926">
                <a:tc>
                  <a:txBody>
                    <a:bodyPr/>
                    <a:lstStyle/>
                    <a:p>
                      <a:r>
                        <a:rPr lang="fr-FR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courbe ROC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représente le taux de vrais positifs (TPR) par rapport au taux de faux positifs (FPR)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 (</a:t>
                      </a:r>
                      <a:r>
                        <a:rPr lang="fr-FR" sz="15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Area Under the </a:t>
                      </a:r>
                      <a:r>
                        <a:rPr lang="fr-FR" sz="15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Curve</a:t>
                      </a:r>
                      <a:r>
                        <a:rPr lang="fr-FR" sz="15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permet de mesurer la performance global de l’algorithme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7009"/>
                  </a:ext>
                </a:extLst>
              </a:tr>
              <a:tr h="675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 métier </a:t>
                      </a:r>
                      <a:endParaRPr lang="fr-FR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compris entre 0 et 1 .Plus il est grand, meilleur est le modèle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fr-FR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5586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F2E534A-AB4D-A015-55D0-F4F09375D2AC}"/>
              </a:ext>
            </a:extLst>
          </p:cNvPr>
          <p:cNvSpPr/>
          <p:nvPr/>
        </p:nvSpPr>
        <p:spPr>
          <a:xfrm>
            <a:off x="1301480" y="-20573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Choix des métriques d’évaluation</a:t>
            </a:r>
          </a:p>
          <a:p>
            <a:pPr algn="ctr"/>
            <a:endParaRPr lang="fr-FR" sz="4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98D0D-0194-3682-963C-5AB4837128A9}"/>
              </a:ext>
            </a:extLst>
          </p:cNvPr>
          <p:cNvSpPr/>
          <p:nvPr/>
        </p:nvSpPr>
        <p:spPr>
          <a:xfrm>
            <a:off x="339722" y="5483627"/>
            <a:ext cx="2166059" cy="11076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A355E0-E597-9297-C87D-D1F058103032}"/>
              </a:ext>
            </a:extLst>
          </p:cNvPr>
          <p:cNvSpPr/>
          <p:nvPr/>
        </p:nvSpPr>
        <p:spPr>
          <a:xfrm>
            <a:off x="3323525" y="5488688"/>
            <a:ext cx="1923514" cy="11076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63D91F-C075-9245-C705-F9F7F004F297}"/>
              </a:ext>
            </a:extLst>
          </p:cNvPr>
          <p:cNvSpPr/>
          <p:nvPr/>
        </p:nvSpPr>
        <p:spPr>
          <a:xfrm>
            <a:off x="6134520" y="5467227"/>
            <a:ext cx="2428742" cy="11076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A02F919-B4D0-4A89-C4B3-C913E804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7" y="5681225"/>
            <a:ext cx="1795036" cy="71248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B8791A7-F27D-418E-D7EE-517568F2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01" y="5686287"/>
            <a:ext cx="1628445" cy="72835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6703462-BF5A-FB78-9997-34A3F8794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908" y="5623016"/>
            <a:ext cx="1997092" cy="84735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D74A2B4-C3E6-C09A-CD35-70A3D47C47DA}"/>
              </a:ext>
            </a:extLst>
          </p:cNvPr>
          <p:cNvSpPr/>
          <p:nvPr/>
        </p:nvSpPr>
        <p:spPr>
          <a:xfrm>
            <a:off x="11705424" y="6470374"/>
            <a:ext cx="497840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BF477-F681-06F3-82FF-855B6EAB0AEA}"/>
              </a:ext>
            </a:extLst>
          </p:cNvPr>
          <p:cNvSpPr/>
          <p:nvPr/>
        </p:nvSpPr>
        <p:spPr>
          <a:xfrm>
            <a:off x="9151483" y="5492856"/>
            <a:ext cx="2428742" cy="11076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3DA823-8826-DA9C-BF9A-F33728FFA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253" y="5601541"/>
            <a:ext cx="2165947" cy="8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7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5529FB4-4502-5163-1EDA-872439C9C5A0}"/>
              </a:ext>
            </a:extLst>
          </p:cNvPr>
          <p:cNvSpPr/>
          <p:nvPr/>
        </p:nvSpPr>
        <p:spPr>
          <a:xfrm>
            <a:off x="0" y="3032513"/>
            <a:ext cx="12192000" cy="3825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client étiqueté comme faux négatif </a:t>
            </a:r>
            <a:r>
              <a:rPr lang="fr-FR" sz="1500" b="1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(FN) </a:t>
            </a:r>
            <a:r>
              <a:rPr lang="fr-FR" sz="1500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coûte 10 fois plus cher qu’un faux positif </a:t>
            </a:r>
            <a:r>
              <a:rPr lang="fr-FR" sz="1500" b="1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𝑐𝑜û𝑡 𝑚é𝑡𝑖𝑒𝑟 = 10 ∗ 𝑛𝑜𝑚𝑏𝑟𝑒 𝑑𝑒 𝑓n + 1 ∗ 𝑛𝑜𝑚𝑏𝑟𝑒 𝑑𝑒 𝑓p </a:t>
            </a:r>
          </a:p>
          <a:p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F4DCEC-2FEF-74D1-6D71-4996BB80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12D4E-7CCD-9CFF-511F-98A15D012D12}"/>
              </a:ext>
            </a:extLst>
          </p:cNvPr>
          <p:cNvSpPr/>
          <p:nvPr/>
        </p:nvSpPr>
        <p:spPr>
          <a:xfrm>
            <a:off x="0" y="810965"/>
            <a:ext cx="12192000" cy="22215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None/>
            </a:pPr>
            <a:endParaRPr lang="fr-FR" sz="1200" b="1" i="0" dirty="0">
              <a:solidFill>
                <a:srgbClr val="271A3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2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2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Risque :</a:t>
            </a:r>
          </a:p>
          <a:p>
            <a:pPr marL="0" indent="0">
              <a:buNone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 (False Négative) : </a:t>
            </a:r>
            <a:r>
              <a:rPr lang="fr-FR" sz="1500" b="0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mauvais client prédit bon client : donc crédit accordé </a:t>
            </a:r>
            <a:r>
              <a:rPr lang="fr-FR" sz="1500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1500" b="0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fr-FR" sz="15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perte d’argent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FP (False Positive) : </a:t>
            </a:r>
            <a:r>
              <a:rPr lang="fr-FR" sz="1500" b="0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bon client prédit mauvais : donc crédit refusé              </a:t>
            </a:r>
            <a:r>
              <a:rPr lang="fr-FR" sz="15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manque </a:t>
            </a:r>
            <a:r>
              <a:rPr lang="fr-FR" sz="1500" b="1" i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à gagner</a:t>
            </a:r>
            <a:endParaRPr lang="fr-FR" sz="1500" b="1" i="0" dirty="0"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5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i="0" dirty="0"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200" b="1" i="0" dirty="0"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200" b="1" i="0" dirty="0"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2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4ABD0-6AF5-C9ED-8B37-9016A595BBF8}"/>
              </a:ext>
            </a:extLst>
          </p:cNvPr>
          <p:cNvSpPr/>
          <p:nvPr/>
        </p:nvSpPr>
        <p:spPr>
          <a:xfrm>
            <a:off x="1443224" y="-4976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Fonction de coût métier</a:t>
            </a:r>
          </a:p>
          <a:p>
            <a:pPr algn="ctr"/>
            <a:endParaRPr lang="fr-FR" sz="40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7DC771-0CE0-5ADB-5530-1E871BD3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2" y="4448235"/>
            <a:ext cx="4029757" cy="22475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D10E84-10B7-30BD-4873-74D99A5E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989" y="4473378"/>
            <a:ext cx="4594330" cy="22475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ABA300-B619-65CC-7F78-3ED7D98E1D09}"/>
              </a:ext>
            </a:extLst>
          </p:cNvPr>
          <p:cNvSpPr/>
          <p:nvPr/>
        </p:nvSpPr>
        <p:spPr>
          <a:xfrm>
            <a:off x="11596376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39F6953-9B48-E686-94FA-85F03ADD2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495" y="5983347"/>
            <a:ext cx="2337586" cy="71248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D2C3C4C-D07B-FB25-B85B-4E09311B7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495" y="5092820"/>
            <a:ext cx="2337586" cy="72835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096FDBA-9508-8930-5E84-695E4E7C5180}"/>
              </a:ext>
            </a:extLst>
          </p:cNvPr>
          <p:cNvSpPr/>
          <p:nvPr/>
        </p:nvSpPr>
        <p:spPr>
          <a:xfrm>
            <a:off x="6843560" y="1433724"/>
            <a:ext cx="509155" cy="36613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47F4988-6231-0DB9-9328-D8368E35584D}"/>
              </a:ext>
            </a:extLst>
          </p:cNvPr>
          <p:cNvSpPr/>
          <p:nvPr/>
        </p:nvSpPr>
        <p:spPr>
          <a:xfrm>
            <a:off x="6136790" y="1895642"/>
            <a:ext cx="509155" cy="36613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7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EBDD2F-AF9C-07F5-12FF-9A5F9865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306082-0EFB-2EFA-D172-55F3F38D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89" y="2547892"/>
            <a:ext cx="3816667" cy="27434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E8DBC6-4680-34C2-A1DD-3CB761B3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380" y="2505602"/>
            <a:ext cx="3672622" cy="28850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6748B-F1C3-7D20-5656-9C455EC26975}"/>
              </a:ext>
            </a:extLst>
          </p:cNvPr>
          <p:cNvSpPr/>
          <p:nvPr/>
        </p:nvSpPr>
        <p:spPr>
          <a:xfrm>
            <a:off x="99472" y="815009"/>
            <a:ext cx="5655286" cy="15766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EEB562A-1B4D-32CE-6421-6C6DA95AD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1" y="972146"/>
            <a:ext cx="5479735" cy="13564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F94B202-17B6-8303-F960-13F16BA0F9A6}"/>
              </a:ext>
            </a:extLst>
          </p:cNvPr>
          <p:cNvSpPr/>
          <p:nvPr/>
        </p:nvSpPr>
        <p:spPr>
          <a:xfrm>
            <a:off x="5913783" y="815009"/>
            <a:ext cx="5933660" cy="15766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Gradient </a:t>
            </a:r>
            <a:r>
              <a:rPr lang="fr-F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algorithme d'apprentissage automatique basé sur le gradient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technique d'échantillonnage basée sur le gradient.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modèle prédit correctement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69%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total des clients (</a:t>
            </a:r>
            <a:r>
              <a:rPr lang="fr-F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modèle détecte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68%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clients défaillants (</a:t>
            </a:r>
            <a:r>
              <a:rPr lang="fr-F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mais ses prédictions ne sont correctes que dans 16% des cas (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Précision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2002E-BF1B-F5A3-C52B-4D043E396DB1}"/>
              </a:ext>
            </a:extLst>
          </p:cNvPr>
          <p:cNvSpPr/>
          <p:nvPr/>
        </p:nvSpPr>
        <p:spPr>
          <a:xfrm>
            <a:off x="238579" y="5612305"/>
            <a:ext cx="11267621" cy="11648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L’aire sous la courbe (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représente la capacité d’un modèle à discriminer les classes positives et négatives .Ici l’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0,75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signifie que le modèle est meilleur qu’un modèle aléatoire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modèle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GBM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les hyperparamètres suivants : {'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0.05, '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5, '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300, '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31} est le modèle le plus performant.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C3FC60-DF66-BDE7-59BD-F07DB85AAF9B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B4ED9D-BF70-60AF-DFBE-8EA99A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6" y="2505602"/>
            <a:ext cx="3349407" cy="284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F67F5A-C7F5-EDD4-0303-22389CB30224}"/>
              </a:ext>
            </a:extLst>
          </p:cNvPr>
          <p:cNvSpPr/>
          <p:nvPr/>
        </p:nvSpPr>
        <p:spPr>
          <a:xfrm>
            <a:off x="1173804" y="-3706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Modèle  Retenu LIGHT GBM 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09919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8D0EEFE-5918-C047-D6A3-AC93DDB4B974}"/>
              </a:ext>
            </a:extLst>
          </p:cNvPr>
          <p:cNvSpPr/>
          <p:nvPr/>
        </p:nvSpPr>
        <p:spPr>
          <a:xfrm>
            <a:off x="1" y="773723"/>
            <a:ext cx="12192000" cy="6084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5EF382-8C79-AE65-469C-F49BBE23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F279659-3CA6-4BA3-E531-E2C4CA2C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7" y="948385"/>
            <a:ext cx="11832848" cy="55900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088340-CAB3-6FFB-CC9B-1EC3EE80882D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Processus de modélisation</a:t>
            </a:r>
            <a:endParaRPr lang="fr-FR" sz="4000" dirty="0"/>
          </a:p>
          <a:p>
            <a:pPr algn="ctr"/>
            <a:endParaRPr lang="fr-FR" sz="4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B2F6B8-A285-F5F9-4AD8-3993BB989A18}"/>
              </a:ext>
            </a:extLst>
          </p:cNvPr>
          <p:cNvSpPr/>
          <p:nvPr/>
        </p:nvSpPr>
        <p:spPr>
          <a:xfrm>
            <a:off x="11566675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307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CCDF9E-19DD-8171-3EF4-DA548C0030CC}"/>
              </a:ext>
            </a:extLst>
          </p:cNvPr>
          <p:cNvSpPr/>
          <p:nvPr/>
        </p:nvSpPr>
        <p:spPr>
          <a:xfrm>
            <a:off x="137159" y="792480"/>
            <a:ext cx="11917680" cy="6065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403189-9D4F-5CC1-AE02-B1AAEA74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0EFAA3-B759-5263-5B2C-A4B05E08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7" y="964903"/>
            <a:ext cx="11648660" cy="57841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3C9728-5CEF-4431-D0C2-5E744D078685}"/>
              </a:ext>
            </a:extLst>
          </p:cNvPr>
          <p:cNvSpPr/>
          <p:nvPr/>
        </p:nvSpPr>
        <p:spPr>
          <a:xfrm>
            <a:off x="11448552" y="6466076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A122E-759A-7E0D-BE21-7AD23EBA8F7F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Modèle final : Light GBM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959931882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4889</TotalTime>
  <Words>1337</Words>
  <Application>Microsoft Office PowerPoint</Application>
  <PresentationFormat>Grand écran</PresentationFormat>
  <Paragraphs>262</Paragraphs>
  <Slides>29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Century Gothic</vt:lpstr>
      <vt:lpstr>Wingdings</vt:lpstr>
      <vt:lpstr>Traînée de condensation</vt:lpstr>
      <vt:lpstr>                         Projet 8            Réalisez un dashboard                            et   assurez une veille technique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lamisse bouti</dc:creator>
  <cp:lastModifiedBy>lamisse bouti</cp:lastModifiedBy>
  <cp:revision>473</cp:revision>
  <dcterms:created xsi:type="dcterms:W3CDTF">2024-04-23T10:13:06Z</dcterms:created>
  <dcterms:modified xsi:type="dcterms:W3CDTF">2024-06-27T11:27:14Z</dcterms:modified>
</cp:coreProperties>
</file>