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59"/>
  </p:notesMasterIdLst>
  <p:sldIdLst>
    <p:sldId id="256" r:id="rId2"/>
    <p:sldId id="270" r:id="rId3"/>
    <p:sldId id="271" r:id="rId4"/>
    <p:sldId id="273" r:id="rId5"/>
    <p:sldId id="276" r:id="rId6"/>
    <p:sldId id="275" r:id="rId7"/>
    <p:sldId id="289" r:id="rId8"/>
    <p:sldId id="292" r:id="rId9"/>
    <p:sldId id="293" r:id="rId10"/>
    <p:sldId id="295" r:id="rId11"/>
    <p:sldId id="301" r:id="rId12"/>
    <p:sldId id="308" r:id="rId13"/>
    <p:sldId id="305" r:id="rId14"/>
    <p:sldId id="306" r:id="rId15"/>
    <p:sldId id="315" r:id="rId16"/>
    <p:sldId id="316" r:id="rId17"/>
    <p:sldId id="318" r:id="rId18"/>
    <p:sldId id="321" r:id="rId19"/>
    <p:sldId id="326" r:id="rId20"/>
    <p:sldId id="322" r:id="rId21"/>
    <p:sldId id="310" r:id="rId22"/>
    <p:sldId id="328" r:id="rId23"/>
    <p:sldId id="327" r:id="rId24"/>
    <p:sldId id="312" r:id="rId25"/>
    <p:sldId id="331" r:id="rId26"/>
    <p:sldId id="261" r:id="rId27"/>
    <p:sldId id="333" r:id="rId28"/>
    <p:sldId id="339" r:id="rId29"/>
    <p:sldId id="340" r:id="rId30"/>
    <p:sldId id="341" r:id="rId31"/>
    <p:sldId id="342" r:id="rId32"/>
    <p:sldId id="343" r:id="rId33"/>
    <p:sldId id="354" r:id="rId34"/>
    <p:sldId id="344" r:id="rId35"/>
    <p:sldId id="377" r:id="rId36"/>
    <p:sldId id="336" r:id="rId37"/>
    <p:sldId id="337" r:id="rId38"/>
    <p:sldId id="346" r:id="rId39"/>
    <p:sldId id="347" r:id="rId40"/>
    <p:sldId id="348" r:id="rId41"/>
    <p:sldId id="351" r:id="rId42"/>
    <p:sldId id="352" r:id="rId43"/>
    <p:sldId id="374" r:id="rId44"/>
    <p:sldId id="353" r:id="rId45"/>
    <p:sldId id="356" r:id="rId46"/>
    <p:sldId id="359" r:id="rId47"/>
    <p:sldId id="357" r:id="rId48"/>
    <p:sldId id="368" r:id="rId49"/>
    <p:sldId id="375" r:id="rId50"/>
    <p:sldId id="358" r:id="rId51"/>
    <p:sldId id="361" r:id="rId52"/>
    <p:sldId id="362" r:id="rId53"/>
    <p:sldId id="363" r:id="rId54"/>
    <p:sldId id="364" r:id="rId55"/>
    <p:sldId id="371" r:id="rId56"/>
    <p:sldId id="372" r:id="rId57"/>
    <p:sldId id="373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14FA3-ED37-443A-AD36-B623FBEDAF36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F664B-D661-4D7A-9EBA-B2F344D0B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81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EAFA0CC-A9D1-47B4-89C2-79945853E000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FBCFDA2-49D1-4575-A9DB-B53A3435033C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67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A0CC-A9D1-47B4-89C2-79945853E000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FDA2-49D1-4575-A9DB-B53A34350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56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A0CC-A9D1-47B4-89C2-79945853E000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FDA2-49D1-4575-A9DB-B53A3435033C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042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A0CC-A9D1-47B4-89C2-79945853E000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FDA2-49D1-4575-A9DB-B53A3435033C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456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A0CC-A9D1-47B4-89C2-79945853E000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FDA2-49D1-4575-A9DB-B53A34350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25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A0CC-A9D1-47B4-89C2-79945853E000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FDA2-49D1-4575-A9DB-B53A3435033C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302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A0CC-A9D1-47B4-89C2-79945853E000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FDA2-49D1-4575-A9DB-B53A3435033C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458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A0CC-A9D1-47B4-89C2-79945853E000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FDA2-49D1-4575-A9DB-B53A3435033C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882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A0CC-A9D1-47B4-89C2-79945853E000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FDA2-49D1-4575-A9DB-B53A3435033C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15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A0CC-A9D1-47B4-89C2-79945853E000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FDA2-49D1-4575-A9DB-B53A34350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768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A0CC-A9D1-47B4-89C2-79945853E000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FDA2-49D1-4575-A9DB-B53A3435033C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84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A0CC-A9D1-47B4-89C2-79945853E000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FDA2-49D1-4575-A9DB-B53A34350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84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A0CC-A9D1-47B4-89C2-79945853E000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FDA2-49D1-4575-A9DB-B53A3435033C}" type="slidenum">
              <a:rPr lang="fr-FR" smtClean="0"/>
              <a:t>‹N°›</a:t>
            </a:fld>
            <a:endParaRPr lang="fr-F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47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A0CC-A9D1-47B4-89C2-79945853E000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FDA2-49D1-4575-A9DB-B53A3435033C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15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A0CC-A9D1-47B4-89C2-79945853E000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FDA2-49D1-4575-A9DB-B53A34350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90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A0CC-A9D1-47B4-89C2-79945853E000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FDA2-49D1-4575-A9DB-B53A3435033C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83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A0CC-A9D1-47B4-89C2-79945853E000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FDA2-49D1-4575-A9DB-B53A34350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72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AFA0CC-A9D1-47B4-89C2-79945853E000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BCFDA2-49D1-4575-A9DB-B53A34350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34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atacatalog.worldbank.org/search/dataset/0038480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ebp"/><Relationship Id="rId7" Type="http://schemas.openxmlformats.org/officeDocument/2006/relationships/image" Target="../media/image88.webp"/><Relationship Id="rId2" Type="http://schemas.openxmlformats.org/officeDocument/2006/relationships/image" Target="../media/image83.web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webp"/><Relationship Id="rId5" Type="http://schemas.openxmlformats.org/officeDocument/2006/relationships/image" Target="../media/image86.webp"/><Relationship Id="rId4" Type="http://schemas.openxmlformats.org/officeDocument/2006/relationships/image" Target="../media/image85.webp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1DA3FC-8D58-4F75-0162-D4A1E7C61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913728"/>
            <a:ext cx="6815669" cy="1515533"/>
          </a:xfrm>
        </p:spPr>
        <p:txBody>
          <a:bodyPr/>
          <a:lstStyle/>
          <a:p>
            <a:r>
              <a:rPr lang="fr-FR" sz="3500" dirty="0">
                <a:latin typeface="Arial" panose="020B0604020202020204" pitchFamily="34" charset="0"/>
                <a:cs typeface="Arial" panose="020B0604020202020204" pitchFamily="34" charset="0"/>
              </a:rPr>
              <a:t>Analyse des données              des systèmes éducatifs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6F313D-614E-FCED-A7B7-FDE51AF70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923722"/>
            <a:ext cx="12016409" cy="964096"/>
          </a:xfrm>
        </p:spPr>
        <p:txBody>
          <a:bodyPr>
            <a:normAutofit fontScale="70000" lnSpcReduction="20000"/>
          </a:bodyPr>
          <a:lstStyle/>
          <a:p>
            <a:pPr algn="l"/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REALISER PAR : MERAH Mohamed                                                                                                                   FORMATION : Data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Scientist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r>
              <a:rPr lang="fr-FR" b="1">
                <a:latin typeface="Arial" panose="020B0604020202020204" pitchFamily="34" charset="0"/>
                <a:cs typeface="Arial" panose="020B0604020202020204" pitchFamily="34" charset="0"/>
              </a:rPr>
              <a:t>MENTOR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: SLIMI SAMI                                                                                                                                          2023-2024</a:t>
            </a:r>
          </a:p>
          <a:p>
            <a:pPr algn="l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55745CF-3699-B31D-8FF0-6B8938342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23" y="0"/>
            <a:ext cx="2399311" cy="73759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0A78FC1-8198-1E65-EED3-C929129FD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9023" cy="73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3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AB42CA8-697A-9F43-6AB0-1F9910945EBC}"/>
              </a:ext>
            </a:extLst>
          </p:cNvPr>
          <p:cNvSpPr txBox="1"/>
          <p:nvPr/>
        </p:nvSpPr>
        <p:spPr>
          <a:xfrm>
            <a:off x="838200" y="729734"/>
            <a:ext cx="61177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Données manquantes :EdStatsData.csv</a:t>
            </a:r>
            <a:endParaRPr lang="fr-FR" sz="1600" dirty="0"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742538EA-18CB-6AC2-6590-4F1C2EBA0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8288"/>
            <a:ext cx="8937172" cy="437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93ECDA8-DDFC-697A-B198-B68EBFCA9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628" y="5144350"/>
            <a:ext cx="5883150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86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1D22BC07-8BC0-AB02-E70C-C79DF725C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54" y="841249"/>
            <a:ext cx="7555000" cy="462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4DDA542-B9E0-E784-69D3-4CD2EAE50E1C}"/>
              </a:ext>
            </a:extLst>
          </p:cNvPr>
          <p:cNvSpPr txBox="1"/>
          <p:nvPr/>
        </p:nvSpPr>
        <p:spPr>
          <a:xfrm>
            <a:off x="656346" y="562369"/>
            <a:ext cx="61177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Données manquantes :EdStatsCountry.csv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577101-871C-EE3C-40CA-081DF6FB1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46" y="5011530"/>
            <a:ext cx="7436061" cy="113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28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DCEC623-1EC5-D84E-6E28-8C7518160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564" y="913624"/>
            <a:ext cx="7783660" cy="414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D8C3975-7567-4527-8006-44681DA60220}"/>
              </a:ext>
            </a:extLst>
          </p:cNvPr>
          <p:cNvSpPr txBox="1"/>
          <p:nvPr/>
        </p:nvSpPr>
        <p:spPr>
          <a:xfrm>
            <a:off x="633930" y="586776"/>
            <a:ext cx="61175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Données manquantes : EdStatsSeries.csv</a:t>
            </a:r>
            <a:endParaRPr lang="fr-FR" sz="1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008E822-6271-4EAE-5364-AEB2D576C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30" y="4720891"/>
            <a:ext cx="7101464" cy="136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87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256352F-CEAA-C0DC-C566-01CA49AD38E6}"/>
              </a:ext>
            </a:extLst>
          </p:cNvPr>
          <p:cNvSpPr txBox="1"/>
          <p:nvPr/>
        </p:nvSpPr>
        <p:spPr>
          <a:xfrm>
            <a:off x="798925" y="588913"/>
            <a:ext cx="61175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Données manquantes : EdStatsCountrySeries.csv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DD559C5-4E31-F805-E51D-9C955AA17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61" y="1077099"/>
            <a:ext cx="5220410" cy="398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B2E69E0-0DCD-B1A7-27FA-1B9F7106B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160" y="583251"/>
            <a:ext cx="4656483" cy="424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1C12AD9-0F69-5FB4-3B1A-56A452DA2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25" y="5058065"/>
            <a:ext cx="6416596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62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9FE40C1-F3C5-C03E-715C-9E02D8A0F530}"/>
              </a:ext>
            </a:extLst>
          </p:cNvPr>
          <p:cNvSpPr txBox="1"/>
          <p:nvPr/>
        </p:nvSpPr>
        <p:spPr>
          <a:xfrm>
            <a:off x="612767" y="679673"/>
            <a:ext cx="61175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Données manquantes : EdStatsFootNote.csv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08184DA-E78F-B4BC-B921-AA7D48B4F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505" y="616920"/>
            <a:ext cx="3829001" cy="392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4A4164A-6366-1C79-5280-9E5321539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67" y="1101397"/>
            <a:ext cx="4667640" cy="431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77D0723-82C3-C0CB-8B1D-FB4E3FB18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638" y="4774331"/>
            <a:ext cx="6111770" cy="118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90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DFFA9-4F8B-CB7E-6F86-D095BF80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fr-FR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fr-FR" sz="39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Parie 4 : Nettoyage des données </a:t>
            </a:r>
            <a:br>
              <a:rPr lang="fr-FR" sz="39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3BAB40-737B-9B01-2C72-93D8244D8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Nettoyage « des années »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16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Nettoyage « des lignes vides »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16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sz="16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2672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3E8A114D-1161-6D3C-B678-2F45BEFF8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27" y="1169740"/>
            <a:ext cx="9765178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8F65F2E-3C38-19B2-019B-932BBDBE4B79}"/>
              </a:ext>
            </a:extLst>
          </p:cNvPr>
          <p:cNvSpPr txBox="1"/>
          <p:nvPr/>
        </p:nvSpPr>
        <p:spPr>
          <a:xfrm>
            <a:off x="910205" y="729734"/>
            <a:ext cx="611557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Nettoyage « des années » : EdStatsData.csv</a:t>
            </a:r>
          </a:p>
          <a:p>
            <a:endParaRPr lang="fr-FR" sz="18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6D3C071-61AC-55F6-2845-87DBA25FFDA4}"/>
              </a:ext>
            </a:extLst>
          </p:cNvPr>
          <p:cNvSpPr txBox="1"/>
          <p:nvPr/>
        </p:nvSpPr>
        <p:spPr>
          <a:xfrm>
            <a:off x="2400814" y="5856040"/>
            <a:ext cx="61155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L’années 2010 est l’année la plus remplis</a:t>
            </a:r>
            <a:endParaRPr lang="fr-FR" sz="16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278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B99A278D-58D7-F2CD-085B-3015EC296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81" y="1938460"/>
            <a:ext cx="4314859" cy="41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2E862B98-BFBE-1236-762D-3F4980B70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117537"/>
              </p:ext>
            </p:extLst>
          </p:nvPr>
        </p:nvGraphicFramePr>
        <p:xfrm>
          <a:off x="5982651" y="4888469"/>
          <a:ext cx="5536996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576">
                  <a:extLst>
                    <a:ext uri="{9D8B030D-6E8A-4147-A177-3AD203B41FA5}">
                      <a16:colId xmlns:a16="http://schemas.microsoft.com/office/drawing/2014/main" val="2567116530"/>
                    </a:ext>
                  </a:extLst>
                </a:gridCol>
                <a:gridCol w="1191420">
                  <a:extLst>
                    <a:ext uri="{9D8B030D-6E8A-4147-A177-3AD203B41FA5}">
                      <a16:colId xmlns:a16="http://schemas.microsoft.com/office/drawing/2014/main" val="2293096312"/>
                    </a:ext>
                  </a:extLst>
                </a:gridCol>
              </a:tblGrid>
              <a:tr h="2117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de colonnes avant la  suppression 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292747"/>
                  </a:ext>
                </a:extLst>
              </a:tr>
              <a:tr h="3931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de colonnes après la  suppression 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98433"/>
                  </a:ext>
                </a:extLst>
              </a:tr>
            </a:tbl>
          </a:graphicData>
        </a:graphic>
      </p:graphicFrame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3B118D48-0A8D-F0A7-BA19-F3BAEB7F8A69}"/>
              </a:ext>
            </a:extLst>
          </p:cNvPr>
          <p:cNvCxnSpPr/>
          <p:nvPr/>
        </p:nvCxnSpPr>
        <p:spPr>
          <a:xfrm rot="5400000" flipH="1" flipV="1">
            <a:off x="10486239" y="3028426"/>
            <a:ext cx="12700" cy="1270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EFCACB-8A12-C854-4468-B75ACFEC8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903" y="1284273"/>
            <a:ext cx="5641880" cy="348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C111A5D-A225-4D77-0F6D-6CA374986CEA}"/>
              </a:ext>
            </a:extLst>
          </p:cNvPr>
          <p:cNvSpPr txBox="1"/>
          <p:nvPr/>
        </p:nvSpPr>
        <p:spPr>
          <a:xfrm>
            <a:off x="827079" y="657254"/>
            <a:ext cx="77947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Suppression des colonnes pour les années avant 2005 et après 2015</a:t>
            </a:r>
            <a:endParaRPr lang="fr-FR" sz="16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544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67D82-C49B-BE33-F26E-975EB600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Nettoyage "des lignes vides"</a:t>
            </a:r>
            <a:br>
              <a:rPr lang="fr-FR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F333318-FB2D-DF38-7756-C6F9B946D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931" y="3205886"/>
            <a:ext cx="8875151" cy="136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89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D55D4-3F99-5766-9B09-6FE9B186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Partie 5: Identification des indicateurs pertinents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CEA2A5-9577-65C9-7DA4-A88CD0665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835227"/>
            <a:ext cx="9601196" cy="331893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Taux de remplissage de chaque </a:t>
            </a:r>
            <a:r>
              <a:rPr lang="fr-F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indicateur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Seuil de filtrage des indicateurs</a:t>
            </a:r>
            <a:endParaRPr lang="fr-FR" sz="16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mots clés pour trouver </a:t>
            </a:r>
            <a:r>
              <a:rPr lang="fr-F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 indicateurs pertinents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 des i</a:t>
            </a:r>
            <a:r>
              <a:rPr lang="fr-F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ndicateurs retenus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 code des indicateurs retenus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Suppression des indicateurs non retenus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Nombre des pays par indicateur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Remplacer les valeurs 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manquantes</a:t>
            </a:r>
            <a:endParaRPr lang="fr-FR" sz="16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Chargement du fichier final « </a:t>
            </a:r>
            <a:r>
              <a:rPr lang="fr-FR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EdStatsData</a:t>
            </a:r>
            <a:r>
              <a:rPr lang="fr-F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» en mémoire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503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D8B3C-3E8D-3EE0-97F1-302339743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500" b="1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1AE53B-C993-8F6D-0808-69190C911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3514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Problématique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Importation des données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Inspection des données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Qualité du jeu de données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Nettoyage des données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Identification des indicateurs pertinents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Exploitation des données 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Définition du score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1827215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51A8A-206C-3E21-6358-E0227AB3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76" y="982133"/>
            <a:ext cx="5870711" cy="796972"/>
          </a:xfrm>
        </p:spPr>
        <p:txBody>
          <a:bodyPr>
            <a:normAutofit fontScale="90000"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fr-FR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Taux de remplissage de chaque </a:t>
            </a:r>
            <a:r>
              <a:rPr lang="fr-FR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indicateur</a:t>
            </a:r>
            <a:b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D49C375-59E1-1453-AD38-A790A8CDB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12" y="1634065"/>
            <a:ext cx="10317176" cy="358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81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3276262-FF21-6672-43B6-9B56A797C16E}"/>
              </a:ext>
            </a:extLst>
          </p:cNvPr>
          <p:cNvSpPr txBox="1"/>
          <p:nvPr/>
        </p:nvSpPr>
        <p:spPr>
          <a:xfrm>
            <a:off x="134781" y="1993638"/>
            <a:ext cx="61069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fr-FR" sz="16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Merge entre le fichier </a:t>
            </a:r>
            <a:r>
              <a:rPr lang="fr-FR" sz="16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df_data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fr-FR" sz="16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EdStatsSeries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C780E10-DA17-DF50-88E8-AA742120B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09" y="2546660"/>
            <a:ext cx="10001258" cy="59761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D8BDF04-F29D-D5A5-5E8A-DDCBAE83178E}"/>
              </a:ext>
            </a:extLst>
          </p:cNvPr>
          <p:cNvSpPr txBox="1"/>
          <p:nvPr/>
        </p:nvSpPr>
        <p:spPr>
          <a:xfrm>
            <a:off x="544325" y="3285088"/>
            <a:ext cx="99612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L'idée est maintenant de trouver les indicateurs qui nous intéressent parmi les 373 indicateurs proposés 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fr-FR" sz="16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fr-FR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mots clés pour trouver 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 indicateurs pertinents  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fr-FR" sz="16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L'accès à internet 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(mots-clés: Internet)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tranche d'âge : 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(mots-clés: </a:t>
            </a:r>
            <a:r>
              <a:rPr lang="fr-FR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15,20 et 24)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Pouvoir d’achat : 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(mots-clés: </a:t>
            </a:r>
            <a:r>
              <a:rPr lang="fr-FR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gdp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fr-FR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economy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Population : 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(mots-clés: </a:t>
            </a:r>
            <a:r>
              <a:rPr lang="fr-FR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demography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rgbClr val="000000"/>
              </a:solidFill>
              <a:latin typeface="Helvetica Neue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BED1A57-C369-0FAC-A82A-A8F041CF0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09" y="1235316"/>
            <a:ext cx="7384805" cy="90455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6F3CE91-14B7-5362-CD09-EB605FC6B5FC}"/>
              </a:ext>
            </a:extLst>
          </p:cNvPr>
          <p:cNvSpPr txBox="1"/>
          <p:nvPr/>
        </p:nvSpPr>
        <p:spPr>
          <a:xfrm>
            <a:off x="616518" y="459583"/>
            <a:ext cx="1042744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fr-FR" sz="16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Seuil de filtrage des indicateurs</a:t>
            </a:r>
            <a:r>
              <a:rPr lang="fr-FR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J’ai utilisé un seuil de 60% comme un taux de remplissage de chaque  indicateur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16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80EB76C-0228-D174-078B-5BB6EAA33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865" y="5574611"/>
            <a:ext cx="6968549" cy="57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91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6801264-047F-25B9-016F-65EA68A76059}"/>
              </a:ext>
            </a:extLst>
          </p:cNvPr>
          <p:cNvSpPr txBox="1"/>
          <p:nvPr/>
        </p:nvSpPr>
        <p:spPr>
          <a:xfrm>
            <a:off x="854378" y="3085760"/>
            <a:ext cx="109529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fr-FR" sz="16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fr-F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Après avoir analyser la liste de 178 indicateurs trouvés, j'ai choisi seulement 5 indicateurs de la liste :</a:t>
            </a:r>
          </a:p>
          <a:p>
            <a:pPr algn="l"/>
            <a:endParaRPr lang="fr-FR" sz="16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Indicateurs de taux de scolarisation (lycée /université)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Gross </a:t>
            </a:r>
            <a:r>
              <a:rPr lang="fr-FR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enrolment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ratio, </a:t>
            </a:r>
            <a:r>
              <a:rPr lang="fr-FR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secondary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sexes (%)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Gross </a:t>
            </a:r>
            <a:r>
              <a:rPr lang="fr-FR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enrolment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ratio, </a:t>
            </a:r>
            <a:r>
              <a:rPr lang="fr-FR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tertiary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sexes (%)’</a:t>
            </a:r>
            <a:endParaRPr lang="fr-FR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Indicateurs économique(Revenu moyen du pays)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GNI per capita, PPP (</a:t>
            </a:r>
            <a:r>
              <a:rPr lang="fr-FR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international $)’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Indicateurs d'infrastructure (Accès à internet)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Internet </a:t>
            </a:r>
            <a:r>
              <a:rPr lang="fr-FR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(per 100 people)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Indicateur sur la population 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Population, </a:t>
            </a:r>
            <a:r>
              <a:rPr lang="fr-FR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ages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15-24, total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C699DBA-56BF-E38C-48EE-71067650D711}"/>
              </a:ext>
            </a:extLst>
          </p:cNvPr>
          <p:cNvSpPr txBox="1"/>
          <p:nvPr/>
        </p:nvSpPr>
        <p:spPr>
          <a:xfrm>
            <a:off x="537882" y="725252"/>
            <a:ext cx="61139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fr-FR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liste des indicateurs retenus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DE21FC4-645E-0FB8-21F9-965496704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78" y="1172452"/>
            <a:ext cx="9780817" cy="180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42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18C0C51-0AC2-21EE-911E-C5279D4EE4B8}"/>
              </a:ext>
            </a:extLst>
          </p:cNvPr>
          <p:cNvSpPr txBox="1"/>
          <p:nvPr/>
        </p:nvSpPr>
        <p:spPr>
          <a:xfrm>
            <a:off x="785192" y="981404"/>
            <a:ext cx="61155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Le code des indicateurs retenus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9EDA7AF-C045-8334-0374-0C05A05F2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79" y="1478310"/>
            <a:ext cx="10021518" cy="390137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D3546DC-5CE0-90A3-31A2-E73B98D46466}"/>
              </a:ext>
            </a:extLst>
          </p:cNvPr>
          <p:cNvSpPr txBox="1"/>
          <p:nvPr/>
        </p:nvSpPr>
        <p:spPr>
          <a:xfrm>
            <a:off x="4512755" y="3927767"/>
            <a:ext cx="611217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fr-FR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Economie 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NY.GNP.PCAP.PP.CD : </a:t>
            </a:r>
            <a:r>
              <a:rPr lang="it-IT" sz="1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GNI per capita, PPP (current international $) </a:t>
            </a:r>
            <a:endParaRPr lang="fr-FR" sz="10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fr-FR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Education 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SE.SEC.ENRL</a:t>
            </a:r>
            <a:r>
              <a:rPr lang="fr-FR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 </a:t>
            </a:r>
            <a:r>
              <a:rPr lang="fr-FR" sz="1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Enrolment</a:t>
            </a:r>
            <a:r>
              <a:rPr lang="fr-FR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1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secondary</a:t>
            </a:r>
            <a:r>
              <a:rPr lang="fr-FR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r>
              <a:rPr lang="fr-FR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fr-FR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sexes (</a:t>
            </a:r>
            <a:r>
              <a:rPr lang="fr-FR" sz="1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fr-FR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SE.TER.ENRL</a:t>
            </a:r>
            <a:r>
              <a:rPr lang="fr-FR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 </a:t>
            </a:r>
            <a:r>
              <a:rPr lang="fr-FR" sz="1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Enrolment</a:t>
            </a:r>
            <a:r>
              <a:rPr lang="fr-FR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1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tertiary</a:t>
            </a:r>
            <a:r>
              <a:rPr lang="fr-FR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r>
              <a:rPr lang="fr-FR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all programmes, </a:t>
            </a:r>
            <a:r>
              <a:rPr lang="fr-FR" sz="1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fr-FR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sexes (</a:t>
            </a:r>
            <a:r>
              <a:rPr lang="fr-FR" sz="1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fr-FR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sz="1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fr-FR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Démographie 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SP.POP.1564.TO</a:t>
            </a:r>
            <a:r>
              <a:rPr lang="fr-FR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 population totale de la tranche </a:t>
            </a:r>
            <a:r>
              <a:rPr lang="fr-FR" sz="1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d'age</a:t>
            </a:r>
            <a:r>
              <a:rPr lang="fr-FR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15-24 ans</a:t>
            </a:r>
          </a:p>
          <a:p>
            <a:pPr algn="l"/>
            <a:endParaRPr lang="fr-FR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fr-FR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Utilisation </a:t>
            </a:r>
            <a:r>
              <a: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nternet 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IT.NET.USER.P2</a:t>
            </a:r>
            <a:r>
              <a:rPr lang="fr-FR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 internet user (per 100 people)</a:t>
            </a:r>
          </a:p>
        </p:txBody>
      </p:sp>
    </p:spTree>
    <p:extLst>
      <p:ext uri="{BB962C8B-B14F-4D97-AF65-F5344CB8AC3E}">
        <p14:creationId xmlns:p14="http://schemas.microsoft.com/office/powerpoint/2010/main" val="3322967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88A4D58-2CCA-CB54-49FB-78FFAD1504F3}"/>
              </a:ext>
            </a:extLst>
          </p:cNvPr>
          <p:cNvSpPr txBox="1"/>
          <p:nvPr/>
        </p:nvSpPr>
        <p:spPr>
          <a:xfrm>
            <a:off x="872159" y="655810"/>
            <a:ext cx="6117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Suppression des indicateurs non retenus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2D8AEF0-D14B-38BB-2EC7-84E6B0519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813" y="1151917"/>
            <a:ext cx="6685275" cy="222823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34202F7-FDBE-E442-F021-FF26302E9ED8}"/>
              </a:ext>
            </a:extLst>
          </p:cNvPr>
          <p:cNvSpPr txBox="1"/>
          <p:nvPr/>
        </p:nvSpPr>
        <p:spPr>
          <a:xfrm>
            <a:off x="991429" y="3406688"/>
            <a:ext cx="61175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Nombre des pays par indicateur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4B7D510-0818-42B5-7FD4-F281E7CB3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813" y="3745242"/>
            <a:ext cx="8876374" cy="225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83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684FE36-2AA3-B8BC-F726-15A138F1FBA4}"/>
              </a:ext>
            </a:extLst>
          </p:cNvPr>
          <p:cNvSpPr txBox="1"/>
          <p:nvPr/>
        </p:nvSpPr>
        <p:spPr>
          <a:xfrm>
            <a:off x="700707" y="666433"/>
            <a:ext cx="9007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Remplacer les valeurs manquantes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7975C65-46FD-6BB8-8939-67563AFC6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150" y="1087207"/>
            <a:ext cx="6178359" cy="325616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C9A4EFA-8722-2BE3-A14B-05D5803E4AA7}"/>
              </a:ext>
            </a:extLst>
          </p:cNvPr>
          <p:cNvSpPr txBox="1"/>
          <p:nvPr/>
        </p:nvSpPr>
        <p:spPr>
          <a:xfrm>
            <a:off x="700707" y="4309051"/>
            <a:ext cx="7745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Chargement du fichier final «</a:t>
            </a:r>
            <a:r>
              <a:rPr lang="fr-FR" sz="16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df_data_final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» en mémoire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D607968-8D57-1AD0-7AB3-3BE78DAC5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691" y="4754029"/>
            <a:ext cx="3929564" cy="1378433"/>
          </a:xfrm>
          <a:prstGeom prst="rect">
            <a:avLst/>
          </a:prstGeom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0415B686-F246-5A43-748A-A40C05E5F14A}"/>
              </a:ext>
            </a:extLst>
          </p:cNvPr>
          <p:cNvSpPr/>
          <p:nvPr/>
        </p:nvSpPr>
        <p:spPr>
          <a:xfrm>
            <a:off x="5734877" y="5028479"/>
            <a:ext cx="602443" cy="5267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9122333-356D-FA1A-6D42-62F9DD66E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842" y="5028479"/>
            <a:ext cx="4057306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08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4A8ED9-FC1F-CC77-6CDD-44C2D40F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5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fr-FR" sz="35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Partie 6: Exploitation des données de l'année 2015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D6DA8E-4076-C99D-F5D3-C0178689C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6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Choix de l'année « 2015 »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6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Suppression des pays avec au moins un indicateur manquant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6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Exploration des indicateurs les plus pertinents.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6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Démographie :SP.POP.1524.TO.UN Population, </a:t>
            </a:r>
            <a:r>
              <a:rPr lang="fr-FR" sz="64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ages</a:t>
            </a:r>
            <a:r>
              <a:rPr lang="fr-FR" sz="6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15-24, total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6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Internet : IT.NET.USER.P2 Internet </a:t>
            </a:r>
            <a:r>
              <a:rPr lang="fr-FR" sz="64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fr-FR" sz="6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(per 100 people)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6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Education :Taux brut de scolarisation des lycéens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6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Education :Taux brut de scolarisation des étudiants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6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Economie : PIB par habitant NY.GNP.PCAP.PP.CD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6400" dirty="0">
                <a:latin typeface="Arial" panose="020B0604020202020204" pitchFamily="34" charset="0"/>
                <a:cs typeface="Arial" panose="020B0604020202020204" pitchFamily="34" charset="0"/>
              </a:rPr>
              <a:t> TOP 10 meilleurs pays selon chaque indicateur </a:t>
            </a:r>
          </a:p>
          <a:p>
            <a:pPr>
              <a:buFont typeface="Wingdings" panose="05000000000000000000" pitchFamily="2" charset="2"/>
              <a:buChar char="v"/>
            </a:pPr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fr-FR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520411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EC46909-8FCA-7E38-52F6-DE8EA857148F}"/>
              </a:ext>
            </a:extLst>
          </p:cNvPr>
          <p:cNvSpPr txBox="1"/>
          <p:nvPr/>
        </p:nvSpPr>
        <p:spPr>
          <a:xfrm>
            <a:off x="772767" y="660160"/>
            <a:ext cx="61175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Choix de l'année « 2015 »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8474500-D942-9633-5933-27B6F3065760}"/>
              </a:ext>
            </a:extLst>
          </p:cNvPr>
          <p:cNvSpPr txBox="1"/>
          <p:nvPr/>
        </p:nvSpPr>
        <p:spPr>
          <a:xfrm>
            <a:off x="772767" y="1098466"/>
            <a:ext cx="98223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fr-F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J'ai travaillé avec les valeurs de l'année 2015 pour avoir des informations récentes le plus possible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F9966BC-F4D0-24A1-A438-C9ACCA353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74" y="1437020"/>
            <a:ext cx="7791732" cy="146520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4526B8F-DE67-9A6B-352A-7998AAA3124A}"/>
              </a:ext>
            </a:extLst>
          </p:cNvPr>
          <p:cNvSpPr txBox="1"/>
          <p:nvPr/>
        </p:nvSpPr>
        <p:spPr>
          <a:xfrm>
            <a:off x="741254" y="2902226"/>
            <a:ext cx="81525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Suppression des pays avec au moins un indicateur manquant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EB8BE0B-85A3-0581-FA30-C1866FD78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323" y="3409289"/>
            <a:ext cx="7877164" cy="279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59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A8542ED-6D83-F0DC-60A7-EA756CF18FBB}"/>
              </a:ext>
            </a:extLst>
          </p:cNvPr>
          <p:cNvSpPr txBox="1"/>
          <p:nvPr/>
        </p:nvSpPr>
        <p:spPr>
          <a:xfrm>
            <a:off x="812523" y="760200"/>
            <a:ext cx="1013045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Exploration des données de l’indicateur SP.POP.1524.TO.UN  « Démographie »</a:t>
            </a:r>
          </a:p>
          <a:p>
            <a:pPr algn="l"/>
            <a:endParaRPr lang="fr-FR" b="1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E73F3A-C6AE-16F5-0281-F0EE69E85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107" y="1083365"/>
            <a:ext cx="6825215" cy="501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636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C8F9474-F9B6-A337-A2AA-69EA5CEBF77F}"/>
              </a:ext>
            </a:extLst>
          </p:cNvPr>
          <p:cNvSpPr txBox="1"/>
          <p:nvPr/>
        </p:nvSpPr>
        <p:spPr>
          <a:xfrm>
            <a:off x="355324" y="680687"/>
            <a:ext cx="110249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Exploration des données de l’indicateur IT.NET.USER.P2</a:t>
            </a:r>
            <a:r>
              <a:rPr lang="fr-FR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«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Internet users (per 100 people) 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34914D-EC58-11BF-AE82-F90650BDA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603" y="1050020"/>
            <a:ext cx="5923031" cy="512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51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966EC-8C2D-510B-35BD-0E7D80719DB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00B050"/>
            </a:solidFill>
          </a:ln>
        </p:spPr>
        <p:txBody>
          <a:bodyPr>
            <a:normAutofit fontScale="90000"/>
          </a:bodyPr>
          <a:lstStyle/>
          <a:p>
            <a:br>
              <a:rPr lang="fr-FR" sz="35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900" b="1" dirty="0">
                <a:latin typeface="Arial" panose="020B0604020202020204" pitchFamily="34" charset="0"/>
                <a:cs typeface="Arial" panose="020B0604020202020204" pitchFamily="34" charset="0"/>
              </a:rPr>
              <a:t>Problématique</a:t>
            </a:r>
            <a:br>
              <a:rPr lang="fr-FR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178C9-6CB1-B0DA-D06A-E04F9E24D0C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92D050"/>
            </a:solidFill>
          </a:ln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900" dirty="0">
                <a:latin typeface="Arial" panose="020B0604020202020204" pitchFamily="34" charset="0"/>
                <a:cs typeface="Arial" panose="020B0604020202020204" pitchFamily="34" charset="0"/>
              </a:rPr>
              <a:t>Une start-up </a:t>
            </a:r>
            <a:r>
              <a:rPr lang="fr-FR" sz="2900" dirty="0" err="1">
                <a:latin typeface="Arial" panose="020B0604020202020204" pitchFamily="34" charset="0"/>
                <a:cs typeface="Arial" panose="020B0604020202020204" pitchFamily="34" charset="0"/>
              </a:rPr>
              <a:t>Academy</a:t>
            </a:r>
            <a:r>
              <a:rPr lang="fr-FR" sz="2900" dirty="0">
                <a:latin typeface="Arial" panose="020B0604020202020204" pitchFamily="34" charset="0"/>
                <a:cs typeface="Arial" panose="020B0604020202020204" pitchFamily="34" charset="0"/>
              </a:rPr>
              <a:t>  (éducation en ligne : lycée et université) souhaite développer son activité à l’international </a:t>
            </a:r>
          </a:p>
          <a:p>
            <a:pPr marL="0" indent="0">
              <a:buNone/>
            </a:pPr>
            <a:endParaRPr lang="fr-FR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sz="2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Déterminer si le jeu de données </a:t>
            </a:r>
            <a:r>
              <a:rPr lang="fr-FR" sz="2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EdStats</a:t>
            </a:r>
            <a:r>
              <a:rPr lang="fr-FR" sz="2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permet de :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fr-FR" sz="29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Identifier</a:t>
            </a:r>
            <a:r>
              <a:rPr lang="fr-FR" sz="29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les </a:t>
            </a:r>
            <a:r>
              <a:rPr lang="fr-FR" sz="2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pays avec un fort potentiel</a:t>
            </a:r>
            <a:r>
              <a:rPr lang="fr-FR" sz="29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clients pour </a:t>
            </a:r>
            <a:r>
              <a:rPr lang="fr-FR" sz="29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leurs</a:t>
            </a:r>
            <a:r>
              <a:rPr lang="fr-FR" sz="29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services</a:t>
            </a: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fr-FR" sz="2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Pour chacun de ces pays, comment ce potentiel pourrait évoluer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sz="2900" dirty="0">
                <a:latin typeface="Arial" panose="020B0604020202020204" pitchFamily="34" charset="0"/>
                <a:cs typeface="Arial" panose="020B0604020202020204" pitchFamily="34" charset="0"/>
              </a:rPr>
              <a:t>Les données de la Banque mondiale sont disponibles à l’adresse suivante 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Education Statistics | Data Catalog (worldbank.org)</a:t>
            </a:r>
            <a:endParaRPr lang="fr-FR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678A566-4E59-7218-C2F4-17E9967DA6C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129828" y="5584174"/>
            <a:ext cx="2977553" cy="2916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1996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2969763-6BB4-8B9E-8009-DD8AD3D6D2FD}"/>
              </a:ext>
            </a:extLst>
          </p:cNvPr>
          <p:cNvSpPr txBox="1"/>
          <p:nvPr/>
        </p:nvSpPr>
        <p:spPr>
          <a:xfrm>
            <a:off x="1003760" y="703456"/>
            <a:ext cx="9328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Exploration des données de l’indicateur SE.SEC.ENRR</a:t>
            </a:r>
            <a:r>
              <a:rPr lang="fr-FR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« </a:t>
            </a:r>
            <a:r>
              <a:rPr lang="fr-FR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 »</a:t>
            </a:r>
            <a:endParaRPr lang="fr-FR" sz="16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6D6D86-8842-FF90-FBC6-A2C0443BE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198" y="1099141"/>
            <a:ext cx="5957819" cy="505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37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0AC38EA-2192-BF22-3D1D-F2D5B2D60A66}"/>
              </a:ext>
            </a:extLst>
          </p:cNvPr>
          <p:cNvSpPr txBox="1"/>
          <p:nvPr/>
        </p:nvSpPr>
        <p:spPr>
          <a:xfrm>
            <a:off x="987135" y="828148"/>
            <a:ext cx="8855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Exploration des données de l’indicateur SE.TEC.ENRR</a:t>
            </a:r>
            <a:r>
              <a:rPr lang="fr-FR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« </a:t>
            </a:r>
            <a:r>
              <a:rPr lang="fr-FR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 »</a:t>
            </a:r>
            <a:endParaRPr lang="fr-FR" sz="16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00B52BA-75A7-0C87-DD54-CC9055AAF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231" y="1177602"/>
            <a:ext cx="4747936" cy="503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366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50C7621-529A-2B4B-FC71-2978479A9EAD}"/>
              </a:ext>
            </a:extLst>
          </p:cNvPr>
          <p:cNvSpPr txBox="1"/>
          <p:nvPr/>
        </p:nvSpPr>
        <p:spPr>
          <a:xfrm>
            <a:off x="754380" y="733891"/>
            <a:ext cx="8522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Exploration de l’indicateur NY.GNP.PCAP.PP.CD "PIB par habitant "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18416DC-E2D9-CE93-6C4A-D745706F7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939" y="1103223"/>
            <a:ext cx="6300235" cy="502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955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1E28710-AC5E-6EE7-DA2E-7CC9000545DB}"/>
              </a:ext>
            </a:extLst>
          </p:cNvPr>
          <p:cNvSpPr txBox="1"/>
          <p:nvPr/>
        </p:nvSpPr>
        <p:spPr>
          <a:xfrm>
            <a:off x="712817" y="650763"/>
            <a:ext cx="61140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TOP 10 meilleurs pays selon chaque indicateur 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417E4BD3-4CF5-8C2D-B473-F858D2D60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317" y="945416"/>
            <a:ext cx="8474075" cy="508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271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4A8ED9-FC1F-CC77-6CDD-44C2D40F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25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5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Partie 7 : Analyse </a:t>
            </a:r>
            <a:r>
              <a:rPr lang="fr-FR" sz="3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statistiques</a:t>
            </a:r>
            <a:endParaRPr lang="fr-FR" sz="35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D6DA8E-4076-C99D-F5D3-C0178689C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fr-F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Calcul des ordres de grandeur de chaque indicateur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Histogramme &amp; Boite à moustache de chaque indicateur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Les pays dont la population est supérieure à la moyenne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Normalisation Min-Max des données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Définition d'un score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Evolution du potentiel de clients</a:t>
            </a:r>
          </a:p>
          <a:p>
            <a:pPr>
              <a:buFont typeface="Wingdings" panose="05000000000000000000" pitchFamily="2" charset="2"/>
              <a:buChar char="v"/>
            </a:pPr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fr-FR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531779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7367868-DA82-9029-29DA-DA9D06B9391A}"/>
              </a:ext>
            </a:extLst>
          </p:cNvPr>
          <p:cNvSpPr txBox="1"/>
          <p:nvPr/>
        </p:nvSpPr>
        <p:spPr>
          <a:xfrm>
            <a:off x="831183" y="687990"/>
            <a:ext cx="61140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 des ordres de grandeur de chaque indicateur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DB2E1C8-CB99-0535-1FF7-FB6DA4189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23" y="1469308"/>
            <a:ext cx="7347475" cy="211438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5359A0F-6BE6-4501-150D-52F4AC25903F}"/>
              </a:ext>
            </a:extLst>
          </p:cNvPr>
          <p:cNvSpPr txBox="1"/>
          <p:nvPr/>
        </p:nvSpPr>
        <p:spPr>
          <a:xfrm>
            <a:off x="1248626" y="4026452"/>
            <a:ext cx="100438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moyenne est la valeur correspondant au centre de gravité de l'ensemble des valeurs d'une variable.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médiane est la valeur centrale qui partage l’échantillon en 2 groupes de même effectif: 50 % au-dessus et 50 % en dessous.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variance est la mesure de la dispersion des échantillons autour de la moyenne.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L'écart-type sert à mesurer la dispersion, ou l'étalement, d'un ensemble de valeurs autour de leur moyenne. Plus l'écart-type est faible, plus la population est homogène.</a:t>
            </a:r>
          </a:p>
        </p:txBody>
      </p:sp>
    </p:spTree>
    <p:extLst>
      <p:ext uri="{BB962C8B-B14F-4D97-AF65-F5344CB8AC3E}">
        <p14:creationId xmlns:p14="http://schemas.microsoft.com/office/powerpoint/2010/main" val="4148868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6BCAC35-AEC2-AA8E-D8CE-7468EA076C84}"/>
              </a:ext>
            </a:extLst>
          </p:cNvPr>
          <p:cNvSpPr txBox="1"/>
          <p:nvPr/>
        </p:nvSpPr>
        <p:spPr>
          <a:xfrm>
            <a:off x="729441" y="833643"/>
            <a:ext cx="960327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Histogramme &amp; Boite à moustache 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« Indicateur IT.NET.USER.P2 Internet »</a:t>
            </a:r>
          </a:p>
          <a:p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09C2914-B14A-DD18-6E60-ACA55FCF6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41" y="1479974"/>
            <a:ext cx="7062806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47E424E-B9AD-9828-2255-DBBAFD703E39}"/>
              </a:ext>
            </a:extLst>
          </p:cNvPr>
          <p:cNvSpPr txBox="1"/>
          <p:nvPr/>
        </p:nvSpPr>
        <p:spPr>
          <a:xfrm>
            <a:off x="729441" y="5062145"/>
            <a:ext cx="1095897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fr-F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distribution présente une forme bimodale avec deux pics à 20% à 70% ,visiblement il y a pas des </a:t>
            </a:r>
            <a:r>
              <a:rPr lang="fr-FR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  <a:endParaRPr lang="fr-FR" sz="16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fr-FR" sz="16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fr-F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distribution de l’indicateur 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nternet présente une mesure d'asymétrie 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positif </a:t>
            </a:r>
            <a:r>
              <a:rPr lang="fr-F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 une mesure d'aplatissement 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négative</a:t>
            </a:r>
            <a:endParaRPr lang="fr-FR" sz="16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fr-FR" sz="16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09E1946-1EE0-0AE7-F92F-F27AAE57D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613" y="1669042"/>
            <a:ext cx="3341005" cy="251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114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7CFD8F0-FE41-88B2-EDDE-20E1716CD33C}"/>
              </a:ext>
            </a:extLst>
          </p:cNvPr>
          <p:cNvSpPr txBox="1"/>
          <p:nvPr/>
        </p:nvSpPr>
        <p:spPr>
          <a:xfrm>
            <a:off x="879071" y="720082"/>
            <a:ext cx="101403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Histogramme &amp; Boite à moustache « I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ndicateur NY.GNP.PCAP.PP.CD Economie PIB »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C3394DC-5DA3-7759-9C81-E8EEF02F2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10" y="1323783"/>
            <a:ext cx="6901901" cy="353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6398A98-638A-C0FE-1A64-7AD96FF4CCE4}"/>
              </a:ext>
            </a:extLst>
          </p:cNvPr>
          <p:cNvSpPr txBox="1"/>
          <p:nvPr/>
        </p:nvSpPr>
        <p:spPr>
          <a:xfrm>
            <a:off x="879071" y="5120705"/>
            <a:ext cx="898054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fr-F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distribution de l'indicateur </a:t>
            </a:r>
            <a:r>
              <a:rPr lang="fr-FR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Economie_PIB</a:t>
            </a:r>
            <a:r>
              <a:rPr lang="fr-F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présente une mesure d'asymétrie positive étalée à droite et une mesure d'aplatissement négative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fr-F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Présence de plusieurs valeurs aberrantes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fr-FR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306059E-69E0-6966-4E9C-4F94B2EA6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959" y="1485649"/>
            <a:ext cx="3221428" cy="274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97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0FC2266-97B5-92E5-699F-47B26EB3FF27}"/>
              </a:ext>
            </a:extLst>
          </p:cNvPr>
          <p:cNvSpPr txBox="1"/>
          <p:nvPr/>
        </p:nvSpPr>
        <p:spPr>
          <a:xfrm>
            <a:off x="724924" y="737092"/>
            <a:ext cx="961159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Histogramme &amp; Boite à moustache « I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ndicateur SE.SEC.ENRR Lycéens</a:t>
            </a:r>
            <a:r>
              <a:rPr lang="fr-FR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»</a:t>
            </a:r>
            <a:endParaRPr lang="fr-FR" sz="16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9CAF4623-15D8-2A18-2922-7CD87599F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86" y="1146338"/>
            <a:ext cx="7402362" cy="351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F1FD153-1C73-AF17-70E9-060D307E3A25}"/>
              </a:ext>
            </a:extLst>
          </p:cNvPr>
          <p:cNvSpPr txBox="1"/>
          <p:nvPr/>
        </p:nvSpPr>
        <p:spPr>
          <a:xfrm>
            <a:off x="832402" y="4934637"/>
            <a:ext cx="982234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distribution de Taux de scolarisation des lycées présente une mesure d'asymétrie négative et une mesure d'aplatissement négative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CD4235B-F9F2-11D7-3402-50ADB2C6B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921" y="1470489"/>
            <a:ext cx="2935398" cy="277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48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F1FFD4A-44F8-87FA-C397-A5DCE7A94E5B}"/>
              </a:ext>
            </a:extLst>
          </p:cNvPr>
          <p:cNvSpPr txBox="1"/>
          <p:nvPr/>
        </p:nvSpPr>
        <p:spPr>
          <a:xfrm>
            <a:off x="854132" y="919587"/>
            <a:ext cx="9611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Histogramme &amp; Boite à moustache « I</a:t>
            </a:r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ndicateur SE.TER.ENRR Etudiants</a:t>
            </a:r>
            <a:r>
              <a:rPr lang="fr-FR" b="1" dirty="0">
                <a:solidFill>
                  <a:srgbClr val="000000"/>
                </a:solidFill>
                <a:latin typeface="Helvetica Neue"/>
              </a:rPr>
              <a:t> »</a:t>
            </a:r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1E9F7CE2-903B-C780-01BE-776B13EBF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80" y="1747837"/>
            <a:ext cx="8011572" cy="311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B620CDD-DA34-0D41-C850-D2D8598633B6}"/>
              </a:ext>
            </a:extLst>
          </p:cNvPr>
          <p:cNvSpPr txBox="1"/>
          <p:nvPr/>
        </p:nvSpPr>
        <p:spPr>
          <a:xfrm>
            <a:off x="854132" y="5184048"/>
            <a:ext cx="93055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fr-F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distribution du taux brut de scol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fr-F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risation des étudiants présente une mesure d'asymétrie positive et une mesure d'aplatissement négative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F1BD8E9-9F56-FEA0-BDB9-F52451F25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704" y="2037603"/>
            <a:ext cx="2549516" cy="234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1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E4975-8A53-461D-288B-350A6C3A0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9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Création d’un environnement virtuel</a:t>
            </a:r>
            <a:br>
              <a:rPr lang="fr-FR" sz="4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2EB07D-9A23-8451-4E8F-FF35B3F28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192" y="2149427"/>
            <a:ext cx="9601196" cy="3318936"/>
          </a:xfrm>
        </p:spPr>
        <p:txBody>
          <a:bodyPr>
            <a:normAutofit fontScale="25000" lnSpcReduction="20000"/>
          </a:bodyPr>
          <a:lstStyle/>
          <a:p>
            <a:pPr algn="l">
              <a:buFont typeface="Wingdings" panose="05000000000000000000" pitchFamily="2" charset="2"/>
              <a:buChar char="v"/>
            </a:pPr>
            <a:endParaRPr lang="fr-FR" sz="49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fr-FR" sz="6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Etape 1</a:t>
            </a:r>
            <a:r>
              <a:rPr lang="fr-FR" sz="6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: J’ai lancé cmd Anaconda Prompt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fr-FR" sz="6000" b="1" i="0" dirty="0">
                <a:solidFill>
                  <a:srgbClr val="271A3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Etape 2: </a:t>
            </a:r>
            <a:r>
              <a:rPr lang="fr-FR" sz="6000" b="0" i="0" dirty="0">
                <a:solidFill>
                  <a:srgbClr val="271A3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Pour créer un environnement virtuel, j’ai utilisé  la commande  </a:t>
            </a:r>
            <a:r>
              <a:rPr lang="fr-FR" sz="6000" b="1" i="0" dirty="0">
                <a:solidFill>
                  <a:srgbClr val="271A3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-m </a:t>
            </a:r>
            <a:r>
              <a:rPr lang="fr-FR" sz="6000" b="1" i="0" dirty="0" err="1">
                <a:solidFill>
                  <a:srgbClr val="271A3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venv</a:t>
            </a:r>
            <a:r>
              <a:rPr lang="fr-FR" sz="6000" b="1" i="0" dirty="0">
                <a:solidFill>
                  <a:srgbClr val="271A3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fr-FR" sz="6000" b="1" i="0" dirty="0" err="1">
                <a:solidFill>
                  <a:srgbClr val="271A3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r>
              <a:rPr lang="fr-FR" sz="6000" b="1" i="0" dirty="0">
                <a:solidFill>
                  <a:srgbClr val="271A3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6000" b="1" i="0" dirty="0" err="1">
                <a:solidFill>
                  <a:srgbClr val="271A3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fr-FR" sz="6000" b="1" i="0" dirty="0">
                <a:solidFill>
                  <a:srgbClr val="271A3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6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(base) C:\Users\Formation Data </a:t>
            </a:r>
            <a:r>
              <a:rPr lang="fr-FR" sz="6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Scientist</a:t>
            </a:r>
            <a:r>
              <a:rPr lang="fr-FR" sz="6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2023-2024 MERAH\2-Projet\2-Projet 2\4-Code&gt;python -m </a:t>
            </a:r>
            <a:r>
              <a:rPr lang="fr-FR" sz="6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venv</a:t>
            </a:r>
            <a:r>
              <a:rPr lang="fr-FR" sz="6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venvP2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fr-FR" sz="6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Etape 3</a:t>
            </a:r>
            <a:r>
              <a:rPr lang="fr-FR" sz="6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6000" b="0" i="0" dirty="0">
                <a:solidFill>
                  <a:srgbClr val="271A3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Pour activer l'environnement , j’ai utilisé la commande </a:t>
            </a:r>
            <a:r>
              <a:rPr lang="fr-FR" sz="6000" b="1" i="0" dirty="0">
                <a:solidFill>
                  <a:srgbClr val="271A3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« </a:t>
            </a:r>
            <a:r>
              <a:rPr lang="fr-FR" sz="6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activate.bat »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6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(base) C:\Users\Formation Data </a:t>
            </a:r>
            <a:r>
              <a:rPr lang="fr-FR" sz="6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Scientist</a:t>
            </a:r>
            <a:r>
              <a:rPr lang="fr-FR" sz="6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2023-2024 MERAH\2-Projet\2-Projet 2\4-Code\venvP2\Scripts&gt;activate.bat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fr-FR" sz="6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Etape 4</a:t>
            </a:r>
            <a:r>
              <a:rPr lang="fr-FR" sz="6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Pour installer le package </a:t>
            </a:r>
            <a:r>
              <a:rPr lang="fr-FR" sz="6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ipkernel</a:t>
            </a:r>
            <a:r>
              <a:rPr lang="fr-FR" sz="6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,j’ai utilisé la commande </a:t>
            </a:r>
            <a:r>
              <a:rPr lang="fr-FR" sz="6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 </a:t>
            </a:r>
            <a:r>
              <a:rPr lang="fr-FR" sz="6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pip</a:t>
            </a:r>
            <a:r>
              <a:rPr lang="fr-FR" sz="6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6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fr-FR" sz="6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6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ipykernel</a:t>
            </a:r>
            <a:r>
              <a:rPr lang="fr-FR" sz="6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»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6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(venvP2) (base) C:\Users\Formation Data </a:t>
            </a:r>
            <a:r>
              <a:rPr lang="fr-FR" sz="6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Scientist</a:t>
            </a:r>
            <a:r>
              <a:rPr lang="fr-FR" sz="6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2023-2024 MERAH\2-Projet\2-Projet 2\4-Code\venvP2\Scripts&gt;</a:t>
            </a:r>
            <a:r>
              <a:rPr lang="fr-FR" sz="6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pip</a:t>
            </a:r>
            <a:r>
              <a:rPr lang="fr-FR" sz="6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6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fr-FR" sz="6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6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ipykernel</a:t>
            </a:r>
            <a:endParaRPr lang="fr-FR" sz="6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fr-FR" sz="6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Etape 5</a:t>
            </a:r>
            <a:r>
              <a:rPr lang="fr-FR" sz="6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: Pour ajouter le venvPr2kernel en tant que noyau </a:t>
            </a:r>
            <a:r>
              <a:rPr lang="fr-FR" sz="6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fr-FR" sz="6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, j’ai utilisé la commande </a:t>
            </a:r>
            <a:r>
              <a:rPr lang="fr-FR" sz="6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« </a:t>
            </a:r>
            <a:r>
              <a:rPr lang="fr-FR" sz="6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ipython</a:t>
            </a:r>
            <a:r>
              <a:rPr lang="fr-FR" sz="6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kernel </a:t>
            </a:r>
            <a:r>
              <a:rPr lang="fr-FR" sz="6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fr-FR" sz="6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--user --</a:t>
            </a:r>
            <a:r>
              <a:rPr lang="fr-FR" sz="6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fr-FR" sz="6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=venvPr2kernel »</a:t>
            </a:r>
            <a:r>
              <a:rPr lang="fr-FR" sz="6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6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(venvP2) (base) C:\Users\Desktop\Formation Data </a:t>
            </a:r>
            <a:r>
              <a:rPr lang="fr-FR" sz="6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Scientist</a:t>
            </a:r>
            <a:r>
              <a:rPr lang="fr-FR" sz="6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2023-2024 MERAH\2-Projet\2-Projet 2\4-Code\venvP2\Scripts&gt;</a:t>
            </a:r>
            <a:r>
              <a:rPr lang="fr-FR" sz="6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ipython</a:t>
            </a:r>
            <a:r>
              <a:rPr lang="fr-FR" sz="6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kernel </a:t>
            </a:r>
            <a:r>
              <a:rPr lang="fr-FR" sz="6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fr-FR" sz="6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--user --</a:t>
            </a:r>
            <a:r>
              <a:rPr lang="fr-FR" sz="6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fr-FR" sz="6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=venvPr2kernel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74814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C0E1F87-887E-DC0C-7822-D7511E7EB40E}"/>
              </a:ext>
            </a:extLst>
          </p:cNvPr>
          <p:cNvSpPr txBox="1"/>
          <p:nvPr/>
        </p:nvSpPr>
        <p:spPr>
          <a:xfrm>
            <a:off x="676794" y="878024"/>
            <a:ext cx="105952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Histogramme &amp; Boite à moustache « I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ndicateur SP.POP.1524.TO.UN Population 15-24 ans » 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B9EFFF5-EEDE-52B5-D7DF-9D1AB0148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78" y="1320455"/>
            <a:ext cx="7159839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8909E27-8972-C972-F01A-9BDC22B5DA77}"/>
              </a:ext>
            </a:extLst>
          </p:cNvPr>
          <p:cNvSpPr txBox="1"/>
          <p:nvPr/>
        </p:nvSpPr>
        <p:spPr>
          <a:xfrm>
            <a:off x="676794" y="5075880"/>
            <a:ext cx="10293417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fr-F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distribution du nombre total de la population entre 15-24 ans présente une mesure d'asymétrie positi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fr-F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et une mesure d'aplatissement positi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fr-F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On peux en déduire un fort écart entre les pays pour cet indicateur.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fr-FR" sz="16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Présence de plusieurs valeurs aberrantes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fr-FR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022AD47-124C-5136-4A88-5BBA1EBA3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159" y="1782120"/>
            <a:ext cx="2789052" cy="231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494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1E7C9ED-D4FD-D135-9273-A46776F01F5A}"/>
              </a:ext>
            </a:extLst>
          </p:cNvPr>
          <p:cNvSpPr txBox="1"/>
          <p:nvPr/>
        </p:nvSpPr>
        <p:spPr>
          <a:xfrm>
            <a:off x="879070" y="794898"/>
            <a:ext cx="8680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 pays dont la population est supérieure à la moyenne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926F357-4BDC-64BE-1CDE-A53BD3EB7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92" y="1420724"/>
            <a:ext cx="7333756" cy="189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241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42E5C83-9045-C7DB-1C1E-F80275522341}"/>
              </a:ext>
            </a:extLst>
          </p:cNvPr>
          <p:cNvSpPr txBox="1"/>
          <p:nvPr/>
        </p:nvSpPr>
        <p:spPr>
          <a:xfrm>
            <a:off x="920635" y="933396"/>
            <a:ext cx="6114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Normalisation Min-Max des données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1255DEDF-E9FB-3839-8481-C61EEE8AC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01" y="1780737"/>
            <a:ext cx="9559636" cy="366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417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58EC5B2-870C-31C0-C7C8-EE9C6B2BA7C1}"/>
              </a:ext>
            </a:extLst>
          </p:cNvPr>
          <p:cNvSpPr txBox="1"/>
          <p:nvPr/>
        </p:nvSpPr>
        <p:spPr>
          <a:xfrm>
            <a:off x="1080880" y="998091"/>
            <a:ext cx="6117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Définition d’un score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99C4711-4CB9-3285-4B4A-EB9DBF1333CA}"/>
              </a:ext>
            </a:extLst>
          </p:cNvPr>
          <p:cNvSpPr txBox="1"/>
          <p:nvPr/>
        </p:nvSpPr>
        <p:spPr>
          <a:xfrm>
            <a:off x="1498324" y="1773342"/>
            <a:ext cx="61175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Stratégie N° 01 :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pondération quasi-similaire à tous les indicateurs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Top 10 des meilleurs pays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Stratégie N° 02 :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pondération modifiée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Top 10 des meilleurs pays</a:t>
            </a:r>
          </a:p>
        </p:txBody>
      </p:sp>
    </p:spTree>
    <p:extLst>
      <p:ext uri="{BB962C8B-B14F-4D97-AF65-F5344CB8AC3E}">
        <p14:creationId xmlns:p14="http://schemas.microsoft.com/office/powerpoint/2010/main" val="12098290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73F7393-3984-0D48-77F8-350C4C09612A}"/>
              </a:ext>
            </a:extLst>
          </p:cNvPr>
          <p:cNvSpPr txBox="1"/>
          <p:nvPr/>
        </p:nvSpPr>
        <p:spPr>
          <a:xfrm>
            <a:off x="1045326" y="966647"/>
            <a:ext cx="6114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759031C-1AE9-56AB-F129-5BA4B528800C}"/>
              </a:ext>
            </a:extLst>
          </p:cNvPr>
          <p:cNvSpPr txBox="1"/>
          <p:nvPr/>
        </p:nvSpPr>
        <p:spPr>
          <a:xfrm>
            <a:off x="800708" y="757648"/>
            <a:ext cx="106756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Stratégie N°1 de définition d’un score</a:t>
            </a:r>
            <a:r>
              <a:rPr lang="fr-FR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fr-FR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ondération quasi-similaire à tous les indicateurs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363CA129-2D2D-841B-93A2-94D430CC2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08" y="1629295"/>
            <a:ext cx="6578642" cy="366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EE9529AB-7D36-FCA7-AE40-EAC4C4D38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65155"/>
              </p:ext>
            </p:extLst>
          </p:nvPr>
        </p:nvGraphicFramePr>
        <p:xfrm>
          <a:off x="7581206" y="1828800"/>
          <a:ext cx="3882045" cy="34497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43201">
                  <a:extLst>
                    <a:ext uri="{9D8B030D-6E8A-4147-A177-3AD203B41FA5}">
                      <a16:colId xmlns:a16="http://schemas.microsoft.com/office/drawing/2014/main" val="1546938292"/>
                    </a:ext>
                  </a:extLst>
                </a:gridCol>
                <a:gridCol w="1138844">
                  <a:extLst>
                    <a:ext uri="{9D8B030D-6E8A-4147-A177-3AD203B41FA5}">
                      <a16:colId xmlns:a16="http://schemas.microsoft.com/office/drawing/2014/main" val="4125057519"/>
                    </a:ext>
                  </a:extLst>
                </a:gridCol>
              </a:tblGrid>
              <a:tr h="353824">
                <a:tc gridSpan="2"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chemeClr val="accent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Pondération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50161"/>
                  </a:ext>
                </a:extLst>
              </a:tr>
              <a:tr h="619192"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FF0000"/>
                          </a:solidFill>
                        </a:rPr>
                        <a:t>IT.NET.USER.P2 «  Internet 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1 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479448"/>
                  </a:ext>
                </a:extLst>
              </a:tr>
              <a:tr h="619192"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FF0000"/>
                          </a:solidFill>
                        </a:rPr>
                        <a:t>NY.GNP.PCAP.PP.CD « Economie 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1 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69331"/>
                  </a:ext>
                </a:extLst>
              </a:tr>
              <a:tr h="619192"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FF0000"/>
                          </a:solidFill>
                        </a:rPr>
                        <a:t>SE.SEC.ENRR « Lycéens 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1 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957758"/>
                  </a:ext>
                </a:extLst>
              </a:tr>
              <a:tr h="619192"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FF0000"/>
                          </a:solidFill>
                        </a:rPr>
                        <a:t>SE.TER.ENRR « Etudiants 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1 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546918"/>
                  </a:ext>
                </a:extLst>
              </a:tr>
              <a:tr h="619192"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FF0000"/>
                          </a:solidFill>
                        </a:rPr>
                        <a:t>SP.POP.1524.TO.UN « Population 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1 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063358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2AFD1E5D-FAE5-E9E4-9889-4A234DDA7391}"/>
              </a:ext>
            </a:extLst>
          </p:cNvPr>
          <p:cNvSpPr/>
          <p:nvPr/>
        </p:nvSpPr>
        <p:spPr>
          <a:xfrm>
            <a:off x="1045326" y="5561743"/>
            <a:ext cx="8738754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r>
              <a:rPr lang="fr-FR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= ( 1*Internet + 1*Economie + 1*Population + 1*Lycéens + 1*Etudiants) / 4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31347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24C9E1D-E318-9ABC-B4AE-DC273D0CC885}"/>
              </a:ext>
            </a:extLst>
          </p:cNvPr>
          <p:cNvSpPr txBox="1"/>
          <p:nvPr/>
        </p:nvSpPr>
        <p:spPr>
          <a:xfrm>
            <a:off x="507076" y="700639"/>
            <a:ext cx="5945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Top 10 des meilleurs pays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15C0F76E-7764-6CF2-DF39-A14B77667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23" y="1069971"/>
            <a:ext cx="7980222" cy="269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5F23FAF2-2D36-5976-C61E-E16366A54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23" y="3765666"/>
            <a:ext cx="8154788" cy="249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3D62BB6-D574-5D16-A5B6-8858820CB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6435" y="1391478"/>
            <a:ext cx="2852530" cy="363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267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73F7393-3984-0D48-77F8-350C4C09612A}"/>
              </a:ext>
            </a:extLst>
          </p:cNvPr>
          <p:cNvSpPr txBox="1"/>
          <p:nvPr/>
        </p:nvSpPr>
        <p:spPr>
          <a:xfrm>
            <a:off x="1045326" y="966647"/>
            <a:ext cx="6114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759031C-1AE9-56AB-F129-5BA4B528800C}"/>
              </a:ext>
            </a:extLst>
          </p:cNvPr>
          <p:cNvSpPr txBox="1"/>
          <p:nvPr/>
        </p:nvSpPr>
        <p:spPr>
          <a:xfrm>
            <a:off x="1045326" y="966647"/>
            <a:ext cx="106756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Stratégie N°2 de définition d’un score</a:t>
            </a:r>
            <a:r>
              <a:rPr lang="fr-FR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Pondération modifiée</a:t>
            </a: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EE9529AB-7D36-FCA7-AE40-EAC4C4D38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547247"/>
              </p:ext>
            </p:extLst>
          </p:nvPr>
        </p:nvGraphicFramePr>
        <p:xfrm>
          <a:off x="7581206" y="1828800"/>
          <a:ext cx="3882045" cy="34497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43201">
                  <a:extLst>
                    <a:ext uri="{9D8B030D-6E8A-4147-A177-3AD203B41FA5}">
                      <a16:colId xmlns:a16="http://schemas.microsoft.com/office/drawing/2014/main" val="1546938292"/>
                    </a:ext>
                  </a:extLst>
                </a:gridCol>
                <a:gridCol w="1138844">
                  <a:extLst>
                    <a:ext uri="{9D8B030D-6E8A-4147-A177-3AD203B41FA5}">
                      <a16:colId xmlns:a16="http://schemas.microsoft.com/office/drawing/2014/main" val="4125057519"/>
                    </a:ext>
                  </a:extLst>
                </a:gridCol>
              </a:tblGrid>
              <a:tr h="353824">
                <a:tc gridSpan="2"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chemeClr val="accent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Pondération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50161"/>
                  </a:ext>
                </a:extLst>
              </a:tr>
              <a:tr h="619192"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IT.NET.USER.P2 «  Internet 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479448"/>
                  </a:ext>
                </a:extLst>
              </a:tr>
              <a:tr h="619192"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NY.GNP.PCAP.PP.CD « Economie 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69331"/>
                  </a:ext>
                </a:extLst>
              </a:tr>
              <a:tr h="619192"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SE.SEC.ENRR « Lycéens 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957758"/>
                  </a:ext>
                </a:extLst>
              </a:tr>
              <a:tr h="619192"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SE.TER.ENRR « Etudiants 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546918"/>
                  </a:ext>
                </a:extLst>
              </a:tr>
              <a:tr h="619192"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SP.POP.1524.TO.UN « Population 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063358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2AFD1E5D-FAE5-E9E4-9889-4A234DDA7391}"/>
              </a:ext>
            </a:extLst>
          </p:cNvPr>
          <p:cNvSpPr/>
          <p:nvPr/>
        </p:nvSpPr>
        <p:spPr>
          <a:xfrm>
            <a:off x="1045326" y="5561743"/>
            <a:ext cx="8738754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r>
              <a:rPr lang="fr-FR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= ( 2*Internet + 2*Economie + 2*Population + 1*Lycéens + 1*Etudiants) / 8</a:t>
            </a:r>
          </a:p>
          <a:p>
            <a:pPr algn="ctr"/>
            <a:endParaRPr lang="fr-FR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4C65C6D-5E4E-F12B-23A0-054B5B3D4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61" y="1945419"/>
            <a:ext cx="6355339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3489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F216C58-DB33-5012-E590-A7BE3D7F0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446" y="1536020"/>
            <a:ext cx="2949402" cy="317729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667F773-4C46-8330-C8C9-4A8AA61E5311}"/>
              </a:ext>
            </a:extLst>
          </p:cNvPr>
          <p:cNvSpPr txBox="1"/>
          <p:nvPr/>
        </p:nvSpPr>
        <p:spPr>
          <a:xfrm>
            <a:off x="421871" y="650763"/>
            <a:ext cx="61140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Top 10 des meilleurs pays</a:t>
            </a:r>
          </a:p>
        </p:txBody>
      </p:sp>
      <p:pic>
        <p:nvPicPr>
          <p:cNvPr id="18438" name="Picture 6">
            <a:extLst>
              <a:ext uri="{FF2B5EF4-FFF2-40B4-BE49-F238E27FC236}">
                <a16:creationId xmlns:a16="http://schemas.microsoft.com/office/drawing/2014/main" id="{9ED2E3EB-2600-58E3-4F70-132AC7727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53" y="1020095"/>
            <a:ext cx="7165571" cy="259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1" name="Picture 9">
            <a:extLst>
              <a:ext uri="{FF2B5EF4-FFF2-40B4-BE49-F238E27FC236}">
                <a16:creationId xmlns:a16="http://schemas.microsoft.com/office/drawing/2014/main" id="{A31D07C6-BD64-1F1E-7066-36A9A99D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19" y="3616036"/>
            <a:ext cx="7057505" cy="230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8697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39E5FEB-FFD0-8B27-8B8A-69A7EB1B0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19" y="1443373"/>
            <a:ext cx="8447050" cy="367527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3D9B8B2-E0BC-3A4D-F0C7-C7BE313F4125}"/>
              </a:ext>
            </a:extLst>
          </p:cNvPr>
          <p:cNvSpPr txBox="1"/>
          <p:nvPr/>
        </p:nvSpPr>
        <p:spPr>
          <a:xfrm>
            <a:off x="1045326" y="966647"/>
            <a:ext cx="106756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Comparaison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1AD5056-9F71-0569-6D08-3848FCE6CE93}"/>
              </a:ext>
            </a:extLst>
          </p:cNvPr>
          <p:cNvSpPr txBox="1"/>
          <p:nvPr/>
        </p:nvSpPr>
        <p:spPr>
          <a:xfrm>
            <a:off x="1176519" y="5414627"/>
            <a:ext cx="106756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Nous avons les mêmes pays dans les deux stratégies sauf l’Inde et l’Iran</a:t>
            </a:r>
            <a:endParaRPr lang="fr-FR" sz="16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3747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028188F-D91C-D98A-FBA6-16DB981EBBAF}"/>
              </a:ext>
            </a:extLst>
          </p:cNvPr>
          <p:cNvSpPr txBox="1"/>
          <p:nvPr/>
        </p:nvSpPr>
        <p:spPr>
          <a:xfrm>
            <a:off x="802584" y="839064"/>
            <a:ext cx="6117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Evolution du potentiel de clients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4477EA4-5DD2-58F3-6301-0040887529D9}"/>
              </a:ext>
            </a:extLst>
          </p:cNvPr>
          <p:cNvSpPr txBox="1"/>
          <p:nvPr/>
        </p:nvSpPr>
        <p:spPr>
          <a:xfrm>
            <a:off x="921854" y="1551227"/>
            <a:ext cx="61175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fr-F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Internet (per 100 people)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Taux brut de scolarisation des lycéens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Taux brut de scolarisation des étudiants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Démographie :Population, </a:t>
            </a:r>
            <a:r>
              <a:rPr lang="fr-FR" sz="1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ages</a:t>
            </a:r>
            <a:r>
              <a:rPr lang="fr-F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15-24, total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Taux brut de scolarisation des étudiants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Economie PIB par habitant</a:t>
            </a:r>
          </a:p>
        </p:txBody>
      </p:sp>
    </p:spTree>
    <p:extLst>
      <p:ext uri="{BB962C8B-B14F-4D97-AF65-F5344CB8AC3E}">
        <p14:creationId xmlns:p14="http://schemas.microsoft.com/office/powerpoint/2010/main" val="35953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AA3A3AB-2AED-D566-9998-5AFC4F533FAE}"/>
              </a:ext>
            </a:extLst>
          </p:cNvPr>
          <p:cNvSpPr/>
          <p:nvPr/>
        </p:nvSpPr>
        <p:spPr>
          <a:xfrm>
            <a:off x="8418443" y="3011557"/>
            <a:ext cx="2478155" cy="21766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4FE2DD-C5A4-6097-95EC-EED0D1E7E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5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PARTIE 1 : Importation des données</a:t>
            </a:r>
            <a:endParaRPr lang="fr-FR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5B7098-9954-8DB7-D494-A348EF05AC3D}"/>
              </a:ext>
            </a:extLst>
          </p:cNvPr>
          <p:cNvSpPr/>
          <p:nvPr/>
        </p:nvSpPr>
        <p:spPr>
          <a:xfrm>
            <a:off x="848177" y="2674868"/>
            <a:ext cx="10343284" cy="26127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FD4BABD-4233-CD5B-AB2F-6DF5E3D42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823" y="3745172"/>
            <a:ext cx="1386960" cy="25148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D1CFFB0-28BA-5665-0143-9DE809C38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617" y="3029741"/>
            <a:ext cx="2339543" cy="155458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E8726A1-A667-5E57-3A3C-6DD2FD6A9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239" y="3413673"/>
            <a:ext cx="2705334" cy="86113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8646E29-E588-C1D7-9BC2-D9D39E08A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0102" y="3268880"/>
            <a:ext cx="1082134" cy="1204064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36820584-2775-AC34-6884-2302F47D67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2629" y="3823766"/>
            <a:ext cx="556308" cy="99069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1F80BF89-92D7-7B7A-0704-E1DB9C0C5730}"/>
              </a:ext>
            </a:extLst>
          </p:cNvPr>
          <p:cNvSpPr/>
          <p:nvPr/>
        </p:nvSpPr>
        <p:spPr>
          <a:xfrm>
            <a:off x="2443783" y="3794709"/>
            <a:ext cx="334456" cy="12574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5AAC5967-737A-7566-337D-B7C00572B402}"/>
              </a:ext>
            </a:extLst>
          </p:cNvPr>
          <p:cNvSpPr/>
          <p:nvPr/>
        </p:nvSpPr>
        <p:spPr>
          <a:xfrm>
            <a:off x="5483573" y="3808042"/>
            <a:ext cx="334456" cy="12574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56248249-8B68-4849-904A-236CDEB6DCB1}"/>
              </a:ext>
            </a:extLst>
          </p:cNvPr>
          <p:cNvSpPr/>
          <p:nvPr/>
        </p:nvSpPr>
        <p:spPr>
          <a:xfrm>
            <a:off x="8158598" y="3809417"/>
            <a:ext cx="334456" cy="12574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00E39137-946B-A28E-4E8C-F68EC88010E8}"/>
              </a:ext>
            </a:extLst>
          </p:cNvPr>
          <p:cNvSpPr/>
          <p:nvPr/>
        </p:nvSpPr>
        <p:spPr>
          <a:xfrm>
            <a:off x="9075646" y="3808042"/>
            <a:ext cx="334456" cy="12574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6190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AD2D6D2-6C77-F8DF-94FD-18C3653FB6A0}"/>
              </a:ext>
            </a:extLst>
          </p:cNvPr>
          <p:cNvSpPr txBox="1"/>
          <p:nvPr/>
        </p:nvSpPr>
        <p:spPr>
          <a:xfrm>
            <a:off x="1339297" y="5365970"/>
            <a:ext cx="95438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Nous avons une tendance croissante, continue et rapide pour quasiment tous les pays.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83844B-3C79-BA6C-96A0-1943483A1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424" y="870170"/>
            <a:ext cx="8859907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4425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4EDC343-36FE-6FF3-02D5-F48B25EECAD0}"/>
              </a:ext>
            </a:extLst>
          </p:cNvPr>
          <p:cNvSpPr txBox="1"/>
          <p:nvPr/>
        </p:nvSpPr>
        <p:spPr>
          <a:xfrm>
            <a:off x="804691" y="5226033"/>
            <a:ext cx="108725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On observe une croissance rapide et continue pour L’Etats Unis, L’Allemagne et la chine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Nous avons une tendance à croissance lente pour les autres pays.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6CE741-6FF5-9E1A-33D7-85EAF5011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21" y="753718"/>
            <a:ext cx="9373636" cy="424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7033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CE7ADBC-48C2-EC57-3416-C2C97F66472D}"/>
              </a:ext>
            </a:extLst>
          </p:cNvPr>
          <p:cNvSpPr txBox="1"/>
          <p:nvPr/>
        </p:nvSpPr>
        <p:spPr>
          <a:xfrm>
            <a:off x="923961" y="5496052"/>
            <a:ext cx="108725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On observe une croissance rapide et continue pour la Royaume-Uni, la chine , L’Iran et La Russie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Nous avons une tendance à croissance lente pour les autres pays.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DD090F4-5009-E871-D033-3776AAADB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61" y="777173"/>
            <a:ext cx="9668082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7503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9D1E013-5A0A-4623-7885-6870E77D3CFD}"/>
              </a:ext>
            </a:extLst>
          </p:cNvPr>
          <p:cNvSpPr txBox="1"/>
          <p:nvPr/>
        </p:nvSpPr>
        <p:spPr>
          <a:xfrm>
            <a:off x="745513" y="5427007"/>
            <a:ext cx="100815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On observe une croissance rapide et continue pour la Turquie, Iran ,Brésil et la chine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Nous avons une tendance à croissance lente voir stagnante pour les autres pays.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AE8026C-6E1F-FEBB-1B8C-55AFE0F3D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510" y="846218"/>
            <a:ext cx="8624473" cy="408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1147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4CAF880-7E8B-15EC-5D14-765001224B70}"/>
              </a:ext>
            </a:extLst>
          </p:cNvPr>
          <p:cNvSpPr txBox="1"/>
          <p:nvPr/>
        </p:nvSpPr>
        <p:spPr>
          <a:xfrm>
            <a:off x="844448" y="5300305"/>
            <a:ext cx="108725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La population en Chine est en baisse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La stabilité pour les autres pays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B43A186-6965-E1F3-876B-3B1C52893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18" y="733839"/>
            <a:ext cx="895847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8855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5F33C581-DBAC-642B-E7CC-8F055C867D0F}"/>
              </a:ext>
            </a:extLst>
          </p:cNvPr>
          <p:cNvSpPr txBox="1">
            <a:spLocks/>
          </p:cNvSpPr>
          <p:nvPr/>
        </p:nvSpPr>
        <p:spPr>
          <a:xfrm>
            <a:off x="884588" y="1497502"/>
            <a:ext cx="9601196" cy="4151981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fr-FR" sz="6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L’analyse exploratoire des données sur l’éducation de la banque mondiale permettent d’offrir des informations utiles pour comprendre les marchés éducatifs 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fr-FR" sz="6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Nous avons des pays à fort potentiels tels que 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fr-FR" sz="6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fr-FR" sz="6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Etats-Unis                                      Allemagne                                    Royaume-Unis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endParaRPr lang="fr-FR" sz="6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fr-FR" sz="6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fr-FR" sz="6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Chine                                                Japon                                            France      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endParaRPr lang="fr-FR" sz="6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fr-FR" sz="6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                       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fr-FR" sz="6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L'Amérique du Nord ainsi que l'Europe et l'Asie centrale se distinguent comme étant les régions ayant les plus grands scores et également les plus grands potentiels.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fr-FR" sz="6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Ces résultats sont assez réels car ces pays ont avec des économies solides et donc avec un niveau socio-économique permettant de ce fait un niveau d'éducation de la population parmi les plus élevés.</a:t>
            </a:r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36E33CC0-94FC-7922-CFF6-E5754BC87394}"/>
              </a:ext>
            </a:extLst>
          </p:cNvPr>
          <p:cNvSpPr txBox="1">
            <a:spLocks/>
          </p:cNvSpPr>
          <p:nvPr/>
        </p:nvSpPr>
        <p:spPr>
          <a:xfrm>
            <a:off x="1151967" y="721880"/>
            <a:ext cx="9601196" cy="66776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5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CEFA70C-7AD9-FDFE-DE5E-1BCBCAFD5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918" y="3488148"/>
            <a:ext cx="914400" cy="6858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E89E43D-DFBB-1102-31D0-59CE55210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282" y="3786352"/>
            <a:ext cx="914400" cy="6858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3B51042-A94D-7308-00C4-6209E33533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005" y="2609022"/>
            <a:ext cx="914400" cy="6858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AB589E8-FADB-9111-C69D-EA5C7C42CA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247" y="3661626"/>
            <a:ext cx="914400" cy="6858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9FB4DD9-43AF-02A4-A719-3F50D6536C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908" y="2734430"/>
            <a:ext cx="914400" cy="68580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C146943-925A-D0D4-6DC6-0F549F5E5B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183" y="2495431"/>
            <a:ext cx="914400" cy="685800"/>
          </a:xfrm>
          <a:prstGeom prst="rect">
            <a:avLst/>
          </a:prstGeom>
        </p:spPr>
      </p:pic>
      <p:sp>
        <p:nvSpPr>
          <p:cNvPr id="30" name="Ellipse 29">
            <a:extLst>
              <a:ext uri="{FF2B5EF4-FFF2-40B4-BE49-F238E27FC236}">
                <a16:creationId xmlns:a16="http://schemas.microsoft.com/office/drawing/2014/main" id="{2AC9412E-C9F0-263F-D118-E705B3C0B27B}"/>
              </a:ext>
            </a:extLst>
          </p:cNvPr>
          <p:cNvSpPr/>
          <p:nvPr/>
        </p:nvSpPr>
        <p:spPr>
          <a:xfrm>
            <a:off x="1813192" y="3478224"/>
            <a:ext cx="346212" cy="3180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4070F3ED-8B68-2B6F-9570-322AA6B15E48}"/>
              </a:ext>
            </a:extLst>
          </p:cNvPr>
          <p:cNvSpPr/>
          <p:nvPr/>
        </p:nvSpPr>
        <p:spPr>
          <a:xfrm>
            <a:off x="1833772" y="2449996"/>
            <a:ext cx="346212" cy="3180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FCDB716C-4B44-2691-96CD-364D2EA90338}"/>
              </a:ext>
            </a:extLst>
          </p:cNvPr>
          <p:cNvSpPr/>
          <p:nvPr/>
        </p:nvSpPr>
        <p:spPr>
          <a:xfrm>
            <a:off x="5084796" y="2449996"/>
            <a:ext cx="346212" cy="3180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BD14977E-DA7B-39E8-F883-87BDFD1F8BF1}"/>
              </a:ext>
            </a:extLst>
          </p:cNvPr>
          <p:cNvSpPr/>
          <p:nvPr/>
        </p:nvSpPr>
        <p:spPr>
          <a:xfrm>
            <a:off x="5084796" y="3488148"/>
            <a:ext cx="346212" cy="3180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24FBB55-E437-0A27-26EF-664864A435A5}"/>
              </a:ext>
            </a:extLst>
          </p:cNvPr>
          <p:cNvSpPr/>
          <p:nvPr/>
        </p:nvSpPr>
        <p:spPr>
          <a:xfrm>
            <a:off x="8183294" y="3478224"/>
            <a:ext cx="346212" cy="3180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F7E2A7CB-D327-E99D-C817-38C990A365F8}"/>
              </a:ext>
            </a:extLst>
          </p:cNvPr>
          <p:cNvSpPr/>
          <p:nvPr/>
        </p:nvSpPr>
        <p:spPr>
          <a:xfrm>
            <a:off x="8173276" y="2416378"/>
            <a:ext cx="346212" cy="3180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143902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AB17E20-5908-45FE-9755-E0EBB5D01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861" y="1749205"/>
            <a:ext cx="5186425" cy="301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013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9EC82D1E-7412-4BD7-BA20-2A995E6A6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536" y="2042160"/>
            <a:ext cx="6025553" cy="2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1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AC9-AB04-77FE-1623-306AAE6B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500" b="1" dirty="0">
                <a:latin typeface="Arial" panose="020B0604020202020204" pitchFamily="34" charset="0"/>
                <a:cs typeface="Arial" panose="020B0604020202020204" pitchFamily="34" charset="0"/>
              </a:rPr>
              <a:t>PARTIE 2 :</a:t>
            </a:r>
            <a:r>
              <a:rPr lang="fr-FR" sz="35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Inspection des données</a:t>
            </a:r>
            <a:endParaRPr lang="fr-FR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3E61CA-025B-2D78-D0FD-FD8F8F08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fr-FR" dirty="0"/>
          </a:p>
          <a:p>
            <a:pPr algn="l">
              <a:buFont typeface="Wingdings" panose="05000000000000000000" pitchFamily="2" charset="2"/>
              <a:buChar char="v"/>
            </a:pPr>
            <a:r>
              <a:rPr lang="fr-F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Inspection des données 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« EdStatsData.csv »</a:t>
            </a:r>
          </a:p>
          <a:p>
            <a:pPr marL="0" indent="0" algn="l">
              <a:buNone/>
            </a:pPr>
            <a:endParaRPr lang="fr-FR" sz="16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fr-F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Inspection des données 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« EdStatsCountry.csv » </a:t>
            </a:r>
          </a:p>
          <a:p>
            <a:pPr marL="0" indent="0" algn="l">
              <a:buNone/>
            </a:pPr>
            <a:endParaRPr lang="fr-FR" sz="16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fr-F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Inspection des données 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« EdStatsSeries.csv »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fr-FR" sz="16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fr-F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Inspection des données 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« EdStatsCountrySeries.csv »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fr-FR" sz="16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fr-F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Inspection des données 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« EdStatsFootNote.csv »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465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A9FC64D-5B41-2B49-E53D-7629E442693C}"/>
              </a:ext>
            </a:extLst>
          </p:cNvPr>
          <p:cNvSpPr/>
          <p:nvPr/>
        </p:nvSpPr>
        <p:spPr>
          <a:xfrm>
            <a:off x="620697" y="596165"/>
            <a:ext cx="10950606" cy="5630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12ECB9C-3752-73A1-E9D3-C77E62493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536" y="691356"/>
            <a:ext cx="7559695" cy="104713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62781AE-2C46-992D-0A98-18A3D97E4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536" y="1801402"/>
            <a:ext cx="7540643" cy="109319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D9D018E-31E7-201B-04C5-F197B8A31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483" y="4089786"/>
            <a:ext cx="7559695" cy="105165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0EB2240-621E-DEAD-EA57-338BEA447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483" y="5191446"/>
            <a:ext cx="7521592" cy="94616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2C25735-EC73-B199-65C8-712B93E9CC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0536" y="2977794"/>
            <a:ext cx="7502539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1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DFFA9-4F8B-CB7E-6F86-D095BF80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fr-FR" sz="39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Partie 3 : Qualité du jeu de données</a:t>
            </a:r>
            <a:b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3BAB40-737B-9B01-2C72-93D8244D8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Données dupliquées 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Données manquantes</a:t>
            </a:r>
          </a:p>
        </p:txBody>
      </p:sp>
    </p:spTree>
    <p:extLst>
      <p:ext uri="{BB962C8B-B14F-4D97-AF65-F5344CB8AC3E}">
        <p14:creationId xmlns:p14="http://schemas.microsoft.com/office/powerpoint/2010/main" val="131590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D55D4-3F99-5766-9B09-6FE9B186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900" b="1" dirty="0">
                <a:latin typeface="Arial" panose="020B0604020202020204" pitchFamily="34" charset="0"/>
                <a:cs typeface="Arial" panose="020B0604020202020204" pitchFamily="34" charset="0"/>
              </a:rPr>
              <a:t>Données dupliquées</a:t>
            </a:r>
            <a:br>
              <a:rPr lang="fr-FR" sz="39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DC0165-6C78-C055-BD8F-C71502940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Pas données dupliquées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8AAA2AA-9E2D-398F-8CDC-658CF1F6C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724" y="3429000"/>
            <a:ext cx="8910172" cy="113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50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4920</TotalTime>
  <Words>2044</Words>
  <Application>Microsoft Office PowerPoint</Application>
  <PresentationFormat>Grand écran</PresentationFormat>
  <Paragraphs>260</Paragraphs>
  <Slides>57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57</vt:i4>
      </vt:variant>
    </vt:vector>
  </HeadingPairs>
  <TitlesOfParts>
    <vt:vector size="64" baseType="lpstr">
      <vt:lpstr>Arial</vt:lpstr>
      <vt:lpstr>Calibri</vt:lpstr>
      <vt:lpstr>Garamond</vt:lpstr>
      <vt:lpstr>Helvetica Neue</vt:lpstr>
      <vt:lpstr>Wingdings</vt:lpstr>
      <vt:lpstr>Wingdings 3</vt:lpstr>
      <vt:lpstr>Organique</vt:lpstr>
      <vt:lpstr>Analyse des données              des systèmes éducatifs</vt:lpstr>
      <vt:lpstr>Sommaire</vt:lpstr>
      <vt:lpstr> Problématique </vt:lpstr>
      <vt:lpstr>Création d’un environnement virtuel </vt:lpstr>
      <vt:lpstr>PARTIE 1 : Importation des données</vt:lpstr>
      <vt:lpstr>PARTIE 2 : Inspection des données</vt:lpstr>
      <vt:lpstr>Présentation PowerPoint</vt:lpstr>
      <vt:lpstr>  Partie 3 : Qualité du jeu de données </vt:lpstr>
      <vt:lpstr> Données dupliquées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  Parie 4 : Nettoyage des données  </vt:lpstr>
      <vt:lpstr>Présentation PowerPoint</vt:lpstr>
      <vt:lpstr>Présentation PowerPoint</vt:lpstr>
      <vt:lpstr>Nettoyage "des lignes vides"  </vt:lpstr>
      <vt:lpstr> Partie 5: Identification des indicateurs pertinents </vt:lpstr>
      <vt:lpstr>Taux de remplissage de chaque indicateur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  Partie 6: Exploitation des données de l'année 2015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Partie 7 : Analyse statistiques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des données des systèmes éducatifs</dc:title>
  <dc:creator>misso</dc:creator>
  <cp:lastModifiedBy>lamisse bouti</cp:lastModifiedBy>
  <cp:revision>389</cp:revision>
  <dcterms:created xsi:type="dcterms:W3CDTF">2023-09-09T16:48:55Z</dcterms:created>
  <dcterms:modified xsi:type="dcterms:W3CDTF">2024-08-21T16:13:43Z</dcterms:modified>
</cp:coreProperties>
</file>