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7" r:id="rId3"/>
    <p:sldId id="259" r:id="rId4"/>
    <p:sldId id="260" r:id="rId5"/>
    <p:sldId id="282" r:id="rId6"/>
    <p:sldId id="263" r:id="rId7"/>
    <p:sldId id="264" r:id="rId8"/>
    <p:sldId id="266" r:id="rId9"/>
    <p:sldId id="321" r:id="rId10"/>
    <p:sldId id="267" r:id="rId11"/>
    <p:sldId id="305" r:id="rId12"/>
    <p:sldId id="265" r:id="rId13"/>
    <p:sldId id="306" r:id="rId14"/>
    <p:sldId id="307" r:id="rId15"/>
    <p:sldId id="310" r:id="rId16"/>
    <p:sldId id="308" r:id="rId17"/>
    <p:sldId id="324" r:id="rId18"/>
    <p:sldId id="323" r:id="rId19"/>
    <p:sldId id="319" r:id="rId20"/>
    <p:sldId id="312" r:id="rId21"/>
    <p:sldId id="309" r:id="rId22"/>
    <p:sldId id="313" r:id="rId23"/>
    <p:sldId id="311" r:id="rId24"/>
    <p:sldId id="314" r:id="rId25"/>
    <p:sldId id="294" r:id="rId26"/>
    <p:sldId id="322" r:id="rId27"/>
    <p:sldId id="270" r:id="rId28"/>
    <p:sldId id="317" r:id="rId29"/>
    <p:sldId id="315" r:id="rId30"/>
    <p:sldId id="31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3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8E67AEC-5F5A-9CEE-10CF-1187CF7AA4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4312A2-7531-F525-FA31-2F1C6F951E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90FE5-13E9-415D-9AC1-428048023278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06386-3E84-B071-F5B9-0DC85CDECE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85FF43-2D14-9EEC-A1A9-C6C52715D8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B8866-0C2C-4AC4-85BC-E385D13E2D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661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53A6-8FDB-42AE-99EC-5945B5090AEF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BA23-EBB2-45DF-A749-AF6D35CE16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23146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97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60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81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21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2CFBF7F-6D72-4193-8757-D771B75721B3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4F19-6E03-41C7-A810-AF874FB43546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FA346E-6AA4-4FC0-B3B5-4BD974B3E32B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7AC863-5593-466A-8406-5A348959752B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416753-D6D9-44D0-B600-1419A1D9BB14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8523-303B-47E5-B0E5-523E4FD39BB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9CC9-3873-4BE3-B302-72705BD9FE63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2C35-491A-487C-8117-0DE0A90F302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B651F7-7CA8-4965-8868-23ABF43DC73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1897-788C-4E42-AE81-2C92C4A3C42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D6FB14F-E0E3-4ACD-BFFE-2DEE899BABCF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BF2E-E0F4-4344-AFE8-B46E33D471C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A78-B6CC-407A-88D9-CB732994AD17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C0E3-E7B2-4C5A-908D-D2733D4FD07B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53F5-9D45-4E53-992E-28582C87675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B0A6-3E54-4212-B3AF-B02574D281F4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34E75-9FBB-425A-9819-185F9B102EC0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9132-45E8-428A-8DCA-EC51DB0992AA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MohamedM94/projetP7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mohamedcreditp7.azurewebsites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codename007/home-credit-complete-eda-feature-importance" TargetMode="External"/><Relationship Id="rId7" Type="http://schemas.openxmlformats.org/officeDocument/2006/relationships/hyperlink" Target="https://www.kaggle.com/c/home-credit-default-risk/data" TargetMode="External"/><Relationship Id="rId2" Type="http://schemas.openxmlformats.org/officeDocument/2006/relationships/hyperlink" Target="https://www.kaggle.com/willkoehrsen/start-here-a-gentle-introduct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kaggle.com/code/jsaguiar/lightgbm-with-simple-features/scrip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65301-AC9F-5C45-7F80-4B3CC37E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10475843" cy="1825096"/>
          </a:xfrm>
        </p:spPr>
        <p:txBody>
          <a:bodyPr>
            <a:normAutofit/>
          </a:bodyPr>
          <a:lstStyle/>
          <a:p>
            <a:r>
              <a:rPr lang="fr-FR" sz="4000" dirty="0"/>
              <a:t>                            </a:t>
            </a: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Projet 7</a:t>
            </a:r>
            <a:b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Implémentez un modèle de </a:t>
            </a:r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1A136-2BED-D792-FC7A-7AD13F4AF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8440"/>
            <a:ext cx="11956774" cy="685800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MERAH Mohamed                                                                                                                DS : 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77E7EA-08D5-BF31-DE0B-806209A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1D59A7-6E99-6D94-F24A-DADAE531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3" y="0"/>
            <a:ext cx="2399311" cy="7375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C8C4977-CE6E-1278-2EF9-377CA349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9023" cy="7375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90C54CC-18E0-D701-8BB6-D48BAED6F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558" y="0"/>
            <a:ext cx="1638442" cy="15012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9B4BD-AAFD-29F5-3515-E53A6673D37A}"/>
              </a:ext>
            </a:extLst>
          </p:cNvPr>
          <p:cNvSpPr/>
          <p:nvPr/>
        </p:nvSpPr>
        <p:spPr>
          <a:xfrm>
            <a:off x="11585713" y="6443870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135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E04226-F8AA-E0F7-FF1B-8A808F430415}"/>
              </a:ext>
            </a:extLst>
          </p:cNvPr>
          <p:cNvSpPr/>
          <p:nvPr/>
        </p:nvSpPr>
        <p:spPr>
          <a:xfrm>
            <a:off x="0" y="1502229"/>
            <a:ext cx="12192000" cy="535577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3DE68-B25B-BDBD-1198-A91FC1D5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F2A11BE-DAAA-AC80-52B9-E5C97077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44366"/>
              </p:ext>
            </p:extLst>
          </p:nvPr>
        </p:nvGraphicFramePr>
        <p:xfrm>
          <a:off x="174171" y="2138573"/>
          <a:ext cx="11615058" cy="41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71686">
                  <a:extLst>
                    <a:ext uri="{9D8B030D-6E8A-4147-A177-3AD203B41FA5}">
                      <a16:colId xmlns:a16="http://schemas.microsoft.com/office/drawing/2014/main" val="983414921"/>
                    </a:ext>
                  </a:extLst>
                </a:gridCol>
                <a:gridCol w="3871686">
                  <a:extLst>
                    <a:ext uri="{9D8B030D-6E8A-4147-A177-3AD203B41FA5}">
                      <a16:colId xmlns:a16="http://schemas.microsoft.com/office/drawing/2014/main" val="47630088"/>
                    </a:ext>
                  </a:extLst>
                </a:gridCol>
                <a:gridCol w="3871686">
                  <a:extLst>
                    <a:ext uri="{9D8B030D-6E8A-4147-A177-3AD203B41FA5}">
                      <a16:colId xmlns:a16="http://schemas.microsoft.com/office/drawing/2014/main" val="3890928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Algorithmes d’apprentissage supervisé à tester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Optimisation des hyperparamètres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Optimisation du seuil de prédiction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3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Dummy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Classifier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GridSearchCV</a:t>
                      </a: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 métier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croisée sur 5 plis</a:t>
                      </a:r>
                      <a:endParaRPr lang="fr-FR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méthode </a:t>
                      </a:r>
                      <a:r>
                        <a:rPr lang="fr-FR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predict_proba</a:t>
                      </a:r>
                      <a:r>
                        <a:rPr lang="fr-F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pour le modèle sélectionné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23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Logisitic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 GBM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  <a:endParaRPr lang="fr-FR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8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Forest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9452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985F79F-BD27-2177-875B-2AE9ABB407B0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4C568-4BCB-21D7-FF55-EE1129B47567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Algorithmes de classification</a:t>
            </a:r>
          </a:p>
          <a:p>
            <a:pPr algn="ctr"/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2062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EBDD2F-AF9C-07F5-12FF-9A5F9865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7306082-0EFB-2EFA-D172-55F3F38D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89" y="2547892"/>
            <a:ext cx="3816667" cy="27434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E8DBC6-4680-34C2-A1DD-3CB761B3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380" y="2505602"/>
            <a:ext cx="3672622" cy="28850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B6748B-F1C3-7D20-5656-9C455EC26975}"/>
              </a:ext>
            </a:extLst>
          </p:cNvPr>
          <p:cNvSpPr/>
          <p:nvPr/>
        </p:nvSpPr>
        <p:spPr>
          <a:xfrm>
            <a:off x="99472" y="815009"/>
            <a:ext cx="5655286" cy="15766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EEB562A-1B4D-32CE-6421-6C6DA95A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1" y="972146"/>
            <a:ext cx="5479735" cy="13564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94B202-17B6-8303-F960-13F16BA0F9A6}"/>
              </a:ext>
            </a:extLst>
          </p:cNvPr>
          <p:cNvSpPr/>
          <p:nvPr/>
        </p:nvSpPr>
        <p:spPr>
          <a:xfrm>
            <a:off x="5913783" y="815009"/>
            <a:ext cx="5933660" cy="15766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Gradient 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algorithme d'apprentissage automatique basé sur le gradient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technique d'échantillonnage basée sur le gradient.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modèle prédit correctement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69%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total des clients (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modèle détecte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clients défaillants (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mais ses prédictions ne sont correctes que dans 16% des cas (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Précision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2002E-BF1B-F5A3-C52B-4D043E396DB1}"/>
              </a:ext>
            </a:extLst>
          </p:cNvPr>
          <p:cNvSpPr/>
          <p:nvPr/>
        </p:nvSpPr>
        <p:spPr>
          <a:xfrm>
            <a:off x="238579" y="5612305"/>
            <a:ext cx="11267621" cy="11648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L’aire sous la courbe (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représente la capacité d’un modèle à discriminer les classes positives et négatives .Ici l’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0,75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signifie que le modèle est meilleur qu’un modèle aléatoire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modèle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GBM 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avec les hyperparamètres suivants : {'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0.05, 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5, 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300, 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': 31} est le modèle le plus performant.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C3FC60-DF66-BDE7-59BD-F07DB85AAF9B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B4ED9D-BF70-60AF-DFBE-8EA99A75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6" y="2505602"/>
            <a:ext cx="3349407" cy="284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67F5A-C7F5-EDD4-0303-22389CB30224}"/>
              </a:ext>
            </a:extLst>
          </p:cNvPr>
          <p:cNvSpPr/>
          <p:nvPr/>
        </p:nvSpPr>
        <p:spPr>
          <a:xfrm>
            <a:off x="1173804" y="-3706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Modèle  Retenu LIGHT GBM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81514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8D0EEFE-5918-C047-D6A3-AC93DDB4B974}"/>
              </a:ext>
            </a:extLst>
          </p:cNvPr>
          <p:cNvSpPr/>
          <p:nvPr/>
        </p:nvSpPr>
        <p:spPr>
          <a:xfrm>
            <a:off x="1" y="773723"/>
            <a:ext cx="12192000" cy="6084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5EF382-8C79-AE65-469C-F49BBE23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279659-3CA6-4BA3-E531-E2C4CA2C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7" y="948385"/>
            <a:ext cx="11832848" cy="55900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088340-CAB3-6FFB-CC9B-1EC3EE80882D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Processus de modélisation</a:t>
            </a:r>
            <a:endParaRPr lang="fr-FR" sz="4000" dirty="0"/>
          </a:p>
          <a:p>
            <a:pPr algn="ctr"/>
            <a:endParaRPr lang="fr-FR" sz="4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2F6B8-A285-F5F9-4AD8-3993BB989A18}"/>
              </a:ext>
            </a:extLst>
          </p:cNvPr>
          <p:cNvSpPr/>
          <p:nvPr/>
        </p:nvSpPr>
        <p:spPr>
          <a:xfrm>
            <a:off x="11566675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307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6AF202-C09F-8560-1022-9208BCAA31E9}"/>
              </a:ext>
            </a:extLst>
          </p:cNvPr>
          <p:cNvSpPr/>
          <p:nvPr/>
        </p:nvSpPr>
        <p:spPr>
          <a:xfrm>
            <a:off x="99471" y="676254"/>
            <a:ext cx="11943306" cy="50727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452CF3-289D-3B96-83E2-5A253E32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A00453-D44B-093C-4AB5-CD23F228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3" y="776275"/>
            <a:ext cx="11847443" cy="46700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579D61-2D27-8DDA-4DF4-ED21F557202F}"/>
              </a:ext>
            </a:extLst>
          </p:cNvPr>
          <p:cNvSpPr/>
          <p:nvPr/>
        </p:nvSpPr>
        <p:spPr>
          <a:xfrm>
            <a:off x="117900" y="5546368"/>
            <a:ext cx="11943306" cy="13093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une plateforme open-source qui permet de gérer le cycle de vie des modèles de Machine Learning, y compris l'expérimentation, la reproductibilité, le déploiement et un registre central de modèles. » - mlflow.org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r>
              <a:rPr lang="fr-FR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une API et une interface utilisateur pour l'enregistrement des paramètres, des versions de code,</a:t>
            </a:r>
          </a:p>
          <a:p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métriques et des fichiers de sortie lors de l'exécution des modèles de Machine Learning et pour la visualisation ultérieure </a:t>
            </a:r>
          </a:p>
          <a:p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résultats.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D3FF48-5115-23EF-A264-4C016F688949}"/>
              </a:ext>
            </a:extLst>
          </p:cNvPr>
          <p:cNvSpPr/>
          <p:nvPr/>
        </p:nvSpPr>
        <p:spPr>
          <a:xfrm>
            <a:off x="11585713" y="6467581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6AEE8-515F-428D-F052-5CA6331C95F6}"/>
              </a:ext>
            </a:extLst>
          </p:cNvPr>
          <p:cNvSpPr/>
          <p:nvPr/>
        </p:nvSpPr>
        <p:spPr>
          <a:xfrm>
            <a:off x="1173804" y="-11544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MLFLOW Tracing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421477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FBBE7D-CAF6-82BB-F9C3-CF544D8E32E0}"/>
              </a:ext>
            </a:extLst>
          </p:cNvPr>
          <p:cNvSpPr/>
          <p:nvPr/>
        </p:nvSpPr>
        <p:spPr>
          <a:xfrm>
            <a:off x="145473" y="768927"/>
            <a:ext cx="11360727" cy="6089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5A41E9-1BB3-C8F3-A3D5-2F724132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40DE27-40F6-EAA6-1562-5F62046CF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27" y="862477"/>
            <a:ext cx="10431568" cy="59157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CD4D45-C7F3-BAB1-99DB-73AD26454078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DDC84-B451-D3D5-B6CB-15EB631846F6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Model Select : Light GBM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63144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A5148B-5A61-D1F2-78BB-FF1796B4E7D4}"/>
              </a:ext>
            </a:extLst>
          </p:cNvPr>
          <p:cNvSpPr/>
          <p:nvPr/>
        </p:nvSpPr>
        <p:spPr>
          <a:xfrm>
            <a:off x="0" y="0"/>
            <a:ext cx="12112487" cy="674048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2374F0-2459-FBDF-7B3D-0B50D1A4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1CBBBE-2851-1256-497C-F23D3760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" y="117516"/>
            <a:ext cx="11844757" cy="6428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82C9EF-F9C5-CD22-6377-7C7C6E893288}"/>
              </a:ext>
            </a:extLst>
          </p:cNvPr>
          <p:cNvSpPr/>
          <p:nvPr/>
        </p:nvSpPr>
        <p:spPr>
          <a:xfrm>
            <a:off x="11585713" y="643952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4191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9677F-F818-37D7-AB90-3575856006DD}"/>
              </a:ext>
            </a:extLst>
          </p:cNvPr>
          <p:cNvSpPr/>
          <p:nvPr/>
        </p:nvSpPr>
        <p:spPr>
          <a:xfrm>
            <a:off x="97277" y="137030"/>
            <a:ext cx="11997446" cy="65839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0D274F-4A86-E45D-BFCE-B4DD9DEE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403189-9D4F-5CC1-AE02-B1AAEA74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0EFAA3-B759-5263-5B2C-A4B05E08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32484"/>
            <a:ext cx="11506200" cy="57133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3C9728-5CEF-4431-D0C2-5E744D078685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5993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7F8402-C7AF-90A6-F980-A4A7F484CEB4}"/>
              </a:ext>
            </a:extLst>
          </p:cNvPr>
          <p:cNvSpPr/>
          <p:nvPr/>
        </p:nvSpPr>
        <p:spPr>
          <a:xfrm>
            <a:off x="519545" y="4852555"/>
            <a:ext cx="10671464" cy="186841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75AF9-3278-199C-DDB3-1FAB61B71A6C}"/>
              </a:ext>
            </a:extLst>
          </p:cNvPr>
          <p:cNvSpPr/>
          <p:nvPr/>
        </p:nvSpPr>
        <p:spPr>
          <a:xfrm>
            <a:off x="519545" y="238991"/>
            <a:ext cx="10671464" cy="4520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D2753B2-FB9F-46BD-81D1-D1452130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FE91ED-D753-D49D-017A-F65EB87D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8296"/>
            <a:ext cx="10203873" cy="41005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76D11-7EF6-556B-0D78-8C7A4F2A9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913162"/>
            <a:ext cx="9902537" cy="1747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21C06D-4B7E-1FB8-EDF4-9728F04FF415}"/>
              </a:ext>
            </a:extLst>
          </p:cNvPr>
          <p:cNvSpPr/>
          <p:nvPr/>
        </p:nvSpPr>
        <p:spPr>
          <a:xfrm>
            <a:off x="11585713" y="6466549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2803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817794-56B8-C6BA-EABE-3BCC7EA7D88E}"/>
              </a:ext>
            </a:extLst>
          </p:cNvPr>
          <p:cNvSpPr/>
          <p:nvPr/>
        </p:nvSpPr>
        <p:spPr>
          <a:xfrm>
            <a:off x="815547" y="736540"/>
            <a:ext cx="9465275" cy="61214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>
              <a:solidFill>
                <a:srgbClr val="EA5A0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https://github.com/MohamedM94/projetP7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DF0CE4-C01D-A0E0-0CD4-1AF68900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1" y="846041"/>
            <a:ext cx="9075066" cy="54612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2590E7-E976-FBAF-191C-DDF450FF1CFA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EF18A-4331-2BA4-D32C-12286F70A1A5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9949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AB2D27-883B-A959-0C4A-1DF6ECB46D61}"/>
              </a:ext>
            </a:extLst>
          </p:cNvPr>
          <p:cNvSpPr/>
          <p:nvPr/>
        </p:nvSpPr>
        <p:spPr>
          <a:xfrm>
            <a:off x="519542" y="863813"/>
            <a:ext cx="10820401" cy="580037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7AE5C3-F853-4EAE-F02C-BCDB55B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7E0F7-39AC-6C5C-AD0A-8761F57AA9DF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19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C91AA9-4FB1-2AA4-13CB-EA02B4C4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87" y="1007690"/>
            <a:ext cx="10341713" cy="54834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F87927-F133-C4A1-B86E-129D1BEEBFDE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GitHub Actions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82205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FA0EC-E7B3-4B4B-2BF5-1AE69FCC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4948" y="565590"/>
            <a:ext cx="8610600" cy="1293028"/>
          </a:xfrm>
        </p:spPr>
        <p:txBody>
          <a:bodyPr/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9CBFC9-6CCF-DB74-E7F8-27F20476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A11A09-767A-3DB6-CBEF-611B113BEADF}"/>
              </a:ext>
            </a:extLst>
          </p:cNvPr>
          <p:cNvSpPr txBox="1"/>
          <p:nvPr/>
        </p:nvSpPr>
        <p:spPr>
          <a:xfrm>
            <a:off x="685800" y="2433864"/>
            <a:ext cx="65101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 du projet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du jeu des données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Analyse des données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Modélisation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9C8FF-E94D-1582-5A31-4251EF75E2B7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045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0ADADD-0A02-E4D1-5689-00B5884959CA}"/>
              </a:ext>
            </a:extLst>
          </p:cNvPr>
          <p:cNvSpPr/>
          <p:nvPr/>
        </p:nvSpPr>
        <p:spPr>
          <a:xfrm>
            <a:off x="0" y="753762"/>
            <a:ext cx="12084908" cy="61042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26DB28-F186-743F-04CB-EC6DC45B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7AB86F7-E05E-9EAE-4A3A-7C6583FE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72" y="4387915"/>
            <a:ext cx="3217739" cy="13906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D6A4C4-6920-D250-2041-71B35281FAFC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06CE85-F4AD-AF5A-D556-2D071C636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72" y="979682"/>
            <a:ext cx="3738684" cy="24843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EEC662-AA4C-05CC-5C27-A4C2C19A5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92" y="840258"/>
            <a:ext cx="7903847" cy="5880711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584E7C8-9947-111F-BC0F-35CFF7341E3B}"/>
              </a:ext>
            </a:extLst>
          </p:cNvPr>
          <p:cNvCxnSpPr/>
          <p:nvPr/>
        </p:nvCxnSpPr>
        <p:spPr>
          <a:xfrm flipV="1">
            <a:off x="1546578" y="1557867"/>
            <a:ext cx="6716889" cy="1546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BAD113A-CC90-5635-3D3C-3D1AD247D35C}"/>
              </a:ext>
            </a:extLst>
          </p:cNvPr>
          <p:cNvCxnSpPr/>
          <p:nvPr/>
        </p:nvCxnSpPr>
        <p:spPr>
          <a:xfrm flipV="1">
            <a:off x="1501422" y="3464017"/>
            <a:ext cx="9527822" cy="2414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1D5FEB-8909-562A-5BD6-8E579482F51C}"/>
              </a:ext>
            </a:extLst>
          </p:cNvPr>
          <p:cNvSpPr/>
          <p:nvPr/>
        </p:nvSpPr>
        <p:spPr>
          <a:xfrm>
            <a:off x="1013166" y="15429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11585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FFA330-8BC7-23E4-DB0A-ED37C47386AA}"/>
              </a:ext>
            </a:extLst>
          </p:cNvPr>
          <p:cNvSpPr/>
          <p:nvPr/>
        </p:nvSpPr>
        <p:spPr>
          <a:xfrm>
            <a:off x="0" y="811303"/>
            <a:ext cx="12192000" cy="60466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4A2F30-5E66-2D64-94B9-1364B4D3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121418-BCEC-1820-5BD8-7D607093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" y="857830"/>
            <a:ext cx="5770921" cy="467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24D3B-E298-CC2E-CF8B-C1275F3C3A7D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D1C7C-2835-8974-9883-C7069C62CE79}"/>
              </a:ext>
            </a:extLst>
          </p:cNvPr>
          <p:cNvSpPr/>
          <p:nvPr/>
        </p:nvSpPr>
        <p:spPr>
          <a:xfrm>
            <a:off x="1289486" y="-12845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rial Black" panose="020B0A04020102020204" pitchFamily="34" charset="0"/>
              </a:rPr>
              <a:t>L’interprétabilité Globale </a:t>
            </a:r>
            <a:endParaRPr lang="fr-FR" sz="40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366245D-41D7-3B7D-B279-0C9D50609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51" y="857830"/>
            <a:ext cx="6172134" cy="46701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9E6653-1247-8FB5-4CFA-D35A97E4F438}"/>
              </a:ext>
            </a:extLst>
          </p:cNvPr>
          <p:cNvSpPr/>
          <p:nvPr/>
        </p:nvSpPr>
        <p:spPr>
          <a:xfrm>
            <a:off x="0" y="5836154"/>
            <a:ext cx="11487074" cy="102184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valeurs de </a:t>
            </a:r>
            <a:r>
              <a:rPr lang="fr-FR" sz="1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</a:t>
            </a: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Elles calculent l’importance d’une variable en comparant ce qu’un modèle prédit avec et sans cette variable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Cependant, étant donné que l’ordre dans lequel un modèle voit les variables peut affecter ses prédictions, cela se fait dans tous</a:t>
            </a:r>
          </a:p>
          <a:p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les ordres possibles, afin que les fonctionnalités soient comparées </a:t>
            </a:r>
          </a:p>
        </p:txBody>
      </p:sp>
    </p:spTree>
    <p:extLst>
      <p:ext uri="{BB962C8B-B14F-4D97-AF65-F5344CB8AC3E}">
        <p14:creationId xmlns:p14="http://schemas.microsoft.com/office/powerpoint/2010/main" val="206684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71BC7A-E66B-D6C2-56EC-09998AA7C837}"/>
              </a:ext>
            </a:extLst>
          </p:cNvPr>
          <p:cNvSpPr/>
          <p:nvPr/>
        </p:nvSpPr>
        <p:spPr>
          <a:xfrm>
            <a:off x="1289486" y="835241"/>
            <a:ext cx="9844391" cy="52691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08BA02-84C8-238D-BB71-877181F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B26FA0-BE30-4CB7-FCE3-3646A4CE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118" y="906075"/>
            <a:ext cx="9437396" cy="38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EA6F70-335C-E418-F464-B6097D4573F6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25EA5-5817-CA18-4782-CACD3432A726}"/>
              </a:ext>
            </a:extLst>
          </p:cNvPr>
          <p:cNvSpPr/>
          <p:nvPr/>
        </p:nvSpPr>
        <p:spPr>
          <a:xfrm>
            <a:off x="1289486" y="5165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rial Black" panose="020B0A04020102020204" pitchFamily="34" charset="0"/>
              </a:rPr>
              <a:t>L’interprétabilité locale</a:t>
            </a:r>
            <a:endParaRPr lang="fr-FR" sz="40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795C1FF-7E13-D979-7AE9-9CDF62B5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118" y="4790018"/>
            <a:ext cx="9437396" cy="12327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A1F400-4D29-CB31-2224-698F49523D34}"/>
              </a:ext>
            </a:extLst>
          </p:cNvPr>
          <p:cNvSpPr/>
          <p:nvPr/>
        </p:nvSpPr>
        <p:spPr>
          <a:xfrm>
            <a:off x="15719" y="6104352"/>
            <a:ext cx="11433349" cy="73204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variables en rose ont contribué à accorder le crédit (donc à augmenter le score) ex : REGION_RATING_CLIENT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variables en bleu ont contribué à refuser le crédit ( donc à diminuer le score ) ex : EXT_SOURCE_2 </a:t>
            </a:r>
          </a:p>
        </p:txBody>
      </p:sp>
    </p:spTree>
    <p:extLst>
      <p:ext uri="{BB962C8B-B14F-4D97-AF65-F5344CB8AC3E}">
        <p14:creationId xmlns:p14="http://schemas.microsoft.com/office/powerpoint/2010/main" val="205477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05614-4E20-246F-ECAF-356565430DED}"/>
              </a:ext>
            </a:extLst>
          </p:cNvPr>
          <p:cNvSpPr/>
          <p:nvPr/>
        </p:nvSpPr>
        <p:spPr>
          <a:xfrm>
            <a:off x="129582" y="1068530"/>
            <a:ext cx="5804023" cy="56524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07B88-A433-9E14-BB82-B8C81B13E3D4}"/>
              </a:ext>
            </a:extLst>
          </p:cNvPr>
          <p:cNvSpPr/>
          <p:nvPr/>
        </p:nvSpPr>
        <p:spPr>
          <a:xfrm>
            <a:off x="5923721" y="1068530"/>
            <a:ext cx="5804023" cy="565244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93F21E-F402-D34B-4B1E-1E016D73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455666"/>
          </a:xfrm>
        </p:spPr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9C91CD-21EA-0347-59B7-34DDABDA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83" y="1159071"/>
            <a:ext cx="3330229" cy="18823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2F2757-9469-9CC8-156C-0AAACD6F3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083" y="3082219"/>
            <a:ext cx="3330229" cy="24005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AF645E-9FF5-7111-082C-134220FC89A8}"/>
              </a:ext>
            </a:extLst>
          </p:cNvPr>
          <p:cNvSpPr txBox="1"/>
          <p:nvPr/>
        </p:nvSpPr>
        <p:spPr>
          <a:xfrm>
            <a:off x="6092203" y="5888181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Avec un seuil de 50%, le Data Drift n’est donc pas détecté sur notre ensemble de test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17633-12E0-345E-BF0A-52EF6F24FC0D}"/>
              </a:ext>
            </a:extLst>
          </p:cNvPr>
          <p:cNvSpPr/>
          <p:nvPr/>
        </p:nvSpPr>
        <p:spPr>
          <a:xfrm>
            <a:off x="11585713" y="646712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7F929D-C1B9-0849-C016-307ECEF1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3" y="2023246"/>
            <a:ext cx="5559290" cy="40646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6271DC-B9D2-5437-5FFD-EEE8C9C7ED44}"/>
              </a:ext>
            </a:extLst>
          </p:cNvPr>
          <p:cNvSpPr/>
          <p:nvPr/>
        </p:nvSpPr>
        <p:spPr>
          <a:xfrm>
            <a:off x="842927" y="-6085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Drift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343503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727E25-A6CE-40E6-A5B8-2D953F8F9773}"/>
              </a:ext>
            </a:extLst>
          </p:cNvPr>
          <p:cNvSpPr/>
          <p:nvPr/>
        </p:nvSpPr>
        <p:spPr>
          <a:xfrm>
            <a:off x="0" y="1037968"/>
            <a:ext cx="12192000" cy="5820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C29DE8-9B95-0960-EE41-D1B492A7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9E531-8920-9BCF-8D4F-AFD1F9F4DA66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24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02E44B-60D4-8C3C-E1EF-90984779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9" y="1340869"/>
            <a:ext cx="11993462" cy="5014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530D39-93B2-8527-C04E-11C0B2D94F51}"/>
              </a:ext>
            </a:extLst>
          </p:cNvPr>
          <p:cNvSpPr/>
          <p:nvPr/>
        </p:nvSpPr>
        <p:spPr>
          <a:xfrm>
            <a:off x="1596689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Test Unitaire </a:t>
            </a:r>
          </a:p>
        </p:txBody>
      </p:sp>
    </p:spTree>
    <p:extLst>
      <p:ext uri="{BB962C8B-B14F-4D97-AF65-F5344CB8AC3E}">
        <p14:creationId xmlns:p14="http://schemas.microsoft.com/office/powerpoint/2010/main" val="2404785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236863-7526-D27C-4F93-8226D9ECC2A3}"/>
              </a:ext>
            </a:extLst>
          </p:cNvPr>
          <p:cNvSpPr/>
          <p:nvPr/>
        </p:nvSpPr>
        <p:spPr>
          <a:xfrm>
            <a:off x="218304" y="1161535"/>
            <a:ext cx="11755394" cy="55594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D64322-05AD-2AF7-ACE4-49D1B5CA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60A4F97-739F-2CEA-EDE2-70D385D0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48" y="1493995"/>
            <a:ext cx="4482345" cy="47509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E67A3A-C9B3-0FF9-D2DB-E9445D18C0D4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CF2FF-1FF6-8507-6146-5FD3E53387D9}"/>
              </a:ext>
            </a:extLst>
          </p:cNvPr>
          <p:cNvSpPr/>
          <p:nvPr/>
        </p:nvSpPr>
        <p:spPr>
          <a:xfrm>
            <a:off x="927181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A0D7FAB-8C93-77D0-07C2-18C5B5BD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6" y="1493995"/>
            <a:ext cx="6480741" cy="47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8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9AB702-613E-0AB9-5EA1-CA612F26A14D}"/>
              </a:ext>
            </a:extLst>
          </p:cNvPr>
          <p:cNvSpPr/>
          <p:nvPr/>
        </p:nvSpPr>
        <p:spPr>
          <a:xfrm>
            <a:off x="6128427" y="951470"/>
            <a:ext cx="6063573" cy="56255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>
              <a:solidFill>
                <a:srgbClr val="EA5A0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fr-FR" dirty="0">
              <a:solidFill>
                <a:srgbClr val="EA5A0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https://mohamedcreditp7.azurewebsites.net/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56730-DEE9-3DF7-F631-5F2C9F247155}"/>
              </a:ext>
            </a:extLst>
          </p:cNvPr>
          <p:cNvSpPr/>
          <p:nvPr/>
        </p:nvSpPr>
        <p:spPr>
          <a:xfrm>
            <a:off x="0" y="962277"/>
            <a:ext cx="6128426" cy="5614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9CEC2-31CB-DB17-1560-1DA5C03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8D761-D8DD-F480-6AE1-DDB22345717E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BAB28D-A534-7A20-2188-AC9A1F23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2" y="1314879"/>
            <a:ext cx="5829012" cy="48077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64B4AD-FF01-6C71-BFED-72714C3B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933" y="1314879"/>
            <a:ext cx="5690839" cy="42282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40F577-90E2-3390-E99B-87F241026D68}"/>
              </a:ext>
            </a:extLst>
          </p:cNvPr>
          <p:cNvSpPr/>
          <p:nvPr/>
        </p:nvSpPr>
        <p:spPr>
          <a:xfrm>
            <a:off x="851983" y="-1029"/>
            <a:ext cx="10488034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Déploiement      GitHub Actions     Azure</a:t>
            </a:r>
          </a:p>
        </p:txBody>
      </p:sp>
    </p:spTree>
    <p:extLst>
      <p:ext uri="{BB962C8B-B14F-4D97-AF65-F5344CB8AC3E}">
        <p14:creationId xmlns:p14="http://schemas.microsoft.com/office/powerpoint/2010/main" val="4240050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AC1D9A-120C-B178-7CA4-44A0577936E3}"/>
              </a:ext>
            </a:extLst>
          </p:cNvPr>
          <p:cNvSpPr/>
          <p:nvPr/>
        </p:nvSpPr>
        <p:spPr>
          <a:xfrm>
            <a:off x="0" y="913715"/>
            <a:ext cx="12191999" cy="594428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A6A44F-B099-DF28-B20D-D2D793F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EC9B2F2-79B8-0C83-B7E2-B46A052A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7" y="982229"/>
            <a:ext cx="11018193" cy="58072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AE4EA8-8BBC-60CE-DCA3-124FB525B2B6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DFD12-7780-C807-4792-A3F268DAA242}"/>
              </a:ext>
            </a:extLst>
          </p:cNvPr>
          <p:cNvSpPr/>
          <p:nvPr/>
        </p:nvSpPr>
        <p:spPr>
          <a:xfrm>
            <a:off x="1173803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API -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91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944056-F125-5A1F-5222-4DCEA7EEAD1C}"/>
              </a:ext>
            </a:extLst>
          </p:cNvPr>
          <p:cNvSpPr/>
          <p:nvPr/>
        </p:nvSpPr>
        <p:spPr>
          <a:xfrm>
            <a:off x="114300" y="5380672"/>
            <a:ext cx="11378045" cy="14306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757FDC-ECC0-7191-FBCB-0CA265BFC642}"/>
              </a:ext>
            </a:extLst>
          </p:cNvPr>
          <p:cNvSpPr/>
          <p:nvPr/>
        </p:nvSpPr>
        <p:spPr>
          <a:xfrm>
            <a:off x="114300" y="904009"/>
            <a:ext cx="11378045" cy="44766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4E5BE6-32A0-A788-0D96-145338A5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43E69-0BBD-545E-4903-9E67EB7334FB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E76C12-031D-5097-8125-A771A0618421}"/>
              </a:ext>
            </a:extLst>
          </p:cNvPr>
          <p:cNvSpPr txBox="1"/>
          <p:nvPr/>
        </p:nvSpPr>
        <p:spPr>
          <a:xfrm>
            <a:off x="3039718" y="2069437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F81959-785F-FE59-8484-848DB2F59AA1}"/>
              </a:ext>
            </a:extLst>
          </p:cNvPr>
          <p:cNvSpPr txBox="1"/>
          <p:nvPr/>
        </p:nvSpPr>
        <p:spPr>
          <a:xfrm>
            <a:off x="114300" y="5380672"/>
            <a:ext cx="108386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Axes d’amélioration :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Plus de données permettant de réduire la dérive des données (réentraînement du modèle).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Obtenir un retour de la société de crédit sur l’interface de l’API pour l’amélioration des fonctionnalités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E5947-AE24-77C9-1D4C-425096B14F16}"/>
              </a:ext>
            </a:extLst>
          </p:cNvPr>
          <p:cNvSpPr/>
          <p:nvPr/>
        </p:nvSpPr>
        <p:spPr>
          <a:xfrm>
            <a:off x="1108531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CB659B-001F-F2A2-AA31-61EB8C5E6754}"/>
              </a:ext>
            </a:extLst>
          </p:cNvPr>
          <p:cNvSpPr txBox="1"/>
          <p:nvPr/>
        </p:nvSpPr>
        <p:spPr>
          <a:xfrm>
            <a:off x="192691" y="1008165"/>
            <a:ext cx="110567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Entrainement et mise en place d’un estimateur pour la prise de décision automatique d’accord ou de refus de prêt.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Utilisation de MLFLOW permettant 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lors de l’entraînement des modèles.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Utilisation de la librairie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evidently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pour détecter dans le futur du Data Drift en production.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Utilisation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pour stocker et partager sur le cloud le code de l’API.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Utilisation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Actions pour le déploiement continu et automatisé du code de l’API sur le cloud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Concevoir des test unitaires avec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Déployement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API dans le cloud Azure 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03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1BEC3A8-D1C1-3FAE-B606-A443366C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677008-F1BB-D44F-AE9C-C20DAFF1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050" y="1749130"/>
            <a:ext cx="5785899" cy="33597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6E96D2-6D84-1612-1EA2-2E26D7B83F8E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57577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239FE9-408F-85D1-4124-96C6D998DD97}"/>
              </a:ext>
            </a:extLst>
          </p:cNvPr>
          <p:cNvSpPr/>
          <p:nvPr/>
        </p:nvSpPr>
        <p:spPr>
          <a:xfrm>
            <a:off x="0" y="976745"/>
            <a:ext cx="12192000" cy="5879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5C3BB4-D178-A02E-9082-1FF8779E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641EF8-C58D-435B-88BB-8E53BE292804}"/>
              </a:ext>
            </a:extLst>
          </p:cNvPr>
          <p:cNvSpPr txBox="1"/>
          <p:nvPr/>
        </p:nvSpPr>
        <p:spPr>
          <a:xfrm>
            <a:off x="-77857" y="1121897"/>
            <a:ext cx="1196671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 société Prêt à Dépenser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propose des crédits à la consommation pour les personnes ayant peu ou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pas du tout d’historique de prêt.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Besoin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société souhaite mettre en œuvre un outil de «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crédit » pour calculer la probabilité de remboursement du crédit et classifier la demande (accordé ou refusé).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Mission: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Construire un modèle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qui donnera une prédiction sur la probabilité de faillite d'un client de façon automatique.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Analyser les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qui contribuent le plus au modèle, d’une manière générale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importance globale) et au niveau d’un client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importance locale), afin, dans un soucis de transparence, de permettre à un chargé d’études de mieux comprendre le score attribué par le modèle.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Mettre en production le modèle de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 prédiction à l’aide d’une API et réaliser une interface de test de cette API.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Mettre en œuvre une approche globale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MLOps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 bout en bout, du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des expérimentations à l’analyse en production du data drift.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9B2AF-BEB8-ACD3-FE32-E75B26A891BD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0DF48-A8D5-3B35-B18C-79C20EA55425}"/>
              </a:ext>
            </a:extLst>
          </p:cNvPr>
          <p:cNvSpPr/>
          <p:nvPr/>
        </p:nvSpPr>
        <p:spPr>
          <a:xfrm>
            <a:off x="1173804" y="1331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 du projet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80781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D9A481C-09B0-4F85-7B6A-C6BA0EBA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0822492-ECEC-A9EE-15BA-09042546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23" y="1946528"/>
            <a:ext cx="7019533" cy="3231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DA16B5-262C-80D7-1465-8EA028F2C325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8249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16C793D-2DF5-617C-B7AE-D6F8EA004290}"/>
              </a:ext>
            </a:extLst>
          </p:cNvPr>
          <p:cNvSpPr/>
          <p:nvPr/>
        </p:nvSpPr>
        <p:spPr>
          <a:xfrm>
            <a:off x="0" y="845288"/>
            <a:ext cx="8482538" cy="43287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1EA00-38E8-BA96-3B79-DF0F7E725E45}"/>
              </a:ext>
            </a:extLst>
          </p:cNvPr>
          <p:cNvSpPr/>
          <p:nvPr/>
        </p:nvSpPr>
        <p:spPr>
          <a:xfrm>
            <a:off x="1173804" y="1331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Présentation du jeu de données</a:t>
            </a:r>
            <a:endParaRPr lang="fr-FR" sz="4000" b="1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931301-0EB6-D4A3-1585-59175655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474" y="5805377"/>
            <a:ext cx="7772400" cy="365125"/>
          </a:xfrm>
        </p:spPr>
        <p:txBody>
          <a:bodyPr/>
          <a:lstStyle/>
          <a:p>
            <a:r>
              <a:rPr lang="en-US" dirty="0"/>
              <a:t>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07A5F-EC41-8C2A-7A1F-6AC33176AEE8}"/>
              </a:ext>
            </a:extLst>
          </p:cNvPr>
          <p:cNvSpPr/>
          <p:nvPr/>
        </p:nvSpPr>
        <p:spPr>
          <a:xfrm>
            <a:off x="8516534" y="3167909"/>
            <a:ext cx="3476992" cy="196865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relatives à la demande de crédit</a:t>
            </a: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credit_history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relatives à des crédits accordés par d’autres organisations financières</a:t>
            </a: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app_history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relatives à des crédits</a:t>
            </a:r>
          </a:p>
          <a:p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précédemment accordés par Prêt à Dépenser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F1314-73AB-81D8-CD3A-045BB64EE452}"/>
              </a:ext>
            </a:extLst>
          </p:cNvPr>
          <p:cNvSpPr/>
          <p:nvPr/>
        </p:nvSpPr>
        <p:spPr>
          <a:xfrm>
            <a:off x="8516533" y="5141859"/>
            <a:ext cx="3476992" cy="163655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 agrégé par client 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797 variables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307 507 clients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1200" b="1" dirty="0">
                <a:solidFill>
                  <a:schemeClr val="tx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V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ariable cible Target :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: défaut de paiement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: pas de défaut de paiement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22E29-479B-6A43-FDE0-82E31229FEFD}"/>
              </a:ext>
            </a:extLst>
          </p:cNvPr>
          <p:cNvSpPr/>
          <p:nvPr/>
        </p:nvSpPr>
        <p:spPr>
          <a:xfrm>
            <a:off x="8525033" y="1672936"/>
            <a:ext cx="3459993" cy="15231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Application_train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307 511 crédits catégorisés (avec Target)</a:t>
            </a: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Application_test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48 744 demandes de crédit à catégoriser (sans Target) </a:t>
            </a: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CF599-966A-A677-C500-A772D2D2CD13}"/>
              </a:ext>
            </a:extLst>
          </p:cNvPr>
          <p:cNvSpPr txBox="1"/>
          <p:nvPr/>
        </p:nvSpPr>
        <p:spPr>
          <a:xfrm>
            <a:off x="0" y="5174085"/>
            <a:ext cx="8516532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fr-FR" sz="1200" b="0" i="1" u="sng" dirty="0">
                <a:solidFill>
                  <a:srgbClr val="296EA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https://www.kaggle.com/willkoehrsen/start-here-a-gentle-introduction</a:t>
            </a:r>
            <a:endParaRPr lang="fr-FR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fr-FR" sz="1200" b="0" i="1" u="sng" dirty="0">
                <a:solidFill>
                  <a:srgbClr val="296EA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https://www.kaggle.com/code/codename007/home-credit-complete-eda-feature-importance</a:t>
            </a:r>
            <a:endParaRPr lang="fr-FR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q"/>
            </a:pPr>
            <a:r>
              <a:rPr lang="fr-FR" sz="1200" b="0" i="1" u="sng" dirty="0">
                <a:solidFill>
                  <a:srgbClr val="296EAA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https://www.kaggle.com/code/jsaguiar/lightgbm-with-simple-features/script</a:t>
            </a:r>
            <a:endParaRPr lang="fr-FR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B317BFB-1FB6-A576-94A9-050B717D3ACD}"/>
              </a:ext>
            </a:extLst>
          </p:cNvPr>
          <p:cNvSpPr>
            <a:spLocks noGrp="1"/>
          </p:cNvSpPr>
          <p:nvPr/>
        </p:nvSpPr>
        <p:spPr>
          <a:xfrm>
            <a:off x="-1" y="5831007"/>
            <a:ext cx="8525033" cy="952699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possédons 8 jeux de données, contentant des informations: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Personnelles tels que l’âge, le sexe, l’emploi, le niveau d’éducation, nombre d’enfant, etc…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Financières tels que le revenu, le montant du prêt, historique des crédits, historiques de remboursement, historique du solde des cartes de crédits etc…</a:t>
            </a:r>
          </a:p>
          <a:p>
            <a:endParaRPr lang="fr-FR" sz="2400" dirty="0"/>
          </a:p>
          <a:p>
            <a:endParaRPr lang="fr-FR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AF54B-FAC1-D7CA-5A4A-410E817C1C09}"/>
              </a:ext>
            </a:extLst>
          </p:cNvPr>
          <p:cNvSpPr/>
          <p:nvPr/>
        </p:nvSpPr>
        <p:spPr>
          <a:xfrm>
            <a:off x="11421235" y="6390785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25B0195-7B59-F770-E211-EE0631EF5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59" y="943694"/>
            <a:ext cx="8318060" cy="424280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B1EB567-8E95-D8FD-C505-5EA826DE0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164" y="1091934"/>
            <a:ext cx="1116973" cy="3162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30D608-4A0E-257D-62DA-3477DB4A970F}"/>
              </a:ext>
            </a:extLst>
          </p:cNvPr>
          <p:cNvSpPr/>
          <p:nvPr/>
        </p:nvSpPr>
        <p:spPr>
          <a:xfrm>
            <a:off x="8516532" y="726650"/>
            <a:ext cx="3476993" cy="9572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à disposition : 8 fichiers .csv</a:t>
            </a:r>
          </a:p>
          <a:p>
            <a:r>
              <a:rPr lang="fr-FR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https://www.kaggle.com/c/home-credit-default-risk/data</a:t>
            </a:r>
            <a:endParaRPr lang="fr-FR" sz="1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80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9C8AE36-316F-5E5F-3A8D-C5ED6AB74A3E}"/>
              </a:ext>
            </a:extLst>
          </p:cNvPr>
          <p:cNvSpPr/>
          <p:nvPr/>
        </p:nvSpPr>
        <p:spPr>
          <a:xfrm>
            <a:off x="79514" y="1351722"/>
            <a:ext cx="11777870" cy="187957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7599A-1223-097D-D61A-B03859657C2C}"/>
              </a:ext>
            </a:extLst>
          </p:cNvPr>
          <p:cNvSpPr/>
          <p:nvPr/>
        </p:nvSpPr>
        <p:spPr>
          <a:xfrm>
            <a:off x="79513" y="3329609"/>
            <a:ext cx="11777870" cy="31705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50D6D4-1C9F-CC52-849D-3485E0B3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EC2EE0-070D-EBD8-A63E-C9814980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99" y="1501737"/>
            <a:ext cx="6329472" cy="157954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5D05D6-2C10-0E34-190E-D292B6DCF3C1}"/>
              </a:ext>
            </a:extLst>
          </p:cNvPr>
          <p:cNvSpPr txBox="1"/>
          <p:nvPr/>
        </p:nvSpPr>
        <p:spPr>
          <a:xfrm>
            <a:off x="200328" y="3573084"/>
            <a:ext cx="11368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DAYS_EMPLOYED_PERC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Pourcentage des jours employés par rapport à l'âge du client</a:t>
            </a:r>
            <a:endParaRPr lang="fr-FR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INCOME_CREDIT_PERC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Pourcentage du montant du crédit par rapport au revenu d'un client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INCOME_PER_PERSON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Revenu par personne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ANNUITY_INCOME_PERC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Pourcentage de la rente de prêt par rapport au revenu d'un client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PAYMENT_RATE :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Durée du paiement en mois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25FED-69D7-D2DF-28D4-14C3BBC18E00}"/>
              </a:ext>
            </a:extLst>
          </p:cNvPr>
          <p:cNvSpPr/>
          <p:nvPr/>
        </p:nvSpPr>
        <p:spPr>
          <a:xfrm>
            <a:off x="11569148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9646B-8CA9-E2AC-1871-29E47599A49F}"/>
              </a:ext>
            </a:extLst>
          </p:cNvPr>
          <p:cNvSpPr/>
          <p:nvPr/>
        </p:nvSpPr>
        <p:spPr>
          <a:xfrm>
            <a:off x="1257887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Création de nouvelles variables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9017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D698A-7B23-73B6-34D4-A2511E2DA1DA}"/>
              </a:ext>
            </a:extLst>
          </p:cNvPr>
          <p:cNvSpPr/>
          <p:nvPr/>
        </p:nvSpPr>
        <p:spPr>
          <a:xfrm>
            <a:off x="0" y="815009"/>
            <a:ext cx="12192000" cy="604299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51EB87-FDB0-884A-7157-E7773853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654573-F7CD-34F1-F181-13B61D0DC0F7}"/>
              </a:ext>
            </a:extLst>
          </p:cNvPr>
          <p:cNvSpPr/>
          <p:nvPr/>
        </p:nvSpPr>
        <p:spPr>
          <a:xfrm>
            <a:off x="3630268" y="2173491"/>
            <a:ext cx="5228811" cy="5105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des variables à plus de 50 % de valeurs manquantes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A2F84A7-262E-AFA6-D86C-1F1721963E3E}"/>
              </a:ext>
            </a:extLst>
          </p:cNvPr>
          <p:cNvSpPr/>
          <p:nvPr/>
        </p:nvSpPr>
        <p:spPr>
          <a:xfrm>
            <a:off x="2994991" y="954003"/>
            <a:ext cx="6202018" cy="6118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Réduction de dimensionnalité 797 Variables</a:t>
            </a:r>
          </a:p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201A8-BFC7-E142-3784-ED8A435D1BA7}"/>
              </a:ext>
            </a:extLst>
          </p:cNvPr>
          <p:cNvSpPr/>
          <p:nvPr/>
        </p:nvSpPr>
        <p:spPr>
          <a:xfrm>
            <a:off x="3630267" y="3299349"/>
            <a:ext cx="5228811" cy="5105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des variables corrélées à plus de 80%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1FE345-1913-2F83-62D7-53C98857A2AA}"/>
              </a:ext>
            </a:extLst>
          </p:cNvPr>
          <p:cNvSpPr/>
          <p:nvPr/>
        </p:nvSpPr>
        <p:spPr>
          <a:xfrm>
            <a:off x="3630267" y="4417552"/>
            <a:ext cx="5228811" cy="56177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Suppression des variables à moins de 2% de variance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7C5697-4A28-3327-A4DB-25B071FF587B}"/>
              </a:ext>
            </a:extLst>
          </p:cNvPr>
          <p:cNvSpPr/>
          <p:nvPr/>
        </p:nvSpPr>
        <p:spPr>
          <a:xfrm>
            <a:off x="3630267" y="5591158"/>
            <a:ext cx="5228811" cy="5105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Sélection des variables par </a:t>
            </a:r>
            <a:r>
              <a:rPr lang="fr-FR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SelectKbest</a:t>
            </a:r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F49350F7-C294-CBC0-12B4-CF9B05425682}"/>
              </a:ext>
            </a:extLst>
          </p:cNvPr>
          <p:cNvSpPr/>
          <p:nvPr/>
        </p:nvSpPr>
        <p:spPr>
          <a:xfrm>
            <a:off x="4659379" y="1561656"/>
            <a:ext cx="2454965" cy="61183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797  Variables</a:t>
            </a:r>
          </a:p>
        </p:txBody>
      </p:sp>
      <p:sp>
        <p:nvSpPr>
          <p:cNvPr id="37" name="Flèche : bas 36">
            <a:extLst>
              <a:ext uri="{FF2B5EF4-FFF2-40B4-BE49-F238E27FC236}">
                <a16:creationId xmlns:a16="http://schemas.microsoft.com/office/drawing/2014/main" id="{010D46D7-31BE-B3EA-BBBC-2E4488F0265C}"/>
              </a:ext>
            </a:extLst>
          </p:cNvPr>
          <p:cNvSpPr/>
          <p:nvPr/>
        </p:nvSpPr>
        <p:spPr>
          <a:xfrm>
            <a:off x="4699551" y="2687514"/>
            <a:ext cx="2454965" cy="61183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561 Variables</a:t>
            </a:r>
          </a:p>
        </p:txBody>
      </p:sp>
      <p:sp>
        <p:nvSpPr>
          <p:cNvPr id="38" name="Flèche : bas 37">
            <a:extLst>
              <a:ext uri="{FF2B5EF4-FFF2-40B4-BE49-F238E27FC236}">
                <a16:creationId xmlns:a16="http://schemas.microsoft.com/office/drawing/2014/main" id="{18E68E53-0F8F-EA2E-1C15-27E80BF4B6FA}"/>
              </a:ext>
            </a:extLst>
          </p:cNvPr>
          <p:cNvSpPr/>
          <p:nvPr/>
        </p:nvSpPr>
        <p:spPr>
          <a:xfrm>
            <a:off x="4699551" y="3813372"/>
            <a:ext cx="2454965" cy="61183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450 Variables</a:t>
            </a:r>
          </a:p>
        </p:txBody>
      </p: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059D336E-4F8C-5B48-97A5-7F09BAD45D34}"/>
              </a:ext>
            </a:extLst>
          </p:cNvPr>
          <p:cNvSpPr/>
          <p:nvPr/>
        </p:nvSpPr>
        <p:spPr>
          <a:xfrm>
            <a:off x="4699551" y="4979323"/>
            <a:ext cx="2454965" cy="61183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215 Variables</a:t>
            </a:r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177CC834-A6C9-6D8D-43AD-BE35C8A1F6A3}"/>
              </a:ext>
            </a:extLst>
          </p:cNvPr>
          <p:cNvSpPr/>
          <p:nvPr/>
        </p:nvSpPr>
        <p:spPr>
          <a:xfrm>
            <a:off x="4699551" y="6109135"/>
            <a:ext cx="2454965" cy="611835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 </a:t>
            </a:r>
            <a:r>
              <a:rPr lang="fr-F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9DCBD-8F52-8614-C415-A3F42F7C3DCC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17571-D4A9-09A9-43E5-7997DC82A74B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 engineering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79605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CF0041-EF21-A1E5-BE26-4125A1F0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01151D-56E4-212A-30A7-3998EF218C89}"/>
              </a:ext>
            </a:extLst>
          </p:cNvPr>
          <p:cNvSpPr txBox="1"/>
          <p:nvPr/>
        </p:nvSpPr>
        <p:spPr>
          <a:xfrm>
            <a:off x="-1" y="722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Problème de classification binaire</a:t>
            </a:r>
            <a:r>
              <a:rPr lang="fr-FR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C3BBFC-6A46-C2D3-1565-6065881E2098}"/>
              </a:ext>
            </a:extLst>
          </p:cNvPr>
          <p:cNvSpPr/>
          <p:nvPr/>
        </p:nvSpPr>
        <p:spPr>
          <a:xfrm>
            <a:off x="11585713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BE04E-D215-48EF-7398-1025DDEF882E}"/>
              </a:ext>
            </a:extLst>
          </p:cNvPr>
          <p:cNvSpPr/>
          <p:nvPr/>
        </p:nvSpPr>
        <p:spPr>
          <a:xfrm>
            <a:off x="1173804" y="0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Traitement du déséquilibre des classes</a:t>
            </a:r>
            <a:endParaRPr lang="fr-FR" sz="40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127918F-FD14-3872-5C37-F7320FC0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" y="1092200"/>
            <a:ext cx="9083827" cy="36757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9B43F3-9D1E-CBF0-1BD0-DA5FFADB9BD8}"/>
              </a:ext>
            </a:extLst>
          </p:cNvPr>
          <p:cNvSpPr/>
          <p:nvPr/>
        </p:nvSpPr>
        <p:spPr>
          <a:xfrm>
            <a:off x="60174" y="4767944"/>
            <a:ext cx="9053740" cy="2090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Rééquilibrage des classes :</a:t>
            </a:r>
          </a:p>
          <a:p>
            <a:endParaRPr lang="fr-FR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Rééquilibrage avec sur-échantillonnage de la classe minoritaire  : </a:t>
            </a: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Rééquilibrage avec sous-échantillonnage de la classe majoritaire : 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RandomUnderSampler</a:t>
            </a: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Rééquilibrage avec attribution de poids :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Combinaison d'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oversampling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undersampling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SMOTETomek</a:t>
            </a: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1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784B7A0-9116-66BF-0100-8095E68EFB39}"/>
              </a:ext>
            </a:extLst>
          </p:cNvPr>
          <p:cNvSpPr/>
          <p:nvPr/>
        </p:nvSpPr>
        <p:spPr>
          <a:xfrm>
            <a:off x="0" y="667224"/>
            <a:ext cx="12192000" cy="6190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7AB64B-9595-7B33-55AC-4C0E21A6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4E2DE99-9C40-BB5B-C4C2-D09C7D30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94241"/>
              </p:ext>
            </p:extLst>
          </p:nvPr>
        </p:nvGraphicFramePr>
        <p:xfrm>
          <a:off x="0" y="667225"/>
          <a:ext cx="12192000" cy="46433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6864">
                  <a:extLst>
                    <a:ext uri="{9D8B030D-6E8A-4147-A177-3AD203B41FA5}">
                      <a16:colId xmlns:a16="http://schemas.microsoft.com/office/drawing/2014/main" val="2503858753"/>
                    </a:ext>
                  </a:extLst>
                </a:gridCol>
                <a:gridCol w="8495136">
                  <a:extLst>
                    <a:ext uri="{9D8B030D-6E8A-4147-A177-3AD203B41FA5}">
                      <a16:colId xmlns:a16="http://schemas.microsoft.com/office/drawing/2014/main" val="2166488663"/>
                    </a:ext>
                  </a:extLst>
                </a:gridCol>
              </a:tblGrid>
              <a:tr h="348170"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Métriques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49261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ROC_AUC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Indicateur de capacité du modèle a bien classé les clients , permet d’obtenir une performance global de l’algorithme,</a:t>
                      </a:r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elle est comprise entre 0 et 1.</a:t>
                      </a:r>
                      <a:endParaRPr lang="fr-FR" sz="1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96648"/>
                  </a:ext>
                </a:extLst>
              </a:tr>
              <a:tr h="322501">
                <a:tc>
                  <a:txBody>
                    <a:bodyPr/>
                    <a:lstStyle/>
                    <a:p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(Exactitude)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bonnes prédictions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05277"/>
                  </a:ext>
                </a:extLst>
              </a:tr>
              <a:tr h="322501">
                <a:tc>
                  <a:txBody>
                    <a:bodyPr/>
                    <a:lstStyle/>
                    <a:p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(Rappel)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 la classe positive détectée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03212"/>
                  </a:ext>
                </a:extLst>
              </a:tr>
              <a:tr h="322501">
                <a:tc>
                  <a:txBody>
                    <a:bodyPr/>
                    <a:lstStyle/>
                    <a:p>
                      <a:r>
                        <a:rPr lang="fr-FR" sz="15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fr-FR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des vraies positifs dans les positifs détectés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5448"/>
                  </a:ext>
                </a:extLst>
              </a:tr>
              <a:tr h="522255">
                <a:tc>
                  <a:txBody>
                    <a:bodyPr/>
                    <a:lstStyle/>
                    <a:p>
                      <a:r>
                        <a:rPr lang="fr-FR" sz="15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 score</a:t>
                      </a:r>
                      <a:endParaRPr lang="fr-FR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Moyenne harmonique de la précision et du rappel, permet de focaliser sur la classe positive minoritaire</a:t>
                      </a:r>
                      <a:endParaRPr lang="fr-FR" sz="1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99161"/>
                  </a:ext>
                </a:extLst>
              </a:tr>
              <a:tr h="739861">
                <a:tc>
                  <a:txBody>
                    <a:bodyPr/>
                    <a:lstStyle/>
                    <a:p>
                      <a:r>
                        <a:rPr lang="fr-FR" sz="15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(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 </a:t>
                      </a:r>
                      <a:r>
                        <a:rPr lang="fr-FR" sz="15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5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Squared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5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</a:t>
                      </a:r>
                      <a:r>
                        <a:rPr lang="fr-FR" sz="15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fr-FR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RMSE est la racine de l’erreur quadratique moyenne.</a:t>
                      </a: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Plus la valeur RMSE est faible, meilleures sont les performances du modèle en termes de précision.</a:t>
                      </a:r>
                      <a:endParaRPr lang="fr-FR" sz="1500" b="0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5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31348"/>
                  </a:ext>
                </a:extLst>
              </a:tr>
              <a:tr h="675926">
                <a:tc>
                  <a:txBody>
                    <a:bodyPr/>
                    <a:lstStyle/>
                    <a:p>
                      <a:r>
                        <a:rPr lang="fr-FR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courbe ROC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représente le taux de vrais positifs (TPR) par rapport au taux de faux positifs (FPR)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 (</a:t>
                      </a: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Area Under the </a:t>
                      </a:r>
                      <a:r>
                        <a:rPr lang="fr-FR" sz="15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Curve</a:t>
                      </a:r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r>
                        <a:rPr lang="fr-FR" sz="15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permet de mesurer la performance global de l’algorithme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17009"/>
                  </a:ext>
                </a:extLst>
              </a:tr>
              <a:tr h="675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 métier </a:t>
                      </a:r>
                      <a:endParaRPr lang="fr-FR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15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fr-FR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compris entre 0 et 1 .Plus il est grand, meilleur est le modèle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fr-FR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5586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F2E534A-AB4D-A015-55D0-F4F09375D2AC}"/>
              </a:ext>
            </a:extLst>
          </p:cNvPr>
          <p:cNvSpPr/>
          <p:nvPr/>
        </p:nvSpPr>
        <p:spPr>
          <a:xfrm>
            <a:off x="1301480" y="-20573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Choix des métriques d’évaluation</a:t>
            </a:r>
          </a:p>
          <a:p>
            <a:pPr algn="ctr"/>
            <a:endParaRPr lang="fr-FR" sz="4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98D0D-0194-3682-963C-5AB4837128A9}"/>
              </a:ext>
            </a:extLst>
          </p:cNvPr>
          <p:cNvSpPr/>
          <p:nvPr/>
        </p:nvSpPr>
        <p:spPr>
          <a:xfrm>
            <a:off x="339722" y="5483627"/>
            <a:ext cx="2166059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A355E0-E597-9297-C87D-D1F058103032}"/>
              </a:ext>
            </a:extLst>
          </p:cNvPr>
          <p:cNvSpPr/>
          <p:nvPr/>
        </p:nvSpPr>
        <p:spPr>
          <a:xfrm>
            <a:off x="3323525" y="5488688"/>
            <a:ext cx="1923514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63D91F-C075-9245-C705-F9F7F004F297}"/>
              </a:ext>
            </a:extLst>
          </p:cNvPr>
          <p:cNvSpPr/>
          <p:nvPr/>
        </p:nvSpPr>
        <p:spPr>
          <a:xfrm>
            <a:off x="6134520" y="5467227"/>
            <a:ext cx="2428742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A02F919-B4D0-4A89-C4B3-C913E804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7" y="5681225"/>
            <a:ext cx="1795036" cy="71248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B8791A7-F27D-418E-D7EE-517568F2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01" y="5686287"/>
            <a:ext cx="1628445" cy="72835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6703462-BF5A-FB78-9997-34A3F8794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908" y="5623016"/>
            <a:ext cx="1997092" cy="8473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D74A2B4-C3E6-C09A-CD35-70A3D47C47DA}"/>
              </a:ext>
            </a:extLst>
          </p:cNvPr>
          <p:cNvSpPr/>
          <p:nvPr/>
        </p:nvSpPr>
        <p:spPr>
          <a:xfrm>
            <a:off x="11705424" y="6470374"/>
            <a:ext cx="497840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BF477-F681-06F3-82FF-855B6EAB0AEA}"/>
              </a:ext>
            </a:extLst>
          </p:cNvPr>
          <p:cNvSpPr/>
          <p:nvPr/>
        </p:nvSpPr>
        <p:spPr>
          <a:xfrm>
            <a:off x="9151483" y="5492856"/>
            <a:ext cx="2428742" cy="11076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3DA823-8826-DA9C-BF9A-F33728FFA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253" y="5601541"/>
            <a:ext cx="2165947" cy="8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5529FB4-4502-5163-1EDA-872439C9C5A0}"/>
              </a:ext>
            </a:extLst>
          </p:cNvPr>
          <p:cNvSpPr/>
          <p:nvPr/>
        </p:nvSpPr>
        <p:spPr>
          <a:xfrm>
            <a:off x="0" y="3032513"/>
            <a:ext cx="12192000" cy="38254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client étiqueté comme faux négatif </a:t>
            </a:r>
            <a:r>
              <a:rPr lang="fr-FR" sz="1500" b="1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(FN) </a:t>
            </a:r>
            <a:r>
              <a:rPr lang="fr-FR" sz="1500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coûte 10 fois plus cher qu’un faux positif </a:t>
            </a:r>
            <a:r>
              <a:rPr lang="fr-FR" sz="1500" b="1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𝑐𝑜û𝑡 𝑚é𝑡𝑖𝑒𝑟 = 10 ∗ 𝑛𝑜𝑚𝑏𝑟𝑒 𝑑𝑒 𝑓n + 1 ∗ 𝑛𝑜𝑚𝑏𝑟𝑒 𝑑𝑒 𝑓p </a:t>
            </a:r>
          </a:p>
          <a:p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8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F4DCEC-2FEF-74D1-6D71-4996BB80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12D4E-7CCD-9CFF-511F-98A15D012D12}"/>
              </a:ext>
            </a:extLst>
          </p:cNvPr>
          <p:cNvSpPr/>
          <p:nvPr/>
        </p:nvSpPr>
        <p:spPr>
          <a:xfrm>
            <a:off x="0" y="810965"/>
            <a:ext cx="12192000" cy="22215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endParaRPr lang="fr-FR" sz="1200" b="1" i="0" dirty="0">
              <a:solidFill>
                <a:srgbClr val="271A3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2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2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Risque :</a:t>
            </a:r>
          </a:p>
          <a:p>
            <a:pPr marL="0" indent="0">
              <a:buNone/>
            </a:pPr>
            <a:endParaRPr lang="fr-FR" sz="1500" b="1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FN (False Négative) : </a:t>
            </a:r>
            <a:r>
              <a:rPr lang="fr-FR" sz="15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mauvais client prédit bon client : donc crédit accordé </a:t>
            </a:r>
            <a:r>
              <a:rPr lang="fr-FR" sz="1500" dirty="0">
                <a:solidFill>
                  <a:srgbClr val="271A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15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fr-FR" sz="15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perte d’argent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500" b="1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FP (False Positive) : </a:t>
            </a:r>
            <a:r>
              <a:rPr lang="fr-FR" sz="1500" b="0" i="0" dirty="0">
                <a:solidFill>
                  <a:srgbClr val="271A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bon client prédit mauvais : donc crédit refusé              </a:t>
            </a:r>
            <a:r>
              <a:rPr lang="fr-FR" sz="15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manque </a:t>
            </a:r>
            <a:r>
              <a:rPr lang="fr-FR" sz="1500" b="1" i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à gagner</a:t>
            </a:r>
            <a:endParaRPr lang="fr-FR" sz="15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5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5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5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2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200" b="1" i="0" dirty="0"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200" dirty="0">
              <a:solidFill>
                <a:srgbClr val="271A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4ABD0-6AF5-C9ED-8B37-9016A595BBF8}"/>
              </a:ext>
            </a:extLst>
          </p:cNvPr>
          <p:cNvSpPr/>
          <p:nvPr/>
        </p:nvSpPr>
        <p:spPr>
          <a:xfrm>
            <a:off x="1443224" y="-4976"/>
            <a:ext cx="9844391" cy="687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4000" b="1" dirty="0">
                <a:latin typeface="Arial" panose="020B0604020202020204" pitchFamily="34" charset="0"/>
                <a:cs typeface="Arial" panose="020B0604020202020204" pitchFamily="34" charset="0"/>
              </a:rPr>
              <a:t>Fonction de coût métier</a:t>
            </a:r>
          </a:p>
          <a:p>
            <a:pPr algn="ctr"/>
            <a:endParaRPr lang="fr-FR" sz="40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DC771-0CE0-5ADB-5530-1E871BD33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2" y="4448235"/>
            <a:ext cx="4029757" cy="22475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3D10E84-10B7-30BD-4873-74D99A5E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989" y="4473378"/>
            <a:ext cx="4594330" cy="22475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ABA300-B619-65CC-7F78-3ED7D98E1D09}"/>
              </a:ext>
            </a:extLst>
          </p:cNvPr>
          <p:cNvSpPr/>
          <p:nvPr/>
        </p:nvSpPr>
        <p:spPr>
          <a:xfrm>
            <a:off x="11596376" y="6470374"/>
            <a:ext cx="606287" cy="3876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39F6953-9B48-E686-94FA-85F03ADD2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495" y="5983347"/>
            <a:ext cx="2337586" cy="71248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D2C3C4C-D07B-FB25-B85B-4E09311B7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495" y="5092820"/>
            <a:ext cx="2337586" cy="72835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096FDBA-9508-8930-5E84-695E4E7C5180}"/>
              </a:ext>
            </a:extLst>
          </p:cNvPr>
          <p:cNvSpPr/>
          <p:nvPr/>
        </p:nvSpPr>
        <p:spPr>
          <a:xfrm>
            <a:off x="6843560" y="1433724"/>
            <a:ext cx="509155" cy="36613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47F4988-6231-0DB9-9328-D8368E35584D}"/>
              </a:ext>
            </a:extLst>
          </p:cNvPr>
          <p:cNvSpPr/>
          <p:nvPr/>
        </p:nvSpPr>
        <p:spPr>
          <a:xfrm>
            <a:off x="6136790" y="1895642"/>
            <a:ext cx="509155" cy="366133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7369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5618</TotalTime>
  <Words>1467</Words>
  <Application>Microsoft Office PowerPoint</Application>
  <PresentationFormat>Grand écran</PresentationFormat>
  <Paragraphs>326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Century Gothic</vt:lpstr>
      <vt:lpstr>Montserrat</vt:lpstr>
      <vt:lpstr>Wingdings</vt:lpstr>
      <vt:lpstr>Traînée de condensation</vt:lpstr>
      <vt:lpstr>                            Projet 7  Implémentez un modèle de scoring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lamisse bouti</dc:creator>
  <cp:lastModifiedBy>lamisse bouti</cp:lastModifiedBy>
  <cp:revision>604</cp:revision>
  <dcterms:created xsi:type="dcterms:W3CDTF">2024-04-23T10:13:06Z</dcterms:created>
  <dcterms:modified xsi:type="dcterms:W3CDTF">2024-06-20T06:42:13Z</dcterms:modified>
</cp:coreProperties>
</file>