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301" r:id="rId4"/>
    <p:sldId id="260" r:id="rId5"/>
    <p:sldId id="290" r:id="rId6"/>
    <p:sldId id="262" r:id="rId7"/>
    <p:sldId id="264" r:id="rId8"/>
    <p:sldId id="294" r:id="rId9"/>
    <p:sldId id="266" r:id="rId10"/>
    <p:sldId id="291" r:id="rId11"/>
    <p:sldId id="271" r:id="rId12"/>
    <p:sldId id="273" r:id="rId13"/>
    <p:sldId id="298" r:id="rId14"/>
    <p:sldId id="276" r:id="rId15"/>
    <p:sldId id="304" r:id="rId16"/>
    <p:sldId id="277" r:id="rId17"/>
    <p:sldId id="278" r:id="rId18"/>
    <p:sldId id="279" r:id="rId19"/>
    <p:sldId id="282" r:id="rId20"/>
    <p:sldId id="280" r:id="rId21"/>
    <p:sldId id="281" r:id="rId22"/>
    <p:sldId id="292" r:id="rId23"/>
    <p:sldId id="284" r:id="rId24"/>
    <p:sldId id="306" r:id="rId25"/>
    <p:sldId id="285" r:id="rId26"/>
    <p:sldId id="286" r:id="rId27"/>
    <p:sldId id="28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5" d="100"/>
          <a:sy n="95" d="100"/>
        </p:scale>
        <p:origin x="134" y="-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1C766-6E91-C52C-1942-C2EE7318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2B957-97BE-83B4-87C5-2AFB2B61F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81479" cy="693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B2BEB68-8925-C6C4-2931-E9150A00F901}"/>
              </a:ext>
            </a:extLst>
          </p:cNvPr>
          <p:cNvSpPr txBox="1"/>
          <p:nvPr/>
        </p:nvSpPr>
        <p:spPr>
          <a:xfrm>
            <a:off x="2561460" y="139559"/>
            <a:ext cx="875246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Anticipez les besoins </a:t>
            </a:r>
            <a:br>
              <a:rPr lang="fr-FR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consommation de bâtiments</a:t>
            </a:r>
            <a:endParaRPr lang="fr-FR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0032EB7-2CDB-69E9-A60F-898C4AB927EA}"/>
              </a:ext>
            </a:extLst>
          </p:cNvPr>
          <p:cNvSpPr txBox="1"/>
          <p:nvPr/>
        </p:nvSpPr>
        <p:spPr>
          <a:xfrm>
            <a:off x="125963" y="6110234"/>
            <a:ext cx="116736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RÉALISER</a:t>
            </a:r>
            <a:r>
              <a:rPr lang="fr-FR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 : MERAH Mohamed                                                    FORMATION  :  Data </a:t>
            </a:r>
            <a:r>
              <a:rPr lang="fr-FR" sz="20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Scientist</a:t>
            </a:r>
            <a:r>
              <a:rPr lang="fr-FR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MENTOR : SLIMI SAMI                                                                         PROMOTION :  2023 - 2024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33E9AFC-128F-7A6E-B95D-DD3C0BB96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02" y="0"/>
            <a:ext cx="2496953" cy="73759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3631EA1-5A57-B3BF-D2A8-1B7506BD6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39023" cy="73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48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B52EFAAF-1759-F78D-C992-9EAD1DC24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660568"/>
              </p:ext>
            </p:extLst>
          </p:nvPr>
        </p:nvGraphicFramePr>
        <p:xfrm>
          <a:off x="90434" y="2341983"/>
          <a:ext cx="11784211" cy="440404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8538">
                  <a:extLst>
                    <a:ext uri="{9D8B030D-6E8A-4147-A177-3AD203B41FA5}">
                      <a16:colId xmlns:a16="http://schemas.microsoft.com/office/drawing/2014/main" val="1409890049"/>
                    </a:ext>
                  </a:extLst>
                </a:gridCol>
                <a:gridCol w="3348311">
                  <a:extLst>
                    <a:ext uri="{9D8B030D-6E8A-4147-A177-3AD203B41FA5}">
                      <a16:colId xmlns:a16="http://schemas.microsoft.com/office/drawing/2014/main" val="1725324718"/>
                    </a:ext>
                  </a:extLst>
                </a:gridCol>
                <a:gridCol w="7677362">
                  <a:extLst>
                    <a:ext uri="{9D8B030D-6E8A-4147-A177-3AD203B41FA5}">
                      <a16:colId xmlns:a16="http://schemas.microsoft.com/office/drawing/2014/main" val="3882177201"/>
                    </a:ext>
                  </a:extLst>
                </a:gridCol>
              </a:tblGrid>
              <a:tr h="293603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958030"/>
                  </a:ext>
                </a:extLst>
              </a:tr>
              <a:tr h="29360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OSEBuildingID</a:t>
                      </a:r>
                      <a:endParaRPr lang="fr-FR" sz="1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200" dirty="0"/>
                        <a:t>L'ID du bâtiment</a:t>
                      </a:r>
                      <a:endPara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01875"/>
                  </a:ext>
                </a:extLst>
              </a:tr>
              <a:tr h="29360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YearBuilt</a:t>
                      </a:r>
                      <a:endParaRPr lang="fr-FR" sz="1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200" dirty="0"/>
                        <a:t>Date de création ou de rénovation</a:t>
                      </a:r>
                      <a:endPara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805481"/>
                  </a:ext>
                </a:extLst>
              </a:tr>
              <a:tr h="29360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NumberofFloors</a:t>
                      </a:r>
                      <a:endParaRPr lang="fr-FR" sz="1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200" dirty="0"/>
                        <a:t>Nombre d'étages</a:t>
                      </a:r>
                      <a:endPara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929077"/>
                  </a:ext>
                </a:extLst>
              </a:tr>
              <a:tr h="29360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PropertyGFATotal</a:t>
                      </a:r>
                      <a:endParaRPr lang="fr-FR" sz="1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200" dirty="0"/>
                        <a:t>Surface brute de plancher totale du bâtiment et du parking</a:t>
                      </a:r>
                      <a:endPara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485271"/>
                  </a:ext>
                </a:extLst>
              </a:tr>
              <a:tr h="29360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PropertyGFAParking</a:t>
                      </a:r>
                      <a:endParaRPr lang="fr-FR" sz="1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200" dirty="0"/>
                        <a:t>Espace brute de tous les types de stationnement</a:t>
                      </a:r>
                      <a:endPara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463303"/>
                  </a:ext>
                </a:extLst>
              </a:tr>
              <a:tr h="29360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PropertyGFABuilding</a:t>
                      </a:r>
                      <a:r>
                        <a:rPr lang="fr-FR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200" dirty="0"/>
                        <a:t>Surface brute du bâtiment</a:t>
                      </a:r>
                      <a:endPara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85544"/>
                  </a:ext>
                </a:extLst>
              </a:tr>
              <a:tr h="29360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LargestPropertyUseTypeGFA</a:t>
                      </a:r>
                      <a:endParaRPr lang="fr-FR" sz="1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200" dirty="0"/>
                        <a:t>Surface brute de plancher (Utilisation principale)</a:t>
                      </a:r>
                      <a:endPara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910742"/>
                  </a:ext>
                </a:extLst>
              </a:tr>
              <a:tr h="29360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ENERGYSTARScore</a:t>
                      </a:r>
                      <a:endParaRPr lang="fr-FR" sz="1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200" dirty="0"/>
                        <a:t>Score (de 1 a 100) qui calcule la performance énergétique d'un bien immobilier</a:t>
                      </a:r>
                      <a:endPara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519143"/>
                  </a:ext>
                </a:extLst>
              </a:tr>
              <a:tr h="29360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SiteEnergyUse</a:t>
                      </a:r>
                      <a:r>
                        <a:rPr lang="fr-FR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fr-FR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kBtu</a:t>
                      </a:r>
                      <a:r>
                        <a:rPr lang="fr-FR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200" dirty="0"/>
                        <a:t>Quantité annuelle d'énergie consommée, toutes sources d'énergie confondues</a:t>
                      </a:r>
                      <a:endPara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90684"/>
                  </a:ext>
                </a:extLst>
              </a:tr>
              <a:tr h="29360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SteamUse</a:t>
                      </a:r>
                      <a:r>
                        <a:rPr lang="fr-FR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fr-FR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kBtu</a:t>
                      </a:r>
                      <a:r>
                        <a:rPr lang="fr-FR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200" dirty="0"/>
                        <a:t>Quantité annuelle de vapeur urbaine consommée</a:t>
                      </a:r>
                      <a:endPara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44823"/>
                  </a:ext>
                </a:extLst>
              </a:tr>
              <a:tr h="29360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Electricity</a:t>
                      </a:r>
                      <a:r>
                        <a:rPr lang="fr-FR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fr-FR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kBtu</a:t>
                      </a:r>
                      <a:r>
                        <a:rPr lang="fr-FR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effectLst/>
                        </a:rPr>
                        <a:t>Électricité en unités thermiques britanniques </a:t>
                      </a:r>
                      <a:endPara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719829"/>
                  </a:ext>
                </a:extLst>
              </a:tr>
              <a:tr h="29360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NaturalGas</a:t>
                      </a:r>
                      <a:r>
                        <a:rPr lang="fr-FR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fr-FR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kBtu</a:t>
                      </a:r>
                      <a:r>
                        <a:rPr lang="fr-FR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effectLst/>
                        </a:rPr>
                        <a:t>Gaz naturel en unités thermiques britanniques </a:t>
                      </a:r>
                      <a:endPara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487919"/>
                  </a:ext>
                </a:extLst>
              </a:tr>
              <a:tr h="29360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TotalGHGEmissions</a:t>
                      </a:r>
                      <a:endParaRPr lang="fr-FR" sz="1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200" dirty="0"/>
                        <a:t>Quantité totale d'émissions de (dioxyde de carbone + le méthane + l'oxyde nitreux)</a:t>
                      </a:r>
                      <a:endPara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033827"/>
                  </a:ext>
                </a:extLst>
              </a:tr>
              <a:tr h="29360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PrimaryPropertyType</a:t>
                      </a:r>
                      <a:endParaRPr lang="fr-FR" sz="1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200" dirty="0"/>
                        <a:t>Type de propriété (Hôpital, Hôtel, Ecole...)</a:t>
                      </a:r>
                      <a:endPara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653555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4419B047-A733-E3F5-88C6-40A458C3385C}"/>
              </a:ext>
            </a:extLst>
          </p:cNvPr>
          <p:cNvSpPr txBox="1"/>
          <p:nvPr/>
        </p:nvSpPr>
        <p:spPr>
          <a:xfrm>
            <a:off x="90434" y="17904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fr-FR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4) Description des variables retenues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771F705-9858-4438-1145-BF90939D6243}"/>
              </a:ext>
            </a:extLst>
          </p:cNvPr>
          <p:cNvSpPr txBox="1"/>
          <p:nvPr/>
        </p:nvSpPr>
        <p:spPr>
          <a:xfrm>
            <a:off x="0" y="91120"/>
            <a:ext cx="7397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fr-FR" b="1" i="0" dirty="0">
                <a:solidFill>
                  <a:srgbClr val="FFC000"/>
                </a:solidFill>
                <a:effectLst/>
                <a:latin typeface="Helvetica Neue"/>
              </a:rPr>
              <a:t>3) Identification des variables qualitatives &amp; quantitatives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19B8D26-213D-51D9-5349-620376702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21" y="545143"/>
            <a:ext cx="4476841" cy="124526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C4798C6-FB47-3FFC-ED6B-6104EC2F3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854" y="551572"/>
            <a:ext cx="3804468" cy="74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76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7AFF558-7DF3-DFF3-0022-DC22B7AF1EC8}"/>
              </a:ext>
            </a:extLst>
          </p:cNvPr>
          <p:cNvSpPr txBox="1"/>
          <p:nvPr/>
        </p:nvSpPr>
        <p:spPr>
          <a:xfrm>
            <a:off x="0" y="703656"/>
            <a:ext cx="11664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fr-FR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5.1) Analyse de la distribution des variables cibles </a:t>
            </a:r>
            <a:r>
              <a:rPr lang="fr-FR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SiteEnergyUse</a:t>
            </a:r>
            <a:r>
              <a:rPr lang="fr-FR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kBtu</a:t>
            </a:r>
            <a:r>
              <a:rPr lang="fr-FR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et </a:t>
            </a:r>
            <a:r>
              <a:rPr lang="fr-FR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TotalGHGEmissions</a:t>
            </a:r>
            <a:endParaRPr lang="fr-FR" b="1" i="0" dirty="0"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253412F-3BE7-B806-BF20-A2B78BF3B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5" y="1166357"/>
            <a:ext cx="6288833" cy="244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8958188-9A8E-4E17-79E1-7C96F1E5B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937" y="1166356"/>
            <a:ext cx="5715527" cy="244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082D197-7CD7-46AC-4BB6-C84053B7C259}"/>
              </a:ext>
            </a:extLst>
          </p:cNvPr>
          <p:cNvSpPr txBox="1"/>
          <p:nvPr/>
        </p:nvSpPr>
        <p:spPr>
          <a:xfrm>
            <a:off x="105507" y="3751463"/>
            <a:ext cx="1201615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5.2) </a:t>
            </a:r>
            <a:r>
              <a:rPr lang="fr-FR" sz="17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lang="fr-FR" sz="16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la distribution des variables cibles </a:t>
            </a:r>
            <a:r>
              <a:rPr lang="fr-FR" sz="1600" b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Log_</a:t>
            </a:r>
            <a:r>
              <a:rPr lang="fr-FR" sz="1600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SiteEnergyUse</a:t>
            </a:r>
            <a:r>
              <a:rPr lang="fr-FR" sz="16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kBtu</a:t>
            </a:r>
            <a:r>
              <a:rPr lang="fr-FR" sz="16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et </a:t>
            </a:r>
            <a:r>
              <a:rPr lang="fr-FR" sz="1600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Log_TotalGHGEmissions</a:t>
            </a:r>
            <a:endParaRPr lang="fr-FR" sz="16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43CCF53-EAF7-AB87-6F84-13752F291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" y="4198775"/>
            <a:ext cx="6254861" cy="255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5423F5-79B4-1CA2-0675-CD5367539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937" y="4198774"/>
            <a:ext cx="5715527" cy="256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1801F55-E343-D537-B01D-6D9153E4457C}"/>
              </a:ext>
            </a:extLst>
          </p:cNvPr>
          <p:cNvSpPr txBox="1"/>
          <p:nvPr/>
        </p:nvSpPr>
        <p:spPr>
          <a:xfrm>
            <a:off x="-20216" y="146925"/>
            <a:ext cx="6116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fr-FR" b="1" i="0" dirty="0">
                <a:solidFill>
                  <a:srgbClr val="FFC000"/>
                </a:solidFill>
                <a:effectLst/>
                <a:latin typeface="Helvetica Neue"/>
              </a:rPr>
              <a:t>5) Analyse des </a:t>
            </a:r>
            <a:r>
              <a:rPr lang="fr-FR" b="1" i="0" dirty="0" err="1">
                <a:solidFill>
                  <a:srgbClr val="FFC000"/>
                </a:solidFill>
                <a:effectLst/>
                <a:latin typeface="Helvetica Neue"/>
              </a:rPr>
              <a:t>Targets</a:t>
            </a:r>
            <a:endParaRPr lang="fr-FR" b="1" i="0" dirty="0">
              <a:solidFill>
                <a:srgbClr val="FFC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79325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2250639-AE7A-0D7A-1BA9-CFB885BADA60}"/>
              </a:ext>
            </a:extLst>
          </p:cNvPr>
          <p:cNvSpPr txBox="1"/>
          <p:nvPr/>
        </p:nvSpPr>
        <p:spPr>
          <a:xfrm>
            <a:off x="0" y="1494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dirty="0">
                <a:solidFill>
                  <a:srgbClr val="FFC000"/>
                </a:solidFill>
                <a:latin typeface="Helvetica Neue"/>
              </a:rPr>
              <a:t>5.3) Analyse de </a:t>
            </a:r>
            <a:r>
              <a:rPr lang="fr-FR" b="1" i="0" dirty="0">
                <a:solidFill>
                  <a:srgbClr val="FFC000"/>
                </a:solidFill>
                <a:effectLst/>
                <a:latin typeface="Helvetica Neue"/>
              </a:rPr>
              <a:t>corrélation entre différentes variables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ABD0B684-9DD2-2B24-ACA5-C34366EC8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34" y="608615"/>
            <a:ext cx="7636685" cy="602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A7888C3-3F63-F635-5233-1BE61173390E}"/>
              </a:ext>
            </a:extLst>
          </p:cNvPr>
          <p:cNvSpPr/>
          <p:nvPr/>
        </p:nvSpPr>
        <p:spPr>
          <a:xfrm>
            <a:off x="7779580" y="608614"/>
            <a:ext cx="4278086" cy="30676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fr-FR" sz="1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 constate une forte corrélation entre 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fr-FR" sz="10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 </a:t>
            </a:r>
            <a:r>
              <a:rPr lang="fr-FR" sz="1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SiteEnergyUse</a:t>
            </a:r>
            <a:r>
              <a:rPr lang="fr-FR" sz="1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kBtu</a:t>
            </a:r>
            <a:r>
              <a:rPr lang="fr-FR" sz="1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» &amp;</a:t>
            </a:r>
            <a:r>
              <a:rPr lang="fr-FR" sz="1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« </a:t>
            </a:r>
            <a:r>
              <a:rPr lang="fr-FR" sz="1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Electricity</a:t>
            </a:r>
            <a:r>
              <a:rPr lang="fr-FR" sz="1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kBtu</a:t>
            </a:r>
            <a:r>
              <a:rPr lang="fr-FR" sz="1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 »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fr-FR" sz="10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 </a:t>
            </a:r>
            <a:r>
              <a:rPr lang="fr-FR" sz="1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TotalGHGEmissions</a:t>
            </a:r>
            <a:r>
              <a: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»</a:t>
            </a:r>
            <a:r>
              <a:rPr lang="fr-FR" sz="1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&amp;« </a:t>
            </a:r>
            <a:r>
              <a:rPr lang="fr-FR" sz="1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SteamUse</a:t>
            </a:r>
            <a:r>
              <a:rPr lang="fr-FR" sz="1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kBtu</a:t>
            </a:r>
            <a:r>
              <a:rPr lang="fr-FR" sz="1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»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fr-FR" sz="1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 </a:t>
            </a:r>
            <a:r>
              <a:rPr lang="fr-FR" sz="1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PropertyGFAParking</a:t>
            </a:r>
            <a:r>
              <a: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» &amp; </a:t>
            </a:r>
            <a:r>
              <a:rPr lang="fr-FR" sz="1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« </a:t>
            </a:r>
            <a:r>
              <a:rPr lang="fr-FR" sz="1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PropertyGFATotal</a:t>
            </a:r>
            <a:r>
              <a:rPr lang="fr-FR" sz="1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»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fr-FR" sz="10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 </a:t>
            </a:r>
            <a:r>
              <a:rPr lang="fr-FR" sz="1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LargestPropertyUseTypeGFA</a:t>
            </a:r>
            <a:r>
              <a:rPr lang="fr-FR" sz="1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» &amp; « </a:t>
            </a:r>
            <a:r>
              <a:rPr lang="fr-FR" sz="1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PropertyGFATotal</a:t>
            </a:r>
            <a:r>
              <a: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»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fr-FR" sz="1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 </a:t>
            </a:r>
            <a:r>
              <a:rPr lang="fr-FR" sz="1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LargestPropertyUseTypeGFA</a:t>
            </a:r>
            <a:r>
              <a: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» &amp;</a:t>
            </a:r>
            <a:r>
              <a:rPr lang="fr-FR" sz="1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 </a:t>
            </a:r>
            <a:r>
              <a:rPr lang="fr-FR" sz="1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PropertyGFABuilding</a:t>
            </a:r>
            <a:r>
              <a:rPr lang="fr-FR" sz="1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(s) »</a:t>
            </a:r>
            <a:endParaRPr lang="fr-FR" sz="10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D5E521-669F-709A-88A9-6F2C38C2911E}"/>
              </a:ext>
            </a:extLst>
          </p:cNvPr>
          <p:cNvSpPr/>
          <p:nvPr/>
        </p:nvSpPr>
        <p:spPr>
          <a:xfrm>
            <a:off x="7779580" y="3676261"/>
            <a:ext cx="4278086" cy="295452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fr-FR" sz="1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Pour éviter un data </a:t>
            </a:r>
            <a:r>
              <a:rPr lang="fr-FR" sz="1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leakage</a:t>
            </a:r>
            <a:r>
              <a:rPr lang="fr-FR" sz="1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, je supprimerai les variables :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endParaRPr lang="fr-FR" sz="10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10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fr-FR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Fortement corrélées à notre variable cible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endParaRPr lang="fr-FR" sz="10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fr-FR" sz="1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« </a:t>
            </a:r>
            <a:r>
              <a:rPr lang="fr-FR" sz="1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LargestPropertyUseTypeGFA</a:t>
            </a:r>
            <a:r>
              <a: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»</a:t>
            </a:r>
            <a:r>
              <a:rPr lang="fr-FR" sz="1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fr-FR" sz="1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« </a:t>
            </a:r>
            <a:r>
              <a:rPr lang="fr-FR" sz="1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PropertyGFABuilding</a:t>
            </a:r>
            <a:r>
              <a:rPr lang="fr-FR" sz="1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(s) »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endParaRPr lang="fr-FR" sz="10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fr-FR" sz="1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fr-FR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garderai que </a:t>
            </a:r>
            <a:r>
              <a:rPr lang="fr-FR" sz="1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« </a:t>
            </a:r>
            <a:r>
              <a:rPr lang="fr-FR" sz="1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PropertyGFATotal</a:t>
            </a:r>
            <a:r>
              <a: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»</a:t>
            </a:r>
            <a:r>
              <a:rPr lang="fr-FR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2A78D1-2D5C-2265-925A-D73D9E3BCC17}"/>
              </a:ext>
            </a:extLst>
          </p:cNvPr>
          <p:cNvSpPr/>
          <p:nvPr/>
        </p:nvSpPr>
        <p:spPr>
          <a:xfrm>
            <a:off x="6270171" y="149442"/>
            <a:ext cx="218071" cy="77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582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9C07B931-F804-0718-F450-FC97B5C5D9F0}"/>
              </a:ext>
            </a:extLst>
          </p:cNvPr>
          <p:cNvSpPr txBox="1"/>
          <p:nvPr/>
        </p:nvSpPr>
        <p:spPr>
          <a:xfrm>
            <a:off x="-352421" y="249980"/>
            <a:ext cx="609437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fr-FR" b="1" i="0" dirty="0"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6.1</a:t>
            </a:r>
            <a:r>
              <a:rPr lang="fr-F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L'âge des bâtiments : « </a:t>
            </a:r>
            <a:r>
              <a:rPr lang="fr-FR" sz="1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BuildingAge</a:t>
            </a:r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 »</a:t>
            </a:r>
            <a:r>
              <a:rPr lang="fr-FR" b="1" i="0" dirty="0">
                <a:effectLst/>
                <a:latin typeface="Helvetica Neue"/>
              </a:rPr>
              <a:t>  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b="1" dirty="0">
              <a:latin typeface="Helvetica Neue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b="1" i="0" dirty="0">
              <a:effectLst/>
              <a:latin typeface="Helvetica Neue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b="1" dirty="0">
              <a:latin typeface="Helvetica Neue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b="1" i="0" dirty="0">
              <a:effectLst/>
              <a:latin typeface="Helvetica Neue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b="1" dirty="0">
              <a:latin typeface="Helvetica Neue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b="1" i="0" dirty="0">
              <a:effectLst/>
              <a:latin typeface="Helvetica Neue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b="1" dirty="0">
              <a:latin typeface="Helvetica Neue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b="1" i="0" dirty="0">
              <a:effectLst/>
              <a:latin typeface="Helvetica Neue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b="1" dirty="0">
              <a:latin typeface="Helvetica Neue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b="1" i="0" dirty="0">
              <a:effectLst/>
              <a:latin typeface="Helvetica Neue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b="1" dirty="0">
              <a:latin typeface="Helvetica Neue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b="1" i="0" dirty="0">
              <a:effectLst/>
              <a:latin typeface="Helvetica Neue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b="1" dirty="0">
              <a:latin typeface="Helvetica Neue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b="1" i="0" dirty="0">
              <a:effectLst/>
              <a:latin typeface="Helvetica Neue"/>
            </a:endParaRPr>
          </a:p>
          <a:p>
            <a:pPr lvl="1"/>
            <a:endParaRPr lang="fr-FR" b="1" i="0" dirty="0">
              <a:solidFill>
                <a:srgbClr val="FFC000"/>
              </a:solidFill>
              <a:effectLst/>
              <a:latin typeface="Helvetica Neue"/>
            </a:endParaRPr>
          </a:p>
          <a:p>
            <a:pPr algn="l"/>
            <a:endParaRPr lang="fr-FR" b="1" i="0" dirty="0"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7A8182-525D-11C0-1D8C-0F607C6E02D5}"/>
              </a:ext>
            </a:extLst>
          </p:cNvPr>
          <p:cNvSpPr/>
          <p:nvPr/>
        </p:nvSpPr>
        <p:spPr>
          <a:xfrm>
            <a:off x="467013" y="2690214"/>
            <a:ext cx="3816433" cy="6155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BuildingAge</a:t>
            </a:r>
            <a:r>
              <a:rPr lang="fr-F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2016 - </a:t>
            </a:r>
            <a:r>
              <a:rPr lang="fr-FR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YearBuilt</a:t>
            </a:r>
            <a:endParaRPr lang="fr-FR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726A8F-2BE9-A107-F644-533EDA63E5EE}"/>
              </a:ext>
            </a:extLst>
          </p:cNvPr>
          <p:cNvSpPr txBox="1"/>
          <p:nvPr/>
        </p:nvSpPr>
        <p:spPr>
          <a:xfrm>
            <a:off x="89981" y="0"/>
            <a:ext cx="6250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fr-FR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6) </a:t>
            </a:r>
            <a:r>
              <a:rPr lang="fr-FR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fr-FR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engineering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8CB9ED9-C9C5-D71E-6E0F-843799DB3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628" y="895225"/>
            <a:ext cx="2488423" cy="157687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3A6E3B2-C918-8F3F-C7AD-3FB38D29A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48" y="895225"/>
            <a:ext cx="1785343" cy="157687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A4D1748-A714-7E28-0A88-DFEC8863F0B1}"/>
              </a:ext>
            </a:extLst>
          </p:cNvPr>
          <p:cNvSpPr txBox="1"/>
          <p:nvPr/>
        </p:nvSpPr>
        <p:spPr>
          <a:xfrm>
            <a:off x="4957051" y="588110"/>
            <a:ext cx="609437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6.2) Surface réelle par bâtiment «</a:t>
            </a:r>
            <a:r>
              <a:rPr lang="fr-FR" sz="1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Surface_reelle</a:t>
            </a:r>
            <a:r>
              <a:rPr lang="fr-F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b="1" i="0" dirty="0">
              <a:effectLst/>
              <a:latin typeface="Helvetica Neue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4BD01C-17F5-D740-12DD-0322A24BCC3A}"/>
              </a:ext>
            </a:extLst>
          </p:cNvPr>
          <p:cNvSpPr/>
          <p:nvPr/>
        </p:nvSpPr>
        <p:spPr>
          <a:xfrm>
            <a:off x="5788776" y="1062224"/>
            <a:ext cx="5262653" cy="124287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fr-FR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PropertyGFABuilding</a:t>
            </a:r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(s) : Surface brute du bâtiment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fr-FR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fr-FR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NumberofFloors</a:t>
            </a:r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: Nombre d'étages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fr-FR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Surface_reelle</a:t>
            </a:r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 </a:t>
            </a:r>
            <a:r>
              <a:rPr lang="fr-FR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PropertyGFABuilding</a:t>
            </a:r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(s) * (NumberofFloors+1)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2C211BD-9CBA-9596-2CA6-FAAF50DB9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1429" y="1062224"/>
            <a:ext cx="1059272" cy="1242873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36D88485-9CB5-9386-9868-E588250D6360}"/>
              </a:ext>
            </a:extLst>
          </p:cNvPr>
          <p:cNvSpPr txBox="1"/>
          <p:nvPr/>
        </p:nvSpPr>
        <p:spPr>
          <a:xfrm>
            <a:off x="5453385" y="2564079"/>
            <a:ext cx="65945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J’ai supprimé les variables qui ne nous servent plus 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« 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NumberofFloors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  » &amp; « 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YearBuilt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 »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227CEB8-6505-C32E-8D73-4EF051E2B76E}"/>
              </a:ext>
            </a:extLst>
          </p:cNvPr>
          <p:cNvSpPr txBox="1"/>
          <p:nvPr/>
        </p:nvSpPr>
        <p:spPr>
          <a:xfrm>
            <a:off x="167802" y="3560466"/>
            <a:ext cx="60943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fr-F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6.3) Type d'énergie utilisée dans les bâtiments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E64D9C-FE42-8B5E-9E2A-7FB18E95BB88}"/>
              </a:ext>
            </a:extLst>
          </p:cNvPr>
          <p:cNvSpPr/>
          <p:nvPr/>
        </p:nvSpPr>
        <p:spPr>
          <a:xfrm>
            <a:off x="89981" y="3922263"/>
            <a:ext cx="9791251" cy="106512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fr-FR" sz="1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4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NaturalGas_Use</a:t>
            </a:r>
            <a:r>
              <a:rPr lang="fr-FR" sz="1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':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(0/1) variable binaire qui indique si un bâtiment utilise le gaz ou pas comme énergie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fr-FR" sz="1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4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Electricity_Use</a:t>
            </a:r>
            <a:r>
              <a:rPr lang="fr-FR" sz="1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 :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(0/1) variable binaire qui indique si un bâtiment utilise l'électricité ou pas comme énergie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fr-FR" sz="1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4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SteamUse_Use</a:t>
            </a:r>
            <a:r>
              <a:rPr lang="fr-FR" sz="1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 :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(0/1) variable binaire qui indique si un bâtiment utilise la vapeur ou pas comme énergie</a:t>
            </a:r>
          </a:p>
          <a:p>
            <a:pPr algn="ctr"/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C26DC38E-1B3B-0157-A091-A2A45000BD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81" y="4987388"/>
            <a:ext cx="4144620" cy="1812976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7972C947-1132-8207-F11F-B50535B1F174}"/>
              </a:ext>
            </a:extLst>
          </p:cNvPr>
          <p:cNvSpPr txBox="1"/>
          <p:nvPr/>
        </p:nvSpPr>
        <p:spPr>
          <a:xfrm>
            <a:off x="4776463" y="5224330"/>
            <a:ext cx="659459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fr-FR" sz="1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additionnant les 3 variables 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« </a:t>
            </a:r>
            <a:r>
              <a:rPr lang="fr-FR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SteamUse</a:t>
            </a:r>
            <a:r>
              <a:rPr lang="fr-F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kBtu</a:t>
            </a:r>
            <a:r>
              <a:rPr lang="fr-F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 », 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« </a:t>
            </a:r>
            <a:r>
              <a:rPr lang="fr-FR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Electricity</a:t>
            </a:r>
            <a:r>
              <a:rPr lang="fr-F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kBtu</a:t>
            </a:r>
            <a:r>
              <a:rPr lang="fr-F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 » et « </a:t>
            </a:r>
            <a:r>
              <a:rPr lang="fr-FR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NaturalGas</a:t>
            </a:r>
            <a:r>
              <a:rPr lang="fr-F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kBtu</a:t>
            </a:r>
            <a:r>
              <a:rPr lang="fr-F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 »</a:t>
            </a:r>
            <a:r>
              <a:rPr lang="fr-FR" sz="1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on constate que la somme correspond aux données de la variable </a:t>
            </a:r>
            <a:r>
              <a:rPr lang="fr-F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« </a:t>
            </a:r>
            <a:r>
              <a:rPr lang="fr-FR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SiteEnergyUse</a:t>
            </a:r>
            <a:r>
              <a:rPr lang="fr-F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kBtu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 »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fr-FR" sz="1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fr-FR" sz="1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 ne vais pas les garder dans mon </a:t>
            </a:r>
            <a:r>
              <a:rPr lang="fr-FR" sz="1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pour la prédiction des </a:t>
            </a:r>
            <a:r>
              <a:rPr lang="fr-FR" sz="1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targets</a:t>
            </a:r>
            <a:r>
              <a:rPr lang="fr-FR" sz="1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car ils risquent de fausser les scores</a:t>
            </a:r>
            <a:r>
              <a:rPr lang="fr-F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7D67C3E1-3C6A-129D-51D7-CDA9A55B5B0E}"/>
              </a:ext>
            </a:extLst>
          </p:cNvPr>
          <p:cNvSpPr/>
          <p:nvPr/>
        </p:nvSpPr>
        <p:spPr>
          <a:xfrm>
            <a:off x="4432041" y="5617029"/>
            <a:ext cx="525010" cy="5225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751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613B80B3-4B2D-B9CA-3553-B7382D69A75C}"/>
              </a:ext>
            </a:extLst>
          </p:cNvPr>
          <p:cNvSpPr txBox="1"/>
          <p:nvPr/>
        </p:nvSpPr>
        <p:spPr>
          <a:xfrm>
            <a:off x="0" y="101248"/>
            <a:ext cx="58482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fr-FR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fr-FR" sz="16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Etude de la corrélation entre </a:t>
            </a:r>
            <a:r>
              <a:rPr lang="fr-FR" sz="1600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Targets</a:t>
            </a:r>
            <a:r>
              <a:rPr lang="fr-FR" sz="16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fr-FR" sz="1600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fr-FR" sz="1600" b="1" i="0" dirty="0"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C584832-5362-67FD-96DC-4486891CB9CB}"/>
              </a:ext>
            </a:extLst>
          </p:cNvPr>
          <p:cNvSpPr txBox="1"/>
          <p:nvPr/>
        </p:nvSpPr>
        <p:spPr>
          <a:xfrm>
            <a:off x="5593404" y="125066"/>
            <a:ext cx="67972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fr-FR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fr-FR" sz="16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Etude de la corrélation entre </a:t>
            </a:r>
            <a:r>
              <a:rPr lang="fr-FR" sz="1600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fr-FR" sz="16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/  </a:t>
            </a:r>
            <a:r>
              <a:rPr lang="fr-FR" sz="1600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fr-FR" sz="1600" b="1" i="0" dirty="0"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518E8F1A-ACEE-759B-C9F3-5BCF8B307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02" y="517917"/>
            <a:ext cx="2418617" cy="616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B3AD918C-88C2-EE34-7ED1-4A71365EA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644" y="463620"/>
            <a:ext cx="6958654" cy="627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317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E1864C-EE54-B008-D518-214547163026}"/>
              </a:ext>
            </a:extLst>
          </p:cNvPr>
          <p:cNvSpPr/>
          <p:nvPr/>
        </p:nvSpPr>
        <p:spPr>
          <a:xfrm>
            <a:off x="6448501" y="683816"/>
            <a:ext cx="3417901" cy="605867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dirty="0"/>
              <a:t>   </a:t>
            </a:r>
            <a:r>
              <a:rPr lang="fr-FR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Trouver un modèle final pertinent</a:t>
            </a:r>
          </a:p>
          <a:p>
            <a:pPr algn="just"/>
            <a:endParaRPr lang="fr-FR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ctr"/>
            <a:r>
              <a:rPr lang="fr-FR" dirty="0"/>
              <a:t>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B94D13-0F15-D90A-24B4-C9F093AEE8A2}"/>
              </a:ext>
            </a:extLst>
          </p:cNvPr>
          <p:cNvSpPr/>
          <p:nvPr/>
        </p:nvSpPr>
        <p:spPr>
          <a:xfrm>
            <a:off x="6580621" y="5561709"/>
            <a:ext cx="3195252" cy="10653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Évaluation des performances du modèle</a:t>
            </a:r>
          </a:p>
          <a:p>
            <a:endParaRPr lang="fr-FR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R²,MAE,RMSE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19C8E4-56FD-C6F8-A1CF-9DDADCDECD52}"/>
              </a:ext>
            </a:extLst>
          </p:cNvPr>
          <p:cNvSpPr/>
          <p:nvPr/>
        </p:nvSpPr>
        <p:spPr>
          <a:xfrm>
            <a:off x="6496560" y="4179045"/>
            <a:ext cx="3284895" cy="10653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GridSearchCV</a:t>
            </a:r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pour l’optimisation des</a:t>
            </a:r>
          </a:p>
          <a:p>
            <a:pPr algn="ctr"/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hyperparamètres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A6A0E0-B807-D9C1-6F89-54058ECC8907}"/>
              </a:ext>
            </a:extLst>
          </p:cNvPr>
          <p:cNvSpPr/>
          <p:nvPr/>
        </p:nvSpPr>
        <p:spPr>
          <a:xfrm>
            <a:off x="111326" y="670744"/>
            <a:ext cx="3276389" cy="60586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Prétraitement des données</a:t>
            </a:r>
          </a:p>
          <a:p>
            <a:pPr algn="ctr"/>
            <a:endParaRPr lang="fr-FR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9ADCEC-3B2D-5AAE-E39D-57F441E0120D}"/>
              </a:ext>
            </a:extLst>
          </p:cNvPr>
          <p:cNvSpPr/>
          <p:nvPr/>
        </p:nvSpPr>
        <p:spPr>
          <a:xfrm>
            <a:off x="163595" y="3299219"/>
            <a:ext cx="3059651" cy="59366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Séparation jeu de données</a:t>
            </a:r>
          </a:p>
          <a:p>
            <a:r>
              <a: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« Train/Test »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3DC163-6DED-F9F8-EB55-2AD66B262768}"/>
              </a:ext>
            </a:extLst>
          </p:cNvPr>
          <p:cNvSpPr/>
          <p:nvPr/>
        </p:nvSpPr>
        <p:spPr>
          <a:xfrm>
            <a:off x="146047" y="1786935"/>
            <a:ext cx="3045043" cy="59366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Encodage des variables qualitatives</a:t>
            </a:r>
          </a:p>
          <a:p>
            <a:pPr algn="ctr"/>
            <a:r>
              <a:rPr lang="fr-F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OneHotEncoder</a:t>
            </a:r>
            <a:endParaRPr lang="fr-F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193DC2-FF50-6F1F-0FDF-FC54DC45AA16}"/>
              </a:ext>
            </a:extLst>
          </p:cNvPr>
          <p:cNvSpPr/>
          <p:nvPr/>
        </p:nvSpPr>
        <p:spPr>
          <a:xfrm>
            <a:off x="163595" y="5538517"/>
            <a:ext cx="3167043" cy="61978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Standardisation des variables quantitatives</a:t>
            </a:r>
          </a:p>
          <a:p>
            <a:r>
              <a: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« </a:t>
            </a:r>
            <a:r>
              <a:rPr lang="fr-F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StandardScaler</a:t>
            </a:r>
            <a:r>
              <a: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»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C857C51C-E514-DA36-2A48-E6BD140B52F6}"/>
              </a:ext>
            </a:extLst>
          </p:cNvPr>
          <p:cNvSpPr/>
          <p:nvPr/>
        </p:nvSpPr>
        <p:spPr>
          <a:xfrm>
            <a:off x="3387715" y="1426390"/>
            <a:ext cx="3108845" cy="92089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y: consommation Totale d’énergie</a:t>
            </a: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91C79CDF-006C-E51E-2BCE-1DDD15871CFE}"/>
              </a:ext>
            </a:extLst>
          </p:cNvPr>
          <p:cNvSpPr/>
          <p:nvPr/>
        </p:nvSpPr>
        <p:spPr>
          <a:xfrm>
            <a:off x="3371158" y="3135604"/>
            <a:ext cx="3093900" cy="92089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y: émission du CO2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E84FF2-3C7D-D135-4411-D8BD0A9B28FD}"/>
              </a:ext>
            </a:extLst>
          </p:cNvPr>
          <p:cNvSpPr/>
          <p:nvPr/>
        </p:nvSpPr>
        <p:spPr>
          <a:xfrm>
            <a:off x="6559825" y="1466616"/>
            <a:ext cx="3195252" cy="225821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 croisée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8FB33DF-19A3-9BCC-8B86-D19AAFDDD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283" y="1946084"/>
            <a:ext cx="2671928" cy="1649969"/>
          </a:xfrm>
          <a:prstGeom prst="rect">
            <a:avLst/>
          </a:prstGeom>
        </p:spPr>
      </p:pic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BC2F139C-7CBD-EA10-A004-076C2C8DA47F}"/>
              </a:ext>
            </a:extLst>
          </p:cNvPr>
          <p:cNvSpPr/>
          <p:nvPr/>
        </p:nvSpPr>
        <p:spPr>
          <a:xfrm>
            <a:off x="3354601" y="4510715"/>
            <a:ext cx="3093900" cy="920895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 Données de permis de construction</a:t>
            </a:r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0ADA1839-1961-5C1C-A681-83D986AD6DC6}"/>
              </a:ext>
            </a:extLst>
          </p:cNvPr>
          <p:cNvSpPr/>
          <p:nvPr/>
        </p:nvSpPr>
        <p:spPr>
          <a:xfrm>
            <a:off x="9866401" y="1790175"/>
            <a:ext cx="2377393" cy="92089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Prédiction </a:t>
            </a:r>
          </a:p>
          <a:p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consommation d’énergie                       </a:t>
            </a:r>
          </a:p>
        </p:txBody>
      </p:sp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30C59048-0A80-6702-8658-B026D5378DF9}"/>
              </a:ext>
            </a:extLst>
          </p:cNvPr>
          <p:cNvSpPr/>
          <p:nvPr/>
        </p:nvSpPr>
        <p:spPr>
          <a:xfrm>
            <a:off x="9849844" y="3062554"/>
            <a:ext cx="2377393" cy="92089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Prédiction </a:t>
            </a:r>
          </a:p>
          <a:p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de l’émission du CO2</a:t>
            </a:r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EF8A2883-B2BB-E23B-2984-323C71C109F0}"/>
              </a:ext>
            </a:extLst>
          </p:cNvPr>
          <p:cNvSpPr/>
          <p:nvPr/>
        </p:nvSpPr>
        <p:spPr>
          <a:xfrm>
            <a:off x="9849843" y="4783917"/>
            <a:ext cx="2377393" cy="92089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L’intérêt                            de l’ENERGY STAR Score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A372F329-82F3-12AA-6D53-EF950FCD5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3434" y="5812998"/>
            <a:ext cx="1618566" cy="104500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0019BE4-9DA6-92B9-1825-8A9FBD0F5FAB}"/>
              </a:ext>
            </a:extLst>
          </p:cNvPr>
          <p:cNvSpPr/>
          <p:nvPr/>
        </p:nvSpPr>
        <p:spPr>
          <a:xfrm>
            <a:off x="3302415" y="0"/>
            <a:ext cx="3417902" cy="57888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Modélisation</a:t>
            </a:r>
            <a:endParaRPr lang="fr-FR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906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62B97268-13A7-D664-4DE2-D8C9ED13B5F8}"/>
              </a:ext>
            </a:extLst>
          </p:cNvPr>
          <p:cNvSpPr txBox="1"/>
          <p:nvPr/>
        </p:nvSpPr>
        <p:spPr>
          <a:xfrm>
            <a:off x="1622" y="658521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fr-FR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Encodage des variables catégorielles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4F9F5CC-F3F5-929A-B173-6EE250BFEB43}"/>
              </a:ext>
            </a:extLst>
          </p:cNvPr>
          <p:cNvSpPr txBox="1"/>
          <p:nvPr/>
        </p:nvSpPr>
        <p:spPr>
          <a:xfrm>
            <a:off x="490512" y="1155682"/>
            <a:ext cx="115550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J'utiliserai la méthode "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OneHotEncoder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qui convertie les variables catégorielles en variables numériques binaires 0/1.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618B414-7D52-743F-C71F-C61B661F8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058" y="1805765"/>
            <a:ext cx="2724395" cy="294793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3775CC1-2491-FCE5-A401-4C6033C3B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203" y="5614683"/>
            <a:ext cx="7459905" cy="1094027"/>
          </a:xfrm>
          <a:prstGeom prst="rect">
            <a:avLst/>
          </a:prstGeom>
        </p:spPr>
      </p:pic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E20132A6-580A-DA3F-7116-5A395217B32C}"/>
              </a:ext>
            </a:extLst>
          </p:cNvPr>
          <p:cNvSpPr/>
          <p:nvPr/>
        </p:nvSpPr>
        <p:spPr>
          <a:xfrm>
            <a:off x="5624533" y="4753697"/>
            <a:ext cx="3667328" cy="823702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OneHotEncoder</a:t>
            </a:r>
            <a:endParaRPr lang="fr-FR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69D892-479C-2DB6-FAC5-7F6781BE3943}"/>
              </a:ext>
            </a:extLst>
          </p:cNvPr>
          <p:cNvSpPr/>
          <p:nvPr/>
        </p:nvSpPr>
        <p:spPr>
          <a:xfrm>
            <a:off x="3043521" y="-8793"/>
            <a:ext cx="5162024" cy="5874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Trouver des modèles pertinents</a:t>
            </a:r>
          </a:p>
          <a:p>
            <a:pPr algn="ctr"/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ED4257E-81E0-46B8-D1BA-1C8B2CC72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23" y="1892442"/>
            <a:ext cx="4358723" cy="3061485"/>
          </a:xfrm>
          <a:prstGeom prst="rect">
            <a:avLst/>
          </a:prstGeom>
        </p:spPr>
      </p:pic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8D9FB2B1-2A4D-61B4-EC9F-224AB3082818}"/>
              </a:ext>
            </a:extLst>
          </p:cNvPr>
          <p:cNvSpPr/>
          <p:nvPr/>
        </p:nvSpPr>
        <p:spPr>
          <a:xfrm>
            <a:off x="4578485" y="2289150"/>
            <a:ext cx="1517515" cy="31128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9634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356BEE2-8FE1-10F0-0A16-35E19F996DCA}"/>
              </a:ext>
            </a:extLst>
          </p:cNvPr>
          <p:cNvSpPr txBox="1"/>
          <p:nvPr/>
        </p:nvSpPr>
        <p:spPr>
          <a:xfrm>
            <a:off x="56363" y="2495386"/>
            <a:ext cx="9062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3) Séparation </a:t>
            </a:r>
            <a:r>
              <a:rPr lang="fr-FR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fr-FR" b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edonnées</a:t>
            </a:r>
            <a:r>
              <a:rPr lang="fr-FR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ensemble d'entraînement et ensemble de test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CEA4C786-FED7-476E-8A14-E6327290B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707112"/>
              </p:ext>
            </p:extLst>
          </p:nvPr>
        </p:nvGraphicFramePr>
        <p:xfrm>
          <a:off x="563123" y="3178302"/>
          <a:ext cx="4709270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54635">
                  <a:extLst>
                    <a:ext uri="{9D8B030D-6E8A-4147-A177-3AD203B41FA5}">
                      <a16:colId xmlns:a16="http://schemas.microsoft.com/office/drawing/2014/main" val="2582558306"/>
                    </a:ext>
                  </a:extLst>
                </a:gridCol>
                <a:gridCol w="2354635">
                  <a:extLst>
                    <a:ext uri="{9D8B030D-6E8A-4147-A177-3AD203B41FA5}">
                      <a16:colId xmlns:a16="http://schemas.microsoft.com/office/drawing/2014/main" val="3626973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X_train</a:t>
                      </a:r>
                      <a:endParaRPr lang="fr-FR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y_train</a:t>
                      </a:r>
                      <a:endParaRPr lang="fr-FR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9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3753"/>
                  </a:ext>
                </a:extLst>
              </a:tr>
            </a:tbl>
          </a:graphicData>
        </a:graphic>
      </p:graphicFrame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1D5ADF6C-AAB8-A379-96D1-4359909D6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420167"/>
              </p:ext>
            </p:extLst>
          </p:nvPr>
        </p:nvGraphicFramePr>
        <p:xfrm>
          <a:off x="5272393" y="3178302"/>
          <a:ext cx="470927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54635">
                  <a:extLst>
                    <a:ext uri="{9D8B030D-6E8A-4147-A177-3AD203B41FA5}">
                      <a16:colId xmlns:a16="http://schemas.microsoft.com/office/drawing/2014/main" val="2582558306"/>
                    </a:ext>
                  </a:extLst>
                </a:gridCol>
                <a:gridCol w="2354635">
                  <a:extLst>
                    <a:ext uri="{9D8B030D-6E8A-4147-A177-3AD203B41FA5}">
                      <a16:colId xmlns:a16="http://schemas.microsoft.com/office/drawing/2014/main" val="3626973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X_test</a:t>
                      </a:r>
                      <a:endParaRPr lang="fr-FR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y_test</a:t>
                      </a:r>
                      <a:endParaRPr lang="fr-FR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9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3753"/>
                  </a:ext>
                </a:extLst>
              </a:tr>
            </a:tbl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0543B6FE-BF91-A056-4AB8-282FD9789308}"/>
              </a:ext>
            </a:extLst>
          </p:cNvPr>
          <p:cNvSpPr txBox="1"/>
          <p:nvPr/>
        </p:nvSpPr>
        <p:spPr>
          <a:xfrm>
            <a:off x="1622" y="852585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fr-FR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2) Séparation des variables d'entrée et de sortie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A4C19F0-350F-2D7D-0237-1CDB63DBC2D4}"/>
              </a:ext>
            </a:extLst>
          </p:cNvPr>
          <p:cNvSpPr txBox="1"/>
          <p:nvPr/>
        </p:nvSpPr>
        <p:spPr>
          <a:xfrm>
            <a:off x="744975" y="1314090"/>
            <a:ext cx="114470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fr-FR" b="0" i="0" dirty="0">
                <a:effectLst/>
                <a:latin typeface="Helvetica Neue"/>
              </a:rPr>
              <a:t>La variable ‘</a:t>
            </a:r>
            <a:r>
              <a:rPr lang="fr-FR" b="0" i="0" dirty="0" err="1">
                <a:effectLst/>
                <a:latin typeface="Helvetica Neue"/>
              </a:rPr>
              <a:t>Log_SiteEnergyUse</a:t>
            </a:r>
            <a:r>
              <a:rPr lang="fr-FR" b="0" i="0" dirty="0">
                <a:effectLst/>
                <a:latin typeface="Helvetica Neue"/>
              </a:rPr>
              <a:t>(</a:t>
            </a:r>
            <a:r>
              <a:rPr lang="fr-FR" b="0" i="0" dirty="0" err="1">
                <a:effectLst/>
                <a:latin typeface="Helvetica Neue"/>
              </a:rPr>
              <a:t>kBtu</a:t>
            </a:r>
            <a:r>
              <a:rPr lang="fr-FR" b="0" i="0" dirty="0">
                <a:effectLst/>
                <a:latin typeface="Helvetica Neue"/>
              </a:rPr>
              <a:t>)' passera en y comme variable </a:t>
            </a:r>
            <a:r>
              <a:rPr lang="fr-FR" b="0" i="0" dirty="0" err="1">
                <a:effectLst/>
                <a:latin typeface="Helvetica Neue"/>
              </a:rPr>
              <a:t>target</a:t>
            </a:r>
            <a:r>
              <a:rPr lang="fr-FR" b="0" i="0" dirty="0">
                <a:effectLst/>
                <a:latin typeface="Helvetica Neue"/>
              </a:rPr>
              <a:t> pour ce notebook</a:t>
            </a:r>
            <a:r>
              <a:rPr lang="fr-FR" dirty="0">
                <a:latin typeface="Helvetica Neue"/>
              </a:rPr>
              <a:t> </a:t>
            </a:r>
            <a:r>
              <a:rPr lang="fr-FR" b="0" i="0" dirty="0">
                <a:effectLst/>
                <a:latin typeface="Helvetica Neue"/>
              </a:rPr>
              <a:t>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fr-FR" b="0" i="0" dirty="0">
                <a:effectLst/>
                <a:latin typeface="Helvetica Neue"/>
              </a:rPr>
              <a:t>Nous supprimerons égalent la variable ‘</a:t>
            </a:r>
            <a:r>
              <a:rPr lang="fr-FR" b="0" i="0" dirty="0" err="1">
                <a:effectLst/>
                <a:latin typeface="Helvetica Neue"/>
              </a:rPr>
              <a:t>Log_TotalGHGEmissions</a:t>
            </a:r>
            <a:r>
              <a:rPr lang="fr-FR" b="0" i="0" dirty="0">
                <a:effectLst/>
                <a:latin typeface="Helvetica Neue"/>
              </a:rPr>
              <a:t> qui est notre deuxième </a:t>
            </a:r>
            <a:r>
              <a:rPr lang="fr-FR" b="0" i="0" dirty="0" err="1">
                <a:effectLst/>
                <a:latin typeface="Helvetica Neue"/>
              </a:rPr>
              <a:t>target</a:t>
            </a:r>
            <a:r>
              <a:rPr lang="fr-FR" b="0" i="0" dirty="0">
                <a:effectLst/>
                <a:latin typeface="Helvetica Neue"/>
              </a:rPr>
              <a:t>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fr-FR" b="0" i="0" dirty="0">
                <a:effectLst/>
                <a:latin typeface="Helvetica Neue"/>
              </a:rPr>
              <a:t>Le reste des variables formera notre matrice de données X de dimension 1523 lignes et 27 colonnes.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43A83E5-FE1D-456F-840E-1C9108FECB82}"/>
              </a:ext>
            </a:extLst>
          </p:cNvPr>
          <p:cNvSpPr txBox="1"/>
          <p:nvPr/>
        </p:nvSpPr>
        <p:spPr>
          <a:xfrm>
            <a:off x="744975" y="4066888"/>
            <a:ext cx="6544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 Entrainement : 1066 lignes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 Test : 457 lignes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0C445A-0D62-E9B8-A015-E3DA726AA8FD}"/>
              </a:ext>
            </a:extLst>
          </p:cNvPr>
          <p:cNvSpPr/>
          <p:nvPr/>
        </p:nvSpPr>
        <p:spPr>
          <a:xfrm>
            <a:off x="1468085" y="-3070"/>
            <a:ext cx="8929990" cy="5874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Modélisation de la consommation d'énergie « 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Log_SiteEnergyUse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kBtu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 »</a:t>
            </a:r>
          </a:p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AA04561-2DE6-B86C-1C24-A0C0063B2C76}"/>
              </a:ext>
            </a:extLst>
          </p:cNvPr>
          <p:cNvSpPr txBox="1"/>
          <p:nvPr/>
        </p:nvSpPr>
        <p:spPr>
          <a:xfrm>
            <a:off x="1622" y="5049327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fr-FR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4) Standardisation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4518D82-0F05-6523-CCD5-F5D65C78EF58}"/>
              </a:ext>
            </a:extLst>
          </p:cNvPr>
          <p:cNvSpPr txBox="1"/>
          <p:nvPr/>
        </p:nvSpPr>
        <p:spPr>
          <a:xfrm>
            <a:off x="240632" y="5543910"/>
            <a:ext cx="119513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Les données numériques (</a:t>
            </a:r>
            <a:r>
              <a:rPr lang="fr-F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'Surface_</a:t>
            </a:r>
            <a:r>
              <a:rPr lang="fr-FR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reelle</a:t>
            </a:r>
            <a:r>
              <a:rPr lang="fr-F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','</a:t>
            </a:r>
            <a:r>
              <a:rPr lang="fr-FR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BuildingAge</a:t>
            </a:r>
            <a:r>
              <a:rPr lang="fr-F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fr-F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PropertyGFATotal</a:t>
            </a:r>
            <a:r>
              <a:rPr lang="fr-F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doivent être standardisées pour entrer dans nos modèles de prédiction.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fr-F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Nous réaliserons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la standardisation des données numériques via</a:t>
            </a:r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 méthode </a:t>
            </a:r>
            <a:r>
              <a:rPr lang="fr-F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StandardScaler</a:t>
            </a:r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fr-F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Scikit-Learn</a:t>
            </a:r>
            <a:endParaRPr lang="fr-F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fr-F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05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C124652D-C908-667A-4DA0-54D665C08CB6}"/>
              </a:ext>
            </a:extLst>
          </p:cNvPr>
          <p:cNvSpPr txBox="1"/>
          <p:nvPr/>
        </p:nvSpPr>
        <p:spPr>
          <a:xfrm>
            <a:off x="0" y="213902"/>
            <a:ext cx="6597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fr-FR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5) Comparaison de différents modèles de prédiction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F06D0B-7F7F-EDC4-E6B5-4D64711DB69A}"/>
              </a:ext>
            </a:extLst>
          </p:cNvPr>
          <p:cNvSpPr txBox="1"/>
          <p:nvPr/>
        </p:nvSpPr>
        <p:spPr>
          <a:xfrm>
            <a:off x="794822" y="973605"/>
            <a:ext cx="117388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 : </a:t>
            </a:r>
            <a:r>
              <a:rPr lang="fr-FR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fr-F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Absolute</a:t>
            </a:r>
            <a:r>
              <a:rPr lang="fr-F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fr-F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rreur absolue moyenne, est la moyenne des valeurs absolues des erreurs.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RMSE : Root </a:t>
            </a:r>
            <a:r>
              <a:rPr lang="fr-FR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fr-F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Squared</a:t>
            </a:r>
            <a:r>
              <a:rPr lang="fr-F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fr-F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 RMSE est la racine de l’erreur quadratique moyenne.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R² : </a:t>
            </a:r>
            <a:r>
              <a:rPr lang="fr-FR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Coefficient de détermination est le carré du coefficient de corrélation linéaire.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5CB5A18B-BC58-D864-6E71-712F4B128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499011"/>
              </p:ext>
            </p:extLst>
          </p:nvPr>
        </p:nvGraphicFramePr>
        <p:xfrm>
          <a:off x="96466" y="2076543"/>
          <a:ext cx="1173885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22121">
                  <a:extLst>
                    <a:ext uri="{9D8B030D-6E8A-4147-A177-3AD203B41FA5}">
                      <a16:colId xmlns:a16="http://schemas.microsoft.com/office/drawing/2014/main" val="2341736758"/>
                    </a:ext>
                  </a:extLst>
                </a:gridCol>
                <a:gridCol w="5816732">
                  <a:extLst>
                    <a:ext uri="{9D8B030D-6E8A-4147-A177-3AD203B41FA5}">
                      <a16:colId xmlns:a16="http://schemas.microsoft.com/office/drawing/2014/main" val="1421294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7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Evaluation selon le coefficient de détermination (R²)</a:t>
                      </a:r>
                      <a:endParaRPr lang="fr-FR" sz="17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7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Evaluation selon RMSE</a:t>
                      </a:r>
                      <a:endParaRPr lang="fr-FR" sz="17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88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700" b="0" i="0" dirty="0">
                          <a:effectLst/>
                          <a:latin typeface="Helvetica Neue"/>
                        </a:rPr>
                        <a:t>Plus le </a:t>
                      </a:r>
                      <a:r>
                        <a:rPr lang="fr-FR" sz="17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R²</a:t>
                      </a:r>
                      <a:r>
                        <a:rPr lang="fr-FR" sz="1700" b="0" i="0" dirty="0">
                          <a:effectLst/>
                          <a:latin typeface="Helvetica Neue"/>
                        </a:rPr>
                        <a:t> est proche de 1 meilleur est notre prédiction</a:t>
                      </a:r>
                      <a:endParaRPr lang="fr-F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700" b="0" i="0" dirty="0">
                          <a:effectLst/>
                          <a:latin typeface="Helvetica Neue"/>
                        </a:rPr>
                        <a:t>Le modèle le plus performant est celui qui minimise RMSE</a:t>
                      </a:r>
                      <a:endParaRPr lang="fr-FR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032231"/>
                  </a:ext>
                </a:extLst>
              </a:tr>
            </a:tbl>
          </a:graphicData>
        </a:graphic>
      </p:graphicFrame>
      <p:sp>
        <p:nvSpPr>
          <p:cNvPr id="15" name="ZoneTexte 14">
            <a:extLst>
              <a:ext uri="{FF2B5EF4-FFF2-40B4-BE49-F238E27FC236}">
                <a16:creationId xmlns:a16="http://schemas.microsoft.com/office/drawing/2014/main" id="{3EAC3C44-6EC2-C5AB-BFDF-7A9AA29BAE6D}"/>
              </a:ext>
            </a:extLst>
          </p:cNvPr>
          <p:cNvSpPr txBox="1"/>
          <p:nvPr/>
        </p:nvSpPr>
        <p:spPr>
          <a:xfrm>
            <a:off x="240256" y="638749"/>
            <a:ext cx="69590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Les indicateurs pour valider un modèle de prédiction :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ED26DFC-8FC5-51B0-3D6C-25CCED14ABD4}"/>
              </a:ext>
            </a:extLst>
          </p:cNvPr>
          <p:cNvSpPr txBox="1"/>
          <p:nvPr/>
        </p:nvSpPr>
        <p:spPr>
          <a:xfrm>
            <a:off x="0" y="6047607"/>
            <a:ext cx="8509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fr-F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 modèle </a:t>
            </a:r>
            <a:r>
              <a:rPr lang="fr-FR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fr-FR" b="1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fr-FR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Forest" </a:t>
            </a:r>
            <a:r>
              <a:rPr lang="fr-F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 le modèle le plus performant</a:t>
            </a:r>
            <a:endParaRPr lang="fr-F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E303E9AC-2FA0-DF82-D67C-84C9B6EB5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566" y="2996805"/>
            <a:ext cx="4381536" cy="320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29289EF-43F9-ADC4-5BD6-B1CD5720F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5" y="2996805"/>
            <a:ext cx="7102805" cy="291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09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D606429-E242-7BBC-7EF3-06D9E854336B}"/>
              </a:ext>
            </a:extLst>
          </p:cNvPr>
          <p:cNvSpPr txBox="1"/>
          <p:nvPr/>
        </p:nvSpPr>
        <p:spPr>
          <a:xfrm>
            <a:off x="187257" y="77982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fr-FR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fr-FR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fr-FR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Importance</a:t>
            </a:r>
          </a:p>
        </p:txBody>
      </p:sp>
      <p:pic>
        <p:nvPicPr>
          <p:cNvPr id="12294" name="Picture 6">
            <a:extLst>
              <a:ext uri="{FF2B5EF4-FFF2-40B4-BE49-F238E27FC236}">
                <a16:creationId xmlns:a16="http://schemas.microsoft.com/office/drawing/2014/main" id="{186CEF2D-1D35-7D5E-F4A4-9D1C4DFF6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6" y="615720"/>
            <a:ext cx="6094379" cy="616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247444FF-2554-2263-52FB-515B50729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252608"/>
              </p:ext>
            </p:extLst>
          </p:nvPr>
        </p:nvGraphicFramePr>
        <p:xfrm>
          <a:off x="6193275" y="3697869"/>
          <a:ext cx="5974675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974675">
                  <a:extLst>
                    <a:ext uri="{9D8B030D-6E8A-4147-A177-3AD203B41FA5}">
                      <a16:colId xmlns:a16="http://schemas.microsoft.com/office/drawing/2014/main" val="1390967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PropertyGFATotal</a:t>
                      </a:r>
                      <a:r>
                        <a:rPr lang="fr-FR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7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Surface brute de plancher totale du bâtiment et du parking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445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066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3A1D07-BF1B-9853-815A-CFE0CD53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162" y="0"/>
            <a:ext cx="10131425" cy="1456267"/>
          </a:xfrm>
        </p:spPr>
        <p:txBody>
          <a:bodyPr/>
          <a:lstStyle/>
          <a:p>
            <a:r>
              <a:rPr lang="fr-FR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</a:t>
            </a:r>
            <a:r>
              <a:rPr lang="fr-FR" sz="3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3556DAE-2DAA-1B18-9C91-06A49F2C8B07}"/>
              </a:ext>
            </a:extLst>
          </p:cNvPr>
          <p:cNvSpPr txBox="1"/>
          <p:nvPr/>
        </p:nvSpPr>
        <p:spPr>
          <a:xfrm>
            <a:off x="783110" y="1780368"/>
            <a:ext cx="9839527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Problématique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8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Qualité du jeu de données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8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Nettoyage des données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800" b="1" i="0" dirty="0"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8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Exploration des </a:t>
            </a:r>
            <a:r>
              <a:rPr lang="fr-FR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  <a:endParaRPr lang="fr-FR" sz="1800" b="1" i="0" dirty="0"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800" b="1" i="0" dirty="0"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Modélisation</a:t>
            </a:r>
            <a:endParaRPr lang="fr-FR" sz="1800" b="1" i="0" dirty="0"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b="1" i="0" dirty="0"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L'influence</a:t>
            </a:r>
            <a:r>
              <a:rPr lang="fr-FR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l’ENERGY STAR Score" pour la prédiction d’émissions de CO2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L'influence de l’ENERGY Star Score pour la prédiction de </a:t>
            </a:r>
            <a:r>
              <a:rPr lang="fr-FR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consommation d’énergie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Conclusion</a:t>
            </a:r>
          </a:p>
          <a:p>
            <a:pPr>
              <a:buFont typeface="Wingdings" panose="05000000000000000000" pitchFamily="2" charset="2"/>
              <a:buChar char="v"/>
            </a:pPr>
            <a:endParaRPr lang="fr-FR" b="1" i="0" dirty="0"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fr-FR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fr-FR" sz="1800" b="1" i="0" dirty="0"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fr-FR" b="1" i="0" dirty="0">
              <a:solidFill>
                <a:srgbClr val="FFC000"/>
              </a:solidFill>
              <a:effectLst/>
              <a:latin typeface="Helvetica Neue"/>
            </a:endParaRPr>
          </a:p>
          <a:p>
            <a:endParaRPr lang="fr-FR" b="1" i="0" dirty="0">
              <a:solidFill>
                <a:srgbClr val="FFC000"/>
              </a:solidFill>
              <a:effectLst/>
              <a:latin typeface="Helvetica Neue"/>
            </a:endParaRPr>
          </a:p>
          <a:p>
            <a:pPr>
              <a:buFont typeface="Wingdings" panose="05000000000000000000" pitchFamily="2" charset="2"/>
              <a:buChar char="v"/>
            </a:pPr>
            <a:endParaRPr lang="fr-FR" b="1" i="0" dirty="0">
              <a:solidFill>
                <a:srgbClr val="FFC000"/>
              </a:solidFill>
              <a:effectLst/>
              <a:latin typeface="Helvetica Neue"/>
            </a:endParaRPr>
          </a:p>
          <a:p>
            <a:pPr>
              <a:buFont typeface="Wingdings" panose="05000000000000000000" pitchFamily="2" charset="2"/>
              <a:buChar char="v"/>
            </a:pPr>
            <a:endParaRPr lang="fr-FR" b="1" i="0" dirty="0">
              <a:solidFill>
                <a:srgbClr val="FFC000"/>
              </a:solidFill>
              <a:effectLst/>
              <a:latin typeface="Helvetica Neue"/>
            </a:endParaRPr>
          </a:p>
          <a:p>
            <a:pPr>
              <a:buFont typeface="Wingdings" panose="05000000000000000000" pitchFamily="2" charset="2"/>
              <a:buChar char="v"/>
            </a:pPr>
            <a:endParaRPr lang="fr-FR" b="1" i="0" dirty="0">
              <a:solidFill>
                <a:srgbClr val="FFC000"/>
              </a:solidFill>
              <a:effectLst/>
              <a:latin typeface="Helvetica Neue"/>
            </a:endParaRPr>
          </a:p>
          <a:p>
            <a:pPr>
              <a:buFont typeface="Wingdings" panose="05000000000000000000" pitchFamily="2" charset="2"/>
              <a:buChar char="v"/>
            </a:pPr>
            <a:endParaRPr lang="fr-FR" sz="1800" b="1" i="0" dirty="0"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fr-FR" sz="1800" b="1" i="0" dirty="0"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833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D542474-B24C-B916-E2AB-A5C3419BCAA3}"/>
              </a:ext>
            </a:extLst>
          </p:cNvPr>
          <p:cNvSpPr/>
          <p:nvPr/>
        </p:nvSpPr>
        <p:spPr>
          <a:xfrm>
            <a:off x="1468878" y="0"/>
            <a:ext cx="8929990" cy="5874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Modélisation d'émissions de CO2 '</a:t>
            </a:r>
            <a:r>
              <a:rPr lang="fr-FR" b="1" i="0" dirty="0" err="1">
                <a:solidFill>
                  <a:srgbClr val="000000"/>
                </a:solidFill>
                <a:effectLst/>
                <a:latin typeface="Helvetica Neue"/>
              </a:rPr>
              <a:t>Log_TotalGHGEmissions</a:t>
            </a:r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'</a:t>
            </a:r>
          </a:p>
          <a:p>
            <a:pPr algn="ctr"/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2B41E58-B12D-43CD-9EA3-D07ECF29A7B6}"/>
              </a:ext>
            </a:extLst>
          </p:cNvPr>
          <p:cNvSpPr txBox="1"/>
          <p:nvPr/>
        </p:nvSpPr>
        <p:spPr>
          <a:xfrm>
            <a:off x="143507" y="868621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fr-FR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2) Séparation des variables d'entrée et de sortie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5DB5B0E-A5EE-8900-2892-63753544BE5F}"/>
              </a:ext>
            </a:extLst>
          </p:cNvPr>
          <p:cNvSpPr txBox="1"/>
          <p:nvPr/>
        </p:nvSpPr>
        <p:spPr>
          <a:xfrm>
            <a:off x="744975" y="1423769"/>
            <a:ext cx="114470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 variable ‘</a:t>
            </a:r>
            <a:r>
              <a:rPr lang="fr-F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Log_TotalGHGEmissions</a:t>
            </a:r>
            <a:r>
              <a:rPr lang="fr-F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 passera en y comme variable </a:t>
            </a:r>
            <a:r>
              <a:rPr lang="fr-F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pour ce notebook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Nous supprimerons égalent la variable ‘</a:t>
            </a:r>
            <a:r>
              <a:rPr lang="fr-F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Log_SiteEnergyUse</a:t>
            </a:r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kBtu</a:t>
            </a:r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)' qui est notre deuxième </a:t>
            </a:r>
            <a:r>
              <a:rPr lang="fr-F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 reste des variables formera notre matrice de données X de dimension 1523 lignes et 27 colonnes.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8599B6E-2526-CC16-E766-814F82A21734}"/>
              </a:ext>
            </a:extLst>
          </p:cNvPr>
          <p:cNvSpPr txBox="1"/>
          <p:nvPr/>
        </p:nvSpPr>
        <p:spPr>
          <a:xfrm>
            <a:off x="190906" y="2385529"/>
            <a:ext cx="8847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fr-FR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3) Séparation des données en ensemble d'entraînement et ensemble de test</a:t>
            </a:r>
          </a:p>
        </p:txBody>
      </p:sp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06B207DA-22AC-75FD-00B3-65DC5E2B4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654909"/>
              </p:ext>
            </p:extLst>
          </p:nvPr>
        </p:nvGraphicFramePr>
        <p:xfrm>
          <a:off x="650672" y="2926095"/>
          <a:ext cx="4709270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54635">
                  <a:extLst>
                    <a:ext uri="{9D8B030D-6E8A-4147-A177-3AD203B41FA5}">
                      <a16:colId xmlns:a16="http://schemas.microsoft.com/office/drawing/2014/main" val="2582558306"/>
                    </a:ext>
                  </a:extLst>
                </a:gridCol>
                <a:gridCol w="2354635">
                  <a:extLst>
                    <a:ext uri="{9D8B030D-6E8A-4147-A177-3AD203B41FA5}">
                      <a16:colId xmlns:a16="http://schemas.microsoft.com/office/drawing/2014/main" val="3626973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X_train</a:t>
                      </a:r>
                      <a:endParaRPr lang="fr-FR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y_train</a:t>
                      </a:r>
                      <a:endParaRPr lang="fr-FR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9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3753"/>
                  </a:ext>
                </a:extLst>
              </a:tr>
            </a:tbl>
          </a:graphicData>
        </a:graphic>
      </p:graphicFrame>
      <p:graphicFrame>
        <p:nvGraphicFramePr>
          <p:cNvPr id="20" name="Tableau 19">
            <a:extLst>
              <a:ext uri="{FF2B5EF4-FFF2-40B4-BE49-F238E27FC236}">
                <a16:creationId xmlns:a16="http://schemas.microsoft.com/office/drawing/2014/main" id="{F978D244-EABF-8C90-5D1D-BBBA61FFD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898998"/>
              </p:ext>
            </p:extLst>
          </p:nvPr>
        </p:nvGraphicFramePr>
        <p:xfrm>
          <a:off x="5359942" y="2926095"/>
          <a:ext cx="470927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54635">
                  <a:extLst>
                    <a:ext uri="{9D8B030D-6E8A-4147-A177-3AD203B41FA5}">
                      <a16:colId xmlns:a16="http://schemas.microsoft.com/office/drawing/2014/main" val="2582558306"/>
                    </a:ext>
                  </a:extLst>
                </a:gridCol>
                <a:gridCol w="2354635">
                  <a:extLst>
                    <a:ext uri="{9D8B030D-6E8A-4147-A177-3AD203B41FA5}">
                      <a16:colId xmlns:a16="http://schemas.microsoft.com/office/drawing/2014/main" val="3626973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X_test</a:t>
                      </a:r>
                      <a:endParaRPr lang="fr-FR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y_test</a:t>
                      </a:r>
                      <a:endParaRPr lang="fr-FR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9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3753"/>
                  </a:ext>
                </a:extLst>
              </a:tr>
            </a:tbl>
          </a:graphicData>
        </a:graphic>
      </p:graphicFrame>
      <p:sp>
        <p:nvSpPr>
          <p:cNvPr id="21" name="ZoneTexte 20">
            <a:extLst>
              <a:ext uri="{FF2B5EF4-FFF2-40B4-BE49-F238E27FC236}">
                <a16:creationId xmlns:a16="http://schemas.microsoft.com/office/drawing/2014/main" id="{AB764CA6-3E4A-A696-4A3F-B8F307EE34A5}"/>
              </a:ext>
            </a:extLst>
          </p:cNvPr>
          <p:cNvSpPr txBox="1"/>
          <p:nvPr/>
        </p:nvSpPr>
        <p:spPr>
          <a:xfrm>
            <a:off x="839009" y="3839009"/>
            <a:ext cx="6544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 Entrainement : 1066 lignes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 Test : 457 lignes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618613B-1C10-5FF1-25C2-8740729EDA6C}"/>
              </a:ext>
            </a:extLst>
          </p:cNvPr>
          <p:cNvSpPr txBox="1"/>
          <p:nvPr/>
        </p:nvSpPr>
        <p:spPr>
          <a:xfrm>
            <a:off x="190906" y="4815351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fr-FR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4) Standardisation des données numériques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227158F-7040-64EC-5C5F-907E71490431}"/>
              </a:ext>
            </a:extLst>
          </p:cNvPr>
          <p:cNvSpPr txBox="1"/>
          <p:nvPr/>
        </p:nvSpPr>
        <p:spPr>
          <a:xfrm>
            <a:off x="559090" y="5266751"/>
            <a:ext cx="119905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Les données numériques (</a:t>
            </a:r>
            <a:r>
              <a:rPr lang="fr-F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'Surface_</a:t>
            </a:r>
            <a:r>
              <a:rPr lang="fr-FR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reelle</a:t>
            </a:r>
            <a:r>
              <a:rPr lang="fr-F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','</a:t>
            </a:r>
            <a:r>
              <a:rPr lang="fr-FR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BuildingAge</a:t>
            </a:r>
            <a:r>
              <a:rPr lang="fr-F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fr-FR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Surface_reelle</a:t>
            </a:r>
            <a:r>
              <a:rPr lang="fr-F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doivent être standardisées pour entrer dans nos modèles de prédiction.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fr-F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Nous réaliserons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la standardisation des données numériques via</a:t>
            </a:r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 méthode </a:t>
            </a:r>
            <a:r>
              <a:rPr lang="fr-F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StandardScaler</a:t>
            </a:r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fr-F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Scikit-Learn</a:t>
            </a:r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6186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928AB57-906D-90AB-A8AA-F0A6D58942C6}"/>
              </a:ext>
            </a:extLst>
          </p:cNvPr>
          <p:cNvSpPr txBox="1"/>
          <p:nvPr/>
        </p:nvSpPr>
        <p:spPr>
          <a:xfrm>
            <a:off x="1622" y="54697"/>
            <a:ext cx="6858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fr-FR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5) Comparaison de différents modèles de prédiction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7777AC9-D476-CD86-C939-289E092CD701}"/>
              </a:ext>
            </a:extLst>
          </p:cNvPr>
          <p:cNvSpPr txBox="1"/>
          <p:nvPr/>
        </p:nvSpPr>
        <p:spPr>
          <a:xfrm>
            <a:off x="-152400" y="3257391"/>
            <a:ext cx="85092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 modèle </a:t>
            </a:r>
            <a:r>
              <a:rPr lang="fr-FR" sz="1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fr-FR" sz="1600" b="1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fr-FR" sz="1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Forest" </a:t>
            </a:r>
            <a:r>
              <a:rPr lang="fr-F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 le modèle le plus performant</a:t>
            </a:r>
            <a:endParaRPr lang="fr-FR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4C020AA-C14E-3A9D-9E71-4806DF2C8C26}"/>
              </a:ext>
            </a:extLst>
          </p:cNvPr>
          <p:cNvSpPr txBox="1"/>
          <p:nvPr/>
        </p:nvSpPr>
        <p:spPr>
          <a:xfrm>
            <a:off x="1622" y="370364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fr-FR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6) </a:t>
            </a:r>
            <a:r>
              <a:rPr lang="fr-FR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fr-FR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Importance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FED844B6-2B3D-4F4D-7181-F0FAC7A46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750" y="108017"/>
            <a:ext cx="4456464" cy="248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735058B4-D69E-48A6-BDEB-E89760122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003954"/>
              </p:ext>
            </p:extLst>
          </p:nvPr>
        </p:nvGraphicFramePr>
        <p:xfrm>
          <a:off x="717837" y="4705625"/>
          <a:ext cx="5974675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974675">
                  <a:extLst>
                    <a:ext uri="{9D8B030D-6E8A-4147-A177-3AD203B41FA5}">
                      <a16:colId xmlns:a16="http://schemas.microsoft.com/office/drawing/2014/main" val="1390967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PropertyGFATotal</a:t>
                      </a:r>
                      <a:r>
                        <a:rPr lang="fr-FR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7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Surface brute de plancher totale du bâtiment et du parking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445294"/>
                  </a:ext>
                </a:extLst>
              </a:tr>
            </a:tbl>
          </a:graphicData>
        </a:graphic>
      </p:graphicFrame>
      <p:pic>
        <p:nvPicPr>
          <p:cNvPr id="13316" name="Picture 4">
            <a:extLst>
              <a:ext uri="{FF2B5EF4-FFF2-40B4-BE49-F238E27FC236}">
                <a16:creationId xmlns:a16="http://schemas.microsoft.com/office/drawing/2014/main" id="{6C9C97AC-E1A4-B998-CF57-5022128F9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749" y="2758320"/>
            <a:ext cx="4456463" cy="389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B41488E-9A9E-2ED9-9D48-1A2E746E0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199" y="484220"/>
            <a:ext cx="6910855" cy="259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92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993AEB48-1325-8BA0-8498-FB6B03D03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88" y="813780"/>
            <a:ext cx="1130617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3632FC1-C610-00D2-001C-3660FE9EC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88" y="4338696"/>
            <a:ext cx="4073226" cy="209128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FC995FA-55BB-D02A-C95C-509E2F4570CF}"/>
              </a:ext>
            </a:extLst>
          </p:cNvPr>
          <p:cNvSpPr txBox="1"/>
          <p:nvPr/>
        </p:nvSpPr>
        <p:spPr>
          <a:xfrm>
            <a:off x="4651776" y="4934635"/>
            <a:ext cx="7540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Il est exprimé sur une échelle de 1 à 100 facile ,plus le score est élevé, meilleure est la performance énergétique du bâtiment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E24C50-B593-0A89-F1E3-F3660983AEB0}"/>
              </a:ext>
            </a:extLst>
          </p:cNvPr>
          <p:cNvSpPr/>
          <p:nvPr/>
        </p:nvSpPr>
        <p:spPr>
          <a:xfrm>
            <a:off x="612841" y="-14731"/>
            <a:ext cx="11284085" cy="5874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L'influence de ENERGY Star Score sur la prédiction 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d’émissions de CO2</a:t>
            </a:r>
            <a:endParaRPr lang="fr-FR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97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D0CB5C-FAC4-6D8D-11DA-624333BDF742}"/>
              </a:ext>
            </a:extLst>
          </p:cNvPr>
          <p:cNvSpPr/>
          <p:nvPr/>
        </p:nvSpPr>
        <p:spPr>
          <a:xfrm>
            <a:off x="337225" y="0"/>
            <a:ext cx="11248417" cy="5874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L'influence de ENERGY Star Score pour la prédiction de 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consommation d’énergie</a:t>
            </a:r>
            <a:endParaRPr lang="fr-FR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77D8578-A476-403F-B2D5-24F3DBDD7B2A}"/>
              </a:ext>
            </a:extLst>
          </p:cNvPr>
          <p:cNvSpPr txBox="1"/>
          <p:nvPr/>
        </p:nvSpPr>
        <p:spPr>
          <a:xfrm>
            <a:off x="1622" y="759173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Modèle </a:t>
            </a:r>
            <a:r>
              <a:rPr lang="fr-FR" b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fr-FR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Forest</a:t>
            </a:r>
            <a:endParaRPr lang="fr-FR" b="1" i="0" dirty="0"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9D4A218-B139-6319-300A-E082AEAE42E3}"/>
              </a:ext>
            </a:extLst>
          </p:cNvPr>
          <p:cNvSpPr txBox="1"/>
          <p:nvPr/>
        </p:nvSpPr>
        <p:spPr>
          <a:xfrm>
            <a:off x="127815" y="3767937"/>
            <a:ext cx="6201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Modèle Gradient Boost</a:t>
            </a:r>
            <a:endParaRPr lang="fr-FR" b="1" i="0" dirty="0"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38BD284-57EF-FB35-CC31-C4BAD02A2CE9}"/>
              </a:ext>
            </a:extLst>
          </p:cNvPr>
          <p:cNvSpPr txBox="1"/>
          <p:nvPr/>
        </p:nvSpPr>
        <p:spPr>
          <a:xfrm>
            <a:off x="-39146" y="6088386"/>
            <a:ext cx="1252922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700" b="1" dirty="0">
                <a:latin typeface="Arial" panose="020B0604020202020204" pitchFamily="34" charset="0"/>
                <a:cs typeface="Arial" panose="020B0604020202020204" pitchFamily="34" charset="0"/>
              </a:rPr>
              <a:t>Nous constatons que ENERGY Star Score a amélioré </a:t>
            </a:r>
          </a:p>
          <a:p>
            <a:pPr lvl="1"/>
            <a:r>
              <a:rPr lang="fr-FR" sz="1700" b="1" dirty="0">
                <a:latin typeface="Arial" panose="020B0604020202020204" pitchFamily="34" charset="0"/>
                <a:cs typeface="Arial" panose="020B0604020202020204" pitchFamily="34" charset="0"/>
              </a:rPr>
              <a:t>     le coefficient de détermination (0.7538            </a:t>
            </a:r>
            <a:r>
              <a:rPr lang="fr-FR" sz="17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0.8163</a:t>
            </a:r>
            <a:r>
              <a:rPr lang="fr-FR" sz="17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DEAE391-634A-E96F-EFE7-FA8610FEB9A0}"/>
              </a:ext>
            </a:extLst>
          </p:cNvPr>
          <p:cNvSpPr txBox="1"/>
          <p:nvPr/>
        </p:nvSpPr>
        <p:spPr>
          <a:xfrm>
            <a:off x="127815" y="3121223"/>
            <a:ext cx="1269459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700" b="1" dirty="0">
                <a:latin typeface="Arial" panose="020B0604020202020204" pitchFamily="34" charset="0"/>
                <a:cs typeface="Arial" panose="020B0604020202020204" pitchFamily="34" charset="0"/>
              </a:rPr>
              <a:t>Nous constatons que ENERGY Star Score a amélioré </a:t>
            </a:r>
          </a:p>
          <a:p>
            <a:r>
              <a:rPr lang="fr-FR" sz="1700" b="1" dirty="0">
                <a:latin typeface="Arial" panose="020B0604020202020204" pitchFamily="34" charset="0"/>
                <a:cs typeface="Arial" panose="020B0604020202020204" pitchFamily="34" charset="0"/>
              </a:rPr>
              <a:t>     le coefficient de détermination (0.7553           </a:t>
            </a:r>
            <a:r>
              <a:rPr lang="fr-FR" sz="17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0.8005</a:t>
            </a:r>
            <a:r>
              <a:rPr lang="fr-FR" sz="17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B9F9CCD4-6182-1F60-D588-E0611292F48B}"/>
              </a:ext>
            </a:extLst>
          </p:cNvPr>
          <p:cNvSpPr/>
          <p:nvPr/>
        </p:nvSpPr>
        <p:spPr>
          <a:xfrm>
            <a:off x="4606046" y="3422937"/>
            <a:ext cx="418289" cy="353943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0CE3DA05-43CD-AE25-27E3-6D1EFA08AB80}"/>
              </a:ext>
            </a:extLst>
          </p:cNvPr>
          <p:cNvSpPr/>
          <p:nvPr/>
        </p:nvSpPr>
        <p:spPr>
          <a:xfrm>
            <a:off x="4854099" y="6349996"/>
            <a:ext cx="418289" cy="353943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1630664F-F20E-965A-9E5F-449A8D055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18" y="1178375"/>
            <a:ext cx="6094378" cy="1770576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05E265CB-A632-169F-3474-0E3CC7F37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19" y="4168430"/>
            <a:ext cx="6094378" cy="1717030"/>
          </a:xfrm>
          <a:prstGeom prst="rect">
            <a:avLst/>
          </a:prstGeom>
        </p:spPr>
      </p:pic>
      <p:pic>
        <p:nvPicPr>
          <p:cNvPr id="16392" name="Picture 8">
            <a:extLst>
              <a:ext uri="{FF2B5EF4-FFF2-40B4-BE49-F238E27FC236}">
                <a16:creationId xmlns:a16="http://schemas.microsoft.com/office/drawing/2014/main" id="{54B778B2-9692-D2A0-ADFF-4EDEE2ECB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783" y="596217"/>
            <a:ext cx="5085945" cy="290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4" name="Picture 10">
            <a:extLst>
              <a:ext uri="{FF2B5EF4-FFF2-40B4-BE49-F238E27FC236}">
                <a16:creationId xmlns:a16="http://schemas.microsoft.com/office/drawing/2014/main" id="{6E4646A8-BE21-D4A7-6BD8-94D7E1EAE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783" y="3584994"/>
            <a:ext cx="5085945" cy="305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0472E89-C026-3CDF-FEA4-BCED84A635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5774" y="-22804"/>
            <a:ext cx="1051651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9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D7549A7C-D8D5-EC73-4C36-FDCA1AA6A9FA}"/>
              </a:ext>
            </a:extLst>
          </p:cNvPr>
          <p:cNvSpPr txBox="1"/>
          <p:nvPr/>
        </p:nvSpPr>
        <p:spPr>
          <a:xfrm>
            <a:off x="0" y="246185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Modèle </a:t>
            </a:r>
            <a:r>
              <a:rPr lang="fr-FR" b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fr-FR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Forest</a:t>
            </a:r>
            <a:endParaRPr lang="fr-FR" b="1" i="0" dirty="0"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FF34BC9-D33F-6B64-D444-1B52E5D8C996}"/>
              </a:ext>
            </a:extLst>
          </p:cNvPr>
          <p:cNvSpPr txBox="1"/>
          <p:nvPr/>
        </p:nvSpPr>
        <p:spPr>
          <a:xfrm>
            <a:off x="0" y="3595973"/>
            <a:ext cx="6201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Modèle Gradient Boost</a:t>
            </a:r>
            <a:endParaRPr lang="fr-FR" b="1" i="0" dirty="0"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0C73ECC-7273-3DA0-787D-4583C2D5C149}"/>
              </a:ext>
            </a:extLst>
          </p:cNvPr>
          <p:cNvSpPr txBox="1"/>
          <p:nvPr/>
        </p:nvSpPr>
        <p:spPr>
          <a:xfrm>
            <a:off x="257908" y="2711235"/>
            <a:ext cx="12239549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7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Nous constatons que ENERGY Star Score a amélioré </a:t>
            </a:r>
          </a:p>
          <a:p>
            <a:r>
              <a:rPr lang="fr-FR" sz="17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 coefficient de détermination (0.7223            0.7510)</a:t>
            </a:r>
            <a:endParaRPr lang="fr-FR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D73C9EE-D2F5-D798-3981-410DE050489E}"/>
              </a:ext>
            </a:extLst>
          </p:cNvPr>
          <p:cNvSpPr txBox="1"/>
          <p:nvPr/>
        </p:nvSpPr>
        <p:spPr>
          <a:xfrm>
            <a:off x="257908" y="6101679"/>
            <a:ext cx="12239549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700" b="1" dirty="0">
                <a:latin typeface="Arial" panose="020B0604020202020204" pitchFamily="34" charset="0"/>
                <a:cs typeface="Arial" panose="020B0604020202020204" pitchFamily="34" charset="0"/>
              </a:rPr>
              <a:t>Nous constatons que ENERGY Star Score a amélioré</a:t>
            </a:r>
          </a:p>
          <a:p>
            <a:r>
              <a:rPr lang="fr-FR" sz="1700" b="1" dirty="0">
                <a:latin typeface="Arial" panose="020B0604020202020204" pitchFamily="34" charset="0"/>
                <a:cs typeface="Arial" panose="020B0604020202020204" pitchFamily="34" charset="0"/>
              </a:rPr>
              <a:t>     le coefficient de détermination (0.7186           0.7612)</a:t>
            </a:r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5117B8CF-446B-8711-E99C-A8CE8356AE8F}"/>
              </a:ext>
            </a:extLst>
          </p:cNvPr>
          <p:cNvSpPr/>
          <p:nvPr/>
        </p:nvSpPr>
        <p:spPr>
          <a:xfrm>
            <a:off x="4479463" y="3014505"/>
            <a:ext cx="418289" cy="353943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BC0AF6B2-399C-A564-847B-ECDC2C3E2720}"/>
              </a:ext>
            </a:extLst>
          </p:cNvPr>
          <p:cNvSpPr/>
          <p:nvPr/>
        </p:nvSpPr>
        <p:spPr>
          <a:xfrm>
            <a:off x="4688607" y="6386253"/>
            <a:ext cx="418289" cy="353943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416" name="Picture 8">
            <a:extLst>
              <a:ext uri="{FF2B5EF4-FFF2-40B4-BE49-F238E27FC236}">
                <a16:creationId xmlns:a16="http://schemas.microsoft.com/office/drawing/2014/main" id="{6DABE806-E00E-F10D-424B-5A5C45C70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727" y="63823"/>
            <a:ext cx="4944364" cy="336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8" name="Picture 10">
            <a:extLst>
              <a:ext uri="{FF2B5EF4-FFF2-40B4-BE49-F238E27FC236}">
                <a16:creationId xmlns:a16="http://schemas.microsoft.com/office/drawing/2014/main" id="{03F3E2BD-5200-EF45-7B88-559BDE015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727" y="3611363"/>
            <a:ext cx="4944364" cy="311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7720682-70F0-5963-B832-CB00AB56E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08" y="789541"/>
            <a:ext cx="6432580" cy="165692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BE9D49E-52FC-B518-3DB5-7099F700F6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909" y="4101705"/>
            <a:ext cx="6432580" cy="178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83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0BE900-ECE0-AB3B-AC06-EAE9DFDD9990}"/>
              </a:ext>
            </a:extLst>
          </p:cNvPr>
          <p:cNvSpPr/>
          <p:nvPr/>
        </p:nvSpPr>
        <p:spPr>
          <a:xfrm>
            <a:off x="3472774" y="0"/>
            <a:ext cx="5038928" cy="765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1AE0168-6BFE-6D61-9A3B-DAEE976392C3}"/>
              </a:ext>
            </a:extLst>
          </p:cNvPr>
          <p:cNvSpPr txBox="1"/>
          <p:nvPr/>
        </p:nvSpPr>
        <p:spPr>
          <a:xfrm>
            <a:off x="245622" y="1098398"/>
            <a:ext cx="1059125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Prédiction de la consommation énergétique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8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Le meilleur modèle trouvé: 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fr-FR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Forest</a:t>
            </a:r>
          </a:p>
          <a:p>
            <a:pPr lvl="1"/>
            <a:endParaRPr lang="fr-FR" b="1" i="0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Performance sur les données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fr-F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 =  75,53 %</a:t>
            </a:r>
          </a:p>
          <a:p>
            <a:endParaRPr lang="fr-FR" sz="1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8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Prédiction d’émissions de CO2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800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 Le meilleur modèle trouvé: 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fr-FR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Forest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 Performance sur les données test :  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 =  72,23 %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Intérêt de la variable Energy STAR Score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Arial" panose="020B0604020202020204" pitchFamily="34" charset="0"/>
                <a:ea typeface="Yu Gothic UI Light" panose="020B0300000000000000" pitchFamily="34" charset="-128"/>
                <a:cs typeface="Arial" panose="020B0604020202020204" pitchFamily="34" charset="0"/>
              </a:rPr>
              <a:t>Elle améliore les modèles lorsqu’elle est présente       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dirty="0">
              <a:latin typeface="Arial" panose="020B0604020202020204" pitchFamily="34" charset="0"/>
              <a:ea typeface="Yu Gothic UI Light" panose="020B0300000000000000" pitchFamily="34" charset="-128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dirty="0">
              <a:latin typeface="Arial" panose="020B0604020202020204" pitchFamily="34" charset="0"/>
              <a:ea typeface="Yu Gothic UI Light" panose="020B0300000000000000" pitchFamily="34" charset="-128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dirty="0">
              <a:latin typeface="Arial" panose="020B0604020202020204" pitchFamily="34" charset="0"/>
              <a:ea typeface="Yu Gothic UI Light" panose="020B0300000000000000" pitchFamily="34" charset="-128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dirty="0">
              <a:latin typeface="Arial" panose="020B0604020202020204" pitchFamily="34" charset="0"/>
              <a:ea typeface="Yu Gothic UI Light" panose="020B0300000000000000" pitchFamily="34" charset="-128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dirty="0">
              <a:latin typeface="Arial" panose="020B0604020202020204" pitchFamily="34" charset="0"/>
              <a:ea typeface="Yu Gothic UI Light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DB74A32-17EA-FD58-E9B1-6B4834BA2583}"/>
              </a:ext>
            </a:extLst>
          </p:cNvPr>
          <p:cNvSpPr txBox="1"/>
          <p:nvPr/>
        </p:nvSpPr>
        <p:spPr>
          <a:xfrm>
            <a:off x="245622" y="5759602"/>
            <a:ext cx="11262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fr-FR" b="1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fr-FR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Importance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fr-FR" b="1" i="0" dirty="0"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L’analyse des </a:t>
            </a:r>
            <a:r>
              <a:rPr lang="fr-FR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fr-F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montre l’importance de la variables surface (</a:t>
            </a:r>
            <a:r>
              <a:rPr lang="fr-FR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PropertyGFATotal</a:t>
            </a:r>
            <a:r>
              <a:rPr lang="fr-F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832425D-7F30-4D6B-9667-3DC5F1525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955" y="4546718"/>
            <a:ext cx="1618566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04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AC3E7EF1-4CB9-DEB2-AC8B-EE880EF0A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050" y="1749130"/>
            <a:ext cx="5785899" cy="335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52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E499A395-1B98-9FC9-CB45-F79FC7D70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233" y="2015354"/>
            <a:ext cx="7019533" cy="323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51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DED890-7C67-21A6-6D95-3153B1988E86}"/>
              </a:ext>
            </a:extLst>
          </p:cNvPr>
          <p:cNvSpPr/>
          <p:nvPr/>
        </p:nvSpPr>
        <p:spPr>
          <a:xfrm>
            <a:off x="3541829" y="0"/>
            <a:ext cx="4706432" cy="72689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Problématique</a:t>
            </a:r>
            <a:r>
              <a:rPr lang="fr-FR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5499323-640A-52B0-E71D-69401483F8C8}"/>
              </a:ext>
            </a:extLst>
          </p:cNvPr>
          <p:cNvSpPr txBox="1"/>
          <p:nvPr/>
        </p:nvSpPr>
        <p:spPr>
          <a:xfrm>
            <a:off x="678854" y="1883791"/>
            <a:ext cx="980061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Nous nous intéressons aux émissions des bâtiments non destinés à l'habitation dans la ville de Seattle.</a:t>
            </a:r>
          </a:p>
          <a:p>
            <a:pPr algn="l"/>
            <a:endParaRPr lang="fr-F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Objectif : </a:t>
            </a:r>
          </a:p>
          <a:p>
            <a:pPr algn="l"/>
            <a:endParaRPr lang="fr-FR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La ville de Seattle a pour objectif d'atteindre la neutralité en terme d'émissions de</a:t>
            </a:r>
          </a:p>
          <a:p>
            <a:pPr algn="l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             carbone d'ici 2050</a:t>
            </a:r>
          </a:p>
          <a:p>
            <a:pPr algn="l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fr-FR" sz="1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 qui est attendu : </a:t>
            </a:r>
            <a:endParaRPr lang="fr-FR" b="0" i="0" dirty="0"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fr-F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Prédire les émissions de CO2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fr-F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Prédire la consommation totale d'énergie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fr-F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Evaluer l'intérêt de l'ENERGY STAR Score pour la prédiction d'émissions</a:t>
            </a:r>
          </a:p>
        </p:txBody>
      </p:sp>
    </p:spTree>
    <p:extLst>
      <p:ext uri="{BB962C8B-B14F-4D97-AF65-F5344CB8AC3E}">
        <p14:creationId xmlns:p14="http://schemas.microsoft.com/office/powerpoint/2010/main" val="366857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3727AE82-A562-3BE9-3154-A85EF448A71D}"/>
              </a:ext>
            </a:extLst>
          </p:cNvPr>
          <p:cNvSpPr txBox="1"/>
          <p:nvPr/>
        </p:nvSpPr>
        <p:spPr>
          <a:xfrm>
            <a:off x="216438" y="2314391"/>
            <a:ext cx="736140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de lignes :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3376 lignes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de colonnes :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46 colonnes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fr-FR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du jeu </a:t>
            </a:r>
            <a:r>
              <a:rPr lang="fr-FR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fr-FR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données dupliquées : </a:t>
            </a:r>
            <a:r>
              <a:rPr lang="fr-FR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fr-FR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colonnes  dupliquées : </a:t>
            </a:r>
            <a:r>
              <a:rPr lang="fr-FR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fr-FR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lignes vides :</a:t>
            </a:r>
            <a:r>
              <a:rPr lang="fr-FR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fr-FR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colonnes vides :</a:t>
            </a:r>
            <a:r>
              <a:rPr lang="fr-FR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fr-FR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Taux de données manquantes :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12,85%</a:t>
            </a:r>
            <a:endParaRPr lang="fr-FR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BD096710-8C03-AC9D-1970-05D24C11A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296" y="1301652"/>
            <a:ext cx="5997676" cy="537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586CFA-60F8-2645-C1B5-436F590D1912}"/>
              </a:ext>
            </a:extLst>
          </p:cNvPr>
          <p:cNvSpPr/>
          <p:nvPr/>
        </p:nvSpPr>
        <p:spPr>
          <a:xfrm>
            <a:off x="1523454" y="0"/>
            <a:ext cx="8929990" cy="99231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Qualité du jeu de données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36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A868CF22-C4FD-21E6-BE23-B29563E41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856675"/>
              </p:ext>
            </p:extLst>
          </p:nvPr>
        </p:nvGraphicFramePr>
        <p:xfrm>
          <a:off x="234544" y="914220"/>
          <a:ext cx="11722912" cy="5303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277447">
                  <a:extLst>
                    <a:ext uri="{9D8B030D-6E8A-4147-A177-3AD203B41FA5}">
                      <a16:colId xmlns:a16="http://schemas.microsoft.com/office/drawing/2014/main" val="2804458140"/>
                    </a:ext>
                  </a:extLst>
                </a:gridCol>
                <a:gridCol w="3880175">
                  <a:extLst>
                    <a:ext uri="{9D8B030D-6E8A-4147-A177-3AD203B41FA5}">
                      <a16:colId xmlns:a16="http://schemas.microsoft.com/office/drawing/2014/main" val="970133035"/>
                    </a:ext>
                  </a:extLst>
                </a:gridCol>
                <a:gridCol w="3565290">
                  <a:extLst>
                    <a:ext uri="{9D8B030D-6E8A-4147-A177-3AD203B41FA5}">
                      <a16:colId xmlns:a16="http://schemas.microsoft.com/office/drawing/2014/main" val="1446153399"/>
                    </a:ext>
                  </a:extLst>
                </a:gridCol>
              </a:tblGrid>
              <a:tr h="146095"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Identification et localisation</a:t>
                      </a:r>
                    </a:p>
                    <a:p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d’un bâtiment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Surface (GFA) et utilisation (type)</a:t>
                      </a:r>
                    </a:p>
                    <a:p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d’un bâtiment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 relevés de consommation et</a:t>
                      </a:r>
                    </a:p>
                    <a:p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d’émission d’un bâtiment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331171"/>
                  </a:ext>
                </a:extLst>
              </a:tr>
              <a:tr h="189212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OSEBuildingID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DataYear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BuildingType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PropertyName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 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ZipCode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TaxParcelIdentificationNumber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CouncilDistrictCode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Neighborhood                    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Latitude                        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Longitude                       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YearBuilt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NumberofBuildings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NumberofFloors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fr-F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YearsENERGYSTARCertified</a:t>
                      </a:r>
                      <a:endParaRPr lang="fr-F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fr-F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Comments</a:t>
                      </a:r>
                      <a:endParaRPr lang="fr-F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fr-F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Outlier</a:t>
                      </a:r>
                      <a:endParaRPr lang="fr-F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fr-F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PropertyGFATotal</a:t>
                      </a:r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fr-F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PropertyGFAParking</a:t>
                      </a:r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fr-F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PropertyGFABuilding</a:t>
                      </a:r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(s)          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fr-F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ListOfAllPropertyUseTypes</a:t>
                      </a:r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fr-F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LargestPropertyUseType</a:t>
                      </a:r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fr-F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LargestPropertyUseTypeGFA</a:t>
                      </a:r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fr-F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PrimaryPropertyType</a:t>
                      </a:r>
                      <a:endParaRPr lang="fr-F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fr-F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ComplianceStatus</a:t>
                      </a:r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fr-F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DefaultData</a:t>
                      </a:r>
                      <a:endParaRPr lang="fr-F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fr-F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SecondLargestPropertyUseType</a:t>
                      </a:r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fr-F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SecondLargestPropertyUseTypeGFA</a:t>
                      </a:r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fr-F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ThirdLargestPropertyUseType</a:t>
                      </a:r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fr-F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ThirdLargestPropertyUseTypeGFA</a:t>
                      </a:r>
                      <a:endParaRPr lang="fr-F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fr-F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ENERGYSTARScore</a:t>
                      </a:r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fr-F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SiteEUI</a:t>
                      </a:r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fr-F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kBtu</a:t>
                      </a:r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fr-F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sf</a:t>
                      </a:r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               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fr-F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SiteEUIWN</a:t>
                      </a:r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fr-F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kBtu</a:t>
                      </a:r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fr-F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sf</a:t>
                      </a:r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             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fr-F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SourceEUI</a:t>
                      </a:r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fr-F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kBtu</a:t>
                      </a:r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fr-F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sf</a:t>
                      </a:r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             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fr-F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SourceEUIWN</a:t>
                      </a:r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fr-F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kBtu</a:t>
                      </a:r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fr-F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sf</a:t>
                      </a:r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           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fr-F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SiteEnergyUse</a:t>
                      </a:r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fr-F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kBtu</a:t>
                      </a:r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            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fr-F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SiteEnergyUseWN</a:t>
                      </a:r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fr-F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kBtu</a:t>
                      </a:r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          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fr-F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SteamUse</a:t>
                      </a:r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fr-F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kBtu</a:t>
                      </a:r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                 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fr-F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Electricity</a:t>
                      </a:r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(kWh)                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fr-F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Electricity</a:t>
                      </a:r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fr-F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kBtu</a:t>
                      </a:r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              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fr-F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NaturalGas</a:t>
                      </a:r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fr-F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therms</a:t>
                      </a:r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             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fr-F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NaturalGas</a:t>
                      </a:r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fr-F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kBtu</a:t>
                      </a:r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               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fr-F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TotalGHGEmissions</a:t>
                      </a:r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fr-F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GHGEmissionsIntensity</a:t>
                      </a:r>
                      <a:endParaRPr lang="fr-F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93450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3933FD9F-6146-8DF7-FA3E-C2AFD2CF611D}"/>
              </a:ext>
            </a:extLst>
          </p:cNvPr>
          <p:cNvSpPr txBox="1"/>
          <p:nvPr/>
        </p:nvSpPr>
        <p:spPr>
          <a:xfrm>
            <a:off x="163303" y="19294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rgbClr val="FFC000"/>
                </a:solidFill>
                <a:latin typeface="Helvetica Neue"/>
              </a:rPr>
              <a:t>Présentation des variables </a:t>
            </a:r>
            <a:endParaRPr lang="fr-FR" b="1" i="0" dirty="0">
              <a:solidFill>
                <a:srgbClr val="FFC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83691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FAB8A055-27D2-F1E4-29B7-EDD05A9C6EFA}"/>
              </a:ext>
            </a:extLst>
          </p:cNvPr>
          <p:cNvSpPr txBox="1"/>
          <p:nvPr/>
        </p:nvSpPr>
        <p:spPr>
          <a:xfrm>
            <a:off x="150354" y="760493"/>
            <a:ext cx="6829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fr-FR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1) Nettoyage</a:t>
            </a:r>
            <a:r>
              <a:rPr lang="fr-F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 données du variable «</a:t>
            </a:r>
            <a:r>
              <a:rPr lang="fr-FR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BuildingType</a:t>
            </a:r>
            <a:r>
              <a:rPr lang="fr-FR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fr-FR" b="1" i="0" dirty="0"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057784-5FC8-B2F8-C024-2439EDB4D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9" y="1249272"/>
            <a:ext cx="3992439" cy="2218476"/>
          </a:xfrm>
          <a:prstGeom prst="rect">
            <a:avLst/>
          </a:prstGeom>
        </p:spPr>
      </p:pic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AE923462-34FE-13F0-A926-7E40D20BA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450151"/>
              </p:ext>
            </p:extLst>
          </p:nvPr>
        </p:nvGraphicFramePr>
        <p:xfrm>
          <a:off x="4121689" y="1249272"/>
          <a:ext cx="5274238" cy="22250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3013510">
                  <a:extLst>
                    <a:ext uri="{9D8B030D-6E8A-4147-A177-3AD203B41FA5}">
                      <a16:colId xmlns:a16="http://schemas.microsoft.com/office/drawing/2014/main" val="451773660"/>
                    </a:ext>
                  </a:extLst>
                </a:gridCol>
                <a:gridCol w="2260728">
                  <a:extLst>
                    <a:ext uri="{9D8B030D-6E8A-4147-A177-3AD203B41FA5}">
                      <a16:colId xmlns:a16="http://schemas.microsoft.com/office/drawing/2014/main" val="970071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b="1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Bâtiments  destinés à l'habitation </a:t>
                      </a:r>
                      <a:endParaRPr lang="fr-FR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 de lignes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853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Multifamily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LR (1-4)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258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Multifamily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MR (5-9) 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540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Multifamily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HR (10+) 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77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Campus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84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1732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961008"/>
                  </a:ext>
                </a:extLst>
              </a:tr>
            </a:tbl>
          </a:graphicData>
        </a:graphic>
      </p:graphicFrame>
      <p:pic>
        <p:nvPicPr>
          <p:cNvPr id="15" name="Image 14">
            <a:extLst>
              <a:ext uri="{FF2B5EF4-FFF2-40B4-BE49-F238E27FC236}">
                <a16:creationId xmlns:a16="http://schemas.microsoft.com/office/drawing/2014/main" id="{31DFBD1F-8FF3-28CF-1119-4BAFADA31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927" y="2659669"/>
            <a:ext cx="2791725" cy="8146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24E1F04-3E65-CC10-65A0-4A8B39D587AF}"/>
              </a:ext>
            </a:extLst>
          </p:cNvPr>
          <p:cNvSpPr/>
          <p:nvPr/>
        </p:nvSpPr>
        <p:spPr>
          <a:xfrm>
            <a:off x="9395927" y="1249271"/>
            <a:ext cx="2791725" cy="141039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de lignes restantes</a:t>
            </a:r>
          </a:p>
          <a:p>
            <a:r>
              <a:rPr lang="fr-F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= 3376 -1732</a:t>
            </a:r>
          </a:p>
          <a:p>
            <a:r>
              <a:rPr lang="fr-F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= 1644 lignes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C30437-46A1-58C0-9EE8-7BF9DA88BAF6}"/>
              </a:ext>
            </a:extLst>
          </p:cNvPr>
          <p:cNvSpPr/>
          <p:nvPr/>
        </p:nvSpPr>
        <p:spPr>
          <a:xfrm>
            <a:off x="3700597" y="0"/>
            <a:ext cx="5172815" cy="63448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Nettoyage des données</a:t>
            </a:r>
            <a:endParaRPr lang="fr-FR" sz="2500" b="1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DBFDF83-7A1C-9C00-1923-A0B4EC34F8AF}"/>
              </a:ext>
            </a:extLst>
          </p:cNvPr>
          <p:cNvSpPr txBox="1"/>
          <p:nvPr/>
        </p:nvSpPr>
        <p:spPr>
          <a:xfrm>
            <a:off x="155569" y="3713206"/>
            <a:ext cx="7932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2) Nettoyage des données du variable </a:t>
            </a:r>
            <a:r>
              <a:rPr lang="fr-FR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fr-FR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ComplianceStatus</a:t>
            </a:r>
            <a:r>
              <a:rPr lang="fr-FR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54FCBE1-6F52-874F-E94A-FFFDE650F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121584"/>
            <a:ext cx="3592286" cy="129765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D1E7F91-7811-FC32-E1D0-D13879D50865}"/>
              </a:ext>
            </a:extLst>
          </p:cNvPr>
          <p:cNvSpPr/>
          <p:nvPr/>
        </p:nvSpPr>
        <p:spPr>
          <a:xfrm>
            <a:off x="3598873" y="4137078"/>
            <a:ext cx="5376262" cy="126666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garde que les bâtiments avec des données conformes</a:t>
            </a:r>
          </a:p>
          <a:p>
            <a:endParaRPr lang="fr-FR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Nombre de ligne non conforme = 88+18+14 </a:t>
            </a:r>
          </a:p>
          <a:p>
            <a:r>
              <a:rPr lang="fr-F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= 120 lignes   </a:t>
            </a:r>
          </a:p>
          <a:p>
            <a:pPr algn="ctr"/>
            <a:endParaRPr lang="fr-F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99E858-1D00-647A-FA3F-99AB146C53D6}"/>
              </a:ext>
            </a:extLst>
          </p:cNvPr>
          <p:cNvSpPr/>
          <p:nvPr/>
        </p:nvSpPr>
        <p:spPr>
          <a:xfrm>
            <a:off x="8975135" y="4137078"/>
            <a:ext cx="3216864" cy="12666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de lignes restantes</a:t>
            </a:r>
          </a:p>
          <a:p>
            <a:r>
              <a:rPr lang="fr-F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= 1644 -120  </a:t>
            </a:r>
          </a:p>
          <a:p>
            <a:r>
              <a:rPr lang="fr-F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= 1524 lignes</a:t>
            </a:r>
          </a:p>
          <a:p>
            <a:endParaRPr lang="fr-FR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1DE14DB-B398-34A1-B71B-CEC4BEDBE202}"/>
              </a:ext>
            </a:extLst>
          </p:cNvPr>
          <p:cNvSpPr txBox="1"/>
          <p:nvPr/>
        </p:nvSpPr>
        <p:spPr>
          <a:xfrm>
            <a:off x="150354" y="5608728"/>
            <a:ext cx="8549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fr-FR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3) Suppression des colonnes contenant uniquement des valeurs nulles 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74158A-D25C-BAB3-538B-D23EFE3EA4EB}"/>
              </a:ext>
            </a:extLst>
          </p:cNvPr>
          <p:cNvSpPr/>
          <p:nvPr/>
        </p:nvSpPr>
        <p:spPr>
          <a:xfrm>
            <a:off x="865153" y="5978060"/>
            <a:ext cx="5670887" cy="7254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de colonnes restantes = 46 - 2</a:t>
            </a:r>
          </a:p>
          <a:p>
            <a:r>
              <a:rPr lang="fr-F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= 44 colonnes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1A6B06D-03AA-27CC-2716-C0D2245710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3567" y="4678333"/>
            <a:ext cx="1604085" cy="72541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77336164-CB21-E69C-B33B-CE715E8A32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1849" y="5985146"/>
            <a:ext cx="1517980" cy="72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855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A4B0AA3-CF78-AE65-8C16-6DD05B984B09}"/>
              </a:ext>
            </a:extLst>
          </p:cNvPr>
          <p:cNvSpPr txBox="1"/>
          <p:nvPr/>
        </p:nvSpPr>
        <p:spPr>
          <a:xfrm>
            <a:off x="165618" y="68076"/>
            <a:ext cx="8101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fr-FR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4) Suppression des colonnes ayant plus de 40% valeur manquantes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FA40599-DBE8-8FAE-DCF5-B16BE53AD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18" y="579588"/>
            <a:ext cx="3999284" cy="21299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577985-4E51-C5E2-A929-CBA2FC9C7CA9}"/>
              </a:ext>
            </a:extLst>
          </p:cNvPr>
          <p:cNvSpPr/>
          <p:nvPr/>
        </p:nvSpPr>
        <p:spPr>
          <a:xfrm>
            <a:off x="4440155" y="623550"/>
            <a:ext cx="5652227" cy="12411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de colonnes restantes = 44 - 5 </a:t>
            </a:r>
          </a:p>
          <a:p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= 39 colonnes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49B971A-9131-AFB7-3FEE-9E642688A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155" y="1874435"/>
            <a:ext cx="1812381" cy="82486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0ABDD53-D121-55D1-1967-7322625E4AFF}"/>
              </a:ext>
            </a:extLst>
          </p:cNvPr>
          <p:cNvSpPr txBox="1"/>
          <p:nvPr/>
        </p:nvSpPr>
        <p:spPr>
          <a:xfrm>
            <a:off x="165618" y="289134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fr-FR" b="1" i="0" dirty="0">
                <a:solidFill>
                  <a:srgbClr val="FFC000"/>
                </a:solidFill>
                <a:effectLst/>
                <a:latin typeface="Helvetica Neue"/>
              </a:rPr>
              <a:t>5) Imputation par KNN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34B15CF-361B-21CE-032F-E032A1AB8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5" y="3270889"/>
            <a:ext cx="4062743" cy="343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1137B60-AC88-4B47-22FC-61C4F7494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412" y="3294216"/>
            <a:ext cx="3999284" cy="343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0DF552D8-D63C-00D6-9D66-5FB22F5B9B1C}"/>
              </a:ext>
            </a:extLst>
          </p:cNvPr>
          <p:cNvSpPr/>
          <p:nvPr/>
        </p:nvSpPr>
        <p:spPr>
          <a:xfrm>
            <a:off x="3889649" y="1333609"/>
            <a:ext cx="550506" cy="39188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AEFD760-A0FE-13E0-2FBD-2A10DB431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589" y="3231533"/>
            <a:ext cx="3368573" cy="334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862EDE9C-208A-E667-C2F6-89C87F2AF02C}"/>
              </a:ext>
            </a:extLst>
          </p:cNvPr>
          <p:cNvSpPr/>
          <p:nvPr/>
        </p:nvSpPr>
        <p:spPr>
          <a:xfrm>
            <a:off x="8452696" y="4736292"/>
            <a:ext cx="363893" cy="34648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5F85B197-E70F-541D-B2FD-07F7819096C8}"/>
              </a:ext>
            </a:extLst>
          </p:cNvPr>
          <p:cNvSpPr/>
          <p:nvPr/>
        </p:nvSpPr>
        <p:spPr>
          <a:xfrm>
            <a:off x="4076262" y="4815528"/>
            <a:ext cx="363893" cy="34648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350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AC45CBC-CEB5-3588-DA3F-C167F1864275}"/>
              </a:ext>
            </a:extLst>
          </p:cNvPr>
          <p:cNvSpPr txBox="1"/>
          <p:nvPr/>
        </p:nvSpPr>
        <p:spPr>
          <a:xfrm>
            <a:off x="138650" y="6152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fr-FR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1) Traitement des </a:t>
            </a:r>
            <a:r>
              <a:rPr lang="fr-FR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  <a:endParaRPr lang="fr-FR" b="1" i="0" dirty="0"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462E55A-1970-6468-B4AF-51622C608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23" y="1171070"/>
            <a:ext cx="5469666" cy="431249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7554C40-7189-CCE8-C795-274DFCAB81CB}"/>
              </a:ext>
            </a:extLst>
          </p:cNvPr>
          <p:cNvSpPr txBox="1"/>
          <p:nvPr/>
        </p:nvSpPr>
        <p:spPr>
          <a:xfrm>
            <a:off x="138650" y="5753677"/>
            <a:ext cx="12339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Suppression des valeurs négatives pour la variable "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PropertyGFAParking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«  et "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PropertyGFABuilding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(s)"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077097D-090B-E822-16A2-2E1EFCC10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213" y="1127976"/>
            <a:ext cx="5327640" cy="4215229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42CF8011-E6E6-7020-5BCE-40EDEC37B705}"/>
              </a:ext>
            </a:extLst>
          </p:cNvPr>
          <p:cNvSpPr/>
          <p:nvPr/>
        </p:nvSpPr>
        <p:spPr>
          <a:xfrm>
            <a:off x="5633788" y="2873090"/>
            <a:ext cx="924425" cy="656617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0600E2-673A-779D-A43F-55AB3AA2C5C3}"/>
              </a:ext>
            </a:extLst>
          </p:cNvPr>
          <p:cNvSpPr/>
          <p:nvPr/>
        </p:nvSpPr>
        <p:spPr>
          <a:xfrm>
            <a:off x="1060063" y="6272076"/>
            <a:ext cx="4304120" cy="40856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de lignes = 1524 lignes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04A00E-9966-AD81-7473-66252592ADF9}"/>
              </a:ext>
            </a:extLst>
          </p:cNvPr>
          <p:cNvSpPr/>
          <p:nvPr/>
        </p:nvSpPr>
        <p:spPr>
          <a:xfrm>
            <a:off x="6845295" y="6257848"/>
            <a:ext cx="4496904" cy="40856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de lignes = 1523 lignes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9C1CCEE9-6FF7-DF88-5B45-C95E7C12094A}"/>
              </a:ext>
            </a:extLst>
          </p:cNvPr>
          <p:cNvSpPr/>
          <p:nvPr/>
        </p:nvSpPr>
        <p:spPr>
          <a:xfrm>
            <a:off x="5364183" y="6272076"/>
            <a:ext cx="1481112" cy="408563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8A7BC9-9205-8F02-A895-58FDD7B11C03}"/>
              </a:ext>
            </a:extLst>
          </p:cNvPr>
          <p:cNvSpPr/>
          <p:nvPr/>
        </p:nvSpPr>
        <p:spPr>
          <a:xfrm>
            <a:off x="3750906" y="-18866"/>
            <a:ext cx="5439748" cy="59295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sz="25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xploration des données</a:t>
            </a:r>
            <a:endParaRPr lang="fr-FR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604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0A9316D-797D-A06A-ED48-CBCE8EC23685}"/>
              </a:ext>
            </a:extLst>
          </p:cNvPr>
          <p:cNvSpPr txBox="1"/>
          <p:nvPr/>
        </p:nvSpPr>
        <p:spPr>
          <a:xfrm>
            <a:off x="-34212" y="0"/>
            <a:ext cx="7549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fr-FR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2) Suppression</a:t>
            </a:r>
            <a:r>
              <a:rPr lang="fr-FR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variables</a:t>
            </a:r>
            <a:r>
              <a:rPr lang="fr-FR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</a:t>
            </a:r>
            <a:r>
              <a:rPr lang="fr-FR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pertinentes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00474510-833A-995E-671A-F6F5F5FC2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961210"/>
              </p:ext>
            </p:extLst>
          </p:nvPr>
        </p:nvGraphicFramePr>
        <p:xfrm>
          <a:off x="114718" y="475861"/>
          <a:ext cx="11962563" cy="62019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98262">
                  <a:extLst>
                    <a:ext uri="{9D8B030D-6E8A-4147-A177-3AD203B41FA5}">
                      <a16:colId xmlns:a16="http://schemas.microsoft.com/office/drawing/2014/main" val="2962981490"/>
                    </a:ext>
                  </a:extLst>
                </a:gridCol>
                <a:gridCol w="3437134">
                  <a:extLst>
                    <a:ext uri="{9D8B030D-6E8A-4147-A177-3AD203B41FA5}">
                      <a16:colId xmlns:a16="http://schemas.microsoft.com/office/drawing/2014/main" val="3204911814"/>
                    </a:ext>
                  </a:extLst>
                </a:gridCol>
                <a:gridCol w="7427167">
                  <a:extLst>
                    <a:ext uri="{9D8B030D-6E8A-4147-A177-3AD203B41FA5}">
                      <a16:colId xmlns:a16="http://schemas.microsoft.com/office/drawing/2014/main" val="2520508233"/>
                    </a:ext>
                  </a:extLst>
                </a:gridCol>
              </a:tblGrid>
              <a:tr h="346496">
                <a:tc>
                  <a:txBody>
                    <a:bodyPr/>
                    <a:lstStyle/>
                    <a:p>
                      <a:r>
                        <a:rPr lang="fr-F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 variables </a:t>
                      </a:r>
                      <a:r>
                        <a:rPr lang="fr-F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 </a:t>
                      </a:r>
                      <a:r>
                        <a:rPr lang="fr-FR" sz="1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pertinentes</a:t>
                      </a:r>
                      <a:endParaRPr lang="fr-FR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836754"/>
                  </a:ext>
                </a:extLst>
              </a:tr>
              <a:tr h="33923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000" b="1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BuildingType</a:t>
                      </a:r>
                      <a:endParaRPr lang="fr-FR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fr-FR" sz="1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Une fois les bâtiments non Résidentiel sélectionnées cette variable ne sera plus utile pour la suite</a:t>
                      </a:r>
                      <a:endParaRPr lang="fr-FR" sz="10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86734"/>
                  </a:ext>
                </a:extLst>
              </a:tr>
              <a:tr h="36533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000" b="1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ComplianceStatus</a:t>
                      </a:r>
                      <a:endParaRPr lang="fr-FR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fr-FR" sz="1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Une fois les données conforme 'Compliant' sélectionnées cette variable ne sera plus utile</a:t>
                      </a:r>
                      <a:endParaRPr lang="fr-FR" sz="10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433843"/>
                  </a:ext>
                </a:extLst>
              </a:tr>
              <a:tr h="336028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fr-FR" sz="10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fr-FR" sz="1000" b="1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fr-FR" sz="10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</a:t>
                      </a:r>
                      <a:endParaRPr lang="fr-FR" sz="1000" b="1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'Seattle' pour tous les données</a:t>
                      </a:r>
                      <a:endParaRPr lang="fr-F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046856"/>
                  </a:ext>
                </a:extLst>
              </a:tr>
              <a:tr h="336028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0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  <a:endParaRPr lang="fr-FR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fr-FR" sz="1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'WA' pour tous les données</a:t>
                      </a:r>
                      <a:endParaRPr lang="fr-FR" sz="10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708694"/>
                  </a:ext>
                </a:extLst>
              </a:tr>
              <a:tr h="336028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000" b="1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TaxParcelIdentificationNumber</a:t>
                      </a:r>
                      <a:endParaRPr lang="fr-FR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Numéro d'identification fiscale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007136"/>
                  </a:ext>
                </a:extLst>
              </a:tr>
              <a:tr h="36626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000" b="1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PropertyName</a:t>
                      </a:r>
                      <a:endParaRPr lang="fr-FR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 du bâtiment non utile. Peut être retrouvé si besoin à partir de l'identifiant unique du bâtiment '</a:t>
                      </a:r>
                      <a:r>
                        <a:rPr lang="fr-FR" sz="10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OSEBuildingID</a:t>
                      </a:r>
                      <a:r>
                        <a:rPr lang="fr-FR" sz="1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’                                                </a:t>
                      </a:r>
                      <a:endParaRPr lang="fr-F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279674"/>
                  </a:ext>
                </a:extLst>
              </a:tr>
              <a:tr h="336028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000" b="1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NaturalGas</a:t>
                      </a:r>
                      <a:r>
                        <a:rPr lang="fr-FR" sz="10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fr-FR" sz="1000" b="1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therms</a:t>
                      </a:r>
                      <a:r>
                        <a:rPr lang="fr-FR" sz="10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fr-FR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fr-FR" sz="1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redondante peut être retrouvé à partir de '</a:t>
                      </a:r>
                      <a:r>
                        <a:rPr lang="fr-FR" sz="10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NaturalGas</a:t>
                      </a:r>
                      <a:r>
                        <a:rPr lang="fr-FR" sz="1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fr-FR" sz="10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kBtu</a:t>
                      </a:r>
                      <a:r>
                        <a:rPr lang="fr-FR" sz="1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)'</a:t>
                      </a:r>
                      <a:endParaRPr lang="fr-FR" sz="10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72738"/>
                  </a:ext>
                </a:extLst>
              </a:tr>
              <a:tr h="336028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000" b="1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Electricity</a:t>
                      </a:r>
                      <a:r>
                        <a:rPr lang="fr-FR" sz="10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(kWh)</a:t>
                      </a:r>
                      <a:endParaRPr lang="fr-FR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fr-FR" sz="1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redondante peut être retrouvé à partir de '</a:t>
                      </a:r>
                      <a:r>
                        <a:rPr lang="fr-FR" sz="10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Electricity</a:t>
                      </a:r>
                      <a:r>
                        <a:rPr lang="fr-FR" sz="1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fr-FR" sz="10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kBtu</a:t>
                      </a:r>
                      <a:r>
                        <a:rPr lang="fr-FR" sz="1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)'</a:t>
                      </a:r>
                      <a:endParaRPr lang="fr-FR" sz="10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588901"/>
                  </a:ext>
                </a:extLst>
              </a:tr>
              <a:tr h="47945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9,10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11,12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000" b="1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SiteEUIWN</a:t>
                      </a:r>
                      <a:r>
                        <a:rPr lang="fr-FR" sz="10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fr-FR" sz="1000" b="1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kBtu</a:t>
                      </a:r>
                      <a:r>
                        <a:rPr lang="fr-FR" sz="10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fr-FR" sz="1000" b="1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sf</a:t>
                      </a:r>
                      <a:r>
                        <a:rPr lang="fr-FR" sz="10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,</a:t>
                      </a:r>
                      <a:r>
                        <a:rPr lang="fr-FR" sz="1000" b="1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SiteEnergyUseWN</a:t>
                      </a:r>
                      <a:endParaRPr lang="fr-FR" sz="1000" b="1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000" b="1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SourceEUIWN</a:t>
                      </a:r>
                      <a:r>
                        <a:rPr lang="fr-FR" sz="10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fr-FR" sz="1000" b="1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kBtu</a:t>
                      </a:r>
                      <a:r>
                        <a:rPr lang="fr-FR" sz="10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fr-FR" sz="1000" b="1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sf</a:t>
                      </a:r>
                      <a:r>
                        <a:rPr lang="fr-FR" sz="10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),</a:t>
                      </a:r>
                      <a:r>
                        <a:rPr lang="fr-FR" sz="1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SourceEUI</a:t>
                      </a:r>
                      <a:r>
                        <a:rPr lang="fr-FR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fr-FR" sz="1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kBtu</a:t>
                      </a:r>
                      <a:r>
                        <a:rPr lang="fr-FR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fr-FR" sz="1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sf</a:t>
                      </a:r>
                      <a:r>
                        <a:rPr lang="fr-FR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fr-FR" sz="1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qui prend en compte les conditions météo. </a:t>
                      </a:r>
                      <a:endParaRPr lang="fr-FR" sz="10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664264"/>
                  </a:ext>
                </a:extLst>
              </a:tr>
              <a:tr h="336028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000" b="1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DefaultData</a:t>
                      </a:r>
                      <a:endParaRPr lang="fr-FR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fr-FR" sz="1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 utile. 'False' sur tous les données qui restent</a:t>
                      </a:r>
                      <a:endParaRPr lang="fr-FR" sz="10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425463"/>
                  </a:ext>
                </a:extLst>
              </a:tr>
              <a:tr h="530199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fr-FR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14,15,16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fr-FR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17,18,19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fr-FR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000" b="1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ZipCode</a:t>
                      </a:r>
                      <a:r>
                        <a:rPr lang="fr-FR" sz="10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,</a:t>
                      </a:r>
                      <a:r>
                        <a:rPr lang="fr-FR" sz="1000" b="1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CouncilDistrictCode</a:t>
                      </a:r>
                      <a:r>
                        <a:rPr lang="fr-FR" sz="10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,</a:t>
                      </a:r>
                      <a:r>
                        <a:rPr lang="fr-FR" sz="1000" b="1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</a:t>
                      </a:r>
                      <a:endParaRPr lang="fr-FR" sz="1000" b="1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000" b="1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Neighborhood</a:t>
                      </a:r>
                      <a:r>
                        <a:rPr lang="fr-FR" sz="10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,</a:t>
                      </a:r>
                      <a:r>
                        <a:rPr lang="fr-FR" sz="1000" b="1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Latitude,Longitude</a:t>
                      </a:r>
                      <a:endParaRPr lang="fr-FR" sz="1000" b="1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fr-FR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fr-FR" sz="1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position du bâtiment.</a:t>
                      </a:r>
                      <a:endParaRPr lang="fr-FR" sz="10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endParaRPr lang="fr-FR" sz="10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99727"/>
                  </a:ext>
                </a:extLst>
              </a:tr>
              <a:tr h="336028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</a:t>
                      </a:r>
                      <a:r>
                        <a:rPr lang="fr-FR" sz="1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DataYear</a:t>
                      </a:r>
                      <a:endParaRPr lang="fr-FR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fr-FR" sz="1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L’année '2016' pour tous les données</a:t>
                      </a:r>
                      <a:endParaRPr lang="fr-F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446066"/>
                  </a:ext>
                </a:extLst>
              </a:tr>
              <a:tr h="38292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ListOfAllPropertyUseTypes</a:t>
                      </a:r>
                      <a:endParaRPr lang="fr-FR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LargestPropertyUseType</a:t>
                      </a:r>
                      <a:endParaRPr lang="fr-FR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fr-FR" sz="1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Types d'utilisation de la propriété</a:t>
                      </a:r>
                      <a:endParaRPr lang="fr-FR" sz="10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885687"/>
                  </a:ext>
                </a:extLst>
              </a:tr>
              <a:tr h="336028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GHGEmissionsIntensity</a:t>
                      </a:r>
                      <a:endParaRPr lang="fr-FR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fr-FR" sz="1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aura pas accès à cette variable sans avoir accès à '</a:t>
                      </a:r>
                      <a:r>
                        <a:rPr lang="fr-FR" sz="10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TotalGHGEmissions</a:t>
                      </a:r>
                      <a:r>
                        <a:rPr lang="fr-FR" sz="1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 préalablement.</a:t>
                      </a:r>
                      <a:endParaRPr lang="fr-FR" sz="10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04256"/>
                  </a:ext>
                </a:extLst>
              </a:tr>
              <a:tr h="336028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fr-FR" sz="1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NumberofBuildings</a:t>
                      </a:r>
                      <a:endParaRPr lang="fr-FR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fr-FR" sz="1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 de buildings dans la propriété</a:t>
                      </a:r>
                      <a:endParaRPr lang="fr-FR" sz="10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358"/>
                  </a:ext>
                </a:extLst>
              </a:tr>
              <a:tr h="336028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0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fr-FR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000" b="1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SiteEUI</a:t>
                      </a:r>
                      <a:r>
                        <a:rPr lang="fr-FR" sz="10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fr-FR" sz="1000" b="1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kBtu</a:t>
                      </a:r>
                      <a:r>
                        <a:rPr lang="fr-FR" sz="10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fr-FR" sz="1000" b="1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sf</a:t>
                      </a:r>
                      <a:r>
                        <a:rPr lang="fr-FR" sz="10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fr-FR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fr-FR" sz="1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 utile car elle est calculée à partir de la variable '</a:t>
                      </a:r>
                      <a:r>
                        <a:rPr lang="fr-FR" sz="10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SiteEnergyUse</a:t>
                      </a:r>
                      <a:r>
                        <a:rPr lang="fr-FR" sz="1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fr-FR" sz="10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kBtu</a:t>
                      </a:r>
                      <a:r>
                        <a:rPr lang="fr-FR" sz="1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03333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6ABF0F4-488E-3A92-CDA9-14FF2A48506B}"/>
              </a:ext>
            </a:extLst>
          </p:cNvPr>
          <p:cNvSpPr/>
          <p:nvPr/>
        </p:nvSpPr>
        <p:spPr>
          <a:xfrm>
            <a:off x="8275985" y="4049486"/>
            <a:ext cx="3801296" cy="139959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de colonnes restantes </a:t>
            </a:r>
          </a:p>
          <a:p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= 39 - 25 </a:t>
            </a:r>
          </a:p>
          <a:p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= 14 colonnes</a:t>
            </a:r>
          </a:p>
          <a:p>
            <a:endParaRPr lang="fr-FR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BB51FC9-DF41-4C74-A0AF-07C415B5E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6918" y="4669476"/>
            <a:ext cx="1940363" cy="77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64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13541</TotalTime>
  <Words>2083</Words>
  <Application>Microsoft Office PowerPoint</Application>
  <PresentationFormat>Grand écran</PresentationFormat>
  <Paragraphs>486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Helvetica Neue</vt:lpstr>
      <vt:lpstr>Wingdings</vt:lpstr>
      <vt:lpstr>Céleste</vt:lpstr>
      <vt:lpstr>Présentation PowerPoint</vt:lpstr>
      <vt:lpstr>                           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Anticipez les besoins  en consommation de bâtiments</dc:title>
  <dc:creator>lamisse bouti</dc:creator>
  <cp:lastModifiedBy>lamisse bouti</cp:lastModifiedBy>
  <cp:revision>390</cp:revision>
  <dcterms:created xsi:type="dcterms:W3CDTF">2023-12-14T20:37:28Z</dcterms:created>
  <dcterms:modified xsi:type="dcterms:W3CDTF">2023-12-27T13:29:56Z</dcterms:modified>
</cp:coreProperties>
</file>