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notesSlides/notesSlide1.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342" r:id="rId4"/>
    <p:sldId id="335" r:id="rId5"/>
    <p:sldId id="266" r:id="rId6"/>
    <p:sldId id="267" r:id="rId7"/>
    <p:sldId id="268" r:id="rId8"/>
    <p:sldId id="274" r:id="rId9"/>
    <p:sldId id="270" r:id="rId10"/>
    <p:sldId id="273" r:id="rId11"/>
    <p:sldId id="344" r:id="rId12"/>
    <p:sldId id="271" r:id="rId13"/>
    <p:sldId id="336" r:id="rId14"/>
    <p:sldId id="347" r:id="rId15"/>
    <p:sldId id="337" r:id="rId16"/>
    <p:sldId id="345" r:id="rId17"/>
    <p:sldId id="340" r:id="rId18"/>
    <p:sldId id="280" r:id="rId19"/>
    <p:sldId id="346" r:id="rId20"/>
    <p:sldId id="278" r:id="rId21"/>
    <p:sldId id="348" r:id="rId22"/>
    <p:sldId id="339" r:id="rId23"/>
    <p:sldId id="279" r:id="rId24"/>
    <p:sldId id="281" r:id="rId25"/>
    <p:sldId id="276" r:id="rId26"/>
    <p:sldId id="338" r:id="rId27"/>
    <p:sldId id="277" r:id="rId28"/>
    <p:sldId id="334"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misso\Desktop\Formation_DS_23_24_MERAH\2-Projet\10-Projet10\soutenance%20p10\MERAH_Mohamed_R&#233;alisez_le_cadrage%20_d_un_projet_IA\MERAH_Mohamed_2_Tableur_072024.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misso\Desktop\Formation_DS_23_24_MERAH\2-Projet\10-Projet10\soutenance%20p10\MERAH_Mohamed_R&#233;alisez_le_cadrage%20_d_un_projet_IA\MERAH_Mohamed_2_Tableur_072024.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a:t>Prévision des gains cumulés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barChart>
        <c:barDir val="col"/>
        <c:grouping val="clustered"/>
        <c:varyColors val="0"/>
        <c:ser>
          <c:idx val="0"/>
          <c:order val="0"/>
          <c:spPr>
            <a:gradFill rotWithShape="1">
              <a:gsLst>
                <a:gs pos="0">
                  <a:srgbClr val="6083CB"/>
                </a:gs>
                <a:gs pos="100000">
                  <a:srgbClr val="3E70CA"/>
                </a:gs>
              </a:gsLst>
              <a:lin ang="5400000" scaled="0"/>
            </a:gradFill>
            <a:ln>
              <a:noFill/>
            </a:ln>
            <a:effectLst>
              <a:outerShdw dist="19046" dir="5400000" algn="tl">
                <a:srgbClr val="000000">
                  <a:alpha val="63000"/>
                </a:srgbClr>
              </a:outerShdw>
            </a:effectLst>
          </c:spPr>
          <c:invertIfNegative val="0"/>
          <c:dPt>
            <c:idx val="0"/>
            <c:invertIfNegative val="0"/>
            <c:bubble3D val="0"/>
            <c:extLst>
              <c:ext xmlns:c16="http://schemas.microsoft.com/office/drawing/2014/chart" uri="{C3380CC4-5D6E-409C-BE32-E72D297353CC}">
                <c16:uniqueId val="{00000000-EE0F-4461-9207-F1DE20A29B71}"/>
              </c:ext>
            </c:extLst>
          </c:dPt>
          <c:dPt>
            <c:idx val="1"/>
            <c:invertIfNegative val="0"/>
            <c:bubble3D val="0"/>
            <c:extLst>
              <c:ext xmlns:c16="http://schemas.microsoft.com/office/drawing/2014/chart" uri="{C3380CC4-5D6E-409C-BE32-E72D297353CC}">
                <c16:uniqueId val="{00000001-EE0F-4461-9207-F1DE20A29B71}"/>
              </c:ext>
            </c:extLst>
          </c:dPt>
          <c:dPt>
            <c:idx val="2"/>
            <c:invertIfNegative val="0"/>
            <c:bubble3D val="0"/>
            <c:extLst>
              <c:ext xmlns:c16="http://schemas.microsoft.com/office/drawing/2014/chart" uri="{C3380CC4-5D6E-409C-BE32-E72D297353CC}">
                <c16:uniqueId val="{00000002-EE0F-4461-9207-F1DE20A29B71}"/>
              </c:ext>
            </c:extLst>
          </c:dPt>
          <c:dLbls>
            <c:dLbl>
              <c:idx val="0"/>
              <c:layout>
                <c:manualLayout>
                  <c:x val="-7.6296582586642264E-3"/>
                  <c:y val="-2.8190194674225455E-2"/>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EE0F-4461-9207-F1DE20A29B71}"/>
                </c:ext>
              </c:extLst>
            </c:dLbl>
            <c:dLbl>
              <c:idx val="1"/>
              <c:layout>
                <c:manualLayout>
                  <c:x val="-7.629288586768368E-3"/>
                  <c:y val="-2.8301069210196372E-2"/>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EE0F-4461-9207-F1DE20A29B71}"/>
                </c:ext>
              </c:extLst>
            </c:dLbl>
            <c:dLbl>
              <c:idx val="2"/>
              <c:layout>
                <c:manualLayout>
                  <c:x val="-1.1796045360959684E-2"/>
                  <c:y val="0.1010300877174399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EE0F-4461-9207-F1DE20A29B71}"/>
                </c:ext>
              </c:extLst>
            </c:dLbl>
            <c:numFmt formatCode="#&quot; &quot;##0\.00&quot; &quot;[$€-40C]" sourceLinked="0"/>
            <c:spPr>
              <a:noFill/>
              <a:ln>
                <a:noFill/>
              </a:ln>
              <a:effectLst/>
            </c:spPr>
            <c:txPr>
              <a:bodyPr rot="0" spcFirstLastPara="1" vertOverflow="clip" horzOverflow="clip" vert="horz" wrap="square" lIns="0" tIns="0" rIns="0" bIns="0" anchor="ctr" anchorCtr="1">
                <a:spAutoFit/>
              </a:bodyPr>
              <a:lstStyle/>
              <a:p>
                <a:pPr marL="0" marR="0" indent="0" algn="ctr" defTabSz="914400" fontAlgn="auto" hangingPunct="1">
                  <a:lnSpc>
                    <a:spcPct val="100000"/>
                  </a:lnSpc>
                  <a:spcBef>
                    <a:spcPts val="0"/>
                  </a:spcBef>
                  <a:spcAft>
                    <a:spcPts val="0"/>
                  </a:spcAft>
                  <a:tabLst/>
                  <a:defRPr sz="900" b="0" i="0" u="none" strike="noStrike" kern="1200" baseline="0">
                    <a:solidFill>
                      <a:srgbClr val="D9D9D9"/>
                    </a:solidFill>
                    <a:latin typeface="Calibri"/>
                    <a:ea typeface="+mn-ea"/>
                    <a:cs typeface="+mn-cs"/>
                  </a:defRPr>
                </a:pPr>
                <a:endParaRPr lang="fr-FR"/>
              </a:p>
            </c:txPr>
            <c:showLegendKey val="0"/>
            <c:showVal val="1"/>
            <c:showCatName val="0"/>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lt1">
                          <a:lumMod val="95000"/>
                          <a:alpha val="54000"/>
                        </a:schemeClr>
                      </a:solidFill>
                    </a:ln>
                    <a:effectLst/>
                  </c:spPr>
                </c15:leaderLines>
              </c:ext>
            </c:extLst>
          </c:dLbls>
          <c:val>
            <c:numRef>
              <c:f>Chiffrage!$K$5:$K$14</c:f>
              <c:numCache>
                <c:formatCode>#\ ##0.00" "[$€-40C]</c:formatCode>
                <c:ptCount val="10"/>
                <c:pt idx="0">
                  <c:v>12275.693333333329</c:v>
                </c:pt>
                <c:pt idx="1">
                  <c:v>71551.386666666658</c:v>
                </c:pt>
                <c:pt idx="2">
                  <c:v>137427.07999999999</c:v>
                </c:pt>
                <c:pt idx="3">
                  <c:v>210562.77333333332</c:v>
                </c:pt>
                <c:pt idx="4">
                  <c:v>291684.46666666667</c:v>
                </c:pt>
                <c:pt idx="5">
                  <c:v>381590.75999999995</c:v>
                </c:pt>
                <c:pt idx="6">
                  <c:v>481160.11333333328</c:v>
                </c:pt>
                <c:pt idx="7" formatCode="General">
                  <c:v>591358.83266666671</c:v>
                </c:pt>
                <c:pt idx="8">
                  <c:v>713249.85460000008</c:v>
                </c:pt>
                <c:pt idx="9">
                  <c:v>848002.40939333336</c:v>
                </c:pt>
              </c:numCache>
            </c:numRef>
          </c:val>
          <c:extLst>
            <c:ext xmlns:c16="http://schemas.microsoft.com/office/drawing/2014/chart" uri="{C3380CC4-5D6E-409C-BE32-E72D297353CC}">
              <c16:uniqueId val="{00000003-EE0F-4461-9207-F1DE20A29B71}"/>
            </c:ext>
          </c:extLst>
        </c:ser>
        <c:dLbls>
          <c:dLblPos val="inEnd"/>
          <c:showLegendKey val="0"/>
          <c:showVal val="1"/>
          <c:showCatName val="0"/>
          <c:showSerName val="0"/>
          <c:showPercent val="0"/>
          <c:showBubbleSize val="0"/>
        </c:dLbls>
        <c:gapWidth val="100"/>
        <c:overlap val="-24"/>
        <c:axId val="246606560"/>
        <c:axId val="246584960"/>
      </c:barChart>
      <c:valAx>
        <c:axId val="246584960"/>
        <c:scaling>
          <c:orientation val="minMax"/>
        </c:scaling>
        <c:delete val="0"/>
        <c:axPos val="l"/>
        <c:majorGridlines>
          <c:spPr>
            <a:ln w="9525" cap="flat" cmpd="sng" algn="ctr">
              <a:solidFill>
                <a:schemeClr val="lt1">
                  <a:lumMod val="95000"/>
                  <a:alpha val="10000"/>
                </a:schemeClr>
              </a:solidFill>
              <a:round/>
            </a:ln>
            <a:effectLst/>
          </c:spPr>
        </c:majorGridlines>
        <c:numFmt formatCode="#\ ##0.00&quot; &quot;[$€-40C]"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246606560"/>
        <c:crosses val="autoZero"/>
        <c:crossBetween val="between"/>
      </c:valAx>
      <c:catAx>
        <c:axId val="24660656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fr-FR"/>
                  <a:t>Nombre de semestres</a:t>
                </a:r>
                <a:br>
                  <a:rPr lang="fr-FR"/>
                </a:br>
                <a:endParaRPr lang="fr-F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fr-FR"/>
            </a:p>
          </c:txPr>
        </c:title>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246584960"/>
        <c:crosses val="autoZero"/>
        <c:auto val="1"/>
        <c:lblAlgn val="ctr"/>
        <c:lblOffset val="100"/>
        <c:noMultiLvlLbl val="0"/>
      </c:cat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lIns="0" tIns="0" rIns="0" bIns="0"/>
          <a:lstStyle/>
          <a:p>
            <a:pPr marL="0" marR="0" indent="0" algn="ctr" defTabSz="914400" fontAlgn="auto" hangingPunct="1">
              <a:lnSpc>
                <a:spcPct val="100000"/>
              </a:lnSpc>
              <a:spcBef>
                <a:spcPts val="0"/>
              </a:spcBef>
              <a:spcAft>
                <a:spcPts val="0"/>
              </a:spcAft>
              <a:tabLst/>
              <a:defRPr sz="1600" b="1" i="0" u="none" strike="noStrike" kern="1200" spc="100" baseline="0">
                <a:solidFill>
                  <a:srgbClr val="F2F2F2"/>
                </a:solidFill>
                <a:effectLst>
                  <a:outerShdw dist="38103" dir="5400000">
                    <a:srgbClr val="000000"/>
                  </a:outerShdw>
                </a:effectLst>
                <a:latin typeface="Calibri"/>
              </a:defRPr>
            </a:pPr>
            <a:r>
              <a:rPr lang="fr-FR" sz="1600" b="1" i="0" u="none" strike="noStrike" kern="1200" cap="none" spc="100" baseline="0">
                <a:solidFill>
                  <a:srgbClr val="F2F2F2"/>
                </a:solidFill>
                <a:effectLst>
                  <a:outerShdw dist="38103" dir="5400000">
                    <a:srgbClr val="000000"/>
                  </a:outerShdw>
                </a:effectLst>
                <a:uFillTx/>
                <a:latin typeface="Calibri"/>
              </a:rPr>
              <a:t>Prévision des dépenses</a:t>
            </a:r>
          </a:p>
        </c:rich>
      </c:tx>
      <c:layout>
        <c:manualLayout>
          <c:xMode val="edge"/>
          <c:yMode val="edge"/>
          <c:x val="0.28838739156015675"/>
          <c:y val="1.207028999423852E-3"/>
        </c:manualLayout>
      </c:layout>
      <c:overlay val="0"/>
      <c:spPr>
        <a:noFill/>
        <a:ln>
          <a:noFill/>
        </a:ln>
      </c:spPr>
    </c:title>
    <c:autoTitleDeleted val="0"/>
    <c:plotArea>
      <c:layout/>
      <c:barChart>
        <c:barDir val="col"/>
        <c:grouping val="clustered"/>
        <c:varyColors val="0"/>
        <c:ser>
          <c:idx val="0"/>
          <c:order val="0"/>
          <c:tx>
            <c:v>Coût  total</c:v>
          </c:tx>
          <c:spPr>
            <a:gradFill>
              <a:gsLst>
                <a:gs pos="0">
                  <a:srgbClr val="6083CB"/>
                </a:gs>
                <a:gs pos="100000">
                  <a:srgbClr val="3E70CA"/>
                </a:gs>
              </a:gsLst>
              <a:lin ang="5400000"/>
            </a:gradFill>
            <a:ln>
              <a:noFill/>
            </a:ln>
            <a:effectLst>
              <a:outerShdw dist="19046" dir="5400000" algn="tl">
                <a:srgbClr val="000000">
                  <a:alpha val="63000"/>
                </a:srgbClr>
              </a:outerShdw>
            </a:effectLst>
          </c:spPr>
          <c:invertIfNegative val="0"/>
          <c:val>
            <c:numRef>
              <c:f>Chiffrage!$E$5:$E$14</c:f>
              <c:numCache>
                <c:formatCode>#\ ##0.00" "[$€-40C]</c:formatCode>
                <c:ptCount val="10"/>
                <c:pt idx="0">
                  <c:v>47724.306666666671</c:v>
                </c:pt>
                <c:pt idx="1">
                  <c:v>6724.3066666666673</c:v>
                </c:pt>
                <c:pt idx="2">
                  <c:v>6724.3066666666673</c:v>
                </c:pt>
                <c:pt idx="3">
                  <c:v>6724.3066666666673</c:v>
                </c:pt>
                <c:pt idx="4">
                  <c:v>6724.3066666666673</c:v>
                </c:pt>
                <c:pt idx="5">
                  <c:v>6724.3066666666673</c:v>
                </c:pt>
                <c:pt idx="6">
                  <c:v>6724.3066666666673</c:v>
                </c:pt>
                <c:pt idx="7">
                  <c:v>6724.3066666666673</c:v>
                </c:pt>
                <c:pt idx="8">
                  <c:v>6724.3066666666673</c:v>
                </c:pt>
                <c:pt idx="9">
                  <c:v>6724.3066666666673</c:v>
                </c:pt>
              </c:numCache>
            </c:numRef>
          </c:val>
          <c:extLst>
            <c:ext xmlns:c16="http://schemas.microsoft.com/office/drawing/2014/chart" uri="{C3380CC4-5D6E-409C-BE32-E72D297353CC}">
              <c16:uniqueId val="{00000000-392D-4D9F-8D3E-221F53A91DBA}"/>
            </c:ext>
          </c:extLst>
        </c:ser>
        <c:ser>
          <c:idx val="1"/>
          <c:order val="1"/>
          <c:tx>
            <c:v>Coût  total  cumulé</c:v>
          </c:tx>
          <c:spPr>
            <a:gradFill>
              <a:gsLst>
                <a:gs pos="0">
                  <a:srgbClr val="F18C55"/>
                </a:gs>
                <a:gs pos="100000">
                  <a:srgbClr val="F67B28"/>
                </a:gs>
              </a:gsLst>
              <a:lin ang="5400000"/>
            </a:gradFill>
            <a:ln>
              <a:noFill/>
            </a:ln>
            <a:effectLst>
              <a:outerShdw dist="19046" dir="5400000" algn="tl">
                <a:srgbClr val="000000">
                  <a:alpha val="63000"/>
                </a:srgbClr>
              </a:outerShdw>
            </a:effectLst>
          </c:spPr>
          <c:invertIfNegative val="0"/>
          <c:val>
            <c:numRef>
              <c:f>Chiffrage!$F$5:$F$14</c:f>
              <c:numCache>
                <c:formatCode>" "#\ ##0.00" "[$€-40C]" ";"-"#\ ##0.00" "[$€-40C]" ";" ""-"#" "[$€-40C]" ";" "@" "</c:formatCode>
                <c:ptCount val="10"/>
                <c:pt idx="0">
                  <c:v>47724.306666666671</c:v>
                </c:pt>
                <c:pt idx="1">
                  <c:v>54448.613333333342</c:v>
                </c:pt>
                <c:pt idx="2">
                  <c:v>61172.920000000013</c:v>
                </c:pt>
                <c:pt idx="3">
                  <c:v>67897.226666666684</c:v>
                </c:pt>
                <c:pt idx="4">
                  <c:v>74621.533333333355</c:v>
                </c:pt>
                <c:pt idx="5">
                  <c:v>81345.840000000026</c:v>
                </c:pt>
                <c:pt idx="6">
                  <c:v>88070.146666666697</c:v>
                </c:pt>
                <c:pt idx="7">
                  <c:v>94794.453333333367</c:v>
                </c:pt>
                <c:pt idx="8">
                  <c:v>101518.76000000004</c:v>
                </c:pt>
                <c:pt idx="9">
                  <c:v>108243.06666666671</c:v>
                </c:pt>
              </c:numCache>
            </c:numRef>
          </c:val>
          <c:extLst>
            <c:ext xmlns:c16="http://schemas.microsoft.com/office/drawing/2014/chart" uri="{C3380CC4-5D6E-409C-BE32-E72D297353CC}">
              <c16:uniqueId val="{00000001-392D-4D9F-8D3E-221F53A91DBA}"/>
            </c:ext>
          </c:extLst>
        </c:ser>
        <c:dLbls>
          <c:showLegendKey val="0"/>
          <c:showVal val="0"/>
          <c:showCatName val="0"/>
          <c:showSerName val="0"/>
          <c:showPercent val="0"/>
          <c:showBubbleSize val="0"/>
        </c:dLbls>
        <c:gapWidth val="100"/>
        <c:overlap val="-24"/>
        <c:axId val="246608000"/>
        <c:axId val="246587360"/>
      </c:barChart>
      <c:valAx>
        <c:axId val="246587360"/>
        <c:scaling>
          <c:orientation val="minMax"/>
        </c:scaling>
        <c:delete val="0"/>
        <c:axPos val="l"/>
        <c:majorGridlines>
          <c:spPr>
            <a:ln w="9528" cap="flat">
              <a:solidFill>
                <a:srgbClr val="F2F2F2">
                  <a:alpha val="10000"/>
                </a:srgbClr>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sz="900" b="1" i="0" u="none" strike="noStrike" kern="1200" cap="all" baseline="0">
                    <a:solidFill>
                      <a:srgbClr val="D9D9D9"/>
                    </a:solidFill>
                    <a:latin typeface="Calibri"/>
                  </a:defRPr>
                </a:pPr>
                <a:r>
                  <a:rPr lang="fr-FR" sz="900" b="1" i="0" u="none" strike="noStrike" kern="1200" cap="all" spc="0" baseline="0">
                    <a:solidFill>
                      <a:srgbClr val="D9D9D9"/>
                    </a:solidFill>
                    <a:uFillTx/>
                    <a:latin typeface="Calibri"/>
                  </a:rPr>
                  <a:t>Montant en euros</a:t>
                </a:r>
                <a:br>
                  <a:rPr lang="fr-FR" sz="900" b="1" i="0" u="none" strike="noStrike" kern="1200" cap="all" spc="0" baseline="0">
                    <a:solidFill>
                      <a:srgbClr val="D9D9D9"/>
                    </a:solidFill>
                    <a:uFillTx/>
                    <a:latin typeface="Calibri"/>
                  </a:rPr>
                </a:br>
                <a:endParaRPr lang="fr-FR" sz="900" b="1" i="0" u="none" strike="noStrike" kern="1200" cap="all" spc="0" baseline="0">
                  <a:solidFill>
                    <a:srgbClr val="D9D9D9"/>
                  </a:solidFill>
                  <a:uFillTx/>
                  <a:latin typeface="Calibri"/>
                </a:endParaRPr>
              </a:p>
            </c:rich>
          </c:tx>
          <c:overlay val="0"/>
          <c:spPr>
            <a:noFill/>
            <a:ln>
              <a:noFill/>
            </a:ln>
          </c:spPr>
        </c:title>
        <c:numFmt formatCode="#\ ##0.00&quot; &quot;[$€-40C]" sourceLinked="1"/>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D9D9D9"/>
                </a:solidFill>
                <a:latin typeface="Calibri"/>
              </a:defRPr>
            </a:pPr>
            <a:endParaRPr lang="fr-FR"/>
          </a:p>
        </c:txPr>
        <c:crossAx val="246608000"/>
        <c:crosses val="autoZero"/>
        <c:crossBetween val="between"/>
      </c:valAx>
      <c:catAx>
        <c:axId val="246608000"/>
        <c:scaling>
          <c:orientation val="minMax"/>
        </c:scaling>
        <c:delete val="0"/>
        <c:axPos val="b"/>
        <c:title>
          <c:tx>
            <c:rich>
              <a:bodyPr lIns="0" tIns="0" rIns="0" bIns="0"/>
              <a:lstStyle/>
              <a:p>
                <a:pPr marL="0" marR="0" indent="0" algn="ctr" defTabSz="914400" fontAlgn="auto" hangingPunct="1">
                  <a:lnSpc>
                    <a:spcPct val="100000"/>
                  </a:lnSpc>
                  <a:spcBef>
                    <a:spcPts val="0"/>
                  </a:spcBef>
                  <a:spcAft>
                    <a:spcPts val="0"/>
                  </a:spcAft>
                  <a:tabLst/>
                  <a:defRPr sz="900" b="1" i="0" u="none" strike="noStrike" kern="1200" cap="all" baseline="0">
                    <a:solidFill>
                      <a:srgbClr val="D9D9D9"/>
                    </a:solidFill>
                    <a:latin typeface="Calibri"/>
                  </a:defRPr>
                </a:pPr>
                <a:r>
                  <a:rPr lang="fr-FR" sz="900" b="1" i="0" u="none" strike="noStrike" kern="1200" cap="all" spc="0" baseline="0">
                    <a:solidFill>
                      <a:srgbClr val="D9D9D9"/>
                    </a:solidFill>
                    <a:uFillTx/>
                    <a:latin typeface="Calibri"/>
                  </a:rPr>
                  <a:t>Nombre de semestres</a:t>
                </a:r>
              </a:p>
            </c:rich>
          </c:tx>
          <c:overlay val="0"/>
          <c:spPr>
            <a:noFill/>
            <a:ln>
              <a:noFill/>
            </a:ln>
          </c:spPr>
        </c:title>
        <c:majorTickMark val="none"/>
        <c:minorTickMark val="none"/>
        <c:tickLblPos val="nextTo"/>
        <c:spPr>
          <a:noFill/>
          <a:ln w="12701" cap="flat">
            <a:solidFill>
              <a:srgbClr val="F2F2F2">
                <a:alpha val="54000"/>
              </a:srgbClr>
            </a:solidFill>
            <a:prstDash val="solid"/>
            <a:round/>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D9D9D9"/>
                </a:solidFill>
                <a:latin typeface="Calibri"/>
              </a:defRPr>
            </a:pPr>
            <a:endParaRPr lang="fr-FR"/>
          </a:p>
        </c:txPr>
        <c:crossAx val="246587360"/>
        <c:crosses val="autoZero"/>
        <c:auto val="1"/>
        <c:lblAlgn val="ctr"/>
        <c:lblOffset val="100"/>
        <c:noMultiLvlLbl val="0"/>
      </c:catAx>
      <c:spPr>
        <a:noFill/>
        <a:ln>
          <a:noFill/>
        </a:ln>
      </c:spPr>
    </c:plotArea>
    <c:legend>
      <c:legendPos val="b"/>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D9D9D9"/>
              </a:solidFill>
              <a:latin typeface="Calibri"/>
            </a:defRPr>
          </a:pPr>
          <a:endParaRPr lang="fr-FR"/>
        </a:p>
      </c:txPr>
    </c:legend>
    <c:plotVisOnly val="1"/>
    <c:dispBlanksAs val="gap"/>
    <c:showDLblsOverMax val="0"/>
  </c:chart>
  <c:spPr>
    <a:gradFill>
      <a:gsLst>
        <a:gs pos="0">
          <a:srgbClr val="595959"/>
        </a:gs>
        <a:gs pos="100000">
          <a:srgbClr val="262626"/>
        </a:gs>
      </a:gsLst>
      <a:path path="circle">
        <a:fillToRect l="50000" t="50000" r="50000" b="50000"/>
      </a:path>
    </a:gradFill>
    <a:ln>
      <a:noFill/>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defRPr>
      </a:pPr>
      <a:endParaRPr lang="fr-FR"/>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sz="1400" b="1" i="0" u="none" strike="noStrike" kern="1200" cap="none" baseline="0">
                <a:solidFill>
                  <a:srgbClr val="D9D9D9"/>
                </a:solidFill>
                <a:latin typeface="Calibri"/>
              </a:defRPr>
            </a:pPr>
            <a:r>
              <a:rPr lang="fr-FR" sz="1400" b="1" i="0" u="none" strike="noStrike" kern="1200" cap="none" spc="0" baseline="0">
                <a:solidFill>
                  <a:srgbClr val="D9D9D9"/>
                </a:solidFill>
                <a:uFillTx/>
                <a:latin typeface="Calibri"/>
              </a:rPr>
              <a:t>Prévision de rentabilité duarnt 10 semestres</a:t>
            </a:r>
            <a:br>
              <a:rPr lang="fr-FR" sz="1400" b="1" i="0" u="none" strike="noStrike" kern="1200" cap="none" spc="0" baseline="0">
                <a:solidFill>
                  <a:srgbClr val="D9D9D9"/>
                </a:solidFill>
                <a:uFillTx/>
                <a:latin typeface="Calibri"/>
              </a:rPr>
            </a:br>
            <a:endParaRPr lang="fr-FR" sz="1400" b="1" i="0" u="none" strike="noStrike" kern="1200" cap="none" spc="0" baseline="0">
              <a:solidFill>
                <a:srgbClr val="D9D9D9"/>
              </a:solidFill>
              <a:uFillTx/>
              <a:latin typeface="Calibri"/>
            </a:endParaRPr>
          </a:p>
        </c:rich>
      </c:tx>
      <c:layout>
        <c:manualLayout>
          <c:xMode val="edge"/>
          <c:yMode val="edge"/>
          <c:x val="1.1772312901730071E-2"/>
          <c:y val="0"/>
        </c:manualLayout>
      </c:layout>
      <c:overlay val="0"/>
      <c:spPr>
        <a:noFill/>
        <a:ln>
          <a:noFill/>
        </a:ln>
      </c:spPr>
    </c:title>
    <c:autoTitleDeleted val="0"/>
    <c:plotArea>
      <c:layout/>
      <c:lineChart>
        <c:grouping val="standard"/>
        <c:varyColors val="0"/>
        <c:ser>
          <c:idx val="0"/>
          <c:order val="0"/>
          <c:tx>
            <c:strRef>
              <c:f>Chiffrage!$F$4</c:f>
              <c:strCache>
                <c:ptCount val="1"/>
                <c:pt idx="0">
                  <c:v>Coût 
total 
cumulé</c:v>
                </c:pt>
              </c:strCache>
            </c:strRef>
          </c:tx>
          <c:spPr>
            <a:ln w="22229" cap="rnd">
              <a:solidFill>
                <a:srgbClr val="4472C4"/>
              </a:solidFill>
              <a:prstDash val="solid"/>
              <a:round/>
            </a:ln>
          </c:spPr>
          <c:marker>
            <c:symbol val="none"/>
          </c:marker>
          <c:val>
            <c:numRef>
              <c:f>Chiffrage!$F$5:$F$14</c:f>
              <c:numCache>
                <c:formatCode>" "#\ ##0.00" "[$€-40C]" ";"-"#\ ##0.00" "[$€-40C]" ";" ""-"#" "[$€-40C]" ";" "@" "</c:formatCode>
                <c:ptCount val="10"/>
                <c:pt idx="0">
                  <c:v>47724.306666666671</c:v>
                </c:pt>
                <c:pt idx="1">
                  <c:v>54448.613333333342</c:v>
                </c:pt>
                <c:pt idx="2">
                  <c:v>61172.920000000013</c:v>
                </c:pt>
                <c:pt idx="3">
                  <c:v>67897.226666666684</c:v>
                </c:pt>
                <c:pt idx="4">
                  <c:v>74621.533333333355</c:v>
                </c:pt>
                <c:pt idx="5">
                  <c:v>81345.840000000026</c:v>
                </c:pt>
                <c:pt idx="6">
                  <c:v>88070.146666666697</c:v>
                </c:pt>
                <c:pt idx="7">
                  <c:v>94794.453333333367</c:v>
                </c:pt>
                <c:pt idx="8">
                  <c:v>101518.76000000004</c:v>
                </c:pt>
                <c:pt idx="9">
                  <c:v>108243.06666666671</c:v>
                </c:pt>
              </c:numCache>
            </c:numRef>
          </c:val>
          <c:smooth val="0"/>
          <c:extLst>
            <c:ext xmlns:c16="http://schemas.microsoft.com/office/drawing/2014/chart" uri="{C3380CC4-5D6E-409C-BE32-E72D297353CC}">
              <c16:uniqueId val="{00000000-A544-4135-988D-096849A146F7}"/>
            </c:ext>
          </c:extLst>
        </c:ser>
        <c:ser>
          <c:idx val="1"/>
          <c:order val="1"/>
          <c:tx>
            <c:v>Gain cumulé estimé</c:v>
          </c:tx>
          <c:marker>
            <c:symbol val="none"/>
          </c:marker>
          <c:val>
            <c:numRef>
              <c:f>Chiffrage!$K$5:$K$14</c:f>
              <c:numCache>
                <c:formatCode>#\ ##0.00" "[$€-40C]</c:formatCode>
                <c:ptCount val="10"/>
                <c:pt idx="0">
                  <c:v>12275.693333333329</c:v>
                </c:pt>
                <c:pt idx="1">
                  <c:v>71551.386666666658</c:v>
                </c:pt>
                <c:pt idx="2">
                  <c:v>137427.07999999999</c:v>
                </c:pt>
                <c:pt idx="3">
                  <c:v>210562.77333333332</c:v>
                </c:pt>
                <c:pt idx="4">
                  <c:v>291684.46666666667</c:v>
                </c:pt>
                <c:pt idx="5">
                  <c:v>381590.75999999995</c:v>
                </c:pt>
                <c:pt idx="6">
                  <c:v>481160.11333333328</c:v>
                </c:pt>
                <c:pt idx="7" formatCode="General">
                  <c:v>591358.83266666671</c:v>
                </c:pt>
                <c:pt idx="8">
                  <c:v>713249.85460000008</c:v>
                </c:pt>
                <c:pt idx="9">
                  <c:v>848002.40939333336</c:v>
                </c:pt>
              </c:numCache>
            </c:numRef>
          </c:val>
          <c:smooth val="0"/>
          <c:extLst>
            <c:ext xmlns:c16="http://schemas.microsoft.com/office/drawing/2014/chart" uri="{C3380CC4-5D6E-409C-BE32-E72D297353CC}">
              <c16:uniqueId val="{00000001-A544-4135-988D-096849A146F7}"/>
            </c:ext>
          </c:extLst>
        </c:ser>
        <c:dLbls>
          <c:showLegendKey val="0"/>
          <c:showVal val="0"/>
          <c:showCatName val="0"/>
          <c:showSerName val="0"/>
          <c:showPercent val="0"/>
          <c:showBubbleSize val="0"/>
        </c:dLbls>
        <c:smooth val="0"/>
        <c:axId val="329984992"/>
        <c:axId val="329988352"/>
      </c:lineChart>
      <c:valAx>
        <c:axId val="329988352"/>
        <c:scaling>
          <c:orientation val="minMax"/>
        </c:scaling>
        <c:delete val="0"/>
        <c:axPos val="l"/>
        <c:majorGridlines>
          <c:spPr>
            <a:ln w="9528" cap="flat">
              <a:solidFill>
                <a:srgbClr val="595959"/>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sz="1000" b="1" i="0" u="none" strike="noStrike" kern="1200" baseline="0">
                    <a:solidFill>
                      <a:schemeClr val="bg1"/>
                    </a:solidFill>
                    <a:latin typeface="Calibri"/>
                  </a:defRPr>
                </a:pPr>
                <a:r>
                  <a:rPr lang="fr-FR" sz="1000" b="1" i="0" u="none" strike="noStrike" kern="1200" cap="none" spc="0" baseline="0">
                    <a:solidFill>
                      <a:schemeClr val="bg1"/>
                    </a:solidFill>
                    <a:uFillTx/>
                    <a:latin typeface="Calibri"/>
                  </a:rPr>
                  <a:t>Montant</a:t>
                </a:r>
              </a:p>
            </c:rich>
          </c:tx>
          <c:overlay val="0"/>
          <c:spPr>
            <a:noFill/>
            <a:ln>
              <a:noFill/>
            </a:ln>
          </c:spPr>
        </c:title>
        <c:numFmt formatCode="&quot; &quot;#\ ##0.00&quot; &quot;[$€-40C]&quot; &quot;;&quot;-&quot;#\ ##0.00&quot; &quot;[$€-40C]&quot; &quot;;&quot; &quot;&quot;-&quot;#&quot; &quot;[$€-40C]&quot; &quot;;&quot; &quot;@&quot; &quot;" sourceLinked="1"/>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BFBFBF"/>
                </a:solidFill>
                <a:latin typeface="Calibri"/>
              </a:defRPr>
            </a:pPr>
            <a:endParaRPr lang="fr-FR"/>
          </a:p>
        </c:txPr>
        <c:crossAx val="329984992"/>
        <c:crosses val="autoZero"/>
        <c:crossBetween val="between"/>
      </c:valAx>
      <c:catAx>
        <c:axId val="329984992"/>
        <c:scaling>
          <c:orientation val="minMax"/>
        </c:scaling>
        <c:delete val="0"/>
        <c:axPos val="b"/>
        <c:majorGridlines>
          <c:spPr>
            <a:ln w="9528" cap="flat">
              <a:solidFill>
                <a:srgbClr val="595959"/>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sz="1000" b="1" i="0" u="none" strike="noStrike" kern="1200" baseline="0">
                    <a:solidFill>
                      <a:schemeClr val="bg1"/>
                    </a:solidFill>
                    <a:latin typeface="Calibri"/>
                  </a:defRPr>
                </a:pPr>
                <a:r>
                  <a:rPr lang="fr-FR" sz="1000" b="1" i="0" u="none" strike="noStrike" kern="1200" cap="none" spc="0" baseline="0">
                    <a:solidFill>
                      <a:schemeClr val="bg1"/>
                    </a:solidFill>
                    <a:uFillTx/>
                    <a:latin typeface="Calibri"/>
                  </a:rPr>
                  <a:t>Nombre de semestres</a:t>
                </a:r>
              </a:p>
            </c:rich>
          </c:tx>
          <c:overlay val="0"/>
          <c:spPr>
            <a:noFill/>
            <a:ln>
              <a:noFill/>
            </a:ln>
          </c:spPr>
        </c:title>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BFBFBF"/>
                </a:solidFill>
                <a:latin typeface="Calibri"/>
              </a:defRPr>
            </a:pPr>
            <a:endParaRPr lang="fr-FR"/>
          </a:p>
        </c:txPr>
        <c:crossAx val="329988352"/>
        <c:crosses val="autoZero"/>
        <c:auto val="1"/>
        <c:lblAlgn val="ctr"/>
        <c:lblOffset val="100"/>
        <c:noMultiLvlLbl val="0"/>
      </c:catAx>
      <c:spPr>
        <a:noFill/>
        <a:ln>
          <a:noFill/>
        </a:ln>
      </c:spPr>
    </c:plotArea>
    <c:legend>
      <c:legendPos val="t"/>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BFBFBF"/>
              </a:solidFill>
              <a:latin typeface="Calibri"/>
            </a:defRPr>
          </a:pPr>
          <a:endParaRPr lang="fr-FR"/>
        </a:p>
      </c:txPr>
    </c:legend>
    <c:plotVisOnly val="1"/>
    <c:dispBlanksAs val="gap"/>
    <c:showDLblsOverMax val="0"/>
  </c:chart>
  <c:spPr>
    <a:solidFill>
      <a:srgbClr val="404040"/>
    </a:solid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900" b="0" i="0" u="none" strike="noStrike" kern="1200" baseline="0">
          <a:solidFill>
            <a:srgbClr val="000000"/>
          </a:solidFill>
          <a:latin typeface="Calibri"/>
        </a:defRPr>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a:t>Charges Par Sprint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BB6E-4970-9BAA-38CCD03261C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BB6E-4970-9BAA-38CCD03261C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BB6E-4970-9BAA-38CCD03261C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BB6E-4970-9BAA-38CCD03261CD}"/>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BB6E-4970-9BAA-38CCD03261CD}"/>
              </c:ext>
            </c:extLst>
          </c:dPt>
          <c:cat>
            <c:strRef>
              <c:f>('Planification Sprint'!$A$2,'Planification Sprint'!$A$5,'Planification Sprint'!$A$7,'Planification Sprint'!$A$9,'Planification Sprint'!$A$11)</c:f>
              <c:strCache>
                <c:ptCount val="5"/>
                <c:pt idx="0">
                  <c:v>Sprint 1</c:v>
                </c:pt>
                <c:pt idx="1">
                  <c:v>Sprint 2</c:v>
                </c:pt>
                <c:pt idx="2">
                  <c:v>Sprint 3</c:v>
                </c:pt>
                <c:pt idx="3">
                  <c:v>Sprint 4</c:v>
                </c:pt>
                <c:pt idx="4">
                  <c:v>Sprint 5</c:v>
                </c:pt>
              </c:strCache>
              <c:extLst/>
            </c:strRef>
          </c:cat>
          <c:val>
            <c:numRef>
              <c:f>('Planification Sprint'!$G$2,'Planification Sprint'!$G$5,'Planification Sprint'!$G$7,'Planification Sprint'!$G$9,'Planification Sprint'!$G$11)</c:f>
              <c:numCache>
                <c:formatCode>General</c:formatCode>
                <c:ptCount val="5"/>
                <c:pt idx="0">
                  <c:v>60</c:v>
                </c:pt>
                <c:pt idx="1">
                  <c:v>60</c:v>
                </c:pt>
                <c:pt idx="2">
                  <c:v>60</c:v>
                </c:pt>
                <c:pt idx="3">
                  <c:v>60</c:v>
                </c:pt>
                <c:pt idx="4">
                  <c:v>60</c:v>
                </c:pt>
              </c:numCache>
              <c:extLst/>
            </c:numRef>
          </c:val>
          <c:extLst>
            <c:ext xmlns:c16="http://schemas.microsoft.com/office/drawing/2014/chart" uri="{C3380CC4-5D6E-409C-BE32-E72D297353CC}">
              <c16:uniqueId val="{0000000A-BB6E-4970-9BAA-38CCD03261CD}"/>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a:t>Burndown chart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barChart>
        <c:barDir val="col"/>
        <c:grouping val="clustered"/>
        <c:varyColors val="0"/>
        <c:ser>
          <c:idx val="0"/>
          <c:order val="0"/>
          <c:tx>
            <c:strRef>
              <c:f>Suivi_du_projet!$B$11</c:f>
              <c:strCache>
                <c:ptCount val="1"/>
                <c:pt idx="0">
                  <c:v>Heures planifiées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Suivi_du_projet!$C$10:$K$10</c:f>
              <c:strCache>
                <c:ptCount val="9"/>
                <c:pt idx="0">
                  <c:v>Start</c:v>
                </c:pt>
                <c:pt idx="1">
                  <c:v>Week 1</c:v>
                </c:pt>
                <c:pt idx="2">
                  <c:v>Week 2</c:v>
                </c:pt>
                <c:pt idx="3">
                  <c:v>Week 3</c:v>
                </c:pt>
                <c:pt idx="4">
                  <c:v>Week 4</c:v>
                </c:pt>
                <c:pt idx="5">
                  <c:v>Week 5</c:v>
                </c:pt>
                <c:pt idx="6">
                  <c:v>Week 6</c:v>
                </c:pt>
                <c:pt idx="7">
                  <c:v>Week 7</c:v>
                </c:pt>
                <c:pt idx="8">
                  <c:v>Week 8</c:v>
                </c:pt>
              </c:strCache>
            </c:strRef>
          </c:cat>
          <c:val>
            <c:numRef>
              <c:f>Suivi_du_projet!$C$11:$K$11</c:f>
              <c:numCache>
                <c:formatCode>General</c:formatCode>
                <c:ptCount val="9"/>
                <c:pt idx="1">
                  <c:v>37.5</c:v>
                </c:pt>
                <c:pt idx="2">
                  <c:v>37.5</c:v>
                </c:pt>
                <c:pt idx="3">
                  <c:v>37.5</c:v>
                </c:pt>
                <c:pt idx="4">
                  <c:v>37.5</c:v>
                </c:pt>
                <c:pt idx="5">
                  <c:v>37.5</c:v>
                </c:pt>
                <c:pt idx="6">
                  <c:v>37.5</c:v>
                </c:pt>
                <c:pt idx="7">
                  <c:v>37.5</c:v>
                </c:pt>
                <c:pt idx="8">
                  <c:v>37.5</c:v>
                </c:pt>
              </c:numCache>
            </c:numRef>
          </c:val>
          <c:extLst>
            <c:ext xmlns:c16="http://schemas.microsoft.com/office/drawing/2014/chart" uri="{C3380CC4-5D6E-409C-BE32-E72D297353CC}">
              <c16:uniqueId val="{00000000-8617-4619-ABA6-A0FDA58253AF}"/>
            </c:ext>
          </c:extLst>
        </c:ser>
        <c:ser>
          <c:idx val="1"/>
          <c:order val="1"/>
          <c:tx>
            <c:strRef>
              <c:f>Suivi_du_projet!$B$12</c:f>
              <c:strCache>
                <c:ptCount val="1"/>
                <c:pt idx="0">
                  <c:v>Heures réelles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Suivi_du_projet!$C$10:$K$10</c:f>
              <c:strCache>
                <c:ptCount val="9"/>
                <c:pt idx="0">
                  <c:v>Start</c:v>
                </c:pt>
                <c:pt idx="1">
                  <c:v>Week 1</c:v>
                </c:pt>
                <c:pt idx="2">
                  <c:v>Week 2</c:v>
                </c:pt>
                <c:pt idx="3">
                  <c:v>Week 3</c:v>
                </c:pt>
                <c:pt idx="4">
                  <c:v>Week 4</c:v>
                </c:pt>
                <c:pt idx="5">
                  <c:v>Week 5</c:v>
                </c:pt>
                <c:pt idx="6">
                  <c:v>Week 6</c:v>
                </c:pt>
                <c:pt idx="7">
                  <c:v>Week 7</c:v>
                </c:pt>
                <c:pt idx="8">
                  <c:v>Week 8</c:v>
                </c:pt>
              </c:strCache>
            </c:strRef>
          </c:cat>
          <c:val>
            <c:numRef>
              <c:f>Suivi_du_projet!$C$12:$K$12</c:f>
              <c:numCache>
                <c:formatCode>General</c:formatCode>
                <c:ptCount val="9"/>
                <c:pt idx="1">
                  <c:v>50</c:v>
                </c:pt>
                <c:pt idx="2">
                  <c:v>41</c:v>
                </c:pt>
                <c:pt idx="3">
                  <c:v>13</c:v>
                </c:pt>
                <c:pt idx="4">
                  <c:v>26</c:v>
                </c:pt>
                <c:pt idx="5">
                  <c:v>25</c:v>
                </c:pt>
                <c:pt idx="6">
                  <c:v>50</c:v>
                </c:pt>
                <c:pt idx="7">
                  <c:v>31</c:v>
                </c:pt>
                <c:pt idx="8">
                  <c:v>33</c:v>
                </c:pt>
              </c:numCache>
            </c:numRef>
          </c:val>
          <c:extLst>
            <c:ext xmlns:c16="http://schemas.microsoft.com/office/drawing/2014/chart" uri="{C3380CC4-5D6E-409C-BE32-E72D297353CC}">
              <c16:uniqueId val="{00000001-8617-4619-ABA6-A0FDA58253AF}"/>
            </c:ext>
          </c:extLst>
        </c:ser>
        <c:dLbls>
          <c:showLegendKey val="0"/>
          <c:showVal val="0"/>
          <c:showCatName val="0"/>
          <c:showSerName val="0"/>
          <c:showPercent val="0"/>
          <c:showBubbleSize val="0"/>
        </c:dLbls>
        <c:gapWidth val="150"/>
        <c:axId val="2097231920"/>
        <c:axId val="69524128"/>
      </c:barChart>
      <c:lineChart>
        <c:grouping val="standard"/>
        <c:varyColors val="0"/>
        <c:ser>
          <c:idx val="2"/>
          <c:order val="2"/>
          <c:tx>
            <c:strRef>
              <c:f>Suivi_du_projet!$B$13</c:f>
              <c:strCache>
                <c:ptCount val="1"/>
                <c:pt idx="0">
                  <c:v>Effort restant</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cat>
            <c:strRef>
              <c:f>Suivi_du_projet!$C$10:$K$10</c:f>
              <c:strCache>
                <c:ptCount val="9"/>
                <c:pt idx="0">
                  <c:v>Start</c:v>
                </c:pt>
                <c:pt idx="1">
                  <c:v>Week 1</c:v>
                </c:pt>
                <c:pt idx="2">
                  <c:v>Week 2</c:v>
                </c:pt>
                <c:pt idx="3">
                  <c:v>Week 3</c:v>
                </c:pt>
                <c:pt idx="4">
                  <c:v>Week 4</c:v>
                </c:pt>
                <c:pt idx="5">
                  <c:v>Week 5</c:v>
                </c:pt>
                <c:pt idx="6">
                  <c:v>Week 6</c:v>
                </c:pt>
                <c:pt idx="7">
                  <c:v>Week 7</c:v>
                </c:pt>
                <c:pt idx="8">
                  <c:v>Week 8</c:v>
                </c:pt>
              </c:strCache>
            </c:strRef>
          </c:cat>
          <c:val>
            <c:numRef>
              <c:f>Suivi_du_projet!$C$13:$K$13</c:f>
              <c:numCache>
                <c:formatCode>General</c:formatCode>
                <c:ptCount val="9"/>
                <c:pt idx="0">
                  <c:v>300</c:v>
                </c:pt>
                <c:pt idx="1">
                  <c:v>250</c:v>
                </c:pt>
                <c:pt idx="2">
                  <c:v>209</c:v>
                </c:pt>
                <c:pt idx="3">
                  <c:v>196</c:v>
                </c:pt>
                <c:pt idx="4">
                  <c:v>170</c:v>
                </c:pt>
                <c:pt idx="5">
                  <c:v>145</c:v>
                </c:pt>
                <c:pt idx="6">
                  <c:v>95</c:v>
                </c:pt>
                <c:pt idx="7">
                  <c:v>64</c:v>
                </c:pt>
                <c:pt idx="8">
                  <c:v>31</c:v>
                </c:pt>
              </c:numCache>
            </c:numRef>
          </c:val>
          <c:smooth val="0"/>
          <c:extLst>
            <c:ext xmlns:c16="http://schemas.microsoft.com/office/drawing/2014/chart" uri="{C3380CC4-5D6E-409C-BE32-E72D297353CC}">
              <c16:uniqueId val="{00000002-8617-4619-ABA6-A0FDA58253AF}"/>
            </c:ext>
          </c:extLst>
        </c:ser>
        <c:ser>
          <c:idx val="3"/>
          <c:order val="3"/>
          <c:tx>
            <c:strRef>
              <c:f>Suivi_du_projet!$B$14</c:f>
              <c:strCache>
                <c:ptCount val="1"/>
                <c:pt idx="0">
                  <c:v>Burndown idéal</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strRef>
              <c:f>Suivi_du_projet!$C$10:$K$10</c:f>
              <c:strCache>
                <c:ptCount val="9"/>
                <c:pt idx="0">
                  <c:v>Start</c:v>
                </c:pt>
                <c:pt idx="1">
                  <c:v>Week 1</c:v>
                </c:pt>
                <c:pt idx="2">
                  <c:v>Week 2</c:v>
                </c:pt>
                <c:pt idx="3">
                  <c:v>Week 3</c:v>
                </c:pt>
                <c:pt idx="4">
                  <c:v>Week 4</c:v>
                </c:pt>
                <c:pt idx="5">
                  <c:v>Week 5</c:v>
                </c:pt>
                <c:pt idx="6">
                  <c:v>Week 6</c:v>
                </c:pt>
                <c:pt idx="7">
                  <c:v>Week 7</c:v>
                </c:pt>
                <c:pt idx="8">
                  <c:v>Week 8</c:v>
                </c:pt>
              </c:strCache>
            </c:strRef>
          </c:cat>
          <c:val>
            <c:numRef>
              <c:f>Suivi_du_projet!$C$14:$K$14</c:f>
              <c:numCache>
                <c:formatCode>General</c:formatCode>
                <c:ptCount val="9"/>
                <c:pt idx="0">
                  <c:v>300</c:v>
                </c:pt>
                <c:pt idx="1">
                  <c:v>262.5</c:v>
                </c:pt>
                <c:pt idx="2">
                  <c:v>225</c:v>
                </c:pt>
                <c:pt idx="3">
                  <c:v>187.5</c:v>
                </c:pt>
                <c:pt idx="4">
                  <c:v>150</c:v>
                </c:pt>
                <c:pt idx="5">
                  <c:v>112.5</c:v>
                </c:pt>
                <c:pt idx="6">
                  <c:v>75</c:v>
                </c:pt>
                <c:pt idx="7">
                  <c:v>37.5</c:v>
                </c:pt>
                <c:pt idx="8">
                  <c:v>0</c:v>
                </c:pt>
              </c:numCache>
            </c:numRef>
          </c:val>
          <c:smooth val="0"/>
          <c:extLst>
            <c:ext xmlns:c16="http://schemas.microsoft.com/office/drawing/2014/chart" uri="{C3380CC4-5D6E-409C-BE32-E72D297353CC}">
              <c16:uniqueId val="{00000003-8617-4619-ABA6-A0FDA58253AF}"/>
            </c:ext>
          </c:extLst>
        </c:ser>
        <c:dLbls>
          <c:showLegendKey val="0"/>
          <c:showVal val="0"/>
          <c:showCatName val="0"/>
          <c:showSerName val="0"/>
          <c:showPercent val="0"/>
          <c:showBubbleSize val="0"/>
        </c:dLbls>
        <c:marker val="1"/>
        <c:smooth val="0"/>
        <c:axId val="2046459152"/>
        <c:axId val="69504576"/>
      </c:lineChart>
      <c:catAx>
        <c:axId val="20464591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69504576"/>
        <c:crosses val="autoZero"/>
        <c:auto val="1"/>
        <c:lblAlgn val="ctr"/>
        <c:lblOffset val="100"/>
        <c:noMultiLvlLbl val="0"/>
      </c:catAx>
      <c:valAx>
        <c:axId val="695045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2046459152"/>
        <c:crosses val="autoZero"/>
        <c:crossBetween val="between"/>
      </c:valAx>
      <c:valAx>
        <c:axId val="69524128"/>
        <c:scaling>
          <c:orientation val="minMax"/>
          <c:max val="300"/>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2097231920"/>
        <c:crosses val="max"/>
        <c:crossBetween val="between"/>
      </c:valAx>
      <c:catAx>
        <c:axId val="2097231920"/>
        <c:scaling>
          <c:orientation val="minMax"/>
        </c:scaling>
        <c:delete val="1"/>
        <c:axPos val="b"/>
        <c:numFmt formatCode="General" sourceLinked="1"/>
        <c:majorTickMark val="none"/>
        <c:minorTickMark val="none"/>
        <c:tickLblPos val="nextTo"/>
        <c:crossAx val="6952412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cap="none" baseline="0">
                <a:solidFill>
                  <a:sysClr val="window" lastClr="FFFFFF">
                    <a:lumMod val="85000"/>
                  </a:sysClr>
                </a:solidFill>
                <a:latin typeface="+mn-lt"/>
                <a:ea typeface="+mn-ea"/>
                <a:cs typeface="+mn-cs"/>
              </a:defRPr>
            </a:pPr>
            <a:r>
              <a:rPr lang="fr-FR">
                <a:solidFill>
                  <a:schemeClr val="accent4"/>
                </a:solidFill>
                <a:latin typeface="Arial" panose="020B0604020202020204" pitchFamily="34" charset="0"/>
                <a:cs typeface="Arial" panose="020B0604020202020204" pitchFamily="34" charset="0"/>
              </a:rPr>
              <a:t>Évaluation des risques</a:t>
            </a:r>
            <a:r>
              <a:rPr lang="fr-FR" baseline="0">
                <a:solidFill>
                  <a:schemeClr val="accent4"/>
                </a:solidFill>
                <a:latin typeface="Arial" panose="020B0604020202020204" pitchFamily="34" charset="0"/>
                <a:cs typeface="Arial" panose="020B0604020202020204" pitchFamily="34" charset="0"/>
              </a:rPr>
              <a:t> </a:t>
            </a:r>
            <a:r>
              <a:rPr lang="fr-FR" sz="1400" b="1" i="0" u="none" strike="noStrike" kern="1200" spc="0" baseline="0">
                <a:solidFill>
                  <a:schemeClr val="accent4"/>
                </a:solidFill>
                <a:latin typeface="Arial" panose="020B0604020202020204" pitchFamily="34" charset="0"/>
                <a:cs typeface="Arial" panose="020B0604020202020204" pitchFamily="34" charset="0"/>
              </a:rPr>
              <a:t>du projet</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 lastClr="FFFFFF">
                    <a:lumMod val="85000"/>
                  </a:sysClr>
                </a:solidFill>
              </a:defRPr>
            </a:pPr>
            <a:endParaRPr lang="fr-FR"/>
          </a:p>
        </c:rich>
      </c:tx>
      <c:layout>
        <c:manualLayout>
          <c:xMode val="edge"/>
          <c:yMode val="edge"/>
          <c:x val="0.31221414847259849"/>
          <c:y val="0.10375108453712939"/>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cap="none" baseline="0">
              <a:solidFill>
                <a:sysClr val="window" lastClr="FFFFFF">
                  <a:lumMod val="85000"/>
                </a:sysClr>
              </a:solidFill>
              <a:latin typeface="+mn-lt"/>
              <a:ea typeface="+mn-ea"/>
              <a:cs typeface="+mn-cs"/>
            </a:defRPr>
          </a:pPr>
          <a:endParaRPr lang="fr-FR"/>
        </a:p>
      </c:txPr>
    </c:title>
    <c:autoTitleDeleted val="0"/>
    <c:plotArea>
      <c:layout>
        <c:manualLayout>
          <c:xMode val="edge"/>
          <c:yMode val="edge"/>
          <c:x val="2.2162586492164873E-2"/>
          <c:y val="0.29753268064900878"/>
          <c:w val="0.95567510833102776"/>
          <c:h val="0.57201787375841184"/>
        </c:manualLayout>
      </c:layout>
      <c:radarChart>
        <c:radarStyle val="marker"/>
        <c:varyColors val="0"/>
        <c:ser>
          <c:idx val="0"/>
          <c:order val="0"/>
          <c:tx>
            <c:strRef>
              <c:f>Evaluation_Risques!$G$4:$G$11</c:f>
              <c:strCache>
                <c:ptCount val="8"/>
                <c:pt idx="0">
                  <c:v>3,5</c:v>
                </c:pt>
                <c:pt idx="1">
                  <c:v>3,5</c:v>
                </c:pt>
                <c:pt idx="2">
                  <c:v>3</c:v>
                </c:pt>
                <c:pt idx="3">
                  <c:v>4</c:v>
                </c:pt>
                <c:pt idx="4">
                  <c:v>2,5</c:v>
                </c:pt>
                <c:pt idx="5">
                  <c:v>4,5</c:v>
                </c:pt>
                <c:pt idx="6">
                  <c:v>3,5</c:v>
                </c:pt>
                <c:pt idx="7">
                  <c:v>3,5</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Evaluation_Risques!$B$4:$B$11</c:f>
              <c:strCache>
                <c:ptCount val="8"/>
                <c:pt idx="0">
                  <c:v>Dépassement des coûts</c:v>
                </c:pt>
                <c:pt idx="1">
                  <c:v>Retards dans les délais de livraison</c:v>
                </c:pt>
                <c:pt idx="2">
                  <c:v>Conflits internes </c:v>
                </c:pt>
                <c:pt idx="3">
                  <c:v>Insatisfaction des utilisateurs</c:v>
                </c:pt>
                <c:pt idx="4">
                  <c:v>Changements de l'environnement technologique</c:v>
                </c:pt>
                <c:pt idx="5">
                  <c:v>Temps de calcul très élevé</c:v>
                </c:pt>
                <c:pt idx="6">
                  <c:v>Fuite de données</c:v>
                </c:pt>
                <c:pt idx="7">
                  <c:v>Non-conformité réglementaire dans le traitement des données sensibles</c:v>
                </c:pt>
              </c:strCache>
            </c:strRef>
          </c:cat>
          <c:val>
            <c:numRef>
              <c:f>Evaluation_Risques!$G$4:$G$11</c:f>
              <c:numCache>
                <c:formatCode>General</c:formatCode>
                <c:ptCount val="8"/>
                <c:pt idx="0">
                  <c:v>3.5</c:v>
                </c:pt>
                <c:pt idx="1">
                  <c:v>3.5</c:v>
                </c:pt>
                <c:pt idx="2">
                  <c:v>3</c:v>
                </c:pt>
                <c:pt idx="3">
                  <c:v>4</c:v>
                </c:pt>
                <c:pt idx="4">
                  <c:v>2.5</c:v>
                </c:pt>
                <c:pt idx="5">
                  <c:v>4.5</c:v>
                </c:pt>
                <c:pt idx="6">
                  <c:v>3.5</c:v>
                </c:pt>
                <c:pt idx="7">
                  <c:v>3.5</c:v>
                </c:pt>
              </c:numCache>
            </c:numRef>
          </c:val>
          <c:extLst>
            <c:ext xmlns:c16="http://schemas.microsoft.com/office/drawing/2014/chart" uri="{C3380CC4-5D6E-409C-BE32-E72D297353CC}">
              <c16:uniqueId val="{00000000-C942-49CB-967A-43615AF49737}"/>
            </c:ext>
          </c:extLst>
        </c:ser>
        <c:dLbls>
          <c:showLegendKey val="0"/>
          <c:showVal val="0"/>
          <c:showCatName val="0"/>
          <c:showSerName val="0"/>
          <c:showPercent val="0"/>
          <c:showBubbleSize val="0"/>
        </c:dLbls>
        <c:axId val="1844031263"/>
        <c:axId val="1844030303"/>
      </c:radarChart>
      <c:valAx>
        <c:axId val="184403030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crossAx val="1844031263"/>
        <c:crosses val="autoZero"/>
        <c:crossBetween val="between"/>
      </c:valAx>
      <c:catAx>
        <c:axId val="1844031263"/>
        <c:scaling>
          <c:orientation val="minMax"/>
        </c:scaling>
        <c:delete val="0"/>
        <c:axPos val="b"/>
        <c:numFmt formatCode="General" sourceLinked="0"/>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1844030303"/>
        <c:crosses val="autoZero"/>
        <c:auto val="1"/>
        <c:lblAlgn val="ctr"/>
        <c:lblOffset val="100"/>
        <c:noMultiLvlLbl val="0"/>
      </c:cat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21">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C275F-D4CF-4270-ACF1-94C6D9E02D51}" type="datetimeFigureOut">
              <a:rPr lang="fr-FR" smtClean="0"/>
              <a:t>01/08/2024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9FCDA-BC2B-4892-AE5F-94A8AEDDE376}" type="slidenum">
              <a:rPr lang="fr-FR" smtClean="0"/>
              <a:t>‹N°›</a:t>
            </a:fld>
            <a:endParaRPr lang="fr-FR"/>
          </a:p>
        </p:txBody>
      </p:sp>
    </p:spTree>
    <p:extLst>
      <p:ext uri="{BB962C8B-B14F-4D97-AF65-F5344CB8AC3E}">
        <p14:creationId xmlns:p14="http://schemas.microsoft.com/office/powerpoint/2010/main" val="3804127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A89FCDA-BC2B-4892-AE5F-94A8AEDDE376}" type="slidenum">
              <a:rPr lang="fr-FR" smtClean="0"/>
              <a:t>13</a:t>
            </a:fld>
            <a:endParaRPr lang="fr-FR"/>
          </a:p>
        </p:txBody>
      </p:sp>
    </p:spTree>
    <p:extLst>
      <p:ext uri="{BB962C8B-B14F-4D97-AF65-F5344CB8AC3E}">
        <p14:creationId xmlns:p14="http://schemas.microsoft.com/office/powerpoint/2010/main" val="41331677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25518A9-B687-4302-9395-2322403C6656}"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A99A684-0CB7-41E9-A4DF-5D1C2CA5BF6F}"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EDD7C35-9E19-4518-A4B2-3B09CD8CC756}"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6196DA8-8897-4DDF-BFB6-5D83863C837A}"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CBBA708-C5F0-412D-90E2-1919F0D196AE}" type="datetimeFigureOut">
              <a:rPr lang="en-US" dirty="0"/>
              <a:t>8/1/2024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A9C8F8FA-EF43-4642-9368-3F4E33039BD9}" type="datetimeFigureOut">
              <a:rPr lang="en-US" dirty="0"/>
              <a:t>8/1/2024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8/1/2024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EB9C5D3-0140-4E75-8D7F-C0623D06DFD7}"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8/1/2024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8/1/2024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8/1/2024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3AE0757-B101-4811-9189-10EB2F458E2D}"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EBDC078-589F-40E3-816C-EE21D62B5BBA}"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8/1/2024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C4632B-A283-481A-9F34-BA66236B16F5}"/>
              </a:ext>
            </a:extLst>
          </p:cNvPr>
          <p:cNvSpPr>
            <a:spLocks noGrp="1"/>
          </p:cNvSpPr>
          <p:nvPr>
            <p:ph type="ctrTitle"/>
          </p:nvPr>
        </p:nvSpPr>
        <p:spPr>
          <a:xfrm>
            <a:off x="-2013182" y="2945960"/>
            <a:ext cx="10868948" cy="1373070"/>
          </a:xfrm>
        </p:spPr>
        <p:txBody>
          <a:bodyPr/>
          <a:lstStyle/>
          <a:p>
            <a:br>
              <a:rPr lang="fr-FR" b="1" dirty="0"/>
            </a:br>
            <a:br>
              <a:rPr lang="fr-FR" b="1" dirty="0"/>
            </a:br>
            <a:br>
              <a:rPr lang="fr-FR" b="1" dirty="0"/>
            </a:br>
            <a:br>
              <a:rPr lang="fr-FR" b="1" dirty="0"/>
            </a:br>
            <a:br>
              <a:rPr lang="fr-FR" b="1" dirty="0"/>
            </a:br>
            <a:r>
              <a:rPr lang="fr-FR" sz="4000" b="1" dirty="0">
                <a:latin typeface="Arial" panose="020B0604020202020204" pitchFamily="34" charset="0"/>
                <a:cs typeface="Arial" panose="020B0604020202020204" pitchFamily="34" charset="0"/>
              </a:rPr>
              <a:t>Réalisez le cadrage d’un projet IA</a:t>
            </a:r>
            <a:br>
              <a:rPr lang="fr-FR" b="1" dirty="0"/>
            </a:br>
            <a:endParaRPr lang="fr-FR" dirty="0"/>
          </a:p>
        </p:txBody>
      </p:sp>
      <p:sp>
        <p:nvSpPr>
          <p:cNvPr id="6" name="Sous-titre 2">
            <a:extLst>
              <a:ext uri="{FF2B5EF4-FFF2-40B4-BE49-F238E27FC236}">
                <a16:creationId xmlns:a16="http://schemas.microsoft.com/office/drawing/2014/main" id="{B1C65659-323E-8C77-BB6B-0E82B2A17533}"/>
              </a:ext>
            </a:extLst>
          </p:cNvPr>
          <p:cNvSpPr>
            <a:spLocks noGrp="1"/>
          </p:cNvSpPr>
          <p:nvPr>
            <p:ph type="subTitle" idx="1"/>
          </p:nvPr>
        </p:nvSpPr>
        <p:spPr>
          <a:xfrm>
            <a:off x="0" y="6275136"/>
            <a:ext cx="12192000" cy="771707"/>
          </a:xfrm>
        </p:spPr>
        <p:txBody>
          <a:bodyPr/>
          <a:lstStyle/>
          <a:p>
            <a:pPr algn="l"/>
            <a:r>
              <a:rPr lang="fr-FR" sz="2000" b="1" dirty="0">
                <a:solidFill>
                  <a:schemeClr val="bg1"/>
                </a:solidFill>
                <a:latin typeface="Arial" panose="020B0604020202020204" pitchFamily="34" charset="0"/>
                <a:cs typeface="Arial" panose="020B0604020202020204" pitchFamily="34" charset="0"/>
              </a:rPr>
              <a:t>MERAH Mohamed                                                                                                                      Juillet 2024</a:t>
            </a:r>
            <a:endParaRPr lang="fr-FR" b="1" dirty="0">
              <a:solidFill>
                <a:schemeClr val="bg1"/>
              </a:solidFill>
            </a:endParaRPr>
          </a:p>
        </p:txBody>
      </p:sp>
      <p:pic>
        <p:nvPicPr>
          <p:cNvPr id="7" name="Image 6">
            <a:extLst>
              <a:ext uri="{FF2B5EF4-FFF2-40B4-BE49-F238E27FC236}">
                <a16:creationId xmlns:a16="http://schemas.microsoft.com/office/drawing/2014/main" id="{14A77798-A681-1B64-713E-BBB84B5A20CD}"/>
              </a:ext>
            </a:extLst>
          </p:cNvPr>
          <p:cNvPicPr>
            <a:picLocks noChangeAspect="1"/>
          </p:cNvPicPr>
          <p:nvPr/>
        </p:nvPicPr>
        <p:blipFill>
          <a:blip r:embed="rId2"/>
          <a:stretch>
            <a:fillRect/>
          </a:stretch>
        </p:blipFill>
        <p:spPr>
          <a:xfrm>
            <a:off x="0" y="0"/>
            <a:ext cx="639023" cy="737596"/>
          </a:xfrm>
          <a:prstGeom prst="rect">
            <a:avLst/>
          </a:prstGeom>
        </p:spPr>
      </p:pic>
      <p:pic>
        <p:nvPicPr>
          <p:cNvPr id="8" name="Image 7">
            <a:extLst>
              <a:ext uri="{FF2B5EF4-FFF2-40B4-BE49-F238E27FC236}">
                <a16:creationId xmlns:a16="http://schemas.microsoft.com/office/drawing/2014/main" id="{27A9A24E-F038-FF2B-110A-2CEFB6999B59}"/>
              </a:ext>
            </a:extLst>
          </p:cNvPr>
          <p:cNvPicPr>
            <a:picLocks noChangeAspect="1"/>
          </p:cNvPicPr>
          <p:nvPr/>
        </p:nvPicPr>
        <p:blipFill>
          <a:blip r:embed="rId3"/>
          <a:stretch>
            <a:fillRect/>
          </a:stretch>
        </p:blipFill>
        <p:spPr>
          <a:xfrm>
            <a:off x="639023" y="0"/>
            <a:ext cx="2399311" cy="737595"/>
          </a:xfrm>
          <a:prstGeom prst="rect">
            <a:avLst/>
          </a:prstGeom>
        </p:spPr>
      </p:pic>
      <p:pic>
        <p:nvPicPr>
          <p:cNvPr id="10" name="Image 9">
            <a:extLst>
              <a:ext uri="{FF2B5EF4-FFF2-40B4-BE49-F238E27FC236}">
                <a16:creationId xmlns:a16="http://schemas.microsoft.com/office/drawing/2014/main" id="{6DA8CDF7-0978-FC59-75DC-665E5BBBF254}"/>
              </a:ext>
            </a:extLst>
          </p:cNvPr>
          <p:cNvPicPr>
            <a:picLocks noChangeAspect="1"/>
          </p:cNvPicPr>
          <p:nvPr/>
        </p:nvPicPr>
        <p:blipFill>
          <a:blip r:embed="rId4"/>
          <a:stretch>
            <a:fillRect/>
          </a:stretch>
        </p:blipFill>
        <p:spPr>
          <a:xfrm>
            <a:off x="9959009" y="0"/>
            <a:ext cx="2232991" cy="884659"/>
          </a:xfrm>
          <a:prstGeom prst="rect">
            <a:avLst/>
          </a:prstGeom>
        </p:spPr>
      </p:pic>
    </p:spTree>
    <p:extLst>
      <p:ext uri="{BB962C8B-B14F-4D97-AF65-F5344CB8AC3E}">
        <p14:creationId xmlns:p14="http://schemas.microsoft.com/office/powerpoint/2010/main" val="1380707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69893F-0F0D-FD3F-CF20-93267530FDB2}"/>
              </a:ext>
            </a:extLst>
          </p:cNvPr>
          <p:cNvSpPr>
            <a:spLocks noGrp="1"/>
          </p:cNvSpPr>
          <p:nvPr>
            <p:ph type="title"/>
          </p:nvPr>
        </p:nvSpPr>
        <p:spPr>
          <a:xfrm>
            <a:off x="302634" y="665921"/>
            <a:ext cx="10302418" cy="1080938"/>
          </a:xfrm>
        </p:spPr>
        <p:txBody>
          <a:bodyPr/>
          <a:lstStyle/>
          <a:p>
            <a:r>
              <a:rPr lang="fr-FR" b="1" dirty="0">
                <a:latin typeface="Arial" panose="020B0604020202020204" pitchFamily="34" charset="0"/>
                <a:cs typeface="Arial" panose="020B0604020202020204" pitchFamily="34" charset="0"/>
              </a:rPr>
              <a:t>Prévision des dépenses durant 10 semestres</a:t>
            </a:r>
          </a:p>
        </p:txBody>
      </p:sp>
      <p:sp>
        <p:nvSpPr>
          <p:cNvPr id="3" name="Titre 1">
            <a:extLst>
              <a:ext uri="{FF2B5EF4-FFF2-40B4-BE49-F238E27FC236}">
                <a16:creationId xmlns:a16="http://schemas.microsoft.com/office/drawing/2014/main" id="{E8EB9944-FE0E-6904-6643-13852A6386E7}"/>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10</a:t>
            </a:r>
          </a:p>
        </p:txBody>
      </p:sp>
      <p:graphicFrame>
        <p:nvGraphicFramePr>
          <p:cNvPr id="5" name="Graphique 4">
            <a:extLst>
              <a:ext uri="{FF2B5EF4-FFF2-40B4-BE49-F238E27FC236}">
                <a16:creationId xmlns:a16="http://schemas.microsoft.com/office/drawing/2014/main" id="{9A5172D0-4704-4711-92F3-F3CF1C471199}"/>
              </a:ext>
            </a:extLst>
          </p:cNvPr>
          <p:cNvGraphicFramePr>
            <a:graphicFrameLocks/>
          </p:cNvGraphicFramePr>
          <p:nvPr>
            <p:extLst>
              <p:ext uri="{D42A27DB-BD31-4B8C-83A1-F6EECF244321}">
                <p14:modId xmlns:p14="http://schemas.microsoft.com/office/powerpoint/2010/main" val="3905816820"/>
              </p:ext>
            </p:extLst>
          </p:nvPr>
        </p:nvGraphicFramePr>
        <p:xfrm>
          <a:off x="2220816" y="2145195"/>
          <a:ext cx="7750368" cy="44444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7062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5251CD-29D0-2A17-1FE8-41AE142F6260}"/>
              </a:ext>
            </a:extLst>
          </p:cNvPr>
          <p:cNvSpPr>
            <a:spLocks noGrp="1"/>
          </p:cNvSpPr>
          <p:nvPr>
            <p:ph type="title"/>
          </p:nvPr>
        </p:nvSpPr>
        <p:spPr/>
        <p:txBody>
          <a:bodyPr/>
          <a:lstStyle/>
          <a:p>
            <a:r>
              <a:rPr lang="fr-FR" b="1" dirty="0">
                <a:latin typeface="Arial" panose="020B0604020202020204" pitchFamily="34" charset="0"/>
                <a:cs typeface="Arial" panose="020B0604020202020204" pitchFamily="34" charset="0"/>
              </a:rPr>
              <a:t>Prévision de rentabilité durant 10 semestre</a:t>
            </a:r>
          </a:p>
        </p:txBody>
      </p:sp>
      <p:sp>
        <p:nvSpPr>
          <p:cNvPr id="3" name="Titre 1">
            <a:extLst>
              <a:ext uri="{FF2B5EF4-FFF2-40B4-BE49-F238E27FC236}">
                <a16:creationId xmlns:a16="http://schemas.microsoft.com/office/drawing/2014/main" id="{80F3BD27-B665-0C67-B9A2-2DE524F9DF9E}"/>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11</a:t>
            </a:r>
          </a:p>
        </p:txBody>
      </p:sp>
      <p:graphicFrame>
        <p:nvGraphicFramePr>
          <p:cNvPr id="5" name="Graphique 4">
            <a:extLst>
              <a:ext uri="{FF2B5EF4-FFF2-40B4-BE49-F238E27FC236}">
                <a16:creationId xmlns:a16="http://schemas.microsoft.com/office/drawing/2014/main" id="{9D2FAB32-5DCE-4AEA-A822-3406FB8E7FEF}"/>
              </a:ext>
            </a:extLst>
          </p:cNvPr>
          <p:cNvGraphicFramePr>
            <a:graphicFrameLocks/>
          </p:cNvGraphicFramePr>
          <p:nvPr>
            <p:extLst>
              <p:ext uri="{D42A27DB-BD31-4B8C-83A1-F6EECF244321}">
                <p14:modId xmlns:p14="http://schemas.microsoft.com/office/powerpoint/2010/main" val="3469818050"/>
              </p:ext>
            </p:extLst>
          </p:nvPr>
        </p:nvGraphicFramePr>
        <p:xfrm>
          <a:off x="1528804" y="2232327"/>
          <a:ext cx="8897344" cy="43573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8020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FCD9F1-71CE-66C2-B794-7548D61AF6D4}"/>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Agile SCRUM</a:t>
            </a:r>
            <a:endParaRPr lang="fr-FR" b="1"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D81220C-D840-4132-C6B5-8104AC84F9B9}"/>
              </a:ext>
            </a:extLst>
          </p:cNvPr>
          <p:cNvSpPr/>
          <p:nvPr/>
        </p:nvSpPr>
        <p:spPr>
          <a:xfrm>
            <a:off x="6430900" y="2752874"/>
            <a:ext cx="5605388" cy="39151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latin typeface="Arial" panose="020B0604020202020204" pitchFamily="34" charset="0"/>
              <a:cs typeface="Arial" panose="020B0604020202020204" pitchFamily="34" charset="0"/>
            </a:endParaRPr>
          </a:p>
        </p:txBody>
      </p:sp>
      <p:pic>
        <p:nvPicPr>
          <p:cNvPr id="5" name="Picture 2">
            <a:extLst>
              <a:ext uri="{FF2B5EF4-FFF2-40B4-BE49-F238E27FC236}">
                <a16:creationId xmlns:a16="http://schemas.microsoft.com/office/drawing/2014/main" id="{08F6D13A-5290-FCCF-331F-DA93D00B897B}"/>
              </a:ext>
            </a:extLst>
          </p:cNvPr>
          <p:cNvPicPr>
            <a:picLocks noGrp="1" noChangeAspect="1"/>
          </p:cNvPicPr>
          <p:nvPr/>
        </p:nvPicPr>
        <p:blipFill>
          <a:blip r:embed="rId2"/>
          <a:stretch>
            <a:fillRect/>
          </a:stretch>
        </p:blipFill>
        <p:spPr>
          <a:xfrm>
            <a:off x="6869864" y="3405673"/>
            <a:ext cx="5285783" cy="3078089"/>
          </a:xfrm>
          <a:prstGeom prst="rect">
            <a:avLst/>
          </a:prstGeom>
          <a:noFill/>
          <a:ln>
            <a:noFill/>
          </a:ln>
        </p:spPr>
      </p:pic>
      <p:sp>
        <p:nvSpPr>
          <p:cNvPr id="8" name="ZoneTexte 7">
            <a:extLst>
              <a:ext uri="{FF2B5EF4-FFF2-40B4-BE49-F238E27FC236}">
                <a16:creationId xmlns:a16="http://schemas.microsoft.com/office/drawing/2014/main" id="{18894CB7-8854-7C90-AC74-AB9F3307BCA1}"/>
              </a:ext>
            </a:extLst>
          </p:cNvPr>
          <p:cNvSpPr txBox="1"/>
          <p:nvPr/>
        </p:nvSpPr>
        <p:spPr>
          <a:xfrm>
            <a:off x="-1657" y="1977790"/>
            <a:ext cx="12193657" cy="775084"/>
          </a:xfrm>
          <a:prstGeom prst="rect">
            <a:avLst/>
          </a:prstGeom>
          <a:noFill/>
        </p:spPr>
        <p:txBody>
          <a:bodyPr wrap="square">
            <a:spAutoFit/>
          </a:bodyPr>
          <a:lstStyle/>
          <a:p>
            <a:pPr marL="285750" lvl="0" indent="-285750">
              <a:lnSpc>
                <a:spcPct val="130000"/>
              </a:lnSpc>
              <a:buFont typeface="Wingdings" panose="05000000000000000000" pitchFamily="2" charset="2"/>
              <a:buChar char="q"/>
            </a:pPr>
            <a:r>
              <a:rPr lang="en-US" sz="1800" b="0" dirty="0">
                <a:solidFill>
                  <a:schemeClr val="bg1"/>
                </a:solidFill>
                <a:latin typeface="Arial" panose="020B0604020202020204" pitchFamily="34" charset="0"/>
                <a:cs typeface="Arial" panose="020B0604020202020204" pitchFamily="34" charset="0"/>
              </a:rPr>
              <a:t>Scrum </a:t>
            </a:r>
            <a:r>
              <a:rPr lang="en-US" sz="1800" b="0" dirty="0" err="1">
                <a:solidFill>
                  <a:schemeClr val="bg1"/>
                </a:solidFill>
                <a:latin typeface="Arial" panose="020B0604020202020204" pitchFamily="34" charset="0"/>
                <a:cs typeface="Arial" panose="020B0604020202020204" pitchFamily="34" charset="0"/>
              </a:rPr>
              <a:t>est</a:t>
            </a:r>
            <a:r>
              <a:rPr lang="en-US" sz="1800" b="0" dirty="0">
                <a:solidFill>
                  <a:schemeClr val="bg1"/>
                </a:solidFill>
                <a:latin typeface="Arial" panose="020B0604020202020204" pitchFamily="34" charset="0"/>
                <a:cs typeface="Arial" panose="020B0604020202020204" pitchFamily="34" charset="0"/>
              </a:rPr>
              <a:t> un type de </a:t>
            </a:r>
            <a:r>
              <a:rPr lang="en-US" sz="1800" b="0" dirty="0" err="1">
                <a:solidFill>
                  <a:schemeClr val="bg1"/>
                </a:solidFill>
                <a:latin typeface="Arial" panose="020B0604020202020204" pitchFamily="34" charset="0"/>
                <a:cs typeface="Arial" panose="020B0604020202020204" pitchFamily="34" charset="0"/>
              </a:rPr>
              <a:t>méthode</a:t>
            </a:r>
            <a:r>
              <a:rPr lang="en-US" sz="1800" b="0" dirty="0">
                <a:solidFill>
                  <a:schemeClr val="bg1"/>
                </a:solidFill>
                <a:latin typeface="Arial" panose="020B0604020202020204" pitchFamily="34" charset="0"/>
                <a:cs typeface="Arial" panose="020B0604020202020204" pitchFamily="34" charset="0"/>
              </a:rPr>
              <a:t> agile qui </a:t>
            </a:r>
            <a:r>
              <a:rPr lang="en-US" sz="1800" b="0" dirty="0" err="1">
                <a:solidFill>
                  <a:schemeClr val="bg1"/>
                </a:solidFill>
                <a:latin typeface="Arial" panose="020B0604020202020204" pitchFamily="34" charset="0"/>
                <a:cs typeface="Arial" panose="020B0604020202020204" pitchFamily="34" charset="0"/>
              </a:rPr>
              <a:t>implique</a:t>
            </a:r>
            <a:r>
              <a:rPr lang="en-US" sz="1800" b="0" dirty="0">
                <a:solidFill>
                  <a:schemeClr val="bg1"/>
                </a:solidFill>
                <a:latin typeface="Arial" panose="020B0604020202020204" pitchFamily="34" charset="0"/>
                <a:cs typeface="Arial" panose="020B0604020202020204" pitchFamily="34" charset="0"/>
              </a:rPr>
              <a:t>  le client dans des </a:t>
            </a:r>
            <a:r>
              <a:rPr lang="en-US" sz="1800" b="0" dirty="0" err="1">
                <a:solidFill>
                  <a:schemeClr val="bg1"/>
                </a:solidFill>
                <a:latin typeface="Arial" panose="020B0604020202020204" pitchFamily="34" charset="0"/>
                <a:cs typeface="Arial" panose="020B0604020202020204" pitchFamily="34" charset="0"/>
              </a:rPr>
              <a:t>différentes</a:t>
            </a:r>
            <a:r>
              <a:rPr lang="en-US" sz="1800" b="0" dirty="0">
                <a:solidFill>
                  <a:schemeClr val="bg1"/>
                </a:solidFill>
                <a:latin typeface="Arial" panose="020B0604020202020204" pitchFamily="34" charset="0"/>
                <a:cs typeface="Arial" panose="020B0604020202020204" pitchFamily="34" charset="0"/>
              </a:rPr>
              <a:t> étapes du </a:t>
            </a:r>
            <a:r>
              <a:rPr lang="en-US" sz="1800" b="0" dirty="0" err="1">
                <a:solidFill>
                  <a:schemeClr val="bg1"/>
                </a:solidFill>
                <a:latin typeface="Arial" panose="020B0604020202020204" pitchFamily="34" charset="0"/>
                <a:cs typeface="Arial" panose="020B0604020202020204" pitchFamily="34" charset="0"/>
              </a:rPr>
              <a:t>projet</a:t>
            </a:r>
            <a:r>
              <a:rPr lang="en-US" sz="1800" b="0" dirty="0">
                <a:solidFill>
                  <a:schemeClr val="bg1"/>
                </a:solidFill>
                <a:latin typeface="Arial" panose="020B0604020202020204" pitchFamily="34" charset="0"/>
                <a:cs typeface="Arial" panose="020B0604020202020204" pitchFamily="34" charset="0"/>
              </a:rPr>
              <a:t>, </a:t>
            </a:r>
            <a:r>
              <a:rPr lang="en-US" sz="1800" b="0" dirty="0" err="1">
                <a:solidFill>
                  <a:schemeClr val="bg1"/>
                </a:solidFill>
                <a:latin typeface="Arial" panose="020B0604020202020204" pitchFamily="34" charset="0"/>
                <a:cs typeface="Arial" panose="020B0604020202020204" pitchFamily="34" charset="0"/>
              </a:rPr>
              <a:t>elle</a:t>
            </a:r>
            <a:r>
              <a:rPr lang="en-US" sz="1800" b="0" dirty="0">
                <a:solidFill>
                  <a:schemeClr val="bg1"/>
                </a:solidFill>
                <a:latin typeface="Arial" panose="020B0604020202020204" pitchFamily="34" charset="0"/>
                <a:cs typeface="Arial" panose="020B0604020202020204" pitchFamily="34" charset="0"/>
              </a:rPr>
              <a:t> </a:t>
            </a:r>
            <a:r>
              <a:rPr lang="en-US" sz="1800" b="0" dirty="0" err="1">
                <a:solidFill>
                  <a:schemeClr val="bg1"/>
                </a:solidFill>
                <a:latin typeface="Arial" panose="020B0604020202020204" pitchFamily="34" charset="0"/>
                <a:cs typeface="Arial" panose="020B0604020202020204" pitchFamily="34" charset="0"/>
              </a:rPr>
              <a:t>autorise</a:t>
            </a:r>
            <a:r>
              <a:rPr lang="en-US" sz="1800" b="0" dirty="0">
                <a:solidFill>
                  <a:schemeClr val="bg1"/>
                </a:solidFill>
                <a:latin typeface="Arial" panose="020B0604020202020204" pitchFamily="34" charset="0"/>
                <a:cs typeface="Arial" panose="020B0604020202020204" pitchFamily="34" charset="0"/>
              </a:rPr>
              <a:t> la modification de la direction </a:t>
            </a:r>
            <a:r>
              <a:rPr lang="en-US" sz="1800" b="0" dirty="0" err="1">
                <a:solidFill>
                  <a:schemeClr val="bg1"/>
                </a:solidFill>
                <a:latin typeface="Arial" panose="020B0604020202020204" pitchFamily="34" charset="0"/>
                <a:cs typeface="Arial" panose="020B0604020202020204" pitchFamily="34" charset="0"/>
              </a:rPr>
              <a:t>prise</a:t>
            </a:r>
            <a:r>
              <a:rPr lang="en-US" dirty="0">
                <a:solidFill>
                  <a:schemeClr val="bg1"/>
                </a:solidFill>
                <a:latin typeface="Arial" panose="020B0604020202020204" pitchFamily="34" charset="0"/>
                <a:cs typeface="Arial" panose="020B0604020202020204" pitchFamily="34" charset="0"/>
              </a:rPr>
              <a:t> </a:t>
            </a:r>
            <a:r>
              <a:rPr lang="en-US" sz="1800" b="0" dirty="0">
                <a:solidFill>
                  <a:schemeClr val="bg1"/>
                </a:solidFill>
                <a:latin typeface="Arial" panose="020B0604020202020204" pitchFamily="34" charset="0"/>
                <a:cs typeface="Arial" panose="020B0604020202020204" pitchFamily="34" charset="0"/>
              </a:rPr>
              <a:t>par le </a:t>
            </a:r>
            <a:r>
              <a:rPr lang="en-US" sz="1800" b="0" dirty="0" err="1">
                <a:solidFill>
                  <a:schemeClr val="bg1"/>
                </a:solidFill>
                <a:latin typeface="Arial" panose="020B0604020202020204" pitchFamily="34" charset="0"/>
                <a:cs typeface="Arial" panose="020B0604020202020204" pitchFamily="34" charset="0"/>
              </a:rPr>
              <a:t>projet</a:t>
            </a:r>
            <a:r>
              <a:rPr lang="en-US" sz="1800" b="0" dirty="0">
                <a:solidFill>
                  <a:schemeClr val="bg1"/>
                </a:solidFill>
                <a:latin typeface="Arial" panose="020B0604020202020204" pitchFamily="34" charset="0"/>
                <a:cs typeface="Arial" panose="020B0604020202020204" pitchFamily="34" charset="0"/>
              </a:rPr>
              <a:t> </a:t>
            </a:r>
            <a:r>
              <a:rPr lang="en-US" sz="1800" b="0" dirty="0" err="1">
                <a:solidFill>
                  <a:schemeClr val="bg1"/>
                </a:solidFill>
                <a:latin typeface="Arial" panose="020B0604020202020204" pitchFamily="34" charset="0"/>
                <a:cs typeface="Arial" panose="020B0604020202020204" pitchFamily="34" charset="0"/>
              </a:rPr>
              <a:t>en</a:t>
            </a:r>
            <a:r>
              <a:rPr lang="en-US" sz="1800" b="0" dirty="0">
                <a:solidFill>
                  <a:schemeClr val="bg1"/>
                </a:solidFill>
                <a:latin typeface="Arial" panose="020B0604020202020204" pitchFamily="34" charset="0"/>
                <a:cs typeface="Arial" panose="020B0604020202020204" pitchFamily="34" charset="0"/>
              </a:rPr>
              <a:t> </a:t>
            </a:r>
            <a:r>
              <a:rPr lang="en-US" sz="1800" b="0" dirty="0" err="1">
                <a:solidFill>
                  <a:schemeClr val="bg1"/>
                </a:solidFill>
                <a:latin typeface="Arial" panose="020B0604020202020204" pitchFamily="34" charset="0"/>
                <a:cs typeface="Arial" panose="020B0604020202020204" pitchFamily="34" charset="0"/>
              </a:rPr>
              <a:t>fonction</a:t>
            </a:r>
            <a:r>
              <a:rPr lang="en-US" sz="1800" b="0" dirty="0">
                <a:solidFill>
                  <a:schemeClr val="bg1"/>
                </a:solidFill>
                <a:latin typeface="Arial" panose="020B0604020202020204" pitchFamily="34" charset="0"/>
                <a:cs typeface="Arial" panose="020B0604020202020204" pitchFamily="34" charset="0"/>
              </a:rPr>
              <a:t> de son </a:t>
            </a:r>
            <a:r>
              <a:rPr lang="en-US" sz="1800" b="0" dirty="0" err="1">
                <a:solidFill>
                  <a:schemeClr val="bg1"/>
                </a:solidFill>
                <a:latin typeface="Arial" panose="020B0604020202020204" pitchFamily="34" charset="0"/>
                <a:cs typeface="Arial" panose="020B0604020202020204" pitchFamily="34" charset="0"/>
              </a:rPr>
              <a:t>avancement</a:t>
            </a:r>
            <a:endParaRPr lang="en-US" sz="1800" dirty="0">
              <a:solidFill>
                <a:schemeClr val="bg1"/>
              </a:solidFill>
              <a:latin typeface="Arial" panose="020B0604020202020204" pitchFamily="34" charset="0"/>
              <a:cs typeface="Arial" panose="020B0604020202020204" pitchFamily="34" charset="0"/>
            </a:endParaRPr>
          </a:p>
        </p:txBody>
      </p:sp>
      <p:grpSp>
        <p:nvGrpSpPr>
          <p:cNvPr id="3" name="Espace réservé du contenu 2">
            <a:extLst>
              <a:ext uri="{FF2B5EF4-FFF2-40B4-BE49-F238E27FC236}">
                <a16:creationId xmlns:a16="http://schemas.microsoft.com/office/drawing/2014/main" id="{7636C885-55EA-8CEA-0F96-B0D136F0A155}"/>
              </a:ext>
            </a:extLst>
          </p:cNvPr>
          <p:cNvGrpSpPr/>
          <p:nvPr/>
        </p:nvGrpSpPr>
        <p:grpSpPr>
          <a:xfrm>
            <a:off x="84296" y="2752874"/>
            <a:ext cx="6292074" cy="3915168"/>
            <a:chOff x="1714022" y="2948793"/>
            <a:chExt cx="9834995" cy="3235649"/>
          </a:xfrm>
        </p:grpSpPr>
        <p:sp>
          <p:nvSpPr>
            <p:cNvPr id="6" name="Forme libre : forme 5">
              <a:extLst>
                <a:ext uri="{FF2B5EF4-FFF2-40B4-BE49-F238E27FC236}">
                  <a16:creationId xmlns:a16="http://schemas.microsoft.com/office/drawing/2014/main" id="{8CE87D5D-9FFD-8030-040C-3173EA2B3CD8}"/>
                </a:ext>
              </a:extLst>
            </p:cNvPr>
            <p:cNvSpPr/>
            <p:nvPr/>
          </p:nvSpPr>
          <p:spPr>
            <a:xfrm>
              <a:off x="1714022" y="2948793"/>
              <a:ext cx="5544060" cy="627891"/>
            </a:xfrm>
            <a:custGeom>
              <a:avLst/>
              <a:gdLst>
                <a:gd name="f0" fmla="val 10800000"/>
                <a:gd name="f1" fmla="val 5400000"/>
                <a:gd name="f2" fmla="val 180"/>
                <a:gd name="f3" fmla="val w"/>
                <a:gd name="f4" fmla="val h"/>
                <a:gd name="f5" fmla="val 0"/>
                <a:gd name="f6" fmla="val 4595790"/>
                <a:gd name="f7" fmla="val 627894"/>
                <a:gd name="f8" fmla="+- 0 0 -90"/>
                <a:gd name="f9" fmla="*/ f3 1 4595790"/>
                <a:gd name="f10" fmla="*/ f4 1 627894"/>
                <a:gd name="f11" fmla="+- f7 0 f5"/>
                <a:gd name="f12" fmla="+- f6 0 f5"/>
                <a:gd name="f13" fmla="*/ f8 f0 1"/>
                <a:gd name="f14" fmla="*/ f12 1 4595790"/>
                <a:gd name="f15" fmla="*/ f11 1 627894"/>
                <a:gd name="f16" fmla="*/ 0 f12 1"/>
                <a:gd name="f17" fmla="*/ 0 f11 1"/>
                <a:gd name="f18" fmla="*/ 4595790 f12 1"/>
                <a:gd name="f19" fmla="*/ 627894 f11 1"/>
                <a:gd name="f20" fmla="*/ f13 1 f2"/>
                <a:gd name="f21" fmla="*/ f16 1 4595790"/>
                <a:gd name="f22" fmla="*/ f17 1 627894"/>
                <a:gd name="f23" fmla="*/ f18 1 4595790"/>
                <a:gd name="f24" fmla="*/ f19 1 627894"/>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4595790" h="627894">
                  <a:moveTo>
                    <a:pt x="f5" y="f5"/>
                  </a:moveTo>
                  <a:lnTo>
                    <a:pt x="f6" y="f5"/>
                  </a:lnTo>
                  <a:lnTo>
                    <a:pt x="f6" y="f7"/>
                  </a:lnTo>
                  <a:lnTo>
                    <a:pt x="f5" y="f7"/>
                  </a:lnTo>
                  <a:lnTo>
                    <a:pt x="f5" y="f5"/>
                  </a:lnTo>
                  <a:close/>
                </a:path>
              </a:pathLst>
            </a:custGeom>
            <a:ln/>
          </p:spPr>
          <p:style>
            <a:lnRef idx="3">
              <a:schemeClr val="lt1"/>
            </a:lnRef>
            <a:fillRef idx="1">
              <a:schemeClr val="accent2"/>
            </a:fillRef>
            <a:effectRef idx="1">
              <a:schemeClr val="accent2"/>
            </a:effectRef>
            <a:fontRef idx="minor">
              <a:schemeClr val="lt1"/>
            </a:fontRef>
          </p:style>
          <p:txBody>
            <a:bodyPr vert="horz" wrap="square" lIns="135130" tIns="77211" rIns="135130" bIns="77211" anchor="ctr" anchorCtr="1" compatLnSpc="1">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44548"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fr-FR" sz="1200" b="1" i="0" u="none" strike="noStrike" kern="1200" cap="none" spc="0" baseline="0" dirty="0">
                  <a:solidFill>
                    <a:schemeClr val="bg1"/>
                  </a:solidFill>
                  <a:uFillTx/>
                  <a:latin typeface="Arial" panose="020B0604020202020204" pitchFamily="34" charset="0"/>
                  <a:cs typeface="Arial" panose="020B0604020202020204" pitchFamily="34" charset="0"/>
                </a:rPr>
                <a:t>Avantages</a:t>
              </a:r>
              <a:endParaRPr lang="en-US" sz="1200" b="1" i="0" u="none" strike="noStrike" kern="1200" cap="none" spc="0" baseline="0" dirty="0">
                <a:solidFill>
                  <a:schemeClr val="bg1"/>
                </a:solidFill>
                <a:uFillTx/>
                <a:latin typeface="Arial" panose="020B0604020202020204" pitchFamily="34" charset="0"/>
                <a:cs typeface="Arial" panose="020B0604020202020204" pitchFamily="34" charset="0"/>
              </a:endParaRPr>
            </a:p>
          </p:txBody>
        </p:sp>
        <p:sp>
          <p:nvSpPr>
            <p:cNvPr id="7" name="Forme libre : forme 6">
              <a:extLst>
                <a:ext uri="{FF2B5EF4-FFF2-40B4-BE49-F238E27FC236}">
                  <a16:creationId xmlns:a16="http://schemas.microsoft.com/office/drawing/2014/main" id="{1EA1D51E-C68F-0856-6D5D-13D72F28D032}"/>
                </a:ext>
              </a:extLst>
            </p:cNvPr>
            <p:cNvSpPr/>
            <p:nvPr/>
          </p:nvSpPr>
          <p:spPr>
            <a:xfrm>
              <a:off x="1714024" y="3551061"/>
              <a:ext cx="5544058" cy="2633381"/>
            </a:xfrm>
            <a:custGeom>
              <a:avLst/>
              <a:gdLst>
                <a:gd name="f0" fmla="val 10800000"/>
                <a:gd name="f1" fmla="val 5400000"/>
                <a:gd name="f2" fmla="val 180"/>
                <a:gd name="f3" fmla="val w"/>
                <a:gd name="f4" fmla="val h"/>
                <a:gd name="f5" fmla="val 0"/>
                <a:gd name="f6" fmla="val 4595790"/>
                <a:gd name="f7" fmla="val 2607750"/>
                <a:gd name="f8" fmla="+- 0 0 -90"/>
                <a:gd name="f9" fmla="*/ f3 1 4595790"/>
                <a:gd name="f10" fmla="*/ f4 1 2607750"/>
                <a:gd name="f11" fmla="+- f7 0 f5"/>
                <a:gd name="f12" fmla="+- f6 0 f5"/>
                <a:gd name="f13" fmla="*/ f8 f0 1"/>
                <a:gd name="f14" fmla="*/ f12 1 4595790"/>
                <a:gd name="f15" fmla="*/ f11 1 2607750"/>
                <a:gd name="f16" fmla="*/ 0 f12 1"/>
                <a:gd name="f17" fmla="*/ 0 f11 1"/>
                <a:gd name="f18" fmla="*/ 4595790 f12 1"/>
                <a:gd name="f19" fmla="*/ 2607750 f11 1"/>
                <a:gd name="f20" fmla="*/ f13 1 f2"/>
                <a:gd name="f21" fmla="*/ f16 1 4595790"/>
                <a:gd name="f22" fmla="*/ f17 1 2607750"/>
                <a:gd name="f23" fmla="*/ f18 1 4595790"/>
                <a:gd name="f24" fmla="*/ f19 1 260775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4595790" h="2607750">
                  <a:moveTo>
                    <a:pt x="f5" y="f5"/>
                  </a:moveTo>
                  <a:lnTo>
                    <a:pt x="f6" y="f5"/>
                  </a:lnTo>
                  <a:lnTo>
                    <a:pt x="f6" y="f7"/>
                  </a:lnTo>
                  <a:lnTo>
                    <a:pt x="f5" y="f7"/>
                  </a:lnTo>
                  <a:lnTo>
                    <a:pt x="f5" y="f5"/>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101342" tIns="101342" rIns="135130" bIns="152019" anchor="t" anchorCtr="0" compatLnSpc="1">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endParaRPr lang="fr-FR" sz="1200" b="0" i="0" u="none" strike="noStrike" kern="1200" cap="none" spc="0" baseline="0" dirty="0">
                <a:solidFill>
                  <a:srgbClr val="000000"/>
                </a:solidFill>
                <a:uFillTx/>
                <a:latin typeface="Arial" panose="020B0604020202020204" pitchFamily="34" charset="0"/>
                <a:cs typeface="Arial" panose="020B0604020202020204" pitchFamily="34" charset="0"/>
              </a:endParaRP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r>
                <a:rPr lang="fr-FR" sz="1200" b="0" i="0" u="none" strike="noStrike" kern="1200" cap="none" spc="0" baseline="0" dirty="0">
                  <a:solidFill>
                    <a:srgbClr val="000000"/>
                  </a:solidFill>
                  <a:uFillTx/>
                  <a:latin typeface="Arial" panose="020B0604020202020204" pitchFamily="34" charset="0"/>
                  <a:cs typeface="Arial" panose="020B0604020202020204" pitchFamily="34" charset="0"/>
                </a:rPr>
                <a:t>S’adapte avec les changement et ainsi le contrôle du produit final</a:t>
              </a: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Arial" panose="020B0604020202020204" pitchFamily="34" charset="0"/>
                <a:cs typeface="Arial" panose="020B0604020202020204" pitchFamily="34" charset="0"/>
              </a:endParaRP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r>
                <a:rPr lang="fr-FR" sz="1200" b="0" i="0" u="none" strike="noStrike" kern="1200" cap="none" spc="0" baseline="0" dirty="0">
                  <a:solidFill>
                    <a:srgbClr val="000000"/>
                  </a:solidFill>
                  <a:uFillTx/>
                  <a:latin typeface="Arial" panose="020B0604020202020204" pitchFamily="34" charset="0"/>
                  <a:cs typeface="Arial" panose="020B0604020202020204" pitchFamily="34" charset="0"/>
                </a:rPr>
                <a:t>Équipes totalement responsabilisée</a:t>
              </a: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endParaRPr lang="fr-FR" sz="1200" dirty="0">
                <a:solidFill>
                  <a:srgbClr val="000000"/>
                </a:solidFill>
                <a:latin typeface="Arial" panose="020B0604020202020204" pitchFamily="34" charset="0"/>
                <a:cs typeface="Arial" panose="020B0604020202020204" pitchFamily="34" charset="0"/>
              </a:endParaRPr>
            </a:p>
            <a:p>
              <a:pPr marL="285750" lvl="1" indent="-285750" defTabSz="844548">
                <a:lnSpc>
                  <a:spcPct val="90000"/>
                </a:lnSpc>
                <a:spcAft>
                  <a:spcPts val="300"/>
                </a:spcAft>
                <a:buSzPct val="100000"/>
                <a:buFont typeface="Wingdings" panose="05000000000000000000" pitchFamily="2" charset="2"/>
                <a:buChar char="q"/>
                <a:defRPr sz="1800" b="0" i="0" u="none" strike="noStrike" kern="0" cap="none" spc="0" baseline="0">
                  <a:solidFill>
                    <a:srgbClr val="000000"/>
                  </a:solidFill>
                  <a:uFillTx/>
                </a:defRPr>
              </a:pPr>
              <a:r>
                <a:rPr lang="fr-FR" sz="1200" dirty="0">
                  <a:solidFill>
                    <a:schemeClr val="bg1"/>
                  </a:solidFill>
                  <a:latin typeface="Arial" panose="020B0604020202020204" pitchFamily="34" charset="0"/>
                  <a:cs typeface="Arial" panose="020B0604020202020204" pitchFamily="34" charset="0"/>
                </a:rPr>
                <a:t>Détection rapide des risques durant le projet</a:t>
              </a:r>
            </a:p>
            <a:p>
              <a:pPr marL="285750" lvl="1" indent="-285750" defTabSz="844548">
                <a:lnSpc>
                  <a:spcPct val="90000"/>
                </a:lnSpc>
                <a:spcAft>
                  <a:spcPts val="300"/>
                </a:spcAft>
                <a:buSzPct val="100000"/>
                <a:buFont typeface="Wingdings" panose="05000000000000000000" pitchFamily="2" charset="2"/>
                <a:buChar char="q"/>
                <a:defRPr sz="1800" b="0" i="0" u="none" strike="noStrike" kern="0" cap="none" spc="0" baseline="0">
                  <a:solidFill>
                    <a:srgbClr val="000000"/>
                  </a:solidFill>
                  <a:uFillTx/>
                </a:defRPr>
              </a:pPr>
              <a:endParaRPr lang="fr-FR" sz="1200" dirty="0">
                <a:solidFill>
                  <a:schemeClr val="bg1"/>
                </a:solidFill>
                <a:latin typeface="Arial" panose="020B0604020202020204" pitchFamily="34" charset="0"/>
                <a:cs typeface="Arial" panose="020B0604020202020204" pitchFamily="34" charset="0"/>
              </a:endParaRPr>
            </a:p>
            <a:p>
              <a:pPr marL="285750" lvl="1" indent="-285750" defTabSz="844548">
                <a:lnSpc>
                  <a:spcPct val="90000"/>
                </a:lnSpc>
                <a:spcAft>
                  <a:spcPts val="300"/>
                </a:spcAft>
                <a:buSzPct val="100000"/>
                <a:buFont typeface="Wingdings" panose="05000000000000000000" pitchFamily="2" charset="2"/>
                <a:buChar char="q"/>
                <a:defRPr sz="1800" b="0" i="0" u="none" strike="noStrike" kern="0" cap="none" spc="0" baseline="0">
                  <a:solidFill>
                    <a:srgbClr val="000000"/>
                  </a:solidFill>
                  <a:uFillTx/>
                </a:defRPr>
              </a:pPr>
              <a:r>
                <a:rPr lang="fr-FR" sz="1200" dirty="0">
                  <a:solidFill>
                    <a:schemeClr val="bg1"/>
                  </a:solidFill>
                  <a:latin typeface="Arial" panose="020B0604020202020204" pitchFamily="34" charset="0"/>
                  <a:cs typeface="Arial" panose="020B0604020202020204" pitchFamily="34" charset="0"/>
                </a:rPr>
                <a:t>Réactivité aux imprévus</a:t>
              </a:r>
            </a:p>
            <a:p>
              <a:pPr marL="285750" lvl="1" indent="-285750" defTabSz="844548">
                <a:lnSpc>
                  <a:spcPct val="90000"/>
                </a:lnSpc>
                <a:spcAft>
                  <a:spcPts val="300"/>
                </a:spcAft>
                <a:buSzPct val="100000"/>
                <a:buFont typeface="Wingdings" panose="05000000000000000000" pitchFamily="2" charset="2"/>
                <a:buChar char="q"/>
                <a:defRPr sz="1800" b="0" i="0" u="none" strike="noStrike" kern="0" cap="none" spc="0" baseline="0">
                  <a:solidFill>
                    <a:srgbClr val="000000"/>
                  </a:solidFill>
                  <a:uFillTx/>
                </a:defRPr>
              </a:pPr>
              <a:endParaRPr lang="fr-FR" sz="1200" dirty="0">
                <a:solidFill>
                  <a:schemeClr val="bg1"/>
                </a:solidFill>
                <a:latin typeface="Arial" panose="020B0604020202020204" pitchFamily="34" charset="0"/>
                <a:cs typeface="Arial" panose="020B0604020202020204" pitchFamily="34" charset="0"/>
              </a:endParaRPr>
            </a:p>
            <a:p>
              <a:pPr marL="285750" lvl="1" indent="-285750" defTabSz="844548">
                <a:lnSpc>
                  <a:spcPct val="90000"/>
                </a:lnSpc>
                <a:spcAft>
                  <a:spcPts val="300"/>
                </a:spcAft>
                <a:buSzPct val="100000"/>
                <a:buFont typeface="Wingdings" panose="05000000000000000000" pitchFamily="2" charset="2"/>
                <a:buChar char="q"/>
                <a:defRPr sz="1800" b="0" i="0" u="none" strike="noStrike" kern="0" cap="none" spc="0" baseline="0">
                  <a:solidFill>
                    <a:srgbClr val="000000"/>
                  </a:solidFill>
                  <a:uFillTx/>
                </a:defRPr>
              </a:pPr>
              <a:r>
                <a:rPr lang="fr-FR" sz="1200" dirty="0">
                  <a:solidFill>
                    <a:schemeClr val="bg1"/>
                  </a:solidFill>
                  <a:latin typeface="Arial" panose="020B0604020202020204" pitchFamily="34" charset="0"/>
                  <a:cs typeface="Arial" panose="020B0604020202020204" pitchFamily="34" charset="0"/>
                </a:rPr>
                <a:t>Visibilité de la progression</a:t>
              </a:r>
              <a:endParaRPr lang="fr-FR" sz="1200" b="0" i="0" u="none" strike="noStrike" kern="1200" cap="none" spc="0" baseline="0" dirty="0">
                <a:solidFill>
                  <a:srgbClr val="000000"/>
                </a:solidFill>
                <a:uFillTx/>
                <a:latin typeface="Arial" panose="020B0604020202020204" pitchFamily="34" charset="0"/>
                <a:cs typeface="Arial" panose="020B0604020202020204" pitchFamily="34" charset="0"/>
              </a:endParaRP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Arial" panose="020B0604020202020204" pitchFamily="34" charset="0"/>
                <a:cs typeface="Arial" panose="020B0604020202020204" pitchFamily="34" charset="0"/>
              </a:endParaRPr>
            </a:p>
            <a:p>
              <a:pPr marL="285750" lvl="1" indent="-285750" defTabSz="844548">
                <a:lnSpc>
                  <a:spcPct val="90000"/>
                </a:lnSpc>
                <a:spcAft>
                  <a:spcPts val="300"/>
                </a:spcAft>
                <a:buSzPct val="100000"/>
                <a:buFont typeface="Wingdings" panose="05000000000000000000" pitchFamily="2" charset="2"/>
                <a:buChar char="q"/>
                <a:defRPr sz="1800" b="0" i="0" u="none" strike="noStrike" kern="0" cap="none" spc="0" baseline="0">
                  <a:solidFill>
                    <a:srgbClr val="000000"/>
                  </a:solidFill>
                  <a:uFillTx/>
                </a:defRPr>
              </a:pPr>
              <a:r>
                <a:rPr lang="fr-FR" sz="1200" dirty="0">
                  <a:solidFill>
                    <a:schemeClr val="bg1"/>
                  </a:solidFill>
                  <a:latin typeface="Arial" panose="020B0604020202020204" pitchFamily="34" charset="0"/>
                  <a:cs typeface="Arial" panose="020B0604020202020204" pitchFamily="34" charset="0"/>
                </a:rPr>
                <a:t>Livraison rapide</a:t>
              </a:r>
              <a:endParaRPr lang="fr-FR" sz="1200" b="0" i="0" u="none" strike="noStrike" kern="1200" cap="none" spc="0" baseline="0" dirty="0">
                <a:solidFill>
                  <a:srgbClr val="000000"/>
                </a:solidFill>
                <a:uFillTx/>
                <a:latin typeface="Arial" panose="020B0604020202020204" pitchFamily="34" charset="0"/>
                <a:cs typeface="Arial" panose="020B0604020202020204" pitchFamily="34" charset="0"/>
              </a:endParaRP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Arial" panose="020B0604020202020204" pitchFamily="34" charset="0"/>
                <a:cs typeface="Arial" panose="020B0604020202020204" pitchFamily="34" charset="0"/>
              </a:endParaRP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r>
                <a:rPr lang="fr-FR" sz="1200" b="0" i="0" u="none" strike="noStrike" kern="1200" cap="none" spc="0" baseline="0" dirty="0">
                  <a:solidFill>
                    <a:srgbClr val="000000"/>
                  </a:solidFill>
                  <a:uFillTx/>
                  <a:latin typeface="Arial" panose="020B0604020202020204" pitchFamily="34" charset="0"/>
                  <a:cs typeface="Arial" panose="020B0604020202020204" pitchFamily="34" charset="0"/>
                </a:rPr>
                <a:t>Satisfaction des utilisateurs</a:t>
              </a: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endParaRPr lang="fr-FR" sz="1200" b="0" i="0" u="none" strike="noStrike" kern="1200" cap="none" spc="0" baseline="0" dirty="0">
                <a:solidFill>
                  <a:srgbClr val="000000"/>
                </a:solidFill>
                <a:uFillTx/>
                <a:latin typeface="Arial" panose="020B0604020202020204" pitchFamily="34" charset="0"/>
                <a:cs typeface="Arial" panose="020B0604020202020204" pitchFamily="34" charset="0"/>
              </a:endParaRP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Arial" panose="020B0604020202020204" pitchFamily="34" charset="0"/>
                <a:cs typeface="Arial" panose="020B0604020202020204" pitchFamily="34" charset="0"/>
              </a:endParaRPr>
            </a:p>
          </p:txBody>
        </p:sp>
        <p:sp>
          <p:nvSpPr>
            <p:cNvPr id="9" name="Forme libre : forme 8">
              <a:extLst>
                <a:ext uri="{FF2B5EF4-FFF2-40B4-BE49-F238E27FC236}">
                  <a16:creationId xmlns:a16="http://schemas.microsoft.com/office/drawing/2014/main" id="{F571225D-A866-AC07-E5AC-8F3DF478C6C6}"/>
                </a:ext>
              </a:extLst>
            </p:cNvPr>
            <p:cNvSpPr/>
            <p:nvPr/>
          </p:nvSpPr>
          <p:spPr>
            <a:xfrm>
              <a:off x="7389846" y="2948793"/>
              <a:ext cx="4159171" cy="627891"/>
            </a:xfrm>
            <a:custGeom>
              <a:avLst/>
              <a:gdLst>
                <a:gd name="f0" fmla="val 10800000"/>
                <a:gd name="f1" fmla="val 5400000"/>
                <a:gd name="f2" fmla="val 180"/>
                <a:gd name="f3" fmla="val w"/>
                <a:gd name="f4" fmla="val h"/>
                <a:gd name="f5" fmla="val 0"/>
                <a:gd name="f6" fmla="val 4595790"/>
                <a:gd name="f7" fmla="val 627894"/>
                <a:gd name="f8" fmla="+- 0 0 -90"/>
                <a:gd name="f9" fmla="*/ f3 1 4595790"/>
                <a:gd name="f10" fmla="*/ f4 1 627894"/>
                <a:gd name="f11" fmla="+- f7 0 f5"/>
                <a:gd name="f12" fmla="+- f6 0 f5"/>
                <a:gd name="f13" fmla="*/ f8 f0 1"/>
                <a:gd name="f14" fmla="*/ f12 1 4595790"/>
                <a:gd name="f15" fmla="*/ f11 1 627894"/>
                <a:gd name="f16" fmla="*/ 0 f12 1"/>
                <a:gd name="f17" fmla="*/ 0 f11 1"/>
                <a:gd name="f18" fmla="*/ 4595790 f12 1"/>
                <a:gd name="f19" fmla="*/ 627894 f11 1"/>
                <a:gd name="f20" fmla="*/ f13 1 f2"/>
                <a:gd name="f21" fmla="*/ f16 1 4595790"/>
                <a:gd name="f22" fmla="*/ f17 1 627894"/>
                <a:gd name="f23" fmla="*/ f18 1 4595790"/>
                <a:gd name="f24" fmla="*/ f19 1 627894"/>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4595790" h="627894">
                  <a:moveTo>
                    <a:pt x="f5" y="f5"/>
                  </a:moveTo>
                  <a:lnTo>
                    <a:pt x="f6" y="f5"/>
                  </a:lnTo>
                  <a:lnTo>
                    <a:pt x="f6" y="f7"/>
                  </a:lnTo>
                  <a:lnTo>
                    <a:pt x="f5" y="f7"/>
                  </a:lnTo>
                  <a:lnTo>
                    <a:pt x="f5" y="f5"/>
                  </a:lnTo>
                  <a:close/>
                </a:path>
              </a:pathLst>
            </a:custGeom>
            <a:ln/>
          </p:spPr>
          <p:style>
            <a:lnRef idx="2">
              <a:schemeClr val="accent6">
                <a:shade val="15000"/>
              </a:schemeClr>
            </a:lnRef>
            <a:fillRef idx="1">
              <a:schemeClr val="accent6"/>
            </a:fillRef>
            <a:effectRef idx="0">
              <a:schemeClr val="accent6"/>
            </a:effectRef>
            <a:fontRef idx="minor">
              <a:schemeClr val="lt1"/>
            </a:fontRef>
          </p:style>
          <p:txBody>
            <a:bodyPr vert="horz" wrap="square" lIns="135130" tIns="77211" rIns="135130" bIns="77211" anchor="ctr" anchorCtr="1" compatLnSpc="1">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44548"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fr-FR" sz="1200" b="1" i="0" u="none" strike="noStrike" kern="1200" cap="none" spc="0" baseline="0" dirty="0">
                  <a:solidFill>
                    <a:schemeClr val="bg1"/>
                  </a:solidFill>
                  <a:uFillTx/>
                  <a:latin typeface="Arial" panose="020B0604020202020204" pitchFamily="34" charset="0"/>
                  <a:cs typeface="Arial" panose="020B0604020202020204" pitchFamily="34" charset="0"/>
                </a:rPr>
                <a:t>Inconvénients</a:t>
              </a:r>
              <a:endParaRPr lang="en-US" sz="1200" b="1" i="0" u="none" strike="noStrike" kern="1200" cap="none" spc="0" baseline="0" dirty="0">
                <a:solidFill>
                  <a:schemeClr val="bg1"/>
                </a:solidFill>
                <a:uFillTx/>
                <a:latin typeface="Arial" panose="020B0604020202020204" pitchFamily="34" charset="0"/>
                <a:cs typeface="Arial" panose="020B0604020202020204" pitchFamily="34" charset="0"/>
              </a:endParaRPr>
            </a:p>
          </p:txBody>
        </p:sp>
        <p:sp>
          <p:nvSpPr>
            <p:cNvPr id="11" name="Forme libre : forme 10">
              <a:extLst>
                <a:ext uri="{FF2B5EF4-FFF2-40B4-BE49-F238E27FC236}">
                  <a16:creationId xmlns:a16="http://schemas.microsoft.com/office/drawing/2014/main" id="{2B06BE87-77C1-641D-BDDF-36AD1CE274BF}"/>
                </a:ext>
              </a:extLst>
            </p:cNvPr>
            <p:cNvSpPr/>
            <p:nvPr/>
          </p:nvSpPr>
          <p:spPr>
            <a:xfrm>
              <a:off x="7389846" y="3576693"/>
              <a:ext cx="4159171" cy="2607749"/>
            </a:xfrm>
            <a:custGeom>
              <a:avLst/>
              <a:gdLst>
                <a:gd name="f0" fmla="val 10800000"/>
                <a:gd name="f1" fmla="val 5400000"/>
                <a:gd name="f2" fmla="val 180"/>
                <a:gd name="f3" fmla="val w"/>
                <a:gd name="f4" fmla="val h"/>
                <a:gd name="f5" fmla="val 0"/>
                <a:gd name="f6" fmla="val 4595790"/>
                <a:gd name="f7" fmla="val 2607750"/>
                <a:gd name="f8" fmla="+- 0 0 -90"/>
                <a:gd name="f9" fmla="*/ f3 1 4595790"/>
                <a:gd name="f10" fmla="*/ f4 1 2607750"/>
                <a:gd name="f11" fmla="+- f7 0 f5"/>
                <a:gd name="f12" fmla="+- f6 0 f5"/>
                <a:gd name="f13" fmla="*/ f8 f0 1"/>
                <a:gd name="f14" fmla="*/ f12 1 4595790"/>
                <a:gd name="f15" fmla="*/ f11 1 2607750"/>
                <a:gd name="f16" fmla="*/ 0 f12 1"/>
                <a:gd name="f17" fmla="*/ 0 f11 1"/>
                <a:gd name="f18" fmla="*/ 4595790 f12 1"/>
                <a:gd name="f19" fmla="*/ 2607750 f11 1"/>
                <a:gd name="f20" fmla="*/ f13 1 f2"/>
                <a:gd name="f21" fmla="*/ f16 1 4595790"/>
                <a:gd name="f22" fmla="*/ f17 1 2607750"/>
                <a:gd name="f23" fmla="*/ f18 1 4595790"/>
                <a:gd name="f24" fmla="*/ f19 1 260775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4595790" h="2607750">
                  <a:moveTo>
                    <a:pt x="f5" y="f5"/>
                  </a:moveTo>
                  <a:lnTo>
                    <a:pt x="f6" y="f5"/>
                  </a:lnTo>
                  <a:lnTo>
                    <a:pt x="f6" y="f7"/>
                  </a:lnTo>
                  <a:lnTo>
                    <a:pt x="f5" y="f7"/>
                  </a:lnTo>
                  <a:lnTo>
                    <a:pt x="f5" y="f5"/>
                  </a:lnTo>
                  <a:close/>
                </a:path>
              </a:pathLst>
            </a:custGeom>
            <a:ln/>
          </p:spPr>
          <p:style>
            <a:lnRef idx="1">
              <a:schemeClr val="accent6"/>
            </a:lnRef>
            <a:fillRef idx="2">
              <a:schemeClr val="accent6"/>
            </a:fillRef>
            <a:effectRef idx="1">
              <a:schemeClr val="accent6"/>
            </a:effectRef>
            <a:fontRef idx="minor">
              <a:schemeClr val="dk1"/>
            </a:fontRef>
          </p:style>
          <p:txBody>
            <a:bodyPr vert="horz" wrap="square" lIns="101342" tIns="101342" rIns="135130" bIns="152019" anchor="t" anchorCtr="0" compatLnSpc="1">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endParaRPr lang="fr-FR" sz="1200" b="0" i="0" u="none" strike="noStrike" kern="1200" cap="none" spc="0" baseline="0" dirty="0">
                <a:solidFill>
                  <a:srgbClr val="000000"/>
                </a:solidFill>
                <a:uFillTx/>
                <a:latin typeface="Arial" panose="020B0604020202020204" pitchFamily="34" charset="0"/>
                <a:cs typeface="Arial" panose="020B0604020202020204" pitchFamily="34" charset="0"/>
              </a:endParaRP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endParaRPr lang="fr-FR" sz="1200" dirty="0">
                <a:solidFill>
                  <a:srgbClr val="000000"/>
                </a:solidFill>
                <a:latin typeface="Arial" panose="020B0604020202020204" pitchFamily="34" charset="0"/>
                <a:cs typeface="Arial" panose="020B0604020202020204" pitchFamily="34" charset="0"/>
              </a:endParaRP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r>
                <a:rPr lang="fr-FR" sz="1200" b="0" i="0" u="none" strike="noStrike" kern="1200" cap="none" spc="0" baseline="0" dirty="0">
                  <a:solidFill>
                    <a:srgbClr val="000000"/>
                  </a:solidFill>
                  <a:uFillTx/>
                  <a:latin typeface="Arial" panose="020B0604020202020204" pitchFamily="34" charset="0"/>
                  <a:cs typeface="Arial" panose="020B0604020202020204" pitchFamily="34" charset="0"/>
                </a:rPr>
                <a:t>Complexité de mise en place</a:t>
              </a: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endParaRPr lang="fr-FR" sz="1200" dirty="0">
                <a:solidFill>
                  <a:srgbClr val="000000"/>
                </a:solidFill>
                <a:latin typeface="Arial" panose="020B0604020202020204" pitchFamily="34" charset="0"/>
                <a:cs typeface="Arial" panose="020B0604020202020204" pitchFamily="34" charset="0"/>
              </a:endParaRP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r>
                <a:rPr lang="fr-FR" sz="1200" b="0" i="0" u="none" strike="noStrike" kern="1200" cap="none" spc="0" baseline="0" dirty="0">
                  <a:solidFill>
                    <a:srgbClr val="000000"/>
                  </a:solidFill>
                  <a:uFillTx/>
                  <a:latin typeface="Arial" panose="020B0604020202020204" pitchFamily="34" charset="0"/>
                  <a:cs typeface="Arial" panose="020B0604020202020204" pitchFamily="34" charset="0"/>
                </a:rPr>
                <a:t>Difficulté à adopter</a:t>
              </a: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endParaRPr lang="fr-FR" sz="1200" b="0" i="0" u="none" strike="noStrike" kern="1200" cap="none" spc="0" baseline="0" dirty="0">
                <a:solidFill>
                  <a:srgbClr val="000000"/>
                </a:solidFill>
                <a:uFillTx/>
                <a:latin typeface="Arial" panose="020B0604020202020204" pitchFamily="34" charset="0"/>
                <a:cs typeface="Arial" panose="020B0604020202020204" pitchFamily="34" charset="0"/>
              </a:endParaRP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r>
                <a:rPr lang="fr-FR" sz="1200" b="0" i="0" u="none" strike="noStrike" kern="1200" cap="none" spc="0" baseline="0" dirty="0">
                  <a:solidFill>
                    <a:srgbClr val="000000"/>
                  </a:solidFill>
                  <a:uFillTx/>
                  <a:latin typeface="Arial" panose="020B0604020202020204" pitchFamily="34" charset="0"/>
                  <a:cs typeface="Arial" panose="020B0604020202020204" pitchFamily="34" charset="0"/>
                </a:rPr>
                <a:t>Planification peu précise</a:t>
              </a: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endParaRPr lang="fr-FR" sz="1200" b="0" i="0" u="none" strike="noStrike" kern="1200" cap="none" spc="0" baseline="0" dirty="0">
                <a:solidFill>
                  <a:srgbClr val="000000"/>
                </a:solidFill>
                <a:uFillTx/>
                <a:latin typeface="Arial" panose="020B0604020202020204" pitchFamily="34" charset="0"/>
                <a:cs typeface="Arial" panose="020B0604020202020204" pitchFamily="34" charset="0"/>
              </a:endParaRP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r>
                <a:rPr lang="fr-FR" sz="1200" b="0" i="0" u="none" strike="noStrike" kern="1200" cap="none" spc="0" baseline="0" dirty="0">
                  <a:solidFill>
                    <a:srgbClr val="000000"/>
                  </a:solidFill>
                  <a:uFillTx/>
                  <a:latin typeface="Arial" panose="020B0604020202020204" pitchFamily="34" charset="0"/>
                  <a:cs typeface="Arial" panose="020B0604020202020204" pitchFamily="34" charset="0"/>
                </a:rPr>
                <a:t>Budgétisation difficile</a:t>
              </a:r>
            </a:p>
            <a:p>
              <a:pPr marL="285750" marR="0" lvl="1" indent="-285750" algn="l" defTabSz="844548" rtl="0" fontAlgn="auto" hangingPunct="1">
                <a:lnSpc>
                  <a:spcPct val="90000"/>
                </a:lnSpc>
                <a:spcBef>
                  <a:spcPts val="0"/>
                </a:spcBef>
                <a:spcAft>
                  <a:spcPts val="300"/>
                </a:spcAft>
                <a:buSzPct val="100000"/>
                <a:buFont typeface="Wingdings" panose="05000000000000000000" pitchFamily="2" charset="2"/>
                <a:buChar char="q"/>
                <a:tabLst/>
                <a:defRPr sz="1800" b="0" i="0" u="none" strike="noStrike" kern="0" cap="none" spc="0" baseline="0">
                  <a:solidFill>
                    <a:srgbClr val="000000"/>
                  </a:solidFill>
                  <a:uFillTx/>
                </a:defRPr>
              </a:pPr>
              <a:endParaRPr lang="fr-FR" sz="1200" b="0" i="0" u="none" strike="noStrike" kern="1200" cap="none" spc="0" baseline="0" dirty="0">
                <a:solidFill>
                  <a:srgbClr val="000000"/>
                </a:solidFill>
                <a:uFillTx/>
                <a:latin typeface="Arial" panose="020B0604020202020204" pitchFamily="34" charset="0"/>
                <a:cs typeface="Arial" panose="020B0604020202020204" pitchFamily="34" charset="0"/>
              </a:endParaRPr>
            </a:p>
            <a:p>
              <a:pPr marL="0" marR="0" lvl="1" algn="l" defTabSz="844548" rtl="0" fontAlgn="auto" hangingPunct="1">
                <a:lnSpc>
                  <a:spcPct val="90000"/>
                </a:lnSpc>
                <a:spcBef>
                  <a:spcPts val="0"/>
                </a:spcBef>
                <a:spcAft>
                  <a:spcPts val="300"/>
                </a:spcAft>
                <a:buSzPct val="100000"/>
                <a:tabLst/>
                <a:defRPr sz="1800" b="0" i="0" u="none" strike="noStrike" kern="0" cap="none" spc="0" baseline="0">
                  <a:solidFill>
                    <a:srgbClr val="000000"/>
                  </a:solidFill>
                  <a:uFillTx/>
                </a:defRPr>
              </a:pPr>
              <a:r>
                <a:rPr lang="fr-FR" sz="1200" b="0" i="0" u="none" strike="noStrike" kern="1200" cap="none" spc="0" baseline="0" dirty="0">
                  <a:solidFill>
                    <a:srgbClr val="000000"/>
                  </a:solidFill>
                  <a:uFillTx/>
                  <a:latin typeface="Arial" panose="020B0604020202020204" pitchFamily="34" charset="0"/>
                  <a:cs typeface="Arial" panose="020B0604020202020204" pitchFamily="34" charset="0"/>
                </a:rPr>
                <a:t> </a:t>
              </a:r>
              <a:endParaRPr lang="en-US" sz="1200" b="0" i="0" u="none" strike="noStrike" kern="1200" cap="none" spc="0" baseline="0" dirty="0">
                <a:solidFill>
                  <a:srgbClr val="000000"/>
                </a:solidFill>
                <a:uFillTx/>
                <a:latin typeface="Arial" panose="020B0604020202020204" pitchFamily="34" charset="0"/>
                <a:cs typeface="Arial" panose="020B0604020202020204" pitchFamily="34" charset="0"/>
              </a:endParaRPr>
            </a:p>
          </p:txBody>
        </p:sp>
      </p:grpSp>
      <p:sp>
        <p:nvSpPr>
          <p:cNvPr id="10" name="Titre 1">
            <a:extLst>
              <a:ext uri="{FF2B5EF4-FFF2-40B4-BE49-F238E27FC236}">
                <a16:creationId xmlns:a16="http://schemas.microsoft.com/office/drawing/2014/main" id="{FF12CAF2-FF30-4FF4-86F5-382A15480A30}"/>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12</a:t>
            </a:r>
          </a:p>
        </p:txBody>
      </p:sp>
    </p:spTree>
    <p:extLst>
      <p:ext uri="{BB962C8B-B14F-4D97-AF65-F5344CB8AC3E}">
        <p14:creationId xmlns:p14="http://schemas.microsoft.com/office/powerpoint/2010/main" val="396919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AA6441-2B8C-5457-1A55-961BBCF692D0}"/>
              </a:ext>
            </a:extLst>
          </p:cNvPr>
          <p:cNvSpPr>
            <a:spLocks noGrp="1"/>
          </p:cNvSpPr>
          <p:nvPr>
            <p:ph type="title"/>
          </p:nvPr>
        </p:nvSpPr>
        <p:spPr/>
        <p:txBody>
          <a:bodyPr/>
          <a:lstStyle/>
          <a:p>
            <a:pPr algn="ctr"/>
            <a:r>
              <a:rPr lang="fr-FR" b="1" dirty="0">
                <a:latin typeface="Arial" panose="020B0604020202020204" pitchFamily="34" charset="0"/>
                <a:cs typeface="Arial" panose="020B0604020202020204" pitchFamily="34" charset="0"/>
              </a:rPr>
              <a:t>Planification du sprint</a:t>
            </a:r>
          </a:p>
        </p:txBody>
      </p:sp>
      <p:graphicFrame>
        <p:nvGraphicFramePr>
          <p:cNvPr id="5" name="Tableau 4">
            <a:extLst>
              <a:ext uri="{FF2B5EF4-FFF2-40B4-BE49-F238E27FC236}">
                <a16:creationId xmlns:a16="http://schemas.microsoft.com/office/drawing/2014/main" id="{6E416833-3327-B284-3177-D791F60EF350}"/>
              </a:ext>
            </a:extLst>
          </p:cNvPr>
          <p:cNvGraphicFramePr>
            <a:graphicFrameLocks noGrp="1"/>
          </p:cNvGraphicFramePr>
          <p:nvPr>
            <p:extLst>
              <p:ext uri="{D42A27DB-BD31-4B8C-83A1-F6EECF244321}">
                <p14:modId xmlns:p14="http://schemas.microsoft.com/office/powerpoint/2010/main" val="988173111"/>
              </p:ext>
            </p:extLst>
          </p:nvPr>
        </p:nvGraphicFramePr>
        <p:xfrm>
          <a:off x="32065" y="2062712"/>
          <a:ext cx="8726557" cy="3480174"/>
        </p:xfrm>
        <a:graphic>
          <a:graphicData uri="http://schemas.openxmlformats.org/drawingml/2006/table">
            <a:tbl>
              <a:tblPr/>
              <a:tblGrid>
                <a:gridCol w="844564">
                  <a:extLst>
                    <a:ext uri="{9D8B030D-6E8A-4147-A177-3AD203B41FA5}">
                      <a16:colId xmlns:a16="http://schemas.microsoft.com/office/drawing/2014/main" val="36348888"/>
                    </a:ext>
                  </a:extLst>
                </a:gridCol>
                <a:gridCol w="3731318">
                  <a:extLst>
                    <a:ext uri="{9D8B030D-6E8A-4147-A177-3AD203B41FA5}">
                      <a16:colId xmlns:a16="http://schemas.microsoft.com/office/drawing/2014/main" val="1284456622"/>
                    </a:ext>
                  </a:extLst>
                </a:gridCol>
                <a:gridCol w="1245268">
                  <a:extLst>
                    <a:ext uri="{9D8B030D-6E8A-4147-A177-3AD203B41FA5}">
                      <a16:colId xmlns:a16="http://schemas.microsoft.com/office/drawing/2014/main" val="1598346104"/>
                    </a:ext>
                  </a:extLst>
                </a:gridCol>
                <a:gridCol w="677936">
                  <a:extLst>
                    <a:ext uri="{9D8B030D-6E8A-4147-A177-3AD203B41FA5}">
                      <a16:colId xmlns:a16="http://schemas.microsoft.com/office/drawing/2014/main" val="3083822247"/>
                    </a:ext>
                  </a:extLst>
                </a:gridCol>
                <a:gridCol w="613808">
                  <a:extLst>
                    <a:ext uri="{9D8B030D-6E8A-4147-A177-3AD203B41FA5}">
                      <a16:colId xmlns:a16="http://schemas.microsoft.com/office/drawing/2014/main" val="1819932366"/>
                    </a:ext>
                  </a:extLst>
                </a:gridCol>
                <a:gridCol w="833679">
                  <a:extLst>
                    <a:ext uri="{9D8B030D-6E8A-4147-A177-3AD203B41FA5}">
                      <a16:colId xmlns:a16="http://schemas.microsoft.com/office/drawing/2014/main" val="2243535784"/>
                    </a:ext>
                  </a:extLst>
                </a:gridCol>
                <a:gridCol w="779984">
                  <a:extLst>
                    <a:ext uri="{9D8B030D-6E8A-4147-A177-3AD203B41FA5}">
                      <a16:colId xmlns:a16="http://schemas.microsoft.com/office/drawing/2014/main" val="955672790"/>
                    </a:ext>
                  </a:extLst>
                </a:gridCol>
              </a:tblGrid>
              <a:tr h="276959">
                <a:tc>
                  <a:txBody>
                    <a:bodyPr/>
                    <a:lstStyle/>
                    <a:p>
                      <a:pPr algn="ctr" fontAlgn="b"/>
                      <a:r>
                        <a:rPr lang="fr-FR" sz="1200" b="1" i="0" u="none" strike="noStrike" dirty="0">
                          <a:solidFill>
                            <a:srgbClr val="000000"/>
                          </a:solidFill>
                          <a:effectLst/>
                          <a:highlight>
                            <a:srgbClr val="FFC000"/>
                          </a:highlight>
                          <a:latin typeface="Arial" panose="020B0604020202020204" pitchFamily="34" charset="0"/>
                          <a:cs typeface="Arial" panose="020B0604020202020204" pitchFamily="34" charset="0"/>
                        </a:rPr>
                        <a:t>Sprint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fr-FR" sz="1200" b="1" i="0" u="none" strike="noStrike" dirty="0">
                          <a:solidFill>
                            <a:srgbClr val="000000"/>
                          </a:solidFill>
                          <a:effectLst/>
                          <a:highlight>
                            <a:srgbClr val="FFC000"/>
                          </a:highlight>
                          <a:latin typeface="Arial" panose="020B0604020202020204" pitchFamily="34" charset="0"/>
                          <a:cs typeface="Arial" panose="020B0604020202020204" pitchFamily="34" charset="0"/>
                        </a:rPr>
                        <a:t>Description</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fr-FR" sz="1200" b="1" i="0" u="none" strike="noStrike" dirty="0">
                          <a:solidFill>
                            <a:srgbClr val="000000"/>
                          </a:solidFill>
                          <a:effectLst/>
                          <a:highlight>
                            <a:srgbClr val="A5A5A5"/>
                          </a:highlight>
                          <a:latin typeface="Arial" panose="020B0604020202020204" pitchFamily="34" charset="0"/>
                          <a:cs typeface="Arial" panose="020B0604020202020204" pitchFamily="34" charset="0"/>
                        </a:rPr>
                        <a:t>Profil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fr-FR" sz="1200" b="1" i="0" u="none" strike="noStrike" dirty="0">
                          <a:solidFill>
                            <a:srgbClr val="000000"/>
                          </a:solidFill>
                          <a:effectLst/>
                          <a:highlight>
                            <a:srgbClr val="FF0000"/>
                          </a:highlight>
                          <a:latin typeface="Arial" panose="020B0604020202020204" pitchFamily="34" charset="0"/>
                          <a:cs typeface="Arial" panose="020B0604020202020204" pitchFamily="34" charset="0"/>
                        </a:rPr>
                        <a:t>TRES HAUTE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fr-FR" sz="1200" b="1" i="0" u="none" strike="noStrike">
                          <a:solidFill>
                            <a:srgbClr val="000000"/>
                          </a:solidFill>
                          <a:effectLst/>
                          <a:highlight>
                            <a:srgbClr val="5B9BD5"/>
                          </a:highlight>
                          <a:latin typeface="Arial" panose="020B0604020202020204" pitchFamily="34" charset="0"/>
                          <a:cs typeface="Arial" panose="020B0604020202020204" pitchFamily="34" charset="0"/>
                        </a:rPr>
                        <a:t>HAUTE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fr-FR" sz="1200" b="1" i="0" u="none" strike="noStrike" dirty="0">
                          <a:solidFill>
                            <a:srgbClr val="000000"/>
                          </a:solidFill>
                          <a:effectLst/>
                          <a:highlight>
                            <a:srgbClr val="FFFF00"/>
                          </a:highlight>
                          <a:latin typeface="Arial" panose="020B0604020202020204" pitchFamily="34" charset="0"/>
                          <a:cs typeface="Arial" panose="020B0604020202020204" pitchFamily="34" charset="0"/>
                        </a:rPr>
                        <a:t>MOYEN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fr-FR" sz="1200" b="1" i="0" u="none" strike="noStrike" dirty="0">
                          <a:solidFill>
                            <a:srgbClr val="000000"/>
                          </a:solidFill>
                          <a:effectLst/>
                          <a:highlight>
                            <a:srgbClr val="FFC000"/>
                          </a:highlight>
                          <a:latin typeface="Arial" panose="020B0604020202020204" pitchFamily="34" charset="0"/>
                          <a:cs typeface="Arial" panose="020B0604020202020204" pitchFamily="34" charset="0"/>
                        </a:rPr>
                        <a:t>Durée (h)</a:t>
                      </a:r>
                    </a:p>
                  </a:txBody>
                  <a:tcPr marL="0" marR="0" marT="0"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967066961"/>
                  </a:ext>
                </a:extLst>
              </a:tr>
              <a:tr h="143348">
                <a:tc rowSpan="3">
                  <a:txBody>
                    <a:bodyPr/>
                    <a:lstStyle/>
                    <a:p>
                      <a:pPr algn="ctr" fontAlgn="b"/>
                      <a:r>
                        <a:rPr lang="fr-FR" sz="1200" b="1" i="0" u="none" strike="noStrike" dirty="0">
                          <a:solidFill>
                            <a:srgbClr val="000000"/>
                          </a:solidFill>
                          <a:effectLst/>
                          <a:highlight>
                            <a:srgbClr val="70AD47"/>
                          </a:highlight>
                          <a:latin typeface="Arial" panose="020B0604020202020204" pitchFamily="34" charset="0"/>
                          <a:cs typeface="Arial" panose="020B0604020202020204" pitchFamily="34" charset="0"/>
                        </a:rPr>
                        <a:t>Sprint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fr-FR" sz="1200" b="0" i="0" u="none" strike="noStrike" dirty="0">
                          <a:solidFill>
                            <a:srgbClr val="000000"/>
                          </a:solidFill>
                          <a:effectLst/>
                          <a:highlight>
                            <a:srgbClr val="70AD47"/>
                          </a:highlight>
                          <a:latin typeface="Arial" panose="020B0604020202020204" pitchFamily="34" charset="0"/>
                          <a:cs typeface="Arial" panose="020B0604020202020204" pitchFamily="34" charset="0"/>
                        </a:rPr>
                        <a:t>Connexion via une adresse mail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rowSpan="3">
                  <a:txBody>
                    <a:bodyPr/>
                    <a:lstStyle/>
                    <a:p>
                      <a:pPr algn="ctr" fontAlgn="b"/>
                      <a:r>
                        <a:rPr lang="fr-FR" sz="1200" b="0" i="0" u="none" strike="noStrike" dirty="0">
                          <a:solidFill>
                            <a:srgbClr val="000000"/>
                          </a:solidFill>
                          <a:effectLst/>
                          <a:highlight>
                            <a:srgbClr val="70AD47"/>
                          </a:highlight>
                          <a:latin typeface="Arial" panose="020B0604020202020204" pitchFamily="34" charset="0"/>
                          <a:cs typeface="Arial" panose="020B0604020202020204" pitchFamily="34" charset="0"/>
                        </a:rPr>
                        <a:t>Développeur </a:t>
                      </a:r>
                    </a:p>
                    <a:p>
                      <a:pPr algn="ctr" fontAlgn="b"/>
                      <a:r>
                        <a:rPr lang="fr-FR" sz="1200" b="0" i="0" u="none" strike="noStrike" dirty="0">
                          <a:solidFill>
                            <a:srgbClr val="000000"/>
                          </a:solidFill>
                          <a:effectLst/>
                          <a:highlight>
                            <a:srgbClr val="70AD47"/>
                          </a:highlight>
                          <a:latin typeface="Arial" panose="020B0604020202020204" pitchFamily="34" charset="0"/>
                          <a:cs typeface="Arial" panose="020B0604020202020204" pitchFamily="34" charset="0"/>
                        </a:rPr>
                        <a:t>+DPO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fr-FR" sz="1200" b="0" i="0" u="none" strike="noStrike" dirty="0">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a:solidFill>
                            <a:srgbClr val="000000"/>
                          </a:solidFill>
                          <a:effectLst/>
                          <a:highlight>
                            <a:srgbClr val="5B9BD5"/>
                          </a:highligh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b"/>
                      <a:r>
                        <a:rPr lang="fr-FR" sz="1200" b="0" i="0" u="none" strike="noStrike" dirty="0">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3">
                  <a:txBody>
                    <a:bodyPr/>
                    <a:lstStyle/>
                    <a:p>
                      <a:pPr algn="ctr" fontAlgn="b"/>
                      <a:r>
                        <a:rPr lang="fr-FR" sz="1200" b="0" i="0" u="none" strike="noStrike" dirty="0">
                          <a:solidFill>
                            <a:srgbClr val="000000"/>
                          </a:solidFill>
                          <a:effectLst/>
                          <a:highlight>
                            <a:srgbClr val="70AD47"/>
                          </a:highlight>
                          <a:latin typeface="Arial" panose="020B0604020202020204" pitchFamily="34" charset="0"/>
                          <a:cs typeface="Arial" panose="020B0604020202020204" pitchFamily="34" charset="0"/>
                        </a:rPr>
                        <a:t>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978431897"/>
                  </a:ext>
                </a:extLst>
              </a:tr>
              <a:tr h="143348">
                <a:tc vMerge="1">
                  <a:txBody>
                    <a:bodyPr/>
                    <a:lstStyle/>
                    <a:p>
                      <a:endParaRPr lang="fr-FR"/>
                    </a:p>
                  </a:txBody>
                  <a:tcPr/>
                </a:tc>
                <a:tc>
                  <a:txBody>
                    <a:bodyPr/>
                    <a:lstStyle/>
                    <a:p>
                      <a:pPr algn="l" fontAlgn="b"/>
                      <a:r>
                        <a:rPr lang="fr-FR" sz="1200" b="0" i="0" u="none" strike="noStrike" dirty="0">
                          <a:solidFill>
                            <a:srgbClr val="000000"/>
                          </a:solidFill>
                          <a:effectLst/>
                          <a:highlight>
                            <a:srgbClr val="70AD47"/>
                          </a:highlight>
                          <a:latin typeface="Arial" panose="020B0604020202020204" pitchFamily="34" charset="0"/>
                          <a:cs typeface="Arial" panose="020B0604020202020204" pitchFamily="34" charset="0"/>
                        </a:rPr>
                        <a:t>Création de compte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vMerge="1">
                  <a:txBody>
                    <a:bodyPr/>
                    <a:lstStyle/>
                    <a:p>
                      <a:endParaRPr lang="fr-FR"/>
                    </a:p>
                  </a:txBody>
                  <a:tcPr/>
                </a:tc>
                <a:tc>
                  <a:txBody>
                    <a:bodyPr/>
                    <a:lstStyle/>
                    <a:p>
                      <a:pPr algn="l" fontAlgn="b"/>
                      <a:r>
                        <a:rPr lang="fr-FR" sz="1200" b="0" i="0" u="none" strike="noStrike" dirty="0">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dirty="0">
                          <a:solidFill>
                            <a:srgbClr val="000000"/>
                          </a:solidFill>
                          <a:effectLst/>
                          <a:highlight>
                            <a:srgbClr val="5B9BD5"/>
                          </a:highligh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b"/>
                      <a:r>
                        <a:rPr lang="fr-FR" sz="1200" b="0" i="0" u="none" strike="noStrike" dirty="0">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fr-FR"/>
                    </a:p>
                  </a:txBody>
                  <a:tcPr/>
                </a:tc>
                <a:extLst>
                  <a:ext uri="{0D108BD9-81ED-4DB2-BD59-A6C34878D82A}">
                    <a16:rowId xmlns:a16="http://schemas.microsoft.com/office/drawing/2014/main" val="2404247791"/>
                  </a:ext>
                </a:extLst>
              </a:tr>
              <a:tr h="143348">
                <a:tc vMerge="1">
                  <a:txBody>
                    <a:bodyPr/>
                    <a:lstStyle/>
                    <a:p>
                      <a:endParaRPr lang="fr-FR"/>
                    </a:p>
                  </a:txBody>
                  <a:tcPr/>
                </a:tc>
                <a:tc>
                  <a:txBody>
                    <a:bodyPr/>
                    <a:lstStyle/>
                    <a:p>
                      <a:pPr algn="l" fontAlgn="b"/>
                      <a:r>
                        <a:rPr lang="fr-FR" sz="1200" b="0" i="0" u="none" strike="noStrike" dirty="0">
                          <a:solidFill>
                            <a:srgbClr val="000000"/>
                          </a:solidFill>
                          <a:effectLst/>
                          <a:highlight>
                            <a:srgbClr val="70AD47"/>
                          </a:highlight>
                          <a:latin typeface="Arial" panose="020B0604020202020204" pitchFamily="34" charset="0"/>
                          <a:cs typeface="Arial" panose="020B0604020202020204" pitchFamily="34" charset="0"/>
                        </a:rPr>
                        <a:t>Prise de photos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vMerge="1">
                  <a:txBody>
                    <a:bodyPr/>
                    <a:lstStyle/>
                    <a:p>
                      <a:endParaRPr lang="fr-FR"/>
                    </a:p>
                  </a:txBody>
                  <a:tcPr/>
                </a:tc>
                <a:tc>
                  <a:txBody>
                    <a:bodyPr/>
                    <a:lstStyle/>
                    <a:p>
                      <a:pPr algn="l" fontAlgn="b"/>
                      <a:r>
                        <a:rPr lang="fr-FR" sz="1200" b="0" i="0" u="none" strike="noStrike" dirty="0">
                          <a:solidFill>
                            <a:srgbClr val="000000"/>
                          </a:solidFill>
                          <a:effectLst/>
                          <a:highlight>
                            <a:srgbClr val="FF0000"/>
                          </a:highligh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dirty="0">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fr-FR"/>
                    </a:p>
                  </a:txBody>
                  <a:tcPr/>
                </a:tc>
                <a:extLst>
                  <a:ext uri="{0D108BD9-81ED-4DB2-BD59-A6C34878D82A}">
                    <a16:rowId xmlns:a16="http://schemas.microsoft.com/office/drawing/2014/main" val="3305730575"/>
                  </a:ext>
                </a:extLst>
              </a:tr>
              <a:tr h="275229">
                <a:tc rowSpan="2">
                  <a:txBody>
                    <a:bodyPr/>
                    <a:lstStyle/>
                    <a:p>
                      <a:pPr algn="ctr" fontAlgn="b"/>
                      <a:r>
                        <a:rPr lang="fr-FR" sz="1200" b="1" i="0" u="none" strike="noStrike" dirty="0">
                          <a:solidFill>
                            <a:srgbClr val="000000"/>
                          </a:solidFill>
                          <a:effectLst/>
                          <a:highlight>
                            <a:srgbClr val="FFE699"/>
                          </a:highlight>
                          <a:latin typeface="Arial" panose="020B0604020202020204" pitchFamily="34" charset="0"/>
                          <a:cs typeface="Arial" panose="020B0604020202020204" pitchFamily="34" charset="0"/>
                        </a:rPr>
                        <a:t>Sprint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l" fontAlgn="b"/>
                      <a:r>
                        <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rPr>
                        <a:t>Recommandations basées sur les photos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rowSpan="4">
                  <a:txBody>
                    <a:bodyPr/>
                    <a:lstStyle/>
                    <a:p>
                      <a:pPr algn="ctr" fontAlgn="ctr"/>
                      <a:r>
                        <a:rPr lang="pt-BR" sz="1200" b="0" i="0" u="none" strike="noStrike" dirty="0">
                          <a:solidFill>
                            <a:srgbClr val="000000"/>
                          </a:solidFill>
                          <a:effectLst/>
                          <a:highlight>
                            <a:srgbClr val="FFE699"/>
                          </a:highlight>
                          <a:latin typeface="Arial" panose="020B0604020202020204" pitchFamily="34" charset="0"/>
                          <a:cs typeface="Arial" panose="020B0604020202020204" pitchFamily="34" charset="0"/>
                        </a:rPr>
                        <a:t>Data Scientist senior expertise IA + DPO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a:solidFill>
                            <a:srgbClr val="000000"/>
                          </a:solidFill>
                          <a:effectLst/>
                          <a:highlight>
                            <a:srgbClr val="5B9BD5"/>
                          </a:highligh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a:txBody>
                    <a:bodyPr/>
                    <a:lstStyle/>
                    <a:p>
                      <a:pPr algn="ctr" fontAlgn="b"/>
                      <a:r>
                        <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rPr>
                        <a:t>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2521003848"/>
                  </a:ext>
                </a:extLst>
              </a:tr>
              <a:tr h="275229">
                <a:tc vMerge="1">
                  <a:txBody>
                    <a:bodyPr/>
                    <a:lstStyle/>
                    <a:p>
                      <a:endParaRPr lang="fr-FR"/>
                    </a:p>
                  </a:txBody>
                  <a:tcPr/>
                </a:tc>
                <a:tc>
                  <a:txBody>
                    <a:bodyPr/>
                    <a:lstStyle/>
                    <a:p>
                      <a:pPr algn="l" fontAlgn="b"/>
                      <a:r>
                        <a:rPr lang="fr-FR" sz="1200" b="0" i="0" u="none" strike="noStrike">
                          <a:solidFill>
                            <a:srgbClr val="000000"/>
                          </a:solidFill>
                          <a:effectLst/>
                          <a:highlight>
                            <a:srgbClr val="FFE699"/>
                          </a:highlight>
                          <a:latin typeface="Arial" panose="020B0604020202020204" pitchFamily="34" charset="0"/>
                          <a:cs typeface="Arial" panose="020B0604020202020204" pitchFamily="34" charset="0"/>
                        </a:rPr>
                        <a:t>Personnalisation des recommandations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vMerge="1">
                  <a:txBody>
                    <a:bodyPr/>
                    <a:lstStyle/>
                    <a:p>
                      <a:endParaRPr lang="fr-FR"/>
                    </a:p>
                  </a:txBody>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a:solidFill>
                            <a:srgbClr val="000000"/>
                          </a:solidFill>
                          <a:effectLst/>
                          <a:highlight>
                            <a:srgbClr val="5B9BD5"/>
                          </a:highligh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fr-FR"/>
                    </a:p>
                  </a:txBody>
                  <a:tcPr/>
                </a:tc>
                <a:extLst>
                  <a:ext uri="{0D108BD9-81ED-4DB2-BD59-A6C34878D82A}">
                    <a16:rowId xmlns:a16="http://schemas.microsoft.com/office/drawing/2014/main" val="4136054947"/>
                  </a:ext>
                </a:extLst>
              </a:tr>
              <a:tr h="275229">
                <a:tc rowSpan="2">
                  <a:txBody>
                    <a:bodyPr/>
                    <a:lstStyle/>
                    <a:p>
                      <a:pPr algn="ctr" fontAlgn="b"/>
                      <a:r>
                        <a:rPr lang="fr-FR" sz="1200" b="1" i="0" u="none" strike="noStrike" dirty="0">
                          <a:solidFill>
                            <a:srgbClr val="000000"/>
                          </a:solidFill>
                          <a:effectLst/>
                          <a:highlight>
                            <a:srgbClr val="BF8F00"/>
                          </a:highlight>
                          <a:latin typeface="Arial" panose="020B0604020202020204" pitchFamily="34" charset="0"/>
                          <a:cs typeface="Arial" panose="020B0604020202020204" pitchFamily="34" charset="0"/>
                        </a:rPr>
                        <a:t>Sprint 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fr-FR" sz="1200" b="0" i="0" u="none" strike="noStrike">
                          <a:solidFill>
                            <a:srgbClr val="000000"/>
                          </a:solidFill>
                          <a:effectLst/>
                          <a:highlight>
                            <a:srgbClr val="BF8F00"/>
                          </a:highlight>
                          <a:latin typeface="Arial" panose="020B0604020202020204" pitchFamily="34" charset="0"/>
                          <a:cs typeface="Arial" panose="020B0604020202020204" pitchFamily="34" charset="0"/>
                        </a:rPr>
                        <a:t>Gestion des données personnelles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vMerge="1">
                  <a:txBody>
                    <a:bodyPr/>
                    <a:lstStyle/>
                    <a:p>
                      <a:endParaRPr lang="fr-FR"/>
                    </a:p>
                  </a:txBody>
                  <a:tcPr/>
                </a:tc>
                <a:tc>
                  <a:txBody>
                    <a:bodyPr/>
                    <a:lstStyle/>
                    <a:p>
                      <a:pPr algn="l" fontAlgn="b"/>
                      <a:r>
                        <a:rPr lang="fr-FR" sz="1200" b="0" i="0" u="none" strike="noStrike">
                          <a:solidFill>
                            <a:srgbClr val="000000"/>
                          </a:solidFill>
                          <a:effectLst/>
                          <a:highlight>
                            <a:srgbClr val="FF0000"/>
                          </a:highligh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a:txBody>
                    <a:bodyPr/>
                    <a:lstStyle/>
                    <a:p>
                      <a:pPr algn="ctr" fontAlgn="b"/>
                      <a:r>
                        <a:rPr lang="fr-FR" sz="1200" b="0" i="0" u="none" strike="noStrike" dirty="0">
                          <a:solidFill>
                            <a:srgbClr val="000000"/>
                          </a:solidFill>
                          <a:effectLst/>
                          <a:highlight>
                            <a:srgbClr val="BF8F00"/>
                          </a:highlight>
                          <a:latin typeface="Arial" panose="020B0604020202020204" pitchFamily="34" charset="0"/>
                          <a:cs typeface="Arial" panose="020B0604020202020204" pitchFamily="34" charset="0"/>
                        </a:rPr>
                        <a:t>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860470931"/>
                  </a:ext>
                </a:extLst>
              </a:tr>
              <a:tr h="275229">
                <a:tc vMerge="1">
                  <a:txBody>
                    <a:bodyPr/>
                    <a:lstStyle/>
                    <a:p>
                      <a:endParaRPr lang="fr-FR"/>
                    </a:p>
                  </a:txBody>
                  <a:tcPr/>
                </a:tc>
                <a:tc>
                  <a:txBody>
                    <a:bodyPr/>
                    <a:lstStyle/>
                    <a:p>
                      <a:pPr algn="l" fontAlgn="b"/>
                      <a:r>
                        <a:rPr lang="fr-FR" sz="1200" b="0" i="0" u="none" strike="noStrike">
                          <a:solidFill>
                            <a:srgbClr val="000000"/>
                          </a:solidFill>
                          <a:effectLst/>
                          <a:highlight>
                            <a:srgbClr val="BF8F00"/>
                          </a:highlight>
                          <a:latin typeface="Arial" panose="020B0604020202020204" pitchFamily="34" charset="0"/>
                          <a:cs typeface="Arial" panose="020B0604020202020204" pitchFamily="34" charset="0"/>
                        </a:rPr>
                        <a:t>Purge automatique des données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vMerge="1">
                  <a:txBody>
                    <a:bodyPr/>
                    <a:lstStyle/>
                    <a:p>
                      <a:endParaRPr lang="fr-FR"/>
                    </a:p>
                  </a:txBody>
                  <a:tcPr/>
                </a:tc>
                <a:tc>
                  <a:txBody>
                    <a:bodyPr/>
                    <a:lstStyle/>
                    <a:p>
                      <a:pPr algn="l" fontAlgn="b"/>
                      <a:r>
                        <a:rPr lang="fr-FR" sz="1200" b="0" i="0" u="none" strike="noStrike">
                          <a:solidFill>
                            <a:srgbClr val="000000"/>
                          </a:solidFill>
                          <a:effectLst/>
                          <a:highlight>
                            <a:srgbClr val="FF0000"/>
                          </a:highligh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fr-FR"/>
                    </a:p>
                  </a:txBody>
                  <a:tcPr/>
                </a:tc>
                <a:extLst>
                  <a:ext uri="{0D108BD9-81ED-4DB2-BD59-A6C34878D82A}">
                    <a16:rowId xmlns:a16="http://schemas.microsoft.com/office/drawing/2014/main" val="2621285616"/>
                  </a:ext>
                </a:extLst>
              </a:tr>
              <a:tr h="143348">
                <a:tc rowSpan="2">
                  <a:txBody>
                    <a:bodyPr/>
                    <a:lstStyle/>
                    <a:p>
                      <a:pPr algn="ctr" fontAlgn="b"/>
                      <a:r>
                        <a:rPr lang="fr-FR" sz="1200" b="1" i="0" u="none" strike="noStrike" dirty="0">
                          <a:solidFill>
                            <a:srgbClr val="000000"/>
                          </a:solidFill>
                          <a:effectLst/>
                          <a:highlight>
                            <a:srgbClr val="AEAAAA"/>
                          </a:highlight>
                          <a:latin typeface="Arial" panose="020B0604020202020204" pitchFamily="34" charset="0"/>
                          <a:cs typeface="Arial" panose="020B0604020202020204" pitchFamily="34" charset="0"/>
                        </a:rPr>
                        <a:t>Sprint 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l" fontAlgn="b"/>
                      <a:r>
                        <a:rPr lang="fr-FR" sz="1200" b="0" i="0" u="none" strike="noStrike">
                          <a:solidFill>
                            <a:srgbClr val="000000"/>
                          </a:solidFill>
                          <a:effectLst/>
                          <a:highlight>
                            <a:srgbClr val="AEAAAA"/>
                          </a:highlight>
                          <a:latin typeface="Arial" panose="020B0604020202020204" pitchFamily="34" charset="0"/>
                          <a:cs typeface="Arial" panose="020B0604020202020204" pitchFamily="34" charset="0"/>
                        </a:rPr>
                        <a:t>Définition des styles préférés et marques préférées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rowSpan="2">
                  <a:txBody>
                    <a:bodyPr/>
                    <a:lstStyle/>
                    <a:p>
                      <a:pPr algn="ctr" fontAlgn="b"/>
                      <a:r>
                        <a:rPr lang="fr-FR" sz="1200" b="0" i="0" u="none" strike="noStrike">
                          <a:solidFill>
                            <a:srgbClr val="000000"/>
                          </a:solidFill>
                          <a:effectLst/>
                          <a:highlight>
                            <a:srgbClr val="AEAAAA"/>
                          </a:highlight>
                          <a:latin typeface="Arial" panose="020B0604020202020204" pitchFamily="34" charset="0"/>
                          <a:cs typeface="Arial" panose="020B0604020202020204" pitchFamily="34" charset="0"/>
                        </a:rPr>
                        <a:t>UX Designer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a:solidFill>
                            <a:srgbClr val="000000"/>
                          </a:solidFill>
                          <a:effectLst/>
                          <a:highlight>
                            <a:srgbClr val="5B9BD5"/>
                          </a:highligh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a:txBody>
                    <a:bodyPr/>
                    <a:lstStyle/>
                    <a:p>
                      <a:pPr algn="ctr" fontAlgn="b"/>
                      <a:r>
                        <a:rPr lang="fr-FR" sz="1200" b="0" i="0" u="none" strike="noStrike" dirty="0">
                          <a:solidFill>
                            <a:srgbClr val="000000"/>
                          </a:solidFill>
                          <a:effectLst/>
                          <a:highlight>
                            <a:srgbClr val="AEAAAA"/>
                          </a:highlight>
                          <a:latin typeface="Arial" panose="020B0604020202020204" pitchFamily="34" charset="0"/>
                          <a:cs typeface="Arial" panose="020B0604020202020204" pitchFamily="34" charset="0"/>
                        </a:rPr>
                        <a:t>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902487392"/>
                  </a:ext>
                </a:extLst>
              </a:tr>
              <a:tr h="143348">
                <a:tc vMerge="1">
                  <a:txBody>
                    <a:bodyPr/>
                    <a:lstStyle/>
                    <a:p>
                      <a:endParaRPr lang="fr-FR"/>
                    </a:p>
                  </a:txBody>
                  <a:tcPr/>
                </a:tc>
                <a:tc>
                  <a:txBody>
                    <a:bodyPr/>
                    <a:lstStyle/>
                    <a:p>
                      <a:pPr algn="l" fontAlgn="b"/>
                      <a:r>
                        <a:rPr lang="fr-FR" sz="1200" b="0" i="0" u="none" strike="noStrike">
                          <a:solidFill>
                            <a:srgbClr val="000000"/>
                          </a:solidFill>
                          <a:effectLst/>
                          <a:highlight>
                            <a:srgbClr val="AEAAAA"/>
                          </a:highlight>
                          <a:latin typeface="Arial" panose="020B0604020202020204" pitchFamily="34" charset="0"/>
                          <a:cs typeface="Arial" panose="020B0604020202020204" pitchFamily="34" charset="0"/>
                        </a:rPr>
                        <a:t>Référencement des sources de tendances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vMerge="1">
                  <a:txBody>
                    <a:bodyPr/>
                    <a:lstStyle/>
                    <a:p>
                      <a:endParaRPr lang="fr-FR"/>
                    </a:p>
                  </a:txBody>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a:solidFill>
                            <a:srgbClr val="000000"/>
                          </a:solidFill>
                          <a:effectLst/>
                          <a:highlight>
                            <a:srgbClr val="FFFF00"/>
                          </a:highligh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fr-FR"/>
                    </a:p>
                  </a:txBody>
                  <a:tcPr/>
                </a:tc>
                <a:extLst>
                  <a:ext uri="{0D108BD9-81ED-4DB2-BD59-A6C34878D82A}">
                    <a16:rowId xmlns:a16="http://schemas.microsoft.com/office/drawing/2014/main" val="2032796867"/>
                  </a:ext>
                </a:extLst>
              </a:tr>
              <a:tr h="275229">
                <a:tc rowSpan="4">
                  <a:txBody>
                    <a:bodyPr/>
                    <a:lstStyle/>
                    <a:p>
                      <a:pPr algn="ctr" fontAlgn="b"/>
                      <a:r>
                        <a:rPr lang="fr-FR" sz="1200" b="1" i="0" u="none" strike="noStrike" dirty="0">
                          <a:solidFill>
                            <a:srgbClr val="000000"/>
                          </a:solidFill>
                          <a:effectLst/>
                          <a:highlight>
                            <a:srgbClr val="ED7D31"/>
                          </a:highlight>
                          <a:latin typeface="Arial" panose="020B0604020202020204" pitchFamily="34" charset="0"/>
                          <a:cs typeface="Arial" panose="020B0604020202020204" pitchFamily="34" charset="0"/>
                        </a:rPr>
                        <a:t>Sprint 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rowSpan="2">
                  <a:txBody>
                    <a:bodyPr/>
                    <a:lstStyle/>
                    <a:p>
                      <a:pPr algn="l" fontAlgn="b"/>
                      <a:r>
                        <a:rPr lang="fr-FR" sz="1200" b="0" i="0" u="none" strike="noStrike">
                          <a:solidFill>
                            <a:srgbClr val="000000"/>
                          </a:solidFill>
                          <a:effectLst/>
                          <a:highlight>
                            <a:srgbClr val="ED7D31"/>
                          </a:highlight>
                          <a:latin typeface="Arial" panose="020B0604020202020204" pitchFamily="34" charset="0"/>
                          <a:cs typeface="Arial" panose="020B0604020202020204" pitchFamily="34" charset="0"/>
                        </a:rPr>
                        <a:t>Filtrage des recommandations par saison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rowSpan="4">
                  <a:txBody>
                    <a:bodyPr/>
                    <a:lstStyle/>
                    <a:p>
                      <a:pPr algn="ctr" fontAlgn="b"/>
                      <a:r>
                        <a:rPr lang="fr-FR" sz="1200" b="0" i="0" u="none" strike="noStrike" dirty="0">
                          <a:solidFill>
                            <a:srgbClr val="000000"/>
                          </a:solidFill>
                          <a:effectLst/>
                          <a:highlight>
                            <a:srgbClr val="ED7D31"/>
                          </a:highlight>
                          <a:latin typeface="Arial" panose="020B0604020202020204" pitchFamily="34" charset="0"/>
                          <a:cs typeface="Arial" panose="020B0604020202020204" pitchFamily="34" charset="0"/>
                        </a:rPr>
                        <a:t>Data </a:t>
                      </a:r>
                      <a:r>
                        <a:rPr lang="fr-FR" sz="1200" b="0" i="0" u="none" strike="noStrike" dirty="0" err="1">
                          <a:solidFill>
                            <a:srgbClr val="000000"/>
                          </a:solidFill>
                          <a:effectLst/>
                          <a:highlight>
                            <a:srgbClr val="ED7D31"/>
                          </a:highlight>
                          <a:latin typeface="Arial" panose="020B0604020202020204" pitchFamily="34" charset="0"/>
                          <a:cs typeface="Arial" panose="020B0604020202020204" pitchFamily="34" charset="0"/>
                        </a:rPr>
                        <a:t>Scientist</a:t>
                      </a:r>
                      <a:r>
                        <a:rPr lang="fr-FR" sz="1200" b="0" i="0" u="none" strike="noStrike" dirty="0">
                          <a:solidFill>
                            <a:srgbClr val="000000"/>
                          </a:solidFill>
                          <a:effectLst/>
                          <a:highlight>
                            <a:srgbClr val="ED7D31"/>
                          </a:highlight>
                          <a:latin typeface="Arial" panose="020B0604020202020204" pitchFamily="34" charset="0"/>
                          <a:cs typeface="Arial" panose="020B0604020202020204" pitchFamily="34" charset="0"/>
                        </a:rPr>
                        <a:t> senior expertise IA+ Développeur  + DPO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a:solidFill>
                            <a:srgbClr val="000000"/>
                          </a:solidFill>
                          <a:effectLst/>
                          <a:highlight>
                            <a:srgbClr val="FFFF00"/>
                          </a:highligh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4">
                  <a:txBody>
                    <a:bodyPr/>
                    <a:lstStyle/>
                    <a:p>
                      <a:pPr algn="ctr" fontAlgn="b"/>
                      <a:r>
                        <a:rPr lang="fr-FR" sz="1200" b="0" i="0" u="none" strike="noStrike" dirty="0">
                          <a:solidFill>
                            <a:srgbClr val="000000"/>
                          </a:solidFill>
                          <a:effectLst/>
                          <a:highlight>
                            <a:srgbClr val="ED7D31"/>
                          </a:highlight>
                          <a:latin typeface="Arial" panose="020B0604020202020204" pitchFamily="34" charset="0"/>
                          <a:cs typeface="Arial" panose="020B0604020202020204" pitchFamily="34" charset="0"/>
                        </a:rPr>
                        <a:t>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2159918299"/>
                  </a:ext>
                </a:extLst>
              </a:tr>
              <a:tr h="143348">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a:solidFill>
                            <a:srgbClr val="000000"/>
                          </a:solidFill>
                          <a:effectLst/>
                          <a:highlight>
                            <a:srgbClr val="FFFF00"/>
                          </a:highligh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fr-FR"/>
                    </a:p>
                  </a:txBody>
                  <a:tcPr/>
                </a:tc>
                <a:extLst>
                  <a:ext uri="{0D108BD9-81ED-4DB2-BD59-A6C34878D82A}">
                    <a16:rowId xmlns:a16="http://schemas.microsoft.com/office/drawing/2014/main" val="2290022542"/>
                  </a:ext>
                </a:extLst>
              </a:tr>
              <a:tr h="275229">
                <a:tc vMerge="1">
                  <a:txBody>
                    <a:bodyPr/>
                    <a:lstStyle/>
                    <a:p>
                      <a:endParaRPr lang="fr-FR"/>
                    </a:p>
                  </a:txBody>
                  <a:tcPr/>
                </a:tc>
                <a:tc>
                  <a:txBody>
                    <a:bodyPr/>
                    <a:lstStyle/>
                    <a:p>
                      <a:pPr algn="l" fontAlgn="b"/>
                      <a:r>
                        <a:rPr lang="fr-FR" sz="1200" b="0" i="0" u="none" strike="noStrike">
                          <a:solidFill>
                            <a:srgbClr val="000000"/>
                          </a:solidFill>
                          <a:effectLst/>
                          <a:highlight>
                            <a:srgbClr val="ED7D31"/>
                          </a:highlight>
                          <a:latin typeface="Arial" panose="020B0604020202020204" pitchFamily="34" charset="0"/>
                          <a:cs typeface="Arial" panose="020B0604020202020204" pitchFamily="34" charset="0"/>
                        </a:rPr>
                        <a:t>Notation des recommandations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vMerge="1">
                  <a:txBody>
                    <a:bodyPr/>
                    <a:lstStyle/>
                    <a:p>
                      <a:endParaRPr lang="fr-FR"/>
                    </a:p>
                  </a:txBody>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a:solidFill>
                            <a:srgbClr val="000000"/>
                          </a:solidFill>
                          <a:effectLst/>
                          <a:highlight>
                            <a:srgbClr val="FFFF00"/>
                          </a:highligh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fr-FR"/>
                    </a:p>
                  </a:txBody>
                  <a:tcPr/>
                </a:tc>
                <a:extLst>
                  <a:ext uri="{0D108BD9-81ED-4DB2-BD59-A6C34878D82A}">
                    <a16:rowId xmlns:a16="http://schemas.microsoft.com/office/drawing/2014/main" val="1149166367"/>
                  </a:ext>
                </a:extLst>
              </a:tr>
              <a:tr h="275229">
                <a:tc vMerge="1">
                  <a:txBody>
                    <a:bodyPr/>
                    <a:lstStyle/>
                    <a:p>
                      <a:endParaRPr lang="fr-FR"/>
                    </a:p>
                  </a:txBody>
                  <a:tcPr/>
                </a:tc>
                <a:tc>
                  <a:txBody>
                    <a:bodyPr/>
                    <a:lstStyle/>
                    <a:p>
                      <a:pPr algn="l" fontAlgn="b"/>
                      <a:r>
                        <a:rPr lang="fr-FR" sz="1200" b="0" i="0" u="none" strike="noStrike">
                          <a:solidFill>
                            <a:srgbClr val="000000"/>
                          </a:solidFill>
                          <a:effectLst/>
                          <a:highlight>
                            <a:srgbClr val="ED7D31"/>
                          </a:highlight>
                          <a:latin typeface="Arial" panose="020B0604020202020204" pitchFamily="34" charset="0"/>
                          <a:cs typeface="Arial" panose="020B0604020202020204" pitchFamily="34" charset="0"/>
                        </a:rPr>
                        <a:t> Accès à l'application pour une commande avec livraison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vMerge="1">
                  <a:txBody>
                    <a:bodyPr/>
                    <a:lstStyle/>
                    <a:p>
                      <a:endParaRPr lang="fr-FR"/>
                    </a:p>
                  </a:txBody>
                  <a:tcPr/>
                </a:tc>
                <a:tc>
                  <a:txBody>
                    <a:bodyPr/>
                    <a:lstStyle/>
                    <a:p>
                      <a:pPr algn="l" fontAlgn="b"/>
                      <a:r>
                        <a:rPr lang="fr-FR" sz="1200" b="0" i="0" u="none" strike="noStrike">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a:solidFill>
                            <a:srgbClr val="000000"/>
                          </a:solidFill>
                          <a:effectLst/>
                          <a:highlight>
                            <a:srgbClr val="5B9BD5"/>
                          </a:highligh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l" fontAlgn="b"/>
                      <a:r>
                        <a:rPr lang="fr-FR" sz="1200" b="0" i="0" u="none" strike="noStrike" dirty="0">
                          <a:solidFill>
                            <a:srgbClr val="000000"/>
                          </a:solidFill>
                          <a:effectLs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fr-FR"/>
                    </a:p>
                  </a:txBody>
                  <a:tcPr/>
                </a:tc>
                <a:extLst>
                  <a:ext uri="{0D108BD9-81ED-4DB2-BD59-A6C34878D82A}">
                    <a16:rowId xmlns:a16="http://schemas.microsoft.com/office/drawing/2014/main" val="3098874734"/>
                  </a:ext>
                </a:extLst>
              </a:tr>
            </a:tbl>
          </a:graphicData>
        </a:graphic>
      </p:graphicFrame>
      <p:sp>
        <p:nvSpPr>
          <p:cNvPr id="8" name="Titre 1">
            <a:extLst>
              <a:ext uri="{FF2B5EF4-FFF2-40B4-BE49-F238E27FC236}">
                <a16:creationId xmlns:a16="http://schemas.microsoft.com/office/drawing/2014/main" id="{1B4D98C3-E6D4-8C47-90C9-D26676E4FD66}"/>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13</a:t>
            </a:r>
          </a:p>
        </p:txBody>
      </p:sp>
      <p:graphicFrame>
        <p:nvGraphicFramePr>
          <p:cNvPr id="4" name="Graphique 3">
            <a:extLst>
              <a:ext uri="{FF2B5EF4-FFF2-40B4-BE49-F238E27FC236}">
                <a16:creationId xmlns:a16="http://schemas.microsoft.com/office/drawing/2014/main" id="{F95A31BE-7DCB-8F62-34EE-BF2AE2E1A291}"/>
              </a:ext>
            </a:extLst>
          </p:cNvPr>
          <p:cNvGraphicFramePr>
            <a:graphicFrameLocks/>
          </p:cNvGraphicFramePr>
          <p:nvPr>
            <p:extLst>
              <p:ext uri="{D42A27DB-BD31-4B8C-83A1-F6EECF244321}">
                <p14:modId xmlns:p14="http://schemas.microsoft.com/office/powerpoint/2010/main" val="1738777331"/>
              </p:ext>
            </p:extLst>
          </p:nvPr>
        </p:nvGraphicFramePr>
        <p:xfrm>
          <a:off x="8867870" y="2575659"/>
          <a:ext cx="3192673"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11770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1F78B2-7E3C-9939-8006-5D5962CF6AA4}"/>
              </a:ext>
            </a:extLst>
          </p:cNvPr>
          <p:cNvSpPr>
            <a:spLocks noGrp="1"/>
          </p:cNvSpPr>
          <p:nvPr>
            <p:ph type="title"/>
          </p:nvPr>
        </p:nvSpPr>
        <p:spPr/>
        <p:txBody>
          <a:bodyPr/>
          <a:lstStyle/>
          <a:p>
            <a:pPr algn="ctr"/>
            <a:r>
              <a:rPr lang="fr-FR" b="1" dirty="0">
                <a:latin typeface="Arial" panose="020B0604020202020204" pitchFamily="34" charset="0"/>
                <a:cs typeface="Arial" panose="020B0604020202020204" pitchFamily="34" charset="0"/>
              </a:rPr>
              <a:t>Suivi du projet</a:t>
            </a:r>
          </a:p>
        </p:txBody>
      </p:sp>
      <p:graphicFrame>
        <p:nvGraphicFramePr>
          <p:cNvPr id="4" name="Chart 1">
            <a:extLst>
              <a:ext uri="{FF2B5EF4-FFF2-40B4-BE49-F238E27FC236}">
                <a16:creationId xmlns:a16="http://schemas.microsoft.com/office/drawing/2014/main" id="{B4B4B18A-3345-45AB-9C4C-D46B8A36527D}"/>
              </a:ext>
            </a:extLst>
          </p:cNvPr>
          <p:cNvGraphicFramePr>
            <a:graphicFrameLocks/>
          </p:cNvGraphicFramePr>
          <p:nvPr>
            <p:extLst>
              <p:ext uri="{D42A27DB-BD31-4B8C-83A1-F6EECF244321}">
                <p14:modId xmlns:p14="http://schemas.microsoft.com/office/powerpoint/2010/main" val="3083216028"/>
              </p:ext>
            </p:extLst>
          </p:nvPr>
        </p:nvGraphicFramePr>
        <p:xfrm>
          <a:off x="3193276" y="2444032"/>
          <a:ext cx="6745853" cy="4026341"/>
        </p:xfrm>
        <a:graphic>
          <a:graphicData uri="http://schemas.openxmlformats.org/drawingml/2006/chart">
            <c:chart xmlns:c="http://schemas.openxmlformats.org/drawingml/2006/chart" xmlns:r="http://schemas.openxmlformats.org/officeDocument/2006/relationships" r:id="rId2"/>
          </a:graphicData>
        </a:graphic>
      </p:graphicFrame>
      <p:sp>
        <p:nvSpPr>
          <p:cNvPr id="5" name="Titre 1">
            <a:extLst>
              <a:ext uri="{FF2B5EF4-FFF2-40B4-BE49-F238E27FC236}">
                <a16:creationId xmlns:a16="http://schemas.microsoft.com/office/drawing/2014/main" id="{CC36C7B7-9522-3462-8BE4-6BB82E89A6C1}"/>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14</a:t>
            </a:r>
          </a:p>
        </p:txBody>
      </p:sp>
    </p:spTree>
    <p:extLst>
      <p:ext uri="{BB962C8B-B14F-4D97-AF65-F5344CB8AC3E}">
        <p14:creationId xmlns:p14="http://schemas.microsoft.com/office/powerpoint/2010/main" val="3995970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D8C05F-D27F-3883-1F2E-2658A639C8E3}"/>
              </a:ext>
            </a:extLst>
          </p:cNvPr>
          <p:cNvSpPr>
            <a:spLocks noGrp="1"/>
          </p:cNvSpPr>
          <p:nvPr>
            <p:ph type="title"/>
          </p:nvPr>
        </p:nvSpPr>
        <p:spPr/>
        <p:txBody>
          <a:bodyPr/>
          <a:lstStyle/>
          <a:p>
            <a:pPr algn="ctr"/>
            <a:r>
              <a:rPr lang="fr-FR" b="1" dirty="0">
                <a:latin typeface="Arial" panose="020B0604020202020204" pitchFamily="34" charset="0"/>
                <a:cs typeface="Arial" panose="020B0604020202020204" pitchFamily="34" charset="0"/>
              </a:rPr>
              <a:t>Organisation et suivi du projet</a:t>
            </a:r>
          </a:p>
        </p:txBody>
      </p:sp>
      <p:sp>
        <p:nvSpPr>
          <p:cNvPr id="4" name="ZoneTexte 3">
            <a:extLst>
              <a:ext uri="{FF2B5EF4-FFF2-40B4-BE49-F238E27FC236}">
                <a16:creationId xmlns:a16="http://schemas.microsoft.com/office/drawing/2014/main" id="{ED73E8C3-B0A9-F354-E808-F09B6D75C00C}"/>
              </a:ext>
            </a:extLst>
          </p:cNvPr>
          <p:cNvSpPr txBox="1"/>
          <p:nvPr/>
        </p:nvSpPr>
        <p:spPr>
          <a:xfrm>
            <a:off x="177311" y="5080167"/>
            <a:ext cx="11117427" cy="170816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285750" indent="-285750">
              <a:buFont typeface="Wingdings" panose="05000000000000000000" pitchFamily="2" charset="2"/>
              <a:buChar char="q"/>
            </a:pPr>
            <a:r>
              <a:rPr lang="fr-FR" sz="1500" dirty="0">
                <a:solidFill>
                  <a:schemeClr val="bg1"/>
                </a:solidFill>
                <a:latin typeface="Arial" panose="020B0604020202020204" pitchFamily="34" charset="0"/>
                <a:cs typeface="Arial" panose="020B0604020202020204" pitchFamily="34" charset="0"/>
              </a:rPr>
              <a:t>Utilisation des outils pour suivre l’avancement des travaux et estimer la capacité restante de l’équipe.</a:t>
            </a:r>
          </a:p>
          <a:p>
            <a:pPr marL="285750" indent="-285750">
              <a:buFont typeface="Wingdings" panose="05000000000000000000" pitchFamily="2" charset="2"/>
              <a:buChar char="q"/>
            </a:pPr>
            <a:endParaRPr lang="fr-FR" sz="15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sz="1500" dirty="0">
                <a:solidFill>
                  <a:schemeClr val="bg1"/>
                </a:solidFill>
                <a:latin typeface="Arial" panose="020B0604020202020204" pitchFamily="34" charset="0"/>
                <a:cs typeface="Arial" panose="020B0604020202020204" pitchFamily="34" charset="0"/>
              </a:rPr>
              <a:t>Des contrôles réguliers, y compris des mêlées quotidiennes, des revues de sprint et des rétrospectives</a:t>
            </a:r>
          </a:p>
          <a:p>
            <a:r>
              <a:rPr lang="fr-FR" sz="1500" dirty="0">
                <a:solidFill>
                  <a:schemeClr val="bg1"/>
                </a:solidFill>
                <a:latin typeface="Arial" panose="020B0604020202020204" pitchFamily="34" charset="0"/>
                <a:cs typeface="Arial" panose="020B0604020202020204" pitchFamily="34" charset="0"/>
              </a:rPr>
              <a:t>      pour évaluer les progrès, identifier les obstacles et ajuster la stratégie si nécessaire</a:t>
            </a:r>
          </a:p>
          <a:p>
            <a:endParaRPr lang="fr-FR" sz="15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sz="1500" dirty="0">
                <a:solidFill>
                  <a:schemeClr val="bg1"/>
                </a:solidFill>
                <a:latin typeface="Arial" panose="020B0604020202020204" pitchFamily="34" charset="0"/>
                <a:cs typeface="Arial" panose="020B0604020202020204" pitchFamily="34" charset="0"/>
              </a:rPr>
              <a:t>Mettre en place des outils générant des documents de traçabilité</a:t>
            </a:r>
          </a:p>
          <a:p>
            <a:r>
              <a:rPr lang="fr-FR" sz="1500" dirty="0">
                <a:solidFill>
                  <a:schemeClr val="bg1"/>
                </a:solidFill>
                <a:latin typeface="Arial" panose="020B0604020202020204" pitchFamily="34" charset="0"/>
                <a:cs typeface="Arial" panose="020B0604020202020204" pitchFamily="34" charset="0"/>
              </a:rPr>
              <a:t>     Checklist ,</a:t>
            </a:r>
            <a:r>
              <a:rPr lang="fr-FR" sz="1500" dirty="0" err="1">
                <a:solidFill>
                  <a:schemeClr val="bg1"/>
                </a:solidFill>
                <a:latin typeface="Arial" panose="020B0604020202020204" pitchFamily="34" charset="0"/>
                <a:cs typeface="Arial" panose="020B0604020202020204" pitchFamily="34" charset="0"/>
              </a:rPr>
              <a:t>Spec</a:t>
            </a:r>
            <a:r>
              <a:rPr lang="fr-FR" sz="1500" dirty="0">
                <a:solidFill>
                  <a:schemeClr val="bg1"/>
                </a:solidFill>
                <a:latin typeface="Arial" panose="020B0604020202020204" pitchFamily="34" charset="0"/>
                <a:cs typeface="Arial" panose="020B0604020202020204" pitchFamily="34" charset="0"/>
              </a:rPr>
              <a:t>, codage, test (unitaire , intégration ,validation), qualité</a:t>
            </a:r>
          </a:p>
        </p:txBody>
      </p:sp>
      <p:grpSp>
        <p:nvGrpSpPr>
          <p:cNvPr id="39" name="Groupe 38">
            <a:extLst>
              <a:ext uri="{FF2B5EF4-FFF2-40B4-BE49-F238E27FC236}">
                <a16:creationId xmlns:a16="http://schemas.microsoft.com/office/drawing/2014/main" id="{F86A9C29-EE69-7348-82EA-243F4B3052EE}"/>
              </a:ext>
            </a:extLst>
          </p:cNvPr>
          <p:cNvGrpSpPr/>
          <p:nvPr/>
        </p:nvGrpSpPr>
        <p:grpSpPr>
          <a:xfrm>
            <a:off x="1202639" y="2871139"/>
            <a:ext cx="8796122" cy="383220"/>
            <a:chOff x="2365248" y="3335538"/>
            <a:chExt cx="6858000" cy="818886"/>
          </a:xfrm>
        </p:grpSpPr>
        <p:cxnSp>
          <p:nvCxnSpPr>
            <p:cNvPr id="40" name="Connecteur droit 39">
              <a:extLst>
                <a:ext uri="{FF2B5EF4-FFF2-40B4-BE49-F238E27FC236}">
                  <a16:creationId xmlns:a16="http://schemas.microsoft.com/office/drawing/2014/main" id="{90CB632A-898F-0B79-5838-F4D315E39E82}"/>
                </a:ext>
              </a:extLst>
            </p:cNvPr>
            <p:cNvCxnSpPr>
              <a:cxnSpLocks/>
            </p:cNvCxnSpPr>
            <p:nvPr/>
          </p:nvCxnSpPr>
          <p:spPr>
            <a:xfrm>
              <a:off x="2365248" y="3744981"/>
              <a:ext cx="6858000" cy="0"/>
            </a:xfrm>
            <a:prstGeom prst="line">
              <a:avLst/>
            </a:prstGeom>
            <a:ln w="76200">
              <a:solidFill>
                <a:srgbClr val="1D2935"/>
              </a:solidFill>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CCEA104D-8859-D091-DAA7-8BD338DFD15F}"/>
                </a:ext>
              </a:extLst>
            </p:cNvPr>
            <p:cNvCxnSpPr>
              <a:cxnSpLocks/>
            </p:cNvCxnSpPr>
            <p:nvPr/>
          </p:nvCxnSpPr>
          <p:spPr>
            <a:xfrm>
              <a:off x="2405932" y="3711271"/>
              <a:ext cx="0" cy="415539"/>
            </a:xfrm>
            <a:prstGeom prst="line">
              <a:avLst/>
            </a:prstGeom>
            <a:ln w="76200">
              <a:solidFill>
                <a:srgbClr val="1D2935"/>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8EE61DE3-5BFC-AEF8-771A-2C5816059FAE}"/>
                </a:ext>
              </a:extLst>
            </p:cNvPr>
            <p:cNvCxnSpPr>
              <a:cxnSpLocks/>
            </p:cNvCxnSpPr>
            <p:nvPr/>
          </p:nvCxnSpPr>
          <p:spPr>
            <a:xfrm>
              <a:off x="9190018" y="3709677"/>
              <a:ext cx="0" cy="415539"/>
            </a:xfrm>
            <a:prstGeom prst="line">
              <a:avLst/>
            </a:prstGeom>
            <a:ln w="76200">
              <a:solidFill>
                <a:srgbClr val="1D2935"/>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067DA594-9744-A44A-BBA2-4C8731BDEA45}"/>
                </a:ext>
              </a:extLst>
            </p:cNvPr>
            <p:cNvCxnSpPr>
              <a:cxnSpLocks/>
            </p:cNvCxnSpPr>
            <p:nvPr/>
          </p:nvCxnSpPr>
          <p:spPr>
            <a:xfrm>
              <a:off x="5805214" y="3335538"/>
              <a:ext cx="0" cy="415539"/>
            </a:xfrm>
            <a:prstGeom prst="line">
              <a:avLst/>
            </a:prstGeom>
            <a:ln w="76200">
              <a:solidFill>
                <a:srgbClr val="1D2935"/>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3BD50911-1DFA-B3E5-C583-9558362BE5F0}"/>
                </a:ext>
              </a:extLst>
            </p:cNvPr>
            <p:cNvCxnSpPr>
              <a:cxnSpLocks/>
            </p:cNvCxnSpPr>
            <p:nvPr/>
          </p:nvCxnSpPr>
          <p:spPr>
            <a:xfrm>
              <a:off x="4663354" y="3738885"/>
              <a:ext cx="0" cy="415539"/>
            </a:xfrm>
            <a:prstGeom prst="line">
              <a:avLst/>
            </a:prstGeom>
            <a:ln w="76200">
              <a:solidFill>
                <a:srgbClr val="1D2935"/>
              </a:solidFill>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E75C5763-E3AC-5F6F-4AE3-22763A26008B}"/>
                </a:ext>
              </a:extLst>
            </p:cNvPr>
            <p:cNvCxnSpPr>
              <a:cxnSpLocks/>
            </p:cNvCxnSpPr>
            <p:nvPr/>
          </p:nvCxnSpPr>
          <p:spPr>
            <a:xfrm>
              <a:off x="6918529" y="3718413"/>
              <a:ext cx="0" cy="415539"/>
            </a:xfrm>
            <a:prstGeom prst="line">
              <a:avLst/>
            </a:prstGeom>
            <a:ln w="76200">
              <a:solidFill>
                <a:srgbClr val="1D2935"/>
              </a:solidFill>
            </a:ln>
          </p:spPr>
          <p:style>
            <a:lnRef idx="1">
              <a:schemeClr val="accent1"/>
            </a:lnRef>
            <a:fillRef idx="0">
              <a:schemeClr val="accent1"/>
            </a:fillRef>
            <a:effectRef idx="0">
              <a:schemeClr val="accent1"/>
            </a:effectRef>
            <a:fontRef idx="minor">
              <a:schemeClr val="tx1"/>
            </a:fontRef>
          </p:style>
        </p:cxnSp>
      </p:grpSp>
      <p:cxnSp>
        <p:nvCxnSpPr>
          <p:cNvPr id="46" name="Connecteur droit 45">
            <a:extLst>
              <a:ext uri="{FF2B5EF4-FFF2-40B4-BE49-F238E27FC236}">
                <a16:creationId xmlns:a16="http://schemas.microsoft.com/office/drawing/2014/main" id="{0FC6C449-6536-C66C-813F-723DBB44DB7D}"/>
              </a:ext>
            </a:extLst>
          </p:cNvPr>
          <p:cNvCxnSpPr>
            <a:cxnSpLocks/>
          </p:cNvCxnSpPr>
          <p:nvPr/>
        </p:nvCxnSpPr>
        <p:spPr>
          <a:xfrm flipV="1">
            <a:off x="1759839" y="3457946"/>
            <a:ext cx="7821483" cy="3551"/>
          </a:xfrm>
          <a:prstGeom prst="line">
            <a:avLst/>
          </a:prstGeom>
          <a:ln w="28575">
            <a:solidFill>
              <a:srgbClr val="1D2935"/>
            </a:solidFill>
            <a:prstDash val="sysDot"/>
          </a:ln>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D62B7C3A-F3D0-BE8D-27B0-26260352F0F4}"/>
              </a:ext>
            </a:extLst>
          </p:cNvPr>
          <p:cNvCxnSpPr>
            <a:cxnSpLocks/>
          </p:cNvCxnSpPr>
          <p:nvPr/>
        </p:nvCxnSpPr>
        <p:spPr>
          <a:xfrm flipV="1">
            <a:off x="3438376" y="5184248"/>
            <a:ext cx="0" cy="13076"/>
          </a:xfrm>
          <a:prstGeom prst="line">
            <a:avLst/>
          </a:prstGeom>
          <a:ln w="76200">
            <a:solidFill>
              <a:srgbClr val="1D2935"/>
            </a:solidFill>
          </a:ln>
        </p:spPr>
        <p:style>
          <a:lnRef idx="1">
            <a:schemeClr val="accent1"/>
          </a:lnRef>
          <a:fillRef idx="0">
            <a:schemeClr val="accent1"/>
          </a:fillRef>
          <a:effectRef idx="0">
            <a:schemeClr val="accent1"/>
          </a:effectRef>
          <a:fontRef idx="minor">
            <a:schemeClr val="tx1"/>
          </a:fontRef>
        </p:style>
      </p:cxnSp>
      <p:sp>
        <p:nvSpPr>
          <p:cNvPr id="49" name="Rectangle : avec coins arrondis en diagonale 48">
            <a:extLst>
              <a:ext uri="{FF2B5EF4-FFF2-40B4-BE49-F238E27FC236}">
                <a16:creationId xmlns:a16="http://schemas.microsoft.com/office/drawing/2014/main" id="{15E2AD4D-F832-49E8-736B-96296F04C876}"/>
              </a:ext>
            </a:extLst>
          </p:cNvPr>
          <p:cNvSpPr/>
          <p:nvPr/>
        </p:nvSpPr>
        <p:spPr>
          <a:xfrm>
            <a:off x="4699951" y="2639225"/>
            <a:ext cx="2004738" cy="302548"/>
          </a:xfrm>
          <a:prstGeom prst="round2DiagRect">
            <a:avLst/>
          </a:prstGeom>
          <a:solidFill>
            <a:srgbClr val="FECFA4"/>
          </a:solidFill>
          <a:ln w="6350">
            <a:solidFill>
              <a:srgbClr val="1D2935"/>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500" b="1" dirty="0">
                <a:solidFill>
                  <a:srgbClr val="1D2935"/>
                </a:solidFill>
                <a:latin typeface="Arial" panose="020B0604020202020204" pitchFamily="34" charset="0"/>
                <a:cs typeface="Arial" panose="020B0604020202020204" pitchFamily="34" charset="0"/>
              </a:rPr>
              <a:t>Scrum Master</a:t>
            </a:r>
          </a:p>
        </p:txBody>
      </p:sp>
      <p:sp>
        <p:nvSpPr>
          <p:cNvPr id="50" name="Rectangle : avec coins arrondis en diagonale 49">
            <a:extLst>
              <a:ext uri="{FF2B5EF4-FFF2-40B4-BE49-F238E27FC236}">
                <a16:creationId xmlns:a16="http://schemas.microsoft.com/office/drawing/2014/main" id="{11D7B804-9F89-A26E-0088-9D3D7AB2C337}"/>
              </a:ext>
            </a:extLst>
          </p:cNvPr>
          <p:cNvSpPr/>
          <p:nvPr/>
        </p:nvSpPr>
        <p:spPr>
          <a:xfrm>
            <a:off x="3147838" y="3254318"/>
            <a:ext cx="2004738" cy="302548"/>
          </a:xfrm>
          <a:prstGeom prst="round2Diag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500" b="1" dirty="0">
                <a:solidFill>
                  <a:srgbClr val="1D2935"/>
                </a:solidFill>
                <a:latin typeface="Arial" panose="020B0604020202020204" pitchFamily="34" charset="0"/>
                <a:cs typeface="Arial" panose="020B0604020202020204" pitchFamily="34" charset="0"/>
              </a:rPr>
              <a:t>Data Scientist</a:t>
            </a:r>
          </a:p>
        </p:txBody>
      </p:sp>
      <p:sp>
        <p:nvSpPr>
          <p:cNvPr id="53" name="Rectangle : avec coins arrondis en diagonale 52">
            <a:extLst>
              <a:ext uri="{FF2B5EF4-FFF2-40B4-BE49-F238E27FC236}">
                <a16:creationId xmlns:a16="http://schemas.microsoft.com/office/drawing/2014/main" id="{FD1A3957-78B9-4C96-9A83-514F926E9B56}"/>
              </a:ext>
            </a:extLst>
          </p:cNvPr>
          <p:cNvSpPr/>
          <p:nvPr/>
        </p:nvSpPr>
        <p:spPr>
          <a:xfrm>
            <a:off x="6154945" y="3238267"/>
            <a:ext cx="2004738" cy="302548"/>
          </a:xfrm>
          <a:prstGeom prst="round2Diag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500" b="1" dirty="0">
                <a:solidFill>
                  <a:srgbClr val="1D2935"/>
                </a:solidFill>
                <a:latin typeface="Arial" panose="020B0604020202020204" pitchFamily="34" charset="0"/>
                <a:cs typeface="Arial" panose="020B0604020202020204" pitchFamily="34" charset="0"/>
              </a:rPr>
              <a:t>UX Designer</a:t>
            </a:r>
          </a:p>
        </p:txBody>
      </p:sp>
      <p:sp>
        <p:nvSpPr>
          <p:cNvPr id="54" name="Rectangle : avec coins arrondis en diagonale 53">
            <a:extLst>
              <a:ext uri="{FF2B5EF4-FFF2-40B4-BE49-F238E27FC236}">
                <a16:creationId xmlns:a16="http://schemas.microsoft.com/office/drawing/2014/main" id="{7A950323-2D80-301C-977C-05F9D25AC25F}"/>
              </a:ext>
            </a:extLst>
          </p:cNvPr>
          <p:cNvSpPr/>
          <p:nvPr/>
        </p:nvSpPr>
        <p:spPr>
          <a:xfrm>
            <a:off x="4699951" y="2163995"/>
            <a:ext cx="2004738" cy="302548"/>
          </a:xfrm>
          <a:prstGeom prst="round2DiagRect">
            <a:avLst/>
          </a:prstGeom>
          <a:solidFill>
            <a:srgbClr val="F4BABA"/>
          </a:solidFill>
          <a:ln w="6350">
            <a:solidFill>
              <a:srgbClr val="1D2935"/>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500" b="1" dirty="0">
                <a:solidFill>
                  <a:srgbClr val="1D2935"/>
                </a:solidFill>
                <a:latin typeface="Arial" panose="020B0604020202020204" pitchFamily="34" charset="0"/>
                <a:cs typeface="Arial" panose="020B0604020202020204" pitchFamily="34" charset="0"/>
              </a:rPr>
              <a:t>Product Owner</a:t>
            </a:r>
          </a:p>
        </p:txBody>
      </p:sp>
      <p:sp>
        <p:nvSpPr>
          <p:cNvPr id="55" name="Rectangle : avec coins arrondis en diagonale 54">
            <a:extLst>
              <a:ext uri="{FF2B5EF4-FFF2-40B4-BE49-F238E27FC236}">
                <a16:creationId xmlns:a16="http://schemas.microsoft.com/office/drawing/2014/main" id="{124BA6CD-4FBF-4247-FC0B-0B8DB1B9DF3B}"/>
              </a:ext>
            </a:extLst>
          </p:cNvPr>
          <p:cNvSpPr/>
          <p:nvPr/>
        </p:nvSpPr>
        <p:spPr>
          <a:xfrm>
            <a:off x="252452" y="3262351"/>
            <a:ext cx="2004738" cy="302548"/>
          </a:xfrm>
          <a:prstGeom prst="round2Diag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500" b="1" dirty="0">
                <a:solidFill>
                  <a:srgbClr val="1D2935"/>
                </a:solidFill>
                <a:latin typeface="Arial" panose="020B0604020202020204" pitchFamily="34" charset="0"/>
                <a:cs typeface="Arial" panose="020B0604020202020204" pitchFamily="34" charset="0"/>
              </a:rPr>
              <a:t>Développeur</a:t>
            </a:r>
          </a:p>
        </p:txBody>
      </p:sp>
      <p:cxnSp>
        <p:nvCxnSpPr>
          <p:cNvPr id="71" name="Connecteur droit 70">
            <a:extLst>
              <a:ext uri="{FF2B5EF4-FFF2-40B4-BE49-F238E27FC236}">
                <a16:creationId xmlns:a16="http://schemas.microsoft.com/office/drawing/2014/main" id="{1233D908-3209-B342-D644-99A7BCF5AAA2}"/>
              </a:ext>
            </a:extLst>
          </p:cNvPr>
          <p:cNvCxnSpPr>
            <a:cxnSpLocks/>
          </p:cNvCxnSpPr>
          <p:nvPr/>
        </p:nvCxnSpPr>
        <p:spPr>
          <a:xfrm flipV="1">
            <a:off x="5600700" y="2459268"/>
            <a:ext cx="0" cy="179957"/>
          </a:xfrm>
          <a:prstGeom prst="line">
            <a:avLst/>
          </a:prstGeom>
          <a:ln w="76200">
            <a:solidFill>
              <a:srgbClr val="1D2935"/>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10958396-E90D-F567-0834-6FA7BCA4B48F}"/>
              </a:ext>
            </a:extLst>
          </p:cNvPr>
          <p:cNvSpPr txBox="1"/>
          <p:nvPr/>
        </p:nvSpPr>
        <p:spPr>
          <a:xfrm>
            <a:off x="177310" y="3935813"/>
            <a:ext cx="11117427" cy="1015663"/>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marL="285750" indent="-285750">
              <a:buFont typeface="Wingdings" panose="05000000000000000000" pitchFamily="2" charset="2"/>
              <a:buChar char="q"/>
            </a:pPr>
            <a:r>
              <a:rPr lang="fr-FR" sz="1500" b="1" dirty="0">
                <a:solidFill>
                  <a:schemeClr val="bg1"/>
                </a:solidFill>
                <a:latin typeface="Arial" panose="020B0604020202020204" pitchFamily="34" charset="0"/>
                <a:cs typeface="Arial" panose="020B0604020202020204" pitchFamily="34" charset="0"/>
              </a:rPr>
              <a:t>Le responsable produit </a:t>
            </a:r>
            <a:r>
              <a:rPr lang="fr-FR" sz="1500" dirty="0">
                <a:solidFill>
                  <a:schemeClr val="bg1"/>
                </a:solidFill>
                <a:latin typeface="Arial" panose="020B0604020202020204" pitchFamily="34" charset="0"/>
                <a:cs typeface="Arial" panose="020B0604020202020204" pitchFamily="34" charset="0"/>
              </a:rPr>
              <a:t>:</a:t>
            </a:r>
          </a:p>
          <a:p>
            <a:r>
              <a:rPr lang="fr-FR" sz="1500" dirty="0">
                <a:solidFill>
                  <a:schemeClr val="bg1"/>
                </a:solidFill>
                <a:latin typeface="Arial" panose="020B0604020202020204" pitchFamily="34" charset="0"/>
                <a:cs typeface="Arial" panose="020B0604020202020204" pitchFamily="34" charset="0"/>
              </a:rPr>
              <a:t>     Ce dernier définit les spécifications fonctionnelles et communique la vision globale du produit à l’équipe</a:t>
            </a:r>
          </a:p>
          <a:p>
            <a:endParaRPr lang="fr-FR" sz="15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sz="1500" b="1" dirty="0">
                <a:solidFill>
                  <a:schemeClr val="bg1"/>
                </a:solidFill>
                <a:latin typeface="Arial" panose="020B0604020202020204" pitchFamily="34" charset="0"/>
                <a:cs typeface="Arial" panose="020B0604020202020204" pitchFamily="34" charset="0"/>
              </a:rPr>
              <a:t>Le SCRUM Master : </a:t>
            </a:r>
            <a:r>
              <a:rPr lang="fr-FR" sz="1500" dirty="0">
                <a:solidFill>
                  <a:schemeClr val="bg1"/>
                </a:solidFill>
                <a:latin typeface="Arial" panose="020B0604020202020204" pitchFamily="34" charset="0"/>
                <a:cs typeface="Arial" panose="020B0604020202020204" pitchFamily="34" charset="0"/>
              </a:rPr>
              <a:t>Ce dernier agit en tant que facilitateur entre le responsable produit et l’équipe</a:t>
            </a:r>
          </a:p>
        </p:txBody>
      </p:sp>
      <p:sp>
        <p:nvSpPr>
          <p:cNvPr id="7" name="Rectangle : avec coins arrondis en diagonale 6">
            <a:extLst>
              <a:ext uri="{FF2B5EF4-FFF2-40B4-BE49-F238E27FC236}">
                <a16:creationId xmlns:a16="http://schemas.microsoft.com/office/drawing/2014/main" id="{BCC14EDF-9F5B-6A27-C8AF-5943BBD115AD}"/>
              </a:ext>
            </a:extLst>
          </p:cNvPr>
          <p:cNvSpPr/>
          <p:nvPr/>
        </p:nvSpPr>
        <p:spPr>
          <a:xfrm>
            <a:off x="8953771" y="3262351"/>
            <a:ext cx="2004738" cy="302548"/>
          </a:xfrm>
          <a:prstGeom prst="round2Diag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1500" b="1" dirty="0">
                <a:solidFill>
                  <a:srgbClr val="1D2935"/>
                </a:solidFill>
                <a:latin typeface="Arial" panose="020B0604020202020204" pitchFamily="34" charset="0"/>
                <a:cs typeface="Arial" panose="020B0604020202020204" pitchFamily="34" charset="0"/>
              </a:rPr>
              <a:t>DPO</a:t>
            </a:r>
          </a:p>
        </p:txBody>
      </p:sp>
      <p:sp>
        <p:nvSpPr>
          <p:cNvPr id="3" name="Titre 1">
            <a:extLst>
              <a:ext uri="{FF2B5EF4-FFF2-40B4-BE49-F238E27FC236}">
                <a16:creationId xmlns:a16="http://schemas.microsoft.com/office/drawing/2014/main" id="{80DAF584-66E4-A88A-7B1E-22A52DDC34DA}"/>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15</a:t>
            </a:r>
          </a:p>
        </p:txBody>
      </p:sp>
    </p:spTree>
    <p:extLst>
      <p:ext uri="{BB962C8B-B14F-4D97-AF65-F5344CB8AC3E}">
        <p14:creationId xmlns:p14="http://schemas.microsoft.com/office/powerpoint/2010/main" val="238660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3" grpId="0" animBg="1"/>
      <p:bldP spid="54" grpId="0" animBg="1"/>
      <p:bldP spid="5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A802EE-8868-8A4F-C95D-8A576241CACA}"/>
              </a:ext>
            </a:extLst>
          </p:cNvPr>
          <p:cNvSpPr>
            <a:spLocks noGrp="1"/>
          </p:cNvSpPr>
          <p:nvPr>
            <p:ph type="title"/>
          </p:nvPr>
        </p:nvSpPr>
        <p:spPr/>
        <p:txBody>
          <a:bodyPr/>
          <a:lstStyle/>
          <a:p>
            <a:pPr algn="ctr"/>
            <a:r>
              <a:rPr lang="fr-FR" b="1" dirty="0">
                <a:latin typeface="Arial" panose="020B0604020202020204" pitchFamily="34" charset="0"/>
                <a:cs typeface="Arial" panose="020B0604020202020204" pitchFamily="34" charset="0"/>
              </a:rPr>
              <a:t>P</a:t>
            </a:r>
            <a:r>
              <a:rPr lang="fr-FR" sz="3600" b="1" dirty="0">
                <a:latin typeface="Arial" panose="020B0604020202020204" pitchFamily="34" charset="0"/>
                <a:cs typeface="Arial" panose="020B0604020202020204" pitchFamily="34" charset="0"/>
              </a:rPr>
              <a:t>oints de suivi</a:t>
            </a:r>
            <a:endParaRPr lang="fr-FR" b="1" dirty="0">
              <a:latin typeface="Arial" panose="020B0604020202020204" pitchFamily="34" charset="0"/>
              <a:cs typeface="Arial" panose="020B0604020202020204" pitchFamily="34" charset="0"/>
            </a:endParaRPr>
          </a:p>
        </p:txBody>
      </p:sp>
      <p:sp>
        <p:nvSpPr>
          <p:cNvPr id="4" name="ZoneTexte 3">
            <a:extLst>
              <a:ext uri="{FF2B5EF4-FFF2-40B4-BE49-F238E27FC236}">
                <a16:creationId xmlns:a16="http://schemas.microsoft.com/office/drawing/2014/main" id="{CCEFB279-1CF5-1F0C-C695-0BD9241C8AB9}"/>
              </a:ext>
            </a:extLst>
          </p:cNvPr>
          <p:cNvSpPr txBox="1"/>
          <p:nvPr/>
        </p:nvSpPr>
        <p:spPr>
          <a:xfrm>
            <a:off x="218748" y="2006366"/>
            <a:ext cx="10928583" cy="320087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lvl="0" indent="-285750" rtl="0">
              <a:spcBef>
                <a:spcPts val="0"/>
              </a:spcBef>
              <a:spcAft>
                <a:spcPts val="283"/>
              </a:spcAft>
              <a:buFont typeface="Wingdings" panose="05000000000000000000" pitchFamily="2" charset="2"/>
              <a:buChar char="q"/>
            </a:pPr>
            <a:r>
              <a:rPr lang="fr-FR" sz="1600" b="1" dirty="0">
                <a:solidFill>
                  <a:schemeClr val="bg1"/>
                </a:solidFill>
                <a:latin typeface="Arial" panose="020B0604020202020204" pitchFamily="34" charset="0"/>
                <a:cs typeface="Arial" panose="020B0604020202020204" pitchFamily="34" charset="0"/>
              </a:rPr>
              <a:t>Daily Stand-up</a:t>
            </a:r>
            <a:r>
              <a:rPr lang="fr-FR" sz="1600" dirty="0">
                <a:solidFill>
                  <a:schemeClr val="bg1"/>
                </a:solidFill>
                <a:latin typeface="Arial" panose="020B0604020202020204" pitchFamily="34" charset="0"/>
                <a:cs typeface="Arial" panose="020B0604020202020204" pitchFamily="34" charset="0"/>
              </a:rPr>
              <a:t> :</a:t>
            </a:r>
          </a:p>
          <a:p>
            <a:pPr marL="285750" lvl="0" indent="-285750" rtl="0">
              <a:spcBef>
                <a:spcPts val="0"/>
              </a:spcBef>
              <a:spcAft>
                <a:spcPts val="283"/>
              </a:spcAft>
              <a:buFont typeface="Wingdings" panose="05000000000000000000" pitchFamily="2" charset="2"/>
              <a:buChar char="q"/>
            </a:pPr>
            <a:endParaRPr lang="fr-FR" sz="1600" dirty="0">
              <a:solidFill>
                <a:schemeClr val="bg1"/>
              </a:solidFill>
              <a:latin typeface="Arial" panose="020B0604020202020204" pitchFamily="34" charset="0"/>
              <a:cs typeface="Arial" panose="020B0604020202020204" pitchFamily="34" charset="0"/>
            </a:endParaRPr>
          </a:p>
          <a:p>
            <a:pPr marL="742950" lvl="1" indent="-285750">
              <a:spcAft>
                <a:spcPts val="283"/>
              </a:spcAft>
              <a:buFont typeface="Wingdings" panose="05000000000000000000" pitchFamily="2" charset="2"/>
              <a:buChar char="v"/>
            </a:pPr>
            <a:r>
              <a:rPr lang="fr-FR" sz="1600" dirty="0">
                <a:solidFill>
                  <a:schemeClr val="bg1"/>
                </a:solidFill>
                <a:latin typeface="Arial" panose="020B0604020202020204" pitchFamily="34" charset="0"/>
                <a:cs typeface="Arial" panose="020B0604020202020204" pitchFamily="34" charset="0"/>
              </a:rPr>
              <a:t>Chaque jour pendant le Sprint, l'équipe se réunit pour une brève réunion quotidienne (stand-up) pour discuter des progrès, des obstacles et des plans pour la journée.</a:t>
            </a:r>
          </a:p>
          <a:p>
            <a:pPr marL="742950" lvl="1" indent="-285750">
              <a:spcAft>
                <a:spcPts val="283"/>
              </a:spcAft>
              <a:buFont typeface="Wingdings" panose="05000000000000000000" pitchFamily="2" charset="2"/>
              <a:buChar char="v"/>
            </a:pPr>
            <a:r>
              <a:rPr lang="fr-FR" sz="1600" dirty="0">
                <a:solidFill>
                  <a:schemeClr val="bg1"/>
                </a:solidFill>
                <a:latin typeface="Arial" panose="020B0604020202020204" pitchFamily="34" charset="0"/>
                <a:cs typeface="Arial" panose="020B0604020202020204" pitchFamily="34" charset="0"/>
              </a:rPr>
              <a:t>La réunion est limitée à 15 minutes pour rester concise et centrée sur les problèmes.</a:t>
            </a:r>
          </a:p>
          <a:p>
            <a:pPr lvl="0" rtl="0"/>
            <a:endParaRPr lang="fr-FR" sz="1600" b="1" dirty="0">
              <a:solidFill>
                <a:schemeClr val="bg1"/>
              </a:solidFill>
              <a:latin typeface="Arial" panose="020B0604020202020204" pitchFamily="34" charset="0"/>
              <a:cs typeface="Arial" panose="020B0604020202020204" pitchFamily="34" charset="0"/>
            </a:endParaRPr>
          </a:p>
          <a:p>
            <a:pPr marL="285750" lvl="0" indent="-285750" rtl="0">
              <a:buFont typeface="Wingdings" panose="05000000000000000000" pitchFamily="2" charset="2"/>
              <a:buChar char="q"/>
            </a:pPr>
            <a:r>
              <a:rPr lang="fr-FR" sz="1600" b="1" dirty="0">
                <a:solidFill>
                  <a:schemeClr val="bg1"/>
                </a:solidFill>
                <a:latin typeface="Arial" panose="020B0604020202020204" pitchFamily="34" charset="0"/>
                <a:cs typeface="Arial" panose="020B0604020202020204" pitchFamily="34" charset="0"/>
              </a:rPr>
              <a:t>Revue de Sprint</a:t>
            </a:r>
            <a:r>
              <a:rPr lang="fr-FR" sz="1600" dirty="0">
                <a:solidFill>
                  <a:schemeClr val="bg1"/>
                </a:solidFill>
                <a:latin typeface="Arial" panose="020B0604020202020204" pitchFamily="34" charset="0"/>
                <a:cs typeface="Arial" panose="020B0604020202020204" pitchFamily="34" charset="0"/>
              </a:rPr>
              <a:t> :</a:t>
            </a:r>
          </a:p>
          <a:p>
            <a:pPr marL="285750" lvl="0" indent="-285750" rtl="0">
              <a:buFont typeface="Wingdings" panose="05000000000000000000" pitchFamily="2" charset="2"/>
              <a:buChar char="q"/>
            </a:pPr>
            <a:endParaRPr lang="fr-FR" sz="1600" dirty="0">
              <a:solidFill>
                <a:schemeClr val="bg1"/>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fr-FR" sz="1600" dirty="0">
                <a:solidFill>
                  <a:schemeClr val="bg1"/>
                </a:solidFill>
                <a:latin typeface="Arial" panose="020B0604020202020204" pitchFamily="34" charset="0"/>
                <a:cs typeface="Arial" panose="020B0604020202020204" pitchFamily="34" charset="0"/>
              </a:rPr>
              <a:t>À la fin de chaque Sprint, une revue de Sprint est organisée pour </a:t>
            </a:r>
            <a:r>
              <a:rPr lang="fr-FR" sz="1600" b="1" dirty="0">
                <a:solidFill>
                  <a:schemeClr val="bg1"/>
                </a:solidFill>
                <a:latin typeface="Arial" panose="020B0604020202020204" pitchFamily="34" charset="0"/>
                <a:cs typeface="Arial" panose="020B0604020202020204" pitchFamily="34" charset="0"/>
              </a:rPr>
              <a:t>présenter les fonctionnalités terminées</a:t>
            </a:r>
            <a:r>
              <a:rPr lang="fr-FR" sz="1600" dirty="0">
                <a:solidFill>
                  <a:schemeClr val="bg1"/>
                </a:solidFill>
                <a:latin typeface="Arial" panose="020B0604020202020204" pitchFamily="34" charset="0"/>
                <a:cs typeface="Arial" panose="020B0604020202020204" pitchFamily="34" charset="0"/>
              </a:rPr>
              <a:t> à l'équipe, aux parties prenantes et aux clients.</a:t>
            </a:r>
          </a:p>
          <a:p>
            <a:pPr marL="742950" lvl="1" indent="-285750">
              <a:buFont typeface="Wingdings" panose="05000000000000000000" pitchFamily="2" charset="2"/>
              <a:buChar char="v"/>
            </a:pPr>
            <a:r>
              <a:rPr lang="fr-FR" sz="1600" dirty="0">
                <a:solidFill>
                  <a:schemeClr val="bg1"/>
                </a:solidFill>
                <a:latin typeface="Arial" panose="020B0604020202020204" pitchFamily="34" charset="0"/>
                <a:cs typeface="Arial" panose="020B0604020202020204" pitchFamily="34" charset="0"/>
              </a:rPr>
              <a:t>Les démonstrations des fonctionnalités sont suivies de discussions sur les </a:t>
            </a:r>
            <a:r>
              <a:rPr lang="fr-FR" sz="1600" b="1" dirty="0">
                <a:solidFill>
                  <a:schemeClr val="bg1"/>
                </a:solidFill>
                <a:latin typeface="Arial" panose="020B0604020202020204" pitchFamily="34" charset="0"/>
                <a:cs typeface="Arial" panose="020B0604020202020204" pitchFamily="34" charset="0"/>
              </a:rPr>
              <a:t>retours d'expérience et les ajustements</a:t>
            </a:r>
            <a:r>
              <a:rPr lang="fr-FR" sz="1600" dirty="0">
                <a:solidFill>
                  <a:schemeClr val="bg1"/>
                </a:solidFill>
                <a:latin typeface="Arial" panose="020B0604020202020204" pitchFamily="34" charset="0"/>
                <a:cs typeface="Arial" panose="020B0604020202020204" pitchFamily="34" charset="0"/>
              </a:rPr>
              <a:t> nécessaires.</a:t>
            </a:r>
          </a:p>
        </p:txBody>
      </p:sp>
      <p:sp>
        <p:nvSpPr>
          <p:cNvPr id="6" name="ZoneTexte 5">
            <a:extLst>
              <a:ext uri="{FF2B5EF4-FFF2-40B4-BE49-F238E27FC236}">
                <a16:creationId xmlns:a16="http://schemas.microsoft.com/office/drawing/2014/main" id="{A494E0C9-600B-BBCE-B7C0-B61B404B4D79}"/>
              </a:ext>
            </a:extLst>
          </p:cNvPr>
          <p:cNvSpPr txBox="1"/>
          <p:nvPr/>
        </p:nvSpPr>
        <p:spPr>
          <a:xfrm>
            <a:off x="218748" y="5379442"/>
            <a:ext cx="11124372" cy="13234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marL="285750" lvl="0" indent="-285750" rtl="0">
              <a:buFont typeface="Wingdings" panose="05000000000000000000" pitchFamily="2" charset="2"/>
              <a:buChar char="q"/>
            </a:pPr>
            <a:r>
              <a:rPr lang="fr-FR" sz="1600" b="1" dirty="0">
                <a:solidFill>
                  <a:schemeClr val="bg1"/>
                </a:solidFill>
                <a:latin typeface="Arial" panose="020B0604020202020204" pitchFamily="34" charset="0"/>
                <a:cs typeface="Arial" panose="020B0604020202020204" pitchFamily="34" charset="0"/>
              </a:rPr>
              <a:t>Rétrospective de Sprint</a:t>
            </a:r>
            <a:r>
              <a:rPr lang="fr-FR" sz="1600" dirty="0">
                <a:solidFill>
                  <a:schemeClr val="bg1"/>
                </a:solidFill>
                <a:latin typeface="Arial" panose="020B0604020202020204" pitchFamily="34" charset="0"/>
                <a:cs typeface="Arial" panose="020B0604020202020204" pitchFamily="34" charset="0"/>
              </a:rPr>
              <a:t> :</a:t>
            </a:r>
          </a:p>
          <a:p>
            <a:pPr lvl="0" rtl="0"/>
            <a:endParaRPr lang="fr-FR" sz="1600" dirty="0">
              <a:solidFill>
                <a:schemeClr val="bg1"/>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fr-FR" sz="1600" dirty="0">
                <a:solidFill>
                  <a:schemeClr val="bg1"/>
                </a:solidFill>
                <a:latin typeface="Arial" panose="020B0604020202020204" pitchFamily="34" charset="0"/>
                <a:cs typeface="Arial" panose="020B0604020202020204" pitchFamily="34" charset="0"/>
              </a:rPr>
              <a:t>Après la revue de Sprint, l'équipe organise une rétrospective de Sprint pour réfléchir sur ce qui a bien fonctionné, ce qui n'a pas fonctionné et comment </a:t>
            </a:r>
            <a:r>
              <a:rPr lang="fr-FR" sz="1600" b="1" dirty="0">
                <a:solidFill>
                  <a:schemeClr val="bg1"/>
                </a:solidFill>
                <a:latin typeface="Arial" panose="020B0604020202020204" pitchFamily="34" charset="0"/>
                <a:cs typeface="Arial" panose="020B0604020202020204" pitchFamily="34" charset="0"/>
              </a:rPr>
              <a:t>s'améliorer</a:t>
            </a:r>
            <a:r>
              <a:rPr lang="fr-FR" sz="1600" dirty="0">
                <a:solidFill>
                  <a:schemeClr val="bg1"/>
                </a:solidFill>
                <a:latin typeface="Arial" panose="020B0604020202020204" pitchFamily="34" charset="0"/>
                <a:cs typeface="Arial" panose="020B0604020202020204" pitchFamily="34" charset="0"/>
              </a:rPr>
              <a:t> pour le prochain Sprint.</a:t>
            </a:r>
          </a:p>
          <a:p>
            <a:pPr marL="742950" lvl="1" indent="-285750">
              <a:buFont typeface="Wingdings" panose="05000000000000000000" pitchFamily="2" charset="2"/>
              <a:buChar char="v"/>
            </a:pPr>
            <a:r>
              <a:rPr lang="fr-FR" sz="1600" dirty="0">
                <a:solidFill>
                  <a:schemeClr val="bg1"/>
                </a:solidFill>
                <a:latin typeface="Arial" panose="020B0604020202020204" pitchFamily="34" charset="0"/>
                <a:cs typeface="Arial" panose="020B0604020202020204" pitchFamily="34" charset="0"/>
              </a:rPr>
              <a:t>Des actions d'amélioration sont identifiées et ajoutées au </a:t>
            </a:r>
            <a:r>
              <a:rPr lang="fr-FR" sz="1600" dirty="0" err="1">
                <a:solidFill>
                  <a:schemeClr val="bg1"/>
                </a:solidFill>
                <a:latin typeface="Arial" panose="020B0604020202020204" pitchFamily="34" charset="0"/>
                <a:cs typeface="Arial" panose="020B0604020202020204" pitchFamily="34" charset="0"/>
              </a:rPr>
              <a:t>backlog</a:t>
            </a:r>
            <a:r>
              <a:rPr lang="fr-FR" sz="1600" dirty="0">
                <a:solidFill>
                  <a:schemeClr val="bg1"/>
                </a:solidFill>
                <a:latin typeface="Arial" panose="020B0604020202020204" pitchFamily="34" charset="0"/>
                <a:cs typeface="Arial" panose="020B0604020202020204" pitchFamily="34" charset="0"/>
              </a:rPr>
              <a:t> d'amélioration continue.</a:t>
            </a:r>
          </a:p>
        </p:txBody>
      </p:sp>
      <p:sp>
        <p:nvSpPr>
          <p:cNvPr id="3" name="Titre 1">
            <a:extLst>
              <a:ext uri="{FF2B5EF4-FFF2-40B4-BE49-F238E27FC236}">
                <a16:creationId xmlns:a16="http://schemas.microsoft.com/office/drawing/2014/main" id="{A74317B3-CC43-4E78-1CCD-34D13BA8A89C}"/>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16</a:t>
            </a:r>
          </a:p>
        </p:txBody>
      </p:sp>
    </p:spTree>
    <p:extLst>
      <p:ext uri="{BB962C8B-B14F-4D97-AF65-F5344CB8AC3E}">
        <p14:creationId xmlns:p14="http://schemas.microsoft.com/office/powerpoint/2010/main" val="1602980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A9288E-42EA-6CC8-8FE1-64FC3C3C2F6C}"/>
              </a:ext>
            </a:extLst>
          </p:cNvPr>
          <p:cNvSpPr>
            <a:spLocks noGrp="1"/>
          </p:cNvSpPr>
          <p:nvPr>
            <p:ph type="title"/>
          </p:nvPr>
        </p:nvSpPr>
        <p:spPr/>
        <p:txBody>
          <a:bodyPr/>
          <a:lstStyle/>
          <a:p>
            <a:r>
              <a:rPr lang="fr-FR" b="1" dirty="0">
                <a:latin typeface="Arial" panose="020B0604020202020204" pitchFamily="34" charset="0"/>
                <a:cs typeface="Arial" panose="020B0604020202020204" pitchFamily="34" charset="0"/>
              </a:rPr>
              <a:t>Risques et plans de mitigation: synthèse</a:t>
            </a:r>
          </a:p>
        </p:txBody>
      </p:sp>
      <p:sp>
        <p:nvSpPr>
          <p:cNvPr id="4" name="ZoneTexte 3">
            <a:extLst>
              <a:ext uri="{FF2B5EF4-FFF2-40B4-BE49-F238E27FC236}">
                <a16:creationId xmlns:a16="http://schemas.microsoft.com/office/drawing/2014/main" id="{2B587DCB-33DA-7D5C-5ABD-CFB8E08A7F52}"/>
              </a:ext>
            </a:extLst>
          </p:cNvPr>
          <p:cNvSpPr txBox="1"/>
          <p:nvPr/>
        </p:nvSpPr>
        <p:spPr>
          <a:xfrm>
            <a:off x="305629" y="2517267"/>
            <a:ext cx="10359058" cy="286232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285750" indent="-285750">
              <a:buFont typeface="Wingdings" panose="05000000000000000000" pitchFamily="2" charset="2"/>
              <a:buChar char="q"/>
            </a:pPr>
            <a:r>
              <a:rPr lang="fr-FR" sz="1800" dirty="0">
                <a:solidFill>
                  <a:schemeClr val="bg1"/>
                </a:solidFill>
                <a:latin typeface="Arial" panose="020B0604020202020204" pitchFamily="34" charset="0"/>
                <a:cs typeface="Arial" panose="020B0604020202020204" pitchFamily="34" charset="0"/>
              </a:rPr>
              <a:t>Pour chaque risque principal identifié, des actions de prévention et de réparation ont été prévues pour mitiger les impacts de risques qui se réaliseraient.</a:t>
            </a:r>
          </a:p>
          <a:p>
            <a:pPr marL="285750" indent="-285750">
              <a:buFont typeface="Wingdings" panose="05000000000000000000" pitchFamily="2" charset="2"/>
              <a:buChar char="q"/>
            </a:pPr>
            <a:endParaRPr lang="fr-FR" sz="18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sz="1800" dirty="0">
                <a:solidFill>
                  <a:schemeClr val="bg1"/>
                </a:solidFill>
                <a:latin typeface="Arial" panose="020B0604020202020204" pitchFamily="34" charset="0"/>
                <a:cs typeface="Arial" panose="020B0604020202020204" pitchFamily="34" charset="0"/>
              </a:rPr>
              <a:t>Les actions en prévention consistent majoritairement à anticiper les risques en allant le plus loin possible dans la planification du projet. Ces actions influent principalement sur la composante de probabilité de la criticité.</a:t>
            </a:r>
          </a:p>
          <a:p>
            <a:pPr marL="285750" indent="-285750">
              <a:buFont typeface="Wingdings" panose="05000000000000000000" pitchFamily="2" charset="2"/>
              <a:buChar char="q"/>
            </a:pPr>
            <a:endParaRPr lang="fr-FR" sz="18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sz="1800" dirty="0">
                <a:solidFill>
                  <a:schemeClr val="bg1"/>
                </a:solidFill>
                <a:latin typeface="Arial" panose="020B0604020202020204" pitchFamily="34" charset="0"/>
                <a:cs typeface="Arial" panose="020B0604020202020204" pitchFamily="34" charset="0"/>
              </a:rPr>
              <a:t>Les actions en réparation permettront de reconsidérer certains aspect du projet, dans le but éventuel d’aboutir à une version moins ambitieuse. Dans le pire des cas, l’action en réparation consiste à obtenir une compensation financière qui pourra être réinjectée dans le projet.</a:t>
            </a:r>
          </a:p>
        </p:txBody>
      </p:sp>
      <p:sp>
        <p:nvSpPr>
          <p:cNvPr id="3" name="Titre 1">
            <a:extLst>
              <a:ext uri="{FF2B5EF4-FFF2-40B4-BE49-F238E27FC236}">
                <a16:creationId xmlns:a16="http://schemas.microsoft.com/office/drawing/2014/main" id="{82531A3A-0628-9C03-771A-ACB2A4164E9F}"/>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17</a:t>
            </a:r>
          </a:p>
        </p:txBody>
      </p:sp>
    </p:spTree>
    <p:extLst>
      <p:ext uri="{BB962C8B-B14F-4D97-AF65-F5344CB8AC3E}">
        <p14:creationId xmlns:p14="http://schemas.microsoft.com/office/powerpoint/2010/main" val="1901611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0E0FFF-0F93-6177-670E-C273D0E0B53A}"/>
              </a:ext>
            </a:extLst>
          </p:cNvPr>
          <p:cNvSpPr>
            <a:spLocks noGrp="1"/>
          </p:cNvSpPr>
          <p:nvPr>
            <p:ph type="title"/>
          </p:nvPr>
        </p:nvSpPr>
        <p:spPr/>
        <p:txBody>
          <a:bodyPr/>
          <a:lstStyle/>
          <a:p>
            <a:pPr algn="ctr"/>
            <a:r>
              <a:rPr lang="fr-FR" b="1" dirty="0">
                <a:solidFill>
                  <a:srgbClr val="FFFFFF"/>
                </a:solidFill>
                <a:latin typeface="Arial" panose="020B0604020202020204" pitchFamily="34" charset="0"/>
                <a:cs typeface="Arial" panose="020B0604020202020204" pitchFamily="34" charset="0"/>
              </a:rPr>
              <a:t>Gestion des risques : Plan d’action </a:t>
            </a:r>
            <a:endParaRPr lang="fr-FR" b="1" dirty="0">
              <a:latin typeface="Arial" panose="020B0604020202020204" pitchFamily="34" charset="0"/>
              <a:cs typeface="Arial" panose="020B0604020202020204" pitchFamily="34" charset="0"/>
            </a:endParaRPr>
          </a:p>
        </p:txBody>
      </p:sp>
      <p:sp>
        <p:nvSpPr>
          <p:cNvPr id="3" name="Titre 1">
            <a:extLst>
              <a:ext uri="{FF2B5EF4-FFF2-40B4-BE49-F238E27FC236}">
                <a16:creationId xmlns:a16="http://schemas.microsoft.com/office/drawing/2014/main" id="{B0A87550-A9F0-D77D-DAF2-FDE43FEC8B6A}"/>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18</a:t>
            </a:r>
          </a:p>
        </p:txBody>
      </p:sp>
      <p:graphicFrame>
        <p:nvGraphicFramePr>
          <p:cNvPr id="5" name="Tableau 4">
            <a:extLst>
              <a:ext uri="{FF2B5EF4-FFF2-40B4-BE49-F238E27FC236}">
                <a16:creationId xmlns:a16="http://schemas.microsoft.com/office/drawing/2014/main" id="{DCAB9E79-2FAD-DD54-49CE-12CD77B6E98E}"/>
              </a:ext>
            </a:extLst>
          </p:cNvPr>
          <p:cNvGraphicFramePr>
            <a:graphicFrameLocks noGrp="1"/>
          </p:cNvGraphicFramePr>
          <p:nvPr>
            <p:extLst>
              <p:ext uri="{D42A27DB-BD31-4B8C-83A1-F6EECF244321}">
                <p14:modId xmlns:p14="http://schemas.microsoft.com/office/powerpoint/2010/main" val="3866607045"/>
              </p:ext>
            </p:extLst>
          </p:nvPr>
        </p:nvGraphicFramePr>
        <p:xfrm>
          <a:off x="82825" y="2055643"/>
          <a:ext cx="12026349" cy="4741094"/>
        </p:xfrm>
        <a:graphic>
          <a:graphicData uri="http://schemas.openxmlformats.org/drawingml/2006/table">
            <a:tbl>
              <a:tblPr/>
              <a:tblGrid>
                <a:gridCol w="1996616">
                  <a:extLst>
                    <a:ext uri="{9D8B030D-6E8A-4147-A177-3AD203B41FA5}">
                      <a16:colId xmlns:a16="http://schemas.microsoft.com/office/drawing/2014/main" val="2846818918"/>
                    </a:ext>
                  </a:extLst>
                </a:gridCol>
                <a:gridCol w="2114872">
                  <a:extLst>
                    <a:ext uri="{9D8B030D-6E8A-4147-A177-3AD203B41FA5}">
                      <a16:colId xmlns:a16="http://schemas.microsoft.com/office/drawing/2014/main" val="325408168"/>
                    </a:ext>
                  </a:extLst>
                </a:gridCol>
                <a:gridCol w="842733">
                  <a:extLst>
                    <a:ext uri="{9D8B030D-6E8A-4147-A177-3AD203B41FA5}">
                      <a16:colId xmlns:a16="http://schemas.microsoft.com/office/drawing/2014/main" val="2558047227"/>
                    </a:ext>
                  </a:extLst>
                </a:gridCol>
                <a:gridCol w="578459">
                  <a:extLst>
                    <a:ext uri="{9D8B030D-6E8A-4147-A177-3AD203B41FA5}">
                      <a16:colId xmlns:a16="http://schemas.microsoft.com/office/drawing/2014/main" val="2108798266"/>
                    </a:ext>
                  </a:extLst>
                </a:gridCol>
                <a:gridCol w="578459">
                  <a:extLst>
                    <a:ext uri="{9D8B030D-6E8A-4147-A177-3AD203B41FA5}">
                      <a16:colId xmlns:a16="http://schemas.microsoft.com/office/drawing/2014/main" val="3480571690"/>
                    </a:ext>
                  </a:extLst>
                </a:gridCol>
                <a:gridCol w="654097">
                  <a:extLst>
                    <a:ext uri="{9D8B030D-6E8A-4147-A177-3AD203B41FA5}">
                      <a16:colId xmlns:a16="http://schemas.microsoft.com/office/drawing/2014/main" val="1062935893"/>
                    </a:ext>
                  </a:extLst>
                </a:gridCol>
                <a:gridCol w="2368818">
                  <a:extLst>
                    <a:ext uri="{9D8B030D-6E8A-4147-A177-3AD203B41FA5}">
                      <a16:colId xmlns:a16="http://schemas.microsoft.com/office/drawing/2014/main" val="2144762766"/>
                    </a:ext>
                  </a:extLst>
                </a:gridCol>
                <a:gridCol w="2892295">
                  <a:extLst>
                    <a:ext uri="{9D8B030D-6E8A-4147-A177-3AD203B41FA5}">
                      <a16:colId xmlns:a16="http://schemas.microsoft.com/office/drawing/2014/main" val="1439193809"/>
                    </a:ext>
                  </a:extLst>
                </a:gridCol>
              </a:tblGrid>
              <a:tr h="438821">
                <a:tc>
                  <a:txBody>
                    <a:bodyPr/>
                    <a:lstStyle/>
                    <a:p>
                      <a:pPr algn="ctr" fontAlgn="ctr"/>
                      <a:r>
                        <a:rPr lang="fr-FR" sz="1000" b="1" i="0" u="none" strike="noStrike" dirty="0">
                          <a:solidFill>
                            <a:srgbClr val="000000"/>
                          </a:solidFill>
                          <a:effectLst/>
                          <a:highlight>
                            <a:srgbClr val="FFE699"/>
                          </a:highlight>
                          <a:latin typeface="Arial" panose="020B0604020202020204" pitchFamily="34" charset="0"/>
                          <a:cs typeface="Arial" panose="020B0604020202020204" pitchFamily="34" charset="0"/>
                        </a:rPr>
                        <a:t>Risque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fr-FR" sz="1000" b="1" i="0" u="none" strike="noStrike" dirty="0">
                          <a:solidFill>
                            <a:srgbClr val="000000"/>
                          </a:solidFill>
                          <a:effectLst/>
                          <a:highlight>
                            <a:srgbClr val="FFE699"/>
                          </a:highlight>
                          <a:latin typeface="Arial" panose="020B0604020202020204" pitchFamily="34" charset="0"/>
                          <a:cs typeface="Arial" panose="020B0604020202020204" pitchFamily="34" charset="0"/>
                        </a:rPr>
                        <a:t>Conséquence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fr-FR" sz="1000" b="1" i="0" u="none" strike="noStrike">
                          <a:solidFill>
                            <a:srgbClr val="000000"/>
                          </a:solidFill>
                          <a:effectLst/>
                          <a:highlight>
                            <a:srgbClr val="FFE699"/>
                          </a:highlight>
                          <a:latin typeface="Arial" panose="020B0604020202020204" pitchFamily="34" charset="0"/>
                          <a:cs typeface="Arial" panose="020B0604020202020204" pitchFamily="34" charset="0"/>
                        </a:rPr>
                        <a:t>Probabilité          (0 à 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fr-FR" sz="1000" b="1" i="0" u="none" strike="noStrike">
                          <a:solidFill>
                            <a:srgbClr val="000000"/>
                          </a:solidFill>
                          <a:effectLst/>
                          <a:highlight>
                            <a:srgbClr val="FFE699"/>
                          </a:highlight>
                          <a:latin typeface="Arial" panose="020B0604020202020204" pitchFamily="34" charset="0"/>
                          <a:cs typeface="Arial" panose="020B0604020202020204" pitchFamily="34" charset="0"/>
                        </a:rPr>
                        <a:t>Gravité     (0 à 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fr-FR" sz="1000" b="1" i="0" u="none" strike="noStrike" dirty="0">
                          <a:solidFill>
                            <a:srgbClr val="000000"/>
                          </a:solidFill>
                          <a:effectLst/>
                          <a:highlight>
                            <a:srgbClr val="FFE699"/>
                          </a:highlight>
                          <a:latin typeface="Arial" panose="020B0604020202020204" pitchFamily="34" charset="0"/>
                          <a:cs typeface="Arial" panose="020B0604020202020204" pitchFamily="34" charset="0"/>
                        </a:rPr>
                        <a:t>Gravité</a:t>
                      </a:r>
                    </a:p>
                    <a:p>
                      <a:pPr algn="ctr" fontAlgn="b"/>
                      <a:r>
                        <a:rPr lang="fr-FR" sz="1000" b="1" i="0" u="none" strike="noStrike" dirty="0">
                          <a:solidFill>
                            <a:srgbClr val="000000"/>
                          </a:solidFill>
                          <a:effectLst/>
                          <a:highlight>
                            <a:srgbClr val="FFE699"/>
                          </a:highligh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fr-FR" sz="1000" b="1" i="0" u="none" strike="noStrike" dirty="0">
                          <a:solidFill>
                            <a:srgbClr val="000000"/>
                          </a:solidFill>
                          <a:effectLst/>
                          <a:highlight>
                            <a:srgbClr val="FFE699"/>
                          </a:highlight>
                          <a:latin typeface="Arial" panose="020B0604020202020204" pitchFamily="34" charset="0"/>
                          <a:cs typeface="Arial" panose="020B0604020202020204" pitchFamily="34" charset="0"/>
                        </a:rPr>
                        <a:t>Moyenne</a:t>
                      </a:r>
                    </a:p>
                    <a:p>
                      <a:pPr algn="ctr" fontAlgn="b"/>
                      <a:endParaRPr lang="fr-FR" sz="1000" b="1" i="0" u="none" strike="noStrike" dirty="0">
                        <a:solidFill>
                          <a:srgbClr val="000000"/>
                        </a:solidFill>
                        <a:effectLst/>
                        <a:highlight>
                          <a:srgbClr val="FFE699"/>
                        </a:highligh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fr-FR" sz="1000" b="1" i="0" u="none" strike="noStrike" dirty="0">
                          <a:solidFill>
                            <a:srgbClr val="000000"/>
                          </a:solidFill>
                          <a:effectLst/>
                          <a:highlight>
                            <a:srgbClr val="FFE699"/>
                          </a:highlight>
                          <a:latin typeface="Arial" panose="020B0604020202020204" pitchFamily="34" charset="0"/>
                          <a:cs typeface="Arial" panose="020B0604020202020204" pitchFamily="34" charset="0"/>
                        </a:rPr>
                        <a:t>Action de prévention</a:t>
                      </a:r>
                    </a:p>
                    <a:p>
                      <a:pPr algn="ctr" fontAlgn="b"/>
                      <a:endParaRPr lang="fr-FR" sz="1000" b="1" i="0" u="none" strike="noStrike" dirty="0">
                        <a:solidFill>
                          <a:srgbClr val="000000"/>
                        </a:solidFill>
                        <a:effectLst/>
                        <a:highlight>
                          <a:srgbClr val="FFE699"/>
                        </a:highligh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fr-FR" sz="1000" b="1" i="0" u="none" strike="noStrike" dirty="0">
                          <a:solidFill>
                            <a:srgbClr val="000000"/>
                          </a:solidFill>
                          <a:effectLst/>
                          <a:highlight>
                            <a:srgbClr val="FFE699"/>
                          </a:highlight>
                          <a:latin typeface="Arial" panose="020B0604020202020204" pitchFamily="34" charset="0"/>
                          <a:cs typeface="Arial" panose="020B0604020202020204" pitchFamily="34" charset="0"/>
                        </a:rPr>
                        <a:t>Action de correction</a:t>
                      </a:r>
                    </a:p>
                    <a:p>
                      <a:pPr algn="ctr" fontAlgn="b"/>
                      <a:endParaRPr lang="fr-FR" sz="1000" b="1" i="0" u="none" strike="noStrike" dirty="0">
                        <a:solidFill>
                          <a:srgbClr val="000000"/>
                        </a:solidFill>
                        <a:effectLst/>
                        <a:highlight>
                          <a:srgbClr val="FFE699"/>
                        </a:highligh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954703728"/>
                  </a:ext>
                </a:extLst>
              </a:tr>
              <a:tr h="376066">
                <a:tc>
                  <a:txBody>
                    <a:bodyPr/>
                    <a:lstStyle/>
                    <a:p>
                      <a:pPr algn="l" fontAlgn="ctr"/>
                      <a:r>
                        <a:rPr lang="fr-FR" sz="1000" b="1" i="0" u="none" strike="noStrike">
                          <a:solidFill>
                            <a:srgbClr val="000000"/>
                          </a:solidFill>
                          <a:effectLst/>
                          <a:highlight>
                            <a:srgbClr val="F8CBAD"/>
                          </a:highlight>
                          <a:latin typeface="Arial" panose="020B0604020202020204" pitchFamily="34" charset="0"/>
                          <a:cs typeface="Arial" panose="020B0604020202020204" pitchFamily="34" charset="0"/>
                        </a:rPr>
                        <a:t>Dépassement des coûts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ctr"/>
                      <a:r>
                        <a:rPr lang="fr-FR" sz="1000" b="1" i="0" u="none" strike="noStrike">
                          <a:solidFill>
                            <a:srgbClr val="000000"/>
                          </a:solidFill>
                          <a:effectLst/>
                          <a:highlight>
                            <a:srgbClr val="AEAAAA"/>
                          </a:highlight>
                          <a:latin typeface="Arial" panose="020B0604020202020204" pitchFamily="34" charset="0"/>
                          <a:cs typeface="Arial" panose="020B0604020202020204" pitchFamily="34" charset="0"/>
                        </a:rPr>
                        <a:t> coûts financiers élevés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fr-FR" sz="1000" b="0" i="0" u="none" strike="noStrike">
                          <a:solidFill>
                            <a:srgbClr val="000000"/>
                          </a:solidFill>
                          <a:effectLst/>
                          <a:highlight>
                            <a:srgbClr val="D6DCE4"/>
                          </a:highlight>
                          <a:latin typeface="Arial" panose="020B0604020202020204" pitchFamily="34" charset="0"/>
                          <a:cs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D6DCE4"/>
                          </a:highlight>
                          <a:latin typeface="Arial" panose="020B0604020202020204" pitchFamily="34" charset="0"/>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1" i="0" u="none" strike="noStrike">
                          <a:solidFill>
                            <a:srgbClr val="000000"/>
                          </a:solidFill>
                          <a:effectLst/>
                          <a:highlight>
                            <a:srgbClr val="D6DCE4"/>
                          </a:highlight>
                          <a:latin typeface="Arial" panose="020B0604020202020204" pitchFamily="34" charset="0"/>
                          <a:cs typeface="Arial" panose="020B060402020202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1" i="0" u="none" strike="noStrike">
                          <a:solidFill>
                            <a:srgbClr val="000000"/>
                          </a:solidFill>
                          <a:effectLst/>
                          <a:highlight>
                            <a:srgbClr val="ED7D31"/>
                          </a:highlight>
                          <a:latin typeface="Arial" panose="020B0604020202020204" pitchFamily="34" charset="0"/>
                          <a:cs typeface="Arial" panose="020B0604020202020204" pitchFamily="34" charset="0"/>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t"/>
                      <a:r>
                        <a:rPr lang="fr-FR" sz="1000" b="0" i="0" u="none" strike="noStrike">
                          <a:solidFill>
                            <a:srgbClr val="000000"/>
                          </a:solidFill>
                          <a:effectLst/>
                          <a:highlight>
                            <a:srgbClr val="FFFF00"/>
                          </a:highlight>
                          <a:latin typeface="Arial" panose="020B0604020202020204" pitchFamily="34" charset="0"/>
                          <a:cs typeface="Arial" panose="020B0604020202020204" pitchFamily="34" charset="0"/>
                        </a:rPr>
                        <a:t>suivi régulier des dépenses tout au long du projet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r>
                        <a:rPr lang="fr-FR" sz="1000" b="0" i="0" u="none" strike="noStrike">
                          <a:solidFill>
                            <a:srgbClr val="000000"/>
                          </a:solidFill>
                          <a:effectLst/>
                          <a:highlight>
                            <a:srgbClr val="92D050"/>
                          </a:highlight>
                          <a:latin typeface="Arial" panose="020B0604020202020204" pitchFamily="34" charset="0"/>
                          <a:cs typeface="Arial" panose="020B0604020202020204" pitchFamily="34" charset="0"/>
                        </a:rPr>
                        <a:t>réduction du coût de developpement en limittant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753878429"/>
                  </a:ext>
                </a:extLst>
              </a:tr>
              <a:tr h="555925">
                <a:tc>
                  <a:txBody>
                    <a:bodyPr/>
                    <a:lstStyle/>
                    <a:p>
                      <a:pPr algn="l" fontAlgn="ctr"/>
                      <a:r>
                        <a:rPr lang="fr-FR" sz="1000" b="1" i="0" u="none" strike="noStrike">
                          <a:solidFill>
                            <a:srgbClr val="000000"/>
                          </a:solidFill>
                          <a:effectLst/>
                          <a:highlight>
                            <a:srgbClr val="F8CBAD"/>
                          </a:highlight>
                          <a:latin typeface="Arial" panose="020B0604020202020204" pitchFamily="34" charset="0"/>
                          <a:cs typeface="Arial" panose="020B0604020202020204" pitchFamily="34" charset="0"/>
                        </a:rPr>
                        <a:t>Retards dans les délais de livraison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ctr"/>
                      <a:r>
                        <a:rPr lang="fr-FR" sz="1000" b="1" i="0" u="none" strike="noStrike">
                          <a:solidFill>
                            <a:srgbClr val="000000"/>
                          </a:solidFill>
                          <a:effectLst/>
                          <a:highlight>
                            <a:srgbClr val="AEAAAA"/>
                          </a:highlight>
                          <a:latin typeface="Arial" panose="020B0604020202020204" pitchFamily="34" charset="0"/>
                          <a:cs typeface="Arial" panose="020B0604020202020204" pitchFamily="34" charset="0"/>
                        </a:rPr>
                        <a:t>risque de perte de clients                          coûts supplémentaires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fr-FR" sz="1000" b="0" i="0" u="none" strike="noStrike">
                          <a:solidFill>
                            <a:srgbClr val="000000"/>
                          </a:solidFill>
                          <a:effectLst/>
                          <a:highlight>
                            <a:srgbClr val="D6DCE4"/>
                          </a:highlight>
                          <a:latin typeface="Arial" panose="020B0604020202020204" pitchFamily="34" charset="0"/>
                          <a:cs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D6DCE4"/>
                          </a:highlight>
                          <a:latin typeface="Arial" panose="020B0604020202020204" pitchFamily="34" charset="0"/>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1" i="0" u="none" strike="noStrike">
                          <a:solidFill>
                            <a:srgbClr val="000000"/>
                          </a:solidFill>
                          <a:effectLst/>
                          <a:highlight>
                            <a:srgbClr val="D6DCE4"/>
                          </a:highlight>
                          <a:latin typeface="Arial" panose="020B0604020202020204" pitchFamily="34" charset="0"/>
                          <a:cs typeface="Arial" panose="020B060402020202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1" i="0" u="none" strike="noStrike">
                          <a:solidFill>
                            <a:srgbClr val="000000"/>
                          </a:solidFill>
                          <a:effectLst/>
                          <a:highlight>
                            <a:srgbClr val="ED7D31"/>
                          </a:highlight>
                          <a:latin typeface="Arial" panose="020B0604020202020204" pitchFamily="34" charset="0"/>
                          <a:cs typeface="Arial" panose="020B0604020202020204" pitchFamily="34" charset="0"/>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t"/>
                      <a:r>
                        <a:rPr lang="fr-FR" sz="1000" b="0" i="0" u="none" strike="noStrike">
                          <a:solidFill>
                            <a:srgbClr val="000000"/>
                          </a:solidFill>
                          <a:effectLst/>
                          <a:highlight>
                            <a:srgbClr val="FFFF00"/>
                          </a:highlight>
                          <a:latin typeface="Arial" panose="020B0604020202020204" pitchFamily="34" charset="0"/>
                          <a:cs typeface="Arial" panose="020B0604020202020204" pitchFamily="34" charset="0"/>
                        </a:rPr>
                        <a:t>vérifier l'avancement de chaque sprint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r>
                        <a:rPr lang="fr-FR" sz="1000" b="0" i="0" u="none" strike="noStrike">
                          <a:solidFill>
                            <a:srgbClr val="000000"/>
                          </a:solidFill>
                          <a:effectLst/>
                          <a:highlight>
                            <a:srgbClr val="92D050"/>
                          </a:highlight>
                          <a:latin typeface="Arial" panose="020B0604020202020204" pitchFamily="34" charset="0"/>
                          <a:cs typeface="Arial" panose="020B0604020202020204" pitchFamily="34" charset="0"/>
                        </a:rPr>
                        <a:t>Réévaluation du calendrier</a:t>
                      </a:r>
                      <a:br>
                        <a:rPr lang="fr-FR" sz="1000" b="0" i="0" u="none" strike="noStrike">
                          <a:solidFill>
                            <a:srgbClr val="000000"/>
                          </a:solidFill>
                          <a:effectLst/>
                          <a:highlight>
                            <a:srgbClr val="92D050"/>
                          </a:highlight>
                          <a:latin typeface="Arial" panose="020B0604020202020204" pitchFamily="34" charset="0"/>
                          <a:cs typeface="Arial" panose="020B0604020202020204" pitchFamily="34" charset="0"/>
                        </a:rPr>
                      </a:br>
                      <a:r>
                        <a:rPr lang="fr-FR" sz="1000" b="0" i="0" u="none" strike="noStrike">
                          <a:solidFill>
                            <a:srgbClr val="000000"/>
                          </a:solidFill>
                          <a:effectLst/>
                          <a:highlight>
                            <a:srgbClr val="92D050"/>
                          </a:highlight>
                          <a:latin typeface="Arial" panose="020B0604020202020204" pitchFamily="34" charset="0"/>
                          <a:cs typeface="Arial" panose="020B0604020202020204" pitchFamily="34" charset="0"/>
                        </a:rPr>
                        <a:t>Communication transparente avec les parties prenantes sur les retards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1843994"/>
                  </a:ext>
                </a:extLst>
              </a:tr>
              <a:tr h="585095">
                <a:tc>
                  <a:txBody>
                    <a:bodyPr/>
                    <a:lstStyle/>
                    <a:p>
                      <a:pPr algn="l" fontAlgn="ctr"/>
                      <a:r>
                        <a:rPr lang="fr-FR" sz="1000" b="1" i="0" u="none" strike="noStrike">
                          <a:solidFill>
                            <a:srgbClr val="000000"/>
                          </a:solidFill>
                          <a:effectLst/>
                          <a:highlight>
                            <a:srgbClr val="F8CBAD"/>
                          </a:highlight>
                          <a:latin typeface="Arial" panose="020B0604020202020204" pitchFamily="34" charset="0"/>
                          <a:cs typeface="Arial" panose="020B0604020202020204" pitchFamily="34" charset="0"/>
                        </a:rPr>
                        <a:t>Conflits internes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ctr"/>
                      <a:r>
                        <a:rPr lang="fr-FR" sz="1000" b="1" i="0" u="none" strike="noStrike" dirty="0">
                          <a:solidFill>
                            <a:srgbClr val="000000"/>
                          </a:solidFill>
                          <a:effectLst/>
                          <a:highlight>
                            <a:srgbClr val="AEAAAA"/>
                          </a:highlight>
                          <a:latin typeface="Arial" panose="020B0604020202020204" pitchFamily="34" charset="0"/>
                          <a:cs typeface="Arial" panose="020B0604020202020204" pitchFamily="34" charset="0"/>
                        </a:rPr>
                        <a:t>Retards dans les délais de livraison coûts supplémentaires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fr-FR" sz="1000" b="0" i="0" u="none" strike="noStrike">
                          <a:solidFill>
                            <a:srgbClr val="000000"/>
                          </a:solidFill>
                          <a:effectLst/>
                          <a:highlight>
                            <a:srgbClr val="D6DCE4"/>
                          </a:highlight>
                          <a:latin typeface="Arial" panose="020B0604020202020204" pitchFamily="34" charset="0"/>
                          <a:cs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D6DCE4"/>
                          </a:highlight>
                          <a:latin typeface="Arial" panose="020B0604020202020204" pitchFamily="34" charset="0"/>
                          <a:cs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1" i="0" u="none" strike="noStrike">
                          <a:solidFill>
                            <a:srgbClr val="000000"/>
                          </a:solidFill>
                          <a:effectLst/>
                          <a:highlight>
                            <a:srgbClr val="D6DCE4"/>
                          </a:highlight>
                          <a:latin typeface="Arial" panose="020B0604020202020204" pitchFamily="34" charset="0"/>
                          <a:cs typeface="Arial" panose="020B060402020202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1" i="0" u="none" strike="noStrike">
                          <a:solidFill>
                            <a:srgbClr val="000000"/>
                          </a:solidFill>
                          <a:effectLst/>
                          <a:highlight>
                            <a:srgbClr val="ED7D31"/>
                          </a:highligh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t"/>
                      <a:r>
                        <a:rPr lang="fr-FR" sz="1000" b="0" i="0" u="none" strike="noStrike">
                          <a:solidFill>
                            <a:srgbClr val="000000"/>
                          </a:solidFill>
                          <a:effectLst/>
                          <a:highlight>
                            <a:srgbClr val="FFFF00"/>
                          </a:highlight>
                          <a:latin typeface="Arial" panose="020B0604020202020204" pitchFamily="34" charset="0"/>
                          <a:cs typeface="Arial" panose="020B0604020202020204" pitchFamily="34" charset="0"/>
                        </a:rPr>
                        <a:t>Communication ouverte et régulière entre les membres de l'équipe - clarification des rôles et des responsabilités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r>
                        <a:rPr lang="fr-FR" sz="1000" b="0" i="0" u="none" strike="noStrike">
                          <a:solidFill>
                            <a:srgbClr val="000000"/>
                          </a:solidFill>
                          <a:effectLst/>
                          <a:highlight>
                            <a:srgbClr val="92D050"/>
                          </a:highlight>
                          <a:latin typeface="Arial" panose="020B0604020202020204" pitchFamily="34" charset="0"/>
                          <a:cs typeface="Arial" panose="020B0604020202020204" pitchFamily="34" charset="0"/>
                        </a:rPr>
                        <a:t>réorganisation de l'équipe si nécessaire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79402956"/>
                  </a:ext>
                </a:extLst>
              </a:tr>
              <a:tr h="438821">
                <a:tc>
                  <a:txBody>
                    <a:bodyPr/>
                    <a:lstStyle/>
                    <a:p>
                      <a:pPr algn="l" fontAlgn="ctr"/>
                      <a:r>
                        <a:rPr lang="fr-FR" sz="1000" b="1" i="0" u="none" strike="noStrike">
                          <a:solidFill>
                            <a:srgbClr val="000000"/>
                          </a:solidFill>
                          <a:effectLst/>
                          <a:highlight>
                            <a:srgbClr val="F8CBAD"/>
                          </a:highlight>
                          <a:latin typeface="Arial" panose="020B0604020202020204" pitchFamily="34" charset="0"/>
                          <a:cs typeface="Arial" panose="020B0604020202020204" pitchFamily="34" charset="0"/>
                        </a:rPr>
                        <a:t>Insatisfaction des utilisateurs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ctr"/>
                      <a:r>
                        <a:rPr lang="fr-FR" sz="1000" b="1" i="0" u="none" strike="noStrike">
                          <a:solidFill>
                            <a:srgbClr val="000000"/>
                          </a:solidFill>
                          <a:effectLst/>
                          <a:highlight>
                            <a:srgbClr val="AEAAAA"/>
                          </a:highlight>
                          <a:latin typeface="Arial" panose="020B0604020202020204" pitchFamily="34" charset="0"/>
                          <a:cs typeface="Arial" panose="020B0604020202020204" pitchFamily="34" charset="0"/>
                        </a:rPr>
                        <a:t>risque de perte de clients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fr-FR" sz="1000" b="0" i="0" u="none" strike="noStrike">
                          <a:solidFill>
                            <a:srgbClr val="000000"/>
                          </a:solidFill>
                          <a:effectLst/>
                          <a:highlight>
                            <a:srgbClr val="D6DCE4"/>
                          </a:highligh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D6DCE4"/>
                          </a:highlight>
                          <a:latin typeface="Arial" panose="020B0604020202020204" pitchFamily="34" charset="0"/>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1" i="0" u="none" strike="noStrike">
                          <a:solidFill>
                            <a:srgbClr val="000000"/>
                          </a:solidFill>
                          <a:effectLst/>
                          <a:highlight>
                            <a:srgbClr val="D6DCE4"/>
                          </a:highlight>
                          <a:latin typeface="Arial" panose="020B0604020202020204" pitchFamily="34" charset="0"/>
                          <a:cs typeface="Arial" panose="020B0604020202020204" pitchFamily="34"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1" i="0" u="none" strike="noStrike">
                          <a:solidFill>
                            <a:srgbClr val="000000"/>
                          </a:solidFill>
                          <a:effectLst/>
                          <a:highlight>
                            <a:srgbClr val="ED7D31"/>
                          </a:highlight>
                          <a:latin typeface="Arial" panose="020B0604020202020204" pitchFamily="34" charset="0"/>
                          <a:cs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t"/>
                      <a:r>
                        <a:rPr lang="fr-FR" sz="1000" b="0" i="0" u="none" strike="noStrike">
                          <a:solidFill>
                            <a:srgbClr val="000000"/>
                          </a:solidFill>
                          <a:effectLst/>
                          <a:highlight>
                            <a:srgbClr val="FFFF00"/>
                          </a:highlight>
                          <a:latin typeface="Arial" panose="020B0604020202020204" pitchFamily="34" charset="0"/>
                          <a:cs typeface="Arial" panose="020B0604020202020204" pitchFamily="34" charset="0"/>
                        </a:rPr>
                        <a:t>Écoute attentive des commentaires des utilisateurs</a:t>
                      </a:r>
                      <a:br>
                        <a:rPr lang="fr-FR" sz="1000" b="0" i="0" u="none" strike="noStrike">
                          <a:solidFill>
                            <a:srgbClr val="000000"/>
                          </a:solidFill>
                          <a:effectLst/>
                          <a:highlight>
                            <a:srgbClr val="FFFF00"/>
                          </a:highlight>
                          <a:latin typeface="Arial" panose="020B0604020202020204" pitchFamily="34" charset="0"/>
                          <a:cs typeface="Arial" panose="020B0604020202020204" pitchFamily="34" charset="0"/>
                        </a:rPr>
                      </a:br>
                      <a:r>
                        <a:rPr lang="fr-FR" sz="1000" b="0" i="0" u="none" strike="noStrike">
                          <a:solidFill>
                            <a:srgbClr val="000000"/>
                          </a:solidFill>
                          <a:effectLst/>
                          <a:highlight>
                            <a:srgbClr val="FFFF00"/>
                          </a:highlight>
                          <a:latin typeface="Arial" panose="020B0604020202020204" pitchFamily="34" charset="0"/>
                          <a:cs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r>
                        <a:rPr lang="fr-FR" sz="1000" b="0" i="0" u="none" strike="noStrike">
                          <a:solidFill>
                            <a:srgbClr val="000000"/>
                          </a:solidFill>
                          <a:effectLst/>
                          <a:highlight>
                            <a:srgbClr val="92D050"/>
                          </a:highlight>
                          <a:latin typeface="Arial" panose="020B0604020202020204" pitchFamily="34" charset="0"/>
                          <a:cs typeface="Arial" panose="020B0604020202020204" pitchFamily="34" charset="0"/>
                        </a:rPr>
                        <a:t>correction des défauts ou des problèmes signalés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36902850"/>
                  </a:ext>
                </a:extLst>
              </a:tr>
              <a:tr h="1023916">
                <a:tc>
                  <a:txBody>
                    <a:bodyPr/>
                    <a:lstStyle/>
                    <a:p>
                      <a:pPr algn="l" fontAlgn="ctr"/>
                      <a:r>
                        <a:rPr lang="fr-FR" sz="1000" b="1" i="0" u="none" strike="noStrike">
                          <a:solidFill>
                            <a:srgbClr val="000000"/>
                          </a:solidFill>
                          <a:effectLst/>
                          <a:highlight>
                            <a:srgbClr val="F8CBAD"/>
                          </a:highlight>
                          <a:latin typeface="Arial" panose="020B0604020202020204" pitchFamily="34" charset="0"/>
                          <a:cs typeface="Arial" panose="020B0604020202020204" pitchFamily="34" charset="0"/>
                        </a:rPr>
                        <a:t>Changements de l'environnement technologique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ctr"/>
                      <a:r>
                        <a:rPr lang="fr-FR" sz="1000" b="1" i="0" u="none" strike="noStrike" dirty="0">
                          <a:solidFill>
                            <a:srgbClr val="000000"/>
                          </a:solidFill>
                          <a:effectLst/>
                          <a:highlight>
                            <a:srgbClr val="AEAAAA"/>
                          </a:highlight>
                          <a:latin typeface="Arial" panose="020B0604020202020204" pitchFamily="34" charset="0"/>
                          <a:cs typeface="Arial" panose="020B0604020202020204" pitchFamily="34" charset="0"/>
                        </a:rPr>
                        <a:t>Retards dans les délais de livraison coûts supplémentaires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fr-FR" sz="1000" b="0" i="0" u="none" strike="noStrike">
                          <a:solidFill>
                            <a:srgbClr val="000000"/>
                          </a:solidFill>
                          <a:effectLst/>
                          <a:highlight>
                            <a:srgbClr val="D6DCE4"/>
                          </a:highlight>
                          <a:latin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D6DCE4"/>
                          </a:highlight>
                          <a:latin typeface="Arial" panose="020B0604020202020204" pitchFamily="34" charset="0"/>
                          <a:cs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1" i="0" u="none" strike="noStrike">
                          <a:solidFill>
                            <a:srgbClr val="000000"/>
                          </a:solidFill>
                          <a:effectLst/>
                          <a:highlight>
                            <a:srgbClr val="D6DCE4"/>
                          </a:highlight>
                          <a:latin typeface="Arial" panose="020B0604020202020204" pitchFamily="34" charset="0"/>
                          <a:cs typeface="Arial" panose="020B060402020202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1" i="0" u="none" strike="noStrike">
                          <a:solidFill>
                            <a:srgbClr val="000000"/>
                          </a:solidFill>
                          <a:effectLst/>
                          <a:highlight>
                            <a:srgbClr val="ED7D31"/>
                          </a:highlight>
                          <a:latin typeface="Arial" panose="020B0604020202020204" pitchFamily="34" charset="0"/>
                          <a:cs typeface="Arial" panose="020B0604020202020204" pitchFamily="34"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t"/>
                      <a:r>
                        <a:rPr lang="fr-FR" sz="1000" b="0" i="0" u="none" strike="noStrike">
                          <a:solidFill>
                            <a:srgbClr val="000000"/>
                          </a:solidFill>
                          <a:effectLst/>
                          <a:highlight>
                            <a:srgbClr val="FFFF00"/>
                          </a:highlight>
                          <a:latin typeface="Arial" panose="020B0604020202020204" pitchFamily="34" charset="0"/>
                          <a:cs typeface="Arial" panose="020B0604020202020204" pitchFamily="34" charset="0"/>
                        </a:rPr>
                        <a:t>Veille technologique régulière pour s'assurer que les technologies utilisées dans le développement de l'application sont à jour et compatibles</a:t>
                      </a:r>
                      <a:br>
                        <a:rPr lang="fr-FR" sz="1000" b="0" i="0" u="none" strike="noStrike">
                          <a:solidFill>
                            <a:srgbClr val="000000"/>
                          </a:solidFill>
                          <a:effectLst/>
                          <a:highlight>
                            <a:srgbClr val="FFFF00"/>
                          </a:highlight>
                          <a:latin typeface="Arial" panose="020B0604020202020204" pitchFamily="34" charset="0"/>
                          <a:cs typeface="Arial" panose="020B0604020202020204" pitchFamily="34" charset="0"/>
                        </a:rPr>
                      </a:br>
                      <a:r>
                        <a:rPr lang="fr-FR" sz="1000" b="0" i="0" u="none" strike="noStrike">
                          <a:solidFill>
                            <a:srgbClr val="000000"/>
                          </a:solidFill>
                          <a:effectLst/>
                          <a:highlight>
                            <a:srgbClr val="FFFF00"/>
                          </a:highlight>
                          <a:latin typeface="Arial" panose="020B0604020202020204" pitchFamily="34" charset="0"/>
                          <a:cs typeface="Arial" panose="020B0604020202020204" pitchFamily="34" charset="0"/>
                        </a:rPr>
                        <a:t>planification de mises à jour régulières pour s'assurer que l'application reste à jour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r>
                        <a:rPr lang="fr-FR" sz="1000" b="0" i="0" u="none" strike="noStrike">
                          <a:solidFill>
                            <a:srgbClr val="000000"/>
                          </a:solidFill>
                          <a:effectLst/>
                          <a:highlight>
                            <a:srgbClr val="92D050"/>
                          </a:highlight>
                          <a:latin typeface="Arial" panose="020B0604020202020204" pitchFamily="34" charset="0"/>
                          <a:cs typeface="Arial" panose="020B0604020202020204" pitchFamily="34" charset="0"/>
                        </a:rPr>
                        <a:t>Mises à jour et améliorations de l'application pour garantir la compatibilité avec les nouvelles technologies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347175642"/>
                  </a:ext>
                </a:extLst>
              </a:tr>
              <a:tr h="365166">
                <a:tc>
                  <a:txBody>
                    <a:bodyPr/>
                    <a:lstStyle/>
                    <a:p>
                      <a:pPr algn="l" fontAlgn="ctr"/>
                      <a:r>
                        <a:rPr lang="fr-FR" sz="1000" b="1" i="0" u="none" strike="noStrike">
                          <a:solidFill>
                            <a:srgbClr val="000000"/>
                          </a:solidFill>
                          <a:effectLst/>
                          <a:highlight>
                            <a:srgbClr val="F8CBAD"/>
                          </a:highlight>
                          <a:latin typeface="Arial" panose="020B0604020202020204" pitchFamily="34" charset="0"/>
                          <a:cs typeface="Arial" panose="020B0604020202020204" pitchFamily="34" charset="0"/>
                        </a:rPr>
                        <a:t>Temps de calcul très élevé</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ctr"/>
                      <a:r>
                        <a:rPr lang="fr-FR" sz="1000" b="1" i="0" u="none" strike="noStrike" dirty="0">
                          <a:solidFill>
                            <a:srgbClr val="000000"/>
                          </a:solidFill>
                          <a:effectLst/>
                          <a:highlight>
                            <a:srgbClr val="AEAAAA"/>
                          </a:highlight>
                          <a:latin typeface="Arial" panose="020B0604020202020204" pitchFamily="34" charset="0"/>
                          <a:cs typeface="Arial" panose="020B0604020202020204" pitchFamily="34" charset="0"/>
                        </a:rPr>
                        <a:t>Retards dans les délais de livraison coûts supplémentaires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fr-FR" sz="1000" b="0" i="0" u="none" strike="noStrike">
                          <a:solidFill>
                            <a:srgbClr val="000000"/>
                          </a:solidFill>
                          <a:effectLst/>
                          <a:highlight>
                            <a:srgbClr val="D6DCE4"/>
                          </a:highlight>
                          <a:latin typeface="Arial" panose="020B0604020202020204" pitchFamily="34" charset="0"/>
                          <a:cs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D6DCE4"/>
                          </a:highlight>
                          <a:latin typeface="Arial" panose="020B0604020202020204" pitchFamily="34" charset="0"/>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1" i="0" u="none" strike="noStrike">
                          <a:solidFill>
                            <a:srgbClr val="000000"/>
                          </a:solidFill>
                          <a:effectLst/>
                          <a:highlight>
                            <a:srgbClr val="D6DCE4"/>
                          </a:highlight>
                          <a:latin typeface="Arial" panose="020B0604020202020204" pitchFamily="34" charset="0"/>
                          <a:cs typeface="Arial" panose="020B060402020202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1" i="0" u="none" strike="noStrike">
                          <a:solidFill>
                            <a:srgbClr val="000000"/>
                          </a:solidFill>
                          <a:effectLst/>
                          <a:highlight>
                            <a:srgbClr val="ED7D31"/>
                          </a:highlight>
                          <a:latin typeface="Arial" panose="020B0604020202020204" pitchFamily="34" charset="0"/>
                          <a:cs typeface="Arial" panose="020B0604020202020204" pitchFamily="34" charset="0"/>
                        </a:rPr>
                        <a:t>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t"/>
                      <a:r>
                        <a:rPr lang="fr-FR" sz="1000" b="0" i="0" u="none" strike="noStrike">
                          <a:solidFill>
                            <a:srgbClr val="000000"/>
                          </a:solidFill>
                          <a:effectLst/>
                          <a:highlight>
                            <a:srgbClr val="FFFF00"/>
                          </a:highlight>
                          <a:latin typeface="Arial" panose="020B0604020202020204" pitchFamily="34" charset="0"/>
                          <a:cs typeface="Arial" panose="020B0604020202020204" pitchFamily="34" charset="0"/>
                        </a:rPr>
                        <a:t>Optimisation de l'algorithme de recommandation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r>
                        <a:rPr lang="fr-FR" sz="1000" b="0" i="0" u="none" strike="noStrike">
                          <a:solidFill>
                            <a:srgbClr val="000000"/>
                          </a:solidFill>
                          <a:effectLst/>
                          <a:highlight>
                            <a:srgbClr val="92D050"/>
                          </a:highlight>
                          <a:latin typeface="Arial" panose="020B0604020202020204" pitchFamily="34" charset="0"/>
                          <a:cs typeface="Arial" panose="020B0604020202020204" pitchFamily="34" charset="0"/>
                        </a:rPr>
                        <a:t>Scaling de l'infrastructure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67390381"/>
                  </a:ext>
                </a:extLst>
              </a:tr>
              <a:tr h="438821">
                <a:tc>
                  <a:txBody>
                    <a:bodyPr/>
                    <a:lstStyle/>
                    <a:p>
                      <a:pPr algn="l" fontAlgn="ctr"/>
                      <a:r>
                        <a:rPr lang="fr-FR" sz="1000" b="1" i="0" u="none" strike="noStrike">
                          <a:solidFill>
                            <a:srgbClr val="000000"/>
                          </a:solidFill>
                          <a:effectLst/>
                          <a:highlight>
                            <a:srgbClr val="F8CBAD"/>
                          </a:highlight>
                          <a:latin typeface="Arial" panose="020B0604020202020204" pitchFamily="34" charset="0"/>
                          <a:cs typeface="Arial" panose="020B0604020202020204" pitchFamily="34" charset="0"/>
                        </a:rPr>
                        <a:t>Fuite de données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ctr"/>
                      <a:r>
                        <a:rPr lang="fr-FR" sz="1000" b="1" i="0" u="none" strike="noStrike">
                          <a:solidFill>
                            <a:srgbClr val="000000"/>
                          </a:solidFill>
                          <a:effectLst/>
                          <a:highlight>
                            <a:srgbClr val="AEAAAA"/>
                          </a:highlight>
                          <a:latin typeface="Arial" panose="020B0604020202020204" pitchFamily="34" charset="0"/>
                          <a:cs typeface="Arial" panose="020B0604020202020204" pitchFamily="34" charset="0"/>
                        </a:rPr>
                        <a:t>Perte de confiance des clients, coûts juridiques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fr-FR" sz="1000" b="0" i="0" u="none" strike="noStrike">
                          <a:solidFill>
                            <a:srgbClr val="000000"/>
                          </a:solidFill>
                          <a:effectLst/>
                          <a:highlight>
                            <a:srgbClr val="D6DCE4"/>
                          </a:highlight>
                          <a:latin typeface="Arial" panose="020B0604020202020204" pitchFamily="34" charset="0"/>
                          <a:cs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D6DCE4"/>
                          </a:highlight>
                          <a:latin typeface="Arial" panose="020B0604020202020204" pitchFamily="34" charset="0"/>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1" i="0" u="none" strike="noStrike">
                          <a:solidFill>
                            <a:srgbClr val="000000"/>
                          </a:solidFill>
                          <a:effectLst/>
                          <a:highlight>
                            <a:srgbClr val="D6DCE4"/>
                          </a:highlight>
                          <a:latin typeface="Arial" panose="020B0604020202020204" pitchFamily="34" charset="0"/>
                          <a:cs typeface="Arial" panose="020B060402020202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1" i="0" u="none" strike="noStrike">
                          <a:solidFill>
                            <a:srgbClr val="000000"/>
                          </a:solidFill>
                          <a:effectLst/>
                          <a:highlight>
                            <a:srgbClr val="ED7D31"/>
                          </a:highlight>
                          <a:latin typeface="Arial" panose="020B0604020202020204" pitchFamily="34" charset="0"/>
                          <a:cs typeface="Arial" panose="020B0604020202020204" pitchFamily="34" charset="0"/>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t"/>
                      <a:r>
                        <a:rPr lang="fr-FR" sz="1000" b="0" i="0" u="none" strike="noStrike">
                          <a:solidFill>
                            <a:srgbClr val="000000"/>
                          </a:solidFill>
                          <a:effectLst/>
                          <a:highlight>
                            <a:srgbClr val="FFFF00"/>
                          </a:highlight>
                          <a:latin typeface="Arial" panose="020B0604020202020204" pitchFamily="34" charset="0"/>
                          <a:cs typeface="Arial" panose="020B0604020202020204" pitchFamily="34" charset="0"/>
                        </a:rPr>
                        <a:t>Renforcement des mesures de sécurité, conformité stricte aux réglementations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r>
                        <a:rPr lang="fr-FR" sz="1000" b="0" i="0" u="none" strike="noStrike">
                          <a:solidFill>
                            <a:srgbClr val="000000"/>
                          </a:solidFill>
                          <a:effectLst/>
                          <a:highlight>
                            <a:srgbClr val="92D050"/>
                          </a:highlight>
                          <a:latin typeface="Arial" panose="020B0604020202020204" pitchFamily="34" charset="0"/>
                          <a:cs typeface="Arial" panose="020B0604020202020204" pitchFamily="34" charset="0"/>
                        </a:rPr>
                        <a:t>Plan de réponse aux incidents, notification des autorités compétentes, indemnisation des victimes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936618230"/>
                  </a:ext>
                </a:extLst>
              </a:tr>
              <a:tr h="438821">
                <a:tc>
                  <a:txBody>
                    <a:bodyPr/>
                    <a:lstStyle/>
                    <a:p>
                      <a:pPr algn="l" fontAlgn="ctr"/>
                      <a:r>
                        <a:rPr lang="fr-FR" sz="1000" b="1" i="0" u="none" strike="noStrike">
                          <a:solidFill>
                            <a:srgbClr val="000000"/>
                          </a:solidFill>
                          <a:effectLst/>
                          <a:highlight>
                            <a:srgbClr val="F8CBAD"/>
                          </a:highlight>
                          <a:latin typeface="Arial" panose="020B0604020202020204" pitchFamily="34" charset="0"/>
                          <a:cs typeface="Arial" panose="020B0604020202020204" pitchFamily="34" charset="0"/>
                        </a:rPr>
                        <a:t>Non-conformité réglementaire dans le traitement des données sensibles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ctr"/>
                      <a:r>
                        <a:rPr lang="fr-FR" sz="1000" b="1" i="0" u="none" strike="noStrike">
                          <a:solidFill>
                            <a:srgbClr val="000000"/>
                          </a:solidFill>
                          <a:effectLst/>
                          <a:highlight>
                            <a:srgbClr val="AEAAAA"/>
                          </a:highlight>
                          <a:latin typeface="Arial" panose="020B0604020202020204" pitchFamily="34" charset="0"/>
                          <a:cs typeface="Arial" panose="020B0604020202020204" pitchFamily="34" charset="0"/>
                        </a:rPr>
                        <a:t>Coûts juridiques, perte de réputation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fr-FR" sz="1000" b="0" i="0" u="none" strike="noStrike">
                          <a:solidFill>
                            <a:srgbClr val="000000"/>
                          </a:solidFill>
                          <a:effectLst/>
                          <a:highlight>
                            <a:srgbClr val="D6DCE4"/>
                          </a:highlight>
                          <a:latin typeface="Arial" panose="020B0604020202020204" pitchFamily="34" charset="0"/>
                          <a:cs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D6DCE4"/>
                          </a:highlight>
                          <a:latin typeface="Arial" panose="020B0604020202020204" pitchFamily="34" charset="0"/>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1" i="0" u="none" strike="noStrike">
                          <a:solidFill>
                            <a:srgbClr val="000000"/>
                          </a:solidFill>
                          <a:effectLst/>
                          <a:highlight>
                            <a:srgbClr val="D6DCE4"/>
                          </a:highlight>
                          <a:latin typeface="Arial" panose="020B0604020202020204" pitchFamily="34" charset="0"/>
                          <a:cs typeface="Arial" panose="020B060402020202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1" i="0" u="none" strike="noStrike">
                          <a:solidFill>
                            <a:srgbClr val="000000"/>
                          </a:solidFill>
                          <a:effectLst/>
                          <a:highlight>
                            <a:srgbClr val="ED7D31"/>
                          </a:highlight>
                          <a:latin typeface="Arial" panose="020B0604020202020204" pitchFamily="34" charset="0"/>
                          <a:cs typeface="Arial" panose="020B0604020202020204" pitchFamily="34" charset="0"/>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t"/>
                      <a:r>
                        <a:rPr lang="fr-FR" sz="1000" b="0" i="0" u="none" strike="noStrike">
                          <a:solidFill>
                            <a:srgbClr val="000000"/>
                          </a:solidFill>
                          <a:effectLst/>
                          <a:highlight>
                            <a:srgbClr val="FFFF00"/>
                          </a:highlight>
                          <a:latin typeface="Arial" panose="020B0604020202020204" pitchFamily="34" charset="0"/>
                          <a:cs typeface="Arial" panose="020B0604020202020204" pitchFamily="34" charset="0"/>
                        </a:rPr>
                        <a:t>Audit régulier de la conformité, formation du personnel sur les règles de traitement des données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r>
                        <a:rPr lang="fr-FR" sz="1000" b="0" i="0" u="none" strike="noStrike" dirty="0">
                          <a:solidFill>
                            <a:srgbClr val="000000"/>
                          </a:solidFill>
                          <a:effectLst/>
                          <a:highlight>
                            <a:srgbClr val="92D050"/>
                          </a:highlight>
                          <a:latin typeface="Arial" panose="020B0604020202020204" pitchFamily="34" charset="0"/>
                          <a:cs typeface="Arial" panose="020B0604020202020204" pitchFamily="34" charset="0"/>
                        </a:rPr>
                        <a:t>Mise en conformité immédiate, correction des pratiques non conformes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815377237"/>
                  </a:ext>
                </a:extLst>
              </a:tr>
            </a:tbl>
          </a:graphicData>
        </a:graphic>
      </p:graphicFrame>
    </p:spTree>
    <p:extLst>
      <p:ext uri="{BB962C8B-B14F-4D97-AF65-F5344CB8AC3E}">
        <p14:creationId xmlns:p14="http://schemas.microsoft.com/office/powerpoint/2010/main" val="869849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A8B053-C0D7-53D8-9141-761E270DD8ED}"/>
              </a:ext>
            </a:extLst>
          </p:cNvPr>
          <p:cNvSpPr>
            <a:spLocks noGrp="1"/>
          </p:cNvSpPr>
          <p:nvPr>
            <p:ph type="title"/>
          </p:nvPr>
        </p:nvSpPr>
        <p:spPr/>
        <p:txBody>
          <a:bodyPr>
            <a:normAutofit fontScale="90000"/>
          </a:bodyPr>
          <a:lstStyle/>
          <a:p>
            <a:pPr algn="ctr"/>
            <a:br>
              <a:rPr lang="fr-FR" b="1" dirty="0">
                <a:latin typeface="Arial" panose="020B0604020202020204" pitchFamily="34" charset="0"/>
                <a:cs typeface="Arial" panose="020B0604020202020204" pitchFamily="34" charset="0"/>
              </a:rPr>
            </a:br>
            <a:r>
              <a:rPr lang="fr-FR" b="1" dirty="0">
                <a:latin typeface="Arial" panose="020B0604020202020204" pitchFamily="34" charset="0"/>
                <a:cs typeface="Arial" panose="020B0604020202020204" pitchFamily="34" charset="0"/>
              </a:rPr>
              <a:t>Évaluation des risques</a:t>
            </a:r>
            <a:r>
              <a:rPr lang="fr-FR" b="1" baseline="0" dirty="0">
                <a:latin typeface="Arial" panose="020B0604020202020204" pitchFamily="34" charset="0"/>
                <a:cs typeface="Arial" panose="020B0604020202020204" pitchFamily="34" charset="0"/>
              </a:rPr>
              <a:t> </a:t>
            </a:r>
            <a:r>
              <a:rPr lang="fr-FR" sz="3600" b="1" i="0" u="none" strike="noStrike" kern="1200" spc="0" baseline="0" dirty="0">
                <a:latin typeface="Arial" panose="020B0604020202020204" pitchFamily="34" charset="0"/>
                <a:cs typeface="Arial" panose="020B0604020202020204" pitchFamily="34" charset="0"/>
              </a:rPr>
              <a:t>du projet</a:t>
            </a:r>
            <a:br>
              <a:rPr lang="fr-FR" sz="3600" b="1" i="0" u="none" strike="noStrike" kern="1200" spc="0" baseline="0" dirty="0">
                <a:solidFill>
                  <a:schemeClr val="accent4"/>
                </a:solidFill>
                <a:latin typeface="Arial" panose="020B0604020202020204" pitchFamily="34" charset="0"/>
                <a:cs typeface="Arial" panose="020B0604020202020204" pitchFamily="34" charset="0"/>
              </a:rPr>
            </a:br>
            <a:endParaRPr lang="fr-FR" dirty="0"/>
          </a:p>
        </p:txBody>
      </p:sp>
      <p:sp>
        <p:nvSpPr>
          <p:cNvPr id="4" name="Titre 1">
            <a:extLst>
              <a:ext uri="{FF2B5EF4-FFF2-40B4-BE49-F238E27FC236}">
                <a16:creationId xmlns:a16="http://schemas.microsoft.com/office/drawing/2014/main" id="{4D08607F-0636-3F4D-71D4-89D764C3797D}"/>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19</a:t>
            </a:r>
          </a:p>
        </p:txBody>
      </p:sp>
      <p:graphicFrame>
        <p:nvGraphicFramePr>
          <p:cNvPr id="7" name="Graphique 6">
            <a:extLst>
              <a:ext uri="{FF2B5EF4-FFF2-40B4-BE49-F238E27FC236}">
                <a16:creationId xmlns:a16="http://schemas.microsoft.com/office/drawing/2014/main" id="{D0A8EEBB-B5A1-458C-8AD1-C221AFC06845}"/>
              </a:ext>
            </a:extLst>
          </p:cNvPr>
          <p:cNvGraphicFramePr>
            <a:graphicFrameLocks/>
          </p:cNvGraphicFramePr>
          <p:nvPr>
            <p:extLst>
              <p:ext uri="{D42A27DB-BD31-4B8C-83A1-F6EECF244321}">
                <p14:modId xmlns:p14="http://schemas.microsoft.com/office/powerpoint/2010/main" val="698653504"/>
              </p:ext>
            </p:extLst>
          </p:nvPr>
        </p:nvGraphicFramePr>
        <p:xfrm>
          <a:off x="2332548" y="2057399"/>
          <a:ext cx="7109460" cy="46302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947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BCDD7E-82F2-6E0E-935B-15F48549153E}"/>
              </a:ext>
            </a:extLst>
          </p:cNvPr>
          <p:cNvSpPr>
            <a:spLocks noGrp="1"/>
          </p:cNvSpPr>
          <p:nvPr>
            <p:ph type="title"/>
          </p:nvPr>
        </p:nvSpPr>
        <p:spPr/>
        <p:txBody>
          <a:bodyPr/>
          <a:lstStyle/>
          <a:p>
            <a:pPr algn="ctr"/>
            <a:r>
              <a:rPr lang="fr-FR" b="1" dirty="0">
                <a:latin typeface="Arial" panose="020B0604020202020204" pitchFamily="34" charset="0"/>
                <a:cs typeface="Arial" panose="020B0604020202020204" pitchFamily="34" charset="0"/>
              </a:rPr>
              <a:t>Sommaire</a:t>
            </a:r>
          </a:p>
        </p:txBody>
      </p:sp>
      <p:sp>
        <p:nvSpPr>
          <p:cNvPr id="4" name="ZoneTexte 3">
            <a:extLst>
              <a:ext uri="{FF2B5EF4-FFF2-40B4-BE49-F238E27FC236}">
                <a16:creationId xmlns:a16="http://schemas.microsoft.com/office/drawing/2014/main" id="{1D74B5D7-725B-B7C3-F9A3-7BFFD35B4B88}"/>
              </a:ext>
            </a:extLst>
          </p:cNvPr>
          <p:cNvSpPr txBox="1"/>
          <p:nvPr/>
        </p:nvSpPr>
        <p:spPr>
          <a:xfrm>
            <a:off x="216174" y="2205913"/>
            <a:ext cx="9385025" cy="4247317"/>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285750" indent="-28575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Problématiques</a:t>
            </a:r>
          </a:p>
          <a:p>
            <a:pPr marL="285750" indent="-285750">
              <a:buFont typeface="Wingdings" panose="05000000000000000000" pitchFamily="2" charset="2"/>
              <a:buChar char="q"/>
            </a:pPr>
            <a:endParaRPr lang="fr-FR" b="1"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Identification des ressources humaines, techniques et financières</a:t>
            </a:r>
          </a:p>
          <a:p>
            <a:pPr marL="285750" indent="-285750">
              <a:buFont typeface="Wingdings" panose="05000000000000000000" pitchFamily="2" charset="2"/>
              <a:buChar char="q"/>
            </a:pPr>
            <a:endParaRPr lang="fr-FR" b="1"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La méthode Agile</a:t>
            </a:r>
          </a:p>
          <a:p>
            <a:pPr marL="285750" indent="-285750">
              <a:buFont typeface="Wingdings" panose="05000000000000000000" pitchFamily="2" charset="2"/>
              <a:buChar char="q"/>
            </a:pPr>
            <a:endParaRPr lang="fr-FR" b="1"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Organisation et suivi du projet</a:t>
            </a:r>
          </a:p>
          <a:p>
            <a:pPr marL="285750" indent="-285750">
              <a:buFont typeface="Wingdings" panose="05000000000000000000" pitchFamily="2" charset="2"/>
              <a:buChar char="q"/>
            </a:pPr>
            <a:endParaRPr lang="fr-FR" b="1"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Planning des sprints </a:t>
            </a:r>
          </a:p>
          <a:p>
            <a:pPr marL="285750" indent="-285750">
              <a:buFont typeface="Wingdings" panose="05000000000000000000" pitchFamily="2" charset="2"/>
              <a:buChar char="q"/>
            </a:pPr>
            <a:endParaRPr lang="fr-FR" b="1"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sz="1800" b="1" dirty="0">
                <a:solidFill>
                  <a:schemeClr val="bg1"/>
                </a:solidFill>
                <a:latin typeface="Arial" panose="020B0604020202020204" pitchFamily="34" charset="0"/>
                <a:cs typeface="Arial" panose="020B0604020202020204" pitchFamily="34" charset="0"/>
              </a:rPr>
              <a:t>Enjeux légaux et éthiques</a:t>
            </a:r>
          </a:p>
          <a:p>
            <a:endParaRPr lang="fr-FR" b="1"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Plan d’action de mitigation des principaux risques</a:t>
            </a:r>
          </a:p>
          <a:p>
            <a:pPr marL="285750" indent="-285750">
              <a:buFont typeface="Wingdings" panose="05000000000000000000" pitchFamily="2" charset="2"/>
              <a:buChar char="q"/>
            </a:pPr>
            <a:endParaRPr lang="fr-FR" b="1"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Conclusion</a:t>
            </a:r>
          </a:p>
        </p:txBody>
      </p:sp>
      <p:sp>
        <p:nvSpPr>
          <p:cNvPr id="3" name="Titre 1">
            <a:extLst>
              <a:ext uri="{FF2B5EF4-FFF2-40B4-BE49-F238E27FC236}">
                <a16:creationId xmlns:a16="http://schemas.microsoft.com/office/drawing/2014/main" id="{D6FA34F0-3A14-1C71-1064-DFD7D5AFD5B0}"/>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153026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DE2D97-16CD-4BBD-AC24-AC47C5BA0875}"/>
              </a:ext>
            </a:extLst>
          </p:cNvPr>
          <p:cNvSpPr>
            <a:spLocks noGrp="1"/>
          </p:cNvSpPr>
          <p:nvPr>
            <p:ph type="title"/>
          </p:nvPr>
        </p:nvSpPr>
        <p:spPr/>
        <p:txBody>
          <a:bodyPr/>
          <a:lstStyle/>
          <a:p>
            <a:pPr algn="ctr"/>
            <a:r>
              <a:rPr lang="fr-FR" b="1" dirty="0">
                <a:latin typeface="Arial" panose="020B0604020202020204" pitchFamily="34" charset="0"/>
                <a:cs typeface="Arial" panose="020B0604020202020204" pitchFamily="34" charset="0"/>
              </a:rPr>
              <a:t>Les enjeux légaux et éthiques</a:t>
            </a:r>
          </a:p>
        </p:txBody>
      </p:sp>
      <p:grpSp>
        <p:nvGrpSpPr>
          <p:cNvPr id="7" name="Espace réservé du contenu 2">
            <a:extLst>
              <a:ext uri="{FF2B5EF4-FFF2-40B4-BE49-F238E27FC236}">
                <a16:creationId xmlns:a16="http://schemas.microsoft.com/office/drawing/2014/main" id="{66CE4892-A7F0-A237-1236-EADE661FAD5C}"/>
              </a:ext>
            </a:extLst>
          </p:cNvPr>
          <p:cNvGrpSpPr/>
          <p:nvPr/>
        </p:nvGrpSpPr>
        <p:grpSpPr>
          <a:xfrm>
            <a:off x="199054" y="2077321"/>
            <a:ext cx="11793892" cy="4422700"/>
            <a:chOff x="2286392" y="2505616"/>
            <a:chExt cx="11793892" cy="4422700"/>
          </a:xfrm>
        </p:grpSpPr>
        <p:sp>
          <p:nvSpPr>
            <p:cNvPr id="8" name="Forme libre : forme 7">
              <a:extLst>
                <a:ext uri="{FF2B5EF4-FFF2-40B4-BE49-F238E27FC236}">
                  <a16:creationId xmlns:a16="http://schemas.microsoft.com/office/drawing/2014/main" id="{E3FA0B4A-0CAE-7041-0B3F-BD4D0AE6EB7E}"/>
                </a:ext>
              </a:extLst>
            </p:cNvPr>
            <p:cNvSpPr/>
            <p:nvPr/>
          </p:nvSpPr>
          <p:spPr>
            <a:xfrm>
              <a:off x="2286392" y="2505616"/>
              <a:ext cx="2948473" cy="1769080"/>
            </a:xfrm>
            <a:custGeom>
              <a:avLst/>
              <a:gdLst>
                <a:gd name="f0" fmla="val 10800000"/>
                <a:gd name="f1" fmla="val 5400000"/>
                <a:gd name="f2" fmla="val 180"/>
                <a:gd name="f3" fmla="val w"/>
                <a:gd name="f4" fmla="val h"/>
                <a:gd name="f5" fmla="val 0"/>
                <a:gd name="f6" fmla="val 2948473"/>
                <a:gd name="f7" fmla="val 1769084"/>
                <a:gd name="f8" fmla="+- 0 0 -90"/>
                <a:gd name="f9" fmla="*/ f3 1 2948473"/>
                <a:gd name="f10" fmla="*/ f4 1 1769084"/>
                <a:gd name="f11" fmla="+- f7 0 f5"/>
                <a:gd name="f12" fmla="+- f6 0 f5"/>
                <a:gd name="f13" fmla="*/ f8 f0 1"/>
                <a:gd name="f14" fmla="*/ f12 1 2948473"/>
                <a:gd name="f15" fmla="*/ f11 1 1769084"/>
                <a:gd name="f16" fmla="*/ 0 f12 1"/>
                <a:gd name="f17" fmla="*/ 0 f11 1"/>
                <a:gd name="f18" fmla="*/ 2948473 f12 1"/>
                <a:gd name="f19" fmla="*/ 1769084 f11 1"/>
                <a:gd name="f20" fmla="*/ f13 1 f2"/>
                <a:gd name="f21" fmla="*/ f16 1 2948473"/>
                <a:gd name="f22" fmla="*/ f17 1 1769084"/>
                <a:gd name="f23" fmla="*/ f18 1 2948473"/>
                <a:gd name="f24" fmla="*/ f19 1 1769084"/>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948473" h="1769084">
                  <a:moveTo>
                    <a:pt x="f5" y="f5"/>
                  </a:moveTo>
                  <a:lnTo>
                    <a:pt x="f6" y="f5"/>
                  </a:lnTo>
                  <a:lnTo>
                    <a:pt x="f6" y="f7"/>
                  </a:lnTo>
                  <a:lnTo>
                    <a:pt x="f5" y="f7"/>
                  </a:lnTo>
                  <a:lnTo>
                    <a:pt x="f5" y="f5"/>
                  </a:lnTo>
                  <a:close/>
                </a:path>
              </a:pathLst>
            </a:custGeom>
            <a:ln/>
          </p:spPr>
          <p:style>
            <a:lnRef idx="2">
              <a:schemeClr val="accent2">
                <a:shade val="15000"/>
              </a:schemeClr>
            </a:lnRef>
            <a:fillRef idx="1">
              <a:schemeClr val="accent2"/>
            </a:fillRef>
            <a:effectRef idx="0">
              <a:schemeClr val="accent2"/>
            </a:effectRef>
            <a:fontRef idx="minor">
              <a:schemeClr val="lt1"/>
            </a:fontRef>
          </p:style>
          <p:txBody>
            <a:bodyPr vert="horz" wrap="square" lIns="60963" tIns="60963" rIns="60963" bIns="60963" anchor="ctr" anchorCtr="1" compatLnSpc="1">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b="1" i="0" u="none" strike="noStrike" kern="1200" cap="none" spc="0" baseline="0" dirty="0">
                  <a:solidFill>
                    <a:schemeClr val="bg1"/>
                  </a:solidFill>
                  <a:uFillTx/>
                  <a:latin typeface="Arial" panose="020B0604020202020204" pitchFamily="34" charset="0"/>
                  <a:cs typeface="Arial" panose="020B0604020202020204" pitchFamily="34" charset="0"/>
                </a:rPr>
                <a:t>Données personnelles </a:t>
              </a:r>
            </a:p>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endParaRPr lang="fr-FR" b="1" dirty="0">
                <a:solidFill>
                  <a:schemeClr val="bg1"/>
                </a:solidFill>
                <a:latin typeface="Arial" panose="020B0604020202020204" pitchFamily="34" charset="0"/>
                <a:cs typeface="Arial" panose="020B0604020202020204" pitchFamily="34" charset="0"/>
              </a:endParaRPr>
            </a:p>
            <a:p>
              <a:pPr marL="0" marR="0" lvl="0" indent="0"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i="0" u="none" strike="noStrike" kern="1200" cap="none" spc="0" baseline="0" dirty="0">
                  <a:solidFill>
                    <a:schemeClr val="bg1"/>
                  </a:solidFill>
                  <a:uFillTx/>
                  <a:latin typeface="Arial" panose="020B0604020202020204" pitchFamily="34" charset="0"/>
                  <a:cs typeface="Arial" panose="020B0604020202020204" pitchFamily="34" charset="0"/>
                </a:rPr>
                <a:t>r</a:t>
              </a:r>
              <a:r>
                <a:rPr lang="fr-FR" b="0" i="0" u="none" strike="noStrike" kern="1200" cap="none" spc="0" baseline="0" dirty="0">
                  <a:solidFill>
                    <a:schemeClr val="bg1"/>
                  </a:solidFill>
                  <a:uFillTx/>
                  <a:latin typeface="Arial" panose="020B0604020202020204" pitchFamily="34" charset="0"/>
                  <a:cs typeface="Arial" panose="020B0604020202020204" pitchFamily="34" charset="0"/>
                </a:rPr>
                <a:t>èglement européen qui donne aux utilisateurs la propriété de leurs données</a:t>
              </a:r>
              <a:endParaRPr lang="en-US" b="0" i="0" u="none" strike="noStrike" kern="1200" cap="none" spc="0" baseline="0" dirty="0">
                <a:solidFill>
                  <a:schemeClr val="bg1"/>
                </a:solidFill>
                <a:uFillTx/>
                <a:latin typeface="Arial" panose="020B0604020202020204" pitchFamily="34" charset="0"/>
                <a:cs typeface="Arial" panose="020B0604020202020204" pitchFamily="34" charset="0"/>
              </a:endParaRPr>
            </a:p>
          </p:txBody>
        </p:sp>
        <p:sp>
          <p:nvSpPr>
            <p:cNvPr id="9" name="Forme libre : forme 8">
              <a:extLst>
                <a:ext uri="{FF2B5EF4-FFF2-40B4-BE49-F238E27FC236}">
                  <a16:creationId xmlns:a16="http://schemas.microsoft.com/office/drawing/2014/main" id="{76CB9768-7557-A53F-8F86-7090FB3F87FB}"/>
                </a:ext>
              </a:extLst>
            </p:cNvPr>
            <p:cNvSpPr/>
            <p:nvPr/>
          </p:nvSpPr>
          <p:spPr>
            <a:xfrm>
              <a:off x="11131811" y="5159236"/>
              <a:ext cx="2948473" cy="1769080"/>
            </a:xfrm>
            <a:custGeom>
              <a:avLst/>
              <a:gdLst>
                <a:gd name="f0" fmla="val 10800000"/>
                <a:gd name="f1" fmla="val 5400000"/>
                <a:gd name="f2" fmla="val 180"/>
                <a:gd name="f3" fmla="val w"/>
                <a:gd name="f4" fmla="val h"/>
                <a:gd name="f5" fmla="val 0"/>
                <a:gd name="f6" fmla="val 2948473"/>
                <a:gd name="f7" fmla="val 1769084"/>
                <a:gd name="f8" fmla="+- 0 0 -90"/>
                <a:gd name="f9" fmla="*/ f3 1 2948473"/>
                <a:gd name="f10" fmla="*/ f4 1 1769084"/>
                <a:gd name="f11" fmla="+- f7 0 f5"/>
                <a:gd name="f12" fmla="+- f6 0 f5"/>
                <a:gd name="f13" fmla="*/ f8 f0 1"/>
                <a:gd name="f14" fmla="*/ f12 1 2948473"/>
                <a:gd name="f15" fmla="*/ f11 1 1769084"/>
                <a:gd name="f16" fmla="*/ 0 f12 1"/>
                <a:gd name="f17" fmla="*/ 0 f11 1"/>
                <a:gd name="f18" fmla="*/ 2948473 f12 1"/>
                <a:gd name="f19" fmla="*/ 1769084 f11 1"/>
                <a:gd name="f20" fmla="*/ f13 1 f2"/>
                <a:gd name="f21" fmla="*/ f16 1 2948473"/>
                <a:gd name="f22" fmla="*/ f17 1 1769084"/>
                <a:gd name="f23" fmla="*/ f18 1 2948473"/>
                <a:gd name="f24" fmla="*/ f19 1 1769084"/>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948473" h="1769084">
                  <a:moveTo>
                    <a:pt x="f5" y="f5"/>
                  </a:moveTo>
                  <a:lnTo>
                    <a:pt x="f6" y="f5"/>
                  </a:lnTo>
                  <a:lnTo>
                    <a:pt x="f6" y="f7"/>
                  </a:lnTo>
                  <a:lnTo>
                    <a:pt x="f5" y="f7"/>
                  </a:lnTo>
                  <a:lnTo>
                    <a:pt x="f5" y="f5"/>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60963" tIns="60963" rIns="60963" bIns="60963" anchor="ctr" anchorCtr="1" compatLnSpc="1">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b="1" i="0" u="none" strike="noStrike" kern="1200" cap="none" spc="0" baseline="0" dirty="0">
                  <a:solidFill>
                    <a:schemeClr val="bg1"/>
                  </a:solidFill>
                  <a:uFillTx/>
                  <a:latin typeface="Arial" panose="020B0604020202020204" pitchFamily="34" charset="0"/>
                  <a:cs typeface="Arial" panose="020B0604020202020204" pitchFamily="34" charset="0"/>
                </a:rPr>
                <a:t>Biais algorithmiques</a:t>
              </a:r>
            </a:p>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b="1" i="0" u="none" strike="noStrike" kern="1200" cap="none" spc="0" baseline="0" dirty="0">
                  <a:solidFill>
                    <a:schemeClr val="bg1"/>
                  </a:solidFill>
                  <a:uFillTx/>
                  <a:latin typeface="Arial" panose="020B0604020202020204" pitchFamily="34" charset="0"/>
                  <a:cs typeface="Arial" panose="020B0604020202020204" pitchFamily="34" charset="0"/>
                </a:rPr>
                <a:t> </a:t>
              </a:r>
            </a:p>
            <a:p>
              <a:pPr marL="0" marR="0" lvl="0" indent="0"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i="0" u="none" strike="noStrike" kern="1200" cap="none" spc="0" baseline="0" dirty="0">
                  <a:solidFill>
                    <a:schemeClr val="bg1"/>
                  </a:solidFill>
                  <a:uFillTx/>
                  <a:latin typeface="Arial" panose="020B0604020202020204" pitchFamily="34" charset="0"/>
                  <a:cs typeface="Arial" panose="020B0604020202020204" pitchFamily="34" charset="0"/>
                </a:rPr>
                <a:t>f</a:t>
              </a:r>
              <a:r>
                <a:rPr lang="fr-FR" b="0" i="0" u="none" strike="noStrike" kern="1200" cap="none" spc="0" baseline="0" dirty="0">
                  <a:solidFill>
                    <a:schemeClr val="bg1"/>
                  </a:solidFill>
                  <a:uFillTx/>
                  <a:latin typeface="Arial" panose="020B0604020202020204" pitchFamily="34" charset="0"/>
                  <a:cs typeface="Arial" panose="020B0604020202020204" pitchFamily="34" charset="0"/>
                </a:rPr>
                <a:t>ournir un label éthique aux systèmes IA</a:t>
              </a:r>
              <a:endParaRPr lang="en-US" b="0" i="0" u="none" strike="noStrike" kern="1200" cap="none" spc="0" baseline="0" dirty="0">
                <a:solidFill>
                  <a:schemeClr val="bg1"/>
                </a:solidFill>
                <a:uFillTx/>
                <a:latin typeface="Arial" panose="020B0604020202020204" pitchFamily="34" charset="0"/>
                <a:cs typeface="Arial" panose="020B0604020202020204" pitchFamily="34" charset="0"/>
              </a:endParaRPr>
            </a:p>
          </p:txBody>
        </p:sp>
        <p:sp>
          <p:nvSpPr>
            <p:cNvPr id="10" name="Forme libre : forme 9">
              <a:extLst>
                <a:ext uri="{FF2B5EF4-FFF2-40B4-BE49-F238E27FC236}">
                  <a16:creationId xmlns:a16="http://schemas.microsoft.com/office/drawing/2014/main" id="{F176C958-F923-BF26-D788-674849F67686}"/>
                </a:ext>
              </a:extLst>
            </p:cNvPr>
            <p:cNvSpPr/>
            <p:nvPr/>
          </p:nvSpPr>
          <p:spPr>
            <a:xfrm>
              <a:off x="5234865" y="3429913"/>
              <a:ext cx="2948473" cy="1769080"/>
            </a:xfrm>
            <a:custGeom>
              <a:avLst/>
              <a:gdLst>
                <a:gd name="f0" fmla="val 10800000"/>
                <a:gd name="f1" fmla="val 5400000"/>
                <a:gd name="f2" fmla="val 180"/>
                <a:gd name="f3" fmla="val w"/>
                <a:gd name="f4" fmla="val h"/>
                <a:gd name="f5" fmla="val 0"/>
                <a:gd name="f6" fmla="val 2948473"/>
                <a:gd name="f7" fmla="val 1769084"/>
                <a:gd name="f8" fmla="+- 0 0 -90"/>
                <a:gd name="f9" fmla="*/ f3 1 2948473"/>
                <a:gd name="f10" fmla="*/ f4 1 1769084"/>
                <a:gd name="f11" fmla="+- f7 0 f5"/>
                <a:gd name="f12" fmla="+- f6 0 f5"/>
                <a:gd name="f13" fmla="*/ f8 f0 1"/>
                <a:gd name="f14" fmla="*/ f12 1 2948473"/>
                <a:gd name="f15" fmla="*/ f11 1 1769084"/>
                <a:gd name="f16" fmla="*/ 0 f12 1"/>
                <a:gd name="f17" fmla="*/ 0 f11 1"/>
                <a:gd name="f18" fmla="*/ 2948473 f12 1"/>
                <a:gd name="f19" fmla="*/ 1769084 f11 1"/>
                <a:gd name="f20" fmla="*/ f13 1 f2"/>
                <a:gd name="f21" fmla="*/ f16 1 2948473"/>
                <a:gd name="f22" fmla="*/ f17 1 1769084"/>
                <a:gd name="f23" fmla="*/ f18 1 2948473"/>
                <a:gd name="f24" fmla="*/ f19 1 1769084"/>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948473" h="1769084">
                  <a:moveTo>
                    <a:pt x="f5" y="f5"/>
                  </a:moveTo>
                  <a:lnTo>
                    <a:pt x="f6" y="f5"/>
                  </a:lnTo>
                  <a:lnTo>
                    <a:pt x="f6" y="f7"/>
                  </a:lnTo>
                  <a:lnTo>
                    <a:pt x="f5" y="f7"/>
                  </a:lnTo>
                  <a:lnTo>
                    <a:pt x="f5" y="f5"/>
                  </a:lnTo>
                  <a:close/>
                </a:path>
              </a:pathLst>
            </a:custGeom>
            <a:ln/>
          </p:spPr>
          <p:style>
            <a:lnRef idx="3">
              <a:schemeClr val="lt1"/>
            </a:lnRef>
            <a:fillRef idx="1">
              <a:schemeClr val="accent5"/>
            </a:fillRef>
            <a:effectRef idx="1">
              <a:schemeClr val="accent5"/>
            </a:effectRef>
            <a:fontRef idx="minor">
              <a:schemeClr val="lt1"/>
            </a:fontRef>
          </p:style>
          <p:txBody>
            <a:bodyPr vert="horz" wrap="square" lIns="60963" tIns="60963" rIns="60963" bIns="60963" anchor="ctr" anchorCtr="1" compatLnSpc="1">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b="1" i="0" u="none" strike="noStrike" kern="1200" cap="none" spc="0" baseline="0" dirty="0">
                  <a:solidFill>
                    <a:schemeClr val="bg1"/>
                  </a:solidFill>
                  <a:uFillTx/>
                  <a:latin typeface="Arial" panose="020B0604020202020204" pitchFamily="34" charset="0"/>
                  <a:cs typeface="Arial" panose="020B0604020202020204" pitchFamily="34" charset="0"/>
                </a:rPr>
                <a:t>   Enjeux écologique </a:t>
              </a:r>
            </a:p>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endParaRPr lang="fr-FR" b="1" kern="0" dirty="0">
                <a:solidFill>
                  <a:schemeClr val="bg1"/>
                </a:solidFill>
                <a:latin typeface="Arial" panose="020B0604020202020204" pitchFamily="34" charset="0"/>
                <a:cs typeface="Arial" panose="020B0604020202020204" pitchFamily="34" charset="0"/>
              </a:endParaRPr>
            </a:p>
            <a:p>
              <a:pPr marL="0" marR="0" lvl="0" indent="0"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i="0" u="none" strike="noStrike" kern="1200" cap="none" spc="0" baseline="0" dirty="0">
                  <a:solidFill>
                    <a:schemeClr val="bg1"/>
                  </a:solidFill>
                  <a:uFillTx/>
                  <a:latin typeface="Arial" panose="020B0604020202020204" pitchFamily="34" charset="0"/>
                  <a:cs typeface="Arial" panose="020B0604020202020204" pitchFamily="34" charset="0"/>
                </a:rPr>
                <a:t>o</a:t>
              </a:r>
              <a:r>
                <a:rPr lang="fr-FR" b="0" i="0" u="none" strike="noStrike" kern="1200" cap="none" spc="0" baseline="0" dirty="0">
                  <a:solidFill>
                    <a:schemeClr val="bg1"/>
                  </a:solidFill>
                  <a:uFillTx/>
                  <a:latin typeface="Arial" panose="020B0604020202020204" pitchFamily="34" charset="0"/>
                  <a:cs typeface="Arial" panose="020B0604020202020204" pitchFamily="34" charset="0"/>
                </a:rPr>
                <a:t>ptimiser les data centers</a:t>
              </a:r>
              <a:endParaRPr lang="en-US" b="0" i="0" u="none" strike="noStrike" kern="1200" cap="none" spc="0" baseline="0" dirty="0">
                <a:solidFill>
                  <a:schemeClr val="bg1"/>
                </a:solidFill>
                <a:uFillTx/>
                <a:latin typeface="Arial" panose="020B0604020202020204" pitchFamily="34" charset="0"/>
                <a:cs typeface="Arial" panose="020B0604020202020204" pitchFamily="34" charset="0"/>
              </a:endParaRPr>
            </a:p>
          </p:txBody>
        </p:sp>
        <p:sp>
          <p:nvSpPr>
            <p:cNvPr id="11" name="Forme libre : forme 10">
              <a:extLst>
                <a:ext uri="{FF2B5EF4-FFF2-40B4-BE49-F238E27FC236}">
                  <a16:creationId xmlns:a16="http://schemas.microsoft.com/office/drawing/2014/main" id="{25AFB1BE-F5E6-0C93-F211-A37878ADC601}"/>
                </a:ext>
              </a:extLst>
            </p:cNvPr>
            <p:cNvSpPr/>
            <p:nvPr/>
          </p:nvSpPr>
          <p:spPr>
            <a:xfrm>
              <a:off x="8183338" y="4328966"/>
              <a:ext cx="2948473" cy="1769080"/>
            </a:xfrm>
            <a:custGeom>
              <a:avLst/>
              <a:gdLst>
                <a:gd name="f0" fmla="val 10800000"/>
                <a:gd name="f1" fmla="val 5400000"/>
                <a:gd name="f2" fmla="val 180"/>
                <a:gd name="f3" fmla="val w"/>
                <a:gd name="f4" fmla="val h"/>
                <a:gd name="f5" fmla="val 0"/>
                <a:gd name="f6" fmla="val 2948473"/>
                <a:gd name="f7" fmla="val 1769084"/>
                <a:gd name="f8" fmla="+- 0 0 -90"/>
                <a:gd name="f9" fmla="*/ f3 1 2948473"/>
                <a:gd name="f10" fmla="*/ f4 1 1769084"/>
                <a:gd name="f11" fmla="+- f7 0 f5"/>
                <a:gd name="f12" fmla="+- f6 0 f5"/>
                <a:gd name="f13" fmla="*/ f8 f0 1"/>
                <a:gd name="f14" fmla="*/ f12 1 2948473"/>
                <a:gd name="f15" fmla="*/ f11 1 1769084"/>
                <a:gd name="f16" fmla="*/ 0 f12 1"/>
                <a:gd name="f17" fmla="*/ 0 f11 1"/>
                <a:gd name="f18" fmla="*/ 2948473 f12 1"/>
                <a:gd name="f19" fmla="*/ 1769084 f11 1"/>
                <a:gd name="f20" fmla="*/ f13 1 f2"/>
                <a:gd name="f21" fmla="*/ f16 1 2948473"/>
                <a:gd name="f22" fmla="*/ f17 1 1769084"/>
                <a:gd name="f23" fmla="*/ f18 1 2948473"/>
                <a:gd name="f24" fmla="*/ f19 1 1769084"/>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948473" h="1769084">
                  <a:moveTo>
                    <a:pt x="f5" y="f5"/>
                  </a:moveTo>
                  <a:lnTo>
                    <a:pt x="f6" y="f5"/>
                  </a:lnTo>
                  <a:lnTo>
                    <a:pt x="f6" y="f7"/>
                  </a:lnTo>
                  <a:lnTo>
                    <a:pt x="f5" y="f7"/>
                  </a:lnTo>
                  <a:lnTo>
                    <a:pt x="f5" y="f5"/>
                  </a:lnTo>
                  <a:close/>
                </a:path>
              </a:pathLst>
            </a:custGeom>
            <a:ln/>
          </p:spPr>
          <p:style>
            <a:lnRef idx="0">
              <a:schemeClr val="accent3"/>
            </a:lnRef>
            <a:fillRef idx="3">
              <a:schemeClr val="accent3"/>
            </a:fillRef>
            <a:effectRef idx="3">
              <a:schemeClr val="accent3"/>
            </a:effectRef>
            <a:fontRef idx="minor">
              <a:schemeClr val="lt1"/>
            </a:fontRef>
          </p:style>
          <p:txBody>
            <a:bodyPr vert="horz" wrap="square" lIns="60963" tIns="60963" rIns="60963" bIns="60963" anchor="ctr" anchorCtr="1" compatLnSpc="1">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b="1" i="0" u="none" strike="noStrike" kern="1200" cap="none" spc="0" baseline="0" dirty="0">
                  <a:solidFill>
                    <a:schemeClr val="bg1"/>
                  </a:solidFill>
                  <a:uFillTx/>
                  <a:latin typeface="Arial" panose="020B0604020202020204" pitchFamily="34" charset="0"/>
                  <a:cs typeface="Arial" panose="020B0604020202020204" pitchFamily="34" charset="0"/>
                </a:rPr>
                <a:t>Être mal informé à cause des trucage des données </a:t>
              </a:r>
              <a:endParaRPr lang="fr-FR" b="1" dirty="0">
                <a:solidFill>
                  <a:schemeClr val="bg1"/>
                </a:solidFill>
                <a:latin typeface="Arial" panose="020B0604020202020204" pitchFamily="34" charset="0"/>
                <a:cs typeface="Arial" panose="020B0604020202020204" pitchFamily="34" charset="0"/>
              </a:endParaRPr>
            </a:p>
            <a:p>
              <a:pPr marL="0" marR="0" lvl="0" indent="0"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endParaRPr lang="fr-FR" b="1" i="0" u="none" strike="noStrike" kern="1200" cap="none" spc="0" baseline="0" dirty="0">
                <a:solidFill>
                  <a:schemeClr val="bg1"/>
                </a:solidFill>
                <a:uFillTx/>
                <a:latin typeface="Arial" panose="020B0604020202020204" pitchFamily="34" charset="0"/>
                <a:cs typeface="Arial" panose="020B0604020202020204" pitchFamily="34" charset="0"/>
              </a:endParaRPr>
            </a:p>
            <a:p>
              <a:pPr marL="0" marR="0" lvl="0" indent="0"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fr-FR" b="0" i="0" u="none" strike="noStrike" kern="1200" cap="none" spc="0" baseline="0" dirty="0">
                  <a:solidFill>
                    <a:schemeClr val="bg1"/>
                  </a:solidFill>
                  <a:uFillTx/>
                  <a:latin typeface="Arial" panose="020B0604020202020204" pitchFamily="34" charset="0"/>
                  <a:cs typeface="Arial" panose="020B0604020202020204" pitchFamily="34" charset="0"/>
                </a:rPr>
                <a:t>questionner des sources</a:t>
              </a:r>
              <a:endParaRPr lang="en-US" b="0" i="0" u="none" strike="noStrike" kern="1200" cap="none" spc="0" baseline="0" dirty="0">
                <a:solidFill>
                  <a:schemeClr val="bg1"/>
                </a:solidFill>
                <a:uFillTx/>
                <a:latin typeface="Arial" panose="020B0604020202020204" pitchFamily="34" charset="0"/>
                <a:cs typeface="Arial" panose="020B0604020202020204" pitchFamily="34" charset="0"/>
              </a:endParaRPr>
            </a:p>
          </p:txBody>
        </p:sp>
      </p:grpSp>
      <p:sp>
        <p:nvSpPr>
          <p:cNvPr id="3" name="Titre 1">
            <a:extLst>
              <a:ext uri="{FF2B5EF4-FFF2-40B4-BE49-F238E27FC236}">
                <a16:creationId xmlns:a16="http://schemas.microsoft.com/office/drawing/2014/main" id="{BA51DC30-53B2-365E-1ADE-7EB9F4112800}"/>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20</a:t>
            </a:r>
          </a:p>
        </p:txBody>
      </p:sp>
    </p:spTree>
    <p:extLst>
      <p:ext uri="{BB962C8B-B14F-4D97-AF65-F5344CB8AC3E}">
        <p14:creationId xmlns:p14="http://schemas.microsoft.com/office/powerpoint/2010/main" val="2360346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CA2C05-7124-15FD-5470-879C5757A553}"/>
              </a:ext>
            </a:extLst>
          </p:cNvPr>
          <p:cNvSpPr>
            <a:spLocks noGrp="1"/>
          </p:cNvSpPr>
          <p:nvPr>
            <p:ph type="title"/>
          </p:nvPr>
        </p:nvSpPr>
        <p:spPr/>
        <p:txBody>
          <a:bodyPr>
            <a:normAutofit fontScale="90000"/>
          </a:bodyPr>
          <a:lstStyle/>
          <a:p>
            <a:pPr algn="ctr"/>
            <a:br>
              <a:rPr lang="fr-FR" sz="3600" b="1" dirty="0">
                <a:latin typeface="Arial" panose="020B0604020202020204" pitchFamily="34" charset="0"/>
                <a:cs typeface="Arial" panose="020B0604020202020204" pitchFamily="34" charset="0"/>
              </a:rPr>
            </a:br>
            <a:r>
              <a:rPr lang="fr-FR" sz="3600" b="1" dirty="0">
                <a:latin typeface="Arial" panose="020B0604020202020204" pitchFamily="34" charset="0"/>
                <a:cs typeface="Arial" panose="020B0604020202020204" pitchFamily="34" charset="0"/>
              </a:rPr>
              <a:t>ENJEUX ÉTHIQUES</a:t>
            </a:r>
            <a:br>
              <a:rPr lang="fr-FR" sz="3600" dirty="0">
                <a:solidFill>
                  <a:srgbClr val="1D2935"/>
                </a:solidFill>
                <a:latin typeface="Fira Sans Extra Condensed Mediu" panose="020B0603050000020004" pitchFamily="34" charset="0"/>
              </a:rPr>
            </a:br>
            <a:endParaRPr lang="fr-FR" dirty="0"/>
          </a:p>
        </p:txBody>
      </p:sp>
      <p:sp>
        <p:nvSpPr>
          <p:cNvPr id="4" name="ZoneTexte 3">
            <a:extLst>
              <a:ext uri="{FF2B5EF4-FFF2-40B4-BE49-F238E27FC236}">
                <a16:creationId xmlns:a16="http://schemas.microsoft.com/office/drawing/2014/main" id="{2031A4D0-B5D7-912A-3D16-B019764A7F13}"/>
              </a:ext>
            </a:extLst>
          </p:cNvPr>
          <p:cNvSpPr txBox="1"/>
          <p:nvPr/>
        </p:nvSpPr>
        <p:spPr>
          <a:xfrm>
            <a:off x="228280" y="2122401"/>
            <a:ext cx="11104494" cy="4524315"/>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285750" indent="-28575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Fiabilité : </a:t>
            </a:r>
            <a:r>
              <a:rPr lang="fr-FR" dirty="0">
                <a:solidFill>
                  <a:schemeClr val="bg1"/>
                </a:solidFill>
                <a:latin typeface="Arial" panose="020B0604020202020204" pitchFamily="34" charset="0"/>
                <a:cs typeface="Arial" panose="020B0604020202020204" pitchFamily="34" charset="0"/>
              </a:rPr>
              <a:t>Mise en œuvre d’un niveau important de contrôle de l’exactitude, de la robustesse et de la fiabilité de L'IA conçu tout au long de son cycle de vie</a:t>
            </a:r>
          </a:p>
          <a:p>
            <a:pPr marL="285750" indent="-285750">
              <a:buFont typeface="Wingdings" panose="05000000000000000000" pitchFamily="2" charset="2"/>
              <a:buChar char="q"/>
            </a:pPr>
            <a:endParaRPr lang="fr-FR"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Responsabilité : </a:t>
            </a:r>
            <a:r>
              <a:rPr lang="fr-FR" dirty="0">
                <a:solidFill>
                  <a:schemeClr val="bg1"/>
                </a:solidFill>
                <a:latin typeface="Arial" panose="020B0604020202020204" pitchFamily="34" charset="0"/>
                <a:cs typeface="Arial" panose="020B0604020202020204" pitchFamily="34" charset="0"/>
              </a:rPr>
              <a:t>Les concepteurs des systèmes sont responsables de leur fonctionnement</a:t>
            </a:r>
          </a:p>
          <a:p>
            <a:pPr marL="285750" indent="-285750">
              <a:buFont typeface="Wingdings" panose="05000000000000000000" pitchFamily="2" charset="2"/>
              <a:buChar char="q"/>
            </a:pPr>
            <a:endParaRPr lang="fr-FR"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Inclusion : </a:t>
            </a:r>
            <a:r>
              <a:rPr lang="fr-FR" dirty="0">
                <a:solidFill>
                  <a:schemeClr val="bg1"/>
                </a:solidFill>
                <a:latin typeface="Arial" panose="020B0604020202020204" pitchFamily="34" charset="0"/>
                <a:cs typeface="Arial" panose="020B0604020202020204" pitchFamily="34" charset="0"/>
              </a:rPr>
              <a:t>Respecter les valeurs sociétales de toutes les personnes impactées et pas celles des</a:t>
            </a:r>
          </a:p>
          <a:p>
            <a:r>
              <a:rPr lang="fr-FR" dirty="0">
                <a:solidFill>
                  <a:schemeClr val="bg1"/>
                </a:solidFill>
                <a:latin typeface="Arial" panose="020B0604020202020204" pitchFamily="34" charset="0"/>
                <a:cs typeface="Arial" panose="020B0604020202020204" pitchFamily="34" charset="0"/>
              </a:rPr>
              <a:t>                    concepteurs</a:t>
            </a:r>
          </a:p>
          <a:p>
            <a:endParaRPr lang="fr-FR"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Confidentialité et sécurité </a:t>
            </a:r>
          </a:p>
          <a:p>
            <a:pPr marL="285750" indent="-285750">
              <a:buFont typeface="Wingdings" panose="05000000000000000000" pitchFamily="2" charset="2"/>
              <a:buChar char="q"/>
            </a:pPr>
            <a:endParaRPr lang="fr-FR"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Transparence :</a:t>
            </a:r>
          </a:p>
          <a:p>
            <a:pPr marL="742950" lvl="1" indent="-285750">
              <a:buFont typeface="Wingdings" panose="05000000000000000000" pitchFamily="2" charset="2"/>
              <a:buChar char="v"/>
            </a:pPr>
            <a:r>
              <a:rPr lang="fr-FR" dirty="0">
                <a:solidFill>
                  <a:schemeClr val="bg1"/>
                </a:solidFill>
                <a:latin typeface="Arial" panose="020B0604020202020204" pitchFamily="34" charset="0"/>
                <a:cs typeface="Arial" panose="020B0604020202020204" pitchFamily="34" charset="0"/>
              </a:rPr>
              <a:t>Développer des expériences utilisateurs transparentes</a:t>
            </a:r>
          </a:p>
          <a:p>
            <a:pPr marL="742950" lvl="1" indent="-285750">
              <a:buFont typeface="Wingdings" panose="05000000000000000000" pitchFamily="2" charset="2"/>
              <a:buChar char="v"/>
            </a:pPr>
            <a:r>
              <a:rPr lang="fr-FR" dirty="0">
                <a:solidFill>
                  <a:schemeClr val="bg1"/>
                </a:solidFill>
                <a:latin typeface="Arial" panose="020B0604020202020204" pitchFamily="34" charset="0"/>
                <a:cs typeface="Arial" panose="020B0604020202020204" pitchFamily="34" charset="0"/>
              </a:rPr>
              <a:t>Communiquer sur le fonctionnement des modèles et sur leurs limites</a:t>
            </a:r>
          </a:p>
          <a:p>
            <a:pPr marL="285750" indent="-285750">
              <a:buFont typeface="Wingdings" panose="05000000000000000000" pitchFamily="2" charset="2"/>
              <a:buChar char="v"/>
            </a:pPr>
            <a:endParaRPr lang="fr-FR"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Ecologie : </a:t>
            </a:r>
            <a:r>
              <a:rPr lang="fr-FR" dirty="0">
                <a:solidFill>
                  <a:schemeClr val="bg1"/>
                </a:solidFill>
                <a:latin typeface="Arial" panose="020B0604020202020204" pitchFamily="34" charset="0"/>
                <a:cs typeface="Arial" panose="020B0604020202020204" pitchFamily="34" charset="0"/>
              </a:rPr>
              <a:t>Être respectueux de l’environnement en rationalisant ses besoins en données et</a:t>
            </a:r>
          </a:p>
          <a:p>
            <a:r>
              <a:rPr lang="fr-FR" dirty="0">
                <a:solidFill>
                  <a:schemeClr val="bg1"/>
                </a:solidFill>
                <a:latin typeface="Arial" panose="020B0604020202020204" pitchFamily="34" charset="0"/>
                <a:cs typeface="Arial" panose="020B0604020202020204" pitchFamily="34" charset="0"/>
              </a:rPr>
              <a:t>                    serveur et en utilisant des datacenters « verts» par exemple</a:t>
            </a:r>
          </a:p>
        </p:txBody>
      </p:sp>
      <p:sp>
        <p:nvSpPr>
          <p:cNvPr id="5" name="Titre 1">
            <a:extLst>
              <a:ext uri="{FF2B5EF4-FFF2-40B4-BE49-F238E27FC236}">
                <a16:creationId xmlns:a16="http://schemas.microsoft.com/office/drawing/2014/main" id="{EAE63A0B-888F-18A6-D2FF-E11F00895BCC}"/>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21</a:t>
            </a:r>
          </a:p>
        </p:txBody>
      </p:sp>
    </p:spTree>
    <p:extLst>
      <p:ext uri="{BB962C8B-B14F-4D97-AF65-F5344CB8AC3E}">
        <p14:creationId xmlns:p14="http://schemas.microsoft.com/office/powerpoint/2010/main" val="4172266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B9D8DC-5FB1-E4D9-B936-0BA1346794EE}"/>
              </a:ext>
            </a:extLst>
          </p:cNvPr>
          <p:cNvSpPr>
            <a:spLocks noGrp="1"/>
          </p:cNvSpPr>
          <p:nvPr>
            <p:ph type="title"/>
          </p:nvPr>
        </p:nvSpPr>
        <p:spPr/>
        <p:txBody>
          <a:bodyPr/>
          <a:lstStyle/>
          <a:p>
            <a:r>
              <a:rPr lang="fr-FR" b="1" dirty="0">
                <a:latin typeface="Arial" panose="020B0604020202020204" pitchFamily="34" charset="0"/>
                <a:cs typeface="Arial" panose="020B0604020202020204" pitchFamily="34" charset="0"/>
              </a:rPr>
              <a:t>Enjeux éthiques: biais des modèles IA</a:t>
            </a:r>
          </a:p>
        </p:txBody>
      </p:sp>
      <p:sp>
        <p:nvSpPr>
          <p:cNvPr id="4" name="ZoneTexte 3">
            <a:extLst>
              <a:ext uri="{FF2B5EF4-FFF2-40B4-BE49-F238E27FC236}">
                <a16:creationId xmlns:a16="http://schemas.microsoft.com/office/drawing/2014/main" id="{DC0A4BC4-B5A8-065E-88F5-1D5AB07493F0}"/>
              </a:ext>
            </a:extLst>
          </p:cNvPr>
          <p:cNvSpPr txBox="1"/>
          <p:nvPr/>
        </p:nvSpPr>
        <p:spPr>
          <a:xfrm>
            <a:off x="148695" y="2104363"/>
            <a:ext cx="9921737" cy="452431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buFont typeface="Wingdings" panose="05000000000000000000" pitchFamily="2" charset="2"/>
              <a:buChar char="q"/>
            </a:pPr>
            <a:r>
              <a:rPr lang="fr-FR" dirty="0">
                <a:solidFill>
                  <a:schemeClr val="bg1"/>
                </a:solidFill>
                <a:latin typeface="Arial" panose="020B0604020202020204" pitchFamily="34" charset="0"/>
                <a:cs typeface="Arial" panose="020B0604020202020204" pitchFamily="34" charset="0"/>
              </a:rPr>
              <a:t>Les Intelligences Artificielles modernes peuvent hériter des biais des jeux de données avec lesquels on les entraîne.</a:t>
            </a:r>
          </a:p>
          <a:p>
            <a:pPr marL="285750" indent="-285750">
              <a:buFont typeface="Wingdings" panose="05000000000000000000" pitchFamily="2" charset="2"/>
              <a:buChar char="q"/>
            </a:pPr>
            <a:endParaRPr lang="fr-FR"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solidFill>
                  <a:schemeClr val="bg1"/>
                </a:solidFill>
                <a:latin typeface="Arial" panose="020B0604020202020204" pitchFamily="34" charset="0"/>
                <a:cs typeface="Arial" panose="020B0604020202020204" pitchFamily="34" charset="0"/>
              </a:rPr>
              <a:t>Par exemple: Amazon a entraîné un modèle de sélection de ressources humaines sur leurs propres données, sachant que leurs effectifs étaient à grande dominante masculine. Le modèle a répliqué cette absence de parité sans autre fondement que le sexe des candidats. Il a donc du être abandonné.</a:t>
            </a:r>
          </a:p>
          <a:p>
            <a:pPr marL="285750" indent="-285750">
              <a:buFont typeface="Wingdings" panose="05000000000000000000" pitchFamily="2" charset="2"/>
              <a:buChar char="q"/>
            </a:pPr>
            <a:endParaRPr lang="fr-FR"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solidFill>
                  <a:schemeClr val="bg1"/>
                </a:solidFill>
                <a:latin typeface="Arial" panose="020B0604020202020204" pitchFamily="34" charset="0"/>
                <a:cs typeface="Arial" panose="020B0604020202020204" pitchFamily="34" charset="0"/>
              </a:rPr>
              <a:t>Dans le cas de ce projet, il s’agira de s’assurer que les personnes appartenant à des ethnies et/ou à des genres potentiellement sous représentés dans le jeu d’entraînement ne se voient pas recommander des produits stéréotypés (qui soient sans lien avec leur profil vestimentaire mais avec la couleur de peau, par exemple).</a:t>
            </a:r>
          </a:p>
          <a:p>
            <a:pPr marL="285750" indent="-285750">
              <a:buFont typeface="Wingdings" panose="05000000000000000000" pitchFamily="2" charset="2"/>
              <a:buChar char="q"/>
            </a:pPr>
            <a:endParaRPr lang="fr-FR"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solidFill>
                  <a:schemeClr val="bg1"/>
                </a:solidFill>
                <a:latin typeface="Arial" panose="020B0604020202020204" pitchFamily="34" charset="0"/>
                <a:cs typeface="Arial" panose="020B0604020202020204" pitchFamily="34" charset="0"/>
              </a:rPr>
              <a:t>D’une manière générale il faudra s’assurer qu’une large variété de profils d’utilisateurs reçoit des recommandations de qualité similaire. L’enjeu éthique étant que l’on souhaite produire une IA qui ne puisse pas être considérée comme discriminante.</a:t>
            </a:r>
          </a:p>
        </p:txBody>
      </p:sp>
      <p:sp>
        <p:nvSpPr>
          <p:cNvPr id="3" name="Titre 1">
            <a:extLst>
              <a:ext uri="{FF2B5EF4-FFF2-40B4-BE49-F238E27FC236}">
                <a16:creationId xmlns:a16="http://schemas.microsoft.com/office/drawing/2014/main" id="{21FE65C0-B00E-57C3-389F-58582BA519AE}"/>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22</a:t>
            </a:r>
          </a:p>
        </p:txBody>
      </p:sp>
    </p:spTree>
    <p:extLst>
      <p:ext uri="{BB962C8B-B14F-4D97-AF65-F5344CB8AC3E}">
        <p14:creationId xmlns:p14="http://schemas.microsoft.com/office/powerpoint/2010/main" val="227994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85140-DA94-F347-8B92-F8CABFBB713E}"/>
              </a:ext>
            </a:extLst>
          </p:cNvPr>
          <p:cNvSpPr>
            <a:spLocks noGrp="1"/>
          </p:cNvSpPr>
          <p:nvPr>
            <p:ph type="title"/>
          </p:nvPr>
        </p:nvSpPr>
        <p:spPr/>
        <p:txBody>
          <a:bodyPr/>
          <a:lstStyle/>
          <a:p>
            <a:pPr algn="ctr"/>
            <a:r>
              <a:rPr lang="fr-FR" b="1" dirty="0">
                <a:latin typeface="Arial" panose="020B0604020202020204" pitchFamily="34" charset="0"/>
                <a:cs typeface="Arial" panose="020B0604020202020204" pitchFamily="34" charset="0"/>
              </a:rPr>
              <a:t>Protections des données</a:t>
            </a:r>
          </a:p>
        </p:txBody>
      </p:sp>
      <p:sp>
        <p:nvSpPr>
          <p:cNvPr id="4" name="ZoneTexte 3">
            <a:extLst>
              <a:ext uri="{FF2B5EF4-FFF2-40B4-BE49-F238E27FC236}">
                <a16:creationId xmlns:a16="http://schemas.microsoft.com/office/drawing/2014/main" id="{12C8DAC9-3474-66B6-C885-FADA705B32D6}"/>
              </a:ext>
            </a:extLst>
          </p:cNvPr>
          <p:cNvSpPr txBox="1"/>
          <p:nvPr/>
        </p:nvSpPr>
        <p:spPr>
          <a:xfrm>
            <a:off x="360293" y="3223750"/>
            <a:ext cx="5199844" cy="646331"/>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285750" lvl="0" indent="-285750">
              <a:buFont typeface="Wingdings" panose="05000000000000000000" pitchFamily="2" charset="2"/>
              <a:buChar char="q"/>
            </a:pPr>
            <a:r>
              <a:rPr lang="fr-FR" dirty="0">
                <a:solidFill>
                  <a:schemeClr val="bg1"/>
                </a:solidFill>
                <a:latin typeface="Arial" panose="020B0604020202020204" pitchFamily="34" charset="0"/>
                <a:cs typeface="Arial" panose="020B0604020202020204" pitchFamily="34" charset="0"/>
              </a:rPr>
              <a:t>Des mesures mises en place pour protéger </a:t>
            </a:r>
          </a:p>
          <a:p>
            <a:pPr lvl="0"/>
            <a:r>
              <a:rPr lang="fr-FR" dirty="0">
                <a:solidFill>
                  <a:schemeClr val="bg1"/>
                </a:solidFill>
                <a:latin typeface="Arial" panose="020B0604020202020204" pitchFamily="34" charset="0"/>
                <a:cs typeface="Arial" panose="020B0604020202020204" pitchFamily="34" charset="0"/>
              </a:rPr>
              <a:t>     les données et encadrer leurs utilisations</a:t>
            </a:r>
          </a:p>
        </p:txBody>
      </p:sp>
      <p:sp>
        <p:nvSpPr>
          <p:cNvPr id="5" name="Rectangle 4">
            <a:extLst>
              <a:ext uri="{FF2B5EF4-FFF2-40B4-BE49-F238E27FC236}">
                <a16:creationId xmlns:a16="http://schemas.microsoft.com/office/drawing/2014/main" id="{2DB62FF5-626E-7CF1-5BF5-10C845518102}"/>
              </a:ext>
            </a:extLst>
          </p:cNvPr>
          <p:cNvSpPr/>
          <p:nvPr/>
        </p:nvSpPr>
        <p:spPr>
          <a:xfrm>
            <a:off x="6699824" y="2086588"/>
            <a:ext cx="4552121" cy="13424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b="1" dirty="0">
              <a:solidFill>
                <a:schemeClr val="bg1"/>
              </a:solidFill>
              <a:latin typeface="Arial" panose="020B0604020202020204" pitchFamily="34" charset="0"/>
              <a:cs typeface="Arial" panose="020B0604020202020204" pitchFamily="34" charset="0"/>
            </a:endParaRPr>
          </a:p>
          <a:p>
            <a:pPr algn="ctr"/>
            <a:r>
              <a:rPr lang="fr-FR" b="1" dirty="0">
                <a:solidFill>
                  <a:schemeClr val="bg1"/>
                </a:solidFill>
                <a:latin typeface="Arial" panose="020B0604020202020204" pitchFamily="34" charset="0"/>
                <a:cs typeface="Arial" panose="020B0604020202020204" pitchFamily="34" charset="0"/>
              </a:rPr>
              <a:t>En Europe </a:t>
            </a:r>
          </a:p>
          <a:p>
            <a:pPr algn="ctr"/>
            <a:endParaRPr lang="fr-FR" dirty="0">
              <a:solidFill>
                <a:schemeClr val="bg1"/>
              </a:solidFill>
              <a:latin typeface="Arial" panose="020B0604020202020204" pitchFamily="34" charset="0"/>
              <a:cs typeface="Arial" panose="020B0604020202020204" pitchFamily="34" charset="0"/>
            </a:endParaRPr>
          </a:p>
          <a:p>
            <a:pPr algn="ctr"/>
            <a:r>
              <a:rPr lang="fr-FR" dirty="0">
                <a:solidFill>
                  <a:schemeClr val="bg1"/>
                </a:solidFill>
                <a:latin typeface="Arial" panose="020B0604020202020204" pitchFamily="34" charset="0"/>
                <a:cs typeface="Arial" panose="020B0604020202020204" pitchFamily="34" charset="0"/>
              </a:rPr>
              <a:t>Règlement Général sur la protection des données (RGPD)</a:t>
            </a:r>
          </a:p>
          <a:p>
            <a:pPr algn="ctr"/>
            <a:endParaRPr lang="fr-FR"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E933283F-2B6F-51A7-9A5B-1A8CBB50A238}"/>
              </a:ext>
            </a:extLst>
          </p:cNvPr>
          <p:cNvSpPr/>
          <p:nvPr/>
        </p:nvSpPr>
        <p:spPr>
          <a:xfrm>
            <a:off x="6699824" y="3710610"/>
            <a:ext cx="4552121" cy="14074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b="1" dirty="0">
                <a:solidFill>
                  <a:schemeClr val="bg1"/>
                </a:solidFill>
                <a:latin typeface="Arial" panose="020B0604020202020204" pitchFamily="34" charset="0"/>
                <a:cs typeface="Arial" panose="020B0604020202020204" pitchFamily="34" charset="0"/>
              </a:rPr>
              <a:t>En France </a:t>
            </a:r>
          </a:p>
          <a:p>
            <a:pPr algn="ctr"/>
            <a:endParaRPr lang="fr-FR" dirty="0">
              <a:solidFill>
                <a:schemeClr val="bg1"/>
              </a:solidFill>
              <a:latin typeface="Arial" panose="020B0604020202020204" pitchFamily="34" charset="0"/>
              <a:cs typeface="Arial" panose="020B0604020202020204" pitchFamily="34" charset="0"/>
            </a:endParaRPr>
          </a:p>
          <a:p>
            <a:pPr algn="ctr"/>
            <a:r>
              <a:rPr lang="fr-FR" dirty="0">
                <a:solidFill>
                  <a:schemeClr val="bg1"/>
                </a:solidFill>
                <a:latin typeface="Arial" panose="020B0604020202020204" pitchFamily="34" charset="0"/>
                <a:cs typeface="Arial" panose="020B0604020202020204" pitchFamily="34" charset="0"/>
              </a:rPr>
              <a:t>La Commission Nationale Informatique et Liberté (CNIL)</a:t>
            </a:r>
          </a:p>
          <a:p>
            <a:pPr algn="ctr"/>
            <a:endParaRPr lang="fr-FR" dirty="0">
              <a:solidFill>
                <a:schemeClr val="bg1"/>
              </a:solidFill>
              <a:latin typeface="Arial" panose="020B0604020202020204" pitchFamily="34" charset="0"/>
              <a:cs typeface="Arial" panose="020B0604020202020204" pitchFamily="34" charset="0"/>
            </a:endParaRPr>
          </a:p>
        </p:txBody>
      </p:sp>
      <p:sp>
        <p:nvSpPr>
          <p:cNvPr id="7" name="Accolade ouvrante 6">
            <a:extLst>
              <a:ext uri="{FF2B5EF4-FFF2-40B4-BE49-F238E27FC236}">
                <a16:creationId xmlns:a16="http://schemas.microsoft.com/office/drawing/2014/main" id="{9E95A458-2FF2-0D00-C4D8-7BBEDF3DF535}"/>
              </a:ext>
            </a:extLst>
          </p:cNvPr>
          <p:cNvSpPr/>
          <p:nvPr/>
        </p:nvSpPr>
        <p:spPr>
          <a:xfrm>
            <a:off x="5560137" y="2750433"/>
            <a:ext cx="1152939" cy="1592967"/>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fr-FR"/>
          </a:p>
        </p:txBody>
      </p:sp>
      <p:sp>
        <p:nvSpPr>
          <p:cNvPr id="10" name="ZoneTexte 9">
            <a:extLst>
              <a:ext uri="{FF2B5EF4-FFF2-40B4-BE49-F238E27FC236}">
                <a16:creationId xmlns:a16="http://schemas.microsoft.com/office/drawing/2014/main" id="{4F421DD6-71BB-1A66-9E91-356027CEE6BF}"/>
              </a:ext>
            </a:extLst>
          </p:cNvPr>
          <p:cNvSpPr txBox="1"/>
          <p:nvPr/>
        </p:nvSpPr>
        <p:spPr>
          <a:xfrm>
            <a:off x="226116" y="5643107"/>
            <a:ext cx="8023362" cy="92333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marL="285750" indent="-285750">
              <a:buFont typeface="Wingdings" panose="05000000000000000000" pitchFamily="2" charset="2"/>
              <a:buChar char="q"/>
            </a:pPr>
            <a:r>
              <a:rPr lang="fr-FR" sz="1800" dirty="0">
                <a:solidFill>
                  <a:schemeClr val="bg1"/>
                </a:solidFill>
                <a:latin typeface="Arial" panose="020B0604020202020204" pitchFamily="34" charset="0"/>
                <a:cs typeface="Arial" panose="020B0604020202020204" pitchFamily="34" charset="0"/>
              </a:rPr>
              <a:t>Dans le cadre de ce projet il est fait usage de photos des utilisateurs.</a:t>
            </a:r>
          </a:p>
          <a:p>
            <a:r>
              <a:rPr lang="fr-FR" dirty="0">
                <a:solidFill>
                  <a:schemeClr val="bg1"/>
                </a:solidFill>
                <a:latin typeface="Arial" panose="020B0604020202020204" pitchFamily="34" charset="0"/>
                <a:cs typeface="Arial" panose="020B0604020202020204" pitchFamily="34" charset="0"/>
              </a:rPr>
              <a:t>   </a:t>
            </a:r>
            <a:r>
              <a:rPr lang="fr-FR" sz="1800" dirty="0">
                <a:solidFill>
                  <a:schemeClr val="bg1"/>
                </a:solidFill>
                <a:latin typeface="Arial" panose="020B0604020202020204" pitchFamily="34" charset="0"/>
                <a:cs typeface="Arial" panose="020B0604020202020204" pitchFamily="34" charset="0"/>
              </a:rPr>
              <a:t> Ces données sont considérées comme sensibles car elles permettent une  </a:t>
            </a:r>
          </a:p>
          <a:p>
            <a:r>
              <a:rPr lang="fr-FR" dirty="0">
                <a:solidFill>
                  <a:schemeClr val="bg1"/>
                </a:solidFill>
                <a:latin typeface="Arial" panose="020B0604020202020204" pitchFamily="34" charset="0"/>
                <a:cs typeface="Arial" panose="020B0604020202020204" pitchFamily="34" charset="0"/>
              </a:rPr>
              <a:t>    </a:t>
            </a:r>
            <a:r>
              <a:rPr lang="fr-FR" sz="1800" dirty="0">
                <a:solidFill>
                  <a:schemeClr val="bg1"/>
                </a:solidFill>
                <a:latin typeface="Arial" panose="020B0604020202020204" pitchFamily="34" charset="0"/>
                <a:cs typeface="Arial" panose="020B0604020202020204" pitchFamily="34" charset="0"/>
              </a:rPr>
              <a:t>identification du sujet ainsi que de ses caractéristiques physiques.</a:t>
            </a:r>
          </a:p>
        </p:txBody>
      </p:sp>
      <p:sp>
        <p:nvSpPr>
          <p:cNvPr id="3" name="Titre 1">
            <a:extLst>
              <a:ext uri="{FF2B5EF4-FFF2-40B4-BE49-F238E27FC236}">
                <a16:creationId xmlns:a16="http://schemas.microsoft.com/office/drawing/2014/main" id="{DE149384-9B11-8EBF-313F-E71131318474}"/>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3481908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2DC443-08FC-C21A-09FB-B5CCE9F9E339}"/>
              </a:ext>
            </a:extLst>
          </p:cNvPr>
          <p:cNvSpPr>
            <a:spLocks noGrp="1"/>
          </p:cNvSpPr>
          <p:nvPr>
            <p:ph type="title"/>
          </p:nvPr>
        </p:nvSpPr>
        <p:spPr/>
        <p:txBody>
          <a:bodyPr>
            <a:normAutofit fontScale="90000"/>
          </a:bodyPr>
          <a:lstStyle/>
          <a:p>
            <a:pPr algn="ctr"/>
            <a:r>
              <a:rPr lang="fr-FR" sz="3600" dirty="0">
                <a:solidFill>
                  <a:srgbClr val="1D2935"/>
                </a:solidFill>
                <a:latin typeface="Fira Sans Extra Condensed Mediu" panose="020B0603050000020004" pitchFamily="34" charset="0"/>
              </a:rPr>
              <a:t>ENJEUX LÉGAUX : CNIL</a:t>
            </a:r>
            <a:br>
              <a:rPr lang="fr-FR" sz="3600" dirty="0">
                <a:solidFill>
                  <a:srgbClr val="1D2935"/>
                </a:solidFill>
                <a:latin typeface="Fira Sans Extra Condensed Mediu" panose="020B0603050000020004" pitchFamily="34" charset="0"/>
              </a:rPr>
            </a:br>
            <a:r>
              <a:rPr lang="fr-FR" sz="4000" b="1" dirty="0">
                <a:latin typeface="Arial" panose="020B0604020202020204" pitchFamily="34" charset="0"/>
                <a:cs typeface="Arial" panose="020B0604020202020204" pitchFamily="34" charset="0"/>
              </a:rPr>
              <a:t>ENJEUX LÉGAUX : CNIL</a:t>
            </a:r>
            <a:br>
              <a:rPr lang="fr-FR" sz="3600" dirty="0">
                <a:solidFill>
                  <a:srgbClr val="1D2935"/>
                </a:solidFill>
                <a:latin typeface="Fira Sans Extra Condensed Mediu" panose="020B0603050000020004" pitchFamily="34" charset="0"/>
              </a:rPr>
            </a:br>
            <a:endParaRPr lang="fr-FR" b="1" dirty="0">
              <a:latin typeface="Arial" panose="020B0604020202020204" pitchFamily="34" charset="0"/>
              <a:cs typeface="Arial" panose="020B0604020202020204" pitchFamily="34" charset="0"/>
            </a:endParaRPr>
          </a:p>
        </p:txBody>
      </p:sp>
      <p:sp>
        <p:nvSpPr>
          <p:cNvPr id="4" name="ZoneTexte 3">
            <a:extLst>
              <a:ext uri="{FF2B5EF4-FFF2-40B4-BE49-F238E27FC236}">
                <a16:creationId xmlns:a16="http://schemas.microsoft.com/office/drawing/2014/main" id="{B79A4F77-16E5-1B9D-1431-37030F21F3D5}"/>
              </a:ext>
            </a:extLst>
          </p:cNvPr>
          <p:cNvSpPr txBox="1"/>
          <p:nvPr/>
        </p:nvSpPr>
        <p:spPr>
          <a:xfrm>
            <a:off x="341011" y="2253663"/>
            <a:ext cx="10292479" cy="1477328"/>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285750" indent="-285750">
              <a:buFont typeface="Wingdings" panose="05000000000000000000" pitchFamily="2" charset="2"/>
              <a:buChar char="q"/>
            </a:pPr>
            <a:r>
              <a:rPr lang="fr-FR" dirty="0">
                <a:solidFill>
                  <a:schemeClr val="bg1"/>
                </a:solidFill>
                <a:latin typeface="Arial" panose="020B0604020202020204" pitchFamily="34" charset="0"/>
                <a:cs typeface="Arial" panose="020B0604020202020204" pitchFamily="34" charset="0"/>
              </a:rPr>
              <a:t>La CNIL est l’organisme français qui s’assure du respect des lois concernant la collecte,             le stockage et l’usage de données personnelles</a:t>
            </a:r>
          </a:p>
          <a:p>
            <a:endParaRPr lang="fr-FR"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solidFill>
                  <a:schemeClr val="bg1"/>
                </a:solidFill>
                <a:latin typeface="Arial" panose="020B0604020202020204" pitchFamily="34" charset="0"/>
                <a:cs typeface="Arial" panose="020B0604020202020204" pitchFamily="34" charset="0"/>
              </a:rPr>
              <a:t>L’une des exigences est de remplir une fiche de registre pour chaque traitement impliquant     des données personnelles:</a:t>
            </a:r>
          </a:p>
        </p:txBody>
      </p:sp>
      <p:graphicFrame>
        <p:nvGraphicFramePr>
          <p:cNvPr id="9" name="Tableau 8">
            <a:extLst>
              <a:ext uri="{FF2B5EF4-FFF2-40B4-BE49-F238E27FC236}">
                <a16:creationId xmlns:a16="http://schemas.microsoft.com/office/drawing/2014/main" id="{E36B543D-1E67-D503-D2FE-94E27C586AB8}"/>
              </a:ext>
            </a:extLst>
          </p:cNvPr>
          <p:cNvGraphicFramePr>
            <a:graphicFrameLocks noGrp="1"/>
          </p:cNvGraphicFramePr>
          <p:nvPr>
            <p:extLst>
              <p:ext uri="{D42A27DB-BD31-4B8C-83A1-F6EECF244321}">
                <p14:modId xmlns:p14="http://schemas.microsoft.com/office/powerpoint/2010/main" val="1151224159"/>
              </p:ext>
            </p:extLst>
          </p:nvPr>
        </p:nvGraphicFramePr>
        <p:xfrm>
          <a:off x="79513" y="4150488"/>
          <a:ext cx="11956773" cy="1939946"/>
        </p:xfrm>
        <a:graphic>
          <a:graphicData uri="http://schemas.openxmlformats.org/drawingml/2006/table">
            <a:tbl>
              <a:tblPr/>
              <a:tblGrid>
                <a:gridCol w="3120887">
                  <a:extLst>
                    <a:ext uri="{9D8B030D-6E8A-4147-A177-3AD203B41FA5}">
                      <a16:colId xmlns:a16="http://schemas.microsoft.com/office/drawing/2014/main" val="1962249619"/>
                    </a:ext>
                  </a:extLst>
                </a:gridCol>
                <a:gridCol w="1172817">
                  <a:extLst>
                    <a:ext uri="{9D8B030D-6E8A-4147-A177-3AD203B41FA5}">
                      <a16:colId xmlns:a16="http://schemas.microsoft.com/office/drawing/2014/main" val="2565963352"/>
                    </a:ext>
                  </a:extLst>
                </a:gridCol>
                <a:gridCol w="1431235">
                  <a:extLst>
                    <a:ext uri="{9D8B030D-6E8A-4147-A177-3AD203B41FA5}">
                      <a16:colId xmlns:a16="http://schemas.microsoft.com/office/drawing/2014/main" val="1178632828"/>
                    </a:ext>
                  </a:extLst>
                </a:gridCol>
                <a:gridCol w="1420218">
                  <a:extLst>
                    <a:ext uri="{9D8B030D-6E8A-4147-A177-3AD203B41FA5}">
                      <a16:colId xmlns:a16="http://schemas.microsoft.com/office/drawing/2014/main" val="3948110898"/>
                    </a:ext>
                  </a:extLst>
                </a:gridCol>
                <a:gridCol w="3668617">
                  <a:extLst>
                    <a:ext uri="{9D8B030D-6E8A-4147-A177-3AD203B41FA5}">
                      <a16:colId xmlns:a16="http://schemas.microsoft.com/office/drawing/2014/main" val="930418684"/>
                    </a:ext>
                  </a:extLst>
                </a:gridCol>
                <a:gridCol w="1142999">
                  <a:extLst>
                    <a:ext uri="{9D8B030D-6E8A-4147-A177-3AD203B41FA5}">
                      <a16:colId xmlns:a16="http://schemas.microsoft.com/office/drawing/2014/main" val="2869011185"/>
                    </a:ext>
                  </a:extLst>
                </a:gridCol>
              </a:tblGrid>
              <a:tr h="191427">
                <a:tc gridSpan="4">
                  <a:txBody>
                    <a:bodyPr/>
                    <a:lstStyle/>
                    <a:p>
                      <a:pPr algn="ctr" fontAlgn="ctr"/>
                      <a:r>
                        <a:rPr lang="fr-FR" sz="1200" b="1" i="0" u="none" strike="noStrike" dirty="0">
                          <a:solidFill>
                            <a:srgbClr val="FFFFFF"/>
                          </a:solidFill>
                          <a:effectLst/>
                          <a:highlight>
                            <a:srgbClr val="004A99"/>
                          </a:highlight>
                          <a:latin typeface="Arial" panose="020B0604020202020204" pitchFamily="34" charset="0"/>
                          <a:cs typeface="Arial" panose="020B0604020202020204" pitchFamily="34" charset="0"/>
                        </a:rPr>
                        <a:t>Identification du traitement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A99"/>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l" fontAlgn="ctr"/>
                      <a:r>
                        <a:rPr lang="fr-FR" sz="1200" b="1" i="0" u="none" strike="noStrike" dirty="0">
                          <a:solidFill>
                            <a:srgbClr val="FFFFFF"/>
                          </a:solidFill>
                          <a:effectLst/>
                          <a:highlight>
                            <a:srgbClr val="004A99"/>
                          </a:highlight>
                          <a:latin typeface="Arial" panose="020B0604020202020204" pitchFamily="34" charset="0"/>
                          <a:cs typeface="Arial" panose="020B0604020202020204" pitchFamily="34" charset="0"/>
                        </a:rPr>
                        <a:t>Finalité du traitement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A99"/>
                    </a:solidFill>
                  </a:tcPr>
                </a:tc>
                <a:tc>
                  <a:txBody>
                    <a:bodyPr/>
                    <a:lstStyle/>
                    <a:p>
                      <a:pPr algn="l" fontAlgn="ctr"/>
                      <a:r>
                        <a:rPr lang="fr-FR" sz="1200" b="1" i="0" u="none" strike="noStrike">
                          <a:solidFill>
                            <a:srgbClr val="FFFFFF"/>
                          </a:solidFill>
                          <a:effectLst/>
                          <a:highlight>
                            <a:srgbClr val="004A99"/>
                          </a:highlight>
                          <a:latin typeface="Arial" panose="020B0604020202020204" pitchFamily="34" charset="0"/>
                          <a:cs typeface="Arial" panose="020B0604020202020204" pitchFamily="34" charset="0"/>
                        </a:rPr>
                        <a:t>Données sensibles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A99"/>
                    </a:solidFill>
                  </a:tcPr>
                </a:tc>
                <a:extLst>
                  <a:ext uri="{0D108BD9-81ED-4DB2-BD59-A6C34878D82A}">
                    <a16:rowId xmlns:a16="http://schemas.microsoft.com/office/drawing/2014/main" val="4194879371"/>
                  </a:ext>
                </a:extLst>
              </a:tr>
              <a:tr h="414759">
                <a:tc>
                  <a:txBody>
                    <a:bodyPr/>
                    <a:lstStyle/>
                    <a:p>
                      <a:pPr algn="ctr" fontAlgn="ctr"/>
                      <a:r>
                        <a:rPr lang="fr-FR" sz="1200" b="1" i="0" u="none" strike="noStrike" dirty="0">
                          <a:solidFill>
                            <a:srgbClr val="FFFFFF"/>
                          </a:solidFill>
                          <a:effectLst/>
                          <a:highlight>
                            <a:srgbClr val="3B96EC"/>
                          </a:highlight>
                          <a:latin typeface="Arial" panose="020B0604020202020204" pitchFamily="34" charset="0"/>
                          <a:cs typeface="Arial" panose="020B0604020202020204" pitchFamily="34" charset="0"/>
                        </a:rPr>
                        <a:t>Nom du traitement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B96EC"/>
                    </a:solidFill>
                  </a:tcPr>
                </a:tc>
                <a:tc>
                  <a:txBody>
                    <a:bodyPr/>
                    <a:lstStyle/>
                    <a:p>
                      <a:pPr algn="ctr" fontAlgn="ctr"/>
                      <a:r>
                        <a:rPr lang="fr-FR" sz="1200" b="1" i="0" u="none" strike="noStrike" dirty="0">
                          <a:solidFill>
                            <a:srgbClr val="FFFFFF"/>
                          </a:solidFill>
                          <a:effectLst/>
                          <a:highlight>
                            <a:srgbClr val="3B96EC"/>
                          </a:highlight>
                          <a:latin typeface="Arial" panose="020B0604020202020204" pitchFamily="34" charset="0"/>
                          <a:cs typeface="Arial" panose="020B0604020202020204" pitchFamily="34" charset="0"/>
                        </a:rPr>
                        <a:t>N° / RÉF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B96EC"/>
                    </a:solidFill>
                  </a:tcPr>
                </a:tc>
                <a:tc>
                  <a:txBody>
                    <a:bodyPr/>
                    <a:lstStyle/>
                    <a:p>
                      <a:pPr algn="ctr" fontAlgn="ctr"/>
                      <a:r>
                        <a:rPr lang="fr-FR" sz="1200" b="1" i="0" u="none" strike="noStrike" dirty="0">
                          <a:solidFill>
                            <a:srgbClr val="FFFFFF"/>
                          </a:solidFill>
                          <a:effectLst/>
                          <a:highlight>
                            <a:srgbClr val="3B96EC"/>
                          </a:highlight>
                          <a:latin typeface="Arial" panose="020B0604020202020204" pitchFamily="34" charset="0"/>
                          <a:cs typeface="Arial" panose="020B0604020202020204" pitchFamily="34" charset="0"/>
                        </a:rPr>
                        <a:t>Date de création </a:t>
                      </a:r>
                    </a:p>
                    <a:p>
                      <a:pPr algn="ctr" fontAlgn="ctr"/>
                      <a:r>
                        <a:rPr lang="fr-FR" sz="1200" b="1" i="0" u="none" strike="noStrike" dirty="0">
                          <a:solidFill>
                            <a:srgbClr val="FFFFFF"/>
                          </a:solidFill>
                          <a:effectLst/>
                          <a:highlight>
                            <a:srgbClr val="3B96EC"/>
                          </a:highlight>
                          <a:latin typeface="Arial" panose="020B0604020202020204" pitchFamily="34" charset="0"/>
                          <a:cs typeface="Arial" panose="020B0604020202020204" pitchFamily="34" charset="0"/>
                        </a:rPr>
                        <a:t>de la fiche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B96EC"/>
                    </a:solidFill>
                  </a:tcPr>
                </a:tc>
                <a:tc>
                  <a:txBody>
                    <a:bodyPr/>
                    <a:lstStyle/>
                    <a:p>
                      <a:pPr algn="ctr" fontAlgn="ctr"/>
                      <a:r>
                        <a:rPr lang="fr-FR" sz="1200" b="1" i="0" u="none" strike="noStrike" dirty="0">
                          <a:solidFill>
                            <a:srgbClr val="FFFFFF"/>
                          </a:solidFill>
                          <a:effectLst/>
                          <a:highlight>
                            <a:srgbClr val="3B96EC"/>
                          </a:highlight>
                          <a:latin typeface="Arial" panose="020B0604020202020204" pitchFamily="34" charset="0"/>
                          <a:cs typeface="Arial" panose="020B0604020202020204" pitchFamily="34" charset="0"/>
                        </a:rPr>
                        <a:t>Dernière mise à jour de la fiche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B96EC"/>
                    </a:solidFill>
                  </a:tcPr>
                </a:tc>
                <a:tc>
                  <a:txBody>
                    <a:bodyPr/>
                    <a:lstStyle/>
                    <a:p>
                      <a:pPr algn="ctr" fontAlgn="b"/>
                      <a:r>
                        <a:rPr lang="fr-FR" sz="1200" b="0" i="0" u="none" strike="noStrike" dirty="0">
                          <a:solidFill>
                            <a:srgbClr val="000000"/>
                          </a:solidFill>
                          <a:effectLst/>
                          <a:highlight>
                            <a:srgbClr val="3B96EC"/>
                          </a:highlight>
                          <a:latin typeface="Arial" panose="020B0604020202020204" pitchFamily="34" charset="0"/>
                          <a:cs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B96EC"/>
                    </a:solidFill>
                  </a:tcPr>
                </a:tc>
                <a:tc>
                  <a:txBody>
                    <a:bodyPr/>
                    <a:lstStyle/>
                    <a:p>
                      <a:pPr algn="ctr" fontAlgn="ctr"/>
                      <a:r>
                        <a:rPr lang="fr-FR" sz="1200" b="1" i="0" u="none" strike="noStrike" dirty="0">
                          <a:solidFill>
                            <a:srgbClr val="FFFFFF"/>
                          </a:solidFill>
                          <a:effectLst/>
                          <a:highlight>
                            <a:srgbClr val="3B96EC"/>
                          </a:highlight>
                          <a:latin typeface="Arial" panose="020B0604020202020204" pitchFamily="34" charset="0"/>
                          <a:cs typeface="Arial" panose="020B0604020202020204" pitchFamily="34" charset="0"/>
                        </a:rPr>
                        <a:t>Oui/non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B96EC"/>
                    </a:solidFill>
                  </a:tcPr>
                </a:tc>
                <a:extLst>
                  <a:ext uri="{0D108BD9-81ED-4DB2-BD59-A6C34878D82A}">
                    <a16:rowId xmlns:a16="http://schemas.microsoft.com/office/drawing/2014/main" val="3159989636"/>
                  </a:ext>
                </a:extLst>
              </a:tr>
              <a:tr h="490054">
                <a:tc>
                  <a:txBody>
                    <a:bodyPr/>
                    <a:lstStyle/>
                    <a:p>
                      <a:pPr algn="ctr" fontAlgn="ctr"/>
                      <a:r>
                        <a:rPr lang="fr-FR" sz="1200" b="1" i="0" u="none" strike="noStrike">
                          <a:solidFill>
                            <a:srgbClr val="FFFFFF"/>
                          </a:solidFill>
                          <a:effectLst/>
                          <a:highlight>
                            <a:srgbClr val="31859C"/>
                          </a:highlight>
                          <a:latin typeface="Arial" panose="020B0604020202020204" pitchFamily="34" charset="0"/>
                          <a:cs typeface="Arial" panose="020B0604020202020204" pitchFamily="34" charset="0"/>
                        </a:rPr>
                        <a:t>Recommandation basée sur des images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tc>
                  <a:txBody>
                    <a:bodyPr/>
                    <a:lstStyle/>
                    <a:p>
                      <a:pPr algn="ctr" fontAlgn="ctr"/>
                      <a:r>
                        <a:rPr lang="fr-FR" sz="1200" b="1" i="0" u="none" strike="noStrike">
                          <a:solidFill>
                            <a:srgbClr val="FFFFFF"/>
                          </a:solidFill>
                          <a:effectLst/>
                          <a:highlight>
                            <a:srgbClr val="31859C"/>
                          </a:highlight>
                          <a:latin typeface="Arial" panose="020B0604020202020204" pitchFamily="34" charset="0"/>
                          <a:cs typeface="Arial" panose="020B0604020202020204" pitchFamily="34" charset="0"/>
                        </a:rPr>
                        <a:t>Ref-001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tc>
                  <a:txBody>
                    <a:bodyPr/>
                    <a:lstStyle/>
                    <a:p>
                      <a:pPr algn="ctr" fontAlgn="ctr"/>
                      <a:r>
                        <a:rPr lang="fr-FR" sz="1200" b="1" i="0" u="none" strike="noStrike" dirty="0">
                          <a:solidFill>
                            <a:srgbClr val="FFFFFF"/>
                          </a:solidFill>
                          <a:effectLst/>
                          <a:highlight>
                            <a:srgbClr val="31859C"/>
                          </a:highlight>
                          <a:latin typeface="Arial" panose="020B0604020202020204" pitchFamily="34" charset="0"/>
                          <a:cs typeface="Arial" panose="020B0604020202020204" pitchFamily="34" charset="0"/>
                        </a:rPr>
                        <a:t>13/07/2024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tc>
                  <a:txBody>
                    <a:bodyPr/>
                    <a:lstStyle/>
                    <a:p>
                      <a:pPr algn="l" fontAlgn="ctr"/>
                      <a:r>
                        <a:rPr lang="fr-FR" sz="1200" b="1" i="0" u="none" strike="noStrike">
                          <a:solidFill>
                            <a:srgbClr val="FFFFFF"/>
                          </a:solidFill>
                          <a:effectLst/>
                          <a:highlight>
                            <a:srgbClr val="31859C"/>
                          </a:highligh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tc>
                  <a:txBody>
                    <a:bodyPr/>
                    <a:lstStyle/>
                    <a:p>
                      <a:pPr algn="l" fontAlgn="ctr"/>
                      <a:r>
                        <a:rPr lang="fr-FR" sz="1200" b="1" i="0" u="none" strike="noStrike" dirty="0">
                          <a:solidFill>
                            <a:srgbClr val="FFFFFF"/>
                          </a:solidFill>
                          <a:effectLst/>
                          <a:highlight>
                            <a:srgbClr val="31859C"/>
                          </a:highlight>
                          <a:latin typeface="Arial" panose="020B0604020202020204" pitchFamily="34" charset="0"/>
                          <a:cs typeface="Arial" panose="020B0604020202020204" pitchFamily="34" charset="0"/>
                        </a:rPr>
                        <a:t> Récupération des photos, </a:t>
                      </a:r>
                      <a:r>
                        <a:rPr lang="fr-FR" sz="1200" b="1" i="0" u="none" strike="noStrike" dirty="0" err="1">
                          <a:solidFill>
                            <a:srgbClr val="FFFFFF"/>
                          </a:solidFill>
                          <a:effectLst/>
                          <a:highlight>
                            <a:srgbClr val="31859C"/>
                          </a:highlight>
                          <a:latin typeface="Arial" panose="020B0604020202020204" pitchFamily="34" charset="0"/>
                          <a:cs typeface="Arial" panose="020B0604020202020204" pitchFamily="34" charset="0"/>
                        </a:rPr>
                        <a:t>creation</a:t>
                      </a:r>
                      <a:r>
                        <a:rPr lang="fr-FR" sz="1200" b="1" i="0" u="none" strike="noStrike" dirty="0">
                          <a:solidFill>
                            <a:srgbClr val="FFFFFF"/>
                          </a:solidFill>
                          <a:effectLst/>
                          <a:highlight>
                            <a:srgbClr val="31859C"/>
                          </a:highlight>
                          <a:latin typeface="Arial" panose="020B0604020202020204" pitchFamily="34" charset="0"/>
                          <a:cs typeface="Arial" panose="020B0604020202020204" pitchFamily="34" charset="0"/>
                        </a:rPr>
                        <a:t> de données   </a:t>
                      </a:r>
                    </a:p>
                    <a:p>
                      <a:pPr algn="l" fontAlgn="ctr"/>
                      <a:r>
                        <a:rPr lang="fr-FR" sz="1200" b="1" i="0" u="none" strike="noStrike" dirty="0">
                          <a:solidFill>
                            <a:srgbClr val="FFFFFF"/>
                          </a:solidFill>
                          <a:effectLst/>
                          <a:highlight>
                            <a:srgbClr val="31859C"/>
                          </a:highlight>
                          <a:latin typeface="Arial" panose="020B0604020202020204" pitchFamily="34" charset="0"/>
                          <a:cs typeface="Arial" panose="020B0604020202020204" pitchFamily="34" charset="0"/>
                        </a:rPr>
                        <a:t> depuis les photos traitées, traitement des   </a:t>
                      </a:r>
                    </a:p>
                    <a:p>
                      <a:pPr algn="l" fontAlgn="ctr"/>
                      <a:r>
                        <a:rPr lang="fr-FR" sz="1200" b="1" i="0" u="none" strike="noStrike" dirty="0">
                          <a:solidFill>
                            <a:srgbClr val="FFFFFF"/>
                          </a:solidFill>
                          <a:effectLst/>
                          <a:highlight>
                            <a:srgbClr val="31859C"/>
                          </a:highlight>
                          <a:latin typeface="Arial" panose="020B0604020202020204" pitchFamily="34" charset="0"/>
                          <a:cs typeface="Arial" panose="020B0604020202020204" pitchFamily="34" charset="0"/>
                        </a:rPr>
                        <a:t> nouvelles données =&gt; recommandation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tc>
                  <a:txBody>
                    <a:bodyPr/>
                    <a:lstStyle/>
                    <a:p>
                      <a:pPr algn="ctr" fontAlgn="ctr"/>
                      <a:r>
                        <a:rPr lang="fr-FR" sz="1200" b="1" i="0" u="none" strike="noStrike">
                          <a:solidFill>
                            <a:srgbClr val="FFFFFF"/>
                          </a:solidFill>
                          <a:effectLst/>
                          <a:highlight>
                            <a:srgbClr val="31859C"/>
                          </a:highlight>
                          <a:latin typeface="Arial" panose="020B0604020202020204" pitchFamily="34" charset="0"/>
                          <a:cs typeface="Arial" panose="020B0604020202020204" pitchFamily="34" charset="0"/>
                        </a:rPr>
                        <a:t>Oui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extLst>
                  <a:ext uri="{0D108BD9-81ED-4DB2-BD59-A6C34878D82A}">
                    <a16:rowId xmlns:a16="http://schemas.microsoft.com/office/drawing/2014/main" val="2347362106"/>
                  </a:ext>
                </a:extLst>
              </a:tr>
              <a:tr h="245027">
                <a:tc>
                  <a:txBody>
                    <a:bodyPr/>
                    <a:lstStyle/>
                    <a:p>
                      <a:pPr algn="ctr" fontAlgn="ctr"/>
                      <a:r>
                        <a:rPr lang="fr-FR" sz="1200" b="1" i="0" u="none" strike="noStrike">
                          <a:solidFill>
                            <a:srgbClr val="FFFFFF"/>
                          </a:solidFill>
                          <a:effectLst/>
                          <a:highlight>
                            <a:srgbClr val="31859C"/>
                          </a:highlight>
                          <a:latin typeface="Arial" panose="020B0604020202020204" pitchFamily="34" charset="0"/>
                          <a:cs typeface="Arial" panose="020B0604020202020204" pitchFamily="34" charset="0"/>
                        </a:rPr>
                        <a:t>Connexion utilisateur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tc>
                  <a:txBody>
                    <a:bodyPr/>
                    <a:lstStyle/>
                    <a:p>
                      <a:pPr algn="ctr" fontAlgn="ctr"/>
                      <a:r>
                        <a:rPr lang="fr-FR" sz="1200" b="1" i="0" u="none" strike="noStrike">
                          <a:solidFill>
                            <a:srgbClr val="FFFFFF"/>
                          </a:solidFill>
                          <a:effectLst/>
                          <a:highlight>
                            <a:srgbClr val="31859C"/>
                          </a:highlight>
                          <a:latin typeface="Arial" panose="020B0604020202020204" pitchFamily="34" charset="0"/>
                          <a:cs typeface="Arial" panose="020B0604020202020204" pitchFamily="34" charset="0"/>
                        </a:rPr>
                        <a:t>Ref-002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tc>
                  <a:txBody>
                    <a:bodyPr/>
                    <a:lstStyle/>
                    <a:p>
                      <a:pPr algn="ctr" fontAlgn="ctr"/>
                      <a:r>
                        <a:rPr lang="fr-FR" sz="1200" b="1" i="0" u="none" strike="noStrike">
                          <a:solidFill>
                            <a:srgbClr val="FFFFFF"/>
                          </a:solidFill>
                          <a:effectLst/>
                          <a:highlight>
                            <a:srgbClr val="31859C"/>
                          </a:highlight>
                          <a:latin typeface="Arial" panose="020B0604020202020204" pitchFamily="34" charset="0"/>
                          <a:cs typeface="Arial" panose="020B0604020202020204" pitchFamily="34" charset="0"/>
                        </a:rPr>
                        <a:t>13/07/2024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tc>
                  <a:txBody>
                    <a:bodyPr/>
                    <a:lstStyle/>
                    <a:p>
                      <a:pPr algn="l" fontAlgn="ctr"/>
                      <a:r>
                        <a:rPr lang="fr-FR" sz="1200" b="1" i="0" u="none" strike="noStrike">
                          <a:solidFill>
                            <a:srgbClr val="FFFFFF"/>
                          </a:solidFill>
                          <a:effectLst/>
                          <a:highlight>
                            <a:srgbClr val="31859C"/>
                          </a:highligh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tc>
                  <a:txBody>
                    <a:bodyPr/>
                    <a:lstStyle/>
                    <a:p>
                      <a:pPr algn="l" fontAlgn="ctr"/>
                      <a:r>
                        <a:rPr lang="fr-FR" sz="1200" b="1" i="0" u="none" strike="noStrike" dirty="0">
                          <a:solidFill>
                            <a:srgbClr val="FFFFFF"/>
                          </a:solidFill>
                          <a:effectLst/>
                          <a:highlight>
                            <a:srgbClr val="31859C"/>
                          </a:highlight>
                          <a:latin typeface="Arial" panose="020B0604020202020204" pitchFamily="34" charset="0"/>
                          <a:cs typeface="Arial" panose="020B0604020202020204" pitchFamily="34" charset="0"/>
                        </a:rPr>
                        <a:t> Récupération des identifiants =&gt; connexion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tc>
                  <a:txBody>
                    <a:bodyPr/>
                    <a:lstStyle/>
                    <a:p>
                      <a:pPr algn="ctr" fontAlgn="ctr"/>
                      <a:r>
                        <a:rPr lang="fr-FR" sz="1200" b="1" i="0" u="none" strike="noStrike" dirty="0">
                          <a:solidFill>
                            <a:srgbClr val="FFFFFF"/>
                          </a:solidFill>
                          <a:effectLst/>
                          <a:highlight>
                            <a:srgbClr val="31859C"/>
                          </a:highlight>
                          <a:latin typeface="Arial" panose="020B0604020202020204" pitchFamily="34" charset="0"/>
                          <a:cs typeface="Arial" panose="020B0604020202020204" pitchFamily="34" charset="0"/>
                        </a:rPr>
                        <a:t>Oui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extLst>
                  <a:ext uri="{0D108BD9-81ED-4DB2-BD59-A6C34878D82A}">
                    <a16:rowId xmlns:a16="http://schemas.microsoft.com/office/drawing/2014/main" val="1947832724"/>
                  </a:ext>
                </a:extLst>
              </a:tr>
              <a:tr h="224608">
                <a:tc>
                  <a:txBody>
                    <a:bodyPr/>
                    <a:lstStyle/>
                    <a:p>
                      <a:pPr algn="ctr" fontAlgn="ctr"/>
                      <a:r>
                        <a:rPr lang="fr-FR" sz="1200" b="1" i="0" u="none" strike="noStrike" dirty="0">
                          <a:solidFill>
                            <a:srgbClr val="FFFFFF"/>
                          </a:solidFill>
                          <a:effectLst/>
                          <a:highlight>
                            <a:srgbClr val="31859C"/>
                          </a:highlight>
                          <a:latin typeface="Arial" panose="020B0604020202020204" pitchFamily="34" charset="0"/>
                          <a:cs typeface="Arial" panose="020B0604020202020204" pitchFamily="34" charset="0"/>
                        </a:rPr>
                        <a:t>Gestion des données personnelles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tc>
                  <a:txBody>
                    <a:bodyPr/>
                    <a:lstStyle/>
                    <a:p>
                      <a:pPr algn="ctr" fontAlgn="ctr"/>
                      <a:r>
                        <a:rPr lang="fr-FR" sz="1200" b="1" i="0" u="none" strike="noStrike" dirty="0">
                          <a:solidFill>
                            <a:srgbClr val="FFFFFF"/>
                          </a:solidFill>
                          <a:effectLst/>
                          <a:highlight>
                            <a:srgbClr val="31859C"/>
                          </a:highlight>
                          <a:latin typeface="Arial" panose="020B0604020202020204" pitchFamily="34" charset="0"/>
                          <a:cs typeface="Arial" panose="020B0604020202020204" pitchFamily="34" charset="0"/>
                        </a:rPr>
                        <a:t>Ref-003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tc>
                  <a:txBody>
                    <a:bodyPr/>
                    <a:lstStyle/>
                    <a:p>
                      <a:pPr algn="ctr" fontAlgn="ctr"/>
                      <a:r>
                        <a:rPr lang="fr-FR" sz="1200" b="1" i="0" u="none" strike="noStrike" dirty="0">
                          <a:solidFill>
                            <a:srgbClr val="FFFFFF"/>
                          </a:solidFill>
                          <a:effectLst/>
                          <a:highlight>
                            <a:srgbClr val="31859C"/>
                          </a:highlight>
                          <a:latin typeface="Arial" panose="020B0604020202020204" pitchFamily="34" charset="0"/>
                          <a:cs typeface="Arial" panose="020B0604020202020204" pitchFamily="34" charset="0"/>
                        </a:rPr>
                        <a:t>13/07/2024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tc>
                  <a:txBody>
                    <a:bodyPr/>
                    <a:lstStyle/>
                    <a:p>
                      <a:pPr algn="l" fontAlgn="ctr"/>
                      <a:r>
                        <a:rPr lang="fr-FR" sz="1200" b="1" i="0" u="none" strike="noStrike" dirty="0">
                          <a:solidFill>
                            <a:srgbClr val="FFFFFF"/>
                          </a:solidFill>
                          <a:effectLst/>
                          <a:highlight>
                            <a:srgbClr val="31859C"/>
                          </a:highlight>
                          <a:latin typeface="Arial" panose="020B0604020202020204" pitchFamily="34" charset="0"/>
                          <a:cs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tc>
                  <a:txBody>
                    <a:bodyPr/>
                    <a:lstStyle/>
                    <a:p>
                      <a:pPr algn="l" fontAlgn="ctr"/>
                      <a:r>
                        <a:rPr lang="fr-FR" sz="1200" b="1" i="0" u="none" strike="noStrike" dirty="0">
                          <a:solidFill>
                            <a:srgbClr val="FFFFFF"/>
                          </a:solidFill>
                          <a:effectLst/>
                          <a:highlight>
                            <a:srgbClr val="31859C"/>
                          </a:highlight>
                          <a:latin typeface="Arial" panose="020B0604020202020204" pitchFamily="34" charset="0"/>
                          <a:cs typeface="Arial" panose="020B0604020202020204" pitchFamily="34" charset="0"/>
                        </a:rPr>
                        <a:t> Assurer la sécurité et le respect de la vie privée    </a:t>
                      </a:r>
                    </a:p>
                    <a:p>
                      <a:pPr algn="l" fontAlgn="ctr"/>
                      <a:r>
                        <a:rPr lang="fr-FR" sz="1200" b="1" i="0" u="none" strike="noStrike" dirty="0">
                          <a:solidFill>
                            <a:srgbClr val="FFFFFF"/>
                          </a:solidFill>
                          <a:effectLst/>
                          <a:highlight>
                            <a:srgbClr val="31859C"/>
                          </a:highlight>
                          <a:latin typeface="Arial" panose="020B0604020202020204" pitchFamily="34" charset="0"/>
                          <a:cs typeface="Arial" panose="020B0604020202020204" pitchFamily="34" charset="0"/>
                        </a:rPr>
                        <a:t> de l'utilisateur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tc>
                  <a:txBody>
                    <a:bodyPr/>
                    <a:lstStyle/>
                    <a:p>
                      <a:pPr algn="ctr" fontAlgn="ctr"/>
                      <a:r>
                        <a:rPr lang="fr-FR" sz="1200" b="1" i="0" u="none" strike="noStrike" dirty="0">
                          <a:solidFill>
                            <a:srgbClr val="FFFFFF"/>
                          </a:solidFill>
                          <a:effectLst/>
                          <a:highlight>
                            <a:srgbClr val="31859C"/>
                          </a:highlight>
                          <a:latin typeface="Arial" panose="020B0604020202020204" pitchFamily="34" charset="0"/>
                          <a:cs typeface="Arial" panose="020B0604020202020204" pitchFamily="34" charset="0"/>
                        </a:rPr>
                        <a:t>OUI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1859C"/>
                    </a:solidFill>
                  </a:tcPr>
                </a:tc>
                <a:extLst>
                  <a:ext uri="{0D108BD9-81ED-4DB2-BD59-A6C34878D82A}">
                    <a16:rowId xmlns:a16="http://schemas.microsoft.com/office/drawing/2014/main" val="3542075241"/>
                  </a:ext>
                </a:extLst>
              </a:tr>
            </a:tbl>
          </a:graphicData>
        </a:graphic>
      </p:graphicFrame>
      <p:sp>
        <p:nvSpPr>
          <p:cNvPr id="3" name="Titre 1">
            <a:extLst>
              <a:ext uri="{FF2B5EF4-FFF2-40B4-BE49-F238E27FC236}">
                <a16:creationId xmlns:a16="http://schemas.microsoft.com/office/drawing/2014/main" id="{B953682F-83A6-8CF6-F7B3-2159456E85E6}"/>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24</a:t>
            </a:r>
          </a:p>
        </p:txBody>
      </p:sp>
    </p:spTree>
    <p:extLst>
      <p:ext uri="{BB962C8B-B14F-4D97-AF65-F5344CB8AC3E}">
        <p14:creationId xmlns:p14="http://schemas.microsoft.com/office/powerpoint/2010/main" val="638046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24DB39-D071-EF74-4434-329031389934}"/>
              </a:ext>
            </a:extLst>
          </p:cNvPr>
          <p:cNvSpPr>
            <a:spLocks noGrp="1"/>
          </p:cNvSpPr>
          <p:nvPr>
            <p:ph type="title"/>
          </p:nvPr>
        </p:nvSpPr>
        <p:spPr/>
        <p:txBody>
          <a:bodyPr/>
          <a:lstStyle/>
          <a:p>
            <a:pPr algn="ctr"/>
            <a:r>
              <a:rPr lang="fr-FR" sz="3600" b="1" dirty="0">
                <a:latin typeface="Arial" panose="020B0604020202020204" pitchFamily="34" charset="0"/>
                <a:cs typeface="Arial" panose="020B0604020202020204" pitchFamily="34" charset="0"/>
              </a:rPr>
              <a:t>ENJEUX LÉGAUX : </a:t>
            </a:r>
            <a:r>
              <a:rPr lang="fr-FR" b="1" dirty="0">
                <a:latin typeface="Arial" panose="020B0604020202020204" pitchFamily="34" charset="0"/>
                <a:cs typeface="Arial" panose="020B0604020202020204" pitchFamily="34" charset="0"/>
              </a:rPr>
              <a:t>RGPD</a:t>
            </a:r>
          </a:p>
        </p:txBody>
      </p:sp>
      <p:grpSp>
        <p:nvGrpSpPr>
          <p:cNvPr id="3" name="Espace réservé du contenu 3">
            <a:extLst>
              <a:ext uri="{FF2B5EF4-FFF2-40B4-BE49-F238E27FC236}">
                <a16:creationId xmlns:a16="http://schemas.microsoft.com/office/drawing/2014/main" id="{711FEDB7-E6E4-A44D-79CE-7E0162919632}"/>
              </a:ext>
            </a:extLst>
          </p:cNvPr>
          <p:cNvGrpSpPr/>
          <p:nvPr/>
        </p:nvGrpSpPr>
        <p:grpSpPr>
          <a:xfrm>
            <a:off x="197020" y="2146852"/>
            <a:ext cx="11610667" cy="4462558"/>
            <a:chOff x="5376672" y="711412"/>
            <a:chExt cx="6172410" cy="5184895"/>
          </a:xfrm>
        </p:grpSpPr>
        <p:sp>
          <p:nvSpPr>
            <p:cNvPr id="4" name="Forme libre : forme 3">
              <a:extLst>
                <a:ext uri="{FF2B5EF4-FFF2-40B4-BE49-F238E27FC236}">
                  <a16:creationId xmlns:a16="http://schemas.microsoft.com/office/drawing/2014/main" id="{98A6486A-F276-6A66-26EC-3746920F66F8}"/>
                </a:ext>
              </a:extLst>
            </p:cNvPr>
            <p:cNvSpPr/>
            <p:nvPr/>
          </p:nvSpPr>
          <p:spPr>
            <a:xfrm>
              <a:off x="5376672" y="711412"/>
              <a:ext cx="6172410" cy="671581"/>
            </a:xfrm>
            <a:custGeom>
              <a:avLst/>
              <a:gdLst>
                <a:gd name="f0" fmla="val 10800000"/>
                <a:gd name="f1" fmla="val 5400000"/>
                <a:gd name="f2" fmla="val 180"/>
                <a:gd name="f3" fmla="val w"/>
                <a:gd name="f4" fmla="val h"/>
                <a:gd name="f5" fmla="val 0"/>
                <a:gd name="f6" fmla="val 6172410"/>
                <a:gd name="f7" fmla="val 671580"/>
                <a:gd name="f8" fmla="val 111932"/>
                <a:gd name="f9" fmla="val 50114"/>
                <a:gd name="f10" fmla="val 6060478"/>
                <a:gd name="f11" fmla="val 6122296"/>
                <a:gd name="f12" fmla="val 559648"/>
                <a:gd name="f13" fmla="val 621466"/>
                <a:gd name="f14" fmla="+- 0 0 -90"/>
                <a:gd name="f15" fmla="*/ f3 1 6172410"/>
                <a:gd name="f16" fmla="*/ f4 1 671580"/>
                <a:gd name="f17" fmla="+- f7 0 f5"/>
                <a:gd name="f18" fmla="+- f6 0 f5"/>
                <a:gd name="f19" fmla="*/ f14 f0 1"/>
                <a:gd name="f20" fmla="*/ f18 1 6172410"/>
                <a:gd name="f21" fmla="*/ f17 1 671580"/>
                <a:gd name="f22" fmla="*/ 0 f18 1"/>
                <a:gd name="f23" fmla="*/ 111932 f17 1"/>
                <a:gd name="f24" fmla="*/ 111932 f18 1"/>
                <a:gd name="f25" fmla="*/ 0 f17 1"/>
                <a:gd name="f26" fmla="*/ 6060478 f18 1"/>
                <a:gd name="f27" fmla="*/ 6172410 f18 1"/>
                <a:gd name="f28" fmla="*/ 559648 f17 1"/>
                <a:gd name="f29" fmla="*/ 671580 f17 1"/>
                <a:gd name="f30" fmla="*/ f19 1 f2"/>
                <a:gd name="f31" fmla="*/ f22 1 6172410"/>
                <a:gd name="f32" fmla="*/ f23 1 671580"/>
                <a:gd name="f33" fmla="*/ f24 1 6172410"/>
                <a:gd name="f34" fmla="*/ f25 1 671580"/>
                <a:gd name="f35" fmla="*/ f26 1 6172410"/>
                <a:gd name="f36" fmla="*/ f27 1 6172410"/>
                <a:gd name="f37" fmla="*/ f28 1 671580"/>
                <a:gd name="f38" fmla="*/ f29 1 671580"/>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6172410" h="671580">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ln/>
          </p:spPr>
          <p:style>
            <a:lnRef idx="3">
              <a:schemeClr val="lt1"/>
            </a:lnRef>
            <a:fillRef idx="1">
              <a:schemeClr val="accent5"/>
            </a:fillRef>
            <a:effectRef idx="1">
              <a:schemeClr val="accent5"/>
            </a:effectRef>
            <a:fontRef idx="minor">
              <a:schemeClr val="lt1"/>
            </a:fontRef>
          </p:style>
          <p:txBody>
            <a:bodyPr vert="horz" wrap="square" lIns="139464" tIns="139464" rIns="139464" bIns="139464" anchor="ctr" anchorCtr="0" compatLnSpc="1">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fr-FR" sz="2000" b="1" i="0" u="none" strike="noStrike" kern="1200" cap="none" spc="0" baseline="0" dirty="0">
                  <a:solidFill>
                    <a:schemeClr val="bg1"/>
                  </a:solidFill>
                  <a:uFillTx/>
                  <a:latin typeface="Calibri"/>
                </a:rPr>
                <a:t>Licéité et transparence : </a:t>
              </a:r>
              <a:r>
                <a:rPr lang="fr-FR" sz="2000" b="0" i="0" u="none" strike="noStrike" kern="0" cap="none" spc="0" baseline="0" dirty="0">
                  <a:solidFill>
                    <a:schemeClr val="bg1"/>
                  </a:solidFill>
                  <a:uFillTx/>
                  <a:latin typeface="Calibri"/>
                </a:rPr>
                <a:t>Obtenir le c</a:t>
              </a:r>
              <a:r>
                <a:rPr lang="fr-FR" sz="2000" b="0" i="0" u="none" strike="noStrike" kern="1200" cap="none" spc="0" baseline="0" dirty="0">
                  <a:solidFill>
                    <a:schemeClr val="bg1"/>
                  </a:solidFill>
                  <a:uFillTx/>
                  <a:latin typeface="Calibri"/>
                </a:rPr>
                <a:t>onsentement explicite des personnes concernées</a:t>
              </a:r>
            </a:p>
          </p:txBody>
        </p:sp>
        <p:sp>
          <p:nvSpPr>
            <p:cNvPr id="5" name="Forme libre : forme 4">
              <a:extLst>
                <a:ext uri="{FF2B5EF4-FFF2-40B4-BE49-F238E27FC236}">
                  <a16:creationId xmlns:a16="http://schemas.microsoft.com/office/drawing/2014/main" id="{4B7F379A-4AAF-7685-66FE-B431DB16B132}"/>
                </a:ext>
              </a:extLst>
            </p:cNvPr>
            <p:cNvSpPr/>
            <p:nvPr/>
          </p:nvSpPr>
          <p:spPr>
            <a:xfrm>
              <a:off x="5376672" y="1463625"/>
              <a:ext cx="6172410" cy="671581"/>
            </a:xfrm>
            <a:custGeom>
              <a:avLst/>
              <a:gdLst>
                <a:gd name="f0" fmla="val 10800000"/>
                <a:gd name="f1" fmla="val 5400000"/>
                <a:gd name="f2" fmla="val 180"/>
                <a:gd name="f3" fmla="val w"/>
                <a:gd name="f4" fmla="val h"/>
                <a:gd name="f5" fmla="val 0"/>
                <a:gd name="f6" fmla="val 6172410"/>
                <a:gd name="f7" fmla="val 671580"/>
                <a:gd name="f8" fmla="val 111932"/>
                <a:gd name="f9" fmla="val 50114"/>
                <a:gd name="f10" fmla="val 6060478"/>
                <a:gd name="f11" fmla="val 6122296"/>
                <a:gd name="f12" fmla="val 559648"/>
                <a:gd name="f13" fmla="val 621466"/>
                <a:gd name="f14" fmla="+- 0 0 -90"/>
                <a:gd name="f15" fmla="*/ f3 1 6172410"/>
                <a:gd name="f16" fmla="*/ f4 1 671580"/>
                <a:gd name="f17" fmla="+- f7 0 f5"/>
                <a:gd name="f18" fmla="+- f6 0 f5"/>
                <a:gd name="f19" fmla="*/ f14 f0 1"/>
                <a:gd name="f20" fmla="*/ f18 1 6172410"/>
                <a:gd name="f21" fmla="*/ f17 1 671580"/>
                <a:gd name="f22" fmla="*/ 0 f18 1"/>
                <a:gd name="f23" fmla="*/ 111932 f17 1"/>
                <a:gd name="f24" fmla="*/ 111932 f18 1"/>
                <a:gd name="f25" fmla="*/ 0 f17 1"/>
                <a:gd name="f26" fmla="*/ 6060478 f18 1"/>
                <a:gd name="f27" fmla="*/ 6172410 f18 1"/>
                <a:gd name="f28" fmla="*/ 559648 f17 1"/>
                <a:gd name="f29" fmla="*/ 671580 f17 1"/>
                <a:gd name="f30" fmla="*/ f19 1 f2"/>
                <a:gd name="f31" fmla="*/ f22 1 6172410"/>
                <a:gd name="f32" fmla="*/ f23 1 671580"/>
                <a:gd name="f33" fmla="*/ f24 1 6172410"/>
                <a:gd name="f34" fmla="*/ f25 1 671580"/>
                <a:gd name="f35" fmla="*/ f26 1 6172410"/>
                <a:gd name="f36" fmla="*/ f27 1 6172410"/>
                <a:gd name="f37" fmla="*/ f28 1 671580"/>
                <a:gd name="f38" fmla="*/ f29 1 671580"/>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6172410" h="671580">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ln/>
          </p:spPr>
          <p:style>
            <a:lnRef idx="3">
              <a:schemeClr val="lt1"/>
            </a:lnRef>
            <a:fillRef idx="1">
              <a:schemeClr val="accent5"/>
            </a:fillRef>
            <a:effectRef idx="1">
              <a:schemeClr val="accent5"/>
            </a:effectRef>
            <a:fontRef idx="minor">
              <a:schemeClr val="lt1"/>
            </a:fontRef>
          </p:style>
          <p:txBody>
            <a:bodyPr vert="horz" wrap="square" lIns="139464" tIns="139464" rIns="139464" bIns="139464" anchor="ctr" anchorCtr="0" compatLnSpc="1">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fr-FR" sz="2000" b="1" i="0" u="none" strike="noStrike" kern="1200" cap="none" spc="0" baseline="0" dirty="0">
                  <a:solidFill>
                    <a:schemeClr val="bg1"/>
                  </a:solidFill>
                  <a:uFillTx/>
                  <a:latin typeface="Calibri"/>
                </a:rPr>
                <a:t>Limitation des finalités : </a:t>
              </a:r>
              <a:r>
                <a:rPr lang="fr-FR" sz="2000" b="0" i="0" u="none" strike="noStrike" kern="1200" cap="none" spc="0" baseline="0" dirty="0">
                  <a:solidFill>
                    <a:schemeClr val="bg1"/>
                  </a:solidFill>
                  <a:uFillTx/>
                  <a:latin typeface="Calibri"/>
                </a:rPr>
                <a:t>traitement dans un but spécifique et légitime </a:t>
              </a:r>
            </a:p>
          </p:txBody>
        </p:sp>
        <p:sp>
          <p:nvSpPr>
            <p:cNvPr id="6" name="Forme libre : forme 5">
              <a:extLst>
                <a:ext uri="{FF2B5EF4-FFF2-40B4-BE49-F238E27FC236}">
                  <a16:creationId xmlns:a16="http://schemas.microsoft.com/office/drawing/2014/main" id="{1A4CD1F0-EA76-EDD1-D9AC-DD9DF9716BAA}"/>
                </a:ext>
              </a:extLst>
            </p:cNvPr>
            <p:cNvSpPr/>
            <p:nvPr/>
          </p:nvSpPr>
          <p:spPr>
            <a:xfrm>
              <a:off x="5376672" y="2215847"/>
              <a:ext cx="6172410" cy="671581"/>
            </a:xfrm>
            <a:custGeom>
              <a:avLst/>
              <a:gdLst>
                <a:gd name="f0" fmla="val 10800000"/>
                <a:gd name="f1" fmla="val 5400000"/>
                <a:gd name="f2" fmla="val 180"/>
                <a:gd name="f3" fmla="val w"/>
                <a:gd name="f4" fmla="val h"/>
                <a:gd name="f5" fmla="val 0"/>
                <a:gd name="f6" fmla="val 6172410"/>
                <a:gd name="f7" fmla="val 671580"/>
                <a:gd name="f8" fmla="val 111932"/>
                <a:gd name="f9" fmla="val 50114"/>
                <a:gd name="f10" fmla="val 6060478"/>
                <a:gd name="f11" fmla="val 6122296"/>
                <a:gd name="f12" fmla="val 559648"/>
                <a:gd name="f13" fmla="val 621466"/>
                <a:gd name="f14" fmla="+- 0 0 -90"/>
                <a:gd name="f15" fmla="*/ f3 1 6172410"/>
                <a:gd name="f16" fmla="*/ f4 1 671580"/>
                <a:gd name="f17" fmla="+- f7 0 f5"/>
                <a:gd name="f18" fmla="+- f6 0 f5"/>
                <a:gd name="f19" fmla="*/ f14 f0 1"/>
                <a:gd name="f20" fmla="*/ f18 1 6172410"/>
                <a:gd name="f21" fmla="*/ f17 1 671580"/>
                <a:gd name="f22" fmla="*/ 0 f18 1"/>
                <a:gd name="f23" fmla="*/ 111932 f17 1"/>
                <a:gd name="f24" fmla="*/ 111932 f18 1"/>
                <a:gd name="f25" fmla="*/ 0 f17 1"/>
                <a:gd name="f26" fmla="*/ 6060478 f18 1"/>
                <a:gd name="f27" fmla="*/ 6172410 f18 1"/>
                <a:gd name="f28" fmla="*/ 559648 f17 1"/>
                <a:gd name="f29" fmla="*/ 671580 f17 1"/>
                <a:gd name="f30" fmla="*/ f19 1 f2"/>
                <a:gd name="f31" fmla="*/ f22 1 6172410"/>
                <a:gd name="f32" fmla="*/ f23 1 671580"/>
                <a:gd name="f33" fmla="*/ f24 1 6172410"/>
                <a:gd name="f34" fmla="*/ f25 1 671580"/>
                <a:gd name="f35" fmla="*/ f26 1 6172410"/>
                <a:gd name="f36" fmla="*/ f27 1 6172410"/>
                <a:gd name="f37" fmla="*/ f28 1 671580"/>
                <a:gd name="f38" fmla="*/ f29 1 671580"/>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6172410" h="671580">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ln/>
          </p:spPr>
          <p:style>
            <a:lnRef idx="3">
              <a:schemeClr val="lt1"/>
            </a:lnRef>
            <a:fillRef idx="1">
              <a:schemeClr val="accent5"/>
            </a:fillRef>
            <a:effectRef idx="1">
              <a:schemeClr val="accent5"/>
            </a:effectRef>
            <a:fontRef idx="minor">
              <a:schemeClr val="lt1"/>
            </a:fontRef>
          </p:style>
          <p:txBody>
            <a:bodyPr vert="horz" wrap="square" lIns="139464" tIns="139464" rIns="139464" bIns="139464" anchor="ctr" anchorCtr="0" compatLnSpc="1">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fr-FR" sz="2000" b="1" i="0" u="none" strike="noStrike" kern="1200" cap="none" spc="0" baseline="0" dirty="0">
                  <a:solidFill>
                    <a:schemeClr val="bg1"/>
                  </a:solidFill>
                  <a:uFillTx/>
                  <a:latin typeface="Calibri"/>
                </a:rPr>
                <a:t>Minimisation données nécessaires : </a:t>
              </a:r>
              <a:r>
                <a:rPr lang="fr-FR" sz="2000" b="0" i="0" u="none" strike="noStrike" kern="1200" cap="none" spc="0" baseline="0" dirty="0">
                  <a:solidFill>
                    <a:schemeClr val="bg1"/>
                  </a:solidFill>
                  <a:uFillTx/>
                  <a:latin typeface="Calibri"/>
                </a:rPr>
                <a:t>collecter que les données nécessaires pour un objectif spécifique</a:t>
              </a:r>
            </a:p>
          </p:txBody>
        </p:sp>
        <p:sp>
          <p:nvSpPr>
            <p:cNvPr id="7" name="Forme libre : forme 6">
              <a:extLst>
                <a:ext uri="{FF2B5EF4-FFF2-40B4-BE49-F238E27FC236}">
                  <a16:creationId xmlns:a16="http://schemas.microsoft.com/office/drawing/2014/main" id="{62522070-15B9-3FD1-6DFB-CBE36453D295}"/>
                </a:ext>
              </a:extLst>
            </p:cNvPr>
            <p:cNvSpPr/>
            <p:nvPr/>
          </p:nvSpPr>
          <p:spPr>
            <a:xfrm>
              <a:off x="5376672" y="2968069"/>
              <a:ext cx="6172410" cy="671581"/>
            </a:xfrm>
            <a:custGeom>
              <a:avLst/>
              <a:gdLst>
                <a:gd name="f0" fmla="val 10800000"/>
                <a:gd name="f1" fmla="val 5400000"/>
                <a:gd name="f2" fmla="val 180"/>
                <a:gd name="f3" fmla="val w"/>
                <a:gd name="f4" fmla="val h"/>
                <a:gd name="f5" fmla="val 0"/>
                <a:gd name="f6" fmla="val 6172410"/>
                <a:gd name="f7" fmla="val 671580"/>
                <a:gd name="f8" fmla="val 111932"/>
                <a:gd name="f9" fmla="val 50114"/>
                <a:gd name="f10" fmla="val 6060478"/>
                <a:gd name="f11" fmla="val 6122296"/>
                <a:gd name="f12" fmla="val 559648"/>
                <a:gd name="f13" fmla="val 621466"/>
                <a:gd name="f14" fmla="+- 0 0 -90"/>
                <a:gd name="f15" fmla="*/ f3 1 6172410"/>
                <a:gd name="f16" fmla="*/ f4 1 671580"/>
                <a:gd name="f17" fmla="+- f7 0 f5"/>
                <a:gd name="f18" fmla="+- f6 0 f5"/>
                <a:gd name="f19" fmla="*/ f14 f0 1"/>
                <a:gd name="f20" fmla="*/ f18 1 6172410"/>
                <a:gd name="f21" fmla="*/ f17 1 671580"/>
                <a:gd name="f22" fmla="*/ 0 f18 1"/>
                <a:gd name="f23" fmla="*/ 111932 f17 1"/>
                <a:gd name="f24" fmla="*/ 111932 f18 1"/>
                <a:gd name="f25" fmla="*/ 0 f17 1"/>
                <a:gd name="f26" fmla="*/ 6060478 f18 1"/>
                <a:gd name="f27" fmla="*/ 6172410 f18 1"/>
                <a:gd name="f28" fmla="*/ 559648 f17 1"/>
                <a:gd name="f29" fmla="*/ 671580 f17 1"/>
                <a:gd name="f30" fmla="*/ f19 1 f2"/>
                <a:gd name="f31" fmla="*/ f22 1 6172410"/>
                <a:gd name="f32" fmla="*/ f23 1 671580"/>
                <a:gd name="f33" fmla="*/ f24 1 6172410"/>
                <a:gd name="f34" fmla="*/ f25 1 671580"/>
                <a:gd name="f35" fmla="*/ f26 1 6172410"/>
                <a:gd name="f36" fmla="*/ f27 1 6172410"/>
                <a:gd name="f37" fmla="*/ f28 1 671580"/>
                <a:gd name="f38" fmla="*/ f29 1 671580"/>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6172410" h="671580">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ln/>
          </p:spPr>
          <p:style>
            <a:lnRef idx="3">
              <a:schemeClr val="lt1"/>
            </a:lnRef>
            <a:fillRef idx="1">
              <a:schemeClr val="accent5"/>
            </a:fillRef>
            <a:effectRef idx="1">
              <a:schemeClr val="accent5"/>
            </a:effectRef>
            <a:fontRef idx="minor">
              <a:schemeClr val="lt1"/>
            </a:fontRef>
          </p:style>
          <p:txBody>
            <a:bodyPr vert="horz" wrap="square" lIns="139464" tIns="139464" rIns="139464" bIns="139464" anchor="ctr" anchorCtr="0" compatLnSpc="1">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fr-FR" sz="2000" b="1" i="0" u="none" strike="noStrike" kern="1200" cap="none" spc="0" baseline="0" dirty="0">
                  <a:solidFill>
                    <a:schemeClr val="bg1"/>
                  </a:solidFill>
                  <a:uFillTx/>
                  <a:latin typeface="Calibri"/>
                </a:rPr>
                <a:t>Exactitude : </a:t>
              </a:r>
              <a:r>
                <a:rPr lang="fr-FR" sz="2000" b="0" i="0" u="none" strike="noStrike" kern="1200" cap="none" spc="0" baseline="0" dirty="0">
                  <a:solidFill>
                    <a:schemeClr val="bg1"/>
                  </a:solidFill>
                  <a:uFillTx/>
                  <a:latin typeface="Calibri"/>
                </a:rPr>
                <a:t>s’assurer que les données collectées sont exactes et complètes</a:t>
              </a:r>
            </a:p>
          </p:txBody>
        </p:sp>
        <p:sp>
          <p:nvSpPr>
            <p:cNvPr id="8" name="Forme libre : forme 7">
              <a:extLst>
                <a:ext uri="{FF2B5EF4-FFF2-40B4-BE49-F238E27FC236}">
                  <a16:creationId xmlns:a16="http://schemas.microsoft.com/office/drawing/2014/main" id="{C48C7C92-45C3-D8FB-51E0-698A2C72F6A3}"/>
                </a:ext>
              </a:extLst>
            </p:cNvPr>
            <p:cNvSpPr/>
            <p:nvPr/>
          </p:nvSpPr>
          <p:spPr>
            <a:xfrm>
              <a:off x="5376672" y="3720291"/>
              <a:ext cx="6172410" cy="671581"/>
            </a:xfrm>
            <a:custGeom>
              <a:avLst/>
              <a:gdLst>
                <a:gd name="f0" fmla="val 10800000"/>
                <a:gd name="f1" fmla="val 5400000"/>
                <a:gd name="f2" fmla="val 180"/>
                <a:gd name="f3" fmla="val w"/>
                <a:gd name="f4" fmla="val h"/>
                <a:gd name="f5" fmla="val 0"/>
                <a:gd name="f6" fmla="val 6172410"/>
                <a:gd name="f7" fmla="val 671580"/>
                <a:gd name="f8" fmla="val 111932"/>
                <a:gd name="f9" fmla="val 50114"/>
                <a:gd name="f10" fmla="val 6060478"/>
                <a:gd name="f11" fmla="val 6122296"/>
                <a:gd name="f12" fmla="val 559648"/>
                <a:gd name="f13" fmla="val 621466"/>
                <a:gd name="f14" fmla="+- 0 0 -90"/>
                <a:gd name="f15" fmla="*/ f3 1 6172410"/>
                <a:gd name="f16" fmla="*/ f4 1 671580"/>
                <a:gd name="f17" fmla="+- f7 0 f5"/>
                <a:gd name="f18" fmla="+- f6 0 f5"/>
                <a:gd name="f19" fmla="*/ f14 f0 1"/>
                <a:gd name="f20" fmla="*/ f18 1 6172410"/>
                <a:gd name="f21" fmla="*/ f17 1 671580"/>
                <a:gd name="f22" fmla="*/ 0 f18 1"/>
                <a:gd name="f23" fmla="*/ 111932 f17 1"/>
                <a:gd name="f24" fmla="*/ 111932 f18 1"/>
                <a:gd name="f25" fmla="*/ 0 f17 1"/>
                <a:gd name="f26" fmla="*/ 6060478 f18 1"/>
                <a:gd name="f27" fmla="*/ 6172410 f18 1"/>
                <a:gd name="f28" fmla="*/ 559648 f17 1"/>
                <a:gd name="f29" fmla="*/ 671580 f17 1"/>
                <a:gd name="f30" fmla="*/ f19 1 f2"/>
                <a:gd name="f31" fmla="*/ f22 1 6172410"/>
                <a:gd name="f32" fmla="*/ f23 1 671580"/>
                <a:gd name="f33" fmla="*/ f24 1 6172410"/>
                <a:gd name="f34" fmla="*/ f25 1 671580"/>
                <a:gd name="f35" fmla="*/ f26 1 6172410"/>
                <a:gd name="f36" fmla="*/ f27 1 6172410"/>
                <a:gd name="f37" fmla="*/ f28 1 671580"/>
                <a:gd name="f38" fmla="*/ f29 1 671580"/>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6172410" h="671580">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ln/>
          </p:spPr>
          <p:style>
            <a:lnRef idx="3">
              <a:schemeClr val="lt1"/>
            </a:lnRef>
            <a:fillRef idx="1">
              <a:schemeClr val="accent5"/>
            </a:fillRef>
            <a:effectRef idx="1">
              <a:schemeClr val="accent5"/>
            </a:effectRef>
            <a:fontRef idx="minor">
              <a:schemeClr val="lt1"/>
            </a:fontRef>
          </p:style>
          <p:txBody>
            <a:bodyPr vert="horz" wrap="square" lIns="139464" tIns="139464" rIns="139464" bIns="139464" anchor="ctr" anchorCtr="0" compatLnSpc="1">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fr-FR" sz="2000" b="1" i="0" u="none" strike="noStrike" kern="1200" cap="none" spc="0" baseline="0" dirty="0">
                  <a:solidFill>
                    <a:schemeClr val="bg1"/>
                  </a:solidFill>
                  <a:uFillTx/>
                  <a:latin typeface="Calibri"/>
                </a:rPr>
                <a:t>Limitations de conservation : </a:t>
              </a:r>
              <a:r>
                <a:rPr lang="fr-FR" sz="2000" b="0" i="0" u="none" strike="noStrike" kern="1200" cap="none" spc="0" baseline="0" dirty="0">
                  <a:solidFill>
                    <a:schemeClr val="bg1"/>
                  </a:solidFill>
                  <a:uFillTx/>
                  <a:latin typeface="Calibri"/>
                </a:rPr>
                <a:t>les données personnelles doivent être conservées pour une durée limitée</a:t>
              </a:r>
            </a:p>
          </p:txBody>
        </p:sp>
        <p:sp>
          <p:nvSpPr>
            <p:cNvPr id="9" name="Forme libre : forme 8">
              <a:extLst>
                <a:ext uri="{FF2B5EF4-FFF2-40B4-BE49-F238E27FC236}">
                  <a16:creationId xmlns:a16="http://schemas.microsoft.com/office/drawing/2014/main" id="{17E5DB11-2650-A2F4-9F41-98B44B3A526F}"/>
                </a:ext>
              </a:extLst>
            </p:cNvPr>
            <p:cNvSpPr/>
            <p:nvPr/>
          </p:nvSpPr>
          <p:spPr>
            <a:xfrm>
              <a:off x="5376672" y="4472513"/>
              <a:ext cx="6172410" cy="671581"/>
            </a:xfrm>
            <a:custGeom>
              <a:avLst/>
              <a:gdLst>
                <a:gd name="f0" fmla="val 10800000"/>
                <a:gd name="f1" fmla="val 5400000"/>
                <a:gd name="f2" fmla="val 180"/>
                <a:gd name="f3" fmla="val w"/>
                <a:gd name="f4" fmla="val h"/>
                <a:gd name="f5" fmla="val 0"/>
                <a:gd name="f6" fmla="val 6172410"/>
                <a:gd name="f7" fmla="val 671580"/>
                <a:gd name="f8" fmla="val 111932"/>
                <a:gd name="f9" fmla="val 50114"/>
                <a:gd name="f10" fmla="val 6060478"/>
                <a:gd name="f11" fmla="val 6122296"/>
                <a:gd name="f12" fmla="val 559648"/>
                <a:gd name="f13" fmla="val 621466"/>
                <a:gd name="f14" fmla="+- 0 0 -90"/>
                <a:gd name="f15" fmla="*/ f3 1 6172410"/>
                <a:gd name="f16" fmla="*/ f4 1 671580"/>
                <a:gd name="f17" fmla="+- f7 0 f5"/>
                <a:gd name="f18" fmla="+- f6 0 f5"/>
                <a:gd name="f19" fmla="*/ f14 f0 1"/>
                <a:gd name="f20" fmla="*/ f18 1 6172410"/>
                <a:gd name="f21" fmla="*/ f17 1 671580"/>
                <a:gd name="f22" fmla="*/ 0 f18 1"/>
                <a:gd name="f23" fmla="*/ 111932 f17 1"/>
                <a:gd name="f24" fmla="*/ 111932 f18 1"/>
                <a:gd name="f25" fmla="*/ 0 f17 1"/>
                <a:gd name="f26" fmla="*/ 6060478 f18 1"/>
                <a:gd name="f27" fmla="*/ 6172410 f18 1"/>
                <a:gd name="f28" fmla="*/ 559648 f17 1"/>
                <a:gd name="f29" fmla="*/ 671580 f17 1"/>
                <a:gd name="f30" fmla="*/ f19 1 f2"/>
                <a:gd name="f31" fmla="*/ f22 1 6172410"/>
                <a:gd name="f32" fmla="*/ f23 1 671580"/>
                <a:gd name="f33" fmla="*/ f24 1 6172410"/>
                <a:gd name="f34" fmla="*/ f25 1 671580"/>
                <a:gd name="f35" fmla="*/ f26 1 6172410"/>
                <a:gd name="f36" fmla="*/ f27 1 6172410"/>
                <a:gd name="f37" fmla="*/ f28 1 671580"/>
                <a:gd name="f38" fmla="*/ f29 1 671580"/>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6172410" h="671580">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ln/>
          </p:spPr>
          <p:style>
            <a:lnRef idx="3">
              <a:schemeClr val="lt1"/>
            </a:lnRef>
            <a:fillRef idx="1">
              <a:schemeClr val="accent5"/>
            </a:fillRef>
            <a:effectRef idx="1">
              <a:schemeClr val="accent5"/>
            </a:effectRef>
            <a:fontRef idx="minor">
              <a:schemeClr val="lt1"/>
            </a:fontRef>
          </p:style>
          <p:txBody>
            <a:bodyPr vert="horz" wrap="square" lIns="139464" tIns="139464" rIns="139464" bIns="139464" anchor="ctr" anchorCtr="0" compatLnSpc="1">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fr-FR" sz="2000" b="1" i="0" u="none" strike="noStrike" kern="1200" cap="none" spc="0" baseline="0" dirty="0">
                  <a:solidFill>
                    <a:schemeClr val="bg1"/>
                  </a:solidFill>
                  <a:uFillTx/>
                  <a:latin typeface="Calibri"/>
                </a:rPr>
                <a:t>Confidentialité des données : </a:t>
              </a:r>
              <a:r>
                <a:rPr lang="fr-FR" sz="2000" b="0" i="0" u="none" strike="noStrike" kern="1200" cap="none" spc="0" baseline="0" dirty="0">
                  <a:solidFill>
                    <a:schemeClr val="bg1"/>
                  </a:solidFill>
                  <a:uFillTx/>
                  <a:latin typeface="Calibri"/>
                </a:rPr>
                <a:t>prendre des mesures contre toute perte ou accès non autorisé </a:t>
              </a:r>
            </a:p>
          </p:txBody>
        </p:sp>
        <p:sp>
          <p:nvSpPr>
            <p:cNvPr id="10" name="Forme libre : forme 9">
              <a:extLst>
                <a:ext uri="{FF2B5EF4-FFF2-40B4-BE49-F238E27FC236}">
                  <a16:creationId xmlns:a16="http://schemas.microsoft.com/office/drawing/2014/main" id="{6168080C-2C21-34B8-6130-9BBBE1AD3F00}"/>
                </a:ext>
              </a:extLst>
            </p:cNvPr>
            <p:cNvSpPr/>
            <p:nvPr/>
          </p:nvSpPr>
          <p:spPr>
            <a:xfrm>
              <a:off x="5376672" y="5224726"/>
              <a:ext cx="6172410" cy="671581"/>
            </a:xfrm>
            <a:custGeom>
              <a:avLst/>
              <a:gdLst>
                <a:gd name="f0" fmla="val 10800000"/>
                <a:gd name="f1" fmla="val 5400000"/>
                <a:gd name="f2" fmla="val 180"/>
                <a:gd name="f3" fmla="val w"/>
                <a:gd name="f4" fmla="val h"/>
                <a:gd name="f5" fmla="val 0"/>
                <a:gd name="f6" fmla="val 6172410"/>
                <a:gd name="f7" fmla="val 671580"/>
                <a:gd name="f8" fmla="val 111932"/>
                <a:gd name="f9" fmla="val 50114"/>
                <a:gd name="f10" fmla="val 6060478"/>
                <a:gd name="f11" fmla="val 6122296"/>
                <a:gd name="f12" fmla="val 559648"/>
                <a:gd name="f13" fmla="val 621466"/>
                <a:gd name="f14" fmla="+- 0 0 -90"/>
                <a:gd name="f15" fmla="*/ f3 1 6172410"/>
                <a:gd name="f16" fmla="*/ f4 1 671580"/>
                <a:gd name="f17" fmla="+- f7 0 f5"/>
                <a:gd name="f18" fmla="+- f6 0 f5"/>
                <a:gd name="f19" fmla="*/ f14 f0 1"/>
                <a:gd name="f20" fmla="*/ f18 1 6172410"/>
                <a:gd name="f21" fmla="*/ f17 1 671580"/>
                <a:gd name="f22" fmla="*/ 0 f18 1"/>
                <a:gd name="f23" fmla="*/ 111932 f17 1"/>
                <a:gd name="f24" fmla="*/ 111932 f18 1"/>
                <a:gd name="f25" fmla="*/ 0 f17 1"/>
                <a:gd name="f26" fmla="*/ 6060478 f18 1"/>
                <a:gd name="f27" fmla="*/ 6172410 f18 1"/>
                <a:gd name="f28" fmla="*/ 559648 f17 1"/>
                <a:gd name="f29" fmla="*/ 671580 f17 1"/>
                <a:gd name="f30" fmla="*/ f19 1 f2"/>
                <a:gd name="f31" fmla="*/ f22 1 6172410"/>
                <a:gd name="f32" fmla="*/ f23 1 671580"/>
                <a:gd name="f33" fmla="*/ f24 1 6172410"/>
                <a:gd name="f34" fmla="*/ f25 1 671580"/>
                <a:gd name="f35" fmla="*/ f26 1 6172410"/>
                <a:gd name="f36" fmla="*/ f27 1 6172410"/>
                <a:gd name="f37" fmla="*/ f28 1 671580"/>
                <a:gd name="f38" fmla="*/ f29 1 671580"/>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6172410" h="671580">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ln/>
          </p:spPr>
          <p:style>
            <a:lnRef idx="3">
              <a:schemeClr val="lt1"/>
            </a:lnRef>
            <a:fillRef idx="1">
              <a:schemeClr val="accent5"/>
            </a:fillRef>
            <a:effectRef idx="1">
              <a:schemeClr val="accent5"/>
            </a:effectRef>
            <a:fontRef idx="minor">
              <a:schemeClr val="lt1"/>
            </a:fontRef>
          </p:style>
          <p:txBody>
            <a:bodyPr vert="horz" wrap="square" lIns="139464" tIns="139464" rIns="139464" bIns="139464" anchor="ctr" anchorCtr="0" compatLnSpc="1">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fr-FR" sz="2000" b="1" i="0" u="none" strike="noStrike" kern="1200" cap="none" spc="0" baseline="0" dirty="0">
                  <a:solidFill>
                    <a:schemeClr val="bg1"/>
                  </a:solidFill>
                  <a:uFillTx/>
                  <a:latin typeface="Calibri"/>
                </a:rPr>
                <a:t>Responsabilité : </a:t>
              </a:r>
              <a:r>
                <a:rPr lang="fr-FR" sz="2000" b="0" i="0" u="none" strike="noStrike" kern="1200" cap="none" spc="0" baseline="0" dirty="0">
                  <a:solidFill>
                    <a:schemeClr val="bg1"/>
                  </a:solidFill>
                  <a:uFillTx/>
                  <a:latin typeface="Calibri"/>
                </a:rPr>
                <a:t>démontrer la conformité au RGPD</a:t>
              </a:r>
            </a:p>
          </p:txBody>
        </p:sp>
      </p:grpSp>
      <p:sp>
        <p:nvSpPr>
          <p:cNvPr id="11" name="Titre 1">
            <a:extLst>
              <a:ext uri="{FF2B5EF4-FFF2-40B4-BE49-F238E27FC236}">
                <a16:creationId xmlns:a16="http://schemas.microsoft.com/office/drawing/2014/main" id="{A9542891-0322-87FA-5E30-40B9CCD6E7B1}"/>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25</a:t>
            </a:r>
          </a:p>
        </p:txBody>
      </p:sp>
    </p:spTree>
    <p:extLst>
      <p:ext uri="{BB962C8B-B14F-4D97-AF65-F5344CB8AC3E}">
        <p14:creationId xmlns:p14="http://schemas.microsoft.com/office/powerpoint/2010/main" val="2887908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9FE904-3A4D-B24E-2582-53777FF10553}"/>
              </a:ext>
            </a:extLst>
          </p:cNvPr>
          <p:cNvSpPr>
            <a:spLocks noGrp="1"/>
          </p:cNvSpPr>
          <p:nvPr>
            <p:ph type="title"/>
          </p:nvPr>
        </p:nvSpPr>
        <p:spPr/>
        <p:txBody>
          <a:bodyPr/>
          <a:lstStyle/>
          <a:p>
            <a:pPr algn="ctr"/>
            <a:r>
              <a:rPr lang="fr-FR" b="1" dirty="0">
                <a:latin typeface="Arial" panose="020B0604020202020204" pitchFamily="34" charset="0"/>
                <a:cs typeface="Arial" panose="020B0604020202020204" pitchFamily="34" charset="0"/>
              </a:rPr>
              <a:t>Comment mettre en œuvre le RGPD</a:t>
            </a:r>
          </a:p>
        </p:txBody>
      </p:sp>
      <p:sp>
        <p:nvSpPr>
          <p:cNvPr id="12" name="ZoneTexte 11">
            <a:extLst>
              <a:ext uri="{FF2B5EF4-FFF2-40B4-BE49-F238E27FC236}">
                <a16:creationId xmlns:a16="http://schemas.microsoft.com/office/drawing/2014/main" id="{880A254D-2BD9-2D5C-8882-B4C75A61F881}"/>
              </a:ext>
            </a:extLst>
          </p:cNvPr>
          <p:cNvSpPr txBox="1"/>
          <p:nvPr/>
        </p:nvSpPr>
        <p:spPr>
          <a:xfrm>
            <a:off x="204325" y="2421549"/>
            <a:ext cx="10928583" cy="4247317"/>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285750" indent="-285750">
              <a:buFont typeface="Wingdings" panose="05000000000000000000" pitchFamily="2" charset="2"/>
              <a:buChar char="q"/>
            </a:pPr>
            <a:r>
              <a:rPr lang="fr-FR" dirty="0">
                <a:solidFill>
                  <a:schemeClr val="bg1"/>
                </a:solidFill>
                <a:latin typeface="Arial" panose="020B0604020202020204" pitchFamily="34" charset="0"/>
                <a:cs typeface="Arial" panose="020B0604020202020204" pitchFamily="34" charset="0"/>
              </a:rPr>
              <a:t>Fourniture de clés cryptées pour transporter vos fichiers sur un support mobile</a:t>
            </a:r>
          </a:p>
          <a:p>
            <a:pPr marL="285750" indent="-285750">
              <a:buFont typeface="Wingdings" panose="05000000000000000000" pitchFamily="2" charset="2"/>
              <a:buChar char="q"/>
            </a:pPr>
            <a:endParaRPr lang="fr-FR"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solidFill>
                  <a:schemeClr val="bg1"/>
                </a:solidFill>
                <a:latin typeface="Arial" panose="020B0604020202020204" pitchFamily="34" charset="0"/>
                <a:cs typeface="Arial" panose="020B0604020202020204" pitchFamily="34" charset="0"/>
              </a:rPr>
              <a:t>Informer les personnes concernées par le traitement des données</a:t>
            </a:r>
          </a:p>
          <a:p>
            <a:pPr marL="285750" indent="-285750">
              <a:buFont typeface="Wingdings" panose="05000000000000000000" pitchFamily="2" charset="2"/>
              <a:buChar char="q"/>
            </a:pPr>
            <a:endParaRPr lang="fr-FR"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solidFill>
                  <a:schemeClr val="bg1"/>
                </a:solidFill>
                <a:latin typeface="Arial" panose="020B0604020202020204" pitchFamily="34" charset="0"/>
                <a:cs typeface="Arial" panose="020B0604020202020204" pitchFamily="34" charset="0"/>
              </a:rPr>
              <a:t>Mettre en place des process pour la récupération des données en cas de perte</a:t>
            </a:r>
          </a:p>
          <a:p>
            <a:pPr marL="285750" indent="-285750">
              <a:buFont typeface="Wingdings" panose="05000000000000000000" pitchFamily="2" charset="2"/>
              <a:buChar char="q"/>
            </a:pPr>
            <a:endParaRPr lang="fr-FR"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solidFill>
                  <a:schemeClr val="bg1"/>
                </a:solidFill>
                <a:latin typeface="Arial" panose="020B0604020202020204" pitchFamily="34" charset="0"/>
                <a:cs typeface="Arial" panose="020B0604020202020204" pitchFamily="34" charset="0"/>
              </a:rPr>
              <a:t>Mise en place + test d’efficacité</a:t>
            </a:r>
          </a:p>
          <a:p>
            <a:pPr marL="285750" indent="-285750">
              <a:buFont typeface="Wingdings" panose="05000000000000000000" pitchFamily="2" charset="2"/>
              <a:buChar char="q"/>
            </a:pPr>
            <a:endParaRPr lang="fr-FR"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solidFill>
                  <a:schemeClr val="bg1"/>
                </a:solidFill>
                <a:latin typeface="Arial" panose="020B0604020202020204" pitchFamily="34" charset="0"/>
                <a:cs typeface="Arial" panose="020B0604020202020204" pitchFamily="34" charset="0"/>
              </a:rPr>
              <a:t>Mise en place de sauvegardes sécurisées</a:t>
            </a:r>
          </a:p>
          <a:p>
            <a:pPr marL="285750" indent="-285750">
              <a:buFont typeface="Wingdings" panose="05000000000000000000" pitchFamily="2" charset="2"/>
              <a:buChar char="q"/>
            </a:pPr>
            <a:endParaRPr lang="fr-FR"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solidFill>
                  <a:schemeClr val="bg1"/>
                </a:solidFill>
                <a:latin typeface="Arial" panose="020B0604020202020204" pitchFamily="34" charset="0"/>
                <a:cs typeface="Arial" panose="020B0604020202020204" pitchFamily="34" charset="0"/>
              </a:rPr>
              <a:t>Protection antivirus et Anti ransomware</a:t>
            </a:r>
          </a:p>
          <a:p>
            <a:pPr marL="285750" indent="-285750">
              <a:buFont typeface="Wingdings" panose="05000000000000000000" pitchFamily="2" charset="2"/>
              <a:buChar char="q"/>
            </a:pPr>
            <a:endParaRPr lang="fr-FR"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solidFill>
                  <a:schemeClr val="bg1"/>
                </a:solidFill>
                <a:latin typeface="Arial" panose="020B0604020202020204" pitchFamily="34" charset="0"/>
                <a:cs typeface="Arial" panose="020B0604020202020204" pitchFamily="34" charset="0"/>
              </a:rPr>
              <a:t>Annuaire et gestion des droits utilisateurs</a:t>
            </a:r>
          </a:p>
          <a:p>
            <a:endParaRPr lang="fr-FR"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fr-FR" dirty="0">
                <a:solidFill>
                  <a:schemeClr val="bg1"/>
                </a:solidFill>
                <a:latin typeface="Arial" panose="020B0604020202020204" pitchFamily="34" charset="0"/>
                <a:cs typeface="Arial" panose="020B0604020202020204" pitchFamily="34" charset="0"/>
              </a:rPr>
              <a:t>Analyse et évaluation de la sécurité</a:t>
            </a:r>
          </a:p>
        </p:txBody>
      </p:sp>
      <p:sp>
        <p:nvSpPr>
          <p:cNvPr id="3" name="Titre 1">
            <a:extLst>
              <a:ext uri="{FF2B5EF4-FFF2-40B4-BE49-F238E27FC236}">
                <a16:creationId xmlns:a16="http://schemas.microsoft.com/office/drawing/2014/main" id="{8CD1FB18-049B-B7F4-A421-4093E8BC6B0A}"/>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26</a:t>
            </a:r>
          </a:p>
        </p:txBody>
      </p:sp>
    </p:spTree>
    <p:extLst>
      <p:ext uri="{BB962C8B-B14F-4D97-AF65-F5344CB8AC3E}">
        <p14:creationId xmlns:p14="http://schemas.microsoft.com/office/powerpoint/2010/main" val="2006117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ED9903-642D-29E5-A030-571614712F67}"/>
              </a:ext>
            </a:extLst>
          </p:cNvPr>
          <p:cNvSpPr>
            <a:spLocks noGrp="1"/>
          </p:cNvSpPr>
          <p:nvPr>
            <p:ph type="title"/>
          </p:nvPr>
        </p:nvSpPr>
        <p:spPr/>
        <p:txBody>
          <a:bodyPr/>
          <a:lstStyle/>
          <a:p>
            <a:pPr algn="ctr"/>
            <a:r>
              <a:rPr lang="fr-FR" b="1" dirty="0">
                <a:latin typeface="Arial" panose="020B0604020202020204" pitchFamily="34" charset="0"/>
                <a:cs typeface="Arial" panose="020B0604020202020204" pitchFamily="34" charset="0"/>
              </a:rPr>
              <a:t>Conclusion</a:t>
            </a:r>
          </a:p>
        </p:txBody>
      </p:sp>
      <p:sp>
        <p:nvSpPr>
          <p:cNvPr id="4" name="ZoneTexte 3">
            <a:extLst>
              <a:ext uri="{FF2B5EF4-FFF2-40B4-BE49-F238E27FC236}">
                <a16:creationId xmlns:a16="http://schemas.microsoft.com/office/drawing/2014/main" id="{9245658F-3B0A-18F0-B877-4C8E9958A029}"/>
              </a:ext>
            </a:extLst>
          </p:cNvPr>
          <p:cNvSpPr txBox="1"/>
          <p:nvPr/>
        </p:nvSpPr>
        <p:spPr>
          <a:xfrm>
            <a:off x="504408" y="2065733"/>
            <a:ext cx="8848311" cy="471539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285750" lvl="0" indent="-285750">
              <a:lnSpc>
                <a:spcPct val="120000"/>
              </a:lnSpc>
              <a:buFont typeface="Wingdings" panose="05000000000000000000" pitchFamily="2" charset="2"/>
              <a:buChar char="q"/>
            </a:pPr>
            <a:r>
              <a:rPr lang="fr-FR" sz="1800" dirty="0">
                <a:solidFill>
                  <a:schemeClr val="bg1"/>
                </a:solidFill>
                <a:latin typeface="Arial" panose="020B0604020202020204" pitchFamily="34" charset="0"/>
                <a:cs typeface="Arial" panose="020B0604020202020204" pitchFamily="34" charset="0"/>
              </a:rPr>
              <a:t>Adopter la méthode SCRUM pour réaliser ce projet</a:t>
            </a:r>
          </a:p>
          <a:p>
            <a:pPr marL="285750" lvl="0" indent="-285750">
              <a:lnSpc>
                <a:spcPct val="120000"/>
              </a:lnSpc>
              <a:buFont typeface="Wingdings" panose="05000000000000000000" pitchFamily="2" charset="2"/>
              <a:buChar char="q"/>
            </a:pPr>
            <a:endParaRPr lang="fr-FR" sz="1800" dirty="0">
              <a:solidFill>
                <a:schemeClr val="bg1"/>
              </a:solidFill>
              <a:latin typeface="Arial" panose="020B0604020202020204" pitchFamily="34" charset="0"/>
              <a:cs typeface="Arial" panose="020B0604020202020204" pitchFamily="34" charset="0"/>
            </a:endParaRPr>
          </a:p>
          <a:p>
            <a:pPr marL="285750" lvl="0" indent="-285750">
              <a:lnSpc>
                <a:spcPct val="120000"/>
              </a:lnSpc>
              <a:buFont typeface="Wingdings" panose="05000000000000000000" pitchFamily="2" charset="2"/>
              <a:buChar char="q"/>
            </a:pPr>
            <a:r>
              <a:rPr lang="fr-FR" sz="1800" dirty="0">
                <a:solidFill>
                  <a:schemeClr val="bg1"/>
                </a:solidFill>
                <a:latin typeface="Arial" panose="020B0604020202020204" pitchFamily="34" charset="0"/>
                <a:cs typeface="Arial" panose="020B0604020202020204" pitchFamily="34" charset="0"/>
              </a:rPr>
              <a:t>Définir les ressources techniques, humaines et financières</a:t>
            </a:r>
          </a:p>
          <a:p>
            <a:pPr marL="285750" lvl="0" indent="-285750">
              <a:lnSpc>
                <a:spcPct val="120000"/>
              </a:lnSpc>
              <a:buFont typeface="Wingdings" panose="05000000000000000000" pitchFamily="2" charset="2"/>
              <a:buChar char="q"/>
            </a:pPr>
            <a:endParaRPr lang="fr-FR" sz="1800" dirty="0">
              <a:solidFill>
                <a:schemeClr val="bg1"/>
              </a:solidFill>
              <a:latin typeface="Arial" panose="020B0604020202020204" pitchFamily="34" charset="0"/>
              <a:cs typeface="Arial" panose="020B0604020202020204" pitchFamily="34" charset="0"/>
            </a:endParaRPr>
          </a:p>
          <a:p>
            <a:pPr marL="285750" lvl="0" indent="-285750">
              <a:lnSpc>
                <a:spcPct val="120000"/>
              </a:lnSpc>
              <a:buFont typeface="Wingdings" panose="05000000000000000000" pitchFamily="2" charset="2"/>
              <a:buChar char="q"/>
            </a:pPr>
            <a:r>
              <a:rPr lang="fr-FR" sz="1800" dirty="0">
                <a:solidFill>
                  <a:schemeClr val="bg1"/>
                </a:solidFill>
                <a:latin typeface="Arial" panose="020B0604020202020204" pitchFamily="34" charset="0"/>
                <a:cs typeface="Arial" panose="020B0604020202020204" pitchFamily="34" charset="0"/>
              </a:rPr>
              <a:t>Identifier les risques et le plan d’action</a:t>
            </a:r>
          </a:p>
          <a:p>
            <a:pPr marL="285750" lvl="0" indent="-285750">
              <a:lnSpc>
                <a:spcPct val="120000"/>
              </a:lnSpc>
              <a:buFont typeface="Wingdings" panose="05000000000000000000" pitchFamily="2" charset="2"/>
              <a:buChar char="q"/>
            </a:pPr>
            <a:endParaRPr lang="fr-FR" sz="1800" dirty="0">
              <a:solidFill>
                <a:schemeClr val="bg1"/>
              </a:solidFill>
              <a:latin typeface="Arial" panose="020B0604020202020204" pitchFamily="34" charset="0"/>
              <a:cs typeface="Arial" panose="020B0604020202020204" pitchFamily="34" charset="0"/>
            </a:endParaRPr>
          </a:p>
          <a:p>
            <a:pPr marL="285750" lvl="0" indent="-285750">
              <a:lnSpc>
                <a:spcPct val="120000"/>
              </a:lnSpc>
              <a:buFont typeface="Wingdings" panose="05000000000000000000" pitchFamily="2" charset="2"/>
              <a:buChar char="q"/>
            </a:pPr>
            <a:r>
              <a:rPr lang="fr-FR" sz="1800" dirty="0">
                <a:solidFill>
                  <a:schemeClr val="bg1"/>
                </a:solidFill>
                <a:latin typeface="Arial" panose="020B0604020202020204" pitchFamily="34" charset="0"/>
                <a:cs typeface="Arial" panose="020B0604020202020204" pitchFamily="34" charset="0"/>
              </a:rPr>
              <a:t>Identifier les enjeux éthiques et légaux</a:t>
            </a:r>
          </a:p>
          <a:p>
            <a:pPr marL="285750" lvl="0" indent="-285750">
              <a:lnSpc>
                <a:spcPct val="120000"/>
              </a:lnSpc>
              <a:buFont typeface="Wingdings" panose="05000000000000000000" pitchFamily="2" charset="2"/>
              <a:buChar char="q"/>
            </a:pPr>
            <a:endParaRPr lang="fr-FR" dirty="0">
              <a:solidFill>
                <a:schemeClr val="bg1"/>
              </a:solidFill>
              <a:latin typeface="Arial" panose="020B0604020202020204" pitchFamily="34" charset="0"/>
              <a:cs typeface="Arial" panose="020B0604020202020204" pitchFamily="34" charset="0"/>
            </a:endParaRPr>
          </a:p>
          <a:p>
            <a:pPr marL="285750" lvl="0" indent="-285750">
              <a:lnSpc>
                <a:spcPct val="120000"/>
              </a:lnSpc>
              <a:buFont typeface="Wingdings" panose="05000000000000000000" pitchFamily="2" charset="2"/>
              <a:buChar char="q"/>
            </a:pPr>
            <a:r>
              <a:rPr lang="fr-FR" dirty="0">
                <a:solidFill>
                  <a:schemeClr val="bg1"/>
                </a:solidFill>
                <a:latin typeface="Arial" panose="020B0604020202020204" pitchFamily="34" charset="0"/>
                <a:cs typeface="Arial" panose="020B0604020202020204" pitchFamily="34" charset="0"/>
              </a:rPr>
              <a:t>Il est indispensable de s’adapter à l’évolution du marché et des habitudes de consommation pour ne pas disparaître</a:t>
            </a:r>
          </a:p>
          <a:p>
            <a:pPr marL="285750" lvl="0" indent="-285750">
              <a:lnSpc>
                <a:spcPct val="120000"/>
              </a:lnSpc>
              <a:buFont typeface="Wingdings" panose="05000000000000000000" pitchFamily="2" charset="2"/>
              <a:buChar char="q"/>
            </a:pPr>
            <a:endParaRPr lang="fr-FR" dirty="0">
              <a:solidFill>
                <a:schemeClr val="bg1"/>
              </a:solidFill>
              <a:latin typeface="Arial" panose="020B0604020202020204" pitchFamily="34" charset="0"/>
              <a:cs typeface="Arial" panose="020B0604020202020204" pitchFamily="34" charset="0"/>
            </a:endParaRPr>
          </a:p>
          <a:p>
            <a:pPr marL="285750" lvl="0" indent="-285750">
              <a:lnSpc>
                <a:spcPct val="120000"/>
              </a:lnSpc>
              <a:buFont typeface="Wingdings" panose="05000000000000000000" pitchFamily="2" charset="2"/>
              <a:buChar char="q"/>
            </a:pPr>
            <a:r>
              <a:rPr lang="fr-FR" dirty="0">
                <a:solidFill>
                  <a:schemeClr val="bg1"/>
                </a:solidFill>
                <a:latin typeface="Arial" panose="020B0604020202020204" pitchFamily="34" charset="0"/>
                <a:cs typeface="Arial" panose="020B0604020202020204" pitchFamily="34" charset="0"/>
              </a:rPr>
              <a:t>Avec notre application innovante, c’est la garantie d’un gain de notoriété et d’augmentation du chiffre d’affaires </a:t>
            </a:r>
          </a:p>
          <a:p>
            <a:pPr lvl="0">
              <a:lnSpc>
                <a:spcPct val="120000"/>
              </a:lnSpc>
            </a:pPr>
            <a:endParaRPr lang="fr-FR" sz="1800" dirty="0">
              <a:solidFill>
                <a:schemeClr val="bg1"/>
              </a:solidFill>
              <a:latin typeface="Arial" panose="020B0604020202020204" pitchFamily="34" charset="0"/>
              <a:cs typeface="Arial" panose="020B0604020202020204" pitchFamily="34" charset="0"/>
            </a:endParaRPr>
          </a:p>
        </p:txBody>
      </p:sp>
      <p:sp>
        <p:nvSpPr>
          <p:cNvPr id="3" name="Titre 1">
            <a:extLst>
              <a:ext uri="{FF2B5EF4-FFF2-40B4-BE49-F238E27FC236}">
                <a16:creationId xmlns:a16="http://schemas.microsoft.com/office/drawing/2014/main" id="{0C8CDA9E-0023-4392-813A-8BF7096368D5}"/>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fr-FR" b="1" dirty="0">
              <a:solidFill>
                <a:schemeClr val="bg1"/>
              </a:solidFill>
              <a:latin typeface="Arial" panose="020B0604020202020204" pitchFamily="34" charset="0"/>
              <a:cs typeface="Arial" panose="020B0604020202020204" pitchFamily="34" charset="0"/>
            </a:endParaRPr>
          </a:p>
        </p:txBody>
      </p:sp>
      <p:sp>
        <p:nvSpPr>
          <p:cNvPr id="5" name="Titre 1">
            <a:extLst>
              <a:ext uri="{FF2B5EF4-FFF2-40B4-BE49-F238E27FC236}">
                <a16:creationId xmlns:a16="http://schemas.microsoft.com/office/drawing/2014/main" id="{7B00CFC5-807B-245D-DC95-5FFD3732CC75}"/>
              </a:ext>
            </a:extLst>
          </p:cNvPr>
          <p:cNvSpPr txBox="1">
            <a:spLocks/>
          </p:cNvSpPr>
          <p:nvPr/>
        </p:nvSpPr>
        <p:spPr>
          <a:xfrm>
            <a:off x="10914311" y="11783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27</a:t>
            </a:r>
          </a:p>
        </p:txBody>
      </p:sp>
    </p:spTree>
    <p:extLst>
      <p:ext uri="{BB962C8B-B14F-4D97-AF65-F5344CB8AC3E}">
        <p14:creationId xmlns:p14="http://schemas.microsoft.com/office/powerpoint/2010/main" val="3537778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469846B-579E-C774-F1E4-44A3AF9C7F49}"/>
              </a:ext>
            </a:extLst>
          </p:cNvPr>
          <p:cNvPicPr>
            <a:picLocks noChangeAspect="1"/>
          </p:cNvPicPr>
          <p:nvPr/>
        </p:nvPicPr>
        <p:blipFill>
          <a:blip r:embed="rId2"/>
          <a:stretch>
            <a:fillRect/>
          </a:stretch>
        </p:blipFill>
        <p:spPr>
          <a:xfrm>
            <a:off x="2904876" y="1749130"/>
            <a:ext cx="5785899" cy="3359740"/>
          </a:xfrm>
          <a:prstGeom prst="rect">
            <a:avLst/>
          </a:prstGeom>
        </p:spPr>
      </p:pic>
    </p:spTree>
    <p:extLst>
      <p:ext uri="{BB962C8B-B14F-4D97-AF65-F5344CB8AC3E}">
        <p14:creationId xmlns:p14="http://schemas.microsoft.com/office/powerpoint/2010/main" val="2950723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B59D9D87-0CFA-2B8A-9962-66D5A08E2BA5}"/>
              </a:ext>
            </a:extLst>
          </p:cNvPr>
          <p:cNvPicPr>
            <a:picLocks noChangeAspect="1"/>
          </p:cNvPicPr>
          <p:nvPr/>
        </p:nvPicPr>
        <p:blipFill>
          <a:blip r:embed="rId2"/>
          <a:stretch>
            <a:fillRect/>
          </a:stretch>
        </p:blipFill>
        <p:spPr>
          <a:xfrm>
            <a:off x="2997196" y="1946528"/>
            <a:ext cx="6197607" cy="3231229"/>
          </a:xfrm>
          <a:prstGeom prst="rect">
            <a:avLst/>
          </a:prstGeom>
        </p:spPr>
      </p:pic>
    </p:spTree>
    <p:extLst>
      <p:ext uri="{BB962C8B-B14F-4D97-AF65-F5344CB8AC3E}">
        <p14:creationId xmlns:p14="http://schemas.microsoft.com/office/powerpoint/2010/main" val="250648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7806A-8B95-2BE8-F636-0C8DEA4C5BD8}"/>
              </a:ext>
            </a:extLst>
          </p:cNvPr>
          <p:cNvSpPr>
            <a:spLocks noGrp="1"/>
          </p:cNvSpPr>
          <p:nvPr>
            <p:ph type="title"/>
          </p:nvPr>
        </p:nvSpPr>
        <p:spPr/>
        <p:txBody>
          <a:bodyPr/>
          <a:lstStyle/>
          <a:p>
            <a:pPr algn="ctr"/>
            <a:r>
              <a:rPr lang="fr-FR" b="1" dirty="0">
                <a:latin typeface="Arial" panose="020B0604020202020204" pitchFamily="34" charset="0"/>
                <a:cs typeface="Arial" panose="020B0604020202020204" pitchFamily="34" charset="0"/>
              </a:rPr>
              <a:t>Problématiques</a:t>
            </a:r>
            <a:endParaRPr lang="fr-FR" dirty="0"/>
          </a:p>
        </p:txBody>
      </p:sp>
      <p:sp>
        <p:nvSpPr>
          <p:cNvPr id="6" name="ZoneTexte 5">
            <a:extLst>
              <a:ext uri="{FF2B5EF4-FFF2-40B4-BE49-F238E27FC236}">
                <a16:creationId xmlns:a16="http://schemas.microsoft.com/office/drawing/2014/main" id="{58B4D0A5-C46C-C74E-8A35-2DD4AF4C786A}"/>
              </a:ext>
            </a:extLst>
          </p:cNvPr>
          <p:cNvSpPr txBox="1"/>
          <p:nvPr/>
        </p:nvSpPr>
        <p:spPr>
          <a:xfrm>
            <a:off x="146601" y="2064876"/>
            <a:ext cx="10329241" cy="92333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a:spAutoFit/>
          </a:bodyPr>
          <a:lstStyle/>
          <a:p>
            <a:pPr marL="285750" indent="-28575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Fashion-Insta</a:t>
            </a:r>
            <a:r>
              <a:rPr lang="fr-FR" dirty="0">
                <a:solidFill>
                  <a:schemeClr val="bg1"/>
                </a:solidFill>
                <a:latin typeface="Arial" panose="020B0604020202020204" pitchFamily="34" charset="0"/>
                <a:cs typeface="Arial" panose="020B0604020202020204" pitchFamily="34" charset="0"/>
              </a:rPr>
              <a:t> est une </a:t>
            </a:r>
            <a:r>
              <a:rPr lang="fr-FR" b="1" dirty="0">
                <a:solidFill>
                  <a:schemeClr val="bg1"/>
                </a:solidFill>
                <a:latin typeface="Arial" panose="020B0604020202020204" pitchFamily="34" charset="0"/>
                <a:cs typeface="Arial" panose="020B0604020202020204" pitchFamily="34" charset="0"/>
              </a:rPr>
              <a:t>entreprise du monde de la mode</a:t>
            </a:r>
            <a:r>
              <a:rPr lang="fr-FR" dirty="0">
                <a:solidFill>
                  <a:schemeClr val="bg1"/>
                </a:solidFill>
                <a:latin typeface="Arial" panose="020B0604020202020204" pitchFamily="34" charset="0"/>
                <a:cs typeface="Arial" panose="020B0604020202020204" pitchFamily="34" charset="0"/>
              </a:rPr>
              <a:t> qui commercialise des articles vestimentaires. Elle dispose d’un réseau de magasins physiques, mais également d’un site e-commerce qui lui permet de commercialiser ses produits selon ces deux canaux.</a:t>
            </a:r>
          </a:p>
        </p:txBody>
      </p:sp>
      <p:sp>
        <p:nvSpPr>
          <p:cNvPr id="7" name="ZoneTexte 6">
            <a:extLst>
              <a:ext uri="{FF2B5EF4-FFF2-40B4-BE49-F238E27FC236}">
                <a16:creationId xmlns:a16="http://schemas.microsoft.com/office/drawing/2014/main" id="{7B922E34-BEAB-A3DB-97D8-32113530856F}"/>
              </a:ext>
            </a:extLst>
          </p:cNvPr>
          <p:cNvSpPr txBox="1"/>
          <p:nvPr/>
        </p:nvSpPr>
        <p:spPr>
          <a:xfrm>
            <a:off x="146602" y="3172716"/>
            <a:ext cx="10329241"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a:spAutoFit/>
          </a:bodyPr>
          <a:lstStyle/>
          <a:p>
            <a:pPr marL="285750" indent="-28575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Fashion-Insta</a:t>
            </a:r>
            <a:r>
              <a:rPr lang="fr-FR" dirty="0">
                <a:solidFill>
                  <a:schemeClr val="bg1"/>
                </a:solidFill>
                <a:latin typeface="Arial" panose="020B0604020202020204" pitchFamily="34" charset="0"/>
                <a:cs typeface="Arial" panose="020B0604020202020204" pitchFamily="34" charset="0"/>
              </a:rPr>
              <a:t> </a:t>
            </a:r>
            <a:r>
              <a:rPr lang="fr-FR" sz="1800" dirty="0">
                <a:solidFill>
                  <a:srgbClr val="1D2935"/>
                </a:solidFill>
                <a:latin typeface="Arial" panose="020B0604020202020204" pitchFamily="34" charset="0"/>
                <a:cs typeface="Arial" panose="020B0604020202020204" pitchFamily="34" charset="0"/>
              </a:rPr>
              <a:t>souhaite </a:t>
            </a:r>
            <a:r>
              <a:rPr lang="fr-FR" dirty="0">
                <a:solidFill>
                  <a:schemeClr val="bg1"/>
                </a:solidFill>
                <a:latin typeface="Arial" panose="020B0604020202020204" pitchFamily="34" charset="0"/>
                <a:cs typeface="Arial" panose="020B0604020202020204" pitchFamily="34" charset="0"/>
              </a:rPr>
              <a:t>développer</a:t>
            </a:r>
            <a:r>
              <a:rPr lang="fr-FR" sz="1800" dirty="0">
                <a:solidFill>
                  <a:schemeClr val="bg1"/>
                </a:solidFill>
                <a:latin typeface="Arial" panose="020B0604020202020204" pitchFamily="34" charset="0"/>
                <a:cs typeface="Arial" panose="020B0604020202020204" pitchFamily="34" charset="0"/>
              </a:rPr>
              <a:t> d’une application de recommandation des articles vestimentaires basée </a:t>
            </a:r>
            <a:r>
              <a:rPr lang="fr-FR" dirty="0">
                <a:solidFill>
                  <a:schemeClr val="bg1"/>
                </a:solidFill>
                <a:latin typeface="Arial" panose="020B0604020202020204" pitchFamily="34" charset="0"/>
                <a:cs typeface="Arial" panose="020B0604020202020204" pitchFamily="34" charset="0"/>
              </a:rPr>
              <a:t> s</a:t>
            </a:r>
            <a:r>
              <a:rPr lang="fr-FR" sz="1800" dirty="0">
                <a:solidFill>
                  <a:schemeClr val="bg1"/>
                </a:solidFill>
                <a:latin typeface="Arial" panose="020B0604020202020204" pitchFamily="34" charset="0"/>
                <a:cs typeface="Arial" panose="020B0604020202020204" pitchFamily="34" charset="0"/>
              </a:rPr>
              <a:t>ur des photos prises par l’utilisateur avec ses habits favoris</a:t>
            </a:r>
            <a:endParaRPr lang="fr-FR" dirty="0">
              <a:solidFill>
                <a:schemeClr val="bg1"/>
              </a:solidFill>
              <a:latin typeface="Arial" panose="020B0604020202020204" pitchFamily="34" charset="0"/>
              <a:cs typeface="Arial" panose="020B0604020202020204" pitchFamily="34" charset="0"/>
            </a:endParaRPr>
          </a:p>
        </p:txBody>
      </p:sp>
      <p:sp>
        <p:nvSpPr>
          <p:cNvPr id="9" name="ZoneTexte 8">
            <a:extLst>
              <a:ext uri="{FF2B5EF4-FFF2-40B4-BE49-F238E27FC236}">
                <a16:creationId xmlns:a16="http://schemas.microsoft.com/office/drawing/2014/main" id="{3B1E7186-BE76-2829-C145-8CED549354C2}"/>
              </a:ext>
            </a:extLst>
          </p:cNvPr>
          <p:cNvSpPr txBox="1"/>
          <p:nvPr/>
        </p:nvSpPr>
        <p:spPr>
          <a:xfrm>
            <a:off x="163167" y="4003557"/>
            <a:ext cx="10329241"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L’objectif de l’application mobile  :</a:t>
            </a:r>
          </a:p>
          <a:p>
            <a:endParaRPr lang="fr-FR" b="1" dirty="0">
              <a:solidFill>
                <a:schemeClr val="bg1"/>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fr-FR" sz="1800" dirty="0">
                <a:solidFill>
                  <a:schemeClr val="bg1"/>
                </a:solidFill>
                <a:latin typeface="Arial" panose="020B0604020202020204" pitchFamily="34" charset="0"/>
                <a:cs typeface="Arial" panose="020B0604020202020204" pitchFamily="34" charset="0"/>
              </a:rPr>
              <a:t>Augmenter les Ventes et le Panier Moyen</a:t>
            </a:r>
          </a:p>
          <a:p>
            <a:pPr marL="742950" lvl="1" indent="-285750">
              <a:buFont typeface="Wingdings" panose="05000000000000000000" pitchFamily="2" charset="2"/>
              <a:buChar char="v"/>
            </a:pPr>
            <a:endParaRPr lang="fr-FR" dirty="0">
              <a:solidFill>
                <a:schemeClr val="bg1"/>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fr-FR" dirty="0">
                <a:solidFill>
                  <a:schemeClr val="bg1"/>
                </a:solidFill>
                <a:latin typeface="Arial" panose="020B0604020202020204" pitchFamily="34" charset="0"/>
                <a:cs typeface="Arial" panose="020B0604020202020204" pitchFamily="34" charset="0"/>
              </a:rPr>
              <a:t>Proposer un service innovant aux clients qui fasse parler de lui</a:t>
            </a:r>
          </a:p>
          <a:p>
            <a:pPr marL="742950" lvl="1" indent="-285750">
              <a:buFont typeface="Wingdings" panose="05000000000000000000" pitchFamily="2" charset="2"/>
              <a:buChar char="v"/>
            </a:pPr>
            <a:endParaRPr lang="fr-FR" dirty="0">
              <a:solidFill>
                <a:schemeClr val="bg1"/>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fr-FR" dirty="0">
                <a:solidFill>
                  <a:schemeClr val="bg1"/>
                </a:solidFill>
                <a:latin typeface="Arial" panose="020B0604020202020204" pitchFamily="34" charset="0"/>
                <a:cs typeface="Arial" panose="020B0604020202020204" pitchFamily="34" charset="0"/>
              </a:rPr>
              <a:t>Guider les clients dans leurs choix</a:t>
            </a:r>
          </a:p>
        </p:txBody>
      </p:sp>
      <p:sp>
        <p:nvSpPr>
          <p:cNvPr id="3" name="Titre 1">
            <a:extLst>
              <a:ext uri="{FF2B5EF4-FFF2-40B4-BE49-F238E27FC236}">
                <a16:creationId xmlns:a16="http://schemas.microsoft.com/office/drawing/2014/main" id="{6A4B043B-E3F7-BD6B-0DC6-01E4570BA82F}"/>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3</a:t>
            </a:r>
          </a:p>
        </p:txBody>
      </p:sp>
      <p:sp>
        <p:nvSpPr>
          <p:cNvPr id="5" name="ZoneTexte 4">
            <a:extLst>
              <a:ext uri="{FF2B5EF4-FFF2-40B4-BE49-F238E27FC236}">
                <a16:creationId xmlns:a16="http://schemas.microsoft.com/office/drawing/2014/main" id="{16CF2EC5-BC45-DCA4-874F-7E6D660DC2B1}"/>
              </a:ext>
            </a:extLst>
          </p:cNvPr>
          <p:cNvSpPr txBox="1"/>
          <p:nvPr/>
        </p:nvSpPr>
        <p:spPr>
          <a:xfrm>
            <a:off x="163167" y="6321577"/>
            <a:ext cx="10329241"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285750" indent="-28575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Mission : </a:t>
            </a:r>
            <a:r>
              <a:rPr lang="fr-FR" dirty="0">
                <a:solidFill>
                  <a:schemeClr val="bg1"/>
                </a:solidFill>
                <a:latin typeface="Arial" panose="020B0604020202020204" pitchFamily="34" charset="0"/>
                <a:cs typeface="Arial" panose="020B0604020202020204" pitchFamily="34" charset="0"/>
              </a:rPr>
              <a:t>Réaliser le cadrage du projet pour le présenter au COMEX</a:t>
            </a:r>
          </a:p>
        </p:txBody>
      </p:sp>
    </p:spTree>
    <p:extLst>
      <p:ext uri="{BB962C8B-B14F-4D97-AF65-F5344CB8AC3E}">
        <p14:creationId xmlns:p14="http://schemas.microsoft.com/office/powerpoint/2010/main" val="72716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296A0D-F1E8-497F-C707-32C5149FB077}"/>
              </a:ext>
            </a:extLst>
          </p:cNvPr>
          <p:cNvSpPr>
            <a:spLocks noGrp="1"/>
          </p:cNvSpPr>
          <p:nvPr>
            <p:ph type="title"/>
          </p:nvPr>
        </p:nvSpPr>
        <p:spPr>
          <a:xfrm>
            <a:off x="402742" y="653837"/>
            <a:ext cx="9613861" cy="1080938"/>
          </a:xfrm>
        </p:spPr>
        <p:txBody>
          <a:bodyPr/>
          <a:lstStyle/>
          <a:p>
            <a:r>
              <a:rPr lang="fr-FR" b="1" dirty="0">
                <a:latin typeface="Arial" panose="020B0604020202020204" pitchFamily="34" charset="0"/>
                <a:cs typeface="Arial" panose="020B0604020202020204" pitchFamily="34" charset="0"/>
              </a:rPr>
              <a:t>Coûts des ressources humaines : Salaires</a:t>
            </a:r>
          </a:p>
        </p:txBody>
      </p:sp>
      <p:graphicFrame>
        <p:nvGraphicFramePr>
          <p:cNvPr id="6" name="Tableau 5">
            <a:extLst>
              <a:ext uri="{FF2B5EF4-FFF2-40B4-BE49-F238E27FC236}">
                <a16:creationId xmlns:a16="http://schemas.microsoft.com/office/drawing/2014/main" id="{1AA9294D-036F-3D5F-8A9D-5592BEE42260}"/>
              </a:ext>
            </a:extLst>
          </p:cNvPr>
          <p:cNvGraphicFramePr>
            <a:graphicFrameLocks noGrp="1"/>
          </p:cNvGraphicFramePr>
          <p:nvPr>
            <p:extLst>
              <p:ext uri="{D42A27DB-BD31-4B8C-83A1-F6EECF244321}">
                <p14:modId xmlns:p14="http://schemas.microsoft.com/office/powerpoint/2010/main" val="49178516"/>
              </p:ext>
            </p:extLst>
          </p:nvPr>
        </p:nvGraphicFramePr>
        <p:xfrm>
          <a:off x="233775" y="2168656"/>
          <a:ext cx="11176345" cy="4596921"/>
        </p:xfrm>
        <a:graphic>
          <a:graphicData uri="http://schemas.openxmlformats.org/drawingml/2006/table">
            <a:tbl>
              <a:tblPr/>
              <a:tblGrid>
                <a:gridCol w="3274737">
                  <a:extLst>
                    <a:ext uri="{9D8B030D-6E8A-4147-A177-3AD203B41FA5}">
                      <a16:colId xmlns:a16="http://schemas.microsoft.com/office/drawing/2014/main" val="4156456200"/>
                    </a:ext>
                  </a:extLst>
                </a:gridCol>
                <a:gridCol w="3240157">
                  <a:extLst>
                    <a:ext uri="{9D8B030D-6E8A-4147-A177-3AD203B41FA5}">
                      <a16:colId xmlns:a16="http://schemas.microsoft.com/office/drawing/2014/main" val="1847395738"/>
                    </a:ext>
                  </a:extLst>
                </a:gridCol>
                <a:gridCol w="2693505">
                  <a:extLst>
                    <a:ext uri="{9D8B030D-6E8A-4147-A177-3AD203B41FA5}">
                      <a16:colId xmlns:a16="http://schemas.microsoft.com/office/drawing/2014/main" val="664794605"/>
                    </a:ext>
                  </a:extLst>
                </a:gridCol>
                <a:gridCol w="1967946">
                  <a:extLst>
                    <a:ext uri="{9D8B030D-6E8A-4147-A177-3AD203B41FA5}">
                      <a16:colId xmlns:a16="http://schemas.microsoft.com/office/drawing/2014/main" val="3600803105"/>
                    </a:ext>
                  </a:extLst>
                </a:gridCol>
              </a:tblGrid>
              <a:tr h="344397">
                <a:tc gridSpan="4">
                  <a:txBody>
                    <a:bodyPr/>
                    <a:lstStyle/>
                    <a:p>
                      <a:pPr algn="ctr" fontAlgn="b"/>
                      <a:r>
                        <a:rPr lang="fr-FR" sz="1200" b="1" i="0" u="none" strike="noStrike" dirty="0">
                          <a:solidFill>
                            <a:srgbClr val="000000"/>
                          </a:solidFill>
                          <a:effectLst/>
                          <a:highlight>
                            <a:srgbClr val="FFFF00"/>
                          </a:highlight>
                          <a:latin typeface="Arial" panose="020B0604020202020204" pitchFamily="34" charset="0"/>
                          <a:cs typeface="Arial" panose="020B0604020202020204" pitchFamily="34" charset="0"/>
                        </a:rPr>
                        <a:t>Conception de l'application prestations</a:t>
                      </a:r>
                    </a:p>
                    <a:p>
                      <a:pPr algn="ctr" fontAlgn="b"/>
                      <a:endParaRPr lang="fr-FR" sz="1200" b="1" i="0" u="none" strike="noStrike" dirty="0">
                        <a:solidFill>
                          <a:srgbClr val="000000"/>
                        </a:solidFill>
                        <a:effectLst/>
                        <a:highlight>
                          <a:srgbClr val="FFFF00"/>
                        </a:highligh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fr-FR"/>
                    </a:p>
                  </a:txBody>
                  <a:tcPr>
                    <a:lnL w="6350" cap="flat" cmpd="sng" algn="ctr">
                      <a:solidFill>
                        <a:srgbClr val="000000"/>
                      </a:solidFill>
                      <a:prstDash val="solid"/>
                      <a:round/>
                      <a:headEnd type="none" w="med" len="med"/>
                      <a:tailEnd type="none" w="med" len="med"/>
                    </a:lnL>
                  </a:tcPr>
                </a:tc>
                <a:tc hMerge="1">
                  <a:txBody>
                    <a:bodyPr/>
                    <a:lstStyle/>
                    <a:p>
                      <a:endParaRPr lang="fr-FR"/>
                    </a:p>
                  </a:txBody>
                  <a:tcPr>
                    <a:lnL w="6350" cap="flat" cmpd="sng" algn="ctr">
                      <a:solidFill>
                        <a:srgbClr val="000000"/>
                      </a:solidFill>
                      <a:prstDash val="solid"/>
                      <a:round/>
                      <a:headEnd type="none" w="med" len="med"/>
                      <a:tailEnd type="none" w="med" len="med"/>
                    </a:lnL>
                  </a:tcPr>
                </a:tc>
                <a:tc hMerge="1">
                  <a:txBody>
                    <a:bodyPr/>
                    <a:lstStyle/>
                    <a:p>
                      <a:pPr algn="ctr" fontAlgn="b"/>
                      <a:endParaRPr lang="fr-FR" sz="1200" b="1" i="0" u="none" strike="noStrike" dirty="0">
                        <a:solidFill>
                          <a:srgbClr val="000000"/>
                        </a:solidFill>
                        <a:effectLst/>
                        <a:highlight>
                          <a:srgbClr val="FFFF00"/>
                        </a:highligh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34299064"/>
                  </a:ext>
                </a:extLst>
              </a:tr>
              <a:tr h="438273">
                <a:tc>
                  <a:txBody>
                    <a:bodyPr/>
                    <a:lstStyle/>
                    <a:p>
                      <a:pPr algn="ctr" fontAlgn="b"/>
                      <a:r>
                        <a:rPr lang="fr-FR" sz="1200" b="1" i="0" u="none" strike="noStrike" dirty="0">
                          <a:solidFill>
                            <a:srgbClr val="000000"/>
                          </a:solidFill>
                          <a:effectLst/>
                          <a:highlight>
                            <a:srgbClr val="ED7D31"/>
                          </a:highlight>
                          <a:latin typeface="Arial" panose="020B0604020202020204" pitchFamily="34" charset="0"/>
                          <a:cs typeface="Arial" panose="020B0604020202020204" pitchFamily="34" charset="0"/>
                        </a:rPr>
                        <a:t>Fonction</a:t>
                      </a:r>
                    </a:p>
                    <a:p>
                      <a:pPr algn="ctr" fontAlgn="b"/>
                      <a:endParaRPr lang="fr-FR" sz="1200" b="1" i="0" u="none" strike="noStrike" dirty="0">
                        <a:solidFill>
                          <a:srgbClr val="000000"/>
                        </a:solidFill>
                        <a:effectLst/>
                        <a:highlight>
                          <a:srgbClr val="ED7D31"/>
                        </a:highligh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fr-FR" sz="1200" b="1" i="0" u="none" strike="noStrike" dirty="0">
                          <a:solidFill>
                            <a:srgbClr val="000000"/>
                          </a:solidFill>
                          <a:effectLst/>
                          <a:highlight>
                            <a:srgbClr val="ED7D31"/>
                          </a:highlight>
                          <a:latin typeface="Arial" panose="020B0604020202020204" pitchFamily="34" charset="0"/>
                          <a:cs typeface="Arial" panose="020B0604020202020204" pitchFamily="34" charset="0"/>
                        </a:rPr>
                        <a:t>Coût de prestation par jour en euros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ED7D31"/>
                    </a:solidFill>
                  </a:tcPr>
                </a:tc>
                <a:tc>
                  <a:txBody>
                    <a:bodyPr/>
                    <a:lstStyle/>
                    <a:p>
                      <a:pPr algn="ctr"/>
                      <a:endParaRPr lang="fr-FR" sz="1200" b="1" i="0" u="none" strike="noStrike" dirty="0">
                        <a:solidFill>
                          <a:srgbClr val="000000"/>
                        </a:solidFill>
                        <a:effectLst/>
                        <a:highlight>
                          <a:srgbClr val="ED7D31"/>
                        </a:highlight>
                        <a:latin typeface="Arial" panose="020B0604020202020204" pitchFamily="34" charset="0"/>
                        <a:cs typeface="Arial" panose="020B0604020202020204" pitchFamily="34" charset="0"/>
                      </a:endParaRPr>
                    </a:p>
                    <a:p>
                      <a:pPr algn="ctr"/>
                      <a:r>
                        <a:rPr lang="fr-FR" sz="1200" b="1" i="0" u="none" strike="noStrike" dirty="0">
                          <a:solidFill>
                            <a:srgbClr val="000000"/>
                          </a:solidFill>
                          <a:effectLst/>
                          <a:highlight>
                            <a:srgbClr val="ED7D31"/>
                          </a:highlight>
                          <a:latin typeface="Arial" panose="020B0604020202020204" pitchFamily="34" charset="0"/>
                          <a:cs typeface="Arial" panose="020B0604020202020204" pitchFamily="34" charset="0"/>
                        </a:rPr>
                        <a:t>Durée d'intervention par jours</a:t>
                      </a:r>
                    </a:p>
                    <a:p>
                      <a:pPr algn="ctr"/>
                      <a:endParaRPr lang="fr-FR" dirty="0"/>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ED7D31"/>
                    </a:solidFill>
                  </a:tcPr>
                </a:tc>
                <a:tc>
                  <a:txBody>
                    <a:bodyPr/>
                    <a:lstStyle/>
                    <a:p>
                      <a:pPr algn="ctr" fontAlgn="b"/>
                      <a:r>
                        <a:rPr lang="fr-FR" sz="1200" b="1" i="0" u="none" strike="noStrike" dirty="0">
                          <a:solidFill>
                            <a:srgbClr val="000000"/>
                          </a:solidFill>
                          <a:effectLst/>
                          <a:highlight>
                            <a:srgbClr val="ED7D31"/>
                          </a:highlight>
                          <a:latin typeface="Arial" panose="020B0604020202020204" pitchFamily="34" charset="0"/>
                          <a:cs typeface="Arial" panose="020B0604020202020204" pitchFamily="34" charset="0"/>
                        </a:rPr>
                        <a:t> Coût total en euros </a:t>
                      </a:r>
                    </a:p>
                    <a:p>
                      <a:pPr algn="ctr" fontAlgn="b"/>
                      <a:endParaRPr lang="fr-FR" sz="1200" b="1" i="0" u="none" strike="noStrike" dirty="0">
                        <a:solidFill>
                          <a:srgbClr val="000000"/>
                        </a:solidFill>
                        <a:effectLst/>
                        <a:highlight>
                          <a:srgbClr val="ED7D31"/>
                        </a:highligh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2819280662"/>
                  </a:ext>
                </a:extLst>
              </a:tr>
              <a:tr h="246609">
                <a:tc>
                  <a:txBody>
                    <a:bodyPr/>
                    <a:lstStyle/>
                    <a:p>
                      <a:pPr algn="ctr" fontAlgn="b"/>
                      <a:r>
                        <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rPr>
                        <a:t>Product </a:t>
                      </a:r>
                      <a:r>
                        <a:rPr lang="fr-FR" sz="1200" b="0" i="0" u="none" strike="noStrike" dirty="0" err="1">
                          <a:solidFill>
                            <a:srgbClr val="000000"/>
                          </a:solidFill>
                          <a:effectLst/>
                          <a:highlight>
                            <a:srgbClr val="FFE699"/>
                          </a:highlight>
                          <a:latin typeface="Arial" panose="020B0604020202020204" pitchFamily="34" charset="0"/>
                          <a:cs typeface="Arial" panose="020B0604020202020204" pitchFamily="34" charset="0"/>
                        </a:rPr>
                        <a:t>Owner</a:t>
                      </a:r>
                      <a:endPar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endParaRPr>
                    </a:p>
                    <a:p>
                      <a:pPr algn="ctr" fontAlgn="b"/>
                      <a:endPar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fr-FR" sz="1200" b="0" i="0" u="none" strike="noStrike">
                          <a:solidFill>
                            <a:srgbClr val="000000"/>
                          </a:solidFill>
                          <a:effectLst/>
                          <a:highlight>
                            <a:srgbClr val="FFE699"/>
                          </a:highlight>
                          <a:latin typeface="Arial" panose="020B0604020202020204" pitchFamily="34" charset="0"/>
                          <a:cs typeface="Arial" panose="020B0604020202020204" pitchFamily="34" charset="0"/>
                        </a:rPr>
                        <a:t> 300,00 €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a:r>
                        <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rPr>
                        <a:t>30</a:t>
                      </a:r>
                    </a:p>
                    <a:p>
                      <a:pPr algn="ctr"/>
                      <a:endParaRPr lang="fr-FR" dirty="0"/>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t"/>
                      <a:r>
                        <a:rPr lang="fr-FR" sz="1200" b="0" i="0" u="none" strike="noStrike">
                          <a:solidFill>
                            <a:srgbClr val="000000"/>
                          </a:solidFill>
                          <a:effectLst/>
                          <a:highlight>
                            <a:srgbClr val="FFE699"/>
                          </a:highlight>
                          <a:latin typeface="Arial" panose="020B0604020202020204" pitchFamily="34" charset="0"/>
                          <a:cs typeface="Arial" panose="020B0604020202020204" pitchFamily="34" charset="0"/>
                        </a:rPr>
                        <a:t> 9 000,00 €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2129076406"/>
                  </a:ext>
                </a:extLst>
              </a:tr>
              <a:tr h="246609">
                <a:tc>
                  <a:txBody>
                    <a:bodyPr/>
                    <a:lstStyle/>
                    <a:p>
                      <a:pPr algn="ctr" fontAlgn="b"/>
                      <a:r>
                        <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rPr>
                        <a:t>Scrum Master</a:t>
                      </a:r>
                    </a:p>
                    <a:p>
                      <a:pPr algn="ctr" fontAlgn="b"/>
                      <a:endPar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fr-FR" sz="1200" b="0" i="0" u="none" strike="noStrike">
                          <a:solidFill>
                            <a:srgbClr val="000000"/>
                          </a:solidFill>
                          <a:effectLst/>
                          <a:highlight>
                            <a:srgbClr val="FFE699"/>
                          </a:highlight>
                          <a:latin typeface="Arial" panose="020B0604020202020204" pitchFamily="34" charset="0"/>
                          <a:cs typeface="Arial" panose="020B0604020202020204" pitchFamily="34" charset="0"/>
                        </a:rPr>
                        <a:t> 300,00 €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a:r>
                        <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rPr>
                        <a:t>30</a:t>
                      </a:r>
                    </a:p>
                    <a:p>
                      <a:pPr algn="ctr"/>
                      <a:endParaRPr lang="fr-FR" dirty="0"/>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t"/>
                      <a:r>
                        <a:rPr lang="fr-FR" sz="1200" b="0" i="0" u="none" strike="noStrike">
                          <a:solidFill>
                            <a:srgbClr val="000000"/>
                          </a:solidFill>
                          <a:effectLst/>
                          <a:highlight>
                            <a:srgbClr val="FFE699"/>
                          </a:highlight>
                          <a:latin typeface="Arial" panose="020B0604020202020204" pitchFamily="34" charset="0"/>
                          <a:cs typeface="Arial" panose="020B0604020202020204" pitchFamily="34" charset="0"/>
                        </a:rPr>
                        <a:t> 9 000,00 €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278443286"/>
                  </a:ext>
                </a:extLst>
              </a:tr>
              <a:tr h="246609">
                <a:tc>
                  <a:txBody>
                    <a:bodyPr/>
                    <a:lstStyle/>
                    <a:p>
                      <a:pPr algn="ctr" fontAlgn="b"/>
                      <a:r>
                        <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rPr>
                        <a:t>UX Designer</a:t>
                      </a:r>
                    </a:p>
                    <a:p>
                      <a:pPr algn="ctr" fontAlgn="b"/>
                      <a:endPar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fr-FR" sz="1200" b="0" i="0" u="none" strike="noStrike">
                          <a:solidFill>
                            <a:srgbClr val="000000"/>
                          </a:solidFill>
                          <a:effectLst/>
                          <a:highlight>
                            <a:srgbClr val="FFE699"/>
                          </a:highlight>
                          <a:latin typeface="Arial" panose="020B0604020202020204" pitchFamily="34" charset="0"/>
                          <a:cs typeface="Arial" panose="020B0604020202020204" pitchFamily="34" charset="0"/>
                        </a:rPr>
                        <a:t> 300,00 €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a:r>
                        <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rPr>
                        <a:t>10</a:t>
                      </a:r>
                    </a:p>
                    <a:p>
                      <a:pPr algn="ctr"/>
                      <a:endParaRPr lang="fr-FR" dirty="0"/>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t"/>
                      <a:r>
                        <a:rPr lang="fr-FR" sz="1200" b="0" i="0" u="none" strike="noStrike">
                          <a:solidFill>
                            <a:srgbClr val="000000"/>
                          </a:solidFill>
                          <a:effectLst/>
                          <a:highlight>
                            <a:srgbClr val="FFE699"/>
                          </a:highlight>
                          <a:latin typeface="Arial" panose="020B0604020202020204" pitchFamily="34" charset="0"/>
                          <a:cs typeface="Arial" panose="020B0604020202020204" pitchFamily="34" charset="0"/>
                        </a:rPr>
                        <a:t> 3 000,00 €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511072542"/>
                  </a:ext>
                </a:extLst>
              </a:tr>
              <a:tr h="493218">
                <a:tc>
                  <a:txBody>
                    <a:bodyPr/>
                    <a:lstStyle/>
                    <a:p>
                      <a:pPr algn="ctr" fontAlgn="b"/>
                      <a:r>
                        <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rPr>
                        <a:t>DPO(responsable conformité de la protection des données dans la société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rPr>
                        <a:t> 300,00 €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a:r>
                        <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rPr>
                        <a:t>10</a:t>
                      </a:r>
                    </a:p>
                    <a:p>
                      <a:pPr algn="ctr"/>
                      <a:endParaRPr lang="fr-FR" dirty="0"/>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t"/>
                      <a:r>
                        <a:rPr lang="fr-FR" sz="1200" b="0" i="0" u="none" strike="noStrike">
                          <a:solidFill>
                            <a:srgbClr val="000000"/>
                          </a:solidFill>
                          <a:effectLst/>
                          <a:highlight>
                            <a:srgbClr val="FFE699"/>
                          </a:highlight>
                          <a:latin typeface="Arial" panose="020B0604020202020204" pitchFamily="34" charset="0"/>
                          <a:cs typeface="Arial" panose="020B0604020202020204" pitchFamily="34" charset="0"/>
                        </a:rPr>
                        <a:t> 3 000,00 €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890737231"/>
                  </a:ext>
                </a:extLst>
              </a:tr>
              <a:tr h="246609">
                <a:tc gridSpan="3">
                  <a:txBody>
                    <a:bodyPr/>
                    <a:lstStyle/>
                    <a:p>
                      <a:pPr algn="ctr" fontAlgn="b"/>
                      <a:r>
                        <a:rPr lang="fr-FR" sz="1200" b="1" i="0" u="none" strike="noStrike" dirty="0">
                          <a:solidFill>
                            <a:srgbClr val="000000"/>
                          </a:solidFill>
                          <a:effectLst/>
                          <a:highlight>
                            <a:srgbClr val="92D050"/>
                          </a:highlight>
                          <a:latin typeface="Arial" panose="020B0604020202020204" pitchFamily="34" charset="0"/>
                          <a:cs typeface="Arial" panose="020B0604020202020204" pitchFamily="34" charset="0"/>
                        </a:rPr>
                        <a:t>Coût  prestations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fr-FR"/>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fr-FR"/>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a:txBody>
                    <a:bodyPr/>
                    <a:lstStyle/>
                    <a:p>
                      <a:pPr algn="ctr" fontAlgn="t"/>
                      <a:r>
                        <a:rPr lang="fr-FR" sz="1200" b="1" i="0" u="none" strike="noStrike" dirty="0">
                          <a:solidFill>
                            <a:srgbClr val="000000"/>
                          </a:solidFill>
                          <a:effectLst/>
                          <a:highlight>
                            <a:srgbClr val="92D050"/>
                          </a:highlight>
                          <a:latin typeface="Arial" panose="020B0604020202020204" pitchFamily="34" charset="0"/>
                          <a:cs typeface="Arial" panose="020B0604020202020204" pitchFamily="34" charset="0"/>
                        </a:rPr>
                        <a:t> 24 000,00 €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240460180"/>
                  </a:ext>
                </a:extLst>
              </a:tr>
              <a:tr h="246609">
                <a:tc gridSpan="4">
                  <a:txBody>
                    <a:bodyPr/>
                    <a:lstStyle/>
                    <a:p>
                      <a:pPr algn="ctr" fontAlgn="ctr"/>
                      <a:r>
                        <a:rPr lang="fr-FR" sz="1200" b="1" i="0" u="none" strike="noStrike" dirty="0">
                          <a:solidFill>
                            <a:srgbClr val="000000"/>
                          </a:solidFill>
                          <a:effectLst/>
                          <a:highlight>
                            <a:srgbClr val="FFFF00"/>
                          </a:highlight>
                          <a:latin typeface="Arial" panose="020B0604020202020204" pitchFamily="34" charset="0"/>
                          <a:cs typeface="Arial" panose="020B0604020202020204" pitchFamily="34" charset="0"/>
                        </a:rPr>
                        <a:t>Conception et production salaires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fr-FR"/>
                    </a:p>
                  </a:txBody>
                  <a:tcPr>
                    <a:lnL w="6350" cap="flat" cmpd="sng" algn="ctr">
                      <a:solidFill>
                        <a:srgbClr val="000000"/>
                      </a:solidFill>
                      <a:prstDash val="solid"/>
                      <a:round/>
                      <a:headEnd type="none" w="med" len="med"/>
                      <a:tailEnd type="none" w="med" len="med"/>
                    </a:lnL>
                  </a:tcPr>
                </a:tc>
                <a:tc hMerge="1">
                  <a:txBody>
                    <a:bodyPr/>
                    <a:lstStyle/>
                    <a:p>
                      <a:endParaRPr lang="fr-FR"/>
                    </a:p>
                  </a:txBody>
                  <a:tcPr>
                    <a:lnL w="6350" cap="flat" cmpd="sng" algn="ctr">
                      <a:solidFill>
                        <a:srgbClr val="000000"/>
                      </a:solidFill>
                      <a:prstDash val="solid"/>
                      <a:round/>
                      <a:headEnd type="none" w="med" len="med"/>
                      <a:tailEnd type="none" w="med" len="med"/>
                    </a:lnL>
                  </a:tcPr>
                </a:tc>
                <a:tc hMerge="1">
                  <a:txBody>
                    <a:bodyPr/>
                    <a:lstStyle/>
                    <a:p>
                      <a:pPr algn="ctr" fontAlgn="ctr"/>
                      <a:endParaRPr lang="fr-FR" sz="1200" b="1" i="0" u="none" strike="noStrike">
                        <a:solidFill>
                          <a:srgbClr val="000000"/>
                        </a:solidFill>
                        <a:effectLst/>
                        <a:highlight>
                          <a:srgbClr val="FFFF00"/>
                        </a:highlight>
                        <a:latin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71415293"/>
                  </a:ext>
                </a:extLst>
              </a:tr>
              <a:tr h="246609">
                <a:tc>
                  <a:txBody>
                    <a:bodyPr/>
                    <a:lstStyle/>
                    <a:p>
                      <a:pPr algn="ctr" fontAlgn="b"/>
                      <a:r>
                        <a:rPr lang="fr-FR" sz="1200" b="1" i="0" u="none" strike="noStrike" dirty="0">
                          <a:solidFill>
                            <a:srgbClr val="000000"/>
                          </a:solidFill>
                          <a:effectLst/>
                          <a:highlight>
                            <a:srgbClr val="ED7D31"/>
                          </a:highlight>
                          <a:latin typeface="Arial" panose="020B0604020202020204" pitchFamily="34" charset="0"/>
                          <a:cs typeface="Arial" panose="020B0604020202020204" pitchFamily="34" charset="0"/>
                        </a:rPr>
                        <a:t>Fonction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r>
                        <a:rPr lang="fr-FR" sz="1200" b="1" i="0" u="none" strike="noStrike">
                          <a:solidFill>
                            <a:srgbClr val="000000"/>
                          </a:solidFill>
                          <a:effectLst/>
                          <a:highlight>
                            <a:srgbClr val="ED7D31"/>
                          </a:highlight>
                          <a:latin typeface="Arial" panose="020B0604020202020204" pitchFamily="34" charset="0"/>
                          <a:cs typeface="Arial" panose="020B0604020202020204" pitchFamily="34" charset="0"/>
                        </a:rPr>
                        <a:t>Salaire mensuel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fr-FR" sz="1200" b="1" i="0" u="none" strike="noStrike">
                          <a:solidFill>
                            <a:srgbClr val="000000"/>
                          </a:solidFill>
                          <a:effectLst/>
                          <a:highlight>
                            <a:srgbClr val="ED7D31"/>
                          </a:highlight>
                          <a:latin typeface="Arial" panose="020B0604020202020204" pitchFamily="34" charset="0"/>
                          <a:cs typeface="Arial" panose="020B0604020202020204" pitchFamily="34" charset="0"/>
                        </a:rPr>
                        <a:t>Durée d'intervention par mois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ED7D31"/>
                    </a:solidFill>
                  </a:tcPr>
                </a:tc>
                <a:tc>
                  <a:txBody>
                    <a:bodyPr/>
                    <a:lstStyle/>
                    <a:p>
                      <a:pPr algn="ctr" fontAlgn="b"/>
                      <a:r>
                        <a:rPr lang="fr-FR" sz="1200" b="1" i="0" u="none" strike="noStrike">
                          <a:solidFill>
                            <a:srgbClr val="000000"/>
                          </a:solidFill>
                          <a:effectLst/>
                          <a:highlight>
                            <a:srgbClr val="ED7D31"/>
                          </a:highlight>
                          <a:latin typeface="Arial" panose="020B0604020202020204" pitchFamily="34" charset="0"/>
                          <a:cs typeface="Arial" panose="020B0604020202020204" pitchFamily="34" charset="0"/>
                        </a:rPr>
                        <a:t> Coût total en euros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484155902"/>
                  </a:ext>
                </a:extLst>
              </a:tr>
              <a:tr h="246609">
                <a:tc>
                  <a:txBody>
                    <a:bodyPr/>
                    <a:lstStyle/>
                    <a:p>
                      <a:pPr algn="ctr" fontAlgn="ctr"/>
                      <a:r>
                        <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rPr>
                        <a:t>Développeur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fr-FR" sz="1200" b="0" i="0" u="none" strike="noStrike">
                          <a:solidFill>
                            <a:srgbClr val="000000"/>
                          </a:solidFill>
                          <a:effectLst/>
                          <a:highlight>
                            <a:srgbClr val="FFE699"/>
                          </a:highlight>
                          <a:latin typeface="Arial" panose="020B0604020202020204" pitchFamily="34" charset="0"/>
                          <a:cs typeface="Arial" panose="020B0604020202020204" pitchFamily="34" charset="0"/>
                        </a:rPr>
                        <a:t> 4 000,00 €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fr-FR" sz="1200" b="0" i="0" u="none" strike="noStrike">
                          <a:solidFill>
                            <a:srgbClr val="000000"/>
                          </a:solidFill>
                          <a:effectLst/>
                          <a:highlight>
                            <a:srgbClr val="FFE699"/>
                          </a:highlight>
                          <a:latin typeface="Arial" panose="020B0604020202020204" pitchFamily="34" charset="0"/>
                          <a:cs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fr-FR" sz="1200" b="0" i="0" u="none" strike="noStrike">
                          <a:solidFill>
                            <a:srgbClr val="000000"/>
                          </a:solidFill>
                          <a:effectLst/>
                          <a:highlight>
                            <a:srgbClr val="FFE699"/>
                          </a:highlight>
                          <a:latin typeface="Arial" panose="020B0604020202020204" pitchFamily="34" charset="0"/>
                          <a:cs typeface="Arial" panose="020B0604020202020204" pitchFamily="34" charset="0"/>
                        </a:rPr>
                        <a:t> 8 000,00 €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2402942344"/>
                  </a:ext>
                </a:extLst>
              </a:tr>
              <a:tr h="246609">
                <a:tc>
                  <a:txBody>
                    <a:bodyPr/>
                    <a:lstStyle/>
                    <a:p>
                      <a:pPr algn="ctr" fontAlgn="ctr"/>
                      <a:r>
                        <a:rPr lang="pt-BR" sz="1200" b="0" i="0" u="none" strike="noStrike" dirty="0">
                          <a:solidFill>
                            <a:srgbClr val="000000"/>
                          </a:solidFill>
                          <a:effectLst/>
                          <a:highlight>
                            <a:srgbClr val="FFE699"/>
                          </a:highlight>
                          <a:latin typeface="Arial" panose="020B0604020202020204" pitchFamily="34" charset="0"/>
                          <a:cs typeface="Arial" panose="020B0604020202020204" pitchFamily="34" charset="0"/>
                        </a:rPr>
                        <a:t>Data Scientist senior expertise IA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rPr>
                        <a:t> 4 500,00 €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fr-FR" sz="1200" b="0" i="0" u="none" strike="noStrike" dirty="0">
                          <a:solidFill>
                            <a:srgbClr val="000000"/>
                          </a:solidFill>
                          <a:effectLst/>
                          <a:highlight>
                            <a:srgbClr val="FFE699"/>
                          </a:highlight>
                          <a:latin typeface="Arial" panose="020B0604020202020204" pitchFamily="34" charset="0"/>
                          <a:cs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fr-FR" sz="1200" b="0" i="0" u="none" strike="noStrike">
                          <a:solidFill>
                            <a:srgbClr val="000000"/>
                          </a:solidFill>
                          <a:effectLst/>
                          <a:highlight>
                            <a:srgbClr val="FFE699"/>
                          </a:highlight>
                          <a:latin typeface="Arial" panose="020B0604020202020204" pitchFamily="34" charset="0"/>
                          <a:cs typeface="Arial" panose="020B0604020202020204" pitchFamily="34" charset="0"/>
                        </a:rPr>
                        <a:t>9 000,00 €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996543387"/>
                  </a:ext>
                </a:extLst>
              </a:tr>
              <a:tr h="246609">
                <a:tc gridSpan="3">
                  <a:txBody>
                    <a:bodyPr/>
                    <a:lstStyle/>
                    <a:p>
                      <a:pPr algn="ctr" fontAlgn="b"/>
                      <a:r>
                        <a:rPr lang="fr-FR" sz="1200" b="1" i="0" u="none" strike="noStrike">
                          <a:solidFill>
                            <a:srgbClr val="000000"/>
                          </a:solidFill>
                          <a:effectLst/>
                          <a:highlight>
                            <a:srgbClr val="92D050"/>
                          </a:highlight>
                          <a:latin typeface="Arial" panose="020B0604020202020204" pitchFamily="34" charset="0"/>
                          <a:cs typeface="Arial" panose="020B0604020202020204" pitchFamily="34" charset="0"/>
                        </a:rPr>
                        <a:t>Salaires(2 mois)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fr-FR"/>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pPr algn="ctr" fontAlgn="b"/>
                      <a:endParaRPr lang="fr-FR" sz="1200" b="1" i="0" u="none" strike="noStrike">
                        <a:solidFill>
                          <a:srgbClr val="000000"/>
                        </a:solidFill>
                        <a:effectLst/>
                        <a:highlight>
                          <a:srgbClr val="92D050"/>
                        </a:highligh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fr-FR" sz="1200" b="1" i="0" u="none" strike="noStrike">
                          <a:solidFill>
                            <a:srgbClr val="000000"/>
                          </a:solidFill>
                          <a:effectLst/>
                          <a:highlight>
                            <a:srgbClr val="92D050"/>
                          </a:highlight>
                          <a:latin typeface="Arial" panose="020B0604020202020204" pitchFamily="34" charset="0"/>
                          <a:cs typeface="Arial" panose="020B0604020202020204" pitchFamily="34" charset="0"/>
                        </a:rPr>
                        <a:t>17 000,00 €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14569923"/>
                  </a:ext>
                </a:extLst>
              </a:tr>
              <a:tr h="246609">
                <a:tc gridSpan="3">
                  <a:txBody>
                    <a:bodyPr/>
                    <a:lstStyle/>
                    <a:p>
                      <a:pPr algn="ctr" fontAlgn="b"/>
                      <a:r>
                        <a:rPr lang="fr-FR" sz="1200" b="1" i="0" u="none" strike="noStrike" dirty="0" err="1">
                          <a:solidFill>
                            <a:srgbClr val="000000"/>
                          </a:solidFill>
                          <a:effectLst/>
                          <a:highlight>
                            <a:srgbClr val="E2EFDA"/>
                          </a:highlight>
                          <a:latin typeface="Arial" panose="020B0604020202020204" pitchFamily="34" charset="0"/>
                          <a:cs typeface="Arial" panose="020B0604020202020204" pitchFamily="34" charset="0"/>
                        </a:rPr>
                        <a:t>Tolal</a:t>
                      </a:r>
                      <a:endParaRPr lang="fr-FR" sz="1200" b="1" i="0" u="none" strike="noStrike" dirty="0">
                        <a:solidFill>
                          <a:srgbClr val="000000"/>
                        </a:solidFill>
                        <a:effectLst/>
                        <a:highlight>
                          <a:srgbClr val="E2EFDA"/>
                        </a:highligh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fr-FR"/>
                    </a:p>
                  </a:txBody>
                  <a:tcPr>
                    <a:lnL w="6350" cap="flat" cmpd="sng" algn="ctr">
                      <a:solidFill>
                        <a:srgbClr val="000000"/>
                      </a:solidFill>
                      <a:prstDash val="solid"/>
                      <a:round/>
                      <a:headEnd type="none" w="med" len="med"/>
                      <a:tailEnd type="none" w="med" len="med"/>
                    </a:lnL>
                  </a:tcPr>
                </a:tc>
                <a:tc hMerge="1">
                  <a:txBody>
                    <a:bodyPr/>
                    <a:lstStyle/>
                    <a:p>
                      <a:pPr algn="ctr" fontAlgn="b"/>
                      <a:endParaRPr lang="fr-FR" sz="1200" b="1" i="0" u="none" strike="noStrike" dirty="0">
                        <a:solidFill>
                          <a:srgbClr val="000000"/>
                        </a:solidFill>
                        <a:effectLst/>
                        <a:highlight>
                          <a:srgbClr val="E2EFDA"/>
                        </a:highlight>
                        <a:latin typeface="Arial" panose="020B0604020202020204" pitchFamily="34" charset="0"/>
                        <a:cs typeface="Arial" panose="020B060402020202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fr-FR" sz="1200" b="1" i="0" u="none" strike="noStrike" dirty="0">
                          <a:solidFill>
                            <a:srgbClr val="000000"/>
                          </a:solidFill>
                          <a:effectLst/>
                          <a:highlight>
                            <a:srgbClr val="E2EFDA"/>
                          </a:highlight>
                          <a:latin typeface="Arial" panose="020B0604020202020204" pitchFamily="34" charset="0"/>
                          <a:cs typeface="Arial" panose="020B0604020202020204" pitchFamily="34" charset="0"/>
                        </a:rPr>
                        <a:t>41 000,00 €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618405017"/>
                  </a:ext>
                </a:extLst>
              </a:tr>
            </a:tbl>
          </a:graphicData>
        </a:graphic>
      </p:graphicFrame>
      <p:sp>
        <p:nvSpPr>
          <p:cNvPr id="3" name="Titre 1">
            <a:extLst>
              <a:ext uri="{FF2B5EF4-FFF2-40B4-BE49-F238E27FC236}">
                <a16:creationId xmlns:a16="http://schemas.microsoft.com/office/drawing/2014/main" id="{FB69FE39-A248-3CAE-CF29-7520A7ACDB2C}"/>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357378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E59CF1-9796-B338-A5BD-58C136A58017}"/>
              </a:ext>
            </a:extLst>
          </p:cNvPr>
          <p:cNvSpPr>
            <a:spLocks noGrp="1"/>
          </p:cNvSpPr>
          <p:nvPr>
            <p:ph type="title"/>
          </p:nvPr>
        </p:nvSpPr>
        <p:spPr>
          <a:xfrm>
            <a:off x="0" y="712868"/>
            <a:ext cx="11137305" cy="1080938"/>
          </a:xfrm>
        </p:spPr>
        <p:txBody>
          <a:bodyPr/>
          <a:lstStyle/>
          <a:p>
            <a:r>
              <a:rPr lang="fr-FR" b="1" dirty="0">
                <a:latin typeface="Arial" panose="020B0604020202020204" pitchFamily="34" charset="0"/>
                <a:cs typeface="Arial" panose="020B0604020202020204" pitchFamily="34" charset="0"/>
              </a:rPr>
              <a:t>Coût des ressources techniques et Financières</a:t>
            </a:r>
          </a:p>
        </p:txBody>
      </p:sp>
      <p:pic>
        <p:nvPicPr>
          <p:cNvPr id="6" name="Image 5">
            <a:extLst>
              <a:ext uri="{FF2B5EF4-FFF2-40B4-BE49-F238E27FC236}">
                <a16:creationId xmlns:a16="http://schemas.microsoft.com/office/drawing/2014/main" id="{17E4064A-13E5-6058-E877-34C4DC980F23}"/>
              </a:ext>
            </a:extLst>
          </p:cNvPr>
          <p:cNvPicPr>
            <a:picLocks noChangeAspect="1"/>
          </p:cNvPicPr>
          <p:nvPr/>
        </p:nvPicPr>
        <p:blipFill>
          <a:blip r:embed="rId2"/>
          <a:stretch>
            <a:fillRect/>
          </a:stretch>
        </p:blipFill>
        <p:spPr>
          <a:xfrm>
            <a:off x="127317" y="2006495"/>
            <a:ext cx="11788824" cy="2138121"/>
          </a:xfrm>
          <a:prstGeom prst="rect">
            <a:avLst/>
          </a:prstGeom>
        </p:spPr>
      </p:pic>
      <p:pic>
        <p:nvPicPr>
          <p:cNvPr id="14" name="Image 13">
            <a:extLst>
              <a:ext uri="{FF2B5EF4-FFF2-40B4-BE49-F238E27FC236}">
                <a16:creationId xmlns:a16="http://schemas.microsoft.com/office/drawing/2014/main" id="{4F174047-A39C-CAC5-8A68-9BB7B396C4B1}"/>
              </a:ext>
            </a:extLst>
          </p:cNvPr>
          <p:cNvPicPr>
            <a:picLocks noChangeAspect="1"/>
          </p:cNvPicPr>
          <p:nvPr/>
        </p:nvPicPr>
        <p:blipFill>
          <a:blip r:embed="rId3"/>
          <a:stretch>
            <a:fillRect/>
          </a:stretch>
        </p:blipFill>
        <p:spPr>
          <a:xfrm>
            <a:off x="127317" y="4223506"/>
            <a:ext cx="10671548" cy="1447920"/>
          </a:xfrm>
          <a:prstGeom prst="rect">
            <a:avLst/>
          </a:prstGeom>
        </p:spPr>
      </p:pic>
      <p:sp>
        <p:nvSpPr>
          <p:cNvPr id="15" name="Ellipse 14">
            <a:extLst>
              <a:ext uri="{FF2B5EF4-FFF2-40B4-BE49-F238E27FC236}">
                <a16:creationId xmlns:a16="http://schemas.microsoft.com/office/drawing/2014/main" id="{B7DC27A2-DB6B-401D-ADC5-C65C953EC1AE}"/>
              </a:ext>
            </a:extLst>
          </p:cNvPr>
          <p:cNvSpPr/>
          <p:nvPr/>
        </p:nvSpPr>
        <p:spPr>
          <a:xfrm>
            <a:off x="7335078" y="5790289"/>
            <a:ext cx="2792896" cy="100088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Arial" panose="020B0604020202020204" pitchFamily="34" charset="0"/>
                <a:cs typeface="Arial" panose="020B0604020202020204" pitchFamily="34" charset="0"/>
              </a:rPr>
              <a:t>Total :12 185 € </a:t>
            </a:r>
          </a:p>
        </p:txBody>
      </p:sp>
      <p:pic>
        <p:nvPicPr>
          <p:cNvPr id="18" name="Image 17">
            <a:extLst>
              <a:ext uri="{FF2B5EF4-FFF2-40B4-BE49-F238E27FC236}">
                <a16:creationId xmlns:a16="http://schemas.microsoft.com/office/drawing/2014/main" id="{2988D0E2-917D-3641-7E51-945C6918155B}"/>
              </a:ext>
            </a:extLst>
          </p:cNvPr>
          <p:cNvPicPr>
            <a:picLocks noChangeAspect="1"/>
          </p:cNvPicPr>
          <p:nvPr/>
        </p:nvPicPr>
        <p:blipFill>
          <a:blip r:embed="rId4"/>
          <a:stretch>
            <a:fillRect/>
          </a:stretch>
        </p:blipFill>
        <p:spPr>
          <a:xfrm>
            <a:off x="127317" y="5750316"/>
            <a:ext cx="5370839" cy="1040860"/>
          </a:xfrm>
          <a:prstGeom prst="rect">
            <a:avLst/>
          </a:prstGeom>
        </p:spPr>
      </p:pic>
      <p:sp>
        <p:nvSpPr>
          <p:cNvPr id="3" name="Titre 1">
            <a:extLst>
              <a:ext uri="{FF2B5EF4-FFF2-40B4-BE49-F238E27FC236}">
                <a16:creationId xmlns:a16="http://schemas.microsoft.com/office/drawing/2014/main" id="{4D2E7B98-3881-AD3D-734A-A9DD2770C600}"/>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90956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5AA91-C047-53DE-6612-43DDE100FF43}"/>
              </a:ext>
            </a:extLst>
          </p:cNvPr>
          <p:cNvSpPr>
            <a:spLocks noGrp="1"/>
          </p:cNvSpPr>
          <p:nvPr>
            <p:ph type="title"/>
          </p:nvPr>
        </p:nvSpPr>
        <p:spPr/>
        <p:txBody>
          <a:bodyPr/>
          <a:lstStyle/>
          <a:p>
            <a:pPr algn="ctr"/>
            <a:r>
              <a:rPr lang="fr-FR" sz="3600" b="1" dirty="0">
                <a:latin typeface="Arial" panose="020B0604020202020204" pitchFamily="34" charset="0"/>
                <a:cs typeface="Arial" panose="020B0604020202020204" pitchFamily="34" charset="0"/>
              </a:rPr>
              <a:t>Campagne</a:t>
            </a:r>
            <a:r>
              <a:rPr lang="fr-FR" b="1" dirty="0">
                <a:latin typeface="Arial" panose="020B0604020202020204" pitchFamily="34" charset="0"/>
                <a:cs typeface="Arial" panose="020B0604020202020204" pitchFamily="34" charset="0"/>
              </a:rPr>
              <a:t> Marketing</a:t>
            </a:r>
          </a:p>
        </p:txBody>
      </p:sp>
      <p:pic>
        <p:nvPicPr>
          <p:cNvPr id="4" name="Image 3">
            <a:extLst>
              <a:ext uri="{FF2B5EF4-FFF2-40B4-BE49-F238E27FC236}">
                <a16:creationId xmlns:a16="http://schemas.microsoft.com/office/drawing/2014/main" id="{63C83C33-DD23-1144-A25C-106A9B4C476D}"/>
              </a:ext>
            </a:extLst>
          </p:cNvPr>
          <p:cNvPicPr>
            <a:picLocks noChangeAspect="1"/>
          </p:cNvPicPr>
          <p:nvPr/>
        </p:nvPicPr>
        <p:blipFill>
          <a:blip r:embed="rId2"/>
          <a:stretch>
            <a:fillRect/>
          </a:stretch>
        </p:blipFill>
        <p:spPr>
          <a:xfrm>
            <a:off x="4037614" y="1996264"/>
            <a:ext cx="3695060" cy="2028908"/>
          </a:xfrm>
          <a:prstGeom prst="rect">
            <a:avLst/>
          </a:prstGeom>
        </p:spPr>
      </p:pic>
      <p:sp>
        <p:nvSpPr>
          <p:cNvPr id="5" name="Titre 1">
            <a:extLst>
              <a:ext uri="{FF2B5EF4-FFF2-40B4-BE49-F238E27FC236}">
                <a16:creationId xmlns:a16="http://schemas.microsoft.com/office/drawing/2014/main" id="{D5165127-B8D8-A6CF-5069-A3CF95231B06}"/>
              </a:ext>
            </a:extLst>
          </p:cNvPr>
          <p:cNvSpPr txBox="1">
            <a:spLocks/>
          </p:cNvSpPr>
          <p:nvPr/>
        </p:nvSpPr>
        <p:spPr>
          <a:xfrm>
            <a:off x="186399" y="4818302"/>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571500" indent="-57150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Publicité</a:t>
            </a:r>
          </a:p>
        </p:txBody>
      </p:sp>
      <p:sp>
        <p:nvSpPr>
          <p:cNvPr id="6" name="Titre 1">
            <a:extLst>
              <a:ext uri="{FF2B5EF4-FFF2-40B4-BE49-F238E27FC236}">
                <a16:creationId xmlns:a16="http://schemas.microsoft.com/office/drawing/2014/main" id="{8F232B54-1EF4-6A51-FC44-E2C5C9FF9EF2}"/>
              </a:ext>
            </a:extLst>
          </p:cNvPr>
          <p:cNvSpPr txBox="1">
            <a:spLocks/>
          </p:cNvSpPr>
          <p:nvPr/>
        </p:nvSpPr>
        <p:spPr>
          <a:xfrm>
            <a:off x="107166" y="2151104"/>
            <a:ext cx="3510678"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571500" indent="-571500">
              <a:buFont typeface="Wingdings" panose="05000000000000000000" pitchFamily="2" charset="2"/>
              <a:buChar char="q"/>
            </a:pPr>
            <a:r>
              <a:rPr lang="fr-FR" b="1" dirty="0">
                <a:solidFill>
                  <a:schemeClr val="bg1"/>
                </a:solidFill>
                <a:latin typeface="Arial" panose="020B0604020202020204" pitchFamily="34" charset="0"/>
                <a:cs typeface="Arial" panose="020B0604020202020204" pitchFamily="34" charset="0"/>
              </a:rPr>
              <a:t>Influenceurs</a:t>
            </a:r>
          </a:p>
        </p:txBody>
      </p:sp>
      <p:pic>
        <p:nvPicPr>
          <p:cNvPr id="8" name="Image 7">
            <a:extLst>
              <a:ext uri="{FF2B5EF4-FFF2-40B4-BE49-F238E27FC236}">
                <a16:creationId xmlns:a16="http://schemas.microsoft.com/office/drawing/2014/main" id="{6013F3C7-B604-67F5-95FB-94ED2BA84B99}"/>
              </a:ext>
            </a:extLst>
          </p:cNvPr>
          <p:cNvPicPr>
            <a:picLocks noChangeAspect="1"/>
          </p:cNvPicPr>
          <p:nvPr/>
        </p:nvPicPr>
        <p:blipFill>
          <a:blip r:embed="rId3"/>
          <a:stretch>
            <a:fillRect/>
          </a:stretch>
        </p:blipFill>
        <p:spPr>
          <a:xfrm>
            <a:off x="4037613" y="4270436"/>
            <a:ext cx="3695061" cy="2176670"/>
          </a:xfrm>
          <a:prstGeom prst="rect">
            <a:avLst/>
          </a:prstGeom>
        </p:spPr>
      </p:pic>
      <p:sp>
        <p:nvSpPr>
          <p:cNvPr id="9" name="Ellipse 8">
            <a:extLst>
              <a:ext uri="{FF2B5EF4-FFF2-40B4-BE49-F238E27FC236}">
                <a16:creationId xmlns:a16="http://schemas.microsoft.com/office/drawing/2014/main" id="{25E9BC19-0A6E-8371-6E4D-BCA9CB73D549}"/>
              </a:ext>
            </a:extLst>
          </p:cNvPr>
          <p:cNvSpPr/>
          <p:nvPr/>
        </p:nvSpPr>
        <p:spPr>
          <a:xfrm>
            <a:off x="8428383" y="2791140"/>
            <a:ext cx="3234740" cy="266719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b="1" dirty="0">
                <a:solidFill>
                  <a:schemeClr val="bg1"/>
                </a:solidFill>
              </a:rPr>
              <a:t>5000 </a:t>
            </a:r>
            <a:r>
              <a:rPr lang="fr-FR" sz="1800" b="1" dirty="0">
                <a:solidFill>
                  <a:schemeClr val="bg1"/>
                </a:solidFill>
                <a:latin typeface="Fira Sans Extra Condensed Mediu" panose="020B0603050000020004" pitchFamily="34" charset="0"/>
              </a:rPr>
              <a:t>€ (Mensuel)</a:t>
            </a:r>
            <a:endParaRPr lang="fr-FR" b="1" dirty="0">
              <a:solidFill>
                <a:schemeClr val="bg1"/>
              </a:solidFill>
            </a:endParaRPr>
          </a:p>
        </p:txBody>
      </p:sp>
      <p:sp>
        <p:nvSpPr>
          <p:cNvPr id="10" name="Accolade fermante 9">
            <a:extLst>
              <a:ext uri="{FF2B5EF4-FFF2-40B4-BE49-F238E27FC236}">
                <a16:creationId xmlns:a16="http://schemas.microsoft.com/office/drawing/2014/main" id="{0D7ECD4C-369E-515E-0289-B67F726E9AA5}"/>
              </a:ext>
            </a:extLst>
          </p:cNvPr>
          <p:cNvSpPr/>
          <p:nvPr/>
        </p:nvSpPr>
        <p:spPr>
          <a:xfrm>
            <a:off x="7732674" y="2445026"/>
            <a:ext cx="695739" cy="335942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3" name="Titre 1">
            <a:extLst>
              <a:ext uri="{FF2B5EF4-FFF2-40B4-BE49-F238E27FC236}">
                <a16:creationId xmlns:a16="http://schemas.microsoft.com/office/drawing/2014/main" id="{4B7AA76E-AC7A-BFB0-D5B3-4AB888676565}"/>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3658783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982349-91D7-CBBF-CC20-CFBEF155CF5F}"/>
              </a:ext>
            </a:extLst>
          </p:cNvPr>
          <p:cNvSpPr>
            <a:spLocks noGrp="1"/>
          </p:cNvSpPr>
          <p:nvPr>
            <p:ph type="title"/>
          </p:nvPr>
        </p:nvSpPr>
        <p:spPr/>
        <p:txBody>
          <a:bodyPr/>
          <a:lstStyle/>
          <a:p>
            <a:pPr algn="ctr"/>
            <a:r>
              <a:rPr lang="fr-FR" b="1" dirty="0">
                <a:latin typeface="Arial" panose="020B0604020202020204" pitchFamily="34" charset="0"/>
                <a:cs typeface="Arial" panose="020B0604020202020204" pitchFamily="34" charset="0"/>
              </a:rPr>
              <a:t>Financement</a:t>
            </a:r>
          </a:p>
        </p:txBody>
      </p:sp>
      <p:sp>
        <p:nvSpPr>
          <p:cNvPr id="3" name="Rectangle 2">
            <a:extLst>
              <a:ext uri="{FF2B5EF4-FFF2-40B4-BE49-F238E27FC236}">
                <a16:creationId xmlns:a16="http://schemas.microsoft.com/office/drawing/2014/main" id="{A2DC3834-65F6-5557-4123-A558B5F16586}"/>
              </a:ext>
            </a:extLst>
          </p:cNvPr>
          <p:cNvSpPr/>
          <p:nvPr/>
        </p:nvSpPr>
        <p:spPr>
          <a:xfrm>
            <a:off x="541173" y="3981018"/>
            <a:ext cx="3438939" cy="6162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solidFill>
                  <a:schemeClr val="bg1"/>
                </a:solidFill>
                <a:latin typeface="Arial" panose="020B0604020202020204" pitchFamily="34" charset="0"/>
                <a:cs typeface="Arial" panose="020B0604020202020204" pitchFamily="34" charset="0"/>
              </a:rPr>
              <a:t>Développement</a:t>
            </a:r>
          </a:p>
        </p:txBody>
      </p:sp>
      <p:sp>
        <p:nvSpPr>
          <p:cNvPr id="4" name="Rectangle 3">
            <a:extLst>
              <a:ext uri="{FF2B5EF4-FFF2-40B4-BE49-F238E27FC236}">
                <a16:creationId xmlns:a16="http://schemas.microsoft.com/office/drawing/2014/main" id="{E4E42B41-27B5-9BD2-4570-ED732801961E}"/>
              </a:ext>
            </a:extLst>
          </p:cNvPr>
          <p:cNvSpPr/>
          <p:nvPr/>
        </p:nvSpPr>
        <p:spPr>
          <a:xfrm>
            <a:off x="541171" y="4893365"/>
            <a:ext cx="3438939" cy="61622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dirty="0">
                <a:solidFill>
                  <a:schemeClr val="bg1"/>
                </a:solidFill>
                <a:latin typeface="Arial" panose="020B0604020202020204" pitchFamily="34" charset="0"/>
                <a:cs typeface="Arial" panose="020B0604020202020204" pitchFamily="34" charset="0"/>
              </a:rPr>
              <a:t>Mise en production</a:t>
            </a:r>
          </a:p>
        </p:txBody>
      </p:sp>
      <p:sp>
        <p:nvSpPr>
          <p:cNvPr id="5" name="Rectangle 4">
            <a:extLst>
              <a:ext uri="{FF2B5EF4-FFF2-40B4-BE49-F238E27FC236}">
                <a16:creationId xmlns:a16="http://schemas.microsoft.com/office/drawing/2014/main" id="{77DC35DB-FDB8-2EB1-1702-2C665F7441CA}"/>
              </a:ext>
            </a:extLst>
          </p:cNvPr>
          <p:cNvSpPr/>
          <p:nvPr/>
        </p:nvSpPr>
        <p:spPr>
          <a:xfrm>
            <a:off x="541172" y="5801139"/>
            <a:ext cx="3438939" cy="6162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dirty="0">
                <a:solidFill>
                  <a:schemeClr val="bg1"/>
                </a:solidFill>
                <a:latin typeface="Arial" panose="020B0604020202020204" pitchFamily="34" charset="0"/>
                <a:cs typeface="Arial" panose="020B0604020202020204" pitchFamily="34" charset="0"/>
              </a:rPr>
              <a:t>Suivi et maintenance</a:t>
            </a:r>
          </a:p>
        </p:txBody>
      </p:sp>
      <p:sp>
        <p:nvSpPr>
          <p:cNvPr id="11" name="Accolade fermante 10">
            <a:extLst>
              <a:ext uri="{FF2B5EF4-FFF2-40B4-BE49-F238E27FC236}">
                <a16:creationId xmlns:a16="http://schemas.microsoft.com/office/drawing/2014/main" id="{64F8E85B-4867-8281-ECB4-ABE3C5C9C50F}"/>
              </a:ext>
            </a:extLst>
          </p:cNvPr>
          <p:cNvSpPr/>
          <p:nvPr/>
        </p:nvSpPr>
        <p:spPr>
          <a:xfrm>
            <a:off x="4244007" y="4028660"/>
            <a:ext cx="884582" cy="246771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12" name="Ellipse 11">
            <a:extLst>
              <a:ext uri="{FF2B5EF4-FFF2-40B4-BE49-F238E27FC236}">
                <a16:creationId xmlns:a16="http://schemas.microsoft.com/office/drawing/2014/main" id="{203DFA0C-4731-563D-3EDA-0EF47763E2FE}"/>
              </a:ext>
            </a:extLst>
          </p:cNvPr>
          <p:cNvSpPr/>
          <p:nvPr/>
        </p:nvSpPr>
        <p:spPr>
          <a:xfrm>
            <a:off x="5128589" y="3867879"/>
            <a:ext cx="3234740" cy="266719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b="1" dirty="0">
                <a:solidFill>
                  <a:schemeClr val="bg1"/>
                </a:solidFill>
              </a:rPr>
              <a:t>73 185 </a:t>
            </a:r>
            <a:r>
              <a:rPr lang="fr-FR" sz="1800" b="1" dirty="0">
                <a:solidFill>
                  <a:schemeClr val="bg1"/>
                </a:solidFill>
                <a:latin typeface="Fira Sans Extra Condensed Mediu" panose="020B0603050000020004" pitchFamily="34" charset="0"/>
              </a:rPr>
              <a:t>€ </a:t>
            </a:r>
            <a:endParaRPr lang="fr-FR" b="1" dirty="0">
              <a:solidFill>
                <a:schemeClr val="bg1"/>
              </a:solidFill>
            </a:endParaRPr>
          </a:p>
        </p:txBody>
      </p:sp>
      <p:pic>
        <p:nvPicPr>
          <p:cNvPr id="7" name="Image 6">
            <a:extLst>
              <a:ext uri="{FF2B5EF4-FFF2-40B4-BE49-F238E27FC236}">
                <a16:creationId xmlns:a16="http://schemas.microsoft.com/office/drawing/2014/main" id="{05EFFAC5-8793-138B-1B74-80DA472B8CB6}"/>
              </a:ext>
            </a:extLst>
          </p:cNvPr>
          <p:cNvPicPr>
            <a:picLocks noChangeAspect="1"/>
          </p:cNvPicPr>
          <p:nvPr/>
        </p:nvPicPr>
        <p:blipFill>
          <a:blip r:embed="rId2"/>
          <a:stretch>
            <a:fillRect/>
          </a:stretch>
        </p:blipFill>
        <p:spPr>
          <a:xfrm>
            <a:off x="141415" y="2106142"/>
            <a:ext cx="6907236" cy="1602900"/>
          </a:xfrm>
          <a:prstGeom prst="rect">
            <a:avLst/>
          </a:prstGeom>
        </p:spPr>
      </p:pic>
      <p:sp>
        <p:nvSpPr>
          <p:cNvPr id="6" name="Titre 1">
            <a:extLst>
              <a:ext uri="{FF2B5EF4-FFF2-40B4-BE49-F238E27FC236}">
                <a16:creationId xmlns:a16="http://schemas.microsoft.com/office/drawing/2014/main" id="{3DEDD92C-362F-95A0-21B3-15E20D137207}"/>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3060824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466A90-8F7A-5507-C0AD-3514427E458F}"/>
              </a:ext>
            </a:extLst>
          </p:cNvPr>
          <p:cNvSpPr>
            <a:spLocks noGrp="1"/>
          </p:cNvSpPr>
          <p:nvPr>
            <p:ph type="title"/>
          </p:nvPr>
        </p:nvSpPr>
        <p:spPr/>
        <p:txBody>
          <a:bodyPr>
            <a:normAutofit fontScale="90000"/>
          </a:bodyPr>
          <a:lstStyle/>
          <a:p>
            <a:pPr algn="ctr"/>
            <a:br>
              <a:rPr lang="fr-FR" sz="3600" b="1" i="0" u="none" strike="noStrike" kern="1200" cap="none" spc="0" baseline="0" dirty="0">
                <a:uFillTx/>
                <a:latin typeface="Arial" panose="020B0604020202020204" pitchFamily="34" charset="0"/>
                <a:cs typeface="Arial" panose="020B0604020202020204" pitchFamily="34" charset="0"/>
              </a:rPr>
            </a:br>
            <a:r>
              <a:rPr lang="fr-FR" sz="3600" b="1" i="0" u="none" strike="noStrike" kern="1200" cap="none" spc="0" baseline="0" dirty="0">
                <a:uFillTx/>
                <a:latin typeface="Arial" panose="020B0604020202020204" pitchFamily="34" charset="0"/>
                <a:cs typeface="Arial" panose="020B0604020202020204" pitchFamily="34" charset="0"/>
              </a:rPr>
              <a:t>Rentabilité durant 10 semestres </a:t>
            </a:r>
            <a:br>
              <a:rPr lang="fr-FR" sz="3600" b="1" i="0" u="none" strike="noStrike" kern="1200" cap="none" spc="0" baseline="0" dirty="0">
                <a:uFillTx/>
                <a:latin typeface="Arial" panose="020B0604020202020204" pitchFamily="34" charset="0"/>
                <a:cs typeface="Arial" panose="020B0604020202020204" pitchFamily="34" charset="0"/>
              </a:rPr>
            </a:br>
            <a:endParaRPr lang="fr-FR" b="1" dirty="0">
              <a:latin typeface="Arial" panose="020B0604020202020204" pitchFamily="34" charset="0"/>
              <a:cs typeface="Arial" panose="020B0604020202020204" pitchFamily="34" charset="0"/>
            </a:endParaRPr>
          </a:p>
        </p:txBody>
      </p:sp>
      <p:sp>
        <p:nvSpPr>
          <p:cNvPr id="3" name="Titre 1">
            <a:extLst>
              <a:ext uri="{FF2B5EF4-FFF2-40B4-BE49-F238E27FC236}">
                <a16:creationId xmlns:a16="http://schemas.microsoft.com/office/drawing/2014/main" id="{80CF33F8-4812-AB57-EEC9-0998634A0E45}"/>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8</a:t>
            </a:r>
          </a:p>
        </p:txBody>
      </p:sp>
      <p:graphicFrame>
        <p:nvGraphicFramePr>
          <p:cNvPr id="8" name="Tableau 7">
            <a:extLst>
              <a:ext uri="{FF2B5EF4-FFF2-40B4-BE49-F238E27FC236}">
                <a16:creationId xmlns:a16="http://schemas.microsoft.com/office/drawing/2014/main" id="{8DC4FAA3-B3A0-CAE9-24E4-6B2141A03F65}"/>
              </a:ext>
            </a:extLst>
          </p:cNvPr>
          <p:cNvGraphicFramePr>
            <a:graphicFrameLocks noGrp="1"/>
          </p:cNvGraphicFramePr>
          <p:nvPr>
            <p:extLst>
              <p:ext uri="{D42A27DB-BD31-4B8C-83A1-F6EECF244321}">
                <p14:modId xmlns:p14="http://schemas.microsoft.com/office/powerpoint/2010/main" val="1307144929"/>
              </p:ext>
            </p:extLst>
          </p:nvPr>
        </p:nvGraphicFramePr>
        <p:xfrm>
          <a:off x="94888" y="2110150"/>
          <a:ext cx="12002224" cy="4399985"/>
        </p:xfrm>
        <a:graphic>
          <a:graphicData uri="http://schemas.openxmlformats.org/drawingml/2006/table">
            <a:tbl>
              <a:tblPr/>
              <a:tblGrid>
                <a:gridCol w="1409306">
                  <a:extLst>
                    <a:ext uri="{9D8B030D-6E8A-4147-A177-3AD203B41FA5}">
                      <a16:colId xmlns:a16="http://schemas.microsoft.com/office/drawing/2014/main" val="2066570344"/>
                    </a:ext>
                  </a:extLst>
                </a:gridCol>
                <a:gridCol w="1580274">
                  <a:extLst>
                    <a:ext uri="{9D8B030D-6E8A-4147-A177-3AD203B41FA5}">
                      <a16:colId xmlns:a16="http://schemas.microsoft.com/office/drawing/2014/main" val="3534190699"/>
                    </a:ext>
                  </a:extLst>
                </a:gridCol>
                <a:gridCol w="1275309">
                  <a:extLst>
                    <a:ext uri="{9D8B030D-6E8A-4147-A177-3AD203B41FA5}">
                      <a16:colId xmlns:a16="http://schemas.microsoft.com/office/drawing/2014/main" val="879760459"/>
                    </a:ext>
                  </a:extLst>
                </a:gridCol>
                <a:gridCol w="748550">
                  <a:extLst>
                    <a:ext uri="{9D8B030D-6E8A-4147-A177-3AD203B41FA5}">
                      <a16:colId xmlns:a16="http://schemas.microsoft.com/office/drawing/2014/main" val="1820800688"/>
                    </a:ext>
                  </a:extLst>
                </a:gridCol>
                <a:gridCol w="1270689">
                  <a:extLst>
                    <a:ext uri="{9D8B030D-6E8A-4147-A177-3AD203B41FA5}">
                      <a16:colId xmlns:a16="http://schemas.microsoft.com/office/drawing/2014/main" val="1541132952"/>
                    </a:ext>
                  </a:extLst>
                </a:gridCol>
                <a:gridCol w="1011930">
                  <a:extLst>
                    <a:ext uri="{9D8B030D-6E8A-4147-A177-3AD203B41FA5}">
                      <a16:colId xmlns:a16="http://schemas.microsoft.com/office/drawing/2014/main" val="3624687874"/>
                    </a:ext>
                  </a:extLst>
                </a:gridCol>
                <a:gridCol w="575275">
                  <a:extLst>
                    <a:ext uri="{9D8B030D-6E8A-4147-A177-3AD203B41FA5}">
                      <a16:colId xmlns:a16="http://schemas.microsoft.com/office/drawing/2014/main" val="3283380824"/>
                    </a:ext>
                  </a:extLst>
                </a:gridCol>
                <a:gridCol w="1085861">
                  <a:extLst>
                    <a:ext uri="{9D8B030D-6E8A-4147-A177-3AD203B41FA5}">
                      <a16:colId xmlns:a16="http://schemas.microsoft.com/office/drawing/2014/main" val="1888922912"/>
                    </a:ext>
                  </a:extLst>
                </a:gridCol>
                <a:gridCol w="1085861">
                  <a:extLst>
                    <a:ext uri="{9D8B030D-6E8A-4147-A177-3AD203B41FA5}">
                      <a16:colId xmlns:a16="http://schemas.microsoft.com/office/drawing/2014/main" val="2054733716"/>
                    </a:ext>
                  </a:extLst>
                </a:gridCol>
                <a:gridCol w="1085861">
                  <a:extLst>
                    <a:ext uri="{9D8B030D-6E8A-4147-A177-3AD203B41FA5}">
                      <a16:colId xmlns:a16="http://schemas.microsoft.com/office/drawing/2014/main" val="353865348"/>
                    </a:ext>
                  </a:extLst>
                </a:gridCol>
                <a:gridCol w="873308">
                  <a:extLst>
                    <a:ext uri="{9D8B030D-6E8A-4147-A177-3AD203B41FA5}">
                      <a16:colId xmlns:a16="http://schemas.microsoft.com/office/drawing/2014/main" val="3321928200"/>
                    </a:ext>
                  </a:extLst>
                </a:gridCol>
              </a:tblGrid>
              <a:tr h="1439035">
                <a:tc gridSpan="11">
                  <a:txBody>
                    <a:bodyPr/>
                    <a:lstStyle/>
                    <a:p>
                      <a:pPr marL="171450" indent="-171450" algn="l" fontAlgn="ctr">
                        <a:buFont typeface="Wingdings" panose="05000000000000000000" pitchFamily="2" charset="2"/>
                        <a:buChar char="q"/>
                      </a:pPr>
                      <a:r>
                        <a:rPr lang="fr-FR" sz="1000" b="1" i="0" u="none" strike="noStrike" dirty="0">
                          <a:solidFill>
                            <a:srgbClr val="000000"/>
                          </a:solidFill>
                          <a:effectLst/>
                          <a:highlight>
                            <a:srgbClr val="FFF2CC"/>
                          </a:highlight>
                          <a:latin typeface="Calibri" panose="020F0502020204030204" pitchFamily="34" charset="0"/>
                        </a:rPr>
                        <a:t>  On estime que :</a:t>
                      </a:r>
                      <a:br>
                        <a:rPr lang="fr-FR" sz="1000" b="1" i="0" u="none" strike="noStrike" dirty="0">
                          <a:solidFill>
                            <a:srgbClr val="000000"/>
                          </a:solidFill>
                          <a:effectLst/>
                          <a:highlight>
                            <a:srgbClr val="FFF2CC"/>
                          </a:highlight>
                          <a:latin typeface="Calibri" panose="020F0502020204030204" pitchFamily="34" charset="0"/>
                        </a:rPr>
                      </a:br>
                      <a:r>
                        <a:rPr lang="fr-FR" sz="1000" b="1" i="0" u="none" strike="noStrike" dirty="0">
                          <a:solidFill>
                            <a:srgbClr val="000000"/>
                          </a:solidFill>
                          <a:effectLst/>
                          <a:highlight>
                            <a:srgbClr val="FFF2CC"/>
                          </a:highlight>
                          <a:latin typeface="Calibri" panose="020F0502020204030204" pitchFamily="34" charset="0"/>
                        </a:rPr>
                        <a:t>Le nombre d'utilisateurs le premier semestre est :  1000</a:t>
                      </a:r>
                      <a:br>
                        <a:rPr lang="fr-FR" sz="1000" b="1" i="0" u="none" strike="noStrike" dirty="0">
                          <a:solidFill>
                            <a:srgbClr val="000000"/>
                          </a:solidFill>
                          <a:effectLst/>
                          <a:highlight>
                            <a:srgbClr val="FFF2CC"/>
                          </a:highlight>
                          <a:latin typeface="Calibri" panose="020F0502020204030204" pitchFamily="34" charset="0"/>
                        </a:rPr>
                      </a:br>
                      <a:r>
                        <a:rPr lang="fr-FR" sz="1000" b="1" i="0" u="none" strike="noStrike" dirty="0">
                          <a:solidFill>
                            <a:srgbClr val="000000"/>
                          </a:solidFill>
                          <a:effectLst/>
                          <a:highlight>
                            <a:srgbClr val="FFF2CC"/>
                          </a:highlight>
                          <a:latin typeface="Calibri" panose="020F0502020204030204" pitchFamily="34" charset="0"/>
                        </a:rPr>
                        <a:t>Le nombre utilisateur augmente  de 10% chaque semestre</a:t>
                      </a:r>
                      <a:br>
                        <a:rPr lang="fr-FR" sz="1000" b="1" i="0" u="none" strike="noStrike" dirty="0">
                          <a:solidFill>
                            <a:srgbClr val="000000"/>
                          </a:solidFill>
                          <a:effectLst/>
                          <a:highlight>
                            <a:srgbClr val="FFF2CC"/>
                          </a:highlight>
                          <a:latin typeface="Calibri" panose="020F0502020204030204" pitchFamily="34" charset="0"/>
                        </a:rPr>
                      </a:br>
                      <a:r>
                        <a:rPr lang="fr-FR" sz="1000" b="1" i="0" u="none" strike="noStrike" dirty="0">
                          <a:solidFill>
                            <a:srgbClr val="000000"/>
                          </a:solidFill>
                          <a:effectLst/>
                          <a:highlight>
                            <a:srgbClr val="FFF2CC"/>
                          </a:highlight>
                          <a:latin typeface="Calibri" panose="020F0502020204030204" pitchFamily="34" charset="0"/>
                        </a:rPr>
                        <a:t>L'abonnement coûte 10 €par mois par utilisateur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916949726"/>
                  </a:ext>
                </a:extLst>
              </a:tr>
              <a:tr h="195890">
                <a:tc rowSpan="2">
                  <a:txBody>
                    <a:bodyPr/>
                    <a:lstStyle/>
                    <a:p>
                      <a:pPr algn="l" fontAlgn="ctr"/>
                      <a:r>
                        <a:rPr lang="fr-FR" sz="1000" b="1" i="0" u="none" strike="noStrike" dirty="0">
                          <a:solidFill>
                            <a:srgbClr val="000000"/>
                          </a:solidFill>
                          <a:effectLst/>
                          <a:highlight>
                            <a:srgbClr val="9BC2E6"/>
                          </a:highlight>
                          <a:latin typeface="Calibri" panose="020F0502020204030204" pitchFamily="34" charset="0"/>
                        </a:rPr>
                        <a:t>Période par semestre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4">
                  <a:txBody>
                    <a:bodyPr/>
                    <a:lstStyle/>
                    <a:p>
                      <a:pPr algn="ctr" fontAlgn="ctr"/>
                      <a:r>
                        <a:rPr lang="fr-FR" sz="1000" b="1" i="0" u="none" strike="noStrike">
                          <a:solidFill>
                            <a:srgbClr val="000000"/>
                          </a:solidFill>
                          <a:effectLst/>
                          <a:highlight>
                            <a:srgbClr val="A5A5A5"/>
                          </a:highlight>
                          <a:latin typeface="Calibri" panose="020F0502020204030204" pitchFamily="34" charset="0"/>
                        </a:rPr>
                        <a:t>Calcul de coût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fr-FR"/>
                    </a:p>
                  </a:txBody>
                  <a:tcPr/>
                </a:tc>
                <a:tc hMerge="1">
                  <a:txBody>
                    <a:bodyPr/>
                    <a:lstStyle/>
                    <a:p>
                      <a:endParaRPr lang="fr-FR"/>
                    </a:p>
                  </a:txBody>
                  <a:tcPr/>
                </a:tc>
                <a:tc hMerge="1">
                  <a:txBody>
                    <a:bodyPr/>
                    <a:lstStyle/>
                    <a:p>
                      <a:endParaRPr lang="fr-FR"/>
                    </a:p>
                  </a:txBody>
                  <a:tcPr/>
                </a:tc>
                <a:tc gridSpan="4">
                  <a:txBody>
                    <a:bodyPr/>
                    <a:lstStyle/>
                    <a:p>
                      <a:pPr algn="ctr" fontAlgn="ctr"/>
                      <a:r>
                        <a:rPr lang="fr-FR" sz="1000" b="1" i="0" u="none" strike="noStrike">
                          <a:solidFill>
                            <a:srgbClr val="000000"/>
                          </a:solidFill>
                          <a:effectLst/>
                          <a:highlight>
                            <a:srgbClr val="FFD966"/>
                          </a:highlight>
                          <a:latin typeface="Calibri" panose="020F0502020204030204" pitchFamily="34" charset="0"/>
                        </a:rPr>
                        <a:t>Calcul des revenus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hMerge="1">
                  <a:txBody>
                    <a:bodyPr/>
                    <a:lstStyle/>
                    <a:p>
                      <a:endParaRPr lang="fr-FR"/>
                    </a:p>
                  </a:txBody>
                  <a:tcPr/>
                </a:tc>
                <a:tc hMerge="1">
                  <a:txBody>
                    <a:bodyPr/>
                    <a:lstStyle/>
                    <a:p>
                      <a:endParaRPr lang="fr-FR"/>
                    </a:p>
                  </a:txBody>
                  <a:tcPr/>
                </a:tc>
                <a:tc hMerge="1">
                  <a:txBody>
                    <a:bodyPr/>
                    <a:lstStyle/>
                    <a:p>
                      <a:endParaRPr lang="fr-FR"/>
                    </a:p>
                  </a:txBody>
                  <a:tcPr/>
                </a:tc>
                <a:tc gridSpan="2">
                  <a:txBody>
                    <a:bodyPr/>
                    <a:lstStyle/>
                    <a:p>
                      <a:pPr algn="ctr" fontAlgn="ctr"/>
                      <a:r>
                        <a:rPr lang="fr-FR" sz="1000" b="1" i="0" u="none" strike="noStrike">
                          <a:solidFill>
                            <a:srgbClr val="000000"/>
                          </a:solidFill>
                          <a:effectLst/>
                          <a:highlight>
                            <a:srgbClr val="A9D08E"/>
                          </a:highlight>
                          <a:latin typeface="Calibri" panose="020F0502020204030204" pitchFamily="34" charset="0"/>
                        </a:rPr>
                        <a:t>Calcul des gains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hMerge="1">
                  <a:txBody>
                    <a:bodyPr/>
                    <a:lstStyle/>
                    <a:p>
                      <a:endParaRPr lang="fr-FR"/>
                    </a:p>
                  </a:txBody>
                  <a:tcPr/>
                </a:tc>
                <a:extLst>
                  <a:ext uri="{0D108BD9-81ED-4DB2-BD59-A6C34878D82A}">
                    <a16:rowId xmlns:a16="http://schemas.microsoft.com/office/drawing/2014/main" val="3987358485"/>
                  </a:ext>
                </a:extLst>
              </a:tr>
              <a:tr h="806160">
                <a:tc vMerge="1">
                  <a:txBody>
                    <a:bodyPr/>
                    <a:lstStyle/>
                    <a:p>
                      <a:endParaRPr lang="fr-FR"/>
                    </a:p>
                  </a:txBody>
                  <a:tcPr/>
                </a:tc>
                <a:tc>
                  <a:txBody>
                    <a:bodyPr/>
                    <a:lstStyle/>
                    <a:p>
                      <a:pPr algn="ctr" fontAlgn="ctr"/>
                      <a:r>
                        <a:rPr lang="fr-FR" sz="1000" b="1" i="0" u="none" strike="noStrike" dirty="0">
                          <a:solidFill>
                            <a:srgbClr val="000000"/>
                          </a:solidFill>
                          <a:effectLst/>
                          <a:highlight>
                            <a:srgbClr val="A5A5A5"/>
                          </a:highlight>
                          <a:latin typeface="Calibri" panose="020F0502020204030204" pitchFamily="34" charset="0"/>
                        </a:rPr>
                        <a:t>Coût </a:t>
                      </a:r>
                      <a:br>
                        <a:rPr lang="fr-FR" sz="1000" b="1" i="0" u="none" strike="noStrike" dirty="0">
                          <a:solidFill>
                            <a:srgbClr val="000000"/>
                          </a:solidFill>
                          <a:effectLst/>
                          <a:highlight>
                            <a:srgbClr val="A5A5A5"/>
                          </a:highlight>
                          <a:latin typeface="Calibri" panose="020F0502020204030204" pitchFamily="34" charset="0"/>
                        </a:rPr>
                      </a:br>
                      <a:r>
                        <a:rPr lang="fr-FR" sz="1000" b="1" i="0" u="none" strike="noStrike" dirty="0">
                          <a:solidFill>
                            <a:srgbClr val="000000"/>
                          </a:solidFill>
                          <a:effectLst/>
                          <a:highlight>
                            <a:srgbClr val="A5A5A5"/>
                          </a:highlight>
                          <a:latin typeface="Calibri" panose="020F0502020204030204" pitchFamily="34" charset="0"/>
                        </a:rPr>
                        <a:t>infrastructure </a:t>
                      </a:r>
                      <a:br>
                        <a:rPr lang="fr-FR" sz="1000" b="1" i="0" u="none" strike="noStrike" dirty="0">
                          <a:solidFill>
                            <a:srgbClr val="000000"/>
                          </a:solidFill>
                          <a:effectLst/>
                          <a:highlight>
                            <a:srgbClr val="A5A5A5"/>
                          </a:highlight>
                          <a:latin typeface="Calibri" panose="020F0502020204030204" pitchFamily="34" charset="0"/>
                        </a:rPr>
                      </a:br>
                      <a:r>
                        <a:rPr lang="fr-FR" sz="1000" b="1" i="0" u="none" strike="noStrike" dirty="0">
                          <a:solidFill>
                            <a:srgbClr val="000000"/>
                          </a:solidFill>
                          <a:effectLst/>
                          <a:highlight>
                            <a:srgbClr val="A5A5A5"/>
                          </a:highlight>
                          <a:latin typeface="Calibri" panose="020F0502020204030204" pitchFamily="34" charset="0"/>
                        </a:rPr>
                        <a:t>par </a:t>
                      </a:r>
                      <a:br>
                        <a:rPr lang="fr-FR" sz="1000" b="1" i="0" u="none" strike="noStrike" dirty="0">
                          <a:solidFill>
                            <a:srgbClr val="000000"/>
                          </a:solidFill>
                          <a:effectLst/>
                          <a:highlight>
                            <a:srgbClr val="A5A5A5"/>
                          </a:highlight>
                          <a:latin typeface="Calibri" panose="020F0502020204030204" pitchFamily="34" charset="0"/>
                        </a:rPr>
                      </a:br>
                      <a:r>
                        <a:rPr lang="fr-FR" sz="1000" b="1" i="0" u="none" strike="noStrike" dirty="0">
                          <a:solidFill>
                            <a:srgbClr val="000000"/>
                          </a:solidFill>
                          <a:effectLst/>
                          <a:highlight>
                            <a:srgbClr val="A5A5A5"/>
                          </a:highlight>
                          <a:latin typeface="Calibri" panose="020F0502020204030204" pitchFamily="34" charset="0"/>
                        </a:rPr>
                        <a:t>semestre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fr-FR" sz="1000" b="1" i="0" u="none" strike="noStrike" dirty="0">
                          <a:solidFill>
                            <a:srgbClr val="000000"/>
                          </a:solidFill>
                          <a:effectLst/>
                          <a:highlight>
                            <a:srgbClr val="A5A5A5"/>
                          </a:highlight>
                          <a:latin typeface="Calibri" panose="020F0502020204030204" pitchFamily="34" charset="0"/>
                        </a:rPr>
                        <a:t>Ressource </a:t>
                      </a:r>
                      <a:br>
                        <a:rPr lang="fr-FR" sz="1000" b="1" i="0" u="none" strike="noStrike" dirty="0">
                          <a:solidFill>
                            <a:srgbClr val="000000"/>
                          </a:solidFill>
                          <a:effectLst/>
                          <a:highlight>
                            <a:srgbClr val="A5A5A5"/>
                          </a:highlight>
                          <a:latin typeface="Calibri" panose="020F0502020204030204" pitchFamily="34" charset="0"/>
                        </a:rPr>
                      </a:br>
                      <a:r>
                        <a:rPr lang="fr-FR" sz="1000" b="1" i="0" u="none" strike="noStrike" dirty="0">
                          <a:solidFill>
                            <a:srgbClr val="000000"/>
                          </a:solidFill>
                          <a:effectLst/>
                          <a:highlight>
                            <a:srgbClr val="A5A5A5"/>
                          </a:highlight>
                          <a:latin typeface="Calibri" panose="020F0502020204030204" pitchFamily="34" charset="0"/>
                        </a:rPr>
                        <a:t>humaines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fr-FR" sz="1000" b="1" i="0" u="none" strike="noStrike" dirty="0">
                          <a:solidFill>
                            <a:srgbClr val="000000"/>
                          </a:solidFill>
                          <a:effectLst/>
                          <a:highlight>
                            <a:srgbClr val="A5A5A5"/>
                          </a:highlight>
                          <a:latin typeface="Calibri" panose="020F0502020204030204" pitchFamily="34" charset="0"/>
                        </a:rPr>
                        <a:t>Coût </a:t>
                      </a:r>
                      <a:br>
                        <a:rPr lang="fr-FR" sz="1000" b="1" i="0" u="none" strike="noStrike" dirty="0">
                          <a:solidFill>
                            <a:srgbClr val="000000"/>
                          </a:solidFill>
                          <a:effectLst/>
                          <a:highlight>
                            <a:srgbClr val="A5A5A5"/>
                          </a:highlight>
                          <a:latin typeface="Calibri" panose="020F0502020204030204" pitchFamily="34" charset="0"/>
                        </a:rPr>
                      </a:br>
                      <a:r>
                        <a:rPr lang="fr-FR" sz="1000" b="1" i="0" u="none" strike="noStrike" dirty="0">
                          <a:solidFill>
                            <a:srgbClr val="000000"/>
                          </a:solidFill>
                          <a:effectLst/>
                          <a:highlight>
                            <a:srgbClr val="A5A5A5"/>
                          </a:highlight>
                          <a:latin typeface="Calibri" panose="020F0502020204030204" pitchFamily="34" charset="0"/>
                        </a:rPr>
                        <a:t>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fr-FR" sz="1000" b="1" i="0" u="none" strike="noStrike" dirty="0">
                          <a:solidFill>
                            <a:srgbClr val="000000"/>
                          </a:solidFill>
                          <a:effectLst/>
                          <a:highlight>
                            <a:srgbClr val="A5A5A5"/>
                          </a:highlight>
                          <a:latin typeface="Calibri" panose="020F0502020204030204" pitchFamily="34" charset="0"/>
                        </a:rPr>
                        <a:t>Coût </a:t>
                      </a:r>
                      <a:br>
                        <a:rPr lang="fr-FR" sz="1000" b="1" i="0" u="none" strike="noStrike" dirty="0">
                          <a:solidFill>
                            <a:srgbClr val="000000"/>
                          </a:solidFill>
                          <a:effectLst/>
                          <a:highlight>
                            <a:srgbClr val="A5A5A5"/>
                          </a:highlight>
                          <a:latin typeface="Calibri" panose="020F0502020204030204" pitchFamily="34" charset="0"/>
                        </a:rPr>
                      </a:br>
                      <a:r>
                        <a:rPr lang="fr-FR" sz="1000" b="1" i="0" u="none" strike="noStrike" dirty="0">
                          <a:solidFill>
                            <a:srgbClr val="000000"/>
                          </a:solidFill>
                          <a:effectLst/>
                          <a:highlight>
                            <a:srgbClr val="A5A5A5"/>
                          </a:highlight>
                          <a:latin typeface="Calibri" panose="020F0502020204030204" pitchFamily="34" charset="0"/>
                        </a:rPr>
                        <a:t>total </a:t>
                      </a:r>
                      <a:br>
                        <a:rPr lang="fr-FR" sz="1000" b="1" i="0" u="none" strike="noStrike" dirty="0">
                          <a:solidFill>
                            <a:srgbClr val="000000"/>
                          </a:solidFill>
                          <a:effectLst/>
                          <a:highlight>
                            <a:srgbClr val="A5A5A5"/>
                          </a:highlight>
                          <a:latin typeface="Calibri" panose="020F0502020204030204" pitchFamily="34" charset="0"/>
                        </a:rPr>
                      </a:br>
                      <a:r>
                        <a:rPr lang="fr-FR" sz="1000" b="1" i="0" u="none" strike="noStrike" dirty="0">
                          <a:solidFill>
                            <a:srgbClr val="000000"/>
                          </a:solidFill>
                          <a:effectLst/>
                          <a:highlight>
                            <a:srgbClr val="A5A5A5"/>
                          </a:highlight>
                          <a:latin typeface="Calibri" panose="020F0502020204030204" pitchFamily="34" charset="0"/>
                        </a:rPr>
                        <a:t>cumulé</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fr-FR" sz="1000" b="1" i="0" u="none" strike="noStrike" dirty="0">
                          <a:solidFill>
                            <a:srgbClr val="000000"/>
                          </a:solidFill>
                          <a:effectLst/>
                          <a:highlight>
                            <a:srgbClr val="FFD966"/>
                          </a:highlight>
                          <a:latin typeface="Calibri" panose="020F0502020204030204" pitchFamily="34" charset="0"/>
                        </a:rPr>
                        <a:t>Nombre </a:t>
                      </a:r>
                      <a:br>
                        <a:rPr lang="fr-FR" sz="1000" b="1" i="0" u="none" strike="noStrike" dirty="0">
                          <a:solidFill>
                            <a:srgbClr val="000000"/>
                          </a:solidFill>
                          <a:effectLst/>
                          <a:highlight>
                            <a:srgbClr val="FFD966"/>
                          </a:highlight>
                          <a:latin typeface="Calibri" panose="020F0502020204030204" pitchFamily="34" charset="0"/>
                        </a:rPr>
                      </a:br>
                      <a:r>
                        <a:rPr lang="fr-FR" sz="1000" b="1" i="0" u="none" strike="noStrike" dirty="0">
                          <a:solidFill>
                            <a:srgbClr val="000000"/>
                          </a:solidFill>
                          <a:effectLst/>
                          <a:highlight>
                            <a:srgbClr val="FFD966"/>
                          </a:highlight>
                          <a:latin typeface="Calibri" panose="020F0502020204030204" pitchFamily="34" charset="0"/>
                        </a:rPr>
                        <a:t>utilisateurs </a:t>
                      </a:r>
                      <a:br>
                        <a:rPr lang="fr-FR" sz="1000" b="1" i="0" u="none" strike="noStrike" dirty="0">
                          <a:solidFill>
                            <a:srgbClr val="000000"/>
                          </a:solidFill>
                          <a:effectLst/>
                          <a:highlight>
                            <a:srgbClr val="FFD966"/>
                          </a:highlight>
                          <a:latin typeface="Calibri" panose="020F0502020204030204" pitchFamily="34" charset="0"/>
                        </a:rPr>
                      </a:br>
                      <a:r>
                        <a:rPr lang="fr-FR" sz="1000" b="1" i="0" u="none" strike="noStrike" dirty="0">
                          <a:solidFill>
                            <a:srgbClr val="000000"/>
                          </a:solidFill>
                          <a:effectLst/>
                          <a:highlight>
                            <a:srgbClr val="FFD966"/>
                          </a:highlight>
                          <a:latin typeface="Calibri" panose="020F0502020204030204" pitchFamily="34" charset="0"/>
                        </a:rPr>
                        <a:t>par 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000" b="1" i="0" u="none" strike="noStrike">
                          <a:solidFill>
                            <a:srgbClr val="000000"/>
                          </a:solidFill>
                          <a:effectLst/>
                          <a:highlight>
                            <a:srgbClr val="FFD966"/>
                          </a:highlight>
                          <a:latin typeface="Calibri" panose="020F0502020204030204" pitchFamily="34" charset="0"/>
                        </a:rPr>
                        <a:t>Coût utilisation/ semestre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000" b="1" i="0" u="none" strike="noStrike" dirty="0">
                          <a:solidFill>
                            <a:srgbClr val="000000"/>
                          </a:solidFill>
                          <a:effectLst/>
                          <a:highlight>
                            <a:srgbClr val="FFD966"/>
                          </a:highlight>
                          <a:latin typeface="Calibri" panose="020F0502020204030204" pitchFamily="34" charset="0"/>
                        </a:rPr>
                        <a:t>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ctr"/>
                      <a:r>
                        <a:rPr lang="fr-FR" sz="1000" b="1" i="0" u="none" strike="noStrike" dirty="0">
                          <a:solidFill>
                            <a:srgbClr val="000000"/>
                          </a:solidFill>
                          <a:effectLst/>
                          <a:highlight>
                            <a:srgbClr val="FFD966"/>
                          </a:highlight>
                          <a:latin typeface="Calibri" panose="020F0502020204030204" pitchFamily="34" charset="0"/>
                        </a:rPr>
                        <a:t>Revenus </a:t>
                      </a:r>
                      <a:br>
                        <a:rPr lang="fr-FR" sz="1000" b="1" i="0" u="none" strike="noStrike" dirty="0">
                          <a:solidFill>
                            <a:srgbClr val="000000"/>
                          </a:solidFill>
                          <a:effectLst/>
                          <a:highlight>
                            <a:srgbClr val="FFD966"/>
                          </a:highlight>
                          <a:latin typeface="Calibri" panose="020F0502020204030204" pitchFamily="34" charset="0"/>
                        </a:rPr>
                      </a:br>
                      <a:r>
                        <a:rPr lang="fr-FR" sz="1000" b="1" i="0" u="none" strike="noStrike" dirty="0">
                          <a:solidFill>
                            <a:srgbClr val="000000"/>
                          </a:solidFill>
                          <a:effectLst/>
                          <a:highlight>
                            <a:srgbClr val="FFD966"/>
                          </a:highlight>
                          <a:latin typeface="Calibri" panose="020F0502020204030204" pitchFamily="34" charset="0"/>
                        </a:rPr>
                        <a:t>cumulé</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000" b="1" i="0" u="none" strike="noStrike" dirty="0">
                          <a:solidFill>
                            <a:srgbClr val="000000"/>
                          </a:solidFill>
                          <a:effectLst/>
                          <a:highlight>
                            <a:srgbClr val="A9D08E"/>
                          </a:highlight>
                          <a:latin typeface="Calibri" panose="020F0502020204030204" pitchFamily="34" charset="0"/>
                        </a:rPr>
                        <a:t>Gain cumulé estimé</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000" b="1" i="0" u="none" strike="noStrike" dirty="0">
                          <a:solidFill>
                            <a:srgbClr val="000000"/>
                          </a:solidFill>
                          <a:effectLst/>
                          <a:highlight>
                            <a:srgbClr val="A9D08E"/>
                          </a:highlight>
                          <a:latin typeface="Calibri" panose="020F0502020204030204" pitchFamily="34" charset="0"/>
                        </a:rPr>
                        <a:t>Gain attendu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413192124"/>
                  </a:ext>
                </a:extLst>
              </a:tr>
              <a:tr h="195890">
                <a:tc>
                  <a:txBody>
                    <a:bodyPr/>
                    <a:lstStyle/>
                    <a:p>
                      <a:pPr algn="ctr" fontAlgn="ctr"/>
                      <a:r>
                        <a:rPr lang="fr-FR" sz="1000" b="0" i="0" u="none" strike="noStrike">
                          <a:solidFill>
                            <a:srgbClr val="000000"/>
                          </a:solidFill>
                          <a:effectLst/>
                          <a:highlight>
                            <a:srgbClr val="D6DCE4"/>
                          </a:highligh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41 000,00 €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47 724,31 €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 47 724,31 €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60,00 €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60 000,00 €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60 000,00 €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12 275,69 €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12 275,69 €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511805958"/>
                  </a:ext>
                </a:extLst>
              </a:tr>
              <a:tr h="195890">
                <a:tc>
                  <a:txBody>
                    <a:bodyPr/>
                    <a:lstStyle/>
                    <a:p>
                      <a:pPr algn="ctr" fontAlgn="ctr"/>
                      <a:r>
                        <a:rPr lang="fr-FR" sz="1000" b="0" i="0" u="none" strike="noStrike">
                          <a:solidFill>
                            <a:srgbClr val="000000"/>
                          </a:solidFill>
                          <a:effectLst/>
                          <a:highlight>
                            <a:srgbClr val="D6DCE4"/>
                          </a:highligh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 54 448,61 €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1100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60,00 €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66 000,00 €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126 000,00 €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71 551,39 €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59 275,69 €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56005246"/>
                  </a:ext>
                </a:extLst>
              </a:tr>
              <a:tr h="195890">
                <a:tc>
                  <a:txBody>
                    <a:bodyPr/>
                    <a:lstStyle/>
                    <a:p>
                      <a:pPr algn="ctr" fontAlgn="ctr"/>
                      <a:r>
                        <a:rPr lang="fr-FR" sz="1000" b="0" i="0" u="none" strike="noStrike">
                          <a:solidFill>
                            <a:srgbClr val="000000"/>
                          </a:solidFill>
                          <a:effectLst/>
                          <a:highlight>
                            <a:srgbClr val="D6DCE4"/>
                          </a:highligh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 61 172,92 €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1210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60,00 €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72 600,00 €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198 600,00 €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137 427,08 €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65 875,69 €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206820272"/>
                  </a:ext>
                </a:extLst>
              </a:tr>
              <a:tr h="195890">
                <a:tc>
                  <a:txBody>
                    <a:bodyPr/>
                    <a:lstStyle/>
                    <a:p>
                      <a:pPr algn="ctr" fontAlgn="ctr"/>
                      <a:r>
                        <a:rPr lang="fr-FR" sz="1000" b="0" i="0" u="none" strike="noStrike">
                          <a:solidFill>
                            <a:srgbClr val="000000"/>
                          </a:solidFill>
                          <a:effectLst/>
                          <a:highlight>
                            <a:srgbClr val="D6DCE4"/>
                          </a:highligh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 67 897,23 €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1331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60,00 €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79 860,00 €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278 460,00 €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210 562,77 €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73 135,69 €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995111906"/>
                  </a:ext>
                </a:extLst>
              </a:tr>
              <a:tr h="195890">
                <a:tc>
                  <a:txBody>
                    <a:bodyPr/>
                    <a:lstStyle/>
                    <a:p>
                      <a:pPr algn="ctr" fontAlgn="ctr"/>
                      <a:r>
                        <a:rPr lang="fr-FR" sz="1000" b="0" i="0" u="none" strike="noStrike">
                          <a:solidFill>
                            <a:srgbClr val="000000"/>
                          </a:solidFill>
                          <a:effectLst/>
                          <a:highlight>
                            <a:srgbClr val="D6DCE4"/>
                          </a:highligh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 74 621,53 €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1464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60,00 €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87 846,00 €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366 306,00 €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291 684,47 €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81 121,69 €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545625683"/>
                  </a:ext>
                </a:extLst>
              </a:tr>
              <a:tr h="195890">
                <a:tc>
                  <a:txBody>
                    <a:bodyPr/>
                    <a:lstStyle/>
                    <a:p>
                      <a:pPr algn="ctr" fontAlgn="ctr"/>
                      <a:r>
                        <a:rPr lang="fr-FR" sz="1000" b="0" i="0" u="none" strike="noStrike">
                          <a:solidFill>
                            <a:srgbClr val="000000"/>
                          </a:solidFill>
                          <a:effectLst/>
                          <a:highlight>
                            <a:srgbClr val="D6DCE4"/>
                          </a:highlight>
                          <a:latin typeface="Calibri" panose="020F05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 81 345,84 €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1611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60,00 €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96 630,60 €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462 936,60 €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381 590,76 €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89 906,29 €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588343057"/>
                  </a:ext>
                </a:extLst>
              </a:tr>
              <a:tr h="195890">
                <a:tc>
                  <a:txBody>
                    <a:bodyPr/>
                    <a:lstStyle/>
                    <a:p>
                      <a:pPr algn="ctr" fontAlgn="ctr"/>
                      <a:r>
                        <a:rPr lang="fr-FR" sz="1000" b="0" i="0" u="none" strike="noStrike">
                          <a:solidFill>
                            <a:srgbClr val="000000"/>
                          </a:solidFill>
                          <a:effectLst/>
                          <a:highlight>
                            <a:srgbClr val="D6DCE4"/>
                          </a:highlight>
                          <a:latin typeface="Calibri" panose="020F05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 88 070,15 €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1772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60,00 €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106 293,66 €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569 230,26 €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481 160,11 €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99 569,35 €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103887825"/>
                  </a:ext>
                </a:extLst>
              </a:tr>
              <a:tr h="195890">
                <a:tc>
                  <a:txBody>
                    <a:bodyPr/>
                    <a:lstStyle/>
                    <a:p>
                      <a:pPr algn="ctr" fontAlgn="ctr"/>
                      <a:r>
                        <a:rPr lang="fr-FR" sz="1000" b="0" i="0" u="none" strike="noStrike">
                          <a:solidFill>
                            <a:srgbClr val="000000"/>
                          </a:solidFill>
                          <a:effectLst/>
                          <a:highlight>
                            <a:srgbClr val="D6DCE4"/>
                          </a:highlight>
                          <a:latin typeface="Calibri" panose="020F05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 94 794,45 €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1949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60,00 €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116 923,03 €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686 153,29 €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591358,8327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110 198,72 €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47624109"/>
                  </a:ext>
                </a:extLst>
              </a:tr>
              <a:tr h="195890">
                <a:tc>
                  <a:txBody>
                    <a:bodyPr/>
                    <a:lstStyle/>
                    <a:p>
                      <a:pPr algn="ctr" fontAlgn="ctr"/>
                      <a:r>
                        <a:rPr lang="fr-FR" sz="1000" b="0" i="0" u="none" strike="noStrike">
                          <a:solidFill>
                            <a:srgbClr val="000000"/>
                          </a:solidFill>
                          <a:effectLst/>
                          <a:highlight>
                            <a:srgbClr val="D6DCE4"/>
                          </a:highlight>
                          <a:latin typeface="Calibri" panose="020F05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 101 518,76 €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2144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60,00 €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128 615,33 €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814 768,61 €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713 249,85 €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fr-FR" sz="1000" b="0" i="0" u="none" strike="noStrike">
                          <a:solidFill>
                            <a:srgbClr val="000000"/>
                          </a:solidFill>
                          <a:effectLst/>
                          <a:highlight>
                            <a:srgbClr val="E2EFDA"/>
                          </a:highlight>
                          <a:latin typeface="Calibri" panose="020F0502020204030204" pitchFamily="34" charset="0"/>
                        </a:rPr>
                        <a:t>121 891,02 €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59046903"/>
                  </a:ext>
                </a:extLst>
              </a:tr>
              <a:tr h="195890">
                <a:tc>
                  <a:txBody>
                    <a:bodyPr/>
                    <a:lstStyle/>
                    <a:p>
                      <a:pPr algn="ctr" fontAlgn="ctr"/>
                      <a:r>
                        <a:rPr lang="fr-FR" sz="1000" b="0" i="0" u="none" strike="noStrike">
                          <a:solidFill>
                            <a:srgbClr val="000000"/>
                          </a:solidFill>
                          <a:effectLst/>
                          <a:highlight>
                            <a:srgbClr val="D6DCE4"/>
                          </a:highligh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E7E6E6"/>
                          </a:highlight>
                          <a:latin typeface="Calibri" panose="020F0502020204030204" pitchFamily="34" charset="0"/>
                        </a:rPr>
                        <a:t>6 724,31 €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0" i="0" u="none" strike="noStrike">
                          <a:solidFill>
                            <a:srgbClr val="000000"/>
                          </a:solidFill>
                          <a:effectLst/>
                          <a:highlight>
                            <a:srgbClr val="FFFF00"/>
                          </a:highlight>
                          <a:latin typeface="Calibri" panose="020F0502020204030204" pitchFamily="34" charset="0"/>
                        </a:rPr>
                        <a:t> 108 243,07 €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2358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60,00 €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FFF2CC"/>
                          </a:highlight>
                          <a:latin typeface="Calibri" panose="020F0502020204030204" pitchFamily="34" charset="0"/>
                        </a:rPr>
                        <a:t>141 476,86 €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fr-FR" sz="1000" b="0" i="0" u="none" strike="noStrike">
                          <a:solidFill>
                            <a:srgbClr val="000000"/>
                          </a:solidFill>
                          <a:effectLst/>
                          <a:highlight>
                            <a:srgbClr val="92D050"/>
                          </a:highlight>
                          <a:latin typeface="Calibri" panose="020F0502020204030204" pitchFamily="34" charset="0"/>
                        </a:rPr>
                        <a:t>956 245,48 €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1000" b="0" i="0" u="none" strike="noStrike">
                          <a:solidFill>
                            <a:srgbClr val="000000"/>
                          </a:solidFill>
                          <a:effectLst/>
                          <a:highlight>
                            <a:srgbClr val="00B0F0"/>
                          </a:highlight>
                          <a:latin typeface="Calibri" panose="020F0502020204030204" pitchFamily="34" charset="0"/>
                        </a:rPr>
                        <a:t>848 002,41 €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fr-FR" sz="1000" b="0" i="0" u="none" strike="noStrike" dirty="0">
                          <a:solidFill>
                            <a:srgbClr val="000000"/>
                          </a:solidFill>
                          <a:effectLst/>
                          <a:highlight>
                            <a:srgbClr val="FFD966"/>
                          </a:highlight>
                          <a:latin typeface="Calibri" panose="020F0502020204030204" pitchFamily="34" charset="0"/>
                        </a:rPr>
                        <a:t>134 752,55 €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918404650"/>
                  </a:ext>
                </a:extLst>
              </a:tr>
            </a:tbl>
          </a:graphicData>
        </a:graphic>
      </p:graphicFrame>
    </p:spTree>
    <p:extLst>
      <p:ext uri="{BB962C8B-B14F-4D97-AF65-F5344CB8AC3E}">
        <p14:creationId xmlns:p14="http://schemas.microsoft.com/office/powerpoint/2010/main" val="335214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02579A-CF9F-D29B-FCB1-8431D7999F22}"/>
              </a:ext>
            </a:extLst>
          </p:cNvPr>
          <p:cNvSpPr>
            <a:spLocks noGrp="1"/>
          </p:cNvSpPr>
          <p:nvPr>
            <p:ph type="title"/>
          </p:nvPr>
        </p:nvSpPr>
        <p:spPr/>
        <p:txBody>
          <a:bodyPr/>
          <a:lstStyle/>
          <a:p>
            <a:pPr algn="ctr"/>
            <a:r>
              <a:rPr lang="fr-FR" b="1" dirty="0">
                <a:latin typeface="Arial" panose="020B0604020202020204" pitchFamily="34" charset="0"/>
                <a:cs typeface="Arial" panose="020B0604020202020204" pitchFamily="34" charset="0"/>
              </a:rPr>
              <a:t>Gains attendus durant 10 semestres</a:t>
            </a:r>
          </a:p>
        </p:txBody>
      </p:sp>
      <p:sp>
        <p:nvSpPr>
          <p:cNvPr id="8" name="Rectangle 7">
            <a:extLst>
              <a:ext uri="{FF2B5EF4-FFF2-40B4-BE49-F238E27FC236}">
                <a16:creationId xmlns:a16="http://schemas.microsoft.com/office/drawing/2014/main" id="{0DF3C911-8BB4-3CD5-7B5A-E17DB4A0CD1F}"/>
              </a:ext>
            </a:extLst>
          </p:cNvPr>
          <p:cNvSpPr/>
          <p:nvPr/>
        </p:nvSpPr>
        <p:spPr>
          <a:xfrm>
            <a:off x="121611" y="2176965"/>
            <a:ext cx="2800493" cy="76531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solidFill>
                  <a:schemeClr val="bg1"/>
                </a:solidFill>
                <a:latin typeface="Arial" panose="020B0604020202020204" pitchFamily="34" charset="0"/>
                <a:cs typeface="Arial" panose="020B0604020202020204" pitchFamily="34" charset="0"/>
              </a:rPr>
              <a:t>Augmentation des vents</a:t>
            </a:r>
          </a:p>
        </p:txBody>
      </p:sp>
      <p:sp>
        <p:nvSpPr>
          <p:cNvPr id="9" name="Rectangle 8">
            <a:extLst>
              <a:ext uri="{FF2B5EF4-FFF2-40B4-BE49-F238E27FC236}">
                <a16:creationId xmlns:a16="http://schemas.microsoft.com/office/drawing/2014/main" id="{F008257C-3D8D-77DF-F1EC-5CB53443856B}"/>
              </a:ext>
            </a:extLst>
          </p:cNvPr>
          <p:cNvSpPr/>
          <p:nvPr/>
        </p:nvSpPr>
        <p:spPr>
          <a:xfrm>
            <a:off x="121611" y="3379598"/>
            <a:ext cx="2800493" cy="76531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dirty="0">
                <a:solidFill>
                  <a:schemeClr val="bg1"/>
                </a:solidFill>
                <a:latin typeface="Arial" panose="020B0604020202020204" pitchFamily="34" charset="0"/>
                <a:cs typeface="Arial" panose="020B0604020202020204" pitchFamily="34" charset="0"/>
              </a:rPr>
              <a:t>Nouveaux clients</a:t>
            </a:r>
          </a:p>
        </p:txBody>
      </p:sp>
      <p:sp>
        <p:nvSpPr>
          <p:cNvPr id="10" name="Rectangle 9">
            <a:extLst>
              <a:ext uri="{FF2B5EF4-FFF2-40B4-BE49-F238E27FC236}">
                <a16:creationId xmlns:a16="http://schemas.microsoft.com/office/drawing/2014/main" id="{9F16823F-2389-A057-CF6C-4250D876F104}"/>
              </a:ext>
            </a:extLst>
          </p:cNvPr>
          <p:cNvSpPr/>
          <p:nvPr/>
        </p:nvSpPr>
        <p:spPr>
          <a:xfrm>
            <a:off x="121611" y="4582231"/>
            <a:ext cx="2800493" cy="76531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solidFill>
                  <a:schemeClr val="bg1"/>
                </a:solidFill>
                <a:latin typeface="Arial" panose="020B0604020202020204" pitchFamily="34" charset="0"/>
                <a:cs typeface="Arial" panose="020B0604020202020204" pitchFamily="34" charset="0"/>
              </a:rPr>
              <a:t>Entreprises innovantes</a:t>
            </a:r>
          </a:p>
        </p:txBody>
      </p:sp>
      <p:sp>
        <p:nvSpPr>
          <p:cNvPr id="12" name="Rectangle 11">
            <a:extLst>
              <a:ext uri="{FF2B5EF4-FFF2-40B4-BE49-F238E27FC236}">
                <a16:creationId xmlns:a16="http://schemas.microsoft.com/office/drawing/2014/main" id="{7C1E697E-29ED-1DA1-3A18-DC5B5160D494}"/>
              </a:ext>
            </a:extLst>
          </p:cNvPr>
          <p:cNvSpPr/>
          <p:nvPr/>
        </p:nvSpPr>
        <p:spPr>
          <a:xfrm>
            <a:off x="121610" y="5722115"/>
            <a:ext cx="2800493" cy="76531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800" dirty="0">
                <a:solidFill>
                  <a:srgbClr val="1D2935"/>
                </a:solidFill>
                <a:latin typeface="Arial" panose="020B0604020202020204" pitchFamily="34" charset="0"/>
                <a:cs typeface="Arial" panose="020B0604020202020204" pitchFamily="34" charset="0"/>
              </a:rPr>
              <a:t>Application rentable </a:t>
            </a:r>
          </a:p>
          <a:p>
            <a:pPr algn="ctr"/>
            <a:r>
              <a:rPr lang="fr-FR" sz="1800" dirty="0">
                <a:solidFill>
                  <a:srgbClr val="1D2935"/>
                </a:solidFill>
                <a:latin typeface="Arial" panose="020B0604020202020204" pitchFamily="34" charset="0"/>
                <a:cs typeface="Arial" panose="020B0604020202020204" pitchFamily="34" charset="0"/>
              </a:rPr>
              <a:t>et rapidement</a:t>
            </a:r>
          </a:p>
        </p:txBody>
      </p:sp>
      <p:sp>
        <p:nvSpPr>
          <p:cNvPr id="3" name="Titre 1">
            <a:extLst>
              <a:ext uri="{FF2B5EF4-FFF2-40B4-BE49-F238E27FC236}">
                <a16:creationId xmlns:a16="http://schemas.microsoft.com/office/drawing/2014/main" id="{4BE1A5AE-7084-67C9-54E7-C870C3D6A0ED}"/>
              </a:ext>
            </a:extLst>
          </p:cNvPr>
          <p:cNvSpPr txBox="1">
            <a:spLocks/>
          </p:cNvSpPr>
          <p:nvPr/>
        </p:nvSpPr>
        <p:spPr>
          <a:xfrm>
            <a:off x="10761911" y="1025924"/>
            <a:ext cx="1065654" cy="5355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fr-FR" b="1" dirty="0">
                <a:solidFill>
                  <a:schemeClr val="bg1"/>
                </a:solidFill>
                <a:latin typeface="Arial" panose="020B0604020202020204" pitchFamily="34" charset="0"/>
                <a:cs typeface="Arial" panose="020B0604020202020204" pitchFamily="34" charset="0"/>
              </a:rPr>
              <a:t>9</a:t>
            </a:r>
          </a:p>
        </p:txBody>
      </p:sp>
      <p:graphicFrame>
        <p:nvGraphicFramePr>
          <p:cNvPr id="6" name="Graphique 5">
            <a:extLst>
              <a:ext uri="{FF2B5EF4-FFF2-40B4-BE49-F238E27FC236}">
                <a16:creationId xmlns:a16="http://schemas.microsoft.com/office/drawing/2014/main" id="{66521B2E-DD66-4DD9-AA29-E0094FBCA510}"/>
              </a:ext>
            </a:extLst>
          </p:cNvPr>
          <p:cNvGraphicFramePr>
            <a:graphicFrameLocks/>
          </p:cNvGraphicFramePr>
          <p:nvPr>
            <p:extLst>
              <p:ext uri="{D42A27DB-BD31-4B8C-83A1-F6EECF244321}">
                <p14:modId xmlns:p14="http://schemas.microsoft.com/office/powerpoint/2010/main" val="3868860417"/>
              </p:ext>
            </p:extLst>
          </p:nvPr>
        </p:nvGraphicFramePr>
        <p:xfrm>
          <a:off x="3377483" y="2176965"/>
          <a:ext cx="7883552" cy="4310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227015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TM04033917[[fn=Berlin]]</Template>
  <TotalTime>2702</TotalTime>
  <Words>2511</Words>
  <Application>Microsoft Office PowerPoint</Application>
  <PresentationFormat>Grand écran</PresentationFormat>
  <Paragraphs>595</Paragraphs>
  <Slides>29</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29</vt:i4>
      </vt:variant>
    </vt:vector>
  </HeadingPairs>
  <TitlesOfParts>
    <vt:vector size="35" baseType="lpstr">
      <vt:lpstr>Arial</vt:lpstr>
      <vt:lpstr>Calibri</vt:lpstr>
      <vt:lpstr>Fira Sans Extra Condensed Mediu</vt:lpstr>
      <vt:lpstr>Trebuchet MS</vt:lpstr>
      <vt:lpstr>Wingdings</vt:lpstr>
      <vt:lpstr>Berlin</vt:lpstr>
      <vt:lpstr>     Réalisez le cadrage d’un projet IA </vt:lpstr>
      <vt:lpstr>Sommaire</vt:lpstr>
      <vt:lpstr>Problématiques</vt:lpstr>
      <vt:lpstr>Coûts des ressources humaines : Salaires</vt:lpstr>
      <vt:lpstr>Coût des ressources techniques et Financières</vt:lpstr>
      <vt:lpstr>Campagne Marketing</vt:lpstr>
      <vt:lpstr>Financement</vt:lpstr>
      <vt:lpstr> Rentabilité durant 10 semestres  </vt:lpstr>
      <vt:lpstr>Gains attendus durant 10 semestres</vt:lpstr>
      <vt:lpstr>Prévision des dépenses durant 10 semestres</vt:lpstr>
      <vt:lpstr>Prévision de rentabilité durant 10 semestre</vt:lpstr>
      <vt:lpstr>Agile SCRUM</vt:lpstr>
      <vt:lpstr>Planification du sprint</vt:lpstr>
      <vt:lpstr>Suivi du projet</vt:lpstr>
      <vt:lpstr>Organisation et suivi du projet</vt:lpstr>
      <vt:lpstr>Points de suivi</vt:lpstr>
      <vt:lpstr>Risques et plans de mitigation: synthèse</vt:lpstr>
      <vt:lpstr>Gestion des risques : Plan d’action </vt:lpstr>
      <vt:lpstr> Évaluation des risques du projet </vt:lpstr>
      <vt:lpstr>Les enjeux légaux et éthiques</vt:lpstr>
      <vt:lpstr> ENJEUX ÉTHIQUES </vt:lpstr>
      <vt:lpstr>Enjeux éthiques: biais des modèles IA</vt:lpstr>
      <vt:lpstr>Protections des données</vt:lpstr>
      <vt:lpstr>ENJEUX LÉGAUX : CNIL ENJEUX LÉGAUX : CNIL </vt:lpstr>
      <vt:lpstr>ENJEUX LÉGAUX : RGPD</vt:lpstr>
      <vt:lpstr>Comment mettre en œuvre le RGPD</vt:lpstr>
      <vt:lpstr>Conclusion</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lamisse bouti</dc:creator>
  <cp:lastModifiedBy>lamisse bouti</cp:lastModifiedBy>
  <cp:revision>261</cp:revision>
  <dcterms:created xsi:type="dcterms:W3CDTF">2024-07-12T18:53:19Z</dcterms:created>
  <dcterms:modified xsi:type="dcterms:W3CDTF">2024-08-01T10:03:41Z</dcterms:modified>
</cp:coreProperties>
</file>