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307" r:id="rId7"/>
    <p:sldId id="261" r:id="rId8"/>
    <p:sldId id="312" r:id="rId9"/>
    <p:sldId id="264" r:id="rId10"/>
    <p:sldId id="320" r:id="rId11"/>
    <p:sldId id="308" r:id="rId12"/>
    <p:sldId id="310" r:id="rId13"/>
    <p:sldId id="311" r:id="rId14"/>
    <p:sldId id="295" r:id="rId15"/>
    <p:sldId id="313" r:id="rId16"/>
    <p:sldId id="316" r:id="rId17"/>
    <p:sldId id="296" r:id="rId18"/>
    <p:sldId id="319" r:id="rId19"/>
    <p:sldId id="274" r:id="rId20"/>
    <p:sldId id="275" r:id="rId21"/>
    <p:sldId id="328" r:id="rId22"/>
    <p:sldId id="327" r:id="rId23"/>
    <p:sldId id="329" r:id="rId24"/>
    <p:sldId id="330" r:id="rId25"/>
    <p:sldId id="334" r:id="rId26"/>
    <p:sldId id="33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outlineViewPr>
    <p:cViewPr>
      <p:scale>
        <a:sx n="33" d="100"/>
        <a:sy n="33" d="100"/>
      </p:scale>
      <p:origin x="0" y="-24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258A2-C32B-445F-A676-267FE04E01B8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6A464-8BEB-4EA6-B59C-D750C574AF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28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6A464-8BEB-4EA6-B59C-D750C574AF4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7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6A464-8BEB-4EA6-B59C-D750C574AF4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8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www.kaggle.com/moltean/fruits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83926-7737-96A1-4ED3-EF6C06D8F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682" y="3356249"/>
            <a:ext cx="8144134" cy="1373070"/>
          </a:xfrm>
        </p:spPr>
        <p:txBody>
          <a:bodyPr/>
          <a:lstStyle/>
          <a:p>
            <a:pPr algn="ctr"/>
            <a:br>
              <a:rPr lang="fr-FR" sz="35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Réalisez un traitement dans un</a:t>
            </a:r>
            <a:b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environnement Big Data sur le Cloud</a:t>
            </a:r>
            <a:br>
              <a:rPr lang="fr-FR" b="1" dirty="0"/>
            </a:br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10417EAD-9713-CAB0-0CF1-02951CCD8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2" y="6299200"/>
            <a:ext cx="12193670" cy="1117600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MERAH Mohamed                                                                                                                        Juillet 2024                                                                                                                   </a:t>
            </a:r>
          </a:p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455EF0D-6D70-F733-B50F-D1D47C793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360" y="1"/>
            <a:ext cx="2326640" cy="9855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709E0FE-0322-B7A0-56A5-724362BB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23" y="0"/>
            <a:ext cx="2399311" cy="914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98EB036-77CF-78BB-D59B-E03CF9DE4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3902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5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70DE7-75AE-2917-33E7-D67ED9E1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AWS CLI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E7BDDF-8186-5742-5FCF-D25B379FE28D}"/>
              </a:ext>
            </a:extLst>
          </p:cNvPr>
          <p:cNvSpPr txBox="1"/>
          <p:nvPr/>
        </p:nvSpPr>
        <p:spPr>
          <a:xfrm>
            <a:off x="178101" y="4906204"/>
            <a:ext cx="110746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rgbClr val="000000"/>
                </a:solidFill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Pour pouvoir utiliser </a:t>
            </a:r>
            <a:r>
              <a:rPr lang="fr-FR" sz="1800" b="1" dirty="0">
                <a:solidFill>
                  <a:srgbClr val="000000"/>
                </a:solidFill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AWS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Cli</a:t>
            </a:r>
            <a:r>
              <a:rPr lang="fr-FR" sz="1800" dirty="0">
                <a:solidFill>
                  <a:srgbClr val="000000"/>
                </a:solidFill>
                <a:effectLst/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, il faut le configurer en créant préalablement un utilisateur à qui on donnera les autorisations dont nous aurons besoin.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A73200A-5D49-0DD0-76BA-9CD4A616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88" y="5692913"/>
            <a:ext cx="10447925" cy="10821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AC81C6-AEEC-06AE-05DB-1B227EC63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88" y="3928891"/>
            <a:ext cx="9657168" cy="6688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CAE68A4-FF96-141D-064F-7DD5F3F86508}"/>
              </a:ext>
            </a:extLst>
          </p:cNvPr>
          <p:cNvSpPr txBox="1"/>
          <p:nvPr/>
        </p:nvSpPr>
        <p:spPr>
          <a:xfrm>
            <a:off x="44218" y="3451481"/>
            <a:ext cx="11074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rgbClr val="000000"/>
                </a:solidFill>
                <a:latin typeface="Helvetica Neue"/>
                <a:ea typeface="Calibri" panose="020F0502020204030204" pitchFamily="34" charset="0"/>
                <a:cs typeface="Times New Roman" panose="02020603050405020304" pitchFamily="18" charset="0"/>
              </a:rPr>
              <a:t>L'interface de ligne de commande AWS (AWS CLI) est un outil qui permet de gérer les services AWS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F65538F-209A-E28D-2269-F59BB9C1C35D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F64F60-5214-1080-9EBA-C334540AF946}"/>
              </a:ext>
            </a:extLst>
          </p:cNvPr>
          <p:cNvSpPr txBox="1"/>
          <p:nvPr/>
        </p:nvSpPr>
        <p:spPr>
          <a:xfrm>
            <a:off x="-310598" y="2134797"/>
            <a:ext cx="7625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Installer les outils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awscli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en local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awscli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8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947F8-99F7-9803-9F6D-C5F161D8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Simple Storage Service – S3 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9B174B1-54DD-F2DB-E9F4-71C21686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703" y="2035138"/>
            <a:ext cx="3725036" cy="3436788"/>
          </a:xfrm>
          <a:prstGeom prst="rect">
            <a:avLst/>
          </a:prstGeom>
        </p:spPr>
      </p:pic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3FC82681-A2F6-2088-6FB6-0C4FA3493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861" y="2030327"/>
            <a:ext cx="3438939" cy="456293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EE5F95-30A6-5543-8477-5F803CDAFB22}"/>
              </a:ext>
            </a:extLst>
          </p:cNvPr>
          <p:cNvSpPr txBox="1"/>
          <p:nvPr/>
        </p:nvSpPr>
        <p:spPr>
          <a:xfrm>
            <a:off x="-3796" y="2030327"/>
            <a:ext cx="676357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d'un </a:t>
            </a:r>
            <a:r>
              <a:rPr lang="fr-FR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r>
              <a:rPr lang="fr-F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s3: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s3 mb s3://p9-data-mohamedmerah</a:t>
            </a:r>
          </a:p>
          <a:p>
            <a:pPr lvl="1"/>
            <a:endParaRPr lang="fr-FR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8696C3-E9B1-F874-3F9F-9AA6E4488F2D}"/>
              </a:ext>
            </a:extLst>
          </p:cNvPr>
          <p:cNvSpPr txBox="1"/>
          <p:nvPr/>
        </p:nvSpPr>
        <p:spPr>
          <a:xfrm>
            <a:off x="-63327" y="3048585"/>
            <a:ext cx="67685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vérifie qu'on a bien notre </a:t>
            </a:r>
            <a:r>
              <a:rPr lang="fr-FR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r>
              <a:rPr lang="fr-F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s3 ls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3DCF78-20C7-1F95-CBFC-26EA74F47096}"/>
              </a:ext>
            </a:extLst>
          </p:cNvPr>
          <p:cNvSpPr txBox="1"/>
          <p:nvPr/>
        </p:nvSpPr>
        <p:spPr>
          <a:xfrm>
            <a:off x="-63327" y="4127907"/>
            <a:ext cx="67685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Ajout du Dossier contenant les images</a:t>
            </a:r>
          </a:p>
          <a:p>
            <a:r>
              <a:rPr lang="fr-F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dans le </a:t>
            </a:r>
            <a:r>
              <a:rPr lang="fr-FR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endParaRPr lang="fr-FR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 s3://p9-mohamedmerah/img_cloud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BB2CAFC-97C2-808C-FA2B-14FD07DAF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62" y="5670002"/>
            <a:ext cx="6111770" cy="104403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921E983D-C4CB-F340-C3B2-F7C7619A479D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3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06698-E85B-0465-4D0F-F37859E5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 cloud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– EC2  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A31B4CA-95E9-DC5E-3AD1-1A83D57D2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" y="2604074"/>
            <a:ext cx="8388626" cy="1524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31A9A37-F885-D255-9B9F-BAF972AE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1" y="4891478"/>
            <a:ext cx="8388626" cy="18671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576AEAF-7080-59A5-4389-976CF1A481DD}"/>
              </a:ext>
            </a:extLst>
          </p:cNvPr>
          <p:cNvSpPr txBox="1"/>
          <p:nvPr/>
        </p:nvSpPr>
        <p:spPr>
          <a:xfrm>
            <a:off x="-1" y="1966523"/>
            <a:ext cx="10088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d’une paire de clés qui nous permettra de nous connecter sans à avoir à devoir saisir systématiquement notre login/mot de passe et indispensable pour se connecter en SSH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21C7CA-35E5-36FE-B1B5-996796E32882}"/>
              </a:ext>
            </a:extLst>
          </p:cNvPr>
          <p:cNvSpPr txBox="1"/>
          <p:nvPr/>
        </p:nvSpPr>
        <p:spPr>
          <a:xfrm>
            <a:off x="0" y="4245147"/>
            <a:ext cx="8711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groupe de sécurité agit en tant que pare-feu virtuel pour les instances EC2 afin de contrôler le trafic entrant et sortant.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5E8116E-7981-D91A-FD10-16C3A6F9B08B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BEB969-3834-784C-52CE-15DD1D734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816" y="3354084"/>
            <a:ext cx="1737511" cy="472481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9F37BB8-B165-E7E6-E167-23EC2B95D38D}"/>
              </a:ext>
            </a:extLst>
          </p:cNvPr>
          <p:cNvSpPr/>
          <p:nvPr/>
        </p:nvSpPr>
        <p:spPr>
          <a:xfrm>
            <a:off x="8460687" y="3366074"/>
            <a:ext cx="631129" cy="46049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26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CC2B9-D75C-1125-E08F-C6F2390D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 cloud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– EC2 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0D09E0-B93B-9AE1-86F1-46D3306FF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7" y="2690336"/>
            <a:ext cx="11290852" cy="398943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EA98952-D7F5-BFAA-D53E-8288AB2B5EF8}"/>
              </a:ext>
            </a:extLst>
          </p:cNvPr>
          <p:cNvSpPr txBox="1"/>
          <p:nvPr/>
        </p:nvSpPr>
        <p:spPr>
          <a:xfrm>
            <a:off x="219477" y="2077585"/>
            <a:ext cx="11568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Autorisation d’écoute des tunnels SSH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Nous devons créer un tunnel SSH vers ce driver avec le port 22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187CCAF-95DE-905A-1E1E-6552CE8F07FD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0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C986E-10E1-5E52-4B6E-BAABC9BF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EMR - </a:t>
            </a:r>
            <a:r>
              <a:rPr lang="fr-F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 MapReduce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15D58C-33D6-3311-644F-6CF00EA43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210" y="2044788"/>
            <a:ext cx="3534439" cy="22059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AB32FCB-BD7B-19D3-1621-74426B2A3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0" y="2028169"/>
            <a:ext cx="3836945" cy="22059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FA1F983-351C-B5E7-5D36-9EB6D0B7C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210" y="4461311"/>
            <a:ext cx="3534439" cy="228257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D0CE432-62BB-305C-2854-002C22BF2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30" y="4461311"/>
            <a:ext cx="3836945" cy="22825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764990-72FB-A4C7-3112-5C73D3B22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8066" y="3766930"/>
            <a:ext cx="4397304" cy="2977252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BEEB6784-02FC-0E3A-08FC-734E55787CBD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AEC07B0-0E68-16B3-23F5-9190C670A7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8066" y="2044788"/>
            <a:ext cx="2873577" cy="167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4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E9672-C199-2BF9-FDC2-8591CB0F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EMR - </a:t>
            </a:r>
            <a:r>
              <a:rPr lang="fr-F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 MapReduce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3ABC38-A2E6-1604-5317-86B61737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78" y="4565928"/>
            <a:ext cx="5939795" cy="21898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1BC68C3-3C99-99C1-A411-E8EE988A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7" y="2524788"/>
            <a:ext cx="5939795" cy="17333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16A6EC-88CC-C8A9-7F2D-40B0EF9EB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62" y="2586014"/>
            <a:ext cx="3723792" cy="21898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023BE2A-F75B-8F45-025C-18EE57F8E8D5}"/>
              </a:ext>
            </a:extLst>
          </p:cNvPr>
          <p:cNvSpPr txBox="1"/>
          <p:nvPr/>
        </p:nvSpPr>
        <p:spPr>
          <a:xfrm>
            <a:off x="0" y="205907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 des bibliothèques manquantes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45E9B8-1297-6E8A-EC0F-CB096302A5E1}"/>
              </a:ext>
            </a:extLst>
          </p:cNvPr>
          <p:cNvSpPr txBox="1"/>
          <p:nvPr/>
        </p:nvSpPr>
        <p:spPr>
          <a:xfrm>
            <a:off x="0" y="5181442"/>
            <a:ext cx="6186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 créons une paire de clés qui nous permettra de nous connecter sans à avoir à devoir saisir systématiquement notre login/mot de passe.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4321665-C713-3A91-684C-4971E70B1D83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9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4E8BB-22DB-D154-AF1D-3097EC53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EMR - </a:t>
            </a:r>
            <a:r>
              <a:rPr lang="fr-F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 MapReduce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C0E220-C31B-CAF4-161C-B11E39F2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4" y="2049660"/>
            <a:ext cx="9190516" cy="2853080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B54799D2-0BC9-C352-0F5C-C8E3DEAFF991}"/>
              </a:ext>
            </a:extLst>
          </p:cNvPr>
          <p:cNvSpPr/>
          <p:nvPr/>
        </p:nvSpPr>
        <p:spPr>
          <a:xfrm>
            <a:off x="9669294" y="2782111"/>
            <a:ext cx="2188723" cy="16050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D789C64-FDAE-FC7B-4679-413AB975C8B4}"/>
              </a:ext>
            </a:extLst>
          </p:cNvPr>
          <p:cNvSpPr/>
          <p:nvPr/>
        </p:nvSpPr>
        <p:spPr>
          <a:xfrm>
            <a:off x="9669293" y="5023833"/>
            <a:ext cx="2188723" cy="160506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D23BF13-D5EA-3A77-BF3F-25FBAA048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05" y="5013800"/>
            <a:ext cx="9190516" cy="1776106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E659FAA7-C65E-8B6D-2DC8-71EBE2E1CD6D}"/>
              </a:ext>
            </a:extLst>
          </p:cNvPr>
          <p:cNvSpPr/>
          <p:nvPr/>
        </p:nvSpPr>
        <p:spPr>
          <a:xfrm>
            <a:off x="9023249" y="3291437"/>
            <a:ext cx="646044" cy="58640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76FA27C-8510-5E91-8A5D-258DA51F64F7}"/>
              </a:ext>
            </a:extLst>
          </p:cNvPr>
          <p:cNvSpPr/>
          <p:nvPr/>
        </p:nvSpPr>
        <p:spPr>
          <a:xfrm>
            <a:off x="9023249" y="5570759"/>
            <a:ext cx="646044" cy="58640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97FB275-DFA4-71D9-1026-5A3C499FE9CC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0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6E74A-1809-3FDF-BC7B-7CC95731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Fonctionnement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E8536C-2E16-DDDC-17FB-361198153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116" y="3462424"/>
            <a:ext cx="7397782" cy="3288198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D857EF93-C7D7-05DA-568A-F651CBB98D7F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73C568-A9DA-802D-3333-3D8A8EC70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24" y="2038642"/>
            <a:ext cx="4915326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8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3BE64-1096-36DC-7754-7E4EF3D1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946077D-F9EE-2BBD-2495-E8127377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0" y="3413462"/>
            <a:ext cx="5090601" cy="33352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562DC8-A23C-D18E-D429-02B6F3158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0" y="2935153"/>
            <a:ext cx="7483488" cy="36579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C8C7722-66B9-9FE1-843F-EA13FD0F95E2}"/>
              </a:ext>
            </a:extLst>
          </p:cNvPr>
          <p:cNvSpPr txBox="1"/>
          <p:nvPr/>
        </p:nvSpPr>
        <p:spPr>
          <a:xfrm>
            <a:off x="0" y="1988098"/>
            <a:ext cx="98521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dernière étape est nécessaire pour accéder à nos applications, en demandant à notre navigateur d'emprunter le tunnel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J'utilise pour cela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FoxyProxy.On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active donc le tunnel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avec la commande suivante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707010-EB96-5DB7-E2D5-E67827CF1A94}"/>
              </a:ext>
            </a:extLst>
          </p:cNvPr>
          <p:cNvSpPr/>
          <p:nvPr/>
        </p:nvSpPr>
        <p:spPr>
          <a:xfrm>
            <a:off x="7498701" y="3409152"/>
            <a:ext cx="4693299" cy="82109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du tunnel SSH à l’instance master </a:t>
            </a: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vers le driver sur le port "5555"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211AF-7B39-FF3E-7B44-6378595564D1}"/>
              </a:ext>
            </a:extLst>
          </p:cNvPr>
          <p:cNvSpPr/>
          <p:nvPr/>
        </p:nvSpPr>
        <p:spPr>
          <a:xfrm>
            <a:off x="7498700" y="4288947"/>
            <a:ext cx="4693299" cy="8210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FoxyProxy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E6C5D2B-5305-E68E-4222-7D9A94FE8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890" y="5218248"/>
            <a:ext cx="2365273" cy="157747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16975192-73CE-F0A7-1770-113D37343070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6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A46C6-A850-FF9C-D8E7-9664B4C5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Lancement de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jupyterHUB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D997B81-1E1E-2A09-6394-0AFC9696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1" y="4303513"/>
            <a:ext cx="4182133" cy="24833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BAFEAF9-ADDC-E6FA-3553-9B53720A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1" y="2059102"/>
            <a:ext cx="10943268" cy="2019475"/>
          </a:xfrm>
          <a:prstGeom prst="rect">
            <a:avLst/>
          </a:prstGeom>
        </p:spPr>
      </p:pic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C25BDA22-C682-7AC4-AD6A-AA2237AD1C97}"/>
              </a:ext>
            </a:extLst>
          </p:cNvPr>
          <p:cNvSpPr/>
          <p:nvPr/>
        </p:nvSpPr>
        <p:spPr>
          <a:xfrm>
            <a:off x="2375452" y="3429000"/>
            <a:ext cx="457200" cy="1009737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1CE4D57-C8E5-B6BB-EA6E-9C099D5B4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914" y="5118651"/>
            <a:ext cx="7464738" cy="834887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C8BB065-63DB-053B-54CD-506DACC4F8C5}"/>
              </a:ext>
            </a:extLst>
          </p:cNvPr>
          <p:cNvSpPr/>
          <p:nvPr/>
        </p:nvSpPr>
        <p:spPr>
          <a:xfrm>
            <a:off x="3716784" y="5258073"/>
            <a:ext cx="795130" cy="445709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88705C6-06D6-52C0-5B21-05FF83AEB330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7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D8B1-0EEA-B4EC-A870-D9C44931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DD9CE32-E4A7-7B5C-0D87-DA546128380E}"/>
              </a:ext>
            </a:extLst>
          </p:cNvPr>
          <p:cNvSpPr txBox="1">
            <a:spLocks/>
          </p:cNvSpPr>
          <p:nvPr/>
        </p:nvSpPr>
        <p:spPr>
          <a:xfrm>
            <a:off x="680321" y="2770079"/>
            <a:ext cx="8687612" cy="37349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Jeu de données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Environnement Big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Chaîne de traitement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Démonstration</a:t>
            </a:r>
          </a:p>
          <a:p>
            <a:endParaRPr lang="fr-FR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fr-FR" b="1" dirty="0">
                <a:solidFill>
                  <a:srgbClr val="000000"/>
                </a:solidFill>
                <a:latin typeface="Helvetica Neue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9714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55D46-326C-F82D-19F1-69CC4D3B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Chaine de traitement des images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7DC3DB-46C2-E963-5688-D0FA62F5E075}"/>
              </a:ext>
            </a:extLst>
          </p:cNvPr>
          <p:cNvSpPr/>
          <p:nvPr/>
        </p:nvSpPr>
        <p:spPr>
          <a:xfrm>
            <a:off x="3199003" y="2139856"/>
            <a:ext cx="4790112" cy="7184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Démarrage d’une instance SPARK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DECDE-9852-9CA4-CA2B-7778016FC802}"/>
              </a:ext>
            </a:extLst>
          </p:cNvPr>
          <p:cNvSpPr/>
          <p:nvPr/>
        </p:nvSpPr>
        <p:spPr>
          <a:xfrm>
            <a:off x="3199003" y="3046557"/>
            <a:ext cx="4790112" cy="7184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Chargement des données directement depuis S3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CE711-76DD-D28D-FC21-D2118B8BA5D3}"/>
              </a:ext>
            </a:extLst>
          </p:cNvPr>
          <p:cNvSpPr/>
          <p:nvPr/>
        </p:nvSpPr>
        <p:spPr>
          <a:xfrm>
            <a:off x="3199003" y="3972563"/>
            <a:ext cx="4790112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Prétraitement et extraction des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(Modèle MobileNetV2)</a:t>
            </a:r>
          </a:p>
          <a:p>
            <a:pPr algn="ctr"/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79898-A21D-6EF0-128A-AE9946AA851F}"/>
              </a:ext>
            </a:extLst>
          </p:cNvPr>
          <p:cNvSpPr/>
          <p:nvPr/>
        </p:nvSpPr>
        <p:spPr>
          <a:xfrm>
            <a:off x="3199003" y="5824575"/>
            <a:ext cx="4814389" cy="71845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Sauvegarde des résultats sur le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S3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7DF1828-3F85-A1AA-DC87-9584693951FB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69F3F4-ADDF-A1C7-9978-A1932E6C11DE}"/>
              </a:ext>
            </a:extLst>
          </p:cNvPr>
          <p:cNvSpPr/>
          <p:nvPr/>
        </p:nvSpPr>
        <p:spPr>
          <a:xfrm>
            <a:off x="3199003" y="4898569"/>
            <a:ext cx="4790112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Réduction de dimensions : PCA</a:t>
            </a:r>
          </a:p>
        </p:txBody>
      </p:sp>
      <p:sp>
        <p:nvSpPr>
          <p:cNvPr id="9" name="Flèche : courbe vers la droite 8">
            <a:extLst>
              <a:ext uri="{FF2B5EF4-FFF2-40B4-BE49-F238E27FC236}">
                <a16:creationId xmlns:a16="http://schemas.microsoft.com/office/drawing/2014/main" id="{B3A9F75D-DE7D-2941-6F7F-DE1AFB3956E9}"/>
              </a:ext>
            </a:extLst>
          </p:cNvPr>
          <p:cNvSpPr/>
          <p:nvPr/>
        </p:nvSpPr>
        <p:spPr>
          <a:xfrm>
            <a:off x="2838274" y="5505597"/>
            <a:ext cx="360727" cy="547473"/>
          </a:xfrm>
          <a:prstGeom prst="curv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courbe vers la droite 9">
            <a:extLst>
              <a:ext uri="{FF2B5EF4-FFF2-40B4-BE49-F238E27FC236}">
                <a16:creationId xmlns:a16="http://schemas.microsoft.com/office/drawing/2014/main" id="{BB31809F-8893-099D-B78A-D8CF2732B1AF}"/>
              </a:ext>
            </a:extLst>
          </p:cNvPr>
          <p:cNvSpPr/>
          <p:nvPr/>
        </p:nvSpPr>
        <p:spPr>
          <a:xfrm>
            <a:off x="2838274" y="3593891"/>
            <a:ext cx="360727" cy="547473"/>
          </a:xfrm>
          <a:prstGeom prst="curv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èche : courbe vers la droite 11">
            <a:extLst>
              <a:ext uri="{FF2B5EF4-FFF2-40B4-BE49-F238E27FC236}">
                <a16:creationId xmlns:a16="http://schemas.microsoft.com/office/drawing/2014/main" id="{697CDABB-308A-1B65-770C-85E2857D73C9}"/>
              </a:ext>
            </a:extLst>
          </p:cNvPr>
          <p:cNvSpPr/>
          <p:nvPr/>
        </p:nvSpPr>
        <p:spPr>
          <a:xfrm>
            <a:off x="2838274" y="4549744"/>
            <a:ext cx="360727" cy="547473"/>
          </a:xfrm>
          <a:prstGeom prst="curv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lèche : courbe vers la droite 12">
            <a:extLst>
              <a:ext uri="{FF2B5EF4-FFF2-40B4-BE49-F238E27FC236}">
                <a16:creationId xmlns:a16="http://schemas.microsoft.com/office/drawing/2014/main" id="{47111103-04A9-333A-C170-A599C19C194E}"/>
              </a:ext>
            </a:extLst>
          </p:cNvPr>
          <p:cNvSpPr/>
          <p:nvPr/>
        </p:nvSpPr>
        <p:spPr>
          <a:xfrm>
            <a:off x="2838274" y="2749740"/>
            <a:ext cx="360727" cy="547473"/>
          </a:xfrm>
          <a:prstGeom prst="curved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4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7A9CD-4EBF-1939-AA80-E2198600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S3 – Stockage des résultats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2104E0B-F85A-0F47-3026-2E0BCC16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585" y="2053471"/>
            <a:ext cx="5189024" cy="449501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4023524-0AE2-975D-6728-AB953BDCD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1" y="2053471"/>
            <a:ext cx="6708913" cy="2751058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482F90BF-58E5-5925-9705-46830B6F1D07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74DAD8-61F6-ACAE-A5EA-770C4A2407CA}"/>
              </a:ext>
            </a:extLst>
          </p:cNvPr>
          <p:cNvSpPr txBox="1"/>
          <p:nvPr/>
        </p:nvSpPr>
        <p:spPr>
          <a:xfrm>
            <a:off x="1262271" y="5260790"/>
            <a:ext cx="4949687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des fichiers au format parquet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01FF942-EF2B-88DB-454E-202085ED33FD}"/>
              </a:ext>
            </a:extLst>
          </p:cNvPr>
          <p:cNvSpPr/>
          <p:nvPr/>
        </p:nvSpPr>
        <p:spPr>
          <a:xfrm>
            <a:off x="6211958" y="5152252"/>
            <a:ext cx="1123120" cy="586408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94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7A9CD-4EBF-1939-AA80-E2198600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Technologie Utilisées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58156-4362-F6CF-32DF-6014D8A5F9C7}"/>
              </a:ext>
            </a:extLst>
          </p:cNvPr>
          <p:cNvSpPr/>
          <p:nvPr/>
        </p:nvSpPr>
        <p:spPr>
          <a:xfrm>
            <a:off x="154361" y="2315815"/>
            <a:ext cx="3756504" cy="378895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 une bibliothèque open source qui permet d'accéder à Apache Spark à partir de l'environnement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9D550-2E0A-28C1-4571-074EF7183191}"/>
              </a:ext>
            </a:extLst>
          </p:cNvPr>
          <p:cNvSpPr/>
          <p:nvPr/>
        </p:nvSpPr>
        <p:spPr>
          <a:xfrm>
            <a:off x="4217748" y="2315815"/>
            <a:ext cx="3756504" cy="37889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SDK pour accéder au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afin d’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éffectuer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opérations de lecture et écriture de fichiers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A483B-431A-A624-FB24-67A47CB08DF0}"/>
              </a:ext>
            </a:extLst>
          </p:cNvPr>
          <p:cNvSpPr/>
          <p:nvPr/>
        </p:nvSpPr>
        <p:spPr>
          <a:xfrm>
            <a:off x="8201622" y="2315815"/>
            <a:ext cx="3756504" cy="37889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de fichier pour une</a:t>
            </a: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exploitation optimisée en mode distribué conçue pour les données massives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B1A7E8-679F-8C29-30FD-0E05FB2E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131" y="2315818"/>
            <a:ext cx="1342271" cy="83488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3E94136-DE33-67A4-6314-6C22EA8B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660" y="2315818"/>
            <a:ext cx="1381454" cy="83488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5F39A46-7552-40AC-A9AB-8E611DED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31" y="2315817"/>
            <a:ext cx="1381454" cy="83488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AF01A088-166F-5DBB-D5D7-E7EBAAA7C2F0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2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7A9CD-4EBF-1939-AA80-E2198600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RGPD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77CDCE-7BB8-A970-BF5D-19FCFF04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80" y="4029288"/>
            <a:ext cx="9346769" cy="188435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20C43EA-B6F4-FC9E-034D-71DBB62FA2C7}"/>
              </a:ext>
            </a:extLst>
          </p:cNvPr>
          <p:cNvSpPr txBox="1"/>
          <p:nvPr/>
        </p:nvSpPr>
        <p:spPr>
          <a:xfrm>
            <a:off x="0" y="2193063"/>
            <a:ext cx="81124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Localisation des instances EC2 conformément à la réglementation RGPD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Serveur localisé en Europe :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  eu-west-3</a:t>
            </a:r>
          </a:p>
          <a:p>
            <a:pPr lvl="1"/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 de paris :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réduction de latence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C4AE788-22C9-113D-10FD-3A2070D34CB9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44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7A9CD-4EBF-1939-AA80-E2198600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9328BB-B579-020B-365E-633ECD5367B2}"/>
              </a:ext>
            </a:extLst>
          </p:cNvPr>
          <p:cNvSpPr txBox="1"/>
          <p:nvPr/>
        </p:nvSpPr>
        <p:spPr>
          <a:xfrm>
            <a:off x="-1" y="2023064"/>
            <a:ext cx="89342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Découverte du cloud AWS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place d’un environnement Big data (AWS,IAM,EC2,S3,EMR SPARK)</a:t>
            </a: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 d’un serveur Linux par SSH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 avons appliqué le modèle MobileNetV2 pour la classification des images.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 avons stocké les résultats des calculs dans le fichier CSV.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A4AC5B-7623-64EB-E256-B2D5E711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275" y="2869785"/>
            <a:ext cx="3032476" cy="3772736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F809D911-AD6E-DB89-95EE-550506E331B6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352EBA-AF2C-230A-FCFB-0F3C7F0AFD24}"/>
              </a:ext>
            </a:extLst>
          </p:cNvPr>
          <p:cNvSpPr txBox="1"/>
          <p:nvPr/>
        </p:nvSpPr>
        <p:spPr>
          <a:xfrm>
            <a:off x="-1" y="5302288"/>
            <a:ext cx="76746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Inconvénient: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Coût financier non négligeable pour une utilisation en continue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69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469846B-579E-C774-F1E4-44A3AF9C7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76" y="1749130"/>
            <a:ext cx="5785899" cy="33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23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08BAB25-C7C9-167B-4354-AECE275A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96" y="1946528"/>
            <a:ext cx="6197607" cy="32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3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2F3D9-65A4-7C40-0C84-E9697031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Problématique </a:t>
            </a:r>
            <a:br>
              <a:rPr lang="fr-FR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27B84F-F029-E092-A719-B6547809067B}"/>
              </a:ext>
            </a:extLst>
          </p:cNvPr>
          <p:cNvSpPr txBox="1"/>
          <p:nvPr/>
        </p:nvSpPr>
        <p:spPr>
          <a:xfrm>
            <a:off x="156541" y="1834166"/>
            <a:ext cx="940490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  de la start-up « Fruits! » :</a:t>
            </a:r>
          </a:p>
          <a:p>
            <a:endParaRPr lang="fr-FR" sz="1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faire connaitre en créant une application mobile pour prendre en photo un fruit 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et en obtenir des informations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Sensibiliser publique à la biodiversité des fruits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Mettre en place un première version du moteur de classification des images fruits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Développer des robots cueilleurs intelligents.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Problématique 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de donnée va augmenter très rapidement :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Utiliser des scripts en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déployer le modèle sur un cloud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FC89F3-22FA-0C23-612D-626550E1A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165" y="2047945"/>
            <a:ext cx="2265294" cy="136025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8AE8A6A-7447-384C-D972-170AE30C2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165" y="3530808"/>
            <a:ext cx="2265294" cy="13602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D8DFCB-5AFD-BF12-1295-4ED9F951F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165" y="5013672"/>
            <a:ext cx="2265294" cy="1541451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12FF3413-8AA5-FB31-87C1-E00901766EF2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Flèche : courbe vers la droite 10">
            <a:extLst>
              <a:ext uri="{FF2B5EF4-FFF2-40B4-BE49-F238E27FC236}">
                <a16:creationId xmlns:a16="http://schemas.microsoft.com/office/drawing/2014/main" id="{0188EC24-BBDE-3DAE-28B2-4A39081851F3}"/>
              </a:ext>
            </a:extLst>
          </p:cNvPr>
          <p:cNvSpPr/>
          <p:nvPr/>
        </p:nvSpPr>
        <p:spPr>
          <a:xfrm>
            <a:off x="944217" y="6033052"/>
            <a:ext cx="427383" cy="522071"/>
          </a:xfrm>
          <a:prstGeom prst="curved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0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0D7DF-7593-A1FD-521B-D480EB59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Jeu de données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B08FF35-2028-80A1-8C23-11EAE9D0E605}"/>
              </a:ext>
            </a:extLst>
          </p:cNvPr>
          <p:cNvSpPr txBox="1"/>
          <p:nvPr/>
        </p:nvSpPr>
        <p:spPr>
          <a:xfrm>
            <a:off x="90308" y="6321580"/>
            <a:ext cx="96138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Jeu de données </a:t>
            </a:r>
            <a:r>
              <a:rPr lang="fr-F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https://www.kaggle.com/moltean/fruits</a:t>
            </a: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C7C732-A1CB-8180-A796-AB61DD3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339" y="2099954"/>
            <a:ext cx="769986" cy="7392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25BAF37-7366-8B81-953A-BD002F322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2013" y="3059398"/>
            <a:ext cx="769987" cy="7392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63516B8-C020-431C-52D5-C7F30D83B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391" y="4978527"/>
            <a:ext cx="750933" cy="76206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F6A9784-22DE-CDFB-5DB1-F6A29BBE3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3120" y="5976199"/>
            <a:ext cx="739204" cy="7696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5A28B68-CF62-56A8-5CA4-DFD87F45B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2013" y="4045697"/>
            <a:ext cx="769687" cy="723963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8E114E6-778A-E7AD-7096-411CBD210641}"/>
              </a:ext>
            </a:extLst>
          </p:cNvPr>
          <p:cNvSpPr/>
          <p:nvPr/>
        </p:nvSpPr>
        <p:spPr>
          <a:xfrm>
            <a:off x="4897238" y="2006856"/>
            <a:ext cx="5624429" cy="41420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131 dossiers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Représente un fruit ou un légume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labelisés (label = nom du dossier)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Photos sous tous les angles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Taille de l’image : 100 x 100 pixels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: JPG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Plusieurs variétés pour certains fruits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39B66E8-1969-36CF-3E06-74E74A088A3D}"/>
              </a:ext>
            </a:extLst>
          </p:cNvPr>
          <p:cNvSpPr/>
          <p:nvPr/>
        </p:nvSpPr>
        <p:spPr>
          <a:xfrm>
            <a:off x="288235" y="2479046"/>
            <a:ext cx="4015409" cy="119734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90 380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131 classes</a:t>
            </a:r>
          </a:p>
          <a:p>
            <a:pPr algn="ctr"/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D456CA19-B32E-A47F-BA86-8FC8F87BB203}"/>
              </a:ext>
            </a:extLst>
          </p:cNvPr>
          <p:cNvSpPr/>
          <p:nvPr/>
        </p:nvSpPr>
        <p:spPr>
          <a:xfrm>
            <a:off x="288235" y="4229407"/>
            <a:ext cx="4015409" cy="132343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training :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67692</a:t>
            </a: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test :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22688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CCA230C-17E2-A754-813D-4BA710C90C71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8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1A9F8-C64B-20FD-D7A9-924623AE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64" y="981828"/>
            <a:ext cx="9613861" cy="1080938"/>
          </a:xfrm>
        </p:spPr>
        <p:txBody>
          <a:bodyPr/>
          <a:lstStyle/>
          <a:p>
            <a:pPr algn="ctr"/>
            <a:r>
              <a:rPr lang="fr-FR" sz="3600" b="1" dirty="0">
                <a:effectLst/>
                <a:latin typeface="Arial" panose="020B0604020202020204" pitchFamily="34" charset="0"/>
              </a:rPr>
              <a:t>Big Data </a:t>
            </a:r>
            <a:br>
              <a:rPr lang="fr-FR" sz="3600" b="1" dirty="0">
                <a:solidFill>
                  <a:schemeClr val="accent1"/>
                </a:solidFill>
              </a:rPr>
            </a:br>
            <a:endParaRPr lang="fr-FR" dirty="0"/>
          </a:p>
        </p:txBody>
      </p:sp>
      <p:sp>
        <p:nvSpPr>
          <p:cNvPr id="3" name="Rectangle à coins arrondis 5">
            <a:extLst>
              <a:ext uri="{FF2B5EF4-FFF2-40B4-BE49-F238E27FC236}">
                <a16:creationId xmlns:a16="http://schemas.microsoft.com/office/drawing/2014/main" id="{2EF3F1C0-440F-D915-F7C1-8AE5BDEB3781}"/>
              </a:ext>
            </a:extLst>
          </p:cNvPr>
          <p:cNvSpPr/>
          <p:nvPr/>
        </p:nvSpPr>
        <p:spPr>
          <a:xfrm>
            <a:off x="4312721" y="3333051"/>
            <a:ext cx="3704474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différents types de données</a:t>
            </a:r>
          </a:p>
        </p:txBody>
      </p:sp>
      <p:sp>
        <p:nvSpPr>
          <p:cNvPr id="4" name="Rectangle à coins arrondis 6">
            <a:extLst>
              <a:ext uri="{FF2B5EF4-FFF2-40B4-BE49-F238E27FC236}">
                <a16:creationId xmlns:a16="http://schemas.microsoft.com/office/drawing/2014/main" id="{7E0ABF4C-549B-5B4F-BA86-2C27C54512B8}"/>
              </a:ext>
            </a:extLst>
          </p:cNvPr>
          <p:cNvSpPr/>
          <p:nvPr/>
        </p:nvSpPr>
        <p:spPr>
          <a:xfrm>
            <a:off x="866192" y="2740898"/>
            <a:ext cx="2327658" cy="53447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</a:p>
        </p:txBody>
      </p:sp>
      <p:sp>
        <p:nvSpPr>
          <p:cNvPr id="5" name="Rectangle à coins arrondis 11">
            <a:extLst>
              <a:ext uri="{FF2B5EF4-FFF2-40B4-BE49-F238E27FC236}">
                <a16:creationId xmlns:a16="http://schemas.microsoft.com/office/drawing/2014/main" id="{9440624F-A886-DC11-D51D-FE70FC422A20}"/>
              </a:ext>
            </a:extLst>
          </p:cNvPr>
          <p:cNvSpPr/>
          <p:nvPr/>
        </p:nvSpPr>
        <p:spPr>
          <a:xfrm>
            <a:off x="230051" y="3356131"/>
            <a:ext cx="3763795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énormes quantités de données</a:t>
            </a:r>
          </a:p>
        </p:txBody>
      </p:sp>
      <p:sp>
        <p:nvSpPr>
          <p:cNvPr id="6" name="Rectangle à coins arrondis 12">
            <a:extLst>
              <a:ext uri="{FF2B5EF4-FFF2-40B4-BE49-F238E27FC236}">
                <a16:creationId xmlns:a16="http://schemas.microsoft.com/office/drawing/2014/main" id="{4621CFAE-6C3C-042A-D590-40BEFBDC8A46}"/>
              </a:ext>
            </a:extLst>
          </p:cNvPr>
          <p:cNvSpPr/>
          <p:nvPr/>
        </p:nvSpPr>
        <p:spPr>
          <a:xfrm>
            <a:off x="9024478" y="2740897"/>
            <a:ext cx="2327658" cy="53447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Vélocité</a:t>
            </a:r>
          </a:p>
        </p:txBody>
      </p:sp>
      <p:sp>
        <p:nvSpPr>
          <p:cNvPr id="7" name="Rectangle à coins arrondis 13">
            <a:extLst>
              <a:ext uri="{FF2B5EF4-FFF2-40B4-BE49-F238E27FC236}">
                <a16:creationId xmlns:a16="http://schemas.microsoft.com/office/drawing/2014/main" id="{47402845-43BF-5D98-85E5-3140B113A0D9}"/>
              </a:ext>
            </a:extLst>
          </p:cNvPr>
          <p:cNvSpPr/>
          <p:nvPr/>
        </p:nvSpPr>
        <p:spPr>
          <a:xfrm>
            <a:off x="8336070" y="3319144"/>
            <a:ext cx="3704475" cy="9144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vitesse de circulation des</a:t>
            </a: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(latence à minimiser)</a:t>
            </a:r>
          </a:p>
        </p:txBody>
      </p:sp>
      <p:sp>
        <p:nvSpPr>
          <p:cNvPr id="8" name="Rectangle à coins arrondis 14">
            <a:extLst>
              <a:ext uri="{FF2B5EF4-FFF2-40B4-BE49-F238E27FC236}">
                <a16:creationId xmlns:a16="http://schemas.microsoft.com/office/drawing/2014/main" id="{5B1D40BF-F662-BCF2-A20E-3F11460B3D1B}"/>
              </a:ext>
            </a:extLst>
          </p:cNvPr>
          <p:cNvSpPr/>
          <p:nvPr/>
        </p:nvSpPr>
        <p:spPr>
          <a:xfrm>
            <a:off x="5001129" y="2747867"/>
            <a:ext cx="2327658" cy="53447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Variété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ADDE811-3C1C-A386-D192-6DA2D1A1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2" y="4351285"/>
            <a:ext cx="3119436" cy="239738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AEFF266-D5E5-6B23-1208-8125DD73074D}"/>
              </a:ext>
            </a:extLst>
          </p:cNvPr>
          <p:cNvSpPr txBox="1"/>
          <p:nvPr/>
        </p:nvSpPr>
        <p:spPr>
          <a:xfrm>
            <a:off x="0" y="2042166"/>
            <a:ext cx="1155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Définition : </a:t>
            </a:r>
            <a:r>
              <a:rPr lang="fr-FR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 données plus variées, arrivant dans des volumes croissants et à une vitesse plus élevée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4C757B-FE45-096C-AC8A-58D83DC9304D}"/>
              </a:ext>
            </a:extLst>
          </p:cNvPr>
          <p:cNvSpPr/>
          <p:nvPr/>
        </p:nvSpPr>
        <p:spPr>
          <a:xfrm>
            <a:off x="3701142" y="4921213"/>
            <a:ext cx="7946050" cy="115293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"3 V" sont des caractéristiques qui définissent les enjeux et les avantages des données à grande échelle, communément appelées Big Data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651BD50-E037-0B50-907E-B4516B6E6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96" y="613567"/>
            <a:ext cx="2109129" cy="1360257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2B1B6CF3-8C27-1615-4549-0A7938CE0069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F5E85-4D40-C196-08F5-F62DB501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Environnement  Big data :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Cloud AWS     </a:t>
            </a:r>
          </a:p>
        </p:txBody>
      </p:sp>
      <p:pic>
        <p:nvPicPr>
          <p:cNvPr id="3" name="Image 2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A7570238-A70D-22F1-10EE-495FFB878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67" t="26359" r="27639" b="24075"/>
          <a:stretch/>
        </p:blipFill>
        <p:spPr>
          <a:xfrm>
            <a:off x="7520815" y="3701067"/>
            <a:ext cx="4671185" cy="3142992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B8F74FC-31C3-0A01-ACCF-F3A912B85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537198"/>
              </p:ext>
            </p:extLst>
          </p:nvPr>
        </p:nvGraphicFramePr>
        <p:xfrm>
          <a:off x="90694" y="3815621"/>
          <a:ext cx="7384773" cy="302831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57290">
                  <a:extLst>
                    <a:ext uri="{9D8B030D-6E8A-4147-A177-3AD203B41FA5}">
                      <a16:colId xmlns:a16="http://schemas.microsoft.com/office/drawing/2014/main" val="227982940"/>
                    </a:ext>
                  </a:extLst>
                </a:gridCol>
                <a:gridCol w="6727483">
                  <a:extLst>
                    <a:ext uri="{9D8B030D-6E8A-4147-A177-3AD203B41FA5}">
                      <a16:colId xmlns:a16="http://schemas.microsoft.com/office/drawing/2014/main" val="255632526"/>
                    </a:ext>
                  </a:extLst>
                </a:gridCol>
              </a:tblGrid>
              <a:tr h="545983">
                <a:tc gridSpan="2">
                  <a:txBody>
                    <a:bodyPr/>
                    <a:lstStyle/>
                    <a:p>
                      <a:r>
                        <a:rPr lang="fr-FR" sz="15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Le </a:t>
                      </a:r>
                      <a:r>
                        <a:rPr lang="fr-FR" sz="1500" b="1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Cloud AWS</a:t>
                      </a:r>
                      <a:r>
                        <a:rPr lang="fr-FR" sz="15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est une plateforme de services cloud développée par le géant américain Amazon</a:t>
                      </a:r>
                      <a:endParaRPr lang="fr-FR" sz="15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72237"/>
                  </a:ext>
                </a:extLst>
              </a:tr>
              <a:tr h="545983">
                <a:tc>
                  <a:txBody>
                    <a:bodyPr/>
                    <a:lstStyle/>
                    <a:p>
                      <a:r>
                        <a:rPr lang="fr-FR" sz="1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Identity &amp; Access Management </a:t>
                      </a:r>
                      <a:r>
                        <a:rPr lang="fr-F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pour la gestion des contrôles d’accès.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7560"/>
                  </a:ext>
                </a:extLst>
              </a:tr>
              <a:tr h="545983">
                <a:tc>
                  <a:txBody>
                    <a:bodyPr/>
                    <a:lstStyle/>
                    <a:p>
                      <a:r>
                        <a:rPr lang="fr-FR" sz="1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Storage Service </a:t>
                      </a:r>
                      <a:r>
                        <a:rPr lang="fr-F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:pour le stockage des données : images d’origine et résultats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98839"/>
                  </a:ext>
                </a:extLst>
              </a:tr>
              <a:tr h="545983">
                <a:tc>
                  <a:txBody>
                    <a:bodyPr/>
                    <a:lstStyle/>
                    <a:p>
                      <a:r>
                        <a:rPr lang="fr-FR" sz="1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</a:t>
                      </a:r>
                      <a:r>
                        <a:rPr lang="fr-FR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5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</a:t>
                      </a:r>
                      <a:r>
                        <a:rPr lang="fr-FR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cloud </a:t>
                      </a:r>
                      <a:r>
                        <a:rPr lang="fr-F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pour créer et gérer le cluster de calculs distribués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467422"/>
                  </a:ext>
                </a:extLst>
              </a:tr>
              <a:tr h="839073">
                <a:tc>
                  <a:txBody>
                    <a:bodyPr/>
                    <a:lstStyle/>
                    <a:p>
                      <a:r>
                        <a:rPr lang="fr-FR" sz="1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5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</a:t>
                      </a:r>
                      <a:r>
                        <a:rPr lang="fr-FR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MapReduce </a:t>
                      </a:r>
                      <a:r>
                        <a:rPr lang="fr-F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pour le traitement distribué des données volumineuses, qui nous permet d'instancier un cluster avec les programmes et librairies ,nécessaires : Spark, Hadoop, </a:t>
                      </a:r>
                      <a:r>
                        <a:rPr lang="fr-F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JupyterHub</a:t>
                      </a:r>
                      <a:r>
                        <a:rPr lang="fr-F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fr-F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TensorFlow</a:t>
                      </a:r>
                      <a:r>
                        <a:rPr lang="fr-F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182632"/>
                  </a:ext>
                </a:extLst>
              </a:tr>
            </a:tbl>
          </a:graphicData>
        </a:graphic>
      </p:graphicFrame>
      <p:sp>
        <p:nvSpPr>
          <p:cNvPr id="4" name="Titre 1">
            <a:extLst>
              <a:ext uri="{FF2B5EF4-FFF2-40B4-BE49-F238E27FC236}">
                <a16:creationId xmlns:a16="http://schemas.microsoft.com/office/drawing/2014/main" id="{6D729D95-73C2-BEE6-558F-FB4880EEA688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CC58E0B-5736-4A9D-E677-B38AB5D8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15" y="2067272"/>
            <a:ext cx="1858871" cy="144117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C67EC89-9BD9-FF2D-E7B1-66BF185F2C1A}"/>
              </a:ext>
            </a:extLst>
          </p:cNvPr>
          <p:cNvSpPr txBox="1"/>
          <p:nvPr/>
        </p:nvSpPr>
        <p:spPr>
          <a:xfrm>
            <a:off x="-45348" y="2026787"/>
            <a:ext cx="7566163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solution PAAS (</a:t>
            </a:r>
            <a:r>
              <a:rPr lang="fr-F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Plateforme As A Service</a:t>
            </a: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avec le service EMR d'AWS </a:t>
            </a:r>
          </a:p>
          <a:p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est la plus adaptée à notre problématique car :</a:t>
            </a:r>
          </a:p>
          <a:p>
            <a:endParaRPr lang="fr-FR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6300" lvl="1" indent="-285750">
              <a:buFont typeface="Wingdings" panose="05000000000000000000" pitchFamily="2" charset="2"/>
              <a:buChar char="v"/>
            </a:pP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Frameworks</a:t>
            </a: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importants sont déjà installés</a:t>
            </a:r>
          </a:p>
          <a:p>
            <a:pPr marL="876300" lvl="1" indent="-285750">
              <a:buFont typeface="Wingdings" panose="05000000000000000000" pitchFamily="2" charset="2"/>
              <a:buChar char="v"/>
            </a:pP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patchs de sécurité sont automatiquement mis à jour</a:t>
            </a:r>
          </a:p>
          <a:p>
            <a:pPr marL="876300" lvl="1" indent="-285750">
              <a:buFont typeface="Wingdings" panose="05000000000000000000" pitchFamily="2" charset="2"/>
              <a:buChar char="v"/>
            </a:pP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facile de cloner ses clusters</a:t>
            </a:r>
          </a:p>
          <a:p>
            <a:pPr marL="876300" lvl="1" indent="-285750">
              <a:buFont typeface="Wingdings" panose="05000000000000000000" pitchFamily="2" charset="2"/>
              <a:buChar char="v"/>
            </a:pP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rapide et plus efficace que la solution IAAS</a:t>
            </a:r>
          </a:p>
        </p:txBody>
      </p:sp>
    </p:spTree>
    <p:extLst>
      <p:ext uri="{BB962C8B-B14F-4D97-AF65-F5344CB8AC3E}">
        <p14:creationId xmlns:p14="http://schemas.microsoft.com/office/powerpoint/2010/main" val="140565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19F34-C79E-A164-AD6A-EAFB1305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64" y="981828"/>
            <a:ext cx="9613861" cy="1080938"/>
          </a:xfrm>
        </p:spPr>
        <p:txBody>
          <a:bodyPr/>
          <a:lstStyle/>
          <a:p>
            <a:pPr algn="ctr"/>
            <a:r>
              <a:rPr lang="fr-FR" sz="3600" b="1" dirty="0">
                <a:effectLst/>
                <a:latin typeface="Arial" panose="020B0604020202020204" pitchFamily="34" charset="0"/>
              </a:rPr>
              <a:t>Architecture de Spark </a:t>
            </a:r>
            <a:br>
              <a:rPr lang="fr-FR" sz="3600" b="1" dirty="0">
                <a:solidFill>
                  <a:schemeClr val="accent1"/>
                </a:solidFill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93A64A-8BB1-3002-D408-6D0225265BCF}"/>
              </a:ext>
            </a:extLst>
          </p:cNvPr>
          <p:cNvSpPr txBox="1"/>
          <p:nvPr/>
        </p:nvSpPr>
        <p:spPr>
          <a:xfrm>
            <a:off x="390079" y="2049826"/>
            <a:ext cx="6766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9A14B1-8E07-9D62-D52B-6651FD9B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586" y="762836"/>
            <a:ext cx="1666461" cy="106172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84D7B11C-5ABD-D277-3355-0930DC4EA148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D93188-4D42-60C3-0D3C-6CDF5E817CF7}"/>
              </a:ext>
            </a:extLst>
          </p:cNvPr>
          <p:cNvSpPr txBox="1"/>
          <p:nvPr/>
        </p:nvSpPr>
        <p:spPr>
          <a:xfrm>
            <a:off x="-659" y="4471381"/>
            <a:ext cx="7156833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 program : </a:t>
            </a: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répartie les tâches sur les différents </a:t>
            </a:r>
            <a:r>
              <a:rPr lang="fr-FR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workers</a:t>
            </a: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manager : </a:t>
            </a: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instancie et supervise les différents </a:t>
            </a:r>
            <a:r>
              <a:rPr lang="fr-FR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workers</a:t>
            </a:r>
            <a:endParaRPr lang="fr-FR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: </a:t>
            </a: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FR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instancie un </a:t>
            </a:r>
            <a:r>
              <a:rPr lang="fr-FR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 exécute n tâches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r>
              <a:rPr lang="fr-F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chargé d'exécuter les différentes taches de calculs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0500D48-3D9A-A763-4E1E-EB6A201E609E}"/>
              </a:ext>
            </a:extLst>
          </p:cNvPr>
          <p:cNvSpPr txBox="1"/>
          <p:nvPr/>
        </p:nvSpPr>
        <p:spPr>
          <a:xfrm>
            <a:off x="0" y="2128450"/>
            <a:ext cx="100385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massives : </a:t>
            </a: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nécessité de distribuer les opérations de traitement sur plusieurs machines.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Spark : </a:t>
            </a: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 qui permet de gérer et de coordonner l’exécution de tâches sur des données à travers un groupe de machines.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fr-F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 l’implémentation de Spark pour Python contenant les différents composants de Spark.</a:t>
            </a:r>
          </a:p>
        </p:txBody>
      </p:sp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48844E25-CBFB-47A0-A0FE-BBA2BA43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435" y="3671461"/>
            <a:ext cx="5083278" cy="29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51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947F8-99F7-9803-9F6D-C5F161D8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41" y="753228"/>
            <a:ext cx="10137641" cy="1080938"/>
          </a:xfrm>
        </p:spPr>
        <p:txBody>
          <a:bodyPr>
            <a:normAutofit/>
          </a:bodyPr>
          <a:lstStyle/>
          <a:p>
            <a:r>
              <a:rPr lang="fr-FR" sz="3400" b="1" dirty="0">
                <a:latin typeface="Arial" panose="020B0604020202020204" pitchFamily="34" charset="0"/>
                <a:cs typeface="Arial" panose="020B0604020202020204" pitchFamily="34" charset="0"/>
              </a:rPr>
              <a:t>Identity Access Management – IAM Utilisateurs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16B181-6D0F-1301-EE54-E32F7F67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19" y="2017644"/>
            <a:ext cx="6957663" cy="4738008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209F0FE0-9914-CC31-B104-66F7053EBE7D}"/>
              </a:ext>
            </a:extLst>
          </p:cNvPr>
          <p:cNvSpPr/>
          <p:nvPr/>
        </p:nvSpPr>
        <p:spPr>
          <a:xfrm>
            <a:off x="8468138" y="2246243"/>
            <a:ext cx="2613991" cy="184867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Utilisateurs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BE91811-2250-5512-00AF-C6669496358B}"/>
              </a:ext>
            </a:extLst>
          </p:cNvPr>
          <p:cNvSpPr/>
          <p:nvPr/>
        </p:nvSpPr>
        <p:spPr>
          <a:xfrm>
            <a:off x="8468139" y="4695843"/>
            <a:ext cx="2613991" cy="184867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Autorisations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1D257655-E923-EE3E-3968-5BBACC82377C}"/>
              </a:ext>
            </a:extLst>
          </p:cNvPr>
          <p:cNvSpPr/>
          <p:nvPr/>
        </p:nvSpPr>
        <p:spPr>
          <a:xfrm>
            <a:off x="7752520" y="2926678"/>
            <a:ext cx="715618" cy="72555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AD2F7C51-E6C9-C6EE-5113-0A5790BA470D}"/>
              </a:ext>
            </a:extLst>
          </p:cNvPr>
          <p:cNvSpPr/>
          <p:nvPr/>
        </p:nvSpPr>
        <p:spPr>
          <a:xfrm>
            <a:off x="7752520" y="5243699"/>
            <a:ext cx="715618" cy="72555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3031484-57F8-B124-4857-A786354251B5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5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9352D-EB69-B8F4-C67A-3291AD11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87" y="753228"/>
            <a:ext cx="10278052" cy="1080938"/>
          </a:xfrm>
        </p:spPr>
        <p:txBody>
          <a:bodyPr>
            <a:normAutofit/>
          </a:bodyPr>
          <a:lstStyle/>
          <a:p>
            <a:r>
              <a:rPr lang="fr-FR" sz="3400" b="1" dirty="0">
                <a:latin typeface="Arial" panose="020B0604020202020204" pitchFamily="34" charset="0"/>
                <a:cs typeface="Arial" panose="020B0604020202020204" pitchFamily="34" charset="0"/>
              </a:rPr>
              <a:t>Identity Access Management - IAM Clés d’accès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529A6F-4F01-F05C-6586-1F5C1FDCA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7" y="3647661"/>
            <a:ext cx="7856901" cy="31218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B2050D-7C91-03CF-EB4C-7908970E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49" y="4463931"/>
            <a:ext cx="2282003" cy="673059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9ED5F75-4FF9-7A51-CB15-4EF995AB9E08}"/>
              </a:ext>
            </a:extLst>
          </p:cNvPr>
          <p:cNvSpPr/>
          <p:nvPr/>
        </p:nvSpPr>
        <p:spPr>
          <a:xfrm>
            <a:off x="8104388" y="4491775"/>
            <a:ext cx="904461" cy="6173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11B859-964E-236E-2884-3C2D5BB18EAE}"/>
              </a:ext>
            </a:extLst>
          </p:cNvPr>
          <p:cNvSpPr txBox="1"/>
          <p:nvPr/>
        </p:nvSpPr>
        <p:spPr>
          <a:xfrm>
            <a:off x="113472" y="2024734"/>
            <a:ext cx="120785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clé d'accès comprend un Access Key ID (ID de clé d'accès) et une Secret Access Key (Clé d'accès secrète)</a:t>
            </a: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clé  d'accès possède des informations d'identification de sécurité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 indispensable pour configurer des accès à AWS depuis notre machine locale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25D7918-96D0-6757-18D6-7BE6DA197966}"/>
              </a:ext>
            </a:extLst>
          </p:cNvPr>
          <p:cNvSpPr txBox="1">
            <a:spLocks/>
          </p:cNvSpPr>
          <p:nvPr/>
        </p:nvSpPr>
        <p:spPr>
          <a:xfrm>
            <a:off x="11118894" y="944358"/>
            <a:ext cx="916565" cy="698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8391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2400</TotalTime>
  <Words>1081</Words>
  <Application>Microsoft Office PowerPoint</Application>
  <PresentationFormat>Grand écran</PresentationFormat>
  <Paragraphs>212</Paragraphs>
  <Slides>26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Helvetica Neue</vt:lpstr>
      <vt:lpstr>Trebuchet MS</vt:lpstr>
      <vt:lpstr>Wingdings</vt:lpstr>
      <vt:lpstr>Berlin</vt:lpstr>
      <vt:lpstr> Réalisez un traitement dans un   environnement Big Data sur le Cloud </vt:lpstr>
      <vt:lpstr>Sommaire</vt:lpstr>
      <vt:lpstr> Problématique  </vt:lpstr>
      <vt:lpstr>Jeu de données  </vt:lpstr>
      <vt:lpstr>Big Data  </vt:lpstr>
      <vt:lpstr>Environnement  Big data : Cloud AWS     </vt:lpstr>
      <vt:lpstr>Architecture de Spark  </vt:lpstr>
      <vt:lpstr>Identity Access Management – IAM Utilisateurs</vt:lpstr>
      <vt:lpstr>Identity Access Management - IAM Clés d’accès</vt:lpstr>
      <vt:lpstr>AWS CLI</vt:lpstr>
      <vt:lpstr>Simple Storage Service – S3  </vt:lpstr>
      <vt:lpstr>Elastic compute cloud – EC2   </vt:lpstr>
      <vt:lpstr>Elastic compute cloud – EC2  </vt:lpstr>
      <vt:lpstr>Cluster EMR - Elastic MapReduce </vt:lpstr>
      <vt:lpstr>Cluster EMR - Elastic MapReduce </vt:lpstr>
      <vt:lpstr>Cluster EMR - Elastic MapReduce </vt:lpstr>
      <vt:lpstr>Fonctionnement</vt:lpstr>
      <vt:lpstr>Application</vt:lpstr>
      <vt:lpstr>Lancement de jupyterHUB</vt:lpstr>
      <vt:lpstr>Chaine de traitement des images</vt:lpstr>
      <vt:lpstr>S3 – Stockage des résultats</vt:lpstr>
      <vt:lpstr>Technologie Utilisées</vt:lpstr>
      <vt:lpstr>RGPD</vt:lpstr>
      <vt:lpstr>Conclusion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lamisse bouti</dc:creator>
  <cp:lastModifiedBy>lamisse bouti</cp:lastModifiedBy>
  <cp:revision>353</cp:revision>
  <dcterms:created xsi:type="dcterms:W3CDTF">2024-07-18T15:28:28Z</dcterms:created>
  <dcterms:modified xsi:type="dcterms:W3CDTF">2024-07-31T07:43:45Z</dcterms:modified>
</cp:coreProperties>
</file>