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92" r:id="rId8"/>
    <p:sldId id="340" r:id="rId9"/>
    <p:sldId id="338" r:id="rId10"/>
    <p:sldId id="339" r:id="rId11"/>
    <p:sldId id="327" r:id="rId12"/>
    <p:sldId id="326" r:id="rId13"/>
    <p:sldId id="329" r:id="rId14"/>
    <p:sldId id="330" r:id="rId15"/>
    <p:sldId id="331" r:id="rId16"/>
    <p:sldId id="304" r:id="rId17"/>
    <p:sldId id="337" r:id="rId18"/>
    <p:sldId id="336" r:id="rId19"/>
    <p:sldId id="320" r:id="rId20"/>
    <p:sldId id="332" r:id="rId21"/>
    <p:sldId id="333" r:id="rId22"/>
    <p:sldId id="334" r:id="rId23"/>
    <p:sldId id="324" r:id="rId24"/>
    <p:sldId id="325" r:id="rId25"/>
  </p:sldIdLst>
  <p:sldSz cx="9144000" cy="5715000" type="screen16x10"/>
  <p:notesSz cx="9144000" cy="571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23B"/>
    <a:srgbClr val="307E80"/>
    <a:srgbClr val="25C3AC"/>
    <a:srgbClr val="745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346963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4540" y="2874006"/>
            <a:ext cx="7614919" cy="904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74522"/>
            <a:ext cx="9144000" cy="5340985"/>
          </a:xfrm>
          <a:custGeom>
            <a:avLst/>
            <a:gdLst/>
            <a:ahLst/>
            <a:cxnLst/>
            <a:rect l="l" t="t" r="r" b="b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04800"/>
            <a:ext cx="9144000" cy="69850"/>
          </a:xfrm>
          <a:custGeom>
            <a:avLst/>
            <a:gdLst/>
            <a:ahLst/>
            <a:cxnLst/>
            <a:rect l="l" t="t" r="r" b="b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31519" y="3832859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19050">
            <a:solidFill>
              <a:srgbClr val="F3F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74522"/>
            <a:ext cx="9144000" cy="5340985"/>
          </a:xfrm>
          <a:custGeom>
            <a:avLst/>
            <a:gdLst/>
            <a:ahLst/>
            <a:cxnLst/>
            <a:rect l="l" t="t" r="r" b="b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04800"/>
            <a:ext cx="9144000" cy="69850"/>
          </a:xfrm>
          <a:custGeom>
            <a:avLst/>
            <a:gdLst/>
            <a:ahLst/>
            <a:cxnLst/>
            <a:rect l="l" t="t" r="r" b="b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31519" y="3832859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19050">
            <a:solidFill>
              <a:srgbClr val="F3F1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83845"/>
            <a:ext cx="69627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2523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873" y="878001"/>
            <a:ext cx="8634730" cy="374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127.0.0.1:5000/#/metric/val_rocauc?runs=[%223e5a4e86811b4ecc9c8cc82254d378fc%22,%22a7eed1e3c3d44acc963b406d7fe898b9%22,%22ff9dfb90f9e74af8baa15e0e968bcab8%22,%224886703255c84ba6812ba24587aef135%22]&amp;experiments=[%220%22]&amp;plot_metric_keys=[%22val_rocauc%22]&amp;plot_layout={}&amp;x_axis=relative&amp;y_axis_scale=linear&amp;line_smoothness=1&amp;show_point=false&amp;deselected_curves=[]&amp;last_linear_y_axis_range=[]" TargetMode="External"/><Relationship Id="rId3" Type="http://schemas.openxmlformats.org/officeDocument/2006/relationships/hyperlink" Target="http://127.0.0.1:5000/#/metric/val_accuracy?runs=[%223e5a4e86811b4ecc9c8cc82254d378fc%22,%22a7eed1e3c3d44acc963b406d7fe898b9%22,%22ff9dfb90f9e74af8baa15e0e968bcab8%22,%224886703255c84ba6812ba24587aef135%22]&amp;experiments=[%220%22]&amp;plot_metric_keys=[%22val_accuracy%22]&amp;plot_layout={}&amp;x_axis=relative&amp;y_axis_scale=linear&amp;line_smoothness=1&amp;show_point=false&amp;deselected_curves=[]&amp;last_linear_y_axis_range=[]" TargetMode="External"/><Relationship Id="rId7" Type="http://schemas.openxmlformats.org/officeDocument/2006/relationships/hyperlink" Target="http://127.0.0.1:5000/#/metric/val_recall?runs=[%223e5a4e86811b4ecc9c8cc82254d378fc%22,%22a7eed1e3c3d44acc963b406d7fe898b9%22,%22ff9dfb90f9e74af8baa15e0e968bcab8%22,%224886703255c84ba6812ba24587aef135%22]&amp;experiments=[%220%22]&amp;plot_metric_keys=[%22val_recall%22]&amp;plot_layout={}&amp;x_axis=relative&amp;y_axis_scale=linear&amp;line_smoothness=1&amp;show_point=false&amp;deselected_curves=[]&amp;last_linear_y_axis_range=[]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5000/#/metric/val_precision?runs=[%223e5a4e86811b4ecc9c8cc82254d378fc%22,%22a7eed1e3c3d44acc963b406d7fe898b9%22,%22ff9dfb90f9e74af8baa15e0e968bcab8%22,%224886703255c84ba6812ba24587aef135%22]&amp;experiments=[%220%22]&amp;plot_metric_keys=[%22val_precision%22]&amp;plot_layout={}&amp;x_axis=relative&amp;y_axis_scale=linear&amp;line_smoothness=1&amp;show_point=false&amp;deselected_curves=[]&amp;last_linear_y_axis_range=[]" TargetMode="External"/><Relationship Id="rId5" Type="http://schemas.openxmlformats.org/officeDocument/2006/relationships/hyperlink" Target="http://127.0.0.1:5000/#/metric/val_fbeta_score?runs=[%223e5a4e86811b4ecc9c8cc82254d378fc%22,%22a7eed1e3c3d44acc963b406d7fe898b9%22,%22ff9dfb90f9e74af8baa15e0e968bcab8%22,%224886703255c84ba6812ba24587aef135%22]&amp;experiments=[%220%22]&amp;plot_metric_keys=[%22val_fbeta_score%22]&amp;plot_layout={}&amp;x_axis=relative&amp;y_axis_scale=linear&amp;line_smoothness=1&amp;show_point=false&amp;deselected_curves=[]&amp;last_linear_y_axis_range=[]" TargetMode="External"/><Relationship Id="rId4" Type="http://schemas.openxmlformats.org/officeDocument/2006/relationships/hyperlink" Target="http://127.0.0.1:5000/#/metric/val_f1_score?runs=[%223e5a4e86811b4ecc9c8cc82254d378fc%22,%22a7eed1e3c3d44acc963b406d7fe898b9%22,%22ff9dfb90f9e74af8baa15e0e968bcab8%22,%224886703255c84ba6812ba24587aef135%22]&amp;experiments=[%220%22]&amp;plot_metric_keys=[%22val_f1_score%22]&amp;plot_layout={}&amp;x_axis=relative&amp;y_axis_scale=linear&amp;line_smoothness=1&amp;show_point=false&amp;deselected_curves=[]&amp;last_linear_y_axis_range=[]" TargetMode="External"/><Relationship Id="rId9" Type="http://schemas.openxmlformats.org/officeDocument/2006/relationships/hyperlink" Target="http://127.0.0.1:5000/#/metric/val_score_m%C3%A9tier?runs=[%223e5a4e86811b4ecc9c8cc82254d378fc%22,%22a7eed1e3c3d44acc963b406d7fe898b9%22,%22ff9dfb90f9e74af8baa15e0e968bcab8%22,%224886703255c84ba6812ba24587aef135%22]&amp;experiments=[%220%22]&amp;plot_metric_keys=[%22val_score_m%C3%A9tier%22]&amp;plot_layout={}&amp;x_axis=relative&amp;y_axis_scale=linear&amp;line_smoothness=1&amp;show_point=false&amp;deselected_curves=[]&amp;last_linear_y_axis_range=[]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9622" y="2944250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190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9455" y="2040252"/>
            <a:ext cx="7705090" cy="702115"/>
          </a:xfrm>
          <a:prstGeom prst="rect">
            <a:avLst/>
          </a:prstGeom>
          <a:noFill/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fr-FR" sz="2400" b="1" spc="-125" dirty="0">
                <a:solidFill>
                  <a:schemeClr val="bg1"/>
                </a:solidFill>
                <a:latin typeface="Comic Sans MS" panose="030F0702030302020204" pitchFamily="66" charset="0"/>
              </a:rPr>
              <a:t>PROJET 7</a:t>
            </a: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fr-FR" sz="2000" spc="-125" dirty="0">
                <a:solidFill>
                  <a:schemeClr val="bg1"/>
                </a:solidFill>
                <a:latin typeface="Comic Sans MS" panose="030F0702030302020204" pitchFamily="66" charset="0"/>
              </a:rPr>
              <a:t>« Implémentez un modèle de </a:t>
            </a:r>
            <a:r>
              <a:rPr lang="fr-FR" sz="2000" spc="-125" dirty="0" err="1">
                <a:solidFill>
                  <a:schemeClr val="bg1"/>
                </a:solidFill>
                <a:latin typeface="Comic Sans MS" panose="030F0702030302020204" pitchFamily="66" charset="0"/>
              </a:rPr>
              <a:t>scoring</a:t>
            </a:r>
            <a:r>
              <a:rPr lang="fr-FR" sz="2000" spc="-125" dirty="0">
                <a:solidFill>
                  <a:schemeClr val="bg1"/>
                </a:solidFill>
                <a:latin typeface="Comic Sans MS" panose="030F0702030302020204" pitchFamily="66" charset="0"/>
              </a:rPr>
              <a:t> »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5143500"/>
            <a:ext cx="567601" cy="5114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05400" y="5208462"/>
            <a:ext cx="319786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r"/>
            <a:r>
              <a:rPr lang="fr-FR" sz="1200" dirty="0"/>
              <a:t>M'hamed AGUERZAME</a:t>
            </a:r>
          </a:p>
          <a:p>
            <a:pPr algn="r"/>
            <a:r>
              <a:rPr lang="fr-FR" sz="1200" dirty="0"/>
              <a:t>Data science 2022-2023</a:t>
            </a:r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579C036A-0639-FDB8-5A41-60AFE54F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17" y="419100"/>
            <a:ext cx="7848283" cy="78143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92D358-9000-50AF-DA6E-F167C95F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14" b="96364" l="4205" r="93523">
                        <a14:foregroundMark x1="7841" y1="36136" x2="8523" y2="68750"/>
                        <a14:foregroundMark x1="4205" y1="43409" x2="4205" y2="55455"/>
                        <a14:foregroundMark x1="37045" y1="5227" x2="61364" y2="6477"/>
                        <a14:foregroundMark x1="91364" y1="32500" x2="93523" y2="51591"/>
                        <a14:foregroundMark x1="93523" y1="51591" x2="89659" y2="65682"/>
                        <a14:foregroundMark x1="62045" y1="60114" x2="61364" y2="56477"/>
                        <a14:foregroundMark x1="36705" y1="56136" x2="30455" y2="57045"/>
                        <a14:foregroundMark x1="35795" y1="56705" x2="34432" y2="54773"/>
                        <a14:foregroundMark x1="43409" y1="56705" x2="18750" y2="55114"/>
                        <a14:foregroundMark x1="18750" y1="55114" x2="56705" y2="49773"/>
                        <a14:foregroundMark x1="82955" y1="65114" x2="86023" y2="52727"/>
                        <a14:foregroundMark x1="86364" y1="54432" x2="33977" y2="50795"/>
                        <a14:foregroundMark x1="33977" y1="50795" x2="12727" y2="56591"/>
                        <a14:foregroundMark x1="12727" y1="56591" x2="33068" y2="60795"/>
                        <a14:foregroundMark x1="33068" y1="60795" x2="67386" y2="57045"/>
                        <a14:foregroundMark x1="67386" y1="57045" x2="32614" y2="64432"/>
                        <a14:foregroundMark x1="32614" y1="64432" x2="61477" y2="50682"/>
                        <a14:foregroundMark x1="61477" y1="50682" x2="25227" y2="47386"/>
                        <a14:foregroundMark x1="25227" y1="47386" x2="72955" y2="49318"/>
                        <a14:foregroundMark x1="72955" y1="49318" x2="21136" y2="41932"/>
                        <a14:foregroundMark x1="21136" y1="41932" x2="52841" y2="42386"/>
                        <a14:foregroundMark x1="52841" y1="42386" x2="73977" y2="56705"/>
                        <a14:foregroundMark x1="73977" y1="56705" x2="73977" y2="56705"/>
                        <a14:foregroundMark x1="64318" y1="47159" x2="52386" y2="49773"/>
                        <a14:foregroundMark x1="78295" y1="35455" x2="67386" y2="36818"/>
                        <a14:foregroundMark x1="71023" y1="35795" x2="71364" y2="51818"/>
                        <a14:foregroundMark x1="83295" y1="41477" x2="70000" y2="41477"/>
                        <a14:foregroundMark x1="82273" y1="46136" x2="71023" y2="46136"/>
                        <a14:foregroundMark x1="73068" y1="51818" x2="72045" y2="69773"/>
                        <a14:foregroundMark x1="63977" y1="33523" x2="64318" y2="50114"/>
                        <a14:foregroundMark x1="64659" y1="37500" x2="56364" y2="45114"/>
                        <a14:foregroundMark x1="59091" y1="44432" x2="46023" y2="25795"/>
                        <a14:foregroundMark x1="46023" y1="43068" x2="26818" y2="43068"/>
                        <a14:foregroundMark x1="45114" y1="43068" x2="29091" y2="40455"/>
                        <a14:foregroundMark x1="40114" y1="44432" x2="32727" y2="46818"/>
                        <a14:foregroundMark x1="22159" y1="34432" x2="22159" y2="47159"/>
                        <a14:foregroundMark x1="21477" y1="40795" x2="11136" y2="41136"/>
                        <a14:foregroundMark x1="12841" y1="33750" x2="12841" y2="48409"/>
                        <a14:foregroundMark x1="21818" y1="53750" x2="21818" y2="62727"/>
                        <a14:foregroundMark x1="21818" y1="61705" x2="18409" y2="54773"/>
                        <a14:foregroundMark x1="21136" y1="53068" x2="22500" y2="63409"/>
                        <a14:foregroundMark x1="22159" y1="63068" x2="20455" y2="53750"/>
                        <a14:foregroundMark x1="20455" y1="53750" x2="12841" y2="58750"/>
                        <a14:foregroundMark x1="67386" y1="58068" x2="57386" y2="59091"/>
                        <a14:foregroundMark x1="68068" y1="57045" x2="58409" y2="59091"/>
                        <a14:foregroundMark x1="57045" y1="57045" x2="57045" y2="68068"/>
                        <a14:foregroundMark x1="58409" y1="65114" x2="68409" y2="59091"/>
                        <a14:foregroundMark x1="55341" y1="65114" x2="34432" y2="63409"/>
                        <a14:foregroundMark x1="30114" y1="67386" x2="30114" y2="45795"/>
                        <a14:foregroundMark x1="22841" y1="61364" x2="21136" y2="52727"/>
                        <a14:foregroundMark x1="21818" y1="54432" x2="12159" y2="52727"/>
                        <a14:foregroundMark x1="23068" y1="61705" x2="19432" y2="70682"/>
                        <a14:foregroundMark x1="19091" y1="59773" x2="17500" y2="69773"/>
                        <a14:foregroundMark x1="20795" y1="68409" x2="10114" y2="56705"/>
                        <a14:foregroundMark x1="48068" y1="45455" x2="40114" y2="28864"/>
                        <a14:foregroundMark x1="39432" y1="30455" x2="19091" y2="46818"/>
                        <a14:foregroundMark x1="61705" y1="92045" x2="37045" y2="91023"/>
                        <a14:foregroundMark x1="48409" y1="96364" x2="48409" y2="9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0861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67655D6-38E5-6D25-F823-62FF00156D0A}"/>
              </a:ext>
            </a:extLst>
          </p:cNvPr>
          <p:cNvSpPr/>
          <p:nvPr/>
        </p:nvSpPr>
        <p:spPr>
          <a:xfrm>
            <a:off x="679622" y="1899672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1905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bject 2">
            <a:extLst>
              <a:ext uri="{FF2B5EF4-FFF2-40B4-BE49-F238E27FC236}">
                <a16:creationId xmlns:a16="http://schemas.microsoft.com/office/drawing/2014/main" id="{EC0FAC2C-E6CE-45B2-F33B-FDEBD45CC079}"/>
              </a:ext>
            </a:extLst>
          </p:cNvPr>
          <p:cNvSpPr txBox="1">
            <a:spLocks/>
          </p:cNvSpPr>
          <p:nvPr/>
        </p:nvSpPr>
        <p:spPr>
          <a:xfrm>
            <a:off x="152400" y="438448"/>
            <a:ext cx="3124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0">
                <a:solidFill>
                  <a:srgbClr val="D2523B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EDA-Modelling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6D32D3-5FD7-890B-5437-5297206C8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74789"/>
            <a:ext cx="7239000" cy="26070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97FBACE-5846-BD03-D550-011A59EEF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67449"/>
            <a:ext cx="1676400" cy="614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58C45FF-B2A2-C248-8E4B-B452E920B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995" y="3737734"/>
            <a:ext cx="6810005" cy="1916176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DF8A85D2-5638-A410-09B0-5F470C9BD6E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94763" y="5143499"/>
            <a:ext cx="567601" cy="51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7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60C290E2-26A8-73C2-DF48-45C8D8B8D168}"/>
              </a:ext>
            </a:extLst>
          </p:cNvPr>
          <p:cNvSpPr txBox="1"/>
          <p:nvPr/>
        </p:nvSpPr>
        <p:spPr>
          <a:xfrm>
            <a:off x="2019300" y="4772647"/>
            <a:ext cx="4648200" cy="882293"/>
          </a:xfrm>
          <a:prstGeom prst="rect">
            <a:avLst/>
          </a:prstGeom>
          <a:solidFill>
            <a:srgbClr val="D2523B">
              <a:alpha val="18000"/>
            </a:srgbClr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buClr>
                <a:srgbClr val="92A199"/>
              </a:buClr>
              <a:buSzPct val="85416"/>
              <a:tabLst>
                <a:tab pos="195580" algn="l"/>
              </a:tabLst>
              <a:defRPr sz="1200" i="1" u="none">
                <a:latin typeface="Consolas" panose="020B0609020204030204" pitchFamily="49" charset="0"/>
              </a:defRPr>
            </a:lvl1pPr>
            <a:lvl2pPr marL="572135" marR="295910" lvl="1" indent="-285750" algn="just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Wingdings" panose="05000000000000000000" pitchFamily="2" charset="2"/>
              <a:buChar char="ü"/>
              <a:tabLst>
                <a:tab pos="470534" algn="l"/>
              </a:tabLst>
              <a:defRPr sz="1200" i="1">
                <a:latin typeface="Consolas" panose="020B0609020204030204" pitchFamily="49" charset="0"/>
              </a:defRPr>
            </a:lvl2pPr>
          </a:lstStyle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object 5">
            <a:extLst>
              <a:ext uri="{FF2B5EF4-FFF2-40B4-BE49-F238E27FC236}">
                <a16:creationId xmlns:a16="http://schemas.microsoft.com/office/drawing/2014/main" id="{E1454DC9-AD37-C58E-286B-37508B9D2E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4763" y="5143499"/>
            <a:ext cx="567601" cy="51144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C0FAC2C-E6CE-45B2-F33B-FDEBD45CC079}"/>
              </a:ext>
            </a:extLst>
          </p:cNvPr>
          <p:cNvSpPr txBox="1">
            <a:spLocks/>
          </p:cNvSpPr>
          <p:nvPr/>
        </p:nvSpPr>
        <p:spPr>
          <a:xfrm>
            <a:off x="152400" y="438448"/>
            <a:ext cx="3124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0">
                <a:solidFill>
                  <a:srgbClr val="D2523B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EDA-Modelling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A1D6406-B242-526C-CBDE-F62CC9CD1B36}"/>
              </a:ext>
            </a:extLst>
          </p:cNvPr>
          <p:cNvSpPr txBox="1"/>
          <p:nvPr/>
        </p:nvSpPr>
        <p:spPr>
          <a:xfrm>
            <a:off x="1905000" y="9228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>
                <a:ln>
                  <a:noFill/>
                </a:ln>
                <a:solidFill>
                  <a:srgbClr val="00B050"/>
                </a:solidFill>
                <a:latin typeface="Arial" pitchFamily="18"/>
                <a:ea typeface="Microsoft YaHei" pitchFamily="2"/>
                <a:cs typeface="Lucida Sans" pitchFamily="2"/>
              </a:rPr>
              <a:t>Model Final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03E118-3F91-DC0D-755B-FB9C4A1DEB0F}"/>
              </a:ext>
            </a:extLst>
          </p:cNvPr>
          <p:cNvSpPr txBox="1"/>
          <p:nvPr/>
        </p:nvSpPr>
        <p:spPr>
          <a:xfrm>
            <a:off x="2971800" y="1323815"/>
            <a:ext cx="2381527" cy="4512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r>
              <a:rPr lang="en-US" sz="2400" b="0" i="1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400" b="0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Light GBM </a:t>
            </a:r>
            <a:r>
              <a:rPr lang="en-US" sz="2400" b="0" i="1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sz="2400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8C15A8D-8766-DD7C-D335-50747427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276885"/>
            <a:ext cx="3124200" cy="2313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09C20F1-D7E6-8F17-B464-CA683CF73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99" y="2276886"/>
            <a:ext cx="2704101" cy="2313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178B871-D7F3-7D57-5B8C-1B86FD269C76}"/>
              </a:ext>
            </a:extLst>
          </p:cNvPr>
          <p:cNvSpPr txBox="1"/>
          <p:nvPr/>
        </p:nvSpPr>
        <p:spPr>
          <a:xfrm>
            <a:off x="2476500" y="4792144"/>
            <a:ext cx="373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Score métier :0.38         Recall score : 0.65 </a:t>
            </a:r>
          </a:p>
          <a:p>
            <a:r>
              <a:rPr lang="it-IT" sz="11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Accuracy score : 0.71      F1 score : 0.27 </a:t>
            </a:r>
          </a:p>
          <a:p>
            <a:r>
              <a:rPr lang="it-IT" sz="11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Precision score : 0.17     Fbeta score : 0.42 </a:t>
            </a:r>
          </a:p>
          <a:p>
            <a:r>
              <a:rPr lang="it-IT" sz="11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             ROC AUC score : 0.69</a:t>
            </a:r>
            <a:endParaRPr 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E28298-3486-3991-B874-1CDA8E11D96C}"/>
              </a:ext>
            </a:extLst>
          </p:cNvPr>
          <p:cNvSpPr txBox="1"/>
          <p:nvPr/>
        </p:nvSpPr>
        <p:spPr>
          <a:xfrm>
            <a:off x="517259" y="1910159"/>
            <a:ext cx="79775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0" i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Meilleurs</a:t>
            </a:r>
            <a:r>
              <a:rPr lang="en-US" sz="1050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paramètres</a:t>
            </a:r>
            <a:r>
              <a:rPr lang="en-US" sz="1050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{'</a:t>
            </a:r>
            <a:r>
              <a:rPr lang="en-US" sz="1050" b="0" i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sz="1050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': 0.05, '</a:t>
            </a:r>
            <a:r>
              <a:rPr lang="en-US" sz="1050" b="0" i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050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': 5, '</a:t>
            </a:r>
            <a:r>
              <a:rPr lang="en-US" sz="1050" b="0" i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050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': 300, '</a:t>
            </a:r>
            <a:r>
              <a:rPr lang="en-US" sz="1050" b="0" i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num_leaves</a:t>
            </a:r>
            <a:r>
              <a:rPr lang="en-US" sz="1050" b="0" i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': 31}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74259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object 5">
            <a:extLst>
              <a:ext uri="{FF2B5EF4-FFF2-40B4-BE49-F238E27FC236}">
                <a16:creationId xmlns:a16="http://schemas.microsoft.com/office/drawing/2014/main" id="{E1454DC9-AD37-C58E-286B-37508B9D2E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4763" y="5143499"/>
            <a:ext cx="567601" cy="51144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C0FAC2C-E6CE-45B2-F33B-FDEBD45CC079}"/>
              </a:ext>
            </a:extLst>
          </p:cNvPr>
          <p:cNvSpPr txBox="1">
            <a:spLocks/>
          </p:cNvSpPr>
          <p:nvPr/>
        </p:nvSpPr>
        <p:spPr>
          <a:xfrm>
            <a:off x="152400" y="438448"/>
            <a:ext cx="3124200" cy="319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065" rIns="0" bIns="0" rtlCol="0">
            <a:spAutoFit/>
          </a:bodyPr>
          <a:lstStyle>
            <a:lvl1pPr>
              <a:defRPr sz="3600" b="0" i="0">
                <a:solidFill>
                  <a:srgbClr val="D2523B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EDA-Modelling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91A48E-6012-5F0D-93B4-3D9D8F84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0562"/>
            <a:ext cx="8305800" cy="32888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645F90E-B7DF-FD7F-6EE3-7B61D2703DF6}"/>
              </a:ext>
            </a:extLst>
          </p:cNvPr>
          <p:cNvSpPr txBox="1"/>
          <p:nvPr/>
        </p:nvSpPr>
        <p:spPr>
          <a:xfrm>
            <a:off x="2095500" y="101071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C00000"/>
                </a:solidFill>
                <a:latin typeface="Consolas" panose="020B0609020204030204" pitchFamily="49" charset="0"/>
              </a:rPr>
              <a:t>Les 20 </a:t>
            </a:r>
            <a:r>
              <a:rPr lang="fr-FR" b="1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features</a:t>
            </a:r>
            <a:r>
              <a:rPr lang="fr-FR" b="1" i="1" dirty="0">
                <a:solidFill>
                  <a:srgbClr val="C00000"/>
                </a:solidFill>
                <a:latin typeface="Consolas" panose="020B0609020204030204" pitchFamily="49" charset="0"/>
              </a:rPr>
              <a:t> les plus importantes pour notre modèle</a:t>
            </a:r>
          </a:p>
        </p:txBody>
      </p:sp>
    </p:spTree>
    <p:extLst>
      <p:ext uri="{BB962C8B-B14F-4D97-AF65-F5344CB8AC3E}">
        <p14:creationId xmlns:p14="http://schemas.microsoft.com/office/powerpoint/2010/main" val="396161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object 5">
            <a:extLst>
              <a:ext uri="{FF2B5EF4-FFF2-40B4-BE49-F238E27FC236}">
                <a16:creationId xmlns:a16="http://schemas.microsoft.com/office/drawing/2014/main" id="{E1454DC9-AD37-C58E-286B-37508B9D2E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4763" y="5143499"/>
            <a:ext cx="567601" cy="51144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C0FAC2C-E6CE-45B2-F33B-FDEBD45CC079}"/>
              </a:ext>
            </a:extLst>
          </p:cNvPr>
          <p:cNvSpPr txBox="1">
            <a:spLocks/>
          </p:cNvSpPr>
          <p:nvPr/>
        </p:nvSpPr>
        <p:spPr>
          <a:xfrm>
            <a:off x="152400" y="438448"/>
            <a:ext cx="3124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0">
                <a:solidFill>
                  <a:srgbClr val="D2523B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EDA-Modelling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45F90E-B7DF-FD7F-6EE3-7B61D2703DF6}"/>
              </a:ext>
            </a:extLst>
          </p:cNvPr>
          <p:cNvSpPr txBox="1"/>
          <p:nvPr/>
        </p:nvSpPr>
        <p:spPr>
          <a:xfrm>
            <a:off x="2095500" y="101071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C00000"/>
                </a:solidFill>
                <a:latin typeface="Consolas" panose="020B0609020204030204" pitchFamily="49" charset="0"/>
              </a:rPr>
              <a:t>Les 20 </a:t>
            </a:r>
            <a:r>
              <a:rPr lang="fr-FR" b="1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features</a:t>
            </a:r>
            <a:r>
              <a:rPr lang="fr-FR" b="1" i="1" dirty="0">
                <a:solidFill>
                  <a:srgbClr val="C00000"/>
                </a:solidFill>
                <a:latin typeface="Consolas" panose="020B0609020204030204" pitchFamily="49" charset="0"/>
              </a:rPr>
              <a:t> les plus importantes pour notre modèle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158AE1-7B4B-32A7-44F9-E67B72469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18272"/>
            <a:ext cx="7162800" cy="300145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C5DE99A-5746-5CE5-C496-EC8506A31221}"/>
              </a:ext>
            </a:extLst>
          </p:cNvPr>
          <p:cNvSpPr txBox="1"/>
          <p:nvPr/>
        </p:nvSpPr>
        <p:spPr>
          <a:xfrm>
            <a:off x="381000" y="4914900"/>
            <a:ext cx="8001000" cy="536044"/>
          </a:xfrm>
          <a:prstGeom prst="rect">
            <a:avLst/>
          </a:prstGeom>
          <a:solidFill>
            <a:srgbClr val="D2523B">
              <a:alpha val="18000"/>
            </a:srgbClr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buClr>
                <a:srgbClr val="92A199"/>
              </a:buClr>
              <a:buSzPct val="85416"/>
              <a:tabLst>
                <a:tab pos="195580" algn="l"/>
              </a:tabLst>
              <a:defRPr sz="1200" i="1" u="none">
                <a:latin typeface="Consolas" panose="020B0609020204030204" pitchFamily="49" charset="0"/>
              </a:defRPr>
            </a:lvl1pPr>
            <a:lvl2pPr marL="12700" marR="295910" lvl="1" indent="0" algn="just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416"/>
              <a:buFont typeface="Wingdings" panose="05000000000000000000" pitchFamily="2" charset="2"/>
              <a:buNone/>
              <a:tabLst>
                <a:tab pos="195580" algn="l"/>
              </a:tabLst>
              <a:defRPr sz="1100" i="1">
                <a:solidFill>
                  <a:srgbClr val="7030A0"/>
                </a:solidFill>
                <a:latin typeface="Consolas" panose="020B0609020204030204" pitchFamily="49" charset="0"/>
              </a:defRPr>
            </a:lvl2pPr>
          </a:lstStyle>
          <a:p>
            <a:r>
              <a:rPr lang="fr-FR" sz="1100" dirty="0"/>
              <a:t>Ce graphique regroupe les valeurs SHAP de toutes les caractéristiques et de tous les échantillons de l’ensemble choisi. Les valeurs SHAP sont ensuite classées par ordre d’importance.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5967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object 5">
            <a:extLst>
              <a:ext uri="{FF2B5EF4-FFF2-40B4-BE49-F238E27FC236}">
                <a16:creationId xmlns:a16="http://schemas.microsoft.com/office/drawing/2014/main" id="{E1454DC9-AD37-C58E-286B-37508B9D2E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4763" y="5143499"/>
            <a:ext cx="567601" cy="51144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C0FAC2C-E6CE-45B2-F33B-FDEBD45CC079}"/>
              </a:ext>
            </a:extLst>
          </p:cNvPr>
          <p:cNvSpPr txBox="1">
            <a:spLocks/>
          </p:cNvSpPr>
          <p:nvPr/>
        </p:nvSpPr>
        <p:spPr>
          <a:xfrm>
            <a:off x="152400" y="438448"/>
            <a:ext cx="3124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0">
                <a:solidFill>
                  <a:srgbClr val="D2523B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EDA-Modelling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45F90E-B7DF-FD7F-6EE3-7B61D2703DF6}"/>
              </a:ext>
            </a:extLst>
          </p:cNvPr>
          <p:cNvSpPr txBox="1"/>
          <p:nvPr/>
        </p:nvSpPr>
        <p:spPr>
          <a:xfrm>
            <a:off x="2095500" y="101071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Les 20 </a:t>
            </a:r>
            <a:r>
              <a:rPr 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features</a:t>
            </a: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les plus importantes pour notre modèle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5DE99A-5746-5CE5-C496-EC8506A31221}"/>
              </a:ext>
            </a:extLst>
          </p:cNvPr>
          <p:cNvSpPr txBox="1"/>
          <p:nvPr/>
        </p:nvSpPr>
        <p:spPr>
          <a:xfrm>
            <a:off x="1066800" y="4191625"/>
            <a:ext cx="7215504" cy="1382430"/>
          </a:xfrm>
          <a:prstGeom prst="rect">
            <a:avLst/>
          </a:prstGeom>
          <a:solidFill>
            <a:srgbClr val="D2523B">
              <a:alpha val="18000"/>
            </a:srgbClr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buClr>
                <a:srgbClr val="92A199"/>
              </a:buClr>
              <a:buSzPct val="85416"/>
              <a:tabLst>
                <a:tab pos="195580" algn="l"/>
              </a:tabLst>
              <a:defRPr sz="1200" i="1" u="none">
                <a:latin typeface="Consolas" panose="020B0609020204030204" pitchFamily="49" charset="0"/>
              </a:defRPr>
            </a:lvl1pPr>
            <a:lvl2pPr marL="12700" marR="295910" lvl="1" indent="0" algn="just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416"/>
              <a:buFont typeface="Wingdings" panose="05000000000000000000" pitchFamily="2" charset="2"/>
              <a:buNone/>
              <a:tabLst>
                <a:tab pos="195580" algn="l"/>
              </a:tabLst>
              <a:defRPr sz="1100" i="1">
                <a:solidFill>
                  <a:srgbClr val="7030A0"/>
                </a:solidFill>
                <a:latin typeface="Consolas" panose="020B0609020204030204" pitchFamily="49" charset="0"/>
              </a:defRPr>
            </a:lvl2pPr>
          </a:lstStyle>
          <a:p>
            <a:pPr algn="l"/>
            <a:r>
              <a:rPr lang="fr-FR" sz="1100" dirty="0"/>
              <a:t>- En se concentrant sur une observation spécifique, nous examinons comment chaque caractéristique influence la décision du modèle.</a:t>
            </a:r>
          </a:p>
          <a:p>
            <a:pPr algn="l"/>
            <a:br>
              <a:rPr lang="fr-FR" sz="1100" dirty="0"/>
            </a:br>
            <a:r>
              <a:rPr lang="fr-FR" sz="1100" dirty="0"/>
              <a:t>- Les graphiques ci-dessus montrent comment les caractéristiques de l’individu sélectionné affectent la prédiction. Les caractéristiques en bleu ont une valeur </a:t>
            </a:r>
            <a:r>
              <a:rPr lang="fr-FR" sz="1100" dirty="0" err="1"/>
              <a:t>SHAPley</a:t>
            </a:r>
            <a:r>
              <a:rPr lang="fr-FR" sz="1100" dirty="0"/>
              <a:t> négative, ce qui signifie qu’elles diminuent la prédiction, tandis que celles en rouge ont une valeur </a:t>
            </a:r>
            <a:r>
              <a:rPr lang="fr-FR" sz="1100" dirty="0" err="1"/>
              <a:t>SHAPley</a:t>
            </a:r>
            <a:r>
              <a:rPr lang="fr-FR" sz="1100" dirty="0"/>
              <a:t> positive, augmentant ainsi la prédiction.</a:t>
            </a:r>
          </a:p>
          <a:p>
            <a:endParaRPr lang="fr-FR" sz="11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C98DEF-6AB3-DCC4-2537-10FE19BB9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067380"/>
            <a:ext cx="5905500" cy="29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7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object 5">
            <a:extLst>
              <a:ext uri="{FF2B5EF4-FFF2-40B4-BE49-F238E27FC236}">
                <a16:creationId xmlns:a16="http://schemas.microsoft.com/office/drawing/2014/main" id="{E1454DC9-AD37-C58E-286B-37508B9D2E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4763" y="5143499"/>
            <a:ext cx="567601" cy="51144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C0FAC2C-E6CE-45B2-F33B-FDEBD45CC079}"/>
              </a:ext>
            </a:extLst>
          </p:cNvPr>
          <p:cNvSpPr txBox="1">
            <a:spLocks/>
          </p:cNvSpPr>
          <p:nvPr/>
        </p:nvSpPr>
        <p:spPr>
          <a:xfrm>
            <a:off x="152400" y="438448"/>
            <a:ext cx="3124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0">
                <a:solidFill>
                  <a:srgbClr val="D2523B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EDA-Modelling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45F90E-B7DF-FD7F-6EE3-7B61D2703DF6}"/>
              </a:ext>
            </a:extLst>
          </p:cNvPr>
          <p:cNvSpPr txBox="1"/>
          <p:nvPr/>
        </p:nvSpPr>
        <p:spPr>
          <a:xfrm>
            <a:off x="2057400" y="11075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Data drift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CCA29F-1064-FAA3-DDD0-B19C2ED9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841793"/>
            <a:ext cx="6057900" cy="156756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E182645-7BB5-35E2-785F-6381D3D3E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533"/>
          <a:stretch/>
        </p:blipFill>
        <p:spPr>
          <a:xfrm>
            <a:off x="1257300" y="2409361"/>
            <a:ext cx="6172200" cy="25055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7CA5A30-8170-081F-D5CD-F2E3A1467989}"/>
              </a:ext>
            </a:extLst>
          </p:cNvPr>
          <p:cNvSpPr txBox="1"/>
          <p:nvPr/>
        </p:nvSpPr>
        <p:spPr>
          <a:xfrm>
            <a:off x="1657350" y="5217118"/>
            <a:ext cx="5257800" cy="182101"/>
          </a:xfrm>
          <a:prstGeom prst="rect">
            <a:avLst/>
          </a:prstGeom>
          <a:solidFill>
            <a:srgbClr val="D2523B">
              <a:alpha val="18000"/>
            </a:srgbClr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buClr>
                <a:srgbClr val="92A199"/>
              </a:buClr>
              <a:buSzPct val="85416"/>
              <a:tabLst>
                <a:tab pos="195580" algn="l"/>
              </a:tabLst>
              <a:defRPr sz="1100" i="1" u="none">
                <a:latin typeface="Consolas" panose="020B0609020204030204" pitchFamily="49" charset="0"/>
              </a:defRPr>
            </a:lvl1pPr>
            <a:lvl2pPr marL="12700" marR="295910" lvl="1" indent="0" algn="just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416"/>
              <a:buFont typeface="Wingdings" panose="05000000000000000000" pitchFamily="2" charset="2"/>
              <a:buNone/>
              <a:tabLst>
                <a:tab pos="195580" algn="l"/>
              </a:tabLst>
              <a:defRPr sz="1100" i="1">
                <a:solidFill>
                  <a:srgbClr val="7030A0"/>
                </a:solidFill>
                <a:latin typeface="Consolas" panose="020B0609020204030204" pitchFamily="49" charset="0"/>
              </a:defRPr>
            </a:lvl2pPr>
          </a:lstStyle>
          <a:p>
            <a:pPr algn="ctr"/>
            <a:r>
              <a:rPr lang="en-US" dirty="0"/>
              <a:t>Drift is detected for 7.5% of columns (9 out of 120).</a:t>
            </a:r>
          </a:p>
        </p:txBody>
      </p:sp>
    </p:spTree>
    <p:extLst>
      <p:ext uri="{BB962C8B-B14F-4D97-AF65-F5344CB8AC3E}">
        <p14:creationId xmlns:p14="http://schemas.microsoft.com/office/powerpoint/2010/main" val="272816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99359E99-D8DB-46EB-079C-76A5CB1FF738}"/>
              </a:ext>
            </a:extLst>
          </p:cNvPr>
          <p:cNvSpPr txBox="1"/>
          <p:nvPr/>
        </p:nvSpPr>
        <p:spPr>
          <a:xfrm>
            <a:off x="762000" y="1702968"/>
            <a:ext cx="8077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4800" spc="-125" dirty="0">
                <a:solidFill>
                  <a:schemeClr val="bg1"/>
                </a:solidFill>
                <a:latin typeface="Consolas (En-têtes)"/>
              </a:rPr>
              <a:t>Présentation du </a:t>
            </a:r>
            <a:r>
              <a:rPr lang="fr-FR" sz="4800" spc="-125" dirty="0" err="1">
                <a:solidFill>
                  <a:schemeClr val="bg1"/>
                </a:solidFill>
                <a:latin typeface="Consolas (En-têtes)"/>
              </a:rPr>
              <a:t>dashboard</a:t>
            </a:r>
            <a:endParaRPr lang="fr-FR" sz="4800" spc="-125" dirty="0">
              <a:solidFill>
                <a:schemeClr val="bg1"/>
              </a:solidFill>
              <a:latin typeface="Consolas (En-têtes)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E6BE7F-4EC2-42C3-015D-FC1AF45227D9}"/>
              </a:ext>
            </a:extLst>
          </p:cNvPr>
          <p:cNvSpPr txBox="1"/>
          <p:nvPr/>
        </p:nvSpPr>
        <p:spPr>
          <a:xfrm>
            <a:off x="1073159" y="3153158"/>
            <a:ext cx="6762242" cy="331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spc="-125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API – DASHBOARD – GITHUB – DOCKER - AZURE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137066B-B9B2-8308-B408-B72EC9650259}"/>
              </a:ext>
            </a:extLst>
          </p:cNvPr>
          <p:cNvCxnSpPr>
            <a:cxnSpLocks/>
          </p:cNvCxnSpPr>
          <p:nvPr/>
        </p:nvCxnSpPr>
        <p:spPr>
          <a:xfrm>
            <a:off x="685800" y="2781300"/>
            <a:ext cx="792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8291144-078F-F81F-0524-E51FF4250074}"/>
              </a:ext>
            </a:extLst>
          </p:cNvPr>
          <p:cNvCxnSpPr>
            <a:cxnSpLocks/>
          </p:cNvCxnSpPr>
          <p:nvPr/>
        </p:nvCxnSpPr>
        <p:spPr>
          <a:xfrm>
            <a:off x="685799" y="3848100"/>
            <a:ext cx="792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B2A5D126-FE24-3D52-A666-FFBF5A31C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14" b="96364" l="4205" r="93523">
                        <a14:foregroundMark x1="7841" y1="36136" x2="8523" y2="68750"/>
                        <a14:foregroundMark x1="4205" y1="43409" x2="4205" y2="55455"/>
                        <a14:foregroundMark x1="37045" y1="5227" x2="61364" y2="6477"/>
                        <a14:foregroundMark x1="91364" y1="32500" x2="93523" y2="51591"/>
                        <a14:foregroundMark x1="93523" y1="51591" x2="89659" y2="65682"/>
                        <a14:foregroundMark x1="62045" y1="60114" x2="61364" y2="56477"/>
                        <a14:foregroundMark x1="36705" y1="56136" x2="30455" y2="57045"/>
                        <a14:foregroundMark x1="35795" y1="56705" x2="34432" y2="54773"/>
                        <a14:foregroundMark x1="43409" y1="56705" x2="18750" y2="55114"/>
                        <a14:foregroundMark x1="18750" y1="55114" x2="56705" y2="49773"/>
                        <a14:foregroundMark x1="82955" y1="65114" x2="86023" y2="52727"/>
                        <a14:foregroundMark x1="86364" y1="54432" x2="33977" y2="50795"/>
                        <a14:foregroundMark x1="33977" y1="50795" x2="12727" y2="56591"/>
                        <a14:foregroundMark x1="12727" y1="56591" x2="33068" y2="60795"/>
                        <a14:foregroundMark x1="33068" y1="60795" x2="67386" y2="57045"/>
                        <a14:foregroundMark x1="67386" y1="57045" x2="32614" y2="64432"/>
                        <a14:foregroundMark x1="32614" y1="64432" x2="61477" y2="50682"/>
                        <a14:foregroundMark x1="61477" y1="50682" x2="25227" y2="47386"/>
                        <a14:foregroundMark x1="25227" y1="47386" x2="72955" y2="49318"/>
                        <a14:foregroundMark x1="72955" y1="49318" x2="21136" y2="41932"/>
                        <a14:foregroundMark x1="21136" y1="41932" x2="52841" y2="42386"/>
                        <a14:foregroundMark x1="52841" y1="42386" x2="73977" y2="56705"/>
                        <a14:foregroundMark x1="73977" y1="56705" x2="73977" y2="56705"/>
                        <a14:foregroundMark x1="64318" y1="47159" x2="52386" y2="49773"/>
                        <a14:foregroundMark x1="78295" y1="35455" x2="67386" y2="36818"/>
                        <a14:foregroundMark x1="71023" y1="35795" x2="71364" y2="51818"/>
                        <a14:foregroundMark x1="83295" y1="41477" x2="70000" y2="41477"/>
                        <a14:foregroundMark x1="82273" y1="46136" x2="71023" y2="46136"/>
                        <a14:foregroundMark x1="73068" y1="51818" x2="72045" y2="69773"/>
                        <a14:foregroundMark x1="63977" y1="33523" x2="64318" y2="50114"/>
                        <a14:foregroundMark x1="64659" y1="37500" x2="56364" y2="45114"/>
                        <a14:foregroundMark x1="59091" y1="44432" x2="46023" y2="25795"/>
                        <a14:foregroundMark x1="46023" y1="43068" x2="26818" y2="43068"/>
                        <a14:foregroundMark x1="45114" y1="43068" x2="29091" y2="40455"/>
                        <a14:foregroundMark x1="40114" y1="44432" x2="32727" y2="46818"/>
                        <a14:foregroundMark x1="22159" y1="34432" x2="22159" y2="47159"/>
                        <a14:foregroundMark x1="21477" y1="40795" x2="11136" y2="41136"/>
                        <a14:foregroundMark x1="12841" y1="33750" x2="12841" y2="48409"/>
                        <a14:foregroundMark x1="21818" y1="53750" x2="21818" y2="62727"/>
                        <a14:foregroundMark x1="21818" y1="61705" x2="18409" y2="54773"/>
                        <a14:foregroundMark x1="21136" y1="53068" x2="22500" y2="63409"/>
                        <a14:foregroundMark x1="22159" y1="63068" x2="20455" y2="53750"/>
                        <a14:foregroundMark x1="20455" y1="53750" x2="12841" y2="58750"/>
                        <a14:foregroundMark x1="67386" y1="58068" x2="57386" y2="59091"/>
                        <a14:foregroundMark x1="68068" y1="57045" x2="58409" y2="59091"/>
                        <a14:foregroundMark x1="57045" y1="57045" x2="57045" y2="68068"/>
                        <a14:foregroundMark x1="58409" y1="65114" x2="68409" y2="59091"/>
                        <a14:foregroundMark x1="55341" y1="65114" x2="34432" y2="63409"/>
                        <a14:foregroundMark x1="30114" y1="67386" x2="30114" y2="45795"/>
                        <a14:foregroundMark x1="22841" y1="61364" x2="21136" y2="52727"/>
                        <a14:foregroundMark x1="21818" y1="54432" x2="12159" y2="52727"/>
                        <a14:foregroundMark x1="23068" y1="61705" x2="19432" y2="70682"/>
                        <a14:foregroundMark x1="19091" y1="59773" x2="17500" y2="69773"/>
                        <a14:foregroundMark x1="20795" y1="68409" x2="10114" y2="56705"/>
                        <a14:foregroundMark x1="48068" y1="45455" x2="40114" y2="28864"/>
                        <a14:foregroundMark x1="39432" y1="30455" x2="19091" y2="46818"/>
                        <a14:foregroundMark x1="61705" y1="92045" x2="37045" y2="91023"/>
                        <a14:foregroundMark x1="48409" y1="96364" x2="48409" y2="9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49" y="4020462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75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67100"/>
            <a:ext cx="5715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DASHBOARD- </a:t>
            </a:r>
            <a:r>
              <a:rPr lang="fr-FR" sz="2000" b="1" kern="1200" spc="-125" dirty="0" err="1">
                <a:solidFill>
                  <a:srgbClr val="C00000"/>
                </a:solidFill>
                <a:latin typeface="Consolas (En-têtes)"/>
                <a:ea typeface="+mn-ea"/>
              </a:rPr>
              <a:t>FastAPI</a:t>
            </a:r>
            <a:endParaRPr lang="fr-FR" sz="2000" b="1" kern="1200" spc="-125" dirty="0">
              <a:solidFill>
                <a:srgbClr val="C00000"/>
              </a:solidFill>
              <a:latin typeface="Consolas (En-têtes)"/>
              <a:ea typeface="+mn-ea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422B633C-DC70-1241-DF19-D17B6460892F}"/>
              </a:ext>
            </a:extLst>
          </p:cNvPr>
          <p:cNvSpPr/>
          <p:nvPr/>
        </p:nvSpPr>
        <p:spPr>
          <a:xfrm rot="5400000">
            <a:off x="4113553" y="775225"/>
            <a:ext cx="307291" cy="1981197"/>
          </a:xfrm>
          <a:prstGeom prst="rightBrace">
            <a:avLst>
              <a:gd name="adj1" fmla="val 83627"/>
              <a:gd name="adj2" fmla="val 47285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5C3AC"/>
              </a:solidFill>
              <a:highlight>
                <a:srgbClr val="25C3AC"/>
              </a:highlight>
            </a:endParaRPr>
          </a:p>
        </p:txBody>
      </p:sp>
      <p:pic>
        <p:nvPicPr>
          <p:cNvPr id="2050" name="Picture 2" descr="FastAPI - Medium">
            <a:extLst>
              <a:ext uri="{FF2B5EF4-FFF2-40B4-BE49-F238E27FC236}">
                <a16:creationId xmlns:a16="http://schemas.microsoft.com/office/drawing/2014/main" id="{458F319B-2644-4AFD-E1BD-31BEFDA4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787059"/>
            <a:ext cx="2857500" cy="10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83E4D8-5703-E64E-362E-8CA628673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29"/>
          <a:stretch/>
        </p:blipFill>
        <p:spPr>
          <a:xfrm>
            <a:off x="1167582" y="2230558"/>
            <a:ext cx="6351636" cy="3332653"/>
          </a:xfrm>
          <a:prstGeom prst="rect">
            <a:avLst/>
          </a:prstGeom>
          <a:ln>
            <a:solidFill>
              <a:srgbClr val="307E80"/>
            </a:solidFill>
          </a:ln>
        </p:spPr>
      </p:pic>
    </p:spTree>
    <p:extLst>
      <p:ext uri="{BB962C8B-B14F-4D97-AF65-F5344CB8AC3E}">
        <p14:creationId xmlns:p14="http://schemas.microsoft.com/office/powerpoint/2010/main" val="390296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67100"/>
            <a:ext cx="5715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DASHBOARD- </a:t>
            </a:r>
            <a:r>
              <a:rPr lang="fr-FR" sz="2000" b="1" kern="1200" spc="-125" dirty="0" err="1">
                <a:solidFill>
                  <a:srgbClr val="C00000"/>
                </a:solidFill>
                <a:latin typeface="Consolas (En-têtes)"/>
                <a:ea typeface="+mn-ea"/>
              </a:rPr>
              <a:t>Pytest</a:t>
            </a:r>
            <a:endParaRPr lang="fr-FR" sz="2000" b="1" kern="1200" spc="-125" dirty="0">
              <a:solidFill>
                <a:srgbClr val="C00000"/>
              </a:solidFill>
              <a:latin typeface="Consolas (En-têtes)"/>
              <a:ea typeface="+mn-ea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422B633C-DC70-1241-DF19-D17B6460892F}"/>
              </a:ext>
            </a:extLst>
          </p:cNvPr>
          <p:cNvSpPr/>
          <p:nvPr/>
        </p:nvSpPr>
        <p:spPr>
          <a:xfrm rot="5400000">
            <a:off x="4113553" y="1240726"/>
            <a:ext cx="307291" cy="1981197"/>
          </a:xfrm>
          <a:prstGeom prst="rightBrace">
            <a:avLst>
              <a:gd name="adj1" fmla="val 83627"/>
              <a:gd name="adj2" fmla="val 47285"/>
            </a:avLst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Unit Test with PyTest. Introduction To Unit Test in Python… | by Okan ...">
            <a:extLst>
              <a:ext uri="{FF2B5EF4-FFF2-40B4-BE49-F238E27FC236}">
                <a16:creationId xmlns:a16="http://schemas.microsoft.com/office/drawing/2014/main" id="{3AD2B306-63A6-71A0-DDD6-0D3D802016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8771" r="9390" b="12281"/>
          <a:stretch/>
        </p:blipFill>
        <p:spPr bwMode="auto">
          <a:xfrm>
            <a:off x="3752158" y="969082"/>
            <a:ext cx="1182483" cy="107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71A0A48-97BF-9B12-5005-BC68C424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28900"/>
            <a:ext cx="8077200" cy="28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9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67100"/>
            <a:ext cx="5715000" cy="33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fr-FR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API- </a:t>
            </a:r>
            <a:r>
              <a:rPr lang="fr-FR" sz="2000" b="1" kern="1200" spc="-125" dirty="0" err="1">
                <a:solidFill>
                  <a:srgbClr val="C00000"/>
                </a:solidFill>
                <a:latin typeface="Consolas (En-têtes)"/>
                <a:ea typeface="+mn-ea"/>
              </a:rPr>
              <a:t>FastAPI</a:t>
            </a:r>
            <a:endParaRPr lang="fr-FR" sz="2000" b="1" kern="1200" spc="-125" dirty="0">
              <a:solidFill>
                <a:srgbClr val="C00000"/>
              </a:solidFill>
              <a:latin typeface="Consolas (En-têtes)"/>
              <a:ea typeface="+mn-ea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object 5">
            <a:extLst>
              <a:ext uri="{FF2B5EF4-FFF2-40B4-BE49-F238E27FC236}">
                <a16:creationId xmlns:a16="http://schemas.microsoft.com/office/drawing/2014/main" id="{E1454DC9-AD37-C58E-286B-37508B9D2E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5143500"/>
            <a:ext cx="567601" cy="51144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F3577-DC93-9BF0-9948-B3405E7BFEA5}"/>
              </a:ext>
            </a:extLst>
          </p:cNvPr>
          <p:cNvSpPr txBox="1"/>
          <p:nvPr/>
        </p:nvSpPr>
        <p:spPr>
          <a:xfrm>
            <a:off x="1676400" y="1331356"/>
            <a:ext cx="5257800" cy="1261884"/>
          </a:xfrm>
          <a:prstGeom prst="rect">
            <a:avLst/>
          </a:prstGeom>
          <a:solidFill>
            <a:srgbClr val="D2523B">
              <a:alpha val="19000"/>
            </a:srgbClr>
          </a:solidFill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spc="-125" dirty="0">
                <a:solidFill>
                  <a:schemeClr val="bg2">
                    <a:lumMod val="10000"/>
                  </a:schemeClr>
                </a:solidFill>
                <a:latin typeface="Consolas (En-têtes)"/>
              </a:rPr>
              <a:t>Réalisation d'une API avec </a:t>
            </a:r>
            <a:r>
              <a:rPr lang="fr-FR" sz="1600" spc="-125" dirty="0" err="1">
                <a:solidFill>
                  <a:schemeClr val="bg2">
                    <a:lumMod val="10000"/>
                  </a:schemeClr>
                </a:solidFill>
                <a:latin typeface="Consolas (En-têtes)"/>
              </a:rPr>
              <a:t>FastAPI</a:t>
            </a:r>
            <a:r>
              <a:rPr lang="fr-FR" sz="1600" spc="-125" dirty="0">
                <a:solidFill>
                  <a:schemeClr val="bg2">
                    <a:lumMod val="10000"/>
                  </a:schemeClr>
                </a:solidFill>
                <a:latin typeface="Consolas (En-têtes)"/>
              </a:rPr>
              <a:t> qui renvoie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spc="-125" dirty="0">
              <a:solidFill>
                <a:schemeClr val="bg2">
                  <a:lumMod val="10000"/>
                </a:schemeClr>
              </a:solidFill>
              <a:latin typeface="Consolas (En-têtes)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1100" i="1" dirty="0">
                <a:latin typeface="Consolas" panose="020B0609020204030204" pitchFamily="49" charset="0"/>
              </a:rPr>
              <a:t>liste des identifiants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1100" i="1" dirty="0">
                <a:latin typeface="Consolas" panose="020B0609020204030204" pitchFamily="49" charset="0"/>
              </a:rPr>
              <a:t>liste des variables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1100" i="1" dirty="0">
                <a:latin typeface="Consolas" panose="020B0609020204030204" pitchFamily="49" charset="0"/>
              </a:rPr>
              <a:t>score client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1100" i="1" dirty="0">
                <a:latin typeface="Consolas" panose="020B0609020204030204" pitchFamily="49" charset="0"/>
              </a:rPr>
              <a:t>données client</a:t>
            </a:r>
          </a:p>
        </p:txBody>
      </p:sp>
      <p:pic>
        <p:nvPicPr>
          <p:cNvPr id="5122" name="Picture 2" descr="azure-cloud-logo - Wallit">
            <a:extLst>
              <a:ext uri="{FF2B5EF4-FFF2-40B4-BE49-F238E27FC236}">
                <a16:creationId xmlns:a16="http://schemas.microsoft.com/office/drawing/2014/main" id="{DCE7A921-DDD0-CC25-3AB1-A818CF7F6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3" y="3513974"/>
            <a:ext cx="2152918" cy="123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C59656-F7AA-0D30-0FB8-C82320923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93" y="3361405"/>
            <a:ext cx="1789613" cy="15174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156BAAE-5D8E-4685-AE00-535DDA6448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93" y="3460220"/>
            <a:ext cx="1789613" cy="1310321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C1CB468-0854-DFEF-4D91-0C230998ED33}"/>
              </a:ext>
            </a:extLst>
          </p:cNvPr>
          <p:cNvCxnSpPr/>
          <p:nvPr/>
        </p:nvCxnSpPr>
        <p:spPr>
          <a:xfrm>
            <a:off x="2999249" y="4167032"/>
            <a:ext cx="46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4BC68F4-87DE-FE9E-FDDE-3BAB33769F24}"/>
              </a:ext>
            </a:extLst>
          </p:cNvPr>
          <p:cNvCxnSpPr/>
          <p:nvPr/>
        </p:nvCxnSpPr>
        <p:spPr>
          <a:xfrm>
            <a:off x="5615901" y="4171838"/>
            <a:ext cx="46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7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9260" y="1302809"/>
            <a:ext cx="5745480" cy="75692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dirty="0">
                <a:solidFill>
                  <a:srgbClr val="F3F1DC"/>
                </a:solidFill>
                <a:latin typeface="Consolas (En-têtes)"/>
                <a:cs typeface="Arial MT"/>
              </a:rPr>
              <a:t> </a:t>
            </a:r>
            <a:r>
              <a:rPr sz="4800" spc="-125" dirty="0">
                <a:solidFill>
                  <a:srgbClr val="F3F1DC"/>
                </a:solidFill>
                <a:latin typeface="Consolas (En-têtes)"/>
                <a:cs typeface="Arial MT"/>
              </a:rPr>
              <a:t>PROBLÉMATIQUE</a:t>
            </a:r>
            <a:endParaRPr sz="4800" dirty="0">
              <a:latin typeface="Consolas (En-têtes)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079" y="2960158"/>
            <a:ext cx="6762242" cy="697627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R="594995" algn="ctr">
              <a:lnSpc>
                <a:spcPct val="110000"/>
              </a:lnSpc>
              <a:spcBef>
                <a:spcPts val="100"/>
              </a:spcBef>
            </a:pPr>
            <a:r>
              <a:rPr sz="2000" spc="-125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Rappel de la </a:t>
            </a:r>
            <a:r>
              <a:rPr sz="2000" spc="-125" dirty="0" err="1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problématique</a:t>
            </a:r>
            <a:r>
              <a:rPr sz="2000" spc="-125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sz="2000" spc="-125" dirty="0" err="1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Interprétation</a:t>
            </a:r>
            <a:endParaRPr lang="en-US" sz="2000" spc="-125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R="594995" algn="ctr">
              <a:lnSpc>
                <a:spcPct val="110000"/>
              </a:lnSpc>
              <a:spcBef>
                <a:spcPts val="100"/>
              </a:spcBef>
            </a:pPr>
            <a:r>
              <a:rPr sz="2000" spc="-125" dirty="0" err="1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Pistes</a:t>
            </a:r>
            <a:r>
              <a:rPr sz="2000" spc="-125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 de recherche envisagées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31B6561-2A78-963E-F22D-02FFFC3B073D}"/>
              </a:ext>
            </a:extLst>
          </p:cNvPr>
          <p:cNvCxnSpPr>
            <a:cxnSpLocks/>
          </p:cNvCxnSpPr>
          <p:nvPr/>
        </p:nvCxnSpPr>
        <p:spPr>
          <a:xfrm>
            <a:off x="685800" y="2781300"/>
            <a:ext cx="792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579519F-A03C-D11E-019F-59D2A365CD4D}"/>
              </a:ext>
            </a:extLst>
          </p:cNvPr>
          <p:cNvCxnSpPr>
            <a:cxnSpLocks/>
          </p:cNvCxnSpPr>
          <p:nvPr/>
        </p:nvCxnSpPr>
        <p:spPr>
          <a:xfrm>
            <a:off x="685799" y="3848100"/>
            <a:ext cx="792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7B9107E4-A60F-AD3C-A83A-134CAB811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14" b="96364" l="4205" r="93523">
                        <a14:foregroundMark x1="7841" y1="36136" x2="8523" y2="68750"/>
                        <a14:foregroundMark x1="4205" y1="43409" x2="4205" y2="55455"/>
                        <a14:foregroundMark x1="37045" y1="5227" x2="61364" y2="6477"/>
                        <a14:foregroundMark x1="91364" y1="32500" x2="93523" y2="51591"/>
                        <a14:foregroundMark x1="93523" y1="51591" x2="89659" y2="65682"/>
                        <a14:foregroundMark x1="62045" y1="60114" x2="61364" y2="56477"/>
                        <a14:foregroundMark x1="36705" y1="56136" x2="30455" y2="57045"/>
                        <a14:foregroundMark x1="35795" y1="56705" x2="34432" y2="54773"/>
                        <a14:foregroundMark x1="43409" y1="56705" x2="18750" y2="55114"/>
                        <a14:foregroundMark x1="18750" y1="55114" x2="56705" y2="49773"/>
                        <a14:foregroundMark x1="82955" y1="65114" x2="86023" y2="52727"/>
                        <a14:foregroundMark x1="86364" y1="54432" x2="33977" y2="50795"/>
                        <a14:foregroundMark x1="33977" y1="50795" x2="12727" y2="56591"/>
                        <a14:foregroundMark x1="12727" y1="56591" x2="33068" y2="60795"/>
                        <a14:foregroundMark x1="33068" y1="60795" x2="67386" y2="57045"/>
                        <a14:foregroundMark x1="67386" y1="57045" x2="32614" y2="64432"/>
                        <a14:foregroundMark x1="32614" y1="64432" x2="61477" y2="50682"/>
                        <a14:foregroundMark x1="61477" y1="50682" x2="25227" y2="47386"/>
                        <a14:foregroundMark x1="25227" y1="47386" x2="72955" y2="49318"/>
                        <a14:foregroundMark x1="72955" y1="49318" x2="21136" y2="41932"/>
                        <a14:foregroundMark x1="21136" y1="41932" x2="52841" y2="42386"/>
                        <a14:foregroundMark x1="52841" y1="42386" x2="73977" y2="56705"/>
                        <a14:foregroundMark x1="73977" y1="56705" x2="73977" y2="56705"/>
                        <a14:foregroundMark x1="64318" y1="47159" x2="52386" y2="49773"/>
                        <a14:foregroundMark x1="78295" y1="35455" x2="67386" y2="36818"/>
                        <a14:foregroundMark x1="71023" y1="35795" x2="71364" y2="51818"/>
                        <a14:foregroundMark x1="83295" y1="41477" x2="70000" y2="41477"/>
                        <a14:foregroundMark x1="82273" y1="46136" x2="71023" y2="46136"/>
                        <a14:foregroundMark x1="73068" y1="51818" x2="72045" y2="69773"/>
                        <a14:foregroundMark x1="63977" y1="33523" x2="64318" y2="50114"/>
                        <a14:foregroundMark x1="64659" y1="37500" x2="56364" y2="45114"/>
                        <a14:foregroundMark x1="59091" y1="44432" x2="46023" y2="25795"/>
                        <a14:foregroundMark x1="46023" y1="43068" x2="26818" y2="43068"/>
                        <a14:foregroundMark x1="45114" y1="43068" x2="29091" y2="40455"/>
                        <a14:foregroundMark x1="40114" y1="44432" x2="32727" y2="46818"/>
                        <a14:foregroundMark x1="22159" y1="34432" x2="22159" y2="47159"/>
                        <a14:foregroundMark x1="21477" y1="40795" x2="11136" y2="41136"/>
                        <a14:foregroundMark x1="12841" y1="33750" x2="12841" y2="48409"/>
                        <a14:foregroundMark x1="21818" y1="53750" x2="21818" y2="62727"/>
                        <a14:foregroundMark x1="21818" y1="61705" x2="18409" y2="54773"/>
                        <a14:foregroundMark x1="21136" y1="53068" x2="22500" y2="63409"/>
                        <a14:foregroundMark x1="22159" y1="63068" x2="20455" y2="53750"/>
                        <a14:foregroundMark x1="20455" y1="53750" x2="12841" y2="58750"/>
                        <a14:foregroundMark x1="67386" y1="58068" x2="57386" y2="59091"/>
                        <a14:foregroundMark x1="68068" y1="57045" x2="58409" y2="59091"/>
                        <a14:foregroundMark x1="57045" y1="57045" x2="57045" y2="68068"/>
                        <a14:foregroundMark x1="58409" y1="65114" x2="68409" y2="59091"/>
                        <a14:foregroundMark x1="55341" y1="65114" x2="34432" y2="63409"/>
                        <a14:foregroundMark x1="30114" y1="67386" x2="30114" y2="45795"/>
                        <a14:foregroundMark x1="22841" y1="61364" x2="21136" y2="52727"/>
                        <a14:foregroundMark x1="21818" y1="54432" x2="12159" y2="52727"/>
                        <a14:foregroundMark x1="23068" y1="61705" x2="19432" y2="70682"/>
                        <a14:foregroundMark x1="19091" y1="59773" x2="17500" y2="69773"/>
                        <a14:foregroundMark x1="20795" y1="68409" x2="10114" y2="56705"/>
                        <a14:foregroundMark x1="48068" y1="45455" x2="40114" y2="28864"/>
                        <a14:foregroundMark x1="39432" y1="30455" x2="19091" y2="46818"/>
                        <a14:foregroundMark x1="61705" y1="92045" x2="37045" y2="91023"/>
                        <a14:foregroundMark x1="48409" y1="96364" x2="48409" y2="9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49" y="4020462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67100"/>
            <a:ext cx="5715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2000" b="1" kern="1200" spc="-125" dirty="0">
                <a:solidFill>
                  <a:schemeClr val="accent6">
                    <a:lumMod val="75000"/>
                  </a:schemeClr>
                </a:solidFill>
                <a:latin typeface="Consolas (En-têtes)"/>
                <a:ea typeface="+mn-ea"/>
              </a:rPr>
              <a:t>DASHBOARD- STREAMLIT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D2523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8C9CF34-0B9F-BFD6-3F83-808759BA6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6" y="2552700"/>
            <a:ext cx="1381099" cy="1011215"/>
          </a:xfrm>
          <a:prstGeom prst="rect">
            <a:avLst/>
          </a:prstGeom>
        </p:spPr>
      </p:pic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F4F2D23D-DDAF-B404-3117-653F27184C73}"/>
              </a:ext>
            </a:extLst>
          </p:cNvPr>
          <p:cNvSpPr/>
          <p:nvPr/>
        </p:nvSpPr>
        <p:spPr>
          <a:xfrm>
            <a:off x="1706953" y="2324100"/>
            <a:ext cx="457200" cy="1981197"/>
          </a:xfrm>
          <a:prstGeom prst="rightBrace">
            <a:avLst>
              <a:gd name="adj1" fmla="val 83627"/>
              <a:gd name="adj2" fmla="val 472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D2BFB0F-CA31-343F-2010-C97B93B9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28700"/>
            <a:ext cx="6649649" cy="46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1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C679A92-189A-04F7-79E9-F3CE97A1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66" y="1028700"/>
            <a:ext cx="6477561" cy="438188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67100"/>
            <a:ext cx="5715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2000" b="1" kern="1200" spc="-125" dirty="0">
                <a:solidFill>
                  <a:schemeClr val="accent6">
                    <a:lumMod val="75000"/>
                  </a:schemeClr>
                </a:solidFill>
                <a:latin typeface="Consolas (En-têtes)"/>
                <a:ea typeface="+mn-ea"/>
              </a:rPr>
              <a:t>DASHBOARD- STREAMLIT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D2523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 descr="azure-cloud-logo - Wallit">
            <a:extLst>
              <a:ext uri="{FF2B5EF4-FFF2-40B4-BE49-F238E27FC236}">
                <a16:creationId xmlns:a16="http://schemas.microsoft.com/office/drawing/2014/main" id="{3B52FB26-75F8-14A3-F52A-07B7AA661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81300"/>
            <a:ext cx="133367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F8EEADA4-82D1-0496-CFBC-1A972CB5FFB2}"/>
              </a:ext>
            </a:extLst>
          </p:cNvPr>
          <p:cNvSpPr/>
          <p:nvPr/>
        </p:nvSpPr>
        <p:spPr>
          <a:xfrm>
            <a:off x="1706953" y="2324100"/>
            <a:ext cx="457200" cy="1981197"/>
          </a:xfrm>
          <a:prstGeom prst="rightBrace">
            <a:avLst>
              <a:gd name="adj1" fmla="val 83627"/>
              <a:gd name="adj2" fmla="val 47285"/>
            </a:avLst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3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67100"/>
            <a:ext cx="5715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DASHBOARD- STREAMLIT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2EE337AB-2282-D360-3A11-05FCE4EA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63372"/>
            <a:ext cx="6686739" cy="385505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F664E40-7342-1480-C704-68427EE81C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53676"/>
            <a:ext cx="1142992" cy="533396"/>
          </a:xfrm>
          <a:prstGeom prst="rect">
            <a:avLst/>
          </a:prstGeom>
        </p:spPr>
      </p:pic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D837E8BB-1769-2D8D-0376-808B5ACC5C17}"/>
              </a:ext>
            </a:extLst>
          </p:cNvPr>
          <p:cNvSpPr/>
          <p:nvPr/>
        </p:nvSpPr>
        <p:spPr>
          <a:xfrm>
            <a:off x="1273796" y="2400300"/>
            <a:ext cx="457200" cy="1981197"/>
          </a:xfrm>
          <a:prstGeom prst="rightBrace">
            <a:avLst>
              <a:gd name="adj1" fmla="val 83627"/>
              <a:gd name="adj2" fmla="val 47285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11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67100"/>
            <a:ext cx="5715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DASHBOARD- STREAMLIT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object 5">
            <a:extLst>
              <a:ext uri="{FF2B5EF4-FFF2-40B4-BE49-F238E27FC236}">
                <a16:creationId xmlns:a16="http://schemas.microsoft.com/office/drawing/2014/main" id="{E1454DC9-AD37-C58E-286B-37508B9D2E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5143500"/>
            <a:ext cx="567601" cy="51144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B41E26F-96B9-AFA8-1055-086854383DD0}"/>
              </a:ext>
            </a:extLst>
          </p:cNvPr>
          <p:cNvSpPr txBox="1"/>
          <p:nvPr/>
        </p:nvSpPr>
        <p:spPr>
          <a:xfrm>
            <a:off x="1828800" y="1068169"/>
            <a:ext cx="518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1" i="1" dirty="0">
                <a:solidFill>
                  <a:srgbClr val="C00000"/>
                </a:solidFill>
                <a:latin typeface="Consolas" panose="020B0609020204030204" pitchFamily="49" charset="0"/>
              </a:rPr>
              <a:t>Réalisation du </a:t>
            </a:r>
            <a:r>
              <a:rPr lang="fr-FR" b="1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dashboard</a:t>
            </a:r>
            <a:r>
              <a:rPr lang="fr-FR" b="1" i="1" dirty="0">
                <a:solidFill>
                  <a:srgbClr val="C00000"/>
                </a:solidFill>
                <a:latin typeface="Consolas" panose="020B0609020204030204" pitchFamily="49" charset="0"/>
              </a:rPr>
              <a:t> interactif avec </a:t>
            </a:r>
            <a:r>
              <a:rPr lang="fr-FR" b="1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Streamlit</a:t>
            </a:r>
            <a:endParaRPr lang="fr-FR" b="1" i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EBC133-72DB-54D7-EC32-EAF92F6AD492}"/>
              </a:ext>
            </a:extLst>
          </p:cNvPr>
          <p:cNvSpPr txBox="1"/>
          <p:nvPr/>
        </p:nvSpPr>
        <p:spPr>
          <a:xfrm>
            <a:off x="177565" y="4712176"/>
            <a:ext cx="2895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u="sng" dirty="0">
                <a:solidFill>
                  <a:schemeClr val="bg2">
                    <a:lumMod val="10000"/>
                  </a:schemeClr>
                </a:solidFill>
              </a:rPr>
              <a:t>https://medlion.azurewebsites.net/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1DD248-A5DE-2798-C26A-9C21559401DA}"/>
              </a:ext>
            </a:extLst>
          </p:cNvPr>
          <p:cNvSpPr txBox="1"/>
          <p:nvPr/>
        </p:nvSpPr>
        <p:spPr>
          <a:xfrm>
            <a:off x="5809285" y="4717287"/>
            <a:ext cx="31942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u="sng" dirty="0"/>
              <a:t>https://github.com/Med-Lion/P7_Home_Credit</a:t>
            </a:r>
          </a:p>
        </p:txBody>
      </p:sp>
      <p:pic>
        <p:nvPicPr>
          <p:cNvPr id="4" name="Picture 2" descr="azure-cloud-logo - Wallit">
            <a:extLst>
              <a:ext uri="{FF2B5EF4-FFF2-40B4-BE49-F238E27FC236}">
                <a16:creationId xmlns:a16="http://schemas.microsoft.com/office/drawing/2014/main" id="{D6C8F419-8F0F-4D78-8D93-9514482BC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06" y="3482097"/>
            <a:ext cx="2152918" cy="123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E577B34-F1F5-9813-4137-54406A591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88" y="3401855"/>
            <a:ext cx="1789613" cy="131032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1CF06B5-2B5A-FF5A-4DAE-0C2FA7894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72" y="2112618"/>
            <a:ext cx="2635855" cy="12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6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99359E99-D8DB-46EB-079C-76A5CB1FF738}"/>
              </a:ext>
            </a:extLst>
          </p:cNvPr>
          <p:cNvSpPr txBox="1"/>
          <p:nvPr/>
        </p:nvSpPr>
        <p:spPr>
          <a:xfrm>
            <a:off x="457200" y="1712507"/>
            <a:ext cx="8077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4000" spc="-125" dirty="0">
                <a:solidFill>
                  <a:schemeClr val="bg1"/>
                </a:solidFill>
                <a:latin typeface="Consolas (En-têtes)"/>
              </a:rPr>
              <a:t>FIN</a:t>
            </a:r>
            <a:endParaRPr lang="fr-FR" sz="2400" dirty="0">
              <a:solidFill>
                <a:schemeClr val="bg1"/>
              </a:solidFill>
              <a:latin typeface="Consolas (En-têtes)"/>
              <a:cs typeface="Arial M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E6BE7F-4EC2-42C3-015D-FC1AF45227D9}"/>
              </a:ext>
            </a:extLst>
          </p:cNvPr>
          <p:cNvSpPr txBox="1"/>
          <p:nvPr/>
        </p:nvSpPr>
        <p:spPr>
          <a:xfrm>
            <a:off x="1419479" y="3137712"/>
            <a:ext cx="6762242" cy="331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94995" algn="ctr">
              <a:lnSpc>
                <a:spcPct val="110000"/>
              </a:lnSpc>
              <a:spcBef>
                <a:spcPts val="100"/>
              </a:spcBef>
            </a:pPr>
            <a:r>
              <a:rPr lang="fr-FR" sz="2000" spc="-125" dirty="0">
                <a:solidFill>
                  <a:schemeClr val="bg1"/>
                </a:solidFill>
                <a:latin typeface="Comic Sans MS" panose="030F0702030302020204" pitchFamily="66" charset="0"/>
              </a:rPr>
              <a:t>MERCI POUR VOTRE ATTENTION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137066B-B9B2-8308-B408-B72EC9650259}"/>
              </a:ext>
            </a:extLst>
          </p:cNvPr>
          <p:cNvCxnSpPr>
            <a:cxnSpLocks/>
          </p:cNvCxnSpPr>
          <p:nvPr/>
        </p:nvCxnSpPr>
        <p:spPr>
          <a:xfrm>
            <a:off x="685800" y="2781300"/>
            <a:ext cx="792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8291144-078F-F81F-0524-E51FF4250074}"/>
              </a:ext>
            </a:extLst>
          </p:cNvPr>
          <p:cNvCxnSpPr>
            <a:cxnSpLocks/>
          </p:cNvCxnSpPr>
          <p:nvPr/>
        </p:nvCxnSpPr>
        <p:spPr>
          <a:xfrm>
            <a:off x="685799" y="3848100"/>
            <a:ext cx="792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85244230-BC2D-9A3F-20CF-9EA074E7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14" b="96364" l="4205" r="93523">
                        <a14:foregroundMark x1="7841" y1="36136" x2="8523" y2="68750"/>
                        <a14:foregroundMark x1="4205" y1="43409" x2="4205" y2="55455"/>
                        <a14:foregroundMark x1="37045" y1="5227" x2="61364" y2="6477"/>
                        <a14:foregroundMark x1="91364" y1="32500" x2="93523" y2="51591"/>
                        <a14:foregroundMark x1="93523" y1="51591" x2="89659" y2="65682"/>
                        <a14:foregroundMark x1="62045" y1="60114" x2="61364" y2="56477"/>
                        <a14:foregroundMark x1="36705" y1="56136" x2="30455" y2="57045"/>
                        <a14:foregroundMark x1="35795" y1="56705" x2="34432" y2="54773"/>
                        <a14:foregroundMark x1="43409" y1="56705" x2="18750" y2="55114"/>
                        <a14:foregroundMark x1="18750" y1="55114" x2="56705" y2="49773"/>
                        <a14:foregroundMark x1="82955" y1="65114" x2="86023" y2="52727"/>
                        <a14:foregroundMark x1="86364" y1="54432" x2="33977" y2="50795"/>
                        <a14:foregroundMark x1="33977" y1="50795" x2="12727" y2="56591"/>
                        <a14:foregroundMark x1="12727" y1="56591" x2="33068" y2="60795"/>
                        <a14:foregroundMark x1="33068" y1="60795" x2="67386" y2="57045"/>
                        <a14:foregroundMark x1="67386" y1="57045" x2="32614" y2="64432"/>
                        <a14:foregroundMark x1="32614" y1="64432" x2="61477" y2="50682"/>
                        <a14:foregroundMark x1="61477" y1="50682" x2="25227" y2="47386"/>
                        <a14:foregroundMark x1="25227" y1="47386" x2="72955" y2="49318"/>
                        <a14:foregroundMark x1="72955" y1="49318" x2="21136" y2="41932"/>
                        <a14:foregroundMark x1="21136" y1="41932" x2="52841" y2="42386"/>
                        <a14:foregroundMark x1="52841" y1="42386" x2="73977" y2="56705"/>
                        <a14:foregroundMark x1="73977" y1="56705" x2="73977" y2="56705"/>
                        <a14:foregroundMark x1="64318" y1="47159" x2="52386" y2="49773"/>
                        <a14:foregroundMark x1="78295" y1="35455" x2="67386" y2="36818"/>
                        <a14:foregroundMark x1="71023" y1="35795" x2="71364" y2="51818"/>
                        <a14:foregroundMark x1="83295" y1="41477" x2="70000" y2="41477"/>
                        <a14:foregroundMark x1="82273" y1="46136" x2="71023" y2="46136"/>
                        <a14:foregroundMark x1="73068" y1="51818" x2="72045" y2="69773"/>
                        <a14:foregroundMark x1="63977" y1="33523" x2="64318" y2="50114"/>
                        <a14:foregroundMark x1="64659" y1="37500" x2="56364" y2="45114"/>
                        <a14:foregroundMark x1="59091" y1="44432" x2="46023" y2="25795"/>
                        <a14:foregroundMark x1="46023" y1="43068" x2="26818" y2="43068"/>
                        <a14:foregroundMark x1="45114" y1="43068" x2="29091" y2="40455"/>
                        <a14:foregroundMark x1="40114" y1="44432" x2="32727" y2="46818"/>
                        <a14:foregroundMark x1="22159" y1="34432" x2="22159" y2="47159"/>
                        <a14:foregroundMark x1="21477" y1="40795" x2="11136" y2="41136"/>
                        <a14:foregroundMark x1="12841" y1="33750" x2="12841" y2="48409"/>
                        <a14:foregroundMark x1="21818" y1="53750" x2="21818" y2="62727"/>
                        <a14:foregroundMark x1="21818" y1="61705" x2="18409" y2="54773"/>
                        <a14:foregroundMark x1="21136" y1="53068" x2="22500" y2="63409"/>
                        <a14:foregroundMark x1="22159" y1="63068" x2="20455" y2="53750"/>
                        <a14:foregroundMark x1="20455" y1="53750" x2="12841" y2="58750"/>
                        <a14:foregroundMark x1="67386" y1="58068" x2="57386" y2="59091"/>
                        <a14:foregroundMark x1="68068" y1="57045" x2="58409" y2="59091"/>
                        <a14:foregroundMark x1="57045" y1="57045" x2="57045" y2="68068"/>
                        <a14:foregroundMark x1="58409" y1="65114" x2="68409" y2="59091"/>
                        <a14:foregroundMark x1="55341" y1="65114" x2="34432" y2="63409"/>
                        <a14:foregroundMark x1="30114" y1="67386" x2="30114" y2="45795"/>
                        <a14:foregroundMark x1="22841" y1="61364" x2="21136" y2="52727"/>
                        <a14:foregroundMark x1="21818" y1="54432" x2="12159" y2="52727"/>
                        <a14:foregroundMark x1="23068" y1="61705" x2="19432" y2="70682"/>
                        <a14:foregroundMark x1="19091" y1="59773" x2="17500" y2="69773"/>
                        <a14:foregroundMark x1="20795" y1="68409" x2="10114" y2="56705"/>
                        <a14:foregroundMark x1="48068" y1="45455" x2="40114" y2="28864"/>
                        <a14:foregroundMark x1="39432" y1="30455" x2="19091" y2="46818"/>
                        <a14:foregroundMark x1="61705" y1="92045" x2="37045" y2="91023"/>
                        <a14:foregroundMark x1="48409" y1="96364" x2="48409" y2="9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49" y="4020462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27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463754"/>
            <a:ext cx="63442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Présentation de la problématique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902" y="2476500"/>
            <a:ext cx="7360196" cy="1374735"/>
          </a:xfrm>
          <a:prstGeom prst="rect">
            <a:avLst/>
          </a:prstGeom>
          <a:solidFill>
            <a:srgbClr val="D2523B">
              <a:alpha val="18000"/>
            </a:srgb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92A199"/>
              </a:buClr>
              <a:buSzPct val="85416"/>
              <a:tabLst>
                <a:tab pos="195580" algn="l"/>
              </a:tabLst>
            </a:pPr>
            <a:r>
              <a:rPr lang="fr-FR" sz="1600" i="1" u="sng" dirty="0">
                <a:solidFill>
                  <a:srgbClr val="D2523B"/>
                </a:solidFill>
                <a:latin typeface="Consolas" panose="020B0609020204030204" pitchFamily="49" charset="0"/>
              </a:rPr>
              <a:t>Objectifs</a:t>
            </a:r>
            <a:r>
              <a:rPr lang="fr-FR" sz="1600" u="sng" dirty="0">
                <a:solidFill>
                  <a:srgbClr val="D2523B"/>
                </a:solidFill>
                <a:latin typeface="Consolas" panose="020B0609020204030204" pitchFamily="49" charset="0"/>
              </a:rPr>
              <a:t> :</a:t>
            </a:r>
          </a:p>
          <a:p>
            <a:pPr marL="286385" marR="295910" lvl="1" algn="just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tabLst>
                <a:tab pos="470534" algn="l"/>
              </a:tabLst>
            </a:pPr>
            <a:endParaRPr lang="fr-FR" sz="1200" i="1" dirty="0">
              <a:latin typeface="Consolas" panose="020B0609020204030204" pitchFamily="49" charset="0"/>
            </a:endParaRPr>
          </a:p>
          <a:p>
            <a:pPr marL="286385" marR="295910" lvl="1" algn="just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tabLst>
                <a:tab pos="470534" algn="l"/>
              </a:tabLst>
            </a:pPr>
            <a:r>
              <a:rPr lang="fr-FR" sz="1200" i="1" dirty="0">
                <a:latin typeface="Consolas" panose="020B0609020204030204" pitchFamily="49" charset="0"/>
              </a:rPr>
              <a:t>Notre entreprise offre des crédits à la consommation pour les personnes ayant peu ou pas d’historique de prêt. Nous voulons créer un système pour prédire si un client &gt; </a:t>
            </a:r>
            <a:r>
              <a:rPr lang="fr-FR" sz="1200" i="1" dirty="0">
                <a:solidFill>
                  <a:srgbClr val="00B050"/>
                </a:solidFill>
                <a:latin typeface="Consolas" panose="020B0609020204030204" pitchFamily="49" charset="0"/>
              </a:rPr>
              <a:t>remboursera</a:t>
            </a:r>
            <a:r>
              <a:rPr lang="fr-FR" sz="1200" i="1" dirty="0">
                <a:latin typeface="Consolas" panose="020B0609020204030204" pitchFamily="49" charset="0"/>
              </a:rPr>
              <a:t> ou </a:t>
            </a:r>
            <a:r>
              <a:rPr lang="fr-FR" sz="1200" i="1" dirty="0">
                <a:solidFill>
                  <a:srgbClr val="FF0000"/>
                </a:solidFill>
                <a:latin typeface="Consolas" panose="020B0609020204030204" pitchFamily="49" charset="0"/>
              </a:rPr>
              <a:t>non</a:t>
            </a:r>
            <a:r>
              <a:rPr lang="fr-FR" sz="1200" i="1" dirty="0">
                <a:latin typeface="Consolas" panose="020B0609020204030204" pitchFamily="49" charset="0"/>
              </a:rPr>
              <a:t> son prêt en utilisant des données variées.</a:t>
            </a:r>
          </a:p>
          <a:p>
            <a:pPr marL="572135" marR="295910" lvl="1" indent="-285750" algn="just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Wingdings" panose="05000000000000000000" pitchFamily="2" charset="2"/>
              <a:buChar char="ü"/>
              <a:tabLst>
                <a:tab pos="470534" algn="l"/>
              </a:tabLst>
            </a:pPr>
            <a:endParaRPr lang="fr-FR" sz="1200" i="1" dirty="0">
              <a:latin typeface="Consolas" panose="020B0609020204030204" pitchFamily="49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03699A-5D05-5AB8-D627-450AA80E4694}"/>
              </a:ext>
            </a:extLst>
          </p:cNvPr>
          <p:cNvCxnSpPr/>
          <p:nvPr/>
        </p:nvCxnSpPr>
        <p:spPr>
          <a:xfrm>
            <a:off x="76200" y="812158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9AEF92C-7FE1-8110-4E53-E81DE2A7BEBF}"/>
              </a:ext>
            </a:extLst>
          </p:cNvPr>
          <p:cNvSpPr txBox="1"/>
          <p:nvPr/>
        </p:nvSpPr>
        <p:spPr>
          <a:xfrm>
            <a:off x="495300" y="1078361"/>
            <a:ext cx="8153400" cy="123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tabLst>
                <a:tab pos="195580" algn="l"/>
              </a:tabLst>
            </a:pP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En tant que consultant l’entreprise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tabLst>
                <a:tab pos="195580" algn="l"/>
              </a:tabLst>
            </a:pP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“Home </a:t>
            </a:r>
            <a:r>
              <a:rPr 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Credit</a:t>
            </a: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”, envisage Mettre en œuvre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tabLst>
                <a:tab pos="195580" algn="l"/>
              </a:tabLst>
            </a:pP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un outil de « </a:t>
            </a:r>
            <a:r>
              <a:rPr lang="fr-FR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scoring</a:t>
            </a: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crédit »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tabLst>
                <a:tab pos="195580" algn="l"/>
              </a:tabLst>
            </a:pPr>
            <a:endParaRPr lang="fr-FR" b="1" i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80873849-7BB2-3B60-08F5-A96334F5AF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5143500"/>
            <a:ext cx="567601" cy="51144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B135137-2293-92F6-5F46-A6A3605C74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289208"/>
            <a:ext cx="4419600" cy="1227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51357"/>
            <a:ext cx="82270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fr-FR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PRESENTATION DES DONNEES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38538" y="4578215"/>
            <a:ext cx="4225201" cy="174407"/>
          </a:xfrm>
          <a:prstGeom prst="rect">
            <a:avLst/>
          </a:prstGeom>
          <a:solidFill>
            <a:schemeClr val="bg1">
              <a:alpha val="18000"/>
            </a:schemeClr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buClr>
                <a:srgbClr val="92A199"/>
              </a:buClr>
              <a:buSzPct val="85416"/>
              <a:tabLst>
                <a:tab pos="195580" algn="l"/>
              </a:tabLst>
              <a:defRPr sz="1600" i="1" u="sng">
                <a:solidFill>
                  <a:srgbClr val="D2523B"/>
                </a:solidFill>
                <a:latin typeface="Consolas" panose="020B0609020204030204" pitchFamily="49" charset="0"/>
              </a:defRPr>
            </a:lvl1pPr>
            <a:lvl2pPr marL="572135" marR="295910" lvl="1" indent="-285750" algn="just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Wingdings" panose="05000000000000000000" pitchFamily="2" charset="2"/>
              <a:buChar char="ü"/>
              <a:tabLst>
                <a:tab pos="470534" algn="l"/>
              </a:tabLst>
              <a:defRPr sz="1200" i="1">
                <a:latin typeface="Consolas" panose="020B0609020204030204" pitchFamily="49" charset="0"/>
              </a:defRPr>
            </a:lvl2pPr>
          </a:lstStyle>
          <a:p>
            <a:pPr algn="ctr"/>
            <a:r>
              <a:rPr lang="fr-FR" sz="1050" u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 jeu de données, Déséquilibre des classes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B99864F-60C4-BFB8-8A1D-907AD80987BD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" name="object 5">
            <a:extLst>
              <a:ext uri="{FF2B5EF4-FFF2-40B4-BE49-F238E27FC236}">
                <a16:creationId xmlns:a16="http://schemas.microsoft.com/office/drawing/2014/main" id="{37C91AF7-E0BB-F225-E36C-C961F93C373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5143500"/>
            <a:ext cx="567601" cy="511441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B0284E1-6E39-2CAF-603A-CBA354A09B80}"/>
              </a:ext>
            </a:extLst>
          </p:cNvPr>
          <p:cNvSpPr txBox="1"/>
          <p:nvPr/>
        </p:nvSpPr>
        <p:spPr>
          <a:xfrm>
            <a:off x="306092" y="2143384"/>
            <a:ext cx="4332446" cy="2303195"/>
          </a:xfrm>
          <a:prstGeom prst="rect">
            <a:avLst/>
          </a:prstGeom>
          <a:solidFill>
            <a:srgbClr val="D2523B">
              <a:alpha val="18000"/>
            </a:srgbClr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buClr>
                <a:srgbClr val="92A199"/>
              </a:buClr>
              <a:buSzPct val="85416"/>
              <a:tabLst>
                <a:tab pos="195580" algn="l"/>
              </a:tabLst>
              <a:defRPr sz="1200" i="1" u="none">
                <a:latin typeface="Consolas" panose="020B0609020204030204" pitchFamily="49" charset="0"/>
              </a:defRPr>
            </a:lvl1pPr>
            <a:lvl2pPr marL="572135" marR="295910" lvl="1" indent="-285750" algn="just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Wingdings" panose="05000000000000000000" pitchFamily="2" charset="2"/>
              <a:buChar char="ü"/>
              <a:tabLst>
                <a:tab pos="470534" algn="l"/>
              </a:tabLst>
              <a:defRPr sz="1200" i="1">
                <a:latin typeface="Consolas" panose="020B0609020204030204" pitchFamily="49" charset="0"/>
              </a:defRPr>
            </a:lvl2pPr>
          </a:lstStyle>
          <a:p>
            <a:pPr lvl="0">
              <a:buSzPct val="45000"/>
            </a:pPr>
            <a:r>
              <a:rPr lang="fr-FR" sz="28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307 511 clients</a:t>
            </a:r>
          </a:p>
          <a:p>
            <a:pPr marL="12700" lvl="1" indent="0" algn="l">
              <a:buSzPct val="85416"/>
              <a:buNone/>
              <a:tabLst>
                <a:tab pos="195580" algn="l"/>
              </a:tabLst>
            </a:pPr>
            <a:endParaRPr lang="fr-FR" dirty="0"/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r>
              <a:rPr lang="fr-FR" sz="1100" dirty="0"/>
              <a:t>	- il s’agit d’un problème de classe déséquilibrée. Il y a beaucoup plus de prêts qui ont été remboursés à temps que de prêts qui n’ont pas été remboursés. </a:t>
            </a: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fr-FR" sz="1100" dirty="0"/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r>
              <a:rPr lang="fr-FR" sz="1100" dirty="0"/>
              <a:t>	- Nous pouvons pondérer les classes en fonction de leur représentation dans les données pour refléter ce déséquilibre.</a:t>
            </a: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BE35BA-D743-C718-7669-E85CC7E3E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80392"/>
            <a:ext cx="3253104" cy="3253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99359E99-D8DB-46EB-079C-76A5CB1FF738}"/>
              </a:ext>
            </a:extLst>
          </p:cNvPr>
          <p:cNvSpPr txBox="1"/>
          <p:nvPr/>
        </p:nvSpPr>
        <p:spPr>
          <a:xfrm>
            <a:off x="718751" y="1642639"/>
            <a:ext cx="8077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4800" spc="-125" dirty="0">
                <a:solidFill>
                  <a:schemeClr val="bg1"/>
                </a:solidFill>
                <a:latin typeface="Consolas (En-têtes)"/>
              </a:rPr>
              <a:t>Entraînement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137066B-B9B2-8308-B408-B72EC9650259}"/>
              </a:ext>
            </a:extLst>
          </p:cNvPr>
          <p:cNvCxnSpPr>
            <a:cxnSpLocks/>
          </p:cNvCxnSpPr>
          <p:nvPr/>
        </p:nvCxnSpPr>
        <p:spPr>
          <a:xfrm>
            <a:off x="685800" y="2781300"/>
            <a:ext cx="792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8291144-078F-F81F-0524-E51FF4250074}"/>
              </a:ext>
            </a:extLst>
          </p:cNvPr>
          <p:cNvCxnSpPr>
            <a:cxnSpLocks/>
          </p:cNvCxnSpPr>
          <p:nvPr/>
        </p:nvCxnSpPr>
        <p:spPr>
          <a:xfrm>
            <a:off x="685799" y="3848100"/>
            <a:ext cx="792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251ACA14-3E77-29F7-2801-8F33713DA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14" b="96364" l="4205" r="93523">
                        <a14:foregroundMark x1="7841" y1="36136" x2="8523" y2="68750"/>
                        <a14:foregroundMark x1="4205" y1="43409" x2="4205" y2="55455"/>
                        <a14:foregroundMark x1="37045" y1="5227" x2="61364" y2="6477"/>
                        <a14:foregroundMark x1="91364" y1="32500" x2="93523" y2="51591"/>
                        <a14:foregroundMark x1="93523" y1="51591" x2="89659" y2="65682"/>
                        <a14:foregroundMark x1="62045" y1="60114" x2="61364" y2="56477"/>
                        <a14:foregroundMark x1="36705" y1="56136" x2="30455" y2="57045"/>
                        <a14:foregroundMark x1="35795" y1="56705" x2="34432" y2="54773"/>
                        <a14:foregroundMark x1="43409" y1="56705" x2="18750" y2="55114"/>
                        <a14:foregroundMark x1="18750" y1="55114" x2="56705" y2="49773"/>
                        <a14:foregroundMark x1="82955" y1="65114" x2="86023" y2="52727"/>
                        <a14:foregroundMark x1="86364" y1="54432" x2="33977" y2="50795"/>
                        <a14:foregroundMark x1="33977" y1="50795" x2="12727" y2="56591"/>
                        <a14:foregroundMark x1="12727" y1="56591" x2="33068" y2="60795"/>
                        <a14:foregroundMark x1="33068" y1="60795" x2="67386" y2="57045"/>
                        <a14:foregroundMark x1="67386" y1="57045" x2="32614" y2="64432"/>
                        <a14:foregroundMark x1="32614" y1="64432" x2="61477" y2="50682"/>
                        <a14:foregroundMark x1="61477" y1="50682" x2="25227" y2="47386"/>
                        <a14:foregroundMark x1="25227" y1="47386" x2="72955" y2="49318"/>
                        <a14:foregroundMark x1="72955" y1="49318" x2="21136" y2="41932"/>
                        <a14:foregroundMark x1="21136" y1="41932" x2="52841" y2="42386"/>
                        <a14:foregroundMark x1="52841" y1="42386" x2="73977" y2="56705"/>
                        <a14:foregroundMark x1="73977" y1="56705" x2="73977" y2="56705"/>
                        <a14:foregroundMark x1="64318" y1="47159" x2="52386" y2="49773"/>
                        <a14:foregroundMark x1="78295" y1="35455" x2="67386" y2="36818"/>
                        <a14:foregroundMark x1="71023" y1="35795" x2="71364" y2="51818"/>
                        <a14:foregroundMark x1="83295" y1="41477" x2="70000" y2="41477"/>
                        <a14:foregroundMark x1="82273" y1="46136" x2="71023" y2="46136"/>
                        <a14:foregroundMark x1="73068" y1="51818" x2="72045" y2="69773"/>
                        <a14:foregroundMark x1="63977" y1="33523" x2="64318" y2="50114"/>
                        <a14:foregroundMark x1="64659" y1="37500" x2="56364" y2="45114"/>
                        <a14:foregroundMark x1="59091" y1="44432" x2="46023" y2="25795"/>
                        <a14:foregroundMark x1="46023" y1="43068" x2="26818" y2="43068"/>
                        <a14:foregroundMark x1="45114" y1="43068" x2="29091" y2="40455"/>
                        <a14:foregroundMark x1="40114" y1="44432" x2="32727" y2="46818"/>
                        <a14:foregroundMark x1="22159" y1="34432" x2="22159" y2="47159"/>
                        <a14:foregroundMark x1="21477" y1="40795" x2="11136" y2="41136"/>
                        <a14:foregroundMark x1="12841" y1="33750" x2="12841" y2="48409"/>
                        <a14:foregroundMark x1="21818" y1="53750" x2="21818" y2="62727"/>
                        <a14:foregroundMark x1="21818" y1="61705" x2="18409" y2="54773"/>
                        <a14:foregroundMark x1="21136" y1="53068" x2="22500" y2="63409"/>
                        <a14:foregroundMark x1="22159" y1="63068" x2="20455" y2="53750"/>
                        <a14:foregroundMark x1="20455" y1="53750" x2="12841" y2="58750"/>
                        <a14:foregroundMark x1="67386" y1="58068" x2="57386" y2="59091"/>
                        <a14:foregroundMark x1="68068" y1="57045" x2="58409" y2="59091"/>
                        <a14:foregroundMark x1="57045" y1="57045" x2="57045" y2="68068"/>
                        <a14:foregroundMark x1="58409" y1="65114" x2="68409" y2="59091"/>
                        <a14:foregroundMark x1="55341" y1="65114" x2="34432" y2="63409"/>
                        <a14:foregroundMark x1="30114" y1="67386" x2="30114" y2="45795"/>
                        <a14:foregroundMark x1="22841" y1="61364" x2="21136" y2="52727"/>
                        <a14:foregroundMark x1="21818" y1="54432" x2="12159" y2="52727"/>
                        <a14:foregroundMark x1="23068" y1="61705" x2="19432" y2="70682"/>
                        <a14:foregroundMark x1="19091" y1="59773" x2="17500" y2="69773"/>
                        <a14:foregroundMark x1="20795" y1="68409" x2="10114" y2="56705"/>
                        <a14:foregroundMark x1="48068" y1="45455" x2="40114" y2="28864"/>
                        <a14:foregroundMark x1="39432" y1="30455" x2="19091" y2="46818"/>
                        <a14:foregroundMark x1="61705" y1="92045" x2="37045" y2="91023"/>
                        <a14:foregroundMark x1="48409" y1="96364" x2="48409" y2="9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49" y="4020462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35C101D-2120-5A45-E8B5-AA8BA82CB6E5}"/>
              </a:ext>
            </a:extLst>
          </p:cNvPr>
          <p:cNvSpPr txBox="1"/>
          <p:nvPr/>
        </p:nvSpPr>
        <p:spPr>
          <a:xfrm>
            <a:off x="2362199" y="319107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spc="-125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EDA data exploratory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67100"/>
            <a:ext cx="3124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EDA-Modelling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55125"/>
              </p:ext>
            </p:extLst>
          </p:nvPr>
        </p:nvGraphicFramePr>
        <p:xfrm>
          <a:off x="1257300" y="1104900"/>
          <a:ext cx="6629400" cy="197446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908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kern="1200" spc="-125" dirty="0" err="1">
                          <a:solidFill>
                            <a:schemeClr val="bg1"/>
                          </a:solidFill>
                        </a:rPr>
                        <a:t>Principales</a:t>
                      </a:r>
                      <a:r>
                        <a:rPr sz="2000" b="1" kern="1200" spc="-125" dirty="0">
                          <a:solidFill>
                            <a:schemeClr val="bg1"/>
                          </a:solidFill>
                        </a:rPr>
                        <a:t> étapes</a:t>
                      </a:r>
                      <a:endParaRPr sz="2000" b="1" i="0" kern="1200" spc="-125" dirty="0">
                        <a:solidFill>
                          <a:schemeClr val="bg1"/>
                        </a:solidFill>
                        <a:latin typeface="Consolas (En-têtes)"/>
                        <a:ea typeface="+mn-ea"/>
                        <a:cs typeface="Arial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pPr marL="377825" marR="0" lvl="0" indent="-287020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>
                          <a:tab pos="377825" algn="l"/>
                          <a:tab pos="378460" algn="l"/>
                        </a:tabLst>
                        <a:defRPr/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</a:rPr>
                        <a:t>Utilisation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 d'un kernel  </a:t>
                      </a:r>
                    </a:p>
                    <a:p>
                      <a:pPr marL="9080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77825" algn="l"/>
                          <a:tab pos="378460" algn="l"/>
                        </a:tabLst>
                        <a:defRPr/>
                      </a:pPr>
                      <a:r>
                        <a:rPr lang="fr-FR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https://www.kaggle.com/code/jsaguiar/lightgbm-with-simple-features/script</a:t>
                      </a: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</a:rPr>
                        <a:t>Encodage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 avec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</a:rPr>
                        <a:t>get_dummies</a:t>
                      </a:r>
                      <a:endParaRPr lang="en-US" sz="14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lang="fr-FR" sz="1400" kern="1200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</a:rPr>
                        <a:t> engineering : fonctions d'agrégation (somme, moyenne, maximum …)</a:t>
                      </a:r>
                      <a:endParaRPr lang="fr-FR" sz="14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739020090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lang="en-US" sz="1400" kern="1200" dirty="0" err="1">
                          <a:solidFill>
                            <a:schemeClr val="tx1"/>
                          </a:solidFill>
                        </a:rPr>
                        <a:t>Remplacement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 des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</a:rPr>
                        <a:t>valeurs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</a:rPr>
                        <a:t>aberrantes</a:t>
                      </a:r>
                      <a:endParaRPr lang="en-US" sz="14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4078405838"/>
                  </a:ext>
                </a:extLst>
              </a:tr>
              <a:tr h="293909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Merging des tables</a:t>
                      </a:r>
                      <a:endParaRPr lang="en-US" sz="14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2148151833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object 5">
            <a:extLst>
              <a:ext uri="{FF2B5EF4-FFF2-40B4-BE49-F238E27FC236}">
                <a16:creationId xmlns:a16="http://schemas.microsoft.com/office/drawing/2014/main" id="{E1454DC9-AD37-C58E-286B-37508B9D2E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5143500"/>
            <a:ext cx="567601" cy="5114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AC5C6CB-1CEA-D720-ABE4-E4B2FB3D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379435"/>
            <a:ext cx="6629400" cy="2221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>
            <a:extLst>
              <a:ext uri="{FF2B5EF4-FFF2-40B4-BE49-F238E27FC236}">
                <a16:creationId xmlns:a16="http://schemas.microsoft.com/office/drawing/2014/main" id="{B482FC76-CEFA-8B16-C0D3-0AA0F1B8F5EA}"/>
              </a:ext>
            </a:extLst>
          </p:cNvPr>
          <p:cNvSpPr txBox="1"/>
          <p:nvPr/>
        </p:nvSpPr>
        <p:spPr>
          <a:xfrm>
            <a:off x="403977" y="2153495"/>
            <a:ext cx="7999708" cy="3449662"/>
          </a:xfrm>
          <a:prstGeom prst="rect">
            <a:avLst/>
          </a:prstGeom>
          <a:solidFill>
            <a:srgbClr val="D2523B">
              <a:alpha val="18000"/>
            </a:srgbClr>
          </a:solidFill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buClr>
                <a:srgbClr val="92A199"/>
              </a:buClr>
              <a:buSzPct val="85416"/>
              <a:tabLst>
                <a:tab pos="195580" algn="l"/>
              </a:tabLst>
              <a:defRPr sz="1200" i="1" u="none">
                <a:latin typeface="Consolas" panose="020B0609020204030204" pitchFamily="49" charset="0"/>
              </a:defRPr>
            </a:lvl1pPr>
            <a:lvl2pPr marL="572135" marR="295910" lvl="1" indent="-285750" algn="just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Font typeface="Wingdings" panose="05000000000000000000" pitchFamily="2" charset="2"/>
              <a:buChar char="ü"/>
              <a:tabLst>
                <a:tab pos="470534" algn="l"/>
              </a:tabLst>
              <a:defRPr sz="1200" i="1">
                <a:latin typeface="Consolas" panose="020B0609020204030204" pitchFamily="49" charset="0"/>
              </a:defRPr>
            </a:lvl2pPr>
          </a:lstStyle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  <a:p>
            <a:pPr marL="12700" lvl="1" indent="0">
              <a:buSzPct val="85416"/>
              <a:buNone/>
              <a:tabLst>
                <a:tab pos="195580" algn="l"/>
              </a:tabLst>
            </a:pP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object 5">
            <a:extLst>
              <a:ext uri="{FF2B5EF4-FFF2-40B4-BE49-F238E27FC236}">
                <a16:creationId xmlns:a16="http://schemas.microsoft.com/office/drawing/2014/main" id="{E1454DC9-AD37-C58E-286B-37508B9D2E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4763" y="5143499"/>
            <a:ext cx="567601" cy="51144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EC0FAC2C-E6CE-45B2-F33B-FDEBD45CC079}"/>
              </a:ext>
            </a:extLst>
          </p:cNvPr>
          <p:cNvSpPr txBox="1">
            <a:spLocks/>
          </p:cNvSpPr>
          <p:nvPr/>
        </p:nvSpPr>
        <p:spPr>
          <a:xfrm>
            <a:off x="152400" y="438448"/>
            <a:ext cx="3124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0">
                <a:solidFill>
                  <a:srgbClr val="D2523B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EDA-Modelling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7FBACE-5846-BD03-D550-011A59EEF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082" y="1012523"/>
            <a:ext cx="2667000" cy="9779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D17C9C3-FE9D-874C-E753-3E5C8FA325F0}"/>
              </a:ext>
            </a:extLst>
          </p:cNvPr>
          <p:cNvSpPr txBox="1"/>
          <p:nvPr/>
        </p:nvSpPr>
        <p:spPr>
          <a:xfrm>
            <a:off x="740315" y="2540725"/>
            <a:ext cx="929655" cy="4039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1" spc="-125" dirty="0">
                <a:solidFill>
                  <a:schemeClr val="bg2">
                    <a:lumMod val="10000"/>
                  </a:schemeClr>
                </a:solidFill>
                <a:latin typeface="Corbel Light" panose="020B0303020204020204" pitchFamily="34" charset="0"/>
              </a:rPr>
              <a:t>Modèles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5355CF0-1A23-4727-5A06-D8B1B8E74426}"/>
              </a:ext>
            </a:extLst>
          </p:cNvPr>
          <p:cNvSpPr txBox="1"/>
          <p:nvPr/>
        </p:nvSpPr>
        <p:spPr>
          <a:xfrm>
            <a:off x="3159211" y="2548419"/>
            <a:ext cx="2189680" cy="4039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fr-FR" sz="2000" b="1" spc="-125" dirty="0">
                <a:solidFill>
                  <a:schemeClr val="bg2">
                    <a:lumMod val="10000"/>
                  </a:schemeClr>
                </a:solidFill>
                <a:latin typeface="Corbel Light" panose="020B0303020204020204" pitchFamily="34" charset="0"/>
              </a:rPr>
              <a:t>RandomizedSearchCV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DF3BF3-8B75-D3BA-749A-F3EA7EA509CD}"/>
              </a:ext>
            </a:extLst>
          </p:cNvPr>
          <p:cNvSpPr txBox="1"/>
          <p:nvPr/>
        </p:nvSpPr>
        <p:spPr>
          <a:xfrm>
            <a:off x="6750908" y="2561749"/>
            <a:ext cx="1148882" cy="4039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fr-FR" sz="2000" b="1" spc="-125" dirty="0">
                <a:solidFill>
                  <a:schemeClr val="bg2">
                    <a:lumMod val="10000"/>
                  </a:schemeClr>
                </a:solidFill>
                <a:latin typeface="Corbel Light" panose="020B0303020204020204" pitchFamily="34" charset="0"/>
              </a:rPr>
              <a:t>Prédictions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01FF221-B37F-E455-BC09-7A807A025FF9}"/>
              </a:ext>
            </a:extLst>
          </p:cNvPr>
          <p:cNvSpPr txBox="1"/>
          <p:nvPr/>
        </p:nvSpPr>
        <p:spPr>
          <a:xfrm>
            <a:off x="609600" y="3239648"/>
            <a:ext cx="1752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latin typeface="Consolas" panose="020B0609020204030204" pitchFamily="49" charset="0"/>
              </a:rPr>
              <a:t>Dummy Classifier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latin typeface="Consolas" panose="020B0609020204030204" pitchFamily="49" charset="0"/>
              </a:rPr>
              <a:t>Logistic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 err="1">
                <a:latin typeface="Consolas" panose="020B0609020204030204" pitchFamily="49" charset="0"/>
              </a:rPr>
              <a:t>XGBoost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>
                <a:latin typeface="Consolas" panose="020B0609020204030204" pitchFamily="49" charset="0"/>
              </a:rPr>
              <a:t>Light GBM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BAF0BFD-5504-8FCC-34B5-0AF0AFE56EFF}"/>
              </a:ext>
            </a:extLst>
          </p:cNvPr>
          <p:cNvSpPr txBox="1"/>
          <p:nvPr/>
        </p:nvSpPr>
        <p:spPr>
          <a:xfrm>
            <a:off x="3159211" y="3239648"/>
            <a:ext cx="21896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>
                <a:latin typeface="Consolas" panose="020B0609020204030204" pitchFamily="49" charset="0"/>
              </a:rPr>
              <a:t>GridSearchCV</a:t>
            </a:r>
            <a:endParaRPr lang="en-US" sz="1200" i="1" dirty="0">
              <a:latin typeface="Consolas" panose="020B0609020204030204" pitchFamily="49" charset="0"/>
            </a:endParaRPr>
          </a:p>
          <a:p>
            <a:r>
              <a:rPr lang="en-US" sz="1200" i="1" dirty="0" err="1">
                <a:latin typeface="Consolas" panose="020B0609020204030204" pitchFamily="49" charset="0"/>
              </a:rPr>
              <a:t>reg_log</a:t>
            </a:r>
            <a:r>
              <a:rPr lang="en-US" sz="1200" i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i="1" dirty="0" err="1">
                <a:latin typeface="Consolas" panose="020B0609020204030204" pitchFamily="49" charset="0"/>
              </a:rPr>
              <a:t>param_grid</a:t>
            </a:r>
            <a:r>
              <a:rPr lang="en-US" sz="1200" i="1" dirty="0">
                <a:latin typeface="Consolas" panose="020B0609020204030204" pitchFamily="49" charset="0"/>
              </a:rPr>
              <a:t>=params,</a:t>
            </a:r>
          </a:p>
          <a:p>
            <a:r>
              <a:rPr lang="en-US" sz="1200" i="1" dirty="0">
                <a:latin typeface="Consolas" panose="020B0609020204030204" pitchFamily="49" charset="0"/>
              </a:rPr>
              <a:t>cv=5,</a:t>
            </a:r>
          </a:p>
          <a:p>
            <a:r>
              <a:rPr lang="en-US" sz="1200" i="1" dirty="0">
                <a:latin typeface="Consolas" panose="020B0609020204030204" pitchFamily="49" charset="0"/>
              </a:rPr>
              <a:t>scoring=</a:t>
            </a:r>
            <a:r>
              <a:rPr lang="en-US" sz="1200" i="1" dirty="0" err="1">
                <a:latin typeface="Consolas" panose="020B0609020204030204" pitchFamily="49" charset="0"/>
              </a:rPr>
              <a:t>score_metier</a:t>
            </a:r>
            <a:endParaRPr lang="en-US" sz="1200" i="1" dirty="0">
              <a:latin typeface="Consolas" panose="020B0609020204030204" pitchFamily="49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AE3BB78-3481-B8A2-4C11-D1E7DDA84BA0}"/>
              </a:ext>
            </a:extLst>
          </p:cNvPr>
          <p:cNvSpPr txBox="1"/>
          <p:nvPr/>
        </p:nvSpPr>
        <p:spPr>
          <a:xfrm>
            <a:off x="609600" y="4582758"/>
            <a:ext cx="4572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Les valeurs des poids sont les suivantes : </a:t>
            </a:r>
          </a:p>
          <a:p>
            <a:r>
              <a:rPr lang="fr-FR" sz="1100" dirty="0"/>
              <a:t>- </a:t>
            </a:r>
            <a:r>
              <a:rPr lang="fr-FR" sz="1100" dirty="0" err="1"/>
              <a:t>fn_value</a:t>
            </a:r>
            <a:r>
              <a:rPr lang="fr-FR" sz="1100" dirty="0"/>
              <a:t> = -10</a:t>
            </a:r>
          </a:p>
          <a:p>
            <a:r>
              <a:rPr lang="fr-FR" sz="1100" dirty="0"/>
              <a:t>- </a:t>
            </a:r>
            <a:r>
              <a:rPr lang="fr-FR" sz="1100" dirty="0" err="1"/>
              <a:t>tp_value</a:t>
            </a:r>
            <a:r>
              <a:rPr lang="fr-FR" sz="1100" dirty="0"/>
              <a:t> = 0</a:t>
            </a:r>
          </a:p>
          <a:p>
            <a:r>
              <a:rPr lang="fr-FR" sz="1100" dirty="0"/>
              <a:t>- </a:t>
            </a:r>
            <a:r>
              <a:rPr lang="fr-FR" sz="1100" dirty="0" err="1"/>
              <a:t>tn_value</a:t>
            </a:r>
            <a:r>
              <a:rPr lang="fr-FR" sz="1100" dirty="0"/>
              <a:t> = 1</a:t>
            </a:r>
          </a:p>
          <a:p>
            <a:r>
              <a:rPr lang="fr-FR" sz="1100" dirty="0"/>
              <a:t>- </a:t>
            </a:r>
            <a:r>
              <a:rPr lang="fr-FR" sz="1100" dirty="0" err="1"/>
              <a:t>fp_value</a:t>
            </a:r>
            <a:r>
              <a:rPr lang="fr-FR" sz="1100" dirty="0"/>
              <a:t> = 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E81B6D-1920-CD7A-3D94-31C57A6007E7}"/>
              </a:ext>
            </a:extLst>
          </p:cNvPr>
          <p:cNvSpPr txBox="1"/>
          <p:nvPr/>
        </p:nvSpPr>
        <p:spPr>
          <a:xfrm>
            <a:off x="3696670" y="4799056"/>
            <a:ext cx="403882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/>
              <a:t> Les prêts accordés aux individus qui ne sont finalement pas solvables sont dotés d'une pénalisation négative de -10, alors que les prêts accordés aux individus finalement solvables rapportent 1.</a:t>
            </a:r>
            <a:endParaRPr lang="en-US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D5BC68F-3594-0D82-2ADE-94F757C79F35}"/>
              </a:ext>
            </a:extLst>
          </p:cNvPr>
          <p:cNvSpPr txBox="1"/>
          <p:nvPr/>
        </p:nvSpPr>
        <p:spPr>
          <a:xfrm>
            <a:off x="6673382" y="3142188"/>
            <a:ext cx="1556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1200" i="1" dirty="0" err="1">
                <a:latin typeface="Consolas" panose="020B0609020204030204" pitchFamily="49" charset="0"/>
              </a:rPr>
              <a:t>accuracy</a:t>
            </a:r>
            <a:endParaRPr lang="fr-FR" sz="1200" i="1" dirty="0">
              <a:latin typeface="Consolas" panose="020B0609020204030204" pitchFamily="49" charset="0"/>
            </a:endParaRPr>
          </a:p>
          <a:p>
            <a:pPr marL="171450" marR="0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1200" i="1" dirty="0">
                <a:latin typeface="Consolas" panose="020B0609020204030204" pitchFamily="49" charset="0"/>
              </a:rPr>
              <a:t>précision</a:t>
            </a:r>
          </a:p>
          <a:p>
            <a:pPr marL="171450" marR="0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1200" i="1" dirty="0" err="1">
                <a:latin typeface="Consolas" panose="020B0609020204030204" pitchFamily="49" charset="0"/>
              </a:rPr>
              <a:t>recall</a:t>
            </a:r>
            <a:endParaRPr lang="fr-FR" sz="1200" i="1" dirty="0">
              <a:latin typeface="Consolas" panose="020B0609020204030204" pitchFamily="49" charset="0"/>
            </a:endParaRPr>
          </a:p>
          <a:p>
            <a:pPr marL="171450" marR="0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1200" i="1" dirty="0">
                <a:latin typeface="Consolas" panose="020B0609020204030204" pitchFamily="49" charset="0"/>
              </a:rPr>
              <a:t>f1_score</a:t>
            </a:r>
          </a:p>
          <a:p>
            <a:pPr marL="171450" marR="0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1200" i="1" dirty="0">
                <a:latin typeface="Consolas" panose="020B0609020204030204" pitchFamily="49" charset="0"/>
              </a:rPr>
              <a:t>AUC</a:t>
            </a:r>
          </a:p>
          <a:p>
            <a:pPr marL="171450" marR="0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fr-FR" sz="1200" i="1" dirty="0">
                <a:latin typeface="Consolas" panose="020B0609020204030204" pitchFamily="49" charset="0"/>
              </a:rPr>
              <a:t>score métier</a:t>
            </a:r>
          </a:p>
        </p:txBody>
      </p:sp>
    </p:spTree>
    <p:extLst>
      <p:ext uri="{BB962C8B-B14F-4D97-AF65-F5344CB8AC3E}">
        <p14:creationId xmlns:p14="http://schemas.microsoft.com/office/powerpoint/2010/main" val="321724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D2523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bject 2">
            <a:extLst>
              <a:ext uri="{FF2B5EF4-FFF2-40B4-BE49-F238E27FC236}">
                <a16:creationId xmlns:a16="http://schemas.microsoft.com/office/drawing/2014/main" id="{EC0FAC2C-E6CE-45B2-F33B-FDEBD45CC079}"/>
              </a:ext>
            </a:extLst>
          </p:cNvPr>
          <p:cNvSpPr txBox="1">
            <a:spLocks/>
          </p:cNvSpPr>
          <p:nvPr/>
        </p:nvSpPr>
        <p:spPr>
          <a:xfrm>
            <a:off x="152400" y="438448"/>
            <a:ext cx="3124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0">
                <a:solidFill>
                  <a:srgbClr val="D2523B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z="2000" b="1" kern="1200" spc="-125" dirty="0">
                <a:solidFill>
                  <a:schemeClr val="accent6">
                    <a:lumMod val="75000"/>
                  </a:schemeClr>
                </a:solidFill>
                <a:latin typeface="Consolas (En-têtes)"/>
                <a:ea typeface="+mn-ea"/>
              </a:rPr>
              <a:t>EDA-Modelling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7FBACE-5846-BD03-D550-011A59EEF3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67449"/>
            <a:ext cx="1676400" cy="614680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DF8A85D2-5638-A410-09B0-5F470C9BD6E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4763" y="5143499"/>
            <a:ext cx="567601" cy="51144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22541B-08DC-851C-DB48-35CCD005A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582129"/>
            <a:ext cx="7162800" cy="40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6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4C00F8-D267-F044-AF67-3C6994BE9719}"/>
              </a:ext>
            </a:extLst>
          </p:cNvPr>
          <p:cNvCxnSpPr/>
          <p:nvPr/>
        </p:nvCxnSpPr>
        <p:spPr>
          <a:xfrm>
            <a:off x="152400" y="800100"/>
            <a:ext cx="838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bject 2">
            <a:extLst>
              <a:ext uri="{FF2B5EF4-FFF2-40B4-BE49-F238E27FC236}">
                <a16:creationId xmlns:a16="http://schemas.microsoft.com/office/drawing/2014/main" id="{EC0FAC2C-E6CE-45B2-F33B-FDEBD45CC079}"/>
              </a:ext>
            </a:extLst>
          </p:cNvPr>
          <p:cNvSpPr txBox="1">
            <a:spLocks/>
          </p:cNvSpPr>
          <p:nvPr/>
        </p:nvSpPr>
        <p:spPr>
          <a:xfrm>
            <a:off x="152400" y="438448"/>
            <a:ext cx="31242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0" i="0">
                <a:solidFill>
                  <a:srgbClr val="D2523B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z="2000" b="1" kern="1200" spc="-125" dirty="0">
                <a:solidFill>
                  <a:srgbClr val="C00000"/>
                </a:solidFill>
                <a:latin typeface="Consolas (En-têtes)"/>
                <a:ea typeface="+mn-ea"/>
              </a:rPr>
              <a:t>EDA-Modelling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7FBACE-5846-BD03-D550-011A59EEF3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67449"/>
            <a:ext cx="1676400" cy="614680"/>
          </a:xfrm>
          <a:prstGeom prst="rect">
            <a:avLst/>
          </a:prstGeom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2F804E5-9403-4C6A-C43D-A55AA4371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18699"/>
              </p:ext>
            </p:extLst>
          </p:nvPr>
        </p:nvGraphicFramePr>
        <p:xfrm>
          <a:off x="84511" y="1744446"/>
          <a:ext cx="8986160" cy="3792177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797232">
                  <a:extLst>
                    <a:ext uri="{9D8B030D-6E8A-4147-A177-3AD203B41FA5}">
                      <a16:colId xmlns:a16="http://schemas.microsoft.com/office/drawing/2014/main" val="1531625779"/>
                    </a:ext>
                  </a:extLst>
                </a:gridCol>
                <a:gridCol w="1797232">
                  <a:extLst>
                    <a:ext uri="{9D8B030D-6E8A-4147-A177-3AD203B41FA5}">
                      <a16:colId xmlns:a16="http://schemas.microsoft.com/office/drawing/2014/main" val="3289473609"/>
                    </a:ext>
                  </a:extLst>
                </a:gridCol>
                <a:gridCol w="1797232">
                  <a:extLst>
                    <a:ext uri="{9D8B030D-6E8A-4147-A177-3AD203B41FA5}">
                      <a16:colId xmlns:a16="http://schemas.microsoft.com/office/drawing/2014/main" val="2847677902"/>
                    </a:ext>
                  </a:extLst>
                </a:gridCol>
                <a:gridCol w="1797232">
                  <a:extLst>
                    <a:ext uri="{9D8B030D-6E8A-4147-A177-3AD203B41FA5}">
                      <a16:colId xmlns:a16="http://schemas.microsoft.com/office/drawing/2014/main" val="3984118034"/>
                    </a:ext>
                  </a:extLst>
                </a:gridCol>
                <a:gridCol w="1797232">
                  <a:extLst>
                    <a:ext uri="{9D8B030D-6E8A-4147-A177-3AD203B41FA5}">
                      <a16:colId xmlns:a16="http://schemas.microsoft.com/office/drawing/2014/main" val="3068758111"/>
                    </a:ext>
                  </a:extLst>
                </a:gridCol>
              </a:tblGrid>
              <a:tr h="421353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sng" dirty="0">
                          <a:solidFill>
                            <a:schemeClr val="tx1"/>
                          </a:solidFill>
                          <a:effectLst/>
                        </a:rPr>
                        <a:t>Run Name:</a:t>
                      </a:r>
                    </a:p>
                  </a:txBody>
                  <a:tcPr marL="47951" marR="47951" marT="71927" marB="719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sng" dirty="0">
                          <a:solidFill>
                            <a:schemeClr val="tx1"/>
                          </a:solidFill>
                          <a:effectLst/>
                        </a:rPr>
                        <a:t>model select</a:t>
                      </a:r>
                    </a:p>
                  </a:txBody>
                  <a:tcPr marL="47951" marR="47951" marT="71927" marB="719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sng" dirty="0">
                          <a:solidFill>
                            <a:schemeClr val="tx1"/>
                          </a:solidFill>
                          <a:effectLst/>
                        </a:rPr>
                        <a:t>Light GBM final </a:t>
                      </a:r>
                      <a:r>
                        <a:rPr lang="en-US" sz="1100" b="1" i="0" u="sng" dirty="0" err="1">
                          <a:solidFill>
                            <a:schemeClr val="tx1"/>
                          </a:solidFill>
                          <a:effectLst/>
                        </a:rPr>
                        <a:t>optimise</a:t>
                      </a:r>
                      <a:endParaRPr lang="en-US" sz="1100" b="1" i="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7951" marR="47951" marT="71927" marB="719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sng">
                          <a:solidFill>
                            <a:schemeClr val="tx1"/>
                          </a:solidFill>
                          <a:effectLst/>
                        </a:rPr>
                        <a:t>XGBoost optimise</a:t>
                      </a:r>
                    </a:p>
                  </a:txBody>
                  <a:tcPr marL="47951" marR="47951" marT="71927" marB="719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sng" dirty="0">
                          <a:solidFill>
                            <a:schemeClr val="tx1"/>
                          </a:solidFill>
                          <a:effectLst/>
                        </a:rPr>
                        <a:t>Logistic regression optimize</a:t>
                      </a:r>
                    </a:p>
                  </a:txBody>
                  <a:tcPr marL="47951" marR="47951" marT="71927" marB="7192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72617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l"/>
                      <a:r>
                        <a:rPr lang="en-US" sz="1050" b="0" i="1" u="sng" dirty="0">
                          <a:effectLst/>
                        </a:rPr>
                        <a:t>Duration: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10.3s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</a:rPr>
                        <a:t>1.5s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1.7s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</a:rPr>
                        <a:t>1.4s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87352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l"/>
                      <a:r>
                        <a:rPr lang="en-US" sz="1050" b="0" i="1" u="none" strike="noStrike" dirty="0" err="1">
                          <a:solidFill>
                            <a:schemeClr val="tx1"/>
                          </a:solidFill>
                          <a:effectLst/>
                          <a:hlinkClick r:id="rId3" tooltip="Plot char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val_accuracy</a:t>
                      </a:r>
                      <a:endParaRPr lang="en-US" sz="105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0.746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0.682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</a:rPr>
                        <a:t>0.68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0.66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4145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l"/>
                      <a:r>
                        <a:rPr lang="en-US" sz="1050" b="0" i="1" u="none" strike="noStrike">
                          <a:solidFill>
                            <a:schemeClr val="tx1"/>
                          </a:solidFill>
                          <a:effectLst/>
                          <a:hlinkClick r:id="rId4" tooltip="Plot char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val_f1_score</a:t>
                      </a:r>
                      <a:endParaRPr lang="en-US" sz="1050" b="0" i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0.277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0.259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0.256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</a:rPr>
                        <a:t>0.242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97589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l"/>
                      <a:r>
                        <a:rPr lang="en-US" sz="1050" b="0" i="1" u="none" strike="noStrike">
                          <a:solidFill>
                            <a:schemeClr val="tx1"/>
                          </a:solidFill>
                          <a:effectLst/>
                          <a:hlinkClick r:id="rId5" tooltip="Plot char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val_fbeta_score</a:t>
                      </a:r>
                      <a:endParaRPr lang="en-US" sz="1050" b="0" i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0.41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0.413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0.409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</a:rPr>
                        <a:t>0.393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1852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l"/>
                      <a:r>
                        <a:rPr lang="en-US" sz="1050" b="0" i="1" u="none" strike="noStrike">
                          <a:solidFill>
                            <a:schemeClr val="tx1"/>
                          </a:solidFill>
                          <a:effectLst/>
                          <a:hlinkClick r:id="rId6" tooltip="Plot char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val_precision</a:t>
                      </a:r>
                      <a:endParaRPr lang="en-US" sz="1050" b="0" i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0.18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0.159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0.157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</a:rPr>
                        <a:t>0.148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1712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l"/>
                      <a:r>
                        <a:rPr lang="en-US" sz="1050" b="0" i="1" u="none" strike="noStrike">
                          <a:solidFill>
                            <a:schemeClr val="tx1"/>
                          </a:solidFill>
                          <a:effectLst/>
                          <a:hlinkClick r:id="rId7" tooltip="Plot char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val_recall</a:t>
                      </a:r>
                      <a:endParaRPr lang="en-US" sz="1050" b="0" i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0.603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0.687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0.681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</a:rPr>
                        <a:t>0.674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948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l"/>
                      <a:r>
                        <a:rPr lang="en-US" sz="1050" b="0" i="1" u="none" strike="noStrike">
                          <a:solidFill>
                            <a:schemeClr val="tx1"/>
                          </a:solidFill>
                          <a:effectLst/>
                          <a:hlinkClick r:id="rId8" tooltip="Plot char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val_rocauc</a:t>
                      </a:r>
                      <a:endParaRPr lang="en-US" sz="1050" b="0" i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0.681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0.684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0.681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</a:rPr>
                        <a:t>0.666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10822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l"/>
                      <a:r>
                        <a:rPr lang="en-US" sz="1050" b="0" i="1" u="none" strike="noStrike" dirty="0" err="1">
                          <a:solidFill>
                            <a:schemeClr val="tx1"/>
                          </a:solidFill>
                          <a:effectLst/>
                          <a:hlinkClick r:id="rId9" tooltip="Plot char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val_score_métier</a:t>
                      </a:r>
                      <a:endParaRPr lang="en-US" sz="1050" b="0" i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0.376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0.374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effectLst/>
                        </a:rPr>
                        <a:t>0.368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effectLst/>
                        </a:rPr>
                        <a:t>0.342</a:t>
                      </a:r>
                    </a:p>
                  </a:txBody>
                  <a:tcPr marL="60960" marR="60960" marT="91440" marB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54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10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677</Words>
  <Application>Microsoft Office PowerPoint</Application>
  <PresentationFormat>Affichage à l'écran (16:10)</PresentationFormat>
  <Paragraphs>159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4" baseType="lpstr">
      <vt:lpstr>Arial</vt:lpstr>
      <vt:lpstr>Arial MT</vt:lpstr>
      <vt:lpstr>Calibri</vt:lpstr>
      <vt:lpstr>Century Gothic</vt:lpstr>
      <vt:lpstr>Comic Sans MS</vt:lpstr>
      <vt:lpstr>Consolas</vt:lpstr>
      <vt:lpstr>Consolas (En-têtes)</vt:lpstr>
      <vt:lpstr>Corbel Light</vt:lpstr>
      <vt:lpstr>Wingdings</vt:lpstr>
      <vt:lpstr>Office Theme</vt:lpstr>
      <vt:lpstr>Présentation PowerPoint</vt:lpstr>
      <vt:lpstr>Présentation PowerPoint</vt:lpstr>
      <vt:lpstr>Présentation de la problématique</vt:lpstr>
      <vt:lpstr>PRESENTATION DES DONNEES</vt:lpstr>
      <vt:lpstr>Présentation PowerPoint</vt:lpstr>
      <vt:lpstr>EDA-Modelling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DASHBOARD- FastAPI</vt:lpstr>
      <vt:lpstr>DASHBOARD- Pytest</vt:lpstr>
      <vt:lpstr>API- FastAPI</vt:lpstr>
      <vt:lpstr>DASHBOARD- STREAMLIT</vt:lpstr>
      <vt:lpstr>DASHBOARD- STREAMLIT</vt:lpstr>
      <vt:lpstr>DASHBOARD- STREAMLIT</vt:lpstr>
      <vt:lpstr>DASHBOARD- STREAMLIT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– Anticipez les besoins en consommation électrique de bâtiments</dc:title>
  <dc:creator>Vincent Koussouros</dc:creator>
  <cp:lastModifiedBy>M'hamed Agz</cp:lastModifiedBy>
  <cp:revision>18</cp:revision>
  <dcterms:created xsi:type="dcterms:W3CDTF">2023-07-30T09:46:28Z</dcterms:created>
  <dcterms:modified xsi:type="dcterms:W3CDTF">2023-11-08T23:08:29Z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2023-07-30T00:00:00Z</vt:filetime>
  </property>
</Properties>
</file>