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Helmy" userId="3c58af244987dd27" providerId="LiveId" clId="{9ED79222-BC92-4DC1-8C02-AADF40B05347}"/>
    <pc:docChg chg="undo custSel modSld">
      <pc:chgData name="Mohamed Helmy" userId="3c58af244987dd27" providerId="LiveId" clId="{9ED79222-BC92-4DC1-8C02-AADF40B05347}" dt="2022-09-06T18:17:45.546" v="3162" actId="20577"/>
      <pc:docMkLst>
        <pc:docMk/>
      </pc:docMkLst>
      <pc:sldChg chg="addSp modSp mod">
        <pc:chgData name="Mohamed Helmy" userId="3c58af244987dd27" providerId="LiveId" clId="{9ED79222-BC92-4DC1-8C02-AADF40B05347}" dt="2022-09-06T18:01:24.600" v="1359" actId="1440"/>
        <pc:sldMkLst>
          <pc:docMk/>
          <pc:sldMk cId="0" sldId="256"/>
        </pc:sldMkLst>
        <pc:spChg chg="mod">
          <ac:chgData name="Mohamed Helmy" userId="3c58af244987dd27" providerId="LiveId" clId="{9ED79222-BC92-4DC1-8C02-AADF40B05347}" dt="2022-09-06T18:00:17.945" v="1348" actId="20577"/>
          <ac:spMkLst>
            <pc:docMk/>
            <pc:sldMk cId="0" sldId="256"/>
            <ac:spMk id="54" creationId="{00000000-0000-0000-0000-000000000000}"/>
          </ac:spMkLst>
        </pc:spChg>
        <pc:spChg chg="mod">
          <ac:chgData name="Mohamed Helmy" userId="3c58af244987dd27" providerId="LiveId" clId="{9ED79222-BC92-4DC1-8C02-AADF40B05347}" dt="2022-09-06T17:58:55.591" v="1334"/>
          <ac:spMkLst>
            <pc:docMk/>
            <pc:sldMk cId="0" sldId="256"/>
            <ac:spMk id="56" creationId="{00000000-0000-0000-0000-000000000000}"/>
          </ac:spMkLst>
        </pc:spChg>
        <pc:picChg chg="add mod">
          <ac:chgData name="Mohamed Helmy" userId="3c58af244987dd27" providerId="LiveId" clId="{9ED79222-BC92-4DC1-8C02-AADF40B05347}" dt="2022-09-06T18:01:24.600" v="1359" actId="1440"/>
          <ac:picMkLst>
            <pc:docMk/>
            <pc:sldMk cId="0" sldId="256"/>
            <ac:picMk id="2" creationId="{9E046395-BB15-1A6E-1939-7300BB888F05}"/>
          </ac:picMkLst>
        </pc:picChg>
      </pc:sldChg>
      <pc:sldChg chg="addSp modSp mod">
        <pc:chgData name="Mohamed Helmy" userId="3c58af244987dd27" providerId="LiveId" clId="{9ED79222-BC92-4DC1-8C02-AADF40B05347}" dt="2022-09-06T18:06:32.401" v="2037" actId="20577"/>
        <pc:sldMkLst>
          <pc:docMk/>
          <pc:sldMk cId="0" sldId="257"/>
        </pc:sldMkLst>
        <pc:spChg chg="mod">
          <ac:chgData name="Mohamed Helmy" userId="3c58af244987dd27" providerId="LiveId" clId="{9ED79222-BC92-4DC1-8C02-AADF40B05347}" dt="2022-09-06T18:06:32.401" v="2037" actId="20577"/>
          <ac:spMkLst>
            <pc:docMk/>
            <pc:sldMk cId="0" sldId="257"/>
            <ac:spMk id="61" creationId="{00000000-0000-0000-0000-000000000000}"/>
          </ac:spMkLst>
        </pc:spChg>
        <pc:spChg chg="mod">
          <ac:chgData name="Mohamed Helmy" userId="3c58af244987dd27" providerId="LiveId" clId="{9ED79222-BC92-4DC1-8C02-AADF40B05347}" dt="2022-09-06T17:58:45.510" v="1330" actId="404"/>
          <ac:spMkLst>
            <pc:docMk/>
            <pc:sldMk cId="0" sldId="257"/>
            <ac:spMk id="63" creationId="{00000000-0000-0000-0000-000000000000}"/>
          </ac:spMkLst>
        </pc:spChg>
        <pc:graphicFrameChg chg="add mod">
          <ac:chgData name="Mohamed Helmy" userId="3c58af244987dd27" providerId="LiveId" clId="{9ED79222-BC92-4DC1-8C02-AADF40B05347}" dt="2022-09-06T18:00:55.325" v="1350"/>
          <ac:graphicFrameMkLst>
            <pc:docMk/>
            <pc:sldMk cId="0" sldId="257"/>
            <ac:graphicFrameMk id="2" creationId="{6D46AEB4-73CE-1687-C493-C5EC10A2E22C}"/>
          </ac:graphicFrameMkLst>
        </pc:graphicFrameChg>
        <pc:picChg chg="add mod">
          <ac:chgData name="Mohamed Helmy" userId="3c58af244987dd27" providerId="LiveId" clId="{9ED79222-BC92-4DC1-8C02-AADF40B05347}" dt="2022-09-06T18:01:31.729" v="1360" actId="1440"/>
          <ac:picMkLst>
            <pc:docMk/>
            <pc:sldMk cId="0" sldId="257"/>
            <ac:picMk id="3" creationId="{3F273A36-C3E1-DE7A-8BAF-5D56D3A22AFD}"/>
          </ac:picMkLst>
        </pc:picChg>
      </pc:sldChg>
      <pc:sldChg chg="addSp modSp mod">
        <pc:chgData name="Mohamed Helmy" userId="3c58af244987dd27" providerId="LiveId" clId="{9ED79222-BC92-4DC1-8C02-AADF40B05347}" dt="2022-09-06T18:12:55.083" v="2633" actId="20577"/>
        <pc:sldMkLst>
          <pc:docMk/>
          <pc:sldMk cId="0" sldId="258"/>
        </pc:sldMkLst>
        <pc:spChg chg="mod">
          <ac:chgData name="Mohamed Helmy" userId="3c58af244987dd27" providerId="LiveId" clId="{9ED79222-BC92-4DC1-8C02-AADF40B05347}" dt="2022-09-06T18:12:55.083" v="2633" actId="20577"/>
          <ac:spMkLst>
            <pc:docMk/>
            <pc:sldMk cId="0" sldId="258"/>
            <ac:spMk id="68" creationId="{00000000-0000-0000-0000-000000000000}"/>
          </ac:spMkLst>
        </pc:spChg>
        <pc:spChg chg="mod">
          <ac:chgData name="Mohamed Helmy" userId="3c58af244987dd27" providerId="LiveId" clId="{9ED79222-BC92-4DC1-8C02-AADF40B05347}" dt="2022-09-06T18:10:18.308" v="2329" actId="20577"/>
          <ac:spMkLst>
            <pc:docMk/>
            <pc:sldMk cId="0" sldId="258"/>
            <ac:spMk id="70" creationId="{00000000-0000-0000-0000-000000000000}"/>
          </ac:spMkLst>
        </pc:spChg>
        <pc:picChg chg="add mod">
          <ac:chgData name="Mohamed Helmy" userId="3c58af244987dd27" providerId="LiveId" clId="{9ED79222-BC92-4DC1-8C02-AADF40B05347}" dt="2022-09-06T18:07:58.633" v="2091" actId="1440"/>
          <ac:picMkLst>
            <pc:docMk/>
            <pc:sldMk cId="0" sldId="258"/>
            <ac:picMk id="2" creationId="{69DC4DF4-5496-CD55-B518-5993FEFA2B7C}"/>
          </ac:picMkLst>
        </pc:picChg>
      </pc:sldChg>
      <pc:sldChg chg="addSp modSp mod">
        <pc:chgData name="Mohamed Helmy" userId="3c58af244987dd27" providerId="LiveId" clId="{9ED79222-BC92-4DC1-8C02-AADF40B05347}" dt="2022-09-06T18:17:45.546" v="3162" actId="20577"/>
        <pc:sldMkLst>
          <pc:docMk/>
          <pc:sldMk cId="0" sldId="259"/>
        </pc:sldMkLst>
        <pc:spChg chg="mod">
          <ac:chgData name="Mohamed Helmy" userId="3c58af244987dd27" providerId="LiveId" clId="{9ED79222-BC92-4DC1-8C02-AADF40B05347}" dt="2022-09-06T18:17:45.546" v="3162" actId="20577"/>
          <ac:spMkLst>
            <pc:docMk/>
            <pc:sldMk cId="0" sldId="259"/>
            <ac:spMk id="75" creationId="{00000000-0000-0000-0000-000000000000}"/>
          </ac:spMkLst>
        </pc:spChg>
        <pc:spChg chg="mod">
          <ac:chgData name="Mohamed Helmy" userId="3c58af244987dd27" providerId="LiveId" clId="{9ED79222-BC92-4DC1-8C02-AADF40B05347}" dt="2022-09-06T18:13:46.071" v="2639"/>
          <ac:spMkLst>
            <pc:docMk/>
            <pc:sldMk cId="0" sldId="259"/>
            <ac:spMk id="77" creationId="{00000000-0000-0000-0000-000000000000}"/>
          </ac:spMkLst>
        </pc:spChg>
        <pc:graphicFrameChg chg="add mod">
          <ac:chgData name="Mohamed Helmy" userId="3c58af244987dd27" providerId="LiveId" clId="{9ED79222-BC92-4DC1-8C02-AADF40B05347}" dt="2022-09-06T18:14:03.239" v="2641"/>
          <ac:graphicFrameMkLst>
            <pc:docMk/>
            <pc:sldMk cId="0" sldId="259"/>
            <ac:graphicFrameMk id="2" creationId="{C905CBB4-1310-D49F-188D-F7BFF53D6558}"/>
          </ac:graphicFrameMkLst>
        </pc:graphicFrameChg>
        <pc:picChg chg="add mod">
          <ac:chgData name="Mohamed Helmy" userId="3c58af244987dd27" providerId="LiveId" clId="{9ED79222-BC92-4DC1-8C02-AADF40B05347}" dt="2022-09-06T18:14:24.443" v="2651" actId="1440"/>
          <ac:picMkLst>
            <pc:docMk/>
            <pc:sldMk cId="0" sldId="259"/>
            <ac:picMk id="3" creationId="{F40D12D5-5676-265E-3EE7-0118505B225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“Rock” music turned out to be the most popular genre of music in terms of sales across all years (2009-2013).</a:t>
            </a:r>
          </a:p>
          <a:p>
            <a:pPr marL="0" lvl="0" indent="0" rtl="0">
              <a:spcBef>
                <a:spcPts val="0"/>
              </a:spcBef>
              <a:spcAft>
                <a:spcPts val="1600"/>
              </a:spcAft>
              <a:buNone/>
            </a:pPr>
            <a:r>
              <a:rPr lang="en" dirty="0">
                <a:latin typeface="Open Sans"/>
                <a:ea typeface="Open Sans"/>
                <a:cs typeface="Open Sans"/>
                <a:sym typeface="Open Sans"/>
              </a:rPr>
              <a:t>Despite generating most sales, Rock music revenue fluctuated by year; it peaked in 2009 then dropped in 2010, but it has been increasing steadily ever since.</a:t>
            </a:r>
            <a:endParaRPr dirty="0">
              <a:latin typeface="Open Sans"/>
              <a:ea typeface="Open Sans"/>
              <a:cs typeface="Open Sans"/>
              <a:sym typeface="Open Sans"/>
            </a:endParaRPr>
          </a:p>
        </p:txBody>
      </p:sp>
      <p:sp>
        <p:nvSpPr>
          <p:cNvPr id="55" name="Shape 5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US" sz="2000" dirty="0">
                <a:solidFill>
                  <a:srgbClr val="FFFFFF"/>
                </a:solidFill>
                <a:latin typeface="Open Sans"/>
                <a:ea typeface="Open Sans"/>
                <a:cs typeface="Open Sans"/>
                <a:sym typeface="Open Sans"/>
              </a:rPr>
              <a:t>1. What is the year-over-year sales performance of the most popular genre in terms of sales?</a:t>
            </a:r>
          </a:p>
        </p:txBody>
      </p:sp>
      <p:pic>
        <p:nvPicPr>
          <p:cNvPr id="2" name="Picture 1">
            <a:extLst>
              <a:ext uri="{FF2B5EF4-FFF2-40B4-BE49-F238E27FC236}">
                <a16:creationId xmlns:a16="http://schemas.microsoft.com/office/drawing/2014/main" id="{9E046395-BB15-1A6E-1939-7300BB888F05}"/>
              </a:ext>
            </a:extLst>
          </p:cNvPr>
          <p:cNvPicPr>
            <a:picLocks noChangeAspect="1"/>
          </p:cNvPicPr>
          <p:nvPr/>
        </p:nvPicPr>
        <p:blipFill>
          <a:blip r:embed="rId3"/>
          <a:stretch>
            <a:fillRect/>
          </a:stretch>
        </p:blipFill>
        <p:spPr>
          <a:xfrm>
            <a:off x="354300" y="1421192"/>
            <a:ext cx="4550700" cy="3094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Margaret Park came first as the employee who helped most customers in two years: 2009, and 2012.</a:t>
            </a:r>
          </a:p>
          <a:p>
            <a:pPr marL="0" lvl="0" indent="0" rtl="0">
              <a:spcBef>
                <a:spcPts val="0"/>
              </a:spcBef>
              <a:spcAft>
                <a:spcPts val="1600"/>
              </a:spcAft>
              <a:buNone/>
            </a:pPr>
            <a:endParaRPr lang="en" dirty="0">
              <a:latin typeface="Open Sans"/>
              <a:ea typeface="Open Sans"/>
              <a:cs typeface="Open Sans"/>
              <a:sym typeface="Open Sans"/>
            </a:endParaRPr>
          </a:p>
          <a:p>
            <a:pPr marL="0" lvl="0" indent="0" rtl="0">
              <a:spcBef>
                <a:spcPts val="0"/>
              </a:spcBef>
              <a:spcAft>
                <a:spcPts val="1600"/>
              </a:spcAft>
              <a:buNone/>
            </a:pPr>
            <a:r>
              <a:rPr lang="en" dirty="0">
                <a:latin typeface="Open Sans"/>
                <a:ea typeface="Open Sans"/>
                <a:cs typeface="Open Sans"/>
                <a:sym typeface="Open Sans"/>
              </a:rPr>
              <a:t>Jane Peacock came first three times in years: 2010, 2011, and 2013. Jane helped the most customers across all years in with the total of 34 customers supported in 2010.</a:t>
            </a:r>
            <a:endParaRPr dirty="0">
              <a:latin typeface="Open Sans"/>
              <a:ea typeface="Open Sans"/>
              <a:cs typeface="Open Sans"/>
              <a:sym typeface="Open Sans"/>
            </a:endParaRPr>
          </a:p>
        </p:txBody>
      </p:sp>
      <p:sp>
        <p:nvSpPr>
          <p:cNvPr id="62" name="Shape 62"/>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rgbClr val="FFFFFF"/>
                </a:solidFill>
                <a:latin typeface="Open Sans"/>
                <a:ea typeface="Open Sans"/>
                <a:cs typeface="Open Sans"/>
                <a:sym typeface="Open Sans"/>
              </a:rPr>
              <a:t>2. </a:t>
            </a:r>
            <a:r>
              <a:rPr lang="en-US" sz="2000" dirty="0">
                <a:solidFill>
                  <a:srgbClr val="FFFFFF"/>
                </a:solidFill>
                <a:latin typeface="Open Sans"/>
                <a:ea typeface="Open Sans"/>
                <a:cs typeface="Open Sans"/>
                <a:sym typeface="Open Sans"/>
              </a:rPr>
              <a:t>What is the name of the employee who helped most customers?</a:t>
            </a:r>
            <a:endParaRPr sz="2000"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3F273A36-C3E1-DE7A-8BAF-5D56D3A22AFD}"/>
              </a:ext>
            </a:extLst>
          </p:cNvPr>
          <p:cNvPicPr>
            <a:picLocks noChangeAspect="1"/>
          </p:cNvPicPr>
          <p:nvPr/>
        </p:nvPicPr>
        <p:blipFill>
          <a:blip r:embed="rId3"/>
          <a:stretch>
            <a:fillRect/>
          </a:stretch>
        </p:blipFill>
        <p:spPr>
          <a:xfrm>
            <a:off x="354301" y="1418450"/>
            <a:ext cx="4550700" cy="307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By investigating our dataset, it turns out that the US, Canada, and France are the most important three countries in generating sales across all years (2009-2013). </a:t>
            </a:r>
          </a:p>
          <a:p>
            <a:pPr marL="0" lvl="0" indent="0" rtl="0">
              <a:spcBef>
                <a:spcPts val="0"/>
              </a:spcBef>
              <a:spcAft>
                <a:spcPts val="1600"/>
              </a:spcAft>
              <a:buNone/>
            </a:pPr>
            <a:r>
              <a:rPr lang="en" dirty="0">
                <a:latin typeface="Open Sans"/>
                <a:ea typeface="Open Sans"/>
                <a:cs typeface="Open Sans"/>
                <a:sym typeface="Open Sans"/>
              </a:rPr>
              <a:t>Worth mentioning that Brazil isn’t too far behind France.</a:t>
            </a:r>
          </a:p>
          <a:p>
            <a:pPr marL="0" lvl="0" indent="0" rtl="0">
              <a:spcBef>
                <a:spcPts val="0"/>
              </a:spcBef>
              <a:spcAft>
                <a:spcPts val="1600"/>
              </a:spcAft>
              <a:buNone/>
            </a:pPr>
            <a:r>
              <a:rPr lang="en" dirty="0">
                <a:latin typeface="Open Sans"/>
                <a:ea typeface="Open Sans"/>
                <a:cs typeface="Open Sans"/>
                <a:sym typeface="Open Sans"/>
              </a:rPr>
              <a:t>On the other hand, seven countries share the last place with equal values.</a:t>
            </a:r>
            <a:endParaRPr dirty="0">
              <a:latin typeface="Open Sans"/>
              <a:ea typeface="Open Sans"/>
              <a:cs typeface="Open Sans"/>
              <a:sym typeface="Open Sans"/>
            </a:endParaRPr>
          </a:p>
        </p:txBody>
      </p:sp>
      <p:sp>
        <p:nvSpPr>
          <p:cNvPr id="69" name="Shape 69"/>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rgbClr val="FFFFFF"/>
                </a:solidFill>
                <a:latin typeface="Open Sans"/>
                <a:ea typeface="Open Sans"/>
                <a:cs typeface="Open Sans"/>
                <a:sym typeface="Open Sans"/>
              </a:rPr>
              <a:t>3.</a:t>
            </a:r>
            <a:r>
              <a:rPr lang="en-US" sz="2000" dirty="0">
                <a:solidFill>
                  <a:srgbClr val="FFFFFF"/>
                </a:solidFill>
                <a:latin typeface="Open Sans"/>
                <a:ea typeface="Open Sans"/>
                <a:cs typeface="Open Sans"/>
                <a:sym typeface="Open Sans"/>
              </a:rPr>
              <a:t> Which countries weigh more in terms of generating sales?</a:t>
            </a:r>
            <a:endParaRPr sz="2000" dirty="0">
              <a:solidFill>
                <a:srgbClr val="FFFFFF"/>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69DC4DF4-5496-CD55-B518-5993FEFA2B7C}"/>
              </a:ext>
            </a:extLst>
          </p:cNvPr>
          <p:cNvPicPr>
            <a:picLocks noChangeAspect="1"/>
          </p:cNvPicPr>
          <p:nvPr/>
        </p:nvPicPr>
        <p:blipFill>
          <a:blip r:embed="rId3"/>
          <a:stretch>
            <a:fillRect/>
          </a:stretch>
        </p:blipFill>
        <p:spPr>
          <a:xfrm>
            <a:off x="354300" y="1411146"/>
            <a:ext cx="4592936" cy="30799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a:latin typeface="Open Sans"/>
                <a:ea typeface="Open Sans"/>
                <a:cs typeface="Open Sans"/>
                <a:sym typeface="Open Sans"/>
              </a:rPr>
              <a:t>Based on the findings derived from our dataset, we can see that the average track length was the shortest in 2009 and 2013, and it was the longest in the years between, and it was steady for the years 2010, 2011, and 2012.</a:t>
            </a:r>
          </a:p>
          <a:p>
            <a:pPr marL="0" lvl="0" indent="0" rtl="0">
              <a:spcBef>
                <a:spcPts val="0"/>
              </a:spcBef>
              <a:spcAft>
                <a:spcPts val="1600"/>
              </a:spcAft>
              <a:buNone/>
            </a:pPr>
            <a:r>
              <a:rPr lang="en-US" dirty="0">
                <a:latin typeface="Open Sans"/>
                <a:ea typeface="Open Sans"/>
                <a:cs typeface="Open Sans"/>
                <a:sym typeface="Open Sans"/>
              </a:rPr>
              <a:t>However, we can’t see a specific upward or downward trend in the length of tracks sold. </a:t>
            </a:r>
            <a:endParaRPr dirty="0">
              <a:latin typeface="Open Sans"/>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 sz="2000" dirty="0">
                <a:solidFill>
                  <a:srgbClr val="FFFFFF"/>
                </a:solidFill>
                <a:latin typeface="Open Sans"/>
                <a:ea typeface="Open Sans"/>
                <a:cs typeface="Open Sans"/>
                <a:sym typeface="Open Sans"/>
              </a:rPr>
              <a:t>4.</a:t>
            </a:r>
            <a:r>
              <a:rPr lang="en-US" sz="2000" dirty="0">
                <a:solidFill>
                  <a:srgbClr val="FFFFFF"/>
                </a:solidFill>
                <a:latin typeface="Open Sans"/>
                <a:ea typeface="Open Sans"/>
                <a:cs typeface="Open Sans"/>
                <a:sym typeface="Open Sans"/>
              </a:rPr>
              <a:t> What is the average length of tracks sold per year? Is there a trend in the length of the tracks sold?</a:t>
            </a:r>
            <a:endParaRPr sz="2000"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F40D12D5-5676-265E-3EE7-0118505B2255}"/>
              </a:ext>
            </a:extLst>
          </p:cNvPr>
          <p:cNvPicPr>
            <a:picLocks noChangeAspect="1"/>
          </p:cNvPicPr>
          <p:nvPr/>
        </p:nvPicPr>
        <p:blipFill>
          <a:blip r:embed="rId3"/>
          <a:stretch>
            <a:fillRect/>
          </a:stretch>
        </p:blipFill>
        <p:spPr>
          <a:xfrm>
            <a:off x="354300" y="1418450"/>
            <a:ext cx="4550700" cy="307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313</Words>
  <Application>Microsoft Office PowerPoint</Application>
  <PresentationFormat>On-screen Show (16:9)</PresentationFormat>
  <Paragraphs>18</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Open Sans</vt:lpstr>
      <vt:lpstr>Arial</vt:lpstr>
      <vt:lpstr>Simple Light</vt:lpstr>
      <vt:lpstr>1. What is the year-over-year sales performance of the most popular genre in terms of sales?</vt:lpstr>
      <vt:lpstr>2. What is the name of the employee who helped most customers?</vt:lpstr>
      <vt:lpstr>3. Which countries weigh more in terms of generating sales?</vt:lpstr>
      <vt:lpstr>4. What is the average length of tracks sold per year? Is there a trend in the length of the tracks sold?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Mohamed Helmy</dc:creator>
  <cp:lastModifiedBy>Mohamed Helmy</cp:lastModifiedBy>
  <cp:revision>1</cp:revision>
  <dcterms:modified xsi:type="dcterms:W3CDTF">2022-09-06T18:17:48Z</dcterms:modified>
</cp:coreProperties>
</file>