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4" r:id="rId4"/>
    <p:sldId id="259" r:id="rId5"/>
    <p:sldId id="284" r:id="rId6"/>
    <p:sldId id="285" r:id="rId7"/>
    <p:sldId id="286" r:id="rId8"/>
    <p:sldId id="289" r:id="rId9"/>
    <p:sldId id="290" r:id="rId10"/>
    <p:sldId id="291" r:id="rId11"/>
    <p:sldId id="293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uJAUaXl9BXm624TfL5RxDxFa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704"/>
  </p:normalViewPr>
  <p:slideViewPr>
    <p:cSldViewPr snapToGrid="0">
      <p:cViewPr varScale="1">
        <p:scale>
          <a:sx n="44" d="100"/>
          <a:sy n="44" d="100"/>
        </p:scale>
        <p:origin x="46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17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25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>
          <a:extLst>
            <a:ext uri="{FF2B5EF4-FFF2-40B4-BE49-F238E27FC236}">
              <a16:creationId xmlns:a16="http://schemas.microsoft.com/office/drawing/2014/main" id="{E0A6C383-2C10-922D-3D4C-766CCD800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>
            <a:extLst>
              <a:ext uri="{FF2B5EF4-FFF2-40B4-BE49-F238E27FC236}">
                <a16:creationId xmlns:a16="http://schemas.microsoft.com/office/drawing/2014/main" id="{60CE06E8-FD0A-69B4-21CE-309EC866B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>
            <a:extLst>
              <a:ext uri="{FF2B5EF4-FFF2-40B4-BE49-F238E27FC236}">
                <a16:creationId xmlns:a16="http://schemas.microsoft.com/office/drawing/2014/main" id="{BC296A13-B368-520D-7792-606B0CEC9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69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807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98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21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Logo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Background - White Logo">
  <p:cSld name="CUSTOM_1">
    <p:bg>
      <p:bgPr>
        <a:solidFill>
          <a:srgbClr val="1A1AE8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g80530d03b2_0_25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63522" y="9607407"/>
            <a:ext cx="2360964" cy="47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 Logo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80530d03b2_0_20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75264" y="9600637"/>
            <a:ext cx="2337471" cy="47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1509350" y="6112550"/>
            <a:ext cx="2278200" cy="2295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l="27813" t="32425" r="50567"/>
          <a:stretch/>
        </p:blipFill>
        <p:spPr>
          <a:xfrm>
            <a:off x="-433725" y="-330000"/>
            <a:ext cx="2552701" cy="10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147731" y="-438150"/>
            <a:ext cx="2552700" cy="1116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21635" y="2509378"/>
            <a:ext cx="2885229" cy="684975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t="32266" b="32263"/>
          <a:stretch/>
        </p:blipFill>
        <p:spPr>
          <a:xfrm>
            <a:off x="14246306" y="1028700"/>
            <a:ext cx="3267102" cy="606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368075" y="4569950"/>
            <a:ext cx="11419500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Jenkins</a:t>
            </a:r>
            <a:endParaRPr sz="11000" b="1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368078" y="952500"/>
            <a:ext cx="3896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DT</a:t>
            </a:r>
            <a:r>
              <a:rPr lang="en-US" sz="3600" b="0" i="0" u="none" strike="noStrike" cap="none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Crash</a:t>
            </a:r>
            <a:r>
              <a:rPr lang="en-US" sz="3600" b="0" i="0" u="none" strike="noStrike" cap="none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60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EG"/>
          </a:p>
        </p:txBody>
      </p:sp>
      <p:sp>
        <p:nvSpPr>
          <p:cNvPr id="84" name="Google Shape;84;p6"/>
          <p:cNvSpPr txBox="1"/>
          <p:nvPr/>
        </p:nvSpPr>
        <p:spPr>
          <a:xfrm>
            <a:off x="323676" y="30856"/>
            <a:ext cx="1366248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What is Jenkins?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0FC70-974E-4D97-B6EB-090FD0BB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8" t="53835" r="57347" b="14631"/>
          <a:stretch/>
        </p:blipFill>
        <p:spPr>
          <a:xfrm>
            <a:off x="1246909" y="6904217"/>
            <a:ext cx="3616036" cy="313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8EB8D-BBEF-4644-AA47-AF44DA143D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3" t="16024" r="16195" b="8493"/>
          <a:stretch/>
        </p:blipFill>
        <p:spPr>
          <a:xfrm>
            <a:off x="8125691" y="4053960"/>
            <a:ext cx="10162309" cy="62330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D88A7-3737-4824-8855-20A382BFD008}"/>
              </a:ext>
            </a:extLst>
          </p:cNvPr>
          <p:cNvSpPr txBox="1">
            <a:spLocks/>
          </p:cNvSpPr>
          <p:nvPr/>
        </p:nvSpPr>
        <p:spPr>
          <a:xfrm>
            <a:off x="323676" y="363635"/>
            <a:ext cx="17964323" cy="95597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Jenkins Master (Server)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Jenkins’s server or master node holds all key configurations. Jenkins master server is like a control server that orchestrates all the  workflow defined in the pipelines. </a:t>
            </a:r>
            <a:b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example, scheduling a job,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Jenkins Agent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Jenkins agents are the worker nodes that</a:t>
            </a:r>
            <a:b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actually execute all the steps mentioned</a:t>
            </a:r>
            <a:b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a Job. When you create a Jenkins job,</a:t>
            </a:r>
            <a:b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 have to assign an agent to it.</a:t>
            </a:r>
            <a:b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Every agent has a label as a unique identifier.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EG"/>
          </a:p>
        </p:txBody>
      </p:sp>
      <p:sp>
        <p:nvSpPr>
          <p:cNvPr id="84" name="Google Shape;84;p6"/>
          <p:cNvSpPr txBox="1"/>
          <p:nvPr/>
        </p:nvSpPr>
        <p:spPr>
          <a:xfrm>
            <a:off x="323676" y="30856"/>
            <a:ext cx="1366248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Jenkins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0FC70-974E-4D97-B6EB-090FD0BB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8" t="53835" r="57347" b="14631"/>
          <a:stretch/>
        </p:blipFill>
        <p:spPr>
          <a:xfrm>
            <a:off x="1246909" y="6904217"/>
            <a:ext cx="3616036" cy="3135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564DF-C251-48BE-A7E6-5699603830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808" y="1476972"/>
            <a:ext cx="9526958" cy="7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7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89350" y="3802625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D8A68B-82F5-436A-B9AE-85EF1E8EC2D2}"/>
              </a:ext>
            </a:extLst>
          </p:cNvPr>
          <p:cNvSpPr txBox="1">
            <a:spLocks/>
          </p:cNvSpPr>
          <p:nvPr/>
        </p:nvSpPr>
        <p:spPr>
          <a:xfrm>
            <a:off x="2821345" y="3802625"/>
            <a:ext cx="10342286" cy="91784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Eng. Mohamed Magdy Abu Dief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mohamedmagdyy840@gmail.com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Mobile: +201025088201</a:t>
            </a:r>
            <a:endParaRPr lang="en-US" altLang="en-US" sz="36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>
          <a:extLst>
            <a:ext uri="{FF2B5EF4-FFF2-40B4-BE49-F238E27FC236}">
              <a16:creationId xmlns:a16="http://schemas.microsoft.com/office/drawing/2014/main" id="{37A0280A-9E06-516A-DBAC-57F536F8B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>
            <a:extLst>
              <a:ext uri="{FF2B5EF4-FFF2-40B4-BE49-F238E27FC236}">
                <a16:creationId xmlns:a16="http://schemas.microsoft.com/office/drawing/2014/main" id="{DB261161-0608-38A0-8B6C-46E2E90B156F}"/>
              </a:ext>
            </a:extLst>
          </p:cNvPr>
          <p:cNvSpPr/>
          <p:nvPr/>
        </p:nvSpPr>
        <p:spPr>
          <a:xfrm>
            <a:off x="3789350" y="3802625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>
            <a:extLst>
              <a:ext uri="{FF2B5EF4-FFF2-40B4-BE49-F238E27FC236}">
                <a16:creationId xmlns:a16="http://schemas.microsoft.com/office/drawing/2014/main" id="{2D017040-F2F4-54C3-8A17-85401EA3FE62}"/>
              </a:ext>
            </a:extLst>
          </p:cNvPr>
          <p:cNvSpPr txBox="1"/>
          <p:nvPr/>
        </p:nvSpPr>
        <p:spPr>
          <a:xfrm>
            <a:off x="3325162" y="180213"/>
            <a:ext cx="11637675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62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Session # </a:t>
            </a:r>
            <a:r>
              <a:rPr lang="en-US" sz="6462" b="1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OUTLINES</a:t>
            </a:r>
            <a:endParaRPr dirty="0"/>
          </a:p>
        </p:txBody>
      </p:sp>
      <p:sp>
        <p:nvSpPr>
          <p:cNvPr id="32" name="Google Shape;32;p2">
            <a:extLst>
              <a:ext uri="{FF2B5EF4-FFF2-40B4-BE49-F238E27FC236}">
                <a16:creationId xmlns:a16="http://schemas.microsoft.com/office/drawing/2014/main" id="{A54E1C68-7464-0055-EB4E-9D7740325BD2}"/>
              </a:ext>
            </a:extLst>
          </p:cNvPr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>
            <a:extLst>
              <a:ext uri="{FF2B5EF4-FFF2-40B4-BE49-F238E27FC236}">
                <a16:creationId xmlns:a16="http://schemas.microsoft.com/office/drawing/2014/main" id="{8A0AA9ED-1D88-0142-1E36-B2B2E285E870}"/>
              </a:ext>
            </a:extLst>
          </p:cNvPr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>
            <a:extLst>
              <a:ext uri="{FF2B5EF4-FFF2-40B4-BE49-F238E27FC236}">
                <a16:creationId xmlns:a16="http://schemas.microsoft.com/office/drawing/2014/main" id="{8FF38D5A-A1A4-0637-AF00-63FB79ED07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>
            <a:extLst>
              <a:ext uri="{FF2B5EF4-FFF2-40B4-BE49-F238E27FC236}">
                <a16:creationId xmlns:a16="http://schemas.microsoft.com/office/drawing/2014/main" id="{B7471909-4112-5A33-EE73-884110722163}"/>
              </a:ext>
            </a:extLst>
          </p:cNvPr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2B6751-99F7-060B-96D6-9A6C9B355CF2}"/>
              </a:ext>
            </a:extLst>
          </p:cNvPr>
          <p:cNvSpPr txBox="1">
            <a:spLocks/>
          </p:cNvSpPr>
          <p:nvPr/>
        </p:nvSpPr>
        <p:spPr>
          <a:xfrm>
            <a:off x="415636" y="1191813"/>
            <a:ext cx="10342286" cy="7445501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CI-CD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What is it?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lvl="4"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What is Jenkins?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Jenkins Architecture.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Why Jenkins?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Installing and Configuring Jenkins.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15000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Jenkins GUI</a:t>
            </a:r>
          </a:p>
          <a:p>
            <a:pPr marL="1028700" lvl="5" indent="-571500">
              <a:spcBef>
                <a:spcPct val="200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Jobs types</a:t>
            </a:r>
          </a:p>
          <a:p>
            <a:pPr marL="1028700" lvl="1" indent="-571500">
              <a:spcBef>
                <a:spcPct val="200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Plugins</a:t>
            </a:r>
          </a:p>
          <a:p>
            <a:pPr marL="1028700" lvl="1" indent="-571500">
              <a:spcBef>
                <a:spcPct val="200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36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Permissions Management</a:t>
            </a:r>
          </a:p>
        </p:txBody>
      </p:sp>
    </p:spTree>
    <p:extLst>
      <p:ext uri="{BB962C8B-B14F-4D97-AF65-F5344CB8AC3E}">
        <p14:creationId xmlns:p14="http://schemas.microsoft.com/office/powerpoint/2010/main" val="208503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1777400" y="5278582"/>
            <a:ext cx="3253238" cy="11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CI-CD</a:t>
            </a:r>
          </a:p>
        </p:txBody>
      </p: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400" y="1942320"/>
            <a:ext cx="1372623" cy="20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 rotWithShape="1">
          <a:blip r:embed="rId4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EG"/>
          </a:p>
        </p:txBody>
      </p:sp>
      <p:sp>
        <p:nvSpPr>
          <p:cNvPr id="83" name="Google Shape;83;p6"/>
          <p:cNvSpPr txBox="1"/>
          <p:nvPr/>
        </p:nvSpPr>
        <p:spPr>
          <a:xfrm>
            <a:off x="489930" y="1200564"/>
            <a:ext cx="15990051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</a:t>
            </a:r>
          </a:p>
          <a:p>
            <a:pPr>
              <a:lnSpc>
                <a:spcPct val="150000"/>
              </a:lnSpc>
            </a:pP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as quickly as possible” – Martin Fowler</a:t>
            </a:r>
          </a:p>
        </p:txBody>
      </p:sp>
      <p:sp>
        <p:nvSpPr>
          <p:cNvPr id="84" name="Google Shape;84;p6"/>
          <p:cNvSpPr txBox="1"/>
          <p:nvPr/>
        </p:nvSpPr>
        <p:spPr>
          <a:xfrm>
            <a:off x="323677" y="30856"/>
            <a:ext cx="622259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CI - Definition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EG"/>
          </a:p>
        </p:txBody>
      </p:sp>
      <p:sp>
        <p:nvSpPr>
          <p:cNvPr id="84" name="Google Shape;84;p6"/>
          <p:cNvSpPr txBox="1"/>
          <p:nvPr/>
        </p:nvSpPr>
        <p:spPr>
          <a:xfrm>
            <a:off x="323676" y="30856"/>
            <a:ext cx="1366248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CI - CD – What does it really mean?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F5806B-41D6-4D82-AF15-E79047015327}"/>
              </a:ext>
            </a:extLst>
          </p:cNvPr>
          <p:cNvSpPr txBox="1">
            <a:spLocks/>
          </p:cNvSpPr>
          <p:nvPr/>
        </p:nvSpPr>
        <p:spPr>
          <a:xfrm>
            <a:off x="154881" y="1200564"/>
            <a:ext cx="17978238" cy="859145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regular frequency (ideally at every commit), the system is: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40261D-AC69-4686-AF74-B6AE8194DA79}"/>
              </a:ext>
            </a:extLst>
          </p:cNvPr>
          <p:cNvSpPr txBox="1">
            <a:spLocks/>
          </p:cNvSpPr>
          <p:nvPr/>
        </p:nvSpPr>
        <p:spPr>
          <a:xfrm>
            <a:off x="690761" y="2164599"/>
            <a:ext cx="16454239" cy="859145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All changes up until that point are combined into the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code is compiled into an executable or package 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Automated test suites are run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Versioned and stored so it can be distributed as is, if desired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Loaded onto a system where the developers can interact with it </a:t>
            </a:r>
          </a:p>
        </p:txBody>
      </p:sp>
    </p:spTree>
    <p:extLst>
      <p:ext uri="{BB962C8B-B14F-4D97-AF65-F5344CB8AC3E}">
        <p14:creationId xmlns:p14="http://schemas.microsoft.com/office/powerpoint/2010/main" val="15528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EG"/>
          </a:p>
        </p:txBody>
      </p:sp>
      <p:sp>
        <p:nvSpPr>
          <p:cNvPr id="84" name="Google Shape;84;p6"/>
          <p:cNvSpPr txBox="1"/>
          <p:nvPr/>
        </p:nvSpPr>
        <p:spPr>
          <a:xfrm>
            <a:off x="323676" y="30856"/>
            <a:ext cx="1366248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4D65E-70A2-4E99-82D7-D2F47534B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5" t="26279" r="8633" b="11222"/>
          <a:stretch/>
        </p:blipFill>
        <p:spPr>
          <a:xfrm>
            <a:off x="1506682" y="1356744"/>
            <a:ext cx="15274636" cy="8683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0FC70-974E-4D97-B6EB-090FD0BB1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08" t="53835" r="57347" b="14631"/>
          <a:stretch/>
        </p:blipFill>
        <p:spPr>
          <a:xfrm>
            <a:off x="1246909" y="6904217"/>
            <a:ext cx="3616036" cy="313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F17BF9-87DC-4D0C-A806-CF6017AFB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94" y="6904217"/>
            <a:ext cx="4170651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1777400" y="5278582"/>
            <a:ext cx="3253238" cy="11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Jenkins</a:t>
            </a:r>
          </a:p>
        </p:txBody>
      </p: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400" y="1942320"/>
            <a:ext cx="1372623" cy="20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 rotWithShape="1">
          <a:blip r:embed="rId4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18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EG"/>
          </a:p>
        </p:txBody>
      </p:sp>
      <p:sp>
        <p:nvSpPr>
          <p:cNvPr id="84" name="Google Shape;84;p6"/>
          <p:cNvSpPr txBox="1"/>
          <p:nvPr/>
        </p:nvSpPr>
        <p:spPr>
          <a:xfrm>
            <a:off x="323676" y="30856"/>
            <a:ext cx="1366248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What is Jenkins?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0FC70-974E-4D97-B6EB-090FD0BB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8" t="53835" r="57347" b="14631"/>
          <a:stretch/>
        </p:blipFill>
        <p:spPr>
          <a:xfrm>
            <a:off x="1246909" y="6904217"/>
            <a:ext cx="3616036" cy="31357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CDE4C4-AC08-4923-8CF4-D4D5D1968CD6}"/>
              </a:ext>
            </a:extLst>
          </p:cNvPr>
          <p:cNvSpPr txBox="1">
            <a:spLocks/>
          </p:cNvSpPr>
          <p:nvPr/>
        </p:nvSpPr>
        <p:spPr>
          <a:xfrm>
            <a:off x="561109" y="1351038"/>
            <a:ext cx="17394381" cy="827094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Jenkins is an open-source Continuous Integration server written in Java for orchestrating a chain of actions to achieve the Continuous Integration process in an automated fashion.</a:t>
            </a:r>
            <a:endParaRPr lang="ar-EG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Jenkins supports the complete development life cycle of software from building, testing, documenting the software, deploying, and other stages of the software development life cycle.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Supported by over 400 plugins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- SCM, Testing, Notifications, Reporting, Artifact Saving, Triggers, External Integration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Under development since 2005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http://jenkins-ci.org/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411</Words>
  <Application>Microsoft Office PowerPoint</Application>
  <PresentationFormat>مخصص</PresentationFormat>
  <Paragraphs>49</Paragraphs>
  <Slides>11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Wingdings</vt:lpstr>
      <vt:lpstr>Times New Roman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es-MohamedMagdy2022</cp:lastModifiedBy>
  <cp:revision>12</cp:revision>
  <dcterms:created xsi:type="dcterms:W3CDTF">2006-08-16T00:00:00Z</dcterms:created>
  <dcterms:modified xsi:type="dcterms:W3CDTF">2024-11-10T23:07:38Z</dcterms:modified>
</cp:coreProperties>
</file>