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BFD7C1-9A31-4AB8-AA6B-7E4972050F18}"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394008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FD7C1-9A31-4AB8-AA6B-7E4972050F18}"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107171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FD7C1-9A31-4AB8-AA6B-7E4972050F18}"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147485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FD7C1-9A31-4AB8-AA6B-7E4972050F18}"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E3E6A-08AA-4C93-922E-6E752BFB08C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2109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FD7C1-9A31-4AB8-AA6B-7E4972050F18}"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50700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BFD7C1-9A31-4AB8-AA6B-7E4972050F18}"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359089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BFD7C1-9A31-4AB8-AA6B-7E4972050F18}"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1268074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FD7C1-9A31-4AB8-AA6B-7E4972050F18}"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227662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FD7C1-9A31-4AB8-AA6B-7E4972050F18}"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68427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BFD7C1-9A31-4AB8-AA6B-7E4972050F18}"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358624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BFD7C1-9A31-4AB8-AA6B-7E4972050F18}"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19592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BFD7C1-9A31-4AB8-AA6B-7E4972050F18}"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43796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BFD7C1-9A31-4AB8-AA6B-7E4972050F18}"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270219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BFD7C1-9A31-4AB8-AA6B-7E4972050F18}"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315085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BFD7C1-9A31-4AB8-AA6B-7E4972050F18}"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195691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FD7C1-9A31-4AB8-AA6B-7E4972050F18}"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93079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BFD7C1-9A31-4AB8-AA6B-7E4972050F18}"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E3E6A-08AA-4C93-922E-6E752BFB08CA}" type="slidenum">
              <a:rPr lang="en-US" smtClean="0"/>
              <a:t>‹#›</a:t>
            </a:fld>
            <a:endParaRPr lang="en-US"/>
          </a:p>
        </p:txBody>
      </p:sp>
    </p:spTree>
    <p:extLst>
      <p:ext uri="{BB962C8B-B14F-4D97-AF65-F5344CB8AC3E}">
        <p14:creationId xmlns:p14="http://schemas.microsoft.com/office/powerpoint/2010/main" val="118577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6BFD7C1-9A31-4AB8-AA6B-7E4972050F18}" type="datetimeFigureOut">
              <a:rPr lang="en-US" smtClean="0"/>
              <a:t>5/24/2023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1DE3E6A-08AA-4C93-922E-6E752BFB08CA}" type="slidenum">
              <a:rPr lang="en-US" smtClean="0"/>
              <a:t>‹#›</a:t>
            </a:fld>
            <a:endParaRPr lang="en-US"/>
          </a:p>
        </p:txBody>
      </p:sp>
    </p:spTree>
    <p:extLst>
      <p:ext uri="{BB962C8B-B14F-4D97-AF65-F5344CB8AC3E}">
        <p14:creationId xmlns:p14="http://schemas.microsoft.com/office/powerpoint/2010/main" val="253538201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A90C-14BB-C8FB-E6A8-6EC3562B8069}"/>
              </a:ext>
            </a:extLst>
          </p:cNvPr>
          <p:cNvSpPr>
            <a:spLocks noGrp="1"/>
          </p:cNvSpPr>
          <p:nvPr>
            <p:ph type="ctrTitle"/>
          </p:nvPr>
        </p:nvSpPr>
        <p:spPr>
          <a:xfrm>
            <a:off x="1437392" y="184695"/>
            <a:ext cx="9001462" cy="1284661"/>
          </a:xfrm>
        </p:spPr>
        <p:txBody>
          <a:bodyPr>
            <a:normAutofit/>
          </a:bodyPr>
          <a:lstStyle/>
          <a:p>
            <a:r>
              <a:rPr lang="en-US" sz="2800" dirty="0">
                <a:latin typeface="Arial Narrow" panose="020B0606020202030204" pitchFamily="34" charset="0"/>
              </a:rPr>
              <a:t>Name:Mohamed Mahmoud</a:t>
            </a:r>
            <a:br>
              <a:rPr lang="en-US" sz="2800" dirty="0">
                <a:latin typeface="Arial Narrow" panose="020B0606020202030204" pitchFamily="34" charset="0"/>
              </a:rPr>
            </a:br>
            <a:r>
              <a:rPr lang="en-US" sz="2800" dirty="0">
                <a:latin typeface="Arial Narrow" panose="020B0606020202030204" pitchFamily="34" charset="0"/>
              </a:rPr>
              <a:t>id;205002</a:t>
            </a:r>
          </a:p>
        </p:txBody>
      </p:sp>
      <p:sp>
        <p:nvSpPr>
          <p:cNvPr id="3" name="Subtitle 2">
            <a:extLst>
              <a:ext uri="{FF2B5EF4-FFF2-40B4-BE49-F238E27FC236}">
                <a16:creationId xmlns:a16="http://schemas.microsoft.com/office/drawing/2014/main" id="{AFBCD052-461D-7EF6-F24F-5AB9B297C718}"/>
              </a:ext>
            </a:extLst>
          </p:cNvPr>
          <p:cNvSpPr>
            <a:spLocks noGrp="1"/>
          </p:cNvSpPr>
          <p:nvPr>
            <p:ph type="subTitle" idx="1"/>
          </p:nvPr>
        </p:nvSpPr>
        <p:spPr>
          <a:xfrm>
            <a:off x="501077" y="2089212"/>
            <a:ext cx="10704306" cy="3941762"/>
          </a:xfrm>
        </p:spPr>
        <p:txBody>
          <a:bodyPr>
            <a:normAutofit/>
          </a:bodyPr>
          <a:lstStyle/>
          <a:p>
            <a:r>
              <a:rPr lang="en-US" sz="3200" dirty="0"/>
              <a:t>Project name:Chatbot</a:t>
            </a:r>
          </a:p>
          <a:p>
            <a:r>
              <a:rPr lang="en-US" sz="3200" dirty="0"/>
              <a:t>Course name:   Natural Language Processing</a:t>
            </a:r>
          </a:p>
          <a:p>
            <a:r>
              <a:rPr lang="en-US" sz="3200" dirty="0"/>
              <a:t>Teacher:Dr.Esraa             Tutor:E.Mostafa Gamal</a:t>
            </a:r>
          </a:p>
          <a:p>
            <a:endParaRPr lang="en-US" sz="3200" dirty="0"/>
          </a:p>
        </p:txBody>
      </p:sp>
    </p:spTree>
    <p:extLst>
      <p:ext uri="{BB962C8B-B14F-4D97-AF65-F5344CB8AC3E}">
        <p14:creationId xmlns:p14="http://schemas.microsoft.com/office/powerpoint/2010/main" val="35482563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8888-0304-3C74-CCE4-4CE222899791}"/>
              </a:ext>
            </a:extLst>
          </p:cNvPr>
          <p:cNvSpPr>
            <a:spLocks noGrp="1"/>
          </p:cNvSpPr>
          <p:nvPr>
            <p:ph type="title"/>
          </p:nvPr>
        </p:nvSpPr>
        <p:spPr/>
        <p:txBody>
          <a:bodyPr>
            <a:noAutofit/>
          </a:bodyPr>
          <a:lstStyle/>
          <a:p>
            <a:r>
              <a:rPr lang="en-US" b="1" dirty="0">
                <a:effectLst/>
                <a:latin typeface="Bahnschrift Condensed" panose="020B0502040204020203" pitchFamily="34" charset="0"/>
              </a:rPr>
              <a:t>Step 7: Generate the chatbot's response</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6F386D48-F6CE-EE2D-D210-CC4AA83538B0}"/>
              </a:ext>
            </a:extLst>
          </p:cNvPr>
          <p:cNvPicPr>
            <a:picLocks noGrp="1" noChangeAspect="1"/>
          </p:cNvPicPr>
          <p:nvPr>
            <p:ph idx="1"/>
          </p:nvPr>
        </p:nvPicPr>
        <p:blipFill>
          <a:blip r:embed="rId2"/>
          <a:stretch>
            <a:fillRect/>
          </a:stretch>
        </p:blipFill>
        <p:spPr>
          <a:xfrm>
            <a:off x="5477933" y="3725333"/>
            <a:ext cx="5016501" cy="2370667"/>
          </a:xfrm>
        </p:spPr>
      </p:pic>
      <p:sp>
        <p:nvSpPr>
          <p:cNvPr id="7" name="TextBox 6">
            <a:extLst>
              <a:ext uri="{FF2B5EF4-FFF2-40B4-BE49-F238E27FC236}">
                <a16:creationId xmlns:a16="http://schemas.microsoft.com/office/drawing/2014/main" id="{4CBDEA50-A225-3BD5-C0B9-5B7FCE4098D2}"/>
              </a:ext>
            </a:extLst>
          </p:cNvPr>
          <p:cNvSpPr txBox="1"/>
          <p:nvPr/>
        </p:nvSpPr>
        <p:spPr>
          <a:xfrm>
            <a:off x="795867" y="1655339"/>
            <a:ext cx="6096000" cy="1200329"/>
          </a:xfrm>
          <a:prstGeom prst="rect">
            <a:avLst/>
          </a:prstGeom>
          <a:noFill/>
        </p:spPr>
        <p:txBody>
          <a:bodyPr wrap="square">
            <a:spAutoFit/>
          </a:bodyPr>
          <a:lstStyle/>
          <a:p>
            <a:r>
              <a:rPr lang="en-US" dirty="0"/>
              <a:t>the </a:t>
            </a:r>
            <a:r>
              <a:rPr lang="en-US" dirty="0" err="1"/>
              <a:t>generate_response</a:t>
            </a:r>
            <a:r>
              <a:rPr lang="en-US" dirty="0"/>
              <a:t> function checks if the user input is a greeting, matches it to the knowledge base, or finds synonyms to match the input to the knowledge base. If no match is found, it returns a default response.</a:t>
            </a:r>
          </a:p>
        </p:txBody>
      </p:sp>
    </p:spTree>
    <p:extLst>
      <p:ext uri="{BB962C8B-B14F-4D97-AF65-F5344CB8AC3E}">
        <p14:creationId xmlns:p14="http://schemas.microsoft.com/office/powerpoint/2010/main" val="364927700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94C5-A190-AB5A-8ECF-0687FAC9A2E5}"/>
              </a:ext>
            </a:extLst>
          </p:cNvPr>
          <p:cNvSpPr>
            <a:spLocks noGrp="1"/>
          </p:cNvSpPr>
          <p:nvPr>
            <p:ph type="title"/>
          </p:nvPr>
        </p:nvSpPr>
        <p:spPr/>
        <p:txBody>
          <a:bodyPr/>
          <a:lstStyle/>
          <a:p>
            <a:r>
              <a:rPr lang="en-US" b="1" dirty="0">
                <a:effectLst/>
                <a:latin typeface="Bahnschrift Condensed" panose="020B0502040204020203" pitchFamily="34" charset="0"/>
              </a:rPr>
              <a:t>Step 8: Define the greeting function</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3942B2D4-01C8-9C03-4173-CE04885E5325}"/>
              </a:ext>
            </a:extLst>
          </p:cNvPr>
          <p:cNvPicPr>
            <a:picLocks noGrp="1" noChangeAspect="1"/>
          </p:cNvPicPr>
          <p:nvPr>
            <p:ph idx="1"/>
          </p:nvPr>
        </p:nvPicPr>
        <p:blipFill>
          <a:blip r:embed="rId2"/>
          <a:stretch>
            <a:fillRect/>
          </a:stretch>
        </p:blipFill>
        <p:spPr>
          <a:xfrm>
            <a:off x="3885108" y="2700267"/>
            <a:ext cx="4038600" cy="1123950"/>
          </a:xfrm>
        </p:spPr>
      </p:pic>
      <p:sp>
        <p:nvSpPr>
          <p:cNvPr id="7" name="TextBox 6">
            <a:extLst>
              <a:ext uri="{FF2B5EF4-FFF2-40B4-BE49-F238E27FC236}">
                <a16:creationId xmlns:a16="http://schemas.microsoft.com/office/drawing/2014/main" id="{07AB537A-6D93-96CC-064F-35D8D5769E15}"/>
              </a:ext>
            </a:extLst>
          </p:cNvPr>
          <p:cNvSpPr txBox="1"/>
          <p:nvPr/>
        </p:nvSpPr>
        <p:spPr>
          <a:xfrm>
            <a:off x="558799" y="1935921"/>
            <a:ext cx="11514667" cy="646331"/>
          </a:xfrm>
          <a:prstGeom prst="rect">
            <a:avLst/>
          </a:prstGeom>
          <a:noFill/>
        </p:spPr>
        <p:txBody>
          <a:bodyPr wrap="square">
            <a:spAutoFit/>
          </a:bodyPr>
          <a:lstStyle/>
          <a:p>
            <a:r>
              <a:rPr lang="en-US" dirty="0"/>
              <a:t>the greeting function that checks if the user input contains a greeting and returns a random greeting response if it does.</a:t>
            </a:r>
          </a:p>
        </p:txBody>
      </p:sp>
    </p:spTree>
    <p:extLst>
      <p:ext uri="{BB962C8B-B14F-4D97-AF65-F5344CB8AC3E}">
        <p14:creationId xmlns:p14="http://schemas.microsoft.com/office/powerpoint/2010/main" val="198735865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1181-63C2-C885-8065-CE56BFBCFC77}"/>
              </a:ext>
            </a:extLst>
          </p:cNvPr>
          <p:cNvSpPr>
            <a:spLocks noGrp="1"/>
          </p:cNvSpPr>
          <p:nvPr>
            <p:ph type="title"/>
          </p:nvPr>
        </p:nvSpPr>
        <p:spPr/>
        <p:txBody>
          <a:bodyPr>
            <a:noAutofit/>
          </a:bodyPr>
          <a:lstStyle/>
          <a:p>
            <a:r>
              <a:rPr lang="en-US" b="1" dirty="0">
                <a:effectLst/>
                <a:latin typeface="Bahnschrift Condensed" panose="020B0502040204020203" pitchFamily="34" charset="0"/>
              </a:rPr>
              <a:t>Step 9: Implement the chatbot's main loop</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20B5AD87-1E22-CE64-ADFA-FF4CD56459CC}"/>
              </a:ext>
            </a:extLst>
          </p:cNvPr>
          <p:cNvPicPr>
            <a:picLocks noGrp="1" noChangeAspect="1"/>
          </p:cNvPicPr>
          <p:nvPr>
            <p:ph idx="1"/>
          </p:nvPr>
        </p:nvPicPr>
        <p:blipFill>
          <a:blip r:embed="rId2"/>
          <a:stretch>
            <a:fillRect/>
          </a:stretch>
        </p:blipFill>
        <p:spPr>
          <a:xfrm>
            <a:off x="3286125" y="2728912"/>
            <a:ext cx="4391025" cy="1400175"/>
          </a:xfrm>
        </p:spPr>
      </p:pic>
      <p:sp>
        <p:nvSpPr>
          <p:cNvPr id="7" name="TextBox 6">
            <a:extLst>
              <a:ext uri="{FF2B5EF4-FFF2-40B4-BE49-F238E27FC236}">
                <a16:creationId xmlns:a16="http://schemas.microsoft.com/office/drawing/2014/main" id="{A1E845F1-BA0A-22EA-B679-9D6768201C6E}"/>
              </a:ext>
            </a:extLst>
          </p:cNvPr>
          <p:cNvSpPr txBox="1"/>
          <p:nvPr/>
        </p:nvSpPr>
        <p:spPr>
          <a:xfrm>
            <a:off x="482599" y="1838237"/>
            <a:ext cx="11226801" cy="646331"/>
          </a:xfrm>
          <a:prstGeom prst="rect">
            <a:avLst/>
          </a:prstGeom>
          <a:noFill/>
        </p:spPr>
        <p:txBody>
          <a:bodyPr wrap="square">
            <a:spAutoFit/>
          </a:bodyPr>
          <a:lstStyle/>
          <a:p>
            <a:r>
              <a:rPr lang="en-US" dirty="0"/>
              <a:t>the main loop of the chatbot, which prompts the user for input and generates a response using the </a:t>
            </a:r>
            <a:r>
              <a:rPr lang="en-US" dirty="0" err="1"/>
              <a:t>generate_response</a:t>
            </a:r>
            <a:r>
              <a:rPr lang="en-US" dirty="0"/>
              <a:t> function. The loop continues until the user types 'bye'.</a:t>
            </a:r>
          </a:p>
        </p:txBody>
      </p:sp>
    </p:spTree>
    <p:extLst>
      <p:ext uri="{BB962C8B-B14F-4D97-AF65-F5344CB8AC3E}">
        <p14:creationId xmlns:p14="http://schemas.microsoft.com/office/powerpoint/2010/main" val="113179280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2734-41BB-537E-5F3B-CC48407FE50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713C85-D966-E592-7332-6B4A3252EB22}"/>
              </a:ext>
            </a:extLst>
          </p:cNvPr>
          <p:cNvSpPr>
            <a:spLocks noGrp="1"/>
          </p:cNvSpPr>
          <p:nvPr>
            <p:ph idx="1"/>
          </p:nvPr>
        </p:nvSpPr>
        <p:spPr>
          <a:xfrm>
            <a:off x="4347907" y="2791928"/>
            <a:ext cx="10353762" cy="3695136"/>
          </a:xfrm>
        </p:spPr>
        <p:txBody>
          <a:bodyPr>
            <a:normAutofit/>
          </a:bodyPr>
          <a:lstStyle/>
          <a:p>
            <a:pPr marL="0" indent="0">
              <a:buNone/>
            </a:pPr>
            <a:r>
              <a:rPr lang="en-US" sz="6600" i="1" dirty="0">
                <a:latin typeface="Arabic Typesetting" panose="03020402040406030203" pitchFamily="66" charset="-78"/>
                <a:cs typeface="Arabic Typesetting" panose="03020402040406030203" pitchFamily="66" charset="-78"/>
              </a:rPr>
              <a:t>Thank you</a:t>
            </a:r>
          </a:p>
        </p:txBody>
      </p:sp>
    </p:spTree>
    <p:extLst>
      <p:ext uri="{BB962C8B-B14F-4D97-AF65-F5344CB8AC3E}">
        <p14:creationId xmlns:p14="http://schemas.microsoft.com/office/powerpoint/2010/main" val="5646130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8B78-2409-72BE-07D1-0958891EF424}"/>
              </a:ext>
            </a:extLst>
          </p:cNvPr>
          <p:cNvSpPr>
            <a:spLocks noGrp="1"/>
          </p:cNvSpPr>
          <p:nvPr>
            <p:ph type="title"/>
          </p:nvPr>
        </p:nvSpPr>
        <p:spPr/>
        <p:txBody>
          <a:bodyPr>
            <a:normAutofit/>
          </a:bodyPr>
          <a:lstStyle/>
          <a:p>
            <a:r>
              <a:rPr lang="en-US" b="1" dirty="0">
                <a:effectLst/>
                <a:latin typeface="Bahnschrift Condensed" panose="020B0502040204020203" pitchFamily="34" charset="0"/>
              </a:rPr>
              <a:t>Abstract:</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E6ED6161-8BE4-C62E-F4A8-EEF8A579D8AD}"/>
              </a:ext>
            </a:extLst>
          </p:cNvPr>
          <p:cNvSpPr>
            <a:spLocks noGrp="1"/>
          </p:cNvSpPr>
          <p:nvPr>
            <p:ph idx="1"/>
          </p:nvPr>
        </p:nvSpPr>
        <p:spPr/>
        <p:txBody>
          <a:bodyPr/>
          <a:lstStyle/>
          <a:p>
            <a:r>
              <a:rPr lang="en-US" dirty="0"/>
              <a:t>chatbot implemented using Python and the NLTK library. The chatbot is designed to provide conversational responses, handle greetings, and answer a variety of questions. It utilizes natural language processing techniques such as tokenization, lemmatization, and stop word removal to preprocess user input and improve the accuracy of its responses.</a:t>
            </a:r>
          </a:p>
        </p:txBody>
      </p:sp>
    </p:spTree>
    <p:extLst>
      <p:ext uri="{BB962C8B-B14F-4D97-AF65-F5344CB8AC3E}">
        <p14:creationId xmlns:p14="http://schemas.microsoft.com/office/powerpoint/2010/main" val="21733841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611B-DE93-B5F5-6E01-4157957F5875}"/>
              </a:ext>
            </a:extLst>
          </p:cNvPr>
          <p:cNvSpPr>
            <a:spLocks noGrp="1"/>
          </p:cNvSpPr>
          <p:nvPr>
            <p:ph type="title"/>
          </p:nvPr>
        </p:nvSpPr>
        <p:spPr/>
        <p:txBody>
          <a:bodyPr/>
          <a:lstStyle/>
          <a:p>
            <a:r>
              <a:rPr lang="en-US" b="1" dirty="0">
                <a:effectLst/>
                <a:latin typeface="Bahnschrift Condensed" panose="020B0502040204020203" pitchFamily="34" charset="0"/>
              </a:rPr>
              <a:t>Introduction:</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CF9126D0-D6C6-B5CC-E723-E3786D7CC2D4}"/>
              </a:ext>
            </a:extLst>
          </p:cNvPr>
          <p:cNvSpPr>
            <a:spLocks noGrp="1"/>
          </p:cNvSpPr>
          <p:nvPr>
            <p:ph idx="1"/>
          </p:nvPr>
        </p:nvSpPr>
        <p:spPr/>
        <p:txBody>
          <a:bodyPr>
            <a:normAutofit/>
          </a:bodyPr>
          <a:lstStyle/>
          <a:p>
            <a:r>
              <a:rPr lang="en-US" dirty="0"/>
              <a:t>The chatbot is built on allowing it to respond to user inputs based on predefined patterns and a knowledge base. It uses the NLTK library to perform essential natural language processing tasks, including tokenizing user inputs into words, lemmatizing them to their base form, and removing stop words for better understanding.</a:t>
            </a:r>
          </a:p>
          <a:p>
            <a:r>
              <a:rPr lang="en-US" dirty="0"/>
              <a:t>The chatbot's main features include recognizing and responding to greetings, answering questions based on a predefined knowledge base, and employing synonym recognition techniques to enhance its understanding of user inputs. With this code, you can explore the fundamental concepts of building a rule-based chatbot and customize it to suit your specific requirements.</a:t>
            </a:r>
          </a:p>
        </p:txBody>
      </p:sp>
    </p:spTree>
    <p:extLst>
      <p:ext uri="{BB962C8B-B14F-4D97-AF65-F5344CB8AC3E}">
        <p14:creationId xmlns:p14="http://schemas.microsoft.com/office/powerpoint/2010/main" val="9731211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CD48-3F25-7410-326F-F9FD4DBE9B60}"/>
              </a:ext>
            </a:extLst>
          </p:cNvPr>
          <p:cNvSpPr>
            <a:spLocks noGrp="1"/>
          </p:cNvSpPr>
          <p:nvPr>
            <p:ph type="title"/>
          </p:nvPr>
        </p:nvSpPr>
        <p:spPr>
          <a:xfrm>
            <a:off x="354994" y="236480"/>
            <a:ext cx="10353761" cy="665326"/>
          </a:xfrm>
        </p:spPr>
        <p:txBody>
          <a:bodyPr>
            <a:noAutofit/>
          </a:bodyPr>
          <a:lstStyle/>
          <a:p>
            <a:r>
              <a:rPr lang="en-US" sz="3200" b="1" dirty="0">
                <a:effectLst/>
                <a:latin typeface="Bahnschrift Condensed" panose="020B0502040204020203" pitchFamily="34" charset="0"/>
              </a:rPr>
              <a:t>Step 1: Import libraries and download necessary resources</a:t>
            </a:r>
            <a:br>
              <a:rPr lang="en-US" sz="3200" dirty="0">
                <a:effectLst/>
                <a:latin typeface="Bahnschrift Condensed" panose="020B0502040204020203" pitchFamily="34" charset="0"/>
              </a:rPr>
            </a:br>
            <a:endParaRPr lang="en-US" sz="3200" dirty="0">
              <a:latin typeface="Bahnschrift Condensed" panose="020B0502040204020203" pitchFamily="34" charset="0"/>
            </a:endParaRPr>
          </a:p>
        </p:txBody>
      </p:sp>
      <p:pic>
        <p:nvPicPr>
          <p:cNvPr id="5" name="Picture 4">
            <a:extLst>
              <a:ext uri="{FF2B5EF4-FFF2-40B4-BE49-F238E27FC236}">
                <a16:creationId xmlns:a16="http://schemas.microsoft.com/office/drawing/2014/main" id="{D4B7624D-DC0C-228C-2C33-7A16FBF74A55}"/>
              </a:ext>
            </a:extLst>
          </p:cNvPr>
          <p:cNvPicPr>
            <a:picLocks noChangeAspect="1"/>
          </p:cNvPicPr>
          <p:nvPr/>
        </p:nvPicPr>
        <p:blipFill>
          <a:blip r:embed="rId2"/>
          <a:stretch>
            <a:fillRect/>
          </a:stretch>
        </p:blipFill>
        <p:spPr>
          <a:xfrm>
            <a:off x="2844496" y="4743498"/>
            <a:ext cx="6392334" cy="1792769"/>
          </a:xfrm>
          <a:prstGeom prst="rect">
            <a:avLst/>
          </a:prstGeom>
        </p:spPr>
      </p:pic>
      <p:sp>
        <p:nvSpPr>
          <p:cNvPr id="6" name="Rectangle 1">
            <a:extLst>
              <a:ext uri="{FF2B5EF4-FFF2-40B4-BE49-F238E27FC236}">
                <a16:creationId xmlns:a16="http://schemas.microsoft.com/office/drawing/2014/main" id="{DBA40738-6E23-A998-9813-1CE9E3CA2339}"/>
              </a:ext>
            </a:extLst>
          </p:cNvPr>
          <p:cNvSpPr>
            <a:spLocks noGrp="1" noChangeArrowheads="1"/>
          </p:cNvSpPr>
          <p:nvPr>
            <p:ph idx="1"/>
          </p:nvPr>
        </p:nvSpPr>
        <p:spPr bwMode="auto">
          <a:xfrm>
            <a:off x="354994" y="756943"/>
            <a:ext cx="113713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1-nltk</a:t>
            </a:r>
            <a:r>
              <a:rPr kumimoji="0" lang="en-US" altLang="en-US" sz="1400" b="0" i="0" u="none" strike="noStrike" cap="none" normalizeH="0" baseline="0" dirty="0">
                <a:ln>
                  <a:noFill/>
                </a:ln>
                <a:solidFill>
                  <a:schemeClr val="tx1"/>
                </a:solidFill>
                <a:effectLst/>
              </a:rPr>
              <a:t> :It is a popular library in Python for working with human language data. It provides a wide range of functionalities and resources for natural language processing tasks. </a:t>
            </a:r>
          </a:p>
          <a:p>
            <a:pPr marL="0" marR="0" lvl="0" indent="0" algn="l" defTabSz="91440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1EBB5BD-6DEE-E096-9E24-745D276BE555}"/>
              </a:ext>
            </a:extLst>
          </p:cNvPr>
          <p:cNvSpPr>
            <a:spLocks noChangeArrowheads="1"/>
          </p:cNvSpPr>
          <p:nvPr/>
        </p:nvSpPr>
        <p:spPr bwMode="auto">
          <a:xfrm>
            <a:off x="354994" y="1319978"/>
            <a:ext cx="1087599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2-wordnet</a:t>
            </a:r>
            <a:r>
              <a:rPr kumimoji="0" lang="en-US" altLang="en-US" sz="1400" b="0" i="0" u="none" strike="noStrike" cap="none" normalizeH="0" baseline="0" dirty="0">
                <a:ln>
                  <a:noFill/>
                </a:ln>
                <a:solidFill>
                  <a:schemeClr val="tx1"/>
                </a:solidFill>
                <a:effectLst/>
              </a:rPr>
              <a:t> from </a:t>
            </a:r>
            <a:r>
              <a:rPr kumimoji="0" lang="en-US" altLang="en-US" sz="1400" b="0" i="0" u="none" strike="noStrike" cap="none" normalizeH="0" baseline="0" dirty="0" err="1">
                <a:ln>
                  <a:noFill/>
                </a:ln>
                <a:solidFill>
                  <a:schemeClr val="tx1"/>
                </a:solidFill>
                <a:effectLst/>
                <a:latin typeface="Arial Unicode MS"/>
              </a:rPr>
              <a:t>nltk.corpus</a:t>
            </a:r>
            <a:r>
              <a:rPr kumimoji="0" lang="en-US" altLang="en-US" sz="1400" b="0" i="0" u="none" strike="noStrike" cap="none" normalizeH="0" baseline="0" dirty="0">
                <a:ln>
                  <a:noFill/>
                </a:ln>
                <a:solidFill>
                  <a:schemeClr val="tx1"/>
                </a:solidFill>
                <a:effectLst/>
              </a:rPr>
              <a:t>: WordNet is a lexical database that provides semantic relationships between words. It contains a large collection of words grouped into </a:t>
            </a:r>
            <a:r>
              <a:rPr kumimoji="0" lang="en-US" altLang="en-US" sz="1400" b="0" i="0" u="none" strike="noStrike" cap="none" normalizeH="0" baseline="0" dirty="0" err="1">
                <a:ln>
                  <a:noFill/>
                </a:ln>
                <a:solidFill>
                  <a:schemeClr val="tx1"/>
                </a:solidFill>
                <a:effectLst/>
              </a:rPr>
              <a:t>synsets</a:t>
            </a:r>
            <a:r>
              <a:rPr kumimoji="0" lang="en-US" altLang="en-US" sz="1400" b="0" i="0" u="none" strike="noStrike" cap="none" normalizeH="0" baseline="0" dirty="0">
                <a:ln>
                  <a:noFill/>
                </a:ln>
                <a:solidFill>
                  <a:schemeClr val="tx1"/>
                </a:solidFill>
                <a:effectLst/>
              </a:rPr>
              <a:t> (sets of synonyms). The </a:t>
            </a:r>
            <a:r>
              <a:rPr kumimoji="0" lang="en-US" altLang="en-US" sz="1400" b="0" i="0" u="none" strike="noStrike" cap="none" normalizeH="0" baseline="0" dirty="0">
                <a:ln>
                  <a:noFill/>
                </a:ln>
                <a:solidFill>
                  <a:schemeClr val="tx1"/>
                </a:solidFill>
                <a:effectLst/>
                <a:latin typeface="Arial Unicode MS"/>
              </a:rPr>
              <a:t>wordnet</a:t>
            </a:r>
            <a:r>
              <a:rPr kumimoji="0" lang="en-US" altLang="en-US" sz="1400" b="0" i="0" u="none" strike="noStrike" cap="none" normalizeH="0" baseline="0" dirty="0">
                <a:ln>
                  <a:noFill/>
                </a:ln>
                <a:solidFill>
                  <a:schemeClr val="tx1"/>
                </a:solidFill>
                <a:effectLst/>
              </a:rPr>
              <a:t> module from </a:t>
            </a:r>
            <a:r>
              <a:rPr kumimoji="0" lang="en-US" altLang="en-US" sz="1400" b="0" i="0" u="none" strike="noStrike" cap="none" normalizeH="0" baseline="0" dirty="0" err="1">
                <a:ln>
                  <a:noFill/>
                </a:ln>
                <a:solidFill>
                  <a:schemeClr val="tx1"/>
                </a:solidFill>
                <a:effectLst/>
                <a:latin typeface="Arial Unicode MS"/>
              </a:rPr>
              <a:t>nltk.corpus</a:t>
            </a:r>
            <a:r>
              <a:rPr kumimoji="0" lang="en-US" altLang="en-US" sz="1400" b="0" i="0" u="none" strike="noStrike" cap="none" normalizeH="0" baseline="0" dirty="0">
                <a:ln>
                  <a:noFill/>
                </a:ln>
                <a:solidFill>
                  <a:schemeClr val="tx1"/>
                </a:solidFill>
                <a:effectLst/>
              </a:rPr>
              <a:t> allows access to WordNet's lexical resources for synonym recognition.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B46F70A5-09F9-A2E1-6451-839FD7526112}"/>
              </a:ext>
            </a:extLst>
          </p:cNvPr>
          <p:cNvSpPr>
            <a:spLocks noChangeArrowheads="1"/>
          </p:cNvSpPr>
          <p:nvPr/>
        </p:nvSpPr>
        <p:spPr bwMode="auto">
          <a:xfrm>
            <a:off x="354994" y="2129222"/>
            <a:ext cx="11286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3-word_tokenize</a:t>
            </a:r>
            <a:r>
              <a:rPr kumimoji="0" lang="en-US" altLang="en-US" sz="1400" b="0" i="0" u="none" strike="noStrike" cap="none" normalizeH="0" baseline="0" dirty="0">
                <a:ln>
                  <a:noFill/>
                </a:ln>
                <a:solidFill>
                  <a:schemeClr val="tx1"/>
                </a:solidFill>
                <a:effectLst/>
              </a:rPr>
              <a:t> from </a:t>
            </a:r>
            <a:r>
              <a:rPr kumimoji="0" lang="en-US" altLang="en-US" sz="1400" b="0" i="0" u="none" strike="noStrike" cap="none" normalizeH="0" baseline="0" dirty="0" err="1">
                <a:ln>
                  <a:noFill/>
                </a:ln>
                <a:solidFill>
                  <a:schemeClr val="tx1"/>
                </a:solidFill>
                <a:effectLst/>
                <a:latin typeface="Arial Unicode MS"/>
              </a:rPr>
              <a:t>nltk.tokenize</a:t>
            </a:r>
            <a:r>
              <a:rPr kumimoji="0" lang="en-US" altLang="en-US" sz="1400" b="0" i="0" u="none" strike="noStrike" cap="none" normalizeH="0" baseline="0" dirty="0">
                <a:ln>
                  <a:noFill/>
                </a:ln>
                <a:solidFill>
                  <a:schemeClr val="tx1"/>
                </a:solidFill>
                <a:effectLst/>
              </a:rPr>
              <a:t>: This function is used to split a text into individual words or tokens. It is a common preprocessing step in natural language processing tasks.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57B9F11B-BD28-6110-1BAD-AAD1A2007916}"/>
              </a:ext>
            </a:extLst>
          </p:cNvPr>
          <p:cNvSpPr>
            <a:spLocks noChangeArrowheads="1"/>
          </p:cNvSpPr>
          <p:nvPr/>
        </p:nvSpPr>
        <p:spPr bwMode="auto">
          <a:xfrm>
            <a:off x="355519" y="2722711"/>
            <a:ext cx="11751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4-WordNetLemmatizer</a:t>
            </a:r>
            <a:r>
              <a:rPr kumimoji="0" lang="en-US" altLang="en-US" sz="1400" b="0" i="0" u="none" strike="noStrike" cap="none" normalizeH="0" baseline="0" dirty="0">
                <a:ln>
                  <a:noFill/>
                </a:ln>
                <a:solidFill>
                  <a:schemeClr val="tx1"/>
                </a:solidFill>
                <a:effectLst/>
              </a:rPr>
              <a:t> from </a:t>
            </a:r>
            <a:r>
              <a:rPr kumimoji="0" lang="en-US" altLang="en-US" sz="1400" b="0" i="0" u="none" strike="noStrike" cap="none" normalizeH="0" baseline="0" dirty="0" err="1">
                <a:ln>
                  <a:noFill/>
                </a:ln>
                <a:solidFill>
                  <a:schemeClr val="tx1"/>
                </a:solidFill>
                <a:effectLst/>
                <a:latin typeface="Arial Unicode MS"/>
              </a:rPr>
              <a:t>nltk.stem</a:t>
            </a:r>
            <a:r>
              <a:rPr kumimoji="0" lang="en-US" altLang="en-US" sz="1400" b="0" i="0" u="none" strike="noStrike" cap="none" normalizeH="0" baseline="0" dirty="0">
                <a:ln>
                  <a:noFill/>
                </a:ln>
                <a:solidFill>
                  <a:schemeClr val="tx1"/>
                </a:solidFill>
                <a:effectLst/>
              </a:rPr>
              <a:t>: Lemmatization is the process of reducing words to their base or dictionary form (lemma). The </a:t>
            </a:r>
            <a:r>
              <a:rPr kumimoji="0" lang="en-US" altLang="en-US" sz="1400" b="0" i="0" u="none" strike="noStrike" cap="none" normalizeH="0" baseline="0" dirty="0" err="1">
                <a:ln>
                  <a:noFill/>
                </a:ln>
                <a:solidFill>
                  <a:schemeClr val="tx1"/>
                </a:solidFill>
                <a:effectLst/>
                <a:latin typeface="Arial Unicode MS"/>
              </a:rPr>
              <a:t>WordNetLemmatizer</a:t>
            </a:r>
            <a:r>
              <a:rPr kumimoji="0" lang="en-US" altLang="en-US" sz="1400" b="0" i="0" u="none" strike="noStrike" cap="none" normalizeH="0" baseline="0" dirty="0">
                <a:ln>
                  <a:noFill/>
                </a:ln>
                <a:solidFill>
                  <a:schemeClr val="tx1"/>
                </a:solidFill>
                <a:effectLst/>
              </a:rPr>
              <a:t> class provides methods to lemmatize words based on their parts of speech.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1774A019-C973-39B0-4625-6DA236FC4FB6}"/>
              </a:ext>
            </a:extLst>
          </p:cNvPr>
          <p:cNvSpPr>
            <a:spLocks noChangeArrowheads="1"/>
          </p:cNvSpPr>
          <p:nvPr/>
        </p:nvSpPr>
        <p:spPr bwMode="auto">
          <a:xfrm>
            <a:off x="354994" y="3402493"/>
            <a:ext cx="111794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a:rPr>
              <a:t>5-</a:t>
            </a:r>
            <a:r>
              <a:rPr kumimoji="0" lang="en-US" altLang="en-US" sz="1400" b="0" i="0" u="none" strike="noStrike" cap="none" normalizeH="0" baseline="0" dirty="0">
                <a:ln>
                  <a:noFill/>
                </a:ln>
                <a:solidFill>
                  <a:schemeClr val="tx1"/>
                </a:solidFill>
                <a:effectLst/>
                <a:latin typeface="Arial Unicode MS"/>
              </a:rPr>
              <a:t>stopwords</a:t>
            </a:r>
            <a:r>
              <a:rPr kumimoji="0" lang="en-US" altLang="en-US" sz="1400" b="0" i="0" u="none" strike="noStrike" cap="none" normalizeH="0" baseline="0" dirty="0">
                <a:ln>
                  <a:noFill/>
                </a:ln>
                <a:solidFill>
                  <a:schemeClr val="tx1"/>
                </a:solidFill>
                <a:effectLst/>
              </a:rPr>
              <a:t> from </a:t>
            </a:r>
            <a:r>
              <a:rPr kumimoji="0" lang="en-US" altLang="en-US" sz="1400" b="0" i="0" u="none" strike="noStrike" cap="none" normalizeH="0" baseline="0" dirty="0" err="1">
                <a:ln>
                  <a:noFill/>
                </a:ln>
                <a:solidFill>
                  <a:schemeClr val="tx1"/>
                </a:solidFill>
                <a:effectLst/>
                <a:latin typeface="Arial Unicode MS"/>
              </a:rPr>
              <a:t>nltk.corpus</a:t>
            </a:r>
            <a:r>
              <a:rPr kumimoji="0" lang="en-US" altLang="en-US" sz="1400" b="0" i="0" u="none" strike="noStrike" cap="none" normalizeH="0" baseline="0" dirty="0">
                <a:ln>
                  <a:noFill/>
                </a:ln>
                <a:solidFill>
                  <a:schemeClr val="tx1"/>
                </a:solidFill>
                <a:effectLst/>
              </a:rPr>
              <a:t>: Stop words are common words that often do not carry significant meaning and are typically removed in text processing tasks. The </a:t>
            </a:r>
            <a:r>
              <a:rPr kumimoji="0" lang="en-US" altLang="en-US" sz="1400" b="0" i="0" u="none" strike="noStrike" cap="none" normalizeH="0" baseline="0" dirty="0" err="1">
                <a:ln>
                  <a:noFill/>
                </a:ln>
                <a:solidFill>
                  <a:schemeClr val="tx1"/>
                </a:solidFill>
                <a:effectLst/>
                <a:latin typeface="Arial Unicode MS"/>
              </a:rPr>
              <a:t>stopwords</a:t>
            </a:r>
            <a:r>
              <a:rPr kumimoji="0" lang="en-US" altLang="en-US" sz="1400" b="0" i="0" u="none" strike="noStrike" cap="none" normalizeH="0" baseline="0" dirty="0">
                <a:ln>
                  <a:noFill/>
                </a:ln>
                <a:solidFill>
                  <a:schemeClr val="tx1"/>
                </a:solidFill>
                <a:effectLst/>
              </a:rPr>
              <a:t> module from </a:t>
            </a:r>
            <a:r>
              <a:rPr kumimoji="0" lang="en-US" altLang="en-US" sz="1400" b="0" i="0" u="none" strike="noStrike" cap="none" normalizeH="0" baseline="0" dirty="0" err="1">
                <a:ln>
                  <a:noFill/>
                </a:ln>
                <a:solidFill>
                  <a:schemeClr val="tx1"/>
                </a:solidFill>
                <a:effectLst/>
                <a:latin typeface="Arial Unicode MS"/>
              </a:rPr>
              <a:t>nltk.corpus</a:t>
            </a:r>
            <a:r>
              <a:rPr kumimoji="0" lang="en-US" altLang="en-US" sz="1400" b="0" i="0" u="none" strike="noStrike" cap="none" normalizeH="0" baseline="0" dirty="0">
                <a:ln>
                  <a:noFill/>
                </a:ln>
                <a:solidFill>
                  <a:schemeClr val="tx1"/>
                </a:solidFill>
                <a:effectLst/>
              </a:rPr>
              <a:t> provides a collection of commonly used stop words in various languages.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30623222-402D-D164-4FC0-5473EE380883}"/>
              </a:ext>
            </a:extLst>
          </p:cNvPr>
          <p:cNvSpPr>
            <a:spLocks noChangeArrowheads="1"/>
          </p:cNvSpPr>
          <p:nvPr/>
        </p:nvSpPr>
        <p:spPr bwMode="auto">
          <a:xfrm>
            <a:off x="354993" y="4005331"/>
            <a:ext cx="115152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6-random</a:t>
            </a:r>
            <a:r>
              <a:rPr kumimoji="0" lang="en-US" altLang="en-US" sz="1400" b="0" i="0" u="none" strike="noStrike" cap="none" normalizeH="0" baseline="0" dirty="0">
                <a:ln>
                  <a:noFill/>
                </a:ln>
                <a:solidFill>
                  <a:schemeClr val="tx1"/>
                </a:solidFill>
                <a:effectLst/>
              </a:rPr>
              <a:t>: This is a Python built-in module that provides functions for generating random numbers and making random choices. In the code, it is used to randomly select a greeting response from a list of predefined responses.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78815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F851-6B31-03C5-794F-CD95A8865346}"/>
              </a:ext>
            </a:extLst>
          </p:cNvPr>
          <p:cNvSpPr>
            <a:spLocks noGrp="1"/>
          </p:cNvSpPr>
          <p:nvPr>
            <p:ph type="title"/>
          </p:nvPr>
        </p:nvSpPr>
        <p:spPr/>
        <p:txBody>
          <a:bodyPr>
            <a:normAutofit/>
          </a:bodyPr>
          <a:lstStyle/>
          <a:p>
            <a:r>
              <a:rPr lang="en-US" b="1" dirty="0">
                <a:effectLst/>
                <a:latin typeface="Bahnschrift Condensed" panose="020B0502040204020203" pitchFamily="34" charset="0"/>
              </a:rPr>
              <a:t>Step 2: Define sample data and responses</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D593528-1C6D-281C-769A-CF1235924B92}"/>
              </a:ext>
            </a:extLst>
          </p:cNvPr>
          <p:cNvSpPr>
            <a:spLocks noGrp="1"/>
          </p:cNvSpPr>
          <p:nvPr>
            <p:ph idx="1"/>
          </p:nvPr>
        </p:nvSpPr>
        <p:spPr/>
        <p:txBody>
          <a:bodyPr/>
          <a:lstStyle/>
          <a:p>
            <a:r>
              <a:rPr lang="en-US" dirty="0"/>
              <a:t>list of greeting inputs and responses. The greeting function checks if the user's input contains a greeting and returns a random greeting response if it does.</a:t>
            </a:r>
          </a:p>
        </p:txBody>
      </p:sp>
      <p:pic>
        <p:nvPicPr>
          <p:cNvPr id="5" name="Picture 4">
            <a:extLst>
              <a:ext uri="{FF2B5EF4-FFF2-40B4-BE49-F238E27FC236}">
                <a16:creationId xmlns:a16="http://schemas.microsoft.com/office/drawing/2014/main" id="{52216D83-E7B4-C8DB-A937-319C9F06BCEF}"/>
              </a:ext>
            </a:extLst>
          </p:cNvPr>
          <p:cNvPicPr>
            <a:picLocks noChangeAspect="1"/>
          </p:cNvPicPr>
          <p:nvPr/>
        </p:nvPicPr>
        <p:blipFill>
          <a:blip r:embed="rId2"/>
          <a:stretch>
            <a:fillRect/>
          </a:stretch>
        </p:blipFill>
        <p:spPr>
          <a:xfrm>
            <a:off x="1735667" y="3254904"/>
            <a:ext cx="8432799" cy="1080030"/>
          </a:xfrm>
          <a:prstGeom prst="rect">
            <a:avLst/>
          </a:prstGeom>
        </p:spPr>
      </p:pic>
    </p:spTree>
    <p:extLst>
      <p:ext uri="{BB962C8B-B14F-4D97-AF65-F5344CB8AC3E}">
        <p14:creationId xmlns:p14="http://schemas.microsoft.com/office/powerpoint/2010/main" val="369415213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FDFD-B195-26A4-1D26-8596B438DC66}"/>
              </a:ext>
            </a:extLst>
          </p:cNvPr>
          <p:cNvSpPr>
            <a:spLocks noGrp="1"/>
          </p:cNvSpPr>
          <p:nvPr>
            <p:ph type="title"/>
          </p:nvPr>
        </p:nvSpPr>
        <p:spPr/>
        <p:txBody>
          <a:bodyPr/>
          <a:lstStyle/>
          <a:p>
            <a:r>
              <a:rPr lang="en-US" b="1" dirty="0">
                <a:effectLst/>
                <a:latin typeface="Bahnschrift Condensed" panose="020B0502040204020203" pitchFamily="34" charset="0"/>
              </a:rPr>
              <a:t>Step 3: Add a simple knowledge base</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926C0C08-223F-FD0D-7638-BA60EE740AE4}"/>
              </a:ext>
            </a:extLst>
          </p:cNvPr>
          <p:cNvPicPr>
            <a:picLocks noGrp="1" noChangeAspect="1"/>
          </p:cNvPicPr>
          <p:nvPr>
            <p:ph idx="1"/>
          </p:nvPr>
        </p:nvPicPr>
        <p:blipFill>
          <a:blip r:embed="rId2"/>
          <a:stretch>
            <a:fillRect/>
          </a:stretch>
        </p:blipFill>
        <p:spPr>
          <a:xfrm>
            <a:off x="1990162" y="3313412"/>
            <a:ext cx="8201025" cy="1390650"/>
          </a:xfrm>
        </p:spPr>
      </p:pic>
      <p:sp>
        <p:nvSpPr>
          <p:cNvPr id="7" name="TextBox 6">
            <a:extLst>
              <a:ext uri="{FF2B5EF4-FFF2-40B4-BE49-F238E27FC236}">
                <a16:creationId xmlns:a16="http://schemas.microsoft.com/office/drawing/2014/main" id="{691735A5-D5A9-B402-B642-7F5FA6D69E30}"/>
              </a:ext>
            </a:extLst>
          </p:cNvPr>
          <p:cNvSpPr txBox="1"/>
          <p:nvPr/>
        </p:nvSpPr>
        <p:spPr>
          <a:xfrm>
            <a:off x="372533" y="1978335"/>
            <a:ext cx="12065000" cy="646331"/>
          </a:xfrm>
          <a:prstGeom prst="rect">
            <a:avLst/>
          </a:prstGeom>
          <a:noFill/>
        </p:spPr>
        <p:txBody>
          <a:bodyPr wrap="square">
            <a:spAutoFit/>
          </a:bodyPr>
          <a:lstStyle/>
          <a:p>
            <a:r>
              <a:rPr lang="en-US" dirty="0"/>
              <a:t>simple knowledge base as a dictionary, where the keys are questions and the values are the corresponding answers.</a:t>
            </a:r>
          </a:p>
        </p:txBody>
      </p:sp>
    </p:spTree>
    <p:extLst>
      <p:ext uri="{BB962C8B-B14F-4D97-AF65-F5344CB8AC3E}">
        <p14:creationId xmlns:p14="http://schemas.microsoft.com/office/powerpoint/2010/main" val="112595174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B459-38D1-68D7-AD8F-C574866DDCEB}"/>
              </a:ext>
            </a:extLst>
          </p:cNvPr>
          <p:cNvSpPr>
            <a:spLocks noGrp="1"/>
          </p:cNvSpPr>
          <p:nvPr>
            <p:ph type="title"/>
          </p:nvPr>
        </p:nvSpPr>
        <p:spPr/>
        <p:txBody>
          <a:bodyPr>
            <a:noAutofit/>
          </a:bodyPr>
          <a:lstStyle/>
          <a:p>
            <a:r>
              <a:rPr lang="en-US" b="1" dirty="0">
                <a:effectLst/>
                <a:latin typeface="Bahnschrift Condensed" panose="020B0502040204020203" pitchFamily="34" charset="0"/>
              </a:rPr>
              <a:t>Step 4: Initialize the </a:t>
            </a:r>
            <a:r>
              <a:rPr lang="en-US" b="1" dirty="0" err="1">
                <a:effectLst/>
                <a:latin typeface="Bahnschrift Condensed" panose="020B0502040204020203" pitchFamily="34" charset="0"/>
              </a:rPr>
              <a:t>WordNetLemmatizer</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51F9B031-BE57-8109-D2D0-59068B971254}"/>
              </a:ext>
            </a:extLst>
          </p:cNvPr>
          <p:cNvSpPr>
            <a:spLocks noGrp="1"/>
          </p:cNvSpPr>
          <p:nvPr>
            <p:ph idx="1"/>
          </p:nvPr>
        </p:nvSpPr>
        <p:spPr/>
        <p:txBody>
          <a:bodyPr/>
          <a:lstStyle/>
          <a:p>
            <a:r>
              <a:rPr lang="en-US" dirty="0" err="1"/>
              <a:t>WordNetLemmatizer</a:t>
            </a:r>
            <a:r>
              <a:rPr lang="en-US" dirty="0"/>
              <a:t>, which will be used to lemmatize words in the user input.</a:t>
            </a:r>
          </a:p>
        </p:txBody>
      </p:sp>
      <p:pic>
        <p:nvPicPr>
          <p:cNvPr id="5" name="Picture 4">
            <a:extLst>
              <a:ext uri="{FF2B5EF4-FFF2-40B4-BE49-F238E27FC236}">
                <a16:creationId xmlns:a16="http://schemas.microsoft.com/office/drawing/2014/main" id="{D0B77813-4645-E0B3-8A38-174C6D267549}"/>
              </a:ext>
            </a:extLst>
          </p:cNvPr>
          <p:cNvPicPr>
            <a:picLocks noChangeAspect="1"/>
          </p:cNvPicPr>
          <p:nvPr/>
        </p:nvPicPr>
        <p:blipFill>
          <a:blip r:embed="rId2"/>
          <a:stretch>
            <a:fillRect/>
          </a:stretch>
        </p:blipFill>
        <p:spPr>
          <a:xfrm>
            <a:off x="4188355" y="2573091"/>
            <a:ext cx="3126845" cy="447675"/>
          </a:xfrm>
          <a:prstGeom prst="rect">
            <a:avLst/>
          </a:prstGeom>
        </p:spPr>
      </p:pic>
    </p:spTree>
    <p:extLst>
      <p:ext uri="{BB962C8B-B14F-4D97-AF65-F5344CB8AC3E}">
        <p14:creationId xmlns:p14="http://schemas.microsoft.com/office/powerpoint/2010/main" val="218398438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4138-92A6-78B9-B159-9C4DA09DBB05}"/>
              </a:ext>
            </a:extLst>
          </p:cNvPr>
          <p:cNvSpPr>
            <a:spLocks noGrp="1"/>
          </p:cNvSpPr>
          <p:nvPr>
            <p:ph type="title"/>
          </p:nvPr>
        </p:nvSpPr>
        <p:spPr/>
        <p:txBody>
          <a:bodyPr/>
          <a:lstStyle/>
          <a:p>
            <a:r>
              <a:rPr lang="en-US" b="1" dirty="0">
                <a:effectLst/>
                <a:latin typeface="Bahnschrift Condensed" panose="020B0502040204020203" pitchFamily="34" charset="0"/>
              </a:rPr>
              <a:t>Step 5: Preprocess the user input</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pic>
        <p:nvPicPr>
          <p:cNvPr id="5" name="Content Placeholder 4">
            <a:extLst>
              <a:ext uri="{FF2B5EF4-FFF2-40B4-BE49-F238E27FC236}">
                <a16:creationId xmlns:a16="http://schemas.microsoft.com/office/drawing/2014/main" id="{0D6B6B16-9E87-E4A2-6A9D-680CFC1BD7C2}"/>
              </a:ext>
            </a:extLst>
          </p:cNvPr>
          <p:cNvPicPr>
            <a:picLocks noGrp="1" noChangeAspect="1"/>
          </p:cNvPicPr>
          <p:nvPr>
            <p:ph idx="1"/>
          </p:nvPr>
        </p:nvPicPr>
        <p:blipFill>
          <a:blip r:embed="rId2"/>
          <a:stretch>
            <a:fillRect/>
          </a:stretch>
        </p:blipFill>
        <p:spPr>
          <a:xfrm>
            <a:off x="1078937" y="3125028"/>
            <a:ext cx="9058275" cy="971550"/>
          </a:xfrm>
        </p:spPr>
      </p:pic>
      <p:sp>
        <p:nvSpPr>
          <p:cNvPr id="7" name="TextBox 6">
            <a:extLst>
              <a:ext uri="{FF2B5EF4-FFF2-40B4-BE49-F238E27FC236}">
                <a16:creationId xmlns:a16="http://schemas.microsoft.com/office/drawing/2014/main" id="{0AD8D420-7CFA-0B74-12E2-DD8D8B5F85D3}"/>
              </a:ext>
            </a:extLst>
          </p:cNvPr>
          <p:cNvSpPr txBox="1"/>
          <p:nvPr/>
        </p:nvSpPr>
        <p:spPr>
          <a:xfrm>
            <a:off x="846665" y="1838093"/>
            <a:ext cx="10353761" cy="923330"/>
          </a:xfrm>
          <a:prstGeom prst="rect">
            <a:avLst/>
          </a:prstGeom>
          <a:noFill/>
        </p:spPr>
        <p:txBody>
          <a:bodyPr wrap="square">
            <a:spAutoFit/>
          </a:bodyPr>
          <a:lstStyle/>
          <a:p>
            <a:r>
              <a:rPr lang="en-US" dirty="0"/>
              <a:t>preprocess function that takes the user input, converts it to lowercase, tokenizes it into words, lemmatizes the words, and removes </a:t>
            </a:r>
            <a:r>
              <a:rPr lang="en-US" dirty="0" err="1"/>
              <a:t>stopwords</a:t>
            </a:r>
            <a:r>
              <a:rPr lang="en-US" dirty="0"/>
              <a:t>. This will help us match the user input to predefined patterns more effectively.</a:t>
            </a:r>
          </a:p>
        </p:txBody>
      </p:sp>
    </p:spTree>
    <p:extLst>
      <p:ext uri="{BB962C8B-B14F-4D97-AF65-F5344CB8AC3E}">
        <p14:creationId xmlns:p14="http://schemas.microsoft.com/office/powerpoint/2010/main" val="35999806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5F01-5835-5298-7FD6-BC8512410B83}"/>
              </a:ext>
            </a:extLst>
          </p:cNvPr>
          <p:cNvSpPr>
            <a:spLocks noGrp="1"/>
          </p:cNvSpPr>
          <p:nvPr>
            <p:ph type="title"/>
          </p:nvPr>
        </p:nvSpPr>
        <p:spPr/>
        <p:txBody>
          <a:bodyPr/>
          <a:lstStyle/>
          <a:p>
            <a:r>
              <a:rPr lang="en-US" b="1" dirty="0">
                <a:effectLst/>
                <a:latin typeface="Bahnschrift Condensed" panose="020B0502040204020203" pitchFamily="34" charset="0"/>
              </a:rPr>
              <a:t>Step 6: Find synonyms using WordNet</a:t>
            </a:r>
            <a:br>
              <a:rPr lang="en-US" dirty="0">
                <a:effectLst/>
                <a:latin typeface="Bahnschrift Condensed" panose="020B0502040204020203" pitchFamily="34" charset="0"/>
              </a:rPr>
            </a:br>
            <a:endParaRPr lang="en-US"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EAB4FD7C-99EA-8429-9EA3-4542067FEE04}"/>
              </a:ext>
            </a:extLst>
          </p:cNvPr>
          <p:cNvSpPr>
            <a:spLocks noGrp="1"/>
          </p:cNvSpPr>
          <p:nvPr>
            <p:ph idx="1"/>
          </p:nvPr>
        </p:nvSpPr>
        <p:spPr/>
        <p:txBody>
          <a:bodyPr/>
          <a:lstStyle/>
          <a:p>
            <a:r>
              <a:rPr lang="en-US" dirty="0" err="1"/>
              <a:t>get_synonyms</a:t>
            </a:r>
            <a:r>
              <a:rPr lang="en-US" dirty="0"/>
              <a:t> function that takes a word and returns a set of its synonyms using WordNet.</a:t>
            </a:r>
          </a:p>
        </p:txBody>
      </p:sp>
      <p:pic>
        <p:nvPicPr>
          <p:cNvPr id="5" name="Picture 4">
            <a:extLst>
              <a:ext uri="{FF2B5EF4-FFF2-40B4-BE49-F238E27FC236}">
                <a16:creationId xmlns:a16="http://schemas.microsoft.com/office/drawing/2014/main" id="{079C29A3-6084-1133-DEA3-CC3E572C053A}"/>
              </a:ext>
            </a:extLst>
          </p:cNvPr>
          <p:cNvPicPr>
            <a:picLocks noChangeAspect="1"/>
          </p:cNvPicPr>
          <p:nvPr/>
        </p:nvPicPr>
        <p:blipFill>
          <a:blip r:embed="rId2"/>
          <a:stretch>
            <a:fillRect/>
          </a:stretch>
        </p:blipFill>
        <p:spPr>
          <a:xfrm>
            <a:off x="4490475" y="2690283"/>
            <a:ext cx="3200400" cy="1162050"/>
          </a:xfrm>
          <a:prstGeom prst="rect">
            <a:avLst/>
          </a:prstGeom>
        </p:spPr>
      </p:pic>
    </p:spTree>
    <p:extLst>
      <p:ext uri="{BB962C8B-B14F-4D97-AF65-F5344CB8AC3E}">
        <p14:creationId xmlns:p14="http://schemas.microsoft.com/office/powerpoint/2010/main" val="151000086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573</TotalTime>
  <Words>740</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Arabic Typesetting</vt:lpstr>
      <vt:lpstr>Arial</vt:lpstr>
      <vt:lpstr>Arial Narrow</vt:lpstr>
      <vt:lpstr>Arial Unicode MS</vt:lpstr>
      <vt:lpstr>Bahnschrift Condensed</vt:lpstr>
      <vt:lpstr>Bookman Old Style</vt:lpstr>
      <vt:lpstr>Rockwell</vt:lpstr>
      <vt:lpstr>Damask</vt:lpstr>
      <vt:lpstr>Name:Mohamed Mahmoud id;205002</vt:lpstr>
      <vt:lpstr>Abstract: </vt:lpstr>
      <vt:lpstr>Introduction: </vt:lpstr>
      <vt:lpstr>Step 1: Import libraries and download necessary resources </vt:lpstr>
      <vt:lpstr>Step 2: Define sample data and responses </vt:lpstr>
      <vt:lpstr>Step 3: Add a simple knowledge base </vt:lpstr>
      <vt:lpstr>Step 4: Initialize the WordNetLemmatizer </vt:lpstr>
      <vt:lpstr>Step 5: Preprocess the user input </vt:lpstr>
      <vt:lpstr>Step 6: Find synonyms using WordNet </vt:lpstr>
      <vt:lpstr>Step 7: Generate the chatbot's response </vt:lpstr>
      <vt:lpstr>Step 8: Define the greeting function </vt:lpstr>
      <vt:lpstr>Step 9: Implement the chatbot's main loop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Name:Mohamed Mahmoud id;205002</dc:title>
  <dc:creator>205002 Mohamed  Mahmoud</dc:creator>
  <cp:lastModifiedBy>205002 Mohamed  Mahmoud</cp:lastModifiedBy>
  <cp:revision>3</cp:revision>
  <dcterms:created xsi:type="dcterms:W3CDTF">2023-05-23T23:03:16Z</dcterms:created>
  <dcterms:modified xsi:type="dcterms:W3CDTF">2023-05-24T08:36:30Z</dcterms:modified>
</cp:coreProperties>
</file>