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Papyrus"/>
        <a:ea typeface="Papyrus"/>
        <a:cs typeface="Papyru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4DAE2"/>
          </a:solidFill>
        </a:fill>
      </a:tcStyle>
    </a:wholeTbl>
    <a:band2H>
      <a:tcTxStyle/>
      <a:tcStyle>
        <a:tcBdr/>
        <a:fill>
          <a:solidFill>
            <a:srgbClr val="EBEDF1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EFE5CE"/>
          </a:solidFill>
        </a:fill>
      </a:tcStyle>
    </a:wholeTbl>
    <a:band2H>
      <a:tcTxStyle/>
      <a:tcStyle>
        <a:tcBdr/>
        <a:fill>
          <a:solidFill>
            <a:srgbClr val="F7F2E8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BD8DF"/>
          </a:solidFill>
        </a:fill>
      </a:tcStyle>
    </a:wholeTbl>
    <a:band2H>
      <a:tcTxStyle/>
      <a:tcStyle>
        <a:tcBdr/>
        <a:fill>
          <a:solidFill>
            <a:srgbClr val="EEECF0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7E7"/>
          </a:solidFill>
        </a:fill>
      </a:tcStyle>
    </a:wholeTbl>
    <a:band2H>
      <a:tcTxStyle/>
      <a:tcStyle>
        <a:tcBdr/>
        <a:fill>
          <a:solidFill>
            <a:srgbClr val="24383E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4383E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CDCBCB"/>
          </a:solidFill>
        </a:fill>
      </a:tcStyle>
    </a:wholeTbl>
    <a:band2H>
      <a:tcTxStyle/>
      <a:tcStyle>
        <a:tcBdr/>
        <a:fill>
          <a:solidFill>
            <a:srgbClr val="E8E7E7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solidFill>
            <a:srgbClr val="3E231A">
              <a:alpha val="20000"/>
            </a:srgbClr>
          </a:solidFill>
        </a:fill>
      </a:tcStyle>
    </a:firstCol>
    <a:la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127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apyrus"/>
          <a:ea typeface="Papyrus"/>
          <a:cs typeface="Papyrus"/>
        </a:font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round/>
            </a:ln>
          </a:left>
          <a:right>
            <a:ln w="12700" cap="flat">
              <a:solidFill>
                <a:srgbClr val="3E231A"/>
              </a:solidFill>
              <a:prstDash val="solid"/>
              <a:round/>
            </a:ln>
          </a:right>
          <a:top>
            <a:ln w="127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solidFill>
                <a:srgbClr val="3E231A"/>
              </a:solidFill>
              <a:prstDash val="solid"/>
              <a:round/>
            </a:ln>
          </a:insideH>
          <a:insideV>
            <a:ln w="12700" cap="flat">
              <a:solidFill>
                <a:srgbClr val="3E231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algn="ctr">
              <a:spcBef>
                <a:spcPts val="0"/>
              </a:spcBef>
              <a:buBlip>
                <a:blip r:embed="rId2"/>
              </a:buBlip>
            </a:lvl2pPr>
            <a:lvl3pPr algn="ctr">
              <a:spcBef>
                <a:spcPts val="0"/>
              </a:spcBef>
              <a:buBlip>
                <a:blip r:embed="rId2"/>
              </a:buBlip>
            </a:lvl3pPr>
            <a:lvl4pPr algn="ctr">
              <a:spcBef>
                <a:spcPts val="0"/>
              </a:spcBef>
              <a:buBlip>
                <a:blip r:embed="rId2"/>
              </a:buBlip>
            </a:lvl4pPr>
            <a:lvl5pPr algn="ctr">
              <a:spcBef>
                <a:spcPts val="0"/>
              </a:spcBef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800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74800" y="114300"/>
            <a:ext cx="9855200" cy="6502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283200" y="2819400"/>
            <a:ext cx="8565281" cy="5651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7391400" y="762000"/>
            <a:ext cx="4660900" cy="3075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901630" y="3197027"/>
            <a:ext cx="5380145" cy="81153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 K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defRPr sz="3672"/>
            </a:pPr>
            <a:endParaRPr/>
          </a:p>
          <a:p>
            <a:pPr defTabSz="297941">
              <a:defRPr sz="5508"/>
            </a:pPr>
            <a:r>
              <a:t>Sprint Retrospective</a:t>
            </a:r>
          </a:p>
          <a:p>
            <a:pPr defTabSz="297941">
              <a:defRPr sz="3672"/>
            </a:pPr>
            <a:endParaRPr/>
          </a:p>
          <a:p>
            <a:pPr defTabSz="297941">
              <a:defRPr sz="4182"/>
            </a:pPr>
            <a:r>
              <a:t>GROUP K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413089" y="9296399"/>
            <a:ext cx="171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me numbers first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numbers first</a:t>
            </a:r>
          </a:p>
        </p:txBody>
      </p:sp>
      <p:sp>
        <p:nvSpPr>
          <p:cNvPr id="123" name="We have committed in 4 stories out of 8 and finished all the stories that we committ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686" indent="-446686" defTabSz="555340">
              <a:spcBef>
                <a:spcPts val="2800"/>
              </a:spcBef>
              <a:buBlip>
                <a:blip r:embed="rId2"/>
              </a:buBlip>
              <a:defRPr sz="3589"/>
            </a:pPr>
            <a:r>
              <a:t>We have committed 4 stories out of 8 and managed to finish all the stories that we committed.</a:t>
            </a:r>
          </a:p>
          <a:p>
            <a:pPr marL="446686" indent="-446686" defTabSz="555340">
              <a:spcBef>
                <a:spcPts val="2800"/>
              </a:spcBef>
              <a:buBlip>
                <a:blip r:embed="rId2"/>
              </a:buBlip>
              <a:defRPr sz="3589"/>
            </a:pPr>
            <a:r>
              <a:t>Total points of all stories were 26, and we committed and completed 13 of them.</a:t>
            </a:r>
          </a:p>
          <a:p>
            <a:pPr marL="446686" indent="-446686" defTabSz="555340">
              <a:spcBef>
                <a:spcPts val="2800"/>
              </a:spcBef>
              <a:buBlip>
                <a:blip r:embed="rId2"/>
              </a:buBlip>
              <a:defRPr sz="3589"/>
            </a:pPr>
            <a:r>
              <a:t>On average we’ve spent around 3 hours per each task(some tasks took 2 hour and some 4 hours).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3956" y="9296399"/>
            <a:ext cx="2301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umbers, ag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Numbers, again</a:t>
            </a:r>
          </a:p>
        </p:txBody>
      </p:sp>
      <p:sp>
        <p:nvSpPr>
          <p:cNvPr id="127" name="We have had 4 stories and 15 tasks so approximately 4 tasks per story, however we had a story with just one task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We have had 4 stories and 15 tasks so approximately 4 tasks per story.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Estimated hours per task were 2 and average was 2.6 hours, but as we mentioned before there were tasks that we under-estimated.</a:t>
            </a:r>
          </a:p>
          <a:p>
            <a:pPr marL="383438" indent="-383438" defTabSz="476707">
              <a:spcBef>
                <a:spcPts val="2400"/>
              </a:spcBef>
              <a:buBlip>
                <a:blip r:embed="rId2"/>
              </a:buBlip>
              <a:defRPr sz="3648"/>
            </a:pPr>
            <a:r>
              <a:t>total task estimation error ratio ( = actual / estimated ) = 39/30=1. 3.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7472" y="9296398"/>
            <a:ext cx="223132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tails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1557602"/>
          </a:xfrm>
          <a:prstGeom prst="rect">
            <a:avLst/>
          </a:prstGeom>
        </p:spPr>
        <p:txBody>
          <a:bodyPr/>
          <a:lstStyle/>
          <a:p>
            <a:r>
              <a:rPr dirty="0"/>
              <a:t>Details</a:t>
            </a:r>
          </a:p>
        </p:txBody>
      </p:sp>
      <p:sp>
        <p:nvSpPr>
          <p:cNvPr id="131" name="Story 1               5 Points                7 Tasks              18Hours…"/>
          <p:cNvSpPr txBox="1">
            <a:spLocks noGrp="1"/>
          </p:cNvSpPr>
          <p:nvPr>
            <p:ph type="body" idx="1"/>
          </p:nvPr>
        </p:nvSpPr>
        <p:spPr>
          <a:xfrm>
            <a:off x="1385685" y="1809793"/>
            <a:ext cx="10464800" cy="525238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300"/>
            </a:pPr>
            <a:r>
              <a:rPr dirty="0"/>
              <a:t>Story 1               5 Points                7 Tasks           18Hours          </a:t>
            </a:r>
          </a:p>
          <a:p>
            <a:pPr>
              <a:buBlip>
                <a:blip r:embed="rId2"/>
              </a:buBlip>
              <a:defRPr sz="3300"/>
            </a:pPr>
            <a:r>
              <a:rPr dirty="0"/>
              <a:t>Story 2              3 Points                3 Tasks              9Hours</a:t>
            </a:r>
          </a:p>
          <a:p>
            <a:pPr>
              <a:buBlip>
                <a:blip r:embed="rId2"/>
              </a:buBlip>
              <a:defRPr sz="3300"/>
            </a:pPr>
            <a:r>
              <a:rPr dirty="0"/>
              <a:t>Story 3.             3 Points                4 Tasks            10Hours</a:t>
            </a:r>
          </a:p>
          <a:p>
            <a:pPr>
              <a:buBlip>
                <a:blip r:embed="rId2"/>
              </a:buBlip>
              <a:defRPr sz="3300"/>
            </a:pPr>
            <a:r>
              <a:rPr dirty="0"/>
              <a:t>Story 4             2 Points                 2 Tasks              2Hours </a:t>
            </a:r>
          </a:p>
        </p:txBody>
      </p:sp>
      <p:sp>
        <p:nvSpPr>
          <p:cNvPr id="132" name="# of Tasks"/>
          <p:cNvSpPr txBox="1"/>
          <p:nvPr/>
        </p:nvSpPr>
        <p:spPr>
          <a:xfrm>
            <a:off x="7301336" y="2052433"/>
            <a:ext cx="180234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rPr dirty="0"/>
              <a:t># of Tasks</a:t>
            </a:r>
          </a:p>
        </p:txBody>
      </p:sp>
      <p:sp>
        <p:nvSpPr>
          <p:cNvPr id="133" name="Hours Spent"/>
          <p:cNvSpPr txBox="1"/>
          <p:nvPr/>
        </p:nvSpPr>
        <p:spPr>
          <a:xfrm>
            <a:off x="9905978" y="2141568"/>
            <a:ext cx="20601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/>
              <a:t>Hours Spent</a:t>
            </a:r>
          </a:p>
        </p:txBody>
      </p:sp>
      <p:sp>
        <p:nvSpPr>
          <p:cNvPr id="134" name="Story Points"/>
          <p:cNvSpPr txBox="1"/>
          <p:nvPr/>
        </p:nvSpPr>
        <p:spPr>
          <a:xfrm>
            <a:off x="4504647" y="1912918"/>
            <a:ext cx="199439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rPr dirty="0"/>
              <a:t>Story Points</a:t>
            </a:r>
          </a:p>
        </p:txBody>
      </p:sp>
      <p:sp>
        <p:nvSpPr>
          <p:cNvPr id="135" name="TOTAL : 4 STORIES, 13 POINTS, 39 HOURS"/>
          <p:cNvSpPr txBox="1"/>
          <p:nvPr/>
        </p:nvSpPr>
        <p:spPr>
          <a:xfrm>
            <a:off x="1134254" y="6907093"/>
            <a:ext cx="108319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2800" dirty="0"/>
              <a:t>TOTAL : 4 STORIES, 13 POINTS, 39 HOURS</a:t>
            </a:r>
            <a:endParaRPr sz="2800" dirty="0"/>
          </a:p>
        </p:txBody>
      </p:sp>
      <p:sp>
        <p:nvSpPr>
          <p:cNvPr id="136" name="ESTIMATED: 4 STORIES, 13 POINTS, 30 HOURS"/>
          <p:cNvSpPr txBox="1"/>
          <p:nvPr/>
        </p:nvSpPr>
        <p:spPr>
          <a:xfrm>
            <a:off x="1501369" y="7820546"/>
            <a:ext cx="1046480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2800" dirty="0"/>
              <a:t>ESTIMATED: 4 STORIES, 13 POINTS, 30 HOURS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66655" y="9296399"/>
            <a:ext cx="26476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ause of err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Cause of error</a:t>
            </a:r>
          </a:p>
        </p:txBody>
      </p:sp>
      <p:sp>
        <p:nvSpPr>
          <p:cNvPr id="140" name="Lack of experience in estimation and project design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Lack of experience in estimation and project designing.</a:t>
            </a:r>
          </a:p>
          <a:p>
            <a:pPr>
              <a:buBlip>
                <a:blip r:embed="rId2"/>
              </a:buBlip>
            </a:pPr>
            <a:r>
              <a:t>over estimations for our capability.</a:t>
            </a:r>
          </a:p>
          <a:p>
            <a:pPr>
              <a:buBlip>
                <a:blip r:embed="rId2"/>
              </a:buBlip>
            </a:pPr>
            <a:r>
              <a:t>under estimations time needed for design and learning the needed technology.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854" y="9296399"/>
            <a:ext cx="22636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FINITION OF D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 OF DONE</a:t>
            </a:r>
          </a:p>
        </p:txBody>
      </p:sp>
      <p:sp>
        <p:nvSpPr>
          <p:cNvPr id="144" name="We sticked to the proposed DOD. We completed Unit Tests. We did a code review after we completed the sprint. We were working on project using Github, so everyone could access the latest version in a moment, and of course we did E2E Testing before pushing every new version on Github and after the demo of the project was ready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1104" indent="-451104" defTabSz="560830">
              <a:spcBef>
                <a:spcPts val="2800"/>
              </a:spcBef>
              <a:buBlip>
                <a:blip r:embed="rId2"/>
              </a:buBlip>
              <a:defRPr sz="3600"/>
            </a:lvl1pPr>
          </a:lstStyle>
          <a:p>
            <a:r>
              <a:t>We sticked to the proposed DOD. We completed Unit Tests. We did a code review after we completed each story. We were using Github for version control and of course we did E2E Testing.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556" y="9296399"/>
            <a:ext cx="2349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we have learned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have learned?</a:t>
            </a:r>
          </a:p>
        </p:txBody>
      </p:sp>
      <p:sp>
        <p:nvSpPr>
          <p:cNvPr id="148" name="In this sprint we learned that the estimated time can differ in both positive and negative way, as soon as we didn’t know capacity of each memb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In this sprint we learned that the estimated time can differ in both positive and negative way, as soon as we didn’t know capacity of each member.</a:t>
            </a:r>
          </a:p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Also, we’ve learned the importance of daily scrum meetings, so we can know what problems each member has with his task.</a:t>
            </a:r>
          </a:p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How to divide tasks into a smaller ones so that we can work on daily basis.</a:t>
            </a:r>
          </a:p>
          <a:p>
            <a:pPr marL="349980" indent="-349980" defTabSz="435111">
              <a:spcBef>
                <a:spcPts val="2100"/>
              </a:spcBef>
              <a:buBlip>
                <a:blip r:embed="rId2"/>
              </a:buBlip>
              <a:defRPr sz="2744"/>
            </a:pPr>
            <a:r>
              <a:t>We learned more about our capabilities so that we can estimate better next time. 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9426" y="9296399"/>
            <a:ext cx="219225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 are proud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proud…</a:t>
            </a:r>
          </a:p>
        </p:txBody>
      </p:sp>
      <p:sp>
        <p:nvSpPr>
          <p:cNvPr id="152" name="That we have delivered the product with all promised stuff working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That we have delivered the product with all basic features working properly. </a:t>
            </a:r>
          </a:p>
          <a:p>
            <a:pPr>
              <a:buBlip>
                <a:blip r:embed="rId2"/>
              </a:buBlip>
            </a:pPr>
            <a:r>
              <a:t>We managed to learn how to do GUI as no one of us knew how to use swing in java.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184" y="9296399"/>
            <a:ext cx="22770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ank you all"/>
          <p:cNvSpPr txBox="1">
            <a:spLocks noGrp="1"/>
          </p:cNvSpPr>
          <p:nvPr>
            <p:ph type="title"/>
          </p:nvPr>
        </p:nvSpPr>
        <p:spPr>
          <a:xfrm>
            <a:off x="1358900" y="3822700"/>
            <a:ext cx="10464800" cy="2108200"/>
          </a:xfrm>
          <a:prstGeom prst="rect">
            <a:avLst/>
          </a:prstGeom>
        </p:spPr>
        <p:txBody>
          <a:bodyPr/>
          <a:lstStyle/>
          <a:p>
            <a:r>
              <a:t>Thank you all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1556" y="9296399"/>
            <a:ext cx="2349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Papyrus"/>
            <a:ea typeface="Papyrus"/>
            <a:cs typeface="Papyru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Helvetica Neue</vt:lpstr>
      <vt:lpstr>Papyrus</vt:lpstr>
      <vt:lpstr>Parchment</vt:lpstr>
      <vt:lpstr> Sprint Retrospective  GROUP K</vt:lpstr>
      <vt:lpstr>Some numbers first</vt:lpstr>
      <vt:lpstr>Numbers, again</vt:lpstr>
      <vt:lpstr>Details</vt:lpstr>
      <vt:lpstr>Cause of error</vt:lpstr>
      <vt:lpstr>DEFINITION OF DONE</vt:lpstr>
      <vt:lpstr>What we have learned?</vt:lpstr>
      <vt:lpstr>We are proud…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Sprint Retrospective  GROUP K</dc:title>
  <cp:lastModifiedBy>Mohamed Tourab</cp:lastModifiedBy>
  <cp:revision>1</cp:revision>
  <dcterms:modified xsi:type="dcterms:W3CDTF">2019-10-25T14:57:26Z</dcterms:modified>
</cp:coreProperties>
</file>