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9575" cx="12195175"/>
  <p:notesSz cx="6794500" cy="993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9">
          <p15:clr>
            <a:srgbClr val="A4A3A4"/>
          </p15:clr>
        </p15:guide>
        <p15:guide id="2" orient="horz" pos="777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pos="3841">
          <p15:clr>
            <a:srgbClr val="A4A3A4"/>
          </p15:clr>
        </p15:guide>
        <p15:guide id="5" pos="4975">
          <p15:clr>
            <a:srgbClr val="A4A3A4"/>
          </p15:clr>
        </p15:guide>
        <p15:guide id="6" pos="5156">
          <p15:clr>
            <a:srgbClr val="A4A3A4"/>
          </p15:clr>
        </p15:guide>
        <p15:guide id="7" pos="7424">
          <p15:clr>
            <a:srgbClr val="A4A3A4"/>
          </p15:clr>
        </p15:guide>
        <p15:guide id="8" orient="horz" pos="3861">
          <p15:clr>
            <a:srgbClr val="A4A3A4"/>
          </p15:clr>
        </p15:guide>
        <p15:guide id="9" orient="horz" pos="4224">
          <p15:clr>
            <a:srgbClr val="A4A3A4"/>
          </p15:clr>
        </p15:guide>
        <p15:guide id="10" pos="2707">
          <p15:clr>
            <a:srgbClr val="A4A3A4"/>
          </p15:clr>
        </p15:guide>
        <p15:guide id="11" pos="2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poX0+WjQtAww8UI1Mjv+teV4e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9" orient="horz"/>
        <p:guide pos="777" orient="horz"/>
        <p:guide pos="618" orient="horz"/>
        <p:guide pos="3841"/>
        <p:guide pos="4975"/>
        <p:guide pos="5156"/>
        <p:guide pos="7424"/>
        <p:guide pos="3861" orient="horz"/>
        <p:guide pos="4224" orient="horz"/>
        <p:guide pos="2707"/>
        <p:guide pos="2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645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002a5d87a_0_19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3002a5d87a_0_19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13002a5d87a_0_19:notes"/>
          <p:cNvSpPr txBox="1"/>
          <p:nvPr>
            <p:ph idx="12" type="sldNum"/>
          </p:nvPr>
        </p:nvSpPr>
        <p:spPr>
          <a:xfrm>
            <a:off x="3848645" y="9433107"/>
            <a:ext cx="294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:notes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:notes"/>
          <p:cNvSpPr/>
          <p:nvPr>
            <p:ph idx="2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0a66c9507_0_1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g130a66c9507_0_10:notes"/>
          <p:cNvSpPr/>
          <p:nvPr>
            <p:ph idx="2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:notes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6:notes"/>
          <p:cNvSpPr/>
          <p:nvPr>
            <p:ph idx="2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6918ab5e7_0_11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136918ab5e7_0_11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6918ab5e7_0_1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136918ab5e7_0_1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:notes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9:notes"/>
          <p:cNvSpPr/>
          <p:nvPr>
            <p:ph idx="2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www.fokus.fraunhofer.de/" TargetMode="External"/><Relationship Id="rId4" Type="http://schemas.openxmlformats.org/officeDocument/2006/relationships/hyperlink" Target="mailto:info@fokus.fraunhofer.de" TargetMode="External"/><Relationship Id="rId5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V03" showMasterSp="0">
  <p:cSld name="1_Titelfolie V0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Fraunhofer FOKUS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für Offene Kommunikationssysteme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/>
          <p:nvPr>
            <p:ph type="ctrTitle"/>
          </p:nvPr>
        </p:nvSpPr>
        <p:spPr>
          <a:xfrm>
            <a:off x="318971" y="3703448"/>
            <a:ext cx="5610808" cy="1202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318971" y="4905958"/>
            <a:ext cx="5610808" cy="402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318971" y="6130094"/>
            <a:ext cx="3516004" cy="3715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mit Zeichenfläche" showMasterSp="0">
  <p:cSld name="Titel mit Zeichenfläch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>
            <p:ph idx="2" type="pic"/>
          </p:nvPr>
        </p:nvSpPr>
        <p:spPr>
          <a:xfrm>
            <a:off x="410219" y="1233530"/>
            <a:ext cx="11375381" cy="48958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mit Zeichenfläche" showMasterSp="0">
  <p:cSld name="2_Titel mit Zeichenfläch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>
            <p:ph idx="2" type="pic"/>
          </p:nvPr>
        </p:nvSpPr>
        <p:spPr>
          <a:xfrm>
            <a:off x="-1" y="0"/>
            <a:ext cx="12195176" cy="68595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338502" y="543570"/>
            <a:ext cx="11429787" cy="47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1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 und Bild" showMasterSp="0">
  <p:cSld name="Titel, Inhalt und Bild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10219" y="1233488"/>
            <a:ext cx="622149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10219" y="6147870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/>
          <p:nvPr>
            <p:ph idx="3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22"/>
          <p:cNvSpPr txBox="1"/>
          <p:nvPr>
            <p:ph idx="4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2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Zweispaltig">
  <p:cSld name="Titel und Inhalt Zweispaltig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08955" y="1233488"/>
            <a:ext cx="55435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6242050" y="1233488"/>
            <a:ext cx="55435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body"/>
          </p:nvPr>
        </p:nvSpPr>
        <p:spPr>
          <a:xfrm>
            <a:off x="410219" y="6147868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Dreispaltig">
  <p:cSld name="Titel und Inhalt Dreispaltig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08955" y="1233488"/>
            <a:ext cx="3600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4297364" y="1233488"/>
            <a:ext cx="36004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3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4" type="body"/>
          </p:nvPr>
        </p:nvSpPr>
        <p:spPr>
          <a:xfrm>
            <a:off x="8185819" y="1233488"/>
            <a:ext cx="36004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4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 showMasterSp="0">
  <p:cSld name="1_Agenda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410219" y="1233550"/>
            <a:ext cx="5542906" cy="49346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sz="18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5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 showMasterSp="0">
  <p:cSld name="1_Titel und Inhal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10219" y="1233488"/>
            <a:ext cx="11376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6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, Inhalt und Bild mit Abbinder" showMasterSp="0">
  <p:cSld name="3_Titel, Inhalt und Bild mit Abbin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>
            <a:off x="0" y="6129339"/>
            <a:ext cx="12195175" cy="73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-1" y="0"/>
            <a:ext cx="12195175" cy="6129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10218" y="1233488"/>
            <a:ext cx="11376001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410218" y="181303"/>
            <a:ext cx="113760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/>
          <p:nvPr>
            <p:ph idx="2" type="pic"/>
          </p:nvPr>
        </p:nvSpPr>
        <p:spPr>
          <a:xfrm>
            <a:off x="8380385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27"/>
          <p:cNvSpPr/>
          <p:nvPr>
            <p:ph idx="3" type="pic"/>
          </p:nvPr>
        </p:nvSpPr>
        <p:spPr>
          <a:xfrm>
            <a:off x="6702659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7"/>
          <p:cNvSpPr txBox="1"/>
          <p:nvPr>
            <p:ph idx="4" type="body"/>
          </p:nvPr>
        </p:nvSpPr>
        <p:spPr>
          <a:xfrm>
            <a:off x="410219" y="6146903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0" sz="1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7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Kontaktfolie" showMasterSp="0">
  <p:cSld name="1_Kontaktfoli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0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>
            <a:hlinkClick r:id="rId3"/>
          </p:cNvPr>
          <p:cNvSpPr/>
          <p:nvPr/>
        </p:nvSpPr>
        <p:spPr>
          <a:xfrm>
            <a:off x="709687" y="4545918"/>
            <a:ext cx="2611438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>
            <a:hlinkClick r:id="rId4"/>
          </p:cNvPr>
          <p:cNvSpPr/>
          <p:nvPr/>
        </p:nvSpPr>
        <p:spPr>
          <a:xfrm>
            <a:off x="709687" y="4218893"/>
            <a:ext cx="2611363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10218" y="181303"/>
            <a:ext cx="113760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409575" y="2846388"/>
            <a:ext cx="4646612" cy="2065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108000" spcFirstLastPara="1" rIns="0" wrap="square" tIns="1080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28"/>
          <p:cNvSpPr txBox="1"/>
          <p:nvPr>
            <p:ph idx="2" type="body"/>
          </p:nvPr>
        </p:nvSpPr>
        <p:spPr>
          <a:xfrm>
            <a:off x="6242050" y="2846388"/>
            <a:ext cx="4646612" cy="2065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108000" spcFirstLastPara="1" rIns="0" wrap="square" tIns="1080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0" name="Google Shape;28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 und Bild V02" showMasterSp="0">
  <p:cSld name="Titel, Inhalt und Bild V0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9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86" name="Google Shape;286;p29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29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10219" y="1233488"/>
            <a:ext cx="11376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, Inhalt und Bild V02" showMasterSp="0">
  <p:cSld name="1_Titel, Inhalt und Bild V0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0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1" name="Google Shape;311;p30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66225D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0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0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, Inhalt und Bild V02" showMasterSp="0">
  <p:cSld name="3_Titel, Inhalt und Bild V0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31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1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6" name="Google Shape;336;p31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F9B92B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1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1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1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, Inhalt und Bild V02" showMasterSp="0">
  <p:cSld name="4_Titel, Inhalt und Bild V0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28BBE5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2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32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32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el, Inhalt und Bild V02" showMasterSp="0">
  <p:cSld name="5_Titel, Inhalt und Bild V0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33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3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86" name="Google Shape;386;p33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EF8723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33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33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, Inhalt und Bild V02" showMasterSp="0">
  <p:cSld name="6_Titel, Inhalt und Bild V0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4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1" name="Google Shape;411;p34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AB2426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34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34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34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4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el, Inhalt und Bild V02" showMasterSp="0">
  <p:cSld name="7_Titel, Inhalt und Bild V0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35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35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6" name="Google Shape;436;p35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A11976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35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35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35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8232774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8739246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9245718" y="7129090"/>
            <a:ext cx="417094" cy="417094"/>
          </a:xfrm>
          <a:prstGeom prst="rect">
            <a:avLst/>
          </a:prstGeom>
          <a:solidFill>
            <a:srgbClr val="43697B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5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5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5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5" name="Google Shape;45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5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 V03" showMasterSp="0">
  <p:cSld name="3_Titelfolie V0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3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Fraunhofer FOKUS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for Open Communication Systems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318971" y="3703448"/>
            <a:ext cx="5610808" cy="1202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8971" y="4905958"/>
            <a:ext cx="5610808" cy="402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18971" y="6130094"/>
            <a:ext cx="3516004" cy="3715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V01" showMasterSp="0">
  <p:cSld name="1_Titelfolie V0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0" y="0"/>
            <a:ext cx="12195175" cy="6859588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/>
          <p:nvPr/>
        </p:nvSpPr>
        <p:spPr>
          <a:xfrm>
            <a:off x="0" y="0"/>
            <a:ext cx="8386354" cy="6874829"/>
          </a:xfrm>
          <a:prstGeom prst="rect">
            <a:avLst/>
          </a:prstGeom>
          <a:gradFill>
            <a:gsLst>
              <a:gs pos="0">
                <a:srgbClr val="000000">
                  <a:alpha val="50980"/>
                </a:srgbClr>
              </a:gs>
              <a:gs pos="48000">
                <a:srgbClr val="000000">
                  <a:alpha val="5882"/>
                </a:srgbClr>
              </a:gs>
              <a:gs pos="9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8971" y="3703448"/>
            <a:ext cx="5610808" cy="120251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8971" y="4905958"/>
            <a:ext cx="5610808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318971" y="6130094"/>
            <a:ext cx="3516004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Fraunhofer FOKUS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für Offene Kommunikationssysteme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 V03" showMasterSp="0">
  <p:cSld name="2_Titelfolie V0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8955" y="1233550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1129035" y="1233550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408955" y="2565698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1129035" y="2565698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5" type="body"/>
          </p:nvPr>
        </p:nvSpPr>
        <p:spPr>
          <a:xfrm>
            <a:off x="408955" y="3897846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6" type="body"/>
          </p:nvPr>
        </p:nvSpPr>
        <p:spPr>
          <a:xfrm>
            <a:off x="1129035" y="3897846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7" type="body"/>
          </p:nvPr>
        </p:nvSpPr>
        <p:spPr>
          <a:xfrm>
            <a:off x="408955" y="5229994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8" type="body"/>
          </p:nvPr>
        </p:nvSpPr>
        <p:spPr>
          <a:xfrm>
            <a:off x="1129035" y="5229994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9" type="body"/>
          </p:nvPr>
        </p:nvSpPr>
        <p:spPr>
          <a:xfrm>
            <a:off x="6242049" y="1233550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3" type="body"/>
          </p:nvPr>
        </p:nvSpPr>
        <p:spPr>
          <a:xfrm>
            <a:off x="6962129" y="1233550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4" type="body"/>
          </p:nvPr>
        </p:nvSpPr>
        <p:spPr>
          <a:xfrm>
            <a:off x="6242049" y="2565698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5" type="body"/>
          </p:nvPr>
        </p:nvSpPr>
        <p:spPr>
          <a:xfrm>
            <a:off x="6962129" y="2565698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6" type="body"/>
          </p:nvPr>
        </p:nvSpPr>
        <p:spPr>
          <a:xfrm>
            <a:off x="6242049" y="3897846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7" type="body"/>
          </p:nvPr>
        </p:nvSpPr>
        <p:spPr>
          <a:xfrm>
            <a:off x="6962129" y="3897846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8" type="body"/>
          </p:nvPr>
        </p:nvSpPr>
        <p:spPr>
          <a:xfrm>
            <a:off x="6242049" y="5229994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9" type="body"/>
          </p:nvPr>
        </p:nvSpPr>
        <p:spPr>
          <a:xfrm>
            <a:off x="6962129" y="5229994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Kapiteltrennfolie V01" showMasterSp="0">
  <p:cSld name="1_Kapiteltrennfolie V0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19086" y="4188640"/>
            <a:ext cx="7995729" cy="944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360000" spcFirstLastPara="1" rIns="0" wrap="square" tIns="0">
            <a:noAutofit/>
          </a:bodyPr>
          <a:lstStyle>
            <a:lvl1pPr indent="-228600" lvl="0" marL="457200" algn="l">
              <a:lnSpc>
                <a:spcPct val="675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1" sz="3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folie V02" showMasterSp="0">
  <p:cSld name="Kapiteltrennfolie V0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7067718" y="0"/>
            <a:ext cx="5127456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718" y="566717"/>
            <a:ext cx="5125482" cy="629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694" y="566717"/>
            <a:ext cx="5123505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241603" y="2601794"/>
            <a:ext cx="1656000" cy="1656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576000">
            <a:noAutofit/>
          </a:bodyPr>
          <a:lstStyle>
            <a:lvl1pPr indent="-228600" lvl="0" marL="457200" algn="ctr">
              <a:lnSpc>
                <a:spcPct val="32727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09575" y="3019426"/>
            <a:ext cx="5830052" cy="820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0000" wrap="square" tIns="0">
            <a:spAutoFit/>
          </a:bodyPr>
          <a:lstStyle>
            <a:lvl1pPr indent="-228600" lvl="0" marL="457200" algn="l">
              <a:lnSpc>
                <a:spcPct val="9875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1" sz="3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, Inhalt und Bild mit Abbinder" showMasterSp="0">
  <p:cSld name="2_Titel, Inhalt und Bild mit Abbin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6129339"/>
            <a:ext cx="12195175" cy="73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10218" y="1233488"/>
            <a:ext cx="11376001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410218" y="181303"/>
            <a:ext cx="113760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>
            <p:ph idx="2" type="pic"/>
          </p:nvPr>
        </p:nvSpPr>
        <p:spPr>
          <a:xfrm>
            <a:off x="8380385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9"/>
          <p:cNvSpPr/>
          <p:nvPr>
            <p:ph idx="3" type="pic"/>
          </p:nvPr>
        </p:nvSpPr>
        <p:spPr>
          <a:xfrm>
            <a:off x="6702659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9"/>
          <p:cNvSpPr txBox="1"/>
          <p:nvPr>
            <p:ph idx="4" type="body"/>
          </p:nvPr>
        </p:nvSpPr>
        <p:spPr>
          <a:xfrm>
            <a:off x="410219" y="6146903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0" sz="1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408955" y="1233488"/>
            <a:ext cx="11376000" cy="489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651546" y="6552270"/>
            <a:ext cx="60461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movin.com/adaptive-streaming/" TargetMode="External"/><Relationship Id="rId4" Type="http://schemas.openxmlformats.org/officeDocument/2006/relationships/hyperlink" Target="https://www.wowza.com/blog/adaptive-bitrate-streaming" TargetMode="External"/><Relationship Id="rId9" Type="http://schemas.openxmlformats.org/officeDocument/2006/relationships/hyperlink" Target="https://docs.npmjs.com/creating-and-publishing-private-packages" TargetMode="External"/><Relationship Id="rId5" Type="http://schemas.openxmlformats.org/officeDocument/2006/relationships/hyperlink" Target="https://datatracker.ietf.org/doc/html/rfc8216" TargetMode="External"/><Relationship Id="rId6" Type="http://schemas.openxmlformats.org/officeDocument/2006/relationships/hyperlink" Target="https://www.npmjs.com/package/hls-playlist-parser" TargetMode="External"/><Relationship Id="rId7" Type="http://schemas.openxmlformats.org/officeDocument/2006/relationships/hyperlink" Target="https://ieeexplore.ieee.org/document/8228708" TargetMode="External"/><Relationship Id="rId8" Type="http://schemas.openxmlformats.org/officeDocument/2006/relationships/hyperlink" Target="https://developer.apple.com/documentation/http_live_streaming/about_apple_s_http_live_streaming_tools" TargetMode="External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002a5d87a_0_19"/>
          <p:cNvSpPr txBox="1"/>
          <p:nvPr>
            <p:ph type="ctrTitle"/>
          </p:nvPr>
        </p:nvSpPr>
        <p:spPr>
          <a:xfrm>
            <a:off x="318971" y="3703449"/>
            <a:ext cx="6841800" cy="12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lang="en-US"/>
              <a:t>AWT PJ</a:t>
            </a:r>
            <a:br>
              <a:rPr lang="en-US"/>
            </a:br>
            <a:r>
              <a:rPr lang="en-US"/>
              <a:t>Video Streaming Mixer Library</a:t>
            </a:r>
            <a:endParaRPr/>
          </a:p>
        </p:txBody>
      </p:sp>
      <p:sp>
        <p:nvSpPr>
          <p:cNvPr id="463" name="Google Shape;463;g13002a5d87a_0_19"/>
          <p:cNvSpPr txBox="1"/>
          <p:nvPr>
            <p:ph idx="2" type="body"/>
          </p:nvPr>
        </p:nvSpPr>
        <p:spPr>
          <a:xfrm>
            <a:off x="318971" y="6130094"/>
            <a:ext cx="8149200" cy="3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Poonam Kumari Roy, Mohamed Mesto, Yuni Quintero | AWT PJ | Workshop 3</a:t>
            </a:r>
            <a:endParaRPr/>
          </a:p>
        </p:txBody>
      </p:sp>
      <p:pic>
        <p:nvPicPr>
          <p:cNvPr id="464" name="Google Shape;464;g13002a5d87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"/>
          <p:cNvSpPr txBox="1"/>
          <p:nvPr>
            <p:ph idx="1" type="body"/>
          </p:nvPr>
        </p:nvSpPr>
        <p:spPr>
          <a:xfrm>
            <a:off x="1298350" y="1179488"/>
            <a:ext cx="107376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Wrap up: Problem Statement and Schedule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Output Manifest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Library Component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Final Demo </a:t>
            </a:r>
            <a:endParaRPr sz="2000"/>
          </a:p>
        </p:txBody>
      </p:sp>
      <p:sp>
        <p:nvSpPr>
          <p:cNvPr id="470" name="Google Shape;470;p2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71" name="Google Shape;471;p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472" name="Google Shape;472;p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2"/>
          <p:cNvSpPr txBox="1"/>
          <p:nvPr>
            <p:ph idx="10" type="dt"/>
          </p:nvPr>
        </p:nvSpPr>
        <p:spPr>
          <a:xfrm>
            <a:off x="645150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12.07.22</a:t>
            </a:r>
            <a:endParaRPr sz="1000"/>
          </a:p>
        </p:txBody>
      </p:sp>
      <p:sp>
        <p:nvSpPr>
          <p:cNvPr id="474" name="Google Shape;474;p2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3 </a:t>
            </a:r>
            <a:endParaRPr/>
          </a:p>
        </p:txBody>
      </p:sp>
      <p:pic>
        <p:nvPicPr>
          <p:cNvPr id="475" name="Google Shape;4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2" cy="107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0a66c9507_0_1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Wrap up: Problem Statement and Schedule</a:t>
            </a:r>
            <a:endParaRPr b="0" sz="2000"/>
          </a:p>
        </p:txBody>
      </p:sp>
      <p:sp>
        <p:nvSpPr>
          <p:cNvPr id="481" name="Google Shape;481;g130a66c9507_0_1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482" name="Google Shape;482;g130a66c9507_0_1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g130a66c9507_0_1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12.07.22</a:t>
            </a:r>
            <a:endParaRPr sz="1000"/>
          </a:p>
        </p:txBody>
      </p:sp>
      <p:sp>
        <p:nvSpPr>
          <p:cNvPr id="484" name="Google Shape;484;g130a66c9507_0_1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485" name="Google Shape;485;g130a66c950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130a66c950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8200" y="1806974"/>
            <a:ext cx="7023724" cy="37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30a66c9507_0_10"/>
          <p:cNvSpPr txBox="1"/>
          <p:nvPr>
            <p:ph idx="1" type="body"/>
          </p:nvPr>
        </p:nvSpPr>
        <p:spPr>
          <a:xfrm>
            <a:off x="508550" y="1309825"/>
            <a:ext cx="48696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  We have implemented two strategies that select compatible streams in regards to resolution in order to join these streams into a single master playlist.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  The first strategy consists of matching resolutions against the first element of the input array.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  The second strategy consists of an intersection of resolutions.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   We use as tools the hls-parser js library and node js as a development environment. 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"/>
          <p:cNvSpPr txBox="1"/>
          <p:nvPr>
            <p:ph idx="1" type="body"/>
          </p:nvPr>
        </p:nvSpPr>
        <p:spPr>
          <a:xfrm>
            <a:off x="584325" y="1314775"/>
            <a:ext cx="107376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rPr lang="en-US" sz="1900"/>
              <a:t>After implementing both strategies, we have as a result an array with the compatible streams and an array with the resolutions that matched.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rPr lang="en-US" sz="1900"/>
              <a:t>We have to obtain the matching variants for each resolution of the final output.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rPr lang="en-US" sz="1900"/>
              <a:t>In order to remove these duplicates, we choose the variant with the maximum bandwidth value. 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rPr lang="en-US" sz="1900"/>
              <a:t>For each matching resolution, we fetch the media playlist of all the variants to obtain their segments which will be joined in an array to create a new Media Playlist object.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rPr lang="en-US" sz="1900"/>
              <a:t>Then, we create a new Variant object that has as uri the filename of the media playlist m3u8 file.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None/>
            </a:pPr>
            <a:r>
              <a:rPr lang="en-US" sz="1900"/>
              <a:t>Finally, we create a new Master Playlist object joining all the variants</a:t>
            </a:r>
            <a:r>
              <a:rPr lang="en-US" sz="1900"/>
              <a:t> in the dictionary in an array</a:t>
            </a:r>
            <a:r>
              <a:rPr lang="en-US" sz="1900"/>
              <a:t>. We convert this playlist into string representation too and write it on a master.m3u8 file. </a:t>
            </a:r>
            <a:endParaRPr sz="1900"/>
          </a:p>
        </p:txBody>
      </p:sp>
      <p:sp>
        <p:nvSpPr>
          <p:cNvPr id="493" name="Google Shape;493;p6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Output Manifest</a:t>
            </a:r>
            <a:endParaRPr/>
          </a:p>
        </p:txBody>
      </p:sp>
      <p:sp>
        <p:nvSpPr>
          <p:cNvPr id="494" name="Google Shape;494;p6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495" name="Google Shape;495;p6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6"/>
          <p:cNvSpPr txBox="1"/>
          <p:nvPr>
            <p:ph idx="10" type="dt"/>
          </p:nvPr>
        </p:nvSpPr>
        <p:spPr>
          <a:xfrm>
            <a:off x="645150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12.07.22</a:t>
            </a:r>
            <a:endParaRPr sz="1000"/>
          </a:p>
        </p:txBody>
      </p:sp>
      <p:sp>
        <p:nvSpPr>
          <p:cNvPr id="497" name="Google Shape;497;p6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3 </a:t>
            </a:r>
            <a:endParaRPr/>
          </a:p>
        </p:txBody>
      </p:sp>
      <p:pic>
        <p:nvPicPr>
          <p:cNvPr id="498" name="Google Shape;4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6918ab5e7_0_11"/>
          <p:cNvSpPr txBox="1"/>
          <p:nvPr>
            <p:ph idx="1" type="body"/>
          </p:nvPr>
        </p:nvSpPr>
        <p:spPr>
          <a:xfrm>
            <a:off x="1298350" y="1481612"/>
            <a:ext cx="107376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We created an npm package that has in the file utils.js two methods algorithmA(urls: String) and algorithmB(urls: String), along with other utility functions like joinSegments(), makeRepresentationsDict(), createMasterPlaylist().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These two methods are then exported in the index.js of the package, from which an external node app can import as a dependency with the following command: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</a:rPr>
              <a:t> npm i awt-pj-ss22-video-streaming-mixer-library-1</a:t>
            </a:r>
            <a:endParaRPr sz="2000">
              <a:highlight>
                <a:schemeClr val="accen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504" name="Google Shape;504;g136918ab5e7_0_11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Library Component</a:t>
            </a:r>
            <a:endParaRPr/>
          </a:p>
        </p:txBody>
      </p:sp>
      <p:sp>
        <p:nvSpPr>
          <p:cNvPr id="505" name="Google Shape;505;g136918ab5e7_0_11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06" name="Google Shape;506;g136918ab5e7_0_11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g136918ab5e7_0_11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</a:t>
            </a:r>
            <a:r>
              <a:rPr lang="en-US"/>
              <a:t>.07.22</a:t>
            </a:r>
            <a:endParaRPr sz="1000"/>
          </a:p>
        </p:txBody>
      </p:sp>
      <p:sp>
        <p:nvSpPr>
          <p:cNvPr id="508" name="Google Shape;508;g136918ab5e7_0_11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3 </a:t>
            </a:r>
            <a:endParaRPr/>
          </a:p>
        </p:txBody>
      </p:sp>
      <p:pic>
        <p:nvPicPr>
          <p:cNvPr id="509" name="Google Shape;509;g136918ab5e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6918ab5e7_0_1"/>
          <p:cNvSpPr txBox="1"/>
          <p:nvPr>
            <p:ph idx="1" type="body"/>
          </p:nvPr>
        </p:nvSpPr>
        <p:spPr>
          <a:xfrm>
            <a:off x="1298350" y="1179488"/>
            <a:ext cx="107376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515" name="Google Shape;515;g136918ab5e7_0_1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Final Demo</a:t>
            </a:r>
            <a:endParaRPr/>
          </a:p>
        </p:txBody>
      </p:sp>
      <p:sp>
        <p:nvSpPr>
          <p:cNvPr id="516" name="Google Shape;516;g136918ab5e7_0_1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17" name="Google Shape;517;g136918ab5e7_0_1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g136918ab5e7_0_1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</a:t>
            </a:r>
            <a:r>
              <a:rPr lang="en-US"/>
              <a:t>.07.22</a:t>
            </a:r>
            <a:endParaRPr sz="1000"/>
          </a:p>
        </p:txBody>
      </p:sp>
      <p:sp>
        <p:nvSpPr>
          <p:cNvPr id="519" name="Google Shape;519;g136918ab5e7_0_1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3 </a:t>
            </a:r>
            <a:endParaRPr/>
          </a:p>
        </p:txBody>
      </p:sp>
      <p:pic>
        <p:nvPicPr>
          <p:cNvPr id="520" name="Google Shape;520;g136918ab5e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"/>
          <p:cNvSpPr txBox="1"/>
          <p:nvPr>
            <p:ph idx="1" type="body"/>
          </p:nvPr>
        </p:nvSpPr>
        <p:spPr>
          <a:xfrm>
            <a:off x="410219" y="1233488"/>
            <a:ext cx="11376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https://bitmovin.com/adaptive-streaming/</a:t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https://www.wowza.com/blog/adaptive-bitrate-streaming</a:t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/>
              <a:t>HLS documentation</a:t>
            </a:r>
            <a:r>
              <a:rPr b="1" lang="en-US" sz="1600"/>
              <a:t>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https://datatracker.ietf.org/doc/html/rfc8216</a:t>
            </a:r>
            <a:r>
              <a:rPr lang="en-US" sz="1600"/>
              <a:t> </a:t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hls-parse js library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https://www.npmjs.com/package/hls-playlist-parser</a:t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R. Seeliger, D. Silhavy, Dr. S. Arbanowski “Dynamic ad-insertion and content orchestration workflows through manifest manipulation in HLS and MPEG-DASH” </a:t>
            </a:r>
            <a:r>
              <a:rPr lang="en-US" sz="1600" u="sng">
                <a:solidFill>
                  <a:schemeClr val="hlink"/>
                </a:solidFill>
                <a:hlinkClick r:id="rId7"/>
              </a:rPr>
              <a:t>https://ieeexplore.ieee.org/document/8228708</a:t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https://developer.apple.com/documentation/http_live_streaming/about_apple_s_http_live_streaming_tools</a:t>
            </a:r>
            <a:endParaRPr sz="16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rebuchet MS"/>
              <a:buChar char="•"/>
            </a:pPr>
            <a:r>
              <a:rPr lang="en-US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https://docs.npmjs.com/creating-and-publishing-private-packages</a:t>
            </a:r>
            <a:endParaRPr sz="16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rebuchet MS"/>
              <a:buChar char="•"/>
            </a:pPr>
            <a:r>
              <a:rPr lang="en-US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https://mp4.to/results/?conversion=5bf78dd7b37b4c6cb8cd65892e10a895</a:t>
            </a:r>
            <a:endParaRPr sz="16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526" name="Google Shape;526;p9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527" name="Google Shape;527;p9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9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12.07.22</a:t>
            </a:r>
            <a:endParaRPr sz="1000"/>
          </a:p>
        </p:txBody>
      </p:sp>
      <p:sp>
        <p:nvSpPr>
          <p:cNvPr id="529" name="Google Shape;529;p9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sp>
        <p:nvSpPr>
          <p:cNvPr id="530" name="Google Shape;530;p9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</a:t>
            </a:r>
            <a:endParaRPr/>
          </a:p>
        </p:txBody>
      </p:sp>
      <p:pic>
        <p:nvPicPr>
          <p:cNvPr id="531" name="Google Shape;53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48801" y="141182"/>
            <a:ext cx="2049552" cy="107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KUS 2018 (Blau)">
  <a:themeElements>
    <a:clrScheme name="Benutzerdefiniert 1">
      <a:dk1>
        <a:srgbClr val="000000"/>
      </a:dk1>
      <a:lt1>
        <a:srgbClr val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BDD6ED"/>
      </a:hlink>
      <a:folHlink>
        <a:srgbClr val="C8CA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2021-04-20T08:51:10Z</dcterms:created>
  <dc:creator>Futasz, Alexander</dc:creator>
</cp:coreProperties>
</file>