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9575" cx="12195175"/>
  <p:notesSz cx="6794500" cy="993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9">
          <p15:clr>
            <a:srgbClr val="A4A3A4"/>
          </p15:clr>
        </p15:guide>
        <p15:guide id="2" orient="horz" pos="777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pos="3841">
          <p15:clr>
            <a:srgbClr val="A4A3A4"/>
          </p15:clr>
        </p15:guide>
        <p15:guide id="5" pos="4975">
          <p15:clr>
            <a:srgbClr val="A4A3A4"/>
          </p15:clr>
        </p15:guide>
        <p15:guide id="6" pos="5156">
          <p15:clr>
            <a:srgbClr val="A4A3A4"/>
          </p15:clr>
        </p15:guide>
        <p15:guide id="7" pos="7424">
          <p15:clr>
            <a:srgbClr val="A4A3A4"/>
          </p15:clr>
        </p15:guide>
        <p15:guide id="8" orient="horz" pos="3861">
          <p15:clr>
            <a:srgbClr val="A4A3A4"/>
          </p15:clr>
        </p15:guide>
        <p15:guide id="9" orient="horz" pos="4224">
          <p15:clr>
            <a:srgbClr val="A4A3A4"/>
          </p15:clr>
        </p15:guide>
        <p15:guide id="10" pos="2707">
          <p15:clr>
            <a:srgbClr val="A4A3A4"/>
          </p15:clr>
        </p15:guide>
        <p15:guide id="11" pos="2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svGY7DZUT6TZdIXDYrqGyl0W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9" orient="horz"/>
        <p:guide pos="777" orient="horz"/>
        <p:guide pos="618" orient="horz"/>
        <p:guide pos="3841"/>
        <p:guide pos="4975"/>
        <p:guide pos="5156"/>
        <p:guide pos="7424"/>
        <p:guide pos="3861" orient="horz"/>
        <p:guide pos="4224" orient="horz"/>
        <p:guide pos="2707"/>
        <p:guide pos="2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645" y="0"/>
            <a:ext cx="2944283" cy="4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002a5d87a_0_19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3002a5d87a_0_19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13002a5d87a_0_19:notes"/>
          <p:cNvSpPr txBox="1"/>
          <p:nvPr>
            <p:ph idx="12" type="sldNum"/>
          </p:nvPr>
        </p:nvSpPr>
        <p:spPr>
          <a:xfrm>
            <a:off x="3848645" y="9433107"/>
            <a:ext cx="2944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26e67074f_0_1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g1326e67074f_0_10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31933d824a_1_13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are in early stage of our implementation, we first tried to find out our tools (</a:t>
            </a:r>
            <a:r>
              <a:rPr lang="en-US"/>
              <a:t>resources) to achieve our possible solution , after that we face vast data with lots of duplicates item, we remove that.</a:t>
            </a:r>
            <a:endParaRPr/>
          </a:p>
        </p:txBody>
      </p:sp>
      <p:sp>
        <p:nvSpPr>
          <p:cNvPr id="567" name="Google Shape;567;g131933d824a_1_13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1a79d366f_0_38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lots of </a:t>
            </a:r>
            <a:r>
              <a:rPr lang="en-US"/>
              <a:t>variants</a:t>
            </a:r>
            <a:r>
              <a:rPr lang="en-US"/>
              <a:t> with different </a:t>
            </a:r>
            <a:r>
              <a:rPr lang="en-US"/>
              <a:t>attributes we are focusing on bandwidth and resolution for now to achieve our playlist for video streaming mixer library.</a:t>
            </a:r>
            <a:endParaRPr/>
          </a:p>
        </p:txBody>
      </p:sp>
      <p:sp>
        <p:nvSpPr>
          <p:cNvPr id="578" name="Google Shape;578;g131a79d366f_0_38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26e67074f_0_87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1326e67074f_0_87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1a79d366f_0_3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g131a79d366f_0_3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1a79d366f_0_13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g131a79d366f_0_13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1a79d366f_0_23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g131a79d366f_0_23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0a66c9507_0_1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g130a66c9507_0_10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26e67074f_0_77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g1326e67074f_0_77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:notes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9:notes"/>
          <p:cNvSpPr/>
          <p:nvPr>
            <p:ph idx="2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:notes"/>
          <p:cNvSpPr txBox="1"/>
          <p:nvPr>
            <p:ph idx="1" type="body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:notes"/>
          <p:cNvSpPr/>
          <p:nvPr>
            <p:ph idx="2" type="sldImg"/>
          </p:nvPr>
        </p:nvSpPr>
        <p:spPr>
          <a:xfrm>
            <a:off x="419100" y="1241425"/>
            <a:ext cx="5956300" cy="3351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00499be4e_0_1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Adaptive bitrate streaming standards, like HLS, provide a solution to avoid buffering while consuming video streams over the internet.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HLS produces different </a:t>
            </a:r>
            <a:r>
              <a:rPr lang="en-US"/>
              <a:t>versions of</a:t>
            </a:r>
            <a:r>
              <a:rPr lang="en-US"/>
              <a:t> a video with lower, medium and high quality of resolution and bitrate. In order to enjoy multiple streams in a </a:t>
            </a:r>
            <a:r>
              <a:rPr lang="en-US"/>
              <a:t>continuous</a:t>
            </a:r>
            <a:r>
              <a:rPr lang="en-US"/>
              <a:t> manner </a:t>
            </a:r>
            <a:r>
              <a:rPr lang="en-US"/>
              <a:t>without</a:t>
            </a:r>
            <a:r>
              <a:rPr lang="en-US"/>
              <a:t> pausing, these streams should be compatible with each other in terms of resolution. Not every stream shares the same resolutions as the other.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need to implement a strategy that finds and selects which streams are a match in order to combine them into a single one. We will use the hls-parser library to obtain, manipulate and create a new video stream text manifest with the final master playlist.</a:t>
            </a:r>
            <a:endParaRPr/>
          </a:p>
        </p:txBody>
      </p:sp>
      <p:sp>
        <p:nvSpPr>
          <p:cNvPr id="478" name="Google Shape;478;g1300499be4e_0_10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1933d824a_1_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131933d824a_1_0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26e67074f_0_28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1326e67074f_0_28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26e67074f_0_47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1326e67074f_0_47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26e67074f_0_57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g1326e67074f_0_57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00499be4e_0_2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1300499be4e_0_20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26e67074f_0_0:notes"/>
          <p:cNvSpPr txBox="1"/>
          <p:nvPr>
            <p:ph idx="1" type="body"/>
          </p:nvPr>
        </p:nvSpPr>
        <p:spPr>
          <a:xfrm>
            <a:off x="679450" y="4779486"/>
            <a:ext cx="54357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g1326e67074f_0_0:notes"/>
          <p:cNvSpPr/>
          <p:nvPr>
            <p:ph idx="2" type="sldImg"/>
          </p:nvPr>
        </p:nvSpPr>
        <p:spPr>
          <a:xfrm>
            <a:off x="419100" y="1241425"/>
            <a:ext cx="59562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www.fokus.fraunhofer.de/" TargetMode="External"/><Relationship Id="rId4" Type="http://schemas.openxmlformats.org/officeDocument/2006/relationships/hyperlink" Target="mailto:info@fokus.fraunhofer.de" TargetMode="External"/><Relationship Id="rId5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V03" showMasterSp="0">
  <p:cSld name="1_Titelfolie V0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Fraunhofer FOKUS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für Offene Kommunikationssysteme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/>
          <p:nvPr>
            <p:ph type="ctrTitle"/>
          </p:nvPr>
        </p:nvSpPr>
        <p:spPr>
          <a:xfrm>
            <a:off x="318971" y="3703448"/>
            <a:ext cx="5610808" cy="1202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318971" y="4905958"/>
            <a:ext cx="5610808" cy="402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318971" y="6130094"/>
            <a:ext cx="3516004" cy="3715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mit Zeichenfläche" showMasterSp="0">
  <p:cSld name="Titel mit Zeichenfläch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>
            <p:ph idx="2" type="pic"/>
          </p:nvPr>
        </p:nvSpPr>
        <p:spPr>
          <a:xfrm>
            <a:off x="410219" y="1233530"/>
            <a:ext cx="11375381" cy="48958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mit Zeichenfläche" showMasterSp="0">
  <p:cSld name="2_Titel mit Zeichenfläch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>
            <p:ph idx="2" type="pic"/>
          </p:nvPr>
        </p:nvSpPr>
        <p:spPr>
          <a:xfrm>
            <a:off x="-1" y="0"/>
            <a:ext cx="12195176" cy="68595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338502" y="543570"/>
            <a:ext cx="11429787" cy="47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1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 und Bild" showMasterSp="0">
  <p:cSld name="Titel, Inhalt und Bild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10219" y="1233488"/>
            <a:ext cx="622149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10219" y="6147870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/>
          <p:nvPr>
            <p:ph idx="3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22"/>
          <p:cNvSpPr txBox="1"/>
          <p:nvPr>
            <p:ph idx="4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2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Zweispaltig">
  <p:cSld name="Titel und Inhalt Zweispaltig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08955" y="1233488"/>
            <a:ext cx="55435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6242050" y="1233488"/>
            <a:ext cx="55435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body"/>
          </p:nvPr>
        </p:nvSpPr>
        <p:spPr>
          <a:xfrm>
            <a:off x="410219" y="6147868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Dreispaltig">
  <p:cSld name="Titel und Inhalt Dreispaltig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08955" y="1233488"/>
            <a:ext cx="3600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4297364" y="1233488"/>
            <a:ext cx="36004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3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4" type="body"/>
          </p:nvPr>
        </p:nvSpPr>
        <p:spPr>
          <a:xfrm>
            <a:off x="8185819" y="1233488"/>
            <a:ext cx="360045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4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 showMasterSp="0">
  <p:cSld name="1_Agenda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410219" y="1233550"/>
            <a:ext cx="5542906" cy="49346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sz="18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5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 showMasterSp="0">
  <p:cSld name="1_Titel und Inhal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10219" y="1233488"/>
            <a:ext cx="11376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6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, Inhalt und Bild mit Abbinder" showMasterSp="0">
  <p:cSld name="3_Titel, Inhalt und Bild mit Abbin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>
            <a:off x="0" y="6129339"/>
            <a:ext cx="12195175" cy="73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-1" y="0"/>
            <a:ext cx="12195175" cy="6129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10218" y="1233488"/>
            <a:ext cx="11376001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410218" y="181303"/>
            <a:ext cx="113760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/>
          <p:nvPr>
            <p:ph idx="2" type="pic"/>
          </p:nvPr>
        </p:nvSpPr>
        <p:spPr>
          <a:xfrm>
            <a:off x="8380385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27"/>
          <p:cNvSpPr/>
          <p:nvPr>
            <p:ph idx="3" type="pic"/>
          </p:nvPr>
        </p:nvSpPr>
        <p:spPr>
          <a:xfrm>
            <a:off x="6702659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27"/>
          <p:cNvSpPr txBox="1"/>
          <p:nvPr>
            <p:ph idx="4" type="body"/>
          </p:nvPr>
        </p:nvSpPr>
        <p:spPr>
          <a:xfrm>
            <a:off x="410219" y="6146903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0" sz="1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7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Kontaktfolie" showMasterSp="0">
  <p:cSld name="1_Kontaktfolie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/>
          <p:nvPr/>
        </p:nvSpPr>
        <p:spPr>
          <a:xfrm>
            <a:off x="0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>
            <a:hlinkClick r:id="rId3"/>
          </p:cNvPr>
          <p:cNvSpPr/>
          <p:nvPr/>
        </p:nvSpPr>
        <p:spPr>
          <a:xfrm>
            <a:off x="709687" y="4545918"/>
            <a:ext cx="2611438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>
            <a:hlinkClick r:id="rId4"/>
          </p:cNvPr>
          <p:cNvSpPr/>
          <p:nvPr/>
        </p:nvSpPr>
        <p:spPr>
          <a:xfrm>
            <a:off x="709687" y="4218893"/>
            <a:ext cx="2611363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410218" y="181303"/>
            <a:ext cx="113760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409575" y="2846388"/>
            <a:ext cx="4646612" cy="2065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108000" spcFirstLastPara="1" rIns="0" wrap="square" tIns="1080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28"/>
          <p:cNvSpPr txBox="1"/>
          <p:nvPr>
            <p:ph idx="2" type="body"/>
          </p:nvPr>
        </p:nvSpPr>
        <p:spPr>
          <a:xfrm>
            <a:off x="6242050" y="2846388"/>
            <a:ext cx="4646612" cy="2065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108000" spcFirstLastPara="1" rIns="0" wrap="square" tIns="1080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0" name="Google Shape;28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 und Bild V02" showMasterSp="0">
  <p:cSld name="Titel, Inhalt und Bild V0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9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86" name="Google Shape;286;p29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29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10219" y="1233488"/>
            <a:ext cx="11376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, Inhalt und Bild V02" showMasterSp="0">
  <p:cSld name="1_Titel, Inhalt und Bild V0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0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1" name="Google Shape;311;p30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66225D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0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0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, Inhalt und Bild V02" showMasterSp="0">
  <p:cSld name="3_Titel, Inhalt und Bild V0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31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1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6" name="Google Shape;336;p31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F9B92B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1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1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1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, Inhalt und Bild V02" showMasterSp="0">
  <p:cSld name="4_Titel, Inhalt und Bild V0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28BBE5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2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32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32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el, Inhalt und Bild V02" showMasterSp="0">
  <p:cSld name="5_Titel, Inhalt und Bild V0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33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3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86" name="Google Shape;386;p33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EF8723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33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33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, Inhalt und Bild V02" showMasterSp="0">
  <p:cSld name="6_Titel, Inhalt und Bild V0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4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1" name="Google Shape;411;p34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AB2426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34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34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34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4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el, Inhalt und Bild V02" showMasterSp="0">
  <p:cSld name="7_Titel, Inhalt und Bild V0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410219" y="1793080"/>
            <a:ext cx="6221490" cy="433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35"/>
          <p:cNvSpPr txBox="1"/>
          <p:nvPr>
            <p:ph type="title"/>
          </p:nvPr>
        </p:nvSpPr>
        <p:spPr>
          <a:xfrm>
            <a:off x="410219" y="181303"/>
            <a:ext cx="6221490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35"/>
          <p:cNvSpPr/>
          <p:nvPr>
            <p:ph idx="2" type="pic"/>
          </p:nvPr>
        </p:nvSpPr>
        <p:spPr>
          <a:xfrm>
            <a:off x="7047175" y="0"/>
            <a:ext cx="5148000" cy="685958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6" name="Google Shape;436;p35"/>
          <p:cNvSpPr txBox="1"/>
          <p:nvPr>
            <p:ph idx="3" type="body"/>
          </p:nvPr>
        </p:nvSpPr>
        <p:spPr>
          <a:xfrm>
            <a:off x="410217" y="1214957"/>
            <a:ext cx="6222213" cy="422405"/>
          </a:xfrm>
          <a:prstGeom prst="rect">
            <a:avLst/>
          </a:prstGeom>
          <a:solidFill>
            <a:srgbClr val="A11976"/>
          </a:solidFill>
          <a:ln>
            <a:noFill/>
          </a:ln>
        </p:spPr>
        <p:txBody>
          <a:bodyPr anchorCtr="0" anchor="t" bIns="72000" lIns="144000" spcFirstLastPara="1" rIns="144000" wrap="square" tIns="720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b="0"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b="0"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35"/>
          <p:cNvSpPr txBox="1"/>
          <p:nvPr>
            <p:ph idx="4" type="body"/>
          </p:nvPr>
        </p:nvSpPr>
        <p:spPr>
          <a:xfrm>
            <a:off x="408955" y="6147869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35"/>
          <p:cNvSpPr txBox="1"/>
          <p:nvPr>
            <p:ph idx="5" type="body"/>
          </p:nvPr>
        </p:nvSpPr>
        <p:spPr>
          <a:xfrm rot="5400000">
            <a:off x="8928669" y="3133288"/>
            <a:ext cx="586898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2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sz="800"/>
            </a:lvl1pPr>
            <a:lvl2pPr indent="-228600" lvl="1" marL="9144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/>
            </a:lvl2pPr>
            <a:lvl3pPr indent="-292100" lvl="2" marL="13716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−"/>
              <a:defRPr b="0" sz="1000"/>
            </a:lvl3pPr>
            <a:lvl4pPr indent="-292100" lvl="3" marL="18288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b="0" sz="1000"/>
            </a:lvl4pPr>
            <a:lvl5pPr indent="-292100" lvl="4" marL="2286000" algn="r">
              <a:lnSpc>
                <a:spcPct val="216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✔"/>
              <a:defRPr b="0" sz="1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35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8232774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8739246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9245718" y="7129090"/>
            <a:ext cx="417094" cy="417094"/>
          </a:xfrm>
          <a:prstGeom prst="rect">
            <a:avLst/>
          </a:prstGeom>
          <a:solidFill>
            <a:srgbClr val="43697B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5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5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5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5" name="Google Shape;45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5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 V03" showMasterSp="0">
  <p:cSld name="3_Titelfolie V0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3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Fraunhofer FOKUS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for Open Communication Systems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318971" y="3703448"/>
            <a:ext cx="5610808" cy="1202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8971" y="4905958"/>
            <a:ext cx="5610808" cy="402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18971" y="6130094"/>
            <a:ext cx="3516004" cy="3715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 V01" showMasterSp="0">
  <p:cSld name="1_Titelfolie V0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0" y="0"/>
            <a:ext cx="12195175" cy="6859588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/>
          <p:nvPr/>
        </p:nvSpPr>
        <p:spPr>
          <a:xfrm>
            <a:off x="0" y="0"/>
            <a:ext cx="8386354" cy="6874829"/>
          </a:xfrm>
          <a:prstGeom prst="rect">
            <a:avLst/>
          </a:prstGeom>
          <a:gradFill>
            <a:gsLst>
              <a:gs pos="0">
                <a:srgbClr val="000000">
                  <a:alpha val="51372"/>
                </a:srgbClr>
              </a:gs>
              <a:gs pos="48000">
                <a:srgbClr val="000000">
                  <a:alpha val="6274"/>
                </a:srgbClr>
              </a:gs>
              <a:gs pos="97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8971" y="3703448"/>
            <a:ext cx="5610808" cy="120251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8971" y="4905958"/>
            <a:ext cx="5610808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318971" y="6130094"/>
            <a:ext cx="3516004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408955" y="427524"/>
            <a:ext cx="5580174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Fraunhofer FOKUS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 für Offene Kommunikationssysteme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 V03" showMasterSp="0">
  <p:cSld name="2_Titelfolie V0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8955" y="1233550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1129035" y="1233550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408955" y="2565698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1129035" y="2565698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5" type="body"/>
          </p:nvPr>
        </p:nvSpPr>
        <p:spPr>
          <a:xfrm>
            <a:off x="408955" y="3897846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6" type="body"/>
          </p:nvPr>
        </p:nvSpPr>
        <p:spPr>
          <a:xfrm>
            <a:off x="1129035" y="3897846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7" type="body"/>
          </p:nvPr>
        </p:nvSpPr>
        <p:spPr>
          <a:xfrm>
            <a:off x="408955" y="5229994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8" type="body"/>
          </p:nvPr>
        </p:nvSpPr>
        <p:spPr>
          <a:xfrm>
            <a:off x="1129035" y="5229994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9" type="body"/>
          </p:nvPr>
        </p:nvSpPr>
        <p:spPr>
          <a:xfrm>
            <a:off x="6242049" y="1233550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3" type="body"/>
          </p:nvPr>
        </p:nvSpPr>
        <p:spPr>
          <a:xfrm>
            <a:off x="6962129" y="1233550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4" type="body"/>
          </p:nvPr>
        </p:nvSpPr>
        <p:spPr>
          <a:xfrm>
            <a:off x="6242049" y="2565698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5" type="body"/>
          </p:nvPr>
        </p:nvSpPr>
        <p:spPr>
          <a:xfrm>
            <a:off x="6962129" y="2565698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6" type="body"/>
          </p:nvPr>
        </p:nvSpPr>
        <p:spPr>
          <a:xfrm>
            <a:off x="6242049" y="3897846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7" type="body"/>
          </p:nvPr>
        </p:nvSpPr>
        <p:spPr>
          <a:xfrm>
            <a:off x="6962129" y="3897846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8" type="body"/>
          </p:nvPr>
        </p:nvSpPr>
        <p:spPr>
          <a:xfrm>
            <a:off x="6242049" y="5229994"/>
            <a:ext cx="504000" cy="504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144000">
            <a:noAutofit/>
          </a:bodyPr>
          <a:lstStyle>
            <a:lvl1pPr indent="-228600" lvl="0" marL="457200" algn="ctr">
              <a:lnSpc>
                <a:spcPct val="83076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9" type="body"/>
          </p:nvPr>
        </p:nvSpPr>
        <p:spPr>
          <a:xfrm>
            <a:off x="6962129" y="5229994"/>
            <a:ext cx="4824090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Kapiteltrennfolie V01" showMasterSp="0">
  <p:cSld name="1_Kapiteltrennfolie V0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1975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 b="8250" l="0" r="0" t="0"/>
          <a:stretch/>
        </p:blipFill>
        <p:spPr>
          <a:xfrm>
            <a:off x="0" y="566717"/>
            <a:ext cx="12193200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19086" y="4188640"/>
            <a:ext cx="7995729" cy="944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360000" spcFirstLastPara="1" rIns="0" wrap="square" tIns="0">
            <a:noAutofit/>
          </a:bodyPr>
          <a:lstStyle>
            <a:lvl1pPr indent="-228600" lvl="0" marL="457200" algn="l">
              <a:lnSpc>
                <a:spcPct val="675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1" sz="3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folie V02" showMasterSp="0">
  <p:cSld name="Kapiteltrennfolie V0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7067718" y="0"/>
            <a:ext cx="5127456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7718" y="566717"/>
            <a:ext cx="5125482" cy="629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694" y="566717"/>
            <a:ext cx="5123505" cy="629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241603" y="2601794"/>
            <a:ext cx="1656000" cy="1656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576000">
            <a:noAutofit/>
          </a:bodyPr>
          <a:lstStyle>
            <a:lvl1pPr indent="-228600" lvl="0" marL="457200" algn="ctr">
              <a:lnSpc>
                <a:spcPct val="32727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09575" y="3019426"/>
            <a:ext cx="5830052" cy="820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0000" wrap="square" tIns="0">
            <a:spAutoFit/>
          </a:bodyPr>
          <a:lstStyle>
            <a:lvl1pPr indent="-228600" lvl="0" marL="457200" algn="l">
              <a:lnSpc>
                <a:spcPct val="9875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1" sz="3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, Inhalt und Bild mit Abbinder" showMasterSp="0">
  <p:cSld name="2_Titel, Inhalt und Bild mit Abbin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0" y="6129339"/>
            <a:ext cx="12195175" cy="73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10218" y="1233488"/>
            <a:ext cx="11376001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✔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410218" y="181303"/>
            <a:ext cx="11376001" cy="800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43761" y="6227358"/>
            <a:ext cx="1742458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>
            <p:ph idx="2" type="pic"/>
          </p:nvPr>
        </p:nvSpPr>
        <p:spPr>
          <a:xfrm>
            <a:off x="8380385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9"/>
          <p:cNvSpPr/>
          <p:nvPr>
            <p:ph idx="3" type="pic"/>
          </p:nvPr>
        </p:nvSpPr>
        <p:spPr>
          <a:xfrm>
            <a:off x="6702659" y="6228321"/>
            <a:ext cx="1447800" cy="47783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9"/>
          <p:cNvSpPr txBox="1"/>
          <p:nvPr>
            <p:ph idx="4" type="body"/>
          </p:nvPr>
        </p:nvSpPr>
        <p:spPr>
          <a:xfrm>
            <a:off x="410219" y="6146903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0" sz="12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04800" lvl="2" marL="13716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 sz="1200"/>
            </a:lvl3pPr>
            <a:lvl4pPr indent="-304800" lvl="3" marL="18288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✔"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0" y="7129090"/>
            <a:ext cx="417094" cy="417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10139" y="7129090"/>
            <a:ext cx="417094" cy="417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020278" y="7129090"/>
            <a:ext cx="417094" cy="417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530417" y="7129090"/>
            <a:ext cx="417094" cy="41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2040556" y="7129090"/>
            <a:ext cx="417094" cy="417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550696" y="7129090"/>
            <a:ext cx="417094" cy="417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720913" y="7129090"/>
            <a:ext cx="417094" cy="417094"/>
          </a:xfrm>
          <a:prstGeom prst="rect">
            <a:avLst/>
          </a:prstGeom>
          <a:solidFill>
            <a:srgbClr val="671F5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9227385" y="7129090"/>
            <a:ext cx="417094" cy="417094"/>
          </a:xfrm>
          <a:prstGeom prst="rect">
            <a:avLst/>
          </a:prstGeom>
          <a:solidFill>
            <a:srgbClr val="6EAB3E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9752190" y="7129090"/>
            <a:ext cx="417094" cy="417094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258662" y="7129090"/>
            <a:ext cx="417094" cy="417094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765134" y="7129090"/>
            <a:ext cx="417094" cy="417094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271606" y="7129090"/>
            <a:ext cx="417094" cy="417094"/>
          </a:xfrm>
          <a:prstGeom prst="rect">
            <a:avLst/>
          </a:prstGeom>
          <a:solidFill>
            <a:srgbClr val="AD222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1778081" y="7129090"/>
            <a:ext cx="417094" cy="417094"/>
          </a:xfrm>
          <a:prstGeom prst="rect">
            <a:avLst/>
          </a:prstGeom>
          <a:solidFill>
            <a:srgbClr val="A31077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00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-1" y="0"/>
            <a:ext cx="12195175" cy="6859588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408955" y="1233488"/>
            <a:ext cx="11376000" cy="489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44507" y="6127583"/>
            <a:ext cx="1962110" cy="6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651546" y="6552270"/>
            <a:ext cx="60461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movin.com/adaptive-streaming/" TargetMode="External"/><Relationship Id="rId4" Type="http://schemas.openxmlformats.org/officeDocument/2006/relationships/hyperlink" Target="https://www.wowza.com/blog/adaptive-bitrate-streaming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s://datatracker.ietf.org/doc/html/rfc8216" TargetMode="External"/><Relationship Id="rId6" Type="http://schemas.openxmlformats.org/officeDocument/2006/relationships/hyperlink" Target="https://www.npmjs.com/package/hls-playlist-parser" TargetMode="External"/><Relationship Id="rId7" Type="http://schemas.openxmlformats.org/officeDocument/2006/relationships/hyperlink" Target="https://ieeexplore.ieee.org/document/8228708" TargetMode="External"/><Relationship Id="rId8" Type="http://schemas.openxmlformats.org/officeDocument/2006/relationships/hyperlink" Target="https://developer.apple.com/documentation/http_live_streaming/about_apple_s_http_live_streaming_too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ttverse.com/free-hls-m3u8-test-urls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002a5d87a_0_19"/>
          <p:cNvSpPr txBox="1"/>
          <p:nvPr>
            <p:ph type="ctrTitle"/>
          </p:nvPr>
        </p:nvSpPr>
        <p:spPr>
          <a:xfrm>
            <a:off x="318971" y="3703449"/>
            <a:ext cx="6841800" cy="12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</a:pPr>
            <a:r>
              <a:rPr lang="en-US"/>
              <a:t>AWT PJ</a:t>
            </a:r>
            <a:br>
              <a:rPr lang="en-US"/>
            </a:br>
            <a:r>
              <a:rPr lang="en-US"/>
              <a:t>Video Streaming Mixer Library</a:t>
            </a:r>
            <a:endParaRPr/>
          </a:p>
        </p:txBody>
      </p:sp>
      <p:sp>
        <p:nvSpPr>
          <p:cNvPr id="463" name="Google Shape;463;g13002a5d87a_0_19"/>
          <p:cNvSpPr txBox="1"/>
          <p:nvPr>
            <p:ph idx="2" type="body"/>
          </p:nvPr>
        </p:nvSpPr>
        <p:spPr>
          <a:xfrm>
            <a:off x="318971" y="6130094"/>
            <a:ext cx="8149200" cy="3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Poonam Kumari Roy, Mohamed Mesto, Yuni Quintero | AWT PJ | Workshop 2</a:t>
            </a:r>
            <a:endParaRPr/>
          </a:p>
        </p:txBody>
      </p:sp>
      <p:pic>
        <p:nvPicPr>
          <p:cNvPr id="464" name="Google Shape;464;g13002a5d87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26e67074f_0_10"/>
          <p:cNvSpPr txBox="1"/>
          <p:nvPr>
            <p:ph idx="1" type="body"/>
          </p:nvPr>
        </p:nvSpPr>
        <p:spPr>
          <a:xfrm>
            <a:off x="1048700" y="1233500"/>
            <a:ext cx="10737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We need as a final output a master playlist that contains the representations resulting from an intersection, if one exists, of all the streams’ variants.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From the variants dictionary we get the representations for each stream, making an array of arrays.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Then, for every stream representation we check if it exists in every other streams variants.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The number of times a representation should appear in the other streams in order to be in the intersection should equal to the amount of video streams minus 1.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If no representation is present in every stream, the intersection is empty.</a:t>
            </a:r>
            <a:endParaRPr sz="2000"/>
          </a:p>
        </p:txBody>
      </p:sp>
      <p:sp>
        <p:nvSpPr>
          <p:cNvPr id="559" name="Google Shape;559;g1326e67074f_0_1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Algorithm B</a:t>
            </a:r>
            <a:endParaRPr/>
          </a:p>
        </p:txBody>
      </p:sp>
      <p:sp>
        <p:nvSpPr>
          <p:cNvPr id="560" name="Google Shape;560;g1326e67074f_0_1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61" name="Google Shape;561;g1326e67074f_0_1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g1326e67074f_0_1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63" name="Google Shape;563;g1326e67074f_0_1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64" name="Google Shape;564;g1326e67074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31933d824a_1_13"/>
          <p:cNvSpPr txBox="1"/>
          <p:nvPr>
            <p:ph idx="1" type="body"/>
          </p:nvPr>
        </p:nvSpPr>
        <p:spPr>
          <a:xfrm>
            <a:off x="1048700" y="1233500"/>
            <a:ext cx="86463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Duplicated resolutions with different bitrate.</a:t>
            </a:r>
            <a:endParaRPr sz="20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As the elements of the variants array are objects of type {width: Int, height: Int}, finding an algorithm to search for </a:t>
            </a:r>
            <a:r>
              <a:rPr lang="en-US" sz="2000"/>
              <a:t>elements</a:t>
            </a:r>
            <a:r>
              <a:rPr lang="en-US" sz="2000"/>
              <a:t> in the array and the intersection were not trivial. For loops were used to reach a working solution.</a:t>
            </a:r>
            <a:endParaRPr sz="2000"/>
          </a:p>
        </p:txBody>
      </p:sp>
      <p:sp>
        <p:nvSpPr>
          <p:cNvPr id="570" name="Google Shape;570;g131933d824a_1_13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571" name="Google Shape;571;g131933d824a_1_13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72" name="Google Shape;572;g131933d824a_1_13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g131933d824a_1_13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74" name="Google Shape;574;g131933d824a_1_13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75" name="Google Shape;575;g131933d824a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1a79d366f_0_38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581" name="Google Shape;581;g131a79d366f_0_38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82" name="Google Shape;582;g131a79d366f_0_38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g131a79d366f_0_38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84" name="Google Shape;584;g131a79d366f_0_38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85" name="Google Shape;585;g131a79d366f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31a79d366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" y="1280160"/>
            <a:ext cx="100584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326e67074f_0_87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592" name="Google Shape;592;g1326e67074f_0_87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93" name="Google Shape;593;g1326e67074f_0_87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g1326e67074f_0_87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95" name="Google Shape;595;g1326e67074f_0_87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96" name="Google Shape;596;g1326e67074f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g1326e67074f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250" y="1280160"/>
            <a:ext cx="100584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1a79d366f_0_3"/>
          <p:cNvSpPr txBox="1"/>
          <p:nvPr>
            <p:ph idx="1" type="body"/>
          </p:nvPr>
        </p:nvSpPr>
        <p:spPr>
          <a:xfrm>
            <a:off x="1048700" y="1233500"/>
            <a:ext cx="10737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03" name="Google Shape;603;g131a79d366f_0_3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604" name="Google Shape;604;g131a79d366f_0_3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605" name="Google Shape;605;g131a79d366f_0_3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g131a79d366f_0_3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607" name="Google Shape;607;g131a79d366f_0_3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608" name="Google Shape;608;g131a79d366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131a79d366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" y="1280160"/>
            <a:ext cx="100584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1a79d366f_0_13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615" name="Google Shape;615;g131a79d366f_0_13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616" name="Google Shape;616;g131a79d366f_0_13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7" name="Google Shape;617;g131a79d366f_0_13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618" name="Google Shape;618;g131a79d366f_0_13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619" name="Google Shape;619;g131a79d366f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131a79d366f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" y="1280160"/>
            <a:ext cx="100584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1a79d366f_0_23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626" name="Google Shape;626;g131a79d366f_0_23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627" name="Google Shape;627;g131a79d366f_0_23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8" name="Google Shape;628;g131a79d366f_0_23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629" name="Google Shape;629;g131a79d366f_0_23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630" name="Google Shape;630;g131a79d366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131a79d366f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" y="1280160"/>
            <a:ext cx="10058401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0a66c9507_0_1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</a:t>
            </a:r>
            <a:endParaRPr b="0" sz="2000"/>
          </a:p>
        </p:txBody>
      </p:sp>
      <p:sp>
        <p:nvSpPr>
          <p:cNvPr id="637" name="Google Shape;637;g130a66c9507_0_1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638" name="Google Shape;638;g130a66c9507_0_1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g130a66c9507_0_1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640" name="Google Shape;640;g130a66c9507_0_1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641" name="Google Shape;641;g130a66c950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130a66c950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684" y="581401"/>
            <a:ext cx="10067365" cy="5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26e67074f_0_77"/>
          <p:cNvSpPr txBox="1"/>
          <p:nvPr>
            <p:ph idx="1" type="body"/>
          </p:nvPr>
        </p:nvSpPr>
        <p:spPr>
          <a:xfrm>
            <a:off x="1048700" y="1233500"/>
            <a:ext cx="10737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Refine and improve the algorithms if needed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Create and output final master playlist manifest using hls-parser with the matching streams from each strategy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Refactor code to deploy as a dependency. Algorithms A and B should receive URLs as parameters</a:t>
            </a:r>
            <a:endParaRPr sz="20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8" name="Google Shape;648;g1326e67074f_0_77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649" name="Google Shape;649;g1326e67074f_0_77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650" name="Google Shape;650;g1326e67074f_0_77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g1326e67074f_0_77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652" name="Google Shape;652;g1326e67074f_0_77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653" name="Google Shape;653;g1326e67074f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"/>
          <p:cNvSpPr txBox="1"/>
          <p:nvPr>
            <p:ph idx="1" type="body"/>
          </p:nvPr>
        </p:nvSpPr>
        <p:spPr>
          <a:xfrm>
            <a:off x="410219" y="1233488"/>
            <a:ext cx="113760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https://bitmovin.com/adaptive-streaming/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https://www.wowza.com/blog/adaptive-bitrate-streaming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/>
              <a:t>HLS documentation</a:t>
            </a:r>
            <a:r>
              <a:rPr b="1"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https://datatracker.ietf.org/doc/html/rfc8216</a:t>
            </a:r>
            <a:r>
              <a:rPr lang="en-US"/>
              <a:t>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hls-parse js library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https://www.npmjs.com/package/hls-playlist-parser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R. Seeliger, D. Silhavy, Dr. S. Arbanowski “Dynamic ad-insertion and content orchestration workflows through manifest manipulation in HLS and MPEG-DASH”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https://ieeexplore.ieee.org/document/8228708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https://developer.apple.com/documentation/http_live_streaming/about_apple_s_http_live_streaming_tools</a:t>
            </a:r>
            <a:endParaRPr sz="24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59" name="Google Shape;659;p9"/>
          <p:cNvSpPr txBox="1"/>
          <p:nvPr>
            <p:ph type="title"/>
          </p:nvPr>
        </p:nvSpPr>
        <p:spPr>
          <a:xfrm>
            <a:off x="410219" y="581412"/>
            <a:ext cx="1137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60" name="Google Shape;660;p9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9"/>
          <p:cNvSpPr txBox="1"/>
          <p:nvPr>
            <p:ph idx="10" type="dt"/>
          </p:nvPr>
        </p:nvSpPr>
        <p:spPr>
          <a:xfrm>
            <a:off x="611284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662" name="Google Shape;662;p9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sp>
        <p:nvSpPr>
          <p:cNvPr id="663" name="Google Shape;663;p9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</a:t>
            </a:r>
            <a:endParaRPr/>
          </a:p>
        </p:txBody>
      </p:sp>
      <p:pic>
        <p:nvPicPr>
          <p:cNvPr id="664" name="Google Shape;66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48801" y="141182"/>
            <a:ext cx="2049552" cy="107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"/>
          <p:cNvSpPr txBox="1"/>
          <p:nvPr>
            <p:ph idx="1" type="body"/>
          </p:nvPr>
        </p:nvSpPr>
        <p:spPr>
          <a:xfrm>
            <a:off x="1298350" y="1179488"/>
            <a:ext cx="107376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Wrap up: Problem Statement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Proposed Solution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Tools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Data Structures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Functions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Details on the implementation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Algorithm A and B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Challenges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Demo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Schedule and Next Steps</a:t>
            </a:r>
            <a:endParaRPr sz="2000"/>
          </a:p>
        </p:txBody>
      </p:sp>
      <p:sp>
        <p:nvSpPr>
          <p:cNvPr id="470" name="Google Shape;470;p2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71" name="Google Shape;471;p2"/>
          <p:cNvSpPr txBox="1"/>
          <p:nvPr>
            <p:ph idx="11" type="ftr"/>
          </p:nvPr>
        </p:nvSpPr>
        <p:spPr>
          <a:xfrm>
            <a:off x="1298349" y="6552270"/>
            <a:ext cx="63000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472" name="Google Shape;472;p2"/>
          <p:cNvSpPr txBox="1"/>
          <p:nvPr>
            <p:ph idx="12" type="sldNum"/>
          </p:nvPr>
        </p:nvSpPr>
        <p:spPr>
          <a:xfrm>
            <a:off x="250541" y="6552270"/>
            <a:ext cx="258083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2"/>
          <p:cNvSpPr txBox="1"/>
          <p:nvPr>
            <p:ph idx="10" type="dt"/>
          </p:nvPr>
        </p:nvSpPr>
        <p:spPr>
          <a:xfrm>
            <a:off x="645150" y="6552270"/>
            <a:ext cx="644875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474" name="Google Shape;474;p2"/>
          <p:cNvSpPr txBox="1"/>
          <p:nvPr>
            <p:ph idx="2" type="body"/>
          </p:nvPr>
        </p:nvSpPr>
        <p:spPr>
          <a:xfrm>
            <a:off x="410219" y="6148581"/>
            <a:ext cx="1137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475" name="Google Shape;4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2" cy="107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00499be4e_0_10"/>
          <p:cNvSpPr txBox="1"/>
          <p:nvPr>
            <p:ph idx="1" type="body"/>
          </p:nvPr>
        </p:nvSpPr>
        <p:spPr>
          <a:xfrm>
            <a:off x="1048700" y="1233500"/>
            <a:ext cx="9033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Adaptive bitrate streaming standards, like HLS, provide a solution to avoid buffering while consuming video streams over the internet.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To enjoy multiple streams, these streams should be compatible with each other in terms of resolution.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We need to implement a strategy that finds and selects which streams are a match.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81" name="Google Shape;481;g1300499be4e_0_1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Wrap up: Problem Statement</a:t>
            </a:r>
            <a:endParaRPr/>
          </a:p>
        </p:txBody>
      </p:sp>
      <p:sp>
        <p:nvSpPr>
          <p:cNvPr id="482" name="Google Shape;482;g1300499be4e_0_1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483" name="Google Shape;483;g1300499be4e_0_1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g1300499be4e_0_1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485" name="Google Shape;485;g1300499be4e_0_1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486" name="Google Shape;486;g1300499be4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1933d824a_1_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492" name="Google Shape;492;g131933d824a_1_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493" name="Google Shape;493;g131933d824a_1_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g131933d824a_1_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495" name="Google Shape;495;g131933d824a_1_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496" name="Google Shape;496;g131933d824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31933d824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60" y="1478623"/>
            <a:ext cx="8122524" cy="37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31933d824a_1_0"/>
          <p:cNvSpPr txBox="1"/>
          <p:nvPr/>
        </p:nvSpPr>
        <p:spPr>
          <a:xfrm>
            <a:off x="8530125" y="2587125"/>
            <a:ext cx="3414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Strategy A: Match representations against first element of input array 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Strategy</a:t>
            </a:r>
            <a:r>
              <a:rPr lang="en-US" sz="2000">
                <a:solidFill>
                  <a:schemeClr val="lt1"/>
                </a:solidFill>
              </a:rPr>
              <a:t> B: Find intersection of representations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26e67074f_0_28"/>
          <p:cNvSpPr txBox="1"/>
          <p:nvPr>
            <p:ph idx="1" type="body"/>
          </p:nvPr>
        </p:nvSpPr>
        <p:spPr>
          <a:xfrm>
            <a:off x="1290150" y="1117238"/>
            <a:ext cx="73641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IDE: Visual Studio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Version</a:t>
            </a:r>
            <a:r>
              <a:rPr lang="en-US" sz="2000"/>
              <a:t> Control: Git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Programming language: Javascript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hls-parser library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Free HLS m3u8 URLs: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https://ottverse.com/free-hls-m3u8-test-urls/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04" name="Google Shape;504;g1326e67074f_0_28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505" name="Google Shape;505;g1326e67074f_0_28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06" name="Google Shape;506;g1326e67074f_0_28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g1326e67074f_0_28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08" name="Google Shape;508;g1326e67074f_0_28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09" name="Google Shape;509;g1326e67074f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26e67074f_0_47"/>
          <p:cNvSpPr txBox="1"/>
          <p:nvPr>
            <p:ph idx="1" type="body"/>
          </p:nvPr>
        </p:nvSpPr>
        <p:spPr>
          <a:xfrm>
            <a:off x="1048700" y="1233500"/>
            <a:ext cx="98025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URLs array: &lt;String&gt;[]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Variants Dictionary: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{key&lt;Int&gt;: value&lt;Variant&gt;[]}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The keys are the corresponding indexes of the URLs array and have as value an array of the different variants of a stream as an object representation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Objects array: &lt;Playlist&gt;[]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Filled with the object representation Playlist of the multiple streams</a:t>
            </a:r>
            <a:endParaRPr sz="2000"/>
          </a:p>
        </p:txBody>
      </p:sp>
      <p:sp>
        <p:nvSpPr>
          <p:cNvPr id="515" name="Google Shape;515;g1326e67074f_0_47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516" name="Google Shape;516;g1326e67074f_0_47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17" name="Google Shape;517;g1326e67074f_0_47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g1326e67074f_0_47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19" name="Google Shape;519;g1326e67074f_0_47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20" name="Google Shape;520;g1326e67074f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26e67074f_0_57"/>
          <p:cNvSpPr txBox="1"/>
          <p:nvPr>
            <p:ph idx="1" type="body"/>
          </p:nvPr>
        </p:nvSpPr>
        <p:spPr>
          <a:xfrm>
            <a:off x="1048700" y="1233500"/>
            <a:ext cx="73641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run()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parseStreamData(Response) -&gt; &lt;Variant&gt;[]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removeDuplicates(array) -&gt; array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getResolutions(array) -&gt; array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algorithmA()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algorithmB()</a:t>
            </a:r>
            <a:endParaRPr sz="2000"/>
          </a:p>
        </p:txBody>
      </p:sp>
      <p:sp>
        <p:nvSpPr>
          <p:cNvPr id="526" name="Google Shape;526;g1326e67074f_0_57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527" name="Google Shape;527;g1326e67074f_0_57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28" name="Google Shape;528;g1326e67074f_0_57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g1326e67074f_0_57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30" name="Google Shape;530;g1326e67074f_0_57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31" name="Google Shape;531;g1326e67074f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00499be4e_0_20"/>
          <p:cNvSpPr txBox="1"/>
          <p:nvPr>
            <p:ph idx="1" type="body"/>
          </p:nvPr>
        </p:nvSpPr>
        <p:spPr>
          <a:xfrm>
            <a:off x="1048700" y="1233500"/>
            <a:ext cx="10737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Define an array of video streams URLs.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Fetch the manifest text data from the urls. 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Parse the manifest text into object representation with hls-parser.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Create the needed Data Structures: Object array and Variants Dictionary.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 execute algorithm A and B.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37" name="Google Shape;537;g1300499be4e_0_2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Details on the Implementation</a:t>
            </a:r>
            <a:endParaRPr/>
          </a:p>
        </p:txBody>
      </p:sp>
      <p:sp>
        <p:nvSpPr>
          <p:cNvPr id="538" name="Google Shape;538;g1300499be4e_0_2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39" name="Google Shape;539;g1300499be4e_0_2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g1300499be4e_0_2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41" name="Google Shape;541;g1300499be4e_0_2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42" name="Google Shape;542;g1300499be4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26e67074f_0_0"/>
          <p:cNvSpPr txBox="1"/>
          <p:nvPr>
            <p:ph idx="1" type="body"/>
          </p:nvPr>
        </p:nvSpPr>
        <p:spPr>
          <a:xfrm>
            <a:off x="1048700" y="1233500"/>
            <a:ext cx="10737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We need as a final output a master playlist that contains the exact same representations available from the first video stream of the input array.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/>
              <a:t>Extract resolutions of the first element of the array from the Variants dictionary, these are our needed resolutions.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 iterate over the other streams and for each we will obtain its variants.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Then we compare each needed resolution against all the representations available for every other stream, checking if it is present.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 save the object representation of the matching streams into an array for later use.</a:t>
            </a:r>
            <a:endParaRPr sz="2000"/>
          </a:p>
        </p:txBody>
      </p:sp>
      <p:sp>
        <p:nvSpPr>
          <p:cNvPr id="548" name="Google Shape;548;g1326e67074f_0_0"/>
          <p:cNvSpPr txBox="1"/>
          <p:nvPr>
            <p:ph type="title"/>
          </p:nvPr>
        </p:nvSpPr>
        <p:spPr>
          <a:xfrm>
            <a:off x="410219" y="581412"/>
            <a:ext cx="113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Algorithm A</a:t>
            </a:r>
            <a:endParaRPr/>
          </a:p>
        </p:txBody>
      </p:sp>
      <p:sp>
        <p:nvSpPr>
          <p:cNvPr id="549" name="Google Shape;549;g1326e67074f_0_0"/>
          <p:cNvSpPr txBox="1"/>
          <p:nvPr>
            <p:ph idx="11" type="ftr"/>
          </p:nvPr>
        </p:nvSpPr>
        <p:spPr>
          <a:xfrm>
            <a:off x="1298349" y="6552270"/>
            <a:ext cx="6300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| AWT PJ. Video Streaming Mixer Library </a:t>
            </a:r>
            <a:endParaRPr/>
          </a:p>
        </p:txBody>
      </p:sp>
      <p:sp>
        <p:nvSpPr>
          <p:cNvPr id="550" name="Google Shape;550;g1326e67074f_0_0"/>
          <p:cNvSpPr txBox="1"/>
          <p:nvPr>
            <p:ph idx="12" type="sldNum"/>
          </p:nvPr>
        </p:nvSpPr>
        <p:spPr>
          <a:xfrm>
            <a:off x="250541" y="6552270"/>
            <a:ext cx="25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g1326e67074f_0_0"/>
          <p:cNvSpPr txBox="1"/>
          <p:nvPr>
            <p:ph idx="10" type="dt"/>
          </p:nvPr>
        </p:nvSpPr>
        <p:spPr>
          <a:xfrm>
            <a:off x="645150" y="6552270"/>
            <a:ext cx="64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30.05.22</a:t>
            </a:r>
            <a:endParaRPr sz="1000"/>
          </a:p>
        </p:txBody>
      </p:sp>
      <p:sp>
        <p:nvSpPr>
          <p:cNvPr id="552" name="Google Shape;552;g1326e67074f_0_0"/>
          <p:cNvSpPr txBox="1"/>
          <p:nvPr>
            <p:ph idx="2" type="body"/>
          </p:nvPr>
        </p:nvSpPr>
        <p:spPr>
          <a:xfrm>
            <a:off x="410219" y="6148581"/>
            <a:ext cx="1137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Poonam Kumari Roy, Mohamed Mesto, Yuni Quintero | AWT PJ | Workshop 2 </a:t>
            </a:r>
            <a:endParaRPr/>
          </a:p>
        </p:txBody>
      </p:sp>
      <p:pic>
        <p:nvPicPr>
          <p:cNvPr id="553" name="Google Shape;553;g1326e67074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1" y="141182"/>
            <a:ext cx="2049550" cy="107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KUS 2018 (Blau)">
  <a:themeElements>
    <a:clrScheme name="Benutzerdefiniert 1">
      <a:dk1>
        <a:srgbClr val="000000"/>
      </a:dk1>
      <a:lt1>
        <a:srgbClr val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BDD6ED"/>
      </a:hlink>
      <a:folHlink>
        <a:srgbClr val="C8CA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2021-04-20T08:51:10Z</dcterms:created>
  <dc:creator>Futasz, Alexander</dc:creator>
</cp:coreProperties>
</file>