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notesMasterIdLst>
    <p:notesMasterId r:id="rId15"/>
  </p:notesMasterIdLst>
  <p:sldIdLst>
    <p:sldId id="849" r:id="rId6"/>
    <p:sldId id="1059" r:id="rId7"/>
    <p:sldId id="1049" r:id="rId8"/>
    <p:sldId id="1060" r:id="rId9"/>
    <p:sldId id="1061" r:id="rId10"/>
    <p:sldId id="1067" r:id="rId11"/>
    <p:sldId id="1068" r:id="rId12"/>
    <p:sldId id="1063" r:id="rId13"/>
    <p:sldId id="1069" r:id="rId1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13504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9242"/>
    <a:srgbClr val="000000"/>
    <a:srgbClr val="D9D9D9"/>
    <a:srgbClr val="E46C0A"/>
    <a:srgbClr val="953735"/>
    <a:srgbClr val="FFC000"/>
    <a:srgbClr val="FF0000"/>
    <a:srgbClr val="FFFFFF"/>
    <a:srgbClr val="1F49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80824" autoAdjust="0"/>
  </p:normalViewPr>
  <p:slideViewPr>
    <p:cSldViewPr>
      <p:cViewPr>
        <p:scale>
          <a:sx n="75" d="100"/>
          <a:sy n="75" d="100"/>
        </p:scale>
        <p:origin x="-1098" y="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FCCB24-F725-4E0F-9D69-63E65D043FAB}" type="datetimeFigureOut">
              <a:rPr lang="en-US"/>
              <a:pPr>
                <a:defRPr/>
              </a:pPr>
              <a:t>6/15/2019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DE9725A-8E25-4BDE-9FA6-7828C3A86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www.ibm.com</a:t>
            </a:r>
            <a:r>
              <a:rPr lang="en-US" dirty="0" smtClean="0"/>
              <a:t>/cloud/garage/architectures/private-cloud/reference-architecture/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9725A-8E25-4BDE-9FA6-7828C3A86EE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1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66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711C1972-0BE7-4728-B890-EEC84C4D032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62526" y="3898237"/>
            <a:ext cx="7772400" cy="1338513"/>
          </a:xfrm>
        </p:spPr>
        <p:txBody>
          <a:bodyPr/>
          <a:lstStyle>
            <a:lvl1pPr algn="r">
              <a:defRPr sz="4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46158" y="5257800"/>
            <a:ext cx="64008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Trustmark2.jpg"/>
          <p:cNvPicPr>
            <a:picLocks noChangeAspect="1" noChangeArrowheads="1"/>
          </p:cNvPicPr>
          <p:nvPr userDrawn="1"/>
        </p:nvPicPr>
        <p:blipFill>
          <a:blip r:embed="rId2" cstate="print"/>
          <a:srcRect t="1563" r="28629" b="3075"/>
          <a:stretch>
            <a:fillRect/>
          </a:stretch>
        </p:blipFill>
        <p:spPr bwMode="auto">
          <a:xfrm>
            <a:off x="6392863" y="11191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7493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63F5F4A5-5DFC-412B-9208-48D1472F322C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7760368" cy="401638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587500"/>
            <a:ext cx="5630779" cy="450850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6"/>
            <a:ext cx="5029200" cy="365125"/>
          </a:xfr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Group 6 - Lars Lange | Mohamed </a:t>
            </a:r>
            <a:r>
              <a:rPr lang="en-US" dirty="0" err="1" smtClean="0"/>
              <a:t>Mesto</a:t>
            </a:r>
            <a:r>
              <a:rPr lang="en-US" dirty="0" smtClean="0"/>
              <a:t> | Azmi Amiruddin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11" y="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142879"/>
            <a:ext cx="7083425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7225" y="1371603"/>
            <a:ext cx="4086225" cy="5045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5850" y="1371600"/>
            <a:ext cx="4087813" cy="244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95850" y="3970338"/>
            <a:ext cx="4087813" cy="2446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888F-B5CC-445D-8238-A08C8BDED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40" y="1758953"/>
            <a:ext cx="4232275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6917" y="1758953"/>
            <a:ext cx="4233863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10668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\\10.81.0.101\t6-bernadine\SCB-SG\SCB LOCAL\SCB Jobs\Marketing Services\10377 PowerPoint Template\PPT\Trustmark2.jpg"/>
          <p:cNvPicPr>
            <a:picLocks noChangeAspect="1" noChangeArrowheads="1"/>
          </p:cNvPicPr>
          <p:nvPr userDrawn="1"/>
        </p:nvPicPr>
        <p:blipFill>
          <a:blip r:embed="rId3" cstate="print"/>
          <a:srcRect t="1563" r="28629" b="3075"/>
          <a:stretch>
            <a:fillRect/>
          </a:stretch>
        </p:blipFill>
        <p:spPr bwMode="auto">
          <a:xfrm>
            <a:off x="6392863" y="12080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 userDrawn="1"/>
        </p:nvPicPr>
        <p:blipFill>
          <a:blip r:embed="rId4" cstate="print"/>
          <a:srcRect t="25497" b="24593"/>
          <a:stretch>
            <a:fillRect/>
          </a:stretch>
        </p:blipFill>
        <p:spPr bwMode="auto">
          <a:xfrm>
            <a:off x="7491416" y="444504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FD7DA678-B929-43E2-B0CB-A53B2FB135C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27526" y="3212437"/>
            <a:ext cx="7772400" cy="1338513"/>
          </a:xfrm>
        </p:spPr>
        <p:txBody>
          <a:bodyPr/>
          <a:lstStyle>
            <a:lvl1pPr algn="l">
              <a:defRPr sz="36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9558" y="4622800"/>
            <a:ext cx="6400800" cy="3810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087E8F-E71E-41A6-A70E-7E516CBBC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F6F108-BE85-4A09-AA5D-1D89BF6FE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e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4.emf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emf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21.png"/><Relationship Id="rId15" Type="http://schemas.openxmlformats.org/officeDocument/2006/relationships/image" Target="../media/image22.emf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garage/architectures/private-cloud/reference-architectur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exclusive-executive-resumes.com/wp-content/uploads/2009/10/Blueprint.jpg"/>
          <p:cNvPicPr>
            <a:picLocks noChangeAspect="1" noChangeArrowheads="1"/>
          </p:cNvPicPr>
          <p:nvPr/>
        </p:nvPicPr>
        <p:blipFill>
          <a:blip r:embed="rId3" cstate="print">
            <a:lum bright="-40000"/>
          </a:blip>
          <a:srcRect t="24051" b="8861"/>
          <a:stretch>
            <a:fillRect/>
          </a:stretch>
        </p:blipFill>
        <p:spPr bwMode="auto">
          <a:xfrm>
            <a:off x="71606" y="1143000"/>
            <a:ext cx="9072394" cy="4038600"/>
          </a:xfrm>
          <a:prstGeom prst="rect">
            <a:avLst/>
          </a:prstGeom>
          <a:noFill/>
        </p:spPr>
      </p:pic>
      <p:sp>
        <p:nvSpPr>
          <p:cNvPr id="7173" name="TextBox 21"/>
          <p:cNvSpPr txBox="1">
            <a:spLocks noChangeArrowheads="1"/>
          </p:cNvSpPr>
          <p:nvPr/>
        </p:nvSpPr>
        <p:spPr bwMode="auto">
          <a:xfrm>
            <a:off x="76200" y="4322802"/>
            <a:ext cx="9067800" cy="553998"/>
          </a:xfrm>
          <a:prstGeom prst="rect">
            <a:avLst/>
          </a:prstGeom>
          <a:solidFill>
            <a:srgbClr val="1F497D">
              <a:alpha val="6000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 Computing – Paper Review</a:t>
            </a:r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216000" y="5257800"/>
            <a:ext cx="8928000" cy="1512000"/>
          </a:xfrm>
        </p:spPr>
        <p:txBody>
          <a:bodyPr/>
          <a:lstStyle/>
          <a:p>
            <a:pPr marL="342900" indent="-342900" algn="l">
              <a:spcBef>
                <a:spcPct val="0"/>
              </a:spcBef>
              <a:buAutoNum type="arabicPeriod"/>
            </a:pPr>
            <a:r>
              <a:rPr lang="en-US" sz="1400" dirty="0" smtClean="0">
                <a:latin typeface="Arial" charset="0"/>
                <a:cs typeface="Arial" charset="0"/>
              </a:rPr>
              <a:t>An Object Store Service for a Fog/Edge Computing Infrastructure based on IPFS and Scale-out NAS</a:t>
            </a:r>
          </a:p>
          <a:p>
            <a:pPr marL="342900" indent="-342900" algn="l">
              <a:spcBef>
                <a:spcPct val="0"/>
              </a:spcBef>
              <a:buFont typeface="Arial" charset="0"/>
              <a:buAutoNum type="arabicPeriod"/>
            </a:pPr>
            <a:r>
              <a:rPr lang="en-US" sz="1400" dirty="0">
                <a:latin typeface="Arial" charset="0"/>
                <a:cs typeface="Arial" charset="0"/>
              </a:rPr>
              <a:t>The Cloud is Not Enough: Saving </a:t>
            </a:r>
            <a:r>
              <a:rPr lang="en-US" sz="1400" dirty="0" err="1">
                <a:latin typeface="Arial" charset="0"/>
                <a:cs typeface="Arial" charset="0"/>
              </a:rPr>
              <a:t>IoT</a:t>
            </a:r>
            <a:r>
              <a:rPr lang="en-US" sz="1400" dirty="0">
                <a:latin typeface="Arial" charset="0"/>
                <a:cs typeface="Arial" charset="0"/>
              </a:rPr>
              <a:t> from the </a:t>
            </a:r>
            <a:r>
              <a:rPr lang="en-US" sz="1400" dirty="0" smtClean="0">
                <a:latin typeface="Arial" charset="0"/>
                <a:cs typeface="Arial" charset="0"/>
              </a:rPr>
              <a:t>Cloud</a:t>
            </a: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endParaRPr lang="en-US" sz="1400" dirty="0" smtClean="0">
              <a:latin typeface="Arial" charset="0"/>
              <a:cs typeface="Arial" charset="0"/>
            </a:endParaRPr>
          </a:p>
          <a:p>
            <a:pPr algn="l">
              <a:spcBef>
                <a:spcPct val="0"/>
              </a:spcBef>
            </a:pPr>
            <a:r>
              <a:rPr lang="en-US" sz="1400" dirty="0" smtClean="0">
                <a:latin typeface="Arial" charset="0"/>
                <a:cs typeface="Arial" charset="0"/>
              </a:rPr>
              <a:t>Lars Lange | Mohamed </a:t>
            </a:r>
            <a:r>
              <a:rPr lang="en-US" sz="1400" dirty="0" err="1">
                <a:latin typeface="Arial" charset="0"/>
                <a:cs typeface="Arial" charset="0"/>
              </a:rPr>
              <a:t>Mesto</a:t>
            </a:r>
            <a:r>
              <a:rPr lang="en-US" sz="1400" dirty="0">
                <a:latin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cs typeface="Arial" charset="0"/>
              </a:rPr>
              <a:t>| Azmi  Amiruddin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60368" cy="401638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87500"/>
            <a:ext cx="8424000" cy="4508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aim to justified the following challenge: which of the two approaches described in </a:t>
            </a:r>
          </a:p>
          <a:p>
            <a:pPr marL="533400" indent="-266700">
              <a:buFont typeface="+mj-lt"/>
              <a:buAutoNum type="arabicPeriod"/>
            </a:pPr>
            <a:r>
              <a:rPr lang="en-US" dirty="0" smtClean="0"/>
              <a:t>An Object Store Service for a Fog/Edge Computing Infrastructure based on IPFS and Scale-out NAS (Paper 06a)</a:t>
            </a:r>
          </a:p>
          <a:p>
            <a:pPr marL="533400" indent="-266700">
              <a:buFont typeface="+mj-lt"/>
              <a:buAutoNum type="arabicPeriod"/>
            </a:pPr>
            <a:r>
              <a:rPr lang="en-US" dirty="0" smtClean="0"/>
              <a:t>The Global Data Plane described in “The Cloud is Not Enough: Saving </a:t>
            </a:r>
            <a:r>
              <a:rPr lang="en-US" dirty="0" err="1" smtClean="0"/>
              <a:t>IoT</a:t>
            </a:r>
            <a:r>
              <a:rPr lang="en-US" dirty="0" smtClean="0"/>
              <a:t> from the Cloud“(Paper 06b)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smtClean="0"/>
              <a:t>is better suited for Fog Computing?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smtClean="0"/>
              <a:t>and rationale why the selected approach is 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7504" y="188640"/>
            <a:ext cx="776036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Paper 6a Key Concept – IPFS </a:t>
            </a:r>
            <a:endParaRPr lang="en-GB" sz="2200" b="1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153121" y="878354"/>
            <a:ext cx="8796528" cy="914558"/>
            <a:chOff x="144104" y="602654"/>
            <a:chExt cx="8796528" cy="914558"/>
          </a:xfrm>
        </p:grpSpPr>
        <p:sp>
          <p:nvSpPr>
            <p:cNvPr id="32" name="Rounded Rectangle 31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Identify Fog Computing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3093" y="1182469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Deploy </a:t>
            </a:r>
            <a:r>
              <a:rPr lang="en-US" sz="1200" dirty="0"/>
              <a:t>dedicated servers in micro/</a:t>
            </a:r>
            <a:r>
              <a:rPr lang="en-US" sz="1200" dirty="0" err="1"/>
              <a:t>nano</a:t>
            </a:r>
            <a:r>
              <a:rPr lang="en-US" sz="1200" dirty="0"/>
              <a:t> datacenters geographically spread at the Edge of the network, that is, close to the </a:t>
            </a:r>
            <a:r>
              <a:rPr lang="en-US" sz="1200" dirty="0" smtClean="0"/>
              <a:t>end-users.</a:t>
            </a:r>
          </a:p>
        </p:txBody>
      </p:sp>
      <p:grpSp>
        <p:nvGrpSpPr>
          <p:cNvPr id="3" name="Group 156"/>
          <p:cNvGrpSpPr/>
          <p:nvPr/>
        </p:nvGrpSpPr>
        <p:grpSpPr>
          <a:xfrm>
            <a:off x="308456" y="1293711"/>
            <a:ext cx="365760" cy="365760"/>
            <a:chOff x="317808" y="1320176"/>
            <a:chExt cx="365760" cy="365760"/>
          </a:xfrm>
        </p:grpSpPr>
        <p:sp>
          <p:nvSpPr>
            <p:cNvPr id="40" name="Oval 39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68928" y="1873990"/>
            <a:ext cx="3107919" cy="478348"/>
          </a:xfrm>
          <a:prstGeom prst="roundRect">
            <a:avLst>
              <a:gd name="adj" fmla="val 11656"/>
            </a:avLst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Fog Object Store Service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54112" y="2194188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156"/>
          <p:cNvGrpSpPr/>
          <p:nvPr/>
        </p:nvGrpSpPr>
        <p:grpSpPr>
          <a:xfrm>
            <a:off x="308456" y="2281721"/>
            <a:ext cx="365760" cy="365760"/>
            <a:chOff x="317808" y="1320176"/>
            <a:chExt cx="365760" cy="365760"/>
          </a:xfrm>
        </p:grpSpPr>
        <p:sp>
          <p:nvSpPr>
            <p:cNvPr id="89" name="Oval 88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60420" y="2852936"/>
            <a:ext cx="3107919" cy="478348"/>
          </a:xfrm>
          <a:prstGeom prst="roundRect">
            <a:avLst>
              <a:gd name="adj" fmla="val 11656"/>
            </a:avLst>
          </a:prstGeom>
          <a:solidFill>
            <a:srgbClr val="009242"/>
          </a:solidFill>
          <a:ln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Empirical Analysis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5604" y="3173134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51"/>
          <p:cNvGrpSpPr/>
          <p:nvPr/>
        </p:nvGrpSpPr>
        <p:grpSpPr>
          <a:xfrm>
            <a:off x="141412" y="3822948"/>
            <a:ext cx="8796528" cy="914558"/>
            <a:chOff x="144104" y="602654"/>
            <a:chExt cx="8796528" cy="914558"/>
          </a:xfrm>
        </p:grpSpPr>
        <p:sp>
          <p:nvSpPr>
            <p:cNvPr id="116" name="Rounded Rectangle 115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 smtClean="0">
                  <a:latin typeface="Arial" pitchFamily="34" charset="0"/>
                  <a:cs typeface="Arial" pitchFamily="34" charset="0"/>
                </a:rPr>
                <a:t>Drive IPFS Solution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93093" y="41148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IPFS </a:t>
            </a:r>
            <a:r>
              <a:rPr lang="en-US" sz="1200" dirty="0"/>
              <a:t>can be seen as an object store service built on top of the </a:t>
            </a:r>
            <a:r>
              <a:rPr lang="en-US" sz="1200" dirty="0" err="1"/>
              <a:t>BitTorrent</a:t>
            </a:r>
            <a:r>
              <a:rPr lang="en-US" sz="1200" dirty="0"/>
              <a:t> </a:t>
            </a:r>
            <a:r>
              <a:rPr lang="en-US" sz="1200" dirty="0" smtClean="0"/>
              <a:t>protocol </a:t>
            </a:r>
            <a:r>
              <a:rPr lang="en-US" sz="1200" dirty="0"/>
              <a:t>and the </a:t>
            </a:r>
            <a:r>
              <a:rPr lang="en-US" sz="1200" dirty="0" err="1"/>
              <a:t>Kademlia</a:t>
            </a:r>
            <a:r>
              <a:rPr lang="en-US" sz="1200" dirty="0"/>
              <a:t> </a:t>
            </a:r>
            <a:r>
              <a:rPr lang="en-US" sz="1200" dirty="0" smtClean="0"/>
              <a:t>DHT.</a:t>
            </a:r>
          </a:p>
          <a:p>
            <a:pPr marL="228600" indent="-228600">
              <a:buAutoNum type="arabicPeriod"/>
            </a:pPr>
            <a:r>
              <a:rPr lang="en-US" sz="1200" dirty="0"/>
              <a:t>IPFS supports the mobility of data in a native </a:t>
            </a:r>
            <a:r>
              <a:rPr lang="en-US" sz="1200" dirty="0" smtClean="0"/>
              <a:t>fashion (one of Fog Object Store Service Properties).</a:t>
            </a:r>
          </a:p>
          <a:p>
            <a:pPr marL="228600" indent="-228600">
              <a:buAutoNum type="arabicPeriod"/>
            </a:pPr>
            <a:endParaRPr lang="en-GB" sz="1200" dirty="0" smtClean="0"/>
          </a:p>
        </p:txBody>
      </p:sp>
      <p:grpSp>
        <p:nvGrpSpPr>
          <p:cNvPr id="7" name="Group 51"/>
          <p:cNvGrpSpPr/>
          <p:nvPr/>
        </p:nvGrpSpPr>
        <p:grpSpPr>
          <a:xfrm>
            <a:off x="132904" y="4797152"/>
            <a:ext cx="8796528" cy="914558"/>
            <a:chOff x="144104" y="602654"/>
            <a:chExt cx="8796528" cy="914558"/>
          </a:xfrm>
        </p:grpSpPr>
        <p:sp>
          <p:nvSpPr>
            <p:cNvPr id="125" name="Rounded Rectangle 124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Risk, Issue &amp; Challenge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139"/>
          <p:cNvGrpSpPr/>
          <p:nvPr/>
        </p:nvGrpSpPr>
        <p:grpSpPr>
          <a:xfrm>
            <a:off x="308456" y="3268666"/>
            <a:ext cx="365760" cy="365760"/>
            <a:chOff x="313480" y="3269216"/>
            <a:chExt cx="365760" cy="365760"/>
          </a:xfrm>
        </p:grpSpPr>
        <p:sp>
          <p:nvSpPr>
            <p:cNvPr id="136" name="Oval 135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56"/>
          <p:cNvGrpSpPr/>
          <p:nvPr/>
        </p:nvGrpSpPr>
        <p:grpSpPr>
          <a:xfrm>
            <a:off x="308456" y="4242911"/>
            <a:ext cx="365760" cy="365760"/>
            <a:chOff x="317808" y="1320176"/>
            <a:chExt cx="365760" cy="365760"/>
          </a:xfrm>
        </p:grpSpPr>
        <p:sp>
          <p:nvSpPr>
            <p:cNvPr id="142" name="Oval 141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43"/>
          <p:cNvGrpSpPr/>
          <p:nvPr/>
        </p:nvGrpSpPr>
        <p:grpSpPr>
          <a:xfrm>
            <a:off x="308456" y="5217156"/>
            <a:ext cx="365760" cy="365760"/>
            <a:chOff x="313480" y="3269216"/>
            <a:chExt cx="365760" cy="365760"/>
          </a:xfrm>
        </p:grpSpPr>
        <p:sp>
          <p:nvSpPr>
            <p:cNvPr id="145" name="Oval 144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93094" y="2195896"/>
            <a:ext cx="343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Data </a:t>
            </a:r>
            <a:r>
              <a:rPr lang="en-US" sz="1200" dirty="0"/>
              <a:t>locality (enabling low access </a:t>
            </a:r>
            <a:r>
              <a:rPr lang="en-US" sz="1200" dirty="0" smtClean="0"/>
              <a:t>time)</a:t>
            </a:r>
          </a:p>
          <a:p>
            <a:pPr marL="228600" indent="-228600">
              <a:buAutoNum type="arabicPeriod"/>
            </a:pPr>
            <a:r>
              <a:rPr lang="en-US" sz="1200" dirty="0"/>
              <a:t>N</a:t>
            </a:r>
            <a:r>
              <a:rPr lang="en-US" sz="1200" dirty="0" smtClean="0"/>
              <a:t>etwork </a:t>
            </a:r>
            <a:r>
              <a:rPr lang="en-US" sz="1200" dirty="0"/>
              <a:t>containment between </a:t>
            </a:r>
            <a:r>
              <a:rPr lang="en-US" sz="1200" dirty="0" smtClean="0"/>
              <a:t>sites</a:t>
            </a:r>
          </a:p>
          <a:p>
            <a:pPr marL="228600" indent="-228600">
              <a:buAutoNum type="arabicPeriod"/>
            </a:pPr>
            <a:r>
              <a:rPr lang="en-US" sz="1200" dirty="0"/>
              <a:t>S</a:t>
            </a:r>
            <a:r>
              <a:rPr lang="en-US" sz="1200" dirty="0" smtClean="0"/>
              <a:t>upport </a:t>
            </a:r>
            <a:r>
              <a:rPr lang="en-US" sz="1200" dirty="0"/>
              <a:t>for users mobility</a:t>
            </a:r>
            <a:r>
              <a:rPr lang="en-US" sz="1200" dirty="0" smtClean="0"/>
              <a:t>; 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093" y="31636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Reliable Autonomic Distributed Object Store (RADOS), Cassandra, Inter Planetary </a:t>
            </a:r>
            <a:r>
              <a:rPr lang="en-US" sz="1200" dirty="0"/>
              <a:t>File System (IPFS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Provide software abstractions that enable the definition of areas that can be mapped to geographical sites, and thus may be adapted to a Fog Context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93093" y="517713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main issue of using a DHT for the metadata management in IPFS is that each time a user wants to access an object, it involves the DHT to locate the object if it is not available on the requested </a:t>
            </a:r>
            <a:r>
              <a:rPr lang="en-US" sz="1200" dirty="0" smtClean="0"/>
              <a:t>node.</a:t>
            </a:r>
          </a:p>
        </p:txBody>
      </p:sp>
      <p:grpSp>
        <p:nvGrpSpPr>
          <p:cNvPr id="11" name="Group 168"/>
          <p:cNvGrpSpPr/>
          <p:nvPr/>
        </p:nvGrpSpPr>
        <p:grpSpPr>
          <a:xfrm>
            <a:off x="142188" y="5836141"/>
            <a:ext cx="8796528" cy="914558"/>
            <a:chOff x="142188" y="5836141"/>
            <a:chExt cx="8796528" cy="914558"/>
          </a:xfrm>
        </p:grpSpPr>
        <p:grpSp>
          <p:nvGrpSpPr>
            <p:cNvPr id="12" name="Group 51"/>
            <p:cNvGrpSpPr/>
            <p:nvPr/>
          </p:nvGrpSpPr>
          <p:grpSpPr>
            <a:xfrm>
              <a:off x="142188" y="5836141"/>
              <a:ext cx="8796528" cy="914558"/>
              <a:chOff x="144104" y="602654"/>
              <a:chExt cx="8796528" cy="914558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158920" y="602654"/>
                <a:ext cx="3107919" cy="478348"/>
              </a:xfrm>
              <a:prstGeom prst="roundRect">
                <a:avLst>
                  <a:gd name="adj" fmla="val 11656"/>
                </a:avLst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Release </a:t>
                </a:r>
                <a:r>
                  <a:rPr lang="en-GB" sz="1400" b="1" dirty="0"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olution</a:t>
                </a:r>
                <a:endParaRPr lang="en-GB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44104" y="922852"/>
                <a:ext cx="8796528" cy="59436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algn="ctr">
                <a:solidFill>
                  <a:srgbClr val="005E00"/>
                </a:solidFill>
                <a:round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/>
                <a:endParaRPr lang="en-GB" sz="13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3" name="Group 156"/>
            <p:cNvGrpSpPr/>
            <p:nvPr/>
          </p:nvGrpSpPr>
          <p:grpSpPr>
            <a:xfrm>
              <a:off x="309232" y="6256104"/>
              <a:ext cx="365760" cy="365760"/>
              <a:chOff x="317808" y="1320176"/>
              <a:chExt cx="365760" cy="36576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17808" y="1320176"/>
                <a:ext cx="365760" cy="36576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63528" y="1365896"/>
                <a:ext cx="274320" cy="27432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en-GB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TextBox 169"/>
          <p:cNvSpPr txBox="1"/>
          <p:nvPr/>
        </p:nvSpPr>
        <p:spPr>
          <a:xfrm>
            <a:off x="693093" y="6135469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Deploying </a:t>
            </a:r>
            <a:r>
              <a:rPr lang="en-US" sz="1200" dirty="0"/>
              <a:t>on each site a local Scale-out Network Attached Storage system (NAS</a:t>
            </a:r>
            <a:r>
              <a:rPr lang="en-US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sz="1200" dirty="0"/>
              <a:t>Allows nodes to access any object stored locally on the site without using the global </a:t>
            </a:r>
            <a:r>
              <a:rPr lang="en-US" sz="1200" dirty="0" smtClean="0"/>
              <a:t>DHT</a:t>
            </a:r>
            <a:endParaRPr lang="en-GB" sz="1200" dirty="0" smtClean="0"/>
          </a:p>
        </p:txBody>
      </p:sp>
      <p:sp>
        <p:nvSpPr>
          <p:cNvPr id="44" name="TextBox 149"/>
          <p:cNvSpPr txBox="1"/>
          <p:nvPr/>
        </p:nvSpPr>
        <p:spPr>
          <a:xfrm>
            <a:off x="3812533" y="2195286"/>
            <a:ext cx="487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sz="1200" dirty="0" smtClean="0"/>
              <a:t>Possibility </a:t>
            </a:r>
            <a:r>
              <a:rPr lang="en-US" sz="1200" dirty="0"/>
              <a:t>to access data in case of service/network </a:t>
            </a:r>
            <a:r>
              <a:rPr lang="en-US" sz="1200" dirty="0" smtClean="0"/>
              <a:t>partitioning;</a:t>
            </a:r>
          </a:p>
          <a:p>
            <a:pPr marL="228600" indent="-228600">
              <a:buAutoNum type="arabicPeriod" startAt="4"/>
            </a:pPr>
            <a:r>
              <a:rPr lang="en-US" sz="1200" dirty="0" smtClean="0"/>
              <a:t>Scalability </a:t>
            </a:r>
            <a:r>
              <a:rPr lang="en-US" sz="1200" dirty="0"/>
              <a:t>with a large number of sites, users and objects stored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07504" y="188640"/>
            <a:ext cx="776036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Paper 6b Key Concept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ea typeface="+mj-ea"/>
                <a:cs typeface="Arial" pitchFamily="34" charset="0"/>
              </a:rPr>
              <a:t>GDP</a:t>
            </a:r>
            <a:endParaRPr lang="en-GB" sz="2200" b="1" dirty="0">
              <a:solidFill>
                <a:srgbClr val="0070C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153121" y="878354"/>
            <a:ext cx="8796528" cy="914558"/>
            <a:chOff x="144104" y="602654"/>
            <a:chExt cx="8796528" cy="914558"/>
          </a:xfrm>
        </p:grpSpPr>
        <p:sp>
          <p:nvSpPr>
            <p:cNvPr id="32" name="Rounded Rectangle 31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Identify Motivation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93093" y="11824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Introduce distributed </a:t>
            </a:r>
            <a:r>
              <a:rPr lang="en-US" sz="1200" dirty="0"/>
              <a:t>platform, called the Global Data Plane (GDP</a:t>
            </a:r>
            <a:r>
              <a:rPr lang="en-US" sz="1200" dirty="0" smtClean="0"/>
              <a:t>).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Disadvantages </a:t>
            </a:r>
            <a:r>
              <a:rPr lang="en-US" sz="1200" dirty="0"/>
              <a:t>and argue that fundamental properties of the </a:t>
            </a:r>
            <a:r>
              <a:rPr lang="en-US" sz="1200" dirty="0" err="1"/>
              <a:t>IoT</a:t>
            </a:r>
            <a:r>
              <a:rPr lang="en-US" sz="1200" dirty="0"/>
              <a:t> prevent the current approach from </a:t>
            </a:r>
            <a:r>
              <a:rPr lang="en-US" sz="1200" dirty="0" smtClean="0"/>
              <a:t>scaling.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Focused </a:t>
            </a:r>
            <a:r>
              <a:rPr lang="en-US" sz="1200" dirty="0"/>
              <a:t>on the transport, replication, preservation, and integrity of streams of </a:t>
            </a:r>
            <a:r>
              <a:rPr lang="en-US" sz="1200" dirty="0" smtClean="0"/>
              <a:t>data for locality and </a:t>
            </a:r>
            <a:r>
              <a:rPr lang="en-US" sz="1200" dirty="0" err="1" smtClean="0"/>
              <a:t>QoS</a:t>
            </a:r>
            <a:r>
              <a:rPr lang="en-US" sz="1200" dirty="0" smtClean="0"/>
              <a:t>.</a:t>
            </a:r>
          </a:p>
        </p:txBody>
      </p:sp>
      <p:grpSp>
        <p:nvGrpSpPr>
          <p:cNvPr id="3" name="Group 156"/>
          <p:cNvGrpSpPr/>
          <p:nvPr/>
        </p:nvGrpSpPr>
        <p:grpSpPr>
          <a:xfrm>
            <a:off x="308456" y="1293711"/>
            <a:ext cx="365760" cy="365760"/>
            <a:chOff x="317808" y="1320176"/>
            <a:chExt cx="365760" cy="365760"/>
          </a:xfrm>
        </p:grpSpPr>
        <p:sp>
          <p:nvSpPr>
            <p:cNvPr id="40" name="Oval 39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68928" y="1873990"/>
            <a:ext cx="3107919" cy="478348"/>
          </a:xfrm>
          <a:prstGeom prst="roundRect">
            <a:avLst>
              <a:gd name="adj" fmla="val 11656"/>
            </a:avLst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Purpose Product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54112" y="2194188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5" name="Group 156"/>
          <p:cNvGrpSpPr/>
          <p:nvPr/>
        </p:nvGrpSpPr>
        <p:grpSpPr>
          <a:xfrm>
            <a:off x="308456" y="2281721"/>
            <a:ext cx="365760" cy="365760"/>
            <a:chOff x="317808" y="1320176"/>
            <a:chExt cx="365760" cy="365760"/>
          </a:xfrm>
        </p:grpSpPr>
        <p:sp>
          <p:nvSpPr>
            <p:cNvPr id="89" name="Oval 88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160420" y="2852936"/>
            <a:ext cx="3107919" cy="478348"/>
          </a:xfrm>
          <a:prstGeom prst="roundRect">
            <a:avLst>
              <a:gd name="adj" fmla="val 11656"/>
            </a:avLst>
          </a:prstGeom>
          <a:solidFill>
            <a:srgbClr val="009242"/>
          </a:solidFill>
          <a:ln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Product Development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45604" y="3173134"/>
            <a:ext cx="8796528" cy="594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algn="ctr">
            <a:solidFill>
              <a:srgbClr val="005E00"/>
            </a:solidFill>
            <a:round/>
            <a:headEnd/>
            <a:tailEnd/>
          </a:ln>
          <a:effectLst/>
        </p:spPr>
        <p:txBody>
          <a:bodyPr lIns="0" rIns="0" anchor="ctr"/>
          <a:lstStyle/>
          <a:p>
            <a:pPr algn="ctr"/>
            <a:endParaRPr lang="en-GB" sz="13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51"/>
          <p:cNvGrpSpPr/>
          <p:nvPr/>
        </p:nvGrpSpPr>
        <p:grpSpPr>
          <a:xfrm>
            <a:off x="141412" y="3822948"/>
            <a:ext cx="8796528" cy="914558"/>
            <a:chOff x="144104" y="602654"/>
            <a:chExt cx="8796528" cy="914558"/>
          </a:xfrm>
        </p:grpSpPr>
        <p:sp>
          <p:nvSpPr>
            <p:cNvPr id="116" name="Rounded Rectangle 115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b="1" dirty="0" smtClean="0">
                  <a:latin typeface="Arial" pitchFamily="34" charset="0"/>
                  <a:cs typeface="Arial" pitchFamily="34" charset="0"/>
                </a:rPr>
                <a:t>Challenge, Risk &amp; Control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93093" y="4114800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Review </a:t>
            </a:r>
            <a:r>
              <a:rPr lang="en-US" sz="1200" dirty="0"/>
              <a:t>the state of the art in the distributed application space for </a:t>
            </a:r>
            <a:r>
              <a:rPr lang="en-US" sz="1200" dirty="0" err="1"/>
              <a:t>IoT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grpSp>
        <p:nvGrpSpPr>
          <p:cNvPr id="7" name="Group 51"/>
          <p:cNvGrpSpPr/>
          <p:nvPr/>
        </p:nvGrpSpPr>
        <p:grpSpPr>
          <a:xfrm>
            <a:off x="132904" y="4797152"/>
            <a:ext cx="8796528" cy="914558"/>
            <a:chOff x="144104" y="602654"/>
            <a:chExt cx="8796528" cy="914558"/>
          </a:xfrm>
        </p:grpSpPr>
        <p:sp>
          <p:nvSpPr>
            <p:cNvPr id="125" name="Rounded Rectangle 124"/>
            <p:cNvSpPr/>
            <p:nvPr/>
          </p:nvSpPr>
          <p:spPr>
            <a:xfrm>
              <a:off x="158920" y="602654"/>
              <a:ext cx="3107919" cy="478348"/>
            </a:xfrm>
            <a:prstGeom prst="roundRect">
              <a:avLst>
                <a:gd name="adj" fmla="val 11656"/>
              </a:avLst>
            </a:prstGeom>
            <a:solidFill>
              <a:srgbClr val="009242"/>
            </a:solidFill>
            <a:ln>
              <a:solidFill>
                <a:srgbClr val="009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Summary</a:t>
              </a:r>
              <a:endParaRPr lang="en-GB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44104" y="922852"/>
              <a:ext cx="8796528" cy="59436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algn="ctr">
              <a:solidFill>
                <a:srgbClr val="005E00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ctr"/>
              <a:endParaRPr lang="en-GB" sz="1300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139"/>
          <p:cNvGrpSpPr/>
          <p:nvPr/>
        </p:nvGrpSpPr>
        <p:grpSpPr>
          <a:xfrm>
            <a:off x="308456" y="3268666"/>
            <a:ext cx="365760" cy="365760"/>
            <a:chOff x="313480" y="3269216"/>
            <a:chExt cx="365760" cy="365760"/>
          </a:xfrm>
        </p:grpSpPr>
        <p:sp>
          <p:nvSpPr>
            <p:cNvPr id="136" name="Oval 135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56"/>
          <p:cNvGrpSpPr/>
          <p:nvPr/>
        </p:nvGrpSpPr>
        <p:grpSpPr>
          <a:xfrm>
            <a:off x="308456" y="4242911"/>
            <a:ext cx="365760" cy="365760"/>
            <a:chOff x="317808" y="1320176"/>
            <a:chExt cx="365760" cy="365760"/>
          </a:xfrm>
        </p:grpSpPr>
        <p:sp>
          <p:nvSpPr>
            <p:cNvPr id="142" name="Oval 141"/>
            <p:cNvSpPr/>
            <p:nvPr/>
          </p:nvSpPr>
          <p:spPr>
            <a:xfrm>
              <a:off x="317808" y="1320176"/>
              <a:ext cx="365760" cy="36576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363528" y="1365896"/>
              <a:ext cx="274320" cy="27432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43"/>
          <p:cNvGrpSpPr/>
          <p:nvPr/>
        </p:nvGrpSpPr>
        <p:grpSpPr>
          <a:xfrm>
            <a:off x="308456" y="5217156"/>
            <a:ext cx="365760" cy="365760"/>
            <a:chOff x="313480" y="3269216"/>
            <a:chExt cx="365760" cy="365760"/>
          </a:xfrm>
        </p:grpSpPr>
        <p:sp>
          <p:nvSpPr>
            <p:cNvPr id="145" name="Oval 144"/>
            <p:cNvSpPr/>
            <p:nvPr/>
          </p:nvSpPr>
          <p:spPr>
            <a:xfrm>
              <a:off x="313480" y="3269216"/>
              <a:ext cx="365760" cy="365760"/>
            </a:xfrm>
            <a:prstGeom prst="ellipse">
              <a:avLst/>
            </a:prstGeom>
            <a:solidFill>
              <a:srgbClr val="005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359200" y="3314936"/>
              <a:ext cx="274320" cy="274320"/>
            </a:xfrm>
            <a:prstGeom prst="ellipse">
              <a:avLst/>
            </a:prstGeom>
            <a:solidFill>
              <a:srgbClr val="00924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93093" y="219589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We </a:t>
            </a:r>
            <a:r>
              <a:rPr lang="en-US" sz="1200" dirty="0"/>
              <a:t>call the resulting infrastructure the Global Data Plane (GDP).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Offers </a:t>
            </a:r>
            <a:r>
              <a:rPr lang="en-US" sz="1200" dirty="0"/>
              <a:t>Common Access APIs (CAAPIs</a:t>
            </a:r>
            <a:r>
              <a:rPr lang="en-US" sz="1200" dirty="0" smtClean="0"/>
              <a:t>)</a:t>
            </a:r>
            <a:endParaRPr lang="en-GB" sz="12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93093" y="31636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Proposed Global </a:t>
            </a:r>
            <a:r>
              <a:rPr lang="en-US" sz="1200" dirty="0"/>
              <a:t>Data Plane (GDP) </a:t>
            </a:r>
            <a:r>
              <a:rPr lang="en-US" sz="1200" dirty="0" smtClean="0"/>
              <a:t>focused </a:t>
            </a:r>
            <a:r>
              <a:rPr lang="en-US" sz="1200" dirty="0"/>
              <a:t>around the distribution, preservation, and protection of </a:t>
            </a:r>
            <a:r>
              <a:rPr lang="en-US" sz="1200" dirty="0" smtClean="0"/>
              <a:t>information</a:t>
            </a:r>
          </a:p>
          <a:p>
            <a:pPr marL="228600" indent="-228600">
              <a:buAutoNum type="arabicPeriod"/>
            </a:pPr>
            <a:r>
              <a:rPr lang="en-US" sz="1200" dirty="0"/>
              <a:t>Single-writer time-series </a:t>
            </a:r>
            <a:r>
              <a:rPr lang="en-US" sz="1200" dirty="0" smtClean="0"/>
              <a:t>logs, Location-independent Routing, Pub/Sub and multicast tree</a:t>
            </a:r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693093" y="5177135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Accelerate adoption with tools and services.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GDP </a:t>
            </a:r>
            <a:r>
              <a:rPr lang="en-US" sz="1200" dirty="0"/>
              <a:t>is not yet bullet-proof and </a:t>
            </a:r>
            <a:r>
              <a:rPr lang="en-US" sz="1200" dirty="0" smtClean="0"/>
              <a:t>our initial </a:t>
            </a:r>
            <a:r>
              <a:rPr lang="en-US" sz="1200" dirty="0"/>
              <a:t>implementation has not withstood the test of </a:t>
            </a:r>
            <a:r>
              <a:rPr lang="en-US" sz="1200" dirty="0" err="1" smtClean="0"/>
              <a:t>widescale</a:t>
            </a:r>
            <a:r>
              <a:rPr lang="en-US" sz="1200" dirty="0" smtClean="0"/>
              <a:t> deployment</a:t>
            </a:r>
            <a:r>
              <a:rPr lang="en-US" sz="1200" dirty="0"/>
              <a:t>.</a:t>
            </a:r>
            <a:endParaRPr lang="en-US" sz="1200" dirty="0" smtClean="0"/>
          </a:p>
        </p:txBody>
      </p:sp>
      <p:grpSp>
        <p:nvGrpSpPr>
          <p:cNvPr id="11" name="Group 168"/>
          <p:cNvGrpSpPr/>
          <p:nvPr/>
        </p:nvGrpSpPr>
        <p:grpSpPr>
          <a:xfrm>
            <a:off x="142188" y="5836141"/>
            <a:ext cx="8796528" cy="914558"/>
            <a:chOff x="142188" y="5836141"/>
            <a:chExt cx="8796528" cy="914558"/>
          </a:xfrm>
        </p:grpSpPr>
        <p:grpSp>
          <p:nvGrpSpPr>
            <p:cNvPr id="12" name="Group 51"/>
            <p:cNvGrpSpPr/>
            <p:nvPr/>
          </p:nvGrpSpPr>
          <p:grpSpPr>
            <a:xfrm>
              <a:off x="142188" y="5836141"/>
              <a:ext cx="8796528" cy="914558"/>
              <a:chOff x="144104" y="602654"/>
              <a:chExt cx="8796528" cy="914558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158920" y="602654"/>
                <a:ext cx="3107919" cy="478348"/>
              </a:xfrm>
              <a:prstGeom prst="roundRect">
                <a:avLst>
                  <a:gd name="adj" fmla="val 11656"/>
                </a:avLst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400" b="1" dirty="0" smtClean="0">
                    <a:latin typeface="Arial" pitchFamily="34" charset="0"/>
                    <a:cs typeface="Arial" pitchFamily="34" charset="0"/>
                  </a:rPr>
                  <a:t>Future Work</a:t>
                </a:r>
                <a:endParaRPr lang="en-GB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144104" y="922852"/>
                <a:ext cx="8796528" cy="59436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 algn="ctr">
                <a:solidFill>
                  <a:srgbClr val="005E00"/>
                </a:solidFill>
                <a:round/>
                <a:headEnd/>
                <a:tailEnd/>
              </a:ln>
              <a:effectLst/>
            </p:spPr>
            <p:txBody>
              <a:bodyPr lIns="0" rIns="0" anchor="ctr"/>
              <a:lstStyle/>
              <a:p>
                <a:pPr algn="ctr"/>
                <a:endParaRPr lang="en-GB" sz="1300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3" name="Group 156"/>
            <p:cNvGrpSpPr/>
            <p:nvPr/>
          </p:nvGrpSpPr>
          <p:grpSpPr>
            <a:xfrm>
              <a:off x="309232" y="6256104"/>
              <a:ext cx="365760" cy="365760"/>
              <a:chOff x="317808" y="1320176"/>
              <a:chExt cx="365760" cy="36576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317808" y="1320176"/>
                <a:ext cx="365760" cy="36576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63528" y="1365896"/>
                <a:ext cx="274320" cy="274320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6</a:t>
                </a:r>
                <a:endParaRPr lang="en-GB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0" name="TextBox 169"/>
          <p:cNvSpPr txBox="1"/>
          <p:nvPr/>
        </p:nvSpPr>
        <p:spPr>
          <a:xfrm>
            <a:off x="693093" y="613546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Decentralized </a:t>
            </a:r>
            <a:r>
              <a:rPr lang="en-US" sz="1200" dirty="0"/>
              <a:t>data storage and delivery platform is apparently </a:t>
            </a:r>
            <a:r>
              <a:rPr lang="en-US" sz="1200" dirty="0" smtClean="0"/>
              <a:t>absent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EdgeComputing</a:t>
            </a:r>
            <a:r>
              <a:rPr lang="en-US" sz="1200" dirty="0" smtClean="0"/>
              <a:t> </a:t>
            </a:r>
            <a:r>
              <a:rPr lang="en-US" sz="1200" dirty="0"/>
              <a:t>from </a:t>
            </a:r>
            <a:r>
              <a:rPr lang="en-US" sz="1200" dirty="0" smtClean="0"/>
              <a:t>Akamai, </a:t>
            </a:r>
            <a:r>
              <a:rPr lang="en-US" sz="1200" dirty="0"/>
              <a:t>Intel’s Intelligent </a:t>
            </a:r>
            <a:r>
              <a:rPr lang="en-US" sz="1200" dirty="0" smtClean="0"/>
              <a:t>Edge, </a:t>
            </a:r>
            <a:r>
              <a:rPr lang="en-US" sz="1200" dirty="0"/>
              <a:t>and Microsoft’s </a:t>
            </a:r>
            <a:r>
              <a:rPr lang="en-US" sz="1200" dirty="0" smtClean="0"/>
              <a:t>Cloudlet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–</a:t>
            </a:r>
            <a:r>
              <a:rPr lang="en-US" sz="1200" b="1" dirty="0" smtClean="0"/>
              <a:t> </a:t>
            </a:r>
            <a:endParaRPr lang="en-GB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60368" cy="401638"/>
          </a:xfrm>
        </p:spPr>
        <p:txBody>
          <a:bodyPr/>
          <a:lstStyle/>
          <a:p>
            <a:r>
              <a:rPr lang="en-US" dirty="0" smtClean="0"/>
              <a:t>Paper 6a – IPFS Architecture Approach</a:t>
            </a:r>
            <a:endParaRPr lang="en-US" dirty="0"/>
          </a:p>
        </p:txBody>
      </p:sp>
      <p:grpSp>
        <p:nvGrpSpPr>
          <p:cNvPr id="4" name="Group 193"/>
          <p:cNvGrpSpPr/>
          <p:nvPr/>
        </p:nvGrpSpPr>
        <p:grpSpPr>
          <a:xfrm>
            <a:off x="172644" y="2594804"/>
            <a:ext cx="486919" cy="610029"/>
            <a:chOff x="8826" y="-1"/>
            <a:chExt cx="707232" cy="886045"/>
          </a:xfrm>
        </p:grpSpPr>
        <p:grpSp>
          <p:nvGrpSpPr>
            <p:cNvPr id="5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" name="_-02.png"/>
              <p:cNvPicPr/>
              <p:nvPr/>
            </p:nvPicPr>
            <p:blipFill>
              <a:blip r:embed="rId3" cstate="print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192"/>
            <p:cNvSpPr/>
            <p:nvPr/>
          </p:nvSpPr>
          <p:spPr>
            <a:xfrm>
              <a:off x="146398" y="707230"/>
              <a:ext cx="414439" cy="178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9" name="Group 199"/>
          <p:cNvGrpSpPr/>
          <p:nvPr/>
        </p:nvGrpSpPr>
        <p:grpSpPr>
          <a:xfrm>
            <a:off x="139122" y="3762375"/>
            <a:ext cx="520357" cy="607082"/>
            <a:chOff x="75417" y="0"/>
            <a:chExt cx="760401" cy="887134"/>
          </a:xfrm>
        </p:grpSpPr>
        <p:sp>
          <p:nvSpPr>
            <p:cNvPr id="1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" name="Group 198"/>
            <p:cNvGrpSpPr/>
            <p:nvPr/>
          </p:nvGrpSpPr>
          <p:grpSpPr>
            <a:xfrm>
              <a:off x="107307" y="160392"/>
              <a:ext cx="728511" cy="726742"/>
              <a:chOff x="117841" y="160392"/>
              <a:chExt cx="728510" cy="726741"/>
            </a:xfrm>
          </p:grpSpPr>
          <p:pic>
            <p:nvPicPr>
              <p:cNvPr id="12" name="_-03.png"/>
              <p:cNvPicPr/>
              <p:nvPr/>
            </p:nvPicPr>
            <p:blipFill>
              <a:blip r:embed="rId4" cstate="print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197"/>
              <p:cNvSpPr/>
              <p:nvPr/>
            </p:nvSpPr>
            <p:spPr>
              <a:xfrm>
                <a:off x="117841" y="707230"/>
                <a:ext cx="728510" cy="1799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kern="0" dirty="0" smtClean="0">
                    <a:solidFill>
                      <a:srgbClr val="4277BB"/>
                    </a:solidFill>
                  </a:rPr>
                  <a:t>IPFS  </a:t>
                </a:r>
                <a:r>
                  <a:rPr sz="800" b="1" kern="0" dirty="0" smtClean="0">
                    <a:solidFill>
                      <a:srgbClr val="4277BB"/>
                    </a:solidFill>
                  </a:rPr>
                  <a:t>APP</a:t>
                </a:r>
                <a:endParaRPr sz="800" b="1" kern="0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2" name="Group 217"/>
          <p:cNvGrpSpPr/>
          <p:nvPr/>
        </p:nvGrpSpPr>
        <p:grpSpPr>
          <a:xfrm>
            <a:off x="133350" y="4943862"/>
            <a:ext cx="484431" cy="724142"/>
            <a:chOff x="-3407510" y="2287354"/>
            <a:chExt cx="707232" cy="1057190"/>
          </a:xfrm>
        </p:grpSpPr>
        <p:sp>
          <p:nvSpPr>
            <p:cNvPr id="23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" name="Group 216"/>
            <p:cNvGrpSpPr/>
            <p:nvPr/>
          </p:nvGrpSpPr>
          <p:grpSpPr>
            <a:xfrm>
              <a:off x="-3365793" y="2349902"/>
              <a:ext cx="601447" cy="994642"/>
              <a:chOff x="-3365787" y="2349898"/>
              <a:chExt cx="601446" cy="994640"/>
            </a:xfrm>
          </p:grpSpPr>
          <p:pic>
            <p:nvPicPr>
              <p:cNvPr id="25" name="_-06.png"/>
              <p:cNvPicPr/>
              <p:nvPr/>
            </p:nvPicPr>
            <p:blipFill>
              <a:blip r:embed="rId5" cstate="print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215"/>
              <p:cNvSpPr/>
              <p:nvPr/>
            </p:nvSpPr>
            <p:spPr>
              <a:xfrm>
                <a:off x="-3365787" y="2985076"/>
                <a:ext cx="601446" cy="359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DEVICE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Node ID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27" name="Group 481"/>
          <p:cNvGrpSpPr/>
          <p:nvPr/>
        </p:nvGrpSpPr>
        <p:grpSpPr>
          <a:xfrm>
            <a:off x="1276350" y="3771900"/>
            <a:ext cx="524182" cy="708403"/>
            <a:chOff x="-32372" y="0"/>
            <a:chExt cx="803520" cy="1085908"/>
          </a:xfrm>
        </p:grpSpPr>
        <p:sp>
          <p:nvSpPr>
            <p:cNvPr id="28" name="Shape 477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9" name="Group 480"/>
            <p:cNvGrpSpPr/>
            <p:nvPr/>
          </p:nvGrpSpPr>
          <p:grpSpPr>
            <a:xfrm>
              <a:off x="-32372" y="145958"/>
              <a:ext cx="803520" cy="939950"/>
              <a:chOff x="-40740" y="144713"/>
              <a:chExt cx="803519" cy="939947"/>
            </a:xfrm>
          </p:grpSpPr>
          <p:sp>
            <p:nvSpPr>
              <p:cNvPr id="30" name="Shape 478"/>
              <p:cNvSpPr/>
              <p:nvPr/>
            </p:nvSpPr>
            <p:spPr>
              <a:xfrm>
                <a:off x="-40740" y="707230"/>
                <a:ext cx="803519" cy="377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err="1" smtClean="0">
                    <a:solidFill>
                      <a:srgbClr val="4277BB"/>
                    </a:solidFill>
                  </a:rPr>
                  <a:t>IoT</a:t>
                </a:r>
                <a:endParaRPr lang="en-US" sz="800" b="1" dirty="0" smtClean="0">
                  <a:solidFill>
                    <a:srgbClr val="4277BB"/>
                  </a:solidFill>
                </a:endParaRP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GATEWAY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  <p:pic>
            <p:nvPicPr>
              <p:cNvPr id="31" name="_-47.png"/>
              <p:cNvPicPr/>
              <p:nvPr/>
            </p:nvPicPr>
            <p:blipFill>
              <a:blip r:embed="rId6" cstate="print">
                <a:extLst/>
              </a:blip>
              <a:srcRect l="17032" t="20462" r="17032" b="20462"/>
              <a:stretch>
                <a:fillRect/>
              </a:stretch>
            </p:blipFill>
            <p:spPr>
              <a:xfrm>
                <a:off x="120460" y="144713"/>
                <a:ext cx="466311" cy="41780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cxnSp>
        <p:nvCxnSpPr>
          <p:cNvPr id="33" name="Straight Connector 126"/>
          <p:cNvCxnSpPr/>
          <p:nvPr/>
        </p:nvCxnSpPr>
        <p:spPr>
          <a:xfrm>
            <a:off x="1535566" y="2108042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148"/>
          <p:cNvCxnSpPr/>
          <p:nvPr/>
        </p:nvCxnSpPr>
        <p:spPr>
          <a:xfrm flipH="1">
            <a:off x="619125" y="4038600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153"/>
          <p:cNvCxnSpPr/>
          <p:nvPr/>
        </p:nvCxnSpPr>
        <p:spPr>
          <a:xfrm>
            <a:off x="1535566" y="3207393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Shape 66"/>
          <p:cNvSpPr/>
          <p:nvPr/>
        </p:nvSpPr>
        <p:spPr>
          <a:xfrm flipV="1">
            <a:off x="21336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1" name="Shape 64"/>
          <p:cNvSpPr/>
          <p:nvPr/>
        </p:nvSpPr>
        <p:spPr>
          <a:xfrm>
            <a:off x="205963" y="1154555"/>
            <a:ext cx="37285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USER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LAYER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2" name="Shape 64"/>
          <p:cNvSpPr/>
          <p:nvPr/>
        </p:nvSpPr>
        <p:spPr>
          <a:xfrm>
            <a:off x="1170768" y="1140023"/>
            <a:ext cx="65242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1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3" name="Shape 64"/>
          <p:cNvSpPr/>
          <p:nvPr/>
        </p:nvSpPr>
        <p:spPr>
          <a:xfrm>
            <a:off x="3580256" y="1140023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775846" y="1152206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CLOUD  BACK-END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79" name="Straight Connector 153"/>
          <p:cNvCxnSpPr/>
          <p:nvPr/>
        </p:nvCxnSpPr>
        <p:spPr>
          <a:xfrm>
            <a:off x="381000" y="439706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153"/>
          <p:cNvCxnSpPr/>
          <p:nvPr/>
        </p:nvCxnSpPr>
        <p:spPr>
          <a:xfrm>
            <a:off x="381000" y="320040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126"/>
          <p:cNvCxnSpPr/>
          <p:nvPr/>
        </p:nvCxnSpPr>
        <p:spPr>
          <a:xfrm>
            <a:off x="2785507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64"/>
          <p:cNvSpPr/>
          <p:nvPr/>
        </p:nvSpPr>
        <p:spPr>
          <a:xfrm>
            <a:off x="2420709" y="1143000"/>
            <a:ext cx="65242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2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97" name="Straight Connector 148"/>
          <p:cNvCxnSpPr/>
          <p:nvPr/>
        </p:nvCxnSpPr>
        <p:spPr>
          <a:xfrm flipH="1">
            <a:off x="1871044" y="2924175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26"/>
          <p:cNvCxnSpPr/>
          <p:nvPr/>
        </p:nvCxnSpPr>
        <p:spPr>
          <a:xfrm>
            <a:off x="5059816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Shape 64"/>
          <p:cNvSpPr/>
          <p:nvPr/>
        </p:nvSpPr>
        <p:spPr>
          <a:xfrm>
            <a:off x="4784513" y="1143000"/>
            <a:ext cx="671658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LOCAL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N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10" name="Shape 66"/>
          <p:cNvSpPr/>
          <p:nvPr/>
        </p:nvSpPr>
        <p:spPr>
          <a:xfrm flipV="1">
            <a:off x="3429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1" name="Shape 66"/>
          <p:cNvSpPr/>
          <p:nvPr/>
        </p:nvSpPr>
        <p:spPr>
          <a:xfrm flipV="1">
            <a:off x="8382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13" name="Group 281"/>
          <p:cNvGrpSpPr/>
          <p:nvPr/>
        </p:nvGrpSpPr>
        <p:grpSpPr>
          <a:xfrm>
            <a:off x="2914650" y="3657600"/>
            <a:ext cx="1096454" cy="636163"/>
            <a:chOff x="-233417" y="0"/>
            <a:chExt cx="1813785" cy="1084248"/>
          </a:xfrm>
        </p:grpSpPr>
        <p:sp>
          <p:nvSpPr>
            <p:cNvPr id="11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5" name="Group 280"/>
            <p:cNvGrpSpPr/>
            <p:nvPr/>
          </p:nvGrpSpPr>
          <p:grpSpPr>
            <a:xfrm>
              <a:off x="-233417" y="116277"/>
              <a:ext cx="1813785" cy="967971"/>
              <a:chOff x="-215740" y="106455"/>
              <a:chExt cx="1813782" cy="967969"/>
            </a:xfrm>
          </p:grpSpPr>
          <p:pic>
            <p:nvPicPr>
              <p:cNvPr id="116" name="_-11.png"/>
              <p:cNvPicPr/>
              <p:nvPr/>
            </p:nvPicPr>
            <p:blipFill>
              <a:blip r:embed="rId7" cstate="print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7" name="Shape 279"/>
              <p:cNvSpPr/>
              <p:nvPr/>
            </p:nvSpPr>
            <p:spPr>
              <a:xfrm>
                <a:off x="-215740" y="707232"/>
                <a:ext cx="1813782" cy="36719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</a:t>
                </a:r>
                <a:r>
                  <a:rPr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TRANSFORMATION </a:t>
                </a:r>
                <a:endParaRPr lang="en-US" sz="7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  <a:p>
                <a:pPr lvl="0" algn="ctr">
                  <a:defRPr sz="1800"/>
                </a:pPr>
                <a:r>
                  <a:rPr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&amp;CONNECTIVITY</a:t>
                </a:r>
                <a:endParaRPr sz="7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895600" y="3200399"/>
            <a:ext cx="288000" cy="720000"/>
            <a:chOff x="4038600" y="3200400"/>
            <a:chExt cx="288000" cy="282465"/>
          </a:xfrm>
        </p:grpSpPr>
        <p:cxnSp>
          <p:nvCxnSpPr>
            <p:cNvPr id="118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/>
          <p:cNvGrpSpPr/>
          <p:nvPr/>
        </p:nvGrpSpPr>
        <p:grpSpPr>
          <a:xfrm>
            <a:off x="3667125" y="3348449"/>
            <a:ext cx="360000" cy="540000"/>
            <a:chOff x="3667125" y="3290241"/>
            <a:chExt cx="360000" cy="210000"/>
          </a:xfrm>
        </p:grpSpPr>
        <p:cxnSp>
          <p:nvCxnSpPr>
            <p:cNvPr id="127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0" name="Straight Connector 148"/>
          <p:cNvCxnSpPr/>
          <p:nvPr/>
        </p:nvCxnSpPr>
        <p:spPr>
          <a:xfrm flipH="1">
            <a:off x="4267200" y="2895600"/>
            <a:ext cx="54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Shape 64"/>
          <p:cNvSpPr/>
          <p:nvPr/>
        </p:nvSpPr>
        <p:spPr>
          <a:xfrm>
            <a:off x="5943600" y="1143000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37" name="Shape 66"/>
          <p:cNvSpPr/>
          <p:nvPr/>
        </p:nvSpPr>
        <p:spPr>
          <a:xfrm flipV="1">
            <a:off x="5715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8" name="Shape 66"/>
          <p:cNvSpPr/>
          <p:nvPr/>
        </p:nvSpPr>
        <p:spPr>
          <a:xfrm flipV="1">
            <a:off x="4572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73" name="Group 172"/>
          <p:cNvGrpSpPr/>
          <p:nvPr/>
        </p:nvGrpSpPr>
        <p:grpSpPr>
          <a:xfrm>
            <a:off x="4290308" y="3626258"/>
            <a:ext cx="729367" cy="593738"/>
            <a:chOff x="4191000" y="3616733"/>
            <a:chExt cx="729367" cy="593738"/>
          </a:xfrm>
        </p:grpSpPr>
        <p:pic>
          <p:nvPicPr>
            <p:cNvPr id="162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4229373" y="3616733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69" name="Group 168"/>
            <p:cNvGrpSpPr/>
            <p:nvPr/>
          </p:nvGrpSpPr>
          <p:grpSpPr>
            <a:xfrm>
              <a:off x="4191000" y="3635796"/>
              <a:ext cx="729367" cy="574675"/>
              <a:chOff x="4191000" y="3635796"/>
              <a:chExt cx="729367" cy="574675"/>
            </a:xfrm>
          </p:grpSpPr>
          <p:grpSp>
            <p:nvGrpSpPr>
              <p:cNvPr id="163" name="Group 286"/>
              <p:cNvGrpSpPr/>
              <p:nvPr/>
            </p:nvGrpSpPr>
            <p:grpSpPr>
              <a:xfrm>
                <a:off x="4285546" y="3635796"/>
                <a:ext cx="454728" cy="441353"/>
                <a:chOff x="148052" y="0"/>
                <a:chExt cx="707233" cy="707232"/>
              </a:xfrm>
            </p:grpSpPr>
            <p:sp>
              <p:nvSpPr>
                <p:cNvPr id="164" name="Shape 282"/>
                <p:cNvSpPr/>
                <p:nvPr/>
              </p:nvSpPr>
              <p:spPr>
                <a:xfrm>
                  <a:off x="148052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66" name="_-10.png"/>
                <p:cNvPicPr/>
                <p:nvPr/>
              </p:nvPicPr>
              <p:blipFill>
                <a:blip r:embed="rId9" cstate="print">
                  <a:extLst/>
                </a:blip>
                <a:srcRect l="18106" t="18000" r="18106" b="18000"/>
                <a:stretch>
                  <a:fillRect/>
                </a:stretch>
              </p:blipFill>
              <p:spPr>
                <a:xfrm>
                  <a:off x="278525" y="137125"/>
                  <a:ext cx="451118" cy="45262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68" name="Shape 284"/>
              <p:cNvSpPr/>
              <p:nvPr/>
            </p:nvSpPr>
            <p:spPr>
              <a:xfrm>
                <a:off x="4191000" y="4102749"/>
                <a:ext cx="729367" cy="10772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700" b="1" dirty="0" smtClean="0">
                    <a:solidFill>
                      <a:srgbClr val="4277BB"/>
                    </a:solidFill>
                  </a:rPr>
                  <a:t>EDGE SERVICES</a:t>
                </a:r>
                <a:endParaRPr sz="7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4105275" y="3352800"/>
            <a:ext cx="288000" cy="533400"/>
            <a:chOff x="4038600" y="3200400"/>
            <a:chExt cx="288000" cy="282465"/>
          </a:xfrm>
        </p:grpSpPr>
        <p:cxnSp>
          <p:nvCxnSpPr>
            <p:cNvPr id="171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9" name="Group 178"/>
          <p:cNvGrpSpPr/>
          <p:nvPr/>
        </p:nvGrpSpPr>
        <p:grpSpPr>
          <a:xfrm>
            <a:off x="4840651" y="3327150"/>
            <a:ext cx="1332000" cy="540000"/>
            <a:chOff x="3667125" y="3290241"/>
            <a:chExt cx="354247" cy="210000"/>
          </a:xfrm>
        </p:grpSpPr>
        <p:cxnSp>
          <p:nvCxnSpPr>
            <p:cNvPr id="180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Connector 307"/>
            <p:cNvCxnSpPr/>
            <p:nvPr/>
          </p:nvCxnSpPr>
          <p:spPr>
            <a:xfrm flipH="1">
              <a:off x="3667125" y="3499379"/>
              <a:ext cx="35424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2" name="Shape 66"/>
          <p:cNvSpPr/>
          <p:nvPr/>
        </p:nvSpPr>
        <p:spPr>
          <a:xfrm flipV="1">
            <a:off x="66294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194" name="Group 193"/>
          <p:cNvGrpSpPr/>
          <p:nvPr/>
        </p:nvGrpSpPr>
        <p:grpSpPr>
          <a:xfrm>
            <a:off x="6400800" y="3505200"/>
            <a:ext cx="520005" cy="502235"/>
            <a:chOff x="6858000" y="2286000"/>
            <a:chExt cx="520005" cy="502235"/>
          </a:xfrm>
        </p:grpSpPr>
        <p:pic>
          <p:nvPicPr>
            <p:cNvPr id="188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6858000" y="228600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89" name="Group 379"/>
            <p:cNvGrpSpPr/>
            <p:nvPr/>
          </p:nvGrpSpPr>
          <p:grpSpPr>
            <a:xfrm>
              <a:off x="6907565" y="2331632"/>
              <a:ext cx="470440" cy="456603"/>
              <a:chOff x="217706" y="0"/>
              <a:chExt cx="707232" cy="707232"/>
            </a:xfrm>
          </p:grpSpPr>
          <p:sp>
            <p:nvSpPr>
              <p:cNvPr id="190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2" name="_-19.png"/>
              <p:cNvPicPr/>
              <p:nvPr/>
            </p:nvPicPr>
            <p:blipFill>
              <a:blip r:embed="rId10" cstate="print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09" y="139612"/>
                <a:ext cx="547001" cy="4464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95" name="Shape 284"/>
          <p:cNvSpPr/>
          <p:nvPr/>
        </p:nvSpPr>
        <p:spPr>
          <a:xfrm>
            <a:off x="6319133" y="4038600"/>
            <a:ext cx="767839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 smtClean="0">
                <a:solidFill>
                  <a:srgbClr val="4277BB"/>
                </a:solidFill>
              </a:rPr>
              <a:t>CLOUD</a:t>
            </a:r>
            <a:r>
              <a:rPr sz="700" b="1" dirty="0" smtClean="0">
                <a:solidFill>
                  <a:srgbClr val="4277BB"/>
                </a:solidFill>
              </a:rPr>
              <a:t>SERVICES</a:t>
            </a:r>
            <a:endParaRPr sz="700" b="1" dirty="0">
              <a:solidFill>
                <a:srgbClr val="4277BB"/>
              </a:solidFill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7467600" y="2286000"/>
            <a:ext cx="624985" cy="687705"/>
            <a:chOff x="7143750" y="2657475"/>
            <a:chExt cx="624985" cy="687705"/>
          </a:xfrm>
        </p:grpSpPr>
        <p:pic>
          <p:nvPicPr>
            <p:cNvPr id="66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7143750" y="265747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96" name="Group 223"/>
            <p:cNvGrpSpPr/>
            <p:nvPr/>
          </p:nvGrpSpPr>
          <p:grpSpPr>
            <a:xfrm>
              <a:off x="7162800" y="2667000"/>
              <a:ext cx="605935" cy="678180"/>
              <a:chOff x="38501" y="9504"/>
              <a:chExt cx="894035" cy="1030954"/>
            </a:xfrm>
          </p:grpSpPr>
          <p:sp>
            <p:nvSpPr>
              <p:cNvPr id="197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98" name="Group 222"/>
              <p:cNvGrpSpPr/>
              <p:nvPr/>
            </p:nvGrpSpPr>
            <p:grpSpPr>
              <a:xfrm>
                <a:off x="38501" y="168712"/>
                <a:ext cx="894035" cy="871746"/>
                <a:chOff x="49531" y="168712"/>
                <a:chExt cx="894036" cy="871746"/>
              </a:xfrm>
            </p:grpSpPr>
            <p:pic>
              <p:nvPicPr>
                <p:cNvPr id="199" name="_-07.png"/>
                <p:cNvPicPr/>
                <p:nvPr/>
              </p:nvPicPr>
              <p:blipFill>
                <a:blip r:embed="rId11" cstate="print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00" name="Shape 221"/>
                <p:cNvSpPr/>
                <p:nvPr/>
              </p:nvSpPr>
              <p:spPr>
                <a:xfrm>
                  <a:off x="49531" y="712945"/>
                  <a:ext cx="894036" cy="3275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ENTERPRISE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grpSp>
        <p:nvGrpSpPr>
          <p:cNvPr id="202" name="Group 201"/>
          <p:cNvGrpSpPr/>
          <p:nvPr/>
        </p:nvGrpSpPr>
        <p:grpSpPr>
          <a:xfrm>
            <a:off x="6886575" y="2981325"/>
            <a:ext cx="936000" cy="864000"/>
            <a:chOff x="3667125" y="3290241"/>
            <a:chExt cx="360000" cy="210000"/>
          </a:xfrm>
        </p:grpSpPr>
        <p:cxnSp>
          <p:nvCxnSpPr>
            <p:cNvPr id="203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5" name="Group 211"/>
          <p:cNvGrpSpPr/>
          <p:nvPr/>
        </p:nvGrpSpPr>
        <p:grpSpPr>
          <a:xfrm>
            <a:off x="8248365" y="1447800"/>
            <a:ext cx="686085" cy="534736"/>
            <a:chOff x="48214" y="0"/>
            <a:chExt cx="1102893" cy="885642"/>
          </a:xfrm>
        </p:grpSpPr>
        <p:sp>
          <p:nvSpPr>
            <p:cNvPr id="206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7" name="Group 210"/>
            <p:cNvGrpSpPr/>
            <p:nvPr/>
          </p:nvGrpSpPr>
          <p:grpSpPr>
            <a:xfrm>
              <a:off x="48214" y="216543"/>
              <a:ext cx="1102893" cy="669099"/>
              <a:chOff x="60335" y="216543"/>
              <a:chExt cx="1102892" cy="669097"/>
            </a:xfrm>
          </p:grpSpPr>
          <p:pic>
            <p:nvPicPr>
              <p:cNvPr id="208" name="_-08.png"/>
              <p:cNvPicPr/>
              <p:nvPr/>
            </p:nvPicPr>
            <p:blipFill>
              <a:blip r:embed="rId12" cstate="print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29"/>
                <a:ext cx="1102892" cy="1784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VISUALIZATION</a:t>
                </a:r>
                <a:endParaRPr sz="700" dirty="0"/>
              </a:p>
            </p:txBody>
          </p:sp>
        </p:grpSp>
      </p:grpSp>
      <p:grpSp>
        <p:nvGrpSpPr>
          <p:cNvPr id="214" name="Group 389"/>
          <p:cNvGrpSpPr/>
          <p:nvPr/>
        </p:nvGrpSpPr>
        <p:grpSpPr>
          <a:xfrm>
            <a:off x="6705600" y="1449136"/>
            <a:ext cx="650819" cy="633937"/>
            <a:chOff x="46211" y="0"/>
            <a:chExt cx="1074457" cy="1078302"/>
          </a:xfrm>
        </p:grpSpPr>
        <p:sp>
          <p:nvSpPr>
            <p:cNvPr id="21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6" name="Group 388"/>
            <p:cNvGrpSpPr/>
            <p:nvPr/>
          </p:nvGrpSpPr>
          <p:grpSpPr>
            <a:xfrm>
              <a:off x="46211" y="194987"/>
              <a:ext cx="1074457" cy="883315"/>
              <a:chOff x="57769" y="190380"/>
              <a:chExt cx="1074456" cy="883314"/>
            </a:xfrm>
          </p:grpSpPr>
          <p:pic>
            <p:nvPicPr>
              <p:cNvPr id="217" name="_-24.png"/>
              <p:cNvPicPr/>
              <p:nvPr/>
            </p:nvPicPr>
            <p:blipFill>
              <a:blip r:embed="rId13" cstate="print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8" name="Shape 387"/>
              <p:cNvSpPr/>
              <p:nvPr/>
            </p:nvSpPr>
            <p:spPr>
              <a:xfrm>
                <a:off x="57769" y="707232"/>
                <a:ext cx="1074456" cy="366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219" name="Group 512"/>
          <p:cNvGrpSpPr/>
          <p:nvPr/>
        </p:nvGrpSpPr>
        <p:grpSpPr>
          <a:xfrm>
            <a:off x="6705600" y="2667000"/>
            <a:ext cx="524510" cy="562866"/>
            <a:chOff x="13800" y="0"/>
            <a:chExt cx="780335" cy="862774"/>
          </a:xfrm>
        </p:grpSpPr>
        <p:sp>
          <p:nvSpPr>
            <p:cNvPr id="22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1" name="Group 511"/>
            <p:cNvGrpSpPr/>
            <p:nvPr/>
          </p:nvGrpSpPr>
          <p:grpSpPr>
            <a:xfrm>
              <a:off x="35752" y="209572"/>
              <a:ext cx="758383" cy="653202"/>
              <a:chOff x="44369" y="209572"/>
              <a:chExt cx="758381" cy="653200"/>
            </a:xfrm>
          </p:grpSpPr>
          <p:sp>
            <p:nvSpPr>
              <p:cNvPr id="222" name="Shape 509"/>
              <p:cNvSpPr/>
              <p:nvPr/>
            </p:nvSpPr>
            <p:spPr>
              <a:xfrm>
                <a:off x="44369" y="697654"/>
                <a:ext cx="758381" cy="1651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ANALYTICS</a:t>
                </a:r>
                <a:endParaRPr sz="700" dirty="0"/>
              </a:p>
            </p:txBody>
          </p:sp>
          <p:pic>
            <p:nvPicPr>
              <p:cNvPr id="223" name="_-43.png"/>
              <p:cNvPicPr/>
              <p:nvPr/>
            </p:nvPicPr>
            <p:blipFill>
              <a:blip r:embed="rId14" cstate="print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224" name="Group 223"/>
          <p:cNvGrpSpPr/>
          <p:nvPr/>
        </p:nvGrpSpPr>
        <p:grpSpPr>
          <a:xfrm>
            <a:off x="6246150" y="3333750"/>
            <a:ext cx="252000" cy="533400"/>
            <a:chOff x="4038600" y="3200400"/>
            <a:chExt cx="288000" cy="282465"/>
          </a:xfrm>
        </p:grpSpPr>
        <p:cxnSp>
          <p:nvCxnSpPr>
            <p:cNvPr id="225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6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9" name="Group 228"/>
          <p:cNvGrpSpPr/>
          <p:nvPr/>
        </p:nvGrpSpPr>
        <p:grpSpPr>
          <a:xfrm>
            <a:off x="7162813" y="1676400"/>
            <a:ext cx="509623" cy="608870"/>
            <a:chOff x="7413679" y="1905000"/>
            <a:chExt cx="215718" cy="380270"/>
          </a:xfrm>
        </p:grpSpPr>
        <p:cxnSp>
          <p:nvCxnSpPr>
            <p:cNvPr id="227" name="Straight Connector 307"/>
            <p:cNvCxnSpPr/>
            <p:nvPr/>
          </p:nvCxnSpPr>
          <p:spPr>
            <a:xfrm flipH="1">
              <a:off x="7413679" y="1912255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310"/>
            <p:cNvCxnSpPr/>
            <p:nvPr/>
          </p:nvCxnSpPr>
          <p:spPr>
            <a:xfrm>
              <a:off x="7624032" y="1905000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7" name="Group 246"/>
          <p:cNvGrpSpPr/>
          <p:nvPr/>
        </p:nvGrpSpPr>
        <p:grpSpPr>
          <a:xfrm>
            <a:off x="7820025" y="1664475"/>
            <a:ext cx="477525" cy="612000"/>
            <a:chOff x="7820025" y="1664475"/>
            <a:chExt cx="477525" cy="612000"/>
          </a:xfrm>
        </p:grpSpPr>
        <p:cxnSp>
          <p:nvCxnSpPr>
            <p:cNvPr id="233" name="Straight Connector 156"/>
            <p:cNvCxnSpPr/>
            <p:nvPr/>
          </p:nvCxnSpPr>
          <p:spPr>
            <a:xfrm flipH="1">
              <a:off x="7829550" y="1676400"/>
              <a:ext cx="46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310"/>
            <p:cNvCxnSpPr/>
            <p:nvPr/>
          </p:nvCxnSpPr>
          <p:spPr>
            <a:xfrm>
              <a:off x="7820025" y="1664475"/>
              <a:ext cx="5365" cy="612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6" name="Group 245"/>
          <p:cNvGrpSpPr/>
          <p:nvPr/>
        </p:nvGrpSpPr>
        <p:grpSpPr>
          <a:xfrm>
            <a:off x="6934200" y="2466975"/>
            <a:ext cx="576000" cy="216000"/>
            <a:chOff x="6934200" y="2466975"/>
            <a:chExt cx="576000" cy="216000"/>
          </a:xfrm>
        </p:grpSpPr>
        <p:cxnSp>
          <p:nvCxnSpPr>
            <p:cNvPr id="241" name="Straight Connector 310"/>
            <p:cNvCxnSpPr/>
            <p:nvPr/>
          </p:nvCxnSpPr>
          <p:spPr>
            <a:xfrm>
              <a:off x="6934200" y="2466975"/>
              <a:ext cx="5365" cy="21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2" name="Straight Connector 156"/>
            <p:cNvCxnSpPr/>
            <p:nvPr/>
          </p:nvCxnSpPr>
          <p:spPr>
            <a:xfrm flipH="1">
              <a:off x="6934200" y="2476500"/>
              <a:ext cx="57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5" name="Group 244"/>
          <p:cNvGrpSpPr/>
          <p:nvPr/>
        </p:nvGrpSpPr>
        <p:grpSpPr>
          <a:xfrm>
            <a:off x="8001000" y="2438400"/>
            <a:ext cx="540000" cy="288000"/>
            <a:chOff x="8001000" y="2438400"/>
            <a:chExt cx="540000" cy="288000"/>
          </a:xfrm>
        </p:grpSpPr>
        <p:cxnSp>
          <p:nvCxnSpPr>
            <p:cNvPr id="243" name="Straight Connector 310"/>
            <p:cNvCxnSpPr/>
            <p:nvPr/>
          </p:nvCxnSpPr>
          <p:spPr>
            <a:xfrm>
              <a:off x="8534400" y="2438400"/>
              <a:ext cx="5365" cy="288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4" name="Straight Connector 307"/>
            <p:cNvCxnSpPr/>
            <p:nvPr/>
          </p:nvCxnSpPr>
          <p:spPr>
            <a:xfrm flipH="1">
              <a:off x="8001000" y="2438400"/>
              <a:ext cx="54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8" name="Group 1"/>
          <p:cNvGrpSpPr/>
          <p:nvPr/>
        </p:nvGrpSpPr>
        <p:grpSpPr>
          <a:xfrm>
            <a:off x="3723839" y="1600201"/>
            <a:ext cx="580287" cy="535154"/>
            <a:chOff x="-1123712" y="4120738"/>
            <a:chExt cx="944054" cy="897009"/>
          </a:xfrm>
        </p:grpSpPr>
        <p:sp>
          <p:nvSpPr>
            <p:cNvPr id="24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50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1" name="Shape 341"/>
            <p:cNvSpPr/>
            <p:nvPr/>
          </p:nvSpPr>
          <p:spPr>
            <a:xfrm>
              <a:off x="-1123712" y="4837187"/>
              <a:ext cx="944054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DATA STORE</a:t>
              </a:r>
              <a:endParaRPr sz="700" dirty="0"/>
            </a:p>
          </p:txBody>
        </p:sp>
      </p:grpSp>
      <p:cxnSp>
        <p:nvCxnSpPr>
          <p:cNvPr id="252" name="Straight Connector 126"/>
          <p:cNvCxnSpPr/>
          <p:nvPr/>
        </p:nvCxnSpPr>
        <p:spPr>
          <a:xfrm>
            <a:off x="3999366" y="2143125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extBox 229"/>
          <p:cNvSpPr txBox="1"/>
          <p:nvPr/>
        </p:nvSpPr>
        <p:spPr>
          <a:xfrm>
            <a:off x="228600" y="6096000"/>
            <a:ext cx="3934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 resources: IBM </a:t>
            </a:r>
            <a:r>
              <a:rPr lang="en-US" sz="105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Bluemix</a:t>
            </a:r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 Architecture Center</a:t>
            </a:r>
            <a:endParaRPr lang="en-US" sz="105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xmlns="" id="{531B3EA1-961D-4C42-B0B9-5C049264F1F4}"/>
              </a:ext>
            </a:extLst>
          </p:cNvPr>
          <p:cNvGrpSpPr/>
          <p:nvPr/>
        </p:nvGrpSpPr>
        <p:grpSpPr>
          <a:xfrm>
            <a:off x="8184430" y="2667000"/>
            <a:ext cx="730970" cy="761477"/>
            <a:chOff x="5575519" y="5364206"/>
            <a:chExt cx="730970" cy="761477"/>
          </a:xfrm>
        </p:grpSpPr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xmlns="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236" name="Shape 264">
              <a:extLst>
                <a:ext uri="{FF2B5EF4-FFF2-40B4-BE49-F238E27FC236}">
                  <a16:creationId xmlns:a16="http://schemas.microsoft.com/office/drawing/2014/main" xmlns="" id="{F1B0BEE3-6BDD-BC46-B3CF-64E95FFAEB7C}"/>
                </a:ext>
              </a:extLst>
            </p:cNvPr>
            <p:cNvSpPr/>
            <p:nvPr/>
          </p:nvSpPr>
          <p:spPr>
            <a:xfrm>
              <a:off x="5575519" y="5879462"/>
              <a:ext cx="7309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PERSISTANCE</a:t>
              </a:r>
              <a:endPara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STORE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09675" y="2645350"/>
            <a:ext cx="849592" cy="584342"/>
            <a:chOff x="1209675" y="2645350"/>
            <a:chExt cx="849592" cy="584342"/>
          </a:xfrm>
        </p:grpSpPr>
        <p:grpSp>
          <p:nvGrpSpPr>
            <p:cNvPr id="19" name="Group 42"/>
            <p:cNvGrpSpPr/>
            <p:nvPr/>
          </p:nvGrpSpPr>
          <p:grpSpPr>
            <a:xfrm>
              <a:off x="1209675" y="2645350"/>
              <a:ext cx="849592" cy="584342"/>
              <a:chOff x="4008005" y="4194119"/>
              <a:chExt cx="1003878" cy="690455"/>
            </a:xfrm>
          </p:grpSpPr>
          <p:pic>
            <p:nvPicPr>
              <p:cNvPr id="20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21" name="Shape 226"/>
              <p:cNvSpPr/>
              <p:nvPr/>
            </p:nvSpPr>
            <p:spPr>
              <a:xfrm>
                <a:off x="4008005" y="4739107"/>
                <a:ext cx="1003878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0" name="Picture 209">
              <a:extLst>
                <a:ext uri="{FF2B5EF4-FFF2-40B4-BE49-F238E27FC236}">
                  <a16:creationId xmlns=""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4600" y="26670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3" name="Group 282"/>
          <p:cNvGrpSpPr/>
          <p:nvPr/>
        </p:nvGrpSpPr>
        <p:grpSpPr>
          <a:xfrm>
            <a:off x="2459615" y="2648327"/>
            <a:ext cx="849592" cy="584337"/>
            <a:chOff x="2459615" y="2648327"/>
            <a:chExt cx="849592" cy="584337"/>
          </a:xfrm>
        </p:grpSpPr>
        <p:grpSp>
          <p:nvGrpSpPr>
            <p:cNvPr id="86" name="Group 42"/>
            <p:cNvGrpSpPr/>
            <p:nvPr/>
          </p:nvGrpSpPr>
          <p:grpSpPr>
            <a:xfrm>
              <a:off x="2459615" y="2648327"/>
              <a:ext cx="849592" cy="584337"/>
              <a:chOff x="4007999" y="4194119"/>
              <a:chExt cx="1003877" cy="690449"/>
            </a:xfrm>
          </p:grpSpPr>
          <p:pic>
            <p:nvPicPr>
              <p:cNvPr id="87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88" name="Shape 226"/>
              <p:cNvSpPr/>
              <p:nvPr/>
            </p:nvSpPr>
            <p:spPr>
              <a:xfrm>
                <a:off x="4007999" y="4739101"/>
                <a:ext cx="1003877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1" name="Picture 210">
              <a:extLst>
                <a:ext uri="{FF2B5EF4-FFF2-40B4-BE49-F238E27FC236}">
                  <a16:creationId xmlns=""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1200" y="26670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4" name="Group 283"/>
          <p:cNvGrpSpPr/>
          <p:nvPr/>
        </p:nvGrpSpPr>
        <p:grpSpPr>
          <a:xfrm>
            <a:off x="4733926" y="2648324"/>
            <a:ext cx="878446" cy="584339"/>
            <a:chOff x="4733926" y="2648324"/>
            <a:chExt cx="878446" cy="584339"/>
          </a:xfrm>
        </p:grpSpPr>
        <p:grpSp>
          <p:nvGrpSpPr>
            <p:cNvPr id="104" name="Group 42"/>
            <p:cNvGrpSpPr/>
            <p:nvPr/>
          </p:nvGrpSpPr>
          <p:grpSpPr>
            <a:xfrm>
              <a:off x="4733926" y="2648324"/>
              <a:ext cx="878446" cy="584339"/>
              <a:chOff x="4008002" y="4194119"/>
              <a:chExt cx="1037971" cy="690452"/>
            </a:xfrm>
          </p:grpSpPr>
          <p:pic>
            <p:nvPicPr>
              <p:cNvPr id="105" name="Picture 43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106" name="Shape 226"/>
              <p:cNvSpPr/>
              <p:nvPr/>
            </p:nvSpPr>
            <p:spPr>
              <a:xfrm>
                <a:off x="4008002" y="4739104"/>
                <a:ext cx="1037971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12" name="Picture 211">
              <a:extLst>
                <a:ext uri="{FF2B5EF4-FFF2-40B4-BE49-F238E27FC236}">
                  <a16:creationId xmlns=""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9100" y="2654300"/>
              <a:ext cx="252000" cy="258634"/>
            </a:xfrm>
            <a:prstGeom prst="rect">
              <a:avLst/>
            </a:prstGeom>
          </p:spPr>
        </p:pic>
      </p:grpSp>
      <p:grpSp>
        <p:nvGrpSpPr>
          <p:cNvPr id="287" name="Group 286"/>
          <p:cNvGrpSpPr/>
          <p:nvPr/>
        </p:nvGrpSpPr>
        <p:grpSpPr>
          <a:xfrm>
            <a:off x="7975600" y="4648200"/>
            <a:ext cx="1006749" cy="1673193"/>
            <a:chOff x="7975600" y="4648200"/>
            <a:chExt cx="1006749" cy="1673193"/>
          </a:xfrm>
        </p:grpSpPr>
        <p:grpSp>
          <p:nvGrpSpPr>
            <p:cNvPr id="213" name="Group 212"/>
            <p:cNvGrpSpPr/>
            <p:nvPr/>
          </p:nvGrpSpPr>
          <p:grpSpPr>
            <a:xfrm>
              <a:off x="8001000" y="4648200"/>
              <a:ext cx="981349" cy="1447800"/>
              <a:chOff x="8001000" y="4648200"/>
              <a:chExt cx="981349" cy="1447800"/>
            </a:xfrm>
          </p:grpSpPr>
          <p:grpSp>
            <p:nvGrpSpPr>
              <p:cNvPr id="231" name="Group 181"/>
              <p:cNvGrpSpPr/>
              <p:nvPr/>
            </p:nvGrpSpPr>
            <p:grpSpPr>
              <a:xfrm>
                <a:off x="8001000" y="4648200"/>
                <a:ext cx="731772" cy="1201792"/>
                <a:chOff x="-701053" y="541412"/>
                <a:chExt cx="804949" cy="1362030"/>
              </a:xfrm>
            </p:grpSpPr>
            <p:sp>
              <p:nvSpPr>
                <p:cNvPr id="239" name="Shape 162"/>
                <p:cNvSpPr/>
                <p:nvPr/>
              </p:nvSpPr>
              <p:spPr>
                <a:xfrm>
                  <a:off x="-701053" y="541412"/>
                  <a:ext cx="40379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LEGEND</a:t>
                  </a:r>
                </a:p>
              </p:txBody>
            </p:sp>
            <p:sp>
              <p:nvSpPr>
                <p:cNvPr id="240" name="Shape 163"/>
                <p:cNvSpPr/>
                <p:nvPr/>
              </p:nvSpPr>
              <p:spPr>
                <a:xfrm>
                  <a:off x="-481521" y="709701"/>
                  <a:ext cx="47961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Application</a:t>
                  </a:r>
                </a:p>
              </p:txBody>
            </p:sp>
            <p:sp>
              <p:nvSpPr>
                <p:cNvPr id="269" name="Shape 164"/>
                <p:cNvSpPr/>
                <p:nvPr/>
              </p:nvSpPr>
              <p:spPr>
                <a:xfrm>
                  <a:off x="-481520" y="872154"/>
                  <a:ext cx="58541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Infrastructure</a:t>
                  </a:r>
                </a:p>
              </p:txBody>
            </p:sp>
            <p:sp>
              <p:nvSpPr>
                <p:cNvPr id="270" name="Shape 165"/>
                <p:cNvSpPr/>
                <p:nvPr/>
              </p:nvSpPr>
              <p:spPr>
                <a:xfrm>
                  <a:off x="-481154" y="1213568"/>
                  <a:ext cx="576600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Management</a:t>
                  </a:r>
                </a:p>
              </p:txBody>
            </p:sp>
            <p:sp>
              <p:nvSpPr>
                <p:cNvPr id="271" name="Shape 166"/>
                <p:cNvSpPr/>
                <p:nvPr/>
              </p:nvSpPr>
              <p:spPr>
                <a:xfrm>
                  <a:off x="-481154" y="1041169"/>
                  <a:ext cx="472565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Data Store</a:t>
                  </a:r>
                </a:p>
              </p:txBody>
            </p:sp>
            <p:sp>
              <p:nvSpPr>
                <p:cNvPr id="272" name="Shape 168"/>
                <p:cNvSpPr/>
                <p:nvPr/>
              </p:nvSpPr>
              <p:spPr>
                <a:xfrm>
                  <a:off x="-460050" y="1584216"/>
                  <a:ext cx="35618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Security</a:t>
                  </a:r>
                </a:p>
              </p:txBody>
            </p:sp>
            <p:sp>
              <p:nvSpPr>
                <p:cNvPr id="273" name="Shape 169"/>
                <p:cNvSpPr/>
                <p:nvPr/>
              </p:nvSpPr>
              <p:spPr>
                <a:xfrm>
                  <a:off x="-460050" y="1740988"/>
                  <a:ext cx="393217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Analytics</a:t>
                  </a:r>
                </a:p>
              </p:txBody>
            </p:sp>
            <p:sp>
              <p:nvSpPr>
                <p:cNvPr id="274" name="Shape 171"/>
                <p:cNvSpPr/>
                <p:nvPr/>
              </p:nvSpPr>
              <p:spPr>
                <a:xfrm>
                  <a:off x="-673506" y="763346"/>
                  <a:ext cx="166587" cy="108809"/>
                </a:xfrm>
                <a:prstGeom prst="rect">
                  <a:avLst/>
                </a:pr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5" name="Shape 172"/>
                <p:cNvSpPr/>
                <p:nvPr/>
              </p:nvSpPr>
              <p:spPr>
                <a:xfrm>
                  <a:off x="-673505" y="932362"/>
                  <a:ext cx="166586" cy="108808"/>
                </a:xfrm>
                <a:prstGeom prst="rect">
                  <a:avLst/>
                </a:pr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6" name="Shape 173"/>
                <p:cNvSpPr/>
                <p:nvPr/>
              </p:nvSpPr>
              <p:spPr>
                <a:xfrm>
                  <a:off x="-673505" y="1101377"/>
                  <a:ext cx="166586" cy="108809"/>
                </a:xfrm>
                <a:prstGeom prst="rect">
                  <a:avLst/>
                </a:pr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7" name="Shape 174"/>
                <p:cNvSpPr/>
                <p:nvPr/>
              </p:nvSpPr>
              <p:spPr>
                <a:xfrm>
                  <a:off x="-673505" y="1263831"/>
                  <a:ext cx="166586" cy="108809"/>
                </a:xfrm>
                <a:prstGeom prst="rect">
                  <a:avLst/>
                </a:pr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Shape 176"/>
                <p:cNvSpPr/>
                <p:nvPr/>
              </p:nvSpPr>
              <p:spPr>
                <a:xfrm>
                  <a:off x="-649571" y="1640693"/>
                  <a:ext cx="166587" cy="108809"/>
                </a:xfrm>
                <a:prstGeom prst="rect">
                  <a:avLst/>
                </a:prstGeom>
                <a:solidFill>
                  <a:srgbClr val="E4223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9" name="Shape 177"/>
                <p:cNvSpPr/>
                <p:nvPr/>
              </p:nvSpPr>
              <p:spPr>
                <a:xfrm>
                  <a:off x="-649571" y="1794634"/>
                  <a:ext cx="166587" cy="108808"/>
                </a:xfrm>
                <a:prstGeom prst="rect">
                  <a:avLst/>
                </a:prstGeom>
                <a:solidFill>
                  <a:srgbClr val="72409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80" name="_-53.png"/>
                <p:cNvPicPr/>
                <p:nvPr/>
              </p:nvPicPr>
              <p:blipFill>
                <a:blip r:embed="rId8" cstate="print">
                  <a:extLst/>
                </a:blip>
                <a:stretch>
                  <a:fillRect/>
                </a:stretch>
              </p:blipFill>
              <p:spPr>
                <a:xfrm>
                  <a:off x="-673506" y="1440225"/>
                  <a:ext cx="166587" cy="16658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81" name="Shape 180"/>
                <p:cNvSpPr/>
                <p:nvPr/>
              </p:nvSpPr>
              <p:spPr>
                <a:xfrm>
                  <a:off x="-458583" y="1415469"/>
                  <a:ext cx="375584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Scalable</a:t>
                  </a:r>
                </a:p>
              </p:txBody>
            </p:sp>
          </p:grpSp>
          <p:pic>
            <p:nvPicPr>
              <p:cNvPr id="237" name="Picture 236">
                <a:extLst>
                  <a:ext uri="{FF2B5EF4-FFF2-40B4-BE49-F238E27FC236}">
                    <a16:creationId xmlns="" xmlns:a16="http://schemas.microsoft.com/office/drawing/2014/main" id="{231C043C-6CAF-5549-91E0-FA4ED87C0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003000" y="5837366"/>
                <a:ext cx="252000" cy="258634"/>
              </a:xfrm>
              <a:prstGeom prst="rect">
                <a:avLst/>
              </a:prstGeom>
            </p:spPr>
          </p:pic>
          <p:sp>
            <p:nvSpPr>
              <p:cNvPr id="238" name="TextBox 237"/>
              <p:cNvSpPr txBox="1"/>
              <p:nvPr/>
            </p:nvSpPr>
            <p:spPr>
              <a:xfrm>
                <a:off x="8166100" y="5867400"/>
                <a:ext cx="81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Routing Service</a:t>
                </a:r>
                <a:endParaRPr lang="en-US" sz="700" dirty="0"/>
              </a:p>
            </p:txBody>
          </p:sp>
        </p:grpSp>
        <p:pic>
          <p:nvPicPr>
            <p:cNvPr id="285" name="Picture 284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75600" y="6057900"/>
              <a:ext cx="288000" cy="263493"/>
            </a:xfrm>
            <a:prstGeom prst="rect">
              <a:avLst/>
            </a:prstGeom>
          </p:spPr>
        </p:pic>
        <p:sp>
          <p:nvSpPr>
            <p:cNvPr id="286" name="TextBox 285"/>
            <p:cNvSpPr txBox="1"/>
            <p:nvPr/>
          </p:nvSpPr>
          <p:spPr>
            <a:xfrm>
              <a:off x="8153400" y="6083300"/>
              <a:ext cx="6832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Cache Store</a:t>
              </a:r>
              <a:endParaRPr lang="en-US" sz="700" dirty="0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581400" y="2590800"/>
            <a:ext cx="801502" cy="656511"/>
            <a:chOff x="2820035" y="4038600"/>
            <a:chExt cx="801502" cy="656511"/>
          </a:xfrm>
        </p:grpSpPr>
        <p:pic>
          <p:nvPicPr>
            <p:cNvPr id="289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90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20035" y="4038600"/>
              <a:ext cx="801502" cy="656511"/>
              <a:chOff x="98416" y="3738005"/>
              <a:chExt cx="801502" cy="656511"/>
            </a:xfrm>
          </p:grpSpPr>
          <p:pic>
            <p:nvPicPr>
              <p:cNvPr id="291" name="Picture 290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92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98416" y="4271405"/>
                <a:ext cx="8015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 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93" name="Group 292"/>
          <p:cNvGrpSpPr/>
          <p:nvPr/>
        </p:nvGrpSpPr>
        <p:grpSpPr>
          <a:xfrm>
            <a:off x="5855399" y="2590800"/>
            <a:ext cx="709099" cy="779621"/>
            <a:chOff x="2872936" y="4038600"/>
            <a:chExt cx="709099" cy="779621"/>
          </a:xfrm>
        </p:grpSpPr>
        <p:pic>
          <p:nvPicPr>
            <p:cNvPr id="294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95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72936" y="4038600"/>
              <a:ext cx="709099" cy="779621"/>
              <a:chOff x="151317" y="3738005"/>
              <a:chExt cx="709099" cy="779621"/>
            </a:xfrm>
          </p:grpSpPr>
          <p:pic>
            <p:nvPicPr>
              <p:cNvPr id="296" name="Picture 295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97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151317" y="4271405"/>
                <a:ext cx="695703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298" name="Footer Placeholder 2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1170374" y="1447800"/>
            <a:ext cx="734626" cy="692585"/>
            <a:chOff x="3555496" y="-1148381"/>
            <a:chExt cx="734626" cy="692585"/>
          </a:xfrm>
        </p:grpSpPr>
        <p:pic>
          <p:nvPicPr>
            <p:cNvPr id="191" name="Picture 190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193" name="Shape 264">
              <a:extLst>
                <a:ext uri="{FF2B5EF4-FFF2-40B4-BE49-F238E27FC236}">
                  <a16:creationId xmlns=""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=""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2414974" y="1441015"/>
            <a:ext cx="734626" cy="692585"/>
            <a:chOff x="3555496" y="-1148381"/>
            <a:chExt cx="734626" cy="692585"/>
          </a:xfrm>
        </p:grpSpPr>
        <p:pic>
          <p:nvPicPr>
            <p:cNvPr id="254" name="Picture 253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255" name="Shape 264">
              <a:extLst>
                <a:ext uri="{FF2B5EF4-FFF2-40B4-BE49-F238E27FC236}">
                  <a16:creationId xmlns=""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=""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4686300" y="1460500"/>
            <a:ext cx="734626" cy="692585"/>
            <a:chOff x="3555496" y="-1148381"/>
            <a:chExt cx="734626" cy="692585"/>
          </a:xfrm>
        </p:grpSpPr>
        <p:pic>
          <p:nvPicPr>
            <p:cNvPr id="257" name="Picture 256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5496" y="-1148381"/>
              <a:ext cx="686435" cy="628015"/>
            </a:xfrm>
            <a:prstGeom prst="rect">
              <a:avLst/>
            </a:prstGeom>
          </p:spPr>
        </p:pic>
        <p:sp>
          <p:nvSpPr>
            <p:cNvPr id="258" name="Shape 264">
              <a:extLst>
                <a:ext uri="{FF2B5EF4-FFF2-40B4-BE49-F238E27FC236}">
                  <a16:creationId xmlns=""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615258" y="-578907"/>
              <a:ext cx="67486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PEER ENTITY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60368" cy="401638"/>
          </a:xfrm>
        </p:spPr>
        <p:txBody>
          <a:bodyPr/>
          <a:lstStyle/>
          <a:p>
            <a:r>
              <a:rPr lang="en-US" dirty="0" smtClean="0"/>
              <a:t>Paper 6a – GDP Architecture Approach</a:t>
            </a:r>
            <a:endParaRPr lang="en-US" dirty="0"/>
          </a:p>
        </p:txBody>
      </p:sp>
      <p:grpSp>
        <p:nvGrpSpPr>
          <p:cNvPr id="3" name="Group 193"/>
          <p:cNvGrpSpPr/>
          <p:nvPr/>
        </p:nvGrpSpPr>
        <p:grpSpPr>
          <a:xfrm>
            <a:off x="172644" y="2594804"/>
            <a:ext cx="486919" cy="610029"/>
            <a:chOff x="8826" y="-1"/>
            <a:chExt cx="707232" cy="886045"/>
          </a:xfrm>
        </p:grpSpPr>
        <p:grpSp>
          <p:nvGrpSpPr>
            <p:cNvPr id="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" name="_-02.png"/>
              <p:cNvPicPr/>
              <p:nvPr/>
            </p:nvPicPr>
            <p:blipFill>
              <a:blip r:embed="rId3" cstate="print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192"/>
            <p:cNvSpPr/>
            <p:nvPr/>
          </p:nvSpPr>
          <p:spPr>
            <a:xfrm>
              <a:off x="146398" y="707230"/>
              <a:ext cx="414439" cy="178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" name="Group 199"/>
          <p:cNvGrpSpPr/>
          <p:nvPr/>
        </p:nvGrpSpPr>
        <p:grpSpPr>
          <a:xfrm>
            <a:off x="95250" y="3762375"/>
            <a:ext cx="527843" cy="607082"/>
            <a:chOff x="11307" y="0"/>
            <a:chExt cx="771342" cy="887135"/>
          </a:xfrm>
        </p:grpSpPr>
        <p:sp>
          <p:nvSpPr>
            <p:cNvPr id="1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1307" y="160392"/>
              <a:ext cx="761307" cy="726743"/>
              <a:chOff x="21841" y="160392"/>
              <a:chExt cx="761306" cy="726742"/>
            </a:xfrm>
          </p:grpSpPr>
          <p:pic>
            <p:nvPicPr>
              <p:cNvPr id="12" name="_-03.png"/>
              <p:cNvPicPr/>
              <p:nvPr/>
            </p:nvPicPr>
            <p:blipFill>
              <a:blip r:embed="rId4" cstate="print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197"/>
              <p:cNvSpPr/>
              <p:nvPr/>
            </p:nvSpPr>
            <p:spPr>
              <a:xfrm>
                <a:off x="21841" y="707231"/>
                <a:ext cx="761306" cy="1799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kern="0" dirty="0" smtClean="0">
                    <a:solidFill>
                      <a:srgbClr val="4277BB"/>
                    </a:solidFill>
                  </a:rPr>
                  <a:t>  FOG </a:t>
                </a:r>
                <a:r>
                  <a:rPr sz="800" b="1" kern="0" dirty="0" smtClean="0">
                    <a:solidFill>
                      <a:srgbClr val="4277BB"/>
                    </a:solidFill>
                  </a:rPr>
                  <a:t>APP</a:t>
                </a:r>
                <a:endParaRPr sz="800" b="1" kern="0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6" name="Group 42"/>
          <p:cNvGrpSpPr/>
          <p:nvPr/>
        </p:nvGrpSpPr>
        <p:grpSpPr>
          <a:xfrm>
            <a:off x="1209676" y="2645358"/>
            <a:ext cx="732573" cy="707442"/>
            <a:chOff x="4008011" y="4194119"/>
            <a:chExt cx="865610" cy="835908"/>
          </a:xfrm>
        </p:grpSpPr>
        <p:pic>
          <p:nvPicPr>
            <p:cNvPr id="20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21" name="Shape 226"/>
            <p:cNvSpPr/>
            <p:nvPr/>
          </p:nvSpPr>
          <p:spPr>
            <a:xfrm>
              <a:off x="4008011" y="4739094"/>
              <a:ext cx="865610" cy="2909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Local Network </a:t>
              </a:r>
            </a:p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Component</a:t>
              </a:r>
            </a:p>
          </p:txBody>
        </p:sp>
      </p:grpSp>
      <p:grpSp>
        <p:nvGrpSpPr>
          <p:cNvPr id="19" name="Group 217"/>
          <p:cNvGrpSpPr/>
          <p:nvPr/>
        </p:nvGrpSpPr>
        <p:grpSpPr>
          <a:xfrm>
            <a:off x="133350" y="4943862"/>
            <a:ext cx="484431" cy="724142"/>
            <a:chOff x="-3407510" y="2287354"/>
            <a:chExt cx="707232" cy="1057190"/>
          </a:xfrm>
        </p:grpSpPr>
        <p:sp>
          <p:nvSpPr>
            <p:cNvPr id="23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" name="Group 216"/>
            <p:cNvGrpSpPr/>
            <p:nvPr/>
          </p:nvGrpSpPr>
          <p:grpSpPr>
            <a:xfrm>
              <a:off x="-3365793" y="2349902"/>
              <a:ext cx="601447" cy="994642"/>
              <a:chOff x="-3365787" y="2349898"/>
              <a:chExt cx="601446" cy="994640"/>
            </a:xfrm>
          </p:grpSpPr>
          <p:pic>
            <p:nvPicPr>
              <p:cNvPr id="25" name="_-06.png"/>
              <p:cNvPicPr/>
              <p:nvPr/>
            </p:nvPicPr>
            <p:blipFill>
              <a:blip r:embed="rId6" cstate="print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215"/>
              <p:cNvSpPr/>
              <p:nvPr/>
            </p:nvSpPr>
            <p:spPr>
              <a:xfrm>
                <a:off x="-3365787" y="2985076"/>
                <a:ext cx="601446" cy="359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DEVICE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Node ID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628649" y="3328125"/>
            <a:ext cx="906917" cy="720000"/>
            <a:chOff x="628649" y="3328125"/>
            <a:chExt cx="906917" cy="720000"/>
          </a:xfrm>
        </p:grpSpPr>
        <p:cxnSp>
          <p:nvCxnSpPr>
            <p:cNvPr id="41" name="Straight Connector 148"/>
            <p:cNvCxnSpPr/>
            <p:nvPr/>
          </p:nvCxnSpPr>
          <p:spPr>
            <a:xfrm flipH="1">
              <a:off x="628649" y="4038600"/>
              <a:ext cx="90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153"/>
            <p:cNvCxnSpPr/>
            <p:nvPr/>
          </p:nvCxnSpPr>
          <p:spPr>
            <a:xfrm>
              <a:off x="1535566" y="3328125"/>
              <a:ext cx="0" cy="72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9" name="Shape 66"/>
          <p:cNvSpPr/>
          <p:nvPr/>
        </p:nvSpPr>
        <p:spPr>
          <a:xfrm flipV="1">
            <a:off x="21336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1" name="Shape 64"/>
          <p:cNvSpPr/>
          <p:nvPr/>
        </p:nvSpPr>
        <p:spPr>
          <a:xfrm>
            <a:off x="205963" y="1154555"/>
            <a:ext cx="37285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USER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LAYER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2" name="Shape 64"/>
          <p:cNvSpPr/>
          <p:nvPr/>
        </p:nvSpPr>
        <p:spPr>
          <a:xfrm>
            <a:off x="1123482" y="1140023"/>
            <a:ext cx="74699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 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COMPONENT 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3" name="Shape 64"/>
          <p:cNvSpPr/>
          <p:nvPr/>
        </p:nvSpPr>
        <p:spPr>
          <a:xfrm>
            <a:off x="3455659" y="1140023"/>
            <a:ext cx="1183016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COMMON ACCESS API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(CAAPI)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775846" y="1152206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CLOUD  BACK-END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79" name="Straight Connector 153"/>
          <p:cNvCxnSpPr/>
          <p:nvPr/>
        </p:nvCxnSpPr>
        <p:spPr>
          <a:xfrm>
            <a:off x="381000" y="439706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153"/>
          <p:cNvCxnSpPr/>
          <p:nvPr/>
        </p:nvCxnSpPr>
        <p:spPr>
          <a:xfrm>
            <a:off x="381000" y="320040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126"/>
          <p:cNvCxnSpPr/>
          <p:nvPr/>
        </p:nvCxnSpPr>
        <p:spPr>
          <a:xfrm>
            <a:off x="2785507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Shape 64"/>
          <p:cNvSpPr/>
          <p:nvPr/>
        </p:nvSpPr>
        <p:spPr>
          <a:xfrm>
            <a:off x="2209800" y="1143000"/>
            <a:ext cx="113011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GLOBAL DATA PLANE</a:t>
            </a:r>
            <a:endParaRPr lang="en-US"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97" name="Straight Connector 148"/>
          <p:cNvCxnSpPr/>
          <p:nvPr/>
        </p:nvCxnSpPr>
        <p:spPr>
          <a:xfrm flipH="1">
            <a:off x="1871044" y="2924175"/>
            <a:ext cx="595931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26"/>
          <p:cNvCxnSpPr/>
          <p:nvPr/>
        </p:nvCxnSpPr>
        <p:spPr>
          <a:xfrm>
            <a:off x="5181600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Shape 64"/>
          <p:cNvSpPr/>
          <p:nvPr/>
        </p:nvSpPr>
        <p:spPr>
          <a:xfrm>
            <a:off x="4841420" y="1143000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10" name="Shape 66"/>
          <p:cNvSpPr/>
          <p:nvPr/>
        </p:nvSpPr>
        <p:spPr>
          <a:xfrm flipV="1">
            <a:off x="3429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11" name="Shape 66"/>
          <p:cNvSpPr/>
          <p:nvPr/>
        </p:nvSpPr>
        <p:spPr>
          <a:xfrm flipV="1">
            <a:off x="838200" y="1149925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37" name="Group 281"/>
          <p:cNvGrpSpPr/>
          <p:nvPr/>
        </p:nvGrpSpPr>
        <p:grpSpPr>
          <a:xfrm>
            <a:off x="3231167" y="3657600"/>
            <a:ext cx="427530" cy="528441"/>
            <a:chOff x="290174" y="0"/>
            <a:chExt cx="707233" cy="900652"/>
          </a:xfrm>
        </p:grpSpPr>
        <p:sp>
          <p:nvSpPr>
            <p:cNvPr id="114" name="Shape 277"/>
            <p:cNvSpPr/>
            <p:nvPr/>
          </p:nvSpPr>
          <p:spPr>
            <a:xfrm>
              <a:off x="290174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8" name="Group 280"/>
            <p:cNvGrpSpPr/>
            <p:nvPr/>
          </p:nvGrpSpPr>
          <p:grpSpPr>
            <a:xfrm>
              <a:off x="365330" y="116277"/>
              <a:ext cx="564250" cy="784375"/>
              <a:chOff x="383007" y="106455"/>
              <a:chExt cx="564248" cy="784373"/>
            </a:xfrm>
          </p:grpSpPr>
          <p:pic>
            <p:nvPicPr>
              <p:cNvPr id="116" name="_-11.png"/>
              <p:cNvPicPr/>
              <p:nvPr/>
            </p:nvPicPr>
            <p:blipFill>
              <a:blip r:embed="rId7" cstate="print">
                <a:extLst/>
              </a:blip>
              <a:srcRect l="10614" t="15052" r="10614" b="23720"/>
              <a:stretch>
                <a:fillRect/>
              </a:stretch>
            </p:blipFill>
            <p:spPr>
              <a:xfrm>
                <a:off x="387925" y="106455"/>
                <a:ext cx="559330" cy="43301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7" name="Shape 279"/>
              <p:cNvSpPr/>
              <p:nvPr/>
            </p:nvSpPr>
            <p:spPr>
              <a:xfrm>
                <a:off x="383007" y="707232"/>
                <a:ext cx="458750" cy="1835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7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CAAPI</a:t>
                </a:r>
                <a:endParaRPr sz="7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39" name="Group 119"/>
          <p:cNvGrpSpPr/>
          <p:nvPr/>
        </p:nvGrpSpPr>
        <p:grpSpPr>
          <a:xfrm>
            <a:off x="2895600" y="3200399"/>
            <a:ext cx="288000" cy="720000"/>
            <a:chOff x="4038600" y="3200400"/>
            <a:chExt cx="288000" cy="282465"/>
          </a:xfrm>
        </p:grpSpPr>
        <p:cxnSp>
          <p:nvCxnSpPr>
            <p:cNvPr id="118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9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46" name="Group 128"/>
          <p:cNvGrpSpPr/>
          <p:nvPr/>
        </p:nvGrpSpPr>
        <p:grpSpPr>
          <a:xfrm>
            <a:off x="3667125" y="3348449"/>
            <a:ext cx="360000" cy="540000"/>
            <a:chOff x="3667125" y="3290241"/>
            <a:chExt cx="360000" cy="210000"/>
          </a:xfrm>
        </p:grpSpPr>
        <p:cxnSp>
          <p:nvCxnSpPr>
            <p:cNvPr id="127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0" name="Straight Connector 148"/>
          <p:cNvCxnSpPr/>
          <p:nvPr/>
        </p:nvCxnSpPr>
        <p:spPr>
          <a:xfrm flipH="1">
            <a:off x="4267200" y="2895600"/>
            <a:ext cx="54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ys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Shape 64"/>
          <p:cNvSpPr/>
          <p:nvPr/>
        </p:nvSpPr>
        <p:spPr>
          <a:xfrm>
            <a:off x="5943600" y="1143000"/>
            <a:ext cx="557845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</a:t>
            </a:r>
          </a:p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000" b="1" dirty="0" smtClean="0">
                <a:solidFill>
                  <a:srgbClr val="4277BB"/>
                </a:solidFill>
                <a:latin typeface="Calibri" pitchFamily="34" charset="0"/>
              </a:rPr>
              <a:t>NETWORK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137" name="Shape 66"/>
          <p:cNvSpPr/>
          <p:nvPr/>
        </p:nvSpPr>
        <p:spPr>
          <a:xfrm flipV="1">
            <a:off x="57150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38" name="Shape 66"/>
          <p:cNvSpPr/>
          <p:nvPr/>
        </p:nvSpPr>
        <p:spPr>
          <a:xfrm flipV="1">
            <a:off x="4657725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247" name="Group 172"/>
          <p:cNvGrpSpPr/>
          <p:nvPr/>
        </p:nvGrpSpPr>
        <p:grpSpPr>
          <a:xfrm>
            <a:off x="4309358" y="3626258"/>
            <a:ext cx="665247" cy="701460"/>
            <a:chOff x="4191000" y="3616733"/>
            <a:chExt cx="665247" cy="701460"/>
          </a:xfrm>
        </p:grpSpPr>
        <p:pic>
          <p:nvPicPr>
            <p:cNvPr id="162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4229373" y="3616733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48" name="Group 168"/>
            <p:cNvGrpSpPr/>
            <p:nvPr/>
          </p:nvGrpSpPr>
          <p:grpSpPr>
            <a:xfrm>
              <a:off x="4191000" y="3635796"/>
              <a:ext cx="665247" cy="682397"/>
              <a:chOff x="4191000" y="3635796"/>
              <a:chExt cx="665247" cy="682397"/>
            </a:xfrm>
          </p:grpSpPr>
          <p:grpSp>
            <p:nvGrpSpPr>
              <p:cNvPr id="253" name="Group 286"/>
              <p:cNvGrpSpPr/>
              <p:nvPr/>
            </p:nvGrpSpPr>
            <p:grpSpPr>
              <a:xfrm>
                <a:off x="4285546" y="3635796"/>
                <a:ext cx="454728" cy="441353"/>
                <a:chOff x="148052" y="0"/>
                <a:chExt cx="707233" cy="707232"/>
              </a:xfrm>
            </p:grpSpPr>
            <p:sp>
              <p:nvSpPr>
                <p:cNvPr id="164" name="Shape 282"/>
                <p:cNvSpPr/>
                <p:nvPr/>
              </p:nvSpPr>
              <p:spPr>
                <a:xfrm>
                  <a:off x="148052" y="0"/>
                  <a:ext cx="707233" cy="707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166" name="_-10.png"/>
                <p:cNvPicPr/>
                <p:nvPr/>
              </p:nvPicPr>
              <p:blipFill>
                <a:blip r:embed="rId9" cstate="print">
                  <a:extLst/>
                </a:blip>
                <a:srcRect l="18106" t="18000" r="18106" b="18000"/>
                <a:stretch>
                  <a:fillRect/>
                </a:stretch>
              </p:blipFill>
              <p:spPr>
                <a:xfrm>
                  <a:off x="278525" y="137125"/>
                  <a:ext cx="451118" cy="45262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68" name="Shape 284"/>
              <p:cNvSpPr/>
              <p:nvPr/>
            </p:nvSpPr>
            <p:spPr>
              <a:xfrm>
                <a:off x="4191000" y="4102749"/>
                <a:ext cx="665247" cy="21544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b="1" dirty="0" smtClean="0">
                    <a:solidFill>
                      <a:srgbClr val="4277BB"/>
                    </a:solidFill>
                  </a:rPr>
                  <a:t>BACK-END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b="1" dirty="0" smtClean="0">
                    <a:solidFill>
                      <a:srgbClr val="4277BB"/>
                    </a:solidFill>
                  </a:rPr>
                  <a:t>CONNECTIVITY</a:t>
                </a:r>
                <a:endParaRPr sz="7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32" name="Group 169"/>
          <p:cNvGrpSpPr/>
          <p:nvPr/>
        </p:nvGrpSpPr>
        <p:grpSpPr>
          <a:xfrm>
            <a:off x="4105275" y="3352800"/>
            <a:ext cx="288000" cy="533400"/>
            <a:chOff x="4038600" y="3200400"/>
            <a:chExt cx="288000" cy="282465"/>
          </a:xfrm>
        </p:grpSpPr>
        <p:cxnSp>
          <p:nvCxnSpPr>
            <p:cNvPr id="171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178"/>
          <p:cNvGrpSpPr/>
          <p:nvPr/>
        </p:nvGrpSpPr>
        <p:grpSpPr>
          <a:xfrm>
            <a:off x="4840651" y="3327150"/>
            <a:ext cx="1332000" cy="540000"/>
            <a:chOff x="3667125" y="3290241"/>
            <a:chExt cx="354247" cy="210000"/>
          </a:xfrm>
        </p:grpSpPr>
        <p:cxnSp>
          <p:nvCxnSpPr>
            <p:cNvPr id="180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1" name="Straight Connector 307"/>
            <p:cNvCxnSpPr/>
            <p:nvPr/>
          </p:nvCxnSpPr>
          <p:spPr>
            <a:xfrm flipH="1">
              <a:off x="3667125" y="3499379"/>
              <a:ext cx="354247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82" name="Shape 66"/>
          <p:cNvSpPr/>
          <p:nvPr/>
        </p:nvSpPr>
        <p:spPr>
          <a:xfrm flipV="1">
            <a:off x="6629400" y="1143000"/>
            <a:ext cx="0" cy="487103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38" name="Group 193"/>
          <p:cNvGrpSpPr/>
          <p:nvPr/>
        </p:nvGrpSpPr>
        <p:grpSpPr>
          <a:xfrm>
            <a:off x="6400800" y="3505200"/>
            <a:ext cx="520005" cy="502235"/>
            <a:chOff x="6858000" y="2286000"/>
            <a:chExt cx="520005" cy="502235"/>
          </a:xfrm>
        </p:grpSpPr>
        <p:pic>
          <p:nvPicPr>
            <p:cNvPr id="188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6858000" y="228600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9" name="Group 379"/>
            <p:cNvGrpSpPr/>
            <p:nvPr/>
          </p:nvGrpSpPr>
          <p:grpSpPr>
            <a:xfrm>
              <a:off x="6907565" y="2331632"/>
              <a:ext cx="470440" cy="456603"/>
              <a:chOff x="217706" y="0"/>
              <a:chExt cx="707232" cy="707232"/>
            </a:xfrm>
          </p:grpSpPr>
          <p:sp>
            <p:nvSpPr>
              <p:cNvPr id="190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2" name="_-19.png"/>
              <p:cNvPicPr/>
              <p:nvPr/>
            </p:nvPicPr>
            <p:blipFill>
              <a:blip r:embed="rId10" cstate="print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09" y="139612"/>
                <a:ext cx="547001" cy="4464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sp>
        <p:nvSpPr>
          <p:cNvPr id="195" name="Shape 284"/>
          <p:cNvSpPr/>
          <p:nvPr/>
        </p:nvSpPr>
        <p:spPr>
          <a:xfrm>
            <a:off x="6319133" y="4038600"/>
            <a:ext cx="767839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 smtClean="0">
                <a:solidFill>
                  <a:srgbClr val="4277BB"/>
                </a:solidFill>
              </a:rPr>
              <a:t>CLOUD</a:t>
            </a:r>
            <a:r>
              <a:rPr sz="700" b="1" dirty="0" smtClean="0">
                <a:solidFill>
                  <a:srgbClr val="4277BB"/>
                </a:solidFill>
              </a:rPr>
              <a:t>SERVICES</a:t>
            </a:r>
            <a:endParaRPr sz="700" b="1" dirty="0">
              <a:solidFill>
                <a:srgbClr val="4277BB"/>
              </a:solidFill>
            </a:endParaRPr>
          </a:p>
        </p:txBody>
      </p:sp>
      <p:grpSp>
        <p:nvGrpSpPr>
          <p:cNvPr id="40" name="Group 200"/>
          <p:cNvGrpSpPr/>
          <p:nvPr/>
        </p:nvGrpSpPr>
        <p:grpSpPr>
          <a:xfrm>
            <a:off x="7467600" y="2286000"/>
            <a:ext cx="624985" cy="687705"/>
            <a:chOff x="7143750" y="2657475"/>
            <a:chExt cx="624985" cy="687705"/>
          </a:xfrm>
        </p:grpSpPr>
        <p:pic>
          <p:nvPicPr>
            <p:cNvPr id="66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7143750" y="265747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42" name="Group 223"/>
            <p:cNvGrpSpPr/>
            <p:nvPr/>
          </p:nvGrpSpPr>
          <p:grpSpPr>
            <a:xfrm>
              <a:off x="7162800" y="2667000"/>
              <a:ext cx="605935" cy="678180"/>
              <a:chOff x="38501" y="9504"/>
              <a:chExt cx="894035" cy="1030954"/>
            </a:xfrm>
          </p:grpSpPr>
          <p:sp>
            <p:nvSpPr>
              <p:cNvPr id="197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43" name="Group 222"/>
              <p:cNvGrpSpPr/>
              <p:nvPr/>
            </p:nvGrpSpPr>
            <p:grpSpPr>
              <a:xfrm>
                <a:off x="38501" y="168712"/>
                <a:ext cx="894035" cy="871746"/>
                <a:chOff x="49531" y="168712"/>
                <a:chExt cx="894036" cy="871746"/>
              </a:xfrm>
            </p:grpSpPr>
            <p:pic>
              <p:nvPicPr>
                <p:cNvPr id="199" name="_-07.png"/>
                <p:cNvPicPr/>
                <p:nvPr/>
              </p:nvPicPr>
              <p:blipFill>
                <a:blip r:embed="rId11" cstate="print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00" name="Shape 221"/>
                <p:cNvSpPr/>
                <p:nvPr/>
              </p:nvSpPr>
              <p:spPr>
                <a:xfrm>
                  <a:off x="49531" y="712945"/>
                  <a:ext cx="894036" cy="3275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ENTERPRISE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grpSp>
        <p:nvGrpSpPr>
          <p:cNvPr id="44" name="Group 201"/>
          <p:cNvGrpSpPr/>
          <p:nvPr/>
        </p:nvGrpSpPr>
        <p:grpSpPr>
          <a:xfrm>
            <a:off x="6886575" y="2981325"/>
            <a:ext cx="936000" cy="864000"/>
            <a:chOff x="3667125" y="3290241"/>
            <a:chExt cx="360000" cy="210000"/>
          </a:xfrm>
        </p:grpSpPr>
        <p:cxnSp>
          <p:nvCxnSpPr>
            <p:cNvPr id="203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4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8" name="Group 211"/>
          <p:cNvGrpSpPr/>
          <p:nvPr/>
        </p:nvGrpSpPr>
        <p:grpSpPr>
          <a:xfrm>
            <a:off x="8248365" y="1447800"/>
            <a:ext cx="686085" cy="534736"/>
            <a:chOff x="48214" y="0"/>
            <a:chExt cx="1102893" cy="885642"/>
          </a:xfrm>
        </p:grpSpPr>
        <p:sp>
          <p:nvSpPr>
            <p:cNvPr id="206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0" name="Group 210"/>
            <p:cNvGrpSpPr/>
            <p:nvPr/>
          </p:nvGrpSpPr>
          <p:grpSpPr>
            <a:xfrm>
              <a:off x="48214" y="216543"/>
              <a:ext cx="1102893" cy="669099"/>
              <a:chOff x="60335" y="216543"/>
              <a:chExt cx="1102892" cy="669097"/>
            </a:xfrm>
          </p:grpSpPr>
          <p:pic>
            <p:nvPicPr>
              <p:cNvPr id="208" name="_-08.png"/>
              <p:cNvPicPr/>
              <p:nvPr/>
            </p:nvPicPr>
            <p:blipFill>
              <a:blip r:embed="rId12" cstate="print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29"/>
                <a:ext cx="1102892" cy="1784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VISUALIZATION</a:t>
                </a:r>
                <a:endParaRPr sz="700" dirty="0"/>
              </a:p>
            </p:txBody>
          </p:sp>
        </p:grpSp>
      </p:grpSp>
      <p:grpSp>
        <p:nvGrpSpPr>
          <p:cNvPr id="52" name="Group 389"/>
          <p:cNvGrpSpPr/>
          <p:nvPr/>
        </p:nvGrpSpPr>
        <p:grpSpPr>
          <a:xfrm>
            <a:off x="6705600" y="1449136"/>
            <a:ext cx="650819" cy="633937"/>
            <a:chOff x="46211" y="0"/>
            <a:chExt cx="1074457" cy="1078302"/>
          </a:xfrm>
        </p:grpSpPr>
        <p:sp>
          <p:nvSpPr>
            <p:cNvPr id="21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3" name="Group 388"/>
            <p:cNvGrpSpPr/>
            <p:nvPr/>
          </p:nvGrpSpPr>
          <p:grpSpPr>
            <a:xfrm>
              <a:off x="46211" y="194987"/>
              <a:ext cx="1074457" cy="883315"/>
              <a:chOff x="57769" y="190380"/>
              <a:chExt cx="1074456" cy="883314"/>
            </a:xfrm>
          </p:grpSpPr>
          <p:pic>
            <p:nvPicPr>
              <p:cNvPr id="217" name="_-24.png"/>
              <p:cNvPicPr/>
              <p:nvPr/>
            </p:nvPicPr>
            <p:blipFill>
              <a:blip r:embed="rId13" cstate="print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8" name="Shape 387"/>
              <p:cNvSpPr/>
              <p:nvPr/>
            </p:nvSpPr>
            <p:spPr>
              <a:xfrm>
                <a:off x="57769" y="707232"/>
                <a:ext cx="1074456" cy="366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55" name="Group 512"/>
          <p:cNvGrpSpPr/>
          <p:nvPr/>
        </p:nvGrpSpPr>
        <p:grpSpPr>
          <a:xfrm>
            <a:off x="6705600" y="2667000"/>
            <a:ext cx="524510" cy="562866"/>
            <a:chOff x="13800" y="0"/>
            <a:chExt cx="780335" cy="862774"/>
          </a:xfrm>
        </p:grpSpPr>
        <p:sp>
          <p:nvSpPr>
            <p:cNvPr id="22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6" name="Group 511"/>
            <p:cNvGrpSpPr/>
            <p:nvPr/>
          </p:nvGrpSpPr>
          <p:grpSpPr>
            <a:xfrm>
              <a:off x="35752" y="209572"/>
              <a:ext cx="758383" cy="653202"/>
              <a:chOff x="44369" y="209572"/>
              <a:chExt cx="758381" cy="653200"/>
            </a:xfrm>
          </p:grpSpPr>
          <p:sp>
            <p:nvSpPr>
              <p:cNvPr id="222" name="Shape 509"/>
              <p:cNvSpPr/>
              <p:nvPr/>
            </p:nvSpPr>
            <p:spPr>
              <a:xfrm>
                <a:off x="44369" y="697654"/>
                <a:ext cx="758381" cy="1651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ANALYTICS</a:t>
                </a:r>
                <a:endParaRPr sz="700" dirty="0"/>
              </a:p>
            </p:txBody>
          </p:sp>
          <p:pic>
            <p:nvPicPr>
              <p:cNvPr id="223" name="_-43.png"/>
              <p:cNvPicPr/>
              <p:nvPr/>
            </p:nvPicPr>
            <p:blipFill>
              <a:blip r:embed="rId14" cstate="print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60" name="Group 223"/>
          <p:cNvGrpSpPr/>
          <p:nvPr/>
        </p:nvGrpSpPr>
        <p:grpSpPr>
          <a:xfrm>
            <a:off x="6246150" y="3333750"/>
            <a:ext cx="252000" cy="533400"/>
            <a:chOff x="4038600" y="3200400"/>
            <a:chExt cx="288000" cy="282465"/>
          </a:xfrm>
        </p:grpSpPr>
        <p:cxnSp>
          <p:nvCxnSpPr>
            <p:cNvPr id="225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6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9" name="Group 228"/>
          <p:cNvGrpSpPr/>
          <p:nvPr/>
        </p:nvGrpSpPr>
        <p:grpSpPr>
          <a:xfrm>
            <a:off x="7162813" y="1676400"/>
            <a:ext cx="509623" cy="608870"/>
            <a:chOff x="7413679" y="1905000"/>
            <a:chExt cx="215718" cy="380270"/>
          </a:xfrm>
        </p:grpSpPr>
        <p:cxnSp>
          <p:nvCxnSpPr>
            <p:cNvPr id="227" name="Straight Connector 307"/>
            <p:cNvCxnSpPr/>
            <p:nvPr/>
          </p:nvCxnSpPr>
          <p:spPr>
            <a:xfrm flipH="1">
              <a:off x="7413679" y="1912255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310"/>
            <p:cNvCxnSpPr/>
            <p:nvPr/>
          </p:nvCxnSpPr>
          <p:spPr>
            <a:xfrm>
              <a:off x="7624032" y="1905000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0" name="Group 246"/>
          <p:cNvGrpSpPr/>
          <p:nvPr/>
        </p:nvGrpSpPr>
        <p:grpSpPr>
          <a:xfrm>
            <a:off x="7820025" y="1664475"/>
            <a:ext cx="477525" cy="612000"/>
            <a:chOff x="7820025" y="1664475"/>
            <a:chExt cx="477525" cy="612000"/>
          </a:xfrm>
        </p:grpSpPr>
        <p:cxnSp>
          <p:nvCxnSpPr>
            <p:cNvPr id="233" name="Straight Connector 156"/>
            <p:cNvCxnSpPr/>
            <p:nvPr/>
          </p:nvCxnSpPr>
          <p:spPr>
            <a:xfrm flipH="1">
              <a:off x="7829550" y="1676400"/>
              <a:ext cx="46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310"/>
            <p:cNvCxnSpPr/>
            <p:nvPr/>
          </p:nvCxnSpPr>
          <p:spPr>
            <a:xfrm>
              <a:off x="7820025" y="1664475"/>
              <a:ext cx="5365" cy="612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1" name="Group 245"/>
          <p:cNvGrpSpPr/>
          <p:nvPr/>
        </p:nvGrpSpPr>
        <p:grpSpPr>
          <a:xfrm>
            <a:off x="6934200" y="2466975"/>
            <a:ext cx="576000" cy="216000"/>
            <a:chOff x="6934200" y="2466975"/>
            <a:chExt cx="576000" cy="216000"/>
          </a:xfrm>
        </p:grpSpPr>
        <p:cxnSp>
          <p:nvCxnSpPr>
            <p:cNvPr id="241" name="Straight Connector 310"/>
            <p:cNvCxnSpPr/>
            <p:nvPr/>
          </p:nvCxnSpPr>
          <p:spPr>
            <a:xfrm>
              <a:off x="6934200" y="2466975"/>
              <a:ext cx="5365" cy="21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2" name="Straight Connector 156"/>
            <p:cNvCxnSpPr/>
            <p:nvPr/>
          </p:nvCxnSpPr>
          <p:spPr>
            <a:xfrm flipH="1">
              <a:off x="6934200" y="2476500"/>
              <a:ext cx="57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2" name="Group 244"/>
          <p:cNvGrpSpPr/>
          <p:nvPr/>
        </p:nvGrpSpPr>
        <p:grpSpPr>
          <a:xfrm>
            <a:off x="8001000" y="2438400"/>
            <a:ext cx="540000" cy="288000"/>
            <a:chOff x="8001000" y="2438400"/>
            <a:chExt cx="540000" cy="288000"/>
          </a:xfrm>
        </p:grpSpPr>
        <p:cxnSp>
          <p:nvCxnSpPr>
            <p:cNvPr id="243" name="Straight Connector 310"/>
            <p:cNvCxnSpPr/>
            <p:nvPr/>
          </p:nvCxnSpPr>
          <p:spPr>
            <a:xfrm>
              <a:off x="8534400" y="2438400"/>
              <a:ext cx="5365" cy="288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4" name="Straight Connector 307"/>
            <p:cNvCxnSpPr/>
            <p:nvPr/>
          </p:nvCxnSpPr>
          <p:spPr>
            <a:xfrm flipH="1">
              <a:off x="8001000" y="2438400"/>
              <a:ext cx="54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3" name="Group 1"/>
          <p:cNvGrpSpPr/>
          <p:nvPr/>
        </p:nvGrpSpPr>
        <p:grpSpPr>
          <a:xfrm>
            <a:off x="3594339" y="1600201"/>
            <a:ext cx="859211" cy="535154"/>
            <a:chOff x="-1350599" y="4120738"/>
            <a:chExt cx="1397830" cy="897009"/>
          </a:xfrm>
        </p:grpSpPr>
        <p:sp>
          <p:nvSpPr>
            <p:cNvPr id="24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50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1" name="Shape 341"/>
            <p:cNvSpPr/>
            <p:nvPr/>
          </p:nvSpPr>
          <p:spPr>
            <a:xfrm>
              <a:off x="-1350599" y="4837187"/>
              <a:ext cx="1397830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LOG INDEPENDENT</a:t>
              </a:r>
              <a:endParaRPr sz="700" dirty="0"/>
            </a:p>
          </p:txBody>
        </p:sp>
      </p:grpSp>
      <p:cxnSp>
        <p:nvCxnSpPr>
          <p:cNvPr id="252" name="Straight Connector 126"/>
          <p:cNvCxnSpPr/>
          <p:nvPr/>
        </p:nvCxnSpPr>
        <p:spPr>
          <a:xfrm>
            <a:off x="3999366" y="2143125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01" name="Group 1"/>
          <p:cNvGrpSpPr/>
          <p:nvPr/>
        </p:nvGrpSpPr>
        <p:grpSpPr>
          <a:xfrm>
            <a:off x="4779589" y="1600200"/>
            <a:ext cx="859211" cy="535154"/>
            <a:chOff x="-1350599" y="4120738"/>
            <a:chExt cx="1397830" cy="897009"/>
          </a:xfrm>
        </p:grpSpPr>
        <p:sp>
          <p:nvSpPr>
            <p:cNvPr id="202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5" name="_-41.png"/>
            <p:cNvPicPr/>
            <p:nvPr/>
          </p:nvPicPr>
          <p:blipFill>
            <a:blip r:embed="rId15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7" name="Shape 341"/>
            <p:cNvSpPr/>
            <p:nvPr/>
          </p:nvSpPr>
          <p:spPr>
            <a:xfrm>
              <a:off x="-1350599" y="4837187"/>
              <a:ext cx="1397830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LOG INDEPENDENT</a:t>
              </a:r>
              <a:endParaRPr sz="700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228600" y="6096000"/>
            <a:ext cx="39340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 resources: IBM </a:t>
            </a:r>
            <a:r>
              <a:rPr lang="en-US" sz="105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Bluemix</a:t>
            </a:r>
            <a:r>
              <a:rPr lang="en-US" sz="105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 Architecture Center</a:t>
            </a:r>
            <a:endParaRPr lang="en-US" sz="105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531B3EA1-961D-4C42-B0B9-5C049264F1F4}"/>
              </a:ext>
            </a:extLst>
          </p:cNvPr>
          <p:cNvGrpSpPr/>
          <p:nvPr/>
        </p:nvGrpSpPr>
        <p:grpSpPr>
          <a:xfrm>
            <a:off x="8184430" y="2667000"/>
            <a:ext cx="730970" cy="761477"/>
            <a:chOff x="5575519" y="5364206"/>
            <a:chExt cx="730970" cy="761477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xmlns="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174" name="Shape 264">
              <a:extLst>
                <a:ext uri="{FF2B5EF4-FFF2-40B4-BE49-F238E27FC236}">
                  <a16:creationId xmlns:a16="http://schemas.microsoft.com/office/drawing/2014/main" xmlns="" id="{F1B0BEE3-6BDD-BC46-B3CF-64E95FFAEB7C}"/>
                </a:ext>
              </a:extLst>
            </p:cNvPr>
            <p:cNvSpPr/>
            <p:nvPr/>
          </p:nvSpPr>
          <p:spPr>
            <a:xfrm>
              <a:off x="5575519" y="5879462"/>
              <a:ext cx="7309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PERSISTANCE</a:t>
              </a:r>
              <a:endPara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STORE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=""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2408737" y="1524000"/>
            <a:ext cx="686435" cy="692585"/>
            <a:chOff x="3580896" y="-1148381"/>
            <a:chExt cx="686435" cy="692585"/>
          </a:xfrm>
        </p:grpSpPr>
        <p:pic>
          <p:nvPicPr>
            <p:cNvPr id="176" name="Picture 175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0896" y="-1148381"/>
              <a:ext cx="686435" cy="628015"/>
            </a:xfrm>
            <a:prstGeom prst="rect">
              <a:avLst/>
            </a:prstGeom>
          </p:spPr>
        </p:pic>
        <p:sp>
          <p:nvSpPr>
            <p:cNvPr id="179" name="Shape 264">
              <a:extLst>
                <a:ext uri="{FF2B5EF4-FFF2-40B4-BE49-F238E27FC236}">
                  <a16:creationId xmlns=""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719452" y="-578907"/>
              <a:ext cx="46647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PUB-SUB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78" name="Group 277"/>
          <p:cNvGrpSpPr/>
          <p:nvPr/>
        </p:nvGrpSpPr>
        <p:grpSpPr>
          <a:xfrm>
            <a:off x="2459615" y="2648327"/>
            <a:ext cx="849592" cy="584337"/>
            <a:chOff x="2459615" y="2648327"/>
            <a:chExt cx="849592" cy="584337"/>
          </a:xfrm>
        </p:grpSpPr>
        <p:grpSp>
          <p:nvGrpSpPr>
            <p:cNvPr id="231" name="Group 42"/>
            <p:cNvGrpSpPr/>
            <p:nvPr/>
          </p:nvGrpSpPr>
          <p:grpSpPr>
            <a:xfrm>
              <a:off x="2459615" y="2648327"/>
              <a:ext cx="849592" cy="584337"/>
              <a:chOff x="4007999" y="4194119"/>
              <a:chExt cx="1003877" cy="690449"/>
            </a:xfrm>
          </p:grpSpPr>
          <p:pic>
            <p:nvPicPr>
              <p:cNvPr id="87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88" name="Shape 226"/>
              <p:cNvSpPr/>
              <p:nvPr/>
            </p:nvSpPr>
            <p:spPr>
              <a:xfrm>
                <a:off x="4007999" y="4739101"/>
                <a:ext cx="1003877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76" name="Picture 275">
              <a:extLst>
                <a:ext uri="{FF2B5EF4-FFF2-40B4-BE49-F238E27FC236}">
                  <a16:creationId xmlns=""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76500" y="2687766"/>
              <a:ext cx="252000" cy="258634"/>
            </a:xfrm>
            <a:prstGeom prst="rect">
              <a:avLst/>
            </a:prstGeom>
          </p:spPr>
        </p:pic>
      </p:grpSp>
      <p:grpSp>
        <p:nvGrpSpPr>
          <p:cNvPr id="279" name="Group 278"/>
          <p:cNvGrpSpPr/>
          <p:nvPr/>
        </p:nvGrpSpPr>
        <p:grpSpPr>
          <a:xfrm>
            <a:off x="4836554" y="2648324"/>
            <a:ext cx="878446" cy="584339"/>
            <a:chOff x="4836554" y="2648324"/>
            <a:chExt cx="878446" cy="584339"/>
          </a:xfrm>
        </p:grpSpPr>
        <p:grpSp>
          <p:nvGrpSpPr>
            <p:cNvPr id="236" name="Group 42"/>
            <p:cNvGrpSpPr/>
            <p:nvPr/>
          </p:nvGrpSpPr>
          <p:grpSpPr>
            <a:xfrm>
              <a:off x="4836554" y="2648324"/>
              <a:ext cx="878446" cy="584339"/>
              <a:chOff x="4008002" y="4194119"/>
              <a:chExt cx="1037971" cy="690452"/>
            </a:xfrm>
          </p:grpSpPr>
          <p:pic>
            <p:nvPicPr>
              <p:cNvPr id="105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9251" y="4194119"/>
                <a:ext cx="725424" cy="585216"/>
              </a:xfrm>
              <a:prstGeom prst="rect">
                <a:avLst/>
              </a:prstGeom>
            </p:spPr>
          </p:pic>
          <p:sp>
            <p:nvSpPr>
              <p:cNvPr id="106" name="Shape 226"/>
              <p:cNvSpPr/>
              <p:nvPr/>
            </p:nvSpPr>
            <p:spPr>
              <a:xfrm>
                <a:off x="4008002" y="4739104"/>
                <a:ext cx="1037971" cy="14546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Routing Network </a:t>
                </a:r>
              </a:p>
            </p:txBody>
          </p:sp>
        </p:grpSp>
        <p:pic>
          <p:nvPicPr>
            <p:cNvPr id="277" name="Picture 276">
              <a:extLst>
                <a:ext uri="{FF2B5EF4-FFF2-40B4-BE49-F238E27FC236}">
                  <a16:creationId xmlns=""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64100" y="2662366"/>
              <a:ext cx="252000" cy="258634"/>
            </a:xfrm>
            <a:prstGeom prst="rect">
              <a:avLst/>
            </a:prstGeom>
          </p:spPr>
        </p:pic>
      </p:grpSp>
      <p:grpSp>
        <p:nvGrpSpPr>
          <p:cNvPr id="280" name="Group 279"/>
          <p:cNvGrpSpPr/>
          <p:nvPr/>
        </p:nvGrpSpPr>
        <p:grpSpPr>
          <a:xfrm>
            <a:off x="7975600" y="4648200"/>
            <a:ext cx="1006749" cy="1673193"/>
            <a:chOff x="7975600" y="4648200"/>
            <a:chExt cx="1006749" cy="1673193"/>
          </a:xfrm>
        </p:grpSpPr>
        <p:grpSp>
          <p:nvGrpSpPr>
            <p:cNvPr id="281" name="Group 212"/>
            <p:cNvGrpSpPr/>
            <p:nvPr/>
          </p:nvGrpSpPr>
          <p:grpSpPr>
            <a:xfrm>
              <a:off x="8001000" y="4648200"/>
              <a:ext cx="981349" cy="1447800"/>
              <a:chOff x="8001000" y="4648200"/>
              <a:chExt cx="981349" cy="1447800"/>
            </a:xfrm>
          </p:grpSpPr>
          <p:grpSp>
            <p:nvGrpSpPr>
              <p:cNvPr id="284" name="Group 181"/>
              <p:cNvGrpSpPr/>
              <p:nvPr/>
            </p:nvGrpSpPr>
            <p:grpSpPr>
              <a:xfrm>
                <a:off x="8001000" y="4648200"/>
                <a:ext cx="731772" cy="1201792"/>
                <a:chOff x="-701053" y="541412"/>
                <a:chExt cx="804949" cy="1362030"/>
              </a:xfrm>
            </p:grpSpPr>
            <p:sp>
              <p:nvSpPr>
                <p:cNvPr id="287" name="Shape 162"/>
                <p:cNvSpPr/>
                <p:nvPr/>
              </p:nvSpPr>
              <p:spPr>
                <a:xfrm>
                  <a:off x="-701053" y="541412"/>
                  <a:ext cx="40379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LEGEND</a:t>
                  </a:r>
                </a:p>
              </p:txBody>
            </p:sp>
            <p:sp>
              <p:nvSpPr>
                <p:cNvPr id="288" name="Shape 163"/>
                <p:cNvSpPr/>
                <p:nvPr/>
              </p:nvSpPr>
              <p:spPr>
                <a:xfrm>
                  <a:off x="-481521" y="709701"/>
                  <a:ext cx="47961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Application</a:t>
                  </a:r>
                </a:p>
              </p:txBody>
            </p:sp>
            <p:sp>
              <p:nvSpPr>
                <p:cNvPr id="289" name="Shape 164"/>
                <p:cNvSpPr/>
                <p:nvPr/>
              </p:nvSpPr>
              <p:spPr>
                <a:xfrm>
                  <a:off x="-481520" y="872154"/>
                  <a:ext cx="58541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Infrastructure</a:t>
                  </a:r>
                </a:p>
              </p:txBody>
            </p:sp>
            <p:sp>
              <p:nvSpPr>
                <p:cNvPr id="290" name="Shape 165"/>
                <p:cNvSpPr/>
                <p:nvPr/>
              </p:nvSpPr>
              <p:spPr>
                <a:xfrm>
                  <a:off x="-481154" y="1213568"/>
                  <a:ext cx="576600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Management</a:t>
                  </a:r>
                </a:p>
              </p:txBody>
            </p:sp>
            <p:sp>
              <p:nvSpPr>
                <p:cNvPr id="291" name="Shape 166"/>
                <p:cNvSpPr/>
                <p:nvPr/>
              </p:nvSpPr>
              <p:spPr>
                <a:xfrm>
                  <a:off x="-481154" y="1041169"/>
                  <a:ext cx="472565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Data Store</a:t>
                  </a:r>
                </a:p>
              </p:txBody>
            </p:sp>
            <p:sp>
              <p:nvSpPr>
                <p:cNvPr id="292" name="Shape 168"/>
                <p:cNvSpPr/>
                <p:nvPr/>
              </p:nvSpPr>
              <p:spPr>
                <a:xfrm>
                  <a:off x="-460050" y="1584216"/>
                  <a:ext cx="35618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Security</a:t>
                  </a:r>
                </a:p>
              </p:txBody>
            </p:sp>
            <p:sp>
              <p:nvSpPr>
                <p:cNvPr id="293" name="Shape 169"/>
                <p:cNvSpPr/>
                <p:nvPr/>
              </p:nvSpPr>
              <p:spPr>
                <a:xfrm>
                  <a:off x="-460050" y="1740988"/>
                  <a:ext cx="393217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Analytics</a:t>
                  </a:r>
                </a:p>
              </p:txBody>
            </p:sp>
            <p:sp>
              <p:nvSpPr>
                <p:cNvPr id="294" name="Shape 171"/>
                <p:cNvSpPr/>
                <p:nvPr/>
              </p:nvSpPr>
              <p:spPr>
                <a:xfrm>
                  <a:off x="-673506" y="763346"/>
                  <a:ext cx="166587" cy="108809"/>
                </a:xfrm>
                <a:prstGeom prst="rect">
                  <a:avLst/>
                </a:pr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5" name="Shape 172"/>
                <p:cNvSpPr/>
                <p:nvPr/>
              </p:nvSpPr>
              <p:spPr>
                <a:xfrm>
                  <a:off x="-673505" y="932362"/>
                  <a:ext cx="166586" cy="108808"/>
                </a:xfrm>
                <a:prstGeom prst="rect">
                  <a:avLst/>
                </a:pr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Shape 173"/>
                <p:cNvSpPr/>
                <p:nvPr/>
              </p:nvSpPr>
              <p:spPr>
                <a:xfrm>
                  <a:off x="-673505" y="1101377"/>
                  <a:ext cx="166586" cy="108809"/>
                </a:xfrm>
                <a:prstGeom prst="rect">
                  <a:avLst/>
                </a:pr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7" name="Shape 174"/>
                <p:cNvSpPr/>
                <p:nvPr/>
              </p:nvSpPr>
              <p:spPr>
                <a:xfrm>
                  <a:off x="-673505" y="1263831"/>
                  <a:ext cx="166586" cy="108809"/>
                </a:xfrm>
                <a:prstGeom prst="rect">
                  <a:avLst/>
                </a:pr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8" name="Shape 176"/>
                <p:cNvSpPr/>
                <p:nvPr/>
              </p:nvSpPr>
              <p:spPr>
                <a:xfrm>
                  <a:off x="-649571" y="1640693"/>
                  <a:ext cx="166587" cy="108809"/>
                </a:xfrm>
                <a:prstGeom prst="rect">
                  <a:avLst/>
                </a:prstGeom>
                <a:solidFill>
                  <a:srgbClr val="E4223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9" name="Shape 177"/>
                <p:cNvSpPr/>
                <p:nvPr/>
              </p:nvSpPr>
              <p:spPr>
                <a:xfrm>
                  <a:off x="-649571" y="1794634"/>
                  <a:ext cx="166587" cy="108808"/>
                </a:xfrm>
                <a:prstGeom prst="rect">
                  <a:avLst/>
                </a:prstGeom>
                <a:solidFill>
                  <a:srgbClr val="72409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300" name="_-53.png"/>
                <p:cNvPicPr/>
                <p:nvPr/>
              </p:nvPicPr>
              <p:blipFill>
                <a:blip r:embed="rId8" cstate="print">
                  <a:extLst/>
                </a:blip>
                <a:stretch>
                  <a:fillRect/>
                </a:stretch>
              </p:blipFill>
              <p:spPr>
                <a:xfrm>
                  <a:off x="-673506" y="1440225"/>
                  <a:ext cx="166587" cy="16658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301" name="Shape 180"/>
                <p:cNvSpPr/>
                <p:nvPr/>
              </p:nvSpPr>
              <p:spPr>
                <a:xfrm>
                  <a:off x="-458583" y="1415469"/>
                  <a:ext cx="375584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Scalable</a:t>
                  </a:r>
                </a:p>
              </p:txBody>
            </p:sp>
          </p:grpSp>
          <p:pic>
            <p:nvPicPr>
              <p:cNvPr id="285" name="Picture 284">
                <a:extLst>
                  <a:ext uri="{FF2B5EF4-FFF2-40B4-BE49-F238E27FC236}">
                    <a16:creationId xmlns="" xmlns:a16="http://schemas.microsoft.com/office/drawing/2014/main" id="{231C043C-6CAF-5549-91E0-FA4ED87C0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8003000" y="5837366"/>
                <a:ext cx="252000" cy="258634"/>
              </a:xfrm>
              <a:prstGeom prst="rect">
                <a:avLst/>
              </a:prstGeom>
            </p:spPr>
          </p:pic>
          <p:sp>
            <p:nvSpPr>
              <p:cNvPr id="286" name="TextBox 285"/>
              <p:cNvSpPr txBox="1"/>
              <p:nvPr/>
            </p:nvSpPr>
            <p:spPr>
              <a:xfrm>
                <a:off x="8166100" y="5867400"/>
                <a:ext cx="81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Routing Service</a:t>
                </a:r>
                <a:endParaRPr lang="en-US" sz="700" dirty="0"/>
              </a:p>
            </p:txBody>
          </p:sp>
        </p:grpSp>
        <p:pic>
          <p:nvPicPr>
            <p:cNvPr id="282" name="Picture 281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75600" y="6057900"/>
              <a:ext cx="288000" cy="263493"/>
            </a:xfrm>
            <a:prstGeom prst="rect">
              <a:avLst/>
            </a:prstGeom>
          </p:spPr>
        </p:pic>
        <p:sp>
          <p:nvSpPr>
            <p:cNvPr id="283" name="TextBox 282"/>
            <p:cNvSpPr txBox="1"/>
            <p:nvPr/>
          </p:nvSpPr>
          <p:spPr>
            <a:xfrm>
              <a:off x="8153400" y="6083300"/>
              <a:ext cx="6832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Cache Store</a:t>
              </a:r>
              <a:endParaRPr lang="en-US" sz="700" dirty="0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855399" y="2590800"/>
            <a:ext cx="709099" cy="779621"/>
            <a:chOff x="2872936" y="4038600"/>
            <a:chExt cx="709099" cy="779621"/>
          </a:xfrm>
        </p:grpSpPr>
        <p:pic>
          <p:nvPicPr>
            <p:cNvPr id="303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04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72936" y="4038600"/>
              <a:ext cx="709099" cy="779621"/>
              <a:chOff x="151317" y="3738005"/>
              <a:chExt cx="709099" cy="779621"/>
            </a:xfrm>
          </p:grpSpPr>
          <p:pic>
            <p:nvPicPr>
              <p:cNvPr id="305" name="Picture 304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306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151317" y="4271405"/>
                <a:ext cx="695703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3594100" y="2590800"/>
            <a:ext cx="801502" cy="656511"/>
            <a:chOff x="2820035" y="4038600"/>
            <a:chExt cx="801502" cy="656511"/>
          </a:xfrm>
        </p:grpSpPr>
        <p:pic>
          <p:nvPicPr>
            <p:cNvPr id="313" name="_-53.png"/>
            <p:cNvPicPr/>
            <p:nvPr/>
          </p:nvPicPr>
          <p:blipFill>
            <a:blip r:embed="rId8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14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20035" y="4038600"/>
              <a:ext cx="801502" cy="656511"/>
              <a:chOff x="98416" y="3738005"/>
              <a:chExt cx="801502" cy="656511"/>
            </a:xfrm>
          </p:grpSpPr>
          <p:pic>
            <p:nvPicPr>
              <p:cNvPr id="315" name="Picture 314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316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98416" y="4271405"/>
                <a:ext cx="8015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 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sp>
        <p:nvSpPr>
          <p:cNvPr id="317" name="Footer Placeholder 3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-Shape 144"/>
          <p:cNvSpPr/>
          <p:nvPr/>
        </p:nvSpPr>
        <p:spPr>
          <a:xfrm>
            <a:off x="2286000" y="1447800"/>
            <a:ext cx="3352800" cy="2057400"/>
          </a:xfrm>
          <a:prstGeom prst="corner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Shape 61">
            <a:extLst>
              <a:ext uri="{FF2B5EF4-FFF2-40B4-BE49-F238E27FC236}">
                <a16:creationId xmlns:a16="http://schemas.microsoft.com/office/drawing/2014/main" xmlns="" id="{350F03C8-F6D3-4D44-A252-181322EB6C71}"/>
              </a:ext>
            </a:extLst>
          </p:cNvPr>
          <p:cNvSpPr/>
          <p:nvPr/>
        </p:nvSpPr>
        <p:spPr>
          <a:xfrm>
            <a:off x="3352800" y="1447800"/>
            <a:ext cx="2286000" cy="990600"/>
          </a:xfrm>
          <a:prstGeom prst="rect">
            <a:avLst/>
          </a:prstGeom>
          <a:ln w="19050">
            <a:solidFill>
              <a:srgbClr val="009242"/>
            </a:solidFill>
            <a:prstDash val="sysDash"/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13" name="Shape 61">
            <a:extLst>
              <a:ext uri="{FF2B5EF4-FFF2-40B4-BE49-F238E27FC236}">
                <a16:creationId xmlns:a16="http://schemas.microsoft.com/office/drawing/2014/main" xmlns="" id="{350F03C8-F6D3-4D44-A252-181322EB6C71}"/>
              </a:ext>
            </a:extLst>
          </p:cNvPr>
          <p:cNvSpPr/>
          <p:nvPr/>
        </p:nvSpPr>
        <p:spPr>
          <a:xfrm>
            <a:off x="6629400" y="1143000"/>
            <a:ext cx="2362200" cy="4724400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60368" cy="401638"/>
          </a:xfrm>
        </p:spPr>
        <p:txBody>
          <a:bodyPr/>
          <a:lstStyle/>
          <a:p>
            <a:r>
              <a:rPr lang="en-US" dirty="0" smtClean="0"/>
              <a:t>Fog Store – Approach in Group Use Case</a:t>
            </a:r>
            <a:endParaRPr lang="en-US" dirty="0"/>
          </a:p>
        </p:txBody>
      </p:sp>
      <p:grpSp>
        <p:nvGrpSpPr>
          <p:cNvPr id="3" name="Group 193"/>
          <p:cNvGrpSpPr/>
          <p:nvPr/>
        </p:nvGrpSpPr>
        <p:grpSpPr>
          <a:xfrm>
            <a:off x="172644" y="2594804"/>
            <a:ext cx="486919" cy="610029"/>
            <a:chOff x="8826" y="-1"/>
            <a:chExt cx="707232" cy="886045"/>
          </a:xfrm>
        </p:grpSpPr>
        <p:grpSp>
          <p:nvGrpSpPr>
            <p:cNvPr id="4" name="Group 191"/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7" name="Shape 189"/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8" name="_-02.png"/>
              <p:cNvPicPr/>
              <p:nvPr/>
            </p:nvPicPr>
            <p:blipFill>
              <a:blip r:embed="rId3" cstate="print">
                <a:extLst/>
              </a:blip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6" name="Shape 192"/>
            <p:cNvSpPr/>
            <p:nvPr/>
          </p:nvSpPr>
          <p:spPr>
            <a:xfrm>
              <a:off x="146398" y="707230"/>
              <a:ext cx="414439" cy="1788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 smtClean="0">
                  <a:solidFill>
                    <a:srgbClr val="4277BB"/>
                  </a:solidFill>
                </a:rPr>
                <a:t>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5" name="Group 199"/>
          <p:cNvGrpSpPr/>
          <p:nvPr/>
        </p:nvGrpSpPr>
        <p:grpSpPr>
          <a:xfrm>
            <a:off x="95250" y="3762375"/>
            <a:ext cx="527843" cy="607082"/>
            <a:chOff x="11307" y="0"/>
            <a:chExt cx="771342" cy="887135"/>
          </a:xfrm>
        </p:grpSpPr>
        <p:sp>
          <p:nvSpPr>
            <p:cNvPr id="1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1307" y="160392"/>
              <a:ext cx="761307" cy="726743"/>
              <a:chOff x="21841" y="160392"/>
              <a:chExt cx="761306" cy="726742"/>
            </a:xfrm>
          </p:grpSpPr>
          <p:pic>
            <p:nvPicPr>
              <p:cNvPr id="12" name="_-03.png"/>
              <p:cNvPicPr/>
              <p:nvPr/>
            </p:nvPicPr>
            <p:blipFill>
              <a:blip r:embed="rId4" cstate="print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3" name="Shape 197"/>
              <p:cNvSpPr/>
              <p:nvPr/>
            </p:nvSpPr>
            <p:spPr>
              <a:xfrm>
                <a:off x="21841" y="707231"/>
                <a:ext cx="761306" cy="1799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kern="0" dirty="0" smtClean="0">
                    <a:solidFill>
                      <a:srgbClr val="4277BB"/>
                    </a:solidFill>
                  </a:rPr>
                  <a:t>  FOG </a:t>
                </a:r>
                <a:r>
                  <a:rPr sz="800" b="1" kern="0" dirty="0" smtClean="0">
                    <a:solidFill>
                      <a:srgbClr val="4277BB"/>
                    </a:solidFill>
                  </a:rPr>
                  <a:t>APP</a:t>
                </a:r>
                <a:endParaRPr sz="800" b="1" kern="0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1" name="Group 42"/>
          <p:cNvGrpSpPr/>
          <p:nvPr/>
        </p:nvGrpSpPr>
        <p:grpSpPr>
          <a:xfrm>
            <a:off x="1209676" y="2645358"/>
            <a:ext cx="732573" cy="707442"/>
            <a:chOff x="4008011" y="4194119"/>
            <a:chExt cx="865610" cy="835908"/>
          </a:xfrm>
        </p:grpSpPr>
        <p:pic>
          <p:nvPicPr>
            <p:cNvPr id="20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21" name="Shape 226"/>
            <p:cNvSpPr/>
            <p:nvPr/>
          </p:nvSpPr>
          <p:spPr>
            <a:xfrm>
              <a:off x="4008011" y="4739094"/>
              <a:ext cx="865610" cy="29093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Local Network </a:t>
              </a:r>
            </a:p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Component</a:t>
              </a:r>
            </a:p>
          </p:txBody>
        </p:sp>
      </p:grpSp>
      <p:grpSp>
        <p:nvGrpSpPr>
          <p:cNvPr id="14" name="Group 217"/>
          <p:cNvGrpSpPr/>
          <p:nvPr/>
        </p:nvGrpSpPr>
        <p:grpSpPr>
          <a:xfrm>
            <a:off x="133350" y="4943862"/>
            <a:ext cx="484431" cy="724142"/>
            <a:chOff x="-3407510" y="2287354"/>
            <a:chExt cx="707232" cy="1057190"/>
          </a:xfrm>
        </p:grpSpPr>
        <p:sp>
          <p:nvSpPr>
            <p:cNvPr id="23" name="Shape 213"/>
            <p:cNvSpPr/>
            <p:nvPr/>
          </p:nvSpPr>
          <p:spPr>
            <a:xfrm>
              <a:off x="-3407510" y="228735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6982C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" name="Group 216"/>
            <p:cNvGrpSpPr/>
            <p:nvPr/>
          </p:nvGrpSpPr>
          <p:grpSpPr>
            <a:xfrm>
              <a:off x="-3365793" y="2349902"/>
              <a:ext cx="601447" cy="994642"/>
              <a:chOff x="-3365787" y="2349898"/>
              <a:chExt cx="601446" cy="994640"/>
            </a:xfrm>
          </p:grpSpPr>
          <p:pic>
            <p:nvPicPr>
              <p:cNvPr id="25" name="_-06.png"/>
              <p:cNvPicPr/>
              <p:nvPr/>
            </p:nvPicPr>
            <p:blipFill>
              <a:blip r:embed="rId6" cstate="print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-3228711" y="2349898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6" name="Shape 215"/>
              <p:cNvSpPr/>
              <p:nvPr/>
            </p:nvSpPr>
            <p:spPr>
              <a:xfrm>
                <a:off x="-3365787" y="2985076"/>
                <a:ext cx="601446" cy="359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 smtClean="0">
                    <a:solidFill>
                      <a:srgbClr val="4277BB"/>
                    </a:solidFill>
                  </a:rPr>
                  <a:t>DEVICE</a:t>
                </a:r>
                <a:r>
                  <a:rPr lang="en-US" sz="800" b="1" dirty="0" smtClean="0">
                    <a:solidFill>
                      <a:srgbClr val="4277BB"/>
                    </a:solidFill>
                  </a:rPr>
                  <a:t> </a:t>
                </a:r>
              </a:p>
              <a:p>
                <a:pPr lvl="0" algn="ctr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Node ID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6" name="Group 168"/>
          <p:cNvGrpSpPr/>
          <p:nvPr/>
        </p:nvGrpSpPr>
        <p:grpSpPr>
          <a:xfrm>
            <a:off x="628649" y="3328125"/>
            <a:ext cx="906917" cy="720000"/>
            <a:chOff x="628649" y="3328125"/>
            <a:chExt cx="906917" cy="720000"/>
          </a:xfrm>
        </p:grpSpPr>
        <p:cxnSp>
          <p:nvCxnSpPr>
            <p:cNvPr id="41" name="Straight Connector 148"/>
            <p:cNvCxnSpPr/>
            <p:nvPr/>
          </p:nvCxnSpPr>
          <p:spPr>
            <a:xfrm flipH="1">
              <a:off x="628649" y="4038600"/>
              <a:ext cx="90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non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Straight Connector 153"/>
            <p:cNvCxnSpPr/>
            <p:nvPr/>
          </p:nvCxnSpPr>
          <p:spPr>
            <a:xfrm>
              <a:off x="1535566" y="3328125"/>
              <a:ext cx="0" cy="72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  <a:tailEnd type="non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1" name="Shape 64"/>
          <p:cNvSpPr/>
          <p:nvPr/>
        </p:nvSpPr>
        <p:spPr>
          <a:xfrm>
            <a:off x="205963" y="1154555"/>
            <a:ext cx="154663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APPLICATION TIER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6775846" y="1152206"/>
            <a:ext cx="19871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BACK-END TIER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cxnSp>
        <p:nvCxnSpPr>
          <p:cNvPr id="79" name="Straight Connector 153"/>
          <p:cNvCxnSpPr/>
          <p:nvPr/>
        </p:nvCxnSpPr>
        <p:spPr>
          <a:xfrm>
            <a:off x="381000" y="439706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153"/>
          <p:cNvCxnSpPr/>
          <p:nvPr/>
        </p:nvCxnSpPr>
        <p:spPr>
          <a:xfrm>
            <a:off x="381000" y="3200400"/>
            <a:ext cx="0" cy="524933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148"/>
          <p:cNvCxnSpPr/>
          <p:nvPr/>
        </p:nvCxnSpPr>
        <p:spPr>
          <a:xfrm flipH="1">
            <a:off x="1871043" y="2924175"/>
            <a:ext cx="126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42"/>
          <p:cNvGrpSpPr/>
          <p:nvPr/>
        </p:nvGrpSpPr>
        <p:grpSpPr>
          <a:xfrm>
            <a:off x="4836554" y="2648324"/>
            <a:ext cx="878446" cy="584339"/>
            <a:chOff x="4008002" y="4194119"/>
            <a:chExt cx="1037971" cy="690452"/>
          </a:xfrm>
        </p:grpSpPr>
        <p:pic>
          <p:nvPicPr>
            <p:cNvPr id="105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251" y="4194119"/>
              <a:ext cx="725424" cy="585216"/>
            </a:xfrm>
            <a:prstGeom prst="rect">
              <a:avLst/>
            </a:prstGeom>
          </p:spPr>
        </p:pic>
        <p:sp>
          <p:nvSpPr>
            <p:cNvPr id="106" name="Shape 226"/>
            <p:cNvSpPr/>
            <p:nvPr/>
          </p:nvSpPr>
          <p:spPr>
            <a:xfrm>
              <a:off x="4008002" y="4739104"/>
              <a:ext cx="1037971" cy="1454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Routing Network </a:t>
              </a:r>
            </a:p>
          </p:txBody>
        </p:sp>
      </p:grpSp>
      <p:cxnSp>
        <p:nvCxnSpPr>
          <p:cNvPr id="107" name="Straight Connector 126"/>
          <p:cNvCxnSpPr/>
          <p:nvPr/>
        </p:nvCxnSpPr>
        <p:spPr>
          <a:xfrm>
            <a:off x="5181600" y="2111019"/>
            <a:ext cx="1134" cy="494589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Connector 148"/>
          <p:cNvCxnSpPr/>
          <p:nvPr/>
        </p:nvCxnSpPr>
        <p:spPr>
          <a:xfrm flipH="1">
            <a:off x="3619500" y="2895600"/>
            <a:ext cx="1260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ys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5" name="Shape 284"/>
          <p:cNvSpPr/>
          <p:nvPr/>
        </p:nvSpPr>
        <p:spPr>
          <a:xfrm>
            <a:off x="6319133" y="4038600"/>
            <a:ext cx="767839" cy="1077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 sz="8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700" b="1" dirty="0" smtClean="0">
                <a:solidFill>
                  <a:srgbClr val="4277BB"/>
                </a:solidFill>
              </a:rPr>
              <a:t>CLOUD</a:t>
            </a:r>
            <a:r>
              <a:rPr sz="700" b="1" dirty="0" smtClean="0">
                <a:solidFill>
                  <a:srgbClr val="4277BB"/>
                </a:solidFill>
              </a:rPr>
              <a:t>SERVICES</a:t>
            </a:r>
            <a:endParaRPr sz="700" b="1" dirty="0">
              <a:solidFill>
                <a:srgbClr val="4277BB"/>
              </a:solidFill>
            </a:endParaRPr>
          </a:p>
        </p:txBody>
      </p:sp>
      <p:grpSp>
        <p:nvGrpSpPr>
          <p:cNvPr id="237" name="Group 200"/>
          <p:cNvGrpSpPr/>
          <p:nvPr/>
        </p:nvGrpSpPr>
        <p:grpSpPr>
          <a:xfrm>
            <a:off x="7467600" y="2286000"/>
            <a:ext cx="624985" cy="687705"/>
            <a:chOff x="7143750" y="2657475"/>
            <a:chExt cx="624985" cy="687705"/>
          </a:xfrm>
        </p:grpSpPr>
        <p:pic>
          <p:nvPicPr>
            <p:cNvPr id="66" name="_-53.png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7143750" y="2657475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38" name="Group 223"/>
            <p:cNvGrpSpPr/>
            <p:nvPr/>
          </p:nvGrpSpPr>
          <p:grpSpPr>
            <a:xfrm>
              <a:off x="7162800" y="2667000"/>
              <a:ext cx="605935" cy="678180"/>
              <a:chOff x="38501" y="9504"/>
              <a:chExt cx="894035" cy="1030954"/>
            </a:xfrm>
          </p:grpSpPr>
          <p:sp>
            <p:nvSpPr>
              <p:cNvPr id="197" name="Shape 219"/>
              <p:cNvSpPr/>
              <p:nvPr/>
            </p:nvSpPr>
            <p:spPr>
              <a:xfrm>
                <a:off x="92018" y="9504"/>
                <a:ext cx="707232" cy="707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39" name="Group 222"/>
              <p:cNvGrpSpPr/>
              <p:nvPr/>
            </p:nvGrpSpPr>
            <p:grpSpPr>
              <a:xfrm>
                <a:off x="38501" y="168712"/>
                <a:ext cx="894035" cy="871746"/>
                <a:chOff x="49531" y="168712"/>
                <a:chExt cx="894036" cy="871746"/>
              </a:xfrm>
            </p:grpSpPr>
            <p:pic>
              <p:nvPicPr>
                <p:cNvPr id="199" name="_-07.png"/>
                <p:cNvPicPr/>
                <p:nvPr/>
              </p:nvPicPr>
              <p:blipFill>
                <a:blip r:embed="rId8" cstate="print">
                  <a:extLst/>
                </a:blip>
                <a:srcRect l="15104" t="23855" r="15104" b="23855"/>
                <a:stretch>
                  <a:fillRect/>
                </a:stretch>
              </p:blipFill>
              <p:spPr>
                <a:xfrm>
                  <a:off x="208897" y="168712"/>
                  <a:ext cx="493583" cy="36980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00" name="Shape 221"/>
                <p:cNvSpPr/>
                <p:nvPr/>
              </p:nvSpPr>
              <p:spPr>
                <a:xfrm>
                  <a:off x="49531" y="712945"/>
                  <a:ext cx="894036" cy="3275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/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ENTERPRISE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  <a:p>
                  <a:pPr lvl="0" algn="ctr">
                    <a:defRPr sz="1800"/>
                  </a:pPr>
                  <a:r>
                    <a:rPr lang="en-US" sz="700" b="1" dirty="0" smtClean="0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rPr>
                    <a:t>APPLICATION</a:t>
                  </a:r>
                  <a:endPara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</p:grpSp>
      </p:grpSp>
      <p:grpSp>
        <p:nvGrpSpPr>
          <p:cNvPr id="245" name="Group 211"/>
          <p:cNvGrpSpPr/>
          <p:nvPr/>
        </p:nvGrpSpPr>
        <p:grpSpPr>
          <a:xfrm>
            <a:off x="8248365" y="1447800"/>
            <a:ext cx="686085" cy="534736"/>
            <a:chOff x="48214" y="0"/>
            <a:chExt cx="1102893" cy="885642"/>
          </a:xfrm>
        </p:grpSpPr>
        <p:sp>
          <p:nvSpPr>
            <p:cNvPr id="206" name="Shape 207"/>
            <p:cNvSpPr/>
            <p:nvPr/>
          </p:nvSpPr>
          <p:spPr>
            <a:xfrm>
              <a:off x="119755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6" name="Group 210"/>
            <p:cNvGrpSpPr/>
            <p:nvPr/>
          </p:nvGrpSpPr>
          <p:grpSpPr>
            <a:xfrm>
              <a:off x="48214" y="216543"/>
              <a:ext cx="1102893" cy="669099"/>
              <a:chOff x="60335" y="216543"/>
              <a:chExt cx="1102892" cy="669097"/>
            </a:xfrm>
          </p:grpSpPr>
          <p:pic>
            <p:nvPicPr>
              <p:cNvPr id="208" name="_-08.png"/>
              <p:cNvPicPr/>
              <p:nvPr/>
            </p:nvPicPr>
            <p:blipFill>
              <a:blip r:embed="rId9" cstate="print">
                <a:extLst/>
              </a:blip>
              <a:srcRect l="18802" t="30618" r="18802" b="30618"/>
              <a:stretch>
                <a:fillRect/>
              </a:stretch>
            </p:blipFill>
            <p:spPr>
              <a:xfrm>
                <a:off x="271055" y="216543"/>
                <a:ext cx="441281" cy="2741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09" name="Shape 209"/>
              <p:cNvSpPr/>
              <p:nvPr/>
            </p:nvSpPr>
            <p:spPr>
              <a:xfrm>
                <a:off x="60335" y="707229"/>
                <a:ext cx="1102892" cy="1784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VISUALIZATION</a:t>
                </a:r>
                <a:endParaRPr sz="700" dirty="0"/>
              </a:p>
            </p:txBody>
          </p:sp>
        </p:grpSp>
      </p:grpSp>
      <p:grpSp>
        <p:nvGrpSpPr>
          <p:cNvPr id="248" name="Group 389"/>
          <p:cNvGrpSpPr/>
          <p:nvPr/>
        </p:nvGrpSpPr>
        <p:grpSpPr>
          <a:xfrm>
            <a:off x="6705600" y="1449136"/>
            <a:ext cx="650819" cy="633937"/>
            <a:chOff x="46211" y="0"/>
            <a:chExt cx="1074457" cy="1078302"/>
          </a:xfrm>
        </p:grpSpPr>
        <p:sp>
          <p:nvSpPr>
            <p:cNvPr id="215" name="Shape 385"/>
            <p:cNvSpPr/>
            <p:nvPr/>
          </p:nvSpPr>
          <p:spPr>
            <a:xfrm>
              <a:off x="98102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B19E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3" name="Group 388"/>
            <p:cNvGrpSpPr/>
            <p:nvPr/>
          </p:nvGrpSpPr>
          <p:grpSpPr>
            <a:xfrm>
              <a:off x="46211" y="194987"/>
              <a:ext cx="1074457" cy="883315"/>
              <a:chOff x="57769" y="190380"/>
              <a:chExt cx="1074456" cy="883314"/>
            </a:xfrm>
          </p:grpSpPr>
          <p:pic>
            <p:nvPicPr>
              <p:cNvPr id="217" name="_-24.png"/>
              <p:cNvPicPr/>
              <p:nvPr/>
            </p:nvPicPr>
            <p:blipFill>
              <a:blip r:embed="rId10" cstate="print">
                <a:extLst/>
              </a:blip>
              <a:srcRect l="25630" t="26919" r="25630" b="26919"/>
              <a:stretch>
                <a:fillRect/>
              </a:stretch>
            </p:blipFill>
            <p:spPr>
              <a:xfrm>
                <a:off x="286015" y="190380"/>
                <a:ext cx="344700" cy="32647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18" name="Shape 387"/>
              <p:cNvSpPr/>
              <p:nvPr/>
            </p:nvSpPr>
            <p:spPr>
              <a:xfrm>
                <a:off x="57769" y="707232"/>
                <a:ext cx="1074456" cy="36646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PROCESS</a:t>
                </a:r>
              </a:p>
              <a:p>
                <a:pPr lvl="0">
                  <a:defRPr sz="1800"/>
                </a:pPr>
                <a:r>
                  <a:rPr sz="7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MANAGEMENT</a:t>
                </a:r>
              </a:p>
            </p:txBody>
          </p:sp>
        </p:grpSp>
      </p:grpSp>
      <p:grpSp>
        <p:nvGrpSpPr>
          <p:cNvPr id="32" name="Group 512"/>
          <p:cNvGrpSpPr/>
          <p:nvPr/>
        </p:nvGrpSpPr>
        <p:grpSpPr>
          <a:xfrm>
            <a:off x="6705600" y="2667000"/>
            <a:ext cx="524510" cy="562866"/>
            <a:chOff x="13800" y="0"/>
            <a:chExt cx="780335" cy="862774"/>
          </a:xfrm>
        </p:grpSpPr>
        <p:sp>
          <p:nvSpPr>
            <p:cNvPr id="220" name="Shape 508"/>
            <p:cNvSpPr/>
            <p:nvPr/>
          </p:nvSpPr>
          <p:spPr>
            <a:xfrm>
              <a:off x="1380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3" name="Group 511"/>
            <p:cNvGrpSpPr/>
            <p:nvPr/>
          </p:nvGrpSpPr>
          <p:grpSpPr>
            <a:xfrm>
              <a:off x="35752" y="209572"/>
              <a:ext cx="758383" cy="653202"/>
              <a:chOff x="44369" y="209572"/>
              <a:chExt cx="758381" cy="653200"/>
            </a:xfrm>
          </p:grpSpPr>
          <p:sp>
            <p:nvSpPr>
              <p:cNvPr id="222" name="Shape 509"/>
              <p:cNvSpPr/>
              <p:nvPr/>
            </p:nvSpPr>
            <p:spPr>
              <a:xfrm>
                <a:off x="44369" y="697654"/>
                <a:ext cx="758381" cy="16511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/>
                </a:pPr>
                <a:r>
                  <a:rPr lang="en-US" sz="700" dirty="0" smtClean="0"/>
                  <a:t>ANALYTICS</a:t>
                </a:r>
                <a:endParaRPr sz="700" dirty="0"/>
              </a:p>
            </p:txBody>
          </p:sp>
          <p:pic>
            <p:nvPicPr>
              <p:cNvPr id="223" name="_-43.png"/>
              <p:cNvPicPr/>
              <p:nvPr/>
            </p:nvPicPr>
            <p:blipFill>
              <a:blip r:embed="rId11" cstate="print">
                <a:extLst/>
              </a:blip>
              <a:srcRect l="14580" t="29632" r="14580" b="22729"/>
              <a:stretch>
                <a:fillRect/>
              </a:stretch>
            </p:blipFill>
            <p:spPr>
              <a:xfrm>
                <a:off x="124545" y="209572"/>
                <a:ext cx="503005" cy="33690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35" name="Group 228"/>
          <p:cNvGrpSpPr/>
          <p:nvPr/>
        </p:nvGrpSpPr>
        <p:grpSpPr>
          <a:xfrm>
            <a:off x="7162813" y="1676400"/>
            <a:ext cx="509623" cy="608870"/>
            <a:chOff x="7413679" y="1905000"/>
            <a:chExt cx="215718" cy="380270"/>
          </a:xfrm>
        </p:grpSpPr>
        <p:cxnSp>
          <p:nvCxnSpPr>
            <p:cNvPr id="227" name="Straight Connector 307"/>
            <p:cNvCxnSpPr/>
            <p:nvPr/>
          </p:nvCxnSpPr>
          <p:spPr>
            <a:xfrm flipH="1">
              <a:off x="7413679" y="1912255"/>
              <a:ext cx="213338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8" name="Straight Connector 310"/>
            <p:cNvCxnSpPr/>
            <p:nvPr/>
          </p:nvCxnSpPr>
          <p:spPr>
            <a:xfrm>
              <a:off x="7624032" y="1905000"/>
              <a:ext cx="5365" cy="38027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246"/>
          <p:cNvGrpSpPr/>
          <p:nvPr/>
        </p:nvGrpSpPr>
        <p:grpSpPr>
          <a:xfrm>
            <a:off x="7820025" y="1664475"/>
            <a:ext cx="477525" cy="612000"/>
            <a:chOff x="7820025" y="1664475"/>
            <a:chExt cx="477525" cy="612000"/>
          </a:xfrm>
        </p:grpSpPr>
        <p:cxnSp>
          <p:nvCxnSpPr>
            <p:cNvPr id="233" name="Straight Connector 156"/>
            <p:cNvCxnSpPr/>
            <p:nvPr/>
          </p:nvCxnSpPr>
          <p:spPr>
            <a:xfrm flipH="1">
              <a:off x="7829550" y="1676400"/>
              <a:ext cx="46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310"/>
            <p:cNvCxnSpPr/>
            <p:nvPr/>
          </p:nvCxnSpPr>
          <p:spPr>
            <a:xfrm>
              <a:off x="7820025" y="1664475"/>
              <a:ext cx="5365" cy="612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245"/>
          <p:cNvGrpSpPr/>
          <p:nvPr/>
        </p:nvGrpSpPr>
        <p:grpSpPr>
          <a:xfrm>
            <a:off x="6934200" y="2466975"/>
            <a:ext cx="576000" cy="216000"/>
            <a:chOff x="6934200" y="2466975"/>
            <a:chExt cx="576000" cy="216000"/>
          </a:xfrm>
        </p:grpSpPr>
        <p:cxnSp>
          <p:nvCxnSpPr>
            <p:cNvPr id="241" name="Straight Connector 310"/>
            <p:cNvCxnSpPr/>
            <p:nvPr/>
          </p:nvCxnSpPr>
          <p:spPr>
            <a:xfrm>
              <a:off x="6934200" y="2466975"/>
              <a:ext cx="5365" cy="21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2" name="Straight Connector 156"/>
            <p:cNvCxnSpPr/>
            <p:nvPr/>
          </p:nvCxnSpPr>
          <p:spPr>
            <a:xfrm flipH="1">
              <a:off x="6934200" y="2476500"/>
              <a:ext cx="57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244"/>
          <p:cNvGrpSpPr/>
          <p:nvPr/>
        </p:nvGrpSpPr>
        <p:grpSpPr>
          <a:xfrm>
            <a:off x="8001000" y="2438400"/>
            <a:ext cx="540000" cy="288000"/>
            <a:chOff x="8001000" y="2438400"/>
            <a:chExt cx="540000" cy="288000"/>
          </a:xfrm>
        </p:grpSpPr>
        <p:cxnSp>
          <p:nvCxnSpPr>
            <p:cNvPr id="243" name="Straight Connector 310"/>
            <p:cNvCxnSpPr/>
            <p:nvPr/>
          </p:nvCxnSpPr>
          <p:spPr>
            <a:xfrm>
              <a:off x="8534400" y="2438400"/>
              <a:ext cx="5365" cy="288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4" name="Straight Connector 307"/>
            <p:cNvCxnSpPr/>
            <p:nvPr/>
          </p:nvCxnSpPr>
          <p:spPr>
            <a:xfrm flipH="1">
              <a:off x="8001000" y="2438400"/>
              <a:ext cx="54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9" name="Group 1"/>
          <p:cNvGrpSpPr/>
          <p:nvPr/>
        </p:nvGrpSpPr>
        <p:grpSpPr>
          <a:xfrm>
            <a:off x="3776040" y="1600201"/>
            <a:ext cx="434720" cy="535154"/>
            <a:chOff x="-1054994" y="4120738"/>
            <a:chExt cx="707235" cy="897009"/>
          </a:xfrm>
        </p:grpSpPr>
        <p:sp>
          <p:nvSpPr>
            <p:cNvPr id="249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50" name="_-41.png"/>
            <p:cNvPicPr/>
            <p:nvPr/>
          </p:nvPicPr>
          <p:blipFill>
            <a:blip r:embed="rId12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51" name="Shape 341"/>
            <p:cNvSpPr/>
            <p:nvPr/>
          </p:nvSpPr>
          <p:spPr>
            <a:xfrm>
              <a:off x="-890305" y="4837187"/>
              <a:ext cx="477244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err="1" smtClean="0"/>
                <a:t>LokiJS</a:t>
              </a:r>
              <a:endParaRPr lang="en-US" sz="700" dirty="0"/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4959928" y="1600200"/>
            <a:ext cx="498534" cy="535154"/>
            <a:chOff x="-1057207" y="4120738"/>
            <a:chExt cx="811052" cy="897009"/>
          </a:xfrm>
        </p:grpSpPr>
        <p:sp>
          <p:nvSpPr>
            <p:cNvPr id="202" name="Shape 339"/>
            <p:cNvSpPr/>
            <p:nvPr/>
          </p:nvSpPr>
          <p:spPr>
            <a:xfrm>
              <a:off x="-1054994" y="4120738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05" name="_-41.png"/>
            <p:cNvPicPr/>
            <p:nvPr/>
          </p:nvPicPr>
          <p:blipFill>
            <a:blip r:embed="rId12" cstate="print">
              <a:extLst/>
            </a:blip>
            <a:srcRect l="21704" t="15445" r="21704" b="15445"/>
            <a:stretch>
              <a:fillRect/>
            </a:stretch>
          </p:blipFill>
          <p:spPr>
            <a:xfrm>
              <a:off x="-898157" y="4239183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7" name="Shape 341"/>
            <p:cNvSpPr/>
            <p:nvPr/>
          </p:nvSpPr>
          <p:spPr>
            <a:xfrm>
              <a:off x="-1057207" y="4837187"/>
              <a:ext cx="811052" cy="1805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/>
              </a:pPr>
              <a:r>
                <a:rPr lang="en-US" sz="700" dirty="0" smtClean="0"/>
                <a:t>MANGO DB</a:t>
              </a:r>
              <a:endParaRPr sz="700" dirty="0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2057771" y="5651956"/>
            <a:ext cx="3047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Icon resources: IBM </a:t>
            </a:r>
            <a:r>
              <a:rPr lang="en-US" sz="800" b="1" dirty="0" err="1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Bluemix</a:t>
            </a:r>
            <a:r>
              <a:rPr lang="en-US" sz="800" b="1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 Architecture Center</a:t>
            </a:r>
            <a:endParaRPr lang="en-US" sz="800" b="1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531B3EA1-961D-4C42-B0B9-5C049264F1F4}"/>
              </a:ext>
            </a:extLst>
          </p:cNvPr>
          <p:cNvGrpSpPr/>
          <p:nvPr/>
        </p:nvGrpSpPr>
        <p:grpSpPr>
          <a:xfrm>
            <a:off x="8184430" y="2667000"/>
            <a:ext cx="730970" cy="761477"/>
            <a:chOff x="5575519" y="5364206"/>
            <a:chExt cx="730970" cy="761477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xmlns="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170" name="Shape 264">
              <a:extLst>
                <a:ext uri="{FF2B5EF4-FFF2-40B4-BE49-F238E27FC236}">
                  <a16:creationId xmlns:a16="http://schemas.microsoft.com/office/drawing/2014/main" xmlns="" id="{F1B0BEE3-6BDD-BC46-B3CF-64E95FFAEB7C}"/>
                </a:ext>
              </a:extLst>
            </p:cNvPr>
            <p:cNvSpPr/>
            <p:nvPr/>
          </p:nvSpPr>
          <p:spPr>
            <a:xfrm>
              <a:off x="5575519" y="5879462"/>
              <a:ext cx="7309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PERSISTANCE</a:t>
              </a:r>
              <a:endPara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  <a:p>
              <a:pPr lvl="0" algn="ctr">
                <a:defRPr sz="1800"/>
              </a:pPr>
              <a:r>
                <a:rPr lang="en-US" sz="800" b="1" dirty="0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STORE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74" name="Shape 61">
            <a:extLst>
              <a:ext uri="{FF2B5EF4-FFF2-40B4-BE49-F238E27FC236}">
                <a16:creationId xmlns:a16="http://schemas.microsoft.com/office/drawing/2014/main" xmlns="" id="{350F03C8-F6D3-4D44-A252-181322EB6C71}"/>
              </a:ext>
            </a:extLst>
          </p:cNvPr>
          <p:cNvSpPr/>
          <p:nvPr/>
        </p:nvSpPr>
        <p:spPr>
          <a:xfrm>
            <a:off x="76200" y="1139370"/>
            <a:ext cx="1905000" cy="4724400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163" name="Group 162">
            <a:extLst>
              <a:ext uri="{FF2B5EF4-FFF2-40B4-BE49-F238E27FC236}">
                <a16:creationId xmlns=""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2408737" y="1524000"/>
            <a:ext cx="686435" cy="656511"/>
            <a:chOff x="3580896" y="-1148381"/>
            <a:chExt cx="686435" cy="656511"/>
          </a:xfrm>
        </p:grpSpPr>
        <p:pic>
          <p:nvPicPr>
            <p:cNvPr id="173" name="Picture 172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0896" y="-1148381"/>
              <a:ext cx="686435" cy="628015"/>
            </a:xfrm>
            <a:prstGeom prst="rect">
              <a:avLst/>
            </a:prstGeom>
          </p:spPr>
        </p:pic>
        <p:sp>
          <p:nvSpPr>
            <p:cNvPr id="176" name="Shape 264">
              <a:extLst>
                <a:ext uri="{FF2B5EF4-FFF2-40B4-BE49-F238E27FC236}">
                  <a16:creationId xmlns=""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758725" y="-614981"/>
              <a:ext cx="387928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 err="1" smtClean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ZeroMQ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231C043C-6CAF-5549-91E0-FA4ED87C0811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66100" y="2667000"/>
            <a:ext cx="252000" cy="258634"/>
          </a:xfrm>
          <a:prstGeom prst="rect">
            <a:avLst/>
          </a:prstGeom>
        </p:spPr>
      </p:pic>
      <p:grpSp>
        <p:nvGrpSpPr>
          <p:cNvPr id="194" name="Group 193"/>
          <p:cNvGrpSpPr/>
          <p:nvPr/>
        </p:nvGrpSpPr>
        <p:grpSpPr>
          <a:xfrm>
            <a:off x="7975600" y="4114800"/>
            <a:ext cx="1006749" cy="1673193"/>
            <a:chOff x="7975600" y="4648200"/>
            <a:chExt cx="1006749" cy="1673193"/>
          </a:xfrm>
        </p:grpSpPr>
        <p:grpSp>
          <p:nvGrpSpPr>
            <p:cNvPr id="201" name="Group 212"/>
            <p:cNvGrpSpPr/>
            <p:nvPr/>
          </p:nvGrpSpPr>
          <p:grpSpPr>
            <a:xfrm>
              <a:off x="8001000" y="4648200"/>
              <a:ext cx="981349" cy="1447800"/>
              <a:chOff x="8001000" y="4648200"/>
              <a:chExt cx="981349" cy="1447800"/>
            </a:xfrm>
          </p:grpSpPr>
          <p:grpSp>
            <p:nvGrpSpPr>
              <p:cNvPr id="212" name="Group 181"/>
              <p:cNvGrpSpPr/>
              <p:nvPr/>
            </p:nvGrpSpPr>
            <p:grpSpPr>
              <a:xfrm>
                <a:off x="8001000" y="4648200"/>
                <a:ext cx="731772" cy="1201792"/>
                <a:chOff x="-701053" y="541412"/>
                <a:chExt cx="804949" cy="1362030"/>
              </a:xfrm>
            </p:grpSpPr>
            <p:sp>
              <p:nvSpPr>
                <p:cNvPr id="216" name="Shape 162"/>
                <p:cNvSpPr/>
                <p:nvPr/>
              </p:nvSpPr>
              <p:spPr>
                <a:xfrm>
                  <a:off x="-701053" y="541412"/>
                  <a:ext cx="40379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LEGEND</a:t>
                  </a:r>
                </a:p>
              </p:txBody>
            </p:sp>
            <p:sp>
              <p:nvSpPr>
                <p:cNvPr id="219" name="Shape 163"/>
                <p:cNvSpPr/>
                <p:nvPr/>
              </p:nvSpPr>
              <p:spPr>
                <a:xfrm>
                  <a:off x="-481521" y="709701"/>
                  <a:ext cx="47961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Application</a:t>
                  </a:r>
                </a:p>
              </p:txBody>
            </p:sp>
            <p:sp>
              <p:nvSpPr>
                <p:cNvPr id="221" name="Shape 164"/>
                <p:cNvSpPr/>
                <p:nvPr/>
              </p:nvSpPr>
              <p:spPr>
                <a:xfrm>
                  <a:off x="-481520" y="872154"/>
                  <a:ext cx="585416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Infrastructure</a:t>
                  </a:r>
                </a:p>
              </p:txBody>
            </p:sp>
            <p:sp>
              <p:nvSpPr>
                <p:cNvPr id="247" name="Shape 165"/>
                <p:cNvSpPr/>
                <p:nvPr/>
              </p:nvSpPr>
              <p:spPr>
                <a:xfrm>
                  <a:off x="-481154" y="1213568"/>
                  <a:ext cx="576600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Management</a:t>
                  </a:r>
                </a:p>
              </p:txBody>
            </p:sp>
            <p:sp>
              <p:nvSpPr>
                <p:cNvPr id="269" name="Shape 166"/>
                <p:cNvSpPr/>
                <p:nvPr/>
              </p:nvSpPr>
              <p:spPr>
                <a:xfrm>
                  <a:off x="-481154" y="1041169"/>
                  <a:ext cx="472565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Data Store</a:t>
                  </a:r>
                </a:p>
              </p:txBody>
            </p:sp>
            <p:sp>
              <p:nvSpPr>
                <p:cNvPr id="270" name="Shape 168"/>
                <p:cNvSpPr/>
                <p:nvPr/>
              </p:nvSpPr>
              <p:spPr>
                <a:xfrm>
                  <a:off x="-460050" y="1584216"/>
                  <a:ext cx="356188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Security</a:t>
                  </a:r>
                </a:p>
              </p:txBody>
            </p:sp>
            <p:sp>
              <p:nvSpPr>
                <p:cNvPr id="271" name="Shape 169"/>
                <p:cNvSpPr/>
                <p:nvPr/>
              </p:nvSpPr>
              <p:spPr>
                <a:xfrm>
                  <a:off x="-460050" y="1740988"/>
                  <a:ext cx="393217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Analytics</a:t>
                  </a:r>
                </a:p>
              </p:txBody>
            </p:sp>
            <p:sp>
              <p:nvSpPr>
                <p:cNvPr id="272" name="Shape 171"/>
                <p:cNvSpPr/>
                <p:nvPr/>
              </p:nvSpPr>
              <p:spPr>
                <a:xfrm>
                  <a:off x="-673506" y="763346"/>
                  <a:ext cx="166587" cy="108809"/>
                </a:xfrm>
                <a:prstGeom prst="rect">
                  <a:avLst/>
                </a:prstGeom>
                <a:solidFill>
                  <a:srgbClr val="ECC01B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Shape 172"/>
                <p:cNvSpPr/>
                <p:nvPr/>
              </p:nvSpPr>
              <p:spPr>
                <a:xfrm>
                  <a:off x="-673505" y="932362"/>
                  <a:ext cx="166586" cy="108808"/>
                </a:xfrm>
                <a:prstGeom prst="rect">
                  <a:avLst/>
                </a:pr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4" name="Shape 173"/>
                <p:cNvSpPr/>
                <p:nvPr/>
              </p:nvSpPr>
              <p:spPr>
                <a:xfrm>
                  <a:off x="-673505" y="1101377"/>
                  <a:ext cx="166586" cy="108809"/>
                </a:xfrm>
                <a:prstGeom prst="rect">
                  <a:avLst/>
                </a:prstGeom>
                <a:solidFill>
                  <a:srgbClr val="325C8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5" name="Shape 174"/>
                <p:cNvSpPr/>
                <p:nvPr/>
              </p:nvSpPr>
              <p:spPr>
                <a:xfrm>
                  <a:off x="-673505" y="1263831"/>
                  <a:ext cx="166586" cy="108809"/>
                </a:xfrm>
                <a:prstGeom prst="rect">
                  <a:avLst/>
                </a:prstGeom>
                <a:solidFill>
                  <a:srgbClr val="00B19E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6" name="Shape 176"/>
                <p:cNvSpPr/>
                <p:nvPr/>
              </p:nvSpPr>
              <p:spPr>
                <a:xfrm>
                  <a:off x="-649571" y="1640693"/>
                  <a:ext cx="166587" cy="108809"/>
                </a:xfrm>
                <a:prstGeom prst="rect">
                  <a:avLst/>
                </a:prstGeom>
                <a:solidFill>
                  <a:srgbClr val="E4223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7" name="Shape 177"/>
                <p:cNvSpPr/>
                <p:nvPr/>
              </p:nvSpPr>
              <p:spPr>
                <a:xfrm>
                  <a:off x="-649571" y="1794634"/>
                  <a:ext cx="166587" cy="108808"/>
                </a:xfrm>
                <a:prstGeom prst="rect">
                  <a:avLst/>
                </a:prstGeom>
                <a:solidFill>
                  <a:srgbClr val="72409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pic>
              <p:nvPicPr>
                <p:cNvPr id="278" name="_-53.png"/>
                <p:cNvPicPr/>
                <p:nvPr/>
              </p:nvPicPr>
              <p:blipFill>
                <a:blip r:embed="rId7" cstate="print">
                  <a:extLst/>
                </a:blip>
                <a:stretch>
                  <a:fillRect/>
                </a:stretch>
              </p:blipFill>
              <p:spPr>
                <a:xfrm>
                  <a:off x="-673506" y="1440225"/>
                  <a:ext cx="166587" cy="166587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  <p:sp>
              <p:nvSpPr>
                <p:cNvPr id="279" name="Shape 180"/>
                <p:cNvSpPr/>
                <p:nvPr/>
              </p:nvSpPr>
              <p:spPr>
                <a:xfrm>
                  <a:off x="-458583" y="1415469"/>
                  <a:ext cx="375584" cy="122085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t">
                  <a:spAutoFit/>
                </a:bodyPr>
                <a:lstStyle>
                  <a:lvl1pPr algn="l">
                    <a:defRPr sz="800" b="1">
                      <a:solidFill>
                        <a:srgbClr val="4277BB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700" dirty="0"/>
                    <a:t>Scalable</a:t>
                  </a:r>
                </a:p>
              </p:txBody>
            </p:sp>
          </p:grpSp>
          <p:pic>
            <p:nvPicPr>
              <p:cNvPr id="213" name="Picture 212">
                <a:extLst>
                  <a:ext uri="{FF2B5EF4-FFF2-40B4-BE49-F238E27FC236}">
                    <a16:creationId xmlns="" xmlns:a16="http://schemas.microsoft.com/office/drawing/2014/main" id="{231C043C-6CAF-5549-91E0-FA4ED87C0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003000" y="5837366"/>
                <a:ext cx="252000" cy="258634"/>
              </a:xfrm>
              <a:prstGeom prst="rect">
                <a:avLst/>
              </a:prstGeom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8166100" y="5867400"/>
                <a:ext cx="81624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Routing Service</a:t>
                </a:r>
                <a:endParaRPr lang="en-US" sz="700" dirty="0"/>
              </a:p>
            </p:txBody>
          </p:sp>
        </p:grpSp>
        <p:pic>
          <p:nvPicPr>
            <p:cNvPr id="210" name="Picture 209">
              <a:extLst>
                <a:ext uri="{FF2B5EF4-FFF2-40B4-BE49-F238E27FC236}">
                  <a16:creationId xmlns=""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75600" y="6057900"/>
              <a:ext cx="288000" cy="263493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8153400" y="6083300"/>
              <a:ext cx="6832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Cache Store</a:t>
              </a:r>
              <a:endParaRPr lang="en-US" sz="700" dirty="0"/>
            </a:p>
          </p:txBody>
        </p:sp>
      </p:grpSp>
      <p:sp>
        <p:nvSpPr>
          <p:cNvPr id="280" name="Shape 61">
            <a:extLst>
              <a:ext uri="{FF2B5EF4-FFF2-40B4-BE49-F238E27FC236}">
                <a16:creationId xmlns:a16="http://schemas.microsoft.com/office/drawing/2014/main" xmlns="" id="{350F03C8-F6D3-4D44-A252-181322EB6C71}"/>
              </a:ext>
            </a:extLst>
          </p:cNvPr>
          <p:cNvSpPr/>
          <p:nvPr/>
        </p:nvSpPr>
        <p:spPr>
          <a:xfrm>
            <a:off x="1981200" y="1143000"/>
            <a:ext cx="4648200" cy="4724400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281" name="Shape 64"/>
          <p:cNvSpPr/>
          <p:nvPr/>
        </p:nvSpPr>
        <p:spPr>
          <a:xfrm>
            <a:off x="3505200" y="1154212"/>
            <a:ext cx="154663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SERVICE TIER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grpSp>
        <p:nvGrpSpPr>
          <p:cNvPr id="289" name="Group 288"/>
          <p:cNvGrpSpPr/>
          <p:nvPr/>
        </p:nvGrpSpPr>
        <p:grpSpPr>
          <a:xfrm>
            <a:off x="3048000" y="2590800"/>
            <a:ext cx="686435" cy="779621"/>
            <a:chOff x="2895600" y="4038600"/>
            <a:chExt cx="686435" cy="779621"/>
          </a:xfrm>
        </p:grpSpPr>
        <p:pic>
          <p:nvPicPr>
            <p:cNvPr id="285" name="_-53.png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86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95600" y="4038600"/>
              <a:ext cx="686435" cy="779621"/>
              <a:chOff x="173981" y="3738005"/>
              <a:chExt cx="686435" cy="779621"/>
            </a:xfrm>
          </p:grpSpPr>
          <p:pic>
            <p:nvPicPr>
              <p:cNvPr id="287" name="Picture 286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88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250181" y="4271405"/>
                <a:ext cx="520976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FOG 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2743200" y="2228602"/>
            <a:ext cx="396000" cy="612001"/>
            <a:chOff x="4038600" y="3267570"/>
            <a:chExt cx="396000" cy="240096"/>
          </a:xfrm>
        </p:grpSpPr>
        <p:cxnSp>
          <p:nvCxnSpPr>
            <p:cNvPr id="291" name="Straight Connector 155"/>
            <p:cNvCxnSpPr/>
            <p:nvPr/>
          </p:nvCxnSpPr>
          <p:spPr>
            <a:xfrm>
              <a:off x="4038600" y="3267570"/>
              <a:ext cx="0" cy="240096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2" name="Straight Connector 156"/>
            <p:cNvCxnSpPr/>
            <p:nvPr/>
          </p:nvCxnSpPr>
          <p:spPr>
            <a:xfrm flipH="1">
              <a:off x="4038600" y="3505427"/>
              <a:ext cx="396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3" name="Group 292"/>
          <p:cNvGrpSpPr/>
          <p:nvPr/>
        </p:nvGrpSpPr>
        <p:grpSpPr>
          <a:xfrm>
            <a:off x="3606800" y="2159001"/>
            <a:ext cx="360000" cy="684001"/>
            <a:chOff x="3667125" y="3235909"/>
            <a:chExt cx="360000" cy="266000"/>
          </a:xfrm>
        </p:grpSpPr>
        <p:cxnSp>
          <p:nvCxnSpPr>
            <p:cNvPr id="294" name="Straight Connector 155"/>
            <p:cNvCxnSpPr/>
            <p:nvPr/>
          </p:nvCxnSpPr>
          <p:spPr>
            <a:xfrm>
              <a:off x="4019550" y="3235909"/>
              <a:ext cx="0" cy="266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5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96" name="Straight Connector 148"/>
          <p:cNvCxnSpPr/>
          <p:nvPr/>
        </p:nvCxnSpPr>
        <p:spPr>
          <a:xfrm flipH="1">
            <a:off x="5458600" y="2895600"/>
            <a:ext cx="504000" cy="0"/>
          </a:xfrm>
          <a:prstGeom prst="line">
            <a:avLst/>
          </a:prstGeom>
          <a:noFill/>
          <a:ln w="19050" cap="flat">
            <a:solidFill>
              <a:srgbClr val="1A77B5"/>
            </a:solidFill>
            <a:prstDash val="sys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97" name="Group 296"/>
          <p:cNvGrpSpPr/>
          <p:nvPr/>
        </p:nvGrpSpPr>
        <p:grpSpPr>
          <a:xfrm>
            <a:off x="5855399" y="2590800"/>
            <a:ext cx="709099" cy="779621"/>
            <a:chOff x="2872936" y="4038600"/>
            <a:chExt cx="709099" cy="779621"/>
          </a:xfrm>
        </p:grpSpPr>
        <p:pic>
          <p:nvPicPr>
            <p:cNvPr id="298" name="_-53.png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2998157" y="4082111"/>
              <a:ext cx="151443" cy="14698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99" name="Group 285">
              <a:extLst>
                <a:ext uri="{FF2B5EF4-FFF2-40B4-BE49-F238E27FC236}">
                  <a16:creationId xmlns="" xmlns:a16="http://schemas.microsoft.com/office/drawing/2014/main" id="{B60AD037-E379-3F49-B7EE-8760EF1078BB}"/>
                </a:ext>
              </a:extLst>
            </p:cNvPr>
            <p:cNvGrpSpPr/>
            <p:nvPr/>
          </p:nvGrpSpPr>
          <p:grpSpPr>
            <a:xfrm>
              <a:off x="2872936" y="4038600"/>
              <a:ext cx="709099" cy="779621"/>
              <a:chOff x="151317" y="3738005"/>
              <a:chExt cx="709099" cy="779621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="" xmlns:a16="http://schemas.microsoft.com/office/drawing/2014/main" id="{41676917-D74E-E448-8900-943C93C2A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3981" y="3738005"/>
                <a:ext cx="686435" cy="628015"/>
              </a:xfrm>
              <a:prstGeom prst="rect">
                <a:avLst/>
              </a:prstGeom>
            </p:spPr>
          </p:pic>
          <p:sp>
            <p:nvSpPr>
              <p:cNvPr id="301" name="Shape 264">
                <a:extLst>
                  <a:ext uri="{FF2B5EF4-FFF2-40B4-BE49-F238E27FC236}">
                    <a16:creationId xmlns="" xmlns:a16="http://schemas.microsoft.com/office/drawing/2014/main" id="{6F8EC5BC-2466-F24F-9F6D-70B0A92F8D86}"/>
                  </a:ext>
                </a:extLst>
              </p:cNvPr>
              <p:cNvSpPr/>
              <p:nvPr/>
            </p:nvSpPr>
            <p:spPr>
              <a:xfrm>
                <a:off x="151317" y="4271405"/>
                <a:ext cx="695703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APPLICATION</a:t>
                </a:r>
              </a:p>
              <a:p>
                <a:pPr lvl="0" algn="ctr">
                  <a:defRPr sz="1800"/>
                </a:pPr>
                <a:r>
                  <a:rPr lang="en-US" sz="800" b="1" dirty="0" smtClean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SERVICES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02" name="Group 193"/>
          <p:cNvGrpSpPr/>
          <p:nvPr/>
        </p:nvGrpSpPr>
        <p:grpSpPr>
          <a:xfrm>
            <a:off x="6413500" y="3530600"/>
            <a:ext cx="520005" cy="502235"/>
            <a:chOff x="6858000" y="2286000"/>
            <a:chExt cx="520005" cy="502235"/>
          </a:xfrm>
        </p:grpSpPr>
        <p:pic>
          <p:nvPicPr>
            <p:cNvPr id="303" name="_-53.png"/>
            <p:cNvPicPr/>
            <p:nvPr/>
          </p:nvPicPr>
          <p:blipFill>
            <a:blip r:embed="rId7" cstate="print">
              <a:extLst/>
            </a:blip>
            <a:stretch>
              <a:fillRect/>
            </a:stretch>
          </p:blipFill>
          <p:spPr>
            <a:xfrm>
              <a:off x="6858000" y="2286000"/>
              <a:ext cx="166587" cy="1665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304" name="Group 379"/>
            <p:cNvGrpSpPr/>
            <p:nvPr/>
          </p:nvGrpSpPr>
          <p:grpSpPr>
            <a:xfrm>
              <a:off x="6907565" y="2331632"/>
              <a:ext cx="470440" cy="456603"/>
              <a:chOff x="217706" y="0"/>
              <a:chExt cx="707232" cy="707232"/>
            </a:xfrm>
          </p:grpSpPr>
          <p:sp>
            <p:nvSpPr>
              <p:cNvPr id="305" name="Shape 375"/>
              <p:cNvSpPr/>
              <p:nvPr/>
            </p:nvSpPr>
            <p:spPr>
              <a:xfrm>
                <a:off x="21770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E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306" name="_-19.png"/>
              <p:cNvPicPr/>
              <p:nvPr/>
            </p:nvPicPr>
            <p:blipFill>
              <a:blip r:embed="rId17" cstate="print">
                <a:extLst/>
              </a:blip>
              <a:srcRect l="11328" t="18438" r="11328" b="18438"/>
              <a:stretch>
                <a:fillRect/>
              </a:stretch>
            </p:blipFill>
            <p:spPr>
              <a:xfrm>
                <a:off x="306809" y="139612"/>
                <a:ext cx="547001" cy="44643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307" name="Group 201"/>
          <p:cNvGrpSpPr/>
          <p:nvPr/>
        </p:nvGrpSpPr>
        <p:grpSpPr>
          <a:xfrm>
            <a:off x="6886575" y="2981325"/>
            <a:ext cx="936000" cy="864000"/>
            <a:chOff x="3667125" y="3290241"/>
            <a:chExt cx="360000" cy="210000"/>
          </a:xfrm>
        </p:grpSpPr>
        <p:cxnSp>
          <p:nvCxnSpPr>
            <p:cNvPr id="308" name="Straight Connector 155"/>
            <p:cNvCxnSpPr/>
            <p:nvPr/>
          </p:nvCxnSpPr>
          <p:spPr>
            <a:xfrm>
              <a:off x="4019550" y="3290241"/>
              <a:ext cx="0" cy="21000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9" name="Straight Connector 307"/>
            <p:cNvCxnSpPr/>
            <p:nvPr/>
          </p:nvCxnSpPr>
          <p:spPr>
            <a:xfrm flipH="1">
              <a:off x="3667125" y="3499379"/>
              <a:ext cx="360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10" name="Group 223"/>
          <p:cNvGrpSpPr/>
          <p:nvPr/>
        </p:nvGrpSpPr>
        <p:grpSpPr>
          <a:xfrm>
            <a:off x="6246150" y="3333750"/>
            <a:ext cx="252000" cy="533400"/>
            <a:chOff x="4038600" y="3200400"/>
            <a:chExt cx="288000" cy="282465"/>
          </a:xfrm>
        </p:grpSpPr>
        <p:cxnSp>
          <p:nvCxnSpPr>
            <p:cNvPr id="311" name="Straight Connector 155"/>
            <p:cNvCxnSpPr/>
            <p:nvPr/>
          </p:nvCxnSpPr>
          <p:spPr>
            <a:xfrm>
              <a:off x="4038600" y="3200400"/>
              <a:ext cx="0" cy="282465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2" name="Straight Connector 156"/>
            <p:cNvCxnSpPr/>
            <p:nvPr/>
          </p:nvCxnSpPr>
          <p:spPr>
            <a:xfrm flipH="1">
              <a:off x="4038600" y="3480510"/>
              <a:ext cx="288000" cy="0"/>
            </a:xfrm>
            <a:prstGeom prst="line">
              <a:avLst/>
            </a:prstGeom>
            <a:noFill/>
            <a:ln w="19050" cap="flat">
              <a:solidFill>
                <a:srgbClr val="1A77B5"/>
              </a:solidFill>
              <a:prstDash val="sysDash"/>
              <a:miter lim="400000"/>
              <a:head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6" name="Shape 64"/>
          <p:cNvSpPr/>
          <p:nvPr/>
        </p:nvSpPr>
        <p:spPr>
          <a:xfrm>
            <a:off x="3810000" y="1447800"/>
            <a:ext cx="154663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REPLICATION</a:t>
            </a:r>
            <a:r>
              <a:rPr lang="en-US" sz="1000" b="1" baseline="30000" dirty="0" smtClean="0">
                <a:solidFill>
                  <a:srgbClr val="4277BB"/>
                </a:solidFill>
                <a:latin typeface="Calibri" pitchFamily="34" charset="0"/>
              </a:rPr>
              <a:t>*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317" name="Shape 64"/>
          <p:cNvSpPr/>
          <p:nvPr/>
        </p:nvSpPr>
        <p:spPr>
          <a:xfrm>
            <a:off x="2057400" y="5331023"/>
            <a:ext cx="3657600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0" dirty="0" smtClean="0">
                <a:solidFill>
                  <a:srgbClr val="000000"/>
                </a:solidFill>
                <a:latin typeface="Calibri" pitchFamily="34" charset="0"/>
              </a:rPr>
              <a:t>* Replication on this context refer to  synchronous </a:t>
            </a:r>
            <a:r>
              <a:rPr lang="en-US" sz="1000" b="0" dirty="0" smtClean="0">
                <a:solidFill>
                  <a:srgbClr val="000000"/>
                </a:solidFill>
                <a:latin typeface="Calibri" pitchFamily="34" charset="0"/>
              </a:rPr>
              <a:t>replication . </a:t>
            </a:r>
            <a:r>
              <a:rPr lang="en-US" sz="1000" b="0" dirty="0" smtClean="0">
                <a:solidFill>
                  <a:srgbClr val="000000"/>
                </a:solidFill>
                <a:latin typeface="Calibri" pitchFamily="34" charset="0"/>
              </a:rPr>
              <a:t>Optional component in our use case</a:t>
            </a:r>
            <a:endParaRPr sz="1000" b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" name="L-Shape 317"/>
          <p:cNvSpPr/>
          <p:nvPr/>
        </p:nvSpPr>
        <p:spPr>
          <a:xfrm>
            <a:off x="5867400" y="2590800"/>
            <a:ext cx="1371600" cy="1905000"/>
          </a:xfrm>
          <a:prstGeom prst="corner">
            <a:avLst>
              <a:gd name="adj1" fmla="val 78704"/>
              <a:gd name="adj2" fmla="val 50000"/>
            </a:avLst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Shape 64"/>
          <p:cNvSpPr/>
          <p:nvPr/>
        </p:nvSpPr>
        <p:spPr>
          <a:xfrm>
            <a:off x="5803900" y="4343400"/>
            <a:ext cx="154663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EDGE </a:t>
            </a: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  <p:sp>
        <p:nvSpPr>
          <p:cNvPr id="320" name="Footer Placeholder 3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6" name="Shape 64"/>
          <p:cNvSpPr/>
          <p:nvPr/>
        </p:nvSpPr>
        <p:spPr>
          <a:xfrm>
            <a:off x="3352800" y="3352800"/>
            <a:ext cx="1546637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  <a:latin typeface="Calibri" pitchFamily="34" charset="0"/>
              </a:rPr>
              <a:t>FOG COMPONENT</a:t>
            </a:r>
            <a:endParaRPr sz="1000" b="1" dirty="0">
              <a:solidFill>
                <a:srgbClr val="4277BB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60368" cy="401638"/>
          </a:xfrm>
        </p:spPr>
        <p:txBody>
          <a:bodyPr/>
          <a:lstStyle/>
          <a:p>
            <a:r>
              <a:rPr lang="de-DE" dirty="0" smtClean="0"/>
              <a:t>Evaluation – Solution </a:t>
            </a:r>
            <a:r>
              <a:rPr lang="de-DE" dirty="0" err="1" smtClean="0"/>
              <a:t>Justification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3" y="1066800"/>
            <a:ext cx="7391397" cy="4508500"/>
          </a:xfrm>
        </p:spPr>
        <p:txBody>
          <a:bodyPr/>
          <a:lstStyle/>
          <a:p>
            <a:pPr marL="457200" indent="-457200">
              <a:buNone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with Scale out NAS is better suited for Fog Computing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enable permanent replica withhin LAN or geo dsitributed – data is store in multiple geographic location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IPFS is not just a protocol. It is also a toolset. IPFS implementations include various tools for working with the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merkledag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how to publish something, how to name something,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 (log) can be distributed just like the Bitcoin network is distributed.</a:t>
            </a:r>
            <a:endParaRPr lang="de-DE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Group 6 - Lars Lange | Mohamed Mesto | Azmi Amiruddin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60368" cy="40163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66800"/>
            <a:ext cx="7696197" cy="45085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Paper </a:t>
            </a:r>
            <a:r>
              <a:rPr lang="en-US" dirty="0" smtClean="0"/>
              <a:t>resources: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Object Store Service for a Fog/Edge Computing Infrastructure based on IPFS and Scale-out NAS. B. </a:t>
            </a:r>
            <a:r>
              <a:rPr lang="en-US" dirty="0" err="1" smtClean="0"/>
              <a:t>Confais</a:t>
            </a:r>
            <a:r>
              <a:rPr lang="en-US" dirty="0" smtClean="0"/>
              <a:t>, A. </a:t>
            </a:r>
            <a:r>
              <a:rPr lang="en-US" dirty="0" err="1" smtClean="0"/>
              <a:t>Lebre</a:t>
            </a:r>
            <a:r>
              <a:rPr lang="en-US" dirty="0" smtClean="0"/>
              <a:t> and B. </a:t>
            </a:r>
            <a:r>
              <a:rPr lang="en-US" dirty="0" err="1" smtClean="0"/>
              <a:t>Parrein</a:t>
            </a:r>
            <a:r>
              <a:rPr lang="en-US" dirty="0" smtClean="0"/>
              <a:t>, "An Object Store Service for a Fog/Edge Computing Infrastructure Based on IPFS and a Scale-Out NAS," 2017 IEEE 1st International Conference on Fog and Edge Computing (ICFEC), Madrid, 2017, pp. 41-50. </a:t>
            </a:r>
            <a:r>
              <a:rPr lang="en-US" dirty="0" err="1" smtClean="0"/>
              <a:t>doi</a:t>
            </a:r>
            <a:r>
              <a:rPr lang="en-US" dirty="0" smtClean="0"/>
              <a:t>: 10.1109/ICFEC.2017.13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Cloud is Not Enough: Saving </a:t>
            </a:r>
            <a:r>
              <a:rPr lang="en-US" dirty="0" err="1" smtClean="0"/>
              <a:t>IoT</a:t>
            </a:r>
            <a:r>
              <a:rPr lang="en-US" dirty="0" smtClean="0"/>
              <a:t> from the Cloud, Ben Zhang and </a:t>
            </a:r>
            <a:r>
              <a:rPr lang="en-US" dirty="0" err="1" smtClean="0"/>
              <a:t>Nitesh</a:t>
            </a:r>
            <a:r>
              <a:rPr lang="en-US" dirty="0" smtClean="0"/>
              <a:t> </a:t>
            </a:r>
            <a:r>
              <a:rPr lang="en-US" dirty="0" err="1" smtClean="0"/>
              <a:t>Mor</a:t>
            </a:r>
            <a:r>
              <a:rPr lang="en-US" dirty="0" smtClean="0"/>
              <a:t> and John Kolb and Douglas S. Chan and Ken Lutz and Eric </a:t>
            </a:r>
            <a:r>
              <a:rPr lang="en-US" dirty="0" err="1" smtClean="0"/>
              <a:t>Allman</a:t>
            </a:r>
            <a:r>
              <a:rPr lang="en-US" dirty="0" smtClean="0"/>
              <a:t> and John </a:t>
            </a:r>
            <a:r>
              <a:rPr lang="en-US" dirty="0" err="1" smtClean="0"/>
              <a:t>Wawrzynek</a:t>
            </a:r>
            <a:r>
              <a:rPr lang="en-US" dirty="0" smtClean="0"/>
              <a:t> and Edward Lee and John </a:t>
            </a:r>
            <a:r>
              <a:rPr lang="en-US" dirty="0" err="1" smtClean="0"/>
              <a:t>Kubiatowicz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r>
              <a:rPr lang="en-US" dirty="0" smtClean="0"/>
              <a:t> Reference Architecture </a:t>
            </a:r>
            <a:r>
              <a:rPr lang="en-US" dirty="0" smtClean="0">
                <a:hlinkClick r:id="rId3"/>
              </a:rPr>
              <a:t>https://www.ibm.com/cloud/garage/architectures/private-cloud/reference-architecture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8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EFFF8AF0F3C4892F22048C7BAD734" ma:contentTypeVersion="32" ma:contentTypeDescription="Create a new document." ma:contentTypeScope="" ma:versionID="142c4ee10935af2365f1fe6547e5e106">
  <xsd:schema xmlns:xsd="http://www.w3.org/2001/XMLSchema" xmlns:p="http://schemas.microsoft.com/office/2006/metadata/properties" xmlns:ns1="http://schemas.microsoft.com/sharepoint/v3" xmlns:ns2="720909e0-ec55-4116-b40c-9732e29ccdc7" targetNamespace="http://schemas.microsoft.com/office/2006/metadata/properties" ma:root="true" ma:fieldsID="0208c4bce4f04d8bf5ee0ba1c753232a" ns1:_="" ns2:_="">
    <xsd:import namespace="http://schemas.microsoft.com/sharepoint/v3"/>
    <xsd:import namespace="720909e0-ec55-4116-b40c-9732e29ccdc7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1:AssignedTo" minOccurs="0"/>
                <xsd:element ref="ns1:Comments" minOccurs="0"/>
                <xsd:element ref="ns1:PublishingStartDate" minOccurs="0"/>
                <xsd:element ref="ns1:PublishingExpirationDate" minOccurs="0"/>
                <xsd:element ref="ns1:PublishingContact" minOccurs="0"/>
                <xsd:element ref="ns1:PublishingContactEmail" minOccurs="0"/>
                <xsd:element ref="ns1:PublishingContactName" minOccurs="0"/>
                <xsd:element ref="ns1:PublishingContactPicture" minOccurs="0"/>
                <xsd:element ref="ns1:PublishingPageLayout" minOccurs="0"/>
                <xsd:element ref="ns1:PublishingVariationGroupID" minOccurs="0"/>
                <xsd:element ref="ns1:PublishingVariationRelationshipLinkFieldID" minOccurs="0"/>
                <xsd:element ref="ns1:PublishingRollupImage" minOccurs="0"/>
                <xsd:element ref="ns1:Audience" minOccurs="0"/>
                <xsd:element ref="ns1:PublishingPageImage" minOccurs="0"/>
                <xsd:element ref="ns1:PublishingPageContent" minOccurs="0"/>
                <xsd:element ref="ns1:SummaryLinks" minOccurs="0"/>
                <xsd:element ref="ns1:ArticleByLine" minOccurs="0"/>
                <xsd:element ref="ns1:ArticleStartDate" minOccurs="0"/>
                <xsd:element ref="ns1:PublishingImageCaption" minOccurs="0"/>
                <xsd:element ref="ns1:HeaderStyleDefinitions" minOccurs="0"/>
                <xsd:element ref="ns1:ShowRepairView" minOccurs="0"/>
                <xsd:element ref="ns1:URL" minOccurs="0"/>
                <xsd:element ref="ns2:CIM" minOccurs="0"/>
                <xsd:element ref="ns2:Country" minOccurs="0"/>
                <xsd:element ref="ns2:PAR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ssignedTo" ma:index="9" nillable="true" ma:displayName="Assigned To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0" nillable="true" ma:displayName="Description" ma:internalName="Comments">
      <xsd:simpleType>
        <xsd:restriction base="dms:Note"/>
      </xsd:simpleType>
    </xsd:element>
    <xsd:element name="PublishingStartDate" ma:index="11" nillable="true" ma:displayName="Scheduling Start Date" ma:internalName="PublishingStartDate">
      <xsd:simpleType>
        <xsd:restriction base="dms:Unknown"/>
      </xsd:simpleType>
    </xsd:element>
    <xsd:element name="PublishingExpirationDate" ma:index="12" nillable="true" ma:displayName="Scheduling End Date" ma:internalName="PublishingExpirationDate">
      <xsd:simpleType>
        <xsd:restriction base="dms:Unknown"/>
      </xsd:simpleType>
    </xsd:element>
    <xsd:element name="PublishingContact" ma:index="13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ContactEmail" ma:index="14" nillable="true" ma:displayName="Contact E-Mail Address" ma:internalName="PublishingContactEmail">
      <xsd:simpleType>
        <xsd:restriction base="dms:Text">
          <xsd:maxLength value="255"/>
        </xsd:restriction>
      </xsd:simpleType>
    </xsd:element>
    <xsd:element name="PublishingContactName" ma:index="15" nillable="true" ma:displayName="Contact Name" ma:internalName="PublishingContactName">
      <xsd:simpleType>
        <xsd:restriction base="dms:Text">
          <xsd:maxLength value="255"/>
        </xsd:restriction>
      </xsd:simpleType>
    </xsd:element>
    <xsd:element name="PublishingContactPicture" ma:index="16" nillable="true" ma:displayName="Contact Picture" ma:format="Image" ma:internalName="PublishingContact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PageLayout" ma:index="17" nillable="true" ma:displayName="Page Layout" ma:internalName="PublishingPageLayout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VariationGroupID" ma:index="18" nillable="true" ma:displayName="Variation Group ID" ma:hidden="true" ma:internalName="PublishingVariationGroupID">
      <xsd:simpleType>
        <xsd:restriction base="dms:Text">
          <xsd:maxLength value="255"/>
        </xsd:restriction>
      </xsd:simpleType>
    </xsd:element>
    <xsd:element name="PublishingVariationRelationshipLinkFieldID" ma:index="19" nillable="true" ma:displayName="Variation Relationship Link" ma:hidden="true" ma:internalName="PublishingVariationRelationshipLinkFieldI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RollupImage" ma:index="20" nillable="true" ma:displayName="Rollup Image" ma:internalName="PublishingRollupImage">
      <xsd:simpleType>
        <xsd:restriction base="dms:Unknown"/>
      </xsd:simpleType>
    </xsd:element>
    <xsd:element name="Audience" ma:index="21" nillable="true" ma:displayName="Target Audiences" ma:description="" ma:internalName="Audience">
      <xsd:simpleType>
        <xsd:restriction base="dms:Unknown"/>
      </xsd:simpleType>
    </xsd:element>
    <xsd:element name="PublishingPageImage" ma:index="22" nillable="true" ma:displayName="Page Image" ma:internalName="PublishingPageImage">
      <xsd:simpleType>
        <xsd:restriction base="dms:Unknown"/>
      </xsd:simpleType>
    </xsd:element>
    <xsd:element name="PublishingPageContent" ma:index="23" nillable="true" ma:displayName="Page Content" ma:internalName="PublishingPageContent">
      <xsd:simpleType>
        <xsd:restriction base="dms:Unknown"/>
      </xsd:simpleType>
    </xsd:element>
    <xsd:element name="SummaryLinks" ma:index="24" nillable="true" ma:displayName="Summary Links" ma:internalName="SummaryLinks">
      <xsd:simpleType>
        <xsd:restriction base="dms:Unknown"/>
      </xsd:simpleType>
    </xsd:element>
    <xsd:element name="ArticleByLine" ma:index="25" nillable="true" ma:displayName="Byline" ma:internalName="ArticleByLine">
      <xsd:simpleType>
        <xsd:restriction base="dms:Text">
          <xsd:maxLength value="255"/>
        </xsd:restriction>
      </xsd:simpleType>
    </xsd:element>
    <xsd:element name="ArticleStartDate" ma:index="26" nillable="true" ma:displayName="Article Date" ma:format="DateOnly" ma:internalName="ArticleStartDate">
      <xsd:simpleType>
        <xsd:restriction base="dms:DateTime"/>
      </xsd:simpleType>
    </xsd:element>
    <xsd:element name="PublishingImageCaption" ma:index="27" nillable="true" ma:displayName="Image Caption" ma:internalName="PublishingImageCaption">
      <xsd:simpleType>
        <xsd:restriction base="dms:Unknown"/>
      </xsd:simpleType>
    </xsd:element>
    <xsd:element name="HeaderStyleDefinitions" ma:index="28" nillable="true" ma:displayName="Style Definitions" ma:hidden="true" ma:internalName="HeaderStyleDefinitions">
      <xsd:simpleType>
        <xsd:restriction base="dms:Unknown"/>
      </xsd:simpleType>
    </xsd:element>
    <xsd:element name="ShowRepairView" ma:index="29" nillable="true" ma:displayName="Show Repair View" ma:hidden="true" ma:internalName="ShowRepairView">
      <xsd:simpleType>
        <xsd:restriction base="dms:Text"/>
      </xsd:simpleType>
    </xsd:element>
    <xsd:element name="URL" ma:index="30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ailSender" ma:index="34" nillable="true" ma:displayName="E-Mail Sender" ma:hidden="true" ma:internalName="EmailSender">
      <xsd:simpleType>
        <xsd:restriction base="dms:Note"/>
      </xsd:simpleType>
    </xsd:element>
    <xsd:element name="EmailTo" ma:index="35" nillable="true" ma:displayName="E-Mail To" ma:hidden="true" ma:internalName="EmailTo">
      <xsd:simpleType>
        <xsd:restriction base="dms:Note"/>
      </xsd:simpleType>
    </xsd:element>
    <xsd:element name="EmailCc" ma:index="36" nillable="true" ma:displayName="E-Mail Cc" ma:hidden="true" ma:internalName="EmailCc">
      <xsd:simpleType>
        <xsd:restriction base="dms:Note"/>
      </xsd:simpleType>
    </xsd:element>
    <xsd:element name="EmailFrom" ma:index="37" nillable="true" ma:displayName="E-Mail From" ma:hidden="true" ma:internalName="EmailFrom">
      <xsd:simpleType>
        <xsd:restriction base="dms:Text"/>
      </xsd:simpleType>
    </xsd:element>
    <xsd:element name="EmailSubject" ma:index="38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720909e0-ec55-4116-b40c-9732e29ccdc7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IM" ma:index="31" nillable="true" ma:displayName="CIM" ma:description="CIM Name" ma:list="UserInfo" ma:internalName="CIM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untry" ma:index="32" nillable="true" ma:displayName="Country" ma:description="Country" ma:internalName="Country">
      <xsd:simpleType>
        <xsd:restriction base="dms:Text">
          <xsd:maxLength value="255"/>
        </xsd:restriction>
      </xsd:simpleType>
    </xsd:element>
    <xsd:element name="PAR" ma:index="33" nillable="true" ma:displayName="PAR" ma:description="PAR" ma:internalName="P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RollupImage xmlns="http://schemas.microsoft.com/sharepoint/v3" xsi:nil="true"/>
    <EmailTo xmlns="http://schemas.microsoft.com/sharepoint/v3" xsi:nil="true"/>
    <AssignedTo xmlns="http://schemas.microsoft.com/sharepoint/v3">
      <UserInfo>
        <DisplayName/>
        <AccountId xsi:nil="true"/>
        <AccountType/>
      </UserInfo>
    </AssignedTo>
    <ShowRepairView xmlns="http://schemas.microsoft.com/sharepoint/v3" xsi:nil="true"/>
    <PublishingContactEmail xmlns="http://schemas.microsoft.com/sharepoint/v3" xsi:nil="true"/>
    <HeaderStyleDefinitions xmlns="http://schemas.microsoft.com/sharepoint/v3" xsi:nil="true"/>
    <Description0 xmlns="720909e0-ec55-4116-b40c-9732e29ccdc7" xsi:nil="true"/>
    <PublishingVariationRelationshipLinkFieldID xmlns="http://schemas.microsoft.com/sharepoint/v3">
      <Url xsi:nil="true"/>
      <Description xsi:nil="true"/>
    </PublishingVariationRelationshipLinkFieldID>
    <PublishingPageContent xmlns="http://schemas.microsoft.com/sharepoint/v3" xsi:nil="true"/>
    <Country xmlns="720909e0-ec55-4116-b40c-9732e29ccdc7" xsi:nil="true"/>
    <EmailSender xmlns="http://schemas.microsoft.com/sharepoint/v3" xsi:nil="true"/>
    <EmailFrom xmlns="http://schemas.microsoft.com/sharepoint/v3" xsi:nil="true"/>
    <PublishingVariationGroupID xmlns="http://schemas.microsoft.com/sharepoint/v3" xsi:nil="true"/>
    <ArticleStartDate xmlns="http://schemas.microsoft.com/sharepoint/v3" xsi:nil="true"/>
    <URL xmlns="http://schemas.microsoft.com/sharepoint/v3">
      <Url xsi:nil="true"/>
      <Description xsi:nil="true"/>
    </URL>
    <ArticleByLine xmlns="http://schemas.microsoft.com/sharepoint/v3" xsi:nil="true"/>
    <PublishingImageCaption xmlns="http://schemas.microsoft.com/sharepoint/v3" xsi:nil="true"/>
    <PAR xmlns="720909e0-ec55-4116-b40c-9732e29ccdc7" xsi:nil="true"/>
    <Audience xmlns="http://schemas.microsoft.com/sharepoint/v3" xsi:nil="true"/>
    <PublishingPageImage xmlns="http://schemas.microsoft.com/sharepoint/v3" xsi:nil="true"/>
    <SummaryLinks xmlns="http://schemas.microsoft.com/sharepoint/v3">&lt;div title="_schemaversion" id="_3"&gt;
  &lt;div title="_view"&gt;
    &lt;span title="_columns"&gt;1&lt;/span&gt;
    &lt;span title="_linkstyle"&gt;&lt;/span&gt;
    &lt;span title="_groupstyle"&gt;&lt;/span&gt;
  &lt;/div&gt;
&lt;/div&gt;</SummaryLinks>
    <EmailSubject xmlns="http://schemas.microsoft.com/sharepoint/v3" xsi:nil="true"/>
    <PublishingExpirationDate xmlns="http://schemas.microsoft.com/sharepoint/v3" xsi:nil="true"/>
    <PublishingContactPicture xmlns="http://schemas.microsoft.com/sharepoint/v3">
      <Url xsi:nil="true"/>
      <Description xsi:nil="true"/>
    </PublishingContactPicture>
    <CIM xmlns="720909e0-ec55-4116-b40c-9732e29ccdc7">
      <UserInfo>
        <DisplayName/>
        <AccountId xsi:nil="true"/>
        <AccountType/>
      </UserInfo>
    </CIM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PublishingContactName xmlns="http://schemas.microsoft.com/sharepoint/v3" xsi:nil="true"/>
    <Comments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0961C-40B2-458A-BCA0-E298394E4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0909e0-ec55-4116-b40c-9732e29ccdc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67B9C80-9C5C-4EC4-98F1-D304FA2EBA7F}">
  <ds:schemaRefs>
    <ds:schemaRef ds:uri="http://purl.org/dc/elements/1.1/"/>
    <ds:schemaRef ds:uri="http://purl.org/dc/terms/"/>
    <ds:schemaRef ds:uri="http://schemas.microsoft.com/office/2006/metadata/properties"/>
    <ds:schemaRef ds:uri="720909e0-ec55-4116-b40c-9732e29ccdc7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A56F397-9594-47C0-8E25-A1476DAC73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1066</Words>
  <Application>Microsoft Office PowerPoint</Application>
  <PresentationFormat>On-screen Show (4:3)</PresentationFormat>
  <Paragraphs>231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Slide 1</vt:lpstr>
      <vt:lpstr>Background</vt:lpstr>
      <vt:lpstr>Slide 3</vt:lpstr>
      <vt:lpstr>Slide 4</vt:lpstr>
      <vt:lpstr>Paper 6a – IPFS Architecture Approach</vt:lpstr>
      <vt:lpstr>Paper 6a – GDP Architecture Approach</vt:lpstr>
      <vt:lpstr>Fog Store – Approach in Group Use Case</vt:lpstr>
      <vt:lpstr>Evaluation – Solution Justification</vt:lpstr>
      <vt:lpstr>Reference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</dc:title>
  <dc:subject>Innovate - Development</dc:subject>
  <dc:creator>Azmiruddin;YB Liew</dc:creator>
  <cp:keywords>TOM</cp:keywords>
  <cp:lastModifiedBy>Azmiruddin</cp:lastModifiedBy>
  <cp:revision>2462</cp:revision>
  <dcterms:created xsi:type="dcterms:W3CDTF">2011-07-27T09:54:44Z</dcterms:created>
  <dcterms:modified xsi:type="dcterms:W3CDTF">2019-06-15T21:32:48Z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0x0101003E2EFFF8AF0F3C4892F22048C7BAD734</vt:lpwstr>
  </property>
</Properties>
</file>