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3" name="Shape 53"/>
          <p:cNvSpPr/>
          <p:nvPr>
            <p:ph type="sldImg"/>
          </p:nvPr>
        </p:nvSpPr>
        <p:spPr>
          <a:xfrm>
            <a:off x="1143000" y="685800"/>
            <a:ext cx="4572000" cy="3429000"/>
          </a:xfrm>
          <a:prstGeom prst="rect">
            <a:avLst/>
          </a:prstGeom>
        </p:spPr>
        <p:txBody>
          <a:bodyPr/>
          <a:lstStyle/>
          <a:p>
            <a:pPr/>
          </a:p>
        </p:txBody>
      </p:sp>
      <p:sp>
        <p:nvSpPr>
          <p:cNvPr id="54" name="Shape 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975360" y="3023616"/>
            <a:ext cx="11054081" cy="2048256"/>
          </a:xfrm>
          <a:prstGeom prst="rect">
            <a:avLst/>
          </a:prstGeom>
        </p:spPr>
        <p:txBody>
          <a:bodyPr/>
          <a:lstStyle/>
          <a:p>
            <a:pPr/>
            <a:r>
              <a:t>Title Text</a:t>
            </a:r>
          </a:p>
        </p:txBody>
      </p:sp>
      <p:sp>
        <p:nvSpPr>
          <p:cNvPr id="13" name="Body Level One…"/>
          <p:cNvSpPr txBox="1"/>
          <p:nvPr>
            <p:ph type="body" sz="quarter" idx="1"/>
          </p:nvPr>
        </p:nvSpPr>
        <p:spPr>
          <a:xfrm>
            <a:off x="1950720" y="5462015"/>
            <a:ext cx="9103360" cy="24384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sz="quarter" idx="1"/>
          </p:nvPr>
        </p:nvSpPr>
        <p:spPr>
          <a:xfrm>
            <a:off x="711200" y="1663700"/>
            <a:ext cx="11582400" cy="20828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sz="half" idx="1"/>
          </p:nvPr>
        </p:nvSpPr>
        <p:spPr>
          <a:xfrm>
            <a:off x="650240" y="2243327"/>
            <a:ext cx="5657089" cy="64373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k object 16"/>
          <p:cNvSpPr/>
          <p:nvPr/>
        </p:nvSpPr>
        <p:spPr>
          <a:xfrm>
            <a:off x="0" y="0"/>
            <a:ext cx="13004800" cy="9753600"/>
          </a:xfrm>
          <a:prstGeom prst="rect">
            <a:avLst/>
          </a:prstGeom>
          <a:solidFill>
            <a:srgbClr val="000000"/>
          </a:solidFill>
          <a:ln w="12700">
            <a:miter lim="400000"/>
          </a:ln>
        </p:spPr>
        <p:txBody>
          <a:bodyPr lIns="45719" rIns="45719"/>
          <a:lstStyle/>
          <a:p>
            <a:pPr/>
          </a:p>
        </p:txBody>
      </p:sp>
      <p:sp>
        <p:nvSpPr>
          <p:cNvPr id="3" name="Title Text"/>
          <p:cNvSpPr txBox="1"/>
          <p:nvPr>
            <p:ph type="title"/>
          </p:nvPr>
        </p:nvSpPr>
        <p:spPr>
          <a:xfrm>
            <a:off x="469900" y="1333500"/>
            <a:ext cx="12065000" cy="3911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4" name="Body Level One…"/>
          <p:cNvSpPr txBox="1"/>
          <p:nvPr>
            <p:ph type="body" idx="1"/>
          </p:nvPr>
        </p:nvSpPr>
        <p:spPr>
          <a:xfrm>
            <a:off x="650240" y="2275839"/>
            <a:ext cx="11704320" cy="747776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087587" y="9070847"/>
            <a:ext cx="266974" cy="279401"/>
          </a:xfrm>
          <a:prstGeom prst="rect">
            <a:avLst/>
          </a:prstGeom>
          <a:ln w="12700">
            <a:miter lim="400000"/>
          </a:ln>
        </p:spPr>
        <p:txBody>
          <a:bodyPr wrap="none" lIns="0" tIns="0" rIns="0" bIns="0">
            <a:spAutoFit/>
          </a:bodyPr>
          <a:lstStyle>
            <a:lvl1pPr algn="r">
              <a:defRPr>
                <a:solidFill>
                  <a:srgbClr val="888888"/>
                </a:solidFill>
                <a:latin typeface="+mn-lt"/>
                <a:ea typeface="+mn-ea"/>
                <a:cs typeface="+mn-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FFFFFF"/>
          </a:solidFill>
          <a:uFillTx/>
          <a:latin typeface="Times New Roman"/>
          <a:ea typeface="Times New Roman"/>
          <a:cs typeface="Times New Roman"/>
          <a:sym typeface="Times New Roman"/>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9" Type="http://schemas.openxmlformats.org/officeDocument/2006/relationships/image" Target="../media/image6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5.png"/><Relationship Id="rId3" Type="http://schemas.openxmlformats.org/officeDocument/2006/relationships/image" Target="../media/image6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2.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2.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png"/><Relationship Id="rId10" Type="http://schemas.openxmlformats.org/officeDocument/2006/relationships/image" Target="../media/image54.png"/><Relationship Id="rId11"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object 2"/>
          <p:cNvSpPr txBox="1"/>
          <p:nvPr>
            <p:ph type="title"/>
          </p:nvPr>
        </p:nvSpPr>
        <p:spPr>
          <a:xfrm>
            <a:off x="2133600" y="1727200"/>
            <a:ext cx="8413750" cy="452120"/>
          </a:xfrm>
          <a:prstGeom prst="rect">
            <a:avLst/>
          </a:prstGeom>
        </p:spPr>
        <p:txBody>
          <a:bodyPr/>
          <a:lstStyle/>
          <a:p>
            <a:pPr indent="12700">
              <a:spcBef>
                <a:spcPts val="100"/>
              </a:spcBef>
              <a:defRPr spc="-100" sz="2800"/>
            </a:pPr>
            <a:r>
              <a:t>Enhancing </a:t>
            </a:r>
            <a:r>
              <a:rPr spc="0"/>
              <a:t>Edge </a:t>
            </a:r>
            <a:r>
              <a:t>Computing with </a:t>
            </a:r>
            <a:r>
              <a:rPr spc="0"/>
              <a:t>Database </a:t>
            </a:r>
            <a:r>
              <a:t>Replication</a:t>
            </a:r>
          </a:p>
        </p:txBody>
      </p:sp>
      <p:sp>
        <p:nvSpPr>
          <p:cNvPr id="57" name="object 3"/>
          <p:cNvSpPr txBox="1"/>
          <p:nvPr/>
        </p:nvSpPr>
        <p:spPr>
          <a:xfrm>
            <a:off x="2133600" y="3271520"/>
            <a:ext cx="2426336" cy="19743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nSpc>
                <a:spcPct val="131000"/>
              </a:lnSpc>
              <a:defRPr b="1" spc="-10" sz="2800">
                <a:solidFill>
                  <a:srgbClr val="FFFFFF"/>
                </a:solidFill>
                <a:latin typeface="Times New Roman"/>
                <a:ea typeface="Times New Roman"/>
                <a:cs typeface="Times New Roman"/>
                <a:sym typeface="Times New Roman"/>
              </a:defRPr>
            </a:pPr>
            <a:r>
              <a:t>Presented </a:t>
            </a:r>
            <a:r>
              <a:rPr spc="0"/>
              <a:t>By  </a:t>
            </a:r>
            <a:r>
              <a:rPr spc="-5"/>
              <a:t>Muhammad</a:t>
            </a:r>
            <a:r>
              <a:rPr spc="-209"/>
              <a:t> </a:t>
            </a:r>
            <a:r>
              <a:rPr spc="-5"/>
              <a:t>Ali  </a:t>
            </a:r>
            <a:r>
              <a:rPr spc="0"/>
              <a:t>Swati </a:t>
            </a:r>
            <a:r>
              <a:rPr spc="-5"/>
              <a:t>Gurbani  Haris</a:t>
            </a:r>
            <a:r>
              <a:rPr spc="-20"/>
              <a:t> </a:t>
            </a:r>
            <a:r>
              <a:rPr spc="-5"/>
              <a:t>Pervaiz</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object 2"/>
          <p:cNvSpPr/>
          <p:nvPr/>
        </p:nvSpPr>
        <p:spPr>
          <a:xfrm>
            <a:off x="622300" y="1206500"/>
            <a:ext cx="3086100" cy="266700"/>
          </a:xfrm>
          <a:prstGeom prst="rect">
            <a:avLst/>
          </a:prstGeom>
          <a:blipFill>
            <a:blip r:embed="rId2"/>
            <a:stretch>
              <a:fillRect/>
            </a:stretch>
          </a:blipFill>
          <a:ln w="12700">
            <a:miter lim="400000"/>
          </a:ln>
        </p:spPr>
        <p:txBody>
          <a:bodyPr lIns="45719" rIns="45719"/>
          <a:lstStyle/>
          <a:p>
            <a:pPr/>
          </a:p>
        </p:txBody>
      </p:sp>
      <p:sp>
        <p:nvSpPr>
          <p:cNvPr id="171" name="object 3"/>
          <p:cNvSpPr/>
          <p:nvPr/>
        </p:nvSpPr>
        <p:spPr>
          <a:xfrm>
            <a:off x="622300" y="2197100"/>
            <a:ext cx="8318500" cy="317500"/>
          </a:xfrm>
          <a:prstGeom prst="rect">
            <a:avLst/>
          </a:prstGeom>
          <a:blipFill>
            <a:blip r:embed="rId3"/>
            <a:stretch>
              <a:fillRect/>
            </a:stretch>
          </a:blipFill>
          <a:ln w="12700">
            <a:miter lim="400000"/>
          </a:ln>
        </p:spPr>
        <p:txBody>
          <a:bodyPr lIns="45719" rIns="45719"/>
          <a:lstStyle/>
          <a:p>
            <a:pPr/>
          </a:p>
        </p:txBody>
      </p:sp>
      <p:sp>
        <p:nvSpPr>
          <p:cNvPr id="172" name="object 4"/>
          <p:cNvSpPr/>
          <p:nvPr/>
        </p:nvSpPr>
        <p:spPr>
          <a:xfrm>
            <a:off x="622300" y="2857500"/>
            <a:ext cx="1143000" cy="317500"/>
          </a:xfrm>
          <a:prstGeom prst="rect">
            <a:avLst/>
          </a:prstGeom>
          <a:blipFill>
            <a:blip r:embed="rId4"/>
            <a:stretch>
              <a:fillRect/>
            </a:stretch>
          </a:blipFill>
          <a:ln w="12700">
            <a:miter lim="400000"/>
          </a:ln>
        </p:spPr>
        <p:txBody>
          <a:bodyPr lIns="45719" rIns="45719"/>
          <a:lstStyle/>
          <a:p>
            <a:pPr/>
          </a:p>
        </p:txBody>
      </p:sp>
      <p:sp>
        <p:nvSpPr>
          <p:cNvPr id="173" name="object 5"/>
          <p:cNvSpPr/>
          <p:nvPr/>
        </p:nvSpPr>
        <p:spPr>
          <a:xfrm>
            <a:off x="635000" y="3517900"/>
            <a:ext cx="8737600" cy="317500"/>
          </a:xfrm>
          <a:prstGeom prst="rect">
            <a:avLst/>
          </a:prstGeom>
          <a:blipFill>
            <a:blip r:embed="rId5"/>
            <a:stretch>
              <a:fillRect/>
            </a:stretch>
          </a:blipFill>
          <a:ln w="12700">
            <a:miter lim="400000"/>
          </a:ln>
        </p:spPr>
        <p:txBody>
          <a:bodyPr lIns="45719" rIns="45719"/>
          <a:lstStyle/>
          <a:p>
            <a:pPr/>
          </a:p>
        </p:txBody>
      </p:sp>
      <p:sp>
        <p:nvSpPr>
          <p:cNvPr id="174" name="object 6"/>
          <p:cNvSpPr/>
          <p:nvPr/>
        </p:nvSpPr>
        <p:spPr>
          <a:xfrm>
            <a:off x="622300" y="4178300"/>
            <a:ext cx="7772400" cy="317500"/>
          </a:xfrm>
          <a:prstGeom prst="rect">
            <a:avLst/>
          </a:prstGeom>
          <a:blipFill>
            <a:blip r:embed="rId6"/>
            <a:stretch>
              <a:fillRect/>
            </a:stretch>
          </a:blipFill>
          <a:ln w="12700">
            <a:miter lim="400000"/>
          </a:ln>
        </p:spPr>
        <p:txBody>
          <a:bodyPr lIns="45719" rIns="45719"/>
          <a:lstStyle/>
          <a:p>
            <a:pPr/>
          </a:p>
        </p:txBody>
      </p:sp>
      <p:sp>
        <p:nvSpPr>
          <p:cNvPr id="175" name="object 7"/>
          <p:cNvSpPr/>
          <p:nvPr/>
        </p:nvSpPr>
        <p:spPr>
          <a:xfrm>
            <a:off x="622300" y="4838700"/>
            <a:ext cx="6426200" cy="317500"/>
          </a:xfrm>
          <a:prstGeom prst="rect">
            <a:avLst/>
          </a:prstGeom>
          <a:blipFill>
            <a:blip r:embed="rId7"/>
            <a:stretch>
              <a:fillRect/>
            </a:stretch>
          </a:blipFill>
          <a:ln w="12700">
            <a:miter lim="400000"/>
          </a:ln>
        </p:spPr>
        <p:txBody>
          <a:bodyPr lIns="45719" rIns="45719"/>
          <a:lstStyle/>
          <a:p>
            <a:pPr/>
          </a:p>
        </p:txBody>
      </p:sp>
      <p:sp>
        <p:nvSpPr>
          <p:cNvPr id="176" name="object 8"/>
          <p:cNvSpPr/>
          <p:nvPr/>
        </p:nvSpPr>
        <p:spPr>
          <a:xfrm>
            <a:off x="622300" y="5499100"/>
            <a:ext cx="1816100" cy="266700"/>
          </a:xfrm>
          <a:prstGeom prst="rect">
            <a:avLst/>
          </a:prstGeom>
          <a:blipFill>
            <a:blip r:embed="rId8"/>
            <a:stretch>
              <a:fillRect/>
            </a:stretch>
          </a:blipFill>
          <a:ln w="12700">
            <a:miter lim="400000"/>
          </a:ln>
        </p:spPr>
        <p:txBody>
          <a:bodyPr lIns="45719" rIns="45719"/>
          <a:lstStyle/>
          <a:p>
            <a:pPr/>
          </a:p>
        </p:txBody>
      </p:sp>
      <p:sp>
        <p:nvSpPr>
          <p:cNvPr id="177" name="object 9"/>
          <p:cNvSpPr/>
          <p:nvPr/>
        </p:nvSpPr>
        <p:spPr>
          <a:xfrm>
            <a:off x="647700" y="5829300"/>
            <a:ext cx="3022600" cy="317500"/>
          </a:xfrm>
          <a:prstGeom prst="rect">
            <a:avLst/>
          </a:prstGeom>
          <a:blipFill>
            <a:blip r:embed="rId9"/>
            <a:stretch>
              <a:fillRect/>
            </a:stretch>
          </a:blipFill>
          <a:ln w="12700">
            <a:miter lim="400000"/>
          </a:ln>
        </p:spPr>
        <p:txBody>
          <a:bodyPr lIns="45719" rIns="45719"/>
          <a:lstStyle/>
          <a:p>
            <a:pPr/>
          </a:p>
        </p:txBody>
      </p:sp>
      <p:sp>
        <p:nvSpPr>
          <p:cNvPr id="178" name="object 11"/>
          <p:cNvSpPr txBox="1"/>
          <p:nvPr/>
        </p:nvSpPr>
        <p:spPr>
          <a:xfrm>
            <a:off x="635000" y="1158239"/>
            <a:ext cx="9997917" cy="44400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9" sz="2200">
                <a:solidFill>
                  <a:srgbClr val="FFFFFF"/>
                </a:solidFill>
                <a:latin typeface="Times New Roman"/>
                <a:ea typeface="Times New Roman"/>
                <a:cs typeface="Times New Roman"/>
                <a:sym typeface="Times New Roman"/>
              </a:defRPr>
            </a:pPr>
            <a:r>
              <a:t>Performance</a:t>
            </a:r>
            <a:r>
              <a:rPr spc="0"/>
              <a:t> </a:t>
            </a:r>
            <a:r>
              <a:t>Evaluation</a:t>
            </a:r>
          </a:p>
          <a:p>
            <a:pPr marL="220578" indent="-220578">
              <a:buSzPct val="100000"/>
              <a:buChar char="•"/>
              <a:defRPr sz="2200">
                <a:latin typeface="Times New Roman"/>
                <a:ea typeface="Times New Roman"/>
                <a:cs typeface="Times New Roman"/>
                <a:sym typeface="Times New Roman"/>
              </a:defRPr>
            </a:pPr>
          </a:p>
          <a:p>
            <a:pPr marL="220578" marR="432434" indent="-220578">
              <a:lnSpc>
                <a:spcPct val="192600"/>
              </a:lnSpc>
              <a:buSzPct val="100000"/>
              <a:buChar char="•"/>
              <a:defRPr spc="9" sz="2200">
                <a:solidFill>
                  <a:srgbClr val="FFFFFF"/>
                </a:solidFill>
                <a:latin typeface="Times New Roman"/>
                <a:ea typeface="Times New Roman"/>
                <a:cs typeface="Times New Roman"/>
                <a:sym typeface="Times New Roman"/>
              </a:defRPr>
            </a:pPr>
            <a:r>
              <a:t>Comparison of </a:t>
            </a:r>
            <a:r>
              <a:rPr spc="15"/>
              <a:t>SEQ </a:t>
            </a:r>
            <a:r>
              <a:t>with Hybrid against </a:t>
            </a:r>
            <a:r>
              <a:rPr spc="4"/>
              <a:t>lazy </a:t>
            </a:r>
            <a:r>
              <a:t>primary copy </a:t>
            </a:r>
            <a:r>
              <a:rPr spc="4"/>
              <a:t>replication.  </a:t>
            </a:r>
            <a:r>
              <a:t>Example:</a:t>
            </a:r>
          </a:p>
          <a:p>
            <a:pPr marL="220578" marR="5080" indent="-220578">
              <a:lnSpc>
                <a:spcPct val="192600"/>
              </a:lnSpc>
              <a:buSzPct val="100000"/>
              <a:buChar char="•"/>
              <a:defRPr spc="9" sz="2200">
                <a:solidFill>
                  <a:srgbClr val="FFFFFF"/>
                </a:solidFill>
                <a:latin typeface="Times New Roman"/>
                <a:ea typeface="Times New Roman"/>
                <a:cs typeface="Times New Roman"/>
                <a:sym typeface="Times New Roman"/>
              </a:defRPr>
            </a:pPr>
            <a:r>
              <a:t>Setup of 100,000 </a:t>
            </a:r>
            <a:r>
              <a:rPr spc="4"/>
              <a:t>items </a:t>
            </a:r>
            <a:r>
              <a:t>and </a:t>
            </a:r>
            <a:r>
              <a:rPr spc="15"/>
              <a:t>100 </a:t>
            </a:r>
            <a:r>
              <a:t>emulated browsers which </a:t>
            </a:r>
            <a:r>
              <a:rPr spc="4"/>
              <a:t>leads to </a:t>
            </a:r>
            <a:r>
              <a:rPr spc="15"/>
              <a:t>645MB.</a:t>
            </a:r>
            <a:endParaRPr spc="15"/>
          </a:p>
          <a:p>
            <a:pPr marL="220578" marR="5080" indent="-220578">
              <a:lnSpc>
                <a:spcPct val="192600"/>
              </a:lnSpc>
              <a:buSzPct val="100000"/>
              <a:buChar char="•"/>
              <a:defRPr spc="9" sz="2200">
                <a:solidFill>
                  <a:srgbClr val="FFFFFF"/>
                </a:solidFill>
                <a:latin typeface="Times New Roman"/>
                <a:ea typeface="Times New Roman"/>
                <a:cs typeface="Times New Roman"/>
                <a:sym typeface="Times New Roman"/>
              </a:defRPr>
            </a:pPr>
            <a:r>
              <a:t>The round </a:t>
            </a:r>
            <a:r>
              <a:rPr spc="4"/>
              <a:t>trip </a:t>
            </a:r>
            <a:r>
              <a:t>was between </a:t>
            </a:r>
            <a:r>
              <a:rPr spc="15"/>
              <a:t>40 </a:t>
            </a:r>
            <a:r>
              <a:rPr spc="4"/>
              <a:t>to </a:t>
            </a:r>
            <a:r>
              <a:rPr spc="15"/>
              <a:t>150 ms </a:t>
            </a:r>
            <a:r>
              <a:t>“depending </a:t>
            </a:r>
            <a:r>
              <a:rPr spc="15"/>
              <a:t>on</a:t>
            </a:r>
            <a:r>
              <a:rPr spc="-39"/>
              <a:t> </a:t>
            </a:r>
            <a:r>
              <a:rPr spc="4"/>
              <a:t>distance”</a:t>
            </a:r>
          </a:p>
          <a:p>
            <a:pPr marL="220578" marR="2330450" indent="-220578">
              <a:lnSpc>
                <a:spcPct val="192600"/>
              </a:lnSpc>
              <a:buSzPct val="100000"/>
              <a:buChar char="•"/>
              <a:defRPr spc="4" sz="2200">
                <a:solidFill>
                  <a:srgbClr val="FFFFFF"/>
                </a:solidFill>
                <a:latin typeface="Times New Roman"/>
                <a:ea typeface="Times New Roman"/>
                <a:cs typeface="Times New Roman"/>
                <a:sym typeface="Times New Roman"/>
              </a:defRPr>
            </a:pPr>
            <a:r>
              <a:t>Clients </a:t>
            </a:r>
            <a:r>
              <a:rPr spc="9"/>
              <a:t>were evenly </a:t>
            </a:r>
            <a:r>
              <a:t>distributed </a:t>
            </a:r>
            <a:r>
              <a:rPr spc="9"/>
              <a:t>among the main </a:t>
            </a:r>
            <a:r>
              <a:rPr spc="-9"/>
              <a:t>server.  </a:t>
            </a:r>
            <a:endParaRPr spc="-9"/>
          </a:p>
          <a:p>
            <a:pPr marL="220578" marR="2330450" indent="-220578">
              <a:lnSpc>
                <a:spcPct val="192600"/>
              </a:lnSpc>
              <a:buSzPct val="100000"/>
              <a:buChar char="•"/>
              <a:defRPr spc="4" sz="2200">
                <a:solidFill>
                  <a:srgbClr val="FFFFFF"/>
                </a:solidFill>
                <a:latin typeface="Times New Roman"/>
                <a:ea typeface="Times New Roman"/>
                <a:cs typeface="Times New Roman"/>
                <a:sym typeface="Times New Roman"/>
              </a:defRPr>
            </a:pPr>
            <a:r>
              <a:rPr spc="-35"/>
              <a:t>Two</a:t>
            </a:r>
            <a:r>
              <a:rPr spc="0"/>
              <a:t> </a:t>
            </a:r>
            <a:r>
              <a:rPr spc="9"/>
              <a:t>Scenarios:</a:t>
            </a:r>
          </a:p>
          <a:p>
            <a:pPr marR="5723254" indent="12700">
              <a:lnSpc>
                <a:spcPts val="2600"/>
              </a:lnSpc>
              <a:defRPr spc="9" sz="2200">
                <a:solidFill>
                  <a:srgbClr val="FFFFFF"/>
                </a:solidFill>
                <a:latin typeface="Times New Roman"/>
                <a:ea typeface="Times New Roman"/>
                <a:cs typeface="Times New Roman"/>
                <a:sym typeface="Times New Roman"/>
              </a:defRPr>
            </a:pPr>
            <a:r>
              <a:t>1.) Indvidual Edge</a:t>
            </a:r>
            <a:r>
              <a:rPr spc="-65"/>
              <a:t> </a:t>
            </a:r>
            <a:r>
              <a:t>Server  </a:t>
            </a:r>
          </a:p>
          <a:p>
            <a:pPr marR="5723254" indent="12700">
              <a:lnSpc>
                <a:spcPts val="2600"/>
              </a:lnSpc>
              <a:defRPr spc="9" sz="2200">
                <a:solidFill>
                  <a:srgbClr val="FFFFFF"/>
                </a:solidFill>
                <a:latin typeface="Times New Roman"/>
                <a:ea typeface="Times New Roman"/>
                <a:cs typeface="Times New Roman"/>
                <a:sym typeface="Times New Roman"/>
              </a:defRPr>
            </a:pPr>
            <a:r>
              <a:t>2.) Clustered Edge</a:t>
            </a:r>
            <a:r>
              <a:rPr spc="-75"/>
              <a:t> </a:t>
            </a:r>
            <a:r>
              <a:t>Server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Screenshot 2019-06-19 at 12.13.59 AM.png" descr="Screenshot 2019-06-19 at 12.13.59 AM.png"/>
          <p:cNvPicPr>
            <a:picLocks noChangeAspect="1"/>
          </p:cNvPicPr>
          <p:nvPr/>
        </p:nvPicPr>
        <p:blipFill>
          <a:blip r:embed="rId2">
            <a:extLst/>
          </a:blip>
          <a:stretch>
            <a:fillRect/>
          </a:stretch>
        </p:blipFill>
        <p:spPr>
          <a:xfrm>
            <a:off x="571549" y="2103562"/>
            <a:ext cx="9475611" cy="5844980"/>
          </a:xfrm>
          <a:prstGeom prst="rect">
            <a:avLst/>
          </a:prstGeom>
          <a:ln w="12700">
            <a:miter lim="400000"/>
          </a:ln>
        </p:spPr>
      </p:pic>
      <p:sp>
        <p:nvSpPr>
          <p:cNvPr id="181" name="Individual Edge Server"/>
          <p:cNvSpPr txBox="1"/>
          <p:nvPr>
            <p:ph type="title" idx="4294967295"/>
          </p:nvPr>
        </p:nvSpPr>
        <p:spPr>
          <a:xfrm>
            <a:off x="711199" y="1016000"/>
            <a:ext cx="8942311" cy="442605"/>
          </a:xfrm>
          <a:prstGeom prst="rect">
            <a:avLst/>
          </a:prstGeom>
        </p:spPr>
        <p:txBody>
          <a:bodyPr/>
          <a:lstStyle/>
          <a:p>
            <a:pPr marR="5723254" indent="12700">
              <a:lnSpc>
                <a:spcPts val="2600"/>
              </a:lnSpc>
              <a:defRPr spc="10"/>
            </a:pPr>
            <a:r>
              <a:t>Individual Edge</a:t>
            </a:r>
            <a:r>
              <a:rPr spc="-70"/>
              <a:t> </a:t>
            </a:r>
            <a:r>
              <a:t>Server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object 2"/>
          <p:cNvSpPr/>
          <p:nvPr/>
        </p:nvSpPr>
        <p:spPr>
          <a:xfrm>
            <a:off x="749300" y="3937000"/>
            <a:ext cx="1447800" cy="279400"/>
          </a:xfrm>
          <a:prstGeom prst="rect">
            <a:avLst/>
          </a:prstGeom>
          <a:blipFill>
            <a:blip r:embed="rId2"/>
            <a:stretch>
              <a:fillRect/>
            </a:stretch>
          </a:blipFill>
          <a:ln w="12700">
            <a:miter lim="400000"/>
          </a:ln>
        </p:spPr>
        <p:txBody>
          <a:bodyPr lIns="45719" rIns="45719"/>
          <a:lstStyle/>
          <a:p>
            <a:pPr/>
          </a:p>
        </p:txBody>
      </p:sp>
      <p:sp>
        <p:nvSpPr>
          <p:cNvPr id="184" name="object 3"/>
          <p:cNvSpPr/>
          <p:nvPr/>
        </p:nvSpPr>
        <p:spPr>
          <a:xfrm>
            <a:off x="736600" y="4965700"/>
            <a:ext cx="7683500" cy="342900"/>
          </a:xfrm>
          <a:prstGeom prst="rect">
            <a:avLst/>
          </a:prstGeom>
          <a:blipFill>
            <a:blip r:embed="rId3"/>
            <a:stretch>
              <a:fillRect/>
            </a:stretch>
          </a:blipFill>
          <a:ln w="12700">
            <a:miter lim="400000"/>
          </a:ln>
        </p:spPr>
        <p:txBody>
          <a:bodyPr lIns="45719" rIns="45719"/>
          <a:lstStyle/>
          <a:p>
            <a:pPr/>
          </a:p>
        </p:txBody>
      </p:sp>
      <p:sp>
        <p:nvSpPr>
          <p:cNvPr id="185" name="object 4"/>
          <p:cNvSpPr txBox="1"/>
          <p:nvPr/>
        </p:nvSpPr>
        <p:spPr>
          <a:xfrm>
            <a:off x="228599" y="1130300"/>
            <a:ext cx="10254794" cy="38224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pc="-5" sz="2400">
                <a:solidFill>
                  <a:srgbClr val="FFFFFF"/>
                </a:solidFill>
                <a:latin typeface="Times New Roman"/>
                <a:ea typeface="Times New Roman"/>
                <a:cs typeface="Times New Roman"/>
                <a:sym typeface="Times New Roman"/>
              </a:defRPr>
            </a:pPr>
            <a:r>
              <a:t>Conclusion</a:t>
            </a:r>
          </a:p>
          <a:p>
            <a:pPr>
              <a:defRPr sz="2600">
                <a:latin typeface="Times New Roman"/>
                <a:ea typeface="Times New Roman"/>
                <a:cs typeface="Times New Roman"/>
                <a:sym typeface="Times New Roman"/>
              </a:defRPr>
            </a:pPr>
          </a:p>
          <a:p>
            <a:pPr marL="240631" indent="-240631">
              <a:spcBef>
                <a:spcPts val="2200"/>
              </a:spcBef>
              <a:buSzPct val="100000"/>
              <a:buChar char="•"/>
              <a:defRPr spc="-5" sz="2400">
                <a:solidFill>
                  <a:srgbClr val="FFFFFF"/>
                </a:solidFill>
                <a:latin typeface="Times New Roman"/>
                <a:ea typeface="Times New Roman"/>
                <a:cs typeface="Times New Roman"/>
                <a:sym typeface="Times New Roman"/>
              </a:defRPr>
            </a:pPr>
            <a:r>
              <a:t>Novel approach to deliver dynamic content in edge</a:t>
            </a:r>
            <a:r>
              <a:rPr spc="60"/>
              <a:t> </a:t>
            </a:r>
            <a:r>
              <a:t>computing.</a:t>
            </a:r>
          </a:p>
          <a:p>
            <a:pPr marL="240631" indent="-240631">
              <a:spcBef>
                <a:spcPts val="2200"/>
              </a:spcBef>
              <a:buSzPct val="100000"/>
              <a:buChar char="•"/>
              <a:defRPr spc="-5" sz="2400">
                <a:solidFill>
                  <a:srgbClr val="FFFFFF"/>
                </a:solidFill>
                <a:latin typeface="Times New Roman"/>
                <a:ea typeface="Times New Roman"/>
                <a:cs typeface="Times New Roman"/>
                <a:sym typeface="Times New Roman"/>
              </a:defRPr>
            </a:pPr>
            <a:r>
              <a:t>The mentioned approach is transparent to the application</a:t>
            </a:r>
          </a:p>
          <a:p>
            <a:pPr marL="240631" indent="-240631">
              <a:spcBef>
                <a:spcPts val="2200"/>
              </a:spcBef>
              <a:buSzPct val="100000"/>
              <a:buChar char="•"/>
              <a:defRPr spc="-5" sz="2400">
                <a:solidFill>
                  <a:srgbClr val="FFFFFF"/>
                </a:solidFill>
                <a:latin typeface="Times New Roman"/>
                <a:ea typeface="Times New Roman"/>
                <a:cs typeface="Times New Roman"/>
                <a:sym typeface="Times New Roman"/>
              </a:defRPr>
            </a:pPr>
            <a:r>
              <a:t>This approach result in higher scalability and lower latency.</a:t>
            </a:r>
          </a:p>
          <a:p>
            <a:pPr marL="240631" indent="-240631">
              <a:spcBef>
                <a:spcPts val="2200"/>
              </a:spcBef>
              <a:buSzPct val="100000"/>
              <a:buChar char="•"/>
              <a:defRPr spc="-5" sz="2400">
                <a:solidFill>
                  <a:srgbClr val="FFFFFF"/>
                </a:solidFill>
                <a:latin typeface="Times New Roman"/>
                <a:ea typeface="Times New Roman"/>
                <a:cs typeface="Times New Roman"/>
                <a:sym typeface="Times New Roman"/>
              </a:defRPr>
            </a:pPr>
            <a:r>
              <a:t>It also provides higher degree of fault-tolerance, especially “Hybrid”.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ANSWER:  Yes, this approach can be used with Fog computing as it gives better fault tolerance and better performance using Replication Middleware and Hybrid approach, because to this we are able to adjust the network topology of the application.…"/>
          <p:cNvSpPr txBox="1"/>
          <p:nvPr/>
        </p:nvSpPr>
        <p:spPr>
          <a:xfrm>
            <a:off x="310921" y="938654"/>
            <a:ext cx="9342052" cy="24914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12700">
              <a:spcBef>
                <a:spcPts val="100"/>
              </a:spcBef>
              <a:defRPr spc="-5" sz="2400">
                <a:solidFill>
                  <a:srgbClr val="FFFFFF"/>
                </a:solidFill>
                <a:latin typeface="Times New Roman"/>
                <a:ea typeface="Times New Roman"/>
                <a:cs typeface="Times New Roman"/>
                <a:sym typeface="Times New Roman"/>
              </a:defRPr>
            </a:pPr>
            <a:r>
              <a:t>ANSWER:  Yes, this approach can be used with Fog computing as it gives better fault tolerance and better performance using Replication Middleware and Hybrid approach, because to this we are able to adjust the network topology of the application. </a:t>
            </a:r>
          </a:p>
          <a:p>
            <a:pPr indent="12700">
              <a:spcBef>
                <a:spcPts val="100"/>
              </a:spcBef>
              <a:defRPr spc="-5" sz="2400">
                <a:solidFill>
                  <a:srgbClr val="FFFFFF"/>
                </a:solidFill>
                <a:latin typeface="Times New Roman"/>
                <a:ea typeface="Times New Roman"/>
                <a:cs typeface="Times New Roman"/>
                <a:sym typeface="Times New Roman"/>
              </a:defRPr>
            </a:pPr>
            <a:r>
              <a:t>It comes with an additional cost of implementation, but as it has a higher response time too. However small implementation can be considered keeping other factors into account.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object 2"/>
          <p:cNvSpPr/>
          <p:nvPr/>
        </p:nvSpPr>
        <p:spPr>
          <a:xfrm>
            <a:off x="1854200" y="2159000"/>
            <a:ext cx="1930400" cy="241300"/>
          </a:xfrm>
          <a:prstGeom prst="rect">
            <a:avLst/>
          </a:prstGeom>
          <a:blipFill>
            <a:blip r:embed="rId2"/>
            <a:stretch>
              <a:fillRect/>
            </a:stretch>
          </a:blipFill>
          <a:ln w="12700">
            <a:miter lim="400000"/>
          </a:ln>
        </p:spPr>
        <p:txBody>
          <a:bodyPr lIns="45719" rIns="45719"/>
          <a:lstStyle/>
          <a:p>
            <a:pPr/>
          </a:p>
        </p:txBody>
      </p:sp>
      <p:sp>
        <p:nvSpPr>
          <p:cNvPr id="60" name="object 3"/>
          <p:cNvSpPr/>
          <p:nvPr/>
        </p:nvSpPr>
        <p:spPr>
          <a:xfrm>
            <a:off x="1866900" y="3086100"/>
            <a:ext cx="127000" cy="139700"/>
          </a:xfrm>
          <a:prstGeom prst="rect">
            <a:avLst/>
          </a:prstGeom>
          <a:blipFill>
            <a:blip r:embed="rId3"/>
            <a:stretch>
              <a:fillRect/>
            </a:stretch>
          </a:blipFill>
          <a:ln w="12700">
            <a:miter lim="400000"/>
          </a:ln>
        </p:spPr>
        <p:txBody>
          <a:bodyPr lIns="45719" rIns="45719"/>
          <a:lstStyle/>
          <a:p>
            <a:pPr/>
          </a:p>
        </p:txBody>
      </p:sp>
      <p:sp>
        <p:nvSpPr>
          <p:cNvPr id="61" name="object 4"/>
          <p:cNvSpPr/>
          <p:nvPr/>
        </p:nvSpPr>
        <p:spPr>
          <a:xfrm>
            <a:off x="2082800" y="3035300"/>
            <a:ext cx="1422400" cy="241300"/>
          </a:xfrm>
          <a:prstGeom prst="rect">
            <a:avLst/>
          </a:prstGeom>
          <a:blipFill>
            <a:blip r:embed="rId4"/>
            <a:stretch>
              <a:fillRect/>
            </a:stretch>
          </a:blipFill>
          <a:ln w="12700">
            <a:miter lim="400000"/>
          </a:ln>
        </p:spPr>
        <p:txBody>
          <a:bodyPr lIns="45719" rIns="45719"/>
          <a:lstStyle/>
          <a:p>
            <a:pPr/>
          </a:p>
        </p:txBody>
      </p:sp>
      <p:sp>
        <p:nvSpPr>
          <p:cNvPr id="62" name="object 5"/>
          <p:cNvSpPr/>
          <p:nvPr/>
        </p:nvSpPr>
        <p:spPr>
          <a:xfrm>
            <a:off x="1866900" y="3517900"/>
            <a:ext cx="127000" cy="139700"/>
          </a:xfrm>
          <a:prstGeom prst="rect">
            <a:avLst/>
          </a:prstGeom>
          <a:blipFill>
            <a:blip r:embed="rId3"/>
            <a:stretch>
              <a:fillRect/>
            </a:stretch>
          </a:blipFill>
          <a:ln w="12700">
            <a:miter lim="400000"/>
          </a:ln>
        </p:spPr>
        <p:txBody>
          <a:bodyPr lIns="45719" rIns="45719"/>
          <a:lstStyle/>
          <a:p>
            <a:pPr/>
          </a:p>
        </p:txBody>
      </p:sp>
      <p:sp>
        <p:nvSpPr>
          <p:cNvPr id="63" name="object 6"/>
          <p:cNvSpPr/>
          <p:nvPr/>
        </p:nvSpPr>
        <p:spPr>
          <a:xfrm>
            <a:off x="2082800" y="3467100"/>
            <a:ext cx="3784600" cy="241300"/>
          </a:xfrm>
          <a:prstGeom prst="rect">
            <a:avLst/>
          </a:prstGeom>
          <a:blipFill>
            <a:blip r:embed="rId5"/>
            <a:stretch>
              <a:fillRect/>
            </a:stretch>
          </a:blipFill>
          <a:ln w="12700">
            <a:miter lim="400000"/>
          </a:ln>
        </p:spPr>
        <p:txBody>
          <a:bodyPr lIns="45719" rIns="45719"/>
          <a:lstStyle/>
          <a:p>
            <a:pPr/>
          </a:p>
        </p:txBody>
      </p:sp>
      <p:sp>
        <p:nvSpPr>
          <p:cNvPr id="64" name="object 7"/>
          <p:cNvSpPr/>
          <p:nvPr/>
        </p:nvSpPr>
        <p:spPr>
          <a:xfrm>
            <a:off x="1866900" y="3962400"/>
            <a:ext cx="127000" cy="139700"/>
          </a:xfrm>
          <a:prstGeom prst="rect">
            <a:avLst/>
          </a:prstGeom>
          <a:blipFill>
            <a:blip r:embed="rId3"/>
            <a:stretch>
              <a:fillRect/>
            </a:stretch>
          </a:blipFill>
          <a:ln w="12700">
            <a:miter lim="400000"/>
          </a:ln>
        </p:spPr>
        <p:txBody>
          <a:bodyPr lIns="45719" rIns="45719"/>
          <a:lstStyle/>
          <a:p>
            <a:pPr/>
          </a:p>
        </p:txBody>
      </p:sp>
      <p:sp>
        <p:nvSpPr>
          <p:cNvPr id="65" name="object 8"/>
          <p:cNvSpPr/>
          <p:nvPr/>
        </p:nvSpPr>
        <p:spPr>
          <a:xfrm>
            <a:off x="2082800" y="3898900"/>
            <a:ext cx="6235700" cy="292100"/>
          </a:xfrm>
          <a:prstGeom prst="rect">
            <a:avLst/>
          </a:prstGeom>
          <a:blipFill>
            <a:blip r:embed="rId6"/>
            <a:stretch>
              <a:fillRect/>
            </a:stretch>
          </a:blipFill>
          <a:ln w="12700">
            <a:miter lim="400000"/>
          </a:ln>
        </p:spPr>
        <p:txBody>
          <a:bodyPr lIns="45719" rIns="45719"/>
          <a:lstStyle/>
          <a:p>
            <a:pPr/>
          </a:p>
        </p:txBody>
      </p:sp>
      <p:sp>
        <p:nvSpPr>
          <p:cNvPr id="66" name="object 9"/>
          <p:cNvSpPr txBox="1"/>
          <p:nvPr/>
        </p:nvSpPr>
        <p:spPr>
          <a:xfrm>
            <a:off x="1866900" y="2120900"/>
            <a:ext cx="6438900" cy="1983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39" sz="2000">
                <a:solidFill>
                  <a:srgbClr val="FFFFFF"/>
                </a:solidFill>
                <a:latin typeface="Times New Roman"/>
                <a:ea typeface="Times New Roman"/>
                <a:cs typeface="Times New Roman"/>
                <a:sym typeface="Times New Roman"/>
              </a:defRPr>
            </a:pPr>
            <a:r>
              <a:t>Table </a:t>
            </a:r>
            <a:r>
              <a:rPr spc="-4"/>
              <a:t>Of</a:t>
            </a:r>
            <a:r>
              <a:rPr spc="30"/>
              <a:t> </a:t>
            </a:r>
            <a:r>
              <a:rPr spc="-4"/>
              <a:t>Content</a:t>
            </a:r>
          </a:p>
          <a:p>
            <a:pPr>
              <a:defRPr sz="2200">
                <a:latin typeface="Times New Roman"/>
                <a:ea typeface="Times New Roman"/>
                <a:cs typeface="Times New Roman"/>
                <a:sym typeface="Times New Roman"/>
              </a:defRPr>
            </a:pPr>
          </a:p>
          <a:p>
            <a:pPr marL="241300" indent="-228600">
              <a:spcBef>
                <a:spcPts val="1900"/>
              </a:spcBef>
              <a:buSzPct val="80000"/>
              <a:buFont typeface="Arial"/>
              <a:buChar char="•"/>
              <a:tabLst>
                <a:tab pos="241300" algn="l"/>
              </a:tabLst>
              <a:defRPr b="1" spc="-4" sz="2000">
                <a:solidFill>
                  <a:srgbClr val="FFFFFF"/>
                </a:solidFill>
                <a:latin typeface="Times New Roman"/>
                <a:ea typeface="Times New Roman"/>
                <a:cs typeface="Times New Roman"/>
                <a:sym typeface="Times New Roman"/>
              </a:defRPr>
            </a:pPr>
            <a:r>
              <a:t>Introduction</a:t>
            </a:r>
          </a:p>
          <a:p>
            <a:pPr marL="241300" indent="-228600">
              <a:spcBef>
                <a:spcPts val="1000"/>
              </a:spcBef>
              <a:buSzPct val="80000"/>
              <a:buFont typeface="Arial"/>
              <a:buChar char="•"/>
              <a:tabLst>
                <a:tab pos="241300" algn="l"/>
              </a:tabLst>
              <a:defRPr b="1" spc="-4" sz="2000">
                <a:solidFill>
                  <a:srgbClr val="FFFFFF"/>
                </a:solidFill>
                <a:latin typeface="Times New Roman"/>
                <a:ea typeface="Times New Roman"/>
                <a:cs typeface="Times New Roman"/>
                <a:sym typeface="Times New Roman"/>
              </a:defRPr>
            </a:pPr>
            <a:r>
              <a:t>Execution Model </a:t>
            </a:r>
            <a:r>
              <a:rPr spc="0"/>
              <a:t>and</a:t>
            </a:r>
            <a:r>
              <a:rPr spc="-114"/>
              <a:t> </a:t>
            </a:r>
            <a:r>
              <a:rPr spc="-9"/>
              <a:t>Architecture</a:t>
            </a:r>
          </a:p>
          <a:p>
            <a:pPr marL="241300" indent="-228600">
              <a:spcBef>
                <a:spcPts val="1000"/>
              </a:spcBef>
              <a:buSzPct val="80000"/>
              <a:buFont typeface="Arial"/>
              <a:buChar char="•"/>
              <a:tabLst>
                <a:tab pos="241300" algn="l"/>
              </a:tabLst>
              <a:defRPr b="1" spc="-4" sz="2000">
                <a:solidFill>
                  <a:srgbClr val="FFFFFF"/>
                </a:solidFill>
                <a:latin typeface="Times New Roman"/>
                <a:ea typeface="Times New Roman"/>
                <a:cs typeface="Times New Roman"/>
                <a:sym typeface="Times New Roman"/>
              </a:defRPr>
            </a:pPr>
            <a:r>
              <a:t>Advantages Of </a:t>
            </a:r>
            <a:r>
              <a:rPr spc="0"/>
              <a:t>Edge </a:t>
            </a:r>
            <a:r>
              <a:t>server with Replication</a:t>
            </a:r>
            <a:r>
              <a:rPr spc="19"/>
              <a:t> </a:t>
            </a:r>
            <a:r>
              <a:rPr spc="-9"/>
              <a:t>Middleware</a:t>
            </a:r>
          </a:p>
        </p:txBody>
      </p:sp>
      <p:sp>
        <p:nvSpPr>
          <p:cNvPr id="67" name="object 10"/>
          <p:cNvSpPr/>
          <p:nvPr/>
        </p:nvSpPr>
        <p:spPr>
          <a:xfrm>
            <a:off x="1866900" y="4394200"/>
            <a:ext cx="127000" cy="139700"/>
          </a:xfrm>
          <a:prstGeom prst="rect">
            <a:avLst/>
          </a:prstGeom>
          <a:blipFill>
            <a:blip r:embed="rId3"/>
            <a:stretch>
              <a:fillRect/>
            </a:stretch>
          </a:blipFill>
          <a:ln w="12700">
            <a:miter lim="400000"/>
          </a:ln>
        </p:spPr>
        <p:txBody>
          <a:bodyPr lIns="45719" rIns="45719"/>
          <a:lstStyle/>
          <a:p>
            <a:pPr/>
          </a:p>
        </p:txBody>
      </p:sp>
      <p:sp>
        <p:nvSpPr>
          <p:cNvPr id="68" name="object 11"/>
          <p:cNvSpPr/>
          <p:nvPr/>
        </p:nvSpPr>
        <p:spPr>
          <a:xfrm>
            <a:off x="2082800" y="4343400"/>
            <a:ext cx="3352800" cy="241300"/>
          </a:xfrm>
          <a:prstGeom prst="rect">
            <a:avLst/>
          </a:prstGeom>
          <a:blipFill>
            <a:blip r:embed="rId7"/>
            <a:stretch>
              <a:fillRect/>
            </a:stretch>
          </a:blipFill>
          <a:ln w="12700">
            <a:miter lim="400000"/>
          </a:ln>
        </p:spPr>
        <p:txBody>
          <a:bodyPr lIns="45719" rIns="45719"/>
          <a:lstStyle/>
          <a:p>
            <a:pPr/>
          </a:p>
        </p:txBody>
      </p:sp>
      <p:sp>
        <p:nvSpPr>
          <p:cNvPr id="69" name="object 12"/>
          <p:cNvSpPr/>
          <p:nvPr/>
        </p:nvSpPr>
        <p:spPr>
          <a:xfrm>
            <a:off x="1866900" y="4826000"/>
            <a:ext cx="127000" cy="139700"/>
          </a:xfrm>
          <a:prstGeom prst="rect">
            <a:avLst/>
          </a:prstGeom>
          <a:blipFill>
            <a:blip r:embed="rId3"/>
            <a:stretch>
              <a:fillRect/>
            </a:stretch>
          </a:blipFill>
          <a:ln w="12700">
            <a:miter lim="400000"/>
          </a:ln>
        </p:spPr>
        <p:txBody>
          <a:bodyPr lIns="45719" rIns="45719"/>
          <a:lstStyle/>
          <a:p>
            <a:pPr/>
          </a:p>
        </p:txBody>
      </p:sp>
      <p:sp>
        <p:nvSpPr>
          <p:cNvPr id="70" name="object 13"/>
          <p:cNvSpPr txBox="1"/>
          <p:nvPr/>
        </p:nvSpPr>
        <p:spPr>
          <a:xfrm>
            <a:off x="1866900" y="4775200"/>
            <a:ext cx="127000"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234" sz="1600">
                <a:solidFill>
                  <a:srgbClr val="FFFFFF"/>
                </a:solidFill>
                <a:latin typeface="Arial"/>
                <a:ea typeface="Arial"/>
                <a:cs typeface="Arial"/>
                <a:sym typeface="Arial"/>
              </a:defRPr>
            </a:lvl1pPr>
          </a:lstStyle>
          <a:p>
            <a:pPr/>
            <a:r>
              <a:t>•</a:t>
            </a:r>
          </a:p>
        </p:txBody>
      </p:sp>
      <p:sp>
        <p:nvSpPr>
          <p:cNvPr id="71" name="object 14"/>
          <p:cNvSpPr/>
          <p:nvPr/>
        </p:nvSpPr>
        <p:spPr>
          <a:xfrm>
            <a:off x="2082800" y="4775200"/>
            <a:ext cx="2654300" cy="241300"/>
          </a:xfrm>
          <a:prstGeom prst="rect">
            <a:avLst/>
          </a:prstGeom>
          <a:blipFill>
            <a:blip r:embed="rId8"/>
            <a:stretch>
              <a:fillRect/>
            </a:stretch>
          </a:blipFill>
          <a:ln w="12700">
            <a:miter lim="400000"/>
          </a:ln>
        </p:spPr>
        <p:txBody>
          <a:bodyPr lIns="45719" rIns="45719"/>
          <a:lstStyle/>
          <a:p>
            <a:pPr/>
          </a:p>
        </p:txBody>
      </p:sp>
      <p:sp>
        <p:nvSpPr>
          <p:cNvPr id="72" name="object 15"/>
          <p:cNvSpPr/>
          <p:nvPr/>
        </p:nvSpPr>
        <p:spPr>
          <a:xfrm>
            <a:off x="1866900" y="5257800"/>
            <a:ext cx="127000" cy="139700"/>
          </a:xfrm>
          <a:prstGeom prst="rect">
            <a:avLst/>
          </a:prstGeom>
          <a:blipFill>
            <a:blip r:embed="rId3"/>
            <a:stretch>
              <a:fillRect/>
            </a:stretch>
          </a:blipFill>
          <a:ln w="12700">
            <a:miter lim="400000"/>
          </a:ln>
        </p:spPr>
        <p:txBody>
          <a:bodyPr lIns="45719" rIns="45719"/>
          <a:lstStyle/>
          <a:p>
            <a:pPr/>
          </a:p>
        </p:txBody>
      </p:sp>
      <p:sp>
        <p:nvSpPr>
          <p:cNvPr id="73" name="object 16"/>
          <p:cNvSpPr txBox="1"/>
          <p:nvPr/>
        </p:nvSpPr>
        <p:spPr>
          <a:xfrm>
            <a:off x="1866900" y="5207000"/>
            <a:ext cx="127000"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234" sz="1600">
                <a:solidFill>
                  <a:srgbClr val="FFFFFF"/>
                </a:solidFill>
                <a:latin typeface="Arial"/>
                <a:ea typeface="Arial"/>
                <a:cs typeface="Arial"/>
                <a:sym typeface="Arial"/>
              </a:defRPr>
            </a:lvl1pPr>
          </a:lstStyle>
          <a:p>
            <a:pPr/>
            <a:r>
              <a:t>•</a:t>
            </a:r>
          </a:p>
        </p:txBody>
      </p:sp>
      <p:sp>
        <p:nvSpPr>
          <p:cNvPr id="74" name="object 17"/>
          <p:cNvSpPr/>
          <p:nvPr/>
        </p:nvSpPr>
        <p:spPr>
          <a:xfrm>
            <a:off x="2082800" y="5207000"/>
            <a:ext cx="1257300" cy="241300"/>
          </a:xfrm>
          <a:prstGeom prst="rect">
            <a:avLst/>
          </a:prstGeom>
          <a:blipFill>
            <a:blip r:embed="rId9"/>
            <a:stretch>
              <a:fillRect/>
            </a:stretch>
          </a:blipFill>
          <a:ln w="12700">
            <a:miter lim="400000"/>
          </a:ln>
        </p:spPr>
        <p:txBody>
          <a:bodyPr lIns="45719" rIns="45719"/>
          <a:lstStyle/>
          <a:p>
            <a:pPr/>
          </a:p>
        </p:txBody>
      </p:sp>
      <p:sp>
        <p:nvSpPr>
          <p:cNvPr id="75" name="object 18"/>
          <p:cNvSpPr txBox="1"/>
          <p:nvPr/>
        </p:nvSpPr>
        <p:spPr>
          <a:xfrm>
            <a:off x="1866900" y="4178300"/>
            <a:ext cx="3557905" cy="11001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41300" marR="5080" indent="-228600">
              <a:lnSpc>
                <a:spcPct val="141700"/>
              </a:lnSpc>
              <a:spcBef>
                <a:spcPts val="100"/>
              </a:spcBef>
              <a:buSzPct val="80000"/>
              <a:buFont typeface="Arial"/>
              <a:buChar char="•"/>
              <a:tabLst>
                <a:tab pos="241300" algn="l"/>
              </a:tabLst>
              <a:defRPr b="1" spc="-9" sz="2000">
                <a:solidFill>
                  <a:srgbClr val="FFFFFF"/>
                </a:solidFill>
                <a:latin typeface="Times New Roman"/>
                <a:ea typeface="Times New Roman"/>
                <a:cs typeface="Times New Roman"/>
                <a:sym typeface="Times New Roman"/>
              </a:defRPr>
            </a:pPr>
            <a:r>
              <a:t>Protocol </a:t>
            </a:r>
            <a:r>
              <a:rPr spc="-4"/>
              <a:t>Overview </a:t>
            </a:r>
            <a:r>
              <a:rPr spc="0"/>
              <a:t>and </a:t>
            </a:r>
            <a:r>
              <a:rPr spc="-4"/>
              <a:t>Details  Performance evaluation  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object 2"/>
          <p:cNvSpPr/>
          <p:nvPr/>
        </p:nvSpPr>
        <p:spPr>
          <a:xfrm>
            <a:off x="431800" y="1371600"/>
            <a:ext cx="1701800" cy="279400"/>
          </a:xfrm>
          <a:prstGeom prst="rect">
            <a:avLst/>
          </a:prstGeom>
          <a:blipFill>
            <a:blip r:embed="rId2"/>
            <a:stretch>
              <a:fillRect/>
            </a:stretch>
          </a:blipFill>
          <a:ln w="12700">
            <a:miter lim="400000"/>
          </a:ln>
        </p:spPr>
        <p:txBody>
          <a:bodyPr lIns="45719" rIns="45719"/>
          <a:lstStyle/>
          <a:p>
            <a:pPr/>
          </a:p>
        </p:txBody>
      </p:sp>
      <p:sp>
        <p:nvSpPr>
          <p:cNvPr id="78" name="object 3"/>
          <p:cNvSpPr txBox="1"/>
          <p:nvPr>
            <p:ph type="title"/>
          </p:nvPr>
        </p:nvSpPr>
        <p:spPr>
          <a:xfrm>
            <a:off x="444500" y="1320800"/>
            <a:ext cx="1680211" cy="391161"/>
          </a:xfrm>
          <a:prstGeom prst="rect">
            <a:avLst/>
          </a:prstGeom>
        </p:spPr>
        <p:txBody>
          <a:bodyPr/>
          <a:lstStyle/>
          <a:p>
            <a:pPr indent="12700">
              <a:spcBef>
                <a:spcPts val="100"/>
              </a:spcBef>
            </a:pPr>
            <a:r>
              <a:t>Int</a:t>
            </a:r>
            <a:r>
              <a:rPr spc="-100"/>
              <a:t>r</a:t>
            </a:r>
            <a:r>
              <a:t>odu</a:t>
            </a:r>
            <a:r>
              <a:rPr spc="-100"/>
              <a:t>c</a:t>
            </a:r>
            <a:r>
              <a:t>t</a:t>
            </a:r>
            <a:r>
              <a:rPr spc="-100"/>
              <a:t>i</a:t>
            </a:r>
            <a:r>
              <a:t>on</a:t>
            </a:r>
          </a:p>
        </p:txBody>
      </p:sp>
      <p:sp>
        <p:nvSpPr>
          <p:cNvPr id="79" name="object 4"/>
          <p:cNvSpPr/>
          <p:nvPr/>
        </p:nvSpPr>
        <p:spPr>
          <a:xfrm>
            <a:off x="444500" y="2057400"/>
            <a:ext cx="127000" cy="139700"/>
          </a:xfrm>
          <a:prstGeom prst="rect">
            <a:avLst/>
          </a:prstGeom>
          <a:blipFill>
            <a:blip r:embed="rId3"/>
            <a:stretch>
              <a:fillRect/>
            </a:stretch>
          </a:blipFill>
          <a:ln w="12700">
            <a:miter lim="400000"/>
          </a:ln>
        </p:spPr>
        <p:txBody>
          <a:bodyPr lIns="45719" rIns="45719"/>
          <a:lstStyle/>
          <a:p>
            <a:pPr/>
          </a:p>
        </p:txBody>
      </p:sp>
      <p:sp>
        <p:nvSpPr>
          <p:cNvPr id="80" name="object 5"/>
          <p:cNvSpPr/>
          <p:nvPr/>
        </p:nvSpPr>
        <p:spPr>
          <a:xfrm>
            <a:off x="660400" y="2006600"/>
            <a:ext cx="9956800" cy="292100"/>
          </a:xfrm>
          <a:prstGeom prst="rect">
            <a:avLst/>
          </a:prstGeom>
          <a:blipFill>
            <a:blip r:embed="rId4"/>
            <a:stretch>
              <a:fillRect/>
            </a:stretch>
          </a:blipFill>
          <a:ln w="12700">
            <a:miter lim="400000"/>
          </a:ln>
        </p:spPr>
        <p:txBody>
          <a:bodyPr lIns="45719" rIns="45719"/>
          <a:lstStyle/>
          <a:p>
            <a:pPr/>
          </a:p>
        </p:txBody>
      </p:sp>
      <p:sp>
        <p:nvSpPr>
          <p:cNvPr id="81" name="object 6"/>
          <p:cNvSpPr/>
          <p:nvPr/>
        </p:nvSpPr>
        <p:spPr>
          <a:xfrm>
            <a:off x="444500" y="2641600"/>
            <a:ext cx="127000" cy="139700"/>
          </a:xfrm>
          <a:prstGeom prst="rect">
            <a:avLst/>
          </a:prstGeom>
          <a:blipFill>
            <a:blip r:embed="rId3"/>
            <a:stretch>
              <a:fillRect/>
            </a:stretch>
          </a:blipFill>
          <a:ln w="12700">
            <a:miter lim="400000"/>
          </a:ln>
        </p:spPr>
        <p:txBody>
          <a:bodyPr lIns="45719" rIns="45719"/>
          <a:lstStyle/>
          <a:p>
            <a:pPr/>
          </a:p>
        </p:txBody>
      </p:sp>
      <p:sp>
        <p:nvSpPr>
          <p:cNvPr id="82" name="object 7"/>
          <p:cNvSpPr/>
          <p:nvPr/>
        </p:nvSpPr>
        <p:spPr>
          <a:xfrm>
            <a:off x="660400" y="2590800"/>
            <a:ext cx="3594100" cy="292100"/>
          </a:xfrm>
          <a:prstGeom prst="rect">
            <a:avLst/>
          </a:prstGeom>
          <a:blipFill>
            <a:blip r:embed="rId5"/>
            <a:stretch>
              <a:fillRect/>
            </a:stretch>
          </a:blipFill>
          <a:ln w="12700">
            <a:miter lim="400000"/>
          </a:ln>
        </p:spPr>
        <p:txBody>
          <a:bodyPr lIns="45719" rIns="45719"/>
          <a:lstStyle/>
          <a:p>
            <a:pPr/>
          </a:p>
        </p:txBody>
      </p:sp>
      <p:sp>
        <p:nvSpPr>
          <p:cNvPr id="83" name="object 8"/>
          <p:cNvSpPr/>
          <p:nvPr/>
        </p:nvSpPr>
        <p:spPr>
          <a:xfrm>
            <a:off x="431800" y="2882900"/>
            <a:ext cx="8496300" cy="292100"/>
          </a:xfrm>
          <a:prstGeom prst="rect">
            <a:avLst/>
          </a:prstGeom>
          <a:blipFill>
            <a:blip r:embed="rId6"/>
            <a:stretch>
              <a:fillRect/>
            </a:stretch>
          </a:blipFill>
          <a:ln w="12700">
            <a:miter lim="400000"/>
          </a:ln>
        </p:spPr>
        <p:txBody>
          <a:bodyPr lIns="45719" rIns="45719"/>
          <a:lstStyle/>
          <a:p>
            <a:pPr/>
          </a:p>
        </p:txBody>
      </p:sp>
      <p:sp>
        <p:nvSpPr>
          <p:cNvPr id="84" name="object 9"/>
          <p:cNvSpPr/>
          <p:nvPr/>
        </p:nvSpPr>
        <p:spPr>
          <a:xfrm>
            <a:off x="419100" y="3175000"/>
            <a:ext cx="9842500" cy="292100"/>
          </a:xfrm>
          <a:prstGeom prst="rect">
            <a:avLst/>
          </a:prstGeom>
          <a:blipFill>
            <a:blip r:embed="rId7"/>
            <a:stretch>
              <a:fillRect/>
            </a:stretch>
          </a:blipFill>
          <a:ln w="12700">
            <a:miter lim="400000"/>
          </a:ln>
        </p:spPr>
        <p:txBody>
          <a:bodyPr lIns="45719" rIns="45719"/>
          <a:lstStyle/>
          <a:p>
            <a:pPr/>
          </a:p>
        </p:txBody>
      </p:sp>
      <p:sp>
        <p:nvSpPr>
          <p:cNvPr id="85" name="object 10"/>
          <p:cNvSpPr/>
          <p:nvPr/>
        </p:nvSpPr>
        <p:spPr>
          <a:xfrm>
            <a:off x="431800" y="3467100"/>
            <a:ext cx="2184400" cy="292100"/>
          </a:xfrm>
          <a:prstGeom prst="rect">
            <a:avLst/>
          </a:prstGeom>
          <a:blipFill>
            <a:blip r:embed="rId8"/>
            <a:stretch>
              <a:fillRect/>
            </a:stretch>
          </a:blipFill>
          <a:ln w="12700">
            <a:miter lim="400000"/>
          </a:ln>
        </p:spPr>
        <p:txBody>
          <a:bodyPr lIns="45719" rIns="45719"/>
          <a:lstStyle/>
          <a:p>
            <a:pPr/>
          </a:p>
        </p:txBody>
      </p:sp>
      <p:sp>
        <p:nvSpPr>
          <p:cNvPr id="86" name="object 11"/>
          <p:cNvSpPr/>
          <p:nvPr/>
        </p:nvSpPr>
        <p:spPr>
          <a:xfrm>
            <a:off x="444500" y="4102100"/>
            <a:ext cx="127000" cy="139700"/>
          </a:xfrm>
          <a:prstGeom prst="rect">
            <a:avLst/>
          </a:prstGeom>
          <a:blipFill>
            <a:blip r:embed="rId3"/>
            <a:stretch>
              <a:fillRect/>
            </a:stretch>
          </a:blipFill>
          <a:ln w="12700">
            <a:miter lim="400000"/>
          </a:ln>
        </p:spPr>
        <p:txBody>
          <a:bodyPr lIns="45719" rIns="45719"/>
          <a:lstStyle/>
          <a:p>
            <a:pPr/>
          </a:p>
        </p:txBody>
      </p:sp>
      <p:sp>
        <p:nvSpPr>
          <p:cNvPr id="87" name="object 12"/>
          <p:cNvSpPr/>
          <p:nvPr/>
        </p:nvSpPr>
        <p:spPr>
          <a:xfrm>
            <a:off x="660400" y="4051300"/>
            <a:ext cx="10490200" cy="292100"/>
          </a:xfrm>
          <a:prstGeom prst="rect">
            <a:avLst/>
          </a:prstGeom>
          <a:blipFill>
            <a:blip r:embed="rId9"/>
            <a:stretch>
              <a:fillRect/>
            </a:stretch>
          </a:blipFill>
          <a:ln w="12700">
            <a:miter lim="400000"/>
          </a:ln>
        </p:spPr>
        <p:txBody>
          <a:bodyPr lIns="45719" rIns="45719"/>
          <a:lstStyle/>
          <a:p>
            <a:pPr/>
          </a:p>
        </p:txBody>
      </p:sp>
      <p:sp>
        <p:nvSpPr>
          <p:cNvPr id="88" name="object 13"/>
          <p:cNvSpPr/>
          <p:nvPr/>
        </p:nvSpPr>
        <p:spPr>
          <a:xfrm>
            <a:off x="660400" y="4343400"/>
            <a:ext cx="1536700" cy="241300"/>
          </a:xfrm>
          <a:prstGeom prst="rect">
            <a:avLst/>
          </a:prstGeom>
          <a:blipFill>
            <a:blip r:embed="rId10"/>
            <a:stretch>
              <a:fillRect/>
            </a:stretch>
          </a:blipFill>
          <a:ln w="12700">
            <a:miter lim="400000"/>
          </a:ln>
        </p:spPr>
        <p:txBody>
          <a:bodyPr lIns="45719" rIns="45719"/>
          <a:lstStyle/>
          <a:p>
            <a:pPr/>
          </a:p>
        </p:txBody>
      </p:sp>
      <p:sp>
        <p:nvSpPr>
          <p:cNvPr id="89" name="object 14"/>
          <p:cNvSpPr/>
          <p:nvPr/>
        </p:nvSpPr>
        <p:spPr>
          <a:xfrm>
            <a:off x="444500" y="4978400"/>
            <a:ext cx="127000" cy="139700"/>
          </a:xfrm>
          <a:prstGeom prst="rect">
            <a:avLst/>
          </a:prstGeom>
          <a:blipFill>
            <a:blip r:embed="rId3"/>
            <a:stretch>
              <a:fillRect/>
            </a:stretch>
          </a:blipFill>
          <a:ln w="12700">
            <a:miter lim="400000"/>
          </a:ln>
        </p:spPr>
        <p:txBody>
          <a:bodyPr lIns="45719" rIns="45719"/>
          <a:lstStyle/>
          <a:p>
            <a:pPr/>
          </a:p>
        </p:txBody>
      </p:sp>
      <p:sp>
        <p:nvSpPr>
          <p:cNvPr id="90" name="object 15"/>
          <p:cNvSpPr/>
          <p:nvPr/>
        </p:nvSpPr>
        <p:spPr>
          <a:xfrm>
            <a:off x="660400" y="4927600"/>
            <a:ext cx="10236200" cy="292100"/>
          </a:xfrm>
          <a:prstGeom prst="rect">
            <a:avLst/>
          </a:prstGeom>
          <a:blipFill>
            <a:blip r:embed="rId11"/>
            <a:stretch>
              <a:fillRect/>
            </a:stretch>
          </a:blipFill>
          <a:ln w="12700">
            <a:miter lim="400000"/>
          </a:ln>
        </p:spPr>
        <p:txBody>
          <a:bodyPr lIns="45719" rIns="45719"/>
          <a:lstStyle/>
          <a:p>
            <a:pPr/>
          </a:p>
        </p:txBody>
      </p:sp>
      <p:sp>
        <p:nvSpPr>
          <p:cNvPr id="91" name="object 16"/>
          <p:cNvSpPr/>
          <p:nvPr/>
        </p:nvSpPr>
        <p:spPr>
          <a:xfrm>
            <a:off x="660400" y="5219700"/>
            <a:ext cx="4991100" cy="292100"/>
          </a:xfrm>
          <a:prstGeom prst="rect">
            <a:avLst/>
          </a:prstGeom>
          <a:blipFill>
            <a:blip r:embed="rId12"/>
            <a:stretch>
              <a:fillRect/>
            </a:stretch>
          </a:blipFill>
          <a:ln w="12700">
            <a:miter lim="400000"/>
          </a:ln>
        </p:spPr>
        <p:txBody>
          <a:bodyPr lIns="45719" rIns="45719"/>
          <a:lstStyle/>
          <a:p>
            <a:pPr/>
          </a:p>
        </p:txBody>
      </p:sp>
      <p:sp>
        <p:nvSpPr>
          <p:cNvPr id="92" name="object 17"/>
          <p:cNvSpPr txBox="1"/>
          <p:nvPr/>
        </p:nvSpPr>
        <p:spPr>
          <a:xfrm>
            <a:off x="444499" y="1968500"/>
            <a:ext cx="10692132" cy="35017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41300" indent="-228600">
              <a:spcBef>
                <a:spcPts val="100"/>
              </a:spcBef>
              <a:buSzPct val="80000"/>
              <a:buFont typeface="Arial"/>
              <a:buChar char="•"/>
              <a:tabLst>
                <a:tab pos="241300" algn="l"/>
              </a:tabLst>
              <a:defRPr sz="2000">
                <a:solidFill>
                  <a:srgbClr val="FFFFFF"/>
                </a:solidFill>
                <a:latin typeface="Times New Roman"/>
                <a:ea typeface="Times New Roman"/>
                <a:cs typeface="Times New Roman"/>
                <a:sym typeface="Times New Roman"/>
              </a:defRPr>
            </a:pPr>
            <a:r>
              <a:t>It </a:t>
            </a:r>
            <a:r>
              <a:rPr spc="-4"/>
              <a:t>is </a:t>
            </a:r>
            <a:r>
              <a:t>a </a:t>
            </a:r>
            <a:r>
              <a:rPr spc="-4"/>
              <a:t>technique </a:t>
            </a:r>
            <a:r>
              <a:t>for </a:t>
            </a:r>
            <a:r>
              <a:rPr spc="-4"/>
              <a:t>delivering web content over the internet, which reduces workload over</a:t>
            </a:r>
            <a:r>
              <a:rPr spc="65"/>
              <a:t> </a:t>
            </a:r>
            <a:r>
              <a:rPr spc="-60"/>
              <a:t>WAN.</a:t>
            </a:r>
          </a:p>
          <a:p>
            <a:pPr>
              <a:buClr>
                <a:srgbClr val="FFFFFF"/>
              </a:buClr>
              <a:buSzPct val="100000"/>
              <a:buFont typeface="Arial"/>
              <a:buChar char="•"/>
              <a:defRPr sz="1900">
                <a:latin typeface="Times New Roman"/>
                <a:ea typeface="Times New Roman"/>
                <a:cs typeface="Times New Roman"/>
                <a:sym typeface="Times New Roman"/>
              </a:defRPr>
            </a:pPr>
          </a:p>
          <a:p>
            <a:pPr marL="241300" indent="-228600">
              <a:lnSpc>
                <a:spcPts val="2300"/>
              </a:lnSpc>
              <a:buSzPct val="80000"/>
              <a:buFont typeface="Arial"/>
              <a:buChar char="•"/>
              <a:tabLst>
                <a:tab pos="241300" algn="l"/>
              </a:tabLst>
              <a:defRPr spc="-4" sz="2000">
                <a:solidFill>
                  <a:srgbClr val="FFFFFF"/>
                </a:solidFill>
                <a:latin typeface="Times New Roman"/>
                <a:ea typeface="Times New Roman"/>
                <a:cs typeface="Times New Roman"/>
                <a:sym typeface="Times New Roman"/>
              </a:defRPr>
            </a:pPr>
            <a:r>
              <a:t>There are two types </a:t>
            </a:r>
            <a:r>
              <a:rPr spc="0"/>
              <a:t>of</a:t>
            </a:r>
            <a:r>
              <a:rPr spc="4"/>
              <a:t> </a:t>
            </a:r>
            <a:r>
              <a:t>approaches:</a:t>
            </a:r>
          </a:p>
          <a:p>
            <a:pPr indent="12700">
              <a:lnSpc>
                <a:spcPts val="2300"/>
              </a:lnSpc>
              <a:defRPr spc="-4" sz="2000">
                <a:solidFill>
                  <a:srgbClr val="FFFFFF"/>
                </a:solidFill>
                <a:latin typeface="Times New Roman"/>
                <a:ea typeface="Times New Roman"/>
                <a:cs typeface="Times New Roman"/>
                <a:sym typeface="Times New Roman"/>
              </a:defRPr>
            </a:pPr>
            <a:r>
              <a:t>a.) Lazy-replication Approach: </a:t>
            </a:r>
            <a:r>
              <a:rPr spc="0"/>
              <a:t>It </a:t>
            </a:r>
            <a:r>
              <a:t>is used to overcome the lack </a:t>
            </a:r>
            <a:r>
              <a:rPr spc="0"/>
              <a:t>of </a:t>
            </a:r>
            <a:r>
              <a:t>scalability in</a:t>
            </a:r>
            <a:r>
              <a:rPr spc="-70"/>
              <a:t> </a:t>
            </a:r>
            <a:r>
              <a:rPr spc="0"/>
              <a:t>ICS.</a:t>
            </a:r>
          </a:p>
          <a:p>
            <a:pPr marR="886460" indent="12700">
              <a:lnSpc>
                <a:spcPts val="2300"/>
              </a:lnSpc>
              <a:spcBef>
                <a:spcPts val="100"/>
              </a:spcBef>
              <a:defRPr sz="2000">
                <a:solidFill>
                  <a:srgbClr val="FFFFFF"/>
                </a:solidFill>
                <a:latin typeface="Times New Roman"/>
                <a:ea typeface="Times New Roman"/>
                <a:cs typeface="Times New Roman"/>
                <a:sym typeface="Times New Roman"/>
              </a:defRPr>
            </a:pPr>
            <a:r>
              <a:t>b.) </a:t>
            </a:r>
            <a:r>
              <a:rPr spc="-4"/>
              <a:t>Primary-Secondary Approach </a:t>
            </a:r>
            <a:r>
              <a:t>: </a:t>
            </a:r>
            <a:r>
              <a:rPr spc="-4"/>
              <a:t>This approach was introduced to overcome the faults </a:t>
            </a:r>
            <a:r>
              <a:t>of </a:t>
            </a:r>
            <a:r>
              <a:rPr spc="-4"/>
              <a:t>lazy-  replication approach.</a:t>
            </a:r>
          </a:p>
          <a:p>
            <a:pPr>
              <a:defRPr sz="2000">
                <a:latin typeface="Times New Roman"/>
                <a:ea typeface="Times New Roman"/>
                <a:cs typeface="Times New Roman"/>
                <a:sym typeface="Times New Roman"/>
              </a:defRPr>
            </a:pPr>
          </a:p>
          <a:p>
            <a:pPr marL="241300" marR="5080" indent="-228600">
              <a:lnSpc>
                <a:spcPts val="2300"/>
              </a:lnSpc>
              <a:buSzPct val="80000"/>
              <a:buFont typeface="Arial"/>
              <a:buChar char="•"/>
              <a:tabLst>
                <a:tab pos="241300" algn="l"/>
              </a:tabLst>
              <a:defRPr sz="2000">
                <a:solidFill>
                  <a:srgbClr val="FFFFFF"/>
                </a:solidFill>
                <a:latin typeface="Times New Roman"/>
                <a:ea typeface="Times New Roman"/>
                <a:cs typeface="Times New Roman"/>
                <a:sym typeface="Times New Roman"/>
              </a:defRPr>
            </a:pPr>
            <a:r>
              <a:t>Above </a:t>
            </a:r>
            <a:r>
              <a:rPr spc="-4"/>
              <a:t>and other introduced approaches had focus </a:t>
            </a:r>
            <a:r>
              <a:t>on </a:t>
            </a:r>
            <a:r>
              <a:rPr spc="-4"/>
              <a:t>replication within data centre and </a:t>
            </a:r>
            <a:r>
              <a:t>not </a:t>
            </a:r>
            <a:r>
              <a:rPr spc="-4"/>
              <a:t>to the edge  </a:t>
            </a:r>
            <a:r>
              <a:t>of </a:t>
            </a:r>
            <a:r>
              <a:rPr spc="-4"/>
              <a:t>the</a:t>
            </a:r>
            <a:r>
              <a:rPr spc="-9"/>
              <a:t> </a:t>
            </a:r>
            <a:r>
              <a:rPr spc="-4"/>
              <a:t>network</a:t>
            </a:r>
          </a:p>
          <a:p>
            <a:pPr>
              <a:buClr>
                <a:srgbClr val="FFFFFF"/>
              </a:buClr>
              <a:buSzPct val="100000"/>
              <a:buFont typeface="Arial"/>
              <a:buChar char="•"/>
              <a:defRPr sz="2000">
                <a:latin typeface="Times New Roman"/>
                <a:ea typeface="Times New Roman"/>
                <a:cs typeface="Times New Roman"/>
                <a:sym typeface="Times New Roman"/>
              </a:defRPr>
            </a:pPr>
          </a:p>
          <a:p>
            <a:pPr marL="241300" marR="250825" indent="-228600">
              <a:lnSpc>
                <a:spcPts val="2300"/>
              </a:lnSpc>
              <a:buSzPct val="80000"/>
              <a:buFont typeface="Arial"/>
              <a:buChar char="•"/>
              <a:tabLst>
                <a:tab pos="241300" algn="l"/>
              </a:tabLst>
              <a:defRPr spc="-4" sz="2000">
                <a:solidFill>
                  <a:srgbClr val="FFFFFF"/>
                </a:solidFill>
                <a:latin typeface="Times New Roman"/>
                <a:ea typeface="Times New Roman"/>
                <a:cs typeface="Times New Roman"/>
                <a:sym typeface="Times New Roman"/>
              </a:defRPr>
            </a:pPr>
            <a:r>
              <a:t>Proposed approach in paper is based </a:t>
            </a:r>
            <a:r>
              <a:rPr spc="0"/>
              <a:t>on </a:t>
            </a:r>
            <a:r>
              <a:t>middleware architecture, which is useful </a:t>
            </a:r>
            <a:r>
              <a:rPr spc="0"/>
              <a:t>for </a:t>
            </a:r>
            <a:r>
              <a:t>both the </a:t>
            </a:r>
            <a:r>
              <a:rPr spc="0"/>
              <a:t>Fog </a:t>
            </a:r>
            <a:r>
              <a:t>as  well as to </a:t>
            </a:r>
            <a:r>
              <a:rPr spc="0"/>
              <a:t>support </a:t>
            </a:r>
            <a:r>
              <a:t>heterogeneous set </a:t>
            </a:r>
            <a:r>
              <a:rPr spc="0"/>
              <a:t>of</a:t>
            </a:r>
            <a:r>
              <a:rPr spc="4"/>
              <a:t> </a:t>
            </a:r>
            <a:r>
              <a:t>database.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object 2"/>
          <p:cNvSpPr/>
          <p:nvPr/>
        </p:nvSpPr>
        <p:spPr>
          <a:xfrm>
            <a:off x="355600" y="1295400"/>
            <a:ext cx="4292600" cy="279400"/>
          </a:xfrm>
          <a:prstGeom prst="rect">
            <a:avLst/>
          </a:prstGeom>
          <a:blipFill>
            <a:blip r:embed="rId2"/>
            <a:stretch>
              <a:fillRect/>
            </a:stretch>
          </a:blipFill>
          <a:ln w="12700">
            <a:miter lim="400000"/>
          </a:ln>
        </p:spPr>
        <p:txBody>
          <a:bodyPr lIns="45719" rIns="45719"/>
          <a:lstStyle/>
          <a:p>
            <a:pPr/>
          </a:p>
        </p:txBody>
      </p:sp>
      <p:sp>
        <p:nvSpPr>
          <p:cNvPr id="95" name="object 3"/>
          <p:cNvSpPr txBox="1"/>
          <p:nvPr>
            <p:ph type="title"/>
          </p:nvPr>
        </p:nvSpPr>
        <p:spPr>
          <a:xfrm>
            <a:off x="368300" y="1244600"/>
            <a:ext cx="4272280" cy="391161"/>
          </a:xfrm>
          <a:prstGeom prst="rect">
            <a:avLst/>
          </a:prstGeom>
        </p:spPr>
        <p:txBody>
          <a:bodyPr/>
          <a:lstStyle/>
          <a:p>
            <a:pPr indent="12700">
              <a:spcBef>
                <a:spcPts val="100"/>
              </a:spcBef>
              <a:defRPr spc="-100"/>
            </a:pPr>
            <a:r>
              <a:t>Execution Model </a:t>
            </a:r>
            <a:r>
              <a:rPr spc="0"/>
              <a:t>&amp;</a:t>
            </a:r>
            <a:r>
              <a:rPr spc="-200"/>
              <a:t> </a:t>
            </a:r>
            <a:r>
              <a:t>Architecture</a:t>
            </a:r>
          </a:p>
        </p:txBody>
      </p:sp>
      <p:sp>
        <p:nvSpPr>
          <p:cNvPr id="96" name="object 4"/>
          <p:cNvSpPr/>
          <p:nvPr/>
        </p:nvSpPr>
        <p:spPr>
          <a:xfrm>
            <a:off x="355600" y="1930400"/>
            <a:ext cx="4089400" cy="292100"/>
          </a:xfrm>
          <a:prstGeom prst="rect">
            <a:avLst/>
          </a:prstGeom>
          <a:blipFill>
            <a:blip r:embed="rId3"/>
            <a:stretch>
              <a:fillRect/>
            </a:stretch>
          </a:blipFill>
          <a:ln w="12700">
            <a:miter lim="400000"/>
          </a:ln>
        </p:spPr>
        <p:txBody>
          <a:bodyPr lIns="45719" rIns="45719"/>
          <a:lstStyle/>
          <a:p>
            <a:pPr/>
          </a:p>
        </p:txBody>
      </p:sp>
      <p:sp>
        <p:nvSpPr>
          <p:cNvPr id="97" name="object 5"/>
          <p:cNvSpPr/>
          <p:nvPr/>
        </p:nvSpPr>
        <p:spPr>
          <a:xfrm>
            <a:off x="355600" y="2514600"/>
            <a:ext cx="10121900" cy="292100"/>
          </a:xfrm>
          <a:prstGeom prst="rect">
            <a:avLst/>
          </a:prstGeom>
          <a:blipFill>
            <a:blip r:embed="rId4"/>
            <a:stretch>
              <a:fillRect/>
            </a:stretch>
          </a:blipFill>
          <a:ln w="12700">
            <a:miter lim="400000"/>
          </a:ln>
        </p:spPr>
        <p:txBody>
          <a:bodyPr lIns="45719" rIns="45719"/>
          <a:lstStyle/>
          <a:p>
            <a:pPr/>
          </a:p>
        </p:txBody>
      </p:sp>
      <p:sp>
        <p:nvSpPr>
          <p:cNvPr id="98" name="object 6"/>
          <p:cNvSpPr/>
          <p:nvPr/>
        </p:nvSpPr>
        <p:spPr>
          <a:xfrm>
            <a:off x="355600" y="2806700"/>
            <a:ext cx="5918200" cy="292100"/>
          </a:xfrm>
          <a:prstGeom prst="rect">
            <a:avLst/>
          </a:prstGeom>
          <a:blipFill>
            <a:blip r:embed="rId5"/>
            <a:stretch>
              <a:fillRect/>
            </a:stretch>
          </a:blipFill>
          <a:ln w="12700">
            <a:miter lim="400000"/>
          </a:ln>
        </p:spPr>
        <p:txBody>
          <a:bodyPr lIns="45719" rIns="45719"/>
          <a:lstStyle/>
          <a:p>
            <a:pPr/>
          </a:p>
        </p:txBody>
      </p:sp>
      <p:sp>
        <p:nvSpPr>
          <p:cNvPr id="99" name="object 7"/>
          <p:cNvSpPr/>
          <p:nvPr/>
        </p:nvSpPr>
        <p:spPr>
          <a:xfrm>
            <a:off x="342900" y="3390900"/>
            <a:ext cx="6718300" cy="292100"/>
          </a:xfrm>
          <a:prstGeom prst="rect">
            <a:avLst/>
          </a:prstGeom>
          <a:blipFill>
            <a:blip r:embed="rId6"/>
            <a:stretch>
              <a:fillRect/>
            </a:stretch>
          </a:blipFill>
          <a:ln w="12700">
            <a:miter lim="400000"/>
          </a:ln>
        </p:spPr>
        <p:txBody>
          <a:bodyPr lIns="45719" rIns="45719"/>
          <a:lstStyle/>
          <a:p>
            <a:pPr/>
          </a:p>
        </p:txBody>
      </p:sp>
      <p:sp>
        <p:nvSpPr>
          <p:cNvPr id="100" name="object 8"/>
          <p:cNvSpPr/>
          <p:nvPr/>
        </p:nvSpPr>
        <p:spPr>
          <a:xfrm>
            <a:off x="355600" y="3975100"/>
            <a:ext cx="8585200" cy="292100"/>
          </a:xfrm>
          <a:prstGeom prst="rect">
            <a:avLst/>
          </a:prstGeom>
          <a:blipFill>
            <a:blip r:embed="rId7"/>
            <a:stretch>
              <a:fillRect/>
            </a:stretch>
          </a:blipFill>
          <a:ln w="12700">
            <a:miter lim="400000"/>
          </a:ln>
        </p:spPr>
        <p:txBody>
          <a:bodyPr lIns="45719" rIns="45719"/>
          <a:lstStyle/>
          <a:p>
            <a:pPr/>
          </a:p>
        </p:txBody>
      </p:sp>
      <p:sp>
        <p:nvSpPr>
          <p:cNvPr id="101" name="object 9"/>
          <p:cNvSpPr txBox="1"/>
          <p:nvPr/>
        </p:nvSpPr>
        <p:spPr>
          <a:xfrm>
            <a:off x="368300" y="1892300"/>
            <a:ext cx="10103485" cy="22879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pc="-4" sz="2000">
                <a:solidFill>
                  <a:srgbClr val="FFFFFF"/>
                </a:solidFill>
                <a:latin typeface="Times New Roman"/>
                <a:ea typeface="Times New Roman"/>
                <a:cs typeface="Times New Roman"/>
                <a:sym typeface="Times New Roman"/>
              </a:defRPr>
            </a:pPr>
            <a:r>
              <a:t>There are two types </a:t>
            </a:r>
            <a:r>
              <a:rPr spc="0"/>
              <a:t>of </a:t>
            </a:r>
            <a:r>
              <a:t>execution</a:t>
            </a:r>
            <a:r>
              <a:rPr spc="4"/>
              <a:t> </a:t>
            </a:r>
            <a:r>
              <a:t>model</a:t>
            </a:r>
          </a:p>
          <a:p>
            <a:pPr>
              <a:defRPr sz="2000">
                <a:latin typeface="Times New Roman"/>
                <a:ea typeface="Times New Roman"/>
                <a:cs typeface="Times New Roman"/>
                <a:sym typeface="Times New Roman"/>
              </a:defRPr>
            </a:pPr>
          </a:p>
          <a:p>
            <a:pPr marR="5080" indent="12700">
              <a:lnSpc>
                <a:spcPts val="2300"/>
              </a:lnSpc>
              <a:defRPr spc="-4" sz="2000">
                <a:solidFill>
                  <a:srgbClr val="FFFFFF"/>
                </a:solidFill>
                <a:latin typeface="Times New Roman"/>
                <a:ea typeface="Times New Roman"/>
                <a:cs typeface="Times New Roman"/>
                <a:sym typeface="Times New Roman"/>
              </a:defRPr>
            </a:pPr>
            <a:r>
              <a:t>a.) </a:t>
            </a:r>
            <a:r>
              <a:rPr spc="-9"/>
              <a:t>Transaction </a:t>
            </a:r>
            <a:r>
              <a:rPr spc="0"/>
              <a:t>: </a:t>
            </a:r>
            <a:r>
              <a:t>User request that requires database access are always encapsulated in transactions,  always operated as read and write operations in</a:t>
            </a:r>
            <a:r>
              <a:rPr spc="30"/>
              <a:t> </a:t>
            </a:r>
            <a:r>
              <a:t>sequence.</a:t>
            </a:r>
          </a:p>
          <a:p>
            <a:pPr>
              <a:defRPr>
                <a:latin typeface="Times New Roman"/>
                <a:ea typeface="Times New Roman"/>
                <a:cs typeface="Times New Roman"/>
                <a:sym typeface="Times New Roman"/>
              </a:defRPr>
            </a:pPr>
          </a:p>
          <a:p>
            <a:pPr indent="12700">
              <a:defRPr sz="2000">
                <a:solidFill>
                  <a:srgbClr val="FFFFFF"/>
                </a:solidFill>
                <a:latin typeface="Times New Roman"/>
                <a:ea typeface="Times New Roman"/>
                <a:cs typeface="Times New Roman"/>
                <a:sym typeface="Times New Roman"/>
              </a:defRPr>
            </a:pPr>
            <a:r>
              <a:t>b.) </a:t>
            </a:r>
            <a:r>
              <a:rPr spc="-9"/>
              <a:t>Non-Transaction </a:t>
            </a:r>
            <a:r>
              <a:t>: </a:t>
            </a:r>
            <a:r>
              <a:rPr spc="-4"/>
              <a:t>User request that only access static</a:t>
            </a:r>
            <a:r>
              <a:rPr spc="19"/>
              <a:t> </a:t>
            </a:r>
            <a:r>
              <a:rPr spc="-4"/>
              <a:t>content.</a:t>
            </a:r>
          </a:p>
          <a:p>
            <a:pPr>
              <a:defRPr sz="1900">
                <a:latin typeface="Times New Roman"/>
                <a:ea typeface="Times New Roman"/>
                <a:cs typeface="Times New Roman"/>
                <a:sym typeface="Times New Roman"/>
              </a:defRPr>
            </a:pPr>
          </a:p>
          <a:p>
            <a:pPr indent="12700">
              <a:defRPr spc="-4" sz="2000">
                <a:solidFill>
                  <a:srgbClr val="FFFFFF"/>
                </a:solidFill>
                <a:latin typeface="Times New Roman"/>
                <a:ea typeface="Times New Roman"/>
                <a:cs typeface="Times New Roman"/>
                <a:sym typeface="Times New Roman"/>
              </a:defRPr>
            </a:pPr>
            <a:r>
              <a:t>Example: Snapshot </a:t>
            </a:r>
            <a:r>
              <a:rPr spc="-9"/>
              <a:t>Transaction </a:t>
            </a:r>
            <a:r>
              <a:t>which is used in Oracle and Microsoft </a:t>
            </a:r>
            <a:r>
              <a:rPr spc="0"/>
              <a:t>SQL</a:t>
            </a:r>
            <a:r>
              <a:rPr spc="-50"/>
              <a:t> </a:t>
            </a:r>
            <a:r>
              <a:t>servers.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object 2"/>
          <p:cNvSpPr/>
          <p:nvPr/>
        </p:nvSpPr>
        <p:spPr>
          <a:xfrm>
            <a:off x="355600" y="2413000"/>
            <a:ext cx="1701800" cy="279400"/>
          </a:xfrm>
          <a:prstGeom prst="rect">
            <a:avLst/>
          </a:prstGeom>
          <a:blipFill>
            <a:blip r:embed="rId2"/>
            <a:stretch>
              <a:fillRect/>
            </a:stretch>
          </a:blipFill>
          <a:ln w="12700">
            <a:miter lim="400000"/>
          </a:ln>
        </p:spPr>
        <p:txBody>
          <a:bodyPr lIns="45719" rIns="45719"/>
          <a:lstStyle/>
          <a:p>
            <a:pPr/>
          </a:p>
        </p:txBody>
      </p:sp>
      <p:sp>
        <p:nvSpPr>
          <p:cNvPr id="104" name="object 3"/>
          <p:cNvSpPr txBox="1"/>
          <p:nvPr>
            <p:ph type="title"/>
          </p:nvPr>
        </p:nvSpPr>
        <p:spPr>
          <a:xfrm>
            <a:off x="368300" y="2362200"/>
            <a:ext cx="1673225" cy="391161"/>
          </a:xfrm>
          <a:prstGeom prst="rect">
            <a:avLst/>
          </a:prstGeom>
        </p:spPr>
        <p:txBody>
          <a:bodyPr/>
          <a:lstStyle/>
          <a:p>
            <a:pPr indent="12700">
              <a:spcBef>
                <a:spcPts val="100"/>
              </a:spcBef>
            </a:pPr>
            <a:r>
              <a:t>A</a:t>
            </a:r>
            <a:r>
              <a:rPr spc="-100"/>
              <a:t>rc</a:t>
            </a:r>
            <a:r>
              <a:t>h</a:t>
            </a:r>
            <a:r>
              <a:rPr spc="-100"/>
              <a:t>i</a:t>
            </a:r>
            <a:r>
              <a:t>t</a:t>
            </a:r>
            <a:r>
              <a:rPr spc="-100"/>
              <a:t>ec</a:t>
            </a:r>
            <a:r>
              <a:t>tu</a:t>
            </a:r>
            <a:r>
              <a:rPr spc="-100"/>
              <a:t>r</a:t>
            </a:r>
            <a:r>
              <a:t>e</a:t>
            </a:r>
          </a:p>
        </p:txBody>
      </p:sp>
      <p:sp>
        <p:nvSpPr>
          <p:cNvPr id="105" name="object 4"/>
          <p:cNvSpPr/>
          <p:nvPr/>
        </p:nvSpPr>
        <p:spPr>
          <a:xfrm>
            <a:off x="355600" y="3098800"/>
            <a:ext cx="6667500" cy="292100"/>
          </a:xfrm>
          <a:prstGeom prst="rect">
            <a:avLst/>
          </a:prstGeom>
          <a:blipFill>
            <a:blip r:embed="rId3"/>
            <a:stretch>
              <a:fillRect/>
            </a:stretch>
          </a:blipFill>
          <a:ln w="12700">
            <a:miter lim="400000"/>
          </a:ln>
        </p:spPr>
        <p:txBody>
          <a:bodyPr lIns="45719" rIns="45719"/>
          <a:lstStyle/>
          <a:p>
            <a:pPr/>
          </a:p>
        </p:txBody>
      </p:sp>
      <p:sp>
        <p:nvSpPr>
          <p:cNvPr id="106" name="object 5"/>
          <p:cNvSpPr/>
          <p:nvPr/>
        </p:nvSpPr>
        <p:spPr>
          <a:xfrm>
            <a:off x="368300" y="3390900"/>
            <a:ext cx="2781300" cy="292100"/>
          </a:xfrm>
          <a:prstGeom prst="rect">
            <a:avLst/>
          </a:prstGeom>
          <a:blipFill>
            <a:blip r:embed="rId4"/>
            <a:stretch>
              <a:fillRect/>
            </a:stretch>
          </a:blipFill>
          <a:ln w="12700">
            <a:miter lim="400000"/>
          </a:ln>
        </p:spPr>
        <p:txBody>
          <a:bodyPr lIns="45719" rIns="45719"/>
          <a:lstStyle/>
          <a:p>
            <a:pPr/>
          </a:p>
        </p:txBody>
      </p:sp>
      <p:sp>
        <p:nvSpPr>
          <p:cNvPr id="107" name="object 6"/>
          <p:cNvSpPr/>
          <p:nvPr/>
        </p:nvSpPr>
        <p:spPr>
          <a:xfrm>
            <a:off x="355600" y="3683000"/>
            <a:ext cx="4457700" cy="292100"/>
          </a:xfrm>
          <a:prstGeom prst="rect">
            <a:avLst/>
          </a:prstGeom>
          <a:blipFill>
            <a:blip r:embed="rId5"/>
            <a:stretch>
              <a:fillRect/>
            </a:stretch>
          </a:blipFill>
          <a:ln w="12700">
            <a:miter lim="400000"/>
          </a:ln>
        </p:spPr>
        <p:txBody>
          <a:bodyPr lIns="45719" rIns="45719"/>
          <a:lstStyle/>
          <a:p>
            <a:pPr/>
          </a:p>
        </p:txBody>
      </p:sp>
      <p:sp>
        <p:nvSpPr>
          <p:cNvPr id="108" name="object 7"/>
          <p:cNvSpPr/>
          <p:nvPr/>
        </p:nvSpPr>
        <p:spPr>
          <a:xfrm>
            <a:off x="355600" y="3975100"/>
            <a:ext cx="4203700" cy="292100"/>
          </a:xfrm>
          <a:prstGeom prst="rect">
            <a:avLst/>
          </a:prstGeom>
          <a:blipFill>
            <a:blip r:embed="rId6"/>
            <a:stretch>
              <a:fillRect/>
            </a:stretch>
          </a:blipFill>
          <a:ln w="12700">
            <a:miter lim="400000"/>
          </a:ln>
        </p:spPr>
        <p:txBody>
          <a:bodyPr lIns="45719" rIns="45719"/>
          <a:lstStyle/>
          <a:p>
            <a:pPr/>
          </a:p>
        </p:txBody>
      </p:sp>
      <p:sp>
        <p:nvSpPr>
          <p:cNvPr id="109" name="object 8"/>
          <p:cNvSpPr/>
          <p:nvPr/>
        </p:nvSpPr>
        <p:spPr>
          <a:xfrm>
            <a:off x="355600" y="4559300"/>
            <a:ext cx="9575800" cy="292100"/>
          </a:xfrm>
          <a:prstGeom prst="rect">
            <a:avLst/>
          </a:prstGeom>
          <a:blipFill>
            <a:blip r:embed="rId7"/>
            <a:stretch>
              <a:fillRect/>
            </a:stretch>
          </a:blipFill>
          <a:ln w="12700">
            <a:miter lim="400000"/>
          </a:ln>
        </p:spPr>
        <p:txBody>
          <a:bodyPr lIns="45719" rIns="45719"/>
          <a:lstStyle/>
          <a:p>
            <a:pPr/>
          </a:p>
        </p:txBody>
      </p:sp>
      <p:sp>
        <p:nvSpPr>
          <p:cNvPr id="110" name="object 9"/>
          <p:cNvSpPr/>
          <p:nvPr/>
        </p:nvSpPr>
        <p:spPr>
          <a:xfrm>
            <a:off x="355600" y="4851400"/>
            <a:ext cx="4533900" cy="292100"/>
          </a:xfrm>
          <a:prstGeom prst="rect">
            <a:avLst/>
          </a:prstGeom>
          <a:blipFill>
            <a:blip r:embed="rId8"/>
            <a:stretch>
              <a:fillRect/>
            </a:stretch>
          </a:blipFill>
          <a:ln w="12700">
            <a:miter lim="400000"/>
          </a:ln>
        </p:spPr>
        <p:txBody>
          <a:bodyPr lIns="45719" rIns="45719"/>
          <a:lstStyle/>
          <a:p>
            <a:pPr/>
          </a:p>
        </p:txBody>
      </p:sp>
      <p:sp>
        <p:nvSpPr>
          <p:cNvPr id="111" name="object 10"/>
          <p:cNvSpPr/>
          <p:nvPr/>
        </p:nvSpPr>
        <p:spPr>
          <a:xfrm>
            <a:off x="355600" y="5435600"/>
            <a:ext cx="9817100" cy="292100"/>
          </a:xfrm>
          <a:prstGeom prst="rect">
            <a:avLst/>
          </a:prstGeom>
          <a:blipFill>
            <a:blip r:embed="rId9"/>
            <a:stretch>
              <a:fillRect/>
            </a:stretch>
          </a:blipFill>
          <a:ln w="12700">
            <a:miter lim="400000"/>
          </a:ln>
        </p:spPr>
        <p:txBody>
          <a:bodyPr lIns="45719" rIns="45719"/>
          <a:lstStyle/>
          <a:p>
            <a:pPr/>
          </a:p>
        </p:txBody>
      </p:sp>
      <p:sp>
        <p:nvSpPr>
          <p:cNvPr id="112" name="object 11"/>
          <p:cNvSpPr/>
          <p:nvPr/>
        </p:nvSpPr>
        <p:spPr>
          <a:xfrm>
            <a:off x="355600" y="5727700"/>
            <a:ext cx="2971800" cy="292100"/>
          </a:xfrm>
          <a:prstGeom prst="rect">
            <a:avLst/>
          </a:prstGeom>
          <a:blipFill>
            <a:blip r:embed="rId10"/>
            <a:stretch>
              <a:fillRect/>
            </a:stretch>
          </a:blipFill>
          <a:ln w="12700">
            <a:miter lim="400000"/>
          </a:ln>
        </p:spPr>
        <p:txBody>
          <a:bodyPr lIns="45719" rIns="45719"/>
          <a:lstStyle/>
          <a:p>
            <a:pPr/>
          </a:p>
        </p:txBody>
      </p:sp>
      <p:sp>
        <p:nvSpPr>
          <p:cNvPr id="113" name="object 12"/>
          <p:cNvSpPr txBox="1"/>
          <p:nvPr/>
        </p:nvSpPr>
        <p:spPr>
          <a:xfrm>
            <a:off x="368299" y="3060700"/>
            <a:ext cx="9794242" cy="29175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3135629" indent="12700">
              <a:lnSpc>
                <a:spcPts val="2300"/>
              </a:lnSpc>
              <a:spcBef>
                <a:spcPts val="200"/>
              </a:spcBef>
              <a:defRPr b="1" spc="-9" sz="2000">
                <a:solidFill>
                  <a:srgbClr val="FFFFFF"/>
                </a:solidFill>
                <a:latin typeface="Times New Roman"/>
                <a:ea typeface="Times New Roman"/>
                <a:cs typeface="Times New Roman"/>
                <a:sym typeface="Times New Roman"/>
              </a:defRPr>
            </a:pPr>
            <a:r>
              <a:t>There </a:t>
            </a:r>
            <a:r>
              <a:rPr spc="-15"/>
              <a:t>are </a:t>
            </a:r>
            <a:r>
              <a:rPr spc="0"/>
              <a:t>5 </a:t>
            </a:r>
            <a:r>
              <a:t>different </a:t>
            </a:r>
            <a:r>
              <a:rPr spc="-4"/>
              <a:t>types </a:t>
            </a:r>
            <a:r>
              <a:rPr spc="0"/>
              <a:t>of </a:t>
            </a:r>
            <a:r>
              <a:t>Architecture, </a:t>
            </a:r>
            <a:r>
              <a:rPr spc="0"/>
              <a:t>some of </a:t>
            </a:r>
            <a:r>
              <a:rPr spc="-4"/>
              <a:t>them </a:t>
            </a:r>
            <a:r>
              <a:rPr spc="-15"/>
              <a:t>are:  </a:t>
            </a:r>
            <a:r>
              <a:rPr spc="0"/>
              <a:t>1.) </a:t>
            </a:r>
            <a:r>
              <a:rPr spc="-4"/>
              <a:t>Centralized</a:t>
            </a:r>
            <a:r>
              <a:rPr spc="-120"/>
              <a:t> </a:t>
            </a:r>
            <a:r>
              <a:t>Approach</a:t>
            </a:r>
          </a:p>
          <a:p>
            <a:pPr marR="5369559" indent="12700">
              <a:lnSpc>
                <a:spcPts val="2300"/>
              </a:lnSpc>
              <a:defRPr b="1" sz="2000">
                <a:solidFill>
                  <a:srgbClr val="FFFFFF"/>
                </a:solidFill>
                <a:latin typeface="Times New Roman"/>
                <a:ea typeface="Times New Roman"/>
                <a:cs typeface="Times New Roman"/>
                <a:sym typeface="Times New Roman"/>
              </a:defRPr>
            </a:pPr>
            <a:r>
              <a:t>2.) Edge </a:t>
            </a:r>
            <a:r>
              <a:rPr spc="-4"/>
              <a:t>Server sharing </a:t>
            </a:r>
            <a:r>
              <a:t>a </a:t>
            </a:r>
            <a:r>
              <a:rPr spc="-4"/>
              <a:t>centralised</a:t>
            </a:r>
            <a:r>
              <a:rPr spc="-70"/>
              <a:t> </a:t>
            </a:r>
            <a:r>
              <a:t>DB  3.) Edge </a:t>
            </a:r>
            <a:r>
              <a:rPr spc="-4"/>
              <a:t>Server based </a:t>
            </a:r>
            <a:r>
              <a:t>on </a:t>
            </a:r>
            <a:r>
              <a:rPr spc="-4"/>
              <a:t>lazy</a:t>
            </a:r>
            <a:r>
              <a:rPr spc="-60"/>
              <a:t> </a:t>
            </a:r>
            <a:r>
              <a:rPr spc="-4"/>
              <a:t>primary</a:t>
            </a:r>
          </a:p>
          <a:p>
            <a:pPr marL="200526" indent="-200526">
              <a:buSzPct val="100000"/>
              <a:buChar char="•"/>
              <a:defRPr sz="2000">
                <a:latin typeface="Times New Roman"/>
                <a:ea typeface="Times New Roman"/>
                <a:cs typeface="Times New Roman"/>
                <a:sym typeface="Times New Roman"/>
              </a:defRPr>
            </a:pPr>
          </a:p>
          <a:p>
            <a:pPr marL="200526" marR="249554" indent="-200526">
              <a:lnSpc>
                <a:spcPts val="2300"/>
              </a:lnSpc>
              <a:buSzPct val="100000"/>
              <a:buChar char="•"/>
              <a:defRPr b="1" sz="2000">
                <a:solidFill>
                  <a:srgbClr val="FFFFFF"/>
                </a:solidFill>
                <a:latin typeface="Times New Roman"/>
                <a:ea typeface="Times New Roman"/>
                <a:cs typeface="Times New Roman"/>
                <a:sym typeface="Times New Roman"/>
              </a:defRPr>
            </a:pPr>
            <a:r>
              <a:t>Common </a:t>
            </a:r>
            <a:r>
              <a:rPr spc="-4"/>
              <a:t>criteria in all </a:t>
            </a:r>
            <a:r>
              <a:t>the </a:t>
            </a:r>
            <a:r>
              <a:rPr spc="-4"/>
              <a:t>approaches is, Clients </a:t>
            </a:r>
            <a:r>
              <a:t>that </a:t>
            </a:r>
            <a:r>
              <a:rPr spc="-15"/>
              <a:t>are </a:t>
            </a:r>
            <a:r>
              <a:rPr spc="-4"/>
              <a:t>local </a:t>
            </a:r>
            <a:r>
              <a:t>to </a:t>
            </a:r>
            <a:r>
              <a:rPr spc="-4"/>
              <a:t>main server connect it  </a:t>
            </a:r>
            <a:r>
              <a:rPr spc="-9"/>
              <a:t>directly </a:t>
            </a:r>
            <a:r>
              <a:t>and </a:t>
            </a:r>
            <a:r>
              <a:rPr spc="-4"/>
              <a:t>execution is also always</a:t>
            </a:r>
            <a:r>
              <a:rPr spc="25"/>
              <a:t> </a:t>
            </a:r>
            <a:r>
              <a:rPr spc="-4"/>
              <a:t>local</a:t>
            </a:r>
          </a:p>
          <a:p>
            <a:pPr marL="200526" indent="-200526">
              <a:buSzPct val="100000"/>
              <a:buChar char="•"/>
              <a:defRPr sz="2000">
                <a:latin typeface="Times New Roman"/>
                <a:ea typeface="Times New Roman"/>
                <a:cs typeface="Times New Roman"/>
                <a:sym typeface="Times New Roman"/>
              </a:defRPr>
            </a:pPr>
          </a:p>
          <a:p>
            <a:pPr marL="200526" marR="5080" indent="-200526">
              <a:lnSpc>
                <a:spcPts val="2300"/>
              </a:lnSpc>
              <a:buSzPct val="100000"/>
              <a:buChar char="•"/>
              <a:defRPr b="1" sz="2000">
                <a:solidFill>
                  <a:srgbClr val="FFFFFF"/>
                </a:solidFill>
                <a:latin typeface="Times New Roman"/>
                <a:ea typeface="Times New Roman"/>
                <a:cs typeface="Times New Roman"/>
                <a:sym typeface="Times New Roman"/>
              </a:defRPr>
            </a:pPr>
            <a:r>
              <a:t>The </a:t>
            </a:r>
            <a:r>
              <a:rPr spc="-4"/>
              <a:t>new </a:t>
            </a:r>
            <a:r>
              <a:rPr spc="-9"/>
              <a:t>approach introduced </a:t>
            </a:r>
            <a:r>
              <a:rPr spc="-4"/>
              <a:t>in </a:t>
            </a:r>
            <a:r>
              <a:t>the </a:t>
            </a:r>
            <a:r>
              <a:rPr spc="-4"/>
              <a:t>paper </a:t>
            </a:r>
            <a:r>
              <a:t>to </a:t>
            </a:r>
            <a:r>
              <a:rPr spc="-4"/>
              <a:t>avoid faults </a:t>
            </a:r>
            <a:r>
              <a:t>and </a:t>
            </a:r>
            <a:r>
              <a:rPr spc="-9"/>
              <a:t>improve </a:t>
            </a:r>
            <a:r>
              <a:rPr spc="-4"/>
              <a:t>performance using  “Replication </a:t>
            </a:r>
            <a:r>
              <a:rPr spc="-9"/>
              <a:t>Middleware”.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object 2"/>
          <p:cNvSpPr/>
          <p:nvPr/>
        </p:nvSpPr>
        <p:spPr>
          <a:xfrm>
            <a:off x="2260600" y="1079500"/>
            <a:ext cx="1701800" cy="279400"/>
          </a:xfrm>
          <a:prstGeom prst="rect">
            <a:avLst/>
          </a:prstGeom>
          <a:blipFill>
            <a:blip r:embed="rId2"/>
            <a:stretch>
              <a:fillRect/>
            </a:stretch>
          </a:blipFill>
          <a:ln w="12700">
            <a:miter lim="400000"/>
          </a:ln>
        </p:spPr>
        <p:txBody>
          <a:bodyPr lIns="45719" rIns="45719"/>
          <a:lstStyle/>
          <a:p>
            <a:pPr/>
          </a:p>
        </p:txBody>
      </p:sp>
      <p:sp>
        <p:nvSpPr>
          <p:cNvPr id="116" name="object 3"/>
          <p:cNvSpPr txBox="1"/>
          <p:nvPr/>
        </p:nvSpPr>
        <p:spPr>
          <a:xfrm>
            <a:off x="2273300" y="1028700"/>
            <a:ext cx="1673225"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z="2400">
                <a:solidFill>
                  <a:srgbClr val="FFFFFF"/>
                </a:solidFill>
                <a:latin typeface="Times New Roman"/>
                <a:ea typeface="Times New Roman"/>
                <a:cs typeface="Times New Roman"/>
                <a:sym typeface="Times New Roman"/>
              </a:defRPr>
            </a:pPr>
            <a:r>
              <a:t>A</a:t>
            </a:r>
            <a:r>
              <a:rPr spc="-45"/>
              <a:t>r</a:t>
            </a:r>
            <a:r>
              <a:rPr spc="-5"/>
              <a:t>c</a:t>
            </a:r>
            <a:r>
              <a:t>h</a:t>
            </a:r>
            <a:r>
              <a:rPr spc="-5"/>
              <a:t>i</a:t>
            </a:r>
            <a:r>
              <a:t>t</a:t>
            </a:r>
            <a:r>
              <a:rPr spc="-5"/>
              <a:t>ec</a:t>
            </a:r>
            <a:r>
              <a:t>tu</a:t>
            </a:r>
            <a:r>
              <a:rPr spc="-45"/>
              <a:t>r</a:t>
            </a:r>
            <a:r>
              <a:t>e</a:t>
            </a:r>
          </a:p>
        </p:txBody>
      </p:sp>
      <p:sp>
        <p:nvSpPr>
          <p:cNvPr id="117" name="object 4"/>
          <p:cNvSpPr/>
          <p:nvPr/>
        </p:nvSpPr>
        <p:spPr>
          <a:xfrm>
            <a:off x="1629866" y="1657350"/>
            <a:ext cx="10502901" cy="6438900"/>
          </a:xfrm>
          <a:prstGeom prst="rect">
            <a:avLst/>
          </a:prstGeom>
          <a:blipFill>
            <a:blip r:embed="rId3"/>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object 2"/>
          <p:cNvSpPr/>
          <p:nvPr/>
        </p:nvSpPr>
        <p:spPr>
          <a:xfrm>
            <a:off x="698500" y="1066800"/>
            <a:ext cx="7467600" cy="342900"/>
          </a:xfrm>
          <a:prstGeom prst="rect">
            <a:avLst/>
          </a:prstGeom>
          <a:blipFill>
            <a:blip r:embed="rId2"/>
            <a:stretch>
              <a:fillRect/>
            </a:stretch>
          </a:blipFill>
          <a:ln w="12700">
            <a:miter lim="400000"/>
          </a:ln>
        </p:spPr>
        <p:txBody>
          <a:bodyPr lIns="45719" rIns="45719"/>
          <a:lstStyle/>
          <a:p>
            <a:pPr/>
          </a:p>
        </p:txBody>
      </p:sp>
      <p:sp>
        <p:nvSpPr>
          <p:cNvPr id="120" name="object 3"/>
          <p:cNvSpPr txBox="1"/>
          <p:nvPr>
            <p:ph type="title"/>
          </p:nvPr>
        </p:nvSpPr>
        <p:spPr>
          <a:xfrm>
            <a:off x="711199" y="1016000"/>
            <a:ext cx="7447282" cy="391161"/>
          </a:xfrm>
          <a:prstGeom prst="rect">
            <a:avLst/>
          </a:prstGeom>
        </p:spPr>
        <p:txBody>
          <a:bodyPr/>
          <a:lstStyle/>
          <a:p>
            <a:pPr indent="12700">
              <a:spcBef>
                <a:spcPts val="100"/>
              </a:spcBef>
              <a:defRPr spc="-100"/>
            </a:pPr>
            <a:r>
              <a:t>Advantages Of </a:t>
            </a:r>
            <a:r>
              <a:rPr spc="0"/>
              <a:t>Edge </a:t>
            </a:r>
            <a:r>
              <a:t>server with Replication</a:t>
            </a:r>
            <a:r>
              <a:rPr spc="0"/>
              <a:t> </a:t>
            </a:r>
            <a:r>
              <a:t>Middleware</a:t>
            </a:r>
          </a:p>
        </p:txBody>
      </p:sp>
      <p:sp>
        <p:nvSpPr>
          <p:cNvPr id="121" name="object 4"/>
          <p:cNvSpPr/>
          <p:nvPr/>
        </p:nvSpPr>
        <p:spPr>
          <a:xfrm>
            <a:off x="711200" y="1752600"/>
            <a:ext cx="127000" cy="139700"/>
          </a:xfrm>
          <a:prstGeom prst="rect">
            <a:avLst/>
          </a:prstGeom>
          <a:blipFill>
            <a:blip r:embed="rId3"/>
            <a:stretch>
              <a:fillRect/>
            </a:stretch>
          </a:blipFill>
          <a:ln w="12700">
            <a:miter lim="400000"/>
          </a:ln>
        </p:spPr>
        <p:txBody>
          <a:bodyPr lIns="45719" rIns="45719"/>
          <a:lstStyle/>
          <a:p>
            <a:pPr/>
          </a:p>
        </p:txBody>
      </p:sp>
      <p:sp>
        <p:nvSpPr>
          <p:cNvPr id="122" name="object 5"/>
          <p:cNvSpPr/>
          <p:nvPr/>
        </p:nvSpPr>
        <p:spPr>
          <a:xfrm>
            <a:off x="977900" y="1701800"/>
            <a:ext cx="3860800" cy="292100"/>
          </a:xfrm>
          <a:prstGeom prst="rect">
            <a:avLst/>
          </a:prstGeom>
          <a:blipFill>
            <a:blip r:embed="rId4"/>
            <a:stretch>
              <a:fillRect/>
            </a:stretch>
          </a:blipFill>
          <a:ln w="12700">
            <a:miter lim="400000"/>
          </a:ln>
        </p:spPr>
        <p:txBody>
          <a:bodyPr lIns="45719" rIns="45719"/>
          <a:lstStyle/>
          <a:p>
            <a:pPr/>
          </a:p>
        </p:txBody>
      </p:sp>
      <p:sp>
        <p:nvSpPr>
          <p:cNvPr id="123" name="object 6"/>
          <p:cNvSpPr/>
          <p:nvPr/>
        </p:nvSpPr>
        <p:spPr>
          <a:xfrm>
            <a:off x="711200" y="2336800"/>
            <a:ext cx="127000" cy="139700"/>
          </a:xfrm>
          <a:prstGeom prst="rect">
            <a:avLst/>
          </a:prstGeom>
          <a:blipFill>
            <a:blip r:embed="rId3"/>
            <a:stretch>
              <a:fillRect/>
            </a:stretch>
          </a:blipFill>
          <a:ln w="12700">
            <a:miter lim="400000"/>
          </a:ln>
        </p:spPr>
        <p:txBody>
          <a:bodyPr lIns="45719" rIns="45719"/>
          <a:lstStyle/>
          <a:p>
            <a:pPr/>
          </a:p>
        </p:txBody>
      </p:sp>
      <p:sp>
        <p:nvSpPr>
          <p:cNvPr id="124" name="object 7"/>
          <p:cNvSpPr/>
          <p:nvPr/>
        </p:nvSpPr>
        <p:spPr>
          <a:xfrm>
            <a:off x="965200" y="2286000"/>
            <a:ext cx="8597900" cy="292100"/>
          </a:xfrm>
          <a:prstGeom prst="rect">
            <a:avLst/>
          </a:prstGeom>
          <a:blipFill>
            <a:blip r:embed="rId5"/>
            <a:stretch>
              <a:fillRect/>
            </a:stretch>
          </a:blipFill>
          <a:ln w="12700">
            <a:miter lim="400000"/>
          </a:ln>
        </p:spPr>
        <p:txBody>
          <a:bodyPr lIns="45719" rIns="45719"/>
          <a:lstStyle/>
          <a:p>
            <a:pPr/>
          </a:p>
        </p:txBody>
      </p:sp>
      <p:sp>
        <p:nvSpPr>
          <p:cNvPr id="125" name="object 8"/>
          <p:cNvSpPr/>
          <p:nvPr/>
        </p:nvSpPr>
        <p:spPr>
          <a:xfrm>
            <a:off x="965200" y="2578100"/>
            <a:ext cx="1828800" cy="292100"/>
          </a:xfrm>
          <a:prstGeom prst="rect">
            <a:avLst/>
          </a:prstGeom>
          <a:blipFill>
            <a:blip r:embed="rId6"/>
            <a:stretch>
              <a:fillRect/>
            </a:stretch>
          </a:blipFill>
          <a:ln w="12700">
            <a:miter lim="400000"/>
          </a:ln>
        </p:spPr>
        <p:txBody>
          <a:bodyPr lIns="45719" rIns="45719"/>
          <a:lstStyle/>
          <a:p>
            <a:pPr/>
          </a:p>
        </p:txBody>
      </p:sp>
      <p:sp>
        <p:nvSpPr>
          <p:cNvPr id="126" name="object 9"/>
          <p:cNvSpPr/>
          <p:nvPr/>
        </p:nvSpPr>
        <p:spPr>
          <a:xfrm>
            <a:off x="711200" y="3213100"/>
            <a:ext cx="127000" cy="139700"/>
          </a:xfrm>
          <a:prstGeom prst="rect">
            <a:avLst/>
          </a:prstGeom>
          <a:blipFill>
            <a:blip r:embed="rId3"/>
            <a:stretch>
              <a:fillRect/>
            </a:stretch>
          </a:blipFill>
          <a:ln w="12700">
            <a:miter lim="400000"/>
          </a:ln>
        </p:spPr>
        <p:txBody>
          <a:bodyPr lIns="45719" rIns="45719"/>
          <a:lstStyle/>
          <a:p>
            <a:pPr/>
          </a:p>
        </p:txBody>
      </p:sp>
      <p:sp>
        <p:nvSpPr>
          <p:cNvPr id="127" name="object 10"/>
          <p:cNvSpPr/>
          <p:nvPr/>
        </p:nvSpPr>
        <p:spPr>
          <a:xfrm>
            <a:off x="965200" y="3162300"/>
            <a:ext cx="8521700" cy="292100"/>
          </a:xfrm>
          <a:prstGeom prst="rect">
            <a:avLst/>
          </a:prstGeom>
          <a:blipFill>
            <a:blip r:embed="rId7"/>
            <a:stretch>
              <a:fillRect/>
            </a:stretch>
          </a:blipFill>
          <a:ln w="12700">
            <a:miter lim="400000"/>
          </a:ln>
        </p:spPr>
        <p:txBody>
          <a:bodyPr lIns="45719" rIns="45719"/>
          <a:lstStyle/>
          <a:p>
            <a:pPr/>
          </a:p>
        </p:txBody>
      </p:sp>
      <p:sp>
        <p:nvSpPr>
          <p:cNvPr id="128" name="object 11"/>
          <p:cNvSpPr/>
          <p:nvPr/>
        </p:nvSpPr>
        <p:spPr>
          <a:xfrm>
            <a:off x="965200" y="3454400"/>
            <a:ext cx="3454400" cy="292100"/>
          </a:xfrm>
          <a:prstGeom prst="rect">
            <a:avLst/>
          </a:prstGeom>
          <a:blipFill>
            <a:blip r:embed="rId8"/>
            <a:stretch>
              <a:fillRect/>
            </a:stretch>
          </a:blipFill>
          <a:ln w="12700">
            <a:miter lim="400000"/>
          </a:ln>
        </p:spPr>
        <p:txBody>
          <a:bodyPr lIns="45719" rIns="45719"/>
          <a:lstStyle/>
          <a:p>
            <a:pPr/>
          </a:p>
        </p:txBody>
      </p:sp>
      <p:sp>
        <p:nvSpPr>
          <p:cNvPr id="129" name="object 12"/>
          <p:cNvSpPr txBox="1"/>
          <p:nvPr/>
        </p:nvSpPr>
        <p:spPr>
          <a:xfrm>
            <a:off x="711199" y="1663700"/>
            <a:ext cx="8847457" cy="20412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79400" indent="-266700">
              <a:spcBef>
                <a:spcPts val="100"/>
              </a:spcBef>
              <a:buSzPct val="80000"/>
              <a:buFont typeface="Arial"/>
              <a:buChar char="•"/>
              <a:tabLst>
                <a:tab pos="266700" algn="l"/>
                <a:tab pos="279400" algn="l"/>
              </a:tabLst>
              <a:defRPr spc="-4" sz="2000">
                <a:solidFill>
                  <a:srgbClr val="FFFFFF"/>
                </a:solidFill>
                <a:latin typeface="Times New Roman"/>
                <a:ea typeface="Times New Roman"/>
                <a:cs typeface="Times New Roman"/>
                <a:sym typeface="Times New Roman"/>
              </a:defRPr>
            </a:pPr>
            <a:r>
              <a:t>SEQ in it, is replica control </a:t>
            </a:r>
            <a:r>
              <a:rPr spc="0"/>
              <a:t>for</a:t>
            </a:r>
            <a:r>
              <a:rPr spc="-25"/>
              <a:t> </a:t>
            </a:r>
            <a:r>
              <a:rPr spc="-60"/>
              <a:t>WAN.</a:t>
            </a:r>
          </a:p>
          <a:p>
            <a:pPr>
              <a:buClr>
                <a:srgbClr val="FFFFFF"/>
              </a:buClr>
              <a:buSzPct val="100000"/>
              <a:buFont typeface="Arial"/>
              <a:buChar char="•"/>
              <a:defRPr sz="2000">
                <a:latin typeface="Times New Roman"/>
                <a:ea typeface="Times New Roman"/>
                <a:cs typeface="Times New Roman"/>
                <a:sym typeface="Times New Roman"/>
              </a:defRPr>
            </a:pPr>
          </a:p>
          <a:p>
            <a:pPr marL="279400" marR="5080" indent="-266700">
              <a:lnSpc>
                <a:spcPts val="2300"/>
              </a:lnSpc>
              <a:buSzPct val="80000"/>
              <a:buFont typeface="Arial"/>
              <a:buChar char="•"/>
              <a:tabLst>
                <a:tab pos="266700" algn="l"/>
                <a:tab pos="279400" algn="l"/>
              </a:tabLst>
              <a:defRPr sz="2000">
                <a:solidFill>
                  <a:srgbClr val="FFFFFF"/>
                </a:solidFill>
                <a:latin typeface="Times New Roman"/>
                <a:ea typeface="Times New Roman"/>
                <a:cs typeface="Times New Roman"/>
                <a:sym typeface="Times New Roman"/>
              </a:defRPr>
            </a:pPr>
            <a:r>
              <a:t>If </a:t>
            </a:r>
            <a:r>
              <a:rPr spc="-4"/>
              <a:t>the message overhead is kept as small as possible transaction execution is kept as  small as possible.</a:t>
            </a:r>
          </a:p>
          <a:p>
            <a:pPr>
              <a:buClr>
                <a:srgbClr val="FFFFFF"/>
              </a:buClr>
              <a:buSzPct val="100000"/>
              <a:buFont typeface="Arial"/>
              <a:buChar char="•"/>
              <a:defRPr sz="2000">
                <a:latin typeface="Times New Roman"/>
                <a:ea typeface="Times New Roman"/>
                <a:cs typeface="Times New Roman"/>
                <a:sym typeface="Times New Roman"/>
              </a:defRPr>
            </a:pPr>
          </a:p>
          <a:p>
            <a:pPr marL="279400" marR="91439" indent="-266700">
              <a:lnSpc>
                <a:spcPts val="2300"/>
              </a:lnSpc>
              <a:buSzPct val="80000"/>
              <a:buFont typeface="Arial"/>
              <a:buChar char="•"/>
              <a:tabLst>
                <a:tab pos="266700" algn="l"/>
                <a:tab pos="279400" algn="l"/>
              </a:tabLst>
              <a:defRPr spc="-4" sz="2000">
                <a:solidFill>
                  <a:srgbClr val="FFFFFF"/>
                </a:solidFill>
                <a:latin typeface="Times New Roman"/>
                <a:ea typeface="Times New Roman"/>
                <a:cs typeface="Times New Roman"/>
                <a:sym typeface="Times New Roman"/>
              </a:defRPr>
            </a:pPr>
            <a:r>
              <a:t>There is </a:t>
            </a:r>
            <a:r>
              <a:rPr spc="0"/>
              <a:t>a </a:t>
            </a:r>
            <a:r>
              <a:t>replication middleware instance </a:t>
            </a:r>
            <a:r>
              <a:rPr spc="0"/>
              <a:t>for </a:t>
            </a:r>
            <a:r>
              <a:t>each database copy at each server all  the requests are processed</a:t>
            </a:r>
            <a:r>
              <a:rPr spc="0"/>
              <a:t> </a:t>
            </a:r>
            <a:r>
              <a:t>locally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object 2"/>
          <p:cNvSpPr/>
          <p:nvPr/>
        </p:nvSpPr>
        <p:spPr>
          <a:xfrm>
            <a:off x="457200" y="1384300"/>
            <a:ext cx="4216400" cy="279400"/>
          </a:xfrm>
          <a:prstGeom prst="rect">
            <a:avLst/>
          </a:prstGeom>
          <a:blipFill>
            <a:blip r:embed="rId2"/>
            <a:stretch>
              <a:fillRect/>
            </a:stretch>
          </a:blipFill>
          <a:ln w="12700">
            <a:miter lim="400000"/>
          </a:ln>
        </p:spPr>
        <p:txBody>
          <a:bodyPr lIns="45719" rIns="45719"/>
          <a:lstStyle/>
          <a:p>
            <a:pPr/>
          </a:p>
        </p:txBody>
      </p:sp>
      <p:sp>
        <p:nvSpPr>
          <p:cNvPr id="132" name="object 3"/>
          <p:cNvSpPr txBox="1"/>
          <p:nvPr>
            <p:ph type="title"/>
          </p:nvPr>
        </p:nvSpPr>
        <p:spPr>
          <a:xfrm>
            <a:off x="469899" y="1333500"/>
            <a:ext cx="4192272" cy="391161"/>
          </a:xfrm>
          <a:prstGeom prst="rect">
            <a:avLst/>
          </a:prstGeom>
        </p:spPr>
        <p:txBody>
          <a:bodyPr/>
          <a:lstStyle/>
          <a:p>
            <a:pPr indent="12700">
              <a:spcBef>
                <a:spcPts val="100"/>
              </a:spcBef>
              <a:defRPr spc="100"/>
            </a:pPr>
            <a:r>
              <a:t>Protocol Overview and</a:t>
            </a:r>
            <a:r>
              <a:rPr spc="-300"/>
              <a:t> </a:t>
            </a:r>
            <a:r>
              <a:t>detail</a:t>
            </a:r>
          </a:p>
        </p:txBody>
      </p:sp>
      <p:sp>
        <p:nvSpPr>
          <p:cNvPr id="133" name="object 4"/>
          <p:cNvSpPr/>
          <p:nvPr/>
        </p:nvSpPr>
        <p:spPr>
          <a:xfrm>
            <a:off x="469900" y="2425700"/>
            <a:ext cx="127000" cy="139700"/>
          </a:xfrm>
          <a:prstGeom prst="rect">
            <a:avLst/>
          </a:prstGeom>
          <a:blipFill>
            <a:blip r:embed="rId3"/>
            <a:stretch>
              <a:fillRect/>
            </a:stretch>
          </a:blipFill>
          <a:ln w="12700">
            <a:miter lim="400000"/>
          </a:ln>
        </p:spPr>
        <p:txBody>
          <a:bodyPr lIns="45719" rIns="45719"/>
          <a:lstStyle/>
          <a:p>
            <a:pPr/>
          </a:p>
        </p:txBody>
      </p:sp>
      <p:sp>
        <p:nvSpPr>
          <p:cNvPr id="134" name="object 5"/>
          <p:cNvSpPr txBox="1"/>
          <p:nvPr/>
        </p:nvSpPr>
        <p:spPr>
          <a:xfrm>
            <a:off x="469900" y="2374900"/>
            <a:ext cx="127000"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234" sz="1600">
                <a:solidFill>
                  <a:srgbClr val="FFFFFF"/>
                </a:solidFill>
                <a:latin typeface="Arial"/>
                <a:ea typeface="Arial"/>
                <a:cs typeface="Arial"/>
                <a:sym typeface="Arial"/>
              </a:defRPr>
            </a:lvl1pPr>
          </a:lstStyle>
          <a:p>
            <a:pPr/>
            <a:r>
              <a:t>•</a:t>
            </a:r>
          </a:p>
        </p:txBody>
      </p:sp>
      <p:sp>
        <p:nvSpPr>
          <p:cNvPr id="135" name="object 6"/>
          <p:cNvSpPr/>
          <p:nvPr/>
        </p:nvSpPr>
        <p:spPr>
          <a:xfrm>
            <a:off x="685800" y="2374900"/>
            <a:ext cx="8216900" cy="292100"/>
          </a:xfrm>
          <a:prstGeom prst="rect">
            <a:avLst/>
          </a:prstGeom>
          <a:blipFill>
            <a:blip r:embed="rId4"/>
            <a:stretch>
              <a:fillRect/>
            </a:stretch>
          </a:blipFill>
          <a:ln w="12700">
            <a:miter lim="400000"/>
          </a:ln>
        </p:spPr>
        <p:txBody>
          <a:bodyPr lIns="45719" rIns="45719"/>
          <a:lstStyle/>
          <a:p>
            <a:pPr/>
          </a:p>
        </p:txBody>
      </p:sp>
      <p:sp>
        <p:nvSpPr>
          <p:cNvPr id="136" name="object 7"/>
          <p:cNvSpPr/>
          <p:nvPr/>
        </p:nvSpPr>
        <p:spPr>
          <a:xfrm>
            <a:off x="685800" y="2667000"/>
            <a:ext cx="1714500" cy="292100"/>
          </a:xfrm>
          <a:prstGeom prst="rect">
            <a:avLst/>
          </a:prstGeom>
          <a:blipFill>
            <a:blip r:embed="rId5"/>
            <a:stretch>
              <a:fillRect/>
            </a:stretch>
          </a:blipFill>
          <a:ln w="12700">
            <a:miter lim="400000"/>
          </a:ln>
        </p:spPr>
        <p:txBody>
          <a:bodyPr lIns="45719" rIns="45719"/>
          <a:lstStyle/>
          <a:p>
            <a:pPr/>
          </a:p>
        </p:txBody>
      </p:sp>
      <p:sp>
        <p:nvSpPr>
          <p:cNvPr id="137" name="object 8"/>
          <p:cNvSpPr txBox="1"/>
          <p:nvPr/>
        </p:nvSpPr>
        <p:spPr>
          <a:xfrm>
            <a:off x="698500" y="2336800"/>
            <a:ext cx="8180069" cy="5807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nSpc>
                <a:spcPts val="2300"/>
              </a:lnSpc>
              <a:spcBef>
                <a:spcPts val="200"/>
              </a:spcBef>
              <a:defRPr spc="25" sz="2000">
                <a:solidFill>
                  <a:srgbClr val="FFFFFF"/>
                </a:solidFill>
                <a:latin typeface="Times New Roman"/>
                <a:ea typeface="Times New Roman"/>
                <a:cs typeface="Times New Roman"/>
                <a:sym typeface="Times New Roman"/>
              </a:defRPr>
            </a:pPr>
            <a:r>
              <a:t>Read </a:t>
            </a:r>
            <a:r>
              <a:rPr spc="-30"/>
              <a:t>only </a:t>
            </a:r>
            <a:r>
              <a:rPr spc="0"/>
              <a:t>transactions </a:t>
            </a:r>
            <a:r>
              <a:t>are </a:t>
            </a:r>
            <a:r>
              <a:rPr spc="-9"/>
              <a:t>executed </a:t>
            </a:r>
            <a:r>
              <a:rPr spc="-45"/>
              <a:t>locally </a:t>
            </a:r>
            <a:r>
              <a:rPr spc="45"/>
              <a:t>and </a:t>
            </a:r>
            <a:r>
              <a:rPr spc="4"/>
              <a:t>committed </a:t>
            </a:r>
            <a:r>
              <a:rPr spc="-9"/>
              <a:t>immediately </a:t>
            </a:r>
            <a:r>
              <a:rPr spc="0"/>
              <a:t>without  </a:t>
            </a:r>
            <a:r>
              <a:rPr spc="-4"/>
              <a:t>synchronization.</a:t>
            </a:r>
          </a:p>
        </p:txBody>
      </p:sp>
      <p:sp>
        <p:nvSpPr>
          <p:cNvPr id="138" name="object 9"/>
          <p:cNvSpPr/>
          <p:nvPr/>
        </p:nvSpPr>
        <p:spPr>
          <a:xfrm>
            <a:off x="469900" y="3302000"/>
            <a:ext cx="127000" cy="139700"/>
          </a:xfrm>
          <a:prstGeom prst="rect">
            <a:avLst/>
          </a:prstGeom>
          <a:blipFill>
            <a:blip r:embed="rId3"/>
            <a:stretch>
              <a:fillRect/>
            </a:stretch>
          </a:blipFill>
          <a:ln w="12700">
            <a:miter lim="400000"/>
          </a:ln>
        </p:spPr>
        <p:txBody>
          <a:bodyPr lIns="45719" rIns="45719"/>
          <a:lstStyle/>
          <a:p>
            <a:pPr/>
          </a:p>
        </p:txBody>
      </p:sp>
      <p:sp>
        <p:nvSpPr>
          <p:cNvPr id="139" name="object 10"/>
          <p:cNvSpPr txBox="1"/>
          <p:nvPr/>
        </p:nvSpPr>
        <p:spPr>
          <a:xfrm>
            <a:off x="469900" y="3251200"/>
            <a:ext cx="127000"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234" sz="1600">
                <a:solidFill>
                  <a:srgbClr val="FFFFFF"/>
                </a:solidFill>
                <a:latin typeface="Arial"/>
                <a:ea typeface="Arial"/>
                <a:cs typeface="Arial"/>
                <a:sym typeface="Arial"/>
              </a:defRPr>
            </a:lvl1pPr>
          </a:lstStyle>
          <a:p>
            <a:pPr/>
            <a:r>
              <a:t>•</a:t>
            </a:r>
          </a:p>
        </p:txBody>
      </p:sp>
      <p:sp>
        <p:nvSpPr>
          <p:cNvPr id="140" name="object 11"/>
          <p:cNvSpPr/>
          <p:nvPr/>
        </p:nvSpPr>
        <p:spPr>
          <a:xfrm>
            <a:off x="685800" y="3251200"/>
            <a:ext cx="4686300" cy="292100"/>
          </a:xfrm>
          <a:prstGeom prst="rect">
            <a:avLst/>
          </a:prstGeom>
          <a:blipFill>
            <a:blip r:embed="rId6"/>
            <a:stretch>
              <a:fillRect/>
            </a:stretch>
          </a:blipFill>
          <a:ln w="12700">
            <a:miter lim="400000"/>
          </a:ln>
        </p:spPr>
        <p:txBody>
          <a:bodyPr lIns="45719" rIns="45719"/>
          <a:lstStyle/>
          <a:p>
            <a:pPr/>
          </a:p>
        </p:txBody>
      </p:sp>
      <p:sp>
        <p:nvSpPr>
          <p:cNvPr id="141" name="object 12"/>
          <p:cNvSpPr txBox="1"/>
          <p:nvPr/>
        </p:nvSpPr>
        <p:spPr>
          <a:xfrm>
            <a:off x="698499" y="3213100"/>
            <a:ext cx="4671697" cy="2813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pc="-4" sz="2000">
                <a:solidFill>
                  <a:srgbClr val="FFFFFF"/>
                </a:solidFill>
                <a:latin typeface="Times New Roman"/>
                <a:ea typeface="Times New Roman"/>
                <a:cs typeface="Times New Roman"/>
                <a:sym typeface="Times New Roman"/>
              </a:defRPr>
            </a:pPr>
            <a:r>
              <a:t>Middleware </a:t>
            </a:r>
            <a:r>
              <a:rPr spc="-15"/>
              <a:t>keep </a:t>
            </a:r>
            <a:r>
              <a:rPr spc="0"/>
              <a:t>track </a:t>
            </a:r>
            <a:r>
              <a:rPr spc="-65"/>
              <a:t>of </a:t>
            </a:r>
            <a:r>
              <a:rPr spc="-39"/>
              <a:t>all </a:t>
            </a:r>
            <a:r>
              <a:rPr spc="-19"/>
              <a:t>modified </a:t>
            </a:r>
            <a:r>
              <a:rPr spc="-9"/>
              <a:t>object.</a:t>
            </a:r>
          </a:p>
        </p:txBody>
      </p:sp>
      <p:sp>
        <p:nvSpPr>
          <p:cNvPr id="142" name="object 13"/>
          <p:cNvSpPr/>
          <p:nvPr/>
        </p:nvSpPr>
        <p:spPr>
          <a:xfrm>
            <a:off x="469900" y="3886200"/>
            <a:ext cx="127000" cy="139700"/>
          </a:xfrm>
          <a:prstGeom prst="rect">
            <a:avLst/>
          </a:prstGeom>
          <a:blipFill>
            <a:blip r:embed="rId3"/>
            <a:stretch>
              <a:fillRect/>
            </a:stretch>
          </a:blipFill>
          <a:ln w="12700">
            <a:miter lim="400000"/>
          </a:ln>
        </p:spPr>
        <p:txBody>
          <a:bodyPr lIns="45719" rIns="45719"/>
          <a:lstStyle/>
          <a:p>
            <a:pPr/>
          </a:p>
        </p:txBody>
      </p:sp>
      <p:sp>
        <p:nvSpPr>
          <p:cNvPr id="143" name="object 14"/>
          <p:cNvSpPr txBox="1"/>
          <p:nvPr/>
        </p:nvSpPr>
        <p:spPr>
          <a:xfrm>
            <a:off x="469900" y="3835400"/>
            <a:ext cx="127000"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234" sz="1600">
                <a:solidFill>
                  <a:srgbClr val="FFFFFF"/>
                </a:solidFill>
                <a:latin typeface="Arial"/>
                <a:ea typeface="Arial"/>
                <a:cs typeface="Arial"/>
                <a:sym typeface="Arial"/>
              </a:defRPr>
            </a:lvl1pPr>
          </a:lstStyle>
          <a:p>
            <a:pPr/>
            <a:r>
              <a:t>•</a:t>
            </a:r>
          </a:p>
        </p:txBody>
      </p:sp>
      <p:sp>
        <p:nvSpPr>
          <p:cNvPr id="144" name="object 15"/>
          <p:cNvSpPr/>
          <p:nvPr/>
        </p:nvSpPr>
        <p:spPr>
          <a:xfrm>
            <a:off x="685800" y="3835400"/>
            <a:ext cx="9398000" cy="292100"/>
          </a:xfrm>
          <a:prstGeom prst="rect">
            <a:avLst/>
          </a:prstGeom>
          <a:blipFill>
            <a:blip r:embed="rId7"/>
            <a:stretch>
              <a:fillRect/>
            </a:stretch>
          </a:blipFill>
          <a:ln w="12700">
            <a:miter lim="400000"/>
          </a:ln>
        </p:spPr>
        <p:txBody>
          <a:bodyPr lIns="45719" rIns="45719"/>
          <a:lstStyle/>
          <a:p>
            <a:pPr/>
          </a:p>
        </p:txBody>
      </p:sp>
      <p:sp>
        <p:nvSpPr>
          <p:cNvPr id="145" name="object 16"/>
          <p:cNvSpPr txBox="1"/>
          <p:nvPr/>
        </p:nvSpPr>
        <p:spPr>
          <a:xfrm>
            <a:off x="698500" y="3797300"/>
            <a:ext cx="9388475" cy="2813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pc="-4" sz="2000">
                <a:solidFill>
                  <a:srgbClr val="FFFFFF"/>
                </a:solidFill>
                <a:latin typeface="Times New Roman"/>
                <a:ea typeface="Times New Roman"/>
                <a:cs typeface="Times New Roman"/>
                <a:sym typeface="Times New Roman"/>
              </a:defRPr>
            </a:pPr>
            <a:r>
              <a:t>Middleware </a:t>
            </a:r>
            <a:r>
              <a:rPr spc="-85"/>
              <a:t>is </a:t>
            </a:r>
            <a:r>
              <a:rPr spc="4"/>
              <a:t>referred </a:t>
            </a:r>
            <a:r>
              <a:rPr spc="-35"/>
              <a:t>as </a:t>
            </a:r>
            <a:r>
              <a:rPr spc="0"/>
              <a:t>Global </a:t>
            </a:r>
            <a:r>
              <a:rPr spc="-9"/>
              <a:t>sequence </a:t>
            </a:r>
            <a:r>
              <a:rPr spc="-19"/>
              <a:t>which </a:t>
            </a:r>
            <a:r>
              <a:rPr spc="35"/>
              <a:t>upon </a:t>
            </a:r>
            <a:r>
              <a:rPr spc="-25"/>
              <a:t>receiving </a:t>
            </a:r>
            <a:r>
              <a:rPr spc="-50"/>
              <a:t>signals </a:t>
            </a:r>
            <a:r>
              <a:rPr spc="-39"/>
              <a:t>waits </a:t>
            </a:r>
            <a:r>
              <a:rPr spc="-30"/>
              <a:t>for</a:t>
            </a:r>
            <a:r>
              <a:rPr spc="300"/>
              <a:t> </a:t>
            </a:r>
            <a:r>
              <a:rPr spc="-9"/>
              <a:t>validation.</a:t>
            </a:r>
          </a:p>
        </p:txBody>
      </p:sp>
      <p:sp>
        <p:nvSpPr>
          <p:cNvPr id="146" name="object 17"/>
          <p:cNvSpPr/>
          <p:nvPr/>
        </p:nvSpPr>
        <p:spPr>
          <a:xfrm>
            <a:off x="469900" y="4470400"/>
            <a:ext cx="127000" cy="139700"/>
          </a:xfrm>
          <a:prstGeom prst="rect">
            <a:avLst/>
          </a:prstGeom>
          <a:blipFill>
            <a:blip r:embed="rId3"/>
            <a:stretch>
              <a:fillRect/>
            </a:stretch>
          </a:blipFill>
          <a:ln w="12700">
            <a:miter lim="400000"/>
          </a:ln>
        </p:spPr>
        <p:txBody>
          <a:bodyPr lIns="45719" rIns="45719"/>
          <a:lstStyle/>
          <a:p>
            <a:pPr/>
          </a:p>
        </p:txBody>
      </p:sp>
      <p:sp>
        <p:nvSpPr>
          <p:cNvPr id="147" name="object 18"/>
          <p:cNvSpPr txBox="1"/>
          <p:nvPr/>
        </p:nvSpPr>
        <p:spPr>
          <a:xfrm>
            <a:off x="469900" y="4419600"/>
            <a:ext cx="127000"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234" sz="1600">
                <a:solidFill>
                  <a:srgbClr val="FFFFFF"/>
                </a:solidFill>
                <a:latin typeface="Arial"/>
                <a:ea typeface="Arial"/>
                <a:cs typeface="Arial"/>
                <a:sym typeface="Arial"/>
              </a:defRPr>
            </a:lvl1pPr>
          </a:lstStyle>
          <a:p>
            <a:pPr/>
            <a:r>
              <a:t>•</a:t>
            </a:r>
          </a:p>
        </p:txBody>
      </p:sp>
      <p:sp>
        <p:nvSpPr>
          <p:cNvPr id="148" name="object 19"/>
          <p:cNvSpPr/>
          <p:nvPr/>
        </p:nvSpPr>
        <p:spPr>
          <a:xfrm>
            <a:off x="685800" y="4419600"/>
            <a:ext cx="6273800" cy="292100"/>
          </a:xfrm>
          <a:prstGeom prst="rect">
            <a:avLst/>
          </a:prstGeom>
          <a:blipFill>
            <a:blip r:embed="rId8"/>
            <a:stretch>
              <a:fillRect/>
            </a:stretch>
          </a:blipFill>
          <a:ln w="12700">
            <a:miter lim="400000"/>
          </a:ln>
        </p:spPr>
        <p:txBody>
          <a:bodyPr lIns="45719" rIns="45719"/>
          <a:lstStyle/>
          <a:p>
            <a:pPr/>
          </a:p>
        </p:txBody>
      </p:sp>
      <p:sp>
        <p:nvSpPr>
          <p:cNvPr id="149" name="object 20"/>
          <p:cNvSpPr txBox="1"/>
          <p:nvPr/>
        </p:nvSpPr>
        <p:spPr>
          <a:xfrm>
            <a:off x="698500" y="4381500"/>
            <a:ext cx="6264275" cy="2813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pc="75" sz="2000">
                <a:solidFill>
                  <a:srgbClr val="FFFFFF"/>
                </a:solidFill>
                <a:latin typeface="Times New Roman"/>
                <a:ea typeface="Times New Roman"/>
                <a:cs typeface="Times New Roman"/>
                <a:sym typeface="Times New Roman"/>
              </a:defRPr>
            </a:pPr>
            <a:r>
              <a:t>The </a:t>
            </a:r>
            <a:r>
              <a:rPr spc="65"/>
              <a:t>SEQ </a:t>
            </a:r>
            <a:r>
              <a:rPr spc="-4"/>
              <a:t>has </a:t>
            </a:r>
            <a:r>
              <a:rPr spc="19"/>
              <a:t>better </a:t>
            </a:r>
            <a:r>
              <a:rPr spc="0"/>
              <a:t>load balancing </a:t>
            </a:r>
            <a:r>
              <a:rPr spc="45"/>
              <a:t>than </a:t>
            </a:r>
            <a:r>
              <a:rPr spc="15"/>
              <a:t>primary</a:t>
            </a:r>
            <a:r>
              <a:rPr spc="-170"/>
              <a:t> </a:t>
            </a:r>
            <a:r>
              <a:rPr spc="-4"/>
              <a:t>replication.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object 2"/>
          <p:cNvSpPr/>
          <p:nvPr/>
        </p:nvSpPr>
        <p:spPr>
          <a:xfrm>
            <a:off x="647700" y="914400"/>
            <a:ext cx="3543300" cy="254000"/>
          </a:xfrm>
          <a:prstGeom prst="rect">
            <a:avLst/>
          </a:prstGeom>
          <a:blipFill>
            <a:blip r:embed="rId2"/>
            <a:stretch>
              <a:fillRect/>
            </a:stretch>
          </a:blipFill>
          <a:ln w="12700">
            <a:miter lim="400000"/>
          </a:ln>
        </p:spPr>
        <p:txBody>
          <a:bodyPr lIns="45719" rIns="45719"/>
          <a:lstStyle/>
          <a:p>
            <a:pPr/>
          </a:p>
        </p:txBody>
      </p:sp>
      <p:sp>
        <p:nvSpPr>
          <p:cNvPr id="152" name="object 3"/>
          <p:cNvSpPr/>
          <p:nvPr/>
        </p:nvSpPr>
        <p:spPr>
          <a:xfrm>
            <a:off x="660400" y="1600200"/>
            <a:ext cx="127000" cy="127000"/>
          </a:xfrm>
          <a:prstGeom prst="rect">
            <a:avLst/>
          </a:prstGeom>
          <a:blipFill>
            <a:blip r:embed="rId3"/>
            <a:stretch>
              <a:fillRect/>
            </a:stretch>
          </a:blipFill>
          <a:ln w="12700">
            <a:miter lim="400000"/>
          </a:ln>
        </p:spPr>
        <p:txBody>
          <a:bodyPr lIns="45719" rIns="45719"/>
          <a:lstStyle/>
          <a:p>
            <a:pPr/>
          </a:p>
        </p:txBody>
      </p:sp>
      <p:sp>
        <p:nvSpPr>
          <p:cNvPr id="153" name="object 4"/>
          <p:cNvSpPr/>
          <p:nvPr/>
        </p:nvSpPr>
        <p:spPr>
          <a:xfrm>
            <a:off x="850900" y="1549400"/>
            <a:ext cx="6019800" cy="266700"/>
          </a:xfrm>
          <a:prstGeom prst="rect">
            <a:avLst/>
          </a:prstGeom>
          <a:blipFill>
            <a:blip r:embed="rId4"/>
            <a:stretch>
              <a:fillRect/>
            </a:stretch>
          </a:blipFill>
          <a:ln w="12700">
            <a:miter lim="400000"/>
          </a:ln>
        </p:spPr>
        <p:txBody>
          <a:bodyPr lIns="45719" rIns="45719"/>
          <a:lstStyle/>
          <a:p>
            <a:pPr/>
          </a:p>
        </p:txBody>
      </p:sp>
      <p:sp>
        <p:nvSpPr>
          <p:cNvPr id="154" name="object 5"/>
          <p:cNvSpPr/>
          <p:nvPr/>
        </p:nvSpPr>
        <p:spPr>
          <a:xfrm>
            <a:off x="660400" y="2133600"/>
            <a:ext cx="127000" cy="127000"/>
          </a:xfrm>
          <a:prstGeom prst="rect">
            <a:avLst/>
          </a:prstGeom>
          <a:blipFill>
            <a:blip r:embed="rId3"/>
            <a:stretch>
              <a:fillRect/>
            </a:stretch>
          </a:blipFill>
          <a:ln w="12700">
            <a:miter lim="400000"/>
          </a:ln>
        </p:spPr>
        <p:txBody>
          <a:bodyPr lIns="45719" rIns="45719"/>
          <a:lstStyle/>
          <a:p>
            <a:pPr/>
          </a:p>
        </p:txBody>
      </p:sp>
      <p:sp>
        <p:nvSpPr>
          <p:cNvPr id="155" name="object 6"/>
          <p:cNvSpPr/>
          <p:nvPr/>
        </p:nvSpPr>
        <p:spPr>
          <a:xfrm>
            <a:off x="850900" y="2082800"/>
            <a:ext cx="6629400" cy="266700"/>
          </a:xfrm>
          <a:prstGeom prst="rect">
            <a:avLst/>
          </a:prstGeom>
          <a:blipFill>
            <a:blip r:embed="rId5"/>
            <a:stretch>
              <a:fillRect/>
            </a:stretch>
          </a:blipFill>
          <a:ln w="12700">
            <a:miter lim="400000"/>
          </a:ln>
        </p:spPr>
        <p:txBody>
          <a:bodyPr lIns="45719" rIns="45719"/>
          <a:lstStyle/>
          <a:p>
            <a:pPr/>
          </a:p>
        </p:txBody>
      </p:sp>
      <p:sp>
        <p:nvSpPr>
          <p:cNvPr id="156" name="object 7"/>
          <p:cNvSpPr/>
          <p:nvPr/>
        </p:nvSpPr>
        <p:spPr>
          <a:xfrm>
            <a:off x="660400" y="2667000"/>
            <a:ext cx="127000" cy="127000"/>
          </a:xfrm>
          <a:prstGeom prst="rect">
            <a:avLst/>
          </a:prstGeom>
          <a:blipFill>
            <a:blip r:embed="rId3"/>
            <a:stretch>
              <a:fillRect/>
            </a:stretch>
          </a:blipFill>
          <a:ln w="12700">
            <a:miter lim="400000"/>
          </a:ln>
        </p:spPr>
        <p:txBody>
          <a:bodyPr lIns="45719" rIns="45719"/>
          <a:lstStyle/>
          <a:p>
            <a:pPr/>
          </a:p>
        </p:txBody>
      </p:sp>
      <p:sp>
        <p:nvSpPr>
          <p:cNvPr id="157" name="object 8"/>
          <p:cNvSpPr/>
          <p:nvPr/>
        </p:nvSpPr>
        <p:spPr>
          <a:xfrm>
            <a:off x="850900" y="2616200"/>
            <a:ext cx="8382000" cy="266700"/>
          </a:xfrm>
          <a:prstGeom prst="rect">
            <a:avLst/>
          </a:prstGeom>
          <a:blipFill>
            <a:blip r:embed="rId6"/>
            <a:stretch>
              <a:fillRect/>
            </a:stretch>
          </a:blipFill>
          <a:ln w="12700">
            <a:miter lim="400000"/>
          </a:ln>
        </p:spPr>
        <p:txBody>
          <a:bodyPr lIns="45719" rIns="45719"/>
          <a:lstStyle/>
          <a:p>
            <a:pPr/>
          </a:p>
        </p:txBody>
      </p:sp>
      <p:sp>
        <p:nvSpPr>
          <p:cNvPr id="158" name="object 9"/>
          <p:cNvSpPr/>
          <p:nvPr/>
        </p:nvSpPr>
        <p:spPr>
          <a:xfrm>
            <a:off x="660400" y="3200400"/>
            <a:ext cx="127000" cy="127000"/>
          </a:xfrm>
          <a:prstGeom prst="rect">
            <a:avLst/>
          </a:prstGeom>
          <a:blipFill>
            <a:blip r:embed="rId3"/>
            <a:stretch>
              <a:fillRect/>
            </a:stretch>
          </a:blipFill>
          <a:ln w="12700">
            <a:miter lim="400000"/>
          </a:ln>
        </p:spPr>
        <p:txBody>
          <a:bodyPr lIns="45719" rIns="45719"/>
          <a:lstStyle/>
          <a:p>
            <a:pPr/>
          </a:p>
        </p:txBody>
      </p:sp>
      <p:sp>
        <p:nvSpPr>
          <p:cNvPr id="159" name="object 10"/>
          <p:cNvSpPr/>
          <p:nvPr/>
        </p:nvSpPr>
        <p:spPr>
          <a:xfrm>
            <a:off x="850900" y="3149600"/>
            <a:ext cx="6972300" cy="266700"/>
          </a:xfrm>
          <a:prstGeom prst="rect">
            <a:avLst/>
          </a:prstGeom>
          <a:blipFill>
            <a:blip r:embed="rId7"/>
            <a:stretch>
              <a:fillRect/>
            </a:stretch>
          </a:blipFill>
          <a:ln w="12700">
            <a:miter lim="400000"/>
          </a:ln>
        </p:spPr>
        <p:txBody>
          <a:bodyPr lIns="45719" rIns="45719"/>
          <a:lstStyle/>
          <a:p>
            <a:pPr/>
          </a:p>
        </p:txBody>
      </p:sp>
      <p:sp>
        <p:nvSpPr>
          <p:cNvPr id="160" name="object 11"/>
          <p:cNvSpPr/>
          <p:nvPr/>
        </p:nvSpPr>
        <p:spPr>
          <a:xfrm>
            <a:off x="660400" y="3733800"/>
            <a:ext cx="127000" cy="127000"/>
          </a:xfrm>
          <a:prstGeom prst="rect">
            <a:avLst/>
          </a:prstGeom>
          <a:blipFill>
            <a:blip r:embed="rId3"/>
            <a:stretch>
              <a:fillRect/>
            </a:stretch>
          </a:blipFill>
          <a:ln w="12700">
            <a:miter lim="400000"/>
          </a:ln>
        </p:spPr>
        <p:txBody>
          <a:bodyPr lIns="45719" rIns="45719"/>
          <a:lstStyle/>
          <a:p>
            <a:pPr/>
          </a:p>
        </p:txBody>
      </p:sp>
      <p:sp>
        <p:nvSpPr>
          <p:cNvPr id="161" name="object 12"/>
          <p:cNvSpPr/>
          <p:nvPr/>
        </p:nvSpPr>
        <p:spPr>
          <a:xfrm>
            <a:off x="850900" y="3683000"/>
            <a:ext cx="4610100" cy="266700"/>
          </a:xfrm>
          <a:prstGeom prst="rect">
            <a:avLst/>
          </a:prstGeom>
          <a:blipFill>
            <a:blip r:embed="rId8"/>
            <a:stretch>
              <a:fillRect/>
            </a:stretch>
          </a:blipFill>
          <a:ln w="12700">
            <a:miter lim="400000"/>
          </a:ln>
        </p:spPr>
        <p:txBody>
          <a:bodyPr lIns="45719" rIns="45719"/>
          <a:lstStyle/>
          <a:p>
            <a:pPr/>
          </a:p>
        </p:txBody>
      </p:sp>
      <p:sp>
        <p:nvSpPr>
          <p:cNvPr id="162" name="object 13"/>
          <p:cNvSpPr/>
          <p:nvPr/>
        </p:nvSpPr>
        <p:spPr>
          <a:xfrm>
            <a:off x="660400" y="4267200"/>
            <a:ext cx="127000" cy="127000"/>
          </a:xfrm>
          <a:prstGeom prst="rect">
            <a:avLst/>
          </a:prstGeom>
          <a:blipFill>
            <a:blip r:embed="rId3"/>
            <a:stretch>
              <a:fillRect/>
            </a:stretch>
          </a:blipFill>
          <a:ln w="12700">
            <a:miter lim="400000"/>
          </a:ln>
        </p:spPr>
        <p:txBody>
          <a:bodyPr lIns="45719" rIns="45719"/>
          <a:lstStyle/>
          <a:p>
            <a:pPr/>
          </a:p>
        </p:txBody>
      </p:sp>
      <p:sp>
        <p:nvSpPr>
          <p:cNvPr id="163" name="object 14"/>
          <p:cNvSpPr/>
          <p:nvPr/>
        </p:nvSpPr>
        <p:spPr>
          <a:xfrm>
            <a:off x="850900" y="4216400"/>
            <a:ext cx="4368800" cy="228600"/>
          </a:xfrm>
          <a:prstGeom prst="rect">
            <a:avLst/>
          </a:prstGeom>
          <a:blipFill>
            <a:blip r:embed="rId9"/>
            <a:stretch>
              <a:fillRect/>
            </a:stretch>
          </a:blipFill>
          <a:ln w="12700">
            <a:miter lim="400000"/>
          </a:ln>
        </p:spPr>
        <p:txBody>
          <a:bodyPr lIns="45719" rIns="45719"/>
          <a:lstStyle/>
          <a:p>
            <a:pPr/>
          </a:p>
        </p:txBody>
      </p:sp>
      <p:sp>
        <p:nvSpPr>
          <p:cNvPr id="164" name="object 15"/>
          <p:cNvSpPr/>
          <p:nvPr/>
        </p:nvSpPr>
        <p:spPr>
          <a:xfrm>
            <a:off x="660400" y="4800600"/>
            <a:ext cx="127000" cy="127000"/>
          </a:xfrm>
          <a:prstGeom prst="rect">
            <a:avLst/>
          </a:prstGeom>
          <a:blipFill>
            <a:blip r:embed="rId3"/>
            <a:stretch>
              <a:fillRect/>
            </a:stretch>
          </a:blipFill>
          <a:ln w="12700">
            <a:miter lim="400000"/>
          </a:ln>
        </p:spPr>
        <p:txBody>
          <a:bodyPr lIns="45719" rIns="45719"/>
          <a:lstStyle/>
          <a:p>
            <a:pPr/>
          </a:p>
        </p:txBody>
      </p:sp>
      <p:sp>
        <p:nvSpPr>
          <p:cNvPr id="165" name="object 16"/>
          <p:cNvSpPr/>
          <p:nvPr/>
        </p:nvSpPr>
        <p:spPr>
          <a:xfrm>
            <a:off x="850900" y="4749800"/>
            <a:ext cx="6908800" cy="266700"/>
          </a:xfrm>
          <a:prstGeom prst="rect">
            <a:avLst/>
          </a:prstGeom>
          <a:blipFill>
            <a:blip r:embed="rId10"/>
            <a:stretch>
              <a:fillRect/>
            </a:stretch>
          </a:blipFill>
          <a:ln w="12700">
            <a:miter lim="400000"/>
          </a:ln>
        </p:spPr>
        <p:txBody>
          <a:bodyPr lIns="45719" rIns="45719"/>
          <a:lstStyle/>
          <a:p>
            <a:pPr/>
          </a:p>
        </p:txBody>
      </p:sp>
      <p:sp>
        <p:nvSpPr>
          <p:cNvPr id="166" name="object 17"/>
          <p:cNvSpPr/>
          <p:nvPr/>
        </p:nvSpPr>
        <p:spPr>
          <a:xfrm>
            <a:off x="660400" y="5334000"/>
            <a:ext cx="127000" cy="127000"/>
          </a:xfrm>
          <a:prstGeom prst="rect">
            <a:avLst/>
          </a:prstGeom>
          <a:blipFill>
            <a:blip r:embed="rId3"/>
            <a:stretch>
              <a:fillRect/>
            </a:stretch>
          </a:blipFill>
          <a:ln w="12700">
            <a:miter lim="400000"/>
          </a:ln>
        </p:spPr>
        <p:txBody>
          <a:bodyPr lIns="45719" rIns="45719"/>
          <a:lstStyle/>
          <a:p>
            <a:pPr/>
          </a:p>
        </p:txBody>
      </p:sp>
      <p:sp>
        <p:nvSpPr>
          <p:cNvPr id="167" name="object 18"/>
          <p:cNvSpPr/>
          <p:nvPr/>
        </p:nvSpPr>
        <p:spPr>
          <a:xfrm>
            <a:off x="850900" y="5283200"/>
            <a:ext cx="4965700" cy="266700"/>
          </a:xfrm>
          <a:prstGeom prst="rect">
            <a:avLst/>
          </a:prstGeom>
          <a:blipFill>
            <a:blip r:embed="rId11"/>
            <a:stretch>
              <a:fillRect/>
            </a:stretch>
          </a:blipFill>
          <a:ln w="12700">
            <a:miter lim="400000"/>
          </a:ln>
        </p:spPr>
        <p:txBody>
          <a:bodyPr lIns="45719" rIns="45719"/>
          <a:lstStyle/>
          <a:p>
            <a:pPr/>
          </a:p>
        </p:txBody>
      </p:sp>
      <p:sp>
        <p:nvSpPr>
          <p:cNvPr id="168" name="object 19"/>
          <p:cNvSpPr txBox="1"/>
          <p:nvPr/>
        </p:nvSpPr>
        <p:spPr>
          <a:xfrm>
            <a:off x="660399" y="862583"/>
            <a:ext cx="8571867" cy="45495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4" sz="2200">
                <a:solidFill>
                  <a:srgbClr val="FFFFFF"/>
                </a:solidFill>
                <a:latin typeface="Times New Roman"/>
                <a:ea typeface="Times New Roman"/>
                <a:cs typeface="Times New Roman"/>
                <a:sym typeface="Times New Roman"/>
              </a:defRPr>
            </a:pPr>
            <a:r>
              <a:t>Protocol </a:t>
            </a:r>
            <a:r>
              <a:rPr spc="0"/>
              <a:t>Overview and detail</a:t>
            </a:r>
          </a:p>
          <a:p>
            <a:pPr>
              <a:defRPr sz="2100">
                <a:latin typeface="Times New Roman"/>
                <a:ea typeface="Times New Roman"/>
                <a:cs typeface="Times New Roman"/>
                <a:sym typeface="Times New Roman"/>
              </a:defRPr>
            </a:pPr>
          </a:p>
          <a:p>
            <a:pPr marL="215900" indent="-203200">
              <a:buSzPct val="78378"/>
              <a:buFont typeface="Arial"/>
              <a:buChar char="•"/>
              <a:tabLst>
                <a:tab pos="215900" algn="l"/>
              </a:tabLst>
              <a:defRPr spc="-10">
                <a:solidFill>
                  <a:srgbClr val="FFFFFF"/>
                </a:solidFill>
                <a:latin typeface="Times New Roman"/>
                <a:ea typeface="Times New Roman"/>
                <a:cs typeface="Times New Roman"/>
                <a:sym typeface="Times New Roman"/>
              </a:defRPr>
            </a:pPr>
            <a:r>
              <a:t>The application logic serves user as standard database</a:t>
            </a:r>
            <a:r>
              <a:rPr spc="45"/>
              <a:t> </a:t>
            </a:r>
            <a:r>
              <a:t>interface.</a:t>
            </a:r>
          </a:p>
          <a:p>
            <a:pPr>
              <a:buClr>
                <a:srgbClr val="FFFFFF"/>
              </a:buClr>
              <a:buSzPct val="100000"/>
              <a:buFont typeface="Arial"/>
              <a:buChar char="•"/>
              <a:defRPr sz="1700">
                <a:latin typeface="Times New Roman"/>
                <a:ea typeface="Times New Roman"/>
                <a:cs typeface="Times New Roman"/>
                <a:sym typeface="Times New Roman"/>
              </a:defRPr>
            </a:pPr>
          </a:p>
          <a:p>
            <a:pPr marL="215900" indent="-203200">
              <a:buSzPct val="78378"/>
              <a:buFont typeface="Arial"/>
              <a:buChar char="•"/>
              <a:tabLst>
                <a:tab pos="215900" algn="l"/>
              </a:tabLst>
              <a:defRPr spc="-5">
                <a:solidFill>
                  <a:srgbClr val="FFFFFF"/>
                </a:solidFill>
                <a:latin typeface="Times New Roman"/>
                <a:ea typeface="Times New Roman"/>
                <a:cs typeface="Times New Roman"/>
                <a:sym typeface="Times New Roman"/>
              </a:defRPr>
            </a:pPr>
            <a:r>
              <a:t>At </a:t>
            </a:r>
            <a:r>
              <a:rPr spc="-10"/>
              <a:t>the beginning </a:t>
            </a:r>
            <a:r>
              <a:t>of </a:t>
            </a:r>
            <a:r>
              <a:rPr spc="-10"/>
              <a:t>each transaction to is assigned </a:t>
            </a:r>
            <a:r>
              <a:t>a </a:t>
            </a:r>
            <a:r>
              <a:rPr spc="-10"/>
              <a:t>timestamp</a:t>
            </a:r>
            <a:r>
              <a:rPr spc="45"/>
              <a:t> </a:t>
            </a:r>
            <a:r>
              <a:rPr spc="-10"/>
              <a:t>“start”</a:t>
            </a:r>
          </a:p>
          <a:p>
            <a:pPr>
              <a:buClr>
                <a:srgbClr val="FFFFFF"/>
              </a:buClr>
              <a:buSzPct val="100000"/>
              <a:buFont typeface="Arial"/>
              <a:buChar char="•"/>
              <a:defRPr sz="1700">
                <a:latin typeface="Times New Roman"/>
                <a:ea typeface="Times New Roman"/>
                <a:cs typeface="Times New Roman"/>
                <a:sym typeface="Times New Roman"/>
              </a:defRPr>
            </a:pPr>
          </a:p>
          <a:p>
            <a:pPr marL="215900" indent="-203200">
              <a:buSzPct val="78378"/>
              <a:buFont typeface="Arial"/>
              <a:buChar char="•"/>
              <a:tabLst>
                <a:tab pos="215900" algn="l"/>
              </a:tabLst>
              <a:defRPr spc="-10">
                <a:solidFill>
                  <a:srgbClr val="FFFFFF"/>
                </a:solidFill>
                <a:latin typeface="Times New Roman"/>
                <a:ea typeface="Times New Roman"/>
                <a:cs typeface="Times New Roman"/>
                <a:sym typeface="Times New Roman"/>
              </a:defRPr>
            </a:pPr>
            <a:r>
              <a:t>All the “read” request and “write” request are simply forwarded to local database</a:t>
            </a:r>
            <a:r>
              <a:rPr spc="225"/>
              <a:t> </a:t>
            </a:r>
            <a:r>
              <a:t>replica.</a:t>
            </a:r>
          </a:p>
          <a:p>
            <a:pPr>
              <a:buClr>
                <a:srgbClr val="FFFFFF"/>
              </a:buClr>
              <a:buSzPct val="100000"/>
              <a:buFont typeface="Arial"/>
              <a:buChar char="•"/>
              <a:defRPr sz="1700">
                <a:latin typeface="Times New Roman"/>
                <a:ea typeface="Times New Roman"/>
                <a:cs typeface="Times New Roman"/>
                <a:sym typeface="Times New Roman"/>
              </a:defRPr>
            </a:pPr>
          </a:p>
          <a:p>
            <a:pPr marL="215900" indent="-203200">
              <a:buSzPct val="78378"/>
              <a:buFont typeface="Arial"/>
              <a:buChar char="•"/>
              <a:tabLst>
                <a:tab pos="215900" algn="l"/>
              </a:tabLst>
              <a:defRPr spc="-5">
                <a:solidFill>
                  <a:srgbClr val="FFFFFF"/>
                </a:solidFill>
                <a:latin typeface="Times New Roman"/>
                <a:ea typeface="Times New Roman"/>
                <a:cs typeface="Times New Roman"/>
                <a:sym typeface="Times New Roman"/>
              </a:defRPr>
            </a:pPr>
            <a:r>
              <a:t>If </a:t>
            </a:r>
            <a:r>
              <a:rPr spc="-10"/>
              <a:t>transaction is “read” it commits, otherwise sends to middleware</a:t>
            </a:r>
            <a:r>
              <a:rPr spc="65"/>
              <a:t> </a:t>
            </a:r>
            <a:r>
              <a:rPr spc="-10"/>
              <a:t>replica.</a:t>
            </a:r>
          </a:p>
          <a:p>
            <a:pPr>
              <a:buClr>
                <a:srgbClr val="FFFFFF"/>
              </a:buClr>
              <a:buSzPct val="100000"/>
              <a:buFont typeface="Arial"/>
              <a:buChar char="•"/>
              <a:defRPr sz="1700">
                <a:latin typeface="Times New Roman"/>
                <a:ea typeface="Times New Roman"/>
                <a:cs typeface="Times New Roman"/>
                <a:sym typeface="Times New Roman"/>
              </a:defRPr>
            </a:pPr>
          </a:p>
          <a:p>
            <a:pPr marL="215900" indent="-203200">
              <a:buSzPct val="78378"/>
              <a:buFont typeface="Arial"/>
              <a:buChar char="•"/>
              <a:tabLst>
                <a:tab pos="215900" algn="l"/>
              </a:tabLst>
              <a:defRPr spc="-10">
                <a:solidFill>
                  <a:srgbClr val="FFFFFF"/>
                </a:solidFill>
                <a:latin typeface="Times New Roman"/>
                <a:ea typeface="Times New Roman"/>
                <a:cs typeface="Times New Roman"/>
                <a:sym typeface="Times New Roman"/>
              </a:defRPr>
            </a:pPr>
            <a:r>
              <a:t>After each steps </a:t>
            </a:r>
            <a:r>
              <a:rPr spc="-5"/>
              <a:t>a </a:t>
            </a:r>
            <a:r>
              <a:t>validation check is</a:t>
            </a:r>
            <a:r>
              <a:rPr spc="20"/>
              <a:t> </a:t>
            </a:r>
            <a:r>
              <a:t>performed.</a:t>
            </a:r>
          </a:p>
          <a:p>
            <a:pPr>
              <a:buClr>
                <a:srgbClr val="FFFFFF"/>
              </a:buClr>
              <a:buSzPct val="100000"/>
              <a:buFont typeface="Arial"/>
              <a:buChar char="•"/>
              <a:defRPr sz="1700">
                <a:latin typeface="Times New Roman"/>
                <a:ea typeface="Times New Roman"/>
                <a:cs typeface="Times New Roman"/>
                <a:sym typeface="Times New Roman"/>
              </a:defRPr>
            </a:pPr>
          </a:p>
          <a:p>
            <a:pPr marL="215900" indent="-203200">
              <a:buSzPct val="78378"/>
              <a:buFont typeface="Arial"/>
              <a:buChar char="•"/>
              <a:tabLst>
                <a:tab pos="215900" algn="l"/>
              </a:tabLst>
              <a:defRPr spc="-15">
                <a:solidFill>
                  <a:srgbClr val="FFFFFF"/>
                </a:solidFill>
                <a:latin typeface="Times New Roman"/>
                <a:ea typeface="Times New Roman"/>
                <a:cs typeface="Times New Roman"/>
                <a:sym typeface="Times New Roman"/>
              </a:defRPr>
            </a:pPr>
            <a:r>
              <a:t>Transaction </a:t>
            </a:r>
            <a:r>
              <a:rPr spc="-10"/>
              <a:t>are committed in validation</a:t>
            </a:r>
            <a:r>
              <a:rPr spc="20"/>
              <a:t> </a:t>
            </a:r>
            <a:r>
              <a:rPr spc="-25"/>
              <a:t>order.</a:t>
            </a:r>
          </a:p>
          <a:p>
            <a:pPr>
              <a:buClr>
                <a:srgbClr val="FFFFFF"/>
              </a:buClr>
              <a:buSzPct val="100000"/>
              <a:buFont typeface="Arial"/>
              <a:buChar char="•"/>
              <a:defRPr sz="1700">
                <a:latin typeface="Times New Roman"/>
                <a:ea typeface="Times New Roman"/>
                <a:cs typeface="Times New Roman"/>
                <a:sym typeface="Times New Roman"/>
              </a:defRPr>
            </a:pPr>
          </a:p>
          <a:p>
            <a:pPr marL="215900" indent="-203200">
              <a:buSzPct val="78378"/>
              <a:buFont typeface="Arial"/>
              <a:buChar char="•"/>
              <a:tabLst>
                <a:tab pos="215900" algn="l"/>
              </a:tabLst>
              <a:defRPr spc="-10">
                <a:solidFill>
                  <a:srgbClr val="FFFFFF"/>
                </a:solidFill>
                <a:latin typeface="Times New Roman"/>
                <a:ea typeface="Times New Roman"/>
                <a:cs typeface="Times New Roman"/>
                <a:sym typeface="Times New Roman"/>
              </a:defRPr>
            </a:pPr>
            <a:r>
              <a:t>Hybrid approach is introduced </a:t>
            </a:r>
            <a:r>
              <a:rPr spc="-5"/>
              <a:t>for </a:t>
            </a:r>
            <a:r>
              <a:t>better fault tolerance and</a:t>
            </a:r>
            <a:r>
              <a:rPr spc="60"/>
              <a:t> </a:t>
            </a:r>
            <a:r>
              <a:t>performance.</a:t>
            </a:r>
          </a:p>
          <a:p>
            <a:pPr>
              <a:buClr>
                <a:srgbClr val="FFFFFF"/>
              </a:buClr>
              <a:buSzPct val="100000"/>
              <a:buFont typeface="Arial"/>
              <a:buChar char="•"/>
              <a:defRPr sz="1700">
                <a:latin typeface="Times New Roman"/>
                <a:ea typeface="Times New Roman"/>
                <a:cs typeface="Times New Roman"/>
                <a:sym typeface="Times New Roman"/>
              </a:defRPr>
            </a:pPr>
          </a:p>
          <a:p>
            <a:pPr marL="215900" indent="-203200">
              <a:buSzPct val="78378"/>
              <a:buFont typeface="Arial"/>
              <a:buChar char="•"/>
              <a:tabLst>
                <a:tab pos="215900" algn="l"/>
              </a:tabLst>
              <a:defRPr spc="-5">
                <a:solidFill>
                  <a:srgbClr val="FFFFFF"/>
                </a:solidFill>
                <a:latin typeface="Times New Roman"/>
                <a:ea typeface="Times New Roman"/>
                <a:cs typeface="Times New Roman"/>
                <a:sym typeface="Times New Roman"/>
              </a:defRPr>
            </a:pPr>
            <a:r>
              <a:t>Its </a:t>
            </a:r>
            <a:r>
              <a:rPr spc="-10"/>
              <a:t>is based </a:t>
            </a:r>
            <a:r>
              <a:t>on </a:t>
            </a:r>
            <a:r>
              <a:rPr spc="-10"/>
              <a:t>GCS </a:t>
            </a:r>
            <a:r>
              <a:t>(Group </a:t>
            </a:r>
            <a:r>
              <a:rPr spc="-10"/>
              <a:t>communication</a:t>
            </a:r>
            <a:r>
              <a:rPr spc="5"/>
              <a:t> </a:t>
            </a:r>
            <a:r>
              <a:rPr spc="-10"/>
              <a:t>System)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