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ec999451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9ec999451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97e3600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97e3600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bf36c87ad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bf36c87ad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97e3600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97e3600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bf36c87ad_0_2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bf36c87ad_0_2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97e3600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97e3600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bf36c87ad_0_2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bf36c87ad_0_2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97e3600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97e3600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97e3600c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97e3600c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f36c87ad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f36c87ad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f36c87ad_0_2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f36c87ad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7e360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7e360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f36c87ad_0_2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f36c87ad_0_2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7e3600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97e3600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f36c87ad_0_2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f36c87ad_0_2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bf36c87a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bf36c87a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bf36c87ad_0_2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bf36c87ad_0_2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539751" y="2860358"/>
            <a:ext cx="806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sz="3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539751" y="3843186"/>
            <a:ext cx="8061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9483" y="336509"/>
            <a:ext cx="2063723" cy="11540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buNone/>
              <a:defRPr sz="1300">
                <a:solidFill>
                  <a:schemeClr val="accent1"/>
                </a:solidFill>
              </a:defRPr>
            </a:lvl1pPr>
            <a:lvl2pPr lvl="1" rtl="0">
              <a:buNone/>
              <a:defRPr sz="1300">
                <a:solidFill>
                  <a:schemeClr val="accent1"/>
                </a:solidFill>
              </a:defRPr>
            </a:lvl2pPr>
            <a:lvl3pPr lvl="2" rtl="0">
              <a:buNone/>
              <a:defRPr sz="1300">
                <a:solidFill>
                  <a:schemeClr val="accent1"/>
                </a:solidFill>
              </a:defRPr>
            </a:lvl3pPr>
            <a:lvl4pPr lvl="3" rtl="0">
              <a:buNone/>
              <a:defRPr sz="1300">
                <a:solidFill>
                  <a:schemeClr val="accent1"/>
                </a:solidFill>
              </a:defRPr>
            </a:lvl4pPr>
            <a:lvl5pPr lvl="4" rtl="0">
              <a:buNone/>
              <a:defRPr sz="1300">
                <a:solidFill>
                  <a:schemeClr val="accent1"/>
                </a:solidFill>
              </a:defRPr>
            </a:lvl5pPr>
            <a:lvl6pPr lvl="5" rtl="0">
              <a:buNone/>
              <a:defRPr sz="1300">
                <a:solidFill>
                  <a:schemeClr val="accent1"/>
                </a:solidFill>
              </a:defRPr>
            </a:lvl6pPr>
            <a:lvl7pPr lvl="6" rtl="0">
              <a:buNone/>
              <a:defRPr sz="1300">
                <a:solidFill>
                  <a:schemeClr val="accent1"/>
                </a:solidFill>
              </a:defRPr>
            </a:lvl7pPr>
            <a:lvl8pPr lvl="7" rtl="0">
              <a:buNone/>
              <a:defRPr sz="1300">
                <a:solidFill>
                  <a:schemeClr val="accent1"/>
                </a:solidFill>
              </a:defRPr>
            </a:lvl8pPr>
            <a:lvl9pPr lvl="8" rtl="0">
              <a:buNone/>
              <a:defRPr sz="13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+ Inhalt">
  <p:cSld name="Titel + Inhal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484" y="4685437"/>
            <a:ext cx="305700" cy="273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39554" y="1208315"/>
            <a:ext cx="83811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Noto Sans Symbols"/>
              <a:buChar char="❖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1590675" y="4667358"/>
            <a:ext cx="498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539554" y="4667358"/>
            <a:ext cx="7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titel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39551" y="2859300"/>
            <a:ext cx="80604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 cap="none"/>
            </a:lvl1pPr>
            <a:lvl2pPr lvl="1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39553" y="2158242"/>
            <a:ext cx="8061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484" y="4685437"/>
            <a:ext cx="305700" cy="273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9483" y="336509"/>
            <a:ext cx="2063723" cy="11540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90675" y="4667358"/>
            <a:ext cx="498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39554" y="4667358"/>
            <a:ext cx="7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+ 2xInhalt (Horizontal)">
  <p:cSld name="Titel + 2xInhalt (Horizontal)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484" y="4685437"/>
            <a:ext cx="305700" cy="273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39554" y="1351406"/>
            <a:ext cx="80613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Noto Sans Symbols"/>
              <a:buChar char="❖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539554" y="2819400"/>
            <a:ext cx="80613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Noto Sans Symbols"/>
              <a:buChar char="❖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1590675" y="4667358"/>
            <a:ext cx="498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539554" y="4667358"/>
            <a:ext cx="7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+ 2xInhalt (Vertikal)">
  <p:cSld name="Titel + 2xInhalt (Vertikal)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39552" y="1140625"/>
            <a:ext cx="3813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484" y="4685437"/>
            <a:ext cx="305700" cy="273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50205" y="1140625"/>
            <a:ext cx="39510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Noto Sans Symbols"/>
              <a:buChar char="❖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590675" y="4667358"/>
            <a:ext cx="498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539554" y="4667358"/>
            <a:ext cx="7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nutzerdefiniertes Layout">
  <p:cSld name="Benutzerdefinierte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484" y="4685437"/>
            <a:ext cx="305700" cy="273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1590675" y="4667358"/>
            <a:ext cx="498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539554" y="4667358"/>
            <a:ext cx="7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484" y="4685437"/>
            <a:ext cx="305700" cy="273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1590675" y="4667358"/>
            <a:ext cx="498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539554" y="4667358"/>
            <a:ext cx="7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61771" y="357504"/>
            <a:ext cx="1090440" cy="6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484" y="4685437"/>
            <a:ext cx="305700" cy="273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1163150" y="1953150"/>
            <a:ext cx="681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The Chubby lock service for loosely-coupled distributed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539750" y="3965400"/>
            <a:ext cx="806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666666"/>
                </a:solidFill>
              </a:rPr>
              <a:t>Group No. 5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lang="en" sz="1400"/>
              <a:t>Juhi Pradeep Mehta, Ahmed Basha, Waqas Yousaf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/>
              <a:t>Sessions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539550" y="1132119"/>
            <a:ext cx="8381100" cy="13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Relationship between Chubby cell and Chubby client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Client sends Periodic message to master to keep  by session up.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Messages are named as KeepAlive.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The master will block </a:t>
            </a:r>
            <a:r>
              <a:rPr lang="en" sz="1400">
                <a:solidFill>
                  <a:schemeClr val="dk1"/>
                </a:solidFill>
              </a:rPr>
              <a:t>KeepAlive</a:t>
            </a:r>
            <a:r>
              <a:rPr lang="en" sz="1400">
                <a:solidFill>
                  <a:schemeClr val="dk1"/>
                </a:solidFill>
              </a:rPr>
              <a:t> until close the expiration of a session. Extension is default to 12s.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00" y="2566588"/>
            <a:ext cx="6896600" cy="2021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6" name="Google Shape;396;p30"/>
          <p:cNvSpPr txBox="1"/>
          <p:nvPr/>
        </p:nvSpPr>
        <p:spPr>
          <a:xfrm>
            <a:off x="3972450" y="4583125"/>
            <a:ext cx="1199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Image source: [1]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31"/>
          <p:cNvCxnSpPr/>
          <p:nvPr/>
        </p:nvCxnSpPr>
        <p:spPr>
          <a:xfrm>
            <a:off x="38945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31"/>
          <p:cNvSpPr/>
          <p:nvPr/>
        </p:nvSpPr>
        <p:spPr>
          <a:xfrm flipH="1">
            <a:off x="32141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32143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33249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LOCKS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33270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locks?  How they work? Why they are useful?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33171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4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31"/>
          <p:cNvCxnSpPr/>
          <p:nvPr/>
        </p:nvCxnSpPr>
        <p:spPr>
          <a:xfrm>
            <a:off x="5192001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31"/>
          <p:cNvSpPr/>
          <p:nvPr/>
        </p:nvSpPr>
        <p:spPr>
          <a:xfrm flipH="1">
            <a:off x="4511544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4511779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461958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SESSIONS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462174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is the communication between client and master?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461176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p31"/>
          <p:cNvCxnSpPr/>
          <p:nvPr/>
        </p:nvCxnSpPr>
        <p:spPr>
          <a:xfrm>
            <a:off x="6489159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31"/>
          <p:cNvSpPr/>
          <p:nvPr/>
        </p:nvSpPr>
        <p:spPr>
          <a:xfrm flipH="1">
            <a:off x="5808702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5808936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5919503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CACHING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5921663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does the caching system works in Chubby lock system?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5911684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2Min</a:t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9" name="Google Shape;419;p31"/>
          <p:cNvGrpSpPr/>
          <p:nvPr/>
        </p:nvGrpSpPr>
        <p:grpSpPr>
          <a:xfrm>
            <a:off x="7106128" y="1575830"/>
            <a:ext cx="1418334" cy="2315200"/>
            <a:chOff x="4511544" y="1575830"/>
            <a:chExt cx="1418334" cy="23152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1" name="Google Shape;421;p3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31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can we use Chubby lock system in Fog Computing?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31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26" name="Google Shape;426;p31"/>
          <p:cNvCxnSpPr/>
          <p:nvPr/>
        </p:nvCxnSpPr>
        <p:spPr>
          <a:xfrm>
            <a:off x="25991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31"/>
          <p:cNvSpPr/>
          <p:nvPr/>
        </p:nvSpPr>
        <p:spPr>
          <a:xfrm flipH="1">
            <a:off x="19187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19189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20295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20316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is the internal system structure? What are its major components?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20217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1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" name="Google Shape;432;p31"/>
          <p:cNvCxnSpPr/>
          <p:nvPr/>
        </p:nvCxnSpPr>
        <p:spPr>
          <a:xfrm>
            <a:off x="13037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31"/>
          <p:cNvSpPr/>
          <p:nvPr/>
        </p:nvSpPr>
        <p:spPr>
          <a:xfrm flipH="1">
            <a:off x="6233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6235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7341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0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7362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the objectives of Chubby lock system?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7263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/>
              <a:t>Caching</a:t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964400" y="1243075"/>
            <a:ext cx="7083600" cy="1035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1504000" y="13352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Replica</a:t>
            </a:r>
            <a:endParaRPr sz="1000"/>
          </a:p>
        </p:txBody>
      </p:sp>
      <p:sp>
        <p:nvSpPr>
          <p:cNvPr id="445" name="Google Shape;445;p32"/>
          <p:cNvSpPr/>
          <p:nvPr/>
        </p:nvSpPr>
        <p:spPr>
          <a:xfrm>
            <a:off x="2722800" y="13352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Replica</a:t>
            </a:r>
            <a:endParaRPr sz="1100"/>
          </a:p>
        </p:txBody>
      </p:sp>
      <p:sp>
        <p:nvSpPr>
          <p:cNvPr id="446" name="Google Shape;446;p32"/>
          <p:cNvSpPr/>
          <p:nvPr/>
        </p:nvSpPr>
        <p:spPr>
          <a:xfrm>
            <a:off x="4018250" y="13352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Master</a:t>
            </a:r>
            <a:endParaRPr b="1" sz="1200"/>
          </a:p>
        </p:txBody>
      </p:sp>
      <p:sp>
        <p:nvSpPr>
          <p:cNvPr id="447" name="Google Shape;447;p32"/>
          <p:cNvSpPr/>
          <p:nvPr/>
        </p:nvSpPr>
        <p:spPr>
          <a:xfrm>
            <a:off x="5313700" y="13352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Replica</a:t>
            </a:r>
            <a:endParaRPr sz="1100"/>
          </a:p>
        </p:txBody>
      </p:sp>
      <p:sp>
        <p:nvSpPr>
          <p:cNvPr id="448" name="Google Shape;448;p32"/>
          <p:cNvSpPr/>
          <p:nvPr/>
        </p:nvSpPr>
        <p:spPr>
          <a:xfrm>
            <a:off x="6694575" y="13352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Replica</a:t>
            </a:r>
            <a:endParaRPr sz="1100"/>
          </a:p>
        </p:txBody>
      </p:sp>
      <p:sp>
        <p:nvSpPr>
          <p:cNvPr id="449" name="Google Shape;449;p32"/>
          <p:cNvSpPr/>
          <p:nvPr/>
        </p:nvSpPr>
        <p:spPr>
          <a:xfrm>
            <a:off x="1760050" y="1418900"/>
            <a:ext cx="463800" cy="432600"/>
          </a:xfrm>
          <a:prstGeom prst="verticalScroll">
            <a:avLst>
              <a:gd fmla="val 12500" name="adj"/>
            </a:avLst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File</a:t>
            </a:r>
            <a:endParaRPr sz="800"/>
          </a:p>
        </p:txBody>
      </p:sp>
      <p:sp>
        <p:nvSpPr>
          <p:cNvPr id="450" name="Google Shape;450;p32"/>
          <p:cNvSpPr/>
          <p:nvPr/>
        </p:nvSpPr>
        <p:spPr>
          <a:xfrm>
            <a:off x="964400" y="2462275"/>
            <a:ext cx="7083600" cy="1035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1158400" y="3831600"/>
            <a:ext cx="1228500" cy="948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Client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Application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452" name="Google Shape;452;p32"/>
          <p:cNvCxnSpPr/>
          <p:nvPr/>
        </p:nvCxnSpPr>
        <p:spPr>
          <a:xfrm>
            <a:off x="1167800" y="4884150"/>
            <a:ext cx="67203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2"/>
          <p:cNvSpPr txBox="1"/>
          <p:nvPr/>
        </p:nvSpPr>
        <p:spPr>
          <a:xfrm>
            <a:off x="7339075" y="4555475"/>
            <a:ext cx="602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time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4205150" y="2657425"/>
            <a:ext cx="781800" cy="645300"/>
          </a:xfrm>
          <a:prstGeom prst="verticalScroll">
            <a:avLst>
              <a:gd fmla="val 12500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Cached File</a:t>
            </a:r>
            <a:endParaRPr sz="1000"/>
          </a:p>
        </p:txBody>
      </p:sp>
      <p:sp>
        <p:nvSpPr>
          <p:cNvPr id="455" name="Google Shape;455;p32"/>
          <p:cNvSpPr txBox="1"/>
          <p:nvPr/>
        </p:nvSpPr>
        <p:spPr>
          <a:xfrm rot="-5400000">
            <a:off x="335000" y="2787175"/>
            <a:ext cx="104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Local Cache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56" name="Google Shape;456;p32"/>
          <p:cNvSpPr txBox="1"/>
          <p:nvPr/>
        </p:nvSpPr>
        <p:spPr>
          <a:xfrm rot="-5400000">
            <a:off x="335000" y="1567975"/>
            <a:ext cx="104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Chubby Cell</a:t>
            </a:r>
            <a:endParaRPr sz="1200">
              <a:solidFill>
                <a:srgbClr val="666666"/>
              </a:solidFill>
            </a:endParaRPr>
          </a:p>
        </p:txBody>
      </p:sp>
      <p:cxnSp>
        <p:nvCxnSpPr>
          <p:cNvPr id="457" name="Google Shape;457;p32"/>
          <p:cNvCxnSpPr>
            <a:endCxn id="446" idx="3"/>
          </p:cNvCxnSpPr>
          <p:nvPr/>
        </p:nvCxnSpPr>
        <p:spPr>
          <a:xfrm flipH="1" rot="10800000">
            <a:off x="2203367" y="2040662"/>
            <a:ext cx="1957800" cy="19329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2"/>
          <p:cNvCxnSpPr>
            <a:stCxn id="446" idx="2"/>
            <a:endCxn id="444" idx="6"/>
          </p:cNvCxnSpPr>
          <p:nvPr/>
        </p:nvCxnSpPr>
        <p:spPr>
          <a:xfrm rot="10800000">
            <a:off x="2479850" y="1748450"/>
            <a:ext cx="15384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2"/>
          <p:cNvCxnSpPr>
            <a:stCxn id="444" idx="7"/>
            <a:endCxn id="446" idx="1"/>
          </p:cNvCxnSpPr>
          <p:nvPr/>
        </p:nvCxnSpPr>
        <p:spPr>
          <a:xfrm>
            <a:off x="2336983" y="1456238"/>
            <a:ext cx="18243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2"/>
          <p:cNvCxnSpPr>
            <a:stCxn id="446" idx="4"/>
            <a:endCxn id="451" idx="6"/>
          </p:cNvCxnSpPr>
          <p:nvPr/>
        </p:nvCxnSpPr>
        <p:spPr>
          <a:xfrm flipH="1">
            <a:off x="2387000" y="2161700"/>
            <a:ext cx="2119200" cy="21441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2"/>
          <p:cNvSpPr/>
          <p:nvPr/>
        </p:nvSpPr>
        <p:spPr>
          <a:xfrm>
            <a:off x="2987200" y="3831600"/>
            <a:ext cx="1228500" cy="948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Client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Application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462" name="Google Shape;462;p32"/>
          <p:cNvCxnSpPr>
            <a:stCxn id="461" idx="0"/>
            <a:endCxn id="454" idx="1"/>
          </p:cNvCxnSpPr>
          <p:nvPr/>
        </p:nvCxnSpPr>
        <p:spPr>
          <a:xfrm flipH="1" rot="10800000">
            <a:off x="3601450" y="2980200"/>
            <a:ext cx="684300" cy="85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2"/>
          <p:cNvCxnSpPr>
            <a:stCxn id="454" idx="2"/>
            <a:endCxn id="461" idx="7"/>
          </p:cNvCxnSpPr>
          <p:nvPr/>
        </p:nvCxnSpPr>
        <p:spPr>
          <a:xfrm flipH="1">
            <a:off x="4035650" y="3302725"/>
            <a:ext cx="560400" cy="6678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2"/>
          <p:cNvSpPr/>
          <p:nvPr/>
        </p:nvSpPr>
        <p:spPr>
          <a:xfrm>
            <a:off x="1877450" y="766525"/>
            <a:ext cx="1297728" cy="948618"/>
          </a:xfrm>
          <a:prstGeom prst="irregularSeal1">
            <a:avLst/>
          </a:prstGeom>
          <a:solidFill>
            <a:srgbClr val="B6D7A8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File Updated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465" name="Google Shape;465;p32"/>
          <p:cNvCxnSpPr>
            <a:stCxn id="446" idx="3"/>
            <a:endCxn id="454" idx="0"/>
          </p:cNvCxnSpPr>
          <p:nvPr/>
        </p:nvCxnSpPr>
        <p:spPr>
          <a:xfrm>
            <a:off x="4161167" y="2040662"/>
            <a:ext cx="435000" cy="6168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32"/>
          <p:cNvCxnSpPr>
            <a:stCxn id="454" idx="0"/>
            <a:endCxn id="446" idx="5"/>
          </p:cNvCxnSpPr>
          <p:nvPr/>
        </p:nvCxnSpPr>
        <p:spPr>
          <a:xfrm flipH="1" rot="10800000">
            <a:off x="4596050" y="2040625"/>
            <a:ext cx="255300" cy="6168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32"/>
          <p:cNvSpPr/>
          <p:nvPr/>
        </p:nvSpPr>
        <p:spPr>
          <a:xfrm>
            <a:off x="4816000" y="3831600"/>
            <a:ext cx="1228500" cy="948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Client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Application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468" name="Google Shape;468;p32"/>
          <p:cNvCxnSpPr>
            <a:stCxn id="467" idx="0"/>
            <a:endCxn id="446" idx="5"/>
          </p:cNvCxnSpPr>
          <p:nvPr/>
        </p:nvCxnSpPr>
        <p:spPr>
          <a:xfrm rot="10800000">
            <a:off x="4851250" y="2040600"/>
            <a:ext cx="579000" cy="17910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2"/>
          <p:cNvCxnSpPr>
            <a:stCxn id="446" idx="6"/>
            <a:endCxn id="467" idx="7"/>
          </p:cNvCxnSpPr>
          <p:nvPr/>
        </p:nvCxnSpPr>
        <p:spPr>
          <a:xfrm>
            <a:off x="4994150" y="1748450"/>
            <a:ext cx="870300" cy="22221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32"/>
          <p:cNvSpPr/>
          <p:nvPr/>
        </p:nvSpPr>
        <p:spPr>
          <a:xfrm>
            <a:off x="6340000" y="3831600"/>
            <a:ext cx="1228500" cy="948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Client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Application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471" name="Google Shape;471;p32"/>
          <p:cNvCxnSpPr>
            <a:stCxn id="470" idx="1"/>
            <a:endCxn id="454" idx="2"/>
          </p:cNvCxnSpPr>
          <p:nvPr/>
        </p:nvCxnSpPr>
        <p:spPr>
          <a:xfrm rot="10800000">
            <a:off x="4596010" y="3302719"/>
            <a:ext cx="1923900" cy="6678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2"/>
          <p:cNvCxnSpPr>
            <a:stCxn id="454" idx="3"/>
            <a:endCxn id="470" idx="0"/>
          </p:cNvCxnSpPr>
          <p:nvPr/>
        </p:nvCxnSpPr>
        <p:spPr>
          <a:xfrm>
            <a:off x="4906288" y="2980075"/>
            <a:ext cx="2048100" cy="8514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p33"/>
          <p:cNvCxnSpPr/>
          <p:nvPr/>
        </p:nvCxnSpPr>
        <p:spPr>
          <a:xfrm>
            <a:off x="38945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p33"/>
          <p:cNvSpPr/>
          <p:nvPr/>
        </p:nvSpPr>
        <p:spPr>
          <a:xfrm flipH="1">
            <a:off x="32141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32143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80" name="Google Shape;480;p33"/>
          <p:cNvSpPr txBox="1"/>
          <p:nvPr/>
        </p:nvSpPr>
        <p:spPr>
          <a:xfrm>
            <a:off x="33249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LOCKS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33270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locks?  How they work? Why they are useful?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3"/>
          <p:cNvSpPr txBox="1"/>
          <p:nvPr/>
        </p:nvSpPr>
        <p:spPr>
          <a:xfrm>
            <a:off x="33171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4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33"/>
          <p:cNvCxnSpPr/>
          <p:nvPr/>
        </p:nvCxnSpPr>
        <p:spPr>
          <a:xfrm>
            <a:off x="5192001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33"/>
          <p:cNvSpPr/>
          <p:nvPr/>
        </p:nvSpPr>
        <p:spPr>
          <a:xfrm flipH="1">
            <a:off x="4511544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85" name="Google Shape;485;p33"/>
          <p:cNvSpPr/>
          <p:nvPr/>
        </p:nvSpPr>
        <p:spPr>
          <a:xfrm>
            <a:off x="4511779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461958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SESSIONS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3"/>
          <p:cNvSpPr txBox="1"/>
          <p:nvPr/>
        </p:nvSpPr>
        <p:spPr>
          <a:xfrm>
            <a:off x="462174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is the communication between client and master?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3"/>
          <p:cNvSpPr txBox="1"/>
          <p:nvPr/>
        </p:nvSpPr>
        <p:spPr>
          <a:xfrm>
            <a:off x="461176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9" name="Google Shape;489;p33"/>
          <p:cNvCxnSpPr/>
          <p:nvPr/>
        </p:nvCxnSpPr>
        <p:spPr>
          <a:xfrm>
            <a:off x="6489159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33"/>
          <p:cNvSpPr/>
          <p:nvPr/>
        </p:nvSpPr>
        <p:spPr>
          <a:xfrm flipH="1">
            <a:off x="5808702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5808936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5919503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CACHING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5921663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does the caching system works in Chubby lock system?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5911684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5" name="Google Shape;495;p33"/>
          <p:cNvCxnSpPr/>
          <p:nvPr/>
        </p:nvCxnSpPr>
        <p:spPr>
          <a:xfrm>
            <a:off x="778658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33"/>
          <p:cNvSpPr/>
          <p:nvPr/>
        </p:nvSpPr>
        <p:spPr>
          <a:xfrm flipH="1">
            <a:off x="710612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710636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7214164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10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33"/>
          <p:cNvSpPr txBox="1"/>
          <p:nvPr/>
        </p:nvSpPr>
        <p:spPr>
          <a:xfrm>
            <a:off x="7216323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can we use Chubby lock system in Fog Computing?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7206344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1" name="Google Shape;501;p33"/>
          <p:cNvCxnSpPr/>
          <p:nvPr/>
        </p:nvCxnSpPr>
        <p:spPr>
          <a:xfrm>
            <a:off x="25991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33"/>
          <p:cNvSpPr/>
          <p:nvPr/>
        </p:nvSpPr>
        <p:spPr>
          <a:xfrm flipH="1">
            <a:off x="19187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19189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504" name="Google Shape;504;p33"/>
          <p:cNvSpPr txBox="1"/>
          <p:nvPr/>
        </p:nvSpPr>
        <p:spPr>
          <a:xfrm>
            <a:off x="20295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3"/>
          <p:cNvSpPr txBox="1"/>
          <p:nvPr/>
        </p:nvSpPr>
        <p:spPr>
          <a:xfrm>
            <a:off x="20316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is the internal system structure? What are its major components?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3"/>
          <p:cNvSpPr txBox="1"/>
          <p:nvPr/>
        </p:nvSpPr>
        <p:spPr>
          <a:xfrm>
            <a:off x="20217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1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" name="Google Shape;507;p33"/>
          <p:cNvCxnSpPr/>
          <p:nvPr/>
        </p:nvCxnSpPr>
        <p:spPr>
          <a:xfrm>
            <a:off x="13037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8" name="Google Shape;508;p33"/>
          <p:cNvSpPr/>
          <p:nvPr/>
        </p:nvSpPr>
        <p:spPr>
          <a:xfrm flipH="1">
            <a:off x="6233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6235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7341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0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3"/>
          <p:cNvSpPr txBox="1"/>
          <p:nvPr/>
        </p:nvSpPr>
        <p:spPr>
          <a:xfrm>
            <a:off x="7362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the objectives of Chubby lock system?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3"/>
          <p:cNvSpPr txBox="1"/>
          <p:nvPr/>
        </p:nvSpPr>
        <p:spPr>
          <a:xfrm>
            <a:off x="7263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2856300" y="1574550"/>
            <a:ext cx="3431400" cy="217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Where and how would you deploy Chubby lock service?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519" name="Google Shape;5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63" y="1105604"/>
            <a:ext cx="6805285" cy="387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2218950" y="1652100"/>
            <a:ext cx="4706100" cy="2193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Does it make sense to use systems such as “Chubby Lock Service” in Fog Computing?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526" name="Google Shape;526;p35"/>
          <p:cNvSpPr txBox="1"/>
          <p:nvPr>
            <p:ph idx="1" type="body"/>
          </p:nvPr>
        </p:nvSpPr>
        <p:spPr>
          <a:xfrm>
            <a:off x="539554" y="1208315"/>
            <a:ext cx="8381100" cy="321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</a:rPr>
              <a:t>Chubby is more applicable where availability and reliability is much  important than performance/throughput.</a:t>
            </a:r>
            <a:endParaRPr sz="1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</a:rPr>
              <a:t>In Internet of Things field, most of applications need high availability of services and strong reliability/consistency of data.</a:t>
            </a:r>
            <a:endParaRPr sz="14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/>
          <p:nvPr/>
        </p:nvSpPr>
        <p:spPr>
          <a:xfrm>
            <a:off x="2872500" y="1486050"/>
            <a:ext cx="3715200" cy="217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Would you recommend to make any changes or adjustments?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532" name="Google Shape;532;p36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33" name="Google Shape;533;p36"/>
          <p:cNvSpPr txBox="1"/>
          <p:nvPr>
            <p:ph idx="1" type="body"/>
          </p:nvPr>
        </p:nvSpPr>
        <p:spPr>
          <a:xfrm>
            <a:off x="539554" y="1208315"/>
            <a:ext cx="8381100" cy="321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Horizontal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scaling of master node in a cluster.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b="1" lang="en" sz="1400">
                <a:solidFill>
                  <a:srgbClr val="222222"/>
                </a:solidFill>
                <a:highlight>
                  <a:schemeClr val="lt1"/>
                </a:highlight>
              </a:rPr>
              <a:t>Failover</a:t>
            </a:r>
            <a:r>
              <a:rPr b="1" lang="en" sz="1400">
                <a:solidFill>
                  <a:srgbClr val="222222"/>
                </a:solidFill>
                <a:highlight>
                  <a:schemeClr val="lt1"/>
                </a:highlight>
              </a:rPr>
              <a:t> problem: 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avoiding the overload of read only session, the newly created read only sessions might not be stored on the database after 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interruption and starts as new.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b="1" lang="en" sz="1400">
                <a:solidFill>
                  <a:srgbClr val="222222"/>
                </a:solidFill>
                <a:highlight>
                  <a:schemeClr val="lt1"/>
                </a:highlight>
              </a:rPr>
              <a:t>Abusive Clients: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 fix to such a performance issue is to perform aggressive caching of frequently used resources so that there is a significant load reduction on the server side.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39" name="Google Shape;539;p37"/>
          <p:cNvSpPr txBox="1"/>
          <p:nvPr>
            <p:ph idx="1" type="body"/>
          </p:nvPr>
        </p:nvSpPr>
        <p:spPr>
          <a:xfrm>
            <a:off x="539554" y="1208315"/>
            <a:ext cx="8381100" cy="321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[1]. Mike Burrows, G. I. (n.d.). </a:t>
            </a:r>
            <a:r>
              <a:rPr i="1" lang="en" sz="1400">
                <a:solidFill>
                  <a:schemeClr val="dk1"/>
                </a:solidFill>
              </a:rPr>
              <a:t>The Chubby lock service for loosely-coupled distributed systems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[2]. Bayraktar, A. U. (2016). </a:t>
            </a:r>
            <a:r>
              <a:rPr i="1" lang="en" sz="1400">
                <a:solidFill>
                  <a:schemeClr val="dk1"/>
                </a:solidFill>
              </a:rPr>
              <a:t>Internet Scale Distributed Systems Seminar </a:t>
            </a:r>
            <a:r>
              <a:rPr lang="en" sz="1400">
                <a:solidFill>
                  <a:schemeClr val="dk1"/>
                </a:solidFill>
              </a:rPr>
              <a:t>. Retrieved from https://www.youtube.com/watch?v=zokwJeukDrI&amp;t=267s.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[3]. Fournier, C. (2014, Nov). </a:t>
            </a:r>
            <a:r>
              <a:rPr i="1" lang="en" sz="1400">
                <a:solidFill>
                  <a:schemeClr val="dk1"/>
                </a:solidFill>
              </a:rPr>
              <a:t>Chubby lock service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[4]. Romain Jacotin, S. A. (2014, Oct). </a:t>
            </a:r>
            <a:r>
              <a:rPr i="1" lang="en" sz="1400">
                <a:solidFill>
                  <a:schemeClr val="dk1"/>
                </a:solidFill>
              </a:rPr>
              <a:t>Google Chubby lock service for loosely-coupled distributed systems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[5]. Video tutorial for Internet Scale Distributed Systems Seminar by Ali Ugur Aker and Eralp Bayraktar: https://www.youtube.com/watch?v=zokwJeukDrI</a:t>
            </a:r>
            <a:r>
              <a:rPr lang="en" sz="1400" u="sng">
                <a:solidFill>
                  <a:schemeClr val="hlink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r>
              <a:rPr lang="en"/>
              <a:t> </a:t>
            </a:r>
            <a:endParaRPr/>
          </a:p>
        </p:txBody>
      </p:sp>
      <p:grpSp>
        <p:nvGrpSpPr>
          <p:cNvPr id="106" name="Google Shape;106;p22"/>
          <p:cNvGrpSpPr/>
          <p:nvPr/>
        </p:nvGrpSpPr>
        <p:grpSpPr>
          <a:xfrm>
            <a:off x="3214118" y="1575830"/>
            <a:ext cx="1418334" cy="2315200"/>
            <a:chOff x="3214118" y="1575830"/>
            <a:chExt cx="1418334" cy="2315200"/>
          </a:xfrm>
        </p:grpSpPr>
        <p:cxnSp>
          <p:nvCxnSpPr>
            <p:cNvPr id="107" name="Google Shape;107;p2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2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LOCKS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What are locks?  How they work? Why they are useful?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2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22"/>
          <p:cNvGrpSpPr/>
          <p:nvPr/>
        </p:nvGrpSpPr>
        <p:grpSpPr>
          <a:xfrm>
            <a:off x="4511544" y="1575830"/>
            <a:ext cx="1418334" cy="2315200"/>
            <a:chOff x="4511544" y="1575830"/>
            <a:chExt cx="1418334" cy="2315200"/>
          </a:xfrm>
        </p:grpSpPr>
        <p:cxnSp>
          <p:nvCxnSpPr>
            <p:cNvPr id="114" name="Google Shape;114;p2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2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2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2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is the communication between client and master?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22"/>
          <p:cNvGrpSpPr/>
          <p:nvPr/>
        </p:nvGrpSpPr>
        <p:grpSpPr>
          <a:xfrm>
            <a:off x="5808702" y="1575830"/>
            <a:ext cx="1418334" cy="2315200"/>
            <a:chOff x="3214118" y="1575830"/>
            <a:chExt cx="1418334" cy="2315200"/>
          </a:xfrm>
        </p:grpSpPr>
        <p:cxnSp>
          <p:nvCxnSpPr>
            <p:cNvPr id="121" name="Google Shape;121;p2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2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CACHING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does the caching system works in Chubby lock system?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2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22"/>
          <p:cNvGrpSpPr/>
          <p:nvPr/>
        </p:nvGrpSpPr>
        <p:grpSpPr>
          <a:xfrm>
            <a:off x="7106128" y="1575830"/>
            <a:ext cx="1418334" cy="2315200"/>
            <a:chOff x="4511544" y="1575830"/>
            <a:chExt cx="1418334" cy="2315200"/>
          </a:xfrm>
        </p:grpSpPr>
        <p:cxnSp>
          <p:nvCxnSpPr>
            <p:cNvPr id="128" name="Google Shape;128;p2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2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2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2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can we use Chubby lock system in Fog Computing?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2"/>
          <p:cNvGrpSpPr/>
          <p:nvPr/>
        </p:nvGrpSpPr>
        <p:grpSpPr>
          <a:xfrm>
            <a:off x="1918718" y="1575830"/>
            <a:ext cx="1418334" cy="2315200"/>
            <a:chOff x="3214118" y="1575830"/>
            <a:chExt cx="1418334" cy="2315200"/>
          </a:xfrm>
        </p:grpSpPr>
        <p:cxnSp>
          <p:nvCxnSpPr>
            <p:cNvPr id="135" name="Google Shape;135;p2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2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is the internal system structure? What are its major components?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1" name="Google Shape;141;p22"/>
          <p:cNvCxnSpPr/>
          <p:nvPr/>
        </p:nvCxnSpPr>
        <p:spPr>
          <a:xfrm>
            <a:off x="13037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2"/>
          <p:cNvSpPr/>
          <p:nvPr/>
        </p:nvSpPr>
        <p:spPr>
          <a:xfrm flipH="1">
            <a:off x="6233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235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7341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7362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What are the objectives of Chubby lock system?</a:t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263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3214118" y="1575830"/>
            <a:ext cx="1418334" cy="2315200"/>
            <a:chOff x="3214118" y="1575830"/>
            <a:chExt cx="1418334" cy="2315200"/>
          </a:xfrm>
        </p:grpSpPr>
        <p:cxnSp>
          <p:nvCxnSpPr>
            <p:cNvPr id="152" name="Google Shape;152;p23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3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LOCKS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What are locks?  How they work? Why they are useful?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3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4511544" y="1575830"/>
            <a:ext cx="1418334" cy="2315200"/>
            <a:chOff x="4511544" y="1575830"/>
            <a:chExt cx="1418334" cy="2315200"/>
          </a:xfrm>
        </p:grpSpPr>
        <p:cxnSp>
          <p:nvCxnSpPr>
            <p:cNvPr id="159" name="Google Shape;159;p23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23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3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is the communication between client and master?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23"/>
          <p:cNvGrpSpPr/>
          <p:nvPr/>
        </p:nvGrpSpPr>
        <p:grpSpPr>
          <a:xfrm>
            <a:off x="5808702" y="1575830"/>
            <a:ext cx="1418334" cy="2315200"/>
            <a:chOff x="3214118" y="1575830"/>
            <a:chExt cx="1418334" cy="2315200"/>
          </a:xfrm>
        </p:grpSpPr>
        <p:cxnSp>
          <p:nvCxnSpPr>
            <p:cNvPr id="166" name="Google Shape;166;p23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23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CACHING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does the caching system works in Chubby lock system?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3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23"/>
          <p:cNvGrpSpPr/>
          <p:nvPr/>
        </p:nvGrpSpPr>
        <p:grpSpPr>
          <a:xfrm>
            <a:off x="7106128" y="1575830"/>
            <a:ext cx="1418334" cy="2315200"/>
            <a:chOff x="4511544" y="1575830"/>
            <a:chExt cx="1418334" cy="2315200"/>
          </a:xfrm>
        </p:grpSpPr>
        <p:cxnSp>
          <p:nvCxnSpPr>
            <p:cNvPr id="173" name="Google Shape;173;p23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23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can we use Chubby lock system in Fog Computing?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1918718" y="1575830"/>
            <a:ext cx="1418334" cy="2315200"/>
            <a:chOff x="3214118" y="1575830"/>
            <a:chExt cx="1418334" cy="2315200"/>
          </a:xfrm>
        </p:grpSpPr>
        <p:cxnSp>
          <p:nvCxnSpPr>
            <p:cNvPr id="180" name="Google Shape;180;p23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23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is the internal system structure? What are its major components?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86" name="Google Shape;186;p23"/>
          <p:cNvCxnSpPr/>
          <p:nvPr/>
        </p:nvCxnSpPr>
        <p:spPr>
          <a:xfrm>
            <a:off x="13037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3"/>
          <p:cNvSpPr/>
          <p:nvPr/>
        </p:nvSpPr>
        <p:spPr>
          <a:xfrm flipH="1">
            <a:off x="6233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6235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7341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0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362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the objectives of Chubby lock system?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263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539550" y="1107075"/>
            <a:ext cx="8381100" cy="3531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Lock service for loosely coupled distributed systems.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Read and writes </a:t>
            </a:r>
            <a:r>
              <a:rPr lang="en" sz="1400">
                <a:solidFill>
                  <a:schemeClr val="dk1"/>
                </a:solidFill>
              </a:rPr>
              <a:t>Small files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Provide coarse-grained locking</a:t>
            </a:r>
            <a:r>
              <a:rPr lang="en" sz="1400">
                <a:solidFill>
                  <a:schemeClr val="dk1"/>
                </a:solidFill>
              </a:rPr>
              <a:t> instead of fine-grained.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Used in Google such as GFS and Bigtable.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Primary goals: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Reliability, availability to large set of clients.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Easy for developers to add locking semantics.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Secondary goals: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Throughput.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Storage capacity.</a:t>
            </a:r>
            <a:endParaRPr sz="1400">
              <a:solidFill>
                <a:srgbClr val="1F497D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5"/>
          <p:cNvGrpSpPr/>
          <p:nvPr/>
        </p:nvGrpSpPr>
        <p:grpSpPr>
          <a:xfrm>
            <a:off x="3214118" y="1575830"/>
            <a:ext cx="1418334" cy="2315200"/>
            <a:chOff x="3214118" y="1575830"/>
            <a:chExt cx="1418334" cy="2315200"/>
          </a:xfrm>
        </p:grpSpPr>
        <p:cxnSp>
          <p:nvCxnSpPr>
            <p:cNvPr id="203" name="Google Shape;203;p25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p2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LOCKS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What are locks?  How they work? Why they are useful?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511544" y="1575830"/>
            <a:ext cx="1418334" cy="2315200"/>
            <a:chOff x="4511544" y="1575830"/>
            <a:chExt cx="1418334" cy="2315200"/>
          </a:xfrm>
        </p:grpSpPr>
        <p:cxnSp>
          <p:nvCxnSpPr>
            <p:cNvPr id="210" name="Google Shape;210;p25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5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is the communication between client and master?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5808702" y="1575830"/>
            <a:ext cx="1418334" cy="2315200"/>
            <a:chOff x="3214118" y="1575830"/>
            <a:chExt cx="1418334" cy="2315200"/>
          </a:xfrm>
        </p:grpSpPr>
        <p:cxnSp>
          <p:nvCxnSpPr>
            <p:cNvPr id="217" name="Google Shape;217;p25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2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CACHING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does the caching system works in Chubby lock system?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5"/>
          <p:cNvGrpSpPr/>
          <p:nvPr/>
        </p:nvGrpSpPr>
        <p:grpSpPr>
          <a:xfrm>
            <a:off x="7106128" y="1575830"/>
            <a:ext cx="1418334" cy="2315200"/>
            <a:chOff x="4511544" y="1575830"/>
            <a:chExt cx="1418334" cy="2315200"/>
          </a:xfrm>
        </p:grpSpPr>
        <p:cxnSp>
          <p:nvCxnSpPr>
            <p:cNvPr id="224" name="Google Shape;224;p25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p2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can we use Chubby lock system in Fog Computing?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0" name="Google Shape;230;p25"/>
          <p:cNvCxnSpPr/>
          <p:nvPr/>
        </p:nvCxnSpPr>
        <p:spPr>
          <a:xfrm>
            <a:off x="25991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25"/>
          <p:cNvSpPr/>
          <p:nvPr/>
        </p:nvSpPr>
        <p:spPr>
          <a:xfrm flipH="1">
            <a:off x="19187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9189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20295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20316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is the internal system structure? What are its major components?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20217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1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>
            <a:off x="13037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5"/>
          <p:cNvSpPr/>
          <p:nvPr/>
        </p:nvSpPr>
        <p:spPr>
          <a:xfrm flipH="1">
            <a:off x="6233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6235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7341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0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362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the objectives of Chubby lock system?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7263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539550" y="1132125"/>
            <a:ext cx="5200800" cy="3555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If a replica fails and does not recover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 fresh machine is selected to be a new replica, replacing the failed one.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It updates the DNS, replace IP with the failed replica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Obtains a recent copy of the database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current master pools DNS periodically to discover new replicas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master commit when the new replica process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New replica is permitted to vote for new master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1" lang="en" sz="1400">
                <a:solidFill>
                  <a:schemeClr val="dk1"/>
                </a:solidFill>
              </a:rPr>
              <a:t>Note</a:t>
            </a:r>
            <a:r>
              <a:rPr lang="en" sz="1400">
                <a:solidFill>
                  <a:schemeClr val="dk1"/>
                </a:solidFill>
              </a:rPr>
              <a:t>: Client application may only communicate with Master.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>
            <a:off x="5519549" y="1260701"/>
            <a:ext cx="3358476" cy="2534699"/>
            <a:chOff x="2090549" y="1108301"/>
            <a:chExt cx="3358476" cy="2534699"/>
          </a:xfrm>
        </p:grpSpPr>
        <p:sp>
          <p:nvSpPr>
            <p:cNvPr id="249" name="Google Shape;249;p26"/>
            <p:cNvSpPr/>
            <p:nvPr/>
          </p:nvSpPr>
          <p:spPr>
            <a:xfrm>
              <a:off x="2090549" y="1522213"/>
              <a:ext cx="1661100" cy="465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 txBox="1"/>
            <p:nvPr/>
          </p:nvSpPr>
          <p:spPr>
            <a:xfrm>
              <a:off x="2123775" y="1526525"/>
              <a:ext cx="7974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client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application</a:t>
              </a:r>
              <a:endParaRPr sz="1000"/>
            </a:p>
          </p:txBody>
        </p:sp>
        <p:cxnSp>
          <p:nvCxnSpPr>
            <p:cNvPr id="251" name="Google Shape;251;p26"/>
            <p:cNvCxnSpPr/>
            <p:nvPr/>
          </p:nvCxnSpPr>
          <p:spPr>
            <a:xfrm>
              <a:off x="2921071" y="1522213"/>
              <a:ext cx="0" cy="465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6"/>
            <p:cNvSpPr/>
            <p:nvPr/>
          </p:nvSpPr>
          <p:spPr>
            <a:xfrm>
              <a:off x="2090549" y="2329037"/>
              <a:ext cx="1661100" cy="465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 txBox="1"/>
            <p:nvPr/>
          </p:nvSpPr>
          <p:spPr>
            <a:xfrm>
              <a:off x="2123776" y="2333350"/>
              <a:ext cx="7974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client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application</a:t>
              </a:r>
              <a:endParaRPr sz="1000"/>
            </a:p>
          </p:txBody>
        </p:sp>
        <p:sp>
          <p:nvSpPr>
            <p:cNvPr id="254" name="Google Shape;254;p26"/>
            <p:cNvSpPr txBox="1"/>
            <p:nvPr/>
          </p:nvSpPr>
          <p:spPr>
            <a:xfrm>
              <a:off x="2873713" y="2402182"/>
              <a:ext cx="9303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Chubby library</a:t>
              </a:r>
              <a:endParaRPr sz="1000"/>
            </a:p>
          </p:txBody>
        </p:sp>
        <p:cxnSp>
          <p:nvCxnSpPr>
            <p:cNvPr id="255" name="Google Shape;255;p26"/>
            <p:cNvCxnSpPr/>
            <p:nvPr/>
          </p:nvCxnSpPr>
          <p:spPr>
            <a:xfrm>
              <a:off x="2921071" y="2329037"/>
              <a:ext cx="0" cy="465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56" name="Google Shape;256;p26"/>
            <p:cNvSpPr/>
            <p:nvPr/>
          </p:nvSpPr>
          <p:spPr>
            <a:xfrm>
              <a:off x="2748497" y="2115461"/>
              <a:ext cx="80700" cy="80700"/>
            </a:xfrm>
            <a:prstGeom prst="flowChartConnector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901213" y="2115461"/>
              <a:ext cx="80700" cy="80700"/>
            </a:xfrm>
            <a:prstGeom prst="flowChartConnector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053930" y="2115461"/>
              <a:ext cx="80700" cy="80700"/>
            </a:xfrm>
            <a:prstGeom prst="flowChartConnector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7920" y="1108301"/>
              <a:ext cx="678600" cy="2344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73501" y="1145428"/>
              <a:ext cx="407400" cy="40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73501" y="1616087"/>
              <a:ext cx="407400" cy="40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</a:t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73501" y="2080492"/>
              <a:ext cx="407400" cy="40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73501" y="2541774"/>
              <a:ext cx="407400" cy="40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73501" y="3003048"/>
              <a:ext cx="407400" cy="40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</a:t>
              </a:r>
              <a:endParaRPr/>
            </a:p>
          </p:txBody>
        </p:sp>
        <p:cxnSp>
          <p:nvCxnSpPr>
            <p:cNvPr id="265" name="Google Shape;265;p26"/>
            <p:cNvCxnSpPr>
              <a:stCxn id="252" idx="3"/>
              <a:endCxn id="261" idx="3"/>
            </p:cNvCxnSpPr>
            <p:nvPr/>
          </p:nvCxnSpPr>
          <p:spPr>
            <a:xfrm flipH="1" rot="10800000">
              <a:off x="3751649" y="1963937"/>
              <a:ext cx="681600" cy="5976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6" name="Google Shape;266;p26"/>
            <p:cNvSpPr txBox="1"/>
            <p:nvPr/>
          </p:nvSpPr>
          <p:spPr>
            <a:xfrm>
              <a:off x="2479650" y="2789300"/>
              <a:ext cx="10938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client processes</a:t>
              </a:r>
              <a:endParaRPr sz="1000">
                <a:solidFill>
                  <a:srgbClr val="666666"/>
                </a:solidFill>
              </a:endParaRPr>
            </a:p>
          </p:txBody>
        </p:sp>
        <p:sp>
          <p:nvSpPr>
            <p:cNvPr id="267" name="Google Shape;267;p26"/>
            <p:cNvSpPr txBox="1"/>
            <p:nvPr/>
          </p:nvSpPr>
          <p:spPr>
            <a:xfrm>
              <a:off x="3906725" y="3410500"/>
              <a:ext cx="15423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</a:rPr>
                <a:t>5 servers of chubby cell</a:t>
              </a:r>
              <a:endParaRPr sz="1000">
                <a:solidFill>
                  <a:srgbClr val="666666"/>
                </a:solidFill>
              </a:endParaRPr>
            </a:p>
          </p:txBody>
        </p:sp>
        <p:sp>
          <p:nvSpPr>
            <p:cNvPr id="268" name="Google Shape;268;p26"/>
            <p:cNvSpPr txBox="1"/>
            <p:nvPr/>
          </p:nvSpPr>
          <p:spPr>
            <a:xfrm rot="332838">
              <a:off x="3761838" y="1563949"/>
              <a:ext cx="502755" cy="2085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</a:rPr>
                <a:t>RPCs</a:t>
              </a:r>
              <a:endParaRPr sz="900">
                <a:solidFill>
                  <a:srgbClr val="666666"/>
                </a:solidFill>
              </a:endParaRPr>
            </a:p>
          </p:txBody>
        </p:sp>
        <p:sp>
          <p:nvSpPr>
            <p:cNvPr id="269" name="Google Shape;269;p26"/>
            <p:cNvSpPr txBox="1"/>
            <p:nvPr/>
          </p:nvSpPr>
          <p:spPr>
            <a:xfrm rot="-2556421">
              <a:off x="3692701" y="2127641"/>
              <a:ext cx="502979" cy="207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</a:rPr>
                <a:t>RPCs</a:t>
              </a:r>
              <a:endParaRPr sz="900">
                <a:solidFill>
                  <a:srgbClr val="666666"/>
                </a:solidFill>
              </a:endParaRPr>
            </a:p>
          </p:txBody>
        </p:sp>
        <p:cxnSp>
          <p:nvCxnSpPr>
            <p:cNvPr id="270" name="Google Shape;270;p26"/>
            <p:cNvCxnSpPr>
              <a:stCxn id="249" idx="3"/>
              <a:endCxn id="261" idx="2"/>
            </p:cNvCxnSpPr>
            <p:nvPr/>
          </p:nvCxnSpPr>
          <p:spPr>
            <a:xfrm>
              <a:off x="3751649" y="1754713"/>
              <a:ext cx="621900" cy="651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1" name="Google Shape;271;p26"/>
            <p:cNvSpPr txBox="1"/>
            <p:nvPr/>
          </p:nvSpPr>
          <p:spPr>
            <a:xfrm>
              <a:off x="2873713" y="1576016"/>
              <a:ext cx="9303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Chubby library</a:t>
              </a:r>
              <a:endParaRPr sz="10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27"/>
          <p:cNvCxnSpPr/>
          <p:nvPr/>
        </p:nvCxnSpPr>
        <p:spPr>
          <a:xfrm>
            <a:off x="38945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27"/>
          <p:cNvSpPr/>
          <p:nvPr/>
        </p:nvSpPr>
        <p:spPr>
          <a:xfrm flipH="1">
            <a:off x="32141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32143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33249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LOCKS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33270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locks?  How they work? Why they are useful?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33171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4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27"/>
          <p:cNvGrpSpPr/>
          <p:nvPr/>
        </p:nvGrpSpPr>
        <p:grpSpPr>
          <a:xfrm>
            <a:off x="4511544" y="1575830"/>
            <a:ext cx="1418334" cy="2315200"/>
            <a:chOff x="4511544" y="1575830"/>
            <a:chExt cx="1418334" cy="2315200"/>
          </a:xfrm>
        </p:grpSpPr>
        <p:cxnSp>
          <p:nvCxnSpPr>
            <p:cNvPr id="283" name="Google Shape;283;p27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4" name="Google Shape;284;p27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7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is the communication between client and master?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7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27"/>
          <p:cNvGrpSpPr/>
          <p:nvPr/>
        </p:nvGrpSpPr>
        <p:grpSpPr>
          <a:xfrm>
            <a:off x="5808702" y="1575830"/>
            <a:ext cx="1418334" cy="2315200"/>
            <a:chOff x="3214118" y="1575830"/>
            <a:chExt cx="1418334" cy="2315200"/>
          </a:xfrm>
        </p:grpSpPr>
        <p:cxnSp>
          <p:nvCxnSpPr>
            <p:cNvPr id="290" name="Google Shape;290;p27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" name="Google Shape;291;p27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CACHING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does the caching system works in Chubby lock system?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6" name="Google Shape;296;p27"/>
          <p:cNvGrpSpPr/>
          <p:nvPr/>
        </p:nvGrpSpPr>
        <p:grpSpPr>
          <a:xfrm>
            <a:off x="7106128" y="1575830"/>
            <a:ext cx="1418334" cy="2315200"/>
            <a:chOff x="4511544" y="1575830"/>
            <a:chExt cx="1418334" cy="2315200"/>
          </a:xfrm>
        </p:grpSpPr>
        <p:cxnSp>
          <p:nvCxnSpPr>
            <p:cNvPr id="297" name="Google Shape;297;p27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27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27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can we use Chubby lock system in Fog Computing?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03" name="Google Shape;303;p27"/>
          <p:cNvCxnSpPr/>
          <p:nvPr/>
        </p:nvCxnSpPr>
        <p:spPr>
          <a:xfrm>
            <a:off x="25991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7"/>
          <p:cNvSpPr/>
          <p:nvPr/>
        </p:nvSpPr>
        <p:spPr>
          <a:xfrm flipH="1">
            <a:off x="19187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19189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20295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20316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is the internal system structure? What are its major components?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20217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1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p27"/>
          <p:cNvCxnSpPr/>
          <p:nvPr/>
        </p:nvCxnSpPr>
        <p:spPr>
          <a:xfrm>
            <a:off x="13037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27"/>
          <p:cNvSpPr/>
          <p:nvPr/>
        </p:nvSpPr>
        <p:spPr>
          <a:xfrm flipH="1">
            <a:off x="6233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6235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7341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0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7362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the objectives of Chubby lock system?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7263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539554" y="357504"/>
            <a:ext cx="6480600" cy="6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Locks</a:t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2606200" y="3907800"/>
            <a:ext cx="1228500" cy="948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Client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Applicati</a:t>
            </a:r>
            <a:r>
              <a:rPr lang="en" sz="1100">
                <a:solidFill>
                  <a:schemeClr val="lt1"/>
                </a:solidFill>
              </a:rPr>
              <a:t>o</a:t>
            </a:r>
            <a:r>
              <a:rPr lang="en" sz="1100">
                <a:solidFill>
                  <a:schemeClr val="lt1"/>
                </a:solidFill>
              </a:rPr>
              <a:t>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964400" y="1239950"/>
            <a:ext cx="7083600" cy="1321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6075700" y="3956875"/>
            <a:ext cx="1228500" cy="948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Client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Application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1504000" y="14876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 sz="1000"/>
              <a:t>Replica</a:t>
            </a:r>
            <a:endParaRPr sz="1000"/>
          </a:p>
        </p:txBody>
      </p:sp>
      <p:sp>
        <p:nvSpPr>
          <p:cNvPr id="324" name="Google Shape;324;p28"/>
          <p:cNvSpPr/>
          <p:nvPr/>
        </p:nvSpPr>
        <p:spPr>
          <a:xfrm>
            <a:off x="2722800" y="14876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Replica</a:t>
            </a:r>
            <a:endParaRPr sz="1100"/>
          </a:p>
        </p:txBody>
      </p:sp>
      <p:sp>
        <p:nvSpPr>
          <p:cNvPr id="325" name="Google Shape;325;p28"/>
          <p:cNvSpPr/>
          <p:nvPr/>
        </p:nvSpPr>
        <p:spPr>
          <a:xfrm>
            <a:off x="4018250" y="14876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Master</a:t>
            </a:r>
            <a:endParaRPr b="1" sz="1200"/>
          </a:p>
        </p:txBody>
      </p:sp>
      <p:sp>
        <p:nvSpPr>
          <p:cNvPr id="326" name="Google Shape;326;p28"/>
          <p:cNvSpPr/>
          <p:nvPr/>
        </p:nvSpPr>
        <p:spPr>
          <a:xfrm>
            <a:off x="5313700" y="14876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Replica</a:t>
            </a:r>
            <a:endParaRPr sz="1100"/>
          </a:p>
        </p:txBody>
      </p:sp>
      <p:sp>
        <p:nvSpPr>
          <p:cNvPr id="327" name="Google Shape;327;p28"/>
          <p:cNvSpPr/>
          <p:nvPr/>
        </p:nvSpPr>
        <p:spPr>
          <a:xfrm>
            <a:off x="6694575" y="1487600"/>
            <a:ext cx="9759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Replica</a:t>
            </a:r>
            <a:endParaRPr sz="1100"/>
          </a:p>
        </p:txBody>
      </p:sp>
      <p:sp>
        <p:nvSpPr>
          <p:cNvPr id="328" name="Google Shape;328;p28"/>
          <p:cNvSpPr/>
          <p:nvPr/>
        </p:nvSpPr>
        <p:spPr>
          <a:xfrm>
            <a:off x="1760050" y="1571300"/>
            <a:ext cx="463800" cy="432600"/>
          </a:xfrm>
          <a:prstGeom prst="verticalScroll">
            <a:avLst>
              <a:gd fmla="val 12500" name="adj"/>
            </a:avLst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File</a:t>
            </a:r>
            <a:endParaRPr sz="800"/>
          </a:p>
        </p:txBody>
      </p:sp>
      <p:pic>
        <p:nvPicPr>
          <p:cNvPr id="329" name="Google Shape;3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00" y="1374200"/>
            <a:ext cx="450450" cy="45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8"/>
          <p:cNvCxnSpPr>
            <a:stCxn id="323" idx="7"/>
            <a:endCxn id="325" idx="1"/>
          </p:cNvCxnSpPr>
          <p:nvPr/>
        </p:nvCxnSpPr>
        <p:spPr>
          <a:xfrm>
            <a:off x="2336983" y="1608638"/>
            <a:ext cx="18243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8"/>
          <p:cNvCxnSpPr>
            <a:stCxn id="325" idx="4"/>
            <a:endCxn id="320" idx="7"/>
          </p:cNvCxnSpPr>
          <p:nvPr/>
        </p:nvCxnSpPr>
        <p:spPr>
          <a:xfrm flipH="1">
            <a:off x="3654800" y="2314100"/>
            <a:ext cx="851400" cy="17325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8"/>
          <p:cNvSpPr txBox="1"/>
          <p:nvPr/>
        </p:nvSpPr>
        <p:spPr>
          <a:xfrm rot="-3856264">
            <a:off x="3302489" y="3161029"/>
            <a:ext cx="1572168" cy="254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Give read/write permission</a:t>
            </a:r>
            <a:endParaRPr sz="900"/>
          </a:p>
        </p:txBody>
      </p:sp>
      <p:sp>
        <p:nvSpPr>
          <p:cNvPr id="333" name="Google Shape;333;p28"/>
          <p:cNvSpPr/>
          <p:nvPr/>
        </p:nvSpPr>
        <p:spPr>
          <a:xfrm>
            <a:off x="4200100" y="3259600"/>
            <a:ext cx="377400" cy="3156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34" name="Google Shape;334;p28"/>
          <p:cNvCxnSpPr>
            <a:stCxn id="322" idx="1"/>
            <a:endCxn id="325" idx="5"/>
          </p:cNvCxnSpPr>
          <p:nvPr/>
        </p:nvCxnSpPr>
        <p:spPr>
          <a:xfrm rot="10800000">
            <a:off x="4851310" y="2193194"/>
            <a:ext cx="1404300" cy="1902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8"/>
          <p:cNvSpPr txBox="1"/>
          <p:nvPr/>
        </p:nvSpPr>
        <p:spPr>
          <a:xfrm rot="3226911">
            <a:off x="5166893" y="3158549"/>
            <a:ext cx="854515" cy="25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Request lock</a:t>
            </a:r>
            <a:endParaRPr sz="900"/>
          </a:p>
        </p:txBody>
      </p:sp>
      <p:sp>
        <p:nvSpPr>
          <p:cNvPr id="336" name="Google Shape;336;p28"/>
          <p:cNvSpPr/>
          <p:nvPr/>
        </p:nvSpPr>
        <p:spPr>
          <a:xfrm>
            <a:off x="5114500" y="3259600"/>
            <a:ext cx="377400" cy="3156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37" name="Google Shape;337;p28"/>
          <p:cNvCxnSpPr>
            <a:stCxn id="325" idx="6"/>
            <a:endCxn id="322" idx="0"/>
          </p:cNvCxnSpPr>
          <p:nvPr/>
        </p:nvCxnSpPr>
        <p:spPr>
          <a:xfrm>
            <a:off x="4994150" y="1900850"/>
            <a:ext cx="1695900" cy="20559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8"/>
          <p:cNvSpPr txBox="1"/>
          <p:nvPr/>
        </p:nvSpPr>
        <p:spPr>
          <a:xfrm rot="3022418">
            <a:off x="5359865" y="3008526"/>
            <a:ext cx="1572019" cy="2542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Give read/write permission</a:t>
            </a:r>
            <a:endParaRPr sz="900"/>
          </a:p>
        </p:txBody>
      </p:sp>
      <p:sp>
        <p:nvSpPr>
          <p:cNvPr id="339" name="Google Shape;339;p28"/>
          <p:cNvSpPr/>
          <p:nvPr/>
        </p:nvSpPr>
        <p:spPr>
          <a:xfrm>
            <a:off x="6181300" y="2878600"/>
            <a:ext cx="377400" cy="3156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340" name="Google Shape;340;p28"/>
          <p:cNvCxnSpPr>
            <a:stCxn id="320" idx="0"/>
            <a:endCxn id="325" idx="3"/>
          </p:cNvCxnSpPr>
          <p:nvPr/>
        </p:nvCxnSpPr>
        <p:spPr>
          <a:xfrm flipH="1" rot="10800000">
            <a:off x="3220450" y="2193000"/>
            <a:ext cx="940800" cy="17148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8"/>
          <p:cNvSpPr txBox="1"/>
          <p:nvPr/>
        </p:nvSpPr>
        <p:spPr>
          <a:xfrm rot="-3592257">
            <a:off x="3109416" y="2930034"/>
            <a:ext cx="854668" cy="253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Request lock</a:t>
            </a:r>
            <a:endParaRPr sz="900"/>
          </a:p>
        </p:txBody>
      </p:sp>
      <p:sp>
        <p:nvSpPr>
          <p:cNvPr id="342" name="Google Shape;342;p28"/>
          <p:cNvSpPr/>
          <p:nvPr/>
        </p:nvSpPr>
        <p:spPr>
          <a:xfrm>
            <a:off x="3057100" y="2878600"/>
            <a:ext cx="377400" cy="3156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43" name="Google Shape;343;p28"/>
          <p:cNvCxnSpPr>
            <a:stCxn id="325" idx="2"/>
            <a:endCxn id="323" idx="6"/>
          </p:cNvCxnSpPr>
          <p:nvPr/>
        </p:nvCxnSpPr>
        <p:spPr>
          <a:xfrm rot="10800000">
            <a:off x="2479850" y="1900850"/>
            <a:ext cx="15384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8"/>
          <p:cNvSpPr/>
          <p:nvPr/>
        </p:nvSpPr>
        <p:spPr>
          <a:xfrm>
            <a:off x="5675838" y="3687300"/>
            <a:ext cx="940086" cy="826524"/>
          </a:xfrm>
          <a:prstGeom prst="irregularSeal1">
            <a:avLst/>
          </a:prstGeom>
          <a:solidFill>
            <a:srgbClr val="B6D7A8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Wait!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954800" y="2688700"/>
            <a:ext cx="1525050" cy="9633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Lock lease is expired, lock is removed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28"/>
          <p:cNvSpPr txBox="1"/>
          <p:nvPr/>
        </p:nvSpPr>
        <p:spPr>
          <a:xfrm rot="-5399076">
            <a:off x="219158" y="1730131"/>
            <a:ext cx="1116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Chubby cell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29"/>
          <p:cNvCxnSpPr/>
          <p:nvPr/>
        </p:nvCxnSpPr>
        <p:spPr>
          <a:xfrm>
            <a:off x="38945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29"/>
          <p:cNvSpPr/>
          <p:nvPr/>
        </p:nvSpPr>
        <p:spPr>
          <a:xfrm flipH="1">
            <a:off x="32141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32143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33249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LOCKS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33270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locks?  How they work? Why they are useful?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33171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4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29"/>
          <p:cNvCxnSpPr/>
          <p:nvPr/>
        </p:nvCxnSpPr>
        <p:spPr>
          <a:xfrm>
            <a:off x="5192001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9"/>
          <p:cNvSpPr/>
          <p:nvPr/>
        </p:nvSpPr>
        <p:spPr>
          <a:xfrm flipH="1">
            <a:off x="4511544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4511779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461958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SESSIONS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462174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is the communication between client and master?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61176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3" name="Google Shape;363;p29"/>
          <p:cNvGrpSpPr/>
          <p:nvPr/>
        </p:nvGrpSpPr>
        <p:grpSpPr>
          <a:xfrm>
            <a:off x="5808702" y="1575830"/>
            <a:ext cx="1418334" cy="2315200"/>
            <a:chOff x="3214118" y="1575830"/>
            <a:chExt cx="1418334" cy="2315200"/>
          </a:xfrm>
        </p:grpSpPr>
        <p:cxnSp>
          <p:nvCxnSpPr>
            <p:cNvPr id="364" name="Google Shape;364;p29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Google Shape;365;p29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CACHING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9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does the caching system works in Chubby lock system?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29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29"/>
          <p:cNvGrpSpPr/>
          <p:nvPr/>
        </p:nvGrpSpPr>
        <p:grpSpPr>
          <a:xfrm>
            <a:off x="7106128" y="1575830"/>
            <a:ext cx="1418334" cy="2315200"/>
            <a:chOff x="4511544" y="1575830"/>
            <a:chExt cx="1418334" cy="2315200"/>
          </a:xfrm>
        </p:grpSpPr>
        <p:cxnSp>
          <p:nvCxnSpPr>
            <p:cNvPr id="371" name="Google Shape;371;p29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29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29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How can we use Chubby lock system in Fog Computing?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9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Min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77" name="Google Shape;377;p29"/>
          <p:cNvCxnSpPr/>
          <p:nvPr/>
        </p:nvCxnSpPr>
        <p:spPr>
          <a:xfrm>
            <a:off x="25991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29"/>
          <p:cNvSpPr/>
          <p:nvPr/>
        </p:nvSpPr>
        <p:spPr>
          <a:xfrm flipH="1">
            <a:off x="19187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19189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20295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20316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How is the internal system structure? What are its major components?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20217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1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29"/>
          <p:cNvCxnSpPr/>
          <p:nvPr/>
        </p:nvCxnSpPr>
        <p:spPr>
          <a:xfrm>
            <a:off x="1303775" y="1695421"/>
            <a:ext cx="718500" cy="741900"/>
          </a:xfrm>
          <a:prstGeom prst="straightConnector1">
            <a:avLst/>
          </a:prstGeom>
          <a:noFill/>
          <a:ln cap="flat" cmpd="sng" w="9525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29"/>
          <p:cNvSpPr/>
          <p:nvPr/>
        </p:nvSpPr>
        <p:spPr>
          <a:xfrm flipH="1">
            <a:off x="623318" y="2306625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623552" y="2460450"/>
            <a:ext cx="1418100" cy="143400"/>
          </a:xfrm>
          <a:prstGeom prst="parallelogram">
            <a:avLst>
              <a:gd fmla="val 96952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58D3"/>
              </a:solidFill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734120" y="2696830"/>
            <a:ext cx="11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0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>
            <a:off x="736280" y="3153630"/>
            <a:ext cx="116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What are the objectives of Chubby lock system?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726301" y="1575830"/>
            <a:ext cx="624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net_new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