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68" r:id="rId4"/>
    <p:sldId id="271" r:id="rId5"/>
    <p:sldId id="269" r:id="rId6"/>
    <p:sldId id="270" r:id="rId7"/>
    <p:sldId id="273" r:id="rId8"/>
    <p:sldId id="275" r:id="rId9"/>
    <p:sldId id="274" r:id="rId10"/>
    <p:sldId id="258" r:id="rId11"/>
    <p:sldId id="272" r:id="rId12"/>
    <p:sldId id="259" r:id="rId13"/>
    <p:sldId id="260" r:id="rId14"/>
    <p:sldId id="261" r:id="rId15"/>
    <p:sldId id="262" r:id="rId16"/>
    <p:sldId id="263" r:id="rId17"/>
    <p:sldId id="264" r:id="rId18"/>
    <p:sldId id="265" r:id="rId19"/>
    <p:sldId id="267" r:id="rId20"/>
    <p:sldId id="266" r:id="rId21"/>
  </p:sldIdLst>
  <p:sldSz cx="9144000" cy="5143500" type="screen16x9"/>
  <p:notesSz cx="6858000" cy="9144000"/>
  <p:embeddedFontLst>
    <p:embeddedFont>
      <p:font typeface="Nunit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274" autoAdjust="0"/>
  </p:normalViewPr>
  <p:slideViewPr>
    <p:cSldViewPr snapToGrid="0">
      <p:cViewPr>
        <p:scale>
          <a:sx n="150" d="100"/>
          <a:sy n="150" d="100"/>
        </p:scale>
        <p:origin x="283" y="-1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379932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523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bc6f695a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bc6f695a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rtl="0"/>
            <a:r>
              <a:rPr lang="en-GB" sz="1100" b="0" i="0" u="none" strike="noStrike" cap="none" dirty="0" smtClean="0">
                <a:solidFill>
                  <a:srgbClr val="000000"/>
                </a:solidFill>
                <a:effectLst/>
                <a:latin typeface="Arial"/>
                <a:ea typeface="Arial"/>
                <a:cs typeface="Arial"/>
                <a:sym typeface="Arial"/>
              </a:rPr>
              <a:t>The duration aspect of audio files refers to the length of time that the audio recording lasts. Audio files can vary in duration, ranging from just a few seconds to several hours. </a:t>
            </a:r>
            <a:endParaRPr lang="" sz="1100" b="0" i="0" u="none" strike="noStrike" cap="none" dirty="0" smtClean="0">
              <a:solidFill>
                <a:srgbClr val="000000"/>
              </a:solidFill>
              <a:effectLst/>
              <a:latin typeface="Arial"/>
              <a:ea typeface="Arial"/>
              <a:cs typeface="Arial"/>
              <a:sym typeface="Arial"/>
            </a:endParaRPr>
          </a:p>
          <a:p>
            <a:pPr lvl="0" rtl="0"/>
            <a:endParaRPr lang="" sz="1100" b="0" i="0" u="none" strike="noStrike" cap="none" dirty="0" smtClean="0">
              <a:solidFill>
                <a:srgbClr val="000000"/>
              </a:solidFill>
              <a:effectLst/>
              <a:latin typeface="Arial"/>
              <a:ea typeface="Arial"/>
              <a:cs typeface="Arial"/>
              <a:sym typeface="Arial"/>
            </a:endParaRPr>
          </a:p>
          <a:p>
            <a:pPr lvl="0" rtl="0"/>
            <a:r>
              <a:rPr lang="en-GB" sz="1100" b="0" i="0" u="none" strike="noStrike" cap="none" dirty="0" smtClean="0">
                <a:solidFill>
                  <a:srgbClr val="000000"/>
                </a:solidFill>
                <a:effectLst/>
                <a:latin typeface="Arial"/>
                <a:ea typeface="Arial"/>
                <a:cs typeface="Arial"/>
                <a:sym typeface="Arial"/>
              </a:rPr>
              <a:t>The duration of an audio file is an important consideration when working with speech recognition technology, as the longer the recording, the more challenging it can be to accurately transcribe the speech.</a:t>
            </a:r>
            <a:endParaRPr lang="en-CA" sz="1100" b="0" i="0" u="none" strike="noStrike" cap="none" dirty="0" smtClean="0">
              <a:solidFill>
                <a:srgbClr val="000000"/>
              </a:solidFill>
              <a:effectLst/>
              <a:latin typeface="Arial"/>
              <a:ea typeface="Arial"/>
              <a:cs typeface="Arial"/>
              <a:sym typeface="Arial"/>
            </a:endParaRPr>
          </a:p>
          <a:p>
            <a:pPr marL="155575" lvl="0" indent="0" algn="l" rtl="0">
              <a:lnSpc>
                <a:spcPct val="135714"/>
              </a:lnSpc>
              <a:spcBef>
                <a:spcPts val="0"/>
              </a:spcBef>
              <a:spcAft>
                <a:spcPts val="0"/>
              </a:spcAft>
              <a:buClr>
                <a:srgbClr val="212121"/>
              </a:buClr>
              <a:buSzPts val="1150"/>
              <a:buFont typeface="Calibri"/>
              <a:buNone/>
            </a:pPr>
            <a:endParaRPr sz="1150" dirty="0">
              <a:solidFill>
                <a:srgbClr val="212121"/>
              </a:solidFill>
              <a:highlight>
                <a:schemeClr val="lt1"/>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7892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fbc6f695ae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fbc6f695ae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GB" sz="1100" b="0" i="0" u="none" strike="noStrike" cap="none" dirty="0" smtClean="0">
                <a:solidFill>
                  <a:srgbClr val="000000"/>
                </a:solidFill>
                <a:effectLst/>
                <a:latin typeface="Arial"/>
                <a:ea typeface="Arial"/>
                <a:cs typeface="Arial"/>
                <a:sym typeface="Arial"/>
              </a:rPr>
              <a:t>In speech recognition,</a:t>
            </a:r>
            <a:r>
              <a:rPr lang="" sz="1100" b="0" i="0" u="none" strike="noStrike" cap="none" dirty="0" smtClean="0">
                <a:solidFill>
                  <a:srgbClr val="000000"/>
                </a:solidFill>
                <a:effectLst/>
                <a:latin typeface="Arial"/>
                <a:ea typeface="Arial"/>
                <a:cs typeface="Arial"/>
                <a:sym typeface="Arial"/>
              </a:rPr>
              <a:t> not only </a:t>
            </a:r>
            <a:r>
              <a:rPr lang="en-GB" sz="1100" b="0" i="0" u="none" strike="noStrike" cap="none" dirty="0" smtClean="0">
                <a:solidFill>
                  <a:srgbClr val="000000"/>
                </a:solidFill>
                <a:effectLst/>
                <a:latin typeface="Arial"/>
                <a:ea typeface="Arial"/>
                <a:cs typeface="Arial"/>
                <a:sym typeface="Arial"/>
              </a:rPr>
              <a:t>the duration of the audio file can impact the accuracy of the transcription because longer recordings may contain more background noise, variations in speaking style or accent, and other factors that can make it more difficult for the speech recognition system to transcribe the speech accurately</a:t>
            </a:r>
            <a:r>
              <a:rPr lang="" sz="1100" b="0" i="0" u="none" strike="noStrike" cap="none" dirty="0" smtClean="0">
                <a:solidFill>
                  <a:srgbClr val="000000"/>
                </a:solidFill>
                <a:effectLst/>
                <a:latin typeface="Arial"/>
                <a:ea typeface="Arial"/>
                <a:cs typeface="Arial"/>
                <a:sym typeface="Arial"/>
              </a:rPr>
              <a:t> </a:t>
            </a:r>
            <a:endParaRPr lang=""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82760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bc6f695ae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bc6f695ae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smtClean="0"/>
              <a:t>F</a:t>
            </a:r>
            <a:r>
              <a:rPr dirty="0" smtClean="0"/>
              <a:t>or the previous</a:t>
            </a:r>
            <a:r>
              <a:rPr baseline="0" dirty="0" smtClean="0"/>
              <a:t> mentioned reasons:</a:t>
            </a:r>
            <a:r>
              <a:rPr lang="en-GB" sz="1100" b="0" i="0" u="none" strike="noStrike" cap="none" dirty="0" smtClean="0">
                <a:solidFill>
                  <a:srgbClr val="000000"/>
                </a:solidFill>
                <a:effectLst/>
                <a:latin typeface="Arial"/>
                <a:ea typeface="Arial"/>
                <a:cs typeface="Arial"/>
                <a:sym typeface="Arial"/>
              </a:rPr>
              <a:t> when working with speech recognition technology, it's important to consider the duration of the audio files and ensure that the system is optimized to handle audio of different lengths and speaking styles.</a:t>
            </a:r>
            <a:endParaRPr lang="en-CA"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56819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057852e53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057852e5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225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057852e5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057852e5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420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9211fc2be_1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9211fc2be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35714"/>
              </a:lnSpc>
              <a:spcBef>
                <a:spcPts val="0"/>
              </a:spcBef>
              <a:spcAft>
                <a:spcPts val="0"/>
              </a:spcAft>
              <a:buClr>
                <a:schemeClr val="dk1"/>
              </a:buClr>
              <a:buSzPts val="1100"/>
            </a:pPr>
            <a:r>
              <a:rPr lang="en-GB" sz="1150" dirty="0">
                <a:solidFill>
                  <a:srgbClr val="212121"/>
                </a:solidFill>
                <a:highlight>
                  <a:schemeClr val="lt1"/>
                </a:highlight>
              </a:rPr>
              <a:t>Word error rate (WER) is a common metric of the performance of an automatic speech recognition system</a:t>
            </a:r>
            <a:r>
              <a:rPr lang="en-GB" sz="1150" dirty="0" smtClean="0">
                <a:solidFill>
                  <a:srgbClr val="212121"/>
                </a:solidFill>
                <a:highlight>
                  <a:schemeClr val="lt1"/>
                </a:highlight>
              </a:rPr>
              <a:t>.</a:t>
            </a:r>
            <a:endParaRPr lang="" sz="1150" dirty="0" smtClean="0">
              <a:solidFill>
                <a:srgbClr val="212121"/>
              </a:solidFill>
              <a:highlight>
                <a:schemeClr val="lt1"/>
              </a:highlight>
            </a:endParaRPr>
          </a:p>
          <a:p>
            <a:pPr marL="171450" lvl="0" indent="-171450" algn="l" rtl="0">
              <a:lnSpc>
                <a:spcPct val="135714"/>
              </a:lnSpc>
              <a:spcBef>
                <a:spcPts val="0"/>
              </a:spcBef>
              <a:spcAft>
                <a:spcPts val="0"/>
              </a:spcAft>
              <a:buClr>
                <a:schemeClr val="dk1"/>
              </a:buClr>
              <a:buSzPts val="1100"/>
            </a:pPr>
            <a:endParaRPr lang="" sz="1150" dirty="0" smtClean="0">
              <a:solidFill>
                <a:srgbClr val="212121"/>
              </a:solidFill>
              <a:highlight>
                <a:schemeClr val="lt1"/>
              </a:highlight>
            </a:endParaRPr>
          </a:p>
          <a:p>
            <a:pPr marL="171450" lvl="0" indent="-171450" algn="l" rtl="0">
              <a:lnSpc>
                <a:spcPct val="135714"/>
              </a:lnSpc>
              <a:spcBef>
                <a:spcPts val="0"/>
              </a:spcBef>
              <a:spcAft>
                <a:spcPts val="0"/>
              </a:spcAft>
              <a:buClr>
                <a:schemeClr val="dk1"/>
              </a:buClr>
              <a:buSzPts val="1100"/>
            </a:pPr>
            <a:r>
              <a:rPr lang="en-GB" sz="1150" dirty="0" smtClean="0">
                <a:solidFill>
                  <a:srgbClr val="212121"/>
                </a:solidFill>
                <a:highlight>
                  <a:schemeClr val="lt1"/>
                </a:highlight>
              </a:rPr>
              <a:t>This </a:t>
            </a:r>
            <a:r>
              <a:rPr lang="en-GB" sz="1150" dirty="0">
                <a:solidFill>
                  <a:srgbClr val="212121"/>
                </a:solidFill>
                <a:highlight>
                  <a:schemeClr val="lt1"/>
                </a:highlight>
              </a:rPr>
              <a:t>value indicates the average number of errors per reference word. The lower the value, the better the performance of the ASR system with a WER of 0 being a perfect score.</a:t>
            </a:r>
            <a:endParaRPr sz="1150" dirty="0">
              <a:solidFill>
                <a:srgbClr val="212121"/>
              </a:solidFill>
              <a:highlight>
                <a:schemeClr val="lt1"/>
              </a:highligh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519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57852e53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57852e53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12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57852e53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57852e53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70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057852e53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057852e53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1650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fbc6f695ae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fbc6f695ae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5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7348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057852e53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057852e53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414918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dirty="0" smtClean="0"/>
              <a:t>Reliability of the speech recognition system increasing: </a:t>
            </a:r>
            <a:r>
              <a:rPr lang="" dirty="0" smtClean="0"/>
              <a:t>and has many benifits:</a:t>
            </a:r>
            <a:endParaRPr lang="en-CA" dirty="0" smtClean="0"/>
          </a:p>
          <a:p>
            <a:pPr lvl="1"/>
            <a:r>
              <a:rPr lang="en-CA" dirty="0" smtClean="0"/>
              <a:t>solving many industrial</a:t>
            </a:r>
            <a:r>
              <a:rPr lang="" dirty="0" smtClean="0"/>
              <a:t> issues</a:t>
            </a:r>
            <a:endParaRPr lang="en-CA" dirty="0" smtClean="0"/>
          </a:p>
          <a:p>
            <a:pPr lvl="1"/>
            <a:r>
              <a:rPr lang="en-CA" dirty="0" smtClean="0"/>
              <a:t>Medical</a:t>
            </a:r>
            <a:r>
              <a:rPr lang="" baseline="0" dirty="0" smtClean="0"/>
              <a:t> </a:t>
            </a:r>
            <a:r>
              <a:rPr lang="en-CA" dirty="0" smtClean="0"/>
              <a:t>matter</a:t>
            </a:r>
            <a:endParaRPr lang="" dirty="0" smtClean="0"/>
          </a:p>
          <a:p>
            <a:pPr lvl="1"/>
            <a:r>
              <a:rPr lang="en-CA" dirty="0" smtClean="0"/>
              <a:t>various challenges in different areas of daily life</a:t>
            </a:r>
          </a:p>
          <a:p>
            <a:r>
              <a:rPr lang="en-CA" dirty="0" smtClean="0"/>
              <a:t>M</a:t>
            </a:r>
            <a:r>
              <a:rPr lang="" dirty="0" smtClean="0"/>
              <a:t>ost </a:t>
            </a:r>
            <a:r>
              <a:rPr lang="en-CA" dirty="0" smtClean="0"/>
              <a:t>I</a:t>
            </a:r>
            <a:r>
              <a:rPr lang="" dirty="0" smtClean="0"/>
              <a:t>mportant</a:t>
            </a:r>
            <a:r>
              <a:rPr lang="" baseline="0" dirty="0" smtClean="0"/>
              <a:t> </a:t>
            </a:r>
            <a:r>
              <a:rPr lang="en-CA" dirty="0" smtClean="0"/>
              <a:t>terms for the concept of speech recognition:</a:t>
            </a:r>
          </a:p>
          <a:p>
            <a:pPr lvl="1"/>
            <a:r>
              <a:rPr lang="en-CA" dirty="0" smtClean="0"/>
              <a:t>Automatic Speech Recognition (ASR)</a:t>
            </a:r>
          </a:p>
          <a:p>
            <a:pPr lvl="1"/>
            <a:r>
              <a:rPr lang="en-CA" dirty="0" smtClean="0"/>
              <a:t>Accented speech Recognition (ASR)</a:t>
            </a:r>
          </a:p>
          <a:p>
            <a:pPr lvl="1"/>
            <a:r>
              <a:rPr lang="en-CA" dirty="0" smtClean="0"/>
              <a:t>Computer speech recognition</a:t>
            </a:r>
          </a:p>
          <a:p>
            <a:pPr lvl="1"/>
            <a:r>
              <a:rPr lang="en-CA" dirty="0" smtClean="0"/>
              <a:t>Speech-To-Text (STT)</a:t>
            </a:r>
          </a:p>
          <a:p>
            <a:pPr lvl="1"/>
            <a:r>
              <a:rPr lang="en-CA" dirty="0" smtClean="0"/>
              <a:t>Text-To-Speech (TTS)</a:t>
            </a:r>
          </a:p>
          <a:p>
            <a:r>
              <a:rPr lang="en-CA" dirty="0" smtClean="0"/>
              <a:t>Basically</a:t>
            </a:r>
            <a:r>
              <a:rPr lang="" dirty="0" smtClean="0"/>
              <a:t> </a:t>
            </a:r>
            <a:r>
              <a:rPr lang="en-CA" dirty="0" smtClean="0"/>
              <a:t>It is a sub-domain of the joint work between computer science, computer engineering, and computational </a:t>
            </a:r>
            <a:r>
              <a:rPr lang="en-CA" dirty="0" smtClean="0">
                <a:sym typeface="Arial"/>
              </a:rPr>
              <a:t>linguistics</a:t>
            </a:r>
            <a:endParaRPr lang="en-CA" dirty="0"/>
          </a:p>
        </p:txBody>
      </p:sp>
    </p:spTree>
    <p:extLst>
      <p:ext uri="{BB962C8B-B14F-4D97-AF65-F5344CB8AC3E}">
        <p14:creationId xmlns:p14="http://schemas.microsoft.com/office/powerpoint/2010/main" val="3935715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 dirty="0" smtClean="0"/>
              <a:t> </a:t>
            </a:r>
            <a:endParaRPr lang="en-CA" dirty="0" smtClean="0">
              <a:sym typeface="Arial"/>
            </a:endParaRPr>
          </a:p>
          <a:p>
            <a:r>
              <a:rPr lang="en-CA" dirty="0" smtClean="0"/>
              <a:t>Including </a:t>
            </a:r>
            <a:r>
              <a:rPr lang="en-CA" dirty="0" err="1" smtClean="0"/>
              <a:t>IoT</a:t>
            </a:r>
            <a:r>
              <a:rPr lang="en-CA" dirty="0" smtClean="0"/>
              <a:t> and personal identification systems </a:t>
            </a:r>
            <a:r>
              <a:rPr lang="" dirty="0" smtClean="0"/>
              <a:t>at </a:t>
            </a:r>
            <a:r>
              <a:rPr lang="en-CA" dirty="0" smtClean="0"/>
              <a:t>home, </a:t>
            </a:r>
            <a:r>
              <a:rPr lang="en-CA" b="1" dirty="0" smtClean="0"/>
              <a:t>Alexa</a:t>
            </a:r>
            <a:r>
              <a:rPr lang="en-CA" dirty="0" smtClean="0"/>
              <a:t> has a built-in ASR to comprehend our instructions. </a:t>
            </a:r>
          </a:p>
          <a:p>
            <a:r>
              <a:rPr lang="en-CA" dirty="0" smtClean="0"/>
              <a:t>In our cars like </a:t>
            </a:r>
            <a:r>
              <a:rPr lang="en-CA" b="1" dirty="0" err="1" smtClean="0"/>
              <a:t>Summalinguae</a:t>
            </a:r>
            <a:r>
              <a:rPr lang="en-CA" b="1" dirty="0" smtClean="0"/>
              <a:t> </a:t>
            </a:r>
          </a:p>
          <a:p>
            <a:r>
              <a:rPr lang="en-CA" dirty="0" smtClean="0"/>
              <a:t>At workplace ,or PCs (e.g., to speak with </a:t>
            </a:r>
            <a:r>
              <a:rPr lang="en-CA" b="1" dirty="0" smtClean="0"/>
              <a:t>Cortana</a:t>
            </a:r>
            <a:r>
              <a:rPr lang="en-CA" dirty="0" smtClean="0"/>
              <a:t> virtual assistant in Windows PC).</a:t>
            </a:r>
          </a:p>
          <a:p>
            <a:r>
              <a:rPr lang="en-CA" dirty="0" smtClean="0"/>
              <a:t>In our mobile devices, there are ASRs that we can use to type texts or communicate with a mobile virtual assistant (e.g</a:t>
            </a:r>
            <a:r>
              <a:rPr lang="en-CA" b="1" dirty="0" smtClean="0"/>
              <a:t>., Siri </a:t>
            </a:r>
            <a:r>
              <a:rPr lang="en-CA" dirty="0" smtClean="0"/>
              <a:t>and </a:t>
            </a:r>
            <a:r>
              <a:rPr lang="en-CA" b="1" dirty="0" smtClean="0"/>
              <a:t>Google Assistant</a:t>
            </a:r>
            <a:r>
              <a:rPr lang="en-CA" dirty="0" smtClean="0"/>
              <a:t>).</a:t>
            </a:r>
          </a:p>
          <a:p>
            <a:endParaRPr lang="en-CA" dirty="0"/>
          </a:p>
        </p:txBody>
      </p:sp>
    </p:spTree>
    <p:extLst>
      <p:ext uri="{BB962C8B-B14F-4D97-AF65-F5344CB8AC3E}">
        <p14:creationId xmlns:p14="http://schemas.microsoft.com/office/powerpoint/2010/main" val="127213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sz="1100" b="0" i="0" u="none" strike="noStrike" cap="none" dirty="0" smtClean="0">
                <a:solidFill>
                  <a:srgbClr val="000000"/>
                </a:solidFill>
                <a:effectLst/>
                <a:latin typeface="Arial"/>
                <a:ea typeface="Arial"/>
                <a:cs typeface="Arial"/>
                <a:sym typeface="Arial"/>
              </a:rPr>
              <a:t>Audio formats performed through the Web fall into two general classifications.</a:t>
            </a:r>
          </a:p>
          <a:p>
            <a:pPr lvl="0">
              <a:buFont typeface="+mj-lt"/>
              <a:buAutoNum type="arabicPeriod"/>
            </a:pPr>
            <a:r>
              <a:rPr lang="en-CA" sz="1100" b="0" i="0" u="none" strike="noStrike" cap="none" dirty="0" smtClean="0">
                <a:solidFill>
                  <a:srgbClr val="000000"/>
                </a:solidFill>
                <a:effectLst/>
                <a:latin typeface="Arial"/>
                <a:ea typeface="Arial"/>
                <a:cs typeface="Arial"/>
                <a:sym typeface="Arial"/>
              </a:rPr>
              <a:t>The user must download non-streaming audio files to the user’s hard disk before being able to play after that, </a:t>
            </a:r>
          </a:p>
          <a:p>
            <a:pPr lvl="0">
              <a:buFont typeface="+mj-lt"/>
              <a:buAutoNum type="arabicPeriod"/>
            </a:pPr>
            <a:r>
              <a:rPr lang="en-CA" sz="1100" b="0" i="0" u="none" strike="noStrike" cap="none" dirty="0" smtClean="0">
                <a:solidFill>
                  <a:srgbClr val="000000"/>
                </a:solidFill>
                <a:effectLst/>
                <a:latin typeface="Arial"/>
                <a:ea typeface="Arial"/>
                <a:cs typeface="Arial"/>
                <a:sym typeface="Arial"/>
              </a:rPr>
              <a:t>unlike Streaming audio files, which can play almost immediately and continue playing while they are downloading.</a:t>
            </a:r>
            <a:endParaRPr lang="" sz="1100" b="0" i="0" u="none" strike="noStrike" cap="none" dirty="0" smtClean="0">
              <a:solidFill>
                <a:srgbClr val="000000"/>
              </a:solidFill>
              <a:effectLst/>
              <a:latin typeface="Arial"/>
              <a:ea typeface="Arial"/>
              <a:cs typeface="Arial"/>
              <a:sym typeface="Arial"/>
            </a:endParaRPr>
          </a:p>
          <a:p>
            <a:pPr lvl="0">
              <a:buFont typeface="+mj-lt"/>
              <a:buAutoNum type="arabicPeriod"/>
            </a:pPr>
            <a:endParaRPr lang="en-CA" sz="1100" b="0" i="0" u="none" strike="noStrike" cap="none" dirty="0" smtClean="0">
              <a:solidFill>
                <a:srgbClr val="000000"/>
              </a:solidFill>
              <a:effectLst/>
              <a:latin typeface="Arial"/>
              <a:ea typeface="Arial"/>
              <a:cs typeface="Arial"/>
              <a:sym typeface="Arial"/>
            </a:endParaRPr>
          </a:p>
          <a:p>
            <a:r>
              <a:rPr lang="en-CA" sz="1100" b="0" i="0" u="none" strike="noStrike" cap="none" dirty="0" smtClean="0">
                <a:solidFill>
                  <a:srgbClr val="000000"/>
                </a:solidFill>
                <a:effectLst/>
                <a:latin typeface="Arial"/>
                <a:ea typeface="Arial"/>
                <a:cs typeface="Arial"/>
                <a:sym typeface="Arial"/>
              </a:rPr>
              <a:t>However, each category has advantages and disadvantages.</a:t>
            </a:r>
            <a:endParaRPr lang="" sz="1100" b="0" i="0" u="none" strike="noStrike" cap="none" dirty="0" smtClean="0">
              <a:solidFill>
                <a:srgbClr val="000000"/>
              </a:solidFill>
              <a:effectLst/>
              <a:latin typeface="Arial"/>
              <a:ea typeface="Arial"/>
              <a:cs typeface="Arial"/>
              <a:sym typeface="Arial"/>
            </a:endParaRPr>
          </a:p>
          <a:p>
            <a:r>
              <a:rPr lang="en-CA" sz="1100" b="0" i="0" u="none" strike="noStrike" cap="none" dirty="0" smtClean="0">
                <a:solidFill>
                  <a:srgbClr val="000000"/>
                </a:solidFill>
                <a:effectLst/>
                <a:latin typeface="Arial"/>
                <a:ea typeface="Arial"/>
                <a:cs typeface="Arial"/>
                <a:sym typeface="Arial"/>
              </a:rPr>
              <a:t> In artificial intelligence algorithms </a:t>
            </a:r>
            <a:r>
              <a:rPr lang="" sz="1100" b="0" i="0" u="none" strike="noStrike" cap="none" dirty="0" smtClean="0">
                <a:solidFill>
                  <a:srgbClr val="000000"/>
                </a:solidFill>
                <a:effectLst/>
                <a:latin typeface="Arial"/>
                <a:ea typeface="Arial"/>
                <a:cs typeface="Arial"/>
                <a:sym typeface="Arial"/>
              </a:rPr>
              <a:t>which </a:t>
            </a:r>
            <a:r>
              <a:rPr lang="en-CA" sz="1100" b="0" i="0" u="none" strike="noStrike" cap="none" dirty="0" smtClean="0">
                <a:solidFill>
                  <a:srgbClr val="000000"/>
                </a:solidFill>
                <a:effectLst/>
                <a:latin typeface="Arial"/>
                <a:ea typeface="Arial"/>
                <a:cs typeface="Arial"/>
                <a:sym typeface="Arial"/>
              </a:rPr>
              <a:t>specialized in dealing with linguistics, stream processing is a programming layout that considers data streams, or series of events in time, as the primary input and output entities of analysis.</a:t>
            </a:r>
            <a:endParaRPr lang="" sz="1100" b="0" i="0" u="none" strike="noStrike" cap="none" dirty="0" smtClean="0">
              <a:solidFill>
                <a:srgbClr val="000000"/>
              </a:solidFill>
              <a:effectLst/>
              <a:latin typeface="Arial"/>
              <a:ea typeface="Arial"/>
              <a:cs typeface="Arial"/>
              <a:sym typeface="Arial"/>
            </a:endParaRPr>
          </a:p>
          <a:p>
            <a:pPr marL="158750" indent="0">
              <a:buNone/>
            </a:pPr>
            <a:endParaRPr lang="en-CA" sz="1100" b="0" i="0" u="none" strike="noStrike" cap="none" dirty="0" smtClean="0">
              <a:solidFill>
                <a:srgbClr val="000000"/>
              </a:solidFill>
              <a:effectLst/>
              <a:latin typeface="Arial"/>
              <a:ea typeface="Arial"/>
              <a:cs typeface="Arial"/>
              <a:sym typeface="Arial"/>
            </a:endParaRPr>
          </a:p>
          <a:p>
            <a:r>
              <a:rPr lang="en-CA" sz="1100" b="0" i="0" u="none" strike="noStrike" cap="none" dirty="0" smtClean="0">
                <a:solidFill>
                  <a:srgbClr val="000000"/>
                </a:solidFill>
                <a:effectLst/>
                <a:latin typeface="Arial"/>
                <a:ea typeface="Arial"/>
                <a:cs typeface="Arial"/>
                <a:sym typeface="Arial"/>
              </a:rPr>
              <a:t> Nevertheless: Parallel computing empowers the Stream processing systems for data streams and relies on streaming algorithms for efficient performance.</a:t>
            </a:r>
            <a:endParaRPr lang="en-CA"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835996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041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sz="1100" dirty="0" smtClean="0">
                <a:solidFill>
                  <a:srgbClr val="000000"/>
                </a:solidFill>
                <a:latin typeface="Arial"/>
                <a:ea typeface="Arial"/>
                <a:cs typeface="Arial"/>
                <a:sym typeface="Arial"/>
              </a:rPr>
              <a:t>O</a:t>
            </a:r>
            <a:r>
              <a:rPr lang="" sz="1100" dirty="0" smtClean="0">
                <a:solidFill>
                  <a:srgbClr val="000000"/>
                </a:solidFill>
                <a:latin typeface="Arial"/>
                <a:ea typeface="Arial"/>
                <a:cs typeface="Arial"/>
                <a:sym typeface="Arial"/>
              </a:rPr>
              <a:t>n this work</a:t>
            </a:r>
            <a:r>
              <a:rPr lang="en-CA" sz="1100" dirty="0" smtClean="0">
                <a:solidFill>
                  <a:srgbClr val="000000"/>
                </a:solidFill>
                <a:latin typeface="Arial"/>
                <a:ea typeface="Arial"/>
                <a:cs typeface="Arial"/>
                <a:sym typeface="Arial"/>
              </a:rPr>
              <a:t>, as a study use case, we will focus on, </a:t>
            </a:r>
            <a:r>
              <a:rPr lang="en-CA" dirty="0" err="1" smtClean="0"/>
              <a:t>DeepSpeech</a:t>
            </a:r>
            <a:r>
              <a:rPr lang="en-CA" dirty="0" smtClean="0"/>
              <a:t> </a:t>
            </a:r>
            <a:r>
              <a:rPr lang="" sz="1100" dirty="0" smtClean="0"/>
              <a:t> </a:t>
            </a:r>
            <a:r>
              <a:rPr lang="en-CA" sz="1100" dirty="0" smtClean="0">
                <a:solidFill>
                  <a:srgbClr val="000000"/>
                </a:solidFill>
                <a:latin typeface="Arial"/>
                <a:ea typeface="Arial"/>
                <a:cs typeface="Arial"/>
                <a:sym typeface="Arial"/>
              </a:rPr>
              <a:t>, an End-to-End model for ASR</a:t>
            </a:r>
            <a:r>
              <a:rPr lang="" sz="1100" dirty="0" smtClean="0">
                <a:solidFill>
                  <a:srgbClr val="000000"/>
                </a:solidFill>
                <a:latin typeface="Arial"/>
                <a:ea typeface="Arial"/>
                <a:cs typeface="Arial"/>
                <a:sym typeface="Arial"/>
              </a:rPr>
              <a:t>. </a:t>
            </a:r>
            <a:r>
              <a:rPr lang="en-CA" sz="1100" dirty="0" smtClean="0">
                <a:solidFill>
                  <a:srgbClr val="000000"/>
                </a:solidFill>
                <a:latin typeface="Arial"/>
                <a:ea typeface="Arial"/>
                <a:cs typeface="Arial"/>
                <a:sym typeface="Arial"/>
              </a:rPr>
              <a:t>W</a:t>
            </a:r>
            <a:r>
              <a:rPr lang="" sz="1100" dirty="0" smtClean="0">
                <a:solidFill>
                  <a:srgbClr val="000000"/>
                </a:solidFill>
                <a:latin typeface="Arial"/>
                <a:ea typeface="Arial"/>
                <a:cs typeface="Arial"/>
                <a:sym typeface="Arial"/>
              </a:rPr>
              <a:t>e handle tw aspects: </a:t>
            </a:r>
            <a:r>
              <a:rPr lang="en-CA" b="1" dirty="0" smtClean="0"/>
              <a:t>Contents</a:t>
            </a:r>
            <a:r>
              <a:rPr lang="" b="1" dirty="0" smtClean="0"/>
              <a:t> and </a:t>
            </a:r>
            <a:r>
              <a:rPr lang="en-CA" b="1" dirty="0" smtClean="0"/>
              <a:t>Training</a:t>
            </a:r>
            <a:endParaRPr lang="" sz="1100" dirty="0" smtClean="0">
              <a:solidFill>
                <a:srgbClr val="00000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sz="1100" dirty="0" smtClean="0">
              <a:solidFill>
                <a:srgbClr val="000000"/>
              </a:solidFill>
              <a:latin typeface="Arial"/>
              <a:ea typeface="Arial"/>
              <a:cs typeface="Arial"/>
              <a:sym typeface="Arial"/>
            </a:endParaRPr>
          </a:p>
          <a:p>
            <a:r>
              <a:rPr lang="" sz="1100" dirty="0" smtClean="0">
                <a:solidFill>
                  <a:srgbClr val="000000"/>
                </a:solidFill>
                <a:latin typeface="Arial"/>
                <a:ea typeface="Arial"/>
                <a:cs typeface="Arial"/>
                <a:sym typeface="Arial"/>
              </a:rPr>
              <a:t> </a:t>
            </a:r>
            <a:r>
              <a:rPr lang="en-CA" b="1" dirty="0" smtClean="0"/>
              <a:t>Contents</a:t>
            </a:r>
          </a:p>
          <a:p>
            <a:r>
              <a:rPr lang="en-CA" dirty="0" smtClean="0"/>
              <a:t>At runtime, </a:t>
            </a:r>
            <a:r>
              <a:rPr lang="en-CA" dirty="0" err="1" smtClean="0"/>
              <a:t>DeepSpeech</a:t>
            </a:r>
            <a:r>
              <a:rPr lang="en-CA" dirty="0" smtClean="0"/>
              <a:t> is made up of two main parts: (1) the acoustic model and (2) the language model. </a:t>
            </a:r>
            <a:endParaRPr lang="" dirty="0" smtClean="0"/>
          </a:p>
          <a:p>
            <a:r>
              <a:rPr lang="en-CA" dirty="0" smtClean="0"/>
              <a:t>The acoustic model takes audio as input and converts it to a probability over characters in the alphabet. </a:t>
            </a:r>
            <a:endParaRPr lang="" dirty="0" smtClean="0"/>
          </a:p>
          <a:p>
            <a:endParaRPr lang="" dirty="0" smtClean="0"/>
          </a:p>
          <a:p>
            <a:r>
              <a:rPr lang="en-CA" dirty="0" smtClean="0"/>
              <a:t>The language model helps to turn these probabilities into words of coherent language.</a:t>
            </a:r>
            <a:endParaRPr lang="" dirty="0" smtClean="0"/>
          </a:p>
          <a:p>
            <a:r>
              <a:rPr lang="en-CA" dirty="0" smtClean="0"/>
              <a:t> The language model assigns probabilities to words and phrases based on statistics from training data. </a:t>
            </a:r>
            <a:endParaRPr lang="" dirty="0" smtClean="0"/>
          </a:p>
          <a:p>
            <a:endParaRPr lang="" dirty="0" smtClean="0"/>
          </a:p>
          <a:p>
            <a:r>
              <a:rPr lang="en-CA" b="1" dirty="0" smtClean="0"/>
              <a:t>Training</a:t>
            </a:r>
          </a:p>
          <a:p>
            <a:r>
              <a:rPr lang="en-CA" dirty="0" smtClean="0"/>
              <a:t>The acoustic model is a neural network trained with </a:t>
            </a:r>
            <a:r>
              <a:rPr lang="en-CA" dirty="0" err="1" smtClean="0"/>
              <a:t>Tensorflow</a:t>
            </a:r>
            <a:r>
              <a:rPr lang="en-CA" dirty="0" smtClean="0"/>
              <a:t>, and the training data is a corpus of speech and transcripts.</a:t>
            </a:r>
          </a:p>
          <a:p>
            <a:r>
              <a:rPr lang="en-CA" dirty="0" smtClean="0"/>
              <a:t>The language model is a n-gram model trained with </a:t>
            </a:r>
            <a:r>
              <a:rPr lang="en-CA" dirty="0" err="1" smtClean="0"/>
              <a:t>kenlm</a:t>
            </a:r>
            <a:r>
              <a:rPr lang="en-CA" dirty="0" smtClean="0"/>
              <a:t>, and the training data is a corpus of text.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1611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sz="1100" dirty="0" smtClean="0">
                <a:solidFill>
                  <a:srgbClr val="000000"/>
                </a:solidFill>
                <a:latin typeface="Arial"/>
                <a:ea typeface="Arial"/>
                <a:cs typeface="Arial"/>
                <a:sym typeface="Arial"/>
              </a:rPr>
              <a:t> </a:t>
            </a:r>
            <a:r>
              <a:rPr lang="en-CA" sz="1100" b="1" i="0" u="none" strike="noStrike" cap="none" dirty="0" smtClean="0">
                <a:solidFill>
                  <a:srgbClr val="000000"/>
                </a:solidFill>
                <a:effectLst/>
                <a:latin typeface="Arial"/>
                <a:ea typeface="Arial"/>
                <a:cs typeface="Arial"/>
                <a:sym typeface="Arial"/>
              </a:rPr>
              <a:t>Model Architecture</a:t>
            </a:r>
            <a:r>
              <a:rPr lang="" sz="1100" b="1" i="0" u="none" strike="noStrike" cap="none" dirty="0" smtClean="0">
                <a:solidFill>
                  <a:srgbClr val="000000"/>
                </a:solidFill>
                <a:effectLst/>
                <a:latin typeface="Arial"/>
                <a:ea typeface="Arial"/>
                <a:cs typeface="Arial"/>
                <a:sym typeface="Arial"/>
              </a:rPr>
              <a:t>:</a:t>
            </a:r>
            <a:endParaRPr lang="en-CA" sz="1100" b="1" i="0" u="none" strike="noStrike" cap="none" dirty="0" smtClean="0">
              <a:solidFill>
                <a:srgbClr val="000000"/>
              </a:solidFill>
              <a:effectLst/>
              <a:latin typeface="Arial"/>
              <a:ea typeface="Arial"/>
              <a:cs typeface="Arial"/>
              <a:sym typeface="Arial"/>
            </a:endParaRPr>
          </a:p>
          <a:p>
            <a:r>
              <a:rPr lang="en-CA" sz="1100" b="0" i="0" u="none" strike="noStrike" cap="none" dirty="0" smtClean="0">
                <a:solidFill>
                  <a:srgbClr val="000000"/>
                </a:solidFill>
                <a:effectLst/>
                <a:latin typeface="Arial"/>
                <a:ea typeface="Arial"/>
                <a:cs typeface="Arial"/>
                <a:sym typeface="Arial"/>
              </a:rPr>
              <a:t>Conformer-Transducer model is an autoregressive variant of Conformer model [1] for Automatic Speech Recognition which uses Transducer loss/decoding. </a:t>
            </a:r>
          </a:p>
          <a:p>
            <a:r>
              <a:rPr lang="en-CA" sz="1100" b="1" i="0" u="none" strike="noStrike" cap="none" dirty="0" smtClean="0">
                <a:solidFill>
                  <a:srgbClr val="000000"/>
                </a:solidFill>
                <a:effectLst/>
                <a:latin typeface="Arial"/>
                <a:ea typeface="Arial"/>
                <a:cs typeface="Arial"/>
                <a:sym typeface="Arial"/>
              </a:rPr>
              <a:t>Training</a:t>
            </a:r>
            <a:endParaRPr lang="" sz="1100" b="1" i="0" u="none" strike="noStrike" cap="none" dirty="0" smtClean="0">
              <a:solidFill>
                <a:srgbClr val="000000"/>
              </a:solidFill>
              <a:effectLst/>
              <a:latin typeface="Arial"/>
              <a:ea typeface="Arial"/>
              <a:cs typeface="Arial"/>
              <a:sym typeface="Arial"/>
            </a:endParaRPr>
          </a:p>
          <a:p>
            <a:r>
              <a:rPr lang="en-CA" sz="1100" b="0" i="0" u="none" strike="noStrike" cap="none" dirty="0" smtClean="0">
                <a:solidFill>
                  <a:srgbClr val="000000"/>
                </a:solidFill>
                <a:effectLst/>
                <a:latin typeface="Arial"/>
                <a:ea typeface="Arial"/>
                <a:cs typeface="Arial"/>
                <a:sym typeface="Arial"/>
              </a:rPr>
              <a:t>The </a:t>
            </a:r>
            <a:r>
              <a:rPr lang="en-CA" sz="1100" b="0" i="0" u="none" strike="noStrike" cap="none" dirty="0" err="1" smtClean="0">
                <a:solidFill>
                  <a:srgbClr val="000000"/>
                </a:solidFill>
                <a:effectLst/>
                <a:latin typeface="Arial"/>
                <a:ea typeface="Arial"/>
                <a:cs typeface="Arial"/>
                <a:sym typeface="Arial"/>
              </a:rPr>
              <a:t>NeMo</a:t>
            </a:r>
            <a:r>
              <a:rPr lang="en-CA" sz="1100" b="0" i="0" u="none" strike="noStrike" cap="none" dirty="0" smtClean="0">
                <a:solidFill>
                  <a:srgbClr val="000000"/>
                </a:solidFill>
                <a:effectLst/>
                <a:latin typeface="Arial"/>
                <a:ea typeface="Arial"/>
                <a:cs typeface="Arial"/>
                <a:sym typeface="Arial"/>
              </a:rPr>
              <a:t> toolkit [3] was used for training the models. </a:t>
            </a:r>
            <a:endParaRPr lang="" sz="1100" b="0" i="0" u="none" strike="noStrike" cap="none" dirty="0" smtClean="0">
              <a:solidFill>
                <a:srgbClr val="000000"/>
              </a:solidFill>
              <a:effectLst/>
              <a:latin typeface="Arial"/>
              <a:ea typeface="Arial"/>
              <a:cs typeface="Arial"/>
              <a:sym typeface="Arial"/>
            </a:endParaRPr>
          </a:p>
          <a:p>
            <a:r>
              <a:rPr lang="en-CA" sz="1100" b="1" i="0" u="none" strike="noStrike" cap="none" dirty="0" smtClean="0">
                <a:solidFill>
                  <a:srgbClr val="000000"/>
                </a:solidFill>
                <a:effectLst/>
                <a:latin typeface="Arial"/>
                <a:ea typeface="Arial"/>
                <a:cs typeface="Arial"/>
                <a:sym typeface="Arial"/>
              </a:rPr>
              <a:t>Datasets</a:t>
            </a:r>
          </a:p>
          <a:p>
            <a:r>
              <a:rPr lang="en-CA" sz="1100" b="0" i="0" u="none" strike="noStrike" cap="none" dirty="0" smtClean="0">
                <a:solidFill>
                  <a:srgbClr val="000000"/>
                </a:solidFill>
                <a:effectLst/>
                <a:latin typeface="Arial"/>
                <a:ea typeface="Arial"/>
                <a:cs typeface="Arial"/>
                <a:sym typeface="Arial"/>
              </a:rPr>
              <a:t>All the models in this collection are trained on a composite dataset (</a:t>
            </a:r>
            <a:r>
              <a:rPr lang="en-CA" sz="1100" b="0" i="0" u="none" strike="noStrike" cap="none" dirty="0" err="1" smtClean="0">
                <a:solidFill>
                  <a:srgbClr val="000000"/>
                </a:solidFill>
                <a:effectLst/>
                <a:latin typeface="Arial"/>
                <a:ea typeface="Arial"/>
                <a:cs typeface="Arial"/>
                <a:sym typeface="Arial"/>
              </a:rPr>
              <a:t>NeMo</a:t>
            </a:r>
            <a:r>
              <a:rPr lang="en-CA" sz="1100" b="0" i="0" u="none" strike="noStrike" cap="none" dirty="0" smtClean="0">
                <a:solidFill>
                  <a:srgbClr val="000000"/>
                </a:solidFill>
                <a:effectLst/>
                <a:latin typeface="Arial"/>
                <a:ea typeface="Arial"/>
                <a:cs typeface="Arial"/>
                <a:sym typeface="Arial"/>
              </a:rPr>
              <a:t> ASRSET) comprising of over two thousand hours of cleaned German speech:</a:t>
            </a:r>
            <a:r>
              <a:rPr lang="" sz="1100" b="0" i="0" u="none" strike="noStrike" cap="none" dirty="0" smtClean="0">
                <a:solidFill>
                  <a:srgbClr val="000000"/>
                </a:solidFill>
                <a:effectLst/>
                <a:latin typeface="Arial"/>
                <a:ea typeface="Arial"/>
                <a:cs typeface="Arial"/>
                <a:sym typeface="Arial"/>
              </a:rPr>
              <a:t> </a:t>
            </a:r>
          </a:p>
          <a:p>
            <a:r>
              <a:rPr lang="en-CA" sz="1100" b="0" i="0" u="none" strike="noStrike" cap="none" dirty="0" smtClean="0">
                <a:solidFill>
                  <a:srgbClr val="000000"/>
                </a:solidFill>
                <a:effectLst/>
                <a:latin typeface="Arial"/>
                <a:ea typeface="Arial"/>
                <a:cs typeface="Arial"/>
                <a:sym typeface="Arial"/>
              </a:rPr>
              <a:t>MCV7.0 567 hours MLS 1524 hours </a:t>
            </a:r>
            <a:r>
              <a:rPr lang="en-CA" sz="1100" b="0" i="0" u="none" strike="noStrike" cap="none" dirty="0" err="1" smtClean="0">
                <a:solidFill>
                  <a:srgbClr val="000000"/>
                </a:solidFill>
                <a:effectLst/>
                <a:latin typeface="Arial"/>
                <a:ea typeface="Arial"/>
                <a:cs typeface="Arial"/>
                <a:sym typeface="Arial"/>
              </a:rPr>
              <a:t>VoxPopuli</a:t>
            </a:r>
            <a:r>
              <a:rPr lang="en-CA" sz="1100" b="0" i="0" u="none" strike="noStrike" cap="none" dirty="0" smtClean="0">
                <a:solidFill>
                  <a:srgbClr val="000000"/>
                </a:solidFill>
                <a:effectLst/>
                <a:latin typeface="Arial"/>
                <a:ea typeface="Arial"/>
                <a:cs typeface="Arial"/>
                <a:sym typeface="Arial"/>
              </a:rPr>
              <a:t> 214 hours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56837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4967e19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04967e195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CA" sz="1400" dirty="0" smtClean="0">
                <a:solidFill>
                  <a:srgbClr val="000000"/>
                </a:solidFill>
                <a:latin typeface="Arial"/>
                <a:ea typeface="Arial"/>
                <a:cs typeface="Arial"/>
                <a:sym typeface="Arial"/>
              </a:rPr>
              <a:t>In this work, we </a:t>
            </a:r>
            <a:r>
              <a:rPr lang="" sz="1400" dirty="0" smtClean="0">
                <a:solidFill>
                  <a:srgbClr val="000000"/>
                </a:solidFill>
                <a:latin typeface="Arial"/>
                <a:ea typeface="Arial"/>
                <a:cs typeface="Arial"/>
                <a:sym typeface="Arial"/>
              </a:rPr>
              <a:t>are going to </a:t>
            </a:r>
            <a:r>
              <a:rPr lang="en-CA" sz="1400" dirty="0" smtClean="0">
                <a:solidFill>
                  <a:srgbClr val="000000"/>
                </a:solidFill>
                <a:latin typeface="Arial"/>
                <a:ea typeface="Arial"/>
                <a:cs typeface="Arial"/>
                <a:sym typeface="Arial"/>
              </a:rPr>
              <a:t>present a detailed analysis of how accent information is reflected in the internal representation of speech in an end-to-end automatic speech recognition (ASR) system. </a:t>
            </a:r>
            <a:endParaRPr lang="" sz="1400" dirty="0" smtClean="0">
              <a:solidFill>
                <a:srgbClr val="000000"/>
              </a:solidFill>
              <a:latin typeface="Arial"/>
              <a:ea typeface="Arial"/>
              <a:cs typeface="Arial"/>
              <a:sym typeface="Arial"/>
            </a:endParaRPr>
          </a:p>
          <a:p>
            <a:r>
              <a:rPr lang="en-CA" sz="1400" dirty="0" smtClean="0">
                <a:solidFill>
                  <a:srgbClr val="000000"/>
                </a:solidFill>
                <a:latin typeface="Arial"/>
                <a:ea typeface="Arial"/>
                <a:cs typeface="Arial"/>
                <a:sym typeface="Arial"/>
              </a:rPr>
              <a:t>We use a state-of-the-art end-to-end ASR system, comprising convolutional and recurrent layers, that is trained on a large amount of </a:t>
            </a:r>
            <a:r>
              <a:rPr lang="" sz="1400" dirty="0" smtClean="0">
                <a:solidFill>
                  <a:srgbClr val="000000"/>
                </a:solidFill>
                <a:latin typeface="Arial"/>
                <a:ea typeface="Arial"/>
                <a:cs typeface="Arial"/>
                <a:sym typeface="Arial"/>
              </a:rPr>
              <a:t>German</a:t>
            </a:r>
            <a:r>
              <a:rPr lang="en-CA" sz="1400" dirty="0" smtClean="0">
                <a:solidFill>
                  <a:srgbClr val="000000"/>
                </a:solidFill>
                <a:latin typeface="Arial"/>
                <a:ea typeface="Arial"/>
                <a:cs typeface="Arial"/>
                <a:sym typeface="Arial"/>
              </a:rPr>
              <a:t>-accented </a:t>
            </a:r>
            <a:r>
              <a:rPr lang="" sz="1400" dirty="0" smtClean="0">
                <a:solidFill>
                  <a:srgbClr val="000000"/>
                </a:solidFill>
                <a:latin typeface="Arial"/>
                <a:ea typeface="Arial"/>
                <a:cs typeface="Arial"/>
                <a:sym typeface="Arial"/>
              </a:rPr>
              <a:t>German </a:t>
            </a:r>
            <a:r>
              <a:rPr lang="en-CA" sz="1400" dirty="0" smtClean="0">
                <a:solidFill>
                  <a:srgbClr val="000000"/>
                </a:solidFill>
                <a:latin typeface="Arial"/>
                <a:ea typeface="Arial"/>
                <a:cs typeface="Arial"/>
                <a:sym typeface="Arial"/>
              </a:rPr>
              <a:t>speech and evaluate the model on speech samples from </a:t>
            </a:r>
            <a:r>
              <a:rPr lang="" sz="1400" dirty="0" smtClean="0">
                <a:solidFill>
                  <a:srgbClr val="000000"/>
                </a:solidFill>
                <a:latin typeface="Arial"/>
                <a:ea typeface="Arial"/>
                <a:cs typeface="Arial"/>
                <a:sym typeface="Arial"/>
              </a:rPr>
              <a:t>11 </a:t>
            </a:r>
            <a:r>
              <a:rPr lang="en-CA" sz="1400" dirty="0" smtClean="0">
                <a:solidFill>
                  <a:srgbClr val="000000"/>
                </a:solidFill>
                <a:latin typeface="Arial"/>
                <a:ea typeface="Arial"/>
                <a:cs typeface="Arial"/>
                <a:sym typeface="Arial"/>
              </a:rPr>
              <a:t>different </a:t>
            </a:r>
            <a:r>
              <a:rPr lang="" sz="1400" dirty="0" smtClean="0">
                <a:solidFill>
                  <a:srgbClr val="000000"/>
                </a:solidFill>
                <a:latin typeface="Arial"/>
                <a:ea typeface="Arial"/>
                <a:cs typeface="Arial"/>
                <a:sym typeface="Arial"/>
              </a:rPr>
              <a:t>german </a:t>
            </a:r>
            <a:r>
              <a:rPr lang="en-CA" sz="1400" dirty="0" smtClean="0">
                <a:solidFill>
                  <a:srgbClr val="000000"/>
                </a:solidFill>
                <a:latin typeface="Arial"/>
                <a:ea typeface="Arial"/>
                <a:cs typeface="Arial"/>
                <a:sym typeface="Arial"/>
              </a:rPr>
              <a:t>accents.</a:t>
            </a:r>
            <a:endParaRPr lang="" sz="1400" dirty="0" smtClean="0">
              <a:solidFill>
                <a:srgbClr val="000000"/>
              </a:solidFill>
              <a:latin typeface="Arial"/>
              <a:ea typeface="Arial"/>
              <a:cs typeface="Arial"/>
              <a:sym typeface="Arial"/>
            </a:endParaRPr>
          </a:p>
          <a:p>
            <a:endParaRPr lang="" sz="1400" dirty="0" smtClean="0">
              <a:solidFill>
                <a:srgbClr val="000000"/>
              </a:solidFill>
              <a:latin typeface="Arial"/>
              <a:ea typeface="Arial"/>
              <a:cs typeface="Arial"/>
              <a:sym typeface="Arial"/>
            </a:endParaRPr>
          </a:p>
          <a:p>
            <a:r>
              <a:rPr lang="en-CA" sz="1400" dirty="0" smtClean="0">
                <a:solidFill>
                  <a:srgbClr val="000000"/>
                </a:solidFill>
                <a:latin typeface="Arial"/>
                <a:ea typeface="Arial"/>
                <a:cs typeface="Arial"/>
                <a:sym typeface="Arial"/>
              </a:rPr>
              <a:t> We </a:t>
            </a:r>
            <a:r>
              <a:rPr lang="" sz="1400" dirty="0" smtClean="0">
                <a:solidFill>
                  <a:srgbClr val="000000"/>
                </a:solidFill>
                <a:latin typeface="Arial"/>
                <a:ea typeface="Arial"/>
                <a:cs typeface="Arial"/>
                <a:sym typeface="Arial"/>
              </a:rPr>
              <a:t>are going to </a:t>
            </a:r>
            <a:r>
              <a:rPr lang="en-CA" sz="1400" dirty="0" smtClean="0">
                <a:solidFill>
                  <a:srgbClr val="000000"/>
                </a:solidFill>
                <a:latin typeface="Arial"/>
                <a:ea typeface="Arial"/>
                <a:cs typeface="Arial"/>
                <a:sym typeface="Arial"/>
              </a:rPr>
              <a:t>examine the effects of accent on the internal representation using three main probing techniques:</a:t>
            </a:r>
            <a:endParaRPr lang="" sz="14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Gradient-based explanation methods</a:t>
            </a:r>
            <a:endParaRPr lang="" sz="12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Information-theoretic measures</a:t>
            </a:r>
            <a:endParaRPr lang="" sz="12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Outputs of accent and phone classifiers.</a:t>
            </a:r>
            <a:endParaRPr lang="" sz="1200" dirty="0" smtClean="0">
              <a:solidFill>
                <a:srgbClr val="000000"/>
              </a:solidFill>
              <a:latin typeface="Arial"/>
              <a:ea typeface="Arial"/>
              <a:cs typeface="Arial"/>
              <a:sym typeface="Arial"/>
            </a:endParaRPr>
          </a:p>
        </p:txBody>
      </p:sp>
    </p:spTree>
    <p:extLst>
      <p:ext uri="{BB962C8B-B14F-4D97-AF65-F5344CB8AC3E}">
        <p14:creationId xmlns:p14="http://schemas.microsoft.com/office/powerpoint/2010/main" val="164218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117600"/>
            <a:ext cx="5361300" cy="2153333"/>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Accented speech </a:t>
            </a:r>
            <a:r>
              <a:rPr lang="en-GB" dirty="0" smtClean="0"/>
              <a:t>Recognition</a:t>
            </a:r>
            <a:r>
              <a:rPr lang="" dirty="0" smtClean="0"/>
              <a:t> (ASR)</a:t>
            </a:r>
            <a:endParaRPr dirty="0"/>
          </a:p>
          <a:p>
            <a:pPr lvl="0"/>
            <a:r>
              <a:rPr lang="en-GB" sz="2133" dirty="0" smtClean="0"/>
              <a:t>06.02.2023</a:t>
            </a:r>
            <a:endParaRPr sz="2133" dirty="0"/>
          </a:p>
        </p:txBody>
      </p:sp>
      <p:sp>
        <p:nvSpPr>
          <p:cNvPr id="129" name="Google Shape;129;p13"/>
          <p:cNvSpPr txBox="1">
            <a:spLocks noGrp="1"/>
          </p:cNvSpPr>
          <p:nvPr>
            <p:ph type="subTitle" idx="1"/>
          </p:nvPr>
        </p:nvSpPr>
        <p:spPr>
          <a:xfrm>
            <a:off x="1858700" y="3413158"/>
            <a:ext cx="5361300" cy="981042"/>
          </a:xfrm>
          <a:prstGeom prst="rect">
            <a:avLst/>
          </a:prstGeom>
        </p:spPr>
        <p:txBody>
          <a:bodyPr spcFirstLastPara="1" wrap="square" lIns="91425" tIns="91425" rIns="91425" bIns="91425" anchor="t" anchorCtr="0">
            <a:normAutofit/>
          </a:bodyPr>
          <a:lstStyle/>
          <a:p>
            <a:pPr marL="0" lvl="0" indent="0"/>
            <a:r>
              <a:rPr lang="de-DE" dirty="0"/>
              <a:t> First </a:t>
            </a:r>
            <a:r>
              <a:rPr lang="en-CA" dirty="0" smtClean="0"/>
              <a:t>supervisor</a:t>
            </a:r>
            <a:r>
              <a:rPr lang="de-DE" dirty="0" smtClean="0"/>
              <a:t>: </a:t>
            </a:r>
            <a:r>
              <a:rPr lang="de-DE" dirty="0"/>
              <a:t>Prof. Dr. Sebastian Möller</a:t>
            </a:r>
          </a:p>
          <a:p>
            <a:pPr marL="0" lvl="0" indent="0"/>
            <a:r>
              <a:rPr lang="de-DE" dirty="0"/>
              <a:t>Second </a:t>
            </a:r>
            <a:r>
              <a:rPr lang="de-DE" dirty="0" smtClean="0"/>
              <a:t>supervisor: </a:t>
            </a:r>
            <a:r>
              <a:rPr lang="de-DE" dirty="0"/>
              <a:t>Dr. Tim </a:t>
            </a:r>
            <a:r>
              <a:rPr lang="de-DE" dirty="0" smtClean="0"/>
              <a:t>Polzehl</a:t>
            </a:r>
            <a:endParaRPr lang="" dirty="0"/>
          </a:p>
          <a:p>
            <a:pPr marL="0" lvl="0" indent="0"/>
            <a:r>
              <a:rPr lang="en-GB" dirty="0" smtClean="0"/>
              <a:t>Mohamed Mesto</a:t>
            </a:r>
            <a:r>
              <a:rPr lang="" dirty="0" smtClean="0"/>
              <a:t> M.Cs degree</a:t>
            </a:r>
            <a:endParaRPr dirty="0"/>
          </a:p>
        </p:txBody>
      </p:sp>
      <p:pic>
        <p:nvPicPr>
          <p:cNvPr id="130" name="Google Shape;130;p13"/>
          <p:cNvPicPr preferRelativeResize="0"/>
          <p:nvPr/>
        </p:nvPicPr>
        <p:blipFill>
          <a:blip r:embed="rId3">
            <a:alphaModFix/>
          </a:blip>
          <a:stretch>
            <a:fillRect/>
          </a:stretch>
        </p:blipFill>
        <p:spPr>
          <a:xfrm>
            <a:off x="476400" y="510087"/>
            <a:ext cx="1585150" cy="966551"/>
          </a:xfrm>
          <a:prstGeom prst="rect">
            <a:avLst/>
          </a:prstGeom>
          <a:noFill/>
          <a:ln>
            <a:noFill/>
          </a:ln>
        </p:spPr>
      </p:pic>
      <p:pic>
        <p:nvPicPr>
          <p:cNvPr id="131" name="Google Shape;131;p13"/>
          <p:cNvPicPr preferRelativeResize="0"/>
          <p:nvPr/>
        </p:nvPicPr>
        <p:blipFill>
          <a:blip r:embed="rId4">
            <a:alphaModFix/>
          </a:blip>
          <a:stretch>
            <a:fillRect/>
          </a:stretch>
        </p:blipFill>
        <p:spPr>
          <a:xfrm>
            <a:off x="6724525" y="549527"/>
            <a:ext cx="1585150" cy="88767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 dirty="0"/>
              <a:t>Cahllenges and </a:t>
            </a:r>
            <a:r>
              <a:rPr lang="en-CA" dirty="0"/>
              <a:t>S</a:t>
            </a:r>
            <a:r>
              <a:rPr lang="x-none" dirty="0"/>
              <a:t>ignificant metrics in </a:t>
            </a:r>
            <a:r>
              <a:rPr lang="x-none" dirty="0" smtClean="0"/>
              <a:t>ASR</a:t>
            </a:r>
            <a:r>
              <a:rPr lang="x-none" dirty="0"/>
              <a:t/>
            </a:r>
            <a:br>
              <a:rPr lang="x-none" dirty="0"/>
            </a:br>
            <a:endParaRPr lang="x-none" dirty="0"/>
          </a:p>
        </p:txBody>
      </p:sp>
      <p:sp>
        <p:nvSpPr>
          <p:cNvPr id="144" name="Google Shape;144;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171450" indent="-171450">
              <a:lnSpc>
                <a:spcPct val="135714"/>
              </a:lnSpc>
            </a:pPr>
            <a:r>
              <a:rPr lang="x-none" sz="1200" dirty="0" smtClean="0"/>
              <a:t>Durations</a:t>
            </a:r>
          </a:p>
          <a:p>
            <a:pPr marL="171450" indent="-171450">
              <a:lnSpc>
                <a:spcPct val="135714"/>
              </a:lnSpc>
            </a:pPr>
            <a:r>
              <a:rPr lang="en-CA" sz="1200" dirty="0" smtClean="0"/>
              <a:t>N</a:t>
            </a:r>
            <a:r>
              <a:rPr lang="x-none" sz="1200" dirty="0" smtClean="0"/>
              <a:t>oise</a:t>
            </a:r>
          </a:p>
          <a:p>
            <a:pPr marL="171450" indent="-171450">
              <a:lnSpc>
                <a:spcPct val="135714"/>
              </a:lnSpc>
            </a:pPr>
            <a:r>
              <a:rPr lang="x-none" sz="1200" dirty="0" smtClean="0"/>
              <a:t>Accent</a:t>
            </a:r>
          </a:p>
          <a:p>
            <a:pPr marL="171450" indent="-171450">
              <a:lnSpc>
                <a:spcPct val="135714"/>
              </a:lnSpc>
            </a:pPr>
            <a:r>
              <a:rPr lang="x-none" sz="1200" dirty="0" smtClean="0"/>
              <a:t>WER </a:t>
            </a:r>
            <a:r>
              <a:rPr lang="en-GB" sz="1200" dirty="0" smtClean="0"/>
              <a:t>analysis</a:t>
            </a:r>
            <a:endParaRPr sz="900" dirty="0">
              <a:solidFill>
                <a:srgbClr val="F0F3F6"/>
              </a:solidFill>
              <a:highlight>
                <a:srgbClr val="0A0C10"/>
              </a:highlight>
              <a:latin typeface="Courier New"/>
              <a:ea typeface="Courier New"/>
              <a:cs typeface="Courier New"/>
              <a:sym typeface="Courier New"/>
            </a:endParaRPr>
          </a:p>
          <a:p>
            <a:pPr marL="457200" lvl="0" indent="-301625" algn="l" rtl="0">
              <a:lnSpc>
                <a:spcPct val="135714"/>
              </a:lnSpc>
              <a:spcBef>
                <a:spcPts val="0"/>
              </a:spcBef>
              <a:spcAft>
                <a:spcPts val="0"/>
              </a:spcAft>
              <a:buClr>
                <a:srgbClr val="212121"/>
              </a:buClr>
              <a:buSzPts val="1150"/>
              <a:buFont typeface="Arial"/>
              <a:buChar char="●"/>
            </a:pPr>
            <a:endParaRPr sz="1150" dirty="0">
              <a:solidFill>
                <a:srgbClr val="21212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 dirty="0"/>
              <a:t>Cahllenges and </a:t>
            </a:r>
            <a:r>
              <a:rPr lang="en-CA" dirty="0"/>
              <a:t>S</a:t>
            </a:r>
            <a:r>
              <a:rPr lang="x-none" dirty="0"/>
              <a:t>ignificant metrics in </a:t>
            </a:r>
            <a:r>
              <a:rPr lang="x-none" dirty="0" smtClean="0"/>
              <a:t>ASR</a:t>
            </a:r>
            <a:r>
              <a:rPr lang="x-none" dirty="0"/>
              <a:t/>
            </a:r>
            <a:br>
              <a:rPr lang="x-none" dirty="0"/>
            </a:br>
            <a:endParaRPr lang="x-none" dirty="0"/>
          </a:p>
        </p:txBody>
      </p:sp>
      <p:sp>
        <p:nvSpPr>
          <p:cNvPr id="144" name="Google Shape;144;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285750" indent="-285750"/>
            <a:r>
              <a:rPr lang="" dirty="0" smtClean="0"/>
              <a:t>Data</a:t>
            </a:r>
            <a:r>
              <a:rPr lang="" dirty="0" smtClean="0"/>
              <a:t>sets </a:t>
            </a:r>
            <a:r>
              <a:rPr lang="en-CA" dirty="0" smtClean="0"/>
              <a:t>–</a:t>
            </a:r>
            <a:r>
              <a:rPr lang="" dirty="0" smtClean="0"/>
              <a:t> 11 </a:t>
            </a:r>
            <a:r>
              <a:rPr lang="" dirty="0" smtClean="0">
                <a:sym typeface="Wingdings" panose="05000000000000000000" pitchFamily="2" charset="2"/>
              </a:rPr>
              <a:t>German Accent</a:t>
            </a:r>
            <a:r>
              <a:rPr lang="" dirty="0" smtClean="0">
                <a:sym typeface="Wingdings" panose="05000000000000000000" pitchFamily="2" charset="2"/>
              </a:rPr>
              <a:t> </a:t>
            </a:r>
            <a:r>
              <a:rPr lang="" dirty="0"/>
              <a:t>samples</a:t>
            </a:r>
            <a:endParaRPr lang="" dirty="0" smtClean="0">
              <a:sym typeface="Wingdings" panose="05000000000000000000" pitchFamily="2" charset="2"/>
            </a:endParaRPr>
          </a:p>
          <a:p>
            <a:pPr lvl="1"/>
            <a:r>
              <a:rPr lang="de-DE" dirty="0"/>
              <a:t>Österreichisches Deutsch</a:t>
            </a:r>
          </a:p>
          <a:p>
            <a:pPr lvl="1"/>
            <a:r>
              <a:rPr lang="de-DE" dirty="0"/>
              <a:t>Kanadisches Deutsch</a:t>
            </a:r>
          </a:p>
          <a:p>
            <a:pPr lvl="1"/>
            <a:r>
              <a:rPr lang="de-DE" dirty="0"/>
              <a:t>Schweizerdeutsch</a:t>
            </a:r>
          </a:p>
          <a:p>
            <a:pPr lvl="1"/>
            <a:r>
              <a:rPr lang="de-DE" dirty="0"/>
              <a:t>Alemannische Färbung,Schweizer </a:t>
            </a:r>
            <a:r>
              <a:rPr lang="de-DE" b="1" dirty="0"/>
              <a:t>Standart Deutsch</a:t>
            </a:r>
          </a:p>
          <a:p>
            <a:pPr lvl="1"/>
            <a:r>
              <a:rPr lang="de-DE" dirty="0"/>
              <a:t>Niederländisch Deutsch</a:t>
            </a:r>
          </a:p>
          <a:p>
            <a:pPr lvl="1"/>
            <a:r>
              <a:rPr lang="de-DE" dirty="0"/>
              <a:t>Deutschland Deutsch</a:t>
            </a:r>
          </a:p>
          <a:p>
            <a:pPr lvl="1"/>
            <a:r>
              <a:rPr lang="de-DE" dirty="0" smtClean="0"/>
              <a:t>Französisch</a:t>
            </a:r>
            <a:r>
              <a:rPr lang="de-DE" dirty="0"/>
              <a:t> Deutsch</a:t>
            </a:r>
          </a:p>
          <a:p>
            <a:pPr lvl="1"/>
            <a:r>
              <a:rPr lang="de-DE" dirty="0"/>
              <a:t>Britisches Deutsch</a:t>
            </a:r>
          </a:p>
          <a:p>
            <a:pPr lvl="1"/>
            <a:r>
              <a:rPr lang="de-DE" dirty="0"/>
              <a:t>Italienisch Deutsch</a:t>
            </a:r>
          </a:p>
          <a:p>
            <a:pPr lvl="1"/>
            <a:r>
              <a:rPr lang="de-DE" dirty="0"/>
              <a:t>Russisch Deutsch</a:t>
            </a:r>
          </a:p>
          <a:p>
            <a:pPr lvl="1"/>
            <a:r>
              <a:rPr lang="de-DE" dirty="0"/>
              <a:t>Amerikanisches Deutsch</a:t>
            </a:r>
            <a:endParaRPr lang="x-none" dirty="0"/>
          </a:p>
          <a:p>
            <a:pPr marL="457200" lvl="0" indent="-301625" algn="l" rtl="0">
              <a:lnSpc>
                <a:spcPct val="135714"/>
              </a:lnSpc>
              <a:spcBef>
                <a:spcPts val="0"/>
              </a:spcBef>
              <a:spcAft>
                <a:spcPts val="0"/>
              </a:spcAft>
              <a:buClr>
                <a:srgbClr val="212121"/>
              </a:buClr>
              <a:buSzPts val="1150"/>
              <a:buFont typeface="Arial"/>
              <a:buChar char="●"/>
            </a:pPr>
            <a:endParaRPr sz="1150" dirty="0">
              <a:solidFill>
                <a:srgbClr val="212121"/>
              </a:solidFill>
              <a:highlight>
                <a:srgbClr val="FFFFFF"/>
              </a:highlight>
              <a:latin typeface="Arial"/>
              <a:ea typeface="Arial"/>
              <a:cs typeface="Arial"/>
              <a:sym typeface="Arial"/>
            </a:endParaRPr>
          </a:p>
        </p:txBody>
      </p:sp>
    </p:spTree>
    <p:extLst>
      <p:ext uri="{BB962C8B-B14F-4D97-AF65-F5344CB8AC3E}">
        <p14:creationId xmlns:p14="http://schemas.microsoft.com/office/powerpoint/2010/main" val="3182684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Bar Diagrams of </a:t>
            </a:r>
            <a:endParaRPr dirty="0"/>
          </a:p>
          <a:p>
            <a:pPr marL="0" lvl="0" indent="0" algn="l" rtl="0">
              <a:spcBef>
                <a:spcPts val="0"/>
              </a:spcBef>
              <a:spcAft>
                <a:spcPts val="0"/>
              </a:spcAft>
              <a:buNone/>
            </a:pPr>
            <a:r>
              <a:rPr lang="en-GB" dirty="0"/>
              <a:t>Duration resp. </a:t>
            </a:r>
            <a:r>
              <a:rPr lang="" dirty="0" smtClean="0"/>
              <a:t>Accent</a:t>
            </a:r>
            <a:endParaRPr dirty="0"/>
          </a:p>
        </p:txBody>
      </p:sp>
      <p:sp>
        <p:nvSpPr>
          <p:cNvPr id="150" name="Google Shape;150;p16"/>
          <p:cNvSpPr txBox="1">
            <a:spLocks noGrp="1"/>
          </p:cNvSpPr>
          <p:nvPr>
            <p:ph type="body" idx="1"/>
          </p:nvPr>
        </p:nvSpPr>
        <p:spPr>
          <a:xfrm>
            <a:off x="819150" y="2015700"/>
            <a:ext cx="37095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151" name="Google Shape;151;p16"/>
          <p:cNvPicPr preferRelativeResize="0"/>
          <p:nvPr/>
        </p:nvPicPr>
        <p:blipFill>
          <a:blip r:embed="rId3">
            <a:alphaModFix/>
          </a:blip>
          <a:stretch>
            <a:fillRect/>
          </a:stretch>
        </p:blipFill>
        <p:spPr>
          <a:xfrm>
            <a:off x="4840000" y="351650"/>
            <a:ext cx="3656800" cy="4512151"/>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Bar Diagrams of </a:t>
            </a:r>
            <a:endParaRPr/>
          </a:p>
          <a:p>
            <a:pPr marL="0" lvl="0" indent="0" algn="l" rtl="0">
              <a:spcBef>
                <a:spcPts val="0"/>
              </a:spcBef>
              <a:spcAft>
                <a:spcPts val="0"/>
              </a:spcAft>
              <a:buNone/>
            </a:pPr>
            <a:r>
              <a:rPr lang="en-GB"/>
              <a:t>Accent resp. Gender</a:t>
            </a:r>
            <a:endParaRPr/>
          </a:p>
        </p:txBody>
      </p:sp>
      <p:sp>
        <p:nvSpPr>
          <p:cNvPr id="157" name="Google Shape;157;p17"/>
          <p:cNvSpPr txBox="1">
            <a:spLocks noGrp="1"/>
          </p:cNvSpPr>
          <p:nvPr>
            <p:ph type="body" idx="1"/>
          </p:nvPr>
        </p:nvSpPr>
        <p:spPr>
          <a:xfrm>
            <a:off x="819150" y="2015700"/>
            <a:ext cx="48375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158" name="Google Shape;158;p17"/>
          <p:cNvPicPr preferRelativeResize="0"/>
          <p:nvPr/>
        </p:nvPicPr>
        <p:blipFill>
          <a:blip r:embed="rId3">
            <a:alphaModFix/>
          </a:blip>
          <a:stretch>
            <a:fillRect/>
          </a:stretch>
        </p:blipFill>
        <p:spPr>
          <a:xfrm>
            <a:off x="4011600" y="287150"/>
            <a:ext cx="4656625" cy="456919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819150" y="845600"/>
            <a:ext cx="43908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Bar Diagrams of </a:t>
            </a:r>
            <a:endParaRPr/>
          </a:p>
          <a:p>
            <a:pPr marL="0" lvl="0" indent="0" algn="l" rtl="0">
              <a:spcBef>
                <a:spcPts val="0"/>
              </a:spcBef>
              <a:spcAft>
                <a:spcPts val="0"/>
              </a:spcAft>
              <a:buNone/>
            </a:pPr>
            <a:r>
              <a:rPr lang="en-GB"/>
              <a:t>Accent resp. Age</a:t>
            </a:r>
            <a:endParaRPr/>
          </a:p>
        </p:txBody>
      </p:sp>
      <p:sp>
        <p:nvSpPr>
          <p:cNvPr id="164" name="Google Shape;164;p18"/>
          <p:cNvSpPr txBox="1">
            <a:spLocks noGrp="1"/>
          </p:cNvSpPr>
          <p:nvPr>
            <p:ph type="body" idx="1"/>
          </p:nvPr>
        </p:nvSpPr>
        <p:spPr>
          <a:xfrm>
            <a:off x="819150" y="2015700"/>
            <a:ext cx="32802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165" name="Google Shape;165;p18"/>
          <p:cNvPicPr preferRelativeResize="0"/>
          <p:nvPr/>
        </p:nvPicPr>
        <p:blipFill>
          <a:blip r:embed="rId3">
            <a:alphaModFix/>
          </a:blip>
          <a:stretch>
            <a:fillRect/>
          </a:stretch>
        </p:blipFill>
        <p:spPr>
          <a:xfrm>
            <a:off x="4335000" y="487625"/>
            <a:ext cx="4390802" cy="431267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Duration and WER analysis </a:t>
            </a:r>
            <a:endParaRPr/>
          </a:p>
        </p:txBody>
      </p:sp>
      <p:sp>
        <p:nvSpPr>
          <p:cNvPr id="171" name="Google Shape;171;p19"/>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lnSpc>
                <a:spcPct val="135714"/>
              </a:lnSpc>
              <a:spcBef>
                <a:spcPts val="0"/>
              </a:spcBef>
              <a:spcAft>
                <a:spcPts val="0"/>
              </a:spcAft>
              <a:buNone/>
            </a:pPr>
            <a:r>
              <a:rPr lang="en-GB" sz="1150" b="1">
                <a:solidFill>
                  <a:srgbClr val="212121"/>
                </a:solidFill>
                <a:highlight>
                  <a:srgbClr val="FFFFFF"/>
                </a:highlight>
                <a:latin typeface="Arial"/>
                <a:ea typeface="Arial"/>
                <a:cs typeface="Arial"/>
                <a:sym typeface="Arial"/>
              </a:rPr>
              <a:t>Metric: WER</a:t>
            </a:r>
            <a:endParaRPr sz="1150" b="1">
              <a:solidFill>
                <a:srgbClr val="212121"/>
              </a:solidFill>
              <a:highlight>
                <a:srgbClr val="FFFFFF"/>
              </a:highlight>
              <a:latin typeface="Arial"/>
              <a:ea typeface="Arial"/>
              <a:cs typeface="Arial"/>
              <a:sym typeface="Arial"/>
            </a:endParaRPr>
          </a:p>
          <a:p>
            <a:pPr marL="457200" lvl="0"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Word error rate (WER) </a:t>
            </a:r>
            <a:endParaRPr sz="1150">
              <a:solidFill>
                <a:srgbClr val="212121"/>
              </a:solidFill>
              <a:highlight>
                <a:srgbClr val="FFFFFF"/>
              </a:highlight>
              <a:latin typeface="Arial"/>
              <a:ea typeface="Arial"/>
              <a:cs typeface="Arial"/>
              <a:sym typeface="Arial"/>
            </a:endParaRPr>
          </a:p>
          <a:p>
            <a:pPr marL="457200" lvl="0"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WER = (S + D + I) / N = (S + D + I) / (S + D + C)</a:t>
            </a:r>
            <a:endParaRPr sz="1050">
              <a:solidFill>
                <a:srgbClr val="D4D4D4"/>
              </a:solidFill>
              <a:highlight>
                <a:srgbClr val="1E1E1E"/>
              </a:highlight>
              <a:latin typeface="Courier New"/>
              <a:ea typeface="Courier New"/>
              <a:cs typeface="Courier New"/>
              <a:sym typeface="Courier New"/>
            </a:endParaRPr>
          </a:p>
          <a:p>
            <a:pPr marL="457200" lvl="0"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Where </a:t>
            </a:r>
            <a:endParaRPr sz="1150">
              <a:solidFill>
                <a:srgbClr val="212121"/>
              </a:solidFill>
              <a:highlight>
                <a:srgbClr val="FFFFFF"/>
              </a:highlight>
              <a:latin typeface="Arial"/>
              <a:ea typeface="Arial"/>
              <a:cs typeface="Arial"/>
              <a:sym typeface="Arial"/>
            </a:endParaRPr>
          </a:p>
          <a:p>
            <a:pPr marL="914400" lvl="1"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S is the number of substitutions</a:t>
            </a:r>
            <a:endParaRPr sz="1150">
              <a:solidFill>
                <a:srgbClr val="212121"/>
              </a:solidFill>
              <a:highlight>
                <a:srgbClr val="FFFFFF"/>
              </a:highlight>
              <a:latin typeface="Arial"/>
              <a:ea typeface="Arial"/>
              <a:cs typeface="Arial"/>
              <a:sym typeface="Arial"/>
            </a:endParaRPr>
          </a:p>
          <a:p>
            <a:pPr marL="914400" lvl="1"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 D is the number of deletions, </a:t>
            </a:r>
            <a:endParaRPr sz="1150">
              <a:solidFill>
                <a:srgbClr val="212121"/>
              </a:solidFill>
              <a:highlight>
                <a:srgbClr val="FFFFFF"/>
              </a:highlight>
              <a:latin typeface="Arial"/>
              <a:ea typeface="Arial"/>
              <a:cs typeface="Arial"/>
              <a:sym typeface="Arial"/>
            </a:endParaRPr>
          </a:p>
          <a:p>
            <a:pPr marL="914400" lvl="1"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I is the number of insertions</a:t>
            </a:r>
            <a:endParaRPr sz="1150">
              <a:solidFill>
                <a:srgbClr val="212121"/>
              </a:solidFill>
              <a:highlight>
                <a:srgbClr val="FFFFFF"/>
              </a:highlight>
              <a:latin typeface="Arial"/>
              <a:ea typeface="Arial"/>
              <a:cs typeface="Arial"/>
              <a:sym typeface="Arial"/>
            </a:endParaRPr>
          </a:p>
          <a:p>
            <a:pPr marL="914400" lvl="1"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C is the number of correct words</a:t>
            </a:r>
            <a:endParaRPr sz="1150">
              <a:solidFill>
                <a:srgbClr val="212121"/>
              </a:solidFill>
              <a:highlight>
                <a:srgbClr val="FFFFFF"/>
              </a:highlight>
              <a:latin typeface="Arial"/>
              <a:ea typeface="Arial"/>
              <a:cs typeface="Arial"/>
              <a:sym typeface="Arial"/>
            </a:endParaRPr>
          </a:p>
          <a:p>
            <a:pPr marL="914400" lvl="1" indent="-301625" algn="l" rtl="0">
              <a:lnSpc>
                <a:spcPct val="135714"/>
              </a:lnSpc>
              <a:spcBef>
                <a:spcPts val="0"/>
              </a:spcBef>
              <a:spcAft>
                <a:spcPts val="0"/>
              </a:spcAft>
              <a:buClr>
                <a:srgbClr val="212121"/>
              </a:buClr>
              <a:buSzPts val="1150"/>
              <a:buFont typeface="Arial"/>
              <a:buChar char="○"/>
            </a:pPr>
            <a:r>
              <a:rPr lang="en-GB" sz="1150">
                <a:solidFill>
                  <a:srgbClr val="212121"/>
                </a:solidFill>
                <a:highlight>
                  <a:srgbClr val="FFFFFF"/>
                </a:highlight>
                <a:latin typeface="Arial"/>
                <a:ea typeface="Arial"/>
                <a:cs typeface="Arial"/>
                <a:sym typeface="Arial"/>
              </a:rPr>
              <a:t>N is the number of words in the reference (N=S+D+C).</a:t>
            </a:r>
            <a:endParaRPr sz="1150">
              <a:solidFill>
                <a:srgbClr val="212121"/>
              </a:solidFill>
              <a:highlight>
                <a:srgbClr val="FFFFFF"/>
              </a:highlight>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Bar Diagrams of </a:t>
            </a:r>
            <a:endParaRPr/>
          </a:p>
          <a:p>
            <a:pPr marL="0" lvl="0" indent="0" algn="l" rtl="0">
              <a:spcBef>
                <a:spcPts val="0"/>
              </a:spcBef>
              <a:spcAft>
                <a:spcPts val="0"/>
              </a:spcAft>
              <a:buNone/>
            </a:pPr>
            <a:r>
              <a:rPr lang="en-GB"/>
              <a:t>WER resp. Accents</a:t>
            </a:r>
            <a:endParaRPr/>
          </a:p>
        </p:txBody>
      </p:sp>
      <p:sp>
        <p:nvSpPr>
          <p:cNvPr id="177" name="Google Shape;177;p20"/>
          <p:cNvSpPr txBox="1">
            <a:spLocks noGrp="1"/>
          </p:cNvSpPr>
          <p:nvPr>
            <p:ph type="body" idx="1"/>
          </p:nvPr>
        </p:nvSpPr>
        <p:spPr>
          <a:xfrm>
            <a:off x="819150" y="2015700"/>
            <a:ext cx="33891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178" name="Google Shape;178;p20"/>
          <p:cNvPicPr preferRelativeResize="0"/>
          <p:nvPr/>
        </p:nvPicPr>
        <p:blipFill>
          <a:blip r:embed="rId3">
            <a:alphaModFix/>
          </a:blip>
          <a:stretch>
            <a:fillRect/>
          </a:stretch>
        </p:blipFill>
        <p:spPr>
          <a:xfrm>
            <a:off x="4208100" y="408425"/>
            <a:ext cx="4379549" cy="4379549"/>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Bar Diagrams of </a:t>
            </a:r>
            <a:endParaRPr/>
          </a:p>
          <a:p>
            <a:pPr marL="0" lvl="0" indent="0" algn="l" rtl="0">
              <a:spcBef>
                <a:spcPts val="0"/>
              </a:spcBef>
              <a:spcAft>
                <a:spcPts val="0"/>
              </a:spcAft>
              <a:buNone/>
            </a:pPr>
            <a:r>
              <a:rPr lang="en-GB"/>
              <a:t>WER resp. Gender</a:t>
            </a:r>
            <a:endParaRPr/>
          </a:p>
        </p:txBody>
      </p:sp>
      <p:sp>
        <p:nvSpPr>
          <p:cNvPr id="184" name="Google Shape;184;p21"/>
          <p:cNvSpPr txBox="1">
            <a:spLocks noGrp="1"/>
          </p:cNvSpPr>
          <p:nvPr>
            <p:ph type="body" idx="1"/>
          </p:nvPr>
        </p:nvSpPr>
        <p:spPr>
          <a:xfrm>
            <a:off x="819150" y="2015700"/>
            <a:ext cx="48375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pic>
        <p:nvPicPr>
          <p:cNvPr id="185" name="Google Shape;185;p21"/>
          <p:cNvPicPr preferRelativeResize="0"/>
          <p:nvPr/>
        </p:nvPicPr>
        <p:blipFill>
          <a:blip r:embed="rId3">
            <a:alphaModFix/>
          </a:blip>
          <a:stretch>
            <a:fillRect/>
          </a:stretch>
        </p:blipFill>
        <p:spPr>
          <a:xfrm>
            <a:off x="4258675" y="465075"/>
            <a:ext cx="4334776" cy="4334776"/>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Bar Diagrams of </a:t>
            </a:r>
            <a:endParaRPr dirty="0"/>
          </a:p>
          <a:p>
            <a:pPr marL="0" lvl="0" indent="0" algn="l" rtl="0">
              <a:spcBef>
                <a:spcPts val="0"/>
              </a:spcBef>
              <a:spcAft>
                <a:spcPts val="0"/>
              </a:spcAft>
              <a:buNone/>
            </a:pPr>
            <a:r>
              <a:rPr lang="en-GB" dirty="0"/>
              <a:t>WER resp. </a:t>
            </a:r>
            <a:r>
              <a:rPr lang="" sz="2800" dirty="0" smtClean="0"/>
              <a:t>Age groups</a:t>
            </a:r>
            <a:endParaRPr sz="2800" dirty="0"/>
          </a:p>
        </p:txBody>
      </p:sp>
      <p:sp>
        <p:nvSpPr>
          <p:cNvPr id="191" name="Google Shape;191;p22"/>
          <p:cNvSpPr txBox="1">
            <a:spLocks noGrp="1"/>
          </p:cNvSpPr>
          <p:nvPr>
            <p:ph type="body" idx="1"/>
          </p:nvPr>
        </p:nvSpPr>
        <p:spPr>
          <a:xfrm>
            <a:off x="819150" y="2015700"/>
            <a:ext cx="33222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dirty="0">
                <a:solidFill>
                  <a:srgbClr val="212121"/>
                </a:solidFill>
                <a:highlight>
                  <a:srgbClr val="FFFFFF"/>
                </a:highlight>
                <a:latin typeface="Arial"/>
                <a:ea typeface="Arial"/>
                <a:cs typeface="Arial"/>
                <a:sym typeface="Arial"/>
              </a:rPr>
              <a:t> </a:t>
            </a:r>
            <a:endParaRPr sz="1150" dirty="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dirty="0"/>
          </a:p>
        </p:txBody>
      </p:sp>
      <p:pic>
        <p:nvPicPr>
          <p:cNvPr id="192" name="Google Shape;192;p22"/>
          <p:cNvPicPr preferRelativeResize="0"/>
          <p:nvPr/>
        </p:nvPicPr>
        <p:blipFill>
          <a:blip r:embed="rId3">
            <a:alphaModFix/>
          </a:blip>
          <a:stretch>
            <a:fillRect/>
          </a:stretch>
        </p:blipFill>
        <p:spPr>
          <a:xfrm>
            <a:off x="4222500" y="349850"/>
            <a:ext cx="4460499" cy="4460499"/>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lvl="0"/>
            <a:r>
              <a:rPr lang="en-CA" dirty="0"/>
              <a:t>How </a:t>
            </a:r>
            <a:r>
              <a:rPr lang="" dirty="0" smtClean="0"/>
              <a:t>the 11 </a:t>
            </a:r>
            <a:r>
              <a:rPr lang="en-CA" dirty="0" smtClean="0"/>
              <a:t>Accents </a:t>
            </a:r>
            <a:r>
              <a:rPr lang="en-CA" dirty="0"/>
              <a:t>Confound</a:t>
            </a:r>
            <a:r>
              <a:rPr lang="en-CA" dirty="0" smtClean="0"/>
              <a:t>:</a:t>
            </a:r>
            <a:endParaRPr dirty="0"/>
          </a:p>
        </p:txBody>
      </p:sp>
      <p:sp>
        <p:nvSpPr>
          <p:cNvPr id="204" name="Google Shape;204;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spcAft>
                <a:spcPts val="1200"/>
              </a:spcAft>
              <a:buNone/>
            </a:pPr>
            <a:r>
              <a:rPr lang="en-CA" dirty="0"/>
              <a:t>Probing for Accent Information in End-to-End Speech Recognition Systems</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 dirty="0" smtClean="0"/>
              <a:t>Agenda</a:t>
            </a:r>
            <a:endParaRPr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lnSpcReduction="10000"/>
          </a:bodyPr>
          <a:lstStyle/>
          <a:p>
            <a:pPr marL="285750" indent="-285750"/>
            <a:r>
              <a:rPr dirty="0" smtClean="0"/>
              <a:t>Introduction to ASR</a:t>
            </a:r>
          </a:p>
          <a:p>
            <a:pPr marL="285750" indent="-285750"/>
            <a:r>
              <a:rPr lang="x-none" dirty="0" smtClean="0"/>
              <a:t>Acoustic and </a:t>
            </a:r>
            <a:r>
              <a:rPr lang="en-CA" dirty="0"/>
              <a:t>linguistic </a:t>
            </a:r>
            <a:r>
              <a:rPr lang="x-none" dirty="0" smtClean="0"/>
              <a:t>models</a:t>
            </a:r>
          </a:p>
          <a:p>
            <a:pPr marL="285750" indent="-285750"/>
            <a:r>
              <a:rPr lang="" dirty="0" smtClean="0"/>
              <a:t>Cahllenges and </a:t>
            </a:r>
            <a:r>
              <a:rPr lang="en-CA" dirty="0" smtClean="0"/>
              <a:t>S</a:t>
            </a:r>
            <a:r>
              <a:rPr lang="x-none" dirty="0" smtClean="0"/>
              <a:t>ignificant metrics in this field</a:t>
            </a:r>
          </a:p>
          <a:p>
            <a:pPr marL="742950" lvl="1" indent="-285750"/>
            <a:r>
              <a:rPr lang="" dirty="0" smtClean="0"/>
              <a:t>Data </a:t>
            </a:r>
            <a:r>
              <a:rPr lang="en-CA" dirty="0" smtClean="0">
                <a:sym typeface="Wingdings" panose="05000000000000000000" pitchFamily="2" charset="2"/>
              </a:rPr>
              <a:t></a:t>
            </a:r>
            <a:r>
              <a:rPr lang="" dirty="0">
                <a:sym typeface="Wingdings" panose="05000000000000000000" pitchFamily="2" charset="2"/>
              </a:rPr>
              <a:t> </a:t>
            </a:r>
            <a:r>
              <a:rPr lang="" dirty="0" smtClean="0">
                <a:sym typeface="Wingdings" panose="05000000000000000000" pitchFamily="2" charset="2"/>
              </a:rPr>
              <a:t>11 German Accent</a:t>
            </a:r>
            <a:endParaRPr lang="x-none" dirty="0" smtClean="0"/>
          </a:p>
          <a:p>
            <a:pPr marL="742950" lvl="1" indent="-285750"/>
            <a:r>
              <a:rPr lang="x-none" dirty="0" smtClean="0"/>
              <a:t>Durations</a:t>
            </a:r>
            <a:endParaRPr lang="x-none" dirty="0"/>
          </a:p>
          <a:p>
            <a:pPr marL="742950" lvl="1" indent="-285750"/>
            <a:r>
              <a:rPr lang="en-CA" dirty="0"/>
              <a:t>N</a:t>
            </a:r>
            <a:r>
              <a:rPr lang="x-none" dirty="0"/>
              <a:t>oise</a:t>
            </a:r>
          </a:p>
          <a:p>
            <a:pPr marL="742950" lvl="1" indent="-285750"/>
            <a:r>
              <a:rPr lang="x-none" dirty="0" smtClean="0"/>
              <a:t>WER</a:t>
            </a:r>
          </a:p>
          <a:p>
            <a:pPr marL="285750" indent="-285750"/>
            <a:r>
              <a:rPr lang="en-CA" dirty="0"/>
              <a:t>Suggested solutions</a:t>
            </a:r>
            <a:endParaRPr lang="x-none" dirty="0" smtClean="0"/>
          </a:p>
          <a:p>
            <a:pPr marL="285750" indent="-285750"/>
            <a:r>
              <a:rPr lang="x-none" dirty="0" smtClean="0"/>
              <a:t>Blot Charts</a:t>
            </a:r>
          </a:p>
          <a:p>
            <a:pPr marL="285750" indent="-285750"/>
            <a:r>
              <a:rPr lang="en-CA" dirty="0" smtClean="0"/>
              <a:t>P</a:t>
            </a:r>
            <a:r>
              <a:rPr lang="" dirty="0" smtClean="0"/>
              <a:t>lanned </a:t>
            </a:r>
            <a:r>
              <a:rPr lang="en-CA" dirty="0" smtClean="0"/>
              <a:t>I</a:t>
            </a:r>
            <a:r>
              <a:rPr lang="x-none" dirty="0" smtClean="0"/>
              <a:t>mplementaions</a:t>
            </a:r>
          </a:p>
          <a:p>
            <a:pPr marL="285750" indent="-285750"/>
            <a:r>
              <a:rPr lang="x-none" dirty="0" smtClean="0"/>
              <a:t> Q&amp;A</a:t>
            </a:r>
          </a:p>
          <a:p>
            <a:pPr marL="0" indent="0">
              <a:buNone/>
            </a:pPr>
            <a:endParaRPr lang="" dirty="0" smtClean="0">
              <a:sym typeface="Arial"/>
            </a:endParaRPr>
          </a:p>
          <a:p>
            <a:pPr marL="285750" indent="-285750"/>
            <a:endParaRPr lang="en-CA" dirty="0">
              <a:sym typeface="Arial"/>
            </a:endParaRPr>
          </a:p>
          <a:p>
            <a:pPr marL="285750" indent="-285750"/>
            <a:endParaRPr lang="x-none" dirty="0" smtClean="0"/>
          </a:p>
          <a:p>
            <a:pPr marL="285750" indent="-285750"/>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2015700"/>
            <a:ext cx="7505700" cy="954600"/>
          </a:xfrm>
          <a:prstGeom prst="rect">
            <a:avLst/>
          </a:prstGeom>
        </p:spPr>
        <p:txBody>
          <a:bodyPr spcFirstLastPara="1" wrap="square" lIns="91425" tIns="91425" rIns="91425" bIns="91425" anchor="t" anchorCtr="0">
            <a:normAutofit/>
          </a:bodyPr>
          <a:lstStyle/>
          <a:p>
            <a:pPr lvl="0" algn="ctr"/>
            <a:r>
              <a:rPr lang="en-CA" dirty="0"/>
              <a:t>Thank you for your attention</a:t>
            </a:r>
            <a:endParaRPr dirty="0"/>
          </a:p>
        </p:txBody>
      </p:sp>
      <p:sp>
        <p:nvSpPr>
          <p:cNvPr id="198" name="Google Shape;198;p23"/>
          <p:cNvSpPr txBox="1">
            <a:spLocks noGrp="1"/>
          </p:cNvSpPr>
          <p:nvPr>
            <p:ph type="body" idx="1"/>
          </p:nvPr>
        </p:nvSpPr>
        <p:spPr>
          <a:xfrm>
            <a:off x="819150" y="2015700"/>
            <a:ext cx="33222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50">
                <a:solidFill>
                  <a:srgbClr val="212121"/>
                </a:solidFill>
                <a:highlight>
                  <a:srgbClr val="FFFFFF"/>
                </a:highlight>
                <a:latin typeface="Arial"/>
                <a:ea typeface="Arial"/>
                <a:cs typeface="Arial"/>
                <a:sym typeface="Arial"/>
              </a:rPr>
              <a:t> </a:t>
            </a:r>
            <a:endParaRPr sz="1150">
              <a:solidFill>
                <a:srgbClr val="212121"/>
              </a:solidFill>
              <a:highlight>
                <a:srgbClr val="FFFFFF"/>
              </a:highlight>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en-CA" dirty="0"/>
              <a:t>Introduction to </a:t>
            </a:r>
            <a:r>
              <a:rPr lang="en-CA" dirty="0" smtClean="0"/>
              <a:t>ASR</a:t>
            </a:r>
            <a:r>
              <a:rPr lang="en-CA" dirty="0"/>
              <a:t/>
            </a:r>
            <a:br>
              <a:rPr lang="en-CA" dirty="0"/>
            </a:br>
            <a:endParaRPr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indent="0">
              <a:buNone/>
            </a:pPr>
            <a:endParaRPr lang="" dirty="0" smtClean="0">
              <a:sym typeface="Arial"/>
            </a:endParaRPr>
          </a:p>
          <a:p>
            <a:r>
              <a:rPr lang="" dirty="0" smtClean="0"/>
              <a:t>R</a:t>
            </a:r>
            <a:r>
              <a:rPr lang="en-CA" dirty="0" err="1" smtClean="0"/>
              <a:t>eliability</a:t>
            </a:r>
            <a:r>
              <a:rPr lang="en-CA" dirty="0" smtClean="0"/>
              <a:t> of the speech recognition system</a:t>
            </a:r>
            <a:r>
              <a:rPr lang="" dirty="0"/>
              <a:t> </a:t>
            </a:r>
            <a:r>
              <a:rPr lang="" dirty="0" smtClean="0"/>
              <a:t>increasing in many fileds:</a:t>
            </a:r>
            <a:r>
              <a:rPr lang="en-CA" dirty="0" smtClean="0"/>
              <a:t> </a:t>
            </a:r>
            <a:endParaRPr lang="" dirty="0" smtClean="0"/>
          </a:p>
          <a:p>
            <a:r>
              <a:rPr lang="en-CA" dirty="0" smtClean="0"/>
              <a:t>terms for the</a:t>
            </a:r>
            <a:r>
              <a:rPr lang="" dirty="0" smtClean="0"/>
              <a:t> </a:t>
            </a:r>
            <a:r>
              <a:rPr lang="en-CA" dirty="0" smtClean="0"/>
              <a:t>concept </a:t>
            </a:r>
            <a:r>
              <a:rPr lang="en-CA" dirty="0"/>
              <a:t>of speech </a:t>
            </a:r>
            <a:r>
              <a:rPr lang="en-CA" dirty="0" smtClean="0"/>
              <a:t>recognition</a:t>
            </a:r>
            <a:r>
              <a:rPr lang="" dirty="0" smtClean="0"/>
              <a:t>:</a:t>
            </a:r>
          </a:p>
          <a:p>
            <a:pPr marL="146050" indent="0">
              <a:buNone/>
            </a:pPr>
            <a:endParaRPr lang="" dirty="0" smtClean="0">
              <a:sym typeface="Wingdings" panose="05000000000000000000" pitchFamily="2" charset="2"/>
            </a:endParaRPr>
          </a:p>
          <a:p>
            <a:pPr marL="146050" indent="0">
              <a:buNone/>
            </a:pPr>
            <a:r>
              <a:rPr lang="en-CA" dirty="0" smtClean="0">
                <a:sym typeface="Wingdings" panose="05000000000000000000" pitchFamily="2" charset="2"/>
              </a:rPr>
              <a:t></a:t>
            </a:r>
            <a:r>
              <a:rPr lang="" dirty="0" smtClean="0">
                <a:sym typeface="Wingdings" panose="05000000000000000000" pitchFamily="2" charset="2"/>
              </a:rPr>
              <a:t> </a:t>
            </a:r>
            <a:r>
              <a:rPr lang="en-CA" dirty="0" smtClean="0"/>
              <a:t>It </a:t>
            </a:r>
            <a:r>
              <a:rPr lang="en-CA" dirty="0"/>
              <a:t>is a sub-domain of the joint work between computer science, </a:t>
            </a:r>
            <a:r>
              <a:rPr lang="en-CA" dirty="0" smtClean="0"/>
              <a:t>computer</a:t>
            </a:r>
            <a:r>
              <a:rPr lang="" dirty="0" smtClean="0"/>
              <a:t> </a:t>
            </a:r>
            <a:r>
              <a:rPr lang="en-CA" dirty="0" smtClean="0"/>
              <a:t>engineering</a:t>
            </a:r>
            <a:r>
              <a:rPr lang="en-CA" dirty="0"/>
              <a:t>, and </a:t>
            </a:r>
            <a:r>
              <a:rPr lang="en-CA" dirty="0" smtClean="0"/>
              <a:t>computational</a:t>
            </a:r>
            <a:r>
              <a:rPr lang="" dirty="0" smtClean="0"/>
              <a:t> </a:t>
            </a:r>
            <a:r>
              <a:rPr lang="en-CA" dirty="0">
                <a:sym typeface="Arial"/>
              </a:rPr>
              <a:t>linguistics</a:t>
            </a:r>
            <a:endParaRPr dirty="0"/>
          </a:p>
        </p:txBody>
      </p:sp>
    </p:spTree>
    <p:extLst>
      <p:ext uri="{BB962C8B-B14F-4D97-AF65-F5344CB8AC3E}">
        <p14:creationId xmlns:p14="http://schemas.microsoft.com/office/powerpoint/2010/main" val="1489744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en-CA" dirty="0"/>
              <a:t>Introduction to </a:t>
            </a:r>
            <a:r>
              <a:rPr lang="en-CA" dirty="0" smtClean="0"/>
              <a:t>ASR</a:t>
            </a:r>
            <a:r>
              <a:rPr lang="" dirty="0" smtClean="0"/>
              <a:t>- </a:t>
            </a:r>
            <a:r>
              <a:rPr lang="" dirty="0"/>
              <a:t>Examples</a:t>
            </a:r>
            <a:r>
              <a:rPr lang="en-CA" dirty="0"/>
              <a:t/>
            </a:r>
            <a:br>
              <a:rPr lang="en-CA" dirty="0"/>
            </a:br>
            <a:endParaRPr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indent="0">
              <a:buNone/>
            </a:pPr>
            <a:endParaRPr lang="" dirty="0" smtClean="0">
              <a:sym typeface="Arial"/>
            </a:endParaRPr>
          </a:p>
          <a:p>
            <a:r>
              <a:rPr lang="en-CA" dirty="0" smtClean="0"/>
              <a:t>in </a:t>
            </a:r>
            <a:r>
              <a:rPr lang="" dirty="0" smtClean="0"/>
              <a:t>our </a:t>
            </a:r>
            <a:r>
              <a:rPr lang="en-CA" dirty="0" smtClean="0"/>
              <a:t>home</a:t>
            </a:r>
            <a:r>
              <a:rPr lang="" dirty="0" smtClean="0"/>
              <a:t>s</a:t>
            </a:r>
            <a:r>
              <a:rPr lang="en-CA" dirty="0" smtClean="0"/>
              <a:t>, </a:t>
            </a:r>
            <a:r>
              <a:rPr lang="en-CA" b="1" dirty="0" smtClean="0"/>
              <a:t>Alexa</a:t>
            </a:r>
            <a:r>
              <a:rPr lang="en-CA" dirty="0" smtClean="0"/>
              <a:t>  </a:t>
            </a:r>
            <a:endParaRPr lang="" dirty="0" smtClean="0"/>
          </a:p>
          <a:p>
            <a:r>
              <a:rPr lang="en-CA" dirty="0" smtClean="0"/>
              <a:t>In </a:t>
            </a:r>
            <a:r>
              <a:rPr lang="en-CA" dirty="0"/>
              <a:t>our </a:t>
            </a:r>
            <a:r>
              <a:rPr lang="en-CA" dirty="0" smtClean="0"/>
              <a:t>cars</a:t>
            </a:r>
            <a:r>
              <a:rPr lang="" dirty="0" smtClean="0"/>
              <a:t> </a:t>
            </a:r>
            <a:r>
              <a:rPr lang="en-CA" dirty="0" smtClean="0"/>
              <a:t>like </a:t>
            </a:r>
            <a:r>
              <a:rPr lang="" b="1" dirty="0" smtClean="0"/>
              <a:t>S</a:t>
            </a:r>
            <a:r>
              <a:rPr lang="en-CA" b="1" dirty="0" err="1" smtClean="0"/>
              <a:t>ummalinguae</a:t>
            </a:r>
            <a:r>
              <a:rPr lang="" b="1" dirty="0" smtClean="0"/>
              <a:t> </a:t>
            </a:r>
            <a:endParaRPr lang="" b="1" dirty="0"/>
          </a:p>
          <a:p>
            <a:r>
              <a:rPr lang="" dirty="0" smtClean="0"/>
              <a:t>At </a:t>
            </a:r>
            <a:r>
              <a:rPr lang="en-CA" dirty="0" smtClean="0"/>
              <a:t>workplace </a:t>
            </a:r>
            <a:r>
              <a:rPr lang="en-CA" dirty="0"/>
              <a:t>,or PCs </a:t>
            </a:r>
            <a:r>
              <a:rPr lang="" dirty="0" smtClean="0"/>
              <a:t>(</a:t>
            </a:r>
            <a:r>
              <a:rPr lang="en-CA" dirty="0" smtClean="0"/>
              <a:t>e.g., </a:t>
            </a:r>
            <a:r>
              <a:rPr lang="en-CA" b="1" dirty="0" smtClean="0"/>
              <a:t>Cortana</a:t>
            </a:r>
            <a:r>
              <a:rPr lang="" dirty="0" smtClean="0"/>
              <a:t>)</a:t>
            </a:r>
            <a:endParaRPr lang="en-CA" dirty="0"/>
          </a:p>
          <a:p>
            <a:r>
              <a:rPr lang="" dirty="0" smtClean="0"/>
              <a:t>I</a:t>
            </a:r>
            <a:r>
              <a:rPr lang="en-CA" dirty="0" smtClean="0"/>
              <a:t>n </a:t>
            </a:r>
            <a:r>
              <a:rPr lang="en-CA" dirty="0"/>
              <a:t>our mobile </a:t>
            </a:r>
            <a:r>
              <a:rPr lang="en-CA" dirty="0" smtClean="0"/>
              <a:t>devices (</a:t>
            </a:r>
            <a:r>
              <a:rPr lang="en-CA" dirty="0"/>
              <a:t>e.g</a:t>
            </a:r>
            <a:r>
              <a:rPr lang="en-CA" b="1" dirty="0"/>
              <a:t>., </a:t>
            </a:r>
            <a:r>
              <a:rPr lang="en-CA" b="1" dirty="0" smtClean="0"/>
              <a:t>Siri </a:t>
            </a:r>
            <a:r>
              <a:rPr lang="en-CA" dirty="0"/>
              <a:t>and </a:t>
            </a:r>
            <a:r>
              <a:rPr lang="en-CA" b="1" dirty="0"/>
              <a:t>Google </a:t>
            </a:r>
            <a:r>
              <a:rPr lang="en-CA" b="1" dirty="0" smtClean="0"/>
              <a:t>Assistant</a:t>
            </a:r>
            <a:r>
              <a:rPr lang="en-CA" dirty="0" smtClean="0"/>
              <a:t>).</a:t>
            </a:r>
            <a:endParaRPr dirty="0"/>
          </a:p>
        </p:txBody>
      </p:sp>
    </p:spTree>
    <p:extLst>
      <p:ext uri="{BB962C8B-B14F-4D97-AF65-F5344CB8AC3E}">
        <p14:creationId xmlns:p14="http://schemas.microsoft.com/office/powerpoint/2010/main" val="2496939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en-CA" dirty="0" smtClean="0"/>
              <a:t>Acoustic </a:t>
            </a:r>
            <a:r>
              <a:rPr lang="en-CA" dirty="0"/>
              <a:t>and linguistic </a:t>
            </a:r>
            <a:r>
              <a:rPr lang="en-CA" dirty="0" smtClean="0"/>
              <a:t>models</a:t>
            </a:r>
            <a:r>
              <a:rPr lang="" dirty="0" smtClean="0"/>
              <a:t> -</a:t>
            </a:r>
            <a:r>
              <a:rPr lang="" dirty="0"/>
              <a:t> Introduction</a:t>
            </a:r>
            <a:endParaRPr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r>
              <a:rPr lang="" dirty="0" smtClean="0"/>
              <a:t>Introduction</a:t>
            </a:r>
          </a:p>
          <a:p>
            <a:r>
              <a:rPr lang="en-CA" dirty="0"/>
              <a:t>Acoustic </a:t>
            </a:r>
            <a:r>
              <a:rPr lang="en-CA" dirty="0" smtClean="0"/>
              <a:t>and linguistic models</a:t>
            </a:r>
            <a:endParaRPr lang="" dirty="0" smtClean="0"/>
          </a:p>
          <a:p>
            <a:r>
              <a:rPr lang="en-CA" dirty="0"/>
              <a:t>Non-streaming versus Streaming </a:t>
            </a:r>
            <a:r>
              <a:rPr lang="en-CA" dirty="0" smtClean="0"/>
              <a:t>Models</a:t>
            </a:r>
            <a:endParaRPr lang="" dirty="0"/>
          </a:p>
          <a:p>
            <a:pPr marL="0" indent="0">
              <a:buNone/>
            </a:pPr>
            <a:endParaRPr lang="x-none" dirty="0" smtClean="0"/>
          </a:p>
          <a:p>
            <a:pPr marL="285750" indent="-285750"/>
            <a:endParaRPr dirty="0"/>
          </a:p>
        </p:txBody>
      </p:sp>
    </p:spTree>
    <p:extLst>
      <p:ext uri="{BB962C8B-B14F-4D97-AF65-F5344CB8AC3E}">
        <p14:creationId xmlns:p14="http://schemas.microsoft.com/office/powerpoint/2010/main" val="22016074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285750" indent="-285750"/>
            <a:r>
              <a:rPr lang="en-CA" dirty="0" smtClean="0"/>
              <a:t>Acoustic </a:t>
            </a:r>
            <a:r>
              <a:rPr lang="en-CA" dirty="0"/>
              <a:t>and linguistic </a:t>
            </a:r>
            <a:r>
              <a:rPr lang="en-CA" dirty="0" smtClean="0"/>
              <a:t>models</a:t>
            </a:r>
            <a:r>
              <a:rPr lang="" dirty="0" smtClean="0"/>
              <a:t> -</a:t>
            </a:r>
            <a:r>
              <a:rPr lang="" dirty="0"/>
              <a:t> Examples</a:t>
            </a:r>
            <a:endParaRPr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r>
              <a:rPr lang="en-CA" dirty="0"/>
              <a:t>Acoustic </a:t>
            </a:r>
            <a:r>
              <a:rPr lang="en-CA" dirty="0" smtClean="0"/>
              <a:t>models</a:t>
            </a:r>
            <a:endParaRPr lang="" dirty="0" smtClean="0"/>
          </a:p>
          <a:p>
            <a:pPr lvl="1"/>
            <a:r>
              <a:rPr lang="en-CA" dirty="0" err="1" smtClean="0"/>
              <a:t>Emformer</a:t>
            </a:r>
            <a:r>
              <a:rPr lang="en-CA" dirty="0" smtClean="0"/>
              <a:t> Model</a:t>
            </a:r>
            <a:endParaRPr lang="en-CA" dirty="0"/>
          </a:p>
          <a:p>
            <a:pPr lvl="1"/>
            <a:r>
              <a:rPr lang="en-CA" dirty="0" err="1"/>
              <a:t>DeepSpeech</a:t>
            </a:r>
            <a:r>
              <a:rPr lang="en-CA" dirty="0"/>
              <a:t> Model </a:t>
            </a:r>
            <a:endParaRPr lang="" dirty="0" smtClean="0"/>
          </a:p>
          <a:p>
            <a:pPr lvl="1"/>
            <a:r>
              <a:rPr lang="en-CA" dirty="0" smtClean="0"/>
              <a:t>Wav2vec2 </a:t>
            </a:r>
            <a:endParaRPr lang="" dirty="0" smtClean="0"/>
          </a:p>
          <a:p>
            <a:pPr lvl="1"/>
            <a:r>
              <a:rPr lang="en-CA" dirty="0" smtClean="0"/>
              <a:t>Transformer-Transducers</a:t>
            </a:r>
            <a:endParaRPr lang="" dirty="0" smtClean="0"/>
          </a:p>
          <a:p>
            <a:pPr lvl="1"/>
            <a:r>
              <a:rPr lang="en-CA" dirty="0" smtClean="0"/>
              <a:t>Conformer Model</a:t>
            </a:r>
            <a:endParaRPr lang="" dirty="0" smtClean="0"/>
          </a:p>
          <a:p>
            <a:pPr lvl="1"/>
            <a:r>
              <a:rPr lang="en-CA" dirty="0" smtClean="0"/>
              <a:t>Recurrent</a:t>
            </a:r>
            <a:r>
              <a:rPr lang="" dirty="0" smtClean="0"/>
              <a:t> </a:t>
            </a:r>
            <a:r>
              <a:rPr lang="en-CA" dirty="0" smtClean="0"/>
              <a:t>Neural </a:t>
            </a:r>
            <a:r>
              <a:rPr lang="en-CA" dirty="0"/>
              <a:t>Network Transducer (RNN-T</a:t>
            </a:r>
            <a:r>
              <a:rPr lang="en-CA" dirty="0" smtClean="0"/>
              <a:t>)</a:t>
            </a:r>
            <a:endParaRPr lang="" dirty="0" smtClean="0"/>
          </a:p>
          <a:p>
            <a:r>
              <a:rPr lang="en-CA" dirty="0" smtClean="0"/>
              <a:t>linguistic models</a:t>
            </a:r>
            <a:endParaRPr lang="" dirty="0" smtClean="0"/>
          </a:p>
          <a:p>
            <a:pPr lvl="1" fontAlgn="base"/>
            <a:r>
              <a:rPr lang="en-CA" dirty="0"/>
              <a:t>N-gram</a:t>
            </a:r>
          </a:p>
          <a:p>
            <a:pPr lvl="1" fontAlgn="base"/>
            <a:r>
              <a:rPr lang="en-CA" dirty="0"/>
              <a:t>Transformer (BERT etc.)</a:t>
            </a:r>
          </a:p>
          <a:p>
            <a:pPr lvl="1" fontAlgn="base"/>
            <a:r>
              <a:rPr lang="en-CA" dirty="0" err="1"/>
              <a:t>GPTx</a:t>
            </a:r>
            <a:endParaRPr lang="en-CA" dirty="0"/>
          </a:p>
          <a:p>
            <a:endParaRPr lang="en-CA" dirty="0">
              <a:sym typeface="Arial"/>
            </a:endParaRPr>
          </a:p>
          <a:p>
            <a:pPr marL="285750" indent="-285750"/>
            <a:endParaRPr lang="x-none" dirty="0" smtClean="0"/>
          </a:p>
          <a:p>
            <a:pPr marL="285750" indent="-285750"/>
            <a:endParaRPr dirty="0"/>
          </a:p>
        </p:txBody>
      </p:sp>
    </p:spTree>
    <p:extLst>
      <p:ext uri="{BB962C8B-B14F-4D97-AF65-F5344CB8AC3E}">
        <p14:creationId xmlns:p14="http://schemas.microsoft.com/office/powerpoint/2010/main" val="21366000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285750" indent="-285750"/>
            <a:r>
              <a:rPr lang="en-CA" dirty="0"/>
              <a:t>Suggested </a:t>
            </a:r>
            <a:r>
              <a:rPr lang="en-CA" dirty="0" smtClean="0"/>
              <a:t>solutions</a:t>
            </a:r>
            <a:r>
              <a:rPr lang="" dirty="0" smtClean="0"/>
              <a:t> </a:t>
            </a:r>
            <a:r>
              <a:rPr lang="en-CA" dirty="0" smtClean="0"/>
              <a:t>–</a:t>
            </a:r>
            <a:r>
              <a:rPr lang="" dirty="0" smtClean="0"/>
              <a:t> </a:t>
            </a:r>
            <a:r>
              <a:rPr lang="en-CA" dirty="0" err="1"/>
              <a:t>DeepSpeech</a:t>
            </a:r>
            <a:r>
              <a:rPr lang="en-CA" dirty="0"/>
              <a:t> </a:t>
            </a:r>
            <a:r>
              <a:rPr lang="" dirty="0" smtClean="0"/>
              <a:t>  </a:t>
            </a:r>
            <a:endParaRPr lang="x-none"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r>
              <a:rPr lang="en-CA" sz="1400" dirty="0" err="1"/>
              <a:t>DeepSpeech</a:t>
            </a:r>
            <a:r>
              <a:rPr lang="en-CA" sz="1400" dirty="0" smtClean="0">
                <a:solidFill>
                  <a:srgbClr val="000000"/>
                </a:solidFill>
                <a:latin typeface="Arial"/>
                <a:ea typeface="Arial"/>
                <a:cs typeface="Arial"/>
                <a:sym typeface="Arial"/>
              </a:rPr>
              <a:t>, </a:t>
            </a:r>
            <a:r>
              <a:rPr lang="en-CA" sz="1400" dirty="0">
                <a:solidFill>
                  <a:srgbClr val="000000"/>
                </a:solidFill>
                <a:latin typeface="Arial"/>
                <a:ea typeface="Arial"/>
                <a:cs typeface="Arial"/>
                <a:sym typeface="Arial"/>
              </a:rPr>
              <a:t>an End-to-End model for </a:t>
            </a:r>
            <a:r>
              <a:rPr lang="en-CA" sz="1400" dirty="0" smtClean="0">
                <a:solidFill>
                  <a:srgbClr val="000000"/>
                </a:solidFill>
                <a:latin typeface="Arial"/>
                <a:ea typeface="Arial"/>
                <a:cs typeface="Arial"/>
                <a:sym typeface="Arial"/>
              </a:rPr>
              <a:t>ASR</a:t>
            </a:r>
            <a:endParaRPr lang="en-CA" sz="1400" dirty="0">
              <a:solidFill>
                <a:srgbClr val="000000"/>
              </a:solidFill>
              <a:latin typeface="Arial"/>
              <a:ea typeface="Arial"/>
              <a:cs typeface="Arial"/>
              <a:sym typeface="Arial"/>
            </a:endParaRPr>
          </a:p>
          <a:p>
            <a:r>
              <a:rPr lang="" sz="1400" dirty="0" smtClean="0">
                <a:solidFill>
                  <a:srgbClr val="000000"/>
                </a:solidFill>
                <a:latin typeface="Arial"/>
                <a:ea typeface="Arial"/>
                <a:cs typeface="Arial"/>
                <a:sym typeface="Arial"/>
              </a:rPr>
              <a:t> </a:t>
            </a:r>
            <a:r>
              <a:rPr lang="en-CA" b="1" dirty="0"/>
              <a:t>Contents</a:t>
            </a:r>
          </a:p>
          <a:p>
            <a:r>
              <a:rPr lang="en-CA" dirty="0" smtClean="0"/>
              <a:t>At </a:t>
            </a:r>
            <a:r>
              <a:rPr lang="en-CA" dirty="0"/>
              <a:t>runtime, </a:t>
            </a:r>
            <a:r>
              <a:rPr lang="en-CA" dirty="0" err="1"/>
              <a:t>DeepSpeech</a:t>
            </a:r>
            <a:r>
              <a:rPr lang="en-CA" dirty="0"/>
              <a:t> is made up of two main parts</a:t>
            </a:r>
            <a:r>
              <a:rPr lang="en-CA" dirty="0" smtClean="0"/>
              <a:t>:</a:t>
            </a:r>
            <a:endParaRPr lang="" dirty="0" smtClean="0"/>
          </a:p>
          <a:p>
            <a:pPr lvl="1"/>
            <a:r>
              <a:rPr lang="en-CA" dirty="0" smtClean="0"/>
              <a:t>the </a:t>
            </a:r>
            <a:r>
              <a:rPr lang="en-CA" dirty="0"/>
              <a:t>acoustic model and </a:t>
            </a:r>
            <a:endParaRPr lang="" dirty="0" smtClean="0"/>
          </a:p>
          <a:p>
            <a:pPr lvl="1"/>
            <a:r>
              <a:rPr lang="en-CA" dirty="0" smtClean="0"/>
              <a:t>the </a:t>
            </a:r>
            <a:r>
              <a:rPr lang="en-CA" dirty="0"/>
              <a:t>language model. </a:t>
            </a:r>
            <a:r>
              <a:rPr lang="" dirty="0" smtClean="0"/>
              <a:t> </a:t>
            </a:r>
            <a:endParaRPr lang="en-CA" dirty="0"/>
          </a:p>
          <a:p>
            <a:r>
              <a:rPr lang="en-CA" b="1" dirty="0"/>
              <a:t>Training</a:t>
            </a:r>
          </a:p>
          <a:p>
            <a:pPr marL="146050" indent="0">
              <a:buNone/>
            </a:pPr>
            <a:endParaRPr lang="en-CA" dirty="0"/>
          </a:p>
          <a:p>
            <a:pPr marL="285750" indent="-285750"/>
            <a:endParaRPr lang="x-none" dirty="0" smtClean="0"/>
          </a:p>
          <a:p>
            <a:pPr marL="285750" indent="-285750"/>
            <a:endParaRPr dirty="0"/>
          </a:p>
        </p:txBody>
      </p:sp>
    </p:spTree>
    <p:extLst>
      <p:ext uri="{BB962C8B-B14F-4D97-AF65-F5344CB8AC3E}">
        <p14:creationId xmlns:p14="http://schemas.microsoft.com/office/powerpoint/2010/main" val="21289208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en-CA" dirty="0"/>
              <a:t>Suggested solutions</a:t>
            </a:r>
            <a:r>
              <a:rPr lang="" dirty="0"/>
              <a:t> </a:t>
            </a:r>
            <a:r>
              <a:rPr lang="" dirty="0" smtClean="0"/>
              <a:t>-</a:t>
            </a:r>
            <a:r>
              <a:rPr lang="en-CA" dirty="0" smtClean="0"/>
              <a:t>STT </a:t>
            </a:r>
            <a:r>
              <a:rPr lang="en-CA" dirty="0"/>
              <a:t>De Conformer-Transducer Large</a:t>
            </a:r>
            <a:r>
              <a:rPr lang="" dirty="0" smtClean="0"/>
              <a:t>  </a:t>
            </a:r>
            <a:endParaRPr lang="x-none"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r>
              <a:rPr lang="en-CA" sz="1400" dirty="0" smtClean="0"/>
              <a:t>Model </a:t>
            </a:r>
            <a:r>
              <a:rPr lang="en-CA" sz="1400" dirty="0"/>
              <a:t>Architecture</a:t>
            </a:r>
          </a:p>
          <a:p>
            <a:r>
              <a:rPr lang="en-CA" sz="1400" dirty="0" smtClean="0"/>
              <a:t>Training</a:t>
            </a:r>
            <a:endParaRPr lang="en-CA" sz="1400" dirty="0"/>
          </a:p>
          <a:p>
            <a:r>
              <a:rPr lang="en-CA" sz="1400" dirty="0" smtClean="0"/>
              <a:t>Datasets</a:t>
            </a:r>
            <a:endParaRPr lang="en-CA" sz="1400" dirty="0"/>
          </a:p>
          <a:p>
            <a:pPr marL="146050" indent="0">
              <a:buNone/>
            </a:pPr>
            <a:endParaRPr lang="en-CA" dirty="0"/>
          </a:p>
          <a:p>
            <a:pPr marL="285750" indent="-285750"/>
            <a:endParaRPr lang="x-none" dirty="0" smtClean="0"/>
          </a:p>
          <a:p>
            <a:pPr marL="285750" indent="-285750"/>
            <a:endParaRPr dirty="0"/>
          </a:p>
        </p:txBody>
      </p:sp>
    </p:spTree>
    <p:extLst>
      <p:ext uri="{BB962C8B-B14F-4D97-AF65-F5344CB8AC3E}">
        <p14:creationId xmlns:p14="http://schemas.microsoft.com/office/powerpoint/2010/main" val="2448537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fontScale="90000"/>
          </a:bodyPr>
          <a:lstStyle/>
          <a:p>
            <a:pPr marL="285750" indent="-285750"/>
            <a:r>
              <a:rPr lang="en-CA" dirty="0"/>
              <a:t>STT De Conformer-Transducer Large</a:t>
            </a:r>
            <a:r>
              <a:rPr lang="en-CA" dirty="0" smtClean="0">
                <a:sym typeface="Arial"/>
              </a:rPr>
              <a:t>, </a:t>
            </a:r>
            <a:r>
              <a:rPr lang="en-CA" dirty="0">
                <a:sym typeface="Arial"/>
              </a:rPr>
              <a:t>an End-to-End model for ASR</a:t>
            </a:r>
            <a:r>
              <a:rPr lang="en-CA" sz="3200" dirty="0">
                <a:solidFill>
                  <a:srgbClr val="000000"/>
                </a:solidFill>
                <a:latin typeface="Arial"/>
                <a:ea typeface="Arial"/>
                <a:cs typeface="Arial"/>
                <a:sym typeface="Arial"/>
              </a:rPr>
              <a:t/>
            </a:r>
            <a:br>
              <a:rPr lang="en-CA" sz="3200" dirty="0">
                <a:solidFill>
                  <a:srgbClr val="000000"/>
                </a:solidFill>
                <a:latin typeface="Arial"/>
                <a:ea typeface="Arial"/>
                <a:cs typeface="Arial"/>
                <a:sym typeface="Arial"/>
              </a:rPr>
            </a:br>
            <a:r>
              <a:rPr lang="" dirty="0" smtClean="0"/>
              <a:t> </a:t>
            </a:r>
            <a:endParaRPr lang="x-none" dirty="0"/>
          </a:p>
        </p:txBody>
      </p:sp>
      <p:sp>
        <p:nvSpPr>
          <p:cNvPr id="138" name="Google Shape;138;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r>
              <a:rPr lang="en-CA" sz="1400" dirty="0" smtClean="0">
                <a:solidFill>
                  <a:srgbClr val="000000"/>
                </a:solidFill>
                <a:latin typeface="Arial"/>
                <a:ea typeface="Arial"/>
                <a:cs typeface="Arial"/>
                <a:sym typeface="Arial"/>
              </a:rPr>
              <a:t>We </a:t>
            </a:r>
            <a:r>
              <a:rPr lang="en-CA" sz="1400" dirty="0">
                <a:solidFill>
                  <a:srgbClr val="000000"/>
                </a:solidFill>
                <a:latin typeface="Arial"/>
                <a:ea typeface="Arial"/>
                <a:cs typeface="Arial"/>
                <a:sym typeface="Arial"/>
              </a:rPr>
              <a:t>use a state-of-the-art end-to-end ASR system, </a:t>
            </a:r>
            <a:endParaRPr lang="" sz="1400" dirty="0" smtClean="0">
              <a:solidFill>
                <a:srgbClr val="000000"/>
              </a:solidFill>
              <a:latin typeface="Arial"/>
              <a:ea typeface="Arial"/>
              <a:cs typeface="Arial"/>
              <a:sym typeface="Arial"/>
            </a:endParaRPr>
          </a:p>
          <a:p>
            <a:r>
              <a:rPr lang="" sz="1400" dirty="0" smtClean="0">
                <a:solidFill>
                  <a:srgbClr val="000000"/>
                </a:solidFill>
                <a:latin typeface="Arial"/>
                <a:ea typeface="Arial"/>
                <a:cs typeface="Arial"/>
                <a:sym typeface="Arial"/>
              </a:rPr>
              <a:t>German</a:t>
            </a:r>
            <a:r>
              <a:rPr lang="en-CA" sz="1400" dirty="0" smtClean="0">
                <a:solidFill>
                  <a:srgbClr val="000000"/>
                </a:solidFill>
                <a:latin typeface="Arial"/>
                <a:ea typeface="Arial"/>
                <a:cs typeface="Arial"/>
                <a:sym typeface="Arial"/>
              </a:rPr>
              <a:t>-accented </a:t>
            </a:r>
            <a:r>
              <a:rPr lang="" sz="1400" dirty="0" smtClean="0">
                <a:solidFill>
                  <a:srgbClr val="000000"/>
                </a:solidFill>
                <a:latin typeface="Arial"/>
                <a:ea typeface="Arial"/>
                <a:cs typeface="Arial"/>
                <a:sym typeface="Arial"/>
              </a:rPr>
              <a:t>German </a:t>
            </a:r>
            <a:r>
              <a:rPr lang="en-CA" sz="1400" dirty="0" smtClean="0">
                <a:solidFill>
                  <a:srgbClr val="000000"/>
                </a:solidFill>
                <a:latin typeface="Arial"/>
                <a:ea typeface="Arial"/>
                <a:cs typeface="Arial"/>
                <a:sym typeface="Arial"/>
              </a:rPr>
              <a:t>speech </a:t>
            </a:r>
            <a:r>
              <a:rPr lang="" sz="1400" dirty="0" smtClean="0">
                <a:solidFill>
                  <a:srgbClr val="000000"/>
                </a:solidFill>
                <a:latin typeface="Arial"/>
                <a:ea typeface="Arial"/>
                <a:cs typeface="Arial"/>
                <a:sym typeface="Arial"/>
              </a:rPr>
              <a:t> </a:t>
            </a:r>
          </a:p>
          <a:p>
            <a:endParaRPr lang="" sz="1400" dirty="0">
              <a:solidFill>
                <a:srgbClr val="000000"/>
              </a:solidFill>
              <a:latin typeface="Arial"/>
              <a:ea typeface="Arial"/>
              <a:cs typeface="Arial"/>
              <a:sym typeface="Arial"/>
            </a:endParaRPr>
          </a:p>
          <a:p>
            <a:r>
              <a:rPr lang="en-CA" sz="1400" dirty="0" smtClean="0">
                <a:solidFill>
                  <a:srgbClr val="000000"/>
                </a:solidFill>
                <a:latin typeface="Arial"/>
                <a:ea typeface="Arial"/>
                <a:cs typeface="Arial"/>
                <a:sym typeface="Arial"/>
              </a:rPr>
              <a:t> </a:t>
            </a:r>
            <a:r>
              <a:rPr lang="en-CA" sz="1400" dirty="0">
                <a:solidFill>
                  <a:srgbClr val="000000"/>
                </a:solidFill>
                <a:latin typeface="Arial"/>
                <a:ea typeface="Arial"/>
                <a:cs typeface="Arial"/>
                <a:sym typeface="Arial"/>
              </a:rPr>
              <a:t>We </a:t>
            </a:r>
            <a:r>
              <a:rPr lang="" sz="1400" dirty="0" smtClean="0">
                <a:solidFill>
                  <a:srgbClr val="000000"/>
                </a:solidFill>
                <a:latin typeface="Arial"/>
                <a:ea typeface="Arial"/>
                <a:cs typeface="Arial"/>
                <a:sym typeface="Arial"/>
              </a:rPr>
              <a:t>are going to </a:t>
            </a:r>
            <a:r>
              <a:rPr lang="en-CA" sz="1400" dirty="0" smtClean="0">
                <a:solidFill>
                  <a:srgbClr val="000000"/>
                </a:solidFill>
                <a:latin typeface="Arial"/>
                <a:ea typeface="Arial"/>
                <a:cs typeface="Arial"/>
                <a:sym typeface="Arial"/>
              </a:rPr>
              <a:t>examine </a:t>
            </a:r>
            <a:r>
              <a:rPr lang="en-CA" sz="1400" dirty="0">
                <a:solidFill>
                  <a:srgbClr val="000000"/>
                </a:solidFill>
                <a:latin typeface="Arial"/>
                <a:ea typeface="Arial"/>
                <a:cs typeface="Arial"/>
                <a:sym typeface="Arial"/>
              </a:rPr>
              <a:t>the effects of </a:t>
            </a:r>
            <a:r>
              <a:rPr lang="en-CA" sz="1400" dirty="0" smtClean="0">
                <a:solidFill>
                  <a:srgbClr val="000000"/>
                </a:solidFill>
                <a:latin typeface="Arial"/>
                <a:ea typeface="Arial"/>
                <a:cs typeface="Arial"/>
                <a:sym typeface="Arial"/>
              </a:rPr>
              <a:t>accent </a:t>
            </a:r>
            <a:r>
              <a:rPr lang="en-CA" sz="1400" dirty="0">
                <a:solidFill>
                  <a:srgbClr val="000000"/>
                </a:solidFill>
                <a:latin typeface="Arial"/>
                <a:ea typeface="Arial"/>
                <a:cs typeface="Arial"/>
                <a:sym typeface="Arial"/>
              </a:rPr>
              <a:t>on the internal representation using three main probing techniques</a:t>
            </a:r>
            <a:r>
              <a:rPr lang="en-CA" sz="1400" dirty="0" smtClean="0">
                <a:solidFill>
                  <a:srgbClr val="000000"/>
                </a:solidFill>
                <a:latin typeface="Arial"/>
                <a:ea typeface="Arial"/>
                <a:cs typeface="Arial"/>
                <a:sym typeface="Arial"/>
              </a:rPr>
              <a:t>:</a:t>
            </a:r>
            <a:endParaRPr lang="" sz="14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Gradient-based </a:t>
            </a:r>
            <a:r>
              <a:rPr lang="en-CA" sz="1200" dirty="0">
                <a:solidFill>
                  <a:srgbClr val="000000"/>
                </a:solidFill>
                <a:latin typeface="Arial"/>
                <a:ea typeface="Arial"/>
                <a:cs typeface="Arial"/>
                <a:sym typeface="Arial"/>
              </a:rPr>
              <a:t>explanation </a:t>
            </a:r>
            <a:r>
              <a:rPr lang="en-CA" sz="1200" dirty="0" smtClean="0">
                <a:solidFill>
                  <a:srgbClr val="000000"/>
                </a:solidFill>
                <a:latin typeface="Arial"/>
                <a:ea typeface="Arial"/>
                <a:cs typeface="Arial"/>
                <a:sym typeface="Arial"/>
              </a:rPr>
              <a:t>methods</a:t>
            </a:r>
            <a:endParaRPr lang="" sz="12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Information-theoretic measures</a:t>
            </a:r>
            <a:endParaRPr lang="" sz="1200" dirty="0" smtClean="0">
              <a:solidFill>
                <a:srgbClr val="000000"/>
              </a:solidFill>
              <a:latin typeface="Arial"/>
              <a:ea typeface="Arial"/>
              <a:cs typeface="Arial"/>
              <a:sym typeface="Arial"/>
            </a:endParaRPr>
          </a:p>
          <a:p>
            <a:pPr lvl="1">
              <a:buFont typeface="+mj-lt"/>
              <a:buAutoNum type="arabicPeriod"/>
            </a:pPr>
            <a:r>
              <a:rPr lang="en-CA" sz="1200" dirty="0" smtClean="0">
                <a:solidFill>
                  <a:srgbClr val="000000"/>
                </a:solidFill>
                <a:latin typeface="Arial"/>
                <a:ea typeface="Arial"/>
                <a:cs typeface="Arial"/>
                <a:sym typeface="Arial"/>
              </a:rPr>
              <a:t>Outputs </a:t>
            </a:r>
            <a:r>
              <a:rPr lang="en-CA" sz="1200" dirty="0">
                <a:solidFill>
                  <a:srgbClr val="000000"/>
                </a:solidFill>
                <a:latin typeface="Arial"/>
                <a:ea typeface="Arial"/>
                <a:cs typeface="Arial"/>
                <a:sym typeface="Arial"/>
              </a:rPr>
              <a:t>of accent and phone classifiers</a:t>
            </a:r>
            <a:r>
              <a:rPr lang="en-CA" sz="1200" dirty="0" smtClean="0">
                <a:solidFill>
                  <a:srgbClr val="000000"/>
                </a:solidFill>
                <a:latin typeface="Arial"/>
                <a:ea typeface="Arial"/>
                <a:cs typeface="Arial"/>
                <a:sym typeface="Arial"/>
              </a:rPr>
              <a:t>.</a:t>
            </a:r>
            <a:endParaRPr lang="" sz="1200" dirty="0" smtClean="0">
              <a:solidFill>
                <a:srgbClr val="000000"/>
              </a:solidFill>
              <a:latin typeface="Arial"/>
              <a:ea typeface="Arial"/>
              <a:cs typeface="Arial"/>
              <a:sym typeface="Arial"/>
            </a:endParaRPr>
          </a:p>
          <a:p>
            <a:pPr marL="146050" indent="0">
              <a:buNone/>
            </a:pPr>
            <a:endParaRPr dirty="0"/>
          </a:p>
        </p:txBody>
      </p:sp>
    </p:spTree>
    <p:extLst>
      <p:ext uri="{BB962C8B-B14F-4D97-AF65-F5344CB8AC3E}">
        <p14:creationId xmlns:p14="http://schemas.microsoft.com/office/powerpoint/2010/main" val="2928368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1303</Words>
  <Application>Microsoft Office PowerPoint</Application>
  <PresentationFormat>On-screen Show (16:9)</PresentationFormat>
  <Paragraphs>177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Nunito</vt:lpstr>
      <vt:lpstr>Arial</vt:lpstr>
      <vt:lpstr>Wingdings</vt:lpstr>
      <vt:lpstr>Calibri</vt:lpstr>
      <vt:lpstr>Courier New</vt:lpstr>
      <vt:lpstr>Shift</vt:lpstr>
      <vt:lpstr>Accented speech Recognition (ASR) 06.02.2023</vt:lpstr>
      <vt:lpstr>Agenda</vt:lpstr>
      <vt:lpstr>Introduction to ASR </vt:lpstr>
      <vt:lpstr>Introduction to ASR- Examples </vt:lpstr>
      <vt:lpstr>Acoustic and linguistic models - Introduction</vt:lpstr>
      <vt:lpstr>Acoustic and linguistic models - Examples</vt:lpstr>
      <vt:lpstr>Suggested solutions – DeepSpeech   </vt:lpstr>
      <vt:lpstr>Suggested solutions -STT De Conformer-Transducer Large  </vt:lpstr>
      <vt:lpstr>STT De Conformer-Transducer Large, an End-to-End model for ASR  </vt:lpstr>
      <vt:lpstr>Cahllenges and Significant metrics in ASR </vt:lpstr>
      <vt:lpstr>Cahllenges and Significant metrics in ASR </vt:lpstr>
      <vt:lpstr>Bar Diagrams of  Duration resp. Accent</vt:lpstr>
      <vt:lpstr>Bar Diagrams of  Accent resp. Gender</vt:lpstr>
      <vt:lpstr>Bar Diagrams of  Accent resp. Age</vt:lpstr>
      <vt:lpstr>The Duration and WER analysis </vt:lpstr>
      <vt:lpstr>Bar Diagrams of  WER resp. Accents</vt:lpstr>
      <vt:lpstr>Bar Diagrams of  WER resp. Gender</vt:lpstr>
      <vt:lpstr>Bar Diagrams of  WER resp. Age groups</vt:lpstr>
      <vt:lpstr>How the 11 Accents Confound:</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Accented speech Recognition 06.02.2023</dc:title>
  <cp:lastModifiedBy>Windows-Benutzer</cp:lastModifiedBy>
  <cp:revision>31</cp:revision>
  <dcterms:modified xsi:type="dcterms:W3CDTF">2023-02-06T14:26:52Z</dcterms:modified>
</cp:coreProperties>
</file>