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acifico" panose="020B0604020202020204" charset="0"/>
      <p:regular r:id="rId40"/>
    </p:embeddedFont>
    <p:embeddedFont>
      <p:font typeface="PT Sans Narrow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8bb7462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8bb7462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2b03702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2b03702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28bb74622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28bb74622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8bb7462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28bb7462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8bb7462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8bb7462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28bb7462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28bb7462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2e5a59d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2e5a59d0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e5a59d0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e5a59d0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8bb74622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28bb74622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8bb74622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8bb74622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374c38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374c38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8bb7462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8bb7462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374c38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374c38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374c38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374c38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8bb7462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8bb7462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28bb7462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28bb7462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2b03702d3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2b03702d3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2a27929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2a27929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2b03702d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2b03702d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28bb7462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28bb7462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28bb7462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28bb7462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28bb74622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28bb74622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8bb7462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8bb7462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2b03702d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2b03702d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2b03702d3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2b03702d3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2e5a59d0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2e5a59d0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0bd340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a0bd340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8bb74622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8bb74622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b03702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b03702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b03702d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b03702d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b03702d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b03702d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b03702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b03702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3F3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/>
          <p:nvPr/>
        </p:nvSpPr>
        <p:spPr>
          <a:xfrm>
            <a:off x="0" y="2074950"/>
            <a:ext cx="4372500" cy="9936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>
            <a:spLocks noGrp="1"/>
          </p:cNvSpPr>
          <p:nvPr>
            <p:ph type="ctrTitle" hasCustomPrompt="1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ctrTitle"/>
          </p:nvPr>
        </p:nvSpPr>
        <p:spPr>
          <a:xfrm>
            <a:off x="1187025" y="1285450"/>
            <a:ext cx="71367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>
                <a:latin typeface="Pacifico"/>
                <a:ea typeface="Pacifico"/>
                <a:cs typeface="Pacifico"/>
                <a:sym typeface="Pacifico"/>
              </a:rPr>
              <a:t>Amoun</a:t>
            </a:r>
            <a:r>
              <a:rPr lang="en-US" sz="4700" dirty="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4700" dirty="0" err="1">
                <a:latin typeface="Pacifico"/>
                <a:ea typeface="Pacifico"/>
                <a:cs typeface="Pacifico"/>
                <a:sym typeface="Pacifico"/>
              </a:rPr>
              <a:t>Langauge</a:t>
            </a:r>
            <a:r>
              <a:rPr lang="en-US" sz="4700" dirty="0">
                <a:latin typeface="Pacifico"/>
                <a:ea typeface="Pacifico"/>
                <a:cs typeface="Pacifico"/>
                <a:sym typeface="Pacifico"/>
              </a:rPr>
              <a:t> Schools</a:t>
            </a:r>
            <a:endParaRPr sz="4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School Management System (LMS)</a:t>
            </a:r>
            <a:endParaRPr sz="4100" dirty="0"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"/>
          </p:nvPr>
        </p:nvSpPr>
        <p:spPr>
          <a:xfrm>
            <a:off x="2168500" y="2950150"/>
            <a:ext cx="44676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Karim Ehab, Youssif Assem, Mohamed Moataz &amp; Philip George</a:t>
            </a:r>
            <a:endParaRPr sz="1600" dirty="0"/>
          </a:p>
        </p:txBody>
      </p:sp>
      <p:sp>
        <p:nvSpPr>
          <p:cNvPr id="122" name="Google Shape;122;p27"/>
          <p:cNvSpPr txBox="1">
            <a:spLocks noGrp="1"/>
          </p:cNvSpPr>
          <p:nvPr>
            <p:ph type="ctrTitle"/>
          </p:nvPr>
        </p:nvSpPr>
        <p:spPr>
          <a:xfrm>
            <a:off x="896125" y="4411045"/>
            <a:ext cx="71367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Supervised by: Dr. Essam Eliwa</a:t>
            </a:r>
            <a:br>
              <a:rPr lang="en" sz="2000" dirty="0"/>
            </a:br>
            <a:r>
              <a:rPr lang="en" sz="2000" dirty="0"/>
              <a:t>Supervising Assistant: Eng. Nada Ayman</a:t>
            </a:r>
            <a:endParaRPr sz="2000" dirty="0"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l="17888" r="14707"/>
          <a:stretch/>
        </p:blipFill>
        <p:spPr>
          <a:xfrm>
            <a:off x="0" y="81625"/>
            <a:ext cx="1915501" cy="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Case Diagram: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736F3-B046-4933-A0ED-3C628CB4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88" y="0"/>
            <a:ext cx="4938308" cy="5040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19E268-7735-405A-B7B6-C8958AB66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9" t="15504" r="1777" b="3675"/>
          <a:stretch/>
        </p:blipFill>
        <p:spPr>
          <a:xfrm>
            <a:off x="4039234" y="2691159"/>
            <a:ext cx="5060316" cy="2279233"/>
          </a:xfrm>
          <a:prstGeom prst="rect">
            <a:avLst/>
          </a:prstGeom>
        </p:spPr>
      </p:pic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335400" y="293850"/>
            <a:ext cx="42366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Functional  Requirements</a:t>
            </a: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D1BBD-4FF1-425C-939A-625010293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7" t="3086" r="3333" b="4059"/>
          <a:stretch/>
        </p:blipFill>
        <p:spPr>
          <a:xfrm>
            <a:off x="59564" y="899286"/>
            <a:ext cx="3978514" cy="4012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6A407-D9C1-4444-BBC3-8BC07CBD12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8" t="5641" r="3602" b="5217"/>
          <a:stretch/>
        </p:blipFill>
        <p:spPr>
          <a:xfrm>
            <a:off x="4038788" y="20861"/>
            <a:ext cx="5105212" cy="26543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 Functional Requirements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248650" y="273550"/>
            <a:ext cx="4236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Non-Functional  Requirements: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649556" y="2581897"/>
            <a:ext cx="188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Accessibilty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416" y="1172011"/>
            <a:ext cx="1520059" cy="135800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3554127" y="2580884"/>
            <a:ext cx="1441067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Availability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7426672" y="2665024"/>
            <a:ext cx="188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Usability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Google Shape;262;p40"/>
          <p:cNvCxnSpPr/>
          <p:nvPr/>
        </p:nvCxnSpPr>
        <p:spPr>
          <a:xfrm>
            <a:off x="2269997" y="3015672"/>
            <a:ext cx="0" cy="58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40"/>
          <p:cNvCxnSpPr/>
          <p:nvPr/>
        </p:nvCxnSpPr>
        <p:spPr>
          <a:xfrm>
            <a:off x="8033483" y="3024074"/>
            <a:ext cx="0" cy="58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40"/>
          <p:cNvCxnSpPr/>
          <p:nvPr/>
        </p:nvCxnSpPr>
        <p:spPr>
          <a:xfrm>
            <a:off x="4201845" y="2925460"/>
            <a:ext cx="0" cy="58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40"/>
          <p:cNvSpPr txBox="1"/>
          <p:nvPr/>
        </p:nvSpPr>
        <p:spPr>
          <a:xfrm>
            <a:off x="7257223" y="3555199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Ease of use and understanding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266" name="Google Shape;266;p40"/>
          <p:cNvSpPr txBox="1"/>
          <p:nvPr/>
        </p:nvSpPr>
        <p:spPr>
          <a:xfrm>
            <a:off x="3083418" y="3467061"/>
            <a:ext cx="248588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Different Platforms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Offer client’s needs </a:t>
            </a:r>
            <a:endParaRPr dirty="0"/>
          </a:p>
        </p:txBody>
      </p:sp>
      <p:sp>
        <p:nvSpPr>
          <p:cNvPr id="267" name="Google Shape;267;p40"/>
          <p:cNvSpPr txBox="1"/>
          <p:nvPr/>
        </p:nvSpPr>
        <p:spPr>
          <a:xfrm>
            <a:off x="1431432" y="3556817"/>
            <a:ext cx="172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MVC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A251C6-61BE-4D23-A0A8-CA51A9EA8C9B}"/>
              </a:ext>
            </a:extLst>
          </p:cNvPr>
          <p:cNvGrpSpPr/>
          <p:nvPr/>
        </p:nvGrpSpPr>
        <p:grpSpPr>
          <a:xfrm>
            <a:off x="122842" y="1131476"/>
            <a:ext cx="1337339" cy="4572829"/>
            <a:chOff x="596409" y="1055225"/>
            <a:chExt cx="1616616" cy="5527773"/>
          </a:xfrm>
        </p:grpSpPr>
        <p:pic>
          <p:nvPicPr>
            <p:cNvPr id="253" name="Google Shape;253;p40"/>
            <p:cNvPicPr preferRelativeResize="0"/>
            <p:nvPr/>
          </p:nvPicPr>
          <p:blipFill rotWithShape="1">
            <a:blip r:embed="rId4">
              <a:alphaModFix/>
            </a:blip>
            <a:srcRect l="1850" r="-1849"/>
            <a:stretch/>
          </p:blipFill>
          <p:spPr>
            <a:xfrm>
              <a:off x="660275" y="1055225"/>
              <a:ext cx="1552750" cy="1552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0"/>
            <p:cNvSpPr txBox="1"/>
            <p:nvPr/>
          </p:nvSpPr>
          <p:spPr>
            <a:xfrm>
              <a:off x="669300" y="2809800"/>
              <a:ext cx="1512000" cy="2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Open Sans"/>
                  <a:ea typeface="Open Sans"/>
                  <a:cs typeface="Open Sans"/>
                  <a:sym typeface="Open Sans"/>
                </a:rPr>
                <a:t>Security</a:t>
              </a:r>
              <a:endParaRPr sz="16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61" name="Google Shape;261;p40"/>
            <p:cNvCxnSpPr/>
            <p:nvPr/>
          </p:nvCxnSpPr>
          <p:spPr>
            <a:xfrm>
              <a:off x="1410186" y="3234825"/>
              <a:ext cx="0" cy="58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40"/>
            <p:cNvSpPr txBox="1"/>
            <p:nvPr/>
          </p:nvSpPr>
          <p:spPr>
            <a:xfrm>
              <a:off x="596409" y="3878550"/>
              <a:ext cx="1587516" cy="2704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Open Sans"/>
                  <a:ea typeface="Open Sans"/>
                  <a:cs typeface="Open Sans"/>
                  <a:sym typeface="Open Sans"/>
                </a:rPr>
                <a:t>Hashing</a:t>
              </a:r>
              <a:endParaRPr sz="1600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Open Sans"/>
                  <a:ea typeface="Open Sans"/>
                  <a:cs typeface="Open Sans"/>
                  <a:sym typeface="Open Sans"/>
                </a:rPr>
                <a:t>Encryption </a:t>
              </a: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3E2AA7-F94E-4AE6-B257-E5B13CF8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466" y="1185965"/>
            <a:ext cx="1284507" cy="12845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BE93D4-59C8-4AB5-A1A6-D16B58B61810}"/>
              </a:ext>
            </a:extLst>
          </p:cNvPr>
          <p:cNvGrpSpPr/>
          <p:nvPr/>
        </p:nvGrpSpPr>
        <p:grpSpPr>
          <a:xfrm>
            <a:off x="3256042" y="1271956"/>
            <a:ext cx="2029871" cy="1047761"/>
            <a:chOff x="3403739" y="1131476"/>
            <a:chExt cx="2845157" cy="1468588"/>
          </a:xfrm>
        </p:grpSpPr>
        <p:pic>
          <p:nvPicPr>
            <p:cNvPr id="257" name="Google Shape;257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03739" y="1185964"/>
              <a:ext cx="1594361" cy="1284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B2BA6-4BE1-4431-A39C-91EE15ADA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783" t="11460" r="17699" b="19486"/>
            <a:stretch/>
          </p:blipFill>
          <p:spPr>
            <a:xfrm>
              <a:off x="4998100" y="1131476"/>
              <a:ext cx="1250796" cy="146858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F3FD406-2E18-48A1-8940-E0BAC10C6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2835" y="1217290"/>
            <a:ext cx="1267450" cy="1267450"/>
          </a:xfrm>
          <a:prstGeom prst="rect">
            <a:avLst/>
          </a:prstGeom>
        </p:spPr>
      </p:pic>
      <p:sp>
        <p:nvSpPr>
          <p:cNvPr id="28" name="Google Shape;260;p40">
            <a:extLst>
              <a:ext uri="{FF2B5EF4-FFF2-40B4-BE49-F238E27FC236}">
                <a16:creationId xmlns:a16="http://schemas.microsoft.com/office/drawing/2014/main" id="{9994CD98-4F62-4CA2-9423-F7EDB446BB92}"/>
              </a:ext>
            </a:extLst>
          </p:cNvPr>
          <p:cNvSpPr txBox="1"/>
          <p:nvPr/>
        </p:nvSpPr>
        <p:spPr>
          <a:xfrm>
            <a:off x="5547780" y="2529174"/>
            <a:ext cx="188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" name="Google Shape;263;p40">
            <a:extLst>
              <a:ext uri="{FF2B5EF4-FFF2-40B4-BE49-F238E27FC236}">
                <a16:creationId xmlns:a16="http://schemas.microsoft.com/office/drawing/2014/main" id="{9DE842C1-A53A-40A8-B25D-7FB08487DCE5}"/>
              </a:ext>
            </a:extLst>
          </p:cNvPr>
          <p:cNvCxnSpPr>
            <a:cxnSpLocks/>
          </p:cNvCxnSpPr>
          <p:nvPr/>
        </p:nvCxnSpPr>
        <p:spPr>
          <a:xfrm>
            <a:off x="6245275" y="2946520"/>
            <a:ext cx="0" cy="12756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65;p40">
            <a:extLst>
              <a:ext uri="{FF2B5EF4-FFF2-40B4-BE49-F238E27FC236}">
                <a16:creationId xmlns:a16="http://schemas.microsoft.com/office/drawing/2014/main" id="{8571FA0C-830A-4A88-9A16-7D83439C4BE1}"/>
              </a:ext>
            </a:extLst>
          </p:cNvPr>
          <p:cNvSpPr txBox="1"/>
          <p:nvPr/>
        </p:nvSpPr>
        <p:spPr>
          <a:xfrm>
            <a:off x="4952595" y="422217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Open Sans"/>
                <a:ea typeface="Open Sans"/>
                <a:cs typeface="Open Sans"/>
                <a:sym typeface="Open Sans"/>
              </a:rPr>
              <a:t>Efficient as it should be</a:t>
            </a:r>
            <a:endParaRPr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D8C014F-79D0-480A-9D4F-196D9D32FA4F}"/>
              </a:ext>
            </a:extLst>
          </p:cNvPr>
          <p:cNvSpPr/>
          <p:nvPr/>
        </p:nvSpPr>
        <p:spPr>
          <a:xfrm rot="5400000">
            <a:off x="3991250" y="1428736"/>
            <a:ext cx="415636" cy="2038131"/>
          </a:xfrm>
          <a:prstGeom prst="rightBrace">
            <a:avLst>
              <a:gd name="adj1" fmla="val 120772"/>
              <a:gd name="adj2" fmla="val 4925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220425" y="25860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Database Diagram: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A305E-574F-458C-89CC-13D67FB0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38" y="86683"/>
            <a:ext cx="6376420" cy="43289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4" name="Google Shape;294;p44"/>
          <p:cNvSpPr txBox="1"/>
          <p:nvPr/>
        </p:nvSpPr>
        <p:spPr>
          <a:xfrm>
            <a:off x="220425" y="25860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Class Diagram: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AEEB2-95EE-4DD3-926F-0CA23459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0" y="7376"/>
            <a:ext cx="6132979" cy="48153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11700" y="22493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311700" y="107208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Overview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Diagram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Non-Functional Requirements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results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Submission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 rotWithShape="1">
          <a:blip r:embed="rId3">
            <a:alphaModFix/>
          </a:blip>
          <a:srcRect t="3129" b="2894"/>
          <a:stretch/>
        </p:blipFill>
        <p:spPr>
          <a:xfrm>
            <a:off x="3061325" y="517100"/>
            <a:ext cx="4608750" cy="4384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309200" y="1170250"/>
            <a:ext cx="26139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143 Responses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252525"/>
            <a:ext cx="53625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591200" y="1399825"/>
            <a:ext cx="77922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3">
            <a:alphaModFix/>
          </a:blip>
          <a:srcRect l="139" r="149"/>
          <a:stretch/>
        </p:blipFill>
        <p:spPr>
          <a:xfrm>
            <a:off x="437200" y="1409338"/>
            <a:ext cx="3924299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 rotWithShape="1">
          <a:blip r:embed="rId4">
            <a:alphaModFix/>
          </a:blip>
          <a:srcRect l="573" r="583"/>
          <a:stretch/>
        </p:blipFill>
        <p:spPr>
          <a:xfrm>
            <a:off x="4847950" y="1399813"/>
            <a:ext cx="3924299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/>
        </p:nvSpPr>
        <p:spPr>
          <a:xfrm>
            <a:off x="220425" y="25860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Prototype(1/2):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/>
        </p:nvSpPr>
        <p:spPr>
          <a:xfrm>
            <a:off x="220425" y="25860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Prototype(2/2):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34" name="Google Shape;334;p50"/>
          <p:cNvPicPr preferRelativeResize="0"/>
          <p:nvPr/>
        </p:nvPicPr>
        <p:blipFill rotWithShape="1">
          <a:blip r:embed="rId3">
            <a:alphaModFix/>
          </a:blip>
          <a:srcRect l="258" r="258"/>
          <a:stretch/>
        </p:blipFill>
        <p:spPr>
          <a:xfrm>
            <a:off x="438150" y="1272117"/>
            <a:ext cx="4133849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 l="79" r="79"/>
          <a:stretch/>
        </p:blipFill>
        <p:spPr>
          <a:xfrm>
            <a:off x="4767500" y="1276800"/>
            <a:ext cx="4105274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335350" y="331050"/>
            <a:ext cx="42366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Contribution paper status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0" y="1208325"/>
            <a:ext cx="90213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Our conference paper is submitted in “The 11th annual computing and communication workshop and conference (CCWC) - IEEE” </a:t>
            </a:r>
            <a:endParaRPr sz="1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Insert screenshot from mail</a:t>
            </a:r>
            <a:endParaRPr sz="1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r="64770"/>
          <a:stretch/>
        </p:blipFill>
        <p:spPr>
          <a:xfrm>
            <a:off x="6423875" y="136326"/>
            <a:ext cx="2543049" cy="10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75" y="2915465"/>
            <a:ext cx="9144001" cy="120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submitted our abstract to Dell Emc technologies competition ”Envision The Future”.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Insert Image Here</a:t>
            </a:r>
            <a:endParaRPr b="1"/>
          </a:p>
        </p:txBody>
      </p:sp>
      <p:sp>
        <p:nvSpPr>
          <p:cNvPr id="350" name="Google Shape;350;p52"/>
          <p:cNvSpPr txBox="1"/>
          <p:nvPr/>
        </p:nvSpPr>
        <p:spPr>
          <a:xfrm>
            <a:off x="335350" y="331050"/>
            <a:ext cx="42366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Competition status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51" name="Google Shape;351;p52"/>
          <p:cNvPicPr preferRelativeResize="0"/>
          <p:nvPr/>
        </p:nvPicPr>
        <p:blipFill rotWithShape="1">
          <a:blip r:embed="rId3">
            <a:alphaModFix/>
          </a:blip>
          <a:srcRect t="8533" b="40549"/>
          <a:stretch/>
        </p:blipFill>
        <p:spPr>
          <a:xfrm>
            <a:off x="0" y="2240830"/>
            <a:ext cx="9144001" cy="26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357" name="Google Shape;357;p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>
            <a:spLocks noGrp="1"/>
          </p:cNvSpPr>
          <p:nvPr>
            <p:ph type="ctrTitle"/>
          </p:nvPr>
        </p:nvSpPr>
        <p:spPr>
          <a:xfrm>
            <a:off x="2539050" y="2145500"/>
            <a:ext cx="4065900" cy="3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/>
          </a:p>
        </p:txBody>
      </p:sp>
      <p:sp>
        <p:nvSpPr>
          <p:cNvPr id="363" name="Google Shape;36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4" name="Google Shape;364;p54"/>
          <p:cNvSpPr txBox="1"/>
          <p:nvPr/>
        </p:nvSpPr>
        <p:spPr>
          <a:xfrm>
            <a:off x="668000" y="1467850"/>
            <a:ext cx="3000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YOU!</a:t>
            </a:r>
            <a:endParaRPr sz="3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 </a:t>
            </a:r>
            <a:endParaRPr/>
          </a:p>
        </p:txBody>
      </p:sp>
      <p:sp>
        <p:nvSpPr>
          <p:cNvPr id="370" name="Google Shape;37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71" name="Google Shape;371;p55"/>
          <p:cNvSpPr txBox="1">
            <a:spLocks noGrp="1"/>
          </p:cNvSpPr>
          <p:nvPr>
            <p:ph type="body" idx="1"/>
          </p:nvPr>
        </p:nvSpPr>
        <p:spPr>
          <a:xfrm>
            <a:off x="311700" y="129799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Survey Video : </a:t>
            </a:r>
            <a:r>
              <a:rPr lang="en" sz="1100"/>
              <a:t>https://www.youtube.com/watch?v=rW2r5uStgG0&amp;ab_channel=TEDxTalks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Survey Summary</a:t>
            </a: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think that it's totally crazy that all anyone ever talks about is games TV shows what's ,he sadly said up Instagram Bitmoji I don't even know what that is my brother just told me about it.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Some I like more, but they all took me for such an adventure as my family members I'm a truly unhappy child.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love reading in places like my bed on the move while walking in the toilet and cues and vehicles.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But ,he sadly said more importantly at home, I hide behind various corners of my house so nobody can find me and make me do anything else.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 for all of you skeptical people out there, let me tell you when you have a good book to keep you company.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can't meet reading is love in action and the positives are endless.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Like, I usually never have to study for spelling tests and it makes my vocabulary.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Talking about me, I can't imagine my life without a book.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What I'm comparing is the last star of reading writing communicating and persuading the sum of the great societal ills of a text message.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While these wonders of modern technology have their place, we the young generation has to hold on to reading it's the queue to our Kingdom.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56"/>
          <p:cNvCxnSpPr>
            <a:stCxn id="377" idx="2"/>
            <a:endCxn id="378" idx="0"/>
          </p:cNvCxnSpPr>
          <p:nvPr/>
        </p:nvCxnSpPr>
        <p:spPr>
          <a:xfrm>
            <a:off x="4430275" y="1220573"/>
            <a:ext cx="0" cy="8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80" name="Google Shape;380;p56"/>
          <p:cNvSpPr/>
          <p:nvPr/>
        </p:nvSpPr>
        <p:spPr>
          <a:xfrm>
            <a:off x="1717088" y="959098"/>
            <a:ext cx="1639800" cy="350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6"/>
          <p:cNvSpPr txBox="1"/>
          <p:nvPr/>
        </p:nvSpPr>
        <p:spPr>
          <a:xfrm>
            <a:off x="1731088" y="955923"/>
            <a:ext cx="16398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video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56"/>
          <p:cNvSpPr/>
          <p:nvPr/>
        </p:nvSpPr>
        <p:spPr>
          <a:xfrm>
            <a:off x="3631850" y="929448"/>
            <a:ext cx="1639800" cy="350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6"/>
          <p:cNvSpPr txBox="1"/>
          <p:nvPr/>
        </p:nvSpPr>
        <p:spPr>
          <a:xfrm>
            <a:off x="3610375" y="926273"/>
            <a:ext cx="16398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audio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56"/>
          <p:cNvSpPr/>
          <p:nvPr/>
        </p:nvSpPr>
        <p:spPr>
          <a:xfrm>
            <a:off x="5532613" y="929461"/>
            <a:ext cx="1639800" cy="350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6"/>
          <p:cNvSpPr txBox="1"/>
          <p:nvPr/>
        </p:nvSpPr>
        <p:spPr>
          <a:xfrm>
            <a:off x="5387700" y="926275"/>
            <a:ext cx="19209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emotions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5" name="Google Shape;385;p56"/>
          <p:cNvCxnSpPr>
            <a:endCxn id="378" idx="0"/>
          </p:cNvCxnSpPr>
          <p:nvPr/>
        </p:nvCxnSpPr>
        <p:spPr>
          <a:xfrm>
            <a:off x="2528575" y="1309398"/>
            <a:ext cx="1901700" cy="72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56"/>
          <p:cNvCxnSpPr>
            <a:endCxn id="378" idx="0"/>
          </p:cNvCxnSpPr>
          <p:nvPr/>
        </p:nvCxnSpPr>
        <p:spPr>
          <a:xfrm flipH="1">
            <a:off x="4430275" y="1291998"/>
            <a:ext cx="19017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56"/>
          <p:cNvSpPr/>
          <p:nvPr/>
        </p:nvSpPr>
        <p:spPr>
          <a:xfrm>
            <a:off x="2528575" y="2035098"/>
            <a:ext cx="3803400" cy="168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Linking Words (ex. But, and, where,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Remove duplicate words.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Remove duplicate names and replace it with he, she or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7" name="Google Shape;387;p56"/>
          <p:cNvCxnSpPr>
            <a:stCxn id="378" idx="2"/>
            <a:endCxn id="388" idx="0"/>
          </p:cNvCxnSpPr>
          <p:nvPr/>
        </p:nvCxnSpPr>
        <p:spPr>
          <a:xfrm>
            <a:off x="4430275" y="3716898"/>
            <a:ext cx="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56"/>
          <p:cNvSpPr/>
          <p:nvPr/>
        </p:nvSpPr>
        <p:spPr>
          <a:xfrm>
            <a:off x="3335425" y="4389498"/>
            <a:ext cx="2189700" cy="560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Summarized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370900" y="1163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Fusion:</a:t>
            </a:r>
            <a:endParaRPr sz="36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>
            <a:spLocks noGrp="1"/>
          </p:cNvSpPr>
          <p:nvPr>
            <p:ph type="title"/>
          </p:nvPr>
        </p:nvSpPr>
        <p:spPr>
          <a:xfrm>
            <a:off x="311700" y="2850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Example:</a:t>
            </a:r>
            <a:endParaRPr/>
          </a:p>
        </p:txBody>
      </p:sp>
      <p:sp>
        <p:nvSpPr>
          <p:cNvPr id="395" name="Google Shape;39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 rotWithShape="1">
          <a:blip r:embed="rId3">
            <a:alphaModFix/>
          </a:blip>
          <a:srcRect l="15873" t="11875" r="15142" b="22187"/>
          <a:stretch/>
        </p:blipFill>
        <p:spPr>
          <a:xfrm>
            <a:off x="6551350" y="1111188"/>
            <a:ext cx="1789150" cy="184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/>
          <p:nvPr/>
        </p:nvSpPr>
        <p:spPr>
          <a:xfrm>
            <a:off x="6296475" y="3143950"/>
            <a:ext cx="22989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“The battery is 4000mah”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50" y="1111201"/>
            <a:ext cx="2899151" cy="19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7"/>
          <p:cNvSpPr txBox="1"/>
          <p:nvPr/>
        </p:nvSpPr>
        <p:spPr>
          <a:xfrm>
            <a:off x="566125" y="3171575"/>
            <a:ext cx="2409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“Someone holding phone”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0" name="Google Shape;400;p57"/>
          <p:cNvCxnSpPr>
            <a:stCxn id="399" idx="3"/>
            <a:endCxn id="401" idx="0"/>
          </p:cNvCxnSpPr>
          <p:nvPr/>
        </p:nvCxnSpPr>
        <p:spPr>
          <a:xfrm>
            <a:off x="2975725" y="3408275"/>
            <a:ext cx="1452600" cy="7170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57"/>
          <p:cNvCxnSpPr>
            <a:stCxn id="397" idx="1"/>
            <a:endCxn id="401" idx="0"/>
          </p:cNvCxnSpPr>
          <p:nvPr/>
        </p:nvCxnSpPr>
        <p:spPr>
          <a:xfrm flipH="1">
            <a:off x="4428375" y="3380650"/>
            <a:ext cx="1868100" cy="744600"/>
          </a:xfrm>
          <a:prstGeom prst="straightConnector1">
            <a:avLst/>
          </a:prstGeom>
          <a:noFill/>
          <a:ln w="9525" cap="flat" cmpd="sng">
            <a:solidFill>
              <a:srgbClr val="695D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57"/>
          <p:cNvSpPr txBox="1"/>
          <p:nvPr/>
        </p:nvSpPr>
        <p:spPr>
          <a:xfrm>
            <a:off x="3573450" y="3100913"/>
            <a:ext cx="17097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fusion of the two modalities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3149550" y="4125263"/>
            <a:ext cx="25575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 says that the phone battery is 4000mah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409" name="Google Shape;4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63" y="1685226"/>
            <a:ext cx="7517676" cy="23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35350" y="331050"/>
            <a:ext cx="30000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Introduction:</a:t>
            </a:r>
            <a:endParaRPr sz="27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591200" y="1399825"/>
            <a:ext cx="7792200" cy="3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Millions of videos all over the internet, and more and more are being uploaded every second. </a:t>
            </a:r>
            <a:b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Large collection of videos makes it very hard to find the video you are looking for.</a:t>
            </a:r>
            <a:b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Summarization plays an important role in saving time.</a:t>
            </a:r>
            <a:b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Timestamp helps finding specific part quickly.</a:t>
            </a:r>
            <a:b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Having keywords makes finding process easier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700263"/>
            <a:ext cx="8520600" cy="22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Online and e-learning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systems</a:t>
            </a:r>
            <a:r>
              <a:rPr lang="en-US" b="1" dirty="0"/>
              <a:t> for schools </a:t>
            </a:r>
            <a:r>
              <a:rPr lang="en-US" b="1" dirty="0">
                <a:solidFill>
                  <a:srgbClr val="FF0000"/>
                </a:solidFill>
              </a:rPr>
              <a:t>are a bit neglected.</a:t>
            </a:r>
            <a:r>
              <a:rPr lang="en-US" b="1" dirty="0"/>
              <a:t> So when the pandemic hit our country. The </a:t>
            </a:r>
            <a:r>
              <a:rPr lang="en-US" b="1" dirty="0">
                <a:solidFill>
                  <a:srgbClr val="FF0000"/>
                </a:solidFill>
              </a:rPr>
              <a:t>online system</a:t>
            </a:r>
            <a:r>
              <a:rPr lang="en-US" b="1" dirty="0"/>
              <a:t> was needed more than ever. It was not provided the way that the student needed it to be for him/her to benefit fully from it.</a:t>
            </a:r>
            <a:endParaRPr b="1"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224675" y="236475"/>
            <a:ext cx="3795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Statement:</a:t>
            </a:r>
            <a:endParaRPr sz="2400" b="1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CEA20-FB8F-4A3D-9DF9-CD8FF8A0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98" y="0"/>
            <a:ext cx="4354844" cy="50364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664</Words>
  <Application>Microsoft Office PowerPoint</Application>
  <PresentationFormat>On-screen Show (16:9)</PresentationFormat>
  <Paragraphs>125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Pacifico</vt:lpstr>
      <vt:lpstr>PT Sans Narrow</vt:lpstr>
      <vt:lpstr>Arial</vt:lpstr>
      <vt:lpstr>Open Sans</vt:lpstr>
      <vt:lpstr>Simple Light</vt:lpstr>
      <vt:lpstr>Tropic</vt:lpstr>
      <vt:lpstr>Amoun Langauge Schools School Management System (LMS)</vt:lpstr>
      <vt:lpstr>Agenda:</vt:lpstr>
      <vt:lpstr>Introduction</vt:lpstr>
      <vt:lpstr>PowerPoint Presentation</vt:lpstr>
      <vt:lpstr>Problem Statement</vt:lpstr>
      <vt:lpstr>PowerPoint Presentation</vt:lpstr>
      <vt:lpstr>System Overview</vt:lpstr>
      <vt:lpstr>PowerPoint Presentation</vt:lpstr>
      <vt:lpstr>Use Case:</vt:lpstr>
      <vt:lpstr>PowerPoint Presentation</vt:lpstr>
      <vt:lpstr>Functional Requirements</vt:lpstr>
      <vt:lpstr>PowerPoint Presentation</vt:lpstr>
      <vt:lpstr>Non- Functional Requirements</vt:lpstr>
      <vt:lpstr>PowerPoint Presentation</vt:lpstr>
      <vt:lpstr>Database Diagram</vt:lpstr>
      <vt:lpstr>PowerPoint Presentation</vt:lpstr>
      <vt:lpstr>Class Diagram</vt:lpstr>
      <vt:lpstr>PowerPoint Presentation</vt:lpstr>
      <vt:lpstr>Survey Results</vt:lpstr>
      <vt:lpstr>Survey</vt:lpstr>
      <vt:lpstr>PowerPoint Presentation</vt:lpstr>
      <vt:lpstr>Prototype</vt:lpstr>
      <vt:lpstr>PowerPoint Presentation</vt:lpstr>
      <vt:lpstr>PowerPoint Presentation</vt:lpstr>
      <vt:lpstr>PowerPoint Presentation</vt:lpstr>
      <vt:lpstr>PowerPoint Presentation</vt:lpstr>
      <vt:lpstr>Live Demo</vt:lpstr>
      <vt:lpstr>Any Questions ?</vt:lpstr>
      <vt:lpstr>Appendices </vt:lpstr>
      <vt:lpstr>PowerPoint Presentation</vt:lpstr>
      <vt:lpstr>Fusion Example: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Bite   Video Timestamps and Description</dc:title>
  <cp:lastModifiedBy>Philip G.Hanna</cp:lastModifiedBy>
  <cp:revision>8</cp:revision>
  <dcterms:modified xsi:type="dcterms:W3CDTF">2021-05-08T19:42:59Z</dcterms:modified>
</cp:coreProperties>
</file>