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Open Sans" panose="020B0606030504020204" pitchFamily="34" charset="0"/>
      <p:regular r:id="rId16"/>
      <p:bold r:id="rId17"/>
      <p:italic r:id="rId18"/>
      <p:boldItalic r:id="rId19"/>
    </p:embeddedFont>
    <p:embeddedFont>
      <p:font typeface="Raleway" pitchFamily="2" charset="77"/>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D7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702F4C-C1D4-44D1-BC34-FC3E7126CA44}">
  <a:tblStyle styleId="{AD702F4C-C1D4-44D1-BC34-FC3E7126CA4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9BFDBF-3227-4B27-8F0E-198F0650073C}"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94708"/>
  </p:normalViewPr>
  <p:slideViewPr>
    <p:cSldViewPr snapToGrid="0">
      <p:cViewPr>
        <p:scale>
          <a:sx n="93" d="100"/>
          <a:sy n="93" d="100"/>
        </p:scale>
        <p:origin x="1240" y="12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b9b2feb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b9b2feb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8dc8138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8dc8138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8dc8138d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8dc8138d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8b9b2feb8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8b9b2feb8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8b9b2feb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8b9b2feb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8b9b2feb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8b9b2feb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8dc8138d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8dc8138d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8b9b2feb8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8b9b2feb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1" name="Google Shape;11;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2"/>
        <p:cNvGrpSpPr/>
        <p:nvPr/>
      </p:nvGrpSpPr>
      <p:grpSpPr>
        <a:xfrm>
          <a:off x="0" y="0"/>
          <a:ext cx="0" cy="0"/>
          <a:chOff x="0" y="0"/>
          <a:chExt cx="0" cy="0"/>
        </a:xfrm>
      </p:grpSpPr>
      <p:grpSp>
        <p:nvGrpSpPr>
          <p:cNvPr id="53" name="Google Shape;53;p11"/>
          <p:cNvGrpSpPr/>
          <p:nvPr/>
        </p:nvGrpSpPr>
        <p:grpSpPr>
          <a:xfrm>
            <a:off x="830392" y="4169130"/>
            <a:ext cx="745763" cy="45826"/>
            <a:chOff x="4580561" y="2589004"/>
            <a:chExt cx="1064464" cy="25200"/>
          </a:xfrm>
        </p:grpSpPr>
        <p:sp>
          <p:nvSpPr>
            <p:cNvPr id="54" name="Google Shape;54;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57" name="Google Shape;57;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58" name="Google Shape;5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9" name="Google Shape;1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0" name="Google Shape;2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 name="Google Shape;21;p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4" name="Google Shape;24;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6" name="Google Shape;2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1" name="Google Shape;31;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4" name="Google Shape;34;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5" name="Google Shape;35;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7"/>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39" name="Google Shape;39;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40" name="Google Shape;40;p8"/>
          <p:cNvGrpSpPr/>
          <p:nvPr/>
        </p:nvGrpSpPr>
        <p:grpSpPr>
          <a:xfrm>
            <a:off x="830392" y="4169130"/>
            <a:ext cx="745763" cy="45826"/>
            <a:chOff x="4580561" y="2589004"/>
            <a:chExt cx="1064464" cy="25200"/>
          </a:xfrm>
        </p:grpSpPr>
        <p:sp>
          <p:nvSpPr>
            <p:cNvPr id="41" name="Google Shape;41;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47" name="Google Shape;47;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8" name="Google Shape;48;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51" name="Google Shape;51;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cxnSp>
        <p:nvCxnSpPr>
          <p:cNvPr id="65" name="Google Shape;65;p13"/>
          <p:cNvCxnSpPr/>
          <p:nvPr/>
        </p:nvCxnSpPr>
        <p:spPr>
          <a:xfrm flipH="1">
            <a:off x="3633850" y="1059150"/>
            <a:ext cx="7800" cy="3219000"/>
          </a:xfrm>
          <a:prstGeom prst="straightConnector1">
            <a:avLst/>
          </a:prstGeom>
          <a:noFill/>
          <a:ln w="9525" cap="flat" cmpd="sng">
            <a:solidFill>
              <a:srgbClr val="666666"/>
            </a:solidFill>
            <a:prstDash val="dash"/>
            <a:round/>
            <a:headEnd type="none" w="med" len="med"/>
            <a:tailEnd type="none" w="med" len="med"/>
          </a:ln>
        </p:spPr>
      </p:cxnSp>
      <p:cxnSp>
        <p:nvCxnSpPr>
          <p:cNvPr id="66" name="Google Shape;66;p13"/>
          <p:cNvCxnSpPr/>
          <p:nvPr/>
        </p:nvCxnSpPr>
        <p:spPr>
          <a:xfrm>
            <a:off x="13104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67" name="Google Shape;67;p13"/>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med" len="med"/>
          </a:ln>
        </p:spPr>
      </p:cxnSp>
      <p:cxnSp>
        <p:nvCxnSpPr>
          <p:cNvPr id="68" name="Google Shape;68;p13"/>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med" len="med"/>
          </a:ln>
        </p:spPr>
      </p:cxnSp>
      <p:sp>
        <p:nvSpPr>
          <p:cNvPr id="69" name="Google Shape;69;p13"/>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a:latin typeface="Open Sans"/>
                <a:ea typeface="Open Sans"/>
                <a:cs typeface="Open Sans"/>
                <a:sym typeface="Open Sans"/>
              </a:rPr>
              <a:t>Magnitude of Benefit</a:t>
            </a:r>
            <a:endParaRPr sz="1300">
              <a:latin typeface="Open Sans"/>
              <a:ea typeface="Open Sans"/>
              <a:cs typeface="Open Sans"/>
              <a:sym typeface="Open Sans"/>
            </a:endParaRPr>
          </a:p>
        </p:txBody>
      </p:sp>
      <p:sp>
        <p:nvSpPr>
          <p:cNvPr id="70" name="Google Shape;70;p13"/>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Open Sans"/>
                <a:ea typeface="Open Sans"/>
                <a:cs typeface="Open Sans"/>
                <a:sym typeface="Open Sans"/>
              </a:rPr>
              <a:t>Overall Feasibility</a:t>
            </a:r>
            <a:endParaRPr b="1">
              <a:latin typeface="Open Sans"/>
              <a:ea typeface="Open Sans"/>
              <a:cs typeface="Open Sans"/>
              <a:sym typeface="Open Sans"/>
            </a:endParaRPr>
          </a:p>
        </p:txBody>
      </p:sp>
      <p:sp>
        <p:nvSpPr>
          <p:cNvPr id="71" name="Google Shape;71;p13"/>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HIGH</a:t>
            </a:r>
            <a:endParaRPr sz="1200">
              <a:latin typeface="Open Sans"/>
              <a:ea typeface="Open Sans"/>
              <a:cs typeface="Open Sans"/>
              <a:sym typeface="Open Sans"/>
            </a:endParaRPr>
          </a:p>
        </p:txBody>
      </p:sp>
      <p:sp>
        <p:nvSpPr>
          <p:cNvPr id="72" name="Google Shape;72;p13"/>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LOW</a:t>
            </a:r>
            <a:endParaRPr sz="1200">
              <a:latin typeface="Open Sans"/>
              <a:ea typeface="Open Sans"/>
              <a:cs typeface="Open Sans"/>
              <a:sym typeface="Open Sans"/>
            </a:endParaRPr>
          </a:p>
        </p:txBody>
      </p:sp>
      <p:sp>
        <p:nvSpPr>
          <p:cNvPr id="73" name="Google Shape;73;p13"/>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LOW</a:t>
            </a:r>
            <a:endParaRPr sz="1200">
              <a:latin typeface="Open Sans"/>
              <a:ea typeface="Open Sans"/>
              <a:cs typeface="Open Sans"/>
              <a:sym typeface="Open Sans"/>
            </a:endParaRPr>
          </a:p>
        </p:txBody>
      </p:sp>
      <p:sp>
        <p:nvSpPr>
          <p:cNvPr id="74" name="Google Shape;74;p13"/>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2: </a:t>
            </a:r>
            <a:r>
              <a:rPr lang="en" sz="1200">
                <a:solidFill>
                  <a:schemeClr val="dk1"/>
                </a:solidFill>
                <a:latin typeface="Open Sans"/>
                <a:ea typeface="Open Sans"/>
                <a:cs typeface="Open Sans"/>
                <a:sym typeface="Open Sans"/>
              </a:rPr>
              <a:t>Complete the “Generative AI Opportunity Matrix” below by modeling each of the six projects in terms of overall feasibility, magnitude of benefit, and likelihood of value capture</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graphicFrame>
        <p:nvGraphicFramePr>
          <p:cNvPr id="75" name="Google Shape;75;p13"/>
          <p:cNvGraphicFramePr/>
          <p:nvPr>
            <p:extLst>
              <p:ext uri="{D42A27DB-BD31-4B8C-83A1-F6EECF244321}">
                <p14:modId xmlns:p14="http://schemas.microsoft.com/office/powerpoint/2010/main" val="636164607"/>
              </p:ext>
            </p:extLst>
          </p:nvPr>
        </p:nvGraphicFramePr>
        <p:xfrm>
          <a:off x="6381259" y="1348613"/>
          <a:ext cx="2791700" cy="944040"/>
        </p:xfrm>
        <a:graphic>
          <a:graphicData uri="http://schemas.openxmlformats.org/drawingml/2006/table">
            <a:tbl>
              <a:tblPr>
                <a:noFill/>
                <a:tableStyleId>{AD702F4C-C1D4-44D1-BC34-FC3E7126CA44}</a:tableStyleId>
              </a:tblPr>
              <a:tblGrid>
                <a:gridCol w="614925">
                  <a:extLst>
                    <a:ext uri="{9D8B030D-6E8A-4147-A177-3AD203B41FA5}">
                      <a16:colId xmlns:a16="http://schemas.microsoft.com/office/drawing/2014/main" val="20000"/>
                    </a:ext>
                  </a:extLst>
                </a:gridCol>
                <a:gridCol w="2176775">
                  <a:extLst>
                    <a:ext uri="{9D8B030D-6E8A-4147-A177-3AD203B41FA5}">
                      <a16:colId xmlns:a16="http://schemas.microsoft.com/office/drawing/2014/main" val="20001"/>
                    </a:ext>
                  </a:extLst>
                </a:gridCol>
              </a:tblGrid>
              <a:tr h="164375">
                <a:tc>
                  <a:txBody>
                    <a:bodyPr/>
                    <a:lstStyle/>
                    <a:p>
                      <a:pPr marL="0" lvl="0" indent="0" algn="r" rtl="0">
                        <a:lnSpc>
                          <a:spcPct val="115000"/>
                        </a:lnSpc>
                        <a:spcBef>
                          <a:spcPts val="0"/>
                        </a:spcBef>
                        <a:spcAft>
                          <a:spcPts val="0"/>
                        </a:spcAft>
                        <a:buNone/>
                      </a:pPr>
                      <a:r>
                        <a:rPr lang="en" sz="700" b="1" dirty="0"/>
                        <a:t>Project 1:</a:t>
                      </a:r>
                      <a:endParaRPr sz="700" b="1" dirty="0"/>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00" dirty="0"/>
                        <a:t>AI-Powered Academic Advisor</a:t>
                      </a:r>
                      <a:endParaRPr sz="7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0"/>
                  </a:ext>
                </a:extLst>
              </a:tr>
              <a:tr h="164375">
                <a:tc>
                  <a:txBody>
                    <a:bodyPr/>
                    <a:lstStyle/>
                    <a:p>
                      <a:pPr marL="0" lvl="0" indent="0" algn="r" rtl="0">
                        <a:lnSpc>
                          <a:spcPct val="115000"/>
                        </a:lnSpc>
                        <a:spcBef>
                          <a:spcPts val="0"/>
                        </a:spcBef>
                        <a:spcAft>
                          <a:spcPts val="0"/>
                        </a:spcAft>
                        <a:buNone/>
                      </a:pPr>
                      <a:r>
                        <a:rPr lang="en" sz="700" b="1"/>
                        <a:t>Project 2:</a:t>
                      </a:r>
                      <a:endParaRPr sz="7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00" dirty="0"/>
                        <a:t>Automated Research Literature Summarization</a:t>
                      </a:r>
                      <a:endParaRPr sz="7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1"/>
                  </a:ext>
                </a:extLst>
              </a:tr>
              <a:tr h="164375">
                <a:tc>
                  <a:txBody>
                    <a:bodyPr/>
                    <a:lstStyle/>
                    <a:p>
                      <a:pPr marL="0" lvl="0" indent="0" algn="r" rtl="0">
                        <a:lnSpc>
                          <a:spcPct val="115000"/>
                        </a:lnSpc>
                        <a:spcBef>
                          <a:spcPts val="0"/>
                        </a:spcBef>
                        <a:spcAft>
                          <a:spcPts val="0"/>
                        </a:spcAft>
                        <a:buNone/>
                      </a:pPr>
                      <a:r>
                        <a:rPr lang="en" sz="700" b="1"/>
                        <a:t>Project 3:</a:t>
                      </a:r>
                      <a:endParaRPr sz="7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00" dirty="0"/>
                        <a:t>Intelligent Course Material Generation</a:t>
                      </a:r>
                      <a:endParaRPr sz="7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2"/>
                  </a:ext>
                </a:extLst>
              </a:tr>
              <a:tr h="120075">
                <a:tc>
                  <a:txBody>
                    <a:bodyPr/>
                    <a:lstStyle/>
                    <a:p>
                      <a:pPr marL="0" lvl="0" indent="0" algn="r" rtl="0">
                        <a:lnSpc>
                          <a:spcPct val="115000"/>
                        </a:lnSpc>
                        <a:spcBef>
                          <a:spcPts val="0"/>
                        </a:spcBef>
                        <a:spcAft>
                          <a:spcPts val="0"/>
                        </a:spcAft>
                        <a:buNone/>
                      </a:pPr>
                      <a:r>
                        <a:rPr lang="en" sz="700" b="1"/>
                        <a:t>Project 4:</a:t>
                      </a:r>
                      <a:endParaRPr sz="7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00" dirty="0"/>
                        <a:t>Multilingual Virtual Librarian</a:t>
                      </a:r>
                      <a:endParaRPr sz="7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3"/>
                  </a:ext>
                </a:extLst>
              </a:tr>
              <a:tr h="120075">
                <a:tc>
                  <a:txBody>
                    <a:bodyPr/>
                    <a:lstStyle/>
                    <a:p>
                      <a:pPr marL="0" lvl="0" indent="0" algn="r" rtl="0">
                        <a:lnSpc>
                          <a:spcPct val="115000"/>
                        </a:lnSpc>
                        <a:spcBef>
                          <a:spcPts val="0"/>
                        </a:spcBef>
                        <a:spcAft>
                          <a:spcPts val="0"/>
                        </a:spcAft>
                        <a:buNone/>
                      </a:pPr>
                      <a:r>
                        <a:rPr lang="en" sz="700" b="1"/>
                        <a:t>Project 5:</a:t>
                      </a:r>
                      <a:endParaRPr sz="7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00" dirty="0"/>
                        <a:t>Employee Knowledge Assessment System</a:t>
                      </a:r>
                      <a:endParaRPr sz="7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4"/>
                  </a:ext>
                </a:extLst>
              </a:tr>
              <a:tr h="120075">
                <a:tc>
                  <a:txBody>
                    <a:bodyPr/>
                    <a:lstStyle/>
                    <a:p>
                      <a:pPr marL="0" lvl="0" indent="0" algn="r" rtl="0">
                        <a:lnSpc>
                          <a:spcPct val="115000"/>
                        </a:lnSpc>
                        <a:spcBef>
                          <a:spcPts val="0"/>
                        </a:spcBef>
                        <a:spcAft>
                          <a:spcPts val="0"/>
                        </a:spcAft>
                        <a:buNone/>
                      </a:pPr>
                      <a:r>
                        <a:rPr lang="en" sz="700" b="1"/>
                        <a:t>Project 6:</a:t>
                      </a:r>
                      <a:endParaRPr sz="7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700" dirty="0"/>
                        <a:t>AI-Driven Predictive Maintenance for IT Infrastructure</a:t>
                      </a:r>
                      <a:endParaRPr sz="7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76" name="Google Shape;76;p13"/>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HIGH</a:t>
            </a:r>
            <a:endParaRPr sz="1200">
              <a:latin typeface="Open Sans"/>
              <a:ea typeface="Open Sans"/>
              <a:cs typeface="Open Sans"/>
              <a:sym typeface="Open Sans"/>
            </a:endParaRPr>
          </a:p>
        </p:txBody>
      </p:sp>
      <p:sp>
        <p:nvSpPr>
          <p:cNvPr id="77" name="Google Shape;77;p13"/>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900" b="1"/>
          </a:p>
        </p:txBody>
      </p:sp>
      <p:sp>
        <p:nvSpPr>
          <p:cNvPr id="78" name="Google Shape;78;p13"/>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900" b="1" dirty="0"/>
          </a:p>
        </p:txBody>
      </p:sp>
      <p:sp>
        <p:nvSpPr>
          <p:cNvPr id="79" name="Google Shape;79;p13"/>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u="sng"/>
              <a:t>Likelihood of Value Capture</a:t>
            </a:r>
            <a:endParaRPr sz="900" b="1" u="sng"/>
          </a:p>
        </p:txBody>
      </p:sp>
      <p:sp>
        <p:nvSpPr>
          <p:cNvPr id="80" name="Google Shape;80;p13"/>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Low</a:t>
            </a:r>
            <a:endParaRPr sz="1100"/>
          </a:p>
        </p:txBody>
      </p:sp>
      <p:sp>
        <p:nvSpPr>
          <p:cNvPr id="81" name="Google Shape;81;p13"/>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Medium</a:t>
            </a:r>
            <a:endParaRPr sz="1100"/>
          </a:p>
        </p:txBody>
      </p:sp>
      <p:sp>
        <p:nvSpPr>
          <p:cNvPr id="82" name="Google Shape;82;p13"/>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High</a:t>
            </a:r>
            <a:endParaRPr sz="1100"/>
          </a:p>
        </p:txBody>
      </p:sp>
      <p:sp>
        <p:nvSpPr>
          <p:cNvPr id="83" name="Google Shape;83;p13"/>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900" b="1"/>
          </a:p>
        </p:txBody>
      </p:sp>
      <p:sp>
        <p:nvSpPr>
          <p:cNvPr id="8" name="TextBox 7">
            <a:extLst>
              <a:ext uri="{FF2B5EF4-FFF2-40B4-BE49-F238E27FC236}">
                <a16:creationId xmlns:a16="http://schemas.microsoft.com/office/drawing/2014/main" id="{E42C350B-8472-D12F-098D-F600575C08AC}"/>
              </a:ext>
            </a:extLst>
          </p:cNvPr>
          <p:cNvSpPr txBox="1"/>
          <p:nvPr/>
        </p:nvSpPr>
        <p:spPr>
          <a:xfrm>
            <a:off x="435738" y="3775967"/>
            <a:ext cx="284052" cy="307777"/>
          </a:xfrm>
          <a:prstGeom prst="rect">
            <a:avLst/>
          </a:prstGeom>
          <a:noFill/>
        </p:spPr>
        <p:txBody>
          <a:bodyPr wrap="none" rtlCol="0">
            <a:spAutoFit/>
          </a:bodyPr>
          <a:lstStyle/>
          <a:p>
            <a:r>
              <a:rPr lang="en-SA" dirty="0"/>
              <a:t>1</a:t>
            </a:r>
          </a:p>
        </p:txBody>
      </p:sp>
      <p:sp>
        <p:nvSpPr>
          <p:cNvPr id="9" name="TextBox 8">
            <a:extLst>
              <a:ext uri="{FF2B5EF4-FFF2-40B4-BE49-F238E27FC236}">
                <a16:creationId xmlns:a16="http://schemas.microsoft.com/office/drawing/2014/main" id="{0B920BA7-554B-DD41-9CB1-3CA7E9C52F8F}"/>
              </a:ext>
            </a:extLst>
          </p:cNvPr>
          <p:cNvSpPr txBox="1"/>
          <p:nvPr/>
        </p:nvSpPr>
        <p:spPr>
          <a:xfrm>
            <a:off x="403858" y="930872"/>
            <a:ext cx="284052" cy="307777"/>
          </a:xfrm>
          <a:prstGeom prst="rect">
            <a:avLst/>
          </a:prstGeom>
          <a:noFill/>
        </p:spPr>
        <p:txBody>
          <a:bodyPr wrap="none" rtlCol="0">
            <a:spAutoFit/>
          </a:bodyPr>
          <a:lstStyle/>
          <a:p>
            <a:r>
              <a:rPr lang="en-SA" dirty="0"/>
              <a:t>5</a:t>
            </a:r>
          </a:p>
        </p:txBody>
      </p:sp>
      <p:sp>
        <p:nvSpPr>
          <p:cNvPr id="10" name="TextBox 9">
            <a:extLst>
              <a:ext uri="{FF2B5EF4-FFF2-40B4-BE49-F238E27FC236}">
                <a16:creationId xmlns:a16="http://schemas.microsoft.com/office/drawing/2014/main" id="{F0C76632-FAAD-7A58-C05D-7A1E767F3AE4}"/>
              </a:ext>
            </a:extLst>
          </p:cNvPr>
          <p:cNvSpPr txBox="1"/>
          <p:nvPr/>
        </p:nvSpPr>
        <p:spPr>
          <a:xfrm>
            <a:off x="45974" y="2522036"/>
            <a:ext cx="433132" cy="307777"/>
          </a:xfrm>
          <a:prstGeom prst="rect">
            <a:avLst/>
          </a:prstGeom>
          <a:noFill/>
        </p:spPr>
        <p:txBody>
          <a:bodyPr wrap="none" rtlCol="0">
            <a:spAutoFit/>
          </a:bodyPr>
          <a:lstStyle/>
          <a:p>
            <a:r>
              <a:rPr lang="en-SA" dirty="0"/>
              <a:t>2.5</a:t>
            </a:r>
          </a:p>
        </p:txBody>
      </p:sp>
      <p:sp>
        <p:nvSpPr>
          <p:cNvPr id="11" name="TextBox 10">
            <a:extLst>
              <a:ext uri="{FF2B5EF4-FFF2-40B4-BE49-F238E27FC236}">
                <a16:creationId xmlns:a16="http://schemas.microsoft.com/office/drawing/2014/main" id="{16B340D9-409E-7E31-4DB3-98B1D1AF2D78}"/>
              </a:ext>
            </a:extLst>
          </p:cNvPr>
          <p:cNvSpPr txBox="1"/>
          <p:nvPr/>
        </p:nvSpPr>
        <p:spPr>
          <a:xfrm>
            <a:off x="458011" y="3136008"/>
            <a:ext cx="284052" cy="307777"/>
          </a:xfrm>
          <a:prstGeom prst="rect">
            <a:avLst/>
          </a:prstGeom>
          <a:noFill/>
        </p:spPr>
        <p:txBody>
          <a:bodyPr wrap="none" rtlCol="0">
            <a:spAutoFit/>
          </a:bodyPr>
          <a:lstStyle/>
          <a:p>
            <a:r>
              <a:rPr lang="en-SA" dirty="0"/>
              <a:t>2</a:t>
            </a:r>
          </a:p>
        </p:txBody>
      </p:sp>
      <p:sp>
        <p:nvSpPr>
          <p:cNvPr id="12" name="TextBox 11">
            <a:extLst>
              <a:ext uri="{FF2B5EF4-FFF2-40B4-BE49-F238E27FC236}">
                <a16:creationId xmlns:a16="http://schemas.microsoft.com/office/drawing/2014/main" id="{B79B2FFE-53CB-C684-2C7A-0B92DD828857}"/>
              </a:ext>
            </a:extLst>
          </p:cNvPr>
          <p:cNvSpPr txBox="1"/>
          <p:nvPr/>
        </p:nvSpPr>
        <p:spPr>
          <a:xfrm>
            <a:off x="427598" y="1389559"/>
            <a:ext cx="284052" cy="307777"/>
          </a:xfrm>
          <a:prstGeom prst="rect">
            <a:avLst/>
          </a:prstGeom>
          <a:noFill/>
        </p:spPr>
        <p:txBody>
          <a:bodyPr wrap="none" rtlCol="0">
            <a:spAutoFit/>
          </a:bodyPr>
          <a:lstStyle/>
          <a:p>
            <a:r>
              <a:rPr lang="en-SA" dirty="0"/>
              <a:t>4</a:t>
            </a:r>
          </a:p>
        </p:txBody>
      </p:sp>
      <p:sp>
        <p:nvSpPr>
          <p:cNvPr id="13" name="TextBox 12">
            <a:extLst>
              <a:ext uri="{FF2B5EF4-FFF2-40B4-BE49-F238E27FC236}">
                <a16:creationId xmlns:a16="http://schemas.microsoft.com/office/drawing/2014/main" id="{C5A00EB3-3ABF-880E-348A-D0FB129197D6}"/>
              </a:ext>
            </a:extLst>
          </p:cNvPr>
          <p:cNvSpPr txBox="1"/>
          <p:nvPr/>
        </p:nvSpPr>
        <p:spPr>
          <a:xfrm>
            <a:off x="1754810" y="4564325"/>
            <a:ext cx="284052" cy="307777"/>
          </a:xfrm>
          <a:prstGeom prst="rect">
            <a:avLst/>
          </a:prstGeom>
          <a:noFill/>
        </p:spPr>
        <p:txBody>
          <a:bodyPr wrap="none" rtlCol="0">
            <a:spAutoFit/>
          </a:bodyPr>
          <a:lstStyle/>
          <a:p>
            <a:r>
              <a:rPr lang="en-SA" dirty="0"/>
              <a:t>1</a:t>
            </a:r>
          </a:p>
        </p:txBody>
      </p:sp>
      <p:sp>
        <p:nvSpPr>
          <p:cNvPr id="14" name="TextBox 13">
            <a:extLst>
              <a:ext uri="{FF2B5EF4-FFF2-40B4-BE49-F238E27FC236}">
                <a16:creationId xmlns:a16="http://schemas.microsoft.com/office/drawing/2014/main" id="{533DE3B2-7DFF-C165-06D7-B0305561566C}"/>
              </a:ext>
            </a:extLst>
          </p:cNvPr>
          <p:cNvSpPr txBox="1"/>
          <p:nvPr/>
        </p:nvSpPr>
        <p:spPr>
          <a:xfrm>
            <a:off x="5805157" y="4604798"/>
            <a:ext cx="284052" cy="307777"/>
          </a:xfrm>
          <a:prstGeom prst="rect">
            <a:avLst/>
          </a:prstGeom>
          <a:noFill/>
        </p:spPr>
        <p:txBody>
          <a:bodyPr wrap="none" rtlCol="0">
            <a:spAutoFit/>
          </a:bodyPr>
          <a:lstStyle/>
          <a:p>
            <a:r>
              <a:rPr lang="en-SA" dirty="0"/>
              <a:t>5</a:t>
            </a:r>
          </a:p>
        </p:txBody>
      </p:sp>
      <p:sp>
        <p:nvSpPr>
          <p:cNvPr id="15" name="TextBox 14">
            <a:extLst>
              <a:ext uri="{FF2B5EF4-FFF2-40B4-BE49-F238E27FC236}">
                <a16:creationId xmlns:a16="http://schemas.microsoft.com/office/drawing/2014/main" id="{03D92867-CA6E-9288-6C03-7594E64EE00A}"/>
              </a:ext>
            </a:extLst>
          </p:cNvPr>
          <p:cNvSpPr txBox="1"/>
          <p:nvPr/>
        </p:nvSpPr>
        <p:spPr>
          <a:xfrm>
            <a:off x="3389199" y="4604798"/>
            <a:ext cx="433132" cy="307777"/>
          </a:xfrm>
          <a:prstGeom prst="rect">
            <a:avLst/>
          </a:prstGeom>
          <a:noFill/>
        </p:spPr>
        <p:txBody>
          <a:bodyPr wrap="none" rtlCol="0">
            <a:spAutoFit/>
          </a:bodyPr>
          <a:lstStyle/>
          <a:p>
            <a:r>
              <a:rPr lang="en-SA" dirty="0"/>
              <a:t>2.5</a:t>
            </a:r>
          </a:p>
        </p:txBody>
      </p:sp>
      <p:sp>
        <p:nvSpPr>
          <p:cNvPr id="16" name="TextBox 15">
            <a:extLst>
              <a:ext uri="{FF2B5EF4-FFF2-40B4-BE49-F238E27FC236}">
                <a16:creationId xmlns:a16="http://schemas.microsoft.com/office/drawing/2014/main" id="{4F2A2501-74A8-9F35-0DE3-01534999EA4E}"/>
              </a:ext>
            </a:extLst>
          </p:cNvPr>
          <p:cNvSpPr txBox="1"/>
          <p:nvPr/>
        </p:nvSpPr>
        <p:spPr>
          <a:xfrm>
            <a:off x="2596574" y="4564325"/>
            <a:ext cx="284052" cy="307777"/>
          </a:xfrm>
          <a:prstGeom prst="rect">
            <a:avLst/>
          </a:prstGeom>
          <a:noFill/>
        </p:spPr>
        <p:txBody>
          <a:bodyPr wrap="none" rtlCol="0">
            <a:spAutoFit/>
          </a:bodyPr>
          <a:lstStyle/>
          <a:p>
            <a:r>
              <a:rPr lang="en-SA" dirty="0"/>
              <a:t>2</a:t>
            </a:r>
          </a:p>
        </p:txBody>
      </p:sp>
      <p:sp>
        <p:nvSpPr>
          <p:cNvPr id="17" name="TextBox 16">
            <a:extLst>
              <a:ext uri="{FF2B5EF4-FFF2-40B4-BE49-F238E27FC236}">
                <a16:creationId xmlns:a16="http://schemas.microsoft.com/office/drawing/2014/main" id="{7C1CDD8C-D367-091A-E664-1714F9120D3B}"/>
              </a:ext>
            </a:extLst>
          </p:cNvPr>
          <p:cNvSpPr txBox="1"/>
          <p:nvPr/>
        </p:nvSpPr>
        <p:spPr>
          <a:xfrm>
            <a:off x="4245153" y="4609936"/>
            <a:ext cx="284052" cy="307777"/>
          </a:xfrm>
          <a:prstGeom prst="rect">
            <a:avLst/>
          </a:prstGeom>
          <a:noFill/>
        </p:spPr>
        <p:txBody>
          <a:bodyPr wrap="none" rtlCol="0">
            <a:spAutoFit/>
          </a:bodyPr>
          <a:lstStyle/>
          <a:p>
            <a:r>
              <a:rPr lang="en-SA" dirty="0"/>
              <a:t>3</a:t>
            </a:r>
          </a:p>
        </p:txBody>
      </p:sp>
      <p:sp>
        <p:nvSpPr>
          <p:cNvPr id="23" name="Google Shape;84;p13">
            <a:extLst>
              <a:ext uri="{FF2B5EF4-FFF2-40B4-BE49-F238E27FC236}">
                <a16:creationId xmlns:a16="http://schemas.microsoft.com/office/drawing/2014/main" id="{1CA8AF79-1D47-A01E-52EA-5B44D10C52AE}"/>
              </a:ext>
            </a:extLst>
          </p:cNvPr>
          <p:cNvSpPr/>
          <p:nvPr/>
        </p:nvSpPr>
        <p:spPr>
          <a:xfrm>
            <a:off x="4106098" y="1015037"/>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P4</a:t>
            </a:r>
            <a:endParaRPr sz="900" b="1" dirty="0"/>
          </a:p>
        </p:txBody>
      </p:sp>
      <p:sp>
        <p:nvSpPr>
          <p:cNvPr id="25" name="Google Shape;85;p13">
            <a:extLst>
              <a:ext uri="{FF2B5EF4-FFF2-40B4-BE49-F238E27FC236}">
                <a16:creationId xmlns:a16="http://schemas.microsoft.com/office/drawing/2014/main" id="{E45A1E78-CDC3-2336-DD88-A441FC30A8FD}"/>
              </a:ext>
            </a:extLst>
          </p:cNvPr>
          <p:cNvSpPr/>
          <p:nvPr/>
        </p:nvSpPr>
        <p:spPr>
          <a:xfrm>
            <a:off x="2514700" y="2125240"/>
            <a:ext cx="227100" cy="2160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P1</a:t>
            </a:r>
            <a:endParaRPr sz="900" b="1" dirty="0"/>
          </a:p>
        </p:txBody>
      </p:sp>
      <p:sp>
        <p:nvSpPr>
          <p:cNvPr id="27" name="Google Shape;83;p13">
            <a:extLst>
              <a:ext uri="{FF2B5EF4-FFF2-40B4-BE49-F238E27FC236}">
                <a16:creationId xmlns:a16="http://schemas.microsoft.com/office/drawing/2014/main" id="{6B4DA9A0-17F8-2704-6DD5-46A5507F767C}"/>
              </a:ext>
            </a:extLst>
          </p:cNvPr>
          <p:cNvSpPr/>
          <p:nvPr/>
        </p:nvSpPr>
        <p:spPr>
          <a:xfrm>
            <a:off x="1747475" y="3257521"/>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500" b="1" dirty="0"/>
              <a:t>P3</a:t>
            </a:r>
          </a:p>
          <a:p>
            <a:pPr algn="ctr"/>
            <a:r>
              <a:rPr lang="en-US" sz="500" b="1" dirty="0"/>
              <a:t>P5</a:t>
            </a:r>
          </a:p>
        </p:txBody>
      </p:sp>
      <p:sp>
        <p:nvSpPr>
          <p:cNvPr id="32" name="Google Shape;84;p13">
            <a:extLst>
              <a:ext uri="{FF2B5EF4-FFF2-40B4-BE49-F238E27FC236}">
                <a16:creationId xmlns:a16="http://schemas.microsoft.com/office/drawing/2014/main" id="{DBE0CB1A-3885-4413-55FD-C4CB39788936}"/>
              </a:ext>
            </a:extLst>
          </p:cNvPr>
          <p:cNvSpPr/>
          <p:nvPr/>
        </p:nvSpPr>
        <p:spPr>
          <a:xfrm>
            <a:off x="4126145" y="1438014"/>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P2</a:t>
            </a:r>
            <a:endParaRPr sz="900" b="1" dirty="0"/>
          </a:p>
        </p:txBody>
      </p:sp>
      <p:sp>
        <p:nvSpPr>
          <p:cNvPr id="33" name="TextBox 32">
            <a:extLst>
              <a:ext uri="{FF2B5EF4-FFF2-40B4-BE49-F238E27FC236}">
                <a16:creationId xmlns:a16="http://schemas.microsoft.com/office/drawing/2014/main" id="{82FA60F8-B018-5BD2-00C4-8D6035AB4F7F}"/>
              </a:ext>
            </a:extLst>
          </p:cNvPr>
          <p:cNvSpPr txBox="1"/>
          <p:nvPr/>
        </p:nvSpPr>
        <p:spPr>
          <a:xfrm>
            <a:off x="4973148" y="4594004"/>
            <a:ext cx="284052" cy="307777"/>
          </a:xfrm>
          <a:prstGeom prst="rect">
            <a:avLst/>
          </a:prstGeom>
          <a:noFill/>
        </p:spPr>
        <p:txBody>
          <a:bodyPr wrap="none" rtlCol="0">
            <a:spAutoFit/>
          </a:bodyPr>
          <a:lstStyle/>
          <a:p>
            <a:r>
              <a:rPr lang="en-SA" dirty="0"/>
              <a:t>4</a:t>
            </a:r>
          </a:p>
        </p:txBody>
      </p:sp>
      <p:sp>
        <p:nvSpPr>
          <p:cNvPr id="34" name="TextBox 33">
            <a:extLst>
              <a:ext uri="{FF2B5EF4-FFF2-40B4-BE49-F238E27FC236}">
                <a16:creationId xmlns:a16="http://schemas.microsoft.com/office/drawing/2014/main" id="{6CE83AEF-7C4F-4857-D706-69B526522AF1}"/>
              </a:ext>
            </a:extLst>
          </p:cNvPr>
          <p:cNvSpPr txBox="1"/>
          <p:nvPr/>
        </p:nvSpPr>
        <p:spPr>
          <a:xfrm>
            <a:off x="437848" y="1962559"/>
            <a:ext cx="284052" cy="307777"/>
          </a:xfrm>
          <a:prstGeom prst="rect">
            <a:avLst/>
          </a:prstGeom>
          <a:noFill/>
        </p:spPr>
        <p:txBody>
          <a:bodyPr wrap="none" rtlCol="0">
            <a:spAutoFit/>
          </a:bodyPr>
          <a:lstStyle/>
          <a:p>
            <a:r>
              <a:rPr lang="en-SA" dirty="0"/>
              <a:t>3</a:t>
            </a:r>
          </a:p>
        </p:txBody>
      </p:sp>
      <p:sp>
        <p:nvSpPr>
          <p:cNvPr id="35" name="Google Shape;84;p13">
            <a:extLst>
              <a:ext uri="{FF2B5EF4-FFF2-40B4-BE49-F238E27FC236}">
                <a16:creationId xmlns:a16="http://schemas.microsoft.com/office/drawing/2014/main" id="{2F95C4D4-64E0-6CD1-1B6D-2A1161794C1B}"/>
              </a:ext>
            </a:extLst>
          </p:cNvPr>
          <p:cNvSpPr/>
          <p:nvPr/>
        </p:nvSpPr>
        <p:spPr>
          <a:xfrm>
            <a:off x="4182645" y="1695624"/>
            <a:ext cx="320642" cy="3366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P6</a:t>
            </a:r>
            <a:endParaRPr sz="9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dirty="0">
                <a:solidFill>
                  <a:schemeClr val="dk1"/>
                </a:solidFill>
                <a:latin typeface="Open Sans"/>
                <a:ea typeface="Open Sans"/>
                <a:cs typeface="Open Sans"/>
                <a:sym typeface="Open Sans"/>
              </a:rPr>
              <a:t>XYZ Business</a:t>
            </a:r>
            <a:endParaRPr sz="17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000" b="1" dirty="0"/>
          </a:p>
        </p:txBody>
      </p:sp>
      <p:sp>
        <p:nvSpPr>
          <p:cNvPr id="94" name="Google Shape;94;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dk1"/>
                </a:solidFill>
              </a:rPr>
              <a:t>100-Day Generative AI Plan: Building a Strategic Roadmap for King Khalid University</a:t>
            </a:r>
            <a:endParaRPr sz="3600" dirty="0">
              <a:solidFill>
                <a:schemeClr val="dk1"/>
              </a:solidFill>
            </a:endParaRPr>
          </a:p>
        </p:txBody>
      </p:sp>
      <p:sp>
        <p:nvSpPr>
          <p:cNvPr id="95" name="Google Shape;95;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rPr>
              <a:t>Name : Mohamed Mohana</a:t>
            </a:r>
            <a:endParaRPr b="1" dirty="0">
              <a:solidFill>
                <a:schemeClr val="dk1"/>
              </a:solidFill>
            </a:endParaRPr>
          </a:p>
          <a:p>
            <a:pPr marL="0" lvl="0" indent="0" algn="l" rtl="0">
              <a:spcBef>
                <a:spcPts val="0"/>
              </a:spcBef>
              <a:spcAft>
                <a:spcPts val="0"/>
              </a:spcAft>
              <a:buNone/>
            </a:pPr>
            <a:r>
              <a:rPr lang="en" b="1" dirty="0">
                <a:solidFill>
                  <a:schemeClr val="dk1"/>
                </a:solidFill>
              </a:rPr>
              <a:t>Position: </a:t>
            </a:r>
            <a:r>
              <a:rPr lang="en-US" b="1" dirty="0">
                <a:solidFill>
                  <a:schemeClr val="dk1"/>
                </a:solidFill>
              </a:rPr>
              <a:t>Senior AI Engineer and Head of AI Unit</a:t>
            </a:r>
            <a:endParaRPr b="1" dirty="0">
              <a:solidFill>
                <a:schemeClr val="dk1"/>
              </a:solidFill>
            </a:endParaRPr>
          </a:p>
          <a:p>
            <a:pPr marL="0" lvl="0" indent="0" algn="l" rtl="0">
              <a:spcBef>
                <a:spcPts val="0"/>
              </a:spcBef>
              <a:spcAft>
                <a:spcPts val="0"/>
              </a:spcAft>
              <a:buNone/>
            </a:pPr>
            <a:endParaRPr b="1" dirty="0">
              <a:solidFill>
                <a:schemeClr val="dk1"/>
              </a:solidFill>
            </a:endParaRPr>
          </a:p>
          <a:p>
            <a:pPr marL="0" lvl="0" indent="0" algn="l" rtl="0">
              <a:spcBef>
                <a:spcPts val="0"/>
              </a:spcBef>
              <a:spcAft>
                <a:spcPts val="0"/>
              </a:spcAft>
              <a:buNone/>
            </a:pPr>
            <a:r>
              <a:rPr lang="en" b="1" dirty="0">
                <a:solidFill>
                  <a:schemeClr val="dk1"/>
                </a:solidFill>
              </a:rPr>
              <a:t>Date: 3 – Nov - 2024</a:t>
            </a:r>
            <a:endParaRPr b="1"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p:nvPr/>
        </p:nvSpPr>
        <p:spPr>
          <a:xfrm>
            <a:off x="253100" y="1845884"/>
            <a:ext cx="8454900" cy="10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Approach</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a:latin typeface="Roboto"/>
                <a:ea typeface="Roboto"/>
                <a:cs typeface="Roboto"/>
                <a:sym typeface="Roboto"/>
              </a:rPr>
              <a:t>Identification of six key Generative AI projects aligned with the university’s strategic goals, covering functional areas like academic support, research, library services, and IT infrastructure.</a:t>
            </a:r>
          </a:p>
          <a:p>
            <a:pPr marL="457200" lvl="0" indent="-317500" algn="l" rtl="0">
              <a:spcBef>
                <a:spcPts val="0"/>
              </a:spcBef>
              <a:spcAft>
                <a:spcPts val="0"/>
              </a:spcAft>
              <a:buSzPts val="1400"/>
              <a:buFont typeface="Roboto"/>
              <a:buChar char="-"/>
            </a:pPr>
            <a:r>
              <a:rPr lang="en-US" dirty="0">
                <a:latin typeface="Roboto"/>
                <a:ea typeface="Roboto"/>
                <a:cs typeface="Roboto"/>
                <a:sym typeface="Roboto"/>
              </a:rPr>
              <a:t>Development of a prioritized roadmap with timelines, resource allocation, and project interdependencies.</a:t>
            </a:r>
          </a:p>
          <a:p>
            <a:pPr marL="457200" lvl="0" indent="-317500" algn="l" rtl="0">
              <a:spcBef>
                <a:spcPts val="0"/>
              </a:spcBef>
              <a:spcAft>
                <a:spcPts val="0"/>
              </a:spcAft>
              <a:buSzPts val="1400"/>
              <a:buFont typeface="Roboto"/>
              <a:buChar char="-"/>
            </a:pPr>
            <a:r>
              <a:rPr lang="en-US" dirty="0">
                <a:latin typeface="Roboto"/>
                <a:ea typeface="Roboto"/>
                <a:cs typeface="Roboto"/>
                <a:sym typeface="Roboto"/>
              </a:rPr>
              <a:t>Establishment of a Generative AI Center of Excellence, a comprehensive human capital strategy, and a technical infrastructure plan to support AI-driven transformation.</a:t>
            </a:r>
            <a:endParaRPr dirty="0">
              <a:latin typeface="Roboto"/>
              <a:ea typeface="Roboto"/>
              <a:cs typeface="Roboto"/>
              <a:sym typeface="Roboto"/>
            </a:endParaRPr>
          </a:p>
        </p:txBody>
      </p:sp>
      <p:sp>
        <p:nvSpPr>
          <p:cNvPr id="101" name="Google Shape;101;p15"/>
          <p:cNvSpPr txBox="1"/>
          <p:nvPr/>
        </p:nvSpPr>
        <p:spPr>
          <a:xfrm>
            <a:off x="226500" y="3612420"/>
            <a:ext cx="8454900" cy="10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Results</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a:latin typeface="Roboto"/>
                <a:ea typeface="Roboto"/>
                <a:cs typeface="Roboto"/>
                <a:sym typeface="Roboto"/>
              </a:rPr>
              <a:t>A structured 100-day plan ready for implementation, ensuring high-value AI initiatives are strategically prioritized.</a:t>
            </a:r>
          </a:p>
          <a:p>
            <a:pPr marL="457200" lvl="0" indent="-317500" algn="l" rtl="0">
              <a:spcBef>
                <a:spcPts val="0"/>
              </a:spcBef>
              <a:spcAft>
                <a:spcPts val="0"/>
              </a:spcAft>
              <a:buSzPts val="1400"/>
              <a:buFont typeface="Roboto"/>
              <a:buChar char="-"/>
            </a:pPr>
            <a:r>
              <a:rPr lang="en-US" dirty="0">
                <a:latin typeface="Roboto"/>
                <a:ea typeface="Roboto"/>
                <a:cs typeface="Roboto"/>
                <a:sym typeface="Roboto"/>
              </a:rPr>
              <a:t>Improved service delivery, operational efficiency, and enhanced research capabilities.</a:t>
            </a:r>
          </a:p>
          <a:p>
            <a:pPr marL="457200" lvl="0" indent="-317500" algn="l" rtl="0">
              <a:spcBef>
                <a:spcPts val="0"/>
              </a:spcBef>
              <a:spcAft>
                <a:spcPts val="0"/>
              </a:spcAft>
              <a:buSzPts val="1400"/>
              <a:buFont typeface="Roboto"/>
              <a:buChar char="-"/>
            </a:pPr>
            <a:r>
              <a:rPr lang="en-US" dirty="0">
                <a:latin typeface="Roboto"/>
                <a:ea typeface="Roboto"/>
                <a:cs typeface="Roboto"/>
                <a:sym typeface="Roboto"/>
              </a:rPr>
              <a:t>A responsible, ethical, and data-driven AI implementation approach that aligns with the university's mission and values.</a:t>
            </a:r>
            <a:endParaRPr dirty="0">
              <a:latin typeface="Roboto"/>
              <a:ea typeface="Roboto"/>
              <a:cs typeface="Roboto"/>
              <a:sym typeface="Roboto"/>
            </a:endParaRPr>
          </a:p>
        </p:txBody>
      </p:sp>
      <p:sp>
        <p:nvSpPr>
          <p:cNvPr id="102" name="Google Shape;102;p15"/>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Executive Summary</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
        <p:nvSpPr>
          <p:cNvPr id="103" name="Google Shape;103;p15"/>
          <p:cNvSpPr txBox="1"/>
          <p:nvPr/>
        </p:nvSpPr>
        <p:spPr>
          <a:xfrm>
            <a:off x="226500" y="782394"/>
            <a:ext cx="7301700" cy="8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Purpose of 100-day plan </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a:latin typeface="Roboto"/>
                <a:ea typeface="Roboto"/>
                <a:cs typeface="Roboto"/>
                <a:sym typeface="Roboto"/>
              </a:rPr>
              <a:t>To establish a strategic roadmap for integrating Generative AI at King Khalid University, aimed at enhancing academic support, research productivity, and operational efficiency.</a:t>
            </a:r>
          </a:p>
          <a:p>
            <a:pPr marL="457200" lvl="0" indent="-317500" algn="l" rtl="0">
              <a:spcBef>
                <a:spcPts val="0"/>
              </a:spcBef>
              <a:spcAft>
                <a:spcPts val="0"/>
              </a:spcAft>
              <a:buSzPts val="1400"/>
              <a:buFont typeface="Roboto"/>
              <a:buChar char="-"/>
            </a:pP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p:nvPr/>
        </p:nvSpPr>
        <p:spPr>
          <a:xfrm>
            <a:off x="273775" y="905444"/>
            <a:ext cx="7301700" cy="4539392"/>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1000"/>
              </a:spcBef>
              <a:spcAft>
                <a:spcPts val="1000"/>
              </a:spcAft>
              <a:buSzPts val="1900"/>
              <a:buFont typeface="Roboto"/>
              <a:buChar char="●"/>
            </a:pPr>
            <a:r>
              <a:rPr lang="en-US" sz="1600" b="1" dirty="0">
                <a:latin typeface="Roboto"/>
                <a:ea typeface="Roboto"/>
                <a:cs typeface="Roboto"/>
                <a:sym typeface="Roboto"/>
              </a:rPr>
              <a:t>Project Identification and Prioritization</a:t>
            </a:r>
          </a:p>
          <a:p>
            <a:pPr marL="457200" lvl="0" indent="-349250" algn="l" rtl="0">
              <a:lnSpc>
                <a:spcPct val="115000"/>
              </a:lnSpc>
              <a:spcBef>
                <a:spcPts val="1000"/>
              </a:spcBef>
              <a:spcAft>
                <a:spcPts val="1000"/>
              </a:spcAft>
              <a:buSzPts val="1900"/>
              <a:buFont typeface="Roboto"/>
              <a:buChar char="●"/>
            </a:pPr>
            <a:r>
              <a:rPr lang="en-US" sz="1600" b="1" dirty="0">
                <a:latin typeface="Roboto"/>
                <a:ea typeface="Roboto"/>
                <a:cs typeface="Roboto"/>
                <a:sym typeface="Roboto"/>
              </a:rPr>
              <a:t>Establishing Technical Infrastructure</a:t>
            </a:r>
          </a:p>
          <a:p>
            <a:pPr marL="457200" lvl="0" indent="-349250" algn="l" rtl="0">
              <a:lnSpc>
                <a:spcPct val="115000"/>
              </a:lnSpc>
              <a:spcBef>
                <a:spcPts val="1000"/>
              </a:spcBef>
              <a:spcAft>
                <a:spcPts val="1000"/>
              </a:spcAft>
              <a:buSzPts val="1900"/>
              <a:buFont typeface="Roboto"/>
              <a:buChar char="●"/>
            </a:pPr>
            <a:r>
              <a:rPr lang="en-US" sz="1600" b="1" dirty="0">
                <a:latin typeface="Roboto"/>
                <a:ea typeface="Roboto"/>
                <a:cs typeface="Roboto"/>
                <a:sym typeface="Roboto"/>
              </a:rPr>
              <a:t>Human Capital and Organizational Structure</a:t>
            </a:r>
          </a:p>
          <a:p>
            <a:pPr marL="457200" indent="-349250">
              <a:lnSpc>
                <a:spcPct val="115000"/>
              </a:lnSpc>
              <a:spcBef>
                <a:spcPts val="1000"/>
              </a:spcBef>
              <a:spcAft>
                <a:spcPts val="1000"/>
              </a:spcAft>
              <a:buSzPts val="1900"/>
              <a:buFont typeface="Roboto"/>
              <a:buChar char="●"/>
            </a:pPr>
            <a:r>
              <a:rPr lang="en-US" sz="1600" b="1" dirty="0"/>
              <a:t>Roadmap Execution</a:t>
            </a:r>
            <a:endParaRPr lang="en-US" sz="1600" dirty="0"/>
          </a:p>
          <a:p>
            <a:pPr marL="457200" indent="-349250">
              <a:lnSpc>
                <a:spcPct val="115000"/>
              </a:lnSpc>
              <a:spcBef>
                <a:spcPts val="1000"/>
              </a:spcBef>
              <a:spcAft>
                <a:spcPts val="1000"/>
              </a:spcAft>
              <a:buSzPts val="1900"/>
              <a:buFont typeface="Roboto"/>
              <a:buChar char="●"/>
            </a:pPr>
            <a:r>
              <a:rPr lang="en-US" sz="1600" b="1" dirty="0"/>
              <a:t>Responsible AI and Ethical Oversight</a:t>
            </a:r>
            <a:endParaRPr lang="en-US" sz="1600" dirty="0"/>
          </a:p>
          <a:p>
            <a:pPr marL="457200" lvl="0" indent="-349250" algn="l" rtl="0">
              <a:lnSpc>
                <a:spcPct val="115000"/>
              </a:lnSpc>
              <a:spcBef>
                <a:spcPts val="1000"/>
              </a:spcBef>
              <a:spcAft>
                <a:spcPts val="1000"/>
              </a:spcAft>
              <a:buSzPts val="1900"/>
              <a:buFont typeface="Roboto"/>
              <a:buChar char="●"/>
            </a:pPr>
            <a:endParaRPr lang="en-US" sz="1600" b="1" dirty="0">
              <a:latin typeface="Roboto"/>
              <a:ea typeface="Roboto"/>
              <a:cs typeface="Roboto"/>
              <a:sym typeface="Roboto"/>
            </a:endParaRPr>
          </a:p>
          <a:p>
            <a:pPr marL="457200" lvl="0" indent="-349250" algn="l" rtl="0">
              <a:lnSpc>
                <a:spcPct val="115000"/>
              </a:lnSpc>
              <a:spcBef>
                <a:spcPts val="1000"/>
              </a:spcBef>
              <a:spcAft>
                <a:spcPts val="1000"/>
              </a:spcAft>
              <a:buSzPts val="1900"/>
              <a:buFont typeface="Roboto"/>
              <a:buChar char="●"/>
            </a:pPr>
            <a:endParaRPr lang="en-US" sz="1600" b="1" dirty="0">
              <a:latin typeface="Roboto"/>
              <a:ea typeface="Roboto"/>
              <a:cs typeface="Roboto"/>
              <a:sym typeface="Roboto"/>
            </a:endParaRPr>
          </a:p>
          <a:p>
            <a:pPr marL="457200" lvl="0" indent="-349250" algn="l" rtl="0">
              <a:lnSpc>
                <a:spcPct val="115000"/>
              </a:lnSpc>
              <a:spcBef>
                <a:spcPts val="1000"/>
              </a:spcBef>
              <a:spcAft>
                <a:spcPts val="1000"/>
              </a:spcAft>
              <a:buSzPts val="1900"/>
              <a:buFont typeface="Roboto"/>
              <a:buChar char="●"/>
            </a:pPr>
            <a:endParaRPr lang="en-US" sz="1600" b="1" dirty="0">
              <a:latin typeface="Roboto"/>
              <a:ea typeface="Roboto"/>
              <a:cs typeface="Roboto"/>
              <a:sym typeface="Roboto"/>
            </a:endParaRPr>
          </a:p>
          <a:p>
            <a:pPr marL="457200" lvl="0" indent="-349250" algn="l" rtl="0">
              <a:lnSpc>
                <a:spcPct val="115000"/>
              </a:lnSpc>
              <a:spcBef>
                <a:spcPts val="1000"/>
              </a:spcBef>
              <a:spcAft>
                <a:spcPts val="1000"/>
              </a:spcAft>
              <a:buSzPts val="1900"/>
              <a:buFont typeface="Roboto"/>
              <a:buChar char="●"/>
            </a:pPr>
            <a:endParaRPr lang="en-US" sz="1600" b="1" dirty="0">
              <a:latin typeface="Roboto"/>
              <a:ea typeface="Roboto"/>
              <a:cs typeface="Roboto"/>
              <a:sym typeface="Roboto"/>
            </a:endParaRPr>
          </a:p>
        </p:txBody>
      </p:sp>
      <p:sp>
        <p:nvSpPr>
          <p:cNvPr id="109" name="Google Shape;109;p1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Scope of Work for First 100 Days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Candidate Generative AI Projects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graphicFrame>
        <p:nvGraphicFramePr>
          <p:cNvPr id="115" name="Google Shape;115;p17"/>
          <p:cNvGraphicFramePr/>
          <p:nvPr>
            <p:extLst>
              <p:ext uri="{D42A27DB-BD31-4B8C-83A1-F6EECF244321}">
                <p14:modId xmlns:p14="http://schemas.microsoft.com/office/powerpoint/2010/main" val="2156382244"/>
              </p:ext>
            </p:extLst>
          </p:nvPr>
        </p:nvGraphicFramePr>
        <p:xfrm>
          <a:off x="572450" y="816621"/>
          <a:ext cx="7999100" cy="3825091"/>
        </p:xfrm>
        <a:graphic>
          <a:graphicData uri="http://schemas.openxmlformats.org/drawingml/2006/table">
            <a:tbl>
              <a:tblPr>
                <a:noFill/>
                <a:tableStyleId>{B29BFDBF-3227-4B27-8F0E-198F0650073C}</a:tableStyleId>
              </a:tblPr>
              <a:tblGrid>
                <a:gridCol w="1756475">
                  <a:extLst>
                    <a:ext uri="{9D8B030D-6E8A-4147-A177-3AD203B41FA5}">
                      <a16:colId xmlns:a16="http://schemas.microsoft.com/office/drawing/2014/main" val="20000"/>
                    </a:ext>
                  </a:extLst>
                </a:gridCol>
                <a:gridCol w="1619600">
                  <a:extLst>
                    <a:ext uri="{9D8B030D-6E8A-4147-A177-3AD203B41FA5}">
                      <a16:colId xmlns:a16="http://schemas.microsoft.com/office/drawing/2014/main" val="20001"/>
                    </a:ext>
                  </a:extLst>
                </a:gridCol>
                <a:gridCol w="4623025">
                  <a:extLst>
                    <a:ext uri="{9D8B030D-6E8A-4147-A177-3AD203B41FA5}">
                      <a16:colId xmlns:a16="http://schemas.microsoft.com/office/drawing/2014/main" val="20002"/>
                    </a:ext>
                  </a:extLst>
                </a:gridCol>
              </a:tblGrid>
              <a:tr h="269788">
                <a:tc>
                  <a:txBody>
                    <a:bodyPr/>
                    <a:lstStyle/>
                    <a:p>
                      <a:pPr marL="0" lvl="0" indent="0" algn="l" rtl="0">
                        <a:lnSpc>
                          <a:spcPct val="115000"/>
                        </a:lnSpc>
                        <a:spcBef>
                          <a:spcPts val="0"/>
                        </a:spcBef>
                        <a:spcAft>
                          <a:spcPts val="0"/>
                        </a:spcAft>
                        <a:buNone/>
                      </a:pPr>
                      <a:endParaRPr sz="9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a:latin typeface="Open Sans"/>
                          <a:ea typeface="Open Sans"/>
                          <a:cs typeface="Open Sans"/>
                          <a:sym typeface="Open Sans"/>
                        </a:rPr>
                        <a:t>Functional Area</a:t>
                      </a:r>
                      <a:endParaRPr sz="9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dirty="0">
                          <a:latin typeface="Open Sans"/>
                          <a:ea typeface="Open Sans"/>
                          <a:cs typeface="Open Sans"/>
                          <a:sym typeface="Open Sans"/>
                        </a:rPr>
                        <a:t>Project Description</a:t>
                      </a:r>
                      <a:endParaRPr sz="900" dirty="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lvl="0" indent="0" algn="l" rtl="0">
                        <a:lnSpc>
                          <a:spcPct val="115000"/>
                        </a:lnSpc>
                        <a:spcBef>
                          <a:spcPts val="0"/>
                        </a:spcBef>
                        <a:spcAft>
                          <a:spcPts val="0"/>
                        </a:spcAft>
                        <a:buNone/>
                      </a:pPr>
                      <a:r>
                        <a:rPr lang="en" sz="900" b="1" dirty="0">
                          <a:latin typeface="Open Sans"/>
                          <a:ea typeface="Open Sans"/>
                          <a:cs typeface="Open Sans"/>
                          <a:sym typeface="Open Sans"/>
                        </a:rPr>
                        <a:t>Project 1:</a:t>
                      </a:r>
                      <a:endParaRPr sz="900" b="1" dirty="0">
                        <a:latin typeface="Open Sans"/>
                        <a:ea typeface="Open Sans"/>
                        <a:cs typeface="Open Sans"/>
                        <a:sym typeface="Open Sans"/>
                      </a:endParaRPr>
                    </a:p>
                    <a:p>
                      <a:pPr marL="0" lvl="0" indent="0" algn="l" rtl="0">
                        <a:lnSpc>
                          <a:spcPct val="115000"/>
                        </a:lnSpc>
                        <a:spcBef>
                          <a:spcPts val="0"/>
                        </a:spcBef>
                        <a:spcAft>
                          <a:spcPts val="0"/>
                        </a:spcAft>
                        <a:buNone/>
                      </a:pPr>
                      <a:r>
                        <a:rPr lang="en-US" sz="900" b="1" dirty="0">
                          <a:latin typeface="Open Sans"/>
                          <a:ea typeface="Open Sans"/>
                          <a:cs typeface="Open Sans"/>
                          <a:sym typeface="Open Sans"/>
                        </a:rPr>
                        <a:t>AI-Powered Academic Advisor</a:t>
                      </a:r>
                      <a:endParaRPr sz="9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900" dirty="0"/>
                        <a:t>Academic Support</a:t>
                      </a:r>
                      <a:endParaRPr sz="9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900" dirty="0"/>
                        <a:t>An AI chatbot that provides real-time academic guidance to students, answering queries about course selection, registration, and academic policies. This tool can significantly reduce the workload for academic staff and provide timely assistance to students.</a:t>
                      </a:r>
                      <a:endParaRPr sz="9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lvl="0" indent="0" algn="l" rtl="0">
                        <a:lnSpc>
                          <a:spcPct val="115000"/>
                        </a:lnSpc>
                        <a:spcBef>
                          <a:spcPts val="0"/>
                        </a:spcBef>
                        <a:spcAft>
                          <a:spcPts val="0"/>
                        </a:spcAft>
                        <a:buNone/>
                      </a:pPr>
                      <a:r>
                        <a:rPr lang="en" sz="900" b="1" dirty="0">
                          <a:latin typeface="Open Sans"/>
                          <a:ea typeface="Open Sans"/>
                          <a:cs typeface="Open Sans"/>
                          <a:sym typeface="Open Sans"/>
                        </a:rPr>
                        <a:t>Project 2:</a:t>
                      </a:r>
                      <a:endParaRPr sz="900" b="1" dirty="0">
                        <a:latin typeface="Open Sans"/>
                        <a:ea typeface="Open Sans"/>
                        <a:cs typeface="Open Sans"/>
                        <a:sym typeface="Open Sans"/>
                      </a:endParaRPr>
                    </a:p>
                    <a:p>
                      <a:pPr marL="0" lvl="0" indent="0" algn="l" rtl="0">
                        <a:lnSpc>
                          <a:spcPct val="115000"/>
                        </a:lnSpc>
                        <a:spcBef>
                          <a:spcPts val="0"/>
                        </a:spcBef>
                        <a:spcAft>
                          <a:spcPts val="0"/>
                        </a:spcAft>
                        <a:buNone/>
                      </a:pPr>
                      <a:r>
                        <a:rPr lang="en-US" sz="900" b="1" dirty="0">
                          <a:latin typeface="Open Sans"/>
                          <a:ea typeface="Open Sans"/>
                          <a:cs typeface="Open Sans"/>
                          <a:sym typeface="Open Sans"/>
                        </a:rPr>
                        <a:t>Automated Research Literature Summarization</a:t>
                      </a:r>
                      <a:endParaRPr sz="9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900" dirty="0"/>
                        <a:t>Research Support</a:t>
                      </a:r>
                      <a:endParaRPr sz="9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900" dirty="0"/>
                        <a:t>A tool that uses text generation to summarize academic papers for researchers. This would assist researchers by quickly digesting large volumes of research, pinpointing key findings, and aiding in literature reviews, particularly useful for interdisciplinary research.</a:t>
                      </a:r>
                      <a:endParaRPr sz="9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lvl="0" indent="0" algn="l" rtl="0">
                        <a:lnSpc>
                          <a:spcPct val="115000"/>
                        </a:lnSpc>
                        <a:spcBef>
                          <a:spcPts val="0"/>
                        </a:spcBef>
                        <a:spcAft>
                          <a:spcPts val="0"/>
                        </a:spcAft>
                        <a:buNone/>
                      </a:pPr>
                      <a:r>
                        <a:rPr lang="en" sz="900" b="1" dirty="0">
                          <a:latin typeface="Open Sans"/>
                          <a:ea typeface="Open Sans"/>
                          <a:cs typeface="Open Sans"/>
                          <a:sym typeface="Open Sans"/>
                        </a:rPr>
                        <a:t>Project 3:</a:t>
                      </a:r>
                      <a:endParaRPr sz="900" b="1" dirty="0">
                        <a:latin typeface="Open Sans"/>
                        <a:ea typeface="Open Sans"/>
                        <a:cs typeface="Open Sans"/>
                        <a:sym typeface="Open Sans"/>
                      </a:endParaRPr>
                    </a:p>
                    <a:p>
                      <a:pPr marL="0" lvl="0" indent="0" algn="l" rtl="0">
                        <a:lnSpc>
                          <a:spcPct val="115000"/>
                        </a:lnSpc>
                        <a:spcBef>
                          <a:spcPts val="0"/>
                        </a:spcBef>
                        <a:spcAft>
                          <a:spcPts val="0"/>
                        </a:spcAft>
                        <a:buNone/>
                      </a:pPr>
                      <a:r>
                        <a:rPr lang="en-US" sz="900" b="1" dirty="0">
                          <a:latin typeface="Open Sans"/>
                          <a:ea typeface="Open Sans"/>
                          <a:cs typeface="Open Sans"/>
                          <a:sym typeface="Open Sans"/>
                        </a:rPr>
                        <a:t>Intelligent Course Material Generation</a:t>
                      </a:r>
                      <a:endParaRPr sz="9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900" dirty="0"/>
                        <a:t>Education &amp; Training</a:t>
                      </a:r>
                      <a:endParaRPr sz="9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900" dirty="0"/>
                        <a:t>A generative AI model that creates custom quizzes, flashcards, and study guides based on the curriculum content. This tool will support educators in designing personalized learning materials and help students reinforce their understanding of complex topics.</a:t>
                      </a:r>
                      <a:endParaRPr sz="9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00050">
                <a:tc>
                  <a:txBody>
                    <a:bodyPr/>
                    <a:lstStyle/>
                    <a:p>
                      <a:pPr marL="0" lvl="0" indent="0" algn="l" rtl="0">
                        <a:lnSpc>
                          <a:spcPct val="115000"/>
                        </a:lnSpc>
                        <a:spcBef>
                          <a:spcPts val="0"/>
                        </a:spcBef>
                        <a:spcAft>
                          <a:spcPts val="0"/>
                        </a:spcAft>
                        <a:buNone/>
                      </a:pPr>
                      <a:r>
                        <a:rPr lang="en" sz="900" b="1" dirty="0">
                          <a:latin typeface="Open Sans"/>
                          <a:ea typeface="Open Sans"/>
                          <a:cs typeface="Open Sans"/>
                          <a:sym typeface="Open Sans"/>
                        </a:rPr>
                        <a:t>Project 4:</a:t>
                      </a:r>
                      <a:endParaRPr sz="900" b="1" dirty="0">
                        <a:latin typeface="Open Sans"/>
                        <a:ea typeface="Open Sans"/>
                        <a:cs typeface="Open Sans"/>
                        <a:sym typeface="Open Sans"/>
                      </a:endParaRPr>
                    </a:p>
                    <a:p>
                      <a:pPr marL="0" lvl="0" indent="0" algn="l" rtl="0">
                        <a:lnSpc>
                          <a:spcPct val="115000"/>
                        </a:lnSpc>
                        <a:spcBef>
                          <a:spcPts val="0"/>
                        </a:spcBef>
                        <a:spcAft>
                          <a:spcPts val="0"/>
                        </a:spcAft>
                        <a:buNone/>
                      </a:pPr>
                      <a:r>
                        <a:rPr lang="en-US" sz="900" b="1" dirty="0">
                          <a:latin typeface="Open Sans"/>
                          <a:ea typeface="Open Sans"/>
                          <a:cs typeface="Open Sans"/>
                          <a:sym typeface="Open Sans"/>
                        </a:rPr>
                        <a:t>Multilingual Virtual Librarian</a:t>
                      </a:r>
                      <a:endParaRPr sz="9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900" dirty="0"/>
                        <a:t>Cross-Functional (Library Services, External Outreach)</a:t>
                      </a:r>
                      <a:endParaRPr sz="9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900" dirty="0"/>
                        <a:t>An AI-powered virtual librarian that provides book recommendations and research assistance in multiple languages. This project would serve both students and external visitors, enhancing their experience with library resources and promoting broader accessibility.</a:t>
                      </a:r>
                      <a:endParaRPr sz="9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400050">
                <a:tc>
                  <a:txBody>
                    <a:bodyPr/>
                    <a:lstStyle/>
                    <a:p>
                      <a:pPr marL="0" lvl="0" indent="0" algn="l" rtl="0">
                        <a:lnSpc>
                          <a:spcPct val="115000"/>
                        </a:lnSpc>
                        <a:spcBef>
                          <a:spcPts val="0"/>
                        </a:spcBef>
                        <a:spcAft>
                          <a:spcPts val="0"/>
                        </a:spcAft>
                        <a:buNone/>
                      </a:pPr>
                      <a:r>
                        <a:rPr lang="en" sz="900" b="1" dirty="0">
                          <a:latin typeface="Open Sans"/>
                          <a:ea typeface="Open Sans"/>
                          <a:cs typeface="Open Sans"/>
                          <a:sym typeface="Open Sans"/>
                        </a:rPr>
                        <a:t>Project 5:</a:t>
                      </a:r>
                      <a:endParaRPr sz="900" b="1" dirty="0">
                        <a:latin typeface="Open Sans"/>
                        <a:ea typeface="Open Sans"/>
                        <a:cs typeface="Open Sans"/>
                        <a:sym typeface="Open Sans"/>
                      </a:endParaRPr>
                    </a:p>
                    <a:p>
                      <a:pPr marL="0" lvl="0" indent="0" algn="l" rtl="0">
                        <a:lnSpc>
                          <a:spcPct val="115000"/>
                        </a:lnSpc>
                        <a:spcBef>
                          <a:spcPts val="0"/>
                        </a:spcBef>
                        <a:spcAft>
                          <a:spcPts val="0"/>
                        </a:spcAft>
                        <a:buNone/>
                      </a:pPr>
                      <a:r>
                        <a:rPr lang="en-US" sz="900" b="1" dirty="0">
                          <a:latin typeface="Open Sans"/>
                          <a:ea typeface="Open Sans"/>
                          <a:cs typeface="Open Sans"/>
                          <a:sym typeface="Open Sans"/>
                        </a:rPr>
                        <a:t>Employee Knowledge Assessment System</a:t>
                      </a:r>
                      <a:endParaRPr sz="9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900" dirty="0"/>
                        <a:t>Internal Operations &amp; HR</a:t>
                      </a:r>
                      <a:endParaRPr sz="9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900" dirty="0"/>
                        <a:t>An internal tool that generates quizzes and assessments for employees, testing their understanding of university policies and protocols. This will help track knowledge retention and ensure that staff are up-to-date on institutional practices, enhancing overall compliance and performance.</a:t>
                      </a:r>
                      <a:endParaRPr sz="9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00050">
                <a:tc>
                  <a:txBody>
                    <a:bodyPr/>
                    <a:lstStyle/>
                    <a:p>
                      <a:pPr marL="0" lvl="0" indent="0" algn="l" rtl="0">
                        <a:lnSpc>
                          <a:spcPct val="115000"/>
                        </a:lnSpc>
                        <a:spcBef>
                          <a:spcPts val="0"/>
                        </a:spcBef>
                        <a:spcAft>
                          <a:spcPts val="0"/>
                        </a:spcAft>
                        <a:buNone/>
                      </a:pPr>
                      <a:r>
                        <a:rPr lang="en" sz="900" b="1" dirty="0">
                          <a:latin typeface="Open Sans"/>
                          <a:ea typeface="Open Sans"/>
                          <a:cs typeface="Open Sans"/>
                          <a:sym typeface="Open Sans"/>
                        </a:rPr>
                        <a:t>Project 6:</a:t>
                      </a:r>
                      <a:endParaRPr sz="900" b="1" dirty="0">
                        <a:latin typeface="Open Sans"/>
                        <a:ea typeface="Open Sans"/>
                        <a:cs typeface="Open Sans"/>
                        <a:sym typeface="Open Sans"/>
                      </a:endParaRPr>
                    </a:p>
                    <a:p>
                      <a:pPr marL="0" lvl="0" indent="0" algn="l" rtl="0">
                        <a:lnSpc>
                          <a:spcPct val="115000"/>
                        </a:lnSpc>
                        <a:spcBef>
                          <a:spcPts val="0"/>
                        </a:spcBef>
                        <a:spcAft>
                          <a:spcPts val="0"/>
                        </a:spcAft>
                        <a:buNone/>
                      </a:pPr>
                      <a:r>
                        <a:rPr lang="en-US" sz="900" b="1" dirty="0">
                          <a:latin typeface="Open Sans"/>
                          <a:ea typeface="Open Sans"/>
                          <a:cs typeface="Open Sans"/>
                          <a:sym typeface="Open Sans"/>
                        </a:rPr>
                        <a:t>AI-Driven Predictive Maintenance for IT Infrastructure</a:t>
                      </a:r>
                      <a:endParaRPr sz="9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900" dirty="0"/>
                        <a:t>IT &amp; Infrastructure Management</a:t>
                      </a:r>
                      <a:endParaRPr sz="9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900" dirty="0"/>
                        <a:t>An AI solution that predicts potential failures in the university’s IT infrastructure by analyzing historical performance data. This project is crucial for proactive maintenance, reducing downtime and improving the reliability of services for all university departments.</a:t>
                      </a:r>
                      <a:endParaRPr sz="9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p:nvPr/>
        </p:nvSpPr>
        <p:spPr>
          <a:xfrm>
            <a:off x="4318750" y="1395900"/>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sz="800" dirty="0"/>
              <a:t>This project has a high feasibility and significant impact on both internal and external users, as shown in the Opportunity Matrix. Implementing this first will provide immediate value and establish a foundation for accessibility that supports students, faculty, and international partners.</a:t>
            </a:r>
          </a:p>
        </p:txBody>
      </p:sp>
      <p:sp>
        <p:nvSpPr>
          <p:cNvPr id="121" name="Google Shape;121;p18"/>
          <p:cNvSpPr/>
          <p:nvPr/>
        </p:nvSpPr>
        <p:spPr>
          <a:xfrm>
            <a:off x="1120600" y="1395900"/>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t>Project 4:</a:t>
            </a:r>
            <a:endParaRPr sz="1100" b="1" dirty="0"/>
          </a:p>
          <a:p>
            <a:pPr marL="0" lvl="0" indent="0" algn="l" rtl="0">
              <a:lnSpc>
                <a:spcPct val="115000"/>
              </a:lnSpc>
              <a:spcBef>
                <a:spcPts val="0"/>
              </a:spcBef>
              <a:spcAft>
                <a:spcPts val="0"/>
              </a:spcAft>
              <a:buNone/>
            </a:pPr>
            <a:r>
              <a:rPr lang="en-US" sz="1100" dirty="0"/>
              <a:t>Multilingual Virtual Librarian</a:t>
            </a:r>
            <a:endParaRPr sz="1700" dirty="0"/>
          </a:p>
        </p:txBody>
      </p:sp>
      <p:sp>
        <p:nvSpPr>
          <p:cNvPr id="122" name="Google Shape;122;p18"/>
          <p:cNvSpPr/>
          <p:nvPr/>
        </p:nvSpPr>
        <p:spPr>
          <a:xfrm>
            <a:off x="1120600" y="2195969"/>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t>Project 2:</a:t>
            </a:r>
            <a:endParaRPr sz="1100" b="1" dirty="0"/>
          </a:p>
          <a:p>
            <a:pPr marL="0" lvl="0" indent="0" algn="l" rtl="0">
              <a:lnSpc>
                <a:spcPct val="115000"/>
              </a:lnSpc>
              <a:spcBef>
                <a:spcPts val="0"/>
              </a:spcBef>
              <a:spcAft>
                <a:spcPts val="0"/>
              </a:spcAft>
              <a:buNone/>
            </a:pPr>
            <a:r>
              <a:rPr lang="en-US" sz="1100" dirty="0"/>
              <a:t>Automated Research Literature Summarization</a:t>
            </a:r>
            <a:endParaRPr sz="1700" dirty="0"/>
          </a:p>
        </p:txBody>
      </p:sp>
      <p:sp>
        <p:nvSpPr>
          <p:cNvPr id="123" name="Google Shape;123;p18"/>
          <p:cNvSpPr/>
          <p:nvPr/>
        </p:nvSpPr>
        <p:spPr>
          <a:xfrm>
            <a:off x="1120600" y="2965018"/>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t>Project 6:</a:t>
            </a:r>
            <a:endParaRPr sz="1100" b="1" dirty="0"/>
          </a:p>
          <a:p>
            <a:pPr marL="0" lvl="0" indent="0" algn="l" rtl="0">
              <a:lnSpc>
                <a:spcPct val="115000"/>
              </a:lnSpc>
              <a:spcBef>
                <a:spcPts val="0"/>
              </a:spcBef>
              <a:spcAft>
                <a:spcPts val="0"/>
              </a:spcAft>
              <a:buNone/>
            </a:pPr>
            <a:r>
              <a:rPr lang="en-US" sz="1100" dirty="0"/>
              <a:t>AI-Driven Predictive Maintenance for IT Infrastructure</a:t>
            </a:r>
            <a:endParaRPr sz="1700" dirty="0"/>
          </a:p>
        </p:txBody>
      </p:sp>
      <p:sp>
        <p:nvSpPr>
          <p:cNvPr id="124" name="Google Shape;124;p18"/>
          <p:cNvSpPr/>
          <p:nvPr/>
        </p:nvSpPr>
        <p:spPr>
          <a:xfrm>
            <a:off x="1120600" y="3734066"/>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t>Project 1:</a:t>
            </a:r>
          </a:p>
          <a:p>
            <a:pPr marL="0" lvl="0" indent="0" algn="l" rtl="0">
              <a:lnSpc>
                <a:spcPct val="115000"/>
              </a:lnSpc>
              <a:spcBef>
                <a:spcPts val="0"/>
              </a:spcBef>
              <a:spcAft>
                <a:spcPts val="0"/>
              </a:spcAft>
              <a:buNone/>
            </a:pPr>
            <a:r>
              <a:rPr lang="en-US" sz="1100" dirty="0"/>
              <a:t>AI-Powered Academic Advisor</a:t>
            </a:r>
            <a:endParaRPr lang="en-SA" sz="1700" dirty="0"/>
          </a:p>
        </p:txBody>
      </p:sp>
      <p:sp>
        <p:nvSpPr>
          <p:cNvPr id="125" name="Google Shape;125;p18"/>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1</a:t>
            </a:r>
            <a:endParaRPr sz="2000"/>
          </a:p>
        </p:txBody>
      </p:sp>
      <p:sp>
        <p:nvSpPr>
          <p:cNvPr id="126" name="Google Shape;126;p18"/>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Order</a:t>
            </a:r>
            <a:endParaRPr u="sng"/>
          </a:p>
        </p:txBody>
      </p:sp>
      <p:sp>
        <p:nvSpPr>
          <p:cNvPr id="127" name="Google Shape;127;p18"/>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Project</a:t>
            </a:r>
            <a:endParaRPr u="sng"/>
          </a:p>
        </p:txBody>
      </p:sp>
      <p:sp>
        <p:nvSpPr>
          <p:cNvPr id="128" name="Google Shape;128;p18"/>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Order Justification</a:t>
            </a:r>
            <a:endParaRPr u="sng"/>
          </a:p>
        </p:txBody>
      </p:sp>
      <p:sp>
        <p:nvSpPr>
          <p:cNvPr id="129" name="Google Shape;129;p18"/>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2</a:t>
            </a:r>
            <a:endParaRPr sz="2000"/>
          </a:p>
        </p:txBody>
      </p:sp>
      <p:sp>
        <p:nvSpPr>
          <p:cNvPr id="130" name="Google Shape;130;p18"/>
          <p:cNvSpPr/>
          <p:nvPr/>
        </p:nvSpPr>
        <p:spPr>
          <a:xfrm>
            <a:off x="245950" y="296502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3</a:t>
            </a:r>
            <a:endParaRPr sz="2000"/>
          </a:p>
        </p:txBody>
      </p:sp>
      <p:sp>
        <p:nvSpPr>
          <p:cNvPr id="131" name="Google Shape;131;p18"/>
          <p:cNvSpPr/>
          <p:nvPr/>
        </p:nvSpPr>
        <p:spPr>
          <a:xfrm>
            <a:off x="245950" y="37340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4</a:t>
            </a:r>
            <a:endParaRPr sz="2000"/>
          </a:p>
        </p:txBody>
      </p:sp>
      <p:sp>
        <p:nvSpPr>
          <p:cNvPr id="132" name="Google Shape;132;p18"/>
          <p:cNvSpPr/>
          <p:nvPr/>
        </p:nvSpPr>
        <p:spPr>
          <a:xfrm>
            <a:off x="4318750" y="296502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dirty="0"/>
              <a:t>This project addresses IT stability, supporting a consistent environment for all digital projects. Its proactive maintenance capabilities reduce downtime risks, benefiting the prior projects by ensuring robust infrastructure availability for academic and research applications.</a:t>
            </a:r>
          </a:p>
        </p:txBody>
      </p:sp>
      <p:sp>
        <p:nvSpPr>
          <p:cNvPr id="133" name="Google Shape;133;p18"/>
          <p:cNvSpPr/>
          <p:nvPr/>
        </p:nvSpPr>
        <p:spPr>
          <a:xfrm>
            <a:off x="4318750" y="219597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dirty="0"/>
              <a:t>With a high impact on research productivity and strong data adequacy, this project complements the first by enhancing research support for faculty and students. The academic impact will help increase productivity, laying a foundation for future research-driven initiatives.</a:t>
            </a:r>
          </a:p>
        </p:txBody>
      </p:sp>
      <p:sp>
        <p:nvSpPr>
          <p:cNvPr id="134" name="Google Shape;134;p18"/>
          <p:cNvSpPr/>
          <p:nvPr/>
        </p:nvSpPr>
        <p:spPr>
          <a:xfrm>
            <a:off x="4318750" y="3734073"/>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dirty="0"/>
              <a:t>As a student-facing tool, this project will benefit from the enhanced stability and accessibility established by the prior projects. It focuses on improving the student experience through efficient academic support, rounding out the foundational set of tools for both students and faculty.</a:t>
            </a:r>
          </a:p>
          <a:p>
            <a:pPr marL="0" lvl="0" indent="0" algn="l" rtl="0">
              <a:lnSpc>
                <a:spcPct val="115000"/>
              </a:lnSpc>
              <a:spcBef>
                <a:spcPts val="0"/>
              </a:spcBef>
              <a:spcAft>
                <a:spcPts val="0"/>
              </a:spcAft>
              <a:buNone/>
            </a:pPr>
            <a:endParaRPr lang="en-US" sz="800" dirty="0"/>
          </a:p>
        </p:txBody>
      </p:sp>
      <p:sp>
        <p:nvSpPr>
          <p:cNvPr id="135" name="Google Shape;135;p18"/>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dirty="0">
                <a:solidFill>
                  <a:schemeClr val="dk1"/>
                </a:solidFill>
                <a:latin typeface="Open Sans"/>
                <a:ea typeface="Open Sans"/>
                <a:cs typeface="Open Sans"/>
                <a:sym typeface="Open Sans"/>
              </a:rPr>
              <a:t>Prioritizing Generative AI Projects</a:t>
            </a:r>
            <a:endParaRPr sz="21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p:nvPr/>
        </p:nvSpPr>
        <p:spPr>
          <a:xfrm>
            <a:off x="7367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 Q1 (Months 1-3)</a:t>
            </a:r>
          </a:p>
        </p:txBody>
      </p:sp>
      <p:cxnSp>
        <p:nvCxnSpPr>
          <p:cNvPr id="141" name="Google Shape;141;p19"/>
          <p:cNvCxnSpPr>
            <a:stCxn id="142" idx="3"/>
            <a:endCxn id="143" idx="1"/>
          </p:cNvCxnSpPr>
          <p:nvPr/>
        </p:nvCxnSpPr>
        <p:spPr>
          <a:xfrm>
            <a:off x="1648704" y="4351100"/>
            <a:ext cx="5308200" cy="0"/>
          </a:xfrm>
          <a:prstGeom prst="straightConnector1">
            <a:avLst/>
          </a:prstGeom>
          <a:noFill/>
          <a:ln w="9525" cap="flat" cmpd="sng">
            <a:solidFill>
              <a:schemeClr val="dk2"/>
            </a:solidFill>
            <a:prstDash val="solid"/>
            <a:round/>
            <a:headEnd type="none" w="med" len="med"/>
            <a:tailEnd type="none" w="med" len="med"/>
          </a:ln>
        </p:spPr>
      </p:cxnSp>
      <p:grpSp>
        <p:nvGrpSpPr>
          <p:cNvPr id="144" name="Google Shape;144;p19"/>
          <p:cNvGrpSpPr/>
          <p:nvPr/>
        </p:nvGrpSpPr>
        <p:grpSpPr>
          <a:xfrm>
            <a:off x="890900" y="1091100"/>
            <a:ext cx="1395915" cy="3321800"/>
            <a:chOff x="890900" y="1395900"/>
            <a:chExt cx="1395915" cy="3321800"/>
          </a:xfrm>
        </p:grpSpPr>
        <p:sp>
          <p:nvSpPr>
            <p:cNvPr id="142" name="Google Shape;142;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19"/>
            <p:cNvGrpSpPr/>
            <p:nvPr/>
          </p:nvGrpSpPr>
          <p:grpSpPr>
            <a:xfrm>
              <a:off x="890900" y="1395900"/>
              <a:ext cx="1395915" cy="2712350"/>
              <a:chOff x="890894" y="1395900"/>
              <a:chExt cx="1546206" cy="2712350"/>
            </a:xfrm>
          </p:grpSpPr>
          <p:sp>
            <p:nvSpPr>
              <p:cNvPr id="146" name="Google Shape;146;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4:</a:t>
                </a:r>
                <a:endParaRPr sz="1000" b="1" dirty="0"/>
              </a:p>
              <a:p>
                <a:pPr marL="0" lvl="0" indent="0" algn="ctr" rtl="0">
                  <a:lnSpc>
                    <a:spcPct val="115000"/>
                  </a:lnSpc>
                  <a:spcBef>
                    <a:spcPts val="0"/>
                  </a:spcBef>
                  <a:spcAft>
                    <a:spcPts val="0"/>
                  </a:spcAft>
                  <a:buNone/>
                </a:pPr>
                <a:r>
                  <a:rPr lang="en-US" sz="1000" dirty="0"/>
                  <a:t>Multilingual Virtual Librarian</a:t>
                </a:r>
                <a:endParaRPr sz="1600" dirty="0"/>
              </a:p>
            </p:txBody>
          </p:sp>
          <p:sp>
            <p:nvSpPr>
              <p:cNvPr id="147" name="Google Shape;147;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First Project</a:t>
                </a:r>
                <a:endParaRPr sz="1200"/>
              </a:p>
            </p:txBody>
          </p:sp>
          <p:sp>
            <p:nvSpPr>
              <p:cNvPr id="148" name="Google Shape;148;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600" dirty="0"/>
              </a:p>
              <a:p>
                <a:pPr marL="171450" lvl="0" indent="-184150" algn="l" rtl="0">
                  <a:spcBef>
                    <a:spcPts val="0"/>
                  </a:spcBef>
                  <a:spcAft>
                    <a:spcPts val="0"/>
                  </a:spcAft>
                  <a:buSzPts val="1100"/>
                  <a:buChar char="●"/>
                </a:pPr>
                <a:r>
                  <a:rPr lang="en-US" sz="600" dirty="0"/>
                  <a:t>Enhances accessibility, serving both internal and external users, including international students and partners.</a:t>
                </a:r>
              </a:p>
              <a:p>
                <a:pPr marL="171450" lvl="0" indent="-184150" algn="l" rtl="0">
                  <a:spcBef>
                    <a:spcPts val="0"/>
                  </a:spcBef>
                  <a:spcAft>
                    <a:spcPts val="0"/>
                  </a:spcAft>
                  <a:buSzPts val="1100"/>
                  <a:buChar char="●"/>
                </a:pPr>
                <a:r>
                  <a:rPr lang="en-US" sz="600" dirty="0"/>
                  <a:t>Provides immediate impact by increasing engagement and support, especially during peak library usage times.</a:t>
                </a:r>
              </a:p>
              <a:p>
                <a:pPr marL="171450" lvl="0" indent="-184150" algn="l" rtl="0">
                  <a:spcBef>
                    <a:spcPts val="0"/>
                  </a:spcBef>
                  <a:spcAft>
                    <a:spcPts val="0"/>
                  </a:spcAft>
                  <a:buSzPts val="1100"/>
                  <a:buChar char="●"/>
                </a:pPr>
                <a:r>
                  <a:rPr lang="en-US" sz="600" dirty="0"/>
                  <a:t>Establishes a foundation for multilingual support, which can be leveraged in future projects.</a:t>
                </a:r>
                <a:endParaRPr sz="600" dirty="0"/>
              </a:p>
              <a:p>
                <a:pPr marL="0" lvl="0" indent="0" algn="l" rtl="0">
                  <a:spcBef>
                    <a:spcPts val="1000"/>
                  </a:spcBef>
                  <a:spcAft>
                    <a:spcPts val="0"/>
                  </a:spcAft>
                  <a:buNone/>
                </a:pPr>
                <a:endParaRPr sz="600" dirty="0"/>
              </a:p>
            </p:txBody>
          </p:sp>
        </p:grpSp>
      </p:grpSp>
      <p:grpSp>
        <p:nvGrpSpPr>
          <p:cNvPr id="149" name="Google Shape;149;p19"/>
          <p:cNvGrpSpPr/>
          <p:nvPr/>
        </p:nvGrpSpPr>
        <p:grpSpPr>
          <a:xfrm>
            <a:off x="2737375" y="1091100"/>
            <a:ext cx="1395915" cy="3321800"/>
            <a:chOff x="890900" y="1395900"/>
            <a:chExt cx="1395915" cy="3321800"/>
          </a:xfrm>
        </p:grpSpPr>
        <p:sp>
          <p:nvSpPr>
            <p:cNvPr id="150" name="Google Shape;150;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9"/>
            <p:cNvGrpSpPr/>
            <p:nvPr/>
          </p:nvGrpSpPr>
          <p:grpSpPr>
            <a:xfrm>
              <a:off x="890900" y="1395900"/>
              <a:ext cx="1395915" cy="2712350"/>
              <a:chOff x="890894" y="1395900"/>
              <a:chExt cx="1546206" cy="2712350"/>
            </a:xfrm>
          </p:grpSpPr>
          <p:sp>
            <p:nvSpPr>
              <p:cNvPr id="152" name="Google Shape;152;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2:</a:t>
                </a:r>
                <a:endParaRPr sz="1000" b="1" dirty="0"/>
              </a:p>
              <a:p>
                <a:pPr marL="0" lvl="0" indent="0" algn="ctr" rtl="0">
                  <a:lnSpc>
                    <a:spcPct val="115000"/>
                  </a:lnSpc>
                  <a:spcBef>
                    <a:spcPts val="0"/>
                  </a:spcBef>
                  <a:spcAft>
                    <a:spcPts val="0"/>
                  </a:spcAft>
                  <a:buNone/>
                </a:pPr>
                <a:r>
                  <a:rPr lang="en-US" sz="1000" dirty="0"/>
                  <a:t>Automated Research Literature Summarization</a:t>
                </a:r>
                <a:endParaRPr sz="1600" dirty="0"/>
              </a:p>
            </p:txBody>
          </p:sp>
          <p:sp>
            <p:nvSpPr>
              <p:cNvPr id="153" name="Google Shape;153;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Second Project</a:t>
                </a:r>
                <a:endParaRPr sz="1200"/>
              </a:p>
            </p:txBody>
          </p:sp>
          <p:sp>
            <p:nvSpPr>
              <p:cNvPr id="154" name="Google Shape;154;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600" dirty="0"/>
              </a:p>
              <a:p>
                <a:pPr marL="171450" lvl="0" indent="-184150" algn="l" rtl="0">
                  <a:spcBef>
                    <a:spcPts val="0"/>
                  </a:spcBef>
                  <a:spcAft>
                    <a:spcPts val="0"/>
                  </a:spcAft>
                  <a:buSzPts val="1100"/>
                  <a:buChar char="●"/>
                </a:pPr>
                <a:r>
                  <a:rPr lang="en-US" sz="600" dirty="0"/>
                  <a:t>Builds on the improved accessibility established by the first project to support research productivity.</a:t>
                </a:r>
              </a:p>
              <a:p>
                <a:pPr marL="171450" lvl="0" indent="-184150" algn="l" rtl="0">
                  <a:spcBef>
                    <a:spcPts val="0"/>
                  </a:spcBef>
                  <a:spcAft>
                    <a:spcPts val="0"/>
                  </a:spcAft>
                  <a:buSzPts val="1100"/>
                  <a:buChar char="●"/>
                </a:pPr>
                <a:r>
                  <a:rPr lang="en-US" sz="600" dirty="0"/>
                  <a:t>Reduces time for literature reviews, enabling researchers to focus on high-impact projects.</a:t>
                </a:r>
              </a:p>
              <a:p>
                <a:pPr marL="171450" lvl="0" indent="-184150" algn="l" rtl="0">
                  <a:spcBef>
                    <a:spcPts val="0"/>
                  </a:spcBef>
                  <a:spcAft>
                    <a:spcPts val="0"/>
                  </a:spcAft>
                  <a:buSzPts val="1100"/>
                  <a:buChar char="●"/>
                </a:pPr>
                <a:r>
                  <a:rPr lang="en-US" sz="600" dirty="0"/>
                  <a:t>Complements existing research support tools, enhancing overall academic output.</a:t>
                </a:r>
                <a:endParaRPr sz="600" dirty="0"/>
              </a:p>
              <a:p>
                <a:pPr marL="0" lvl="0" indent="0" algn="l" rtl="0">
                  <a:spcBef>
                    <a:spcPts val="1000"/>
                  </a:spcBef>
                  <a:spcAft>
                    <a:spcPts val="0"/>
                  </a:spcAft>
                  <a:buNone/>
                </a:pPr>
                <a:endParaRPr sz="600" dirty="0"/>
              </a:p>
            </p:txBody>
          </p:sp>
        </p:grpSp>
      </p:grpSp>
      <p:grpSp>
        <p:nvGrpSpPr>
          <p:cNvPr id="155" name="Google Shape;155;p19"/>
          <p:cNvGrpSpPr/>
          <p:nvPr/>
        </p:nvGrpSpPr>
        <p:grpSpPr>
          <a:xfrm>
            <a:off x="4566175" y="1091100"/>
            <a:ext cx="1395915" cy="3321800"/>
            <a:chOff x="890900" y="1395900"/>
            <a:chExt cx="1395915" cy="3321800"/>
          </a:xfrm>
        </p:grpSpPr>
        <p:sp>
          <p:nvSpPr>
            <p:cNvPr id="156" name="Google Shape;156;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19"/>
            <p:cNvGrpSpPr/>
            <p:nvPr/>
          </p:nvGrpSpPr>
          <p:grpSpPr>
            <a:xfrm>
              <a:off x="890900" y="1395900"/>
              <a:ext cx="1395915" cy="2712350"/>
              <a:chOff x="890894" y="1395900"/>
              <a:chExt cx="1546206" cy="2712350"/>
            </a:xfrm>
          </p:grpSpPr>
          <p:sp>
            <p:nvSpPr>
              <p:cNvPr id="158" name="Google Shape;158;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6:</a:t>
                </a:r>
                <a:endParaRPr sz="1000" b="1" dirty="0"/>
              </a:p>
              <a:p>
                <a:pPr marL="0" lvl="0" indent="0" algn="ctr" rtl="0">
                  <a:lnSpc>
                    <a:spcPct val="115000"/>
                  </a:lnSpc>
                  <a:spcBef>
                    <a:spcPts val="0"/>
                  </a:spcBef>
                  <a:spcAft>
                    <a:spcPts val="0"/>
                  </a:spcAft>
                  <a:buNone/>
                </a:pPr>
                <a:r>
                  <a:rPr lang="en-US" sz="1000" dirty="0"/>
                  <a:t>AI-Driven Predictive Maintenance for IT Infrastructure</a:t>
                </a:r>
                <a:endParaRPr sz="1600" dirty="0"/>
              </a:p>
            </p:txBody>
          </p:sp>
          <p:sp>
            <p:nvSpPr>
              <p:cNvPr id="159" name="Google Shape;159;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Third Project</a:t>
                </a:r>
                <a:endParaRPr sz="1200"/>
              </a:p>
            </p:txBody>
          </p:sp>
          <p:sp>
            <p:nvSpPr>
              <p:cNvPr id="160" name="Google Shape;160;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600" dirty="0"/>
              </a:p>
              <a:p>
                <a:pPr marL="171450" lvl="0" indent="-184150" algn="l" rtl="0">
                  <a:spcBef>
                    <a:spcPts val="0"/>
                  </a:spcBef>
                  <a:spcAft>
                    <a:spcPts val="0"/>
                  </a:spcAft>
                  <a:buSzPts val="1100"/>
                  <a:buChar char="●"/>
                </a:pPr>
                <a:r>
                  <a:rPr lang="en-US" sz="600" dirty="0"/>
                  <a:t>Ensures operational stability and reduces downtime, which benefits all subsequent projects.</a:t>
                </a:r>
              </a:p>
              <a:p>
                <a:pPr marL="171450" lvl="0" indent="-184150" algn="l" rtl="0">
                  <a:spcBef>
                    <a:spcPts val="0"/>
                  </a:spcBef>
                  <a:spcAft>
                    <a:spcPts val="0"/>
                  </a:spcAft>
                  <a:buSzPts val="1100"/>
                  <a:buChar char="●"/>
                </a:pPr>
                <a:r>
                  <a:rPr lang="en-US" sz="600" dirty="0"/>
                  <a:t>Proactively addresses IT infrastructure needs, creating a more reliable environment for users.</a:t>
                </a:r>
              </a:p>
              <a:p>
                <a:pPr marL="171450" lvl="0" indent="-184150" algn="l" rtl="0">
                  <a:spcBef>
                    <a:spcPts val="0"/>
                  </a:spcBef>
                  <a:spcAft>
                    <a:spcPts val="0"/>
                  </a:spcAft>
                  <a:buSzPts val="1100"/>
                  <a:buChar char="●"/>
                </a:pPr>
                <a:r>
                  <a:rPr lang="en-US" sz="600" dirty="0"/>
                  <a:t>Supports smooth operations for projects that rely on IT infrastructure, particularly student and faculty-facing services.</a:t>
                </a:r>
                <a:endParaRPr sz="600" dirty="0"/>
              </a:p>
            </p:txBody>
          </p:sp>
        </p:grpSp>
      </p:grpSp>
      <p:grpSp>
        <p:nvGrpSpPr>
          <p:cNvPr id="161" name="Google Shape;161;p19"/>
          <p:cNvGrpSpPr/>
          <p:nvPr/>
        </p:nvGrpSpPr>
        <p:grpSpPr>
          <a:xfrm>
            <a:off x="6318775" y="1091100"/>
            <a:ext cx="1395915" cy="3321800"/>
            <a:chOff x="890900" y="1395900"/>
            <a:chExt cx="1395915" cy="3321800"/>
          </a:xfrm>
        </p:grpSpPr>
        <p:sp>
          <p:nvSpPr>
            <p:cNvPr id="143" name="Google Shape;143;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19"/>
            <p:cNvGrpSpPr/>
            <p:nvPr/>
          </p:nvGrpSpPr>
          <p:grpSpPr>
            <a:xfrm>
              <a:off x="890900" y="1395900"/>
              <a:ext cx="1395915" cy="2712350"/>
              <a:chOff x="890894" y="1395900"/>
              <a:chExt cx="1546206" cy="2712350"/>
            </a:xfrm>
          </p:grpSpPr>
          <p:sp>
            <p:nvSpPr>
              <p:cNvPr id="163" name="Google Shape;163;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1:</a:t>
                </a:r>
                <a:endParaRPr sz="1000" b="1" dirty="0"/>
              </a:p>
              <a:p>
                <a:pPr marL="0" lvl="0" indent="0" algn="ctr" rtl="0">
                  <a:lnSpc>
                    <a:spcPct val="115000"/>
                  </a:lnSpc>
                  <a:spcBef>
                    <a:spcPts val="0"/>
                  </a:spcBef>
                  <a:spcAft>
                    <a:spcPts val="0"/>
                  </a:spcAft>
                  <a:buNone/>
                </a:pPr>
                <a:r>
                  <a:rPr lang="en-US" sz="1000" dirty="0"/>
                  <a:t>AI-Powered Academic Advisor</a:t>
                </a:r>
                <a:endParaRPr sz="1600" dirty="0"/>
              </a:p>
            </p:txBody>
          </p:sp>
          <p:sp>
            <p:nvSpPr>
              <p:cNvPr id="164" name="Google Shape;164;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Fourth Project</a:t>
                </a:r>
                <a:endParaRPr sz="1200"/>
              </a:p>
            </p:txBody>
          </p:sp>
          <p:sp>
            <p:nvSpPr>
              <p:cNvPr id="165" name="Google Shape;165;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lang="en-US" sz="600" dirty="0"/>
              </a:p>
              <a:p>
                <a:pPr marL="171450" lvl="0" indent="-184150" algn="l" rtl="0">
                  <a:spcBef>
                    <a:spcPts val="0"/>
                  </a:spcBef>
                  <a:spcAft>
                    <a:spcPts val="0"/>
                  </a:spcAft>
                  <a:buSzPts val="1100"/>
                  <a:buChar char="●"/>
                </a:pPr>
                <a:r>
                  <a:rPr lang="en-US" sz="600" dirty="0"/>
                  <a:t>Provides students with personalized support, enhancing the academic experience.</a:t>
                </a:r>
              </a:p>
              <a:p>
                <a:pPr marL="171450" lvl="0" indent="-184150" algn="l" rtl="0">
                  <a:spcBef>
                    <a:spcPts val="0"/>
                  </a:spcBef>
                  <a:spcAft>
                    <a:spcPts val="0"/>
                  </a:spcAft>
                  <a:buSzPts val="1100"/>
                  <a:buChar char="●"/>
                </a:pPr>
                <a:r>
                  <a:rPr lang="en-US" sz="600" dirty="0"/>
                  <a:t>Benefits from the stable IT environment and accessibility improvements from prior projects.</a:t>
                </a:r>
              </a:p>
              <a:p>
                <a:pPr marL="171450" lvl="0" indent="-184150" algn="l" rtl="0">
                  <a:spcBef>
                    <a:spcPts val="0"/>
                  </a:spcBef>
                  <a:spcAft>
                    <a:spcPts val="0"/>
                  </a:spcAft>
                  <a:buSzPts val="1100"/>
                  <a:buChar char="●"/>
                </a:pPr>
                <a:r>
                  <a:rPr lang="en-US" sz="600" dirty="0"/>
                  <a:t>Rounds out the foundational AI services offered to students, focusing on academic support.</a:t>
                </a:r>
              </a:p>
            </p:txBody>
          </p:sp>
        </p:grpSp>
      </p:grpSp>
      <p:cxnSp>
        <p:nvCxnSpPr>
          <p:cNvPr id="166" name="Google Shape;166;p19"/>
          <p:cNvCxnSpPr>
            <a:stCxn id="148" idx="2"/>
            <a:endCxn id="142" idx="0"/>
          </p:cNvCxnSpPr>
          <p:nvPr/>
        </p:nvCxnSpPr>
        <p:spPr>
          <a:xfrm>
            <a:off x="1588855" y="3803450"/>
            <a:ext cx="0" cy="486000"/>
          </a:xfrm>
          <a:prstGeom prst="straightConnector1">
            <a:avLst/>
          </a:prstGeom>
          <a:noFill/>
          <a:ln w="9525" cap="flat" cmpd="sng">
            <a:solidFill>
              <a:schemeClr val="dk2"/>
            </a:solidFill>
            <a:prstDash val="solid"/>
            <a:round/>
            <a:headEnd type="none" w="med" len="med"/>
            <a:tailEnd type="none" w="med" len="med"/>
          </a:ln>
        </p:spPr>
      </p:cxnSp>
      <p:cxnSp>
        <p:nvCxnSpPr>
          <p:cNvPr id="167" name="Google Shape;167;p19"/>
          <p:cNvCxnSpPr/>
          <p:nvPr/>
        </p:nvCxnSpPr>
        <p:spPr>
          <a:xfrm>
            <a:off x="3435342" y="3803450"/>
            <a:ext cx="0" cy="48600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19"/>
          <p:cNvCxnSpPr/>
          <p:nvPr/>
        </p:nvCxnSpPr>
        <p:spPr>
          <a:xfrm>
            <a:off x="5264130" y="3803450"/>
            <a:ext cx="0" cy="486000"/>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19"/>
          <p:cNvCxnSpPr/>
          <p:nvPr/>
        </p:nvCxnSpPr>
        <p:spPr>
          <a:xfrm>
            <a:off x="7016742" y="3803450"/>
            <a:ext cx="0" cy="486000"/>
          </a:xfrm>
          <a:prstGeom prst="straightConnector1">
            <a:avLst/>
          </a:prstGeom>
          <a:noFill/>
          <a:ln w="9525" cap="flat" cmpd="sng">
            <a:solidFill>
              <a:schemeClr val="dk2"/>
            </a:solidFill>
            <a:prstDash val="solid"/>
            <a:round/>
            <a:headEnd type="none" w="med" len="med"/>
            <a:tailEnd type="none" w="med" len="med"/>
          </a:ln>
        </p:spPr>
      </p:cxnSp>
      <p:sp>
        <p:nvSpPr>
          <p:cNvPr id="172" name="Google Shape;172;p19"/>
          <p:cNvSpPr txBox="1"/>
          <p:nvPr/>
        </p:nvSpPr>
        <p:spPr>
          <a:xfrm>
            <a:off x="25833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Q2 (Months 4-6)</a:t>
            </a:r>
          </a:p>
        </p:txBody>
      </p:sp>
      <p:sp>
        <p:nvSpPr>
          <p:cNvPr id="173" name="Google Shape;173;p19"/>
          <p:cNvSpPr txBox="1"/>
          <p:nvPr/>
        </p:nvSpPr>
        <p:spPr>
          <a:xfrm>
            <a:off x="4412125"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Q3 (Months 7-9)</a:t>
            </a:r>
          </a:p>
        </p:txBody>
      </p:sp>
      <p:sp>
        <p:nvSpPr>
          <p:cNvPr id="174" name="Google Shape;174;p19"/>
          <p:cNvSpPr txBox="1"/>
          <p:nvPr/>
        </p:nvSpPr>
        <p:spPr>
          <a:xfrm>
            <a:off x="61647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Q4 (Months 10-12)</a:t>
            </a:r>
            <a:endParaRPr sz="1200" dirty="0"/>
          </a:p>
        </p:txBody>
      </p:sp>
      <p:sp>
        <p:nvSpPr>
          <p:cNvPr id="175" name="Google Shape;175;p19"/>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dirty="0">
                <a:solidFill>
                  <a:schemeClr val="dk1"/>
                </a:solidFill>
                <a:latin typeface="Open Sans"/>
                <a:ea typeface="Open Sans"/>
                <a:cs typeface="Open Sans"/>
                <a:sym typeface="Open Sans"/>
              </a:rPr>
              <a:t>Generative AI Roadmap</a:t>
            </a:r>
            <a:endParaRPr sz="21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aphicFrame>
        <p:nvGraphicFramePr>
          <p:cNvPr id="180" name="Google Shape;180;p20"/>
          <p:cNvGraphicFramePr/>
          <p:nvPr>
            <p:extLst>
              <p:ext uri="{D42A27DB-BD31-4B8C-83A1-F6EECF244321}">
                <p14:modId xmlns:p14="http://schemas.microsoft.com/office/powerpoint/2010/main" val="2859237798"/>
              </p:ext>
            </p:extLst>
          </p:nvPr>
        </p:nvGraphicFramePr>
        <p:xfrm>
          <a:off x="214350" y="1024400"/>
          <a:ext cx="8589625" cy="3629978"/>
        </p:xfrm>
        <a:graphic>
          <a:graphicData uri="http://schemas.openxmlformats.org/drawingml/2006/table">
            <a:tbl>
              <a:tblPr>
                <a:noFill/>
                <a:tableStyleId>{B29BFDBF-3227-4B27-8F0E-198F0650073C}</a:tableStyleId>
              </a:tblPr>
              <a:tblGrid>
                <a:gridCol w="829175">
                  <a:extLst>
                    <a:ext uri="{9D8B030D-6E8A-4147-A177-3AD203B41FA5}">
                      <a16:colId xmlns:a16="http://schemas.microsoft.com/office/drawing/2014/main" val="20000"/>
                    </a:ext>
                  </a:extLst>
                </a:gridCol>
                <a:gridCol w="1725150">
                  <a:extLst>
                    <a:ext uri="{9D8B030D-6E8A-4147-A177-3AD203B41FA5}">
                      <a16:colId xmlns:a16="http://schemas.microsoft.com/office/drawing/2014/main" val="20001"/>
                    </a:ext>
                  </a:extLst>
                </a:gridCol>
                <a:gridCol w="999475">
                  <a:extLst>
                    <a:ext uri="{9D8B030D-6E8A-4147-A177-3AD203B41FA5}">
                      <a16:colId xmlns:a16="http://schemas.microsoft.com/office/drawing/2014/main" val="20002"/>
                    </a:ext>
                  </a:extLst>
                </a:gridCol>
                <a:gridCol w="870975">
                  <a:extLst>
                    <a:ext uri="{9D8B030D-6E8A-4147-A177-3AD203B41FA5}">
                      <a16:colId xmlns:a16="http://schemas.microsoft.com/office/drawing/2014/main" val="20003"/>
                    </a:ext>
                  </a:extLst>
                </a:gridCol>
                <a:gridCol w="1307325">
                  <a:extLst>
                    <a:ext uri="{9D8B030D-6E8A-4147-A177-3AD203B41FA5}">
                      <a16:colId xmlns:a16="http://schemas.microsoft.com/office/drawing/2014/main" val="20004"/>
                    </a:ext>
                  </a:extLst>
                </a:gridCol>
                <a:gridCol w="1071800">
                  <a:extLst>
                    <a:ext uri="{9D8B030D-6E8A-4147-A177-3AD203B41FA5}">
                      <a16:colId xmlns:a16="http://schemas.microsoft.com/office/drawing/2014/main" val="20005"/>
                    </a:ext>
                  </a:extLst>
                </a:gridCol>
                <a:gridCol w="827550">
                  <a:extLst>
                    <a:ext uri="{9D8B030D-6E8A-4147-A177-3AD203B41FA5}">
                      <a16:colId xmlns:a16="http://schemas.microsoft.com/office/drawing/2014/main" val="20006"/>
                    </a:ext>
                  </a:extLst>
                </a:gridCol>
                <a:gridCol w="958175">
                  <a:extLst>
                    <a:ext uri="{9D8B030D-6E8A-4147-A177-3AD203B41FA5}">
                      <a16:colId xmlns:a16="http://schemas.microsoft.com/office/drawing/2014/main" val="20007"/>
                    </a:ext>
                  </a:extLst>
                </a:gridCol>
              </a:tblGrid>
              <a:tr h="312850">
                <a:tc>
                  <a:txBody>
                    <a:bodyPr/>
                    <a:lstStyle/>
                    <a:p>
                      <a:pPr marL="0" lvl="0" indent="0" algn="ctr" rtl="0">
                        <a:lnSpc>
                          <a:spcPct val="115000"/>
                        </a:lnSpc>
                        <a:spcBef>
                          <a:spcPts val="0"/>
                        </a:spcBef>
                        <a:spcAft>
                          <a:spcPts val="0"/>
                        </a:spcAft>
                        <a:buNone/>
                      </a:pPr>
                      <a:r>
                        <a:rPr lang="en" sz="1100" b="1">
                          <a:latin typeface="Open Sans"/>
                          <a:ea typeface="Open Sans"/>
                          <a:cs typeface="Open Sans"/>
                          <a:sym typeface="Open Sans"/>
                        </a:rPr>
                        <a:t>Order of Implemen-tation</a:t>
                      </a:r>
                      <a:endParaRPr sz="11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100" dirty="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Strategic Alignment</a:t>
                      </a:r>
                      <a:endParaRPr sz="12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Project Cost</a:t>
                      </a:r>
                      <a:endParaRPr sz="1200"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Complexity of Implementation</a:t>
                      </a:r>
                      <a:endParaRPr sz="1200"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Data Adequacy</a:t>
                      </a:r>
                      <a:endParaRPr sz="12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Certainty of Value Capture</a:t>
                      </a:r>
                      <a:endParaRPr sz="1200"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Magnitude of Benefit</a:t>
                      </a:r>
                      <a:endParaRPr sz="12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lvl="0" indent="0" algn="ctr" rtl="0">
                        <a:lnSpc>
                          <a:spcPct val="115000"/>
                        </a:lnSpc>
                        <a:spcBef>
                          <a:spcPts val="0"/>
                        </a:spcBef>
                        <a:spcAft>
                          <a:spcPts val="0"/>
                        </a:spcAft>
                        <a:buNone/>
                      </a:pPr>
                      <a:endParaRPr sz="11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1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1=Low; 5=High</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1=High; 5=Low</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1=High; 5=Low</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1=Inadequate; 5=Fully Adequate</a:t>
                      </a:r>
                      <a:endParaRPr sz="1000" b="1"/>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1=Low; 5=High</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1=Small; 5=Large</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lvl="0" indent="0" algn="ctr" rtl="0">
                        <a:lnSpc>
                          <a:spcPct val="115000"/>
                        </a:lnSpc>
                        <a:spcBef>
                          <a:spcPts val="0"/>
                        </a:spcBef>
                        <a:spcAft>
                          <a:spcPts val="0"/>
                        </a:spcAft>
                        <a:buNone/>
                      </a:pPr>
                      <a:r>
                        <a:rPr lang="en" sz="1200" b="1">
                          <a:latin typeface="Open Sans"/>
                          <a:ea typeface="Open Sans"/>
                          <a:cs typeface="Open Sans"/>
                          <a:sym typeface="Open Sans"/>
                        </a:rPr>
                        <a:t>First</a:t>
                      </a:r>
                      <a:endParaRPr sz="12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dirty="0">
                          <a:latin typeface="Open Sans"/>
                          <a:ea typeface="Open Sans"/>
                          <a:cs typeface="Open Sans"/>
                          <a:sym typeface="Open Sans"/>
                        </a:rPr>
                        <a:t>Project 4:</a:t>
                      </a:r>
                      <a:endParaRPr sz="1200" b="1" dirty="0">
                        <a:latin typeface="Open Sans"/>
                        <a:ea typeface="Open Sans"/>
                        <a:cs typeface="Open Sans"/>
                        <a:sym typeface="Open Sans"/>
                      </a:endParaRPr>
                    </a:p>
                    <a:p>
                      <a:pPr marL="0" lvl="0" indent="0" algn="l" rtl="0">
                        <a:lnSpc>
                          <a:spcPct val="115000"/>
                        </a:lnSpc>
                        <a:spcBef>
                          <a:spcPts val="0"/>
                        </a:spcBef>
                        <a:spcAft>
                          <a:spcPts val="0"/>
                        </a:spcAft>
                        <a:buNone/>
                      </a:pPr>
                      <a:r>
                        <a:rPr lang="en-US" sz="1200" b="1" dirty="0">
                          <a:latin typeface="Open Sans"/>
                          <a:ea typeface="Open Sans"/>
                          <a:cs typeface="Open Sans"/>
                          <a:sym typeface="Open Sans"/>
                        </a:rPr>
                        <a:t>Multilingual Virtual Librarian </a:t>
                      </a:r>
                      <a:endParaRPr sz="12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a:t>4</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a:t>4</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a:t>3</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lvl="0" indent="0" algn="ctr" rtl="0">
                        <a:lnSpc>
                          <a:spcPct val="115000"/>
                        </a:lnSpc>
                        <a:spcBef>
                          <a:spcPts val="0"/>
                        </a:spcBef>
                        <a:spcAft>
                          <a:spcPts val="0"/>
                        </a:spcAft>
                        <a:buNone/>
                      </a:pPr>
                      <a:r>
                        <a:rPr lang="en" sz="1200" b="1">
                          <a:latin typeface="Open Sans"/>
                          <a:ea typeface="Open Sans"/>
                          <a:cs typeface="Open Sans"/>
                          <a:sym typeface="Open Sans"/>
                        </a:rPr>
                        <a:t>Second</a:t>
                      </a:r>
                      <a:endParaRPr sz="12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dirty="0">
                          <a:latin typeface="Open Sans"/>
                          <a:ea typeface="Open Sans"/>
                          <a:cs typeface="Open Sans"/>
                          <a:sym typeface="Open Sans"/>
                        </a:rPr>
                        <a:t>Project 2: </a:t>
                      </a:r>
                      <a:endParaRPr sz="1200" b="1" dirty="0">
                        <a:latin typeface="Open Sans"/>
                        <a:ea typeface="Open Sans"/>
                        <a:cs typeface="Open Sans"/>
                        <a:sym typeface="Open Sans"/>
                      </a:endParaRPr>
                    </a:p>
                    <a:p>
                      <a:pPr marL="0" lvl="0" indent="0" algn="l" rtl="0">
                        <a:lnSpc>
                          <a:spcPct val="115000"/>
                        </a:lnSpc>
                        <a:spcBef>
                          <a:spcPts val="0"/>
                        </a:spcBef>
                        <a:spcAft>
                          <a:spcPts val="0"/>
                        </a:spcAft>
                        <a:buNone/>
                      </a:pPr>
                      <a:r>
                        <a:rPr lang="en-US" sz="1200" b="1" dirty="0">
                          <a:latin typeface="Open Sans"/>
                          <a:ea typeface="Open Sans"/>
                          <a:cs typeface="Open Sans"/>
                          <a:sym typeface="Open Sans"/>
                        </a:rPr>
                        <a:t>Automated Research Literature Summarization </a:t>
                      </a:r>
                      <a:endParaRPr sz="12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3</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4</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4</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00050">
                <a:tc>
                  <a:txBody>
                    <a:bodyPr/>
                    <a:lstStyle/>
                    <a:p>
                      <a:pPr marL="0" lvl="0" indent="0" algn="ctr" rtl="0">
                        <a:lnSpc>
                          <a:spcPct val="115000"/>
                        </a:lnSpc>
                        <a:spcBef>
                          <a:spcPts val="0"/>
                        </a:spcBef>
                        <a:spcAft>
                          <a:spcPts val="0"/>
                        </a:spcAft>
                        <a:buNone/>
                      </a:pPr>
                      <a:r>
                        <a:rPr lang="en" sz="1200" b="1">
                          <a:latin typeface="Open Sans"/>
                          <a:ea typeface="Open Sans"/>
                          <a:cs typeface="Open Sans"/>
                          <a:sym typeface="Open Sans"/>
                        </a:rPr>
                        <a:t>Third</a:t>
                      </a:r>
                      <a:endParaRPr sz="12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dirty="0">
                          <a:latin typeface="Open Sans"/>
                          <a:ea typeface="Open Sans"/>
                          <a:cs typeface="Open Sans"/>
                          <a:sym typeface="Open Sans"/>
                        </a:rPr>
                        <a:t>Project 6: </a:t>
                      </a:r>
                      <a:endParaRPr sz="1200" b="1" dirty="0">
                        <a:latin typeface="Open Sans"/>
                        <a:ea typeface="Open Sans"/>
                        <a:cs typeface="Open Sans"/>
                        <a:sym typeface="Open Sans"/>
                      </a:endParaRPr>
                    </a:p>
                    <a:p>
                      <a:pPr marL="0" lvl="0" indent="0" algn="l" rtl="0">
                        <a:lnSpc>
                          <a:spcPct val="115000"/>
                        </a:lnSpc>
                        <a:spcBef>
                          <a:spcPts val="0"/>
                        </a:spcBef>
                        <a:spcAft>
                          <a:spcPts val="0"/>
                        </a:spcAft>
                        <a:buNone/>
                      </a:pPr>
                      <a:r>
                        <a:rPr lang="en-US" sz="1200" b="1" dirty="0">
                          <a:latin typeface="Open Sans"/>
                          <a:ea typeface="Open Sans"/>
                          <a:cs typeface="Open Sans"/>
                          <a:sym typeface="Open Sans"/>
                        </a:rPr>
                        <a:t>AI-Driven Predictive Maintenance for IT Infrastructure</a:t>
                      </a:r>
                      <a:endParaRPr sz="12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4</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3</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3</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4</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4</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81" name="Google Shape;181;p20"/>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Our Highest-Priority Generative AI Projects </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1190</Words>
  <Application>Microsoft Macintosh PowerPoint</Application>
  <PresentationFormat>On-screen Show (16:9)</PresentationFormat>
  <Paragraphs>187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Open Sans</vt:lpstr>
      <vt:lpstr>Raleway</vt:lpstr>
      <vt:lpstr>Arial</vt:lpstr>
      <vt:lpstr>Lato</vt:lpstr>
      <vt:lpstr>Roboto</vt:lpstr>
      <vt:lpstr>DSBL</vt:lpstr>
      <vt:lpstr>PowerPoint Presentation</vt:lpstr>
      <vt:lpstr>100-Day Generative AI Plan: Building a Strategic Roadmap for King Khalid University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MOHAMMED OSAMA M MUHANNA</cp:lastModifiedBy>
  <cp:revision>20</cp:revision>
  <dcterms:modified xsi:type="dcterms:W3CDTF">2024-11-03T12:12:36Z</dcterms:modified>
</cp:coreProperties>
</file>