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4"/>
  </p:notesMasterIdLst>
  <p:sldIdLst>
    <p:sldId id="295" r:id="rId2"/>
    <p:sldId id="257" r:id="rId3"/>
    <p:sldId id="277" r:id="rId4"/>
    <p:sldId id="278" r:id="rId5"/>
    <p:sldId id="280" r:id="rId6"/>
    <p:sldId id="281" r:id="rId7"/>
    <p:sldId id="291" r:id="rId8"/>
    <p:sldId id="282" r:id="rId9"/>
    <p:sldId id="283" r:id="rId10"/>
    <p:sldId id="294" r:id="rId11"/>
    <p:sldId id="293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0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0FA4-DC2E-44C4-96B9-E4A69E6A9D5A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17-A3DA-4877-911B-BEDDF234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17-A3DA-4877-911B-BEDDF2342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145-A12E-5213-B9F6-C0F80B0DA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DF24E-C856-F5B2-6A42-3C6DFF6D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122B-172A-6D3A-DC09-E2CCF17D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C200-7AB3-1FAC-DBEE-137E8AD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5F44-FE16-979E-94AF-2C5F86FB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8BF7-A15C-B297-B815-4993CB07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82C5-C603-9B48-763D-694CA90B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B02B-CC1F-9C7E-449E-B2D32EC2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2C89-7C30-46D9-85CF-B82EDF97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6D5F-514E-4007-946D-ADAC9D5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E1F47-A58E-813E-8515-97718BBC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AAAE-85F2-7D8E-0211-50814A94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5FB4-C0BB-9C74-0992-3BE43DA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FE6F-B002-4FF9-5BF6-00C009C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4AD0-B366-369E-FE72-7FD6CC3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150132"/>
            <a:ext cx="5872000" cy="35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 b="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5060067"/>
            <a:ext cx="58720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 rot="169363">
            <a:off x="7347314" y="1158049"/>
            <a:ext cx="3776983" cy="450423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240000" algn="bl" rotWithShape="0">
              <a:schemeClr val="dk1"/>
            </a:outerShdw>
          </a:effectLst>
        </p:spPr>
      </p:sp>
    </p:spTree>
    <p:extLst>
      <p:ext uri="{BB962C8B-B14F-4D97-AF65-F5344CB8AC3E}">
        <p14:creationId xmlns:p14="http://schemas.microsoft.com/office/powerpoint/2010/main" val="3597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554-4DBF-A88D-A18E-9B2ECE5C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1C03-212D-D105-B75F-DE5C4180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1385-B98D-DEBB-A9AA-19A4F2D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6376-1B34-35E2-7C4E-FC160BA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8A8A-B77D-43C6-B1B2-1347B335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C95-1BAF-9B8F-8C0F-44132D9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8C087-84A9-D551-5BB6-BC1892B8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9D3D-45C5-1F43-CA4F-C54BB7DF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01F7-DC88-D614-574B-B45BBC9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92E3-D9F9-6020-D372-95607DD1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198-2115-9C71-7256-1AE00C8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408F-FC6A-1D48-072D-4DC6271F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3E9C5-88B5-8924-82B6-C717A7FE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2785-4EF0-86D8-217C-8E8CB6FD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06D3-7A4C-D822-E564-595BAFA2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68B28-77B3-37D5-9B40-0521BC69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D1B3-5D69-A0BB-3C58-D7903535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4B7E-32FC-7098-C3E5-F8736DE1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BE00-6D84-1DA8-8FB7-5D7F5DE7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6723-E80E-23FE-9526-6985256C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F8FA-3268-EB97-2BE9-9C49710C4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C645-EF1D-9EA1-18BF-01FB8A3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B0765-FAB7-E8F8-658A-82D51C1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61238-9F00-FF5C-0B9C-592B676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2E5E-94AD-085D-4A21-80A65E0E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43B79-147B-5396-C8F7-9BF4BA38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9D4A-6ED1-34AE-65AD-B1A8E5F5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2F48F-DF7C-DF86-FD20-DF9C76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82286-64CF-CA01-A2EE-C243F886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E6AAF-3724-9FB2-E7EF-BC79E6D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6CE4-902B-BB3D-CD13-3446B52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716B-41FD-A6E7-3F91-32818717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9AFE-FC53-0919-0D3C-C1228F3D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2348-DEC6-D4CB-1AC1-1C8DFD6E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E9BB-E49F-F42E-BA67-755D6D9C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2193-CF0E-AD3F-B0BA-15392EDD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A7A0-98A8-9FB9-B7F7-529F64C4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BD2-8AE2-14F9-814A-C7232A18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75D8-1EA1-3C5D-02F4-A9DF7131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C098A-3730-982E-1F94-31074137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365A-CF03-0F0C-BB9E-A9D6854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EE6B-B8F5-2E60-95E4-8A143E8B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62321-521A-06FD-7235-7C91F67D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0B6A-2B2F-9752-7B78-AA75D081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070B-E214-03F4-DA25-D440462C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8F32-5F3A-A888-A3D2-E199E718C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0C33-1DD1-488D-9D66-FBDD8D51B14E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CAA7-2BC0-1F69-3ECA-508D2E43A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9A5C-9681-91B8-B241-1409E8135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9043-81E2-4BC5-B01F-DA139A25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ohamed-abd-elmoniem-6b14851a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7896-3BCE-332E-47A2-800E9F46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07" y="1626194"/>
            <a:ext cx="6501692" cy="1753936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64ED-39A5-DC19-B8AE-8C76FF05E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353" y="4584206"/>
            <a:ext cx="5872000" cy="647600"/>
          </a:xfrm>
        </p:spPr>
        <p:txBody>
          <a:bodyPr/>
          <a:lstStyle/>
          <a:p>
            <a:r>
              <a:rPr lang="en-US" dirty="0"/>
              <a:t>recursion is a useful skill to have. ^__^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C13ABF-9716-D595-BBE1-BCBA82CE6A5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r="24403"/>
          <a:stretch>
            <a:fillRect/>
          </a:stretch>
        </p:blipFill>
        <p:spPr>
          <a:xfrm rot="169363">
            <a:off x="8646327" y="1133034"/>
            <a:ext cx="2970037" cy="4504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126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181D81-EE18-2060-C30C-1963D9B8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" y="0"/>
            <a:ext cx="12101513" cy="6568751"/>
          </a:xfrm>
        </p:spPr>
      </p:pic>
    </p:spTree>
    <p:extLst>
      <p:ext uri="{BB962C8B-B14F-4D97-AF65-F5344CB8AC3E}">
        <p14:creationId xmlns:p14="http://schemas.microsoft.com/office/powerpoint/2010/main" val="43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87CD-9315-8CC8-8F13-3036DB07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A34E-B53F-3D91-8AD2-9E50295D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Print summation from 1 to N by </a:t>
            </a:r>
            <a:r>
              <a:rPr lang="en-US" dirty="0" err="1"/>
              <a:t>Recg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F81F6D-B2C0-7833-E426-D45091FC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7" y="550416"/>
            <a:ext cx="11945644" cy="612559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By: Mohamed </a:t>
            </a:r>
            <a:r>
              <a:rPr lang="en-US" sz="4800" dirty="0" err="1"/>
              <a:t>Abdelmoniem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LinkedIn: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4A6B4F-AC02-B37C-A628-F1D1B98D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391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583431-722E-3861-6538-38ED210F6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35090"/>
              </p:ext>
            </p:extLst>
          </p:nvPr>
        </p:nvGraphicFramePr>
        <p:xfrm>
          <a:off x="3760236" y="4673085"/>
          <a:ext cx="7585788" cy="646331"/>
        </p:xfrm>
        <a:graphic>
          <a:graphicData uri="http://schemas.openxmlformats.org/drawingml/2006/table">
            <a:tbl>
              <a:tblPr/>
              <a:tblGrid>
                <a:gridCol w="7585788">
                  <a:extLst>
                    <a:ext uri="{9D8B030D-6E8A-4147-A177-3AD203B41FA5}">
                      <a16:colId xmlns:a16="http://schemas.microsoft.com/office/drawing/2014/main" val="14816590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70C0"/>
                          </a:solidFill>
                          <a:effectLst/>
                          <a:latin typeface="Carlito-Bold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https://www.linkedin.com/in/mohamed-abd-elmoniem-6b14851a3/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5369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B1A4EFD-5BAF-04CD-8122-740665C2AB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53747" y="2972364"/>
            <a:ext cx="6997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A2F-2381-0460-6E4E-1F9FF310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00"/>
            <a:ext cx="9144000" cy="88423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A0BE-54B2-75B8-1E81-B70DF0E6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227396"/>
            <a:ext cx="11717866" cy="553729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FF0000"/>
                </a:solidFill>
              </a:rPr>
              <a:t>Recursion</a:t>
            </a:r>
            <a:r>
              <a:rPr lang="en-US" dirty="0"/>
              <a:t>:    is type of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repetition like a loops.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ar-EG" dirty="0"/>
          </a:p>
          <a:p>
            <a:pPr algn="l"/>
            <a:endParaRPr lang="ar-EG" dirty="0"/>
          </a:p>
          <a:p>
            <a:pPr algn="l"/>
            <a:r>
              <a:rPr lang="en-US" dirty="0"/>
              <a:t>Of course, each type has advantages over the other</a:t>
            </a:r>
            <a:r>
              <a:rPr lang="ar-EG" dirty="0"/>
              <a:t>.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it is a function calls itself automatically inside its scope, until reach to a certain condition, that stop this calls,</a:t>
            </a:r>
          </a:p>
          <a:p>
            <a:pPr algn="l"/>
            <a:r>
              <a:rPr lang="en-US" dirty="0"/>
              <a:t>It is used approach breaking a problem down into smaller and smaller subproblems until you get to a small enough problem that it can be solved trivially.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Also Recursion it is called a recursive thinking.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8616E-B54D-0DE1-54BC-86AC2A55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2" y="2051113"/>
            <a:ext cx="401608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2910-B326-4776-739F-5B9567E08B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175" y="252413"/>
            <a:ext cx="12061825" cy="66055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 What is a prerequisites for Learn a recursion?</a:t>
            </a:r>
          </a:p>
          <a:p>
            <a:pPr marL="0" indent="0">
              <a:buNone/>
            </a:pPr>
            <a:r>
              <a:rPr lang="en-US" dirty="0"/>
              <a:t>     1- Function 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   </a:t>
            </a:r>
            <a:r>
              <a:rPr lang="en-US" dirty="0"/>
              <a:t>2- Loops (to easy learn a Recursion &amp; I will used it inside a Recursion).</a:t>
            </a:r>
          </a:p>
          <a:p>
            <a:pPr marL="0" indent="0">
              <a:buNone/>
            </a:pPr>
            <a:r>
              <a:rPr lang="en-US" dirty="0"/>
              <a:t>     3- Overview Stack.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 What will I gain if I learn Recursion?</a:t>
            </a:r>
          </a:p>
          <a:p>
            <a:pPr marL="0" indent="0">
              <a:buNone/>
            </a:pPr>
            <a:r>
              <a:rPr lang="en-US" dirty="0"/>
              <a:t>     1) Firstly,</a:t>
            </a:r>
          </a:p>
          <a:p>
            <a:pPr marL="0" indent="0">
              <a:buNone/>
            </a:pPr>
            <a:r>
              <a:rPr lang="en-US" dirty="0"/>
              <a:t>As a basically, recursive thinking is important for any programmer.</a:t>
            </a:r>
          </a:p>
          <a:p>
            <a:pPr marL="0" indent="0">
              <a:buNone/>
            </a:pPr>
            <a:r>
              <a:rPr lang="en-US" dirty="0"/>
              <a:t>      2) it is a base for some topics like</a:t>
            </a:r>
          </a:p>
          <a:p>
            <a:pPr marL="514350" indent="-514350">
              <a:buAutoNum type="alphaLcParenR"/>
            </a:pPr>
            <a:r>
              <a:rPr lang="en-US" dirty="0" err="1"/>
              <a:t>BackTracking</a:t>
            </a:r>
            <a:r>
              <a:rPr lang="en-US" dirty="0"/>
              <a:t> (technic in </a:t>
            </a:r>
            <a:r>
              <a:rPr lang="en-US" dirty="0" err="1"/>
              <a:t>recg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Dynamic Programming(optimization for </a:t>
            </a:r>
            <a:r>
              <a:rPr lang="en-US" dirty="0" err="1"/>
              <a:t>recg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Graph</a:t>
            </a:r>
          </a:p>
          <a:p>
            <a:pPr marL="514350" indent="-514350">
              <a:buAutoNum type="alphaLcParenR"/>
            </a:pPr>
            <a:r>
              <a:rPr lang="en-US" dirty="0"/>
              <a:t>And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E44-1DEB-9CE4-1BCE-C685E0D6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67951"/>
            <a:ext cx="11986726" cy="6690049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  What is the first appearance for Recursion? Is in Programming?</a:t>
            </a:r>
            <a:r>
              <a:rPr lang="ar-EG" u="sng" dirty="0">
                <a:solidFill>
                  <a:schemeClr val="accent4">
                    <a:lumMod val="50000"/>
                  </a:schemeClr>
                </a:solidFill>
              </a:rPr>
              <a:t>🤔</a:t>
            </a:r>
          </a:p>
          <a:p>
            <a:pPr marL="0" indent="0">
              <a:buSzPct val="100000"/>
              <a:buNone/>
            </a:pPr>
            <a:r>
              <a:rPr lang="ar-EG" dirty="0"/>
              <a:t>		</a:t>
            </a:r>
            <a:r>
              <a:rPr lang="en-US" u="sng" dirty="0">
                <a:solidFill>
                  <a:srgbClr val="00B0F0"/>
                </a:solidFill>
              </a:rPr>
              <a:t>No, the first appearance for Recursion was Math.</a:t>
            </a:r>
          </a:p>
          <a:p>
            <a:pPr marL="0" indent="0">
              <a:buSzPct val="100000"/>
              <a:buNone/>
            </a:pPr>
            <a:r>
              <a:rPr lang="en-US" u="sng" dirty="0">
                <a:solidFill>
                  <a:srgbClr val="C00000"/>
                </a:solidFill>
              </a:rPr>
              <a:t>Examples: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rgbClr val="C00000"/>
                </a:solidFill>
              </a:rPr>
              <a:t>(a)</a:t>
            </a:r>
            <a:r>
              <a:rPr lang="ar-EG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If I want factorial 3?</a:t>
            </a:r>
          </a:p>
          <a:p>
            <a:pPr marL="0" indent="0">
              <a:buSzPct val="100000"/>
              <a:buNone/>
            </a:pPr>
            <a:r>
              <a:rPr lang="en-US" dirty="0"/>
              <a:t>3! = 3 * 2 * 1 &gt;&gt; =  6      but we will ignore this</a:t>
            </a:r>
          </a:p>
          <a:p>
            <a:pPr marL="0" indent="0">
              <a:buSzPct val="100000"/>
              <a:buNone/>
            </a:pPr>
            <a:r>
              <a:rPr lang="en-US" dirty="0"/>
              <a:t>or formula</a:t>
            </a:r>
          </a:p>
          <a:p>
            <a:pPr marL="0" indent="0">
              <a:buSzPct val="100000"/>
              <a:buNone/>
            </a:pPr>
            <a:r>
              <a:rPr lang="en-US" dirty="0"/>
              <a:t>n! = n * (n – 1)!</a:t>
            </a:r>
          </a:p>
          <a:p>
            <a:pPr marL="0" indent="0">
              <a:buSzPct val="100000"/>
              <a:buNone/>
            </a:pPr>
            <a:r>
              <a:rPr lang="en-US" dirty="0"/>
              <a:t>3!= 3 * (2!)  </a:t>
            </a:r>
          </a:p>
          <a:p>
            <a:pPr marL="0" indent="0">
              <a:buSzPct val="100000"/>
              <a:buNone/>
            </a:pPr>
            <a:r>
              <a:rPr lang="en-US" dirty="0"/>
              <a:t>So we need (2!) </a:t>
            </a:r>
          </a:p>
          <a:p>
            <a:pPr marL="0" indent="0">
              <a:buSzPct val="100000"/>
              <a:buNone/>
            </a:pPr>
            <a:r>
              <a:rPr lang="en-US" dirty="0"/>
              <a:t>!2 = 2 * (1!)</a:t>
            </a:r>
          </a:p>
          <a:p>
            <a:pPr marL="0" indent="0">
              <a:buSzPct val="100000"/>
              <a:buNone/>
            </a:pPr>
            <a:r>
              <a:rPr lang="en-US" dirty="0"/>
              <a:t>so we need (1!) and factorial for 1 and 0 is 1  as a mathematically.</a:t>
            </a:r>
          </a:p>
          <a:p>
            <a:pPr marL="0" indent="0">
              <a:buSzPct val="100000"/>
              <a:buNone/>
            </a:pPr>
            <a:r>
              <a:rPr lang="en-US" dirty="0"/>
              <a:t>So we will use what we got in order to get the answer to our question.</a:t>
            </a:r>
          </a:p>
          <a:p>
            <a:pPr marL="0" indent="0">
              <a:buSzPct val="100000"/>
              <a:buNone/>
            </a:pPr>
            <a:r>
              <a:rPr lang="en-US" dirty="0"/>
              <a:t>(1!) = 1</a:t>
            </a:r>
          </a:p>
          <a:p>
            <a:pPr marL="0" indent="0">
              <a:buSzPct val="100000"/>
              <a:buNone/>
            </a:pPr>
            <a:r>
              <a:rPr lang="en-US" dirty="0"/>
              <a:t>(2!) = 2 * (1! &gt;&gt; 1) &gt;&gt; = 2</a:t>
            </a:r>
          </a:p>
          <a:p>
            <a:pPr marL="0" indent="0">
              <a:buSzPct val="100000"/>
              <a:buNone/>
            </a:pPr>
            <a:r>
              <a:rPr lang="en-US" dirty="0"/>
              <a:t>(3!) = 3 * (2! &gt;&gt; 2) &gt;&gt; = 6 </a:t>
            </a:r>
          </a:p>
        </p:txBody>
      </p:sp>
    </p:spTree>
    <p:extLst>
      <p:ext uri="{BB962C8B-B14F-4D97-AF65-F5344CB8AC3E}">
        <p14:creationId xmlns:p14="http://schemas.microsoft.com/office/powerpoint/2010/main" val="27911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10957-E47B-02C9-8C61-944C54EC8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289" y="177282"/>
                <a:ext cx="11868539" cy="641946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rgbClr val="C00000"/>
                    </a:solidFill>
                  </a:rPr>
                  <a:t>(b)  If we need 35% from this number 80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0070C0"/>
                    </a:solidFill>
                  </a:rPr>
                  <a:t>We will ignore this way  &gt;&gt; 80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= 28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We will used recursive thinking, First, we want to get the easiest answer that can be found, with which we can compensate in order to solve our problem.</a:t>
                </a:r>
              </a:p>
              <a:p>
                <a:pPr marL="0" indent="0">
                  <a:buNone/>
                </a:pPr>
                <a:r>
                  <a:rPr lang="en-US" dirty="0"/>
                  <a:t>So 10% from 80 is 8 ^__^</a:t>
                </a:r>
              </a:p>
              <a:p>
                <a:pPr marL="0" indent="0">
                  <a:buNone/>
                </a:pPr>
                <a:r>
                  <a:rPr lang="en-US" dirty="0"/>
                  <a:t>so 5% from 80 is 4.</a:t>
                </a:r>
              </a:p>
              <a:p>
                <a:pPr marL="0" indent="0">
                  <a:buNone/>
                </a:pPr>
                <a:r>
                  <a:rPr lang="en-US" dirty="0"/>
                  <a:t>And all answer is (30%)+(5%) &gt;&gt; (3*8)+(4)=28.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from those examples we discovered how was recursive thinking used.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so it is easy to write Recursion function in programming.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10957-E47B-02C9-8C61-944C54EC8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89" y="177282"/>
                <a:ext cx="11868539" cy="6419461"/>
              </a:xfrm>
              <a:blipFill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FF0000"/>
                </a:solidFill>
              </a:rPr>
              <a:t>What are the main parts in recursion function?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1- </a:t>
            </a:r>
            <a:r>
              <a:rPr lang="en-US" dirty="0">
                <a:solidFill>
                  <a:srgbClr val="C00000"/>
                </a:solidFill>
              </a:rPr>
              <a:t>Return type for function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 what is return function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2- </a:t>
            </a:r>
            <a:r>
              <a:rPr lang="en-US" dirty="0">
                <a:solidFill>
                  <a:srgbClr val="C00000"/>
                </a:solidFill>
              </a:rPr>
              <a:t>base case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 what is condition that stop recursive call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3-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&gt;&gt; what I want, it may not exist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4- </a:t>
            </a:r>
            <a:r>
              <a:rPr lang="en-US" dirty="0">
                <a:solidFill>
                  <a:srgbClr val="C00000"/>
                </a:solidFill>
              </a:rPr>
              <a:t>recursive call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B0604020202020204" pitchFamily="2" charset="0"/>
              </a:rPr>
              <a:t>repetition break problem into smaller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So code will 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Return_type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/>
              <a:t>name_of_function</a:t>
            </a:r>
            <a:r>
              <a:rPr lang="en-US" dirty="0"/>
              <a:t> (parameters or named (state</a:t>
            </a:r>
            <a:r>
              <a:rPr lang="ar-EG" dirty="0"/>
              <a:t> لان كل مره بتتولد فانكشن جديده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//condition for base case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//statement (sometimes didn’t)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//recursive 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93637-A1ED-FBE9-5730-25ACB7FCD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9" y="4432041"/>
            <a:ext cx="5025299" cy="15263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7D9A71-FD4E-E4CF-9412-1D3A872C6D7A}"/>
              </a:ext>
            </a:extLst>
          </p:cNvPr>
          <p:cNvCxnSpPr>
            <a:cxnSpLocks/>
          </p:cNvCxnSpPr>
          <p:nvPr/>
        </p:nvCxnSpPr>
        <p:spPr>
          <a:xfrm>
            <a:off x="5738327" y="3526971"/>
            <a:ext cx="0" cy="2948474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0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3896-6426-50D3-65D7-B47A5F32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137652"/>
            <a:ext cx="11916697" cy="6577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stack: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tree in recursion : </a:t>
            </a:r>
          </a:p>
          <a:p>
            <a:pPr marL="0" indent="0">
              <a:buNone/>
            </a:pPr>
            <a:r>
              <a:rPr lang="ar-EG" dirty="0"/>
              <a:t>رسم شجره ليها تفرعات تستخدم لتسهيل</a:t>
            </a:r>
          </a:p>
          <a:p>
            <a:pPr marL="0" indent="0">
              <a:buNone/>
            </a:pPr>
            <a:r>
              <a:rPr lang="ar-EG" dirty="0"/>
              <a:t> الوصول للحل باستخدم الريكرجن </a:t>
            </a:r>
          </a:p>
          <a:p>
            <a:pPr marL="0" indent="0">
              <a:buNone/>
            </a:pPr>
            <a:r>
              <a:rPr lang="ar-EG" dirty="0"/>
              <a:t>الرسمه ده بتكون لنفس مفهوم</a:t>
            </a:r>
          </a:p>
          <a:p>
            <a:pPr marL="0" indent="0">
              <a:buNone/>
            </a:pPr>
            <a:r>
              <a:rPr lang="ar-EG" dirty="0"/>
              <a:t> الاستاك ف الجهاز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B562A-28AB-4270-DAEF-6EB3ACEB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2" y="270587"/>
            <a:ext cx="2995419" cy="288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A31A-7546-CDA3-1296-97CAFA34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7" y="3517641"/>
            <a:ext cx="7426014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different between loops and recursion in Syntax?</a:t>
            </a:r>
          </a:p>
          <a:p>
            <a:pPr marL="0" indent="0">
              <a:buNone/>
            </a:pPr>
            <a:r>
              <a:rPr lang="en-US" dirty="0"/>
              <a:t>Example (not void return): print number from 1 to 5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latin typeface="Algerian" panose="04020705040A02060702" pitchFamily="82" charset="0"/>
              </a:rPr>
              <a:t>By loops  </a:t>
            </a:r>
            <a:r>
              <a:rPr lang="en-US" dirty="0"/>
              <a:t>		        </a:t>
            </a:r>
            <a:r>
              <a:rPr lang="en-US" dirty="0">
                <a:latin typeface="Algerian" panose="04020705040A02060702" pitchFamily="82" charset="0"/>
              </a:rPr>
              <a:t>By recursion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The outputs will same for two code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A3565-D6E6-822D-1D54-6DD378E8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780193"/>
            <a:ext cx="3406435" cy="37417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0BF0BE-8913-9B0B-03EA-F742BBCA1F6C}"/>
              </a:ext>
            </a:extLst>
          </p:cNvPr>
          <p:cNvCxnSpPr>
            <a:cxnSpLocks/>
          </p:cNvCxnSpPr>
          <p:nvPr/>
        </p:nvCxnSpPr>
        <p:spPr>
          <a:xfrm>
            <a:off x="3854246" y="1360148"/>
            <a:ext cx="0" cy="4581832"/>
          </a:xfrm>
          <a:prstGeom prst="line">
            <a:avLst/>
          </a:prstGeom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54F9A-2E1E-F379-5DE8-805E4AA95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33" y="1576734"/>
            <a:ext cx="3124471" cy="4148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9E7E7C-51E5-0233-56E7-A609605C5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66" y="1360148"/>
            <a:ext cx="3254362" cy="42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0957-E47B-02C9-8C61-944C54EC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177282"/>
            <a:ext cx="11868539" cy="6419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(void return): print factorial for 4</a:t>
            </a:r>
            <a:r>
              <a:rPr lang="ar-EG" dirty="0"/>
              <a:t>  </a:t>
            </a:r>
            <a:r>
              <a:rPr lang="en-US" dirty="0"/>
              <a:t> 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86AF-E7F3-363D-31C6-774ED18E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966787"/>
            <a:ext cx="4743450" cy="492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EAE26-5C91-E571-657D-F3241318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531846"/>
            <a:ext cx="5458408" cy="6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659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Cambria Math</vt:lpstr>
      <vt:lpstr>Carlito-Bold</vt:lpstr>
      <vt:lpstr>Manrope ExtraBold</vt:lpstr>
      <vt:lpstr>Roboto</vt:lpstr>
      <vt:lpstr>Wingdings</vt:lpstr>
      <vt:lpstr>Office Theme</vt:lpstr>
      <vt:lpstr>Recursion</vt:lpstr>
      <vt:lpstr>About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Mohamed Moniem</dc:creator>
  <cp:lastModifiedBy>Mohamed Moniem</cp:lastModifiedBy>
  <cp:revision>34</cp:revision>
  <dcterms:created xsi:type="dcterms:W3CDTF">2022-10-22T11:39:16Z</dcterms:created>
  <dcterms:modified xsi:type="dcterms:W3CDTF">2023-05-18T19:08:22Z</dcterms:modified>
</cp:coreProperties>
</file>