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Moniem" initials="MM" lastIdx="1" clrIdx="0">
    <p:extLst>
      <p:ext uri="{19B8F6BF-5375-455C-9EA6-DF929625EA0E}">
        <p15:presenceInfo xmlns:p15="http://schemas.microsoft.com/office/powerpoint/2012/main" userId="892066da35c475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snapToGrid="0">
      <p:cViewPr varScale="1">
        <p:scale>
          <a:sx n="90" d="100"/>
          <a:sy n="90" d="100"/>
        </p:scale>
        <p:origin x="3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DDC3-608B-495F-C0B9-112AFC4C7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FADA4-0C8C-C95B-25CF-921498987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2B01F-5BE1-4D76-7FED-4EB1CE2CC668}"/>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E4255BBA-A540-1AF7-3B3E-429971BED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20277-8A16-FE44-1CAB-70DF6AADBEAD}"/>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303881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3BDD-42FB-745B-FF77-CCDA1BB083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66C419-284C-10FD-2B07-ADE132BC2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26C01-7F0E-7F10-E207-F65AB641EB82}"/>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00256111-572D-24FA-FCA4-D8F7972FF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3B163-4803-4F36-B3DD-2F8B79DA43E6}"/>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51088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EB7E3-3971-6BEB-F7AA-02860226F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B700B-B0D4-B2DD-553F-768F1ECE3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1BB7E-5750-7923-61F9-057FE73B5117}"/>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237ED773-1928-F676-91FE-73F88D197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ED70D-09CB-5935-9E3B-43364C1DBECD}"/>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423148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0DC1-6158-1961-AEA6-CACABABF5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0541A-5060-7528-7722-7EB2B29BA9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DF661-6AE5-CD0F-A765-2C242EB0952D}"/>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9AB50323-E4FF-3664-D63F-1DF1149F0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AED71-9881-3A54-705A-3229D2D56E7A}"/>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114299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578C-ABBB-E711-6153-DF0A2D9A1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62272-6F19-DCE7-FAFE-B91338F10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DE668-1FB7-403E-54BE-36CCCA1E1664}"/>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CEB7E348-479F-D440-607D-1606B6E8D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14284-F247-9B9B-C28D-43E4EED90A5F}"/>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259389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64A6-369F-6D72-4305-A347941C9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44320-91DD-E01C-855A-215529BB7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4D48-49F3-B57E-C88A-ACFD2FB5E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B0AEA4-A008-C3E5-7E8D-F61149FAA1AE}"/>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6" name="Footer Placeholder 5">
            <a:extLst>
              <a:ext uri="{FF2B5EF4-FFF2-40B4-BE49-F238E27FC236}">
                <a16:creationId xmlns:a16="http://schemas.microsoft.com/office/drawing/2014/main" id="{ECB98962-E36B-CCD7-81D6-F08A678E7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7E26A-EEF9-2097-C3DC-00E03E89ADE1}"/>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320436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27DE-22E7-3721-7B66-A47A231D26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15D9B-A424-9C58-314A-EB605346B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6540D-D83A-DA2D-BD53-3D2C23DA5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15190-C733-3A0D-203F-AD71D9CA2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35E847-0019-CA86-839C-67E3624F31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35F5F-240B-B861-8DE2-DA12E7DAB078}"/>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8" name="Footer Placeholder 7">
            <a:extLst>
              <a:ext uri="{FF2B5EF4-FFF2-40B4-BE49-F238E27FC236}">
                <a16:creationId xmlns:a16="http://schemas.microsoft.com/office/drawing/2014/main" id="{063EF306-8BD1-F3A1-A8BC-3C075D1B3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3FF81-298E-7E59-5727-45B2925BCC1E}"/>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57250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333F-50DF-33B3-76ED-01834AD53F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E7688-28FD-B6C3-DB0E-6A4F128091C2}"/>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4" name="Footer Placeholder 3">
            <a:extLst>
              <a:ext uri="{FF2B5EF4-FFF2-40B4-BE49-F238E27FC236}">
                <a16:creationId xmlns:a16="http://schemas.microsoft.com/office/drawing/2014/main" id="{DED96670-1E75-F2C7-7AE3-0228D49B8A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BD41A2-E6E7-780D-830D-1055C95CDF6A}"/>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165096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D13D9-6E53-B9B3-FBC4-90FC33DDC03E}"/>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3" name="Footer Placeholder 2">
            <a:extLst>
              <a:ext uri="{FF2B5EF4-FFF2-40B4-BE49-F238E27FC236}">
                <a16:creationId xmlns:a16="http://schemas.microsoft.com/office/drawing/2014/main" id="{9EC44CA7-D6A1-8595-BB8E-F07C8B3FF4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00A46-ED28-4A70-1BD8-3086A28EA69A}"/>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39763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EAC3-9D1D-0E56-E490-01FFDE898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0D2BA-093F-0E34-67BA-C6A797C1B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D4DBAA-3C8E-5A1D-6605-A1F0EC3C7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5C26-AE7F-215A-94C9-B23B2C381B3D}"/>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6" name="Footer Placeholder 5">
            <a:extLst>
              <a:ext uri="{FF2B5EF4-FFF2-40B4-BE49-F238E27FC236}">
                <a16:creationId xmlns:a16="http://schemas.microsoft.com/office/drawing/2014/main" id="{3C878E96-E255-40AE-3B3A-C0903A101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2B278-752F-9A52-A1E7-877071CAB490}"/>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24387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2DC0-2C7B-7201-97DB-E67FA6F07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A6938E-CE6C-9170-6A4D-0559413A2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A0C6C-AB54-1F7A-3E0E-B23613E84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E634B-0ADB-5777-82DE-80EF61419405}"/>
              </a:ext>
            </a:extLst>
          </p:cNvPr>
          <p:cNvSpPr>
            <a:spLocks noGrp="1"/>
          </p:cNvSpPr>
          <p:nvPr>
            <p:ph type="dt" sz="half" idx="10"/>
          </p:nvPr>
        </p:nvSpPr>
        <p:spPr/>
        <p:txBody>
          <a:bodyPr/>
          <a:lstStyle/>
          <a:p>
            <a:fld id="{F93EE9D9-4E82-4BE3-80FA-40A6A87B2D1E}" type="datetimeFigureOut">
              <a:rPr lang="en-US" smtClean="0"/>
              <a:t>03-Jun-22</a:t>
            </a:fld>
            <a:endParaRPr lang="en-US"/>
          </a:p>
        </p:txBody>
      </p:sp>
      <p:sp>
        <p:nvSpPr>
          <p:cNvPr id="6" name="Footer Placeholder 5">
            <a:extLst>
              <a:ext uri="{FF2B5EF4-FFF2-40B4-BE49-F238E27FC236}">
                <a16:creationId xmlns:a16="http://schemas.microsoft.com/office/drawing/2014/main" id="{6423774B-3CD3-3BB6-AAD5-1DFFDE5D1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1C0B3-66F9-C321-B69D-994B35778EB9}"/>
              </a:ext>
            </a:extLst>
          </p:cNvPr>
          <p:cNvSpPr>
            <a:spLocks noGrp="1"/>
          </p:cNvSpPr>
          <p:nvPr>
            <p:ph type="sldNum" sz="quarter" idx="12"/>
          </p:nvPr>
        </p:nvSpPr>
        <p:spPr/>
        <p:txBody>
          <a:bodyPr/>
          <a:lstStyle/>
          <a:p>
            <a:fld id="{78185769-0AC5-4FF8-9230-302E5AAF4C4C}" type="slidenum">
              <a:rPr lang="en-US" smtClean="0"/>
              <a:t>‹#›</a:t>
            </a:fld>
            <a:endParaRPr lang="en-US"/>
          </a:p>
        </p:txBody>
      </p:sp>
    </p:spTree>
    <p:extLst>
      <p:ext uri="{BB962C8B-B14F-4D97-AF65-F5344CB8AC3E}">
        <p14:creationId xmlns:p14="http://schemas.microsoft.com/office/powerpoint/2010/main" val="246057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67D9A-95F9-9810-4C63-9D838F780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CBED7A-AFC4-0808-EC1E-0F30F457A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2CD29-49F5-F602-0D24-7C5C862A8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EE9D9-4E82-4BE3-80FA-40A6A87B2D1E}" type="datetimeFigureOut">
              <a:rPr lang="en-US" smtClean="0"/>
              <a:t>03-Jun-22</a:t>
            </a:fld>
            <a:endParaRPr lang="en-US"/>
          </a:p>
        </p:txBody>
      </p:sp>
      <p:sp>
        <p:nvSpPr>
          <p:cNvPr id="5" name="Footer Placeholder 4">
            <a:extLst>
              <a:ext uri="{FF2B5EF4-FFF2-40B4-BE49-F238E27FC236}">
                <a16:creationId xmlns:a16="http://schemas.microsoft.com/office/drawing/2014/main" id="{81744453-ACD7-DBCB-7464-84FACC4F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BD012F-6876-5AD2-88CF-7728CFA29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85769-0AC5-4FF8-9230-302E5AAF4C4C}" type="slidenum">
              <a:rPr lang="en-US" smtClean="0"/>
              <a:t>‹#›</a:t>
            </a:fld>
            <a:endParaRPr lang="en-US"/>
          </a:p>
        </p:txBody>
      </p:sp>
    </p:spTree>
    <p:extLst>
      <p:ext uri="{BB962C8B-B14F-4D97-AF65-F5344CB8AC3E}">
        <p14:creationId xmlns:p14="http://schemas.microsoft.com/office/powerpoint/2010/main" val="324339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www.ijesrt.com/issues%20pdf%20file/Archive-2017/February-217/10.pdf" TargetMode="External"/><Relationship Id="rId3" Type="http://schemas.openxmlformats.org/officeDocument/2006/relationships/hyperlink" Target="https://www.geeksforgeeks.org/backtracking-introduction/" TargetMode="External"/><Relationship Id="rId7" Type="http://schemas.openxmlformats.org/officeDocument/2006/relationships/hyperlink" Target="https://atechdaily.com/posts/Flowchart-and-Algorithm-for-N-Queen-Problem" TargetMode="External"/><Relationship Id="rId2" Type="http://schemas.openxmlformats.org/officeDocument/2006/relationships/hyperlink" Target="https://en.wikipedia.org/wiki/Eight_queens_puzzle" TargetMode="External"/><Relationship Id="rId1" Type="http://schemas.openxmlformats.org/officeDocument/2006/relationships/slideLayout" Target="../slideLayouts/slideLayout1.xml"/><Relationship Id="rId6" Type="http://schemas.openxmlformats.org/officeDocument/2006/relationships/hyperlink" Target="https://codecrucks.com/n-queen-problem/" TargetMode="External"/><Relationship Id="rId5" Type="http://schemas.openxmlformats.org/officeDocument/2006/relationships/hyperlink" Target="https://www.dotnetoffice.com/2022/02/solving-n-queens-problem-in-c-print-all.html" TargetMode="External"/><Relationship Id="rId4" Type="http://schemas.openxmlformats.org/officeDocument/2006/relationships/hyperlink" Target="https://www.geeksforgeeks.org/n-queen-problem-backtracking-3/" TargetMode="External"/><Relationship Id="rId9" Type="http://schemas.openxmlformats.org/officeDocument/2006/relationships/hyperlink" Target="https://www.researchgate.net/publication/333661204_Survey_on_N-Queen_Problem_with_Genetic_Algorith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deone.com/t8IfVd" TargetMode="External"/><Relationship Id="rId2" Type="http://schemas.openxmlformats.org/officeDocument/2006/relationships/hyperlink" Target="https://ideone.com/KNXZY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a:bodyPr>
          <a:lstStyle/>
          <a:p>
            <a:r>
              <a:rPr lang="en-US" sz="2800" b="1" kern="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N – Queen problem</a:t>
            </a:r>
            <a:r>
              <a:rPr lang="en-US" sz="2800" dirty="0">
                <a:effectLst/>
                <a:latin typeface="Calibri" panose="020F0502020204030204" pitchFamily="34" charset="0"/>
                <a:ea typeface="Times New Roman" panose="02020603050405020304" pitchFamily="18" charset="0"/>
                <a:cs typeface="Arial" panose="020B0604020202020204" pitchFamily="34" charset="0"/>
              </a:rPr>
              <a:t> </a:t>
            </a:r>
            <a:endParaRPr lang="en-US" sz="28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a:bodyPr>
          <a:lstStyle/>
          <a:p>
            <a:pPr marL="0" marR="0" algn="l">
              <a:spcBef>
                <a:spcPts val="1600"/>
              </a:spcBef>
              <a:spcAft>
                <a:spcPts val="0"/>
              </a:spcAft>
            </a:pPr>
            <a:r>
              <a:rPr lang="en-US" sz="1800" b="0" i="0" kern="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the project problem: </a:t>
            </a:r>
            <a:r>
              <a:rPr lang="en-US" sz="1800" b="1" kern="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N – Queen problem by Backtracking algorithm.</a:t>
            </a:r>
            <a:endParaRPr lang="en-US" sz="1800" b="1" kern="0" dirty="0">
              <a:solidFill>
                <a:srgbClr val="AA610D"/>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l">
              <a:lnSpc>
                <a:spcPct val="110000"/>
              </a:lnSpc>
              <a:spcBef>
                <a:spcPts val="0"/>
              </a:spcBef>
              <a:spcAft>
                <a:spcPts val="6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p>
          <a:p>
            <a:pPr marL="0" marR="0" algn="l">
              <a:lnSpc>
                <a:spcPct val="110000"/>
              </a:lnSpc>
              <a:spcBef>
                <a:spcPts val="0"/>
              </a:spcBef>
              <a:spcAft>
                <a:spcPts val="600"/>
              </a:spcAft>
            </a:pPr>
            <a:r>
              <a:rPr lang="en-US" sz="1800" dirty="0">
                <a:effectLst/>
                <a:latin typeface="Arial Black" panose="020B0A04020102020204" pitchFamily="34" charset="0"/>
                <a:ea typeface="Times New Roman" panose="02020603050405020304" pitchFamily="18" charset="0"/>
                <a:cs typeface="Calibri" panose="020F0502020204030204" pitchFamily="34" charset="0"/>
              </a:rPr>
              <a:t>Course: </a:t>
            </a:r>
            <a:r>
              <a:rPr lang="en-US" sz="1800" b="1" dirty="0">
                <a:effectLst/>
                <a:latin typeface="Arial Black" panose="020B0A04020102020204" pitchFamily="34" charset="0"/>
                <a:ea typeface="Times New Roman" panose="02020603050405020304" pitchFamily="18" charset="0"/>
                <a:cs typeface="Calibri" panose="020F0502020204030204" pitchFamily="34" charset="0"/>
              </a:rPr>
              <a:t>Artificial Intelligence.</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Black" panose="020B0A0402010202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Black" panose="020B0A04020102020204" pitchFamily="34" charset="0"/>
                <a:ea typeface="Times New Roman" panose="02020603050405020304" pitchFamily="18" charset="0"/>
                <a:cs typeface="Calibri" panose="020F0502020204030204" pitchFamily="34" charset="0"/>
              </a:rPr>
              <a:t>Date: 0</a:t>
            </a:r>
            <a:r>
              <a:rPr lang="en-US" sz="1800" b="1" dirty="0">
                <a:effectLst/>
                <a:latin typeface="Arial Black" panose="020B0A04020102020204" pitchFamily="34" charset="0"/>
                <a:ea typeface="Times New Roman" panose="02020603050405020304" pitchFamily="18" charset="0"/>
                <a:cs typeface="Calibri" panose="020F0502020204030204" pitchFamily="34" charset="0"/>
              </a:rPr>
              <a:t>3 / 06 / 2022</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Black" panose="020B0A0402010202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Black" panose="020B0A04020102020204" pitchFamily="34" charset="0"/>
                <a:ea typeface="Times New Roman" panose="02020603050405020304" pitchFamily="18" charset="0"/>
                <a:cs typeface="Calibri" panose="020F0502020204030204" pitchFamily="34" charset="0"/>
              </a:rPr>
              <a:t>Team Member: </a:t>
            </a:r>
            <a:br>
              <a:rPr lang="en-US" sz="1800" dirty="0">
                <a:effectLst/>
                <a:latin typeface="Arial Black" panose="020B0A04020102020204" pitchFamily="34" charset="0"/>
                <a:ea typeface="Times New Roman" panose="02020603050405020304" pitchFamily="18" charset="0"/>
                <a:cs typeface="Calibri" panose="020F0502020204030204" pitchFamily="34" charset="0"/>
              </a:rPr>
            </a:br>
            <a:r>
              <a:rPr lang="en-US" sz="1800" dirty="0">
                <a:effectLst/>
                <a:latin typeface="Arial Black" panose="020B0A04020102020204" pitchFamily="34" charset="0"/>
                <a:ea typeface="Times New Roman" panose="02020603050405020304" pitchFamily="18" charset="0"/>
                <a:cs typeface="Calibri" panose="020F0502020204030204" pitchFamily="34" charset="0"/>
              </a:rPr>
              <a:t>1- Mohamed </a:t>
            </a:r>
            <a:r>
              <a:rPr lang="en-US" sz="1800" dirty="0" err="1">
                <a:effectLst/>
                <a:latin typeface="Arial Black" panose="020B0A04020102020204" pitchFamily="34" charset="0"/>
                <a:ea typeface="Times New Roman" panose="02020603050405020304" pitchFamily="18" charset="0"/>
                <a:cs typeface="Calibri" panose="020F0502020204030204" pitchFamily="34" charset="0"/>
              </a:rPr>
              <a:t>Abdelmoniem</a:t>
            </a:r>
            <a:r>
              <a:rPr lang="en-US" sz="1800" dirty="0">
                <a:effectLst/>
                <a:latin typeface="Arial Black" panose="020B0A04020102020204" pitchFamily="34" charset="0"/>
                <a:ea typeface="Times New Roman" panose="02020603050405020304" pitchFamily="18" charset="0"/>
                <a:cs typeface="Calibri" panose="020F0502020204030204" pitchFamily="34" charset="0"/>
              </a:rPr>
              <a:t> Mohamed Sayed.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Black" panose="020B0A04020102020204" pitchFamily="34" charset="0"/>
                <a:ea typeface="Times New Roman" panose="02020603050405020304" pitchFamily="18" charset="0"/>
                <a:cs typeface="Calibri" panose="020F0502020204030204" pitchFamily="34" charset="0"/>
              </a:rPr>
              <a:t>(fourth year in bioinformatics 2018).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75695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264966" y="1009321"/>
            <a:ext cx="9211733" cy="918104"/>
          </a:xfrm>
        </p:spPr>
        <p:txBody>
          <a:bodyPr>
            <a:noAutofit/>
          </a:bodyPr>
          <a:lstStyle/>
          <a:p>
            <a:r>
              <a:rPr lang="en-US" sz="4400" dirty="0">
                <a:effectLst/>
                <a:latin typeface="Arial Black" panose="020B0A04020102020204" pitchFamily="34" charset="0"/>
                <a:ea typeface="Times New Roman" panose="02020603050405020304" pitchFamily="18" charset="0"/>
                <a:cs typeface="Calibri" panose="020F0502020204030204" pitchFamily="34" charset="0"/>
              </a:rPr>
              <a:t>Experimental Simulation:</a:t>
            </a:r>
            <a:br>
              <a:rPr lang="en-US" sz="4400" dirty="0">
                <a:effectLst/>
                <a:latin typeface="Calibri" panose="020F0502020204030204" pitchFamily="34" charset="0"/>
                <a:ea typeface="Times New Roman" panose="02020603050405020304" pitchFamily="18" charset="0"/>
                <a:cs typeface="Arial" panose="020B0604020202020204" pitchFamily="34" charset="0"/>
              </a:rPr>
            </a:br>
            <a:endParaRPr lang="en-US" sz="44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the programming language is used in the project is:</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latin typeface="Arial" panose="020B0604020202020204" pitchFamily="34" charset="0"/>
                <a:ea typeface="Times New Roman" panose="02020603050405020304" pitchFamily="18" charset="0"/>
                <a:cs typeface="Arial" panose="020B0604020202020204" pitchFamily="34" charset="0"/>
              </a:rPr>
              <a:t>C</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a:p>
            <a:pPr marL="0" marR="0" algn="l">
              <a:lnSpc>
                <a:spcPct val="110000"/>
              </a:lnSpc>
              <a:spcBef>
                <a:spcPts val="0"/>
              </a:spcBef>
              <a:spcAft>
                <a:spcPts val="600"/>
              </a:spcAf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latin typeface="Arial" panose="020B0604020202020204" pitchFamily="34" charset="0"/>
                <a:ea typeface="Times New Roman" panose="02020603050405020304" pitchFamily="18" charset="0"/>
                <a:cs typeface="Arial" panose="020B0604020202020204" pitchFamily="34" charset="0"/>
              </a:rPr>
              <a:t>C</a:t>
            </a:r>
            <a:r>
              <a:rPr lang="en-US" sz="1800" dirty="0">
                <a:effectLst/>
                <a:latin typeface="Arial" panose="020B0604020202020204" pitchFamily="34" charset="0"/>
                <a:ea typeface="Times New Roman" panose="02020603050405020304" pitchFamily="18" charset="0"/>
                <a:cs typeface="Arial" panose="020B0604020202020204" pitchFamily="34" charset="0"/>
              </a:rPr>
              <a:t>++ language is suitable for solve this problem with Backtracking algorithm.</a:t>
            </a:r>
          </a:p>
          <a:p>
            <a:pPr marL="0" marR="0" algn="l">
              <a:lnSpc>
                <a:spcPct val="110000"/>
              </a:lnSpc>
              <a:spcBef>
                <a:spcPts val="0"/>
              </a:spcBef>
              <a:spcAft>
                <a:spcPts val="600"/>
              </a:spcAft>
            </a:pP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10000"/>
              </a:lnSpc>
              <a:spcBef>
                <a:spcPts val="0"/>
              </a:spcBef>
              <a:spcAft>
                <a:spcPts val="600"/>
              </a:spcAft>
            </a:pPr>
            <a:r>
              <a:rPr lang="en-US" sz="2000" b="1" dirty="0">
                <a:solidFill>
                  <a:srgbClr val="FF0000"/>
                </a:solidFill>
                <a:effectLst/>
                <a:latin typeface="Algerian" panose="04020705040A02060702" pitchFamily="82" charset="0"/>
                <a:ea typeface="Times New Roman" panose="02020603050405020304" pitchFamily="18" charset="0"/>
                <a:cs typeface="Calibri" panose="020F0502020204030204" pitchFamily="34" charset="0"/>
              </a:rPr>
              <a:t>the primary function used to implement the Backtracking algorithm are:</a:t>
            </a:r>
            <a:r>
              <a:rPr lang="en-US" sz="1800" dirty="0">
                <a:effectLst/>
                <a:latin typeface="Algerian" panose="04020705040A02060702" pitchFamily="82"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1- check Function for check this board is true or false.</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2- fast Function to fast the code</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algn="l"/>
            <a:r>
              <a:rPr lang="en-US" sz="2000" dirty="0">
                <a:effectLst/>
                <a:latin typeface="Arial" panose="020B0604020202020204" pitchFamily="34" charset="0"/>
                <a:ea typeface="Times New Roman" panose="02020603050405020304" pitchFamily="18" charset="0"/>
              </a:rPr>
              <a:t>3- main Function</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88561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034307" y="978146"/>
            <a:ext cx="9211733" cy="918104"/>
          </a:xfrm>
        </p:spPr>
        <p:txBody>
          <a:bodyPr>
            <a:noAutofit/>
          </a:bodyPr>
          <a:lstStyle/>
          <a:p>
            <a:r>
              <a:rPr lang="en-US" sz="4000" b="1" i="0" dirty="0">
                <a:solidFill>
                  <a:srgbClr val="000000"/>
                </a:solidFill>
                <a:effectLst/>
                <a:latin typeface="Algerian" panose="04020705040A02060702" pitchFamily="82" charset="0"/>
                <a:ea typeface="Times New Roman" panose="02020603050405020304" pitchFamily="18" charset="0"/>
                <a:cs typeface="Arial" panose="020B0604020202020204" pitchFamily="34" charset="0"/>
              </a:rPr>
              <a:t>the test cases:</a:t>
            </a:r>
            <a:br>
              <a:rPr lang="en-US" sz="4000" b="1" dirty="0">
                <a:effectLst/>
                <a:latin typeface="Calibri" panose="020F0502020204030204" pitchFamily="34" charset="0"/>
                <a:ea typeface="Times New Roman" panose="02020603050405020304" pitchFamily="18" charset="0"/>
                <a:cs typeface="Arial" panose="020B0604020202020204" pitchFamily="34" charset="0"/>
              </a:rPr>
            </a:br>
            <a:endParaRPr lang="en-US" sz="4000" b="1"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pPr marL="0" marR="0" algn="l">
              <a:lnSpc>
                <a:spcPct val="110000"/>
              </a:lnSpc>
              <a:spcBef>
                <a:spcPts val="0"/>
              </a:spcBef>
              <a:spcAft>
                <a:spcPts val="600"/>
              </a:spcAft>
            </a:pPr>
            <a:r>
              <a:rPr lang="en-US" dirty="0">
                <a:effectLst/>
                <a:latin typeface="Arial" panose="020B0604020202020204" pitchFamily="34" charset="0"/>
                <a:ea typeface="Times New Roman" panose="02020603050405020304" pitchFamily="18" charset="0"/>
                <a:cs typeface="Arial" panose="020B0604020202020204" pitchFamily="34" charset="0"/>
              </a:rPr>
              <a:t>example n = 4</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dirty="0">
                <a:effectLst/>
                <a:latin typeface="Arial" panose="020B0604020202020204" pitchFamily="34" charset="0"/>
                <a:ea typeface="Times New Roman" panose="02020603050405020304" pitchFamily="18" charset="0"/>
                <a:cs typeface="Arial" panose="020B0604020202020204" pitchFamily="34" charset="0"/>
              </a:rPr>
              <a:t>answer = 2</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F9DB3FB0-3A4B-6F28-8CE6-93E620F18A26}"/>
              </a:ext>
            </a:extLst>
          </p:cNvPr>
          <p:cNvPicPr>
            <a:picLocks noChangeAspect="1"/>
          </p:cNvPicPr>
          <p:nvPr/>
        </p:nvPicPr>
        <p:blipFill>
          <a:blip r:embed="rId2"/>
          <a:stretch>
            <a:fillRect/>
          </a:stretch>
        </p:blipFill>
        <p:spPr>
          <a:xfrm>
            <a:off x="773413" y="3219321"/>
            <a:ext cx="2226047" cy="2474169"/>
          </a:xfrm>
          <a:prstGeom prst="rect">
            <a:avLst/>
          </a:prstGeom>
        </p:spPr>
      </p:pic>
      <p:pic>
        <p:nvPicPr>
          <p:cNvPr id="7" name="Picture 6">
            <a:extLst>
              <a:ext uri="{FF2B5EF4-FFF2-40B4-BE49-F238E27FC236}">
                <a16:creationId xmlns:a16="http://schemas.microsoft.com/office/drawing/2014/main" id="{58C53767-C350-A027-2019-C7A2BD531094}"/>
              </a:ext>
            </a:extLst>
          </p:cNvPr>
          <p:cNvPicPr>
            <a:picLocks noChangeAspect="1"/>
          </p:cNvPicPr>
          <p:nvPr/>
        </p:nvPicPr>
        <p:blipFill>
          <a:blip r:embed="rId3"/>
          <a:stretch>
            <a:fillRect/>
          </a:stretch>
        </p:blipFill>
        <p:spPr>
          <a:xfrm>
            <a:off x="5848864" y="3219321"/>
            <a:ext cx="3558540" cy="3150870"/>
          </a:xfrm>
          <a:prstGeom prst="rect">
            <a:avLst/>
          </a:prstGeom>
        </p:spPr>
      </p:pic>
    </p:spTree>
    <p:extLst>
      <p:ext uri="{BB962C8B-B14F-4D97-AF65-F5344CB8AC3E}">
        <p14:creationId xmlns:p14="http://schemas.microsoft.com/office/powerpoint/2010/main" val="40947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145915" y="175098"/>
            <a:ext cx="11732818" cy="6390273"/>
          </a:xfrm>
        </p:spPr>
        <p:txBody>
          <a:bodyPr/>
          <a:lstStyle/>
          <a:p>
            <a:pPr marL="0" marR="0" algn="l">
              <a:lnSpc>
                <a:spcPct val="110000"/>
              </a:lnSpc>
              <a:spcBef>
                <a:spcPts val="0"/>
              </a:spcBef>
              <a:spcAft>
                <a:spcPts val="60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example n = 2</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answer = 0</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BB840E30-53BD-D558-4D33-0D729293C97A}"/>
              </a:ext>
            </a:extLst>
          </p:cNvPr>
          <p:cNvPicPr>
            <a:picLocks noChangeAspect="1"/>
          </p:cNvPicPr>
          <p:nvPr/>
        </p:nvPicPr>
        <p:blipFill>
          <a:blip r:embed="rId2"/>
          <a:stretch>
            <a:fillRect/>
          </a:stretch>
        </p:blipFill>
        <p:spPr>
          <a:xfrm>
            <a:off x="145915" y="2012738"/>
            <a:ext cx="3219450" cy="1057275"/>
          </a:xfrm>
          <a:prstGeom prst="rect">
            <a:avLst/>
          </a:prstGeom>
        </p:spPr>
      </p:pic>
      <p:sp>
        <p:nvSpPr>
          <p:cNvPr id="6" name="TextBox 5">
            <a:extLst>
              <a:ext uri="{FF2B5EF4-FFF2-40B4-BE49-F238E27FC236}">
                <a16:creationId xmlns:a16="http://schemas.microsoft.com/office/drawing/2014/main" id="{9DE516BC-0922-027A-2792-9FB0D2729BA4}"/>
              </a:ext>
            </a:extLst>
          </p:cNvPr>
          <p:cNvSpPr txBox="1"/>
          <p:nvPr/>
        </p:nvSpPr>
        <p:spPr>
          <a:xfrm>
            <a:off x="145915" y="3445650"/>
            <a:ext cx="6096000" cy="684675"/>
          </a:xfrm>
          <a:prstGeom prst="rect">
            <a:avLst/>
          </a:prstGeom>
          <a:noFill/>
        </p:spPr>
        <p:txBody>
          <a:bodyPr wrap="square">
            <a:spAutoFit/>
          </a:bodyPr>
          <a:lstStyle/>
          <a:p>
            <a:pPr marL="0" marR="0">
              <a:lnSpc>
                <a:spcPct val="110000"/>
              </a:lnSpc>
              <a:spcBef>
                <a:spcPts val="0"/>
              </a:spcBef>
              <a:spcAft>
                <a:spcPts val="600"/>
              </a:spcAft>
            </a:pPr>
            <a:r>
              <a:rPr lang="en-US" b="1" dirty="0">
                <a:effectLst/>
                <a:latin typeface="Arial" panose="020B0604020202020204" pitchFamily="34" charset="0"/>
                <a:ea typeface="Times New Roman" panose="02020603050405020304" pitchFamily="18" charset="0"/>
                <a:cs typeface="Arial" panose="020B0604020202020204" pitchFamily="34" charset="0"/>
              </a:rPr>
              <a:t>Because all possible solution will be diagonal or at the same row or column</a:t>
            </a:r>
            <a:endParaRPr lang="en-US" b="1"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7" name="Picture 6">
            <a:extLst>
              <a:ext uri="{FF2B5EF4-FFF2-40B4-BE49-F238E27FC236}">
                <a16:creationId xmlns:a16="http://schemas.microsoft.com/office/drawing/2014/main" id="{ACF895C9-E1B0-AA6A-2758-8F5AD97B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915" y="4604948"/>
            <a:ext cx="4800600" cy="1889760"/>
          </a:xfrm>
          <a:prstGeom prst="rect">
            <a:avLst/>
          </a:prstGeom>
          <a:noFill/>
          <a:ln>
            <a:noFill/>
          </a:ln>
        </p:spPr>
      </p:pic>
    </p:spTree>
    <p:extLst>
      <p:ext uri="{BB962C8B-B14F-4D97-AF65-F5344CB8AC3E}">
        <p14:creationId xmlns:p14="http://schemas.microsoft.com/office/powerpoint/2010/main" val="312552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E8DF-9E25-BF77-7AD1-5986CFC9EBE3}"/>
              </a:ext>
            </a:extLst>
          </p:cNvPr>
          <p:cNvSpPr>
            <a:spLocks noGrp="1"/>
          </p:cNvSpPr>
          <p:nvPr>
            <p:ph type="title"/>
          </p:nvPr>
        </p:nvSpPr>
        <p:spPr/>
        <p:txBody>
          <a:bodyPr>
            <a:noAutofit/>
          </a:bodyPr>
          <a:lstStyle/>
          <a:p>
            <a:pPr algn="ctr"/>
            <a:r>
              <a:rPr lang="en-US" sz="4800" b="1" dirty="0">
                <a:latin typeface="Algerian" panose="04020705040A02060702" pitchFamily="82" charset="0"/>
              </a:rPr>
              <a:t>	</a:t>
            </a:r>
            <a:r>
              <a:rPr lang="en-US" sz="4800" b="1" dirty="0">
                <a:effectLst/>
                <a:latin typeface="Algerian" panose="04020705040A02060702" pitchFamily="82" charset="0"/>
                <a:ea typeface="Times New Roman" panose="02020603050405020304" pitchFamily="18" charset="0"/>
                <a:cs typeface="Arial" panose="020B0604020202020204" pitchFamily="34" charset="0"/>
              </a:rPr>
              <a:t>Illustration</a:t>
            </a:r>
            <a:r>
              <a:rPr lang="ar-SA" sz="4800" b="1" dirty="0">
                <a:effectLst/>
                <a:latin typeface="Algerian" panose="04020705040A02060702" pitchFamily="82" charset="0"/>
                <a:ea typeface="Times New Roman" panose="02020603050405020304" pitchFamily="18" charset="0"/>
                <a:cs typeface="Arial" panose="020B0604020202020204" pitchFamily="34" charset="0"/>
              </a:rPr>
              <a:t>:</a:t>
            </a:r>
            <a:br>
              <a:rPr lang="en-US" sz="4800" b="1" dirty="0">
                <a:effectLst/>
                <a:latin typeface="Algerian" panose="04020705040A02060702" pitchFamily="82" charset="0"/>
                <a:ea typeface="Times New Roman" panose="02020603050405020304" pitchFamily="18" charset="0"/>
                <a:cs typeface="Arial" panose="020B0604020202020204" pitchFamily="34" charset="0"/>
              </a:rPr>
            </a:br>
            <a:endParaRPr lang="en-US"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A170FE5-08DF-D63F-7B8F-28EF54A58BB3}"/>
              </a:ext>
            </a:extLst>
          </p:cNvPr>
          <p:cNvSpPr>
            <a:spLocks noGrp="1"/>
          </p:cNvSpPr>
          <p:nvPr>
            <p:ph idx="1"/>
          </p:nvPr>
        </p:nvSpPr>
        <p:spPr>
          <a:xfrm>
            <a:off x="203199" y="1193800"/>
            <a:ext cx="11590867" cy="5494867"/>
          </a:xfrm>
        </p:spPr>
        <p:txBody>
          <a:bodyPr>
            <a:noAutofit/>
          </a:bodyPr>
          <a:lstStyle/>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1) Start in the leftmost column</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2) If all queens are placed</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return true</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3) Try all rows in the current column. </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Do following for every tried row.</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a) If the queen can be placed safely in this row </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then mark this [row, column] as part of the </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solution and recursively check if placing</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queen here leads to a solution.</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b) If placing the queen in [row, column] leads to</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a solution then return true.</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c) If placing queen doesn't lead to a solution then</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unmark this [row, column] (Backtrack) and go to </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step (a) to try other rows.</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4) If all rows have been tried and nothing worked,</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lnSpc>
                <a:spcPct val="110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spc="10" dirty="0">
                <a:effectLst/>
                <a:latin typeface="Arial" panose="020B0604020202020204" pitchFamily="34" charset="0"/>
                <a:ea typeface="Times New Roman" panose="02020603050405020304" pitchFamily="18" charset="0"/>
                <a:cs typeface="Arial" panose="020B0604020202020204" pitchFamily="34" charset="0"/>
              </a:rPr>
              <a:t>   return false to trigger backtracking.</a:t>
            </a:r>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94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976642" y="902563"/>
            <a:ext cx="9211733" cy="918104"/>
          </a:xfrm>
        </p:spPr>
        <p:txBody>
          <a:bodyPr>
            <a:noAutofit/>
          </a:bodyPr>
          <a:lstStyle/>
          <a:p>
            <a:r>
              <a:rPr lang="en-US" sz="4000"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Results :</a:t>
            </a:r>
            <a:br>
              <a:rPr lang="en-US" sz="4000" dirty="0">
                <a:effectLst/>
                <a:latin typeface="Calibri" panose="020F0502020204030204" pitchFamily="34" charset="0"/>
                <a:ea typeface="Times New Roman" panose="02020603050405020304" pitchFamily="18" charset="0"/>
                <a:cs typeface="Arial" panose="020B0604020202020204" pitchFamily="34" charset="0"/>
              </a:rPr>
            </a:br>
            <a:endParaRPr lang="en-US" sz="40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r>
              <a:rPr lang="en-US" dirty="0"/>
              <a:t> </a:t>
            </a:r>
          </a:p>
          <a:p>
            <a:endParaRPr lang="en-US" dirty="0"/>
          </a:p>
        </p:txBody>
      </p:sp>
      <p:graphicFrame>
        <p:nvGraphicFramePr>
          <p:cNvPr id="4" name="Table 3">
            <a:extLst>
              <a:ext uri="{FF2B5EF4-FFF2-40B4-BE49-F238E27FC236}">
                <a16:creationId xmlns:a16="http://schemas.microsoft.com/office/drawing/2014/main" id="{9E750666-6EF4-1101-4E36-1B1A31CC3FBD}"/>
              </a:ext>
            </a:extLst>
          </p:cNvPr>
          <p:cNvGraphicFramePr>
            <a:graphicFrameLocks noGrp="1"/>
          </p:cNvGraphicFramePr>
          <p:nvPr/>
        </p:nvGraphicFramePr>
        <p:xfrm>
          <a:off x="3127375" y="2007267"/>
          <a:ext cx="5937250" cy="4012946"/>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081747593"/>
                    </a:ext>
                  </a:extLst>
                </a:gridCol>
                <a:gridCol w="2968625">
                  <a:extLst>
                    <a:ext uri="{9D8B030D-6E8A-4147-A177-3AD203B41FA5}">
                      <a16:colId xmlns:a16="http://schemas.microsoft.com/office/drawing/2014/main" val="359758985"/>
                    </a:ext>
                  </a:extLst>
                </a:gridCol>
              </a:tblGrid>
              <a:tr h="0">
                <a:tc>
                  <a:txBody>
                    <a:bodyPr/>
                    <a:lstStyle/>
                    <a:p>
                      <a:pPr marL="0" marR="0" algn="ctr">
                        <a:lnSpc>
                          <a:spcPct val="110000"/>
                        </a:lnSpc>
                        <a:spcBef>
                          <a:spcPts val="0"/>
                        </a:spcBef>
                        <a:spcAft>
                          <a:spcPts val="0"/>
                        </a:spcAft>
                      </a:pPr>
                      <a:r>
                        <a:rPr lang="en-US" sz="1800">
                          <a:effectLst/>
                        </a:rPr>
                        <a:t>input</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output</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7043988"/>
                  </a:ext>
                </a:extLst>
              </a:tr>
              <a:tr h="0">
                <a:tc>
                  <a:txBody>
                    <a:bodyPr/>
                    <a:lstStyle/>
                    <a:p>
                      <a:pPr marL="0" marR="0" algn="ctr">
                        <a:lnSpc>
                          <a:spcPct val="110000"/>
                        </a:lnSpc>
                        <a:spcBef>
                          <a:spcPts val="0"/>
                        </a:spcBef>
                        <a:spcAft>
                          <a:spcPts val="0"/>
                        </a:spcAft>
                      </a:pPr>
                      <a:r>
                        <a:rPr lang="en-US" sz="1800">
                          <a:effectLst/>
                        </a:rPr>
                        <a:t>1</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1</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49480230"/>
                  </a:ext>
                </a:extLst>
              </a:tr>
              <a:tr h="0">
                <a:tc>
                  <a:txBody>
                    <a:bodyPr/>
                    <a:lstStyle/>
                    <a:p>
                      <a:pPr marL="0" marR="0" algn="ctr">
                        <a:lnSpc>
                          <a:spcPct val="110000"/>
                        </a:lnSpc>
                        <a:spcBef>
                          <a:spcPts val="0"/>
                        </a:spcBef>
                        <a:spcAft>
                          <a:spcPts val="0"/>
                        </a:spcAft>
                      </a:pPr>
                      <a:r>
                        <a:rPr lang="en-US" sz="1800" dirty="0">
                          <a:effectLst/>
                        </a:rPr>
                        <a:t>2</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3476551"/>
                  </a:ext>
                </a:extLst>
              </a:tr>
              <a:tr h="0">
                <a:tc>
                  <a:txBody>
                    <a:bodyPr/>
                    <a:lstStyle/>
                    <a:p>
                      <a:pPr marL="0" marR="0" algn="ctr">
                        <a:lnSpc>
                          <a:spcPct val="110000"/>
                        </a:lnSpc>
                        <a:spcBef>
                          <a:spcPts val="0"/>
                        </a:spcBef>
                        <a:spcAft>
                          <a:spcPts val="0"/>
                        </a:spcAft>
                      </a:pPr>
                      <a:r>
                        <a:rPr lang="en-US" sz="1800">
                          <a:effectLst/>
                        </a:rPr>
                        <a:t>3</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41790280"/>
                  </a:ext>
                </a:extLst>
              </a:tr>
              <a:tr h="0">
                <a:tc>
                  <a:txBody>
                    <a:bodyPr/>
                    <a:lstStyle/>
                    <a:p>
                      <a:pPr marL="0" marR="0" algn="ctr">
                        <a:lnSpc>
                          <a:spcPct val="110000"/>
                        </a:lnSpc>
                        <a:spcBef>
                          <a:spcPts val="0"/>
                        </a:spcBef>
                        <a:spcAft>
                          <a:spcPts val="0"/>
                        </a:spcAft>
                      </a:pPr>
                      <a:r>
                        <a:rPr lang="en-US" sz="1800">
                          <a:effectLst/>
                        </a:rPr>
                        <a:t>4</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2</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04767929"/>
                  </a:ext>
                </a:extLst>
              </a:tr>
              <a:tr h="0">
                <a:tc>
                  <a:txBody>
                    <a:bodyPr/>
                    <a:lstStyle/>
                    <a:p>
                      <a:pPr marL="0" marR="0" algn="ctr">
                        <a:lnSpc>
                          <a:spcPct val="110000"/>
                        </a:lnSpc>
                        <a:spcBef>
                          <a:spcPts val="0"/>
                        </a:spcBef>
                        <a:spcAft>
                          <a:spcPts val="0"/>
                        </a:spcAft>
                      </a:pPr>
                      <a:r>
                        <a:rPr lang="en-US" sz="1800">
                          <a:effectLst/>
                        </a:rPr>
                        <a:t>5</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10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29013443"/>
                  </a:ext>
                </a:extLst>
              </a:tr>
              <a:tr h="0">
                <a:tc>
                  <a:txBody>
                    <a:bodyPr/>
                    <a:lstStyle/>
                    <a:p>
                      <a:pPr marL="0" marR="0" algn="ctr">
                        <a:lnSpc>
                          <a:spcPct val="110000"/>
                        </a:lnSpc>
                        <a:spcBef>
                          <a:spcPts val="0"/>
                        </a:spcBef>
                        <a:spcAft>
                          <a:spcPts val="0"/>
                        </a:spcAft>
                      </a:pPr>
                      <a:r>
                        <a:rPr lang="en-US" sz="1800">
                          <a:effectLst/>
                        </a:rPr>
                        <a:t>6</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4</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34002285"/>
                  </a:ext>
                </a:extLst>
              </a:tr>
              <a:tr h="0">
                <a:tc>
                  <a:txBody>
                    <a:bodyPr/>
                    <a:lstStyle/>
                    <a:p>
                      <a:pPr marL="0" marR="0" algn="ctr">
                        <a:lnSpc>
                          <a:spcPct val="110000"/>
                        </a:lnSpc>
                        <a:spcBef>
                          <a:spcPts val="0"/>
                        </a:spcBef>
                        <a:spcAft>
                          <a:spcPts val="0"/>
                        </a:spcAft>
                      </a:pPr>
                      <a:r>
                        <a:rPr lang="en-US" sz="1800">
                          <a:effectLst/>
                        </a:rPr>
                        <a:t>7</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40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84813543"/>
                  </a:ext>
                </a:extLst>
              </a:tr>
              <a:tr h="0">
                <a:tc>
                  <a:txBody>
                    <a:bodyPr/>
                    <a:lstStyle/>
                    <a:p>
                      <a:pPr marL="0" marR="0" algn="ctr">
                        <a:lnSpc>
                          <a:spcPct val="110000"/>
                        </a:lnSpc>
                        <a:spcBef>
                          <a:spcPts val="0"/>
                        </a:spcBef>
                        <a:spcAft>
                          <a:spcPts val="0"/>
                        </a:spcAft>
                      </a:pPr>
                      <a:r>
                        <a:rPr lang="en-US" sz="1800">
                          <a:effectLst/>
                        </a:rPr>
                        <a:t>8</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92</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34085606"/>
                  </a:ext>
                </a:extLst>
              </a:tr>
              <a:tr h="0">
                <a:tc>
                  <a:txBody>
                    <a:bodyPr/>
                    <a:lstStyle/>
                    <a:p>
                      <a:pPr marL="0" marR="0" algn="ctr">
                        <a:lnSpc>
                          <a:spcPct val="110000"/>
                        </a:lnSpc>
                        <a:spcBef>
                          <a:spcPts val="0"/>
                        </a:spcBef>
                        <a:spcAft>
                          <a:spcPts val="0"/>
                        </a:spcAft>
                      </a:pPr>
                      <a:r>
                        <a:rPr lang="en-US" sz="1800">
                          <a:effectLst/>
                        </a:rPr>
                        <a:t>9</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352</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5330137"/>
                  </a:ext>
                </a:extLst>
              </a:tr>
              <a:tr h="0">
                <a:tc>
                  <a:txBody>
                    <a:bodyPr/>
                    <a:lstStyle/>
                    <a:p>
                      <a:pPr marL="0" marR="0" algn="ctr">
                        <a:lnSpc>
                          <a:spcPct val="110000"/>
                        </a:lnSpc>
                        <a:spcBef>
                          <a:spcPts val="0"/>
                        </a:spcBef>
                        <a:spcAft>
                          <a:spcPts val="0"/>
                        </a:spcAft>
                      </a:pPr>
                      <a:r>
                        <a:rPr lang="en-US" sz="1800">
                          <a:effectLst/>
                        </a:rPr>
                        <a:t>10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724</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08696366"/>
                  </a:ext>
                </a:extLst>
              </a:tr>
              <a:tr h="0">
                <a:tc>
                  <a:txBody>
                    <a:bodyPr/>
                    <a:lstStyle/>
                    <a:p>
                      <a:pPr marL="0" marR="0" algn="ctr">
                        <a:lnSpc>
                          <a:spcPct val="110000"/>
                        </a:lnSpc>
                        <a:spcBef>
                          <a:spcPts val="0"/>
                        </a:spcBef>
                        <a:spcAft>
                          <a:spcPts val="0"/>
                        </a:spcAft>
                      </a:pPr>
                      <a:r>
                        <a:rPr lang="en-US" sz="1800">
                          <a:effectLst/>
                        </a:rPr>
                        <a:t>11</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2680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09676845"/>
                  </a:ext>
                </a:extLst>
              </a:tr>
              <a:tr h="0">
                <a:tc>
                  <a:txBody>
                    <a:bodyPr/>
                    <a:lstStyle/>
                    <a:p>
                      <a:pPr marL="0" marR="0" algn="ctr">
                        <a:lnSpc>
                          <a:spcPct val="110000"/>
                        </a:lnSpc>
                        <a:spcBef>
                          <a:spcPts val="0"/>
                        </a:spcBef>
                        <a:spcAft>
                          <a:spcPts val="0"/>
                        </a:spcAft>
                      </a:pPr>
                      <a:r>
                        <a:rPr lang="en-US" sz="1800">
                          <a:effectLst/>
                        </a:rPr>
                        <a:t>12</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a:effectLst/>
                        </a:rPr>
                        <a:t>14200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6754148"/>
                  </a:ext>
                </a:extLst>
              </a:tr>
              <a:tr h="0">
                <a:tc>
                  <a:txBody>
                    <a:bodyPr/>
                    <a:lstStyle/>
                    <a:p>
                      <a:pPr marL="0" marR="0" algn="ctr">
                        <a:lnSpc>
                          <a:spcPct val="110000"/>
                        </a:lnSpc>
                        <a:spcBef>
                          <a:spcPts val="0"/>
                        </a:spcBef>
                        <a:spcAft>
                          <a:spcPts val="0"/>
                        </a:spcAft>
                      </a:pPr>
                      <a:r>
                        <a:rPr lang="en-US" sz="1800" dirty="0">
                          <a:effectLst/>
                        </a:rPr>
                        <a:t>13</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1800" dirty="0">
                          <a:effectLst/>
                        </a:rPr>
                        <a:t>73713</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94121261"/>
                  </a:ext>
                </a:extLst>
              </a:tr>
            </a:tbl>
          </a:graphicData>
        </a:graphic>
      </p:graphicFrame>
    </p:spTree>
    <p:extLst>
      <p:ext uri="{BB962C8B-B14F-4D97-AF65-F5344CB8AC3E}">
        <p14:creationId xmlns:p14="http://schemas.microsoft.com/office/powerpoint/2010/main" val="273141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199064" y="1175015"/>
            <a:ext cx="9211733" cy="918104"/>
          </a:xfrm>
        </p:spPr>
        <p:txBody>
          <a:bodyPr>
            <a:noAutofit/>
          </a:bodyPr>
          <a:lstStyle/>
          <a:p>
            <a:r>
              <a:rPr lang="en-US" sz="4800"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Conclusions</a:t>
            </a:r>
            <a:br>
              <a:rPr lang="en-US" sz="4800" dirty="0">
                <a:effectLst/>
                <a:latin typeface="Calibri" panose="020F0502020204030204" pitchFamily="34" charset="0"/>
                <a:ea typeface="Times New Roman" panose="02020603050405020304" pitchFamily="18" charset="0"/>
                <a:cs typeface="Arial" panose="020B0604020202020204" pitchFamily="34" charset="0"/>
              </a:rPr>
            </a:br>
            <a:endParaRPr lang="en-US" sz="48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0" y="1573427"/>
            <a:ext cx="11878733" cy="4991944"/>
          </a:xfrm>
        </p:spPr>
        <p:txBody>
          <a:bodyPr>
            <a:normAutofit/>
          </a:bodyPr>
          <a:lstStyle/>
          <a:p>
            <a:pPr algn="l"/>
            <a:endParaRPr lang="en-US" sz="2000" dirty="0">
              <a:latin typeface="Arial" panose="020B0604020202020204" pitchFamily="34" charset="0"/>
              <a:ea typeface="Times New Roman" panose="02020603050405020304" pitchFamily="18" charset="0"/>
              <a:cs typeface="Arial" panose="020B0604020202020204" pitchFamily="34" charset="0"/>
            </a:endParaRPr>
          </a:p>
          <a:p>
            <a:pPr algn="l"/>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efficiency of the traditional backtracking algorithm maybe improved by the use of a hybrid approach taking advantage of sets to reduce the number of trials and error attempts. Time taken to solve the n-queen problem in the backtracking is more than that of the Tuned hybrid technique. Space taken to solve the n-queen problem in the backtracking is more than that of the Tuned hybrid technique. Complexity Analysis can be improved using different algorithms and that approach will be applied on the one of the applications of the N-Queen Problem to obtain the fast and better solution. Complexity Analysis can be based in the time, space, convergence-rate and conflict-minimization.</a:t>
            </a:r>
          </a:p>
          <a:p>
            <a:endParaRPr lang="en-US" sz="2000" dirty="0"/>
          </a:p>
        </p:txBody>
      </p:sp>
    </p:spTree>
    <p:extLst>
      <p:ext uri="{BB962C8B-B14F-4D97-AF65-F5344CB8AC3E}">
        <p14:creationId xmlns:p14="http://schemas.microsoft.com/office/powerpoint/2010/main" val="85227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067259" y="1227437"/>
            <a:ext cx="9211733" cy="609371"/>
          </a:xfrm>
        </p:spPr>
        <p:txBody>
          <a:bodyPr>
            <a:noAutofit/>
          </a:bodyPr>
          <a:lstStyle/>
          <a:p>
            <a:r>
              <a:rPr lang="en-US" sz="4000"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References</a:t>
            </a:r>
            <a:r>
              <a:rPr lang="ar-SA" sz="4000"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a:t>
            </a:r>
            <a:br>
              <a:rPr lang="en-US" sz="4000" dirty="0">
                <a:effectLst/>
                <a:latin typeface="Calibri" panose="020F0502020204030204" pitchFamily="34" charset="0"/>
                <a:ea typeface="Times New Roman" panose="02020603050405020304" pitchFamily="18" charset="0"/>
                <a:cs typeface="Arial" panose="020B0604020202020204" pitchFamily="34" charset="0"/>
              </a:rPr>
            </a:br>
            <a:endParaRPr lang="en-US" sz="40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a:bodyPr>
          <a:lstStyle/>
          <a:p>
            <a:pPr marL="342900" marR="0" lvl="0" indent="-342900" algn="l" rtl="0">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2"/>
              </a:rPr>
              <a:t>https://en.wikipedia.org/wiki/Eight_queens_puzzle</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3"/>
              </a:rPr>
              <a:t>https://www.geeksforgeeks.org/backtracking-introduction/</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4"/>
              </a:rPr>
              <a:t>https://www.geeksforgeeks.org/n-queen-problem-backtracking-3/</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5"/>
              </a:rPr>
              <a:t>https://www.dotnetoffice.com/2022/02/solving-n-queens-problem-in-c-print-all.html</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6"/>
              </a:rPr>
              <a:t>https://codecrucks.com/n-queen-problem/</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7"/>
              </a:rPr>
              <a:t>https://atechdaily.com/posts/Flowchart-and-Algorithm-for-N-Queen-Problem</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a:lnSpc>
                <a:spcPct val="110000"/>
              </a:lnSpc>
              <a:spcBef>
                <a:spcPts val="0"/>
              </a:spcBef>
              <a:spcAft>
                <a:spcPts val="600"/>
              </a:spcAft>
              <a:buFont typeface="+mj-lt"/>
              <a:buAutoNum type="arabicPeriod"/>
            </a:pPr>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8"/>
              </a:rPr>
              <a:t>http://www.ijesrt.com/issues%20pdf%20file/Archive-2017/February-217/10.pdf</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algn="l"/>
            <a:r>
              <a:rPr lang="en-US" sz="20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9"/>
              </a:rPr>
              <a:t>https://www.researchgate.net/publication/333661204_Survey_on_N-Queen_Problem_with_Genetic_Algorithm</a:t>
            </a:r>
            <a:endParaRPr lang="en-US" sz="2000" dirty="0"/>
          </a:p>
        </p:txBody>
      </p:sp>
    </p:spTree>
    <p:extLst>
      <p:ext uri="{BB962C8B-B14F-4D97-AF65-F5344CB8AC3E}">
        <p14:creationId xmlns:p14="http://schemas.microsoft.com/office/powerpoint/2010/main" val="215460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009594" y="1499285"/>
            <a:ext cx="9211733" cy="790603"/>
          </a:xfrm>
        </p:spPr>
        <p:txBody>
          <a:bodyPr>
            <a:noAutofit/>
          </a:bodyPr>
          <a:lstStyle/>
          <a:p>
            <a:r>
              <a:rPr lang="en-US" sz="5400" b="1" dirty="0">
                <a:solidFill>
                  <a:srgbClr val="000000"/>
                </a:solidFill>
                <a:effectLst/>
                <a:latin typeface="Algerian" panose="04020705040A02060702" pitchFamily="82" charset="0"/>
                <a:ea typeface="Times New Roman" panose="02020603050405020304" pitchFamily="18" charset="0"/>
                <a:cs typeface="Arial" panose="020B0604020202020204" pitchFamily="34" charset="0"/>
              </a:rPr>
              <a:t>Appendix:</a:t>
            </a:r>
            <a:br>
              <a:rPr lang="en-US" sz="5400" dirty="0">
                <a:effectLst/>
                <a:latin typeface="Calibri" panose="020F0502020204030204" pitchFamily="34" charset="0"/>
                <a:ea typeface="Times New Roman" panose="02020603050405020304" pitchFamily="18" charset="0"/>
                <a:cs typeface="Arial" panose="020B0604020202020204" pitchFamily="34" charset="0"/>
              </a:rPr>
            </a:br>
            <a:endParaRPr lang="en-US" sz="54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a:bodyPr>
          <a:lstStyle/>
          <a:p>
            <a:pPr marL="457200" marR="0" algn="l">
              <a:lnSpc>
                <a:spcPct val="110000"/>
              </a:lnSpc>
              <a:spcBef>
                <a:spcPts val="0"/>
              </a:spcBef>
              <a:spcAft>
                <a:spcPts val="0"/>
              </a:spcAft>
            </a:pPr>
            <a:r>
              <a:rPr lang="en-US" sz="3200" dirty="0">
                <a:effectLst/>
                <a:latin typeface="Arial" panose="020B0604020202020204" pitchFamily="34" charset="0"/>
                <a:ea typeface="Times New Roman" panose="02020603050405020304" pitchFamily="18" charset="0"/>
                <a:cs typeface="Arial" panose="020B0604020202020204" pitchFamily="34" charset="0"/>
              </a:rPr>
              <a:t>Source code:</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l">
              <a:lnSpc>
                <a:spcPct val="110000"/>
              </a:lnSpc>
              <a:spcBef>
                <a:spcPts val="0"/>
              </a:spcBef>
              <a:spcAft>
                <a:spcPts val="0"/>
              </a:spcAft>
            </a:pPr>
            <a:r>
              <a:rPr lang="en-US" sz="3200" u="sng" dirty="0">
                <a:solidFill>
                  <a:srgbClr val="2998E3"/>
                </a:solidFill>
                <a:effectLst/>
                <a:latin typeface="Arial" panose="020B0604020202020204" pitchFamily="34" charset="0"/>
                <a:ea typeface="Times New Roman" panose="02020603050405020304" pitchFamily="18" charset="0"/>
                <a:cs typeface="Arial" panose="020B0604020202020204" pitchFamily="34" charset="0"/>
                <a:hlinkClick r:id="rId2"/>
              </a:rPr>
              <a:t>https://ideone.com/KNXZY5</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l">
              <a:lnSpc>
                <a:spcPct val="110000"/>
              </a:lnSpc>
              <a:spcBef>
                <a:spcPts val="0"/>
              </a:spcBef>
              <a:spcAft>
                <a:spcPts val="0"/>
              </a:spcAft>
            </a:pPr>
            <a:r>
              <a:rPr lang="en-US" sz="3200" dirty="0">
                <a:effectLst/>
                <a:latin typeface="Arial" panose="020B0604020202020204" pitchFamily="34" charset="0"/>
                <a:ea typeface="Times New Roman" panose="02020603050405020304" pitchFamily="18" charset="0"/>
                <a:cs typeface="Arial" panose="020B0604020202020204" pitchFamily="34" charset="0"/>
              </a:rPr>
              <a:t> </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l">
              <a:lnSpc>
                <a:spcPct val="110000"/>
              </a:lnSpc>
              <a:spcBef>
                <a:spcPts val="0"/>
              </a:spcBef>
              <a:spcAft>
                <a:spcPts val="0"/>
              </a:spcAft>
            </a:pPr>
            <a:r>
              <a:rPr lang="en-US" sz="3200" dirty="0">
                <a:effectLst/>
                <a:latin typeface="Arial" panose="020B0604020202020204" pitchFamily="34" charset="0"/>
                <a:ea typeface="Times New Roman" panose="02020603050405020304" pitchFamily="18" charset="0"/>
                <a:cs typeface="Arial" panose="020B0604020202020204" pitchFamily="34" charset="0"/>
              </a:rPr>
              <a:t>another idea:</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l">
              <a:lnSpc>
                <a:spcPct val="110000"/>
              </a:lnSpc>
              <a:spcBef>
                <a:spcPts val="0"/>
              </a:spcBef>
              <a:spcAft>
                <a:spcPts val="0"/>
              </a:spcAft>
            </a:pPr>
            <a:r>
              <a:rPr lang="en-US" sz="32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 </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l">
              <a:lnSpc>
                <a:spcPct val="110000"/>
              </a:lnSpc>
              <a:spcBef>
                <a:spcPts val="0"/>
              </a:spcBef>
              <a:spcAft>
                <a:spcPts val="600"/>
              </a:spcAft>
            </a:pPr>
            <a:r>
              <a:rPr lang="en-US" sz="3200" u="sng" dirty="0">
                <a:solidFill>
                  <a:srgbClr val="C00000"/>
                </a:solidFill>
                <a:effectLst/>
                <a:latin typeface="Arial" panose="020B0604020202020204" pitchFamily="34" charset="0"/>
                <a:ea typeface="Times New Roman" panose="02020603050405020304" pitchFamily="18" charset="0"/>
                <a:cs typeface="Arial" panose="020B0604020202020204" pitchFamily="34" charset="0"/>
                <a:hlinkClick r:id="rId3"/>
              </a:rPr>
              <a:t>https://ideone.com/t8IfVd</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en-US" sz="3200" dirty="0"/>
          </a:p>
        </p:txBody>
      </p:sp>
    </p:spTree>
    <p:extLst>
      <p:ext uri="{BB962C8B-B14F-4D97-AF65-F5344CB8AC3E}">
        <p14:creationId xmlns:p14="http://schemas.microsoft.com/office/powerpoint/2010/main" val="30825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a:bodyPr>
          <a:lstStyle/>
          <a:p>
            <a:r>
              <a:rPr lang="en-US" sz="3200" b="0" i="0"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Table of Contents :</a:t>
            </a:r>
            <a:endParaRPr lang="en-US" sz="3200" dirty="0">
              <a:latin typeface="Arial Black" panose="020B0A04020102020204" pitchFamily="34" charset="0"/>
            </a:endParaRPr>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fontScale="77500" lnSpcReduction="20000"/>
          </a:bodyPr>
          <a:lstStyle/>
          <a:p>
            <a:pPr marL="0" marR="0" algn="l">
              <a:lnSpc>
                <a:spcPct val="110000"/>
              </a:lnSpc>
              <a:spcBef>
                <a:spcPts val="0"/>
              </a:spcBef>
              <a:spcAft>
                <a:spcPts val="600"/>
              </a:spcAf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Introduction/Executive Summary …………………3</a:t>
            </a:r>
            <a:br>
              <a:rPr lang="en-US" sz="1800" b="1" dirty="0">
                <a:solidFill>
                  <a:srgbClr val="000000"/>
                </a:solidFill>
                <a:effectLst/>
                <a:latin typeface="Bold"/>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1.1 What Is N-Queen problem . . . . . . . . . . . . . . . . . . . . . . . . . . . . . . . . . 3</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1.2 Algorithm used is Backtracking……………………………………. 4</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 Methodology ………………………………………….5</a:t>
            </a:r>
            <a:br>
              <a:rPr lang="en-US" sz="1800" b="1" dirty="0">
                <a:solidFill>
                  <a:srgbClr val="000000"/>
                </a:solidFill>
                <a:effectLst/>
                <a:latin typeface="Bold"/>
                <a:ea typeface="Times New Roman" panose="02020603050405020304" pitchFamily="18" charset="0"/>
                <a:cs typeface="Arial" panose="020B0604020202020204" pitchFamily="34" charset="0"/>
              </a:rPr>
            </a:br>
            <a:r>
              <a:rPr lang="en-US" sz="1800" dirty="0">
                <a:solidFill>
                  <a:srgbClr val="000000"/>
                </a:solidFill>
                <a:effectLst/>
                <a:latin typeface="Times-Roman-Identity-H"/>
                <a:ea typeface="Times New Roman" panose="02020603050405020304" pitchFamily="18" charset="0"/>
                <a:cs typeface="Arial" panose="020B0604020202020204" pitchFamily="34" charset="0"/>
              </a:rPr>
              <a:t>     2.1 Describe the main algorithms. . . . . . . . ……... . . . . . . . . . . . . . . . . . 5</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17526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2.2 algorithmic steps. . . . . . . . . . . . . . . ………………………………… 5</a:t>
            </a:r>
            <a:br>
              <a:rPr lang="en-US" sz="1800" dirty="0">
                <a:solidFill>
                  <a:srgbClr val="000000"/>
                </a:solidFill>
                <a:effectLst/>
                <a:latin typeface="Times-Roman-Identity-H"/>
                <a:ea typeface="Times New Roman" panose="02020603050405020304" pitchFamily="18" charset="0"/>
                <a:cs typeface="Arial" panose="020B0604020202020204" pitchFamily="34" charset="0"/>
              </a:rPr>
            </a:br>
            <a:r>
              <a:rPr lang="en-US" sz="1800" dirty="0">
                <a:solidFill>
                  <a:srgbClr val="000000"/>
                </a:solidFill>
                <a:effectLst/>
                <a:latin typeface="Times-Roman-Identity-H"/>
                <a:ea typeface="Times New Roman" panose="02020603050405020304" pitchFamily="18" charset="0"/>
                <a:cs typeface="Arial" panose="020B0604020202020204" pitchFamily="34" charset="0"/>
              </a:rPr>
              <a:t> 2.3 Pseudo Code. . . . . . . . . . . . . . . . ………………………... . . . . . . . . </a:t>
            </a:r>
            <a:r>
              <a:rPr lang="en-US" sz="1800" dirty="0">
                <a:solidFill>
                  <a:srgbClr val="000000"/>
                </a:solidFill>
                <a:latin typeface="Times-Roman-Identity-H"/>
                <a:ea typeface="Times New Roman" panose="02020603050405020304" pitchFamily="18" charset="0"/>
                <a:cs typeface="Arial" panose="020B0604020202020204" pitchFamily="34" charset="0"/>
              </a:rPr>
              <a:t>6</a:t>
            </a:r>
            <a:br>
              <a:rPr lang="en-US" sz="1800" dirty="0">
                <a:solidFill>
                  <a:srgbClr val="000000"/>
                </a:solidFill>
                <a:effectLst/>
                <a:latin typeface="Times-Roman-Identity-H"/>
                <a:ea typeface="Times New Roman" panose="02020603050405020304" pitchFamily="18" charset="0"/>
                <a:cs typeface="Arial" panose="020B0604020202020204" pitchFamily="34" charset="0"/>
              </a:rPr>
            </a:br>
            <a:r>
              <a:rPr lang="en-US" sz="1800" dirty="0">
                <a:solidFill>
                  <a:srgbClr val="000000"/>
                </a:solidFill>
                <a:effectLst/>
                <a:latin typeface="Times-Roman-Identity-H"/>
                <a:ea typeface="Times New Roman" panose="02020603050405020304" pitchFamily="18" charset="0"/>
                <a:cs typeface="Arial" panose="020B0604020202020204" pitchFamily="34" charset="0"/>
              </a:rPr>
              <a:t> 2.4 Flowchart:. . . . . . . . . . . . . . . . . . . . . . . . . . ………………………… </a:t>
            </a:r>
            <a:r>
              <a:rPr lang="en-US" sz="1800" dirty="0">
                <a:solidFill>
                  <a:srgbClr val="000000"/>
                </a:solidFill>
                <a:latin typeface="Times-Roman-Identity-H"/>
                <a:ea typeface="Times New Roman" panose="02020603050405020304" pitchFamily="18" charset="0"/>
                <a:cs typeface="Arial" panose="020B0604020202020204" pitchFamily="34" charset="0"/>
              </a:rPr>
              <a:t>7</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17526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2.5</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Times-Roman-Identity-H"/>
                <a:ea typeface="Times New Roman" panose="02020603050405020304" pitchFamily="18" charset="0"/>
                <a:cs typeface="Arial" panose="020B0604020202020204" pitchFamily="34" charset="0"/>
              </a:rPr>
              <a:t>how algorithm can solve the problem . …………………….. . . . . . . . </a:t>
            </a:r>
            <a:r>
              <a:rPr lang="en-US" sz="1800" dirty="0">
                <a:solidFill>
                  <a:srgbClr val="000000"/>
                </a:solidFill>
                <a:latin typeface="Times-Roman-Identity-H"/>
                <a:ea typeface="Times New Roman" panose="02020603050405020304" pitchFamily="18" charset="0"/>
                <a:cs typeface="Arial" panose="020B0604020202020204" pitchFamily="34" charset="0"/>
              </a:rPr>
              <a:t>9</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2.6</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Times-Roman-Identity-H"/>
                <a:ea typeface="Times New Roman" panose="02020603050405020304" pitchFamily="18" charset="0"/>
                <a:cs typeface="Arial" panose="020B0604020202020204" pitchFamily="34" charset="0"/>
              </a:rPr>
              <a:t>Complexity for code……………………………………..…………….</a:t>
            </a:r>
            <a:r>
              <a:rPr lang="en-US" sz="1800" dirty="0">
                <a:solidFill>
                  <a:srgbClr val="000000"/>
                </a:solidFill>
                <a:latin typeface="Times-Roman-Identity-H"/>
                <a:ea typeface="Times New Roman" panose="02020603050405020304" pitchFamily="18" charset="0"/>
                <a:cs typeface="Arial" panose="020B0604020202020204" pitchFamily="34" charset="0"/>
              </a:rPr>
              <a:t>9</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Experimental Simulation …………………………….</a:t>
            </a:r>
            <a:r>
              <a:rPr lang="en-US" sz="18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10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3.1</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Times-Roman-Identity-H"/>
                <a:ea typeface="Times New Roman" panose="02020603050405020304" pitchFamily="18" charset="0"/>
                <a:cs typeface="Arial" panose="020B0604020202020204" pitchFamily="34" charset="0"/>
              </a:rPr>
              <a:t>the programming language……………………………………………..10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3.2</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Times-Roman-Identity-H"/>
                <a:ea typeface="Times New Roman" panose="02020603050405020304" pitchFamily="18" charset="0"/>
                <a:cs typeface="Arial" panose="020B0604020202020204" pitchFamily="34" charset="0"/>
              </a:rPr>
              <a:t>the primary function …………………………………………………...</a:t>
            </a:r>
            <a:r>
              <a:rPr lang="en-US" sz="1800" dirty="0">
                <a:solidFill>
                  <a:srgbClr val="000000"/>
                </a:solidFill>
                <a:latin typeface="Times-Roman-Identity-H"/>
                <a:ea typeface="Times New Roman" panose="02020603050405020304" pitchFamily="18" charset="0"/>
                <a:cs typeface="Arial" panose="020B0604020202020204" pitchFamily="34" charset="0"/>
              </a:rPr>
              <a:t>10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3.3</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000000"/>
                </a:solidFill>
                <a:effectLst/>
                <a:latin typeface="Times-Roman-Identity-H"/>
                <a:ea typeface="Times New Roman" panose="02020603050405020304" pitchFamily="18" charset="0"/>
                <a:cs typeface="Arial" panose="020B0604020202020204" pitchFamily="34" charset="0"/>
              </a:rPr>
              <a:t>the test cases………………………………………………………….…11</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solidFill>
                  <a:srgbClr val="000000"/>
                </a:solidFill>
                <a:effectLst/>
                <a:latin typeface="Times-Roman-Identity-H"/>
                <a:ea typeface="Times New Roman" panose="02020603050405020304" pitchFamily="18" charset="0"/>
                <a:cs typeface="Arial" panose="020B0604020202020204" pitchFamily="34" charset="0"/>
              </a:rPr>
              <a:t>     3.4 Illustration ……………………………………..………………………13</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solidFill>
                  <a:srgbClr val="000000"/>
                </a:solidFill>
                <a:effectLst/>
                <a:latin typeface="Times-Roman-Identity-H"/>
                <a:ea typeface="Times New Roman" panose="02020603050405020304" pitchFamily="18" charset="0"/>
                <a:cs typeface="Arial" panose="020B0604020202020204" pitchFamily="34" charset="0"/>
              </a:rPr>
              <a:t>4 Results ………………………………………………….14</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solidFill>
                  <a:srgbClr val="000000"/>
                </a:solidFill>
                <a:effectLst/>
                <a:latin typeface="Times-Roman-Identity-H"/>
                <a:ea typeface="Times New Roman" panose="02020603050405020304" pitchFamily="18" charset="0"/>
                <a:cs typeface="Arial" panose="020B0604020202020204" pitchFamily="34" charset="0"/>
              </a:rPr>
              <a:t>5 Conclusions ……………………………………………..</a:t>
            </a:r>
            <a:r>
              <a:rPr lang="en-US" sz="1800" b="1" dirty="0">
                <a:solidFill>
                  <a:srgbClr val="000000"/>
                </a:solidFill>
                <a:latin typeface="Times-Roman-Identity-H"/>
                <a:ea typeface="Times New Roman" panose="02020603050405020304" pitchFamily="18" charset="0"/>
                <a:cs typeface="Arial" panose="020B0604020202020204" pitchFamily="34" charset="0"/>
              </a:rPr>
              <a:t>15</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solidFill>
                  <a:srgbClr val="000000"/>
                </a:solidFill>
                <a:effectLst/>
                <a:latin typeface="Times-Roman-Identity-H"/>
                <a:ea typeface="Times New Roman" panose="02020603050405020304" pitchFamily="18" charset="0"/>
                <a:cs typeface="Arial" panose="020B0604020202020204" pitchFamily="34" charset="0"/>
              </a:rPr>
              <a:t>6 References ……………………………………………….</a:t>
            </a:r>
            <a:r>
              <a:rPr lang="en-US" sz="1800" b="1" dirty="0">
                <a:solidFill>
                  <a:srgbClr val="000000"/>
                </a:solidFill>
                <a:latin typeface="Times-Roman-Identity-H"/>
                <a:ea typeface="Times New Roman" panose="02020603050405020304" pitchFamily="18" charset="0"/>
                <a:cs typeface="Arial" panose="020B0604020202020204" pitchFamily="34" charset="0"/>
              </a:rPr>
              <a:t>16</a:t>
            </a:r>
            <a:r>
              <a:rPr lang="en-US" sz="1800" b="1" dirty="0">
                <a:solidFill>
                  <a:srgbClr val="000000"/>
                </a:solidFill>
                <a:effectLst/>
                <a:latin typeface="Times-Roman-Identity-H"/>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solidFill>
                  <a:srgbClr val="000000"/>
                </a:solidFill>
                <a:effectLst/>
                <a:latin typeface="Times-Roman-Identity-H"/>
                <a:ea typeface="Times New Roman" panose="02020603050405020304" pitchFamily="18" charset="0"/>
                <a:cs typeface="Arial" panose="020B0604020202020204" pitchFamily="34" charset="0"/>
              </a:rPr>
              <a:t>7 Appendix …………………………………………………</a:t>
            </a:r>
            <a:r>
              <a:rPr lang="en-US" sz="1800" b="1" dirty="0">
                <a:solidFill>
                  <a:srgbClr val="000000"/>
                </a:solidFill>
                <a:latin typeface="Times-Roman-Identity-H"/>
                <a:ea typeface="Times New Roman" panose="02020603050405020304" pitchFamily="18" charset="0"/>
                <a:cs typeface="Arial" panose="020B0604020202020204" pitchFamily="34" charset="0"/>
              </a:rPr>
              <a:t>17</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223816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a:bodyPr>
          <a:lstStyle/>
          <a:p>
            <a:r>
              <a:rPr lang="en-US" sz="2400" b="1"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Introduction/Executive Summary:</a:t>
            </a:r>
            <a:endParaRPr lang="en-US" sz="2400" dirty="0">
              <a:latin typeface="Arial Black" panose="020B0A04020102020204" pitchFamily="34" charset="0"/>
            </a:endParaRPr>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r>
              <a:rPr lang="en-US" sz="3200" dirty="0">
                <a:effectLst/>
                <a:latin typeface="Algerian" panose="04020705040A02060702" pitchFamily="82" charset="0"/>
                <a:ea typeface="Times New Roman" panose="02020603050405020304" pitchFamily="18" charset="0"/>
                <a:cs typeface="Arial" panose="020B0604020202020204" pitchFamily="34" charset="0"/>
              </a:rPr>
              <a:t>N-Queen Problem :</a:t>
            </a:r>
          </a:p>
          <a:p>
            <a:pPr algn="l"/>
            <a:endParaRPr lang="en-US" sz="1800" dirty="0">
              <a:effectLst/>
              <a:latin typeface="Arial" panose="020B0604020202020204" pitchFamily="34" charset="0"/>
              <a:ea typeface="Times New Roman" panose="02020603050405020304" pitchFamily="18" charset="0"/>
            </a:endParaRPr>
          </a:p>
          <a:p>
            <a:pPr algn="l"/>
            <a:r>
              <a:rPr lang="en-US" sz="2000" dirty="0">
                <a:effectLst/>
                <a:latin typeface="Arial" panose="020B0604020202020204" pitchFamily="34" charset="0"/>
                <a:ea typeface="Times New Roman" panose="02020603050405020304" pitchFamily="18" charset="0"/>
              </a:rPr>
              <a:t>The N queen problem is one of the challenging concepts in computer science, the principle of the n-queen problem as follows: N is the number of queens that is placed on the n*n chessboard. The queens cannot be interacting with each other. Each queen has a unique path to travel. a solution requires that no two queens share the same row, column, or diagonal</a:t>
            </a:r>
            <a:r>
              <a:rPr lang="en-US" sz="1800" dirty="0">
                <a:effectLst/>
                <a:latin typeface="Arial" panose="020B0604020202020204" pitchFamily="34" charset="0"/>
                <a:ea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algn="l"/>
            <a:r>
              <a:rPr lang="en-US" sz="1800" b="1" dirty="0">
                <a:effectLst/>
                <a:latin typeface="Arial" panose="020B0604020202020204" pitchFamily="34" charset="0"/>
                <a:ea typeface="Times New Roman" panose="02020603050405020304" pitchFamily="18" charset="0"/>
                <a:cs typeface="Arial" panose="020B0604020202020204" pitchFamily="34" charset="0"/>
              </a:rPr>
              <a:t>8 – queen : </a:t>
            </a:r>
            <a:endParaRPr lang="en-US" sz="1800" b="1" dirty="0">
              <a:latin typeface="Calibri" panose="020F0502020204030204" pitchFamily="34" charset="0"/>
              <a:ea typeface="Times New Roman" panose="02020603050405020304" pitchFamily="18" charset="0"/>
              <a:cs typeface="Arial" panose="020B0604020202020204" pitchFamily="34" charset="0"/>
            </a:endParaRPr>
          </a:p>
          <a:p>
            <a:pPr algn="l"/>
            <a:r>
              <a:rPr lang="en-US" sz="2000" dirty="0">
                <a:effectLst/>
                <a:latin typeface="Arial" panose="020B0604020202020204" pitchFamily="34" charset="0"/>
                <a:ea typeface="Times New Roman" panose="02020603050405020304" pitchFamily="18" charset="0"/>
                <a:cs typeface="Arial" panose="020B0604020202020204" pitchFamily="34" charset="0"/>
              </a:rPr>
              <a:t>The eight queens puzzle is a special case of the more general n queens problem of placing n non-attacking queens on an n × n chessboard. Solutions exist for all natural numbers n with the exception of n = 2 and n = 3. Although the exact number of solutions is only known for n ≤ 27, the asymptotic growth rate of the number of solutions is (0.143 n) ^ n </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a:p>
            <a:pPr algn="l"/>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en-US" sz="32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13146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fontScale="90000"/>
          </a:bodyPr>
          <a:lstStyle/>
          <a:p>
            <a:br>
              <a:rPr lang="en-US" sz="3600" dirty="0">
                <a:effectLst/>
                <a:latin typeface="Algerian" panose="04020705040A02060702" pitchFamily="82" charset="0"/>
                <a:ea typeface="Times New Roman" panose="02020603050405020304" pitchFamily="18" charset="0"/>
                <a:cs typeface="Arial" panose="020B0604020202020204" pitchFamily="34" charset="0"/>
              </a:rPr>
            </a:br>
            <a:r>
              <a:rPr lang="en-US" sz="3600" dirty="0">
                <a:effectLst/>
                <a:latin typeface="Algerian" panose="04020705040A02060702" pitchFamily="82" charset="0"/>
                <a:ea typeface="Times New Roman" panose="02020603050405020304" pitchFamily="18" charset="0"/>
                <a:cs typeface="Arial" panose="020B0604020202020204" pitchFamily="34" charset="0"/>
              </a:rPr>
              <a:t>Algorithm used is Backtracking :</a:t>
            </a:r>
            <a:endParaRPr lang="en-US" sz="36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a:bodyPr>
          <a:lstStyle/>
          <a:p>
            <a:pPr algn="l"/>
            <a:r>
              <a:rPr lang="en-US" sz="3600" dirty="0">
                <a:effectLst/>
                <a:latin typeface="Arial" panose="020B0604020202020204" pitchFamily="34" charset="0"/>
                <a:ea typeface="Times New Roman" panose="02020603050405020304" pitchFamily="18" charset="0"/>
              </a:rPr>
              <a:t>Backtracking :  is an algorithmic-technique for solving problems recursively by trying to build a solution incrementally, one piece at a time, removing those solutions that fail to satisfy the constraints of the problem at any point of time </a:t>
            </a:r>
          </a:p>
          <a:p>
            <a:pPr algn="l"/>
            <a:endParaRPr lang="en-US" sz="3600" dirty="0">
              <a:latin typeface="Arial" panose="020B0604020202020204" pitchFamily="34" charset="0"/>
            </a:endParaRPr>
          </a:p>
          <a:p>
            <a:pPr algn="l"/>
            <a:endParaRPr lang="en-US" sz="3600" dirty="0"/>
          </a:p>
        </p:txBody>
      </p:sp>
    </p:spTree>
    <p:extLst>
      <p:ext uri="{BB962C8B-B14F-4D97-AF65-F5344CB8AC3E}">
        <p14:creationId xmlns:p14="http://schemas.microsoft.com/office/powerpoint/2010/main" val="214469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490133" y="555276"/>
            <a:ext cx="9211733" cy="918104"/>
          </a:xfrm>
        </p:spPr>
        <p:txBody>
          <a:bodyPr>
            <a:normAutofit fontScale="90000"/>
          </a:bodyPr>
          <a:lstStyle/>
          <a:p>
            <a:pPr marL="0" marR="0">
              <a:lnSpc>
                <a:spcPct val="110000"/>
              </a:lnSpc>
              <a:spcBef>
                <a:spcPts val="0"/>
              </a:spcBef>
              <a:spcAft>
                <a:spcPts val="600"/>
              </a:spcAft>
            </a:pPr>
            <a:br>
              <a:rPr lang="en-US" sz="4800" b="1"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br>
            <a:br>
              <a:rPr lang="en-US" sz="4800" b="1"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br>
            <a:r>
              <a:rPr lang="en-US" sz="4800" b="1"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t>Methodology</a:t>
            </a:r>
            <a:br>
              <a:rPr lang="en-US" sz="1800" b="1" dirty="0">
                <a:solidFill>
                  <a:srgbClr val="000000"/>
                </a:solidFill>
                <a:effectLst/>
                <a:latin typeface="Arial Black" panose="020B0A04020102020204" pitchFamily="34" charset="0"/>
                <a:ea typeface="Times New Roman" panose="02020603050405020304" pitchFamily="18" charset="0"/>
                <a:cs typeface="Arial" panose="020B0604020202020204" pitchFamily="34" charset="0"/>
              </a:rPr>
            </a:b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r>
              <a:rPr lang="en-US" sz="2800" b="0" i="0" dirty="0">
                <a:solidFill>
                  <a:srgbClr val="000000"/>
                </a:solidFill>
                <a:effectLst/>
                <a:latin typeface="Algerian" panose="04020705040A02060702" pitchFamily="82" charset="0"/>
                <a:ea typeface="Times New Roman" panose="02020603050405020304" pitchFamily="18" charset="0"/>
                <a:cs typeface="Arial" panose="020B0604020202020204" pitchFamily="34" charset="0"/>
              </a:rPr>
              <a:t>Describe the main algorithms:</a:t>
            </a:r>
          </a:p>
          <a:p>
            <a:endParaRPr lang="en-US" sz="2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Backtracking : Backtracking is a form of recursion. The usual scenario is that you are faced with a number of options, and you must choose one of these. After you make your choice you will get a new set of options; just what set of options you get depends on what choice you made. This procedure is repeated over and over until you</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reach a final state. If you made a good sequence of choices, your final state is a goal state; if you didn't, it isn't.</a:t>
            </a:r>
          </a:p>
          <a:p>
            <a:pPr algn="l"/>
            <a:endParaRPr lang="en-US" dirty="0"/>
          </a:p>
        </p:txBody>
      </p:sp>
    </p:spTree>
    <p:extLst>
      <p:ext uri="{BB962C8B-B14F-4D97-AF65-F5344CB8AC3E}">
        <p14:creationId xmlns:p14="http://schemas.microsoft.com/office/powerpoint/2010/main" val="51849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59351" y="856833"/>
            <a:ext cx="9211733" cy="918104"/>
          </a:xfrm>
        </p:spPr>
        <p:txBody>
          <a:bodyPr>
            <a:noAutofit/>
          </a:bodyPr>
          <a:lstStyle/>
          <a:p>
            <a:r>
              <a:rPr lang="en-US" sz="4000" b="0" i="0" dirty="0">
                <a:solidFill>
                  <a:srgbClr val="000000"/>
                </a:solidFill>
                <a:effectLst/>
                <a:latin typeface="Algerian" panose="04020705040A02060702" pitchFamily="82" charset="0"/>
                <a:ea typeface="Times New Roman" panose="02020603050405020304" pitchFamily="18" charset="0"/>
                <a:cs typeface="Arial" panose="020B0604020202020204" pitchFamily="34" charset="0"/>
              </a:rPr>
              <a:t>algorithmic steps:</a:t>
            </a:r>
            <a:br>
              <a:rPr lang="en-US" sz="4000" dirty="0">
                <a:effectLst/>
                <a:latin typeface="Calibri" panose="020F0502020204030204" pitchFamily="34" charset="0"/>
                <a:ea typeface="Times New Roman" panose="02020603050405020304" pitchFamily="18" charset="0"/>
                <a:cs typeface="Arial" panose="020B0604020202020204" pitchFamily="34" charset="0"/>
              </a:rPr>
            </a:br>
            <a:endParaRPr lang="en-US" sz="40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1. Place the queens column wise, start from the left most column</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2. If all queens are placed.</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1. Return true and print the solution matrix.</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3. Else</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1. Try all the rows in the current column.</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2. Check if queen can be placed here safely if yes mark the current cell in solution matrix as 1 and try to</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solve the rest of the problem recursively.</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3. If placing the queen in above step leads to the solution return true.</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4. If placing the queen in above step does not lead to the solution, BACKTRACK, mark the current cell</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in solution matrix as 0 and return false.</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4. If all the rows are tried and nothing worked, return false and print NO SOLUTION</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42098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a:bodyPr>
          <a:lstStyle/>
          <a:p>
            <a:r>
              <a:rPr lang="en-US" sz="5400" dirty="0">
                <a:effectLst/>
                <a:latin typeface="Algerian" panose="04020705040A02060702" pitchFamily="82" charset="0"/>
                <a:ea typeface="Times New Roman" panose="02020603050405020304" pitchFamily="18" charset="0"/>
                <a:cs typeface="Calibri" panose="020F0502020204030204" pitchFamily="34" charset="0"/>
              </a:rPr>
              <a:t>Pseudo Code:</a:t>
            </a:r>
            <a:endParaRPr lang="en-US" sz="5400"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normAutofit fontScale="85000" lnSpcReduction="20000"/>
          </a:bodyPr>
          <a:lstStyle/>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Boolean solve (Node n)</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if n is a leaf node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if the leaf is a goal node, return true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else return false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else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for each child c of n</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if solve(c) succeeds, return true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Return false</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900" b="1" dirty="0">
                <a:effectLst/>
                <a:latin typeface="Arial" panose="020B0604020202020204" pitchFamily="34" charset="0"/>
                <a:ea typeface="Times New Roman" panose="02020603050405020304" pitchFamily="18" charset="0"/>
                <a:cs typeface="Arial" panose="020B0604020202020204" pitchFamily="34" charset="0"/>
              </a:rPr>
              <a:t>}</a:t>
            </a:r>
            <a:endParaRPr lang="en-US" sz="1900" b="1"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104834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88534" y="292629"/>
            <a:ext cx="9211733" cy="918104"/>
          </a:xfrm>
        </p:spPr>
        <p:txBody>
          <a:bodyPr>
            <a:normAutofit/>
          </a:bodyPr>
          <a:lstStyle/>
          <a:p>
            <a:r>
              <a:rPr lang="en-US" dirty="0">
                <a:effectLst/>
                <a:latin typeface="Algerian" panose="04020705040A02060702" pitchFamily="82" charset="0"/>
                <a:ea typeface="Times New Roman" panose="02020603050405020304" pitchFamily="18" charset="0"/>
                <a:cs typeface="Arial" panose="020B0604020202020204" pitchFamily="34" charset="0"/>
              </a:rPr>
              <a:t>Flowchart</a:t>
            </a:r>
            <a:endParaRPr lang="en-US"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r>
              <a:rPr lang="en-US" dirty="0"/>
              <a:t>   </a:t>
            </a:r>
          </a:p>
          <a:p>
            <a:endParaRPr lang="en-US" dirty="0"/>
          </a:p>
        </p:txBody>
      </p:sp>
      <p:pic>
        <p:nvPicPr>
          <p:cNvPr id="4" name="Picture 3">
            <a:extLst>
              <a:ext uri="{FF2B5EF4-FFF2-40B4-BE49-F238E27FC236}">
                <a16:creationId xmlns:a16="http://schemas.microsoft.com/office/drawing/2014/main" id="{E652B793-C721-77F0-AB29-2CDAB4696C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84095"/>
            <a:ext cx="6043843" cy="4631247"/>
          </a:xfrm>
          <a:prstGeom prst="rect">
            <a:avLst/>
          </a:prstGeom>
          <a:noFill/>
          <a:ln>
            <a:noFill/>
          </a:ln>
        </p:spPr>
      </p:pic>
      <p:pic>
        <p:nvPicPr>
          <p:cNvPr id="5" name="Picture 4">
            <a:extLst>
              <a:ext uri="{FF2B5EF4-FFF2-40B4-BE49-F238E27FC236}">
                <a16:creationId xmlns:a16="http://schemas.microsoft.com/office/drawing/2014/main" id="{D527256C-2ABD-4FA5-BD15-5525FA6176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2274" y="2234930"/>
            <a:ext cx="6239726" cy="4405455"/>
          </a:xfrm>
          <a:prstGeom prst="rect">
            <a:avLst/>
          </a:prstGeom>
          <a:noFill/>
          <a:ln>
            <a:noFill/>
          </a:ln>
        </p:spPr>
      </p:pic>
    </p:spTree>
    <p:extLst>
      <p:ext uri="{BB962C8B-B14F-4D97-AF65-F5344CB8AC3E}">
        <p14:creationId xmlns:p14="http://schemas.microsoft.com/office/powerpoint/2010/main" val="106731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C43-F7E6-2FE1-0ECB-BE2B7212BC59}"/>
              </a:ext>
            </a:extLst>
          </p:cNvPr>
          <p:cNvSpPr>
            <a:spLocks noGrp="1"/>
          </p:cNvSpPr>
          <p:nvPr>
            <p:ph type="ctrTitle"/>
          </p:nvPr>
        </p:nvSpPr>
        <p:spPr>
          <a:xfrm>
            <a:off x="1363821" y="715963"/>
            <a:ext cx="9211733" cy="918104"/>
          </a:xfrm>
        </p:spPr>
        <p:txBody>
          <a:bodyPr>
            <a:normAutofit/>
          </a:bodyPr>
          <a:lstStyle/>
          <a:p>
            <a:r>
              <a:rPr lang="en-US" sz="2800" b="1" i="0" dirty="0">
                <a:solidFill>
                  <a:srgbClr val="000000"/>
                </a:solidFill>
                <a:effectLst/>
                <a:latin typeface="Algerian" panose="04020705040A02060702" pitchFamily="82" charset="0"/>
                <a:ea typeface="Times New Roman" panose="02020603050405020304" pitchFamily="18" charset="0"/>
                <a:cs typeface="Arial" panose="020B0604020202020204" pitchFamily="34" charset="0"/>
              </a:rPr>
              <a:t>how algorithm can solve the problem</a:t>
            </a:r>
            <a:r>
              <a:rPr lang="en-US" sz="2800" b="1" dirty="0">
                <a:effectLst/>
                <a:latin typeface="Algerian" panose="04020705040A02060702" pitchFamily="82" charset="0"/>
                <a:ea typeface="Times New Roman" panose="02020603050405020304" pitchFamily="18" charset="0"/>
                <a:cs typeface="Arial" panose="020B0604020202020204" pitchFamily="34" charset="0"/>
              </a:rPr>
              <a:t>:</a:t>
            </a:r>
            <a:br>
              <a:rPr lang="en-US" sz="2800" b="1" dirty="0">
                <a:effectLst/>
                <a:latin typeface="Calibri" panose="020F0502020204030204" pitchFamily="34" charset="0"/>
                <a:ea typeface="Times New Roman" panose="02020603050405020304" pitchFamily="18" charset="0"/>
                <a:cs typeface="Arial" panose="020B0604020202020204" pitchFamily="34" charset="0"/>
              </a:rPr>
            </a:br>
            <a:endParaRPr lang="en-US" sz="2800" b="1" dirty="0"/>
          </a:p>
        </p:txBody>
      </p:sp>
      <p:sp>
        <p:nvSpPr>
          <p:cNvPr id="3" name="Subtitle 2">
            <a:extLst>
              <a:ext uri="{FF2B5EF4-FFF2-40B4-BE49-F238E27FC236}">
                <a16:creationId xmlns:a16="http://schemas.microsoft.com/office/drawing/2014/main" id="{D41B2F59-13EA-811C-7A2E-74B835514CE8}"/>
              </a:ext>
            </a:extLst>
          </p:cNvPr>
          <p:cNvSpPr>
            <a:spLocks noGrp="1"/>
          </p:cNvSpPr>
          <p:nvPr>
            <p:ph type="subTitle" idx="1"/>
          </p:nvPr>
        </p:nvSpPr>
        <p:spPr>
          <a:xfrm>
            <a:off x="550333" y="1634067"/>
            <a:ext cx="11328400" cy="4931304"/>
          </a:xfrm>
        </p:spPr>
        <p:txBody>
          <a:bodyPr/>
          <a:lstStyle/>
          <a:p>
            <a:pPr algn="l"/>
            <a:r>
              <a:rPr lang="en-US" sz="2000" i="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p>
          <a:p>
            <a:pPr algn="l"/>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l"/>
            <a:r>
              <a:rPr lang="en-US" sz="3200" dirty="0">
                <a:solidFill>
                  <a:srgbClr val="FF0000"/>
                </a:solidFill>
                <a:effectLst/>
                <a:latin typeface="Algerian" panose="04020705040A02060702" pitchFamily="82" charset="0"/>
                <a:ea typeface="Times New Roman" panose="02020603050405020304" pitchFamily="18" charset="0"/>
                <a:cs typeface="Calibri" panose="020F0502020204030204" pitchFamily="34" charset="0"/>
              </a:rPr>
              <a:t>Complexity for code:</a:t>
            </a:r>
          </a:p>
          <a:p>
            <a:pPr algn="l"/>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Time Complexity: 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10000"/>
              </a:lnSpc>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Memory Space: 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0000"/>
              </a:lnSpc>
              <a:spcBef>
                <a:spcPts val="0"/>
              </a:spcBef>
              <a:spcAft>
                <a:spcPts val="600"/>
              </a:spcAft>
            </a:pPr>
            <a:r>
              <a:rPr lang="en-US" sz="1800" dirty="0">
                <a:effectLst/>
                <a:latin typeface="Arial Black" panose="020B0A0402010202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61760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1475</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Bold</vt:lpstr>
      <vt:lpstr>Calibri</vt:lpstr>
      <vt:lpstr>Calibri Light</vt:lpstr>
      <vt:lpstr>Times New Roman</vt:lpstr>
      <vt:lpstr>Times-Roman-Identity-H</vt:lpstr>
      <vt:lpstr>Office Theme</vt:lpstr>
      <vt:lpstr>N – Queen problem </vt:lpstr>
      <vt:lpstr>Table of Contents :</vt:lpstr>
      <vt:lpstr>Introduction/Executive Summary:</vt:lpstr>
      <vt:lpstr> Algorithm used is Backtracking :</vt:lpstr>
      <vt:lpstr>  Methodology </vt:lpstr>
      <vt:lpstr>algorithmic steps: </vt:lpstr>
      <vt:lpstr>Pseudo Code:</vt:lpstr>
      <vt:lpstr>Flowchart</vt:lpstr>
      <vt:lpstr>how algorithm can solve the problem: </vt:lpstr>
      <vt:lpstr>Experimental Simulation: </vt:lpstr>
      <vt:lpstr>the test cases: </vt:lpstr>
      <vt:lpstr>PowerPoint Presentation</vt:lpstr>
      <vt:lpstr> Illustration: </vt:lpstr>
      <vt:lpstr>Results : </vt:lpstr>
      <vt:lpstr>Conclusions </vt:lpstr>
      <vt:lpstr>References: </vt:lpstr>
      <vt:lpstr>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 Queen problem </dc:title>
  <dc:creator>Mohamed Moniem</dc:creator>
  <cp:lastModifiedBy>Mohamed Moniem</cp:lastModifiedBy>
  <cp:revision>5</cp:revision>
  <dcterms:created xsi:type="dcterms:W3CDTF">2022-06-03T08:58:54Z</dcterms:created>
  <dcterms:modified xsi:type="dcterms:W3CDTF">2022-06-03T09:45:24Z</dcterms:modified>
</cp:coreProperties>
</file>