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072149f4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072149f4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072149f4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072149f4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072149f4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072149f4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072149f4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072149f4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072149f4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072149f4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072149f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072149f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072149f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072149f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072149f4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072149f4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072149f4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072149f4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072149f4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072149f4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Project: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Sakila Data Warehouse &amp; Analytics Dashboard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5900" y="2843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Transforming Movie Rental Data into Actionable Insights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8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Solutions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942150"/>
            <a:ext cx="3243300" cy="20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Challenge#1: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Learning and using MDX for cube queries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Solution: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Practiced basic MDX scripts to retrieve and validate cube data.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4572000" y="942150"/>
            <a:ext cx="4006500" cy="18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Challenge#3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Cube deployment issues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Solution: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Handled hierarchies in the time dimension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Solved SQL server connection issues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3285475"/>
            <a:ext cx="32433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</a:rPr>
              <a:t>Challenge#2:</a:t>
            </a:r>
            <a:r>
              <a:rPr lang="en" sz="5600">
                <a:solidFill>
                  <a:schemeClr val="dk1"/>
                </a:solidFill>
              </a:rPr>
              <a:t> 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ETL Process</a:t>
            </a:r>
            <a:endParaRPr b="1"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</a:rPr>
              <a:t>Solution:</a:t>
            </a:r>
            <a:r>
              <a:rPr lang="en" sz="5600">
                <a:solidFill>
                  <a:schemeClr val="dk1"/>
                </a:solidFill>
              </a:rPr>
              <a:t> 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Designed a powerful pipeline using SSIS </a:t>
            </a:r>
            <a:r>
              <a:rPr lang="en" sz="5600">
                <a:solidFill>
                  <a:schemeClr val="dk1"/>
                </a:solidFill>
              </a:rPr>
              <a:t>t</a:t>
            </a:r>
            <a:r>
              <a:rPr lang="en" sz="5600">
                <a:solidFill>
                  <a:schemeClr val="dk1"/>
                </a:solidFill>
              </a:rPr>
              <a:t>ools</a:t>
            </a:r>
            <a:br>
              <a:rPr lang="en" sz="6400">
                <a:solidFill>
                  <a:schemeClr val="dk1"/>
                </a:solidFill>
              </a:rPr>
            </a:br>
            <a:endParaRPr sz="6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4572000" y="3207025"/>
            <a:ext cx="4006500" cy="18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Challenge#4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b="1" lang="en">
                <a:solidFill>
                  <a:schemeClr val="dk1"/>
                </a:solidFill>
              </a:rPr>
              <a:t>Challenge: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Keeping Star Schema simple but effective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Solution: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Selected only the most meaningful dimensions and avoided snowflake complexity.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 </a:t>
            </a:r>
            <a:r>
              <a:rPr lang="en" sz="3520"/>
              <a:t>Questions?</a:t>
            </a:r>
            <a:endParaRPr sz="3520"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589500"/>
            <a:ext cx="85206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Thank you for listening!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43725" y="764800"/>
            <a:ext cx="8816100" cy="3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50">
                <a:solidFill>
                  <a:schemeClr val="dk1"/>
                </a:solidFill>
              </a:rPr>
              <a:t>Data Warehouse for DVD Rental Business</a:t>
            </a:r>
            <a:endParaRPr b="1" sz="2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Database Source Name: Sakila Database Business Area: Sales and Business Development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Submitted By: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Mohamed Mostafa (22-101203)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Mahmoud El-shikha (22-101193)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Youssef Walid (22-101048)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Mohamed Ibrahim (22-101058)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</a:rPr>
              <a:t>Instructors</a:t>
            </a:r>
            <a:r>
              <a:rPr lang="en" sz="1400">
                <a:solidFill>
                  <a:schemeClr val="dk1"/>
                </a:solidFill>
              </a:rPr>
              <a:t>: Prof. Hoda &amp; Eng. Maha Sayed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>
                <a:solidFill>
                  <a:schemeClr val="dk1"/>
                </a:solidFill>
              </a:rPr>
              <a:t>Course:</a:t>
            </a:r>
            <a:r>
              <a:rPr lang="en" sz="1400">
                <a:solidFill>
                  <a:schemeClr val="dk1"/>
                </a:solidFill>
              </a:rPr>
              <a:t> Big Data Engineering Date: 3/12/2025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 title="Screenshot 2025-04-27 at 1.06.44 AM.png"/>
          <p:cNvPicPr preferRelativeResize="0"/>
          <p:nvPr/>
        </p:nvPicPr>
        <p:blipFill rotWithShape="1">
          <a:blip r:embed="rId3">
            <a:alphaModFix/>
          </a:blip>
          <a:srcRect b="0" l="3623" r="0" t="3846"/>
          <a:stretch/>
        </p:blipFill>
        <p:spPr>
          <a:xfrm>
            <a:off x="5259800" y="1739725"/>
            <a:ext cx="3265001" cy="320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20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Transform classic Sakila Movie Rental DB into a Star Schema Data Warehouse.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Build an OLAP cube for multidimensional analysis.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Develop an interactive Power BI Dashboard.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 title="Screenshot 2025-04-27 at 1.09.53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900" y="1170125"/>
            <a:ext cx="385702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89725" y="411500"/>
            <a:ext cx="85206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Business Goals</a:t>
            </a:r>
            <a:endParaRPr sz="25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89725" y="1341775"/>
            <a:ext cx="8520600" cy="27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920">
                <a:solidFill>
                  <a:schemeClr val="dk1"/>
                </a:solidFill>
              </a:rPr>
              <a:t>This data warehouse project focuses on sales performance analysis of a DVD rental business:</a:t>
            </a:r>
            <a:endParaRPr sz="19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920">
                <a:solidFill>
                  <a:schemeClr val="dk1"/>
                </a:solidFill>
              </a:rPr>
              <a:t>1. Boost Revenue Through Sales Insights</a:t>
            </a:r>
            <a:endParaRPr sz="19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920">
                <a:solidFill>
                  <a:schemeClr val="dk1"/>
                </a:solidFill>
              </a:rPr>
              <a:t>2. Identify High-Value Customers</a:t>
            </a:r>
            <a:endParaRPr sz="19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920">
                <a:solidFill>
                  <a:schemeClr val="dk1"/>
                </a:solidFill>
              </a:rPr>
              <a:t>3. Uncover Seasonal Trends in Sales</a:t>
            </a:r>
            <a:endParaRPr sz="19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9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4703400" cy="3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Microsoft SQL Server (DB, DW)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SQL Server Integration Services (SSIS)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SQL Server Analysis Services (SSAS)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Power BI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T-SQL, MDX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 title="Screenshot 2025-04-27 at 1.11.16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500" y="1170125"/>
            <a:ext cx="3824099" cy="3737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451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 - Star Schema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451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Fact Table: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FF0000"/>
                </a:solidFill>
              </a:rPr>
              <a:t>Fact_Payment</a:t>
            </a:r>
            <a:b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Dimensions: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Dim_Date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Dim_Customer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Dim_Staff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Dim_Store 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Dim_Film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375" y="518988"/>
            <a:ext cx="4164635" cy="46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Process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500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Extracted data from Sakila DB.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Transformed using T-SQL queries inside SSIS packages.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Loaded into Sakila Data Warehouse (DW).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17039"/>
            <a:ext cx="9144000" cy="179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OLAP Cube Design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443"/>
              <a:buFont typeface="Arial"/>
              <a:buNone/>
            </a:pPr>
            <a:r>
              <a:rPr lang="en" sz="2318">
                <a:solidFill>
                  <a:schemeClr val="dk1"/>
                </a:solidFill>
              </a:rPr>
              <a:t>Built an SSAS Multidimensional Cube.</a:t>
            </a:r>
            <a:br>
              <a:rPr lang="en" sz="2318">
                <a:solidFill>
                  <a:schemeClr val="dk1"/>
                </a:solidFill>
              </a:rPr>
            </a:br>
            <a:endParaRPr sz="231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443"/>
              <a:buFont typeface="Arial"/>
              <a:buNone/>
            </a:pPr>
            <a:r>
              <a:rPr lang="en" sz="2318">
                <a:solidFill>
                  <a:schemeClr val="dk1"/>
                </a:solidFill>
              </a:rPr>
              <a:t>Defined Measures:</a:t>
            </a:r>
            <a:br>
              <a:rPr lang="en" sz="2318">
                <a:solidFill>
                  <a:schemeClr val="dk1"/>
                </a:solidFill>
              </a:rPr>
            </a:br>
            <a:endParaRPr sz="2318">
              <a:solidFill>
                <a:schemeClr val="dk1"/>
              </a:solidFill>
            </a:endParaRPr>
          </a:p>
          <a:p>
            <a:pPr indent="-30054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9808"/>
              <a:buChar char="●"/>
            </a:pPr>
            <a:r>
              <a:rPr lang="en" sz="2318">
                <a:solidFill>
                  <a:schemeClr val="dk1"/>
                </a:solidFill>
              </a:rPr>
              <a:t>Payment Amount</a:t>
            </a:r>
            <a:br>
              <a:rPr lang="en" sz="2318">
                <a:solidFill>
                  <a:schemeClr val="dk1"/>
                </a:solidFill>
              </a:rPr>
            </a:br>
            <a:endParaRPr sz="2318">
              <a:solidFill>
                <a:schemeClr val="dk1"/>
              </a:solidFill>
            </a:endParaRPr>
          </a:p>
          <a:p>
            <a:pPr indent="-3005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808"/>
              <a:buChar char="●"/>
            </a:pPr>
            <a:r>
              <a:rPr lang="en" sz="2318">
                <a:solidFill>
                  <a:schemeClr val="dk1"/>
                </a:solidFill>
              </a:rPr>
              <a:t>Late Fee</a:t>
            </a:r>
            <a:br>
              <a:rPr lang="en" sz="2318">
                <a:solidFill>
                  <a:schemeClr val="dk1"/>
                </a:solidFill>
              </a:rPr>
            </a:br>
            <a:endParaRPr sz="2318">
              <a:solidFill>
                <a:schemeClr val="dk1"/>
              </a:solidFill>
            </a:endParaRPr>
          </a:p>
          <a:p>
            <a:pPr indent="-3005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808"/>
              <a:buChar char="●"/>
            </a:pPr>
            <a:r>
              <a:rPr lang="en" sz="2318">
                <a:solidFill>
                  <a:schemeClr val="dk1"/>
                </a:solidFill>
              </a:rPr>
              <a:t>Rental Duration</a:t>
            </a:r>
            <a:br>
              <a:rPr lang="en" sz="2318">
                <a:solidFill>
                  <a:schemeClr val="dk1"/>
                </a:solidFill>
              </a:rPr>
            </a:br>
            <a:endParaRPr sz="231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443"/>
              <a:buFont typeface="Arial"/>
              <a:buNone/>
            </a:pPr>
            <a:r>
              <a:rPr lang="en" sz="2318">
                <a:solidFill>
                  <a:schemeClr val="dk1"/>
                </a:solidFill>
              </a:rPr>
              <a:t>Enabled multidimensional querying with MDX.</a:t>
            </a:r>
            <a:endParaRPr sz="231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BI Dashboard &amp; Key Insights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0" y="1824150"/>
            <a:ext cx="4146600" cy="14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Connected to OLAP cube.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Created an interactive dashboard for business insights.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300" y="1520675"/>
            <a:ext cx="4943525" cy="29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