
<file path=[Content_Types].xml><?xml version="1.0" encoding="utf-8"?>
<Types xmlns="http://schemas.openxmlformats.org/package/2006/content-types">
  <Default Extension="bin" ContentType="image/unknown"/>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6"/>
  </p:notesMasterIdLst>
  <p:sldIdLst>
    <p:sldId id="256" r:id="rId2"/>
    <p:sldId id="268" r:id="rId3"/>
    <p:sldId id="275" r:id="rId4"/>
    <p:sldId id="271" r:id="rId5"/>
    <p:sldId id="289" r:id="rId6"/>
    <p:sldId id="257" r:id="rId7"/>
    <p:sldId id="300" r:id="rId8"/>
    <p:sldId id="302" r:id="rId9"/>
    <p:sldId id="303" r:id="rId10"/>
    <p:sldId id="301" r:id="rId11"/>
    <p:sldId id="270" r:id="rId12"/>
    <p:sldId id="304" r:id="rId13"/>
    <p:sldId id="272" r:id="rId14"/>
    <p:sldId id="277" r:id="rId15"/>
    <p:sldId id="280" r:id="rId16"/>
    <p:sldId id="284" r:id="rId17"/>
    <p:sldId id="293" r:id="rId18"/>
    <p:sldId id="294" r:id="rId19"/>
    <p:sldId id="278" r:id="rId20"/>
    <p:sldId id="282" r:id="rId21"/>
    <p:sldId id="279" r:id="rId22"/>
    <p:sldId id="283" r:id="rId23"/>
    <p:sldId id="273" r:id="rId24"/>
    <p:sldId id="281" r:id="rId25"/>
    <p:sldId id="285" r:id="rId26"/>
    <p:sldId id="290" r:id="rId27"/>
    <p:sldId id="291" r:id="rId28"/>
    <p:sldId id="292" r:id="rId29"/>
    <p:sldId id="295" r:id="rId30"/>
    <p:sldId id="305" r:id="rId31"/>
    <p:sldId id="306" r:id="rId32"/>
    <p:sldId id="274" r:id="rId33"/>
    <p:sldId id="288" r:id="rId34"/>
    <p:sldId id="276" r:id="rId35"/>
  </p:sldIdLst>
  <p:sldSz cx="9144000" cy="5143500" type="screen16x9"/>
  <p:notesSz cx="6858000" cy="9144000"/>
  <p:embeddedFontLst>
    <p:embeddedFont>
      <p:font typeface="Roboto" panose="02000000000000000000" pitchFamily="2" charset="0"/>
      <p:regular r:id="rId37"/>
      <p:bold r:id="rId38"/>
      <p:italic r:id="rId39"/>
      <p:boldItalic r:id="rId40"/>
    </p:embeddedFont>
    <p:embeddedFont>
      <p:font typeface="Roboto Slab"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0" d="100"/>
          <a:sy n="90" d="100"/>
        </p:scale>
        <p:origin x="81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SQL Database Setup and Data Collection for student feedback analysis and improvement</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50C2DEEF-3212-E441-F8C5-E0E219F2E124}"/>
            </a:ext>
          </a:extLst>
        </p:cNvPr>
        <p:cNvGrpSpPr/>
        <p:nvPr/>
      </p:nvGrpSpPr>
      <p:grpSpPr>
        <a:xfrm>
          <a:off x="0" y="0"/>
          <a:ext cx="0" cy="0"/>
          <a:chOff x="0" y="0"/>
          <a:chExt cx="0" cy="0"/>
        </a:xfrm>
      </p:grpSpPr>
      <p:sp>
        <p:nvSpPr>
          <p:cNvPr id="110" name="Google Shape;110;SLIDES_API16058850_0:notes">
            <a:extLst>
              <a:ext uri="{FF2B5EF4-FFF2-40B4-BE49-F238E27FC236}">
                <a16:creationId xmlns:a16="http://schemas.microsoft.com/office/drawing/2014/main" id="{D8E281C5-0677-1AEE-A64B-914C7E0718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a:extLst>
              <a:ext uri="{FF2B5EF4-FFF2-40B4-BE49-F238E27FC236}">
                <a16:creationId xmlns:a16="http://schemas.microsoft.com/office/drawing/2014/main" id="{CFB6F089-5396-95F0-E5C4-735FBA9838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621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386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D3C9E051-33EF-10A0-E8A2-7039F166F220}"/>
            </a:ext>
          </a:extLst>
        </p:cNvPr>
        <p:cNvGrpSpPr/>
        <p:nvPr/>
      </p:nvGrpSpPr>
      <p:grpSpPr>
        <a:xfrm>
          <a:off x="0" y="0"/>
          <a:ext cx="0" cy="0"/>
          <a:chOff x="0" y="0"/>
          <a:chExt cx="0" cy="0"/>
        </a:xfrm>
      </p:grpSpPr>
      <p:sp>
        <p:nvSpPr>
          <p:cNvPr id="110" name="Google Shape;110;SLIDES_API16058850_0:notes">
            <a:extLst>
              <a:ext uri="{FF2B5EF4-FFF2-40B4-BE49-F238E27FC236}">
                <a16:creationId xmlns:a16="http://schemas.microsoft.com/office/drawing/2014/main" id="{2D7E5513-F4FE-53CE-4C80-F152E2823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a:extLst>
              <a:ext uri="{FF2B5EF4-FFF2-40B4-BE49-F238E27FC236}">
                <a16:creationId xmlns:a16="http://schemas.microsoft.com/office/drawing/2014/main" id="{66785BAA-DB00-F25F-320D-7FD6824696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214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6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051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76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386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555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412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87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642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188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029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07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212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8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25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341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87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539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61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830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615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86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53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49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44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05885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E8CD6D3A-760C-1278-1CAC-FFD0C60EDC8F}"/>
            </a:ext>
          </a:extLst>
        </p:cNvPr>
        <p:cNvGrpSpPr/>
        <p:nvPr/>
      </p:nvGrpSpPr>
      <p:grpSpPr>
        <a:xfrm>
          <a:off x="0" y="0"/>
          <a:ext cx="0" cy="0"/>
          <a:chOff x="0" y="0"/>
          <a:chExt cx="0" cy="0"/>
        </a:xfrm>
      </p:grpSpPr>
      <p:sp>
        <p:nvSpPr>
          <p:cNvPr id="110" name="Google Shape;110;SLIDES_API16058850_0:notes">
            <a:extLst>
              <a:ext uri="{FF2B5EF4-FFF2-40B4-BE49-F238E27FC236}">
                <a16:creationId xmlns:a16="http://schemas.microsoft.com/office/drawing/2014/main" id="{D1053957-8E46-BA9F-CCC5-B78788EA01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a:extLst>
              <a:ext uri="{FF2B5EF4-FFF2-40B4-BE49-F238E27FC236}">
                <a16:creationId xmlns:a16="http://schemas.microsoft.com/office/drawing/2014/main" id="{CC6A57C6-2E0E-31B8-E7BE-1B9CFC1B91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95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4D9BFC06-58A2-5997-B50A-34E9422962D2}"/>
            </a:ext>
          </a:extLst>
        </p:cNvPr>
        <p:cNvGrpSpPr/>
        <p:nvPr/>
      </p:nvGrpSpPr>
      <p:grpSpPr>
        <a:xfrm>
          <a:off x="0" y="0"/>
          <a:ext cx="0" cy="0"/>
          <a:chOff x="0" y="0"/>
          <a:chExt cx="0" cy="0"/>
        </a:xfrm>
      </p:grpSpPr>
      <p:sp>
        <p:nvSpPr>
          <p:cNvPr id="110" name="Google Shape;110;SLIDES_API16058850_0:notes">
            <a:extLst>
              <a:ext uri="{FF2B5EF4-FFF2-40B4-BE49-F238E27FC236}">
                <a16:creationId xmlns:a16="http://schemas.microsoft.com/office/drawing/2014/main" id="{D9DE9AC9-B6AA-9B70-72B2-004F13451A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a:extLst>
              <a:ext uri="{FF2B5EF4-FFF2-40B4-BE49-F238E27FC236}">
                <a16:creationId xmlns:a16="http://schemas.microsoft.com/office/drawing/2014/main" id="{9AC2C88B-C509-40A3-D543-80A6E8626E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027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B1CF139F-BD02-D8CA-305A-F79BBD6EE36C}"/>
            </a:ext>
          </a:extLst>
        </p:cNvPr>
        <p:cNvGrpSpPr/>
        <p:nvPr/>
      </p:nvGrpSpPr>
      <p:grpSpPr>
        <a:xfrm>
          <a:off x="0" y="0"/>
          <a:ext cx="0" cy="0"/>
          <a:chOff x="0" y="0"/>
          <a:chExt cx="0" cy="0"/>
        </a:xfrm>
      </p:grpSpPr>
      <p:sp>
        <p:nvSpPr>
          <p:cNvPr id="110" name="Google Shape;110;SLIDES_API16058850_0:notes">
            <a:extLst>
              <a:ext uri="{FF2B5EF4-FFF2-40B4-BE49-F238E27FC236}">
                <a16:creationId xmlns:a16="http://schemas.microsoft.com/office/drawing/2014/main" id="{6BC1BC9C-1C48-9C64-799C-B6541E6F98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058850_0:notes">
            <a:extLst>
              <a:ext uri="{FF2B5EF4-FFF2-40B4-BE49-F238E27FC236}">
                <a16:creationId xmlns:a16="http://schemas.microsoft.com/office/drawing/2014/main" id="{9F80579D-F028-0140-C147-4D0B1586A5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86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aragraph v1">
  <p:cSld name="TITLE_AND_BODY_1">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a:endParaRPr/>
          </a:p>
        </p:txBody>
      </p:sp>
      <p:sp>
        <p:nvSpPr>
          <p:cNvPr id="61" name="Google Shape;61;p13"/>
          <p:cNvSpPr txBox="1">
            <a:spLocks noGrp="1"/>
          </p:cNvSpPr>
          <p:nvPr>
            <p:ph type="body" idx="1"/>
          </p:nvPr>
        </p:nvSpPr>
        <p:spPr>
          <a:xfrm>
            <a:off x="566250" y="1018792"/>
            <a:ext cx="7777200" cy="2766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2" name="Google Shape;62;p13"/>
          <p:cNvSpPr/>
          <p:nvPr/>
        </p:nvSpPr>
        <p:spPr>
          <a:xfrm>
            <a:off x="0" y="0"/>
            <a:ext cx="9144000" cy="5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jJQUZn3E31U"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bin"/><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ctrTitle"/>
          </p:nvPr>
        </p:nvSpPr>
        <p:spPr>
          <a:xfrm>
            <a:off x="1680301" y="883920"/>
            <a:ext cx="5555651" cy="192024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t>Student Feedback Analysis And Improvement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13" y="166816"/>
            <a:ext cx="99461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31F8F7CC-6554-F56B-F3DF-E72CF88C3532}"/>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id="{D34ADC36-5195-6D8B-3254-4B7BD100910E}"/>
              </a:ext>
            </a:extLst>
          </p:cNvPr>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accent2"/>
                </a:solidFill>
              </a:rPr>
              <a:t>Problem Statement</a:t>
            </a:r>
            <a:endParaRPr sz="2800" b="1" dirty="0">
              <a:solidFill>
                <a:schemeClr val="accent2"/>
              </a:solidFill>
            </a:endParaRPr>
          </a:p>
        </p:txBody>
      </p:sp>
      <p:sp>
        <p:nvSpPr>
          <p:cNvPr id="114" name="Google Shape;114;p20">
            <a:extLst>
              <a:ext uri="{FF2B5EF4-FFF2-40B4-BE49-F238E27FC236}">
                <a16:creationId xmlns:a16="http://schemas.microsoft.com/office/drawing/2014/main" id="{DC767061-7010-6AE5-A502-817A04C535FB}"/>
              </a:ext>
            </a:extLst>
          </p:cNvPr>
          <p:cNvSpPr txBox="1">
            <a:spLocks noGrp="1"/>
          </p:cNvSpPr>
          <p:nvPr>
            <p:ph type="body" idx="1"/>
          </p:nvPr>
        </p:nvSpPr>
        <p:spPr>
          <a:xfrm>
            <a:off x="0" y="1018792"/>
            <a:ext cx="9144000" cy="4018028"/>
          </a:xfrm>
          <a:prstGeom prst="rect">
            <a:avLst/>
          </a:prstGeom>
        </p:spPr>
        <p:txBody>
          <a:bodyPr spcFirstLastPara="1" wrap="square" lIns="91425" tIns="91425" rIns="91425" bIns="91425" anchor="t" anchorCtr="0">
            <a:noAutofit/>
          </a:bodyPr>
          <a:lstStyle/>
          <a:p>
            <a:pPr marL="114300" indent="0">
              <a:buNone/>
            </a:pPr>
            <a:r>
              <a:rPr lang="en-US" dirty="0"/>
              <a:t>The current systems often lack integration, making it difficult to store, process, and analyze feedback in a structured and meaningful way. This project seeks to address these challenges by building a robust data infrastructure, including a SQL database and data warehouse, to efficiently store and manage student feedback.</a:t>
            </a:r>
          </a:p>
          <a:p>
            <a:pPr marL="114300" indent="0">
              <a:buNone/>
            </a:pPr>
            <a:endParaRPr lang="en-US" dirty="0"/>
          </a:p>
          <a:p>
            <a:pPr marL="114300" indent="0">
              <a:buNone/>
            </a:pPr>
            <a:r>
              <a:rPr lang="en-US" dirty="0"/>
              <a:t>Additionally, by leveraging Python for data preprocessing and sentiment analysis, integrating Azure for enhanced scalability and data management, and deploying sentiment models to provide actionable insights, this solution will significantly contribute to improving the quality assurance processes within universities. These improvements will allow institutions to better understand student sentiment, optimize decision-making processes, and ensure that their programs meet the high standards required for accreditation and continuous educational excellence.</a:t>
            </a:r>
          </a:p>
        </p:txBody>
      </p:sp>
    </p:spTree>
    <p:extLst>
      <p:ext uri="{BB962C8B-B14F-4D97-AF65-F5344CB8AC3E}">
        <p14:creationId xmlns:p14="http://schemas.microsoft.com/office/powerpoint/2010/main" val="411630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dirty="0">
                <a:solidFill>
                  <a:schemeClr val="accent2"/>
                </a:solidFill>
              </a:rPr>
              <a:t>Project Phases</a:t>
            </a:r>
            <a:endParaRPr b="1" dirty="0">
              <a:solidFill>
                <a:schemeClr val="accent2"/>
              </a:solidFill>
            </a:endParaRPr>
          </a:p>
        </p:txBody>
      </p:sp>
      <p:sp>
        <p:nvSpPr>
          <p:cNvPr id="114" name="Google Shape;114;p20"/>
          <p:cNvSpPr txBox="1">
            <a:spLocks noGrp="1"/>
          </p:cNvSpPr>
          <p:nvPr>
            <p:ph type="body" idx="1"/>
          </p:nvPr>
        </p:nvSpPr>
        <p:spPr>
          <a:xfrm>
            <a:off x="566250" y="1018792"/>
            <a:ext cx="7777200" cy="2288288"/>
          </a:xfrm>
          <a:prstGeom prst="rect">
            <a:avLst/>
          </a:prstGeom>
        </p:spPr>
        <p:txBody>
          <a:bodyPr spcFirstLastPara="1" wrap="square" lIns="91425" tIns="91425" rIns="91425" bIns="91425" anchor="t" anchorCtr="0">
            <a:noAutofit/>
          </a:bodyPr>
          <a:lstStyle/>
          <a:p>
            <a:pPr marL="342900">
              <a:lnSpc>
                <a:spcPct val="100000"/>
              </a:lnSpc>
              <a:spcAft>
                <a:spcPts val="600"/>
              </a:spcAft>
            </a:pPr>
            <a:r>
              <a:rPr lang="en-US" sz="2200" dirty="0"/>
              <a:t>Data Collection and SQL Database Setup</a:t>
            </a:r>
            <a:r>
              <a:rPr lang="en" sz="2200" dirty="0"/>
              <a:t>.</a:t>
            </a:r>
            <a:endParaRPr lang="en-US" sz="2200" dirty="0"/>
          </a:p>
          <a:p>
            <a:pPr marL="342900">
              <a:lnSpc>
                <a:spcPct val="100000"/>
              </a:lnSpc>
              <a:spcAft>
                <a:spcPts val="600"/>
              </a:spcAft>
            </a:pPr>
            <a:r>
              <a:rPr lang="en-US" sz="2200" dirty="0"/>
              <a:t>Data Warehouse and Python Data Processing</a:t>
            </a:r>
          </a:p>
          <a:p>
            <a:pPr marL="342900">
              <a:lnSpc>
                <a:spcPct val="100000"/>
              </a:lnSpc>
              <a:spcAft>
                <a:spcPts val="600"/>
              </a:spcAft>
            </a:pPr>
            <a:r>
              <a:rPr lang="en-US" sz="2200" dirty="0"/>
              <a:t>Sentiment Analysis </a:t>
            </a:r>
          </a:p>
          <a:p>
            <a:pPr marL="342900">
              <a:lnSpc>
                <a:spcPct val="100000"/>
              </a:lnSpc>
              <a:spcAft>
                <a:spcPts val="600"/>
              </a:spcAft>
            </a:pPr>
            <a:r>
              <a:rPr lang="en-US" sz="2200" dirty="0" err="1"/>
              <a:t>MLOps</a:t>
            </a:r>
            <a:r>
              <a:rPr lang="en-US" sz="2200" dirty="0"/>
              <a:t> and Deployment</a:t>
            </a:r>
          </a:p>
        </p:txBody>
      </p:sp>
    </p:spTree>
    <p:extLst>
      <p:ext uri="{BB962C8B-B14F-4D97-AF65-F5344CB8AC3E}">
        <p14:creationId xmlns:p14="http://schemas.microsoft.com/office/powerpoint/2010/main" val="161630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CEB3885A-7E4B-5AA5-9E91-B4E3CEFBC163}"/>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id="{15021320-1709-F3CB-0CA3-6DEA9466DA99}"/>
              </a:ext>
            </a:extLst>
          </p:cNvPr>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1. Data Collection and SQL Database Setup</a:t>
            </a:r>
            <a:endParaRPr sz="2800" b="1" dirty="0">
              <a:solidFill>
                <a:schemeClr val="accent2"/>
              </a:solidFill>
            </a:endParaRPr>
          </a:p>
        </p:txBody>
      </p:sp>
      <p:sp>
        <p:nvSpPr>
          <p:cNvPr id="114" name="Google Shape;114;p20">
            <a:extLst>
              <a:ext uri="{FF2B5EF4-FFF2-40B4-BE49-F238E27FC236}">
                <a16:creationId xmlns:a16="http://schemas.microsoft.com/office/drawing/2014/main" id="{FD110D5B-1546-DF65-928A-CF1D8E8487E5}"/>
              </a:ext>
            </a:extLst>
          </p:cNvPr>
          <p:cNvSpPr txBox="1">
            <a:spLocks noGrp="1"/>
          </p:cNvSpPr>
          <p:nvPr>
            <p:ph type="body" idx="1"/>
          </p:nvPr>
        </p:nvSpPr>
        <p:spPr>
          <a:xfrm>
            <a:off x="319720" y="1018792"/>
            <a:ext cx="8574898" cy="4013605"/>
          </a:xfrm>
          <a:prstGeom prst="rect">
            <a:avLst/>
          </a:prstGeom>
        </p:spPr>
        <p:txBody>
          <a:bodyPr spcFirstLastPara="1" wrap="square" lIns="91425" tIns="91425" rIns="91425" bIns="91425" anchor="t" anchorCtr="0">
            <a:noAutofit/>
          </a:bodyPr>
          <a:lstStyle/>
          <a:p>
            <a:pPr marL="342900">
              <a:lnSpc>
                <a:spcPct val="100000"/>
              </a:lnSpc>
              <a:spcAft>
                <a:spcPts val="600"/>
              </a:spcAft>
            </a:pPr>
            <a:r>
              <a:rPr lang="en-US" sz="2200" dirty="0"/>
              <a:t>Data Collection</a:t>
            </a:r>
            <a:r>
              <a:rPr lang="en" sz="2200" dirty="0"/>
              <a:t>.</a:t>
            </a:r>
            <a:r>
              <a:rPr lang="en-US" sz="2200" dirty="0"/>
              <a:t> </a:t>
            </a:r>
          </a:p>
          <a:p>
            <a:pPr marL="0" indent="0">
              <a:lnSpc>
                <a:spcPct val="100000"/>
              </a:lnSpc>
              <a:spcAft>
                <a:spcPts val="600"/>
              </a:spcAft>
              <a:buNone/>
            </a:pPr>
            <a:r>
              <a:rPr lang="en-US" dirty="0">
                <a:hlinkClick r:id="rId3"/>
              </a:rPr>
              <a:t>https://www.youtube.com/watch?v=jJQUZn3E31U</a:t>
            </a:r>
            <a:br>
              <a:rPr lang="en-US" dirty="0"/>
            </a:br>
            <a:r>
              <a:rPr lang="en-US" dirty="0"/>
              <a:t>This video explains how to use the Electronic Guide App for students to evaluate courses and schedule exams. The app allows students to evaluate the courses they have taken and works on all operating systems, whether on a phone or a computer.</a:t>
            </a:r>
            <a:br>
              <a:rPr lang="en-US" dirty="0"/>
            </a:br>
            <a:r>
              <a:rPr lang="en-US" dirty="0"/>
              <a:t>After logging into the app using their university email, students can access the interface, which enables them to evaluate courses and check the exam schedule. To evaluate courses, students are asked to assess four aspects: faculty member performance, exams and assignments, the course page on the e-platform, and the course's scientific content. The evaluation is done using a star rating system, ranging from one star (completely disagree) to five stars (completely agree). Students can also answer three open-ended questions to provide their comments.</a:t>
            </a:r>
          </a:p>
        </p:txBody>
      </p:sp>
    </p:spTree>
    <p:extLst>
      <p:ext uri="{BB962C8B-B14F-4D97-AF65-F5344CB8AC3E}">
        <p14:creationId xmlns:p14="http://schemas.microsoft.com/office/powerpoint/2010/main" val="109630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1. Data Collection and SQL Database Setup</a:t>
            </a:r>
            <a:endParaRPr sz="2800" b="1" dirty="0">
              <a:solidFill>
                <a:schemeClr val="accent2"/>
              </a:solidFill>
            </a:endParaRPr>
          </a:p>
        </p:txBody>
      </p:sp>
      <p:sp>
        <p:nvSpPr>
          <p:cNvPr id="114" name="Google Shape;114;p20"/>
          <p:cNvSpPr txBox="1">
            <a:spLocks noGrp="1"/>
          </p:cNvSpPr>
          <p:nvPr>
            <p:ph type="body" idx="1"/>
          </p:nvPr>
        </p:nvSpPr>
        <p:spPr>
          <a:xfrm>
            <a:off x="566250" y="1018792"/>
            <a:ext cx="7777200" cy="4124708"/>
          </a:xfrm>
          <a:prstGeom prst="rect">
            <a:avLst/>
          </a:prstGeom>
        </p:spPr>
        <p:txBody>
          <a:bodyPr spcFirstLastPara="1" wrap="square" lIns="91425" tIns="91425" rIns="91425" bIns="91425" anchor="t" anchorCtr="0">
            <a:noAutofit/>
          </a:bodyPr>
          <a:lstStyle/>
          <a:p>
            <a:pPr marL="342900" lvl="0">
              <a:lnSpc>
                <a:spcPct val="100000"/>
              </a:lnSpc>
              <a:spcAft>
                <a:spcPts val="600"/>
              </a:spcAft>
            </a:pPr>
            <a:r>
              <a:rPr lang="en-US" sz="2200" dirty="0"/>
              <a:t>SQL Database Design. </a:t>
            </a:r>
          </a:p>
          <a:p>
            <a:pPr marL="0" lvl="0" indent="0">
              <a:lnSpc>
                <a:spcPct val="100000"/>
              </a:lnSpc>
              <a:spcAft>
                <a:spcPts val="600"/>
              </a:spcAft>
              <a:buNone/>
            </a:pPr>
            <a:r>
              <a:rPr lang="en-US" dirty="0"/>
              <a:t>involves structuring data into organized tables with defined relationships between them. This helps in efficient data storage, retrieval, and management, ensuring data integrity and reducing redundancy</a:t>
            </a:r>
          </a:p>
          <a:p>
            <a:pPr marL="342900" lvl="0">
              <a:lnSpc>
                <a:spcPct val="100000"/>
              </a:lnSpc>
              <a:spcAft>
                <a:spcPts val="600"/>
              </a:spcAft>
            </a:pPr>
            <a:r>
              <a:rPr lang="en" sz="2200" dirty="0"/>
              <a:t>SQL queries</a:t>
            </a:r>
          </a:p>
          <a:p>
            <a:pPr marL="0" lvl="0" indent="0">
              <a:lnSpc>
                <a:spcPct val="100000"/>
              </a:lnSpc>
              <a:spcAft>
                <a:spcPts val="600"/>
              </a:spcAft>
              <a:buNone/>
            </a:pPr>
            <a:r>
              <a:rPr lang="en-US" dirty="0"/>
              <a:t>to interact with a database, such as retrieving data, updating records, or performing analysis. For example, extracting their grades or summarizing their course enrollments</a:t>
            </a:r>
            <a:r>
              <a:rPr lang="en-US" sz="2400" dirty="0"/>
              <a:t>.</a:t>
            </a:r>
            <a:endParaRPr lang="en-US" sz="2200" dirty="0"/>
          </a:p>
        </p:txBody>
      </p:sp>
    </p:spTree>
    <p:extLst>
      <p:ext uri="{BB962C8B-B14F-4D97-AF65-F5344CB8AC3E}">
        <p14:creationId xmlns:p14="http://schemas.microsoft.com/office/powerpoint/2010/main" val="173120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Database Design</a:t>
            </a:r>
            <a:endParaRPr sz="2800" b="1" dirty="0">
              <a:solidFill>
                <a:schemeClr val="accent2"/>
              </a:solidFill>
            </a:endParaRPr>
          </a:p>
        </p:txBody>
      </p:sp>
      <p:sp>
        <p:nvSpPr>
          <p:cNvPr id="114" name="Google Shape;114;p20"/>
          <p:cNvSpPr txBox="1">
            <a:spLocks noGrp="1"/>
          </p:cNvSpPr>
          <p:nvPr>
            <p:ph type="body" idx="1"/>
          </p:nvPr>
        </p:nvSpPr>
        <p:spPr>
          <a:xfrm>
            <a:off x="566250" y="1018792"/>
            <a:ext cx="8515405" cy="4124708"/>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US" sz="2000" dirty="0"/>
              <a:t>Creating a structured SQL database to manage student-related data efficiently. These tables include :</a:t>
            </a:r>
          </a:p>
          <a:p>
            <a:pPr marL="0" indent="0">
              <a:lnSpc>
                <a:spcPct val="100000"/>
              </a:lnSpc>
              <a:spcAft>
                <a:spcPts val="600"/>
              </a:spcAft>
              <a:buNone/>
            </a:pPr>
            <a:r>
              <a:rPr lang="en-US" sz="2000" dirty="0">
                <a:solidFill>
                  <a:schemeClr val="accent2"/>
                </a:solidFill>
              </a:rPr>
              <a:t>program table: </a:t>
            </a:r>
            <a:r>
              <a:rPr lang="en-US" sz="2000" dirty="0"/>
              <a:t>to store student program</a:t>
            </a:r>
          </a:p>
          <a:p>
            <a:pPr marL="0" indent="0">
              <a:lnSpc>
                <a:spcPct val="100000"/>
              </a:lnSpc>
              <a:spcAft>
                <a:spcPts val="600"/>
              </a:spcAft>
              <a:buNone/>
            </a:pPr>
            <a:r>
              <a:rPr lang="en-US" sz="2000" dirty="0">
                <a:solidFill>
                  <a:schemeClr val="accent2"/>
                </a:solidFill>
              </a:rPr>
              <a:t>Student table: </a:t>
            </a:r>
            <a:r>
              <a:rPr lang="en-US" sz="2000" dirty="0"/>
              <a:t>to store student information</a:t>
            </a:r>
          </a:p>
          <a:p>
            <a:pPr marL="0" indent="0">
              <a:lnSpc>
                <a:spcPct val="100000"/>
              </a:lnSpc>
              <a:spcAft>
                <a:spcPts val="600"/>
              </a:spcAft>
              <a:buNone/>
            </a:pPr>
            <a:r>
              <a:rPr lang="en-US" sz="2000" dirty="0">
                <a:solidFill>
                  <a:schemeClr val="accent2"/>
                </a:solidFill>
              </a:rPr>
              <a:t>Instructor table:  </a:t>
            </a:r>
            <a:r>
              <a:rPr lang="en-US" sz="2000" dirty="0"/>
              <a:t>to store instructor information</a:t>
            </a:r>
          </a:p>
          <a:p>
            <a:pPr marL="0" indent="0">
              <a:lnSpc>
                <a:spcPct val="100000"/>
              </a:lnSpc>
              <a:spcAft>
                <a:spcPts val="600"/>
              </a:spcAft>
              <a:buNone/>
            </a:pPr>
            <a:r>
              <a:rPr lang="en-US" sz="2000" dirty="0">
                <a:solidFill>
                  <a:schemeClr val="accent2"/>
                </a:solidFill>
              </a:rPr>
              <a:t>Department table: </a:t>
            </a:r>
            <a:r>
              <a:rPr lang="en-US" sz="2000" dirty="0"/>
              <a:t>to store department information</a:t>
            </a:r>
            <a:endParaRPr lang="en-US" sz="2000" dirty="0">
              <a:solidFill>
                <a:schemeClr val="accent2"/>
              </a:solidFill>
            </a:endParaRPr>
          </a:p>
          <a:p>
            <a:pPr marL="0" indent="0">
              <a:lnSpc>
                <a:spcPct val="100000"/>
              </a:lnSpc>
              <a:spcAft>
                <a:spcPts val="600"/>
              </a:spcAft>
              <a:buNone/>
            </a:pPr>
            <a:r>
              <a:rPr lang="en-US" sz="2000" dirty="0">
                <a:solidFill>
                  <a:schemeClr val="accent2"/>
                </a:solidFill>
              </a:rPr>
              <a:t>Subject table: </a:t>
            </a:r>
            <a:r>
              <a:rPr lang="en-US" sz="2000" dirty="0"/>
              <a:t>to store courses information</a:t>
            </a:r>
            <a:endParaRPr lang="en-US" sz="2000" dirty="0">
              <a:solidFill>
                <a:schemeClr val="accent2"/>
              </a:solidFill>
            </a:endParaRPr>
          </a:p>
          <a:p>
            <a:pPr marL="0" indent="0">
              <a:lnSpc>
                <a:spcPct val="100000"/>
              </a:lnSpc>
              <a:spcAft>
                <a:spcPts val="600"/>
              </a:spcAft>
              <a:buNone/>
            </a:pPr>
            <a:r>
              <a:rPr lang="en-US" sz="2000" dirty="0">
                <a:solidFill>
                  <a:schemeClr val="accent2"/>
                </a:solidFill>
              </a:rPr>
              <a:t>Feedback Questions table</a:t>
            </a:r>
            <a:r>
              <a:rPr lang="en-US" sz="2000" dirty="0"/>
              <a:t>: to categorize different </a:t>
            </a:r>
            <a:r>
              <a:rPr lang="en-US" sz="2000" dirty="0">
                <a:solidFill>
                  <a:schemeClr val="tx1"/>
                </a:solidFill>
              </a:rPr>
              <a:t>questions of feedback. </a:t>
            </a:r>
            <a:endParaRPr lang="en-US" sz="2200" dirty="0">
              <a:solidFill>
                <a:schemeClr val="tx1"/>
              </a:solidFill>
            </a:endParaRPr>
          </a:p>
        </p:txBody>
      </p:sp>
    </p:spTree>
    <p:extLst>
      <p:ext uri="{BB962C8B-B14F-4D97-AF65-F5344CB8AC3E}">
        <p14:creationId xmlns:p14="http://schemas.microsoft.com/office/powerpoint/2010/main" val="50872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790110" y="175260"/>
            <a:ext cx="7787640" cy="1455420"/>
          </a:xfrm>
          <a:prstGeom prst="rect">
            <a:avLst/>
          </a:prstGeom>
        </p:spPr>
        <p:txBody>
          <a:bodyPr spcFirstLastPara="1" wrap="square" lIns="91425" tIns="91425" rIns="91425" bIns="91425" anchor="b" anchorCtr="0">
            <a:noAutofit/>
          </a:bodyPr>
          <a:lstStyle/>
          <a:p>
            <a:r>
              <a:rPr lang="en-US" sz="2800" b="1" dirty="0">
                <a:solidFill>
                  <a:schemeClr val="accent2"/>
                </a:solidFill>
              </a:rPr>
              <a:t>Entity Relationship Diagram (ERD)</a:t>
            </a:r>
            <a:br>
              <a:rPr lang="en-US" sz="1800" dirty="0"/>
            </a:br>
            <a:endParaRPr sz="2800" b="1" dirty="0">
              <a:solidFill>
                <a:schemeClr val="accent2"/>
              </a:solidFill>
            </a:endParaRPr>
          </a:p>
        </p:txBody>
      </p:sp>
      <p:sp>
        <p:nvSpPr>
          <p:cNvPr id="114" name="Google Shape;114;p20"/>
          <p:cNvSpPr txBox="1">
            <a:spLocks noGrp="1"/>
          </p:cNvSpPr>
          <p:nvPr>
            <p:ph type="body" idx="1"/>
          </p:nvPr>
        </p:nvSpPr>
        <p:spPr>
          <a:xfrm>
            <a:off x="566250" y="1018792"/>
            <a:ext cx="8349150" cy="4124708"/>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US" sz="2000" dirty="0"/>
              <a:t>Showing relationships between students, instructors, and courses, department. </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31939" y="1678489"/>
            <a:ext cx="8498909" cy="3519814"/>
          </a:xfrm>
          <a:prstGeom prst="rect">
            <a:avLst/>
          </a:prstGeom>
        </p:spPr>
      </p:pic>
    </p:spTree>
    <p:extLst>
      <p:ext uri="{BB962C8B-B14F-4D97-AF65-F5344CB8AC3E}">
        <p14:creationId xmlns:p14="http://schemas.microsoft.com/office/powerpoint/2010/main" val="387896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Implement ERD on MS SQL server</a:t>
            </a:r>
            <a:endParaRPr sz="2800" b="1" dirty="0">
              <a:solidFill>
                <a:schemeClr val="accent2"/>
              </a:solidFill>
            </a:endParaRPr>
          </a:p>
        </p:txBody>
      </p:sp>
      <p:sp>
        <p:nvSpPr>
          <p:cNvPr id="114" name="Google Shape;114;p20"/>
          <p:cNvSpPr txBox="1">
            <a:spLocks noGrp="1"/>
          </p:cNvSpPr>
          <p:nvPr>
            <p:ph type="body" idx="1"/>
          </p:nvPr>
        </p:nvSpPr>
        <p:spPr>
          <a:xfrm>
            <a:off x="566250" y="1018792"/>
            <a:ext cx="8349150" cy="4124708"/>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73" y="1018792"/>
            <a:ext cx="7730836" cy="4124707"/>
          </a:xfrm>
          <a:prstGeom prst="rect">
            <a:avLst/>
          </a:prstGeom>
        </p:spPr>
      </p:pic>
    </p:spTree>
    <p:extLst>
      <p:ext uri="{BB962C8B-B14F-4D97-AF65-F5344CB8AC3E}">
        <p14:creationId xmlns:p14="http://schemas.microsoft.com/office/powerpoint/2010/main" val="426157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chemeClr val="accent2"/>
                </a:solidFill>
              </a:rPr>
              <a:t>Mapping</a:t>
            </a:r>
            <a:endParaRPr lang="en-US" dirty="0"/>
          </a:p>
        </p:txBody>
      </p:sp>
      <p:sp>
        <p:nvSpPr>
          <p:cNvPr id="3" name="Text Placeholder 2"/>
          <p:cNvSpPr>
            <a:spLocks noGrp="1"/>
          </p:cNvSpPr>
          <p:nvPr>
            <p:ph type="body" idx="1"/>
          </p:nvPr>
        </p:nvSpPr>
        <p:spPr/>
        <p:txBody>
          <a:bodyPr>
            <a:normAutofit fontScale="92500" lnSpcReduction="10000"/>
          </a:bodyPr>
          <a:lstStyle/>
          <a:p>
            <a:r>
              <a:rPr lang="en-US" b="1" dirty="0"/>
              <a:t>Student(</a:t>
            </a:r>
            <a:r>
              <a:rPr lang="en-US" b="1" u="sng" dirty="0"/>
              <a:t>SID</a:t>
            </a:r>
            <a:r>
              <a:rPr lang="en-US" b="1" dirty="0"/>
              <a:t>,</a:t>
            </a:r>
            <a:r>
              <a:rPr lang="en-US" b="1" dirty="0">
                <a:solidFill>
                  <a:srgbClr val="FF0000"/>
                </a:solidFill>
              </a:rPr>
              <a:t>PID, </a:t>
            </a:r>
            <a:r>
              <a:rPr lang="en-US" b="1" dirty="0" err="1"/>
              <a:t>Sname</a:t>
            </a:r>
            <a:r>
              <a:rPr lang="en-US" b="1" dirty="0"/>
              <a:t>, </a:t>
            </a:r>
            <a:r>
              <a:rPr lang="en-US" b="1" dirty="0" err="1"/>
              <a:t>Semail</a:t>
            </a:r>
            <a:r>
              <a:rPr lang="en-US" b="1" dirty="0"/>
              <a:t>, </a:t>
            </a:r>
            <a:r>
              <a:rPr lang="en-US" b="1" dirty="0" err="1"/>
              <a:t>Sstatus</a:t>
            </a:r>
            <a:r>
              <a:rPr lang="en-US" b="1" dirty="0"/>
              <a:t>, </a:t>
            </a:r>
            <a:r>
              <a:rPr lang="en-US" b="1" dirty="0" err="1"/>
              <a:t>Slevel</a:t>
            </a:r>
            <a:r>
              <a:rPr lang="en-US" b="1" dirty="0"/>
              <a:t>) </a:t>
            </a:r>
            <a:endParaRPr lang="en-US" dirty="0"/>
          </a:p>
          <a:p>
            <a:r>
              <a:rPr lang="en-US" b="1" dirty="0"/>
              <a:t>Program(</a:t>
            </a:r>
            <a:r>
              <a:rPr lang="en-US" b="1" u="sng" dirty="0"/>
              <a:t>PID</a:t>
            </a:r>
            <a:r>
              <a:rPr lang="en-US" b="1" dirty="0"/>
              <a:t>, Department, Specialization, Description) </a:t>
            </a:r>
            <a:endParaRPr lang="en-US" dirty="0"/>
          </a:p>
          <a:p>
            <a:r>
              <a:rPr lang="en-US" b="1" dirty="0" err="1"/>
              <a:t>Cource</a:t>
            </a:r>
            <a:r>
              <a:rPr lang="en-US" b="1" dirty="0"/>
              <a:t>(</a:t>
            </a:r>
            <a:r>
              <a:rPr lang="en-US" b="1" u="sng" dirty="0"/>
              <a:t>CID</a:t>
            </a:r>
            <a:r>
              <a:rPr lang="en-US" b="1" dirty="0">
                <a:solidFill>
                  <a:srgbClr val="FF0000"/>
                </a:solidFill>
              </a:rPr>
              <a:t>, PID, </a:t>
            </a:r>
            <a:r>
              <a:rPr lang="en-US" b="1" dirty="0" err="1">
                <a:solidFill>
                  <a:srgbClr val="FF0000"/>
                </a:solidFill>
              </a:rPr>
              <a:t>InsID</a:t>
            </a:r>
            <a:r>
              <a:rPr lang="en-US" b="1" dirty="0"/>
              <a:t>, </a:t>
            </a:r>
            <a:r>
              <a:rPr lang="en-US" b="1" dirty="0" err="1"/>
              <a:t>CName</a:t>
            </a:r>
            <a:r>
              <a:rPr lang="en-US" b="1" dirty="0"/>
              <a:t>, </a:t>
            </a:r>
            <a:r>
              <a:rPr lang="en-US" b="1" dirty="0" err="1"/>
              <a:t>gradelevel,Score_written,With_written,bubble_sheet</a:t>
            </a:r>
            <a:r>
              <a:rPr lang="en-US" b="1" dirty="0"/>
              <a:t>) </a:t>
            </a:r>
            <a:endParaRPr lang="en-US" dirty="0"/>
          </a:p>
          <a:p>
            <a:r>
              <a:rPr lang="en-US" b="1" dirty="0"/>
              <a:t>Instructor(</a:t>
            </a:r>
            <a:r>
              <a:rPr lang="en-US" b="1" u="sng" dirty="0" err="1"/>
              <a:t>InsID</a:t>
            </a:r>
            <a:r>
              <a:rPr lang="en-US" b="1" dirty="0"/>
              <a:t>, </a:t>
            </a:r>
            <a:r>
              <a:rPr lang="en-US" b="1" dirty="0">
                <a:solidFill>
                  <a:srgbClr val="FF0000"/>
                </a:solidFill>
              </a:rPr>
              <a:t>DID</a:t>
            </a:r>
            <a:r>
              <a:rPr lang="en-US" b="1" dirty="0"/>
              <a:t>, </a:t>
            </a:r>
            <a:r>
              <a:rPr lang="en-US" b="1" dirty="0" err="1"/>
              <a:t>InsName</a:t>
            </a:r>
            <a:r>
              <a:rPr lang="en-US" b="1" dirty="0"/>
              <a:t>, </a:t>
            </a:r>
            <a:r>
              <a:rPr lang="en-US" b="1" dirty="0" err="1"/>
              <a:t>INsEmail</a:t>
            </a:r>
            <a:r>
              <a:rPr lang="en-US" b="1" dirty="0"/>
              <a:t>, </a:t>
            </a:r>
            <a:r>
              <a:rPr lang="en-US" b="1" dirty="0" err="1"/>
              <a:t>InsPhone</a:t>
            </a:r>
            <a:r>
              <a:rPr lang="en-US" b="1" dirty="0"/>
              <a:t>, Degree) </a:t>
            </a:r>
            <a:endParaRPr lang="en-US" dirty="0"/>
          </a:p>
          <a:p>
            <a:r>
              <a:rPr lang="en-US" b="1" dirty="0"/>
              <a:t>Department(</a:t>
            </a:r>
            <a:r>
              <a:rPr lang="en-US" b="1" u="sng" dirty="0"/>
              <a:t>DID</a:t>
            </a:r>
            <a:r>
              <a:rPr lang="en-US" b="1" dirty="0"/>
              <a:t>, </a:t>
            </a:r>
            <a:r>
              <a:rPr lang="en-US" b="1" dirty="0" err="1"/>
              <a:t>DName</a:t>
            </a:r>
            <a:r>
              <a:rPr lang="en-US" b="1" dirty="0"/>
              <a:t>) </a:t>
            </a:r>
            <a:endParaRPr lang="en-US" dirty="0"/>
          </a:p>
          <a:p>
            <a:r>
              <a:rPr lang="en-US" b="1" dirty="0" err="1"/>
              <a:t>feedback_question</a:t>
            </a:r>
            <a:r>
              <a:rPr lang="en-US" b="1" dirty="0"/>
              <a:t>(</a:t>
            </a:r>
            <a:r>
              <a:rPr lang="en-US" b="1" u="sng" dirty="0" err="1"/>
              <a:t>QuestionID</a:t>
            </a:r>
            <a:r>
              <a:rPr lang="en-US" b="1" dirty="0"/>
              <a:t>, </a:t>
            </a:r>
            <a:r>
              <a:rPr lang="en-US" b="1" dirty="0" err="1"/>
              <a:t>Categotry</a:t>
            </a:r>
            <a:r>
              <a:rPr lang="en-US" b="1" dirty="0"/>
              <a:t>, </a:t>
            </a:r>
            <a:r>
              <a:rPr lang="en-US" b="1" dirty="0" err="1"/>
              <a:t>QuestionText</a:t>
            </a:r>
            <a:r>
              <a:rPr lang="en-US" b="1" dirty="0"/>
              <a:t>) </a:t>
            </a:r>
            <a:endParaRPr lang="en-US" dirty="0"/>
          </a:p>
          <a:p>
            <a:r>
              <a:rPr lang="en-US" b="1" dirty="0" err="1"/>
              <a:t>Student_feedback</a:t>
            </a:r>
            <a:r>
              <a:rPr lang="en-US" b="1" dirty="0"/>
              <a:t>(</a:t>
            </a:r>
            <a:r>
              <a:rPr lang="en-US" b="1" u="sng" dirty="0"/>
              <a:t>SID, CID, </a:t>
            </a:r>
            <a:r>
              <a:rPr lang="en-US" b="1" u="sng" dirty="0" err="1"/>
              <a:t>QuestionID</a:t>
            </a:r>
            <a:r>
              <a:rPr lang="en-US" b="1" dirty="0"/>
              <a:t>, Response)</a:t>
            </a:r>
            <a:endParaRPr lang="en-US" dirty="0"/>
          </a:p>
          <a:p>
            <a:r>
              <a:rPr lang="en-US" b="1" dirty="0" err="1"/>
              <a:t>Student_cource</a:t>
            </a:r>
            <a:r>
              <a:rPr lang="en-US" b="1" dirty="0"/>
              <a:t> </a:t>
            </a:r>
            <a:r>
              <a:rPr lang="en-US" b="1" u="sng" dirty="0"/>
              <a:t>(SID, CID</a:t>
            </a:r>
            <a:r>
              <a:rPr lang="en-US" b="1" dirty="0"/>
              <a:t>, </a:t>
            </a:r>
            <a:r>
              <a:rPr lang="en-US" b="1" dirty="0" err="1"/>
              <a:t>score_grade</a:t>
            </a:r>
            <a:r>
              <a:rPr lang="en-US" b="1" dirty="0"/>
              <a:t> , </a:t>
            </a:r>
            <a:r>
              <a:rPr lang="en-US" b="1" dirty="0" err="1"/>
              <a:t>score_percent</a:t>
            </a:r>
            <a:r>
              <a:rPr lang="en-US" b="1" dirty="0"/>
              <a:t>)</a:t>
            </a:r>
            <a:endParaRPr lang="en-US" dirty="0"/>
          </a:p>
          <a:p>
            <a:endParaRPr lang="en-US" dirty="0"/>
          </a:p>
        </p:txBody>
      </p:sp>
    </p:spTree>
    <p:extLst>
      <p:ext uri="{BB962C8B-B14F-4D97-AF65-F5344CB8AC3E}">
        <p14:creationId xmlns:p14="http://schemas.microsoft.com/office/powerpoint/2010/main" val="50177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620" y="226522"/>
            <a:ext cx="8011500" cy="572700"/>
          </a:xfrm>
        </p:spPr>
        <p:txBody>
          <a:bodyPr>
            <a:normAutofit fontScale="90000"/>
          </a:bodyPr>
          <a:lstStyle/>
          <a:p>
            <a:r>
              <a:rPr lang="en-US" sz="2800" b="1" dirty="0">
                <a:solidFill>
                  <a:schemeClr val="accent2"/>
                </a:solidFill>
              </a:rPr>
              <a:t>Schemas</a:t>
            </a:r>
            <a:endParaRPr lang="en-US" dirty="0"/>
          </a:p>
        </p:txBody>
      </p:sp>
      <p:sp>
        <p:nvSpPr>
          <p:cNvPr id="3" name="Text Placeholder 2"/>
          <p:cNvSpPr>
            <a:spLocks noGrp="1"/>
          </p:cNvSpPr>
          <p:nvPr>
            <p:ph type="body" idx="1"/>
          </p:nvPr>
        </p:nvSpPr>
        <p:spPr>
          <a:xfrm>
            <a:off x="397149" y="780798"/>
            <a:ext cx="7777200" cy="3878884"/>
          </a:xfrm>
        </p:spPr>
        <p:txBody>
          <a:bodyPr>
            <a:normAutofit/>
          </a:bodyPr>
          <a:lstStyle/>
          <a:p>
            <a:pPr>
              <a:buFont typeface="+mj-lt"/>
              <a:buAutoNum type="arabicPeriod"/>
            </a:pPr>
            <a:r>
              <a:rPr lang="en-US" dirty="0"/>
              <a:t>SCHEMA Students</a:t>
            </a:r>
          </a:p>
          <a:p>
            <a:pPr>
              <a:buFont typeface="Arial" pitchFamily="34" charset="0"/>
              <a:buChar char="•"/>
            </a:pPr>
            <a:r>
              <a:rPr lang="en-US" dirty="0"/>
              <a:t>Student</a:t>
            </a:r>
          </a:p>
          <a:p>
            <a:pPr>
              <a:buFont typeface="Arial" pitchFamily="34" charset="0"/>
              <a:buChar char="•"/>
            </a:pPr>
            <a:r>
              <a:rPr lang="en-US" dirty="0"/>
              <a:t>Program</a:t>
            </a:r>
          </a:p>
          <a:p>
            <a:pPr marL="114300" indent="0">
              <a:buNone/>
            </a:pPr>
            <a:endParaRPr lang="en-US" dirty="0"/>
          </a:p>
          <a:p>
            <a:pPr>
              <a:buFont typeface="+mj-lt"/>
              <a:buAutoNum type="arabicPeriod" startAt="2"/>
            </a:pPr>
            <a:r>
              <a:rPr lang="en-US" dirty="0" err="1"/>
              <a:t>Cources</a:t>
            </a:r>
            <a:r>
              <a:rPr lang="en-US" dirty="0"/>
              <a:t> </a:t>
            </a:r>
          </a:p>
          <a:p>
            <a:pPr>
              <a:buFont typeface="Arial" pitchFamily="34" charset="0"/>
              <a:buChar char="•"/>
            </a:pPr>
            <a:r>
              <a:rPr lang="en-US" dirty="0" err="1"/>
              <a:t>Cource</a:t>
            </a:r>
            <a:endParaRPr lang="en-US" dirty="0"/>
          </a:p>
          <a:p>
            <a:pPr>
              <a:buFont typeface="Arial" pitchFamily="34" charset="0"/>
              <a:buChar char="•"/>
            </a:pPr>
            <a:r>
              <a:rPr lang="en-US" dirty="0" err="1"/>
              <a:t>Student_cource</a:t>
            </a:r>
            <a:endParaRPr lang="en-US" dirty="0"/>
          </a:p>
          <a:p>
            <a:pPr marL="114300" indent="0">
              <a:buNone/>
            </a:pPr>
            <a:endParaRPr lang="en-US" dirty="0"/>
          </a:p>
          <a:p>
            <a:pPr marL="114300" indent="0">
              <a:buNone/>
            </a:pPr>
            <a:r>
              <a:rPr lang="en-US" dirty="0"/>
              <a:t>3. </a:t>
            </a:r>
            <a:r>
              <a:rPr lang="en-US" dirty="0" err="1"/>
              <a:t>HumanResources</a:t>
            </a:r>
            <a:endParaRPr lang="en-US" dirty="0"/>
          </a:p>
          <a:p>
            <a:pPr>
              <a:buFont typeface="Arial" pitchFamily="34" charset="0"/>
              <a:buChar char="•"/>
            </a:pPr>
            <a:r>
              <a:rPr lang="en-US" dirty="0"/>
              <a:t>Instructor</a:t>
            </a:r>
          </a:p>
          <a:p>
            <a:pPr>
              <a:buFont typeface="Arial" pitchFamily="34" charset="0"/>
              <a:buChar char="•"/>
            </a:pPr>
            <a:r>
              <a:rPr lang="en-US" dirty="0"/>
              <a:t>Department</a:t>
            </a:r>
          </a:p>
          <a:p>
            <a:pPr marL="514350" indent="-400050">
              <a:buFont typeface="+mj-lt"/>
              <a:buAutoNum type="romanLcPeriod"/>
            </a:pPr>
            <a:endParaRPr lang="en-US" dirty="0"/>
          </a:p>
          <a:p>
            <a:pPr marL="514350" indent="-400050">
              <a:buFont typeface="+mj-lt"/>
              <a:buAutoNum type="romanLcPeriod"/>
            </a:pPr>
            <a:endParaRPr lang="en-US" dirty="0"/>
          </a:p>
        </p:txBody>
      </p:sp>
      <p:sp>
        <p:nvSpPr>
          <p:cNvPr id="5" name="Rectangle 4"/>
          <p:cNvSpPr/>
          <p:nvPr/>
        </p:nvSpPr>
        <p:spPr>
          <a:xfrm>
            <a:off x="4714257" y="803928"/>
            <a:ext cx="2682362" cy="2031325"/>
          </a:xfrm>
          <a:prstGeom prst="rect">
            <a:avLst/>
          </a:prstGeom>
        </p:spPr>
        <p:txBody>
          <a:bodyPr wrap="square">
            <a:spAutoFit/>
          </a:bodyPr>
          <a:lstStyle/>
          <a:p>
            <a:r>
              <a:rPr lang="en-US" sz="1800" dirty="0">
                <a:solidFill>
                  <a:schemeClr val="tx1"/>
                </a:solidFill>
                <a:latin typeface="Roboto" charset="0"/>
                <a:ea typeface="Roboto" charset="0"/>
              </a:rPr>
              <a:t>4. Feedback</a:t>
            </a:r>
          </a:p>
          <a:p>
            <a:pPr marL="285750" indent="-285750">
              <a:buClr>
                <a:schemeClr val="tx1"/>
              </a:buClr>
              <a:buFont typeface="Arial" pitchFamily="34" charset="0"/>
              <a:buChar char="•"/>
            </a:pPr>
            <a:r>
              <a:rPr lang="en-US" sz="1800" dirty="0" err="1">
                <a:solidFill>
                  <a:schemeClr val="tx1"/>
                </a:solidFill>
                <a:latin typeface="Roboto" charset="0"/>
                <a:ea typeface="Roboto" charset="0"/>
              </a:rPr>
              <a:t>Student_feedback</a:t>
            </a:r>
            <a:endParaRPr lang="en-US" sz="1800" dirty="0">
              <a:solidFill>
                <a:schemeClr val="tx1"/>
              </a:solidFill>
              <a:latin typeface="Roboto" charset="0"/>
              <a:ea typeface="Roboto" charset="0"/>
            </a:endParaRPr>
          </a:p>
          <a:p>
            <a:pPr marL="285750" indent="-285750">
              <a:buClr>
                <a:schemeClr val="tx1"/>
              </a:buClr>
              <a:buFont typeface="Arial" pitchFamily="34" charset="0"/>
              <a:buChar char="•"/>
            </a:pPr>
            <a:r>
              <a:rPr lang="en-US" sz="1800" dirty="0" err="1">
                <a:solidFill>
                  <a:schemeClr val="tx1"/>
                </a:solidFill>
                <a:latin typeface="Roboto" charset="0"/>
                <a:ea typeface="Roboto" charset="0"/>
              </a:rPr>
              <a:t>Feedback_questions</a:t>
            </a:r>
            <a:endParaRPr lang="en-US" sz="1800" dirty="0">
              <a:solidFill>
                <a:schemeClr val="tx1"/>
              </a:solidFill>
              <a:latin typeface="Roboto" charset="0"/>
              <a:ea typeface="Roboto" charset="0"/>
            </a:endParaRPr>
          </a:p>
          <a:p>
            <a:pPr marL="285750" indent="-285750">
              <a:buClr>
                <a:schemeClr val="tx1"/>
              </a:buClr>
              <a:buFont typeface="Arial" pitchFamily="34" charset="0"/>
              <a:buChar char="•"/>
            </a:pPr>
            <a:endParaRPr lang="en-US" sz="1800" dirty="0">
              <a:solidFill>
                <a:schemeClr val="tx1"/>
              </a:solidFill>
              <a:latin typeface="Roboto" charset="0"/>
              <a:ea typeface="Roboto" charset="0"/>
            </a:endParaRPr>
          </a:p>
          <a:p>
            <a:endParaRPr lang="en-US" sz="1800" dirty="0">
              <a:solidFill>
                <a:schemeClr val="tx1"/>
              </a:solidFill>
              <a:latin typeface="Roboto" charset="0"/>
              <a:ea typeface="Roboto" charset="0"/>
            </a:endParaRPr>
          </a:p>
          <a:p>
            <a:endParaRPr lang="en-US" sz="1800" dirty="0">
              <a:solidFill>
                <a:schemeClr val="tx1"/>
              </a:solidFill>
              <a:latin typeface="Roboto" charset="0"/>
              <a:ea typeface="Roboto" charset="0"/>
            </a:endParaRPr>
          </a:p>
          <a:p>
            <a:r>
              <a:rPr lang="en-US" sz="1800" dirty="0">
                <a:solidFill>
                  <a:schemeClr val="tx1"/>
                </a:solidFill>
                <a:latin typeface="Roboto" charset="0"/>
                <a:ea typeface="Roboto" charset="0"/>
              </a:rPr>
              <a:t> </a:t>
            </a:r>
          </a:p>
        </p:txBody>
      </p:sp>
    </p:spTree>
    <p:extLst>
      <p:ext uri="{BB962C8B-B14F-4D97-AF65-F5344CB8AC3E}">
        <p14:creationId xmlns:p14="http://schemas.microsoft.com/office/powerpoint/2010/main" val="109144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Data Collection</a:t>
            </a:r>
            <a:endParaRPr sz="2800" b="1" dirty="0">
              <a:solidFill>
                <a:schemeClr val="accent2"/>
              </a:solidFill>
            </a:endParaRPr>
          </a:p>
        </p:txBody>
      </p:sp>
      <p:sp>
        <p:nvSpPr>
          <p:cNvPr id="114" name="Google Shape;114;p20"/>
          <p:cNvSpPr txBox="1">
            <a:spLocks noGrp="1"/>
          </p:cNvSpPr>
          <p:nvPr>
            <p:ph type="body" idx="1"/>
          </p:nvPr>
        </p:nvSpPr>
        <p:spPr>
          <a:xfrm>
            <a:off x="566250" y="1018792"/>
            <a:ext cx="7777200" cy="1686308"/>
          </a:xfrm>
          <a:prstGeom prst="rect">
            <a:avLst/>
          </a:prstGeom>
        </p:spPr>
        <p:txBody>
          <a:bodyPr spcFirstLastPara="1" wrap="square" lIns="91425" tIns="91425" rIns="91425" bIns="91425" anchor="t" anchorCtr="0">
            <a:noAutofit/>
          </a:bodyPr>
          <a:lstStyle/>
          <a:p>
            <a:pPr marL="0" lvl="0" indent="0">
              <a:lnSpc>
                <a:spcPct val="100000"/>
              </a:lnSpc>
              <a:spcAft>
                <a:spcPts val="600"/>
              </a:spcAft>
              <a:buNone/>
            </a:pPr>
            <a:r>
              <a:rPr lang="en-US" sz="2400" dirty="0"/>
              <a:t>Get real data from Faculty of Education of </a:t>
            </a:r>
            <a:r>
              <a:rPr lang="en-US" sz="2400" dirty="0" err="1"/>
              <a:t>AinShams</a:t>
            </a:r>
            <a:r>
              <a:rPr lang="en-US" sz="2400" dirty="0"/>
              <a:t> University.</a:t>
            </a:r>
          </a:p>
          <a:p>
            <a:pPr marL="0" lvl="0" indent="0">
              <a:lnSpc>
                <a:spcPct val="100000"/>
              </a:lnSpc>
              <a:spcAft>
                <a:spcPts val="600"/>
              </a:spcAft>
              <a:buNone/>
            </a:pPr>
            <a:r>
              <a:rPr lang="en-US" sz="2400" dirty="0"/>
              <a:t>Some Columns: </a:t>
            </a:r>
            <a:r>
              <a:rPr lang="en-US" sz="2400" dirty="0" err="1"/>
              <a:t>Student_id</a:t>
            </a:r>
            <a:r>
              <a:rPr lang="en-US" sz="2400" dirty="0"/>
              <a:t>, </a:t>
            </a:r>
            <a:r>
              <a:rPr lang="en-US" sz="2400" dirty="0" err="1"/>
              <a:t>subject_title</a:t>
            </a:r>
            <a:r>
              <a:rPr lang="en-US" sz="2400" dirty="0"/>
              <a:t>, </a:t>
            </a:r>
            <a:r>
              <a:rPr lang="en-US" sz="2400" dirty="0" err="1"/>
              <a:t>subject_grade</a:t>
            </a:r>
            <a:endParaRPr lang="en-US" sz="2400" dirty="0"/>
          </a:p>
          <a:p>
            <a:pPr marL="0" lvl="0" indent="0">
              <a:lnSpc>
                <a:spcPct val="100000"/>
              </a:lnSpc>
              <a:spcAft>
                <a:spcPts val="600"/>
              </a:spcAft>
              <a:buNone/>
            </a:pPr>
            <a:r>
              <a:rPr lang="en-US" sz="2400" dirty="0"/>
              <a:t>Rows: 96046</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 y="2880360"/>
            <a:ext cx="8526780" cy="1948897"/>
          </a:xfrm>
          <a:prstGeom prst="rect">
            <a:avLst/>
          </a:prstGeom>
        </p:spPr>
      </p:pic>
    </p:spTree>
    <p:extLst>
      <p:ext uri="{BB962C8B-B14F-4D97-AF65-F5344CB8AC3E}">
        <p14:creationId xmlns:p14="http://schemas.microsoft.com/office/powerpoint/2010/main" val="157156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638385" y="1666436"/>
            <a:ext cx="3325030" cy="572700"/>
          </a:xfrm>
          <a:prstGeom prst="rect">
            <a:avLst/>
          </a:prstGeom>
        </p:spPr>
        <p:txBody>
          <a:bodyPr spcFirstLastPara="1" wrap="square" lIns="91425" tIns="91425" rIns="91425" bIns="91425" anchor="b" anchorCtr="0">
            <a:noAutofit/>
          </a:bodyPr>
          <a:lstStyle/>
          <a:p>
            <a:pPr lvl="0"/>
            <a:br>
              <a:rPr lang="en-US" sz="2800" b="1" dirty="0">
                <a:solidFill>
                  <a:schemeClr val="accent2"/>
                </a:solidFill>
              </a:rPr>
            </a:br>
            <a:br>
              <a:rPr lang="en-US" sz="2800" b="1" dirty="0">
                <a:solidFill>
                  <a:schemeClr val="accent2"/>
                </a:solidFill>
              </a:rPr>
            </a:br>
            <a:r>
              <a:rPr lang="en-US" sz="2800" b="1" dirty="0">
                <a:solidFill>
                  <a:schemeClr val="accent2"/>
                </a:solidFill>
              </a:rPr>
              <a:t>Supervised by:</a:t>
            </a:r>
            <a:endParaRPr sz="2800" b="1" dirty="0">
              <a:solidFill>
                <a:schemeClr val="accent2"/>
              </a:solidFill>
            </a:endParaRPr>
          </a:p>
        </p:txBody>
      </p:sp>
      <p:sp>
        <p:nvSpPr>
          <p:cNvPr id="114" name="Google Shape;114;p20"/>
          <p:cNvSpPr txBox="1">
            <a:spLocks noGrp="1"/>
          </p:cNvSpPr>
          <p:nvPr>
            <p:ph type="body" idx="1"/>
          </p:nvPr>
        </p:nvSpPr>
        <p:spPr>
          <a:xfrm>
            <a:off x="765385" y="2239136"/>
            <a:ext cx="2817030" cy="545848"/>
          </a:xfrm>
          <a:prstGeom prst="rect">
            <a:avLst/>
          </a:prstGeom>
        </p:spPr>
        <p:txBody>
          <a:bodyPr spcFirstLastPara="1" wrap="square" lIns="91425" tIns="91425" rIns="91425" bIns="91425" anchor="t" anchorCtr="0">
            <a:noAutofit/>
          </a:bodyPr>
          <a:lstStyle/>
          <a:p>
            <a:pPr marL="0" lvl="0" indent="0" algn="l" rtl="0">
              <a:lnSpc>
                <a:spcPct val="100000"/>
              </a:lnSpc>
              <a:spcAft>
                <a:spcPts val="600"/>
              </a:spcAft>
              <a:buNone/>
            </a:pPr>
            <a:r>
              <a:rPr lang="en-US" sz="2200" dirty="0"/>
              <a:t>Mohamed Safi</a:t>
            </a:r>
          </a:p>
          <a:p>
            <a:pPr marL="0" lvl="0" indent="0" algn="l" rtl="0">
              <a:lnSpc>
                <a:spcPct val="100000"/>
              </a:lnSpc>
              <a:spcBef>
                <a:spcPts val="1200"/>
              </a:spcBef>
              <a:spcAft>
                <a:spcPts val="1200"/>
              </a:spcAft>
              <a:buNone/>
            </a:pPr>
            <a:endParaRPr sz="2400" dirty="0"/>
          </a:p>
        </p:txBody>
      </p:sp>
      <p:sp>
        <p:nvSpPr>
          <p:cNvPr id="4" name="Google Shape;113;p20"/>
          <p:cNvSpPr txBox="1">
            <a:spLocks/>
          </p:cNvSpPr>
          <p:nvPr/>
        </p:nvSpPr>
        <p:spPr>
          <a:xfrm>
            <a:off x="4782650" y="527372"/>
            <a:ext cx="332503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1pPr>
            <a:lvl2pPr marR="0" lvl="1"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2pPr>
            <a:lvl3pPr marR="0" lvl="2"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3pPr>
            <a:lvl4pPr marR="0" lvl="3"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4pPr>
            <a:lvl5pPr marR="0" lvl="4"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5pPr>
            <a:lvl6pPr marR="0" lvl="5"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6pPr>
            <a:lvl7pPr marR="0" lvl="6"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7pPr>
            <a:lvl8pPr marR="0" lvl="7"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8pPr>
            <a:lvl9pPr marR="0" lvl="8" algn="l" rtl="0">
              <a:lnSpc>
                <a:spcPct val="100000"/>
              </a:lnSpc>
              <a:spcBef>
                <a:spcPts val="0"/>
              </a:spcBef>
              <a:spcAft>
                <a:spcPts val="0"/>
              </a:spcAft>
              <a:buClr>
                <a:schemeClr val="dk2"/>
              </a:buClr>
              <a:buSzPts val="3000"/>
              <a:buFont typeface="Roboto Slab"/>
              <a:buNone/>
              <a:defRPr sz="3000" b="0" i="0" u="none" strike="noStrike" cap="none">
                <a:solidFill>
                  <a:schemeClr val="dk2"/>
                </a:solidFill>
                <a:latin typeface="Roboto Slab"/>
                <a:ea typeface="Roboto Slab"/>
                <a:cs typeface="Roboto Slab"/>
                <a:sym typeface="Roboto Slab"/>
              </a:defRPr>
            </a:lvl9pPr>
          </a:lstStyle>
          <a:p>
            <a:r>
              <a:rPr lang="en-US" sz="2800" b="1" dirty="0">
                <a:solidFill>
                  <a:schemeClr val="accent2"/>
                </a:solidFill>
              </a:rPr>
              <a:t>Team Members:</a:t>
            </a:r>
          </a:p>
        </p:txBody>
      </p:sp>
      <p:sp>
        <p:nvSpPr>
          <p:cNvPr id="5" name="Google Shape;114;p20"/>
          <p:cNvSpPr txBox="1">
            <a:spLocks/>
          </p:cNvSpPr>
          <p:nvPr/>
        </p:nvSpPr>
        <p:spPr>
          <a:xfrm>
            <a:off x="4884250" y="1100072"/>
            <a:ext cx="2776390" cy="2598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nSpc>
                <a:spcPct val="100000"/>
              </a:lnSpc>
              <a:spcAft>
                <a:spcPts val="600"/>
              </a:spcAft>
              <a:buFont typeface="Roboto"/>
              <a:buNone/>
            </a:pPr>
            <a:r>
              <a:rPr lang="en-US" sz="2200" dirty="0"/>
              <a:t>Magdy Shaaban Mohamed Mourad</a:t>
            </a:r>
          </a:p>
          <a:p>
            <a:pPr marL="0" indent="0">
              <a:lnSpc>
                <a:spcPct val="100000"/>
              </a:lnSpc>
              <a:spcAft>
                <a:spcPts val="600"/>
              </a:spcAft>
              <a:buFont typeface="Roboto"/>
              <a:buNone/>
            </a:pPr>
            <a:r>
              <a:rPr lang="en-US" sz="2200" dirty="0"/>
              <a:t>Ahmed </a:t>
            </a:r>
            <a:r>
              <a:rPr lang="en-US" sz="2200" dirty="0" err="1"/>
              <a:t>Sameh</a:t>
            </a:r>
            <a:endParaRPr lang="en-US" sz="2200" dirty="0"/>
          </a:p>
          <a:p>
            <a:pPr marL="0" indent="0">
              <a:lnSpc>
                <a:spcPct val="100000"/>
              </a:lnSpc>
              <a:spcAft>
                <a:spcPts val="600"/>
              </a:spcAft>
              <a:buFont typeface="Roboto"/>
              <a:buNone/>
            </a:pPr>
            <a:r>
              <a:rPr lang="en-US" sz="2200" dirty="0" err="1"/>
              <a:t>Sherif</a:t>
            </a:r>
            <a:r>
              <a:rPr lang="en-US" sz="2200" dirty="0"/>
              <a:t> </a:t>
            </a:r>
            <a:r>
              <a:rPr lang="en-US" sz="2200" dirty="0" err="1"/>
              <a:t>Atef</a:t>
            </a:r>
            <a:endParaRPr lang="en-US" sz="2200" dirty="0"/>
          </a:p>
          <a:p>
            <a:pPr marL="0" indent="0">
              <a:lnSpc>
                <a:spcPct val="100000"/>
              </a:lnSpc>
              <a:spcAft>
                <a:spcPts val="600"/>
              </a:spcAft>
              <a:buFont typeface="Roboto"/>
              <a:buNone/>
            </a:pPr>
            <a:r>
              <a:rPr lang="en-US" sz="2200" dirty="0" err="1"/>
              <a:t>Eman</a:t>
            </a:r>
            <a:r>
              <a:rPr lang="en-US" sz="2200" dirty="0"/>
              <a:t> </a:t>
            </a:r>
            <a:r>
              <a:rPr lang="en-US" sz="2200" dirty="0" err="1"/>
              <a:t>Abdelmohsen</a:t>
            </a:r>
            <a:endParaRPr lang="en-US" sz="2200" dirty="0"/>
          </a:p>
          <a:p>
            <a:pPr marL="0" indent="0">
              <a:lnSpc>
                <a:spcPct val="100000"/>
              </a:lnSpc>
              <a:spcAft>
                <a:spcPts val="600"/>
              </a:spcAft>
              <a:buFont typeface="Roboto"/>
              <a:buNone/>
            </a:pPr>
            <a:r>
              <a:rPr lang="en-US" sz="2200" dirty="0"/>
              <a:t>Shrouk Mohamed</a:t>
            </a:r>
          </a:p>
          <a:p>
            <a:pPr marL="0" indent="0">
              <a:lnSpc>
                <a:spcPct val="100000"/>
              </a:lnSpc>
              <a:spcBef>
                <a:spcPts val="1200"/>
              </a:spcBef>
              <a:spcAft>
                <a:spcPts val="1200"/>
              </a:spcAft>
              <a:buFont typeface="Roboto"/>
              <a:buNone/>
            </a:pPr>
            <a:endParaRPr lang="en-US" sz="2400" dirty="0"/>
          </a:p>
        </p:txBody>
      </p:sp>
    </p:spTree>
    <p:extLst>
      <p:ext uri="{BB962C8B-B14F-4D97-AF65-F5344CB8AC3E}">
        <p14:creationId xmlns:p14="http://schemas.microsoft.com/office/powerpoint/2010/main" val="3520320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Data Collection</a:t>
            </a:r>
            <a:endParaRPr sz="2800" b="1" dirty="0">
              <a:solidFill>
                <a:schemeClr val="accent2"/>
              </a:solidFill>
            </a:endParaRPr>
          </a:p>
        </p:txBody>
      </p:sp>
      <p:sp>
        <p:nvSpPr>
          <p:cNvPr id="114" name="Google Shape;114;p20"/>
          <p:cNvSpPr txBox="1">
            <a:spLocks noGrp="1"/>
          </p:cNvSpPr>
          <p:nvPr>
            <p:ph type="body" idx="1"/>
          </p:nvPr>
        </p:nvSpPr>
        <p:spPr>
          <a:xfrm>
            <a:off x="566250" y="1018792"/>
            <a:ext cx="7777200" cy="3359244"/>
          </a:xfrm>
          <a:prstGeom prst="rect">
            <a:avLst/>
          </a:prstGeom>
        </p:spPr>
        <p:txBody>
          <a:bodyPr spcFirstLastPara="1" wrap="square" lIns="91425" tIns="91425" rIns="91425" bIns="91425" anchor="t" anchorCtr="0">
            <a:noAutofit/>
          </a:bodyPr>
          <a:lstStyle/>
          <a:p>
            <a:pPr marL="0" lvl="0" indent="0">
              <a:lnSpc>
                <a:spcPct val="100000"/>
              </a:lnSpc>
              <a:spcAft>
                <a:spcPts val="600"/>
              </a:spcAft>
              <a:buNone/>
            </a:pPr>
            <a:r>
              <a:rPr lang="en-US" sz="2400" dirty="0"/>
              <a:t>Importing historical student data into the database.</a:t>
            </a:r>
          </a:p>
          <a:p>
            <a:pPr marL="0" lvl="0" indent="0">
              <a:lnSpc>
                <a:spcPct val="100000"/>
              </a:lnSpc>
              <a:spcAft>
                <a:spcPts val="600"/>
              </a:spcAft>
              <a:buNone/>
            </a:pPr>
            <a:r>
              <a:rPr lang="en-US" sz="2400" dirty="0"/>
              <a:t>Steps</a:t>
            </a:r>
          </a:p>
          <a:p>
            <a:pPr marL="342900" lvl="0">
              <a:lnSpc>
                <a:spcPct val="100000"/>
              </a:lnSpc>
              <a:spcAft>
                <a:spcPts val="600"/>
              </a:spcAft>
            </a:pPr>
            <a:r>
              <a:rPr lang="en-US" sz="2200" dirty="0"/>
              <a:t>Prepare student data (cleaning, structuring).</a:t>
            </a:r>
          </a:p>
          <a:p>
            <a:pPr marL="342900" lvl="0">
              <a:lnSpc>
                <a:spcPct val="100000"/>
              </a:lnSpc>
              <a:spcAft>
                <a:spcPts val="600"/>
              </a:spcAft>
            </a:pPr>
            <a:r>
              <a:rPr lang="en-US" sz="2200" dirty="0"/>
              <a:t>Import using SQL Server tools.</a:t>
            </a:r>
          </a:p>
          <a:p>
            <a:pPr marL="342900" lvl="0">
              <a:lnSpc>
                <a:spcPct val="100000"/>
              </a:lnSpc>
              <a:spcAft>
                <a:spcPts val="600"/>
              </a:spcAft>
            </a:pPr>
            <a:r>
              <a:rPr lang="en-US" sz="2200" dirty="0"/>
              <a:t>Verify data integrity (no duplicate student entries, consistent grade formats)</a:t>
            </a:r>
          </a:p>
        </p:txBody>
      </p:sp>
    </p:spTree>
    <p:extLst>
      <p:ext uri="{BB962C8B-B14F-4D97-AF65-F5344CB8AC3E}">
        <p14:creationId xmlns:p14="http://schemas.microsoft.com/office/powerpoint/2010/main" val="378067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67191" y="538943"/>
            <a:ext cx="7411890" cy="939338"/>
          </a:xfrm>
          <a:prstGeom prst="rect">
            <a:avLst/>
          </a:prstGeom>
        </p:spPr>
        <p:txBody>
          <a:bodyPr spcFirstLastPara="1" wrap="square" lIns="91425" tIns="91425" rIns="91425" bIns="91425" anchor="b" anchorCtr="0">
            <a:noAutofit/>
          </a:bodyPr>
          <a:lstStyle/>
          <a:p>
            <a:pPr marL="342900" lvl="0">
              <a:spcAft>
                <a:spcPts val="600"/>
              </a:spcAft>
            </a:pPr>
            <a:br>
              <a:rPr lang="en" sz="2800" b="1" dirty="0">
                <a:solidFill>
                  <a:schemeClr val="accent2"/>
                </a:solidFill>
              </a:rPr>
            </a:br>
            <a:br>
              <a:rPr lang="en" sz="2800" b="1" dirty="0">
                <a:solidFill>
                  <a:schemeClr val="accent2"/>
                </a:solidFill>
              </a:rPr>
            </a:br>
            <a:br>
              <a:rPr lang="en" sz="2800" b="1" dirty="0">
                <a:solidFill>
                  <a:schemeClr val="accent2"/>
                </a:solidFill>
              </a:rPr>
            </a:br>
            <a:r>
              <a:rPr lang="en" sz="2800" b="1" dirty="0">
                <a:solidFill>
                  <a:schemeClr val="accent2"/>
                </a:solidFill>
              </a:rPr>
              <a:t>Examples of </a:t>
            </a:r>
            <a:r>
              <a:rPr lang="en-US" sz="2800" b="1" dirty="0">
                <a:solidFill>
                  <a:schemeClr val="accent2"/>
                </a:solidFill>
              </a:rPr>
              <a:t>SQL queries to extract and analyze student data.</a:t>
            </a:r>
          </a:p>
        </p:txBody>
      </p:sp>
      <p:sp>
        <p:nvSpPr>
          <p:cNvPr id="114" name="Google Shape;114;p20"/>
          <p:cNvSpPr txBox="1">
            <a:spLocks noGrp="1"/>
          </p:cNvSpPr>
          <p:nvPr>
            <p:ph type="body" idx="1"/>
          </p:nvPr>
        </p:nvSpPr>
        <p:spPr>
          <a:xfrm>
            <a:off x="467190" y="1590292"/>
            <a:ext cx="7777200" cy="2288288"/>
          </a:xfrm>
          <a:prstGeom prst="rect">
            <a:avLst/>
          </a:prstGeom>
        </p:spPr>
        <p:txBody>
          <a:bodyPr spcFirstLastPara="1" wrap="square" lIns="91425" tIns="91425" rIns="91425" bIns="91425" anchor="t" anchorCtr="0">
            <a:noAutofit/>
          </a:bodyPr>
          <a:lstStyle/>
          <a:p>
            <a:pPr marL="0" lvl="0" indent="0">
              <a:lnSpc>
                <a:spcPct val="100000"/>
              </a:lnSpc>
              <a:spcAft>
                <a:spcPts val="600"/>
              </a:spcAft>
              <a:buNone/>
            </a:pPr>
            <a:r>
              <a:rPr lang="en-US" sz="2400" dirty="0"/>
              <a:t>Extract all courses a student is enrolled in:</a:t>
            </a:r>
          </a:p>
          <a:p>
            <a:pPr marL="0" lvl="0" indent="0">
              <a:lnSpc>
                <a:spcPct val="100000"/>
              </a:lnSpc>
              <a:spcAft>
                <a:spcPts val="600"/>
              </a:spcAft>
              <a:buNone/>
            </a:pPr>
            <a:r>
              <a:rPr lang="en-US" sz="1600" dirty="0"/>
              <a:t>SELECT </a:t>
            </a:r>
            <a:r>
              <a:rPr lang="en-US" sz="1600" dirty="0" err="1"/>
              <a:t>Courses.CourseName</a:t>
            </a:r>
            <a:r>
              <a:rPr lang="en-US" sz="1600" dirty="0"/>
              <a:t> </a:t>
            </a:r>
          </a:p>
          <a:p>
            <a:pPr marL="0" lvl="0" indent="0">
              <a:lnSpc>
                <a:spcPct val="100000"/>
              </a:lnSpc>
              <a:spcAft>
                <a:spcPts val="600"/>
              </a:spcAft>
              <a:buNone/>
            </a:pPr>
            <a:r>
              <a:rPr lang="en-US" sz="1600" dirty="0"/>
              <a:t>FROM students</a:t>
            </a:r>
          </a:p>
          <a:p>
            <a:pPr marL="0" lvl="0" indent="0">
              <a:lnSpc>
                <a:spcPct val="100000"/>
              </a:lnSpc>
              <a:spcAft>
                <a:spcPts val="600"/>
              </a:spcAft>
              <a:buNone/>
            </a:pPr>
            <a:r>
              <a:rPr lang="en-US" sz="1600" dirty="0"/>
              <a:t>JOIN Courses ON </a:t>
            </a:r>
            <a:r>
              <a:rPr lang="en-US" sz="1600" dirty="0" err="1"/>
              <a:t>students.CourseCode</a:t>
            </a:r>
            <a:r>
              <a:rPr lang="en-US" sz="1600" dirty="0"/>
              <a:t> = </a:t>
            </a:r>
            <a:r>
              <a:rPr lang="en-US" sz="1600" dirty="0" err="1"/>
              <a:t>Courses.CourseCode</a:t>
            </a:r>
            <a:r>
              <a:rPr lang="en-US" sz="1600" dirty="0"/>
              <a:t> </a:t>
            </a:r>
          </a:p>
          <a:p>
            <a:pPr marL="0" lvl="0" indent="0">
              <a:lnSpc>
                <a:spcPct val="100000"/>
              </a:lnSpc>
              <a:spcAft>
                <a:spcPts val="600"/>
              </a:spcAft>
              <a:buNone/>
            </a:pPr>
            <a:r>
              <a:rPr lang="en-US" sz="1600" dirty="0"/>
              <a:t>WHERE </a:t>
            </a:r>
            <a:r>
              <a:rPr lang="en-US" sz="1600" dirty="0" err="1"/>
              <a:t>StudentID</a:t>
            </a:r>
            <a:r>
              <a:rPr lang="en-US" sz="1600" dirty="0"/>
              <a:t> = 1001;</a:t>
            </a:r>
          </a:p>
        </p:txBody>
      </p:sp>
    </p:spTree>
    <p:extLst>
      <p:ext uri="{BB962C8B-B14F-4D97-AF65-F5344CB8AC3E}">
        <p14:creationId xmlns:p14="http://schemas.microsoft.com/office/powerpoint/2010/main" val="193974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70201" y="808183"/>
            <a:ext cx="4028610" cy="942109"/>
          </a:xfrm>
          <a:prstGeom prst="rect">
            <a:avLst/>
          </a:prstGeom>
        </p:spPr>
        <p:txBody>
          <a:bodyPr spcFirstLastPara="1" wrap="square" lIns="91425" tIns="91425" rIns="91425" bIns="91425" anchor="b" anchorCtr="0">
            <a:noAutofit/>
          </a:bodyPr>
          <a:lstStyle/>
          <a:p>
            <a:pPr marL="342900" lvl="0">
              <a:spcAft>
                <a:spcPts val="600"/>
              </a:spcAft>
            </a:pPr>
            <a:br>
              <a:rPr lang="en" sz="2800" b="1" dirty="0">
                <a:solidFill>
                  <a:schemeClr val="accent2"/>
                </a:solidFill>
              </a:rPr>
            </a:br>
            <a:br>
              <a:rPr lang="en" sz="2800" b="1" dirty="0">
                <a:solidFill>
                  <a:schemeClr val="accent2"/>
                </a:solidFill>
              </a:rPr>
            </a:br>
            <a:br>
              <a:rPr lang="en" sz="2800" b="1" dirty="0">
                <a:solidFill>
                  <a:schemeClr val="accent2"/>
                </a:solidFill>
              </a:rPr>
            </a:br>
            <a:r>
              <a:rPr lang="en-US" sz="2800" b="1" dirty="0">
                <a:solidFill>
                  <a:schemeClr val="accent2"/>
                </a:solidFill>
              </a:rPr>
              <a:t>Summarize student grades by course</a:t>
            </a:r>
          </a:p>
        </p:txBody>
      </p:sp>
      <p:sp>
        <p:nvSpPr>
          <p:cNvPr id="114" name="Google Shape;114;p20"/>
          <p:cNvSpPr txBox="1">
            <a:spLocks noGrp="1"/>
          </p:cNvSpPr>
          <p:nvPr>
            <p:ph type="body" idx="1"/>
          </p:nvPr>
        </p:nvSpPr>
        <p:spPr>
          <a:xfrm>
            <a:off x="624439" y="1750292"/>
            <a:ext cx="3888971" cy="2026920"/>
          </a:xfrm>
          <a:prstGeom prst="rect">
            <a:avLst/>
          </a:prstGeom>
        </p:spPr>
        <p:txBody>
          <a:bodyPr spcFirstLastPara="1" wrap="square" lIns="91425" tIns="91425" rIns="91425" bIns="91425" anchor="t" anchorCtr="0">
            <a:noAutofit/>
          </a:bodyPr>
          <a:lstStyle/>
          <a:p>
            <a:pPr marL="0" lvl="0" indent="0">
              <a:lnSpc>
                <a:spcPct val="100000"/>
              </a:lnSpc>
              <a:spcAft>
                <a:spcPts val="600"/>
              </a:spcAft>
              <a:buNone/>
            </a:pPr>
            <a:r>
              <a:rPr lang="en-US" sz="1600" dirty="0"/>
              <a:t>SELECT S_ID, AVG(</a:t>
            </a:r>
            <a:r>
              <a:rPr lang="en-US" sz="1600" dirty="0" err="1"/>
              <a:t>Courses.score_Grade</a:t>
            </a:r>
            <a:r>
              <a:rPr lang="en-US" sz="1600" dirty="0"/>
              <a:t>) AS </a:t>
            </a:r>
            <a:r>
              <a:rPr lang="en-US" sz="1600" dirty="0" err="1"/>
              <a:t>AverageGrade</a:t>
            </a:r>
            <a:endParaRPr lang="en-US" sz="1600" dirty="0"/>
          </a:p>
          <a:p>
            <a:pPr marL="0" lvl="0" indent="0">
              <a:lnSpc>
                <a:spcPct val="100000"/>
              </a:lnSpc>
              <a:spcAft>
                <a:spcPts val="600"/>
              </a:spcAft>
              <a:buNone/>
            </a:pPr>
            <a:r>
              <a:rPr lang="en-US" sz="1600" dirty="0"/>
              <a:t>FROM </a:t>
            </a:r>
            <a:r>
              <a:rPr lang="en-US" sz="1600" dirty="0" err="1"/>
              <a:t>Courses.Student_course</a:t>
            </a:r>
            <a:endParaRPr lang="en-US" sz="1600" dirty="0"/>
          </a:p>
          <a:p>
            <a:pPr marL="0" lvl="0" indent="0">
              <a:lnSpc>
                <a:spcPct val="100000"/>
              </a:lnSpc>
              <a:spcAft>
                <a:spcPts val="600"/>
              </a:spcAft>
              <a:buNone/>
            </a:pPr>
            <a:r>
              <a:rPr lang="en-US" sz="1600" dirty="0"/>
              <a:t>GROUP BY CID;</a:t>
            </a:r>
          </a:p>
        </p:txBody>
      </p:sp>
      <p:sp>
        <p:nvSpPr>
          <p:cNvPr id="3" name="Rectangle 2"/>
          <p:cNvSpPr/>
          <p:nvPr/>
        </p:nvSpPr>
        <p:spPr>
          <a:xfrm>
            <a:off x="4612670" y="708661"/>
            <a:ext cx="4516290" cy="954107"/>
          </a:xfrm>
          <a:prstGeom prst="rect">
            <a:avLst/>
          </a:prstGeom>
        </p:spPr>
        <p:txBody>
          <a:bodyPr wrap="square">
            <a:spAutoFit/>
          </a:bodyPr>
          <a:lstStyle/>
          <a:p>
            <a:r>
              <a:rPr lang="en-US" sz="2800" b="1" dirty="0">
                <a:solidFill>
                  <a:schemeClr val="accent2"/>
                </a:solidFill>
                <a:latin typeface="Roboto Slab"/>
                <a:ea typeface="Roboto Slab"/>
                <a:cs typeface="Roboto Slab"/>
                <a:sym typeface="Roboto Slab"/>
              </a:rPr>
              <a:t>Find top-performing students</a:t>
            </a:r>
            <a:r>
              <a:rPr lang="en-US" dirty="0"/>
              <a:t>:</a:t>
            </a:r>
          </a:p>
        </p:txBody>
      </p:sp>
      <p:sp>
        <p:nvSpPr>
          <p:cNvPr id="6" name="Google Shape;114;p20"/>
          <p:cNvSpPr txBox="1">
            <a:spLocks/>
          </p:cNvSpPr>
          <p:nvPr/>
        </p:nvSpPr>
        <p:spPr>
          <a:xfrm>
            <a:off x="4723160" y="1750292"/>
            <a:ext cx="4295310" cy="2288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nSpc>
                <a:spcPct val="100000"/>
              </a:lnSpc>
              <a:spcAft>
                <a:spcPts val="600"/>
              </a:spcAft>
              <a:buNone/>
            </a:pPr>
            <a:r>
              <a:rPr lang="en-US" sz="1600" dirty="0"/>
              <a:t>SELECT S_ID, AVG(</a:t>
            </a:r>
            <a:r>
              <a:rPr lang="en-US" sz="1600" dirty="0" err="1"/>
              <a:t>Courses.score_Grade</a:t>
            </a:r>
            <a:r>
              <a:rPr lang="en-US" sz="1600" dirty="0"/>
              <a:t>) AS </a:t>
            </a:r>
            <a:r>
              <a:rPr lang="en-US" sz="1600" dirty="0" err="1"/>
              <a:t>AverageGrade</a:t>
            </a:r>
            <a:endParaRPr lang="en-US" sz="1600" dirty="0"/>
          </a:p>
          <a:p>
            <a:pPr marL="0" lvl="0" indent="0">
              <a:lnSpc>
                <a:spcPct val="100000"/>
              </a:lnSpc>
              <a:spcAft>
                <a:spcPts val="600"/>
              </a:spcAft>
              <a:buNone/>
            </a:pPr>
            <a:r>
              <a:rPr lang="en-US" sz="1600" dirty="0"/>
              <a:t>FROM </a:t>
            </a:r>
            <a:r>
              <a:rPr lang="en-US" sz="1600" dirty="0" err="1"/>
              <a:t>Courses.Student_course</a:t>
            </a:r>
            <a:endParaRPr lang="en-US" sz="1600" dirty="0"/>
          </a:p>
          <a:p>
            <a:pPr marL="0" indent="0">
              <a:lnSpc>
                <a:spcPct val="100000"/>
              </a:lnSpc>
              <a:spcAft>
                <a:spcPts val="600"/>
              </a:spcAft>
              <a:buNone/>
            </a:pPr>
            <a:r>
              <a:rPr lang="en-US" sz="1600" dirty="0"/>
              <a:t>GROUP BY S_ID </a:t>
            </a:r>
          </a:p>
          <a:p>
            <a:pPr marL="0" indent="0">
              <a:lnSpc>
                <a:spcPct val="100000"/>
              </a:lnSpc>
              <a:spcAft>
                <a:spcPts val="600"/>
              </a:spcAft>
              <a:buNone/>
            </a:pPr>
            <a:r>
              <a:rPr lang="en-US" sz="1600" dirty="0"/>
              <a:t>ORDER BY </a:t>
            </a:r>
            <a:r>
              <a:rPr lang="en-US" sz="1600" dirty="0" err="1"/>
              <a:t>AverageGrade</a:t>
            </a:r>
            <a:r>
              <a:rPr lang="en-US" sz="1600" dirty="0"/>
              <a:t> DESC;</a:t>
            </a:r>
          </a:p>
        </p:txBody>
      </p:sp>
    </p:spTree>
    <p:extLst>
      <p:ext uri="{BB962C8B-B14F-4D97-AF65-F5344CB8AC3E}">
        <p14:creationId xmlns:p14="http://schemas.microsoft.com/office/powerpoint/2010/main" val="111906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577750" cy="572700"/>
          </a:xfrm>
          <a:prstGeom prst="rect">
            <a:avLst/>
          </a:prstGeom>
        </p:spPr>
        <p:txBody>
          <a:bodyPr spcFirstLastPara="1" wrap="square" lIns="91425" tIns="91425" rIns="91425" bIns="91425" anchor="b" anchorCtr="0">
            <a:noAutofit/>
          </a:bodyPr>
          <a:lstStyle/>
          <a:p>
            <a:pPr marL="342892">
              <a:spcAft>
                <a:spcPts val="600"/>
              </a:spcAft>
            </a:pPr>
            <a:r>
              <a:rPr lang="en-US" sz="2800" b="1" dirty="0">
                <a:solidFill>
                  <a:schemeClr val="accent2"/>
                </a:solidFill>
              </a:rPr>
              <a:t>2. Data Warehouse</a:t>
            </a:r>
          </a:p>
        </p:txBody>
      </p:sp>
      <p:sp>
        <p:nvSpPr>
          <p:cNvPr id="114" name="Google Shape;114;p20"/>
          <p:cNvSpPr txBox="1">
            <a:spLocks noGrp="1"/>
          </p:cNvSpPr>
          <p:nvPr>
            <p:ph type="body" idx="1"/>
          </p:nvPr>
        </p:nvSpPr>
        <p:spPr>
          <a:xfrm>
            <a:off x="215730" y="896872"/>
            <a:ext cx="5819310" cy="4124708"/>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US" sz="2400" b="1" dirty="0"/>
              <a:t>Steps</a:t>
            </a:r>
            <a:endParaRPr lang="en-US" sz="2400" dirty="0"/>
          </a:p>
          <a:p>
            <a:pPr marL="342892">
              <a:lnSpc>
                <a:spcPct val="100000"/>
              </a:lnSpc>
              <a:spcAft>
                <a:spcPts val="600"/>
              </a:spcAft>
            </a:pPr>
            <a:r>
              <a:rPr lang="en-US" sz="2400" dirty="0"/>
              <a:t>Data Source</a:t>
            </a:r>
          </a:p>
          <a:p>
            <a:pPr marL="342892">
              <a:lnSpc>
                <a:spcPct val="100000"/>
              </a:lnSpc>
              <a:spcAft>
                <a:spcPts val="600"/>
              </a:spcAft>
            </a:pPr>
            <a:r>
              <a:rPr lang="en-US" sz="2400" dirty="0"/>
              <a:t>Data Warehouse Implementation</a:t>
            </a:r>
          </a:p>
          <a:p>
            <a:pPr marL="342892">
              <a:lnSpc>
                <a:spcPct val="100000"/>
              </a:lnSpc>
              <a:spcAft>
                <a:spcPts val="600"/>
              </a:spcAft>
            </a:pPr>
            <a:r>
              <a:rPr lang="en-US" sz="2400" dirty="0"/>
              <a:t>Data Integration</a:t>
            </a:r>
          </a:p>
          <a:p>
            <a:pPr marL="342892">
              <a:lnSpc>
                <a:spcPct val="100000"/>
              </a:lnSpc>
              <a:spcAft>
                <a:spcPts val="600"/>
              </a:spcAft>
            </a:pPr>
            <a:r>
              <a:rPr lang="en-US" sz="2400" dirty="0"/>
              <a:t>Data</a:t>
            </a:r>
            <a:r>
              <a:rPr lang="ar-EG" sz="2400" dirty="0"/>
              <a:t>  </a:t>
            </a:r>
            <a:r>
              <a:rPr lang="en-US" sz="2400" dirty="0"/>
              <a:t>Storage</a:t>
            </a:r>
          </a:p>
        </p:txBody>
      </p:sp>
    </p:spTree>
    <p:extLst>
      <p:ext uri="{BB962C8B-B14F-4D97-AF65-F5344CB8AC3E}">
        <p14:creationId xmlns:p14="http://schemas.microsoft.com/office/powerpoint/2010/main" val="312797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63204" y="130213"/>
            <a:ext cx="3990462" cy="755700"/>
          </a:xfrm>
          <a:prstGeom prst="rect">
            <a:avLst/>
          </a:prstGeom>
        </p:spPr>
        <p:txBody>
          <a:bodyPr spcFirstLastPara="1" wrap="square" lIns="91425" tIns="91425" rIns="91425" bIns="91425" anchor="b" anchorCtr="0">
            <a:noAutofit/>
          </a:bodyPr>
          <a:lstStyle/>
          <a:p>
            <a:pPr marL="342892">
              <a:spcAft>
                <a:spcPts val="600"/>
              </a:spcAft>
            </a:pPr>
            <a:r>
              <a:rPr lang="en-US" sz="2800" b="1" dirty="0">
                <a:solidFill>
                  <a:schemeClr val="accent2"/>
                </a:solidFill>
              </a:rPr>
              <a:t>2. Star Schema</a:t>
            </a:r>
          </a:p>
        </p:txBody>
      </p:sp>
      <p:sp>
        <p:nvSpPr>
          <p:cNvPr id="114" name="Google Shape;114;p20"/>
          <p:cNvSpPr txBox="1">
            <a:spLocks noGrp="1"/>
          </p:cNvSpPr>
          <p:nvPr>
            <p:ph type="body" idx="1"/>
          </p:nvPr>
        </p:nvSpPr>
        <p:spPr>
          <a:prstGeom prst="rect">
            <a:avLst/>
          </a:prstGeom>
        </p:spPr>
        <p:txBody>
          <a:bodyPr spcFirstLastPara="1" wrap="square" lIns="91425" tIns="91425" rIns="91425" bIns="91425" anchor="t" anchorCtr="0">
            <a:noAutofit/>
          </a:bodyPr>
          <a:lstStyle/>
          <a:p>
            <a:pPr marL="342892">
              <a:lnSpc>
                <a:spcPct val="100000"/>
              </a:lnSpc>
              <a:spcAft>
                <a:spcPts val="600"/>
              </a:spcAft>
            </a:pPr>
            <a:r>
              <a:rPr lang="en-US" sz="2200" dirty="0"/>
              <a:t>Fact table</a:t>
            </a:r>
          </a:p>
          <a:p>
            <a:pPr marL="0" indent="0">
              <a:lnSpc>
                <a:spcPct val="100000"/>
              </a:lnSpc>
              <a:spcAft>
                <a:spcPts val="600"/>
              </a:spcAft>
              <a:buNone/>
            </a:pPr>
            <a:r>
              <a:rPr lang="en-US" sz="2200" dirty="0"/>
              <a:t>Feedback </a:t>
            </a:r>
          </a:p>
          <a:p>
            <a:pPr marL="342892">
              <a:lnSpc>
                <a:spcPct val="100000"/>
              </a:lnSpc>
              <a:spcAft>
                <a:spcPts val="600"/>
              </a:spcAft>
            </a:pPr>
            <a:r>
              <a:rPr lang="en-US" sz="2200" dirty="0"/>
              <a:t>Dimension Tables</a:t>
            </a:r>
          </a:p>
          <a:p>
            <a:pPr marL="0" indent="0">
              <a:lnSpc>
                <a:spcPct val="100000"/>
              </a:lnSpc>
              <a:spcAft>
                <a:spcPts val="600"/>
              </a:spcAft>
              <a:buNone/>
            </a:pPr>
            <a:r>
              <a:rPr lang="en-US" sz="2200" dirty="0"/>
              <a:t>Student</a:t>
            </a:r>
          </a:p>
          <a:p>
            <a:pPr marL="0" indent="0">
              <a:lnSpc>
                <a:spcPct val="100000"/>
              </a:lnSpc>
              <a:spcAft>
                <a:spcPts val="600"/>
              </a:spcAft>
              <a:buNone/>
            </a:pPr>
            <a:r>
              <a:rPr lang="en-US" sz="2200" dirty="0"/>
              <a:t>Courses</a:t>
            </a:r>
          </a:p>
          <a:p>
            <a:pPr marL="0" indent="0">
              <a:lnSpc>
                <a:spcPct val="100000"/>
              </a:lnSpc>
              <a:spcAft>
                <a:spcPts val="600"/>
              </a:spcAft>
              <a:buNone/>
            </a:pPr>
            <a:r>
              <a:rPr lang="en-US" sz="2200" dirty="0"/>
              <a:t>Instructor</a:t>
            </a:r>
          </a:p>
          <a:p>
            <a:pPr marL="0" indent="0">
              <a:lnSpc>
                <a:spcPct val="100000"/>
              </a:lnSpc>
              <a:spcAft>
                <a:spcPts val="600"/>
              </a:spcAft>
              <a:buNone/>
            </a:pPr>
            <a:r>
              <a:rPr lang="en-US" sz="2200" dirty="0"/>
              <a:t>Feedback questions</a:t>
            </a:r>
          </a:p>
          <a:p>
            <a:pPr marL="342892">
              <a:lnSpc>
                <a:spcPct val="100000"/>
              </a:lnSpc>
              <a:spcAft>
                <a:spcPts val="600"/>
              </a:spcAft>
            </a:pPr>
            <a:endParaRPr lang="en-US" sz="2200" dirty="0"/>
          </a:p>
        </p:txBody>
      </p:sp>
      <p:pic>
        <p:nvPicPr>
          <p:cNvPr id="4" name="Picture 3">
            <a:extLst>
              <a:ext uri="{FF2B5EF4-FFF2-40B4-BE49-F238E27FC236}">
                <a16:creationId xmlns:a16="http://schemas.microsoft.com/office/drawing/2014/main" id="{A664D394-E4A1-3286-FA0C-10002023F9CC}"/>
              </a:ext>
            </a:extLst>
          </p:cNvPr>
          <p:cNvPicPr>
            <a:picLocks noChangeAspect="1"/>
          </p:cNvPicPr>
          <p:nvPr/>
        </p:nvPicPr>
        <p:blipFill>
          <a:blip r:embed="rId3"/>
          <a:stretch>
            <a:fillRect/>
          </a:stretch>
        </p:blipFill>
        <p:spPr>
          <a:xfrm>
            <a:off x="3195901" y="877265"/>
            <a:ext cx="5743705" cy="4114621"/>
          </a:xfrm>
          <a:prstGeom prst="rect">
            <a:avLst/>
          </a:prstGeom>
        </p:spPr>
      </p:pic>
    </p:spTree>
    <p:extLst>
      <p:ext uri="{BB962C8B-B14F-4D97-AF65-F5344CB8AC3E}">
        <p14:creationId xmlns:p14="http://schemas.microsoft.com/office/powerpoint/2010/main" val="150436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03576" y="89569"/>
            <a:ext cx="8368200" cy="686100"/>
          </a:xfrm>
          <a:prstGeom prst="rect">
            <a:avLst/>
          </a:prstGeom>
        </p:spPr>
        <p:txBody>
          <a:bodyPr spcFirstLastPara="1" wrap="square" lIns="91425" tIns="91425" rIns="91425" bIns="91425" anchor="b" anchorCtr="0">
            <a:noAutofit/>
          </a:bodyPr>
          <a:lstStyle/>
          <a:p>
            <a:pPr marL="342892">
              <a:spcAft>
                <a:spcPts val="600"/>
              </a:spcAft>
            </a:pPr>
            <a:r>
              <a:rPr lang="en-US" sz="2800" b="1" dirty="0">
                <a:solidFill>
                  <a:schemeClr val="accent2"/>
                </a:solidFill>
              </a:rPr>
              <a:t>Implement Data Warehouse on MS SQL server</a:t>
            </a:r>
          </a:p>
        </p:txBody>
      </p:sp>
      <p:pic>
        <p:nvPicPr>
          <p:cNvPr id="10" name="Picture 9">
            <a:extLst>
              <a:ext uri="{FF2B5EF4-FFF2-40B4-BE49-F238E27FC236}">
                <a16:creationId xmlns:a16="http://schemas.microsoft.com/office/drawing/2014/main" id="{D6C9568C-FFFC-CACE-DEFA-69261B844056}"/>
              </a:ext>
            </a:extLst>
          </p:cNvPr>
          <p:cNvPicPr>
            <a:picLocks noChangeAspect="1"/>
          </p:cNvPicPr>
          <p:nvPr/>
        </p:nvPicPr>
        <p:blipFill>
          <a:blip r:embed="rId3"/>
          <a:stretch>
            <a:fillRect/>
          </a:stretch>
        </p:blipFill>
        <p:spPr>
          <a:xfrm>
            <a:off x="303577" y="775669"/>
            <a:ext cx="8536847" cy="4278262"/>
          </a:xfrm>
          <a:prstGeom prst="rect">
            <a:avLst/>
          </a:prstGeom>
        </p:spPr>
      </p:pic>
    </p:spTree>
    <p:extLst>
      <p:ext uri="{BB962C8B-B14F-4D97-AF65-F5344CB8AC3E}">
        <p14:creationId xmlns:p14="http://schemas.microsoft.com/office/powerpoint/2010/main" val="186444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577750" cy="572700"/>
          </a:xfrm>
          <a:prstGeom prst="rect">
            <a:avLst/>
          </a:prstGeom>
        </p:spPr>
        <p:txBody>
          <a:bodyPr spcFirstLastPara="1" wrap="square" lIns="91425" tIns="91425" rIns="91425" bIns="91425" anchor="b" anchorCtr="0">
            <a:noAutofit/>
          </a:bodyPr>
          <a:lstStyle/>
          <a:p>
            <a:pPr marL="342892">
              <a:spcAft>
                <a:spcPts val="600"/>
              </a:spcAft>
            </a:pPr>
            <a:r>
              <a:rPr lang="en-US" sz="2800" b="1" dirty="0">
                <a:solidFill>
                  <a:schemeClr val="accent2"/>
                </a:solidFill>
              </a:rPr>
              <a:t>Data Integration</a:t>
            </a:r>
          </a:p>
        </p:txBody>
      </p:sp>
      <p:sp>
        <p:nvSpPr>
          <p:cNvPr id="114" name="Google Shape;114;p20"/>
          <p:cNvSpPr txBox="1">
            <a:spLocks noGrp="1"/>
          </p:cNvSpPr>
          <p:nvPr>
            <p:ph type="body" idx="1"/>
          </p:nvPr>
        </p:nvSpPr>
        <p:spPr>
          <a:xfrm>
            <a:off x="619590" y="1249680"/>
            <a:ext cx="4135290" cy="3489960"/>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US" sz="2200" dirty="0"/>
              <a:t>Goal: Load data into the data warehouse.</a:t>
            </a:r>
          </a:p>
          <a:p>
            <a:pPr marL="0" indent="0">
              <a:lnSpc>
                <a:spcPct val="100000"/>
              </a:lnSpc>
              <a:spcAft>
                <a:spcPts val="600"/>
              </a:spcAft>
              <a:buNone/>
            </a:pPr>
            <a:r>
              <a:rPr lang="en-US" sz="2200" b="1" dirty="0"/>
              <a:t>Steps:</a:t>
            </a:r>
          </a:p>
          <a:p>
            <a:pPr marL="342892">
              <a:lnSpc>
                <a:spcPct val="100000"/>
              </a:lnSpc>
              <a:spcAft>
                <a:spcPts val="600"/>
              </a:spcAft>
            </a:pPr>
            <a:r>
              <a:rPr lang="en-US" sz="2200" dirty="0"/>
              <a:t>Extract feedback data from source system </a:t>
            </a:r>
          </a:p>
          <a:p>
            <a:pPr marL="342892">
              <a:lnSpc>
                <a:spcPct val="100000"/>
              </a:lnSpc>
              <a:spcAft>
                <a:spcPts val="600"/>
              </a:spcAft>
            </a:pPr>
            <a:r>
              <a:rPr lang="en-US" sz="2200" dirty="0"/>
              <a:t>Transform the data (formatting, cleaning miss data).</a:t>
            </a:r>
          </a:p>
          <a:p>
            <a:pPr marL="342892">
              <a:lnSpc>
                <a:spcPct val="100000"/>
              </a:lnSpc>
              <a:spcAft>
                <a:spcPts val="600"/>
              </a:spcAft>
            </a:pPr>
            <a:r>
              <a:rPr lang="en-US" sz="2200" dirty="0"/>
              <a:t>Load the cleaned data into the warehouse.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854759"/>
            <a:ext cx="3543300" cy="2279804"/>
          </a:xfrm>
          <a:prstGeom prst="rect">
            <a:avLst/>
          </a:prstGeom>
        </p:spPr>
      </p:pic>
    </p:spTree>
    <p:extLst>
      <p:ext uri="{BB962C8B-B14F-4D97-AF65-F5344CB8AC3E}">
        <p14:creationId xmlns:p14="http://schemas.microsoft.com/office/powerpoint/2010/main" val="154054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79363" y="65592"/>
            <a:ext cx="8492414" cy="955966"/>
          </a:xfrm>
          <a:prstGeom prst="rect">
            <a:avLst/>
          </a:prstGeom>
        </p:spPr>
        <p:txBody>
          <a:bodyPr spcFirstLastPara="1" wrap="square" lIns="91425" tIns="91425" rIns="91425" bIns="91425" anchor="b" anchorCtr="0">
            <a:noAutofit/>
          </a:bodyPr>
          <a:lstStyle/>
          <a:p>
            <a:pPr marL="342892">
              <a:spcAft>
                <a:spcPts val="600"/>
              </a:spcAft>
            </a:pPr>
            <a:br>
              <a:rPr lang="en-US" sz="2800" b="1" dirty="0">
                <a:solidFill>
                  <a:schemeClr val="accent2"/>
                </a:solidFill>
              </a:rPr>
            </a:br>
            <a:r>
              <a:rPr lang="en-US" sz="2800" b="1" dirty="0">
                <a:solidFill>
                  <a:schemeClr val="accent2"/>
                </a:solidFill>
              </a:rPr>
              <a:t>Data Integration </a:t>
            </a:r>
            <a:br>
              <a:rPr lang="en-US" sz="2800" b="1" dirty="0">
                <a:solidFill>
                  <a:schemeClr val="accent2"/>
                </a:solidFill>
              </a:rPr>
            </a:br>
            <a:r>
              <a:rPr lang="en-US" sz="2800" b="1" dirty="0">
                <a:solidFill>
                  <a:schemeClr val="accent2"/>
                </a:solidFill>
              </a:rPr>
              <a:t> Use SQL SERVER INTEGRATION SERVICES</a:t>
            </a:r>
          </a:p>
        </p:txBody>
      </p:sp>
      <p:pic>
        <p:nvPicPr>
          <p:cNvPr id="4" name="Picture 3">
            <a:extLst>
              <a:ext uri="{FF2B5EF4-FFF2-40B4-BE49-F238E27FC236}">
                <a16:creationId xmlns:a16="http://schemas.microsoft.com/office/drawing/2014/main" id="{664D1648-092F-A021-2270-29C455A14F34}"/>
              </a:ext>
            </a:extLst>
          </p:cNvPr>
          <p:cNvPicPr>
            <a:picLocks noChangeAspect="1"/>
          </p:cNvPicPr>
          <p:nvPr/>
        </p:nvPicPr>
        <p:blipFill>
          <a:blip r:embed="rId3"/>
          <a:stretch>
            <a:fillRect/>
          </a:stretch>
        </p:blipFill>
        <p:spPr>
          <a:xfrm>
            <a:off x="4763386" y="935665"/>
            <a:ext cx="4229780" cy="4106457"/>
          </a:xfrm>
          <a:prstGeom prst="rect">
            <a:avLst/>
          </a:prstGeom>
        </p:spPr>
      </p:pic>
      <p:pic>
        <p:nvPicPr>
          <p:cNvPr id="7" name="Picture 6">
            <a:extLst>
              <a:ext uri="{FF2B5EF4-FFF2-40B4-BE49-F238E27FC236}">
                <a16:creationId xmlns:a16="http://schemas.microsoft.com/office/drawing/2014/main" id="{5FDC228C-F44B-9BA6-19B6-CFCA363C0145}"/>
              </a:ext>
            </a:extLst>
          </p:cNvPr>
          <p:cNvPicPr>
            <a:picLocks noChangeAspect="1"/>
          </p:cNvPicPr>
          <p:nvPr/>
        </p:nvPicPr>
        <p:blipFill>
          <a:blip r:embed="rId4"/>
          <a:stretch>
            <a:fillRect/>
          </a:stretch>
        </p:blipFill>
        <p:spPr>
          <a:xfrm>
            <a:off x="179363" y="935665"/>
            <a:ext cx="4584023" cy="4106458"/>
          </a:xfrm>
          <a:prstGeom prst="rect">
            <a:avLst/>
          </a:prstGeom>
        </p:spPr>
      </p:pic>
    </p:spTree>
    <p:extLst>
      <p:ext uri="{BB962C8B-B14F-4D97-AF65-F5344CB8AC3E}">
        <p14:creationId xmlns:p14="http://schemas.microsoft.com/office/powerpoint/2010/main" val="3564714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79363" y="65592"/>
            <a:ext cx="8492414" cy="955966"/>
          </a:xfrm>
          <a:prstGeom prst="rect">
            <a:avLst/>
          </a:prstGeom>
        </p:spPr>
        <p:txBody>
          <a:bodyPr spcFirstLastPara="1" wrap="square" lIns="91425" tIns="91425" rIns="91425" bIns="91425" anchor="b" anchorCtr="0">
            <a:noAutofit/>
          </a:bodyPr>
          <a:lstStyle/>
          <a:p>
            <a:pPr marL="342892">
              <a:spcAft>
                <a:spcPts val="600"/>
              </a:spcAft>
            </a:pPr>
            <a:br>
              <a:rPr lang="en-US" sz="2800" b="1" dirty="0">
                <a:solidFill>
                  <a:schemeClr val="accent2"/>
                </a:solidFill>
              </a:rPr>
            </a:br>
            <a:r>
              <a:rPr lang="en-US" sz="2800" b="1" dirty="0">
                <a:solidFill>
                  <a:schemeClr val="accent2"/>
                </a:solidFill>
              </a:rPr>
              <a:t>Data Storge </a:t>
            </a:r>
            <a:br>
              <a:rPr lang="en-US" sz="2800" b="1" dirty="0">
                <a:solidFill>
                  <a:schemeClr val="accent2"/>
                </a:solidFill>
              </a:rPr>
            </a:br>
            <a:r>
              <a:rPr lang="en-US" sz="2800" b="1" dirty="0">
                <a:solidFill>
                  <a:schemeClr val="accent2"/>
                </a:solidFill>
              </a:rPr>
              <a:t> Data Warehouse on MS SQL server</a:t>
            </a:r>
          </a:p>
        </p:txBody>
      </p:sp>
      <p:pic>
        <p:nvPicPr>
          <p:cNvPr id="3" name="Picture 2">
            <a:extLst>
              <a:ext uri="{FF2B5EF4-FFF2-40B4-BE49-F238E27FC236}">
                <a16:creationId xmlns:a16="http://schemas.microsoft.com/office/drawing/2014/main" id="{1667B90C-FB46-9329-9440-BDA6A6A2985E}"/>
              </a:ext>
            </a:extLst>
          </p:cNvPr>
          <p:cNvPicPr>
            <a:picLocks noChangeAspect="1"/>
          </p:cNvPicPr>
          <p:nvPr/>
        </p:nvPicPr>
        <p:blipFill>
          <a:blip r:embed="rId3"/>
          <a:stretch>
            <a:fillRect/>
          </a:stretch>
        </p:blipFill>
        <p:spPr>
          <a:xfrm>
            <a:off x="179362" y="836283"/>
            <a:ext cx="8785275" cy="4241625"/>
          </a:xfrm>
          <a:prstGeom prst="rect">
            <a:avLst/>
          </a:prstGeom>
        </p:spPr>
      </p:pic>
    </p:spTree>
    <p:extLst>
      <p:ext uri="{BB962C8B-B14F-4D97-AF65-F5344CB8AC3E}">
        <p14:creationId xmlns:p14="http://schemas.microsoft.com/office/powerpoint/2010/main" val="2161726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31915" y="1946943"/>
            <a:ext cx="8492414" cy="955966"/>
          </a:xfrm>
          <a:prstGeom prst="rect">
            <a:avLst/>
          </a:prstGeom>
        </p:spPr>
        <p:txBody>
          <a:bodyPr spcFirstLastPara="1" wrap="square" lIns="91425" tIns="91425" rIns="91425" bIns="91425" anchor="b" anchorCtr="0">
            <a:noAutofit/>
          </a:bodyPr>
          <a:lstStyle/>
          <a:p>
            <a:pPr marL="342892" algn="ctr">
              <a:spcAft>
                <a:spcPts val="600"/>
              </a:spcAft>
            </a:pPr>
            <a:br>
              <a:rPr lang="en-US" sz="2800" b="1" dirty="0">
                <a:solidFill>
                  <a:schemeClr val="accent2"/>
                </a:solidFill>
              </a:rPr>
            </a:br>
            <a:r>
              <a:rPr lang="en-US" sz="2800" b="1" dirty="0">
                <a:solidFill>
                  <a:schemeClr val="accent2"/>
                </a:solidFill>
              </a:rPr>
              <a:t>Student Feedback Dashboard</a:t>
            </a:r>
          </a:p>
        </p:txBody>
      </p:sp>
    </p:spTree>
    <p:extLst>
      <p:ext uri="{BB962C8B-B14F-4D97-AF65-F5344CB8AC3E}">
        <p14:creationId xmlns:p14="http://schemas.microsoft.com/office/powerpoint/2010/main" val="348826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r>
              <a:rPr lang="en-US" sz="2800" b="1" dirty="0">
                <a:solidFill>
                  <a:schemeClr val="accent2"/>
                </a:solidFill>
              </a:rPr>
              <a:t>Agenda</a:t>
            </a:r>
            <a:endParaRPr sz="2800" b="1" dirty="0">
              <a:solidFill>
                <a:schemeClr val="accent2"/>
              </a:solidFill>
            </a:endParaRPr>
          </a:p>
        </p:txBody>
      </p:sp>
      <p:sp>
        <p:nvSpPr>
          <p:cNvPr id="114" name="Google Shape;114;p20"/>
          <p:cNvSpPr txBox="1">
            <a:spLocks noGrp="1"/>
          </p:cNvSpPr>
          <p:nvPr>
            <p:ph type="body" idx="1"/>
          </p:nvPr>
        </p:nvSpPr>
        <p:spPr>
          <a:xfrm>
            <a:off x="566250" y="1018792"/>
            <a:ext cx="7777200" cy="3685288"/>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US" sz="2200" dirty="0"/>
              <a:t>Introduction</a:t>
            </a:r>
          </a:p>
          <a:p>
            <a:pPr marL="0" indent="0">
              <a:lnSpc>
                <a:spcPct val="100000"/>
              </a:lnSpc>
              <a:spcAft>
                <a:spcPts val="600"/>
              </a:spcAft>
              <a:buNone/>
            </a:pPr>
            <a:r>
              <a:rPr lang="en-US" sz="2200" dirty="0"/>
              <a:t>Problem Statement</a:t>
            </a:r>
          </a:p>
          <a:p>
            <a:pPr marL="0" indent="0">
              <a:lnSpc>
                <a:spcPct val="100000"/>
              </a:lnSpc>
              <a:spcAft>
                <a:spcPts val="600"/>
              </a:spcAft>
              <a:buNone/>
            </a:pPr>
            <a:r>
              <a:rPr lang="en-US" sz="2200" dirty="0"/>
              <a:t>Project Phases</a:t>
            </a:r>
          </a:p>
          <a:p>
            <a:pPr marL="0" indent="0">
              <a:lnSpc>
                <a:spcPct val="100000"/>
              </a:lnSpc>
              <a:spcAft>
                <a:spcPts val="600"/>
              </a:spcAft>
              <a:buNone/>
            </a:pPr>
            <a:r>
              <a:rPr lang="en-US" sz="2200" dirty="0"/>
              <a:t>    1. Database Design</a:t>
            </a:r>
          </a:p>
          <a:p>
            <a:pPr marL="0" indent="0">
              <a:lnSpc>
                <a:spcPct val="100000"/>
              </a:lnSpc>
              <a:spcAft>
                <a:spcPts val="600"/>
              </a:spcAft>
              <a:buNone/>
            </a:pPr>
            <a:r>
              <a:rPr lang="en-US" sz="2200" dirty="0"/>
              <a:t>    2. Data warehouse</a:t>
            </a:r>
          </a:p>
          <a:p>
            <a:pPr marL="0" indent="0">
              <a:lnSpc>
                <a:spcPct val="100000"/>
              </a:lnSpc>
              <a:spcAft>
                <a:spcPts val="600"/>
              </a:spcAft>
              <a:buNone/>
            </a:pPr>
            <a:r>
              <a:rPr lang="en-US" sz="2200" dirty="0"/>
              <a:t>    3. Sentiment Analysis </a:t>
            </a:r>
          </a:p>
          <a:p>
            <a:pPr marL="0" indent="0">
              <a:lnSpc>
                <a:spcPct val="100000"/>
              </a:lnSpc>
              <a:spcAft>
                <a:spcPts val="600"/>
              </a:spcAft>
              <a:buNone/>
            </a:pPr>
            <a:r>
              <a:rPr lang="en-US" sz="2200" dirty="0"/>
              <a:t>    4. </a:t>
            </a:r>
            <a:r>
              <a:rPr lang="en-US" sz="2200" dirty="0" err="1"/>
              <a:t>Mlops</a:t>
            </a:r>
            <a:r>
              <a:rPr lang="en-US" sz="2200" dirty="0"/>
              <a:t> and deployment</a:t>
            </a:r>
          </a:p>
        </p:txBody>
      </p:sp>
    </p:spTree>
    <p:extLst>
      <p:ext uri="{BB962C8B-B14F-4D97-AF65-F5344CB8AC3E}">
        <p14:creationId xmlns:p14="http://schemas.microsoft.com/office/powerpoint/2010/main" val="3380400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227106"/>
            <a:ext cx="8011500" cy="627528"/>
          </a:xfrm>
          <a:prstGeom prst="rect">
            <a:avLst/>
          </a:prstGeom>
        </p:spPr>
        <p:txBody>
          <a:bodyPr spcFirstLastPara="1" wrap="square" lIns="91425" tIns="91425" rIns="91425" bIns="91425" anchor="b" anchorCtr="0">
            <a:noAutofit/>
          </a:bodyPr>
          <a:lstStyle/>
          <a:p>
            <a:pPr lvl="0">
              <a:spcAft>
                <a:spcPts val="600"/>
              </a:spcAft>
            </a:pPr>
            <a:r>
              <a:rPr lang="en-US" sz="2800" b="1" dirty="0">
                <a:solidFill>
                  <a:schemeClr val="accent2"/>
                </a:solidFill>
              </a:rPr>
              <a:t>Students feedbacks dashboard </a:t>
            </a:r>
            <a:r>
              <a:rPr lang="en-US" sz="2800" b="1">
                <a:solidFill>
                  <a:schemeClr val="accent2"/>
                </a:solidFill>
              </a:rPr>
              <a:t>using Power </a:t>
            </a:r>
            <a:r>
              <a:rPr lang="en-US" sz="2800" b="1" dirty="0">
                <a:solidFill>
                  <a:schemeClr val="accent2"/>
                </a:solidFill>
              </a:rPr>
              <a:t>bi</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25" y="854634"/>
            <a:ext cx="8641976" cy="4105837"/>
          </a:xfrm>
          <a:prstGeom prst="rect">
            <a:avLst/>
          </a:prstGeom>
        </p:spPr>
      </p:pic>
    </p:spTree>
    <p:extLst>
      <p:ext uri="{BB962C8B-B14F-4D97-AF65-F5344CB8AC3E}">
        <p14:creationId xmlns:p14="http://schemas.microsoft.com/office/powerpoint/2010/main" val="2128224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spcAft>
                <a:spcPts val="600"/>
              </a:spcAft>
            </a:pPr>
            <a:br>
              <a:rPr lang="en-US" sz="2800" b="1" dirty="0">
                <a:solidFill>
                  <a:schemeClr val="accent2"/>
                </a:solidFill>
              </a:rPr>
            </a:br>
            <a:r>
              <a:rPr lang="en-US" sz="2800" b="1" dirty="0">
                <a:solidFill>
                  <a:schemeClr val="accent2"/>
                </a:solidFill>
              </a:rPr>
              <a:t>3. Summary of key findings</a:t>
            </a:r>
          </a:p>
        </p:txBody>
      </p:sp>
      <p:sp>
        <p:nvSpPr>
          <p:cNvPr id="114" name="Google Shape;114;p20"/>
          <p:cNvSpPr txBox="1">
            <a:spLocks noGrp="1"/>
          </p:cNvSpPr>
          <p:nvPr>
            <p:ph type="body" idx="1"/>
          </p:nvPr>
        </p:nvSpPr>
        <p:spPr>
          <a:xfrm>
            <a:off x="566250" y="1018792"/>
            <a:ext cx="7777200" cy="3377362"/>
          </a:xfrm>
          <a:prstGeom prst="rect">
            <a:avLst/>
          </a:prstGeom>
        </p:spPr>
        <p:txBody>
          <a:bodyPr spcFirstLastPara="1" wrap="square" lIns="91425" tIns="91425" rIns="91425" bIns="91425" anchor="t" anchorCtr="0">
            <a:noAutofit/>
          </a:bodyPr>
          <a:lstStyle/>
          <a:p>
            <a:r>
              <a:rPr lang="en-US" dirty="0"/>
              <a:t>Students are more satisfied with Instructors than with courses and exams.</a:t>
            </a:r>
          </a:p>
          <a:p>
            <a:r>
              <a:rPr lang="en-US" dirty="0"/>
              <a:t>Courses need to be improved in quality, while exams need to be thoroughly revised.</a:t>
            </a:r>
          </a:p>
          <a:p>
            <a:pPr marL="114300" indent="0">
              <a:buNone/>
            </a:pPr>
            <a:r>
              <a:rPr lang="en-US" dirty="0"/>
              <a:t>Final recommendations:</a:t>
            </a:r>
          </a:p>
          <a:p>
            <a:r>
              <a:rPr lang="en-US" dirty="0"/>
              <a:t>Develop courses and increase student engagement.</a:t>
            </a:r>
          </a:p>
          <a:p>
            <a:r>
              <a:rPr lang="en-US" dirty="0"/>
              <a:t>Redesign exams to be fairer and more representative of what has been taught.</a:t>
            </a:r>
          </a:p>
          <a:p>
            <a:r>
              <a:rPr lang="en-US" dirty="0"/>
              <a:t>Motivate Instructors to adopt best teaching practices</a:t>
            </a:r>
          </a:p>
        </p:txBody>
      </p:sp>
    </p:spTree>
    <p:extLst>
      <p:ext uri="{BB962C8B-B14F-4D97-AF65-F5344CB8AC3E}">
        <p14:creationId xmlns:p14="http://schemas.microsoft.com/office/powerpoint/2010/main" val="436244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spcAft>
                <a:spcPts val="600"/>
              </a:spcAft>
            </a:pPr>
            <a:r>
              <a:rPr lang="en-US" sz="2800" b="1" dirty="0">
                <a:solidFill>
                  <a:schemeClr val="accent2"/>
                </a:solidFill>
              </a:rPr>
              <a:t>3. Sentiment Analysis .</a:t>
            </a:r>
          </a:p>
        </p:txBody>
      </p:sp>
      <p:sp>
        <p:nvSpPr>
          <p:cNvPr id="114" name="Google Shape;114;p20"/>
          <p:cNvSpPr txBox="1">
            <a:spLocks noGrp="1"/>
          </p:cNvSpPr>
          <p:nvPr>
            <p:ph type="body" idx="1"/>
          </p:nvPr>
        </p:nvSpPr>
        <p:spPr>
          <a:xfrm>
            <a:off x="363481" y="676867"/>
            <a:ext cx="8011500" cy="4036684"/>
          </a:xfrm>
          <a:prstGeom prst="rect">
            <a:avLst/>
          </a:prstGeom>
        </p:spPr>
        <p:txBody>
          <a:bodyPr spcFirstLastPara="1" wrap="square" lIns="91425" tIns="91425" rIns="91425" bIns="91425" anchor="t" anchorCtr="0">
            <a:noAutofit/>
          </a:bodyPr>
          <a:lstStyle/>
          <a:p>
            <a:pPr marL="114300" indent="0" algn="ctr">
              <a:spcBef>
                <a:spcPts val="0"/>
              </a:spcBef>
              <a:spcAft>
                <a:spcPts val="0"/>
              </a:spcAft>
              <a:buNone/>
            </a:pPr>
            <a:r>
              <a:rPr lang="en-US" sz="1400" b="0" i="0" u="none" strike="noStrike" dirty="0">
                <a:solidFill>
                  <a:schemeClr val="tx1"/>
                </a:solidFill>
                <a:effectLst/>
                <a:latin typeface="Play"/>
              </a:rPr>
              <a:t>Naïve based usage </a:t>
            </a:r>
            <a:br>
              <a:rPr lang="en-US" b="0" dirty="0">
                <a:solidFill>
                  <a:schemeClr val="tx1"/>
                </a:solidFill>
                <a:effectLst/>
              </a:rPr>
            </a:br>
            <a:r>
              <a:rPr lang="en-US" sz="1400" b="1" i="0" u="none" strike="noStrike" dirty="0">
                <a:solidFill>
                  <a:schemeClr val="tx1"/>
                </a:solidFill>
                <a:effectLst/>
                <a:latin typeface="Calibri" panose="020F0502020204030204" pitchFamily="34" charset="0"/>
              </a:rPr>
              <a:t>1. Data Input &amp; Preprocessing</a:t>
            </a:r>
            <a:endParaRPr lang="en-US" b="0" dirty="0">
              <a:solidFill>
                <a:schemeClr val="tx1"/>
              </a:solidFill>
              <a:effectLst/>
            </a:endParaRPr>
          </a:p>
          <a:p>
            <a:pPr marL="114300" indent="0">
              <a:spcBef>
                <a:spcPts val="1000"/>
              </a:spcBef>
              <a:buNone/>
            </a:pPr>
            <a:r>
              <a:rPr lang="en-US" sz="1400" b="1" dirty="0">
                <a:solidFill>
                  <a:schemeClr val="tx1"/>
                </a:solidFill>
                <a:latin typeface="Calibri" panose="020F0502020204030204" pitchFamily="34" charset="0"/>
              </a:rPr>
              <a:t> Load Data</a:t>
            </a:r>
          </a:p>
          <a:p>
            <a:pPr>
              <a:spcBef>
                <a:spcPts val="1000"/>
              </a:spcBef>
              <a:spcAft>
                <a:spcPts val="0"/>
              </a:spcAft>
              <a:buFont typeface="Arial" panose="020B0604020202020204" pitchFamily="34" charset="0"/>
              <a:buChar char="•"/>
            </a:pPr>
            <a:r>
              <a:rPr lang="en-US" sz="1400" b="0" i="0" u="none" strike="noStrike" dirty="0">
                <a:solidFill>
                  <a:schemeClr val="tx1"/>
                </a:solidFill>
                <a:effectLst/>
                <a:latin typeface="Calibri" panose="020F0502020204030204" pitchFamily="34" charset="0"/>
              </a:rPr>
              <a:t>Load the Excel file containing the responses.</a:t>
            </a:r>
            <a:endParaRPr lang="en-US" sz="1400" i="0" u="none" strike="noStrike" dirty="0">
              <a:solidFill>
                <a:schemeClr val="tx1"/>
              </a:solidFill>
              <a:latin typeface="Calibri" panose="020F0502020204030204" pitchFamily="34" charset="0"/>
            </a:endParaRPr>
          </a:p>
          <a:p>
            <a:pPr marL="114300" indent="0">
              <a:spcBef>
                <a:spcPts val="1000"/>
              </a:spcBef>
              <a:spcAft>
                <a:spcPts val="0"/>
              </a:spcAft>
              <a:buNone/>
            </a:pPr>
            <a:r>
              <a:rPr lang="en-US" sz="1400" b="1" i="0" u="none" strike="noStrike" dirty="0">
                <a:solidFill>
                  <a:schemeClr val="tx1"/>
                </a:solidFill>
                <a:effectLst/>
                <a:latin typeface="Calibri" panose="020F0502020204030204" pitchFamily="34" charset="0"/>
              </a:rPr>
              <a:t>Clean Text</a:t>
            </a:r>
            <a:endParaRPr lang="en-US" b="0" dirty="0">
              <a:solidFill>
                <a:schemeClr val="tx1"/>
              </a:solidFill>
              <a:effectLst/>
            </a:endParaRPr>
          </a:p>
          <a:p>
            <a:pPr>
              <a:spcBef>
                <a:spcPts val="1000"/>
              </a:spcBef>
              <a:spcAft>
                <a:spcPts val="0"/>
              </a:spcAft>
              <a:buFont typeface="Arial" panose="020B0604020202020204" pitchFamily="34" charset="0"/>
              <a:buChar char="•"/>
            </a:pPr>
            <a:r>
              <a:rPr lang="en-US" sz="1400" b="0" i="0" u="none" strike="noStrike" dirty="0">
                <a:solidFill>
                  <a:schemeClr val="tx1"/>
                </a:solidFill>
                <a:effectLst/>
                <a:latin typeface="Calibri" panose="020F0502020204030204" pitchFamily="34" charset="0"/>
              </a:rPr>
              <a:t>Remove unnecessary characters and apply text preprocessing.</a:t>
            </a:r>
            <a:endParaRPr lang="en-US" b="0" dirty="0">
              <a:solidFill>
                <a:schemeClr val="tx1"/>
              </a:solidFill>
              <a:effectLst/>
            </a:endParaRPr>
          </a:p>
          <a:p>
            <a:pPr marL="114300" indent="0">
              <a:spcBef>
                <a:spcPts val="1000"/>
              </a:spcBef>
              <a:spcAft>
                <a:spcPts val="0"/>
              </a:spcAft>
              <a:buNone/>
            </a:pPr>
            <a:r>
              <a:rPr lang="en-US" sz="1400" b="1" i="0" u="none" strike="noStrike" dirty="0">
                <a:solidFill>
                  <a:schemeClr val="tx1"/>
                </a:solidFill>
                <a:effectLst/>
                <a:latin typeface="Calibri" panose="020F0502020204030204" pitchFamily="34" charset="0"/>
              </a:rPr>
              <a:t>Cleaning Process:</a:t>
            </a:r>
            <a:endParaRPr lang="en-US" b="0" dirty="0">
              <a:solidFill>
                <a:schemeClr val="tx1"/>
              </a:solidFill>
              <a:effectLst/>
            </a:endParaRPr>
          </a:p>
          <a:p>
            <a:pPr>
              <a:spcBef>
                <a:spcPts val="1000"/>
              </a:spcBef>
              <a:spcAft>
                <a:spcPts val="0"/>
              </a:spcAft>
              <a:buFont typeface="Arial" panose="020B0604020202020204" pitchFamily="34" charset="0"/>
              <a:buChar char="•"/>
            </a:pPr>
            <a:r>
              <a:rPr lang="en-US" sz="1400" b="1" i="0" u="none" strike="noStrike" dirty="0">
                <a:solidFill>
                  <a:schemeClr val="tx1"/>
                </a:solidFill>
                <a:effectLst/>
                <a:latin typeface="Calibri" panose="020F0502020204030204" pitchFamily="34" charset="0"/>
              </a:rPr>
              <a:t>Remove Non-Arabic Characters:</a:t>
            </a:r>
            <a:br>
              <a:rPr lang="en-US" sz="1400" b="0" i="0" u="none" strike="noStrike" dirty="0">
                <a:solidFill>
                  <a:schemeClr val="tx1"/>
                </a:solidFill>
                <a:effectLst/>
                <a:latin typeface="Calibri" panose="020F0502020204030204" pitchFamily="34" charset="0"/>
              </a:rPr>
            </a:br>
            <a:r>
              <a:rPr lang="en-US" sz="1400" b="0" i="0" u="none" strike="noStrike" dirty="0">
                <a:solidFill>
                  <a:schemeClr val="tx1"/>
                </a:solidFill>
                <a:effectLst/>
                <a:latin typeface="Calibri" panose="020F0502020204030204" pitchFamily="34" charset="0"/>
              </a:rPr>
              <a:t>Use regex to retain only Arabic characters and spaces.</a:t>
            </a:r>
            <a:endParaRPr lang="en-US" b="0" dirty="0">
              <a:solidFill>
                <a:schemeClr val="tx1"/>
              </a:solidFill>
              <a:effectLst/>
            </a:endParaRPr>
          </a:p>
          <a:p>
            <a:pPr>
              <a:spcBef>
                <a:spcPts val="1000"/>
              </a:spcBef>
              <a:spcAft>
                <a:spcPts val="0"/>
              </a:spcAft>
              <a:buFont typeface="Arial" panose="020B0604020202020204" pitchFamily="34" charset="0"/>
              <a:buChar char="•"/>
            </a:pPr>
            <a:r>
              <a:rPr lang="en-US" sz="1400" b="1" i="0" u="none" strike="noStrike" dirty="0">
                <a:solidFill>
                  <a:schemeClr val="tx1"/>
                </a:solidFill>
                <a:effectLst/>
                <a:latin typeface="Calibri" panose="020F0502020204030204" pitchFamily="34" charset="0"/>
              </a:rPr>
              <a:t>Remove Stop-words:</a:t>
            </a:r>
            <a:br>
              <a:rPr lang="en-US" sz="1400" b="0" i="0" u="none" strike="noStrike" dirty="0">
                <a:solidFill>
                  <a:schemeClr val="tx1"/>
                </a:solidFill>
                <a:effectLst/>
                <a:latin typeface="Calibri" panose="020F0502020204030204" pitchFamily="34" charset="0"/>
              </a:rPr>
            </a:br>
            <a:r>
              <a:rPr lang="en-US" sz="1400" b="0" i="0" u="none" strike="noStrike" dirty="0">
                <a:solidFill>
                  <a:schemeClr val="tx1"/>
                </a:solidFill>
                <a:effectLst/>
                <a:latin typeface="Calibri" panose="020F0502020204030204" pitchFamily="34" charset="0"/>
              </a:rPr>
              <a:t>Filter out common Arabic stop-words that do not add meaningful information.</a:t>
            </a:r>
            <a:endParaRPr lang="en-US" b="0" dirty="0">
              <a:solidFill>
                <a:schemeClr val="tx1"/>
              </a:solidFill>
              <a:effectLst/>
            </a:endParaRPr>
          </a:p>
        </p:txBody>
      </p:sp>
      <p:pic>
        <p:nvPicPr>
          <p:cNvPr id="3" name="Picture 2">
            <a:extLst>
              <a:ext uri="{FF2B5EF4-FFF2-40B4-BE49-F238E27FC236}">
                <a16:creationId xmlns:a16="http://schemas.microsoft.com/office/drawing/2014/main" id="{6AF7BCFA-6EBE-0278-C68B-50E068D475D4}"/>
              </a:ext>
            </a:extLst>
          </p:cNvPr>
          <p:cNvPicPr>
            <a:picLocks noChangeAspect="1"/>
          </p:cNvPicPr>
          <p:nvPr/>
        </p:nvPicPr>
        <p:blipFill>
          <a:blip r:embed="rId3"/>
          <a:stretch>
            <a:fillRect/>
          </a:stretch>
        </p:blipFill>
        <p:spPr>
          <a:xfrm>
            <a:off x="4475277" y="1438753"/>
            <a:ext cx="3691261" cy="458761"/>
          </a:xfrm>
          <a:prstGeom prst="rect">
            <a:avLst/>
          </a:prstGeom>
        </p:spPr>
      </p:pic>
      <p:pic>
        <p:nvPicPr>
          <p:cNvPr id="5" name="Picture 4">
            <a:extLst>
              <a:ext uri="{FF2B5EF4-FFF2-40B4-BE49-F238E27FC236}">
                <a16:creationId xmlns:a16="http://schemas.microsoft.com/office/drawing/2014/main" id="{39254CB1-C63B-23EB-605A-8B9D7D7C9C6E}"/>
              </a:ext>
            </a:extLst>
          </p:cNvPr>
          <p:cNvPicPr>
            <a:picLocks noChangeAspect="1"/>
          </p:cNvPicPr>
          <p:nvPr/>
        </p:nvPicPr>
        <p:blipFill>
          <a:blip r:embed="rId4"/>
          <a:stretch>
            <a:fillRect/>
          </a:stretch>
        </p:blipFill>
        <p:spPr>
          <a:xfrm>
            <a:off x="5803182" y="2396294"/>
            <a:ext cx="2070902" cy="1476287"/>
          </a:xfrm>
          <a:prstGeom prst="rect">
            <a:avLst/>
          </a:prstGeom>
        </p:spPr>
      </p:pic>
    </p:spTree>
    <p:extLst>
      <p:ext uri="{BB962C8B-B14F-4D97-AF65-F5344CB8AC3E}">
        <p14:creationId xmlns:p14="http://schemas.microsoft.com/office/powerpoint/2010/main" val="1007054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577750" cy="572700"/>
          </a:xfrm>
          <a:prstGeom prst="rect">
            <a:avLst/>
          </a:prstGeom>
        </p:spPr>
        <p:txBody>
          <a:bodyPr spcFirstLastPara="1" wrap="square" lIns="91425" tIns="91425" rIns="91425" bIns="91425" anchor="b" anchorCtr="0">
            <a:noAutofit/>
          </a:bodyPr>
          <a:lstStyle/>
          <a:p>
            <a:pPr marL="342900">
              <a:spcAft>
                <a:spcPts val="600"/>
              </a:spcAft>
            </a:pPr>
            <a:r>
              <a:rPr lang="en-US" sz="2800" b="1" dirty="0">
                <a:solidFill>
                  <a:schemeClr val="accent2"/>
                </a:solidFill>
              </a:rPr>
              <a:t>Data preprocessing Using Python</a:t>
            </a:r>
          </a:p>
        </p:txBody>
      </p:sp>
      <p:sp>
        <p:nvSpPr>
          <p:cNvPr id="114" name="Google Shape;114;p20"/>
          <p:cNvSpPr txBox="1">
            <a:spLocks noGrp="1"/>
          </p:cNvSpPr>
          <p:nvPr>
            <p:ph type="body" idx="1"/>
          </p:nvPr>
        </p:nvSpPr>
        <p:spPr>
          <a:xfrm>
            <a:off x="914400" y="1018792"/>
            <a:ext cx="4213860" cy="4124708"/>
          </a:xfrm>
          <a:prstGeom prst="rect">
            <a:avLst/>
          </a:prstGeom>
        </p:spPr>
        <p:txBody>
          <a:bodyPr spcFirstLastPara="1" wrap="square" lIns="91425" tIns="91425" rIns="91425" bIns="91425" anchor="t" anchorCtr="0">
            <a:noAutofit/>
          </a:bodyPr>
          <a:lstStyle/>
          <a:p>
            <a:r>
              <a:rPr lang="en-US" sz="2400" b="1" dirty="0"/>
              <a:t>Sentiment Analysis</a:t>
            </a:r>
            <a:r>
              <a:rPr lang="en-US" sz="2400" dirty="0"/>
              <a:t>:</a:t>
            </a:r>
          </a:p>
          <a:p>
            <a:pPr marL="114300" indent="0">
              <a:buNone/>
            </a:pPr>
            <a:r>
              <a:rPr lang="en-US" sz="2400" dirty="0"/>
              <a:t>Use NLTK's sentiment analysis tools to categorize feedback as positive, negative, or neutral.</a:t>
            </a:r>
          </a:p>
          <a:p>
            <a:pPr marL="0" indent="0">
              <a:lnSpc>
                <a:spcPct val="100000"/>
              </a:lnSpc>
              <a:spcAft>
                <a:spcPts val="600"/>
              </a:spcAft>
              <a:buNone/>
            </a:pPr>
            <a:endParaRPr lang="en-US" sz="2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2094547"/>
            <a:ext cx="3375660" cy="1547813"/>
          </a:xfrm>
          <a:prstGeom prst="rect">
            <a:avLst/>
          </a:prstGeom>
        </p:spPr>
      </p:pic>
    </p:spTree>
    <p:extLst>
      <p:ext uri="{BB962C8B-B14F-4D97-AF65-F5344CB8AC3E}">
        <p14:creationId xmlns:p14="http://schemas.microsoft.com/office/powerpoint/2010/main" val="4095708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lvl="0">
              <a:spcAft>
                <a:spcPts val="600"/>
              </a:spcAft>
            </a:pPr>
            <a:r>
              <a:rPr lang="en-US" sz="2800" b="1" dirty="0">
                <a:solidFill>
                  <a:schemeClr val="accent2"/>
                </a:solidFill>
              </a:rPr>
              <a:t>4. </a:t>
            </a:r>
            <a:r>
              <a:rPr lang="en-US" sz="2800" b="1" dirty="0" err="1">
                <a:solidFill>
                  <a:schemeClr val="accent2"/>
                </a:solidFill>
              </a:rPr>
              <a:t>MLOps</a:t>
            </a:r>
            <a:r>
              <a:rPr lang="en-US" sz="2800" b="1" dirty="0">
                <a:solidFill>
                  <a:schemeClr val="accent2"/>
                </a:solidFill>
              </a:rPr>
              <a:t> and Deployment</a:t>
            </a:r>
          </a:p>
        </p:txBody>
      </p:sp>
      <p:sp>
        <p:nvSpPr>
          <p:cNvPr id="114" name="Google Shape;114;p20"/>
          <p:cNvSpPr txBox="1">
            <a:spLocks noGrp="1"/>
          </p:cNvSpPr>
          <p:nvPr>
            <p:ph type="body" idx="1"/>
          </p:nvPr>
        </p:nvSpPr>
        <p:spPr>
          <a:xfrm>
            <a:off x="566250" y="1018792"/>
            <a:ext cx="7777200" cy="3716558"/>
          </a:xfrm>
          <a:prstGeom prst="rect">
            <a:avLst/>
          </a:prstGeom>
        </p:spPr>
        <p:txBody>
          <a:bodyPr spcFirstLastPara="1" wrap="square" lIns="91425" tIns="91425" rIns="91425" bIns="91425" anchor="t" anchorCtr="0">
            <a:noAutofit/>
          </a:bodyPr>
          <a:lstStyle/>
          <a:p>
            <a:pPr marL="0" lvl="0" indent="0">
              <a:lnSpc>
                <a:spcPct val="100000"/>
              </a:lnSpc>
              <a:spcAft>
                <a:spcPts val="600"/>
              </a:spcAft>
              <a:buNone/>
            </a:pPr>
            <a:r>
              <a:rPr lang="en-US" sz="2000" dirty="0"/>
              <a:t>Implement a simple web page that predicts the sentiment of the given text on local host using VS Code and Flask (Python) </a:t>
            </a:r>
          </a:p>
        </p:txBody>
      </p:sp>
      <p:pic>
        <p:nvPicPr>
          <p:cNvPr id="3" name="Picture 2">
            <a:extLst>
              <a:ext uri="{FF2B5EF4-FFF2-40B4-BE49-F238E27FC236}">
                <a16:creationId xmlns:a16="http://schemas.microsoft.com/office/drawing/2014/main" id="{69FEC1A4-6FAE-A20E-044B-3753E45E05B8}"/>
              </a:ext>
            </a:extLst>
          </p:cNvPr>
          <p:cNvPicPr>
            <a:picLocks noChangeAspect="1"/>
          </p:cNvPicPr>
          <p:nvPr/>
        </p:nvPicPr>
        <p:blipFill>
          <a:blip r:embed="rId3"/>
          <a:stretch>
            <a:fillRect/>
          </a:stretch>
        </p:blipFill>
        <p:spPr>
          <a:xfrm>
            <a:off x="7217219" y="1689737"/>
            <a:ext cx="937046" cy="822565"/>
          </a:xfrm>
          <a:prstGeom prst="rect">
            <a:avLst/>
          </a:prstGeom>
        </p:spPr>
      </p:pic>
      <p:pic>
        <p:nvPicPr>
          <p:cNvPr id="5" name="Picture 4">
            <a:extLst>
              <a:ext uri="{FF2B5EF4-FFF2-40B4-BE49-F238E27FC236}">
                <a16:creationId xmlns:a16="http://schemas.microsoft.com/office/drawing/2014/main" id="{792412CF-E460-26C7-86D3-5D720EA7BB2C}"/>
              </a:ext>
            </a:extLst>
          </p:cNvPr>
          <p:cNvPicPr>
            <a:picLocks noChangeAspect="1"/>
          </p:cNvPicPr>
          <p:nvPr/>
        </p:nvPicPr>
        <p:blipFill>
          <a:blip r:embed="rId4"/>
          <a:stretch>
            <a:fillRect/>
          </a:stretch>
        </p:blipFill>
        <p:spPr>
          <a:xfrm>
            <a:off x="800550" y="2225429"/>
            <a:ext cx="2075308" cy="1303283"/>
          </a:xfrm>
          <a:prstGeom prst="rect">
            <a:avLst/>
          </a:prstGeom>
        </p:spPr>
      </p:pic>
      <p:pic>
        <p:nvPicPr>
          <p:cNvPr id="7" name="Picture 6">
            <a:extLst>
              <a:ext uri="{FF2B5EF4-FFF2-40B4-BE49-F238E27FC236}">
                <a16:creationId xmlns:a16="http://schemas.microsoft.com/office/drawing/2014/main" id="{36EB953A-1E91-2D20-5B57-2E5E0B649B94}"/>
              </a:ext>
            </a:extLst>
          </p:cNvPr>
          <p:cNvPicPr>
            <a:picLocks noChangeAspect="1"/>
          </p:cNvPicPr>
          <p:nvPr/>
        </p:nvPicPr>
        <p:blipFill>
          <a:blip r:embed="rId5"/>
          <a:stretch>
            <a:fillRect/>
          </a:stretch>
        </p:blipFill>
        <p:spPr>
          <a:xfrm>
            <a:off x="3110158" y="1842828"/>
            <a:ext cx="1972198" cy="1457844"/>
          </a:xfrm>
          <a:prstGeom prst="rect">
            <a:avLst/>
          </a:prstGeom>
        </p:spPr>
      </p:pic>
      <p:pic>
        <p:nvPicPr>
          <p:cNvPr id="9" name="Picture 8">
            <a:extLst>
              <a:ext uri="{FF2B5EF4-FFF2-40B4-BE49-F238E27FC236}">
                <a16:creationId xmlns:a16="http://schemas.microsoft.com/office/drawing/2014/main" id="{0BF119B1-E423-061B-4E9B-F8AC151310E6}"/>
              </a:ext>
            </a:extLst>
          </p:cNvPr>
          <p:cNvPicPr>
            <a:picLocks noChangeAspect="1"/>
          </p:cNvPicPr>
          <p:nvPr/>
        </p:nvPicPr>
        <p:blipFill>
          <a:blip r:embed="rId6"/>
          <a:stretch>
            <a:fillRect/>
          </a:stretch>
        </p:blipFill>
        <p:spPr>
          <a:xfrm>
            <a:off x="5316656" y="2681313"/>
            <a:ext cx="2502849" cy="1457845"/>
          </a:xfrm>
          <a:prstGeom prst="rect">
            <a:avLst/>
          </a:prstGeom>
        </p:spPr>
      </p:pic>
    </p:spTree>
    <p:extLst>
      <p:ext uri="{BB962C8B-B14F-4D97-AF65-F5344CB8AC3E}">
        <p14:creationId xmlns:p14="http://schemas.microsoft.com/office/powerpoint/2010/main" val="187894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0"/>
          <p:cNvSpPr txBox="1">
            <a:spLocks noGrp="1"/>
          </p:cNvSpPr>
          <p:nvPr>
            <p:ph type="body" idx="1"/>
          </p:nvPr>
        </p:nvSpPr>
        <p:spPr>
          <a:xfrm>
            <a:off x="566250" y="1737360"/>
            <a:ext cx="4843950" cy="2048332"/>
          </a:xfrm>
          <a:prstGeom prst="rect">
            <a:avLst/>
          </a:prstGeom>
        </p:spPr>
        <p:txBody>
          <a:bodyPr spcFirstLastPara="1" wrap="square" lIns="91425" tIns="91425" rIns="91425" bIns="91425" anchor="t" anchorCtr="0">
            <a:noAutofit/>
          </a:bodyPr>
          <a:lstStyle/>
          <a:p>
            <a:pPr marL="0" lvl="0" indent="0">
              <a:buNone/>
            </a:pPr>
            <a:endParaRPr lang="en-US" dirty="0"/>
          </a:p>
          <a:p>
            <a:pPr marL="0" lvl="0" indent="0">
              <a:buNone/>
            </a:pPr>
            <a:r>
              <a:rPr lang="en-US" dirty="0"/>
              <a:t>What if the key to unlocking academic excellence lies hidden within the voices of students—can universities decode it?</a:t>
            </a:r>
          </a:p>
          <a:p>
            <a:pPr marL="0" lvl="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940" y="1423034"/>
            <a:ext cx="2872739" cy="2455545"/>
          </a:xfrm>
          <a:prstGeom prst="rect">
            <a:avLst/>
          </a:prstGeom>
        </p:spPr>
      </p:pic>
    </p:spTree>
    <p:extLst>
      <p:ext uri="{BB962C8B-B14F-4D97-AF65-F5344CB8AC3E}">
        <p14:creationId xmlns:p14="http://schemas.microsoft.com/office/powerpoint/2010/main" val="83316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rmAutofit fontScale="90000"/>
          </a:bodyPr>
          <a:lstStyle/>
          <a:p>
            <a:pPr lvl="0"/>
            <a:r>
              <a:rPr lang="en-US" sz="2800" dirty="0">
                <a:solidFill>
                  <a:schemeClr val="accent2"/>
                </a:solidFill>
              </a:rPr>
              <a:t>Introduction</a:t>
            </a:r>
            <a:endParaRPr dirty="0">
              <a:solidFill>
                <a:schemeClr val="accent2"/>
              </a:solidFill>
            </a:endParaRPr>
          </a:p>
        </p:txBody>
      </p:sp>
      <p:sp>
        <p:nvSpPr>
          <p:cNvPr id="114" name="Google Shape;114;p20"/>
          <p:cNvSpPr txBox="1">
            <a:spLocks noGrp="1"/>
          </p:cNvSpPr>
          <p:nvPr>
            <p:ph type="body" idx="1"/>
          </p:nvPr>
        </p:nvSpPr>
        <p:spPr>
          <a:xfrm>
            <a:off x="566250" y="1018792"/>
            <a:ext cx="7777200" cy="27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project explores the process of setting up an SQL database and collecting student feedback to analyze and improve educational experiences.</a:t>
            </a:r>
          </a:p>
          <a:p>
            <a:pPr marL="0" lvl="0" indent="0" algn="l" rtl="0">
              <a:spcBef>
                <a:spcPts val="0"/>
              </a:spcBef>
              <a:spcAft>
                <a:spcPts val="0"/>
              </a:spcAft>
              <a:buNone/>
            </a:pPr>
            <a:r>
              <a:rPr lang="en" dirty="0"/>
              <a:t> Also coverring the steps involved in creating and importing data into the database, designing the data collection process, extracting feedback data using SQL queries, analyzing feedback trends and patterns, implementing improvement strategies</a:t>
            </a:r>
          </a:p>
        </p:txBody>
      </p:sp>
    </p:spTree>
    <p:extLst>
      <p:ext uri="{BB962C8B-B14F-4D97-AF65-F5344CB8AC3E}">
        <p14:creationId xmlns:p14="http://schemas.microsoft.com/office/powerpoint/2010/main" val="296001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66250" y="137160"/>
            <a:ext cx="8011500" cy="843690"/>
          </a:xfrm>
          <a:prstGeom prst="rect">
            <a:avLst/>
          </a:prstGeom>
        </p:spPr>
        <p:txBody>
          <a:bodyPr spcFirstLastPara="1" wrap="square" lIns="91425" tIns="91425" rIns="91425" bIns="91425" anchor="b" anchorCtr="0">
            <a:noAutofit/>
          </a:bodyPr>
          <a:lstStyle/>
          <a:p>
            <a:pPr lvl="0">
              <a:spcBef>
                <a:spcPts val="1200"/>
              </a:spcBef>
              <a:spcAft>
                <a:spcPts val="1200"/>
              </a:spcAft>
            </a:pPr>
            <a:r>
              <a:rPr lang="en-US" sz="2800" b="1" dirty="0">
                <a:solidFill>
                  <a:schemeClr val="accent2"/>
                </a:solidFill>
              </a:rPr>
              <a:t>Objectives :</a:t>
            </a:r>
          </a:p>
        </p:txBody>
      </p:sp>
      <p:sp>
        <p:nvSpPr>
          <p:cNvPr id="114" name="Google Shape;114;p20"/>
          <p:cNvSpPr txBox="1">
            <a:spLocks noGrp="1"/>
          </p:cNvSpPr>
          <p:nvPr>
            <p:ph type="body" idx="1"/>
          </p:nvPr>
        </p:nvSpPr>
        <p:spPr>
          <a:xfrm>
            <a:off x="566250" y="1018792"/>
            <a:ext cx="7777200" cy="3705608"/>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dirty="0"/>
              <a:t>To design and set up a SQL database to manage student data, including importing historical student information and writing SQL queries to extract and analyze this data</a:t>
            </a:r>
          </a:p>
          <a:p>
            <a:pPr marL="285750" indent="-285750">
              <a:spcBef>
                <a:spcPts val="1200"/>
              </a:spcBef>
              <a:spcAft>
                <a:spcPts val="1200"/>
              </a:spcAft>
            </a:pPr>
            <a:r>
              <a:rPr lang="en-US" dirty="0"/>
              <a:t>To implement a data warehouse for aggregating feedback data and process the data using Python for cleaning and sentiment analysis.</a:t>
            </a:r>
          </a:p>
          <a:p>
            <a:pPr marL="285750" indent="-285750">
              <a:spcBef>
                <a:spcPts val="1200"/>
              </a:spcBef>
              <a:spcAft>
                <a:spcPts val="1200"/>
              </a:spcAft>
            </a:pPr>
            <a:r>
              <a:rPr lang="en-US" dirty="0"/>
              <a:t>Sentiment Analysis</a:t>
            </a:r>
          </a:p>
          <a:p>
            <a:pPr marL="285750" indent="-285750">
              <a:spcBef>
                <a:spcPts val="1200"/>
              </a:spcBef>
              <a:spcAft>
                <a:spcPts val="1200"/>
              </a:spcAft>
            </a:pPr>
            <a:r>
              <a:rPr lang="en-US" dirty="0"/>
              <a:t>Model deployment and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3817FD1E-129B-FD7A-D8E0-BEB9C834EEB7}"/>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id="{95C41769-E68A-59F4-FD3E-DF905CBAFBEF}"/>
              </a:ext>
            </a:extLst>
          </p:cNvPr>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a:solidFill>
                  <a:schemeClr val="accent2"/>
                </a:solidFill>
              </a:rPr>
              <a:t>Problem Statement</a:t>
            </a:r>
            <a:endParaRPr lang="en-US" sz="2800" b="1" dirty="0">
              <a:solidFill>
                <a:schemeClr val="accent2"/>
              </a:solidFill>
            </a:endParaRPr>
          </a:p>
        </p:txBody>
      </p:sp>
      <p:sp>
        <p:nvSpPr>
          <p:cNvPr id="114" name="Google Shape;114;p20">
            <a:extLst>
              <a:ext uri="{FF2B5EF4-FFF2-40B4-BE49-F238E27FC236}">
                <a16:creationId xmlns:a16="http://schemas.microsoft.com/office/drawing/2014/main" id="{76C61533-91BB-7633-E686-48A3CC9EA64B}"/>
              </a:ext>
            </a:extLst>
          </p:cNvPr>
          <p:cNvSpPr txBox="1">
            <a:spLocks noGrp="1"/>
          </p:cNvSpPr>
          <p:nvPr>
            <p:ph type="body" idx="1"/>
          </p:nvPr>
        </p:nvSpPr>
        <p:spPr>
          <a:xfrm>
            <a:off x="0" y="1018792"/>
            <a:ext cx="9144000" cy="4018028"/>
          </a:xfrm>
          <a:prstGeom prst="rect">
            <a:avLst/>
          </a:prstGeom>
        </p:spPr>
        <p:txBody>
          <a:bodyPr spcFirstLastPara="1" wrap="square" lIns="91425" tIns="91425" rIns="91425" bIns="91425" anchor="t" anchorCtr="0">
            <a:noAutofit/>
          </a:bodyPr>
          <a:lstStyle/>
          <a:p>
            <a:pPr marL="114300" indent="0">
              <a:buNone/>
            </a:pPr>
            <a:r>
              <a:rPr lang="en-US" dirty="0"/>
              <a:t>Universities face significant challenges in effectively managing and analyzing large volumes of student feedback data, which is crucial for maintaining and enhancing educational quality. As emphasized by the National Authority for Quality Assurance and Accreditation of Education such as :</a:t>
            </a:r>
          </a:p>
          <a:p>
            <a:pPr marL="114300" indent="0">
              <a:buNone/>
            </a:pPr>
            <a:r>
              <a:rPr lang="en-US" b="1" dirty="0"/>
              <a:t>Standard 5: Faculty Members and Supporting Staff</a:t>
            </a:r>
            <a:r>
              <a:rPr lang="en-US" dirty="0"/>
              <a:t> </a:t>
            </a:r>
          </a:p>
          <a:p>
            <a:pPr marL="114300" indent="0">
              <a:buNone/>
            </a:pPr>
            <a:endParaRPr lang="en-US" dirty="0"/>
          </a:p>
          <a:p>
            <a:pPr marL="114300" indent="0">
              <a:buNone/>
            </a:pPr>
            <a:r>
              <a:rPr lang="en-US" b="1" dirty="0"/>
              <a:t>Standard 7: Quality Assurance and Program Evaluation</a:t>
            </a:r>
          </a:p>
          <a:p>
            <a:pPr marL="114300" indent="0">
              <a:buNone/>
            </a:pPr>
            <a:endParaRPr lang="en-US" dirty="0"/>
          </a:p>
          <a:p>
            <a:pPr marL="114300" indent="0">
              <a:buNone/>
            </a:pPr>
            <a:r>
              <a:rPr lang="en-US" dirty="0"/>
              <a:t>the systematic collection, analysis, and use of student feedback are essential for continuous improvement and accountability.</a:t>
            </a:r>
          </a:p>
          <a:p>
            <a:pPr marL="114300" indent="0">
              <a:buNone/>
            </a:pPr>
            <a:endParaRPr lang="en-US" dirty="0"/>
          </a:p>
        </p:txBody>
      </p:sp>
    </p:spTree>
    <p:extLst>
      <p:ext uri="{BB962C8B-B14F-4D97-AF65-F5344CB8AC3E}">
        <p14:creationId xmlns:p14="http://schemas.microsoft.com/office/powerpoint/2010/main" val="68885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25EF8453-0E04-0537-AFAC-4FA321701AEA}"/>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id="{06679CFC-2708-02E7-DC9A-5A518DEB3C59}"/>
              </a:ext>
            </a:extLst>
          </p:cNvPr>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a:solidFill>
                  <a:schemeClr val="accent2"/>
                </a:solidFill>
              </a:rPr>
              <a:t>Problem Statement</a:t>
            </a:r>
            <a:endParaRPr lang="en-US" sz="2800" b="1" dirty="0">
              <a:solidFill>
                <a:schemeClr val="accent2"/>
              </a:solidFill>
            </a:endParaRPr>
          </a:p>
        </p:txBody>
      </p:sp>
      <p:sp>
        <p:nvSpPr>
          <p:cNvPr id="114" name="Google Shape;114;p20">
            <a:extLst>
              <a:ext uri="{FF2B5EF4-FFF2-40B4-BE49-F238E27FC236}">
                <a16:creationId xmlns:a16="http://schemas.microsoft.com/office/drawing/2014/main" id="{FB492514-73B7-5ADA-208B-C59888A212FE}"/>
              </a:ext>
            </a:extLst>
          </p:cNvPr>
          <p:cNvSpPr txBox="1">
            <a:spLocks noGrp="1"/>
          </p:cNvSpPr>
          <p:nvPr>
            <p:ph type="body" idx="1"/>
          </p:nvPr>
        </p:nvSpPr>
        <p:spPr>
          <a:xfrm>
            <a:off x="0" y="1018792"/>
            <a:ext cx="9144000" cy="4018028"/>
          </a:xfrm>
          <a:prstGeom prst="rect">
            <a:avLst/>
          </a:prstGeom>
        </p:spPr>
        <p:txBody>
          <a:bodyPr spcFirstLastPara="1" wrap="square" lIns="91425" tIns="91425" rIns="91425" bIns="91425" anchor="t" anchorCtr="0">
            <a:noAutofit/>
          </a:bodyPr>
          <a:lstStyle/>
          <a:p>
            <a:pPr marL="114300" indent="0">
              <a:buNone/>
            </a:pPr>
            <a:r>
              <a:rPr lang="en-US" b="1" dirty="0"/>
              <a:t>Standard 5: Faculty Members and Supporting Staff</a:t>
            </a:r>
            <a:r>
              <a:rPr lang="en-US" dirty="0"/>
              <a:t> </a:t>
            </a:r>
          </a:p>
          <a:p>
            <a:pPr marL="114300" indent="0">
              <a:buNone/>
            </a:pPr>
            <a:endParaRPr lang="en-US" dirty="0"/>
          </a:p>
          <a:p>
            <a:pPr marL="114300" indent="0">
              <a:buNone/>
            </a:pPr>
            <a:endParaRPr lang="en-US" dirty="0"/>
          </a:p>
          <a:p>
            <a:pPr marL="114300" indent="0">
              <a:buNone/>
            </a:pPr>
            <a:endParaRPr lang="en-US" dirty="0"/>
          </a:p>
        </p:txBody>
      </p:sp>
      <p:pic>
        <p:nvPicPr>
          <p:cNvPr id="2" name="Picture 1">
            <a:extLst>
              <a:ext uri="{FF2B5EF4-FFF2-40B4-BE49-F238E27FC236}">
                <a16:creationId xmlns:a16="http://schemas.microsoft.com/office/drawing/2014/main" id="{C3364C9D-89AF-23A1-7B31-5876FEA93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59" y="1685445"/>
            <a:ext cx="6673026" cy="3049905"/>
          </a:xfrm>
          <a:prstGeom prst="rect">
            <a:avLst/>
          </a:prstGeom>
          <a:ln>
            <a:solidFill>
              <a:schemeClr val="accent1"/>
            </a:solidFill>
          </a:ln>
        </p:spPr>
      </p:pic>
    </p:spTree>
    <p:extLst>
      <p:ext uri="{BB962C8B-B14F-4D97-AF65-F5344CB8AC3E}">
        <p14:creationId xmlns:p14="http://schemas.microsoft.com/office/powerpoint/2010/main" val="288412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66213CBF-D75D-5566-4390-D0587FF66362}"/>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id="{70D051E2-40B3-B8BB-74B8-45EEC194AB9F}"/>
              </a:ext>
            </a:extLst>
          </p:cNvPr>
          <p:cNvSpPr txBox="1">
            <a:spLocks noGrp="1"/>
          </p:cNvSpPr>
          <p:nvPr>
            <p:ph type="title"/>
          </p:nvPr>
        </p:nvSpPr>
        <p:spPr>
          <a:xfrm>
            <a:off x="566250" y="408150"/>
            <a:ext cx="8011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a:solidFill>
                  <a:schemeClr val="accent2"/>
                </a:solidFill>
              </a:rPr>
              <a:t>Problem Statement</a:t>
            </a:r>
            <a:endParaRPr lang="en-US" sz="2800" b="1" dirty="0">
              <a:solidFill>
                <a:schemeClr val="accent2"/>
              </a:solidFill>
            </a:endParaRPr>
          </a:p>
        </p:txBody>
      </p:sp>
      <p:sp>
        <p:nvSpPr>
          <p:cNvPr id="114" name="Google Shape;114;p20">
            <a:extLst>
              <a:ext uri="{FF2B5EF4-FFF2-40B4-BE49-F238E27FC236}">
                <a16:creationId xmlns:a16="http://schemas.microsoft.com/office/drawing/2014/main" id="{DE111DB1-A8D5-B515-151C-313BCAFBFEAB}"/>
              </a:ext>
            </a:extLst>
          </p:cNvPr>
          <p:cNvSpPr txBox="1">
            <a:spLocks noGrp="1"/>
          </p:cNvSpPr>
          <p:nvPr>
            <p:ph type="body" idx="1"/>
          </p:nvPr>
        </p:nvSpPr>
        <p:spPr>
          <a:xfrm>
            <a:off x="0" y="1018792"/>
            <a:ext cx="9144000" cy="4018028"/>
          </a:xfrm>
          <a:prstGeom prst="rect">
            <a:avLst/>
          </a:prstGeom>
        </p:spPr>
        <p:txBody>
          <a:bodyPr spcFirstLastPara="1" wrap="square" lIns="91425" tIns="91425" rIns="91425" bIns="91425" anchor="t" anchorCtr="0">
            <a:noAutofit/>
          </a:bodyPr>
          <a:lstStyle/>
          <a:p>
            <a:pPr marL="114300" indent="0">
              <a:buNone/>
            </a:pPr>
            <a:r>
              <a:rPr lang="en-US" b="1" dirty="0"/>
              <a:t>Standard 7: Quality Assurance and Program Evaluation</a:t>
            </a:r>
          </a:p>
          <a:p>
            <a:pPr marL="114300" indent="0">
              <a:buNone/>
            </a:pPr>
            <a:endParaRPr lang="en-US" b="1" dirty="0"/>
          </a:p>
          <a:p>
            <a:pPr marL="114300" indent="0">
              <a:buNone/>
            </a:pPr>
            <a:endParaRPr lang="en-US" dirty="0"/>
          </a:p>
        </p:txBody>
      </p:sp>
      <p:pic>
        <p:nvPicPr>
          <p:cNvPr id="2" name="Picture 1">
            <a:extLst>
              <a:ext uri="{FF2B5EF4-FFF2-40B4-BE49-F238E27FC236}">
                <a16:creationId xmlns:a16="http://schemas.microsoft.com/office/drawing/2014/main" id="{C4444913-CDB5-D886-E80E-0352B79E0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57" y="1448436"/>
            <a:ext cx="6875450" cy="3430692"/>
          </a:xfrm>
          <a:prstGeom prst="rect">
            <a:avLst/>
          </a:prstGeom>
          <a:ln>
            <a:solidFill>
              <a:schemeClr val="accent1"/>
            </a:solidFill>
          </a:ln>
        </p:spPr>
      </p:pic>
    </p:spTree>
    <p:extLst>
      <p:ext uri="{BB962C8B-B14F-4D97-AF65-F5344CB8AC3E}">
        <p14:creationId xmlns:p14="http://schemas.microsoft.com/office/powerpoint/2010/main" val="1991857108"/>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1392</Words>
  <Application>Microsoft Office PowerPoint</Application>
  <PresentationFormat>On-screen Show (16:9)</PresentationFormat>
  <Paragraphs>169</Paragraphs>
  <Slides>34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vt:lpstr>
      <vt:lpstr>Arial</vt:lpstr>
      <vt:lpstr>Calibri</vt:lpstr>
      <vt:lpstr>Play</vt:lpstr>
      <vt:lpstr>Roboto Slab</vt:lpstr>
      <vt:lpstr>Marina</vt:lpstr>
      <vt:lpstr>Student Feedback Analysis And Improvement</vt:lpstr>
      <vt:lpstr>  Supervised by:</vt:lpstr>
      <vt:lpstr>Agenda</vt:lpstr>
      <vt:lpstr>PowerPoint Presentation</vt:lpstr>
      <vt:lpstr>Introduction</vt:lpstr>
      <vt:lpstr>Objectives :</vt:lpstr>
      <vt:lpstr>Problem Statement</vt:lpstr>
      <vt:lpstr>Problem Statement</vt:lpstr>
      <vt:lpstr>Problem Statement</vt:lpstr>
      <vt:lpstr>Problem Statement</vt:lpstr>
      <vt:lpstr>Project Phases</vt:lpstr>
      <vt:lpstr>1. Data Collection and SQL Database Setup</vt:lpstr>
      <vt:lpstr>1. Data Collection and SQL Database Setup</vt:lpstr>
      <vt:lpstr>Database Design</vt:lpstr>
      <vt:lpstr>Entity Relationship Diagram (ERD) </vt:lpstr>
      <vt:lpstr>Implement ERD on MS SQL server</vt:lpstr>
      <vt:lpstr>Mapping</vt:lpstr>
      <vt:lpstr>Schemas</vt:lpstr>
      <vt:lpstr>Data Collection</vt:lpstr>
      <vt:lpstr>Data Collection</vt:lpstr>
      <vt:lpstr>   Examples of SQL queries to extract and analyze student data.</vt:lpstr>
      <vt:lpstr>   Summarize student grades by course</vt:lpstr>
      <vt:lpstr>2. Data Warehouse</vt:lpstr>
      <vt:lpstr>2. Star Schema</vt:lpstr>
      <vt:lpstr>Implement Data Warehouse on MS SQL server</vt:lpstr>
      <vt:lpstr>Data Integration</vt:lpstr>
      <vt:lpstr> Data Integration   Use SQL SERVER INTEGRATION SERVICES</vt:lpstr>
      <vt:lpstr> Data Storge   Data Warehouse on MS SQL server</vt:lpstr>
      <vt:lpstr> Student Feedback Dashboard</vt:lpstr>
      <vt:lpstr>Students feedbacks dashboard using Power bi</vt:lpstr>
      <vt:lpstr> 3. Summary of key findings</vt:lpstr>
      <vt:lpstr>3. Sentiment Analysis .</vt:lpstr>
      <vt:lpstr>Data preprocessing Using Python</vt:lpstr>
      <vt:lpstr>4. MLOps and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Shrouk Mohamed</dc:creator>
  <cp:lastModifiedBy>ُEman Elbordeny</cp:lastModifiedBy>
  <cp:revision>50</cp:revision>
  <dcterms:modified xsi:type="dcterms:W3CDTF">2024-10-24T19:10:48Z</dcterms:modified>
</cp:coreProperties>
</file>