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5"/>
  </p:notesMasterIdLst>
  <p:sldIdLst>
    <p:sldId id="256" r:id="rId2"/>
    <p:sldId id="257" r:id="rId3"/>
    <p:sldId id="268" r:id="rId4"/>
    <p:sldId id="273" r:id="rId5"/>
    <p:sldId id="277" r:id="rId6"/>
    <p:sldId id="279" r:id="rId7"/>
    <p:sldId id="283" r:id="rId8"/>
    <p:sldId id="287" r:id="rId9"/>
    <p:sldId id="290" r:id="rId10"/>
    <p:sldId id="292" r:id="rId11"/>
    <p:sldId id="323" r:id="rId12"/>
    <p:sldId id="324" r:id="rId13"/>
    <p:sldId id="321" r:id="rId14"/>
  </p:sldIdLst>
  <p:sldSz cx="9144000" cy="5143500" type="screen16x9"/>
  <p:notesSz cx="6858000" cy="9144000"/>
  <p:embeddedFontLst>
    <p:embeddedFont>
      <p:font typeface="Gill Sans MT" panose="020B0502020104020203" pitchFamily="34" charset="0"/>
      <p:regular r:id="rId16"/>
      <p:bold r:id="rId17"/>
      <p:italic r:id="rId18"/>
      <p:boldItalic r:id="rId19"/>
    </p:embeddedFont>
    <p:embeddedFont>
      <p:font typeface="Eras Bold ITC" panose="020B0907030504020204" pitchFamily="34" charset="0"/>
      <p:regular r:id="rId20"/>
    </p:embeddedFont>
    <p:embeddedFont>
      <p:font typeface="Calibri Light" panose="020F0302020204030204" pitchFamily="34" charset="0"/>
      <p:regular r:id="rId21"/>
      <p:italic r:id="rId22"/>
    </p:embeddedFont>
    <p:embeddedFont>
      <p:font typeface="Squada One" panose="020B0604020202020204" charset="0"/>
      <p:regular r:id="rId23"/>
    </p:embeddedFont>
    <p:embeddedFont>
      <p:font typeface="Livvic" panose="020B0604020202020204" charset="0"/>
      <p:regular r:id="rId24"/>
      <p:bold r:id="rId25"/>
      <p:italic r:id="rId26"/>
      <p:boldItalic r:id="rId27"/>
    </p:embeddedFont>
    <p:embeddedFont>
      <p:font typeface="Franklin Gothic Medium" panose="020B0603020102020204" pitchFamily="34" charset="0"/>
      <p:regular r:id="rId28"/>
      <p:italic r:id="rId29"/>
    </p:embeddedFont>
    <p:embeddedFont>
      <p:font typeface="Bahnschrift SemiBold SemiConden" panose="020B0502040204020203" pitchFamily="34" charset="0"/>
      <p:bold r:id="rId30"/>
    </p:embeddedFont>
    <p:embeddedFont>
      <p:font typeface="Segoe UI" panose="020B0502040204020203" pitchFamily="3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Roboto Condensed Light" panose="020B0604020202020204" charset="0"/>
      <p:regular r:id="rId39"/>
      <p:bold r:id="rId40"/>
      <p:italic r:id="rId41"/>
      <p:boldItalic r:id="rId42"/>
    </p:embeddedFont>
    <p:embeddedFont>
      <p:font typeface="Fira Sans Extra Condensed Medium"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3" autoAdjust="0"/>
    <p:restoredTop sz="94660"/>
  </p:normalViewPr>
  <p:slideViewPr>
    <p:cSldViewPr>
      <p:cViewPr varScale="1">
        <p:scale>
          <a:sx n="92" d="100"/>
          <a:sy n="92" d="100"/>
        </p:scale>
        <p:origin x="-69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font" Target="fonts/font30.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font" Target="fonts/font2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font" Target="fonts/font31.fntdata"/><Relationship Id="rId20" Type="http://schemas.openxmlformats.org/officeDocument/2006/relationships/font" Target="fonts/font5.fntdata"/><Relationship Id="rId4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338309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a39e48574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a39e48574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39e48574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39e4857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a39e48574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a39e48574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9d22b0d907_0_2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9d22b0d907_0_2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a39e48574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a39e48574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a39e48574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a39e4857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a39e48574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a39e48574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39e4857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39e48574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a39e485748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a39e48574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a39e48574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a39e48574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a39e48574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a39e485748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eepik.es/foto-gratis/macho-angulo-casco-realidad-virtual_7133530.ht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6">
  <p:cSld name="CUSTOM_40">
    <p:spTree>
      <p:nvGrpSpPr>
        <p:cNvPr id="1" name="Shape 111"/>
        <p:cNvGrpSpPr/>
        <p:nvPr/>
      </p:nvGrpSpPr>
      <p:grpSpPr>
        <a:xfrm>
          <a:off x="0" y="0"/>
          <a:ext cx="0" cy="0"/>
          <a:chOff x="0" y="0"/>
          <a:chExt cx="0" cy="0"/>
        </a:xfrm>
      </p:grpSpPr>
      <p:sp>
        <p:nvSpPr>
          <p:cNvPr id="112" name="Google Shape;112;p16"/>
          <p:cNvSpPr txBox="1">
            <a:spLocks noGrp="1"/>
          </p:cNvSpPr>
          <p:nvPr>
            <p:ph type="ctrTitle"/>
          </p:nvPr>
        </p:nvSpPr>
        <p:spPr>
          <a:xfrm>
            <a:off x="1242600" y="183097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3" name="Google Shape;113;p16"/>
          <p:cNvSpPr txBox="1">
            <a:spLocks noGrp="1"/>
          </p:cNvSpPr>
          <p:nvPr>
            <p:ph type="subTitle" idx="1"/>
          </p:nvPr>
        </p:nvSpPr>
        <p:spPr>
          <a:xfrm>
            <a:off x="3106675" y="2632418"/>
            <a:ext cx="2930700" cy="128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14" name="Google Shape;114;p16"/>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15" name="Google Shape;115;p16"/>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116" name="Google Shape;116;p16"/>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7">
  <p:cSld name="CUSTOM_11">
    <p:spTree>
      <p:nvGrpSpPr>
        <p:cNvPr id="1" name="Shape 117"/>
        <p:cNvGrpSpPr/>
        <p:nvPr/>
      </p:nvGrpSpPr>
      <p:grpSpPr>
        <a:xfrm>
          <a:off x="0" y="0"/>
          <a:ext cx="0" cy="0"/>
          <a:chOff x="0" y="0"/>
          <a:chExt cx="0" cy="0"/>
        </a:xfrm>
      </p:grpSpPr>
      <p:sp>
        <p:nvSpPr>
          <p:cNvPr id="118" name="Google Shape;118;p17"/>
          <p:cNvSpPr txBox="1">
            <a:spLocks noGrp="1"/>
          </p:cNvSpPr>
          <p:nvPr>
            <p:ph type="ctrTitle"/>
          </p:nvPr>
        </p:nvSpPr>
        <p:spPr>
          <a:xfrm>
            <a:off x="1250675" y="1851425"/>
            <a:ext cx="6658800" cy="67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9" name="Google Shape;119;p17"/>
          <p:cNvSpPr txBox="1">
            <a:spLocks noGrp="1"/>
          </p:cNvSpPr>
          <p:nvPr>
            <p:ph type="subTitle" idx="1"/>
          </p:nvPr>
        </p:nvSpPr>
        <p:spPr>
          <a:xfrm>
            <a:off x="3114750" y="2640476"/>
            <a:ext cx="29307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120" name="Google Shape;120;p17"/>
          <p:cNvCxnSpPr/>
          <p:nvPr/>
        </p:nvCxnSpPr>
        <p:spPr>
          <a:xfrm>
            <a:off x="3681150" y="2571750"/>
            <a:ext cx="1797900" cy="0"/>
          </a:xfrm>
          <a:prstGeom prst="straightConnector1">
            <a:avLst/>
          </a:prstGeom>
          <a:noFill/>
          <a:ln w="19050" cap="flat" cmpd="sng">
            <a:solidFill>
              <a:schemeClr val="lt1"/>
            </a:solidFill>
            <a:prstDash val="solid"/>
            <a:round/>
            <a:headEnd type="none" w="med" len="med"/>
            <a:tailEnd type="none" w="med" len="med"/>
          </a:ln>
        </p:spPr>
      </p:cxnSp>
      <p:pic>
        <p:nvPicPr>
          <p:cNvPr id="121" name="Google Shape;121;p17"/>
          <p:cNvPicPr preferRelativeResize="0"/>
          <p:nvPr/>
        </p:nvPicPr>
        <p:blipFill>
          <a:blip r:embed="rId2">
            <a:alphaModFix/>
          </a:blip>
          <a:stretch>
            <a:fillRect/>
          </a:stretch>
        </p:blipFill>
        <p:spPr>
          <a:xfrm rot="10800000" flipH="1">
            <a:off x="100" y="2134944"/>
            <a:ext cx="3802725" cy="3431200"/>
          </a:xfrm>
          <a:prstGeom prst="rect">
            <a:avLst/>
          </a:prstGeom>
          <a:noFill/>
          <a:ln>
            <a:noFill/>
          </a:ln>
        </p:spPr>
      </p:pic>
      <p:pic>
        <p:nvPicPr>
          <p:cNvPr id="122" name="Google Shape;122;p17"/>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44">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57200" y="453668"/>
            <a:ext cx="8229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600"/>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pic>
        <p:nvPicPr>
          <p:cNvPr id="125" name="Google Shape;125;p18"/>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26" name="Google Shape;126;p18"/>
          <p:cNvSpPr txBox="1">
            <a:spLocks noGrp="1"/>
          </p:cNvSpPr>
          <p:nvPr>
            <p:ph type="subTitle" idx="1"/>
          </p:nvPr>
        </p:nvSpPr>
        <p:spPr>
          <a:xfrm>
            <a:off x="1638300" y="3524733"/>
            <a:ext cx="1381200" cy="83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7" name="Google Shape;127;p18"/>
          <p:cNvSpPr txBox="1">
            <a:spLocks noGrp="1"/>
          </p:cNvSpPr>
          <p:nvPr>
            <p:ph type="subTitle" idx="2"/>
          </p:nvPr>
        </p:nvSpPr>
        <p:spPr>
          <a:xfrm>
            <a:off x="3104700" y="3514233"/>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18"/>
          <p:cNvSpPr txBox="1">
            <a:spLocks noGrp="1"/>
          </p:cNvSpPr>
          <p:nvPr>
            <p:ph type="subTitle" idx="3"/>
          </p:nvPr>
        </p:nvSpPr>
        <p:spPr>
          <a:xfrm>
            <a:off x="4571100" y="3511408"/>
            <a:ext cx="13812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9" name="Google Shape;129;p18"/>
          <p:cNvSpPr txBox="1">
            <a:spLocks noGrp="1"/>
          </p:cNvSpPr>
          <p:nvPr>
            <p:ph type="subTitle" idx="4"/>
          </p:nvPr>
        </p:nvSpPr>
        <p:spPr>
          <a:xfrm>
            <a:off x="6023400" y="3529870"/>
            <a:ext cx="1397100" cy="84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18"/>
          <p:cNvSpPr txBox="1">
            <a:spLocks noGrp="1"/>
          </p:cNvSpPr>
          <p:nvPr>
            <p:ph type="subTitle" idx="5"/>
          </p:nvPr>
        </p:nvSpPr>
        <p:spPr>
          <a:xfrm>
            <a:off x="1638300" y="3196233"/>
            <a:ext cx="13971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1" name="Google Shape;131;p18"/>
          <p:cNvSpPr txBox="1">
            <a:spLocks noGrp="1"/>
          </p:cNvSpPr>
          <p:nvPr>
            <p:ph type="subTitle" idx="6"/>
          </p:nvPr>
        </p:nvSpPr>
        <p:spPr>
          <a:xfrm>
            <a:off x="3104700" y="3196233"/>
            <a:ext cx="1381200" cy="46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2" name="Google Shape;132;p18"/>
          <p:cNvSpPr txBox="1">
            <a:spLocks noGrp="1"/>
          </p:cNvSpPr>
          <p:nvPr>
            <p:ph type="subTitle" idx="7"/>
          </p:nvPr>
        </p:nvSpPr>
        <p:spPr>
          <a:xfrm>
            <a:off x="4571999"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33" name="Google Shape;133;p18"/>
          <p:cNvSpPr txBox="1">
            <a:spLocks noGrp="1"/>
          </p:cNvSpPr>
          <p:nvPr>
            <p:ph type="subTitle" idx="8"/>
          </p:nvPr>
        </p:nvSpPr>
        <p:spPr>
          <a:xfrm>
            <a:off x="6037498" y="3196233"/>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4">
    <p:spTree>
      <p:nvGrpSpPr>
        <p:cNvPr id="1" name="Shape 146"/>
        <p:cNvGrpSpPr/>
        <p:nvPr/>
      </p:nvGrpSpPr>
      <p:grpSpPr>
        <a:xfrm>
          <a:off x="0" y="0"/>
          <a:ext cx="0" cy="0"/>
          <a:chOff x="0" y="0"/>
          <a:chExt cx="0" cy="0"/>
        </a:xfrm>
      </p:grpSpPr>
      <p:sp>
        <p:nvSpPr>
          <p:cNvPr id="147" name="Google Shape;147;p20"/>
          <p:cNvSpPr txBox="1">
            <a:spLocks noGrp="1"/>
          </p:cNvSpPr>
          <p:nvPr>
            <p:ph type="ctrTitle"/>
          </p:nvPr>
        </p:nvSpPr>
        <p:spPr>
          <a:xfrm flipH="1">
            <a:off x="457200" y="44438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148" name="Google Shape;148;p20"/>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5">
  <p:cSld name="CUSTOM_50">
    <p:spTree>
      <p:nvGrpSpPr>
        <p:cNvPr id="1" name="Shape 149"/>
        <p:cNvGrpSpPr/>
        <p:nvPr/>
      </p:nvGrpSpPr>
      <p:grpSpPr>
        <a:xfrm>
          <a:off x="0" y="0"/>
          <a:ext cx="0" cy="0"/>
          <a:chOff x="0" y="0"/>
          <a:chExt cx="0" cy="0"/>
        </a:xfrm>
      </p:grpSpPr>
      <p:pic>
        <p:nvPicPr>
          <p:cNvPr id="150" name="Google Shape;150;p21"/>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51" name="Google Shape;151;p21"/>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sp>
        <p:nvSpPr>
          <p:cNvPr id="152" name="Google Shape;152;p21"/>
          <p:cNvSpPr txBox="1">
            <a:spLocks noGrp="1"/>
          </p:cNvSpPr>
          <p:nvPr>
            <p:ph type="subTitle" idx="1"/>
          </p:nvPr>
        </p:nvSpPr>
        <p:spPr>
          <a:xfrm>
            <a:off x="1203833" y="2719326"/>
            <a:ext cx="2240100" cy="60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53" name="Google Shape;153;p21"/>
          <p:cNvSpPr txBox="1">
            <a:spLocks noGrp="1"/>
          </p:cNvSpPr>
          <p:nvPr>
            <p:ph type="subTitle" idx="2"/>
          </p:nvPr>
        </p:nvSpPr>
        <p:spPr>
          <a:xfrm>
            <a:off x="4766489" y="3583682"/>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4" name="Google Shape;154;p21"/>
          <p:cNvSpPr txBox="1">
            <a:spLocks noGrp="1"/>
          </p:cNvSpPr>
          <p:nvPr>
            <p:ph type="subTitle" idx="3"/>
          </p:nvPr>
        </p:nvSpPr>
        <p:spPr>
          <a:xfrm>
            <a:off x="4772499" y="1802770"/>
            <a:ext cx="2299200" cy="60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
        <p:nvSpPr>
          <p:cNvPr id="155" name="Google Shape;155;p21"/>
          <p:cNvSpPr txBox="1">
            <a:spLocks noGrp="1"/>
          </p:cNvSpPr>
          <p:nvPr>
            <p:ph type="subTitle" idx="4"/>
          </p:nvPr>
        </p:nvSpPr>
        <p:spPr>
          <a:xfrm>
            <a:off x="1203833" y="2196338"/>
            <a:ext cx="2240100" cy="46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56" name="Google Shape;156;p21"/>
          <p:cNvSpPr txBox="1">
            <a:spLocks noGrp="1"/>
          </p:cNvSpPr>
          <p:nvPr>
            <p:ph type="subTitle" idx="5"/>
          </p:nvPr>
        </p:nvSpPr>
        <p:spPr>
          <a:xfrm>
            <a:off x="4798042" y="3079150"/>
            <a:ext cx="22731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157" name="Google Shape;157;p21"/>
          <p:cNvSpPr txBox="1">
            <a:spLocks noGrp="1"/>
          </p:cNvSpPr>
          <p:nvPr>
            <p:ph type="subTitle" idx="6"/>
          </p:nvPr>
        </p:nvSpPr>
        <p:spPr>
          <a:xfrm>
            <a:off x="4772499" y="1272083"/>
            <a:ext cx="2299200" cy="46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algn="r"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algn="r"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algn="r"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74"/>
        <p:cNvGrpSpPr/>
        <p:nvPr/>
      </p:nvGrpSpPr>
      <p:grpSpPr>
        <a:xfrm>
          <a:off x="0" y="0"/>
          <a:ext cx="0" cy="0"/>
          <a:chOff x="0" y="0"/>
          <a:chExt cx="0" cy="0"/>
        </a:xfrm>
      </p:grpSpPr>
      <p:pic>
        <p:nvPicPr>
          <p:cNvPr id="175" name="Google Shape;175;p2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176" name="Google Shape;176;p23"/>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sz="3600"/>
            </a:lvl1pPr>
            <a:lvl2pPr lvl="1" algn="l" rtl="0">
              <a:spcBef>
                <a:spcPts val="0"/>
              </a:spcBef>
              <a:spcAft>
                <a:spcPts val="0"/>
              </a:spcAft>
              <a:buSzPts val="2400"/>
              <a:buNone/>
              <a:defRPr sz="2400"/>
            </a:lvl2pPr>
            <a:lvl3pPr lvl="2" algn="l" rtl="0">
              <a:spcBef>
                <a:spcPts val="0"/>
              </a:spcBef>
              <a:spcAft>
                <a:spcPts val="0"/>
              </a:spcAft>
              <a:buSzPts val="2400"/>
              <a:buNone/>
              <a:defRPr sz="2400"/>
            </a:lvl3pPr>
            <a:lvl4pPr lvl="3" algn="l" rtl="0">
              <a:spcBef>
                <a:spcPts val="0"/>
              </a:spcBef>
              <a:spcAft>
                <a:spcPts val="0"/>
              </a:spcAft>
              <a:buSzPts val="2400"/>
              <a:buNone/>
              <a:defRPr sz="2400"/>
            </a:lvl4pPr>
            <a:lvl5pPr lvl="4" algn="l" rtl="0">
              <a:spcBef>
                <a:spcPts val="0"/>
              </a:spcBef>
              <a:spcAft>
                <a:spcPts val="0"/>
              </a:spcAft>
              <a:buSzPts val="2400"/>
              <a:buNone/>
              <a:defRPr sz="2400"/>
            </a:lvl5pPr>
            <a:lvl6pPr lvl="5" algn="l" rtl="0">
              <a:spcBef>
                <a:spcPts val="0"/>
              </a:spcBef>
              <a:spcAft>
                <a:spcPts val="0"/>
              </a:spcAft>
              <a:buSzPts val="2400"/>
              <a:buNone/>
              <a:defRPr sz="2400"/>
            </a:lvl6pPr>
            <a:lvl7pPr lvl="6" algn="l" rtl="0">
              <a:spcBef>
                <a:spcPts val="0"/>
              </a:spcBef>
              <a:spcAft>
                <a:spcPts val="0"/>
              </a:spcAft>
              <a:buSzPts val="2400"/>
              <a:buNone/>
              <a:defRPr sz="2400"/>
            </a:lvl7pPr>
            <a:lvl8pPr lvl="7" algn="l" rtl="0">
              <a:spcBef>
                <a:spcPts val="0"/>
              </a:spcBef>
              <a:spcAft>
                <a:spcPts val="0"/>
              </a:spcAft>
              <a:buSzPts val="2400"/>
              <a:buNone/>
              <a:defRPr sz="2400"/>
            </a:lvl8pPr>
            <a:lvl9pPr lvl="8" algn="l" rtl="0">
              <a:spcBef>
                <a:spcPts val="0"/>
              </a:spcBef>
              <a:spcAft>
                <a:spcPts val="0"/>
              </a:spcAft>
              <a:buSzPts val="2400"/>
              <a:buNone/>
              <a:defRPr sz="2400"/>
            </a:lvl9pPr>
          </a:lstStyle>
          <a:p>
            <a:endParaRPr/>
          </a:p>
        </p:txBody>
      </p:sp>
      <p:pic>
        <p:nvPicPr>
          <p:cNvPr id="177" name="Google Shape;177;p2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178" name="Google Shape;178;p2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179" name="Google Shape;179;p2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9">
  <p:cSld name="CUSTOM_33">
    <p:spTree>
      <p:nvGrpSpPr>
        <p:cNvPr id="1" name="Shape 238"/>
        <p:cNvGrpSpPr/>
        <p:nvPr/>
      </p:nvGrpSpPr>
      <p:grpSpPr>
        <a:xfrm>
          <a:off x="0" y="0"/>
          <a:ext cx="0" cy="0"/>
          <a:chOff x="0" y="0"/>
          <a:chExt cx="0" cy="0"/>
        </a:xfrm>
      </p:grpSpPr>
      <p:sp>
        <p:nvSpPr>
          <p:cNvPr id="239" name="Google Shape;239;p30"/>
          <p:cNvSpPr txBox="1">
            <a:spLocks noGrp="1"/>
          </p:cNvSpPr>
          <p:nvPr>
            <p:ph type="ctrTitle"/>
          </p:nvPr>
        </p:nvSpPr>
        <p:spPr>
          <a:xfrm flipH="1">
            <a:off x="540000" y="455570"/>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40" name="Google Shape;240;p30"/>
          <p:cNvSpPr txBox="1">
            <a:spLocks noGrp="1"/>
          </p:cNvSpPr>
          <p:nvPr>
            <p:ph type="subTitle" idx="1"/>
          </p:nvPr>
        </p:nvSpPr>
        <p:spPr>
          <a:xfrm>
            <a:off x="2588100" y="2210650"/>
            <a:ext cx="3967800" cy="18444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200"/>
              <a:buChar char="●"/>
              <a:defRPr sz="1400"/>
            </a:lvl1pPr>
            <a:lvl2pPr lvl="1" algn="ctr" rtl="0">
              <a:lnSpc>
                <a:spcPct val="100000"/>
              </a:lnSpc>
              <a:spcBef>
                <a:spcPts val="0"/>
              </a:spcBef>
              <a:spcAft>
                <a:spcPts val="0"/>
              </a:spcAft>
              <a:buSzPts val="1000"/>
              <a:buChar char="○"/>
              <a:defRPr sz="1000"/>
            </a:lvl2pPr>
            <a:lvl3pPr lvl="2" algn="ctr" rtl="0">
              <a:lnSpc>
                <a:spcPct val="100000"/>
              </a:lnSpc>
              <a:spcBef>
                <a:spcPts val="0"/>
              </a:spcBef>
              <a:spcAft>
                <a:spcPts val="0"/>
              </a:spcAft>
              <a:buSzPts val="1000"/>
              <a:buChar char="■"/>
              <a:defRPr sz="1000"/>
            </a:lvl3pPr>
            <a:lvl4pPr lvl="3" algn="ctr" rtl="0">
              <a:lnSpc>
                <a:spcPct val="100000"/>
              </a:lnSpc>
              <a:spcBef>
                <a:spcPts val="0"/>
              </a:spcBef>
              <a:spcAft>
                <a:spcPts val="0"/>
              </a:spcAft>
              <a:buSzPts val="1000"/>
              <a:buChar char="●"/>
              <a:defRPr sz="1000"/>
            </a:lvl4pPr>
            <a:lvl5pPr lvl="4" algn="ctr" rtl="0">
              <a:lnSpc>
                <a:spcPct val="100000"/>
              </a:lnSpc>
              <a:spcBef>
                <a:spcPts val="0"/>
              </a:spcBef>
              <a:spcAft>
                <a:spcPts val="0"/>
              </a:spcAft>
              <a:buSzPts val="1000"/>
              <a:buChar char="○"/>
              <a:defRPr sz="1000"/>
            </a:lvl5pPr>
            <a:lvl6pPr lvl="5" algn="ctr" rtl="0">
              <a:lnSpc>
                <a:spcPct val="100000"/>
              </a:lnSpc>
              <a:spcBef>
                <a:spcPts val="0"/>
              </a:spcBef>
              <a:spcAft>
                <a:spcPts val="0"/>
              </a:spcAft>
              <a:buSzPts val="1000"/>
              <a:buChar char="■"/>
              <a:defRPr sz="1000"/>
            </a:lvl6pPr>
            <a:lvl7pPr lvl="6" algn="ctr" rtl="0">
              <a:lnSpc>
                <a:spcPct val="100000"/>
              </a:lnSpc>
              <a:spcBef>
                <a:spcPts val="0"/>
              </a:spcBef>
              <a:spcAft>
                <a:spcPts val="0"/>
              </a:spcAft>
              <a:buSzPts val="1000"/>
              <a:buChar char="●"/>
              <a:defRPr sz="1000"/>
            </a:lvl7pPr>
            <a:lvl8pPr lvl="7" algn="ctr" rtl="0">
              <a:lnSpc>
                <a:spcPct val="100000"/>
              </a:lnSpc>
              <a:spcBef>
                <a:spcPts val="0"/>
              </a:spcBef>
              <a:spcAft>
                <a:spcPts val="0"/>
              </a:spcAft>
              <a:buSzPts val="1000"/>
              <a:buChar char="○"/>
              <a:defRPr sz="1000"/>
            </a:lvl8pPr>
            <a:lvl9pPr lvl="8" algn="ctr" rtl="0">
              <a:lnSpc>
                <a:spcPct val="100000"/>
              </a:lnSpc>
              <a:spcBef>
                <a:spcPts val="0"/>
              </a:spcBef>
              <a:spcAft>
                <a:spcPts val="0"/>
              </a:spcAft>
              <a:buSzPts val="1000"/>
              <a:buChar char="■"/>
              <a:defRPr sz="1000"/>
            </a:lvl9pPr>
          </a:lstStyle>
          <a:p>
            <a:endParaRPr/>
          </a:p>
        </p:txBody>
      </p:sp>
      <p:sp>
        <p:nvSpPr>
          <p:cNvPr id="241" name="Google Shape;241;p30">
            <a:hlinkClick r:id="rId2"/>
          </p:cNvPr>
          <p:cNvSpPr txBox="1">
            <a:spLocks noGrp="1"/>
          </p:cNvSpPr>
          <p:nvPr>
            <p:ph type="ctrTitle" idx="2"/>
          </p:nvPr>
        </p:nvSpPr>
        <p:spPr>
          <a:xfrm>
            <a:off x="3224100" y="1799442"/>
            <a:ext cx="2695800" cy="2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pic>
        <p:nvPicPr>
          <p:cNvPr id="242" name="Google Shape;242;p30"/>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243" name="Google Shape;243;p30"/>
          <p:cNvPicPr preferRelativeResize="0"/>
          <p:nvPr/>
        </p:nvPicPr>
        <p:blipFill>
          <a:blip r:embed="rId3">
            <a:alphaModFix/>
          </a:blip>
          <a:stretch>
            <a:fillRect/>
          </a:stretch>
        </p:blipFill>
        <p:spPr>
          <a:xfrm rot="10800000" flipH="1">
            <a:off x="-984228" y="3207767"/>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6"/>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8"/>
          <p:cNvSpPr txBox="1">
            <a:spLocks noGrp="1"/>
          </p:cNvSpPr>
          <p:nvPr>
            <p:ph type="subTitle" idx="1"/>
          </p:nvPr>
        </p:nvSpPr>
        <p:spPr>
          <a:xfrm>
            <a:off x="1028700" y="1289662"/>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2" name="Google Shape;52;p8"/>
          <p:cNvSpPr txBox="1">
            <a:spLocks noGrp="1"/>
          </p:cNvSpPr>
          <p:nvPr>
            <p:ph type="ctrTitle"/>
          </p:nvPr>
        </p:nvSpPr>
        <p:spPr>
          <a:xfrm flipH="1">
            <a:off x="1028700" y="451462"/>
            <a:ext cx="2857500" cy="83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01725" y="3712858"/>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7" name="Google Shape;57;p9"/>
          <p:cNvSpPr txBox="1">
            <a:spLocks noGrp="1"/>
          </p:cNvSpPr>
          <p:nvPr>
            <p:ph type="subTitle" idx="2"/>
          </p:nvPr>
        </p:nvSpPr>
        <p:spPr>
          <a:xfrm>
            <a:off x="4789400" y="3715662"/>
            <a:ext cx="21750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58" name="Google Shape;58;p9"/>
          <p:cNvSpPr txBox="1">
            <a:spLocks noGrp="1"/>
          </p:cNvSpPr>
          <p:nvPr>
            <p:ph type="subTitle" idx="3"/>
          </p:nvPr>
        </p:nvSpPr>
        <p:spPr>
          <a:xfrm>
            <a:off x="2101725" y="3396845"/>
            <a:ext cx="2175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sp>
        <p:nvSpPr>
          <p:cNvPr id="59" name="Google Shape;59;p9"/>
          <p:cNvSpPr txBox="1">
            <a:spLocks noGrp="1"/>
          </p:cNvSpPr>
          <p:nvPr>
            <p:ph type="subTitle" idx="4"/>
          </p:nvPr>
        </p:nvSpPr>
        <p:spPr>
          <a:xfrm>
            <a:off x="4789400" y="3395392"/>
            <a:ext cx="21570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a:endParaRPr/>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rot="10800000" flipH="1">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a:spLocks noGrp="1"/>
          </p:cNvSpPr>
          <p:nvPr>
            <p:ph type="ctrTitle"/>
          </p:nvPr>
        </p:nvSpPr>
        <p:spPr>
          <a:xfrm flipH="1">
            <a:off x="457200" y="445025"/>
            <a:ext cx="82296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0"/>
          <p:cNvSpPr txBox="1">
            <a:spLocks noGrp="1"/>
          </p:cNvSpPr>
          <p:nvPr>
            <p:ph type="ctrTitle"/>
          </p:nvPr>
        </p:nvSpPr>
        <p:spPr>
          <a:xfrm flipH="1">
            <a:off x="1187500" y="445025"/>
            <a:ext cx="6784500" cy="1720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0"/>
        <p:cNvGrpSpPr/>
        <p:nvPr/>
      </p:nvGrpSpPr>
      <p:grpSpPr>
        <a:xfrm>
          <a:off x="0" y="0"/>
          <a:ext cx="0" cy="0"/>
          <a:chOff x="0" y="0"/>
          <a:chExt cx="0" cy="0"/>
        </a:xfrm>
      </p:grpSpPr>
      <p:sp>
        <p:nvSpPr>
          <p:cNvPr id="71" name="Google Shape;7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2" name="Google Shape;72;p11"/>
          <p:cNvSpPr txBox="1">
            <a:spLocks noGrp="1"/>
          </p:cNvSpPr>
          <p:nvPr>
            <p:ph type="title" hasCustomPrompt="1"/>
          </p:nvPr>
        </p:nvSpPr>
        <p:spPr>
          <a:xfrm>
            <a:off x="539999" y="1400065"/>
            <a:ext cx="8064000" cy="17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0"/>
              <a:buNone/>
              <a:defRPr sz="11500"/>
            </a:lvl1pPr>
            <a:lvl2pPr lvl="1"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a:spLocks noGrp="1"/>
          </p:cNvSpPr>
          <p:nvPr>
            <p:ph type="subTitle" idx="1"/>
          </p:nvPr>
        </p:nvSpPr>
        <p:spPr>
          <a:xfrm>
            <a:off x="537375" y="3235240"/>
            <a:ext cx="8066700" cy="39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rot="10800000" flipH="1">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rot="10800000" flipH="1">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39">
    <p:spTree>
      <p:nvGrpSpPr>
        <p:cNvPr id="1" name="Shape 94"/>
        <p:cNvGrpSpPr/>
        <p:nvPr/>
      </p:nvGrpSpPr>
      <p:grpSpPr>
        <a:xfrm>
          <a:off x="0" y="0"/>
          <a:ext cx="0" cy="0"/>
          <a:chOff x="0" y="0"/>
          <a:chExt cx="0" cy="0"/>
        </a:xfrm>
      </p:grpSpPr>
      <p:sp>
        <p:nvSpPr>
          <p:cNvPr id="95" name="Google Shape;95;p14"/>
          <p:cNvSpPr txBox="1">
            <a:spLocks noGrp="1"/>
          </p:cNvSpPr>
          <p:nvPr>
            <p:ph type="subTitle" idx="1"/>
          </p:nvPr>
        </p:nvSpPr>
        <p:spPr>
          <a:xfrm>
            <a:off x="1398700" y="2910300"/>
            <a:ext cx="3486000" cy="174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6" name="Google Shape;96;p14"/>
          <p:cNvSpPr txBox="1">
            <a:spLocks noGrp="1"/>
          </p:cNvSpPr>
          <p:nvPr>
            <p:ph type="ctrTitle"/>
          </p:nvPr>
        </p:nvSpPr>
        <p:spPr>
          <a:xfrm flipH="1">
            <a:off x="1372450" y="1886100"/>
            <a:ext cx="3486000" cy="670500"/>
          </a:xfrm>
          <a:prstGeom prst="rect">
            <a:avLst/>
          </a:prstGeom>
        </p:spPr>
        <p:txBody>
          <a:bodyPr spcFirstLastPara="1" wrap="square" lIns="91425" tIns="91425" rIns="91425" bIns="91425" anchor="b" anchorCtr="0">
            <a:noAutofit/>
          </a:bodyPr>
          <a:lstStyle>
            <a:lvl1pPr lvl="0" algn="l" rtl="0">
              <a:spcBef>
                <a:spcPts val="0"/>
              </a:spcBef>
              <a:spcAft>
                <a:spcPts val="0"/>
              </a:spcAft>
              <a:buClr>
                <a:srgbClr val="FFFFFF"/>
              </a:buClr>
              <a:buSzPts val="4800"/>
              <a:buNone/>
              <a:defRPr sz="5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pic>
        <p:nvPicPr>
          <p:cNvPr id="97" name="Google Shape;97;p14"/>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60" r:id="rId9"/>
    <p:sldLayoutId id="2147483662" r:id="rId10"/>
    <p:sldLayoutId id="2147483663" r:id="rId11"/>
    <p:sldLayoutId id="2147483664" r:id="rId12"/>
    <p:sldLayoutId id="2147483666" r:id="rId13"/>
    <p:sldLayoutId id="2147483667" r:id="rId14"/>
    <p:sldLayoutId id="2147483669"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ohamedMousaa/Image-classification-if-it-s-a-cat-or-lion"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0"/>
          <p:cNvSpPr txBox="1">
            <a:spLocks noGrp="1"/>
          </p:cNvSpPr>
          <p:nvPr>
            <p:ph type="title"/>
          </p:nvPr>
        </p:nvSpPr>
        <p:spPr>
          <a:xfrm>
            <a:off x="395536" y="4011910"/>
            <a:ext cx="8229600" cy="510900"/>
          </a:xfrm>
          <a:prstGeom prst="rect">
            <a:avLst/>
          </a:prstGeom>
        </p:spPr>
        <p:txBody>
          <a:bodyPr spcFirstLastPara="1" wrap="square" lIns="91425" tIns="91425" rIns="91425" bIns="91425" anchor="ctr" anchorCtr="0">
            <a:noAutofit/>
          </a:bodyPr>
          <a:lstStyle/>
          <a:p>
            <a:pPr lvl="0">
              <a:buClr>
                <a:schemeClr val="dk1"/>
              </a:buClr>
              <a:buSzPts val="1100"/>
            </a:pPr>
            <a:r>
              <a:rPr lang="en-US" dirty="0"/>
              <a:t>Read an image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000"/>
                                        <p:tgtEl>
                                          <p:spTgt spid="44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442"/>
                                        </p:tgtEl>
                                      </p:cBhvr>
                                    </p:animEffect>
                                    <p:set>
                                      <p:cBhvr>
                                        <p:cTn id="12" dur="1" fill="hold">
                                          <p:stCondLst>
                                            <p:cond delay="499"/>
                                          </p:stCondLst>
                                        </p:cTn>
                                        <p:tgtEl>
                                          <p:spTgt spid="4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96"/>
          <p:cNvSpPr txBox="1">
            <a:spLocks noGrp="1"/>
          </p:cNvSpPr>
          <p:nvPr>
            <p:ph type="ctrTitle"/>
          </p:nvPr>
        </p:nvSpPr>
        <p:spPr>
          <a:xfrm flipH="1">
            <a:off x="457200" y="452237"/>
            <a:ext cx="8229600" cy="670500"/>
          </a:xfrm>
          <a:prstGeom prst="rect">
            <a:avLst/>
          </a:prstGeom>
        </p:spPr>
        <p:txBody>
          <a:bodyPr spcFirstLastPara="1" wrap="square" lIns="91425" tIns="91425" rIns="91425" bIns="91425" anchor="t" anchorCtr="0">
            <a:noAutofit/>
          </a:bodyPr>
          <a:lstStyle/>
          <a:p>
            <a:pPr lvl="0">
              <a:buClr>
                <a:schemeClr val="dk1"/>
              </a:buClr>
              <a:buSzPts val="1100"/>
            </a:pPr>
            <a:r>
              <a:rPr lang="en-US" b="1" dirty="0" smtClean="0"/>
              <a:t>8- Prediction</a:t>
            </a:r>
            <a:endParaRPr dirty="0"/>
          </a:p>
        </p:txBody>
      </p:sp>
      <p:sp>
        <p:nvSpPr>
          <p:cNvPr id="2" name="Rectangle 1"/>
          <p:cNvSpPr/>
          <p:nvPr/>
        </p:nvSpPr>
        <p:spPr>
          <a:xfrm>
            <a:off x="6513396" y="2427734"/>
            <a:ext cx="2555776" cy="2462213"/>
          </a:xfrm>
          <a:prstGeom prst="rect">
            <a:avLst/>
          </a:prstGeom>
        </p:spPr>
        <p:txBody>
          <a:bodyPr wrap="square">
            <a:spAutoFit/>
          </a:bodyPr>
          <a:lstStyle/>
          <a:p>
            <a:r>
              <a:rPr lang="en-US" b="1" dirty="0">
                <a:solidFill>
                  <a:srgbClr val="FFFFFF"/>
                </a:solidFill>
                <a:latin typeface="Gill Sans MT"/>
                <a:cs typeface="Segoe UI"/>
              </a:rPr>
              <a:t>Now we want to test the accuracy of our model so now we will give the model new data that he have not seen before which will be our test data and from the line of </a:t>
            </a:r>
            <a:r>
              <a:rPr lang="en-US" b="1" dirty="0" err="1">
                <a:solidFill>
                  <a:srgbClr val="FFFFFF"/>
                </a:solidFill>
                <a:latin typeface="Gill Sans MT"/>
                <a:cs typeface="Segoe UI"/>
              </a:rPr>
              <a:t>svm</a:t>
            </a:r>
            <a:r>
              <a:rPr lang="en-US" b="1" dirty="0">
                <a:solidFill>
                  <a:srgbClr val="FFFFFF"/>
                </a:solidFill>
                <a:latin typeface="Gill Sans MT"/>
                <a:cs typeface="Segoe UI"/>
              </a:rPr>
              <a:t> it suppose to give us the y or the </a:t>
            </a:r>
            <a:r>
              <a:rPr lang="en-US" b="1" dirty="0" smtClean="0">
                <a:solidFill>
                  <a:srgbClr val="FFFFFF"/>
                </a:solidFill>
                <a:latin typeface="Gill Sans MT"/>
                <a:cs typeface="Segoe UI"/>
              </a:rPr>
              <a:t>label. Then </a:t>
            </a:r>
            <a:r>
              <a:rPr lang="en-US" b="1" dirty="0">
                <a:solidFill>
                  <a:srgbClr val="FFFFFF"/>
                </a:solidFill>
                <a:latin typeface="Gill Sans MT"/>
                <a:cs typeface="Segoe UI"/>
              </a:rPr>
              <a:t>we define a variable to store the cases that the model classified it wrong </a:t>
            </a:r>
            <a:r>
              <a:rPr lang="en-US" b="1" dirty="0" smtClean="0">
                <a:solidFill>
                  <a:srgbClr val="FFFFFF"/>
                </a:solidFill>
                <a:latin typeface="Gill Sans MT"/>
                <a:cs typeface="Segoe UI"/>
              </a:rPr>
              <a:t>.</a:t>
            </a:r>
            <a:endParaRPr lang="en-US" b="1" dirty="0">
              <a:solidFill>
                <a:srgbClr val="FFFFFF"/>
              </a:solidFill>
              <a:latin typeface="Gill Sans MT"/>
              <a:cs typeface="Segoe UI"/>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5" y="1419622"/>
            <a:ext cx="6440613" cy="237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97"/>
                                        </p:tgtEl>
                                        <p:attrNameLst>
                                          <p:attrName>style.visibility</p:attrName>
                                        </p:attrNameLst>
                                      </p:cBhvr>
                                      <p:to>
                                        <p:strVal val="visible"/>
                                      </p:to>
                                    </p:set>
                                    <p:anim calcmode="lin" valueType="num">
                                      <p:cBhvr additive="base">
                                        <p:cTn id="7" dur="1000"/>
                                        <p:tgtEl>
                                          <p:spTgt spid="79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barn(inVertical)">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xit" presetSubtype="10" fill="hold" nodeType="clickEffect">
                                  <p:stCondLst>
                                    <p:cond delay="0"/>
                                  </p:stCondLst>
                                  <p:childTnLst>
                                    <p:animEffect transition="out" filter="randombar(horizontal)">
                                      <p:cBhvr>
                                        <p:cTn id="26" dur="500"/>
                                        <p:tgtEl>
                                          <p:spTgt spid="7170"/>
                                        </p:tgtEl>
                                      </p:cBhvr>
                                    </p:animEffect>
                                    <p:set>
                                      <p:cBhvr>
                                        <p:cTn id="27" dur="1" fill="hold">
                                          <p:stCondLst>
                                            <p:cond delay="499"/>
                                          </p:stCondLst>
                                        </p:cTn>
                                        <p:tgtEl>
                                          <p:spTgt spid="717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0" nodeType="clickEffect">
                                  <p:stCondLst>
                                    <p:cond delay="0"/>
                                  </p:stCondLst>
                                  <p:childTnLst>
                                    <p:animEffect transition="out" filter="wipe(down)">
                                      <p:cBhvr>
                                        <p:cTn id="31" dur="500"/>
                                        <p:tgtEl>
                                          <p:spTgt spid="797"/>
                                        </p:tgtEl>
                                      </p:cBhvr>
                                    </p:animEffect>
                                    <p:set>
                                      <p:cBhvr>
                                        <p:cTn id="32" dur="1" fill="hold">
                                          <p:stCondLst>
                                            <p:cond delay="499"/>
                                          </p:stCondLst>
                                        </p:cTn>
                                        <p:tgtEl>
                                          <p:spTgt spid="7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 grpId="0"/>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ctrTitle"/>
          </p:nvPr>
        </p:nvSpPr>
        <p:spPr>
          <a:xfrm>
            <a:off x="107504" y="195486"/>
            <a:ext cx="4176464" cy="670500"/>
          </a:xfrm>
          <a:prstGeom prst="rect">
            <a:avLst/>
          </a:prstGeom>
        </p:spPr>
        <p:txBody>
          <a:bodyPr spcFirstLastPara="1" wrap="square" lIns="91425" tIns="91425" rIns="91425" bIns="91425" anchor="b" anchorCtr="0">
            <a:noAutofit/>
          </a:bodyPr>
          <a:lstStyle/>
          <a:p>
            <a:pPr>
              <a:buClr>
                <a:schemeClr val="dk1"/>
              </a:buClr>
              <a:buSzPts val="1100"/>
            </a:pPr>
            <a:r>
              <a:rPr lang="en-US" b="1" dirty="0" smtClean="0"/>
              <a:t>9- Evaluation</a:t>
            </a:r>
            <a:endParaRPr dirty="0"/>
          </a:p>
        </p:txBody>
      </p:sp>
      <p:sp>
        <p:nvSpPr>
          <p:cNvPr id="2" name="Rectangle 1"/>
          <p:cNvSpPr/>
          <p:nvPr/>
        </p:nvSpPr>
        <p:spPr>
          <a:xfrm>
            <a:off x="4067944" y="3219822"/>
            <a:ext cx="4572000" cy="1815882"/>
          </a:xfrm>
          <a:prstGeom prst="rect">
            <a:avLst/>
          </a:prstGeom>
        </p:spPr>
        <p:txBody>
          <a:bodyPr>
            <a:spAutoFit/>
          </a:bodyPr>
          <a:lstStyle/>
          <a:p>
            <a:r>
              <a:rPr lang="en-US" b="1" dirty="0">
                <a:solidFill>
                  <a:schemeClr val="bg1"/>
                </a:solidFill>
                <a:latin typeface="Franklin Gothic Medium" panose="020B0603020102020204" pitchFamily="34" charset="0"/>
              </a:rPr>
              <a:t>Two functions to evaluate performance ​</a:t>
            </a:r>
            <a:r>
              <a:rPr lang="en-US" b="1" dirty="0">
                <a:latin typeface="Franklin Gothic Medium" panose="020B0603020102020204" pitchFamily="34" charset="0"/>
              </a:rPr>
              <a:t/>
            </a:r>
            <a:br>
              <a:rPr lang="en-US" b="1" dirty="0">
                <a:latin typeface="Franklin Gothic Medium" panose="020B0603020102020204" pitchFamily="34" charset="0"/>
              </a:rPr>
            </a:br>
            <a:r>
              <a:rPr lang="en-US" b="1" dirty="0">
                <a:solidFill>
                  <a:schemeClr val="bg1"/>
                </a:solidFill>
                <a:latin typeface="Franklin Gothic Medium" panose="020B0603020102020204" pitchFamily="34" charset="0"/>
              </a:rPr>
              <a:t>1- mean square error :the average squared difference between the estimated values and true value.​</a:t>
            </a:r>
            <a:r>
              <a:rPr lang="en-US" b="1" dirty="0">
                <a:latin typeface="Franklin Gothic Medium" panose="020B0603020102020204" pitchFamily="34" charset="0"/>
              </a:rPr>
              <a:t/>
            </a:r>
            <a:br>
              <a:rPr lang="en-US" b="1" dirty="0">
                <a:latin typeface="Franklin Gothic Medium" panose="020B0603020102020204" pitchFamily="34" charset="0"/>
              </a:rPr>
            </a:br>
            <a:r>
              <a:rPr lang="en-US" b="1" dirty="0" smtClean="0">
                <a:solidFill>
                  <a:schemeClr val="bg1"/>
                </a:solidFill>
                <a:latin typeface="Franklin Gothic Medium" panose="020B0603020102020204" pitchFamily="34" charset="0"/>
              </a:rPr>
              <a:t>2- r2_score</a:t>
            </a:r>
            <a:r>
              <a:rPr lang="en-US" b="1" dirty="0">
                <a:solidFill>
                  <a:schemeClr val="bg1"/>
                </a:solidFill>
                <a:latin typeface="Franklin Gothic Medium" panose="020B0603020102020204" pitchFamily="34" charset="0"/>
              </a:rPr>
              <a:t> : R2 (coefficient of determination) regression score function.​</a:t>
            </a:r>
            <a:r>
              <a:rPr lang="en-US" b="1" dirty="0">
                <a:latin typeface="Franklin Gothic Medium" panose="020B0603020102020204" pitchFamily="34" charset="0"/>
              </a:rPr>
              <a:t/>
            </a:r>
            <a:br>
              <a:rPr lang="en-US" b="1" dirty="0">
                <a:latin typeface="Franklin Gothic Medium" panose="020B0603020102020204" pitchFamily="34" charset="0"/>
              </a:rPr>
            </a:br>
            <a:r>
              <a:rPr lang="en-US" b="1" dirty="0">
                <a:solidFill>
                  <a:schemeClr val="bg1"/>
                </a:solidFill>
                <a:latin typeface="Franklin Gothic Medium" panose="020B0603020102020204" pitchFamily="34" charset="0"/>
              </a:rPr>
              <a:t>Finally we will give it the true value which will be our test data and the predicted value from our model .​</a:t>
            </a:r>
            <a:r>
              <a:rPr lang="en-US" b="1" dirty="0">
                <a:latin typeface="Franklin Gothic Medium" panose="020B0603020102020204" pitchFamily="34" charset="0"/>
              </a:rPr>
              <a:t/>
            </a:r>
            <a:br>
              <a:rPr lang="en-US" b="1" dirty="0">
                <a:latin typeface="Franklin Gothic Medium" panose="020B0603020102020204" pitchFamily="34" charset="0"/>
              </a:rPr>
            </a:br>
            <a:r>
              <a:rPr lang="en-US" b="1" dirty="0">
                <a:solidFill>
                  <a:schemeClr val="bg1"/>
                </a:solidFill>
                <a:latin typeface="Franklin Gothic Medium" panose="020B0603020102020204" pitchFamily="34" charset="0"/>
              </a:rPr>
              <a: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141" y="1491630"/>
            <a:ext cx="78216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06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randombar(horizontal)">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grpId="1" nodeType="clickEffect">
                                  <p:stCondLst>
                                    <p:cond delay="0"/>
                                  </p:stCondLst>
                                  <p:childTnLst>
                                    <p:animEffect transition="out" filter="wipe(down)">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xit" presetSubtype="10" fill="hold" nodeType="clickEffect">
                                  <p:stCondLst>
                                    <p:cond delay="0"/>
                                  </p:stCondLst>
                                  <p:childTnLst>
                                    <p:animEffect transition="out" filter="randombar(horizontal)">
                                      <p:cBhvr>
                                        <p:cTn id="27" dur="500"/>
                                        <p:tgtEl>
                                          <p:spTgt spid="8194"/>
                                        </p:tgtEl>
                                      </p:cBhvr>
                                    </p:animEffect>
                                    <p:set>
                                      <p:cBhvr>
                                        <p:cTn id="28" dur="1" fill="hold">
                                          <p:stCondLst>
                                            <p:cond delay="499"/>
                                          </p:stCondLst>
                                        </p:cTn>
                                        <p:tgtEl>
                                          <p:spTgt spid="819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xit" presetSubtype="10" fill="hold" grpId="0" nodeType="clickEffect">
                                  <p:stCondLst>
                                    <p:cond delay="0"/>
                                  </p:stCondLst>
                                  <p:childTnLst>
                                    <p:animEffect transition="out" filter="randombar(horizontal)">
                                      <p:cBhvr>
                                        <p:cTn id="32" dur="500"/>
                                        <p:tgtEl>
                                          <p:spTgt spid="606"/>
                                        </p:tgtEl>
                                      </p:cBhvr>
                                    </p:animEffect>
                                    <p:set>
                                      <p:cBhvr>
                                        <p:cTn id="33" dur="1" fill="hold">
                                          <p:stCondLst>
                                            <p:cond delay="499"/>
                                          </p:stCondLst>
                                        </p:cTn>
                                        <p:tgtEl>
                                          <p:spTgt spid="6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7" name="Google Shape;777;p94"/>
          <p:cNvSpPr txBox="1">
            <a:spLocks noGrp="1"/>
          </p:cNvSpPr>
          <p:nvPr>
            <p:ph type="ctrTitle"/>
          </p:nvPr>
        </p:nvSpPr>
        <p:spPr>
          <a:xfrm flipH="1">
            <a:off x="2668352" y="123478"/>
            <a:ext cx="3240360" cy="670500"/>
          </a:xfrm>
          <a:prstGeom prst="rect">
            <a:avLst/>
          </a:prstGeom>
        </p:spPr>
        <p:txBody>
          <a:bodyPr spcFirstLastPara="1" wrap="square" lIns="91425" tIns="91425" rIns="91425" bIns="91425" anchor="t" anchorCtr="0">
            <a:noAutofit/>
          </a:bodyPr>
          <a:lstStyle/>
          <a:p>
            <a:pPr lvl="0"/>
            <a:r>
              <a:rPr lang="en-US" dirty="0" smtClean="0"/>
              <a:t>Our code in </a:t>
            </a:r>
            <a:r>
              <a:rPr lang="en-US" dirty="0" err="1" smtClean="0"/>
              <a:t>github</a:t>
            </a:r>
            <a:endParaRPr dirty="0"/>
          </a:p>
        </p:txBody>
      </p:sp>
      <p:sp>
        <p:nvSpPr>
          <p:cNvPr id="2" name="Rectangle 1"/>
          <p:cNvSpPr/>
          <p:nvPr/>
        </p:nvSpPr>
        <p:spPr>
          <a:xfrm>
            <a:off x="3018462" y="843558"/>
            <a:ext cx="2592288" cy="830997"/>
          </a:xfrm>
          <a:prstGeom prst="rect">
            <a:avLst/>
          </a:prstGeom>
        </p:spPr>
        <p:txBody>
          <a:bodyPr wrap="square">
            <a:spAutoFit/>
          </a:bodyPr>
          <a:lstStyle/>
          <a:p>
            <a:pPr marL="0" indent="0">
              <a:buNone/>
            </a:pPr>
            <a:r>
              <a:rPr lang="en-US" sz="4800" b="1" dirty="0" smtClean="0">
                <a:solidFill>
                  <a:schemeClr val="bg1"/>
                </a:solidFill>
                <a:latin typeface="Bahnschrift SemiBold SemiConden" panose="020B0502040204020203" pitchFamily="34" charset="0"/>
                <a:cs typeface="Calibri"/>
                <a:hlinkClick r:id="rId3" tooltip="https://github.com/MohamedMousaa/Image-classification-if-it-s-a-cat-or-lion"/>
              </a:rPr>
              <a:t>Click here</a:t>
            </a:r>
            <a:endParaRPr lang="en-US" sz="4800" b="1" dirty="0">
              <a:solidFill>
                <a:schemeClr val="bg1"/>
              </a:solidFill>
              <a:latin typeface="Bahnschrift SemiBold SemiConden" panose="020B0502040204020203" pitchFamily="34" charset="0"/>
              <a:cs typeface="Calibri"/>
            </a:endParaRPr>
          </a:p>
        </p:txBody>
      </p:sp>
    </p:spTree>
    <p:extLst>
      <p:ext uri="{BB962C8B-B14F-4D97-AF65-F5344CB8AC3E}">
        <p14:creationId xmlns:p14="http://schemas.microsoft.com/office/powerpoint/2010/main" val="22659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 calcmode="lin" valueType="num">
                                      <p:cBhvr additive="base">
                                        <p:cTn id="7" dur="1000"/>
                                        <p:tgtEl>
                                          <p:spTgt spid="77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2">
                                            <p:txEl>
                                              <p:pRg st="0" end="0"/>
                                            </p:txEl>
                                          </p:spTgt>
                                        </p:tgtEl>
                                      </p:cBhvr>
                                    </p:animEffect>
                                    <p:set>
                                      <p:cBhvr>
                                        <p:cTn id="17"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777"/>
                                        </p:tgtEl>
                                      </p:cBhvr>
                                    </p:animEffect>
                                    <p:set>
                                      <p:cBhvr>
                                        <p:cTn id="22" dur="1" fill="hold">
                                          <p:stCondLst>
                                            <p:cond delay="499"/>
                                          </p:stCondLst>
                                        </p:cTn>
                                        <p:tgtEl>
                                          <p:spTgt spid="7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 grpId="0"/>
      <p:bldP spid="2" grpId="0" build="p"/>
      <p:bldP spid="2" grpI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9" name="Google Shape;1289;p125"/>
          <p:cNvSpPr txBox="1">
            <a:spLocks noGrp="1"/>
          </p:cNvSpPr>
          <p:nvPr>
            <p:ph type="ctrTitle"/>
          </p:nvPr>
        </p:nvSpPr>
        <p:spPr>
          <a:xfrm flipH="1">
            <a:off x="1187624" y="1491630"/>
            <a:ext cx="6408712" cy="180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accent1"/>
              </a:buClr>
              <a:buSzPts val="1100"/>
              <a:buFont typeface="Arial"/>
              <a:buNone/>
            </a:pPr>
            <a:r>
              <a:rPr lang="en-US" sz="5400" dirty="0" smtClean="0"/>
              <a:t>Thank You</a:t>
            </a:r>
            <a:endParaRPr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89"/>
                                        </p:tgtEl>
                                        <p:attrNameLst>
                                          <p:attrName>style.visibility</p:attrName>
                                        </p:attrNameLst>
                                      </p:cBhvr>
                                      <p:to>
                                        <p:strVal val="visible"/>
                                      </p:to>
                                    </p:set>
                                    <p:animEffect transition="in" filter="barn(inVertical)">
                                      <p:cBhvr>
                                        <p:cTn id="7" dur="500"/>
                                        <p:tgtEl>
                                          <p:spTgt spid="128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1" nodeType="clickEffect">
                                  <p:stCondLst>
                                    <p:cond delay="0"/>
                                  </p:stCondLst>
                                  <p:childTnLst>
                                    <p:animEffect transition="out" filter="randombar(horizontal)">
                                      <p:cBhvr>
                                        <p:cTn id="11" dur="500"/>
                                        <p:tgtEl>
                                          <p:spTgt spid="1289"/>
                                        </p:tgtEl>
                                      </p:cBhvr>
                                    </p:animEffect>
                                    <p:set>
                                      <p:cBhvr>
                                        <p:cTn id="12" dur="1" fill="hold">
                                          <p:stCondLst>
                                            <p:cond delay="499"/>
                                          </p:stCondLst>
                                        </p:cTn>
                                        <p:tgtEl>
                                          <p:spTgt spid="12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 grpId="0"/>
      <p:bldP spid="128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1"/>
          <p:cNvSpPr txBox="1">
            <a:spLocks noGrp="1"/>
          </p:cNvSpPr>
          <p:nvPr>
            <p:ph type="ctrTitle"/>
          </p:nvPr>
        </p:nvSpPr>
        <p:spPr>
          <a:xfrm flipH="1">
            <a:off x="467544" y="411510"/>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Steps</a:t>
            </a:r>
            <a:endParaRPr dirty="0"/>
          </a:p>
          <a:p>
            <a:pPr marL="0" lvl="0" indent="0" algn="ctr" rtl="0">
              <a:spcBef>
                <a:spcPts val="0"/>
              </a:spcBef>
              <a:spcAft>
                <a:spcPts val="0"/>
              </a:spcAft>
              <a:buNone/>
            </a:pPr>
            <a:endParaRPr dirty="0"/>
          </a:p>
        </p:txBody>
      </p:sp>
      <p:sp>
        <p:nvSpPr>
          <p:cNvPr id="449" name="Google Shape;449;p61"/>
          <p:cNvSpPr txBox="1">
            <a:spLocks noGrp="1"/>
          </p:cNvSpPr>
          <p:nvPr>
            <p:ph type="subTitle" idx="1"/>
          </p:nvPr>
        </p:nvSpPr>
        <p:spPr>
          <a:xfrm>
            <a:off x="1259632" y="915566"/>
            <a:ext cx="6633300" cy="3243900"/>
          </a:xfrm>
          <a:prstGeom prst="rect">
            <a:avLst/>
          </a:prstGeom>
        </p:spPr>
        <p:txBody>
          <a:bodyPr spcFirstLastPara="1" wrap="square" lIns="91425" tIns="91425" rIns="91425" bIns="91425" anchor="ctr" anchorCtr="0">
            <a:noAutofit/>
          </a:bodyPr>
          <a:lstStyle/>
          <a:p>
            <a:pPr marL="0" lvl="0" indent="0">
              <a:buNone/>
            </a:pPr>
            <a:r>
              <a:rPr lang="en-US" sz="1600" dirty="0">
                <a:latin typeface="Eras Bold ITC" panose="020B0907030504020204" pitchFamily="34" charset="0"/>
              </a:rPr>
              <a:t>1- Read </a:t>
            </a:r>
            <a:r>
              <a:rPr lang="en-US" sz="1600" dirty="0" smtClean="0">
                <a:latin typeface="Eras Bold ITC" panose="020B0907030504020204" pitchFamily="34" charset="0"/>
              </a:rPr>
              <a:t>images as gray scale</a:t>
            </a:r>
          </a:p>
          <a:p>
            <a:pPr marL="0" lvl="0" indent="0">
              <a:buNone/>
            </a:pPr>
            <a:r>
              <a:rPr lang="en-US" sz="1600" dirty="0" smtClean="0">
                <a:latin typeface="Eras Bold ITC" panose="020B0907030504020204" pitchFamily="34" charset="0"/>
              </a:rPr>
              <a:t>2- Reshape and Convert to array</a:t>
            </a:r>
          </a:p>
          <a:p>
            <a:pPr marL="0" lvl="0" indent="0">
              <a:buNone/>
            </a:pPr>
            <a:r>
              <a:rPr lang="en-US" sz="1600" dirty="0" smtClean="0">
                <a:latin typeface="Eras Bold ITC" panose="020B0907030504020204" pitchFamily="34" charset="0"/>
              </a:rPr>
              <a:t>3- Visualize </a:t>
            </a:r>
            <a:r>
              <a:rPr lang="en-US" sz="1600" dirty="0">
                <a:latin typeface="Eras Bold ITC" panose="020B0907030504020204" pitchFamily="34" charset="0"/>
              </a:rPr>
              <a:t>an </a:t>
            </a:r>
            <a:r>
              <a:rPr lang="en-US" sz="1600" dirty="0" smtClean="0">
                <a:latin typeface="Eras Bold ITC" panose="020B0907030504020204" pitchFamily="34" charset="0"/>
              </a:rPr>
              <a:t>image</a:t>
            </a:r>
          </a:p>
          <a:p>
            <a:pPr marL="0" lvl="0" indent="0">
              <a:buNone/>
            </a:pPr>
            <a:r>
              <a:rPr lang="en-US" sz="1600" dirty="0" smtClean="0">
                <a:latin typeface="Eras Bold ITC" panose="020B0907030504020204" pitchFamily="34" charset="0"/>
              </a:rPr>
              <a:t>4- </a:t>
            </a:r>
            <a:r>
              <a:rPr lang="en-US" sz="1600" dirty="0">
                <a:latin typeface="Eras Bold ITC" panose="020B0907030504020204" pitchFamily="34" charset="0"/>
              </a:rPr>
              <a:t>Split the </a:t>
            </a:r>
            <a:r>
              <a:rPr lang="en-US" sz="1600" dirty="0" smtClean="0">
                <a:latin typeface="Eras Bold ITC" panose="020B0907030504020204" pitchFamily="34" charset="0"/>
              </a:rPr>
              <a:t>data</a:t>
            </a:r>
          </a:p>
          <a:p>
            <a:pPr marL="0" lvl="0" indent="0">
              <a:buNone/>
            </a:pPr>
            <a:r>
              <a:rPr lang="en-US" sz="1600" dirty="0" smtClean="0">
                <a:latin typeface="Eras Bold ITC" panose="020B0907030504020204" pitchFamily="34" charset="0"/>
              </a:rPr>
              <a:t>5- </a:t>
            </a:r>
            <a:r>
              <a:rPr lang="en-US" sz="1600" dirty="0">
                <a:latin typeface="Eras Bold ITC" panose="020B0907030504020204" pitchFamily="34" charset="0"/>
              </a:rPr>
              <a:t>Scale the </a:t>
            </a:r>
            <a:r>
              <a:rPr lang="en-US" sz="1600" dirty="0" smtClean="0">
                <a:latin typeface="Eras Bold ITC" panose="020B0907030504020204" pitchFamily="34" charset="0"/>
              </a:rPr>
              <a:t>data</a:t>
            </a:r>
          </a:p>
          <a:p>
            <a:pPr marL="0" lvl="0" indent="0">
              <a:buNone/>
            </a:pPr>
            <a:r>
              <a:rPr lang="en-US" sz="1600" dirty="0" smtClean="0">
                <a:latin typeface="Eras Bold ITC" panose="020B0907030504020204" pitchFamily="34" charset="0"/>
              </a:rPr>
              <a:t>6-Train </a:t>
            </a:r>
            <a:r>
              <a:rPr lang="en-US" sz="1600" dirty="0">
                <a:latin typeface="Eras Bold ITC" panose="020B0907030504020204" pitchFamily="34" charset="0"/>
              </a:rPr>
              <a:t>the </a:t>
            </a:r>
            <a:r>
              <a:rPr lang="en-US" sz="1600" dirty="0" smtClean="0">
                <a:latin typeface="Eras Bold ITC" panose="020B0907030504020204" pitchFamily="34" charset="0"/>
              </a:rPr>
              <a:t>model</a:t>
            </a:r>
          </a:p>
          <a:p>
            <a:pPr marL="0" lvl="0" indent="0">
              <a:buNone/>
            </a:pPr>
            <a:r>
              <a:rPr lang="en-US" sz="1600" dirty="0" smtClean="0">
                <a:latin typeface="Eras Bold ITC" panose="020B0907030504020204" pitchFamily="34" charset="0"/>
              </a:rPr>
              <a:t>7- </a:t>
            </a:r>
            <a:r>
              <a:rPr lang="en-US" sz="1600" dirty="0">
                <a:latin typeface="Eras Bold ITC" panose="020B0907030504020204" pitchFamily="34" charset="0"/>
              </a:rPr>
              <a:t>Predict and Evaluate</a:t>
            </a:r>
            <a:endParaRPr lang="en-US" sz="1600" dirty="0" smtClean="0">
              <a:latin typeface="Eras Bold ITC" panose="020B0907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9">
                                            <p:txEl>
                                              <p:pRg st="0" end="0"/>
                                            </p:txEl>
                                          </p:spTgt>
                                        </p:tgtEl>
                                        <p:attrNameLst>
                                          <p:attrName>style.visibility</p:attrName>
                                        </p:attrNameLst>
                                      </p:cBhvr>
                                      <p:to>
                                        <p:strVal val="visible"/>
                                      </p:to>
                                    </p:set>
                                    <p:animEffect transition="in" filter="fade">
                                      <p:cBhvr>
                                        <p:cTn id="11" dur="500"/>
                                        <p:tgtEl>
                                          <p:spTgt spid="44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49">
                                            <p:txEl>
                                              <p:pRg st="1" end="1"/>
                                            </p:txEl>
                                          </p:spTgt>
                                        </p:tgtEl>
                                        <p:attrNameLst>
                                          <p:attrName>style.visibility</p:attrName>
                                        </p:attrNameLst>
                                      </p:cBhvr>
                                      <p:to>
                                        <p:strVal val="visible"/>
                                      </p:to>
                                    </p:set>
                                    <p:animEffect transition="in" filter="fade">
                                      <p:cBhvr>
                                        <p:cTn id="16" dur="500"/>
                                        <p:tgtEl>
                                          <p:spTgt spid="44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49">
                                            <p:txEl>
                                              <p:pRg st="2" end="2"/>
                                            </p:txEl>
                                          </p:spTgt>
                                        </p:tgtEl>
                                        <p:attrNameLst>
                                          <p:attrName>style.visibility</p:attrName>
                                        </p:attrNameLst>
                                      </p:cBhvr>
                                      <p:to>
                                        <p:strVal val="visible"/>
                                      </p:to>
                                    </p:set>
                                    <p:animEffect transition="in" filter="fade">
                                      <p:cBhvr>
                                        <p:cTn id="21" dur="500"/>
                                        <p:tgtEl>
                                          <p:spTgt spid="44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9">
                                            <p:txEl>
                                              <p:pRg st="3" end="3"/>
                                            </p:txEl>
                                          </p:spTgt>
                                        </p:tgtEl>
                                        <p:attrNameLst>
                                          <p:attrName>style.visibility</p:attrName>
                                        </p:attrNameLst>
                                      </p:cBhvr>
                                      <p:to>
                                        <p:strVal val="visible"/>
                                      </p:to>
                                    </p:set>
                                    <p:animEffect transition="in" filter="fade">
                                      <p:cBhvr>
                                        <p:cTn id="26" dur="500"/>
                                        <p:tgtEl>
                                          <p:spTgt spid="44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49">
                                            <p:txEl>
                                              <p:pRg st="4" end="4"/>
                                            </p:txEl>
                                          </p:spTgt>
                                        </p:tgtEl>
                                        <p:attrNameLst>
                                          <p:attrName>style.visibility</p:attrName>
                                        </p:attrNameLst>
                                      </p:cBhvr>
                                      <p:to>
                                        <p:strVal val="visible"/>
                                      </p:to>
                                    </p:set>
                                    <p:animEffect transition="in" filter="fade">
                                      <p:cBhvr>
                                        <p:cTn id="31" dur="500"/>
                                        <p:tgtEl>
                                          <p:spTgt spid="44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49">
                                            <p:txEl>
                                              <p:pRg st="5" end="5"/>
                                            </p:txEl>
                                          </p:spTgt>
                                        </p:tgtEl>
                                        <p:attrNameLst>
                                          <p:attrName>style.visibility</p:attrName>
                                        </p:attrNameLst>
                                      </p:cBhvr>
                                      <p:to>
                                        <p:strVal val="visible"/>
                                      </p:to>
                                    </p:set>
                                    <p:animEffect transition="in" filter="fade">
                                      <p:cBhvr>
                                        <p:cTn id="36" dur="500"/>
                                        <p:tgtEl>
                                          <p:spTgt spid="44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49">
                                            <p:txEl>
                                              <p:pRg st="6" end="6"/>
                                            </p:txEl>
                                          </p:spTgt>
                                        </p:tgtEl>
                                        <p:attrNameLst>
                                          <p:attrName>style.visibility</p:attrName>
                                        </p:attrNameLst>
                                      </p:cBhvr>
                                      <p:to>
                                        <p:strVal val="visible"/>
                                      </p:to>
                                    </p:set>
                                    <p:animEffect transition="in" filter="fade">
                                      <p:cBhvr>
                                        <p:cTn id="41" dur="500"/>
                                        <p:tgtEl>
                                          <p:spTgt spid="44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xit" presetSubtype="10" fill="hold" grpId="1" nodeType="clickEffect">
                                  <p:stCondLst>
                                    <p:cond delay="0"/>
                                  </p:stCondLst>
                                  <p:childTnLst>
                                    <p:animEffect transition="out" filter="randombar(horizontal)">
                                      <p:cBhvr>
                                        <p:cTn id="45" dur="500"/>
                                        <p:tgtEl>
                                          <p:spTgt spid="449">
                                            <p:txEl>
                                              <p:pRg st="0" end="0"/>
                                            </p:txEl>
                                          </p:spTgt>
                                        </p:tgtEl>
                                      </p:cBhvr>
                                    </p:animEffect>
                                    <p:set>
                                      <p:cBhvr>
                                        <p:cTn id="46" dur="1" fill="hold">
                                          <p:stCondLst>
                                            <p:cond delay="499"/>
                                          </p:stCondLst>
                                        </p:cTn>
                                        <p:tgtEl>
                                          <p:spTgt spid="449">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xit" presetSubtype="10" fill="hold" grpId="1" nodeType="clickEffect">
                                  <p:stCondLst>
                                    <p:cond delay="0"/>
                                  </p:stCondLst>
                                  <p:childTnLst>
                                    <p:animEffect transition="out" filter="randombar(horizontal)">
                                      <p:cBhvr>
                                        <p:cTn id="50" dur="500"/>
                                        <p:tgtEl>
                                          <p:spTgt spid="449">
                                            <p:txEl>
                                              <p:pRg st="1" end="1"/>
                                            </p:txEl>
                                          </p:spTgt>
                                        </p:tgtEl>
                                      </p:cBhvr>
                                    </p:animEffect>
                                    <p:set>
                                      <p:cBhvr>
                                        <p:cTn id="51" dur="1" fill="hold">
                                          <p:stCondLst>
                                            <p:cond delay="499"/>
                                          </p:stCondLst>
                                        </p:cTn>
                                        <p:tgtEl>
                                          <p:spTgt spid="449">
                                            <p:txEl>
                                              <p:pRg st="1" end="1"/>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1" nodeType="clickEffect">
                                  <p:stCondLst>
                                    <p:cond delay="0"/>
                                  </p:stCondLst>
                                  <p:childTnLst>
                                    <p:animEffect transition="out" filter="randombar(horizontal)">
                                      <p:cBhvr>
                                        <p:cTn id="55" dur="500"/>
                                        <p:tgtEl>
                                          <p:spTgt spid="449">
                                            <p:txEl>
                                              <p:pRg st="2" end="2"/>
                                            </p:txEl>
                                          </p:spTgt>
                                        </p:tgtEl>
                                      </p:cBhvr>
                                    </p:animEffect>
                                    <p:set>
                                      <p:cBhvr>
                                        <p:cTn id="56" dur="1" fill="hold">
                                          <p:stCondLst>
                                            <p:cond delay="499"/>
                                          </p:stCondLst>
                                        </p:cTn>
                                        <p:tgtEl>
                                          <p:spTgt spid="449">
                                            <p:txEl>
                                              <p:pRg st="2" end="2"/>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4" presetClass="exit" presetSubtype="10" fill="hold" grpId="1" nodeType="clickEffect">
                                  <p:stCondLst>
                                    <p:cond delay="0"/>
                                  </p:stCondLst>
                                  <p:childTnLst>
                                    <p:animEffect transition="out" filter="randombar(horizontal)">
                                      <p:cBhvr>
                                        <p:cTn id="60" dur="500"/>
                                        <p:tgtEl>
                                          <p:spTgt spid="449">
                                            <p:txEl>
                                              <p:pRg st="3" end="3"/>
                                            </p:txEl>
                                          </p:spTgt>
                                        </p:tgtEl>
                                      </p:cBhvr>
                                    </p:animEffect>
                                    <p:set>
                                      <p:cBhvr>
                                        <p:cTn id="61" dur="1" fill="hold">
                                          <p:stCondLst>
                                            <p:cond delay="499"/>
                                          </p:stCondLst>
                                        </p:cTn>
                                        <p:tgtEl>
                                          <p:spTgt spid="449">
                                            <p:txEl>
                                              <p:pRg st="3" end="3"/>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4" presetClass="exit" presetSubtype="10" fill="hold" grpId="1" nodeType="clickEffect">
                                  <p:stCondLst>
                                    <p:cond delay="0"/>
                                  </p:stCondLst>
                                  <p:childTnLst>
                                    <p:animEffect transition="out" filter="randombar(horizontal)">
                                      <p:cBhvr>
                                        <p:cTn id="65" dur="500"/>
                                        <p:tgtEl>
                                          <p:spTgt spid="449">
                                            <p:txEl>
                                              <p:pRg st="4" end="4"/>
                                            </p:txEl>
                                          </p:spTgt>
                                        </p:tgtEl>
                                      </p:cBhvr>
                                    </p:animEffect>
                                    <p:set>
                                      <p:cBhvr>
                                        <p:cTn id="66" dur="1" fill="hold">
                                          <p:stCondLst>
                                            <p:cond delay="499"/>
                                          </p:stCondLst>
                                        </p:cTn>
                                        <p:tgtEl>
                                          <p:spTgt spid="449">
                                            <p:txEl>
                                              <p:pRg st="4" end="4"/>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4" presetClass="exit" presetSubtype="10" fill="hold" grpId="1" nodeType="clickEffect">
                                  <p:stCondLst>
                                    <p:cond delay="0"/>
                                  </p:stCondLst>
                                  <p:childTnLst>
                                    <p:animEffect transition="out" filter="randombar(horizontal)">
                                      <p:cBhvr>
                                        <p:cTn id="70" dur="500"/>
                                        <p:tgtEl>
                                          <p:spTgt spid="449">
                                            <p:txEl>
                                              <p:pRg st="5" end="5"/>
                                            </p:txEl>
                                          </p:spTgt>
                                        </p:tgtEl>
                                      </p:cBhvr>
                                    </p:animEffect>
                                    <p:set>
                                      <p:cBhvr>
                                        <p:cTn id="71" dur="1" fill="hold">
                                          <p:stCondLst>
                                            <p:cond delay="499"/>
                                          </p:stCondLst>
                                        </p:cTn>
                                        <p:tgtEl>
                                          <p:spTgt spid="449">
                                            <p:txEl>
                                              <p:pRg st="5" end="5"/>
                                            </p:txEl>
                                          </p:spTgt>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4" presetClass="exit" presetSubtype="10" fill="hold" grpId="1" nodeType="clickEffect">
                                  <p:stCondLst>
                                    <p:cond delay="0"/>
                                  </p:stCondLst>
                                  <p:childTnLst>
                                    <p:animEffect transition="out" filter="randombar(horizontal)">
                                      <p:cBhvr>
                                        <p:cTn id="75" dur="500"/>
                                        <p:tgtEl>
                                          <p:spTgt spid="449">
                                            <p:txEl>
                                              <p:pRg st="6" end="6"/>
                                            </p:txEl>
                                          </p:spTgt>
                                        </p:tgtEl>
                                      </p:cBhvr>
                                    </p:animEffect>
                                    <p:set>
                                      <p:cBhvr>
                                        <p:cTn id="76" dur="1" fill="hold">
                                          <p:stCondLst>
                                            <p:cond delay="499"/>
                                          </p:stCondLst>
                                        </p:cTn>
                                        <p:tgtEl>
                                          <p:spTgt spid="449">
                                            <p:txEl>
                                              <p:pRg st="6" end="6"/>
                                            </p:txEl>
                                          </p:spTgt>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xit" presetSubtype="4" fill="hold" grpId="1" nodeType="clickEffect">
                                  <p:stCondLst>
                                    <p:cond delay="0"/>
                                  </p:stCondLst>
                                  <p:childTnLst>
                                    <p:animEffect transition="out" filter="wipe(down)">
                                      <p:cBhvr>
                                        <p:cTn id="80" dur="500"/>
                                        <p:tgtEl>
                                          <p:spTgt spid="448"/>
                                        </p:tgtEl>
                                      </p:cBhvr>
                                    </p:animEffect>
                                    <p:set>
                                      <p:cBhvr>
                                        <p:cTn id="81" dur="1" fill="hold">
                                          <p:stCondLst>
                                            <p:cond delay="499"/>
                                          </p:stCondLst>
                                        </p:cTn>
                                        <p:tgtEl>
                                          <p:spTgt spid="4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 grpId="0"/>
      <p:bldP spid="448" grpId="1"/>
      <p:bldP spid="449" grpId="0" build="p"/>
      <p:bldP spid="449"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ctrTitle"/>
          </p:nvPr>
        </p:nvSpPr>
        <p:spPr>
          <a:xfrm flipH="1">
            <a:off x="323528" y="411510"/>
            <a:ext cx="3919630" cy="670500"/>
          </a:xfrm>
          <a:prstGeom prst="rect">
            <a:avLst/>
          </a:prstGeom>
        </p:spPr>
        <p:txBody>
          <a:bodyPr spcFirstLastPara="1" wrap="square" lIns="91425" tIns="91425" rIns="91425" bIns="91425" anchor="b" anchorCtr="0">
            <a:noAutofit/>
          </a:bodyPr>
          <a:lstStyle/>
          <a:p>
            <a:pPr marL="0" lvl="0" indent="0"/>
            <a:r>
              <a:rPr lang="en-US" sz="5400" b="1" dirty="0">
                <a:solidFill>
                  <a:schemeClr val="bg1"/>
                </a:solidFill>
                <a:latin typeface="Franklin Gothic Medium" panose="020B0603020102020204" pitchFamily="34" charset="0"/>
                <a:cs typeface="Calibri Light"/>
              </a:rPr>
              <a:t>Libraries</a:t>
            </a:r>
            <a:endParaRPr lang="en-US" sz="5400" dirty="0">
              <a:solidFill>
                <a:schemeClr val="bg1"/>
              </a:solidFill>
              <a:latin typeface="Franklin Gothic Medium" panose="020B0603020102020204" pitchFamily="34" charset="0"/>
            </a:endParaRPr>
          </a:p>
        </p:txBody>
      </p:sp>
      <p:sp>
        <p:nvSpPr>
          <p:cNvPr id="2" name="Rectangle 1"/>
          <p:cNvSpPr/>
          <p:nvPr/>
        </p:nvSpPr>
        <p:spPr>
          <a:xfrm>
            <a:off x="323528" y="3495035"/>
            <a:ext cx="5328592" cy="738664"/>
          </a:xfrm>
          <a:prstGeom prst="rect">
            <a:avLst/>
          </a:prstGeom>
        </p:spPr>
        <p:txBody>
          <a:bodyPr wrap="square">
            <a:spAutoFit/>
          </a:bodyPr>
          <a:lstStyle/>
          <a:p>
            <a:r>
              <a:rPr lang="en-US" dirty="0" err="1">
                <a:solidFill>
                  <a:schemeClr val="bg1"/>
                </a:solidFill>
                <a:latin typeface="Franklin Gothic Medium" panose="020B0603020102020204" pitchFamily="34" charset="0"/>
              </a:rPr>
              <a:t>NumPy</a:t>
            </a:r>
            <a:r>
              <a:rPr lang="en-US" dirty="0">
                <a:solidFill>
                  <a:schemeClr val="bg1"/>
                </a:solidFill>
                <a:latin typeface="Franklin Gothic Medium" panose="020B0603020102020204" pitchFamily="34" charset="0"/>
              </a:rPr>
              <a:t> is a Python library used for working with arrays.</a:t>
            </a:r>
            <a:endParaRPr lang="en-US" b="1" dirty="0">
              <a:solidFill>
                <a:schemeClr val="bg1"/>
              </a:solidFill>
              <a:latin typeface="Franklin Gothic Medium" panose="020B0603020102020204" pitchFamily="34" charset="0"/>
            </a:endParaRPr>
          </a:p>
          <a:p>
            <a:r>
              <a:rPr lang="en-US" dirty="0">
                <a:solidFill>
                  <a:schemeClr val="bg1"/>
                </a:solidFill>
                <a:latin typeface="Franklin Gothic Medium" panose="020B0603020102020204" pitchFamily="34" charset="0"/>
              </a:rPr>
              <a:t>It also has functions for working in domain of linear algebra, </a:t>
            </a:r>
            <a:r>
              <a:rPr lang="en-US" dirty="0" err="1">
                <a:solidFill>
                  <a:schemeClr val="bg1"/>
                </a:solidFill>
                <a:latin typeface="Franklin Gothic Medium" panose="020B0603020102020204" pitchFamily="34" charset="0"/>
              </a:rPr>
              <a:t>fourier</a:t>
            </a:r>
            <a:r>
              <a:rPr lang="en-US" dirty="0">
                <a:solidFill>
                  <a:schemeClr val="bg1"/>
                </a:solidFill>
                <a:latin typeface="Franklin Gothic Medium" panose="020B0603020102020204" pitchFamily="34" charset="0"/>
              </a:rPr>
              <a:t> transform, and matrices.</a:t>
            </a:r>
          </a:p>
        </p:txBody>
      </p:sp>
      <p:sp>
        <p:nvSpPr>
          <p:cNvPr id="3" name="Rectangle 2"/>
          <p:cNvSpPr/>
          <p:nvPr/>
        </p:nvSpPr>
        <p:spPr>
          <a:xfrm>
            <a:off x="328239" y="3495035"/>
            <a:ext cx="5328592" cy="738664"/>
          </a:xfrm>
          <a:prstGeom prst="rect">
            <a:avLst/>
          </a:prstGeom>
        </p:spPr>
        <p:txBody>
          <a:bodyPr wrap="square">
            <a:spAutoFit/>
          </a:bodyPr>
          <a:lstStyle/>
          <a:p>
            <a:r>
              <a:rPr lang="en-US" dirty="0">
                <a:solidFill>
                  <a:schemeClr val="bg1"/>
                </a:solidFill>
                <a:latin typeface="Franklin Gothic Medium" panose="020B0603020102020204" pitchFamily="34" charset="0"/>
              </a:rPr>
              <a:t>Pandas is a Python library used for working with data sets.</a:t>
            </a:r>
            <a:endParaRPr lang="en-US" b="1" dirty="0">
              <a:solidFill>
                <a:schemeClr val="bg1"/>
              </a:solidFill>
              <a:latin typeface="Franklin Gothic Medium" panose="020B0603020102020204" pitchFamily="34" charset="0"/>
            </a:endParaRPr>
          </a:p>
          <a:p>
            <a:r>
              <a:rPr lang="en-US" dirty="0">
                <a:solidFill>
                  <a:schemeClr val="bg1"/>
                </a:solidFill>
                <a:latin typeface="Franklin Gothic Medium" panose="020B0603020102020204" pitchFamily="34" charset="0"/>
              </a:rPr>
              <a:t>It has functions for analyzing, cleaning, exploring, and manipulating data.</a:t>
            </a:r>
            <a:endParaRPr lang="en-US" b="1" dirty="0">
              <a:solidFill>
                <a:schemeClr val="bg1"/>
              </a:solidFill>
              <a:latin typeface="Franklin Gothic Medium" panose="020B0603020102020204" pitchFamily="34" charset="0"/>
            </a:endParaRPr>
          </a:p>
        </p:txBody>
      </p:sp>
      <p:sp>
        <p:nvSpPr>
          <p:cNvPr id="4" name="Rectangle 3"/>
          <p:cNvSpPr/>
          <p:nvPr/>
        </p:nvSpPr>
        <p:spPr>
          <a:xfrm>
            <a:off x="323528" y="3602757"/>
            <a:ext cx="5323881" cy="523220"/>
          </a:xfrm>
          <a:prstGeom prst="rect">
            <a:avLst/>
          </a:prstGeom>
        </p:spPr>
        <p:txBody>
          <a:bodyPr wrap="square">
            <a:spAutoFit/>
          </a:bodyPr>
          <a:lstStyle/>
          <a:p>
            <a:r>
              <a:rPr lang="en-US" dirty="0" err="1">
                <a:solidFill>
                  <a:schemeClr val="bg1"/>
                </a:solidFill>
                <a:latin typeface="Franklin Gothic Medium" panose="020B0603020102020204" pitchFamily="34" charset="0"/>
              </a:rPr>
              <a:t>Matplotlib</a:t>
            </a:r>
            <a:r>
              <a:rPr lang="en-US" dirty="0">
                <a:solidFill>
                  <a:schemeClr val="bg1"/>
                </a:solidFill>
                <a:latin typeface="Franklin Gothic Medium" panose="020B0603020102020204" pitchFamily="34" charset="0"/>
              </a:rPr>
              <a:t> is a low level graph plotting library in python that serves as a visualization utility.</a:t>
            </a:r>
            <a:endParaRPr lang="en-US" b="1" dirty="0">
              <a:solidFill>
                <a:schemeClr val="bg1"/>
              </a:solidFill>
              <a:latin typeface="Franklin Gothic Medium" panose="020B0603020102020204" pitchFamily="34" charset="0"/>
            </a:endParaRPr>
          </a:p>
        </p:txBody>
      </p:sp>
      <p:sp>
        <p:nvSpPr>
          <p:cNvPr id="5" name="Rectangle 4"/>
          <p:cNvSpPr/>
          <p:nvPr/>
        </p:nvSpPr>
        <p:spPr>
          <a:xfrm>
            <a:off x="297066" y="3410075"/>
            <a:ext cx="5328592" cy="954107"/>
          </a:xfrm>
          <a:prstGeom prst="rect">
            <a:avLst/>
          </a:prstGeom>
        </p:spPr>
        <p:txBody>
          <a:bodyPr wrap="square">
            <a:spAutoFit/>
          </a:bodyPr>
          <a:lstStyle/>
          <a:p>
            <a:r>
              <a:rPr lang="en-US" dirty="0" err="1">
                <a:solidFill>
                  <a:schemeClr val="bg1"/>
                </a:solidFill>
                <a:latin typeface="Franklin Gothic Medium" panose="020B0603020102020204" pitchFamily="34" charset="0"/>
              </a:rPr>
              <a:t>Scikit</a:t>
            </a:r>
            <a:r>
              <a:rPr lang="en-US" dirty="0">
                <a:solidFill>
                  <a:schemeClr val="bg1"/>
                </a:solidFill>
                <a:latin typeface="Franklin Gothic Medium" panose="020B0603020102020204" pitchFamily="34" charset="0"/>
              </a:rPr>
              <a:t>-learn is a library in Python that provides many unsupervised and supervised learning algorithms. It’s built upon some of the technology you might already be familiar with, like </a:t>
            </a:r>
            <a:r>
              <a:rPr lang="en-US" dirty="0" err="1">
                <a:solidFill>
                  <a:schemeClr val="bg1"/>
                </a:solidFill>
                <a:latin typeface="Franklin Gothic Medium" panose="020B0603020102020204" pitchFamily="34" charset="0"/>
              </a:rPr>
              <a:t>NumPy</a:t>
            </a:r>
            <a:r>
              <a:rPr lang="en-US" dirty="0">
                <a:solidFill>
                  <a:schemeClr val="bg1"/>
                </a:solidFill>
                <a:latin typeface="Franklin Gothic Medium" panose="020B0603020102020204" pitchFamily="34" charset="0"/>
              </a:rPr>
              <a:t>, pandas, and </a:t>
            </a:r>
            <a:r>
              <a:rPr lang="en-US" dirty="0" err="1">
                <a:solidFill>
                  <a:schemeClr val="bg1"/>
                </a:solidFill>
                <a:latin typeface="Franklin Gothic Medium" panose="020B0603020102020204" pitchFamily="34" charset="0"/>
              </a:rPr>
              <a:t>Matplotlib</a:t>
            </a:r>
            <a:r>
              <a:rPr lang="en-US" dirty="0">
                <a:solidFill>
                  <a:schemeClr val="bg1"/>
                </a:solidFill>
                <a:latin typeface="Franklin Gothic Medium" panose="020B0603020102020204" pitchFamily="34" charset="0"/>
              </a:rPr>
              <a:t>!</a:t>
            </a:r>
            <a:endParaRPr lang="en-US" b="1" dirty="0">
              <a:solidFill>
                <a:schemeClr val="bg1"/>
              </a:solidFill>
              <a:latin typeface="Franklin Gothic Medium" panose="020B06030201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66" y="1203598"/>
            <a:ext cx="7637055"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 calcmode="lin" valueType="num">
                                      <p:cBhvr additive="base">
                                        <p:cTn id="7" dur="1000"/>
                                        <p:tgtEl>
                                          <p:spTgt spid="52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1" nodeType="clickEffect">
                                  <p:stCondLst>
                                    <p:cond delay="0"/>
                                  </p:stCondLst>
                                  <p:childTnLst>
                                    <p:anim calcmode="lin" valueType="num">
                                      <p:cBhvr additive="base">
                                        <p:cTn id="22" dur="500"/>
                                        <p:tgtEl>
                                          <p:spTgt spid="2"/>
                                        </p:tgtEl>
                                        <p:attrNameLst>
                                          <p:attrName>ppt_x</p:attrName>
                                        </p:attrNameLst>
                                      </p:cBhvr>
                                      <p:tavLst>
                                        <p:tav tm="0">
                                          <p:val>
                                            <p:strVal val="ppt_x"/>
                                          </p:val>
                                        </p:tav>
                                        <p:tav tm="100000">
                                          <p:val>
                                            <p:strVal val="ppt_x"/>
                                          </p:val>
                                        </p:tav>
                                      </p:tavLst>
                                    </p:anim>
                                    <p:anim calcmode="lin" valueType="num">
                                      <p:cBhvr additive="base">
                                        <p:cTn id="23" dur="500"/>
                                        <p:tgtEl>
                                          <p:spTgt spid="2"/>
                                        </p:tgtEl>
                                        <p:attrNameLst>
                                          <p:attrName>ppt_y</p:attrName>
                                        </p:attrNameLst>
                                      </p:cBhvr>
                                      <p:tavLst>
                                        <p:tav tm="0">
                                          <p:val>
                                            <p:strVal val="ppt_y"/>
                                          </p:val>
                                        </p:tav>
                                        <p:tav tm="100000">
                                          <p:val>
                                            <p:strVal val="1+ppt_h/2"/>
                                          </p:val>
                                        </p:tav>
                                      </p:tavLst>
                                    </p:anim>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xit" presetSubtype="21" fill="hold" grpId="1" nodeType="clickEffect">
                                  <p:stCondLst>
                                    <p:cond delay="0"/>
                                  </p:stCondLst>
                                  <p:childTnLst>
                                    <p:animEffect transition="out" filter="barn(inVertical)">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xit" presetSubtype="10" fill="hold" grpId="1" nodeType="clickEffect">
                                  <p:stCondLst>
                                    <p:cond delay="0"/>
                                  </p:stCondLst>
                                  <p:childTnLst>
                                    <p:animEffect transition="out" filter="randombar(horizontal)">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6" presetClass="exit" presetSubtype="21" fill="hold" nodeType="clickEffect">
                                  <p:stCondLst>
                                    <p:cond delay="0"/>
                                  </p:stCondLst>
                                  <p:childTnLst>
                                    <p:animEffect transition="out" filter="barn(inVertical)">
                                      <p:cBhvr>
                                        <p:cTn id="56" dur="500"/>
                                        <p:tgtEl>
                                          <p:spTgt spid="1026"/>
                                        </p:tgtEl>
                                      </p:cBhvr>
                                    </p:animEffect>
                                    <p:set>
                                      <p:cBhvr>
                                        <p:cTn id="57" dur="1" fill="hold">
                                          <p:stCondLst>
                                            <p:cond delay="499"/>
                                          </p:stCondLst>
                                        </p:cTn>
                                        <p:tgtEl>
                                          <p:spTgt spid="102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grpId="0" nodeType="clickEffect">
                                  <p:stCondLst>
                                    <p:cond delay="0"/>
                                  </p:stCondLst>
                                  <p:childTnLst>
                                    <p:anim calcmode="lin" valueType="num">
                                      <p:cBhvr additive="base">
                                        <p:cTn id="61" dur="500"/>
                                        <p:tgtEl>
                                          <p:spTgt spid="527"/>
                                        </p:tgtEl>
                                        <p:attrNameLst>
                                          <p:attrName>ppt_x</p:attrName>
                                        </p:attrNameLst>
                                      </p:cBhvr>
                                      <p:tavLst>
                                        <p:tav tm="0">
                                          <p:val>
                                            <p:strVal val="ppt_x"/>
                                          </p:val>
                                        </p:tav>
                                        <p:tav tm="100000">
                                          <p:val>
                                            <p:strVal val="ppt_x"/>
                                          </p:val>
                                        </p:tav>
                                      </p:tavLst>
                                    </p:anim>
                                    <p:anim calcmode="lin" valueType="num">
                                      <p:cBhvr additive="base">
                                        <p:cTn id="62" dur="500"/>
                                        <p:tgtEl>
                                          <p:spTgt spid="527"/>
                                        </p:tgtEl>
                                        <p:attrNameLst>
                                          <p:attrName>ppt_y</p:attrName>
                                        </p:attrNameLst>
                                      </p:cBhvr>
                                      <p:tavLst>
                                        <p:tav tm="0">
                                          <p:val>
                                            <p:strVal val="ppt_y"/>
                                          </p:val>
                                        </p:tav>
                                        <p:tav tm="100000">
                                          <p:val>
                                            <p:strVal val="1+ppt_h/2"/>
                                          </p:val>
                                        </p:tav>
                                      </p:tavLst>
                                    </p:anim>
                                    <p:set>
                                      <p:cBhvr>
                                        <p:cTn id="63" dur="1" fill="hold">
                                          <p:stCondLst>
                                            <p:cond delay="499"/>
                                          </p:stCondLst>
                                        </p:cTn>
                                        <p:tgtEl>
                                          <p:spTgt spid="5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0"/>
      <p:bldP spid="2" grpId="0"/>
      <p:bldP spid="2" grpId="1"/>
      <p:bldP spid="3" grpId="0"/>
      <p:bldP spid="3" grpId="1"/>
      <p:bldP spid="4" grpId="0"/>
      <p:bldP spid="4" grpId="1"/>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2" name="Title 1"/>
          <p:cNvSpPr>
            <a:spLocks noGrp="1"/>
          </p:cNvSpPr>
          <p:nvPr>
            <p:ph type="ctrTitle"/>
          </p:nvPr>
        </p:nvSpPr>
        <p:spPr>
          <a:xfrm>
            <a:off x="5868144" y="1995686"/>
            <a:ext cx="3888432" cy="648072"/>
          </a:xfrm>
        </p:spPr>
        <p:txBody>
          <a:bodyPr/>
          <a:lstStyle/>
          <a:p>
            <a:pPr lvl="0"/>
            <a:r>
              <a:rPr lang="en-US" b="1" dirty="0" smtClean="0"/>
              <a:t>2- Collect </a:t>
            </a:r>
            <a:r>
              <a:rPr lang="en-US" b="1" dirty="0"/>
              <a:t>data</a:t>
            </a:r>
            <a:endParaRPr lang="en-US" dirty="0"/>
          </a:p>
        </p:txBody>
      </p:sp>
      <p:sp>
        <p:nvSpPr>
          <p:cNvPr id="3" name="Rectangle 2"/>
          <p:cNvSpPr/>
          <p:nvPr/>
        </p:nvSpPr>
        <p:spPr>
          <a:xfrm>
            <a:off x="130193" y="3508440"/>
            <a:ext cx="5959999" cy="738664"/>
          </a:xfrm>
          <a:prstGeom prst="rect">
            <a:avLst/>
          </a:prstGeom>
        </p:spPr>
        <p:txBody>
          <a:bodyPr wrap="square">
            <a:spAutoFit/>
          </a:bodyPr>
          <a:lstStyle/>
          <a:p>
            <a:r>
              <a:rPr lang="en-US" b="1" i="1" dirty="0">
                <a:solidFill>
                  <a:schemeClr val="bg1"/>
                </a:solidFill>
                <a:latin typeface="Franklin Gothic Medium" panose="020B0603020102020204" pitchFamily="34" charset="0"/>
              </a:rPr>
              <a:t>1-os.listdir()</a:t>
            </a:r>
            <a:r>
              <a:rPr lang="en-US" b="1" dirty="0">
                <a:solidFill>
                  <a:schemeClr val="bg1"/>
                </a:solidFill>
                <a:latin typeface="Franklin Gothic Medium" panose="020B0603020102020204" pitchFamily="34" charset="0"/>
              </a:rPr>
              <a:t> method in python is used to get the list </a:t>
            </a:r>
            <a:r>
              <a:rPr lang="en-US" b="1" dirty="0" smtClean="0">
                <a:solidFill>
                  <a:schemeClr val="bg1"/>
                </a:solidFill>
                <a:latin typeface="Franklin Gothic Medium" panose="020B0603020102020204" pitchFamily="34" charset="0"/>
              </a:rPr>
              <a:t>of</a:t>
            </a:r>
            <a:r>
              <a:rPr lang="en-US" b="1" dirty="0">
                <a:solidFill>
                  <a:schemeClr val="bg1"/>
                </a:solidFill>
                <a:latin typeface="Franklin Gothic Medium" panose="020B0603020102020204" pitchFamily="34" charset="0"/>
              </a:rPr>
              <a:t> all files and directories in the specified directory. If we don’t </a:t>
            </a:r>
            <a:r>
              <a:rPr lang="en-US" b="1" dirty="0" smtClean="0">
                <a:solidFill>
                  <a:schemeClr val="bg1"/>
                </a:solidFill>
                <a:latin typeface="Franklin Gothic Medium" panose="020B0603020102020204" pitchFamily="34" charset="0"/>
              </a:rPr>
              <a:t>specify any directory, then list of files and directories in the current working directory will </a:t>
            </a:r>
            <a:r>
              <a:rPr lang="en-US" b="1" dirty="0">
                <a:solidFill>
                  <a:schemeClr val="bg1"/>
                </a:solidFill>
                <a:latin typeface="Franklin Gothic Medium" panose="020B0603020102020204" pitchFamily="34" charset="0"/>
              </a:rPr>
              <a:t>be returned.</a:t>
            </a:r>
            <a:endParaRPr lang="en-US" dirty="0">
              <a:latin typeface="Franklin Gothic Medium" panose="020B0603020102020204" pitchFamily="34" charset="0"/>
            </a:endParaRPr>
          </a:p>
        </p:txBody>
      </p:sp>
      <p:sp>
        <p:nvSpPr>
          <p:cNvPr id="4" name="Rectangle 3"/>
          <p:cNvSpPr/>
          <p:nvPr/>
        </p:nvSpPr>
        <p:spPr>
          <a:xfrm>
            <a:off x="153145" y="3616162"/>
            <a:ext cx="5959999" cy="523220"/>
          </a:xfrm>
          <a:prstGeom prst="rect">
            <a:avLst/>
          </a:prstGeom>
        </p:spPr>
        <p:txBody>
          <a:bodyPr wrap="square">
            <a:spAutoFit/>
          </a:bodyPr>
          <a:lstStyle/>
          <a:p>
            <a:r>
              <a:rPr lang="en-US" b="1" dirty="0">
                <a:solidFill>
                  <a:schemeClr val="bg1"/>
                </a:solidFill>
                <a:latin typeface="Franklin Gothic Medium" panose="020B0603020102020204" pitchFamily="34" charset="0"/>
              </a:rPr>
              <a:t>2- After we specify the location we want ,we define a dictionary 0 for the </a:t>
            </a:r>
            <a:r>
              <a:rPr lang="en-US" b="1" dirty="0" smtClean="0">
                <a:solidFill>
                  <a:schemeClr val="bg1"/>
                </a:solidFill>
                <a:latin typeface="Franklin Gothic Medium" panose="020B0603020102020204" pitchFamily="34" charset="0"/>
              </a:rPr>
              <a:t>cats </a:t>
            </a:r>
            <a:r>
              <a:rPr lang="en-US" b="1" dirty="0">
                <a:solidFill>
                  <a:schemeClr val="bg1"/>
                </a:solidFill>
                <a:latin typeface="Franklin Gothic Medium" panose="020B0603020102020204" pitchFamily="34" charset="0"/>
              </a:rPr>
              <a:t>and 1 for </a:t>
            </a:r>
            <a:r>
              <a:rPr lang="en-US" b="1" dirty="0" smtClean="0">
                <a:solidFill>
                  <a:schemeClr val="bg1"/>
                </a:solidFill>
                <a:latin typeface="Franklin Gothic Medium" panose="020B0603020102020204" pitchFamily="34" charset="0"/>
              </a:rPr>
              <a:t>the lions.</a:t>
            </a:r>
            <a:r>
              <a:rPr lang="en-US" b="1" dirty="0">
                <a:solidFill>
                  <a:schemeClr val="bg1"/>
                </a:solidFill>
                <a:latin typeface="Franklin Gothic Medium" panose="020B0603020102020204" pitchFamily="34" charset="0"/>
              </a:rPr>
              <a:t> </a:t>
            </a:r>
            <a:endParaRPr lang="en-US" dirty="0"/>
          </a:p>
        </p:txBody>
      </p:sp>
      <p:sp>
        <p:nvSpPr>
          <p:cNvPr id="5" name="Rectangle 4"/>
          <p:cNvSpPr/>
          <p:nvPr/>
        </p:nvSpPr>
        <p:spPr>
          <a:xfrm>
            <a:off x="70496" y="3559916"/>
            <a:ext cx="7810806" cy="954107"/>
          </a:xfrm>
          <a:prstGeom prst="rect">
            <a:avLst/>
          </a:prstGeom>
        </p:spPr>
        <p:txBody>
          <a:bodyPr wrap="square">
            <a:spAutoFit/>
          </a:bodyPr>
          <a:lstStyle/>
          <a:p>
            <a:r>
              <a:rPr lang="en-US" b="1" dirty="0">
                <a:solidFill>
                  <a:schemeClr val="bg1"/>
                </a:solidFill>
                <a:latin typeface="Franklin Gothic Medium" panose="020B0603020102020204" pitchFamily="34" charset="0"/>
              </a:rPr>
              <a:t>3-We will see that we have two files in the project training folder one for the cats and folder with images for lions first we enter every folder and read the image using </a:t>
            </a:r>
            <a:r>
              <a:rPr lang="en-US" b="1" dirty="0" err="1">
                <a:solidFill>
                  <a:schemeClr val="bg1"/>
                </a:solidFill>
                <a:latin typeface="Franklin Gothic Medium" panose="020B0603020102020204" pitchFamily="34" charset="0"/>
              </a:rPr>
              <a:t>imread</a:t>
            </a:r>
            <a:r>
              <a:rPr lang="en-US" b="1" dirty="0">
                <a:solidFill>
                  <a:schemeClr val="bg1"/>
                </a:solidFill>
                <a:latin typeface="Franklin Gothic Medium" panose="020B0603020102020204" pitchFamily="34" charset="0"/>
              </a:rPr>
              <a:t> function that takes the path of the image and its name and 0 parameter means that we want to read the image in gray scale</a:t>
            </a:r>
            <a:endParaRPr lang="en-US" dirty="0"/>
          </a:p>
        </p:txBody>
      </p:sp>
      <p:sp>
        <p:nvSpPr>
          <p:cNvPr id="6" name="Rectangle 5"/>
          <p:cNvSpPr/>
          <p:nvPr/>
        </p:nvSpPr>
        <p:spPr>
          <a:xfrm>
            <a:off x="125039" y="3508440"/>
            <a:ext cx="7317508" cy="738664"/>
          </a:xfrm>
          <a:prstGeom prst="rect">
            <a:avLst/>
          </a:prstGeom>
        </p:spPr>
        <p:txBody>
          <a:bodyPr wrap="square">
            <a:spAutoFit/>
          </a:bodyPr>
          <a:lstStyle/>
          <a:p>
            <a:r>
              <a:rPr lang="en-US" b="1" dirty="0">
                <a:solidFill>
                  <a:schemeClr val="bg1"/>
                </a:solidFill>
                <a:latin typeface="Franklin Gothic Medium" panose="020B0603020102020204" pitchFamily="34" charset="0"/>
              </a:rPr>
              <a:t>4-then we want to reshape the size of the image to make them all </a:t>
            </a:r>
            <a:r>
              <a:rPr lang="ar-EG" b="1" dirty="0">
                <a:solidFill>
                  <a:schemeClr val="bg1"/>
                </a:solidFill>
                <a:latin typeface="Franklin Gothic Medium" panose="020B0603020102020204" pitchFamily="34" charset="0"/>
              </a:rPr>
              <a:t> </a:t>
            </a:r>
            <a:r>
              <a:rPr lang="en-US" b="1" dirty="0">
                <a:solidFill>
                  <a:schemeClr val="bg1"/>
                </a:solidFill>
                <a:latin typeface="Franklin Gothic Medium" panose="020B0603020102020204" pitchFamily="34" charset="0"/>
              </a:rPr>
              <a:t>with the same size then define two list one to save the image and the other to save if this image with cat or lion.  Then we convert x ,y to array to make it easy to handle them.</a:t>
            </a:r>
            <a:endParaRPr lang="en-US" dirty="0">
              <a:solidFill>
                <a:schemeClr val="bg1"/>
              </a:solidFill>
            </a:endParaRPr>
          </a:p>
        </p:txBody>
      </p:sp>
      <p:sp>
        <p:nvSpPr>
          <p:cNvPr id="7" name="Rectangle 6"/>
          <p:cNvSpPr/>
          <p:nvPr/>
        </p:nvSpPr>
        <p:spPr>
          <a:xfrm>
            <a:off x="136520" y="3723884"/>
            <a:ext cx="7038528" cy="523220"/>
          </a:xfrm>
          <a:prstGeom prst="rect">
            <a:avLst/>
          </a:prstGeom>
        </p:spPr>
        <p:txBody>
          <a:bodyPr wrap="square">
            <a:spAutoFit/>
          </a:bodyPr>
          <a:lstStyle/>
          <a:p>
            <a:r>
              <a:rPr lang="en-US" b="1" dirty="0">
                <a:solidFill>
                  <a:schemeClr val="bg1"/>
                </a:solidFill>
                <a:latin typeface="Franklin Gothic Medium" panose="020B0603020102020204" pitchFamily="34" charset="0"/>
              </a:rPr>
              <a:t>We want to know how many image we have with cats and how many image we have for lions. So first we convert it to series to use the function value counts.</a:t>
            </a:r>
            <a:endParaRPr lang="en-US" dirty="0">
              <a:solidFill>
                <a:schemeClr val="bg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209060"/>
            <a:ext cx="4176464" cy="3299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anim calcmode="lin" valueType="num">
                                      <p:cBhvr>
                                        <p:cTn id="16" dur="1000" fill="hold"/>
                                        <p:tgtEl>
                                          <p:spTgt spid="2050"/>
                                        </p:tgtEl>
                                        <p:attrNameLst>
                                          <p:attrName>ppt_x</p:attrName>
                                        </p:attrNameLst>
                                      </p:cBhvr>
                                      <p:tavLst>
                                        <p:tav tm="0">
                                          <p:val>
                                            <p:strVal val="#ppt_x"/>
                                          </p:val>
                                        </p:tav>
                                        <p:tav tm="100000">
                                          <p:val>
                                            <p:strVal val="#ppt_x"/>
                                          </p:val>
                                        </p:tav>
                                      </p:tavLst>
                                    </p:anim>
                                    <p:anim calcmode="lin" valueType="num">
                                      <p:cBhvr>
                                        <p:cTn id="17"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6"/>
                                        </p:tgtEl>
                                      </p:cBhvr>
                                    </p:animEffect>
                                    <p:set>
                                      <p:cBhvr>
                                        <p:cTn id="59" dur="1" fill="hold">
                                          <p:stCondLst>
                                            <p:cond delay="499"/>
                                          </p:stCondLst>
                                        </p:cTn>
                                        <p:tgtEl>
                                          <p:spTgt spid="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1000"/>
                                        <p:tgtEl>
                                          <p:spTgt spid="7"/>
                                        </p:tgtEl>
                                      </p:cBhvr>
                                    </p:animEffect>
                                    <p:anim calcmode="lin" valueType="num">
                                      <p:cBhvr>
                                        <p:cTn id="65" dur="1000" fill="hold"/>
                                        <p:tgtEl>
                                          <p:spTgt spid="7"/>
                                        </p:tgtEl>
                                        <p:attrNameLst>
                                          <p:attrName>ppt_x</p:attrName>
                                        </p:attrNameLst>
                                      </p:cBhvr>
                                      <p:tavLst>
                                        <p:tav tm="0">
                                          <p:val>
                                            <p:strVal val="#ppt_x"/>
                                          </p:val>
                                        </p:tav>
                                        <p:tav tm="100000">
                                          <p:val>
                                            <p:strVal val="#ppt_x"/>
                                          </p:val>
                                        </p:tav>
                                      </p:tavLst>
                                    </p:anim>
                                    <p:anim calcmode="lin" valueType="num">
                                      <p:cBhvr>
                                        <p:cTn id="6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6" presetClass="exit" presetSubtype="21" fill="hold" grpId="1" nodeType="clickEffect">
                                  <p:stCondLst>
                                    <p:cond delay="0"/>
                                  </p:stCondLst>
                                  <p:childTnLst>
                                    <p:animEffect transition="out" filter="barn(inVertical)">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4" presetClass="exit" presetSubtype="10" fill="hold" nodeType="clickEffect">
                                  <p:stCondLst>
                                    <p:cond delay="0"/>
                                  </p:stCondLst>
                                  <p:childTnLst>
                                    <p:animEffect transition="out" filter="randombar(horizontal)">
                                      <p:cBhvr>
                                        <p:cTn id="75" dur="500"/>
                                        <p:tgtEl>
                                          <p:spTgt spid="2050"/>
                                        </p:tgtEl>
                                      </p:cBhvr>
                                    </p:animEffect>
                                    <p:set>
                                      <p:cBhvr>
                                        <p:cTn id="76" dur="1" fill="hold">
                                          <p:stCondLst>
                                            <p:cond delay="499"/>
                                          </p:stCondLst>
                                        </p:cTn>
                                        <p:tgtEl>
                                          <p:spTgt spid="205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4" presetClass="exit" presetSubtype="10" fill="hold" grpId="1" nodeType="clickEffect">
                                  <p:stCondLst>
                                    <p:cond delay="0"/>
                                  </p:stCondLst>
                                  <p:childTnLst>
                                    <p:animEffect transition="out" filter="randombar(horizontal)">
                                      <p:cBhvr>
                                        <p:cTn id="80" dur="500"/>
                                        <p:tgtEl>
                                          <p:spTgt spid="2"/>
                                        </p:tgtEl>
                                      </p:cBhvr>
                                    </p:animEffect>
                                    <p:set>
                                      <p:cBhvr>
                                        <p:cTn id="81"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P spid="6" grpId="0"/>
      <p:bldP spid="6"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1"/>
          <p:cNvSpPr txBox="1">
            <a:spLocks noGrp="1"/>
          </p:cNvSpPr>
          <p:nvPr>
            <p:ph type="ctrTitle"/>
          </p:nvPr>
        </p:nvSpPr>
        <p:spPr>
          <a:xfrm>
            <a:off x="-540568" y="-41564"/>
            <a:ext cx="4176464" cy="670500"/>
          </a:xfrm>
          <a:prstGeom prst="rect">
            <a:avLst/>
          </a:prstGeom>
        </p:spPr>
        <p:txBody>
          <a:bodyPr spcFirstLastPara="1" wrap="square" lIns="91425" tIns="91425" rIns="91425" bIns="91425" anchor="b" anchorCtr="0">
            <a:noAutofit/>
          </a:bodyPr>
          <a:lstStyle/>
          <a:p>
            <a:pPr>
              <a:buClr>
                <a:schemeClr val="dk1"/>
              </a:buClr>
              <a:buSzPts val="1100"/>
            </a:pPr>
            <a:r>
              <a:rPr lang="en-US" dirty="0"/>
              <a:t>3- </a:t>
            </a:r>
            <a:r>
              <a:rPr lang="en-US" b="1" dirty="0"/>
              <a:t>Visualize data</a:t>
            </a:r>
            <a:endParaRPr dirty="0"/>
          </a:p>
        </p:txBody>
      </p:sp>
      <p:sp>
        <p:nvSpPr>
          <p:cNvPr id="2" name="Rectangle 1"/>
          <p:cNvSpPr/>
          <p:nvPr/>
        </p:nvSpPr>
        <p:spPr>
          <a:xfrm>
            <a:off x="4644008" y="3147814"/>
            <a:ext cx="3923928" cy="1815882"/>
          </a:xfrm>
          <a:prstGeom prst="rect">
            <a:avLst/>
          </a:prstGeom>
        </p:spPr>
        <p:txBody>
          <a:bodyPr wrap="square">
            <a:spAutoFit/>
          </a:bodyPr>
          <a:lstStyle/>
          <a:p>
            <a:r>
              <a:rPr lang="en-US" b="1" dirty="0">
                <a:solidFill>
                  <a:srgbClr val="FFFFFF"/>
                </a:solidFill>
                <a:latin typeface="Franklin Gothic Medium" panose="020B0603020102020204" pitchFamily="34" charset="0"/>
                <a:cs typeface="Segoe UI"/>
              </a:rPr>
              <a:t>We want to visualize or print one of the image we have save in x , using </a:t>
            </a:r>
            <a:r>
              <a:rPr lang="en-US" b="1" dirty="0" err="1">
                <a:solidFill>
                  <a:srgbClr val="FFFFFF"/>
                </a:solidFill>
                <a:latin typeface="Franklin Gothic Medium" panose="020B0603020102020204" pitchFamily="34" charset="0"/>
                <a:cs typeface="Segoe UI"/>
              </a:rPr>
              <a:t>imshow</a:t>
            </a:r>
            <a:r>
              <a:rPr lang="en-US" b="1" dirty="0">
                <a:solidFill>
                  <a:srgbClr val="FFFFFF"/>
                </a:solidFill>
                <a:latin typeface="Franklin Gothic Medium" panose="020B0603020102020204" pitchFamily="34" charset="0"/>
                <a:cs typeface="Segoe UI"/>
              </a:rPr>
              <a:t> method is used to display an image in a window. The window automatically fits the image size.</a:t>
            </a:r>
            <a:r>
              <a:rPr lang="en-US" b="1" dirty="0">
                <a:latin typeface="Franklin Gothic Medium" panose="020B0603020102020204" pitchFamily="34" charset="0"/>
                <a:cs typeface="Segoe UI"/>
              </a:rPr>
              <a:t>​</a:t>
            </a:r>
          </a:p>
          <a:p>
            <a:r>
              <a:rPr lang="en-US" b="1" dirty="0">
                <a:solidFill>
                  <a:srgbClr val="FFFFFF"/>
                </a:solidFill>
                <a:latin typeface="Franklin Gothic Medium" panose="020B0603020102020204" pitchFamily="34" charset="0"/>
                <a:cs typeface="Segoe UI"/>
              </a:rPr>
              <a:t>We give it the image we want to print so let</a:t>
            </a:r>
            <a:r>
              <a:rPr lang="ar-EG" b="1" dirty="0">
                <a:solidFill>
                  <a:srgbClr val="FFFFFF"/>
                </a:solidFill>
                <a:latin typeface="Franklin Gothic Medium" panose="020B0603020102020204" pitchFamily="34" charset="0"/>
              </a:rPr>
              <a:t>’</a:t>
            </a:r>
            <a:r>
              <a:rPr lang="en-US" b="1" dirty="0">
                <a:solidFill>
                  <a:srgbClr val="FFFFFF"/>
                </a:solidFill>
                <a:latin typeface="Franklin Gothic Medium" panose="020B0603020102020204" pitchFamily="34" charset="0"/>
                <a:cs typeface="Segoe UI"/>
              </a:rPr>
              <a:t>s say the first image and determine the color map that we want it to be also in gray scale.</a:t>
            </a:r>
            <a:r>
              <a:rPr lang="en-US" b="1" dirty="0">
                <a:latin typeface="Franklin Gothic Medium" panose="020B0603020102020204" pitchFamily="34" charset="0"/>
                <a:cs typeface="Segoe UI"/>
              </a:rPr>
              <a:t>​</a:t>
            </a:r>
          </a:p>
          <a:p>
            <a:pPr algn="ctr"/>
            <a:r>
              <a:rPr lang="en-US" b="1" dirty="0">
                <a:latin typeface="Franklin Gothic Medium" panose="020B0603020102020204" pitchFamily="34" charset="0"/>
                <a:cs typeface="Segoe UI"/>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627534"/>
            <a:ext cx="4464496" cy="3267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down)">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1" nodeType="clickEffect">
                                  <p:stCondLst>
                                    <p:cond delay="0"/>
                                  </p:stCondLst>
                                  <p:childTnLst>
                                    <p:animEffect transition="out" filter="randombar(horizontal)">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3074"/>
                                        </p:tgtEl>
                                      </p:cBhvr>
                                    </p:animEffect>
                                    <p:set>
                                      <p:cBhvr>
                                        <p:cTn id="27" dur="1" fill="hold">
                                          <p:stCondLst>
                                            <p:cond delay="499"/>
                                          </p:stCondLst>
                                        </p:cTn>
                                        <p:tgtEl>
                                          <p:spTgt spid="307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606"/>
                                        </p:tgtEl>
                                      </p:cBhvr>
                                    </p:animEffect>
                                    <p:set>
                                      <p:cBhvr>
                                        <p:cTn id="32" dur="1" fill="hold">
                                          <p:stCondLst>
                                            <p:cond delay="499"/>
                                          </p:stCondLst>
                                        </p:cTn>
                                        <p:tgtEl>
                                          <p:spTgt spid="6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 grpId="0"/>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34" name="Google Shape;634;p83"/>
          <p:cNvSpPr txBox="1">
            <a:spLocks noGrp="1"/>
          </p:cNvSpPr>
          <p:nvPr>
            <p:ph type="title"/>
          </p:nvPr>
        </p:nvSpPr>
        <p:spPr>
          <a:xfrm>
            <a:off x="107504" y="195486"/>
            <a:ext cx="4690864" cy="572700"/>
          </a:xfrm>
          <a:prstGeom prst="rect">
            <a:avLst/>
          </a:prstGeom>
        </p:spPr>
        <p:txBody>
          <a:bodyPr spcFirstLastPara="1" wrap="square" lIns="91425" tIns="91425" rIns="91425" bIns="91425" anchor="t" anchorCtr="0">
            <a:noAutofit/>
          </a:bodyPr>
          <a:lstStyle/>
          <a:p>
            <a:pPr lvl="0">
              <a:buClr>
                <a:schemeClr val="dk1"/>
              </a:buClr>
              <a:buSzPts val="1100"/>
            </a:pPr>
            <a:r>
              <a:rPr lang="en-US" b="1" dirty="0" smtClean="0"/>
              <a:t>4- Prepare </a:t>
            </a:r>
            <a:r>
              <a:rPr lang="en-US" b="1" dirty="0"/>
              <a:t>data</a:t>
            </a:r>
            <a:endParaRPr dirty="0"/>
          </a:p>
        </p:txBody>
      </p:sp>
      <p:sp>
        <p:nvSpPr>
          <p:cNvPr id="3" name="Rectangle 2"/>
          <p:cNvSpPr/>
          <p:nvPr/>
        </p:nvSpPr>
        <p:spPr>
          <a:xfrm>
            <a:off x="832498" y="3370515"/>
            <a:ext cx="6552728" cy="523220"/>
          </a:xfrm>
          <a:prstGeom prst="rect">
            <a:avLst/>
          </a:prstGeom>
        </p:spPr>
        <p:txBody>
          <a:bodyPr wrap="square">
            <a:spAutoFit/>
          </a:bodyPr>
          <a:lstStyle/>
          <a:p>
            <a:r>
              <a:rPr lang="en-US" b="1" dirty="0">
                <a:solidFill>
                  <a:srgbClr val="FFFFFF"/>
                </a:solidFill>
                <a:latin typeface="Franklin Gothic Medium" panose="020B0603020102020204" pitchFamily="34" charset="0"/>
                <a:cs typeface="Segoe UI"/>
              </a:rPr>
              <a:t>We reshape the size of the </a:t>
            </a:r>
            <a:r>
              <a:rPr lang="en-US" b="1" dirty="0" err="1">
                <a:solidFill>
                  <a:srgbClr val="FFFFFF"/>
                </a:solidFill>
                <a:latin typeface="Franklin Gothic Medium" panose="020B0603020102020204" pitchFamily="34" charset="0"/>
                <a:cs typeface="Segoe UI"/>
              </a:rPr>
              <a:t>imege</a:t>
            </a:r>
            <a:r>
              <a:rPr lang="en-US" b="1" dirty="0">
                <a:solidFill>
                  <a:srgbClr val="FFFFFF"/>
                </a:solidFill>
                <a:latin typeface="Franklin Gothic Medium" panose="020B0603020102020204" pitchFamily="34" charset="0"/>
                <a:cs typeface="Segoe UI"/>
              </a:rPr>
              <a:t> to merge the two dimension into one to make the image one dimension.</a:t>
            </a:r>
            <a:endParaRPr lang="en-US" dirty="0">
              <a:latin typeface="Franklin Gothic Medium" panose="020B0603020102020204" pitchFamily="34" charset="0"/>
              <a:cs typeface="Segoe UI"/>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11440"/>
            <a:ext cx="782161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
                                        </p:tgtEl>
                                        <p:attrNameLst>
                                          <p:attrName>style.visibility</p:attrName>
                                        </p:attrNameLst>
                                      </p:cBhvr>
                                      <p:to>
                                        <p:strVal val="visible"/>
                                      </p:to>
                                    </p:set>
                                    <p:animEffect transition="in" filter="fade">
                                      <p:cBhvr>
                                        <p:cTn id="7" dur="1000"/>
                                        <p:tgtEl>
                                          <p:spTgt spid="63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barn(inVertical)">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3"/>
                                        </p:tgtEl>
                                        <p:attrNameLst>
                                          <p:attrName>ppt_x</p:attrName>
                                        </p:attrNameLst>
                                      </p:cBhvr>
                                      <p:tavLst>
                                        <p:tav tm="0">
                                          <p:val>
                                            <p:strVal val="ppt_x"/>
                                          </p:val>
                                        </p:tav>
                                        <p:tav tm="100000">
                                          <p:val>
                                            <p:strVal val="ppt_x"/>
                                          </p:val>
                                        </p:tav>
                                      </p:tavLst>
                                    </p:anim>
                                    <p:anim calcmode="lin" valueType="num">
                                      <p:cBhvr additive="base">
                                        <p:cTn id="22" dur="500"/>
                                        <p:tgtEl>
                                          <p:spTgt spid="3"/>
                                        </p:tgtEl>
                                        <p:attrNameLst>
                                          <p:attrName>ppt_y</p:attrName>
                                        </p:attrNameLst>
                                      </p:cBhvr>
                                      <p:tavLst>
                                        <p:tav tm="0">
                                          <p:val>
                                            <p:strVal val="ppt_y"/>
                                          </p:val>
                                        </p:tav>
                                        <p:tav tm="100000">
                                          <p:val>
                                            <p:strVal val="1+ppt_h/2"/>
                                          </p:val>
                                        </p:tav>
                                      </p:tavLst>
                                    </p:anim>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4098"/>
                                        </p:tgtEl>
                                      </p:cBhvr>
                                    </p:animEffect>
                                    <p:set>
                                      <p:cBhvr>
                                        <p:cTn id="28" dur="1" fill="hold">
                                          <p:stCondLst>
                                            <p:cond delay="499"/>
                                          </p:stCondLst>
                                        </p:cTn>
                                        <p:tgtEl>
                                          <p:spTgt spid="409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634"/>
                                        </p:tgtEl>
                                      </p:cBhvr>
                                    </p:animEffect>
                                    <p:set>
                                      <p:cBhvr>
                                        <p:cTn id="33" dur="1" fill="hold">
                                          <p:stCondLst>
                                            <p:cond delay="499"/>
                                          </p:stCondLst>
                                        </p:cTn>
                                        <p:tgtEl>
                                          <p:spTgt spid="6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 grpId="0"/>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87"/>
          <p:cNvSpPr txBox="1">
            <a:spLocks noGrp="1"/>
          </p:cNvSpPr>
          <p:nvPr>
            <p:ph type="ctrTitle"/>
          </p:nvPr>
        </p:nvSpPr>
        <p:spPr>
          <a:xfrm flipH="1">
            <a:off x="2771800" y="339502"/>
            <a:ext cx="3311920" cy="670500"/>
          </a:xfrm>
          <a:prstGeom prst="rect">
            <a:avLst/>
          </a:prstGeom>
        </p:spPr>
        <p:txBody>
          <a:bodyPr spcFirstLastPara="1" wrap="square" lIns="91425" tIns="91425" rIns="91425" bIns="91425" anchor="t" anchorCtr="0">
            <a:noAutofit/>
          </a:bodyPr>
          <a:lstStyle/>
          <a:p>
            <a:pPr marL="0" lvl="0" indent="0"/>
            <a:r>
              <a:rPr lang="en-US" b="1" dirty="0" smtClean="0"/>
              <a:t>5- Split </a:t>
            </a:r>
            <a:r>
              <a:rPr lang="en-US" b="1" dirty="0"/>
              <a:t>Data</a:t>
            </a:r>
            <a:endParaRPr lang="en-US" dirty="0"/>
          </a:p>
        </p:txBody>
      </p:sp>
      <p:pic>
        <p:nvPicPr>
          <p:cNvPr id="5" name="Picture 4" descr="Graphical user interface, text, application, email&#10;&#10;Description automatically generated">
            <a:extLst>
              <a:ext uri="{FF2B5EF4-FFF2-40B4-BE49-F238E27FC236}">
                <a16:creationId xmlns="" xmlns:a16="http://schemas.microsoft.com/office/drawing/2014/main" id="{A41D0C22-8774-0F84-A734-33F5B4C2D783}"/>
              </a:ext>
            </a:extLst>
          </p:cNvPr>
          <p:cNvPicPr>
            <a:picLocks noChangeAspect="1"/>
          </p:cNvPicPr>
          <p:nvPr/>
        </p:nvPicPr>
        <p:blipFill>
          <a:blip r:embed="rId3"/>
          <a:stretch>
            <a:fillRect/>
          </a:stretch>
        </p:blipFill>
        <p:spPr>
          <a:xfrm>
            <a:off x="539552" y="1491630"/>
            <a:ext cx="7877777" cy="1598268"/>
          </a:xfrm>
          <a:prstGeom prst="rect">
            <a:avLst/>
          </a:prstGeom>
        </p:spPr>
      </p:pic>
      <p:sp>
        <p:nvSpPr>
          <p:cNvPr id="2" name="Rectangle 1"/>
          <p:cNvSpPr/>
          <p:nvPr/>
        </p:nvSpPr>
        <p:spPr>
          <a:xfrm>
            <a:off x="3779912" y="3579862"/>
            <a:ext cx="4081567" cy="307777"/>
          </a:xfrm>
          <a:prstGeom prst="rect">
            <a:avLst/>
          </a:prstGeom>
        </p:spPr>
        <p:txBody>
          <a:bodyPr wrap="none">
            <a:spAutoFit/>
          </a:bodyPr>
          <a:lstStyle/>
          <a:p>
            <a:r>
              <a:rPr lang="en-US" b="1" dirty="0">
                <a:solidFill>
                  <a:srgbClr val="FFFFFF"/>
                </a:solidFill>
                <a:latin typeface="Franklin Gothic Medium" panose="020B0603020102020204" pitchFamily="34" charset="0"/>
                <a:cs typeface="Segoe UI"/>
              </a:rPr>
              <a:t>Then we split the data to train and test as always . </a:t>
            </a:r>
            <a:r>
              <a:rPr lang="en-US" dirty="0">
                <a:latin typeface="Franklin Gothic Medium" panose="020B0603020102020204" pitchFamily="34" charset="0"/>
                <a:cs typeface="Segoe UI"/>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3"/>
                                        </p:tgtEl>
                                        <p:attrNameLst>
                                          <p:attrName>style.visibility</p:attrName>
                                        </p:attrNameLst>
                                      </p:cBhvr>
                                      <p:to>
                                        <p:strVal val="visible"/>
                                      </p:to>
                                    </p:set>
                                    <p:animEffect transition="in" filter="fade">
                                      <p:cBhvr>
                                        <p:cTn id="7" dur="500"/>
                                        <p:tgtEl>
                                          <p:spTgt spid="6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xit" presetSubtype="21" fill="hold" grpId="1" nodeType="clickEffect">
                                  <p:stCondLst>
                                    <p:cond delay="0"/>
                                  </p:stCondLst>
                                  <p:childTnLst>
                                    <p:animEffect transition="out" filter="barn(inVertical)">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xit" presetSubtype="21" fill="hold" nodeType="clickEffect">
                                  <p:stCondLst>
                                    <p:cond delay="0"/>
                                  </p:stCondLst>
                                  <p:childTnLst>
                                    <p:animEffect transition="out" filter="barn(inVertical)">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1" presetClass="exit" presetSubtype="0" fill="hold" grpId="1" nodeType="clickEffect">
                                  <p:stCondLst>
                                    <p:cond delay="0"/>
                                  </p:stCondLst>
                                  <p:childTnLst>
                                    <p:anim calcmode="lin" valueType="num">
                                      <p:cBhvr>
                                        <p:cTn id="32" dur="1000"/>
                                        <p:tgtEl>
                                          <p:spTgt spid="673"/>
                                        </p:tgtEl>
                                        <p:attrNameLst>
                                          <p:attrName>ppt_w</p:attrName>
                                        </p:attrNameLst>
                                      </p:cBhvr>
                                      <p:tavLst>
                                        <p:tav tm="0">
                                          <p:val>
                                            <p:strVal val="ppt_w"/>
                                          </p:val>
                                        </p:tav>
                                        <p:tav tm="100000">
                                          <p:val>
                                            <p:fltVal val="0"/>
                                          </p:val>
                                        </p:tav>
                                      </p:tavLst>
                                    </p:anim>
                                    <p:anim calcmode="lin" valueType="num">
                                      <p:cBhvr>
                                        <p:cTn id="33" dur="1000"/>
                                        <p:tgtEl>
                                          <p:spTgt spid="673"/>
                                        </p:tgtEl>
                                        <p:attrNameLst>
                                          <p:attrName>ppt_h</p:attrName>
                                        </p:attrNameLst>
                                      </p:cBhvr>
                                      <p:tavLst>
                                        <p:tav tm="0">
                                          <p:val>
                                            <p:strVal val="ppt_h"/>
                                          </p:val>
                                        </p:tav>
                                        <p:tav tm="100000">
                                          <p:val>
                                            <p:fltVal val="0"/>
                                          </p:val>
                                        </p:tav>
                                      </p:tavLst>
                                    </p:anim>
                                    <p:anim calcmode="lin" valueType="num">
                                      <p:cBhvr>
                                        <p:cTn id="34" dur="1000"/>
                                        <p:tgtEl>
                                          <p:spTgt spid="673"/>
                                        </p:tgtEl>
                                        <p:attrNameLst>
                                          <p:attrName>style.rotation</p:attrName>
                                        </p:attrNameLst>
                                      </p:cBhvr>
                                      <p:tavLst>
                                        <p:tav tm="0">
                                          <p:val>
                                            <p:fltVal val="0"/>
                                          </p:val>
                                        </p:tav>
                                        <p:tav tm="100000">
                                          <p:val>
                                            <p:fltVal val="90"/>
                                          </p:val>
                                        </p:tav>
                                      </p:tavLst>
                                    </p:anim>
                                    <p:animEffect transition="out" filter="fade">
                                      <p:cBhvr>
                                        <p:cTn id="35" dur="1000"/>
                                        <p:tgtEl>
                                          <p:spTgt spid="673"/>
                                        </p:tgtEl>
                                      </p:cBhvr>
                                    </p:animEffect>
                                    <p:set>
                                      <p:cBhvr>
                                        <p:cTn id="36" dur="1" fill="hold">
                                          <p:stCondLst>
                                            <p:cond delay="999"/>
                                          </p:stCondLst>
                                        </p:cTn>
                                        <p:tgtEl>
                                          <p:spTgt spid="6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 grpId="0"/>
      <p:bldP spid="673" grpId="1"/>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1" name="Google Shape;751;p91"/>
          <p:cNvSpPr txBox="1">
            <a:spLocks noGrp="1"/>
          </p:cNvSpPr>
          <p:nvPr>
            <p:ph type="ctrTitle"/>
          </p:nvPr>
        </p:nvSpPr>
        <p:spPr>
          <a:xfrm flipH="1">
            <a:off x="755576" y="411510"/>
            <a:ext cx="4287269" cy="670500"/>
          </a:xfrm>
          <a:prstGeom prst="rect">
            <a:avLst/>
          </a:prstGeom>
        </p:spPr>
        <p:txBody>
          <a:bodyPr spcFirstLastPara="1" wrap="square" lIns="91425" tIns="91425" rIns="91425" bIns="91425" anchor="t" anchorCtr="0">
            <a:noAutofit/>
          </a:bodyPr>
          <a:lstStyle/>
          <a:p>
            <a:pPr lvl="0">
              <a:buClr>
                <a:schemeClr val="dk1"/>
              </a:buClr>
              <a:buSzPts val="1100"/>
            </a:pPr>
            <a:r>
              <a:rPr lang="en-US" b="1" dirty="0" smtClean="0"/>
              <a:t>6- Feature </a:t>
            </a:r>
            <a:r>
              <a:rPr lang="en-US" b="1" dirty="0"/>
              <a:t>Scaling</a:t>
            </a:r>
            <a:endParaRPr dirty="0"/>
          </a:p>
        </p:txBody>
      </p:sp>
      <p:sp>
        <p:nvSpPr>
          <p:cNvPr id="2" name="Rectangle 1"/>
          <p:cNvSpPr/>
          <p:nvPr/>
        </p:nvSpPr>
        <p:spPr>
          <a:xfrm>
            <a:off x="1115616" y="3795886"/>
            <a:ext cx="7686600" cy="954107"/>
          </a:xfrm>
          <a:prstGeom prst="rect">
            <a:avLst/>
          </a:prstGeom>
        </p:spPr>
        <p:txBody>
          <a:bodyPr wrap="square">
            <a:spAutoFit/>
          </a:bodyPr>
          <a:lstStyle/>
          <a:p>
            <a:r>
              <a:rPr lang="en-US" b="1" dirty="0">
                <a:solidFill>
                  <a:srgbClr val="FFFFFF"/>
                </a:solidFill>
                <a:latin typeface="Franklin Gothic Medium" panose="020B0603020102020204" pitchFamily="34" charset="0"/>
                <a:cs typeface="Segoe UI"/>
              </a:rPr>
              <a:t>To reduce our range to make it between 0 and 1 we will divide the values on the largest value and we all know that our range of colors is between 0 and 255 so the biggest value is 255 .all of this to rescale our value between 0 and 1.</a:t>
            </a:r>
            <a:r>
              <a:rPr lang="en-US" dirty="0">
                <a:latin typeface="Franklin Gothic Medium" panose="020B0603020102020204" pitchFamily="34" charset="0"/>
                <a:cs typeface="Segoe UI"/>
              </a:rPr>
              <a:t>​</a:t>
            </a:r>
          </a:p>
          <a:p>
            <a:pPr algn="ctr"/>
            <a:r>
              <a:rPr lang="en-US" dirty="0">
                <a:latin typeface="Franklin Gothic Medium" panose="020B0603020102020204" pitchFamily="34" charset="0"/>
                <a:cs typeface="Segoe UI"/>
              </a:rPr>
              <a: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03598"/>
            <a:ext cx="78771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51"/>
                                        </p:tgtEl>
                                        <p:attrNameLst>
                                          <p:attrName>style.visibility</p:attrName>
                                        </p:attrNameLst>
                                      </p:cBhvr>
                                      <p:to>
                                        <p:strVal val="visible"/>
                                      </p:to>
                                    </p:set>
                                    <p:anim calcmode="lin" valueType="num">
                                      <p:cBhvr additive="base">
                                        <p:cTn id="7" dur="1000"/>
                                        <p:tgtEl>
                                          <p:spTgt spid="75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arn(inVertic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5122"/>
                                        </p:tgtEl>
                                      </p:cBhvr>
                                    </p:animEffect>
                                    <p:set>
                                      <p:cBhvr>
                                        <p:cTn id="29" dur="1" fill="hold">
                                          <p:stCondLst>
                                            <p:cond delay="499"/>
                                          </p:stCondLst>
                                        </p:cTn>
                                        <p:tgtEl>
                                          <p:spTgt spid="51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grpId="0" nodeType="clickEffect">
                                  <p:stCondLst>
                                    <p:cond delay="0"/>
                                  </p:stCondLst>
                                  <p:childTnLst>
                                    <p:anim calcmode="lin" valueType="num">
                                      <p:cBhvr additive="base">
                                        <p:cTn id="33" dur="500"/>
                                        <p:tgtEl>
                                          <p:spTgt spid="751"/>
                                        </p:tgtEl>
                                        <p:attrNameLst>
                                          <p:attrName>ppt_x</p:attrName>
                                        </p:attrNameLst>
                                      </p:cBhvr>
                                      <p:tavLst>
                                        <p:tav tm="0">
                                          <p:val>
                                            <p:strVal val="ppt_x"/>
                                          </p:val>
                                        </p:tav>
                                        <p:tav tm="100000">
                                          <p:val>
                                            <p:strVal val="ppt_x"/>
                                          </p:val>
                                        </p:tav>
                                      </p:tavLst>
                                    </p:anim>
                                    <p:anim calcmode="lin" valueType="num">
                                      <p:cBhvr additive="base">
                                        <p:cTn id="34" dur="500"/>
                                        <p:tgtEl>
                                          <p:spTgt spid="751"/>
                                        </p:tgtEl>
                                        <p:attrNameLst>
                                          <p:attrName>ppt_y</p:attrName>
                                        </p:attrNameLst>
                                      </p:cBhvr>
                                      <p:tavLst>
                                        <p:tav tm="0">
                                          <p:val>
                                            <p:strVal val="ppt_y"/>
                                          </p:val>
                                        </p:tav>
                                        <p:tav tm="100000">
                                          <p:val>
                                            <p:strVal val="1+ppt_h/2"/>
                                          </p:val>
                                        </p:tav>
                                      </p:tavLst>
                                    </p:anim>
                                    <p:set>
                                      <p:cBhvr>
                                        <p:cTn id="35" dur="1" fill="hold">
                                          <p:stCondLst>
                                            <p:cond delay="499"/>
                                          </p:stCondLst>
                                        </p:cTn>
                                        <p:tgtEl>
                                          <p:spTgt spid="7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0"/>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77" name="Google Shape;777;p94"/>
          <p:cNvSpPr txBox="1">
            <a:spLocks noGrp="1"/>
          </p:cNvSpPr>
          <p:nvPr>
            <p:ph type="ctrTitle"/>
          </p:nvPr>
        </p:nvSpPr>
        <p:spPr>
          <a:xfrm flipH="1">
            <a:off x="5284991" y="1635646"/>
            <a:ext cx="3672408" cy="670500"/>
          </a:xfrm>
          <a:prstGeom prst="rect">
            <a:avLst/>
          </a:prstGeom>
        </p:spPr>
        <p:txBody>
          <a:bodyPr spcFirstLastPara="1" wrap="square" lIns="91425" tIns="91425" rIns="91425" bIns="91425" anchor="t" anchorCtr="0">
            <a:noAutofit/>
          </a:bodyPr>
          <a:lstStyle/>
          <a:p>
            <a:pPr lvl="0"/>
            <a:r>
              <a:rPr lang="en-US" b="1" dirty="0" smtClean="0"/>
              <a:t>7- Train </a:t>
            </a:r>
            <a:r>
              <a:rPr lang="en-US" b="1" dirty="0"/>
              <a:t>Model</a:t>
            </a:r>
            <a:endParaRPr dirty="0"/>
          </a:p>
        </p:txBody>
      </p:sp>
      <p:sp>
        <p:nvSpPr>
          <p:cNvPr id="2" name="Rectangle 1"/>
          <p:cNvSpPr/>
          <p:nvPr/>
        </p:nvSpPr>
        <p:spPr>
          <a:xfrm>
            <a:off x="2483768" y="267494"/>
            <a:ext cx="6552728" cy="523220"/>
          </a:xfrm>
          <a:prstGeom prst="rect">
            <a:avLst/>
          </a:prstGeom>
        </p:spPr>
        <p:txBody>
          <a:bodyPr wrap="square">
            <a:spAutoFit/>
          </a:bodyPr>
          <a:lstStyle/>
          <a:p>
            <a:r>
              <a:rPr lang="en-US" b="1" dirty="0">
                <a:solidFill>
                  <a:srgbClr val="FFFFFF"/>
                </a:solidFill>
                <a:latin typeface="Franklin Gothic Medium" panose="020B0603020102020204" pitchFamily="34" charset="0"/>
                <a:cs typeface="Segoe UI"/>
              </a:rPr>
              <a:t>We import </a:t>
            </a:r>
            <a:r>
              <a:rPr lang="en-US" b="1" dirty="0" err="1">
                <a:solidFill>
                  <a:srgbClr val="FFFFFF"/>
                </a:solidFill>
                <a:latin typeface="Franklin Gothic Medium" panose="020B0603020102020204" pitchFamily="34" charset="0"/>
                <a:cs typeface="Segoe UI"/>
              </a:rPr>
              <a:t>svm</a:t>
            </a:r>
            <a:r>
              <a:rPr lang="en-US" b="1" dirty="0">
                <a:solidFill>
                  <a:srgbClr val="FFFFFF"/>
                </a:solidFill>
                <a:latin typeface="Franklin Gothic Medium" panose="020B0603020102020204" pitchFamily="34" charset="0"/>
                <a:cs typeface="Segoe UI"/>
              </a:rPr>
              <a:t> for classification which is called SVC .​</a:t>
            </a:r>
          </a:p>
          <a:p>
            <a:r>
              <a:rPr lang="en-US" b="1" dirty="0">
                <a:solidFill>
                  <a:srgbClr val="FFFFFF"/>
                </a:solidFill>
                <a:latin typeface="Franklin Gothic Medium" panose="020B0603020102020204" pitchFamily="34" charset="0"/>
                <a:cs typeface="Segoe UI"/>
              </a:rPr>
              <a:t>And give it x train and y train to train how to </a:t>
            </a:r>
            <a:r>
              <a:rPr lang="en-US" b="1" dirty="0" err="1">
                <a:solidFill>
                  <a:srgbClr val="FFFFFF"/>
                </a:solidFill>
                <a:latin typeface="Franklin Gothic Medium" panose="020B0603020102020204" pitchFamily="34" charset="0"/>
                <a:cs typeface="Segoe UI"/>
              </a:rPr>
              <a:t>sperate</a:t>
            </a:r>
            <a:r>
              <a:rPr lang="en-US" b="1" dirty="0">
                <a:solidFill>
                  <a:srgbClr val="FFFFFF"/>
                </a:solidFill>
                <a:latin typeface="Franklin Gothic Medium" panose="020B0603020102020204" pitchFamily="34" charset="0"/>
                <a:cs typeface="Segoe UI"/>
              </a:rPr>
              <a:t> between </a:t>
            </a:r>
            <a:r>
              <a:rPr lang="en-US" b="1" dirty="0" smtClean="0">
                <a:solidFill>
                  <a:srgbClr val="FFFFFF"/>
                </a:solidFill>
                <a:latin typeface="Franklin Gothic Medium" panose="020B0603020102020204" pitchFamily="34" charset="0"/>
                <a:cs typeface="Segoe UI"/>
              </a:rPr>
              <a:t>cats and lions.</a:t>
            </a:r>
            <a:r>
              <a:rPr lang="en-US" b="1" dirty="0">
                <a:solidFill>
                  <a:srgbClr val="FFFFFF"/>
                </a:solidFill>
                <a:latin typeface="Franklin Gothic Medium" panose="020B0603020102020204" pitchFamily="34" charset="0"/>
                <a:cs typeface="Segoe UI"/>
              </a:rPr>
              <a: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59782"/>
            <a:ext cx="7993063"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 calcmode="lin" valueType="num">
                                      <p:cBhvr additive="base">
                                        <p:cTn id="7" dur="1000"/>
                                        <p:tgtEl>
                                          <p:spTgt spid="77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down)">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
                                        </p:tgtEl>
                                      </p:cBhvr>
                                    </p:animEffect>
                                    <p:set>
                                      <p:cBhvr>
                                        <p:cTn id="22" dur="1" fill="hold">
                                          <p:stCondLst>
                                            <p:cond delay="499"/>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xit" presetSubtype="10" fill="hold" nodeType="clickEffect">
                                  <p:stCondLst>
                                    <p:cond delay="0"/>
                                  </p:stCondLst>
                                  <p:childTnLst>
                                    <p:animEffect transition="out" filter="randombar(horizontal)">
                                      <p:cBhvr>
                                        <p:cTn id="26" dur="500"/>
                                        <p:tgtEl>
                                          <p:spTgt spid="6146"/>
                                        </p:tgtEl>
                                      </p:cBhvr>
                                    </p:animEffect>
                                    <p:set>
                                      <p:cBhvr>
                                        <p:cTn id="27" dur="1" fill="hold">
                                          <p:stCondLst>
                                            <p:cond delay="499"/>
                                          </p:stCondLst>
                                        </p:cTn>
                                        <p:tgtEl>
                                          <p:spTgt spid="614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 presetClass="exit" presetSubtype="32" fill="hold" grpId="0" nodeType="clickEffect">
                                  <p:stCondLst>
                                    <p:cond delay="0"/>
                                  </p:stCondLst>
                                  <p:childTnLst>
                                    <p:animEffect transition="out" filter="circle(out)">
                                      <p:cBhvr>
                                        <p:cTn id="31" dur="2000"/>
                                        <p:tgtEl>
                                          <p:spTgt spid="777"/>
                                        </p:tgtEl>
                                      </p:cBhvr>
                                    </p:animEffect>
                                    <p:set>
                                      <p:cBhvr>
                                        <p:cTn id="32" dur="1" fill="hold">
                                          <p:stCondLst>
                                            <p:cond delay="1999"/>
                                          </p:stCondLst>
                                        </p:cTn>
                                        <p:tgtEl>
                                          <p:spTgt spid="7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 grpId="0"/>
      <p:bldP spid="2" grpId="0"/>
      <p:bldP spid="2" grpId="1"/>
    </p:bldLst>
  </p:timing>
</p:sld>
</file>

<file path=ppt/theme/theme1.xml><?xml version="1.0" encoding="utf-8"?>
<a:theme xmlns:a="http://schemas.openxmlformats.org/drawingml/2006/main" name="Tech Startup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229</Words>
  <Application>Microsoft Office PowerPoint</Application>
  <PresentationFormat>On-screen Show (16:9)</PresentationFormat>
  <Paragraphs>43</Paragraphs>
  <Slides>13</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Arial</vt:lpstr>
      <vt:lpstr>Gill Sans MT</vt:lpstr>
      <vt:lpstr>Eras Bold ITC</vt:lpstr>
      <vt:lpstr>Calibri Light</vt:lpstr>
      <vt:lpstr>Squada One</vt:lpstr>
      <vt:lpstr>Livvic</vt:lpstr>
      <vt:lpstr>Franklin Gothic Medium</vt:lpstr>
      <vt:lpstr>Bahnschrift SemiBold SemiConden</vt:lpstr>
      <vt:lpstr>Segoe UI</vt:lpstr>
      <vt:lpstr>Calibri</vt:lpstr>
      <vt:lpstr>Roboto Condensed Light</vt:lpstr>
      <vt:lpstr>Fira Sans Extra Condensed Medium</vt:lpstr>
      <vt:lpstr>Tech Startup by Slidesgo</vt:lpstr>
      <vt:lpstr>Read an image</vt:lpstr>
      <vt:lpstr>Steps </vt:lpstr>
      <vt:lpstr>Libraries</vt:lpstr>
      <vt:lpstr>2- Collect data</vt:lpstr>
      <vt:lpstr>3- Visualize data</vt:lpstr>
      <vt:lpstr>4- Prepare data</vt:lpstr>
      <vt:lpstr>5- Split Data</vt:lpstr>
      <vt:lpstr>6- Feature Scaling</vt:lpstr>
      <vt:lpstr>7- Train Model</vt:lpstr>
      <vt:lpstr>8- Prediction</vt:lpstr>
      <vt:lpstr>9- Evaluation</vt:lpstr>
      <vt:lpstr>Our code in github</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store app</dc:title>
  <dc:creator>Mohamed</dc:creator>
  <cp:lastModifiedBy>Mohamed</cp:lastModifiedBy>
  <cp:revision>31</cp:revision>
  <dcterms:modified xsi:type="dcterms:W3CDTF">2022-12-29T13:47:47Z</dcterms:modified>
</cp:coreProperties>
</file>